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2B_A334DAAE.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modernComment_7FFD9CE2_358B3492.xml" ContentType="application/vnd.ms-powerpoint.comments+xml"/>
  <Override PartName="/ppt/notesSlides/notesSlide36.xml" ContentType="application/vnd.openxmlformats-officedocument.presentationml.notesSlide+xml"/>
  <Override PartName="/ppt/comments/modernComment_7FFD9CD6_73200A97.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 id="2147483715" r:id="rId6"/>
    <p:sldMasterId id="2147483735" r:id="rId7"/>
    <p:sldMasterId id="2147483755" r:id="rId8"/>
    <p:sldMasterId id="2147483778" r:id="rId9"/>
    <p:sldMasterId id="2147483799" r:id="rId10"/>
  </p:sldMasterIdLst>
  <p:notesMasterIdLst>
    <p:notesMasterId r:id="rId58"/>
  </p:notesMasterIdLst>
  <p:sldIdLst>
    <p:sldId id="257" r:id="rId11"/>
    <p:sldId id="264" r:id="rId12"/>
    <p:sldId id="1774" r:id="rId13"/>
    <p:sldId id="1737" r:id="rId14"/>
    <p:sldId id="1776" r:id="rId15"/>
    <p:sldId id="1835" r:id="rId16"/>
    <p:sldId id="1836" r:id="rId17"/>
    <p:sldId id="731" r:id="rId18"/>
    <p:sldId id="732" r:id="rId19"/>
    <p:sldId id="2147327213" r:id="rId20"/>
    <p:sldId id="749" r:id="rId21"/>
    <p:sldId id="1782" r:id="rId22"/>
    <p:sldId id="2147327194" r:id="rId23"/>
    <p:sldId id="746" r:id="rId24"/>
    <p:sldId id="2147327204" r:id="rId25"/>
    <p:sldId id="2147327205" r:id="rId26"/>
    <p:sldId id="2147327211" r:id="rId27"/>
    <p:sldId id="2147327210" r:id="rId28"/>
    <p:sldId id="2147327209" r:id="rId29"/>
    <p:sldId id="1837" r:id="rId30"/>
    <p:sldId id="1778" r:id="rId31"/>
    <p:sldId id="2147327187" r:id="rId32"/>
    <p:sldId id="1748" r:id="rId33"/>
    <p:sldId id="1779" r:id="rId34"/>
    <p:sldId id="2147327215" r:id="rId35"/>
    <p:sldId id="2147327200" r:id="rId36"/>
    <p:sldId id="2147327183" r:id="rId37"/>
    <p:sldId id="2147327201" r:id="rId38"/>
    <p:sldId id="2147327181" r:id="rId39"/>
    <p:sldId id="1812" r:id="rId40"/>
    <p:sldId id="2147327197" r:id="rId41"/>
    <p:sldId id="2147327198" r:id="rId42"/>
    <p:sldId id="2147327193" r:id="rId43"/>
    <p:sldId id="726" r:id="rId44"/>
    <p:sldId id="2147327180" r:id="rId45"/>
    <p:sldId id="2147327199" r:id="rId46"/>
    <p:sldId id="2147327202" r:id="rId47"/>
    <p:sldId id="2147327212" r:id="rId48"/>
    <p:sldId id="2147327190" r:id="rId49"/>
    <p:sldId id="2147327203" r:id="rId50"/>
    <p:sldId id="1786" r:id="rId51"/>
    <p:sldId id="735" r:id="rId52"/>
    <p:sldId id="736" r:id="rId53"/>
    <p:sldId id="737" r:id="rId54"/>
    <p:sldId id="738" r:id="rId55"/>
    <p:sldId id="1736" r:id="rId56"/>
    <p:sldId id="184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64440C-BA94-559B-93E6-60A39BE3C5C9}" name="Christian Lagarde" initials="CL" userId="S::christian.lagarde@safalpartners.com::bbadefa7-54d6-496c-989e-d96864667ad8" providerId="AD"/>
  <p188:author id="{9488F434-6523-76ED-5119-E7BEB2007D39}" name="Haylie Schuster" initials="HS" userId="S::Haylie.Schuster@safalpartners.com::2d43d25b-5453-4c71-bb4f-021108d57edd" providerId="AD"/>
  <p188:author id="{F4163442-F286-172A-646F-BF7FB8052BBF}" name="Alan Dodkowitz" initials="" userId="S::alan.dodkowitz@safalpartners.com::77e67509-39e7-4278-826a-eddbfd8246a9" providerId="AD"/>
  <p188:author id="{B794D248-F0ED-A1C8-8CD5-B6B272297416}" name="Angela Baker" initials="AB" userId="S::angela.baker@safalpartners.com::5b66e0e0-b965-472e-8456-f8b5376d6888" providerId="AD"/>
  <p188:author id="{B559C752-2525-71CB-7807-7B9AB669AB9E}" name="Clare Vanderpool" initials="CV" userId="S::clare.vanderpool@safalpartners.com::e960daf4-3a69-4cc2-9c12-e5ed686c0160" providerId="AD"/>
  <p188:author id="{4D723054-ADF4-E965-A74C-B9296C50F51A}" name="Judy Blanchard" initials="JB" userId="S::judy.blanchard@safalpartners.com::996cf39c-9499-4183-809a-e47cbd595690" providerId="AD"/>
  <p188:author id="{1C363978-593C-497C-1A28-B2866C017889}" name="Lauren Fraulo" initials="LF" userId="S::Lauren.Fraulo@safalpartners.com::d323c613-e09b-4858-ba6f-779347ece142" providerId="AD"/>
  <p188:author id="{6C9E338E-3575-D922-8638-DBB3198D8DE7}" name="Katie Adams" initials="KA" userId="S::Katie.Adams@safalpartners.com::9f2e6d00-44bd-4c75-9c75-d813f6b933da" providerId="AD"/>
  <p188:author id="{F5CDE29B-3EFC-D5BE-8DDE-F756FF4E4250}" name="Jana Bauer" initials="JB" userId="S::jana.bauer@safalpartners.com::f18a3f3c-4c69-4a10-b4b6-ac99762a0cf5" providerId="AD"/>
  <p188:author id="{CE21EBCB-E5FB-F1E1-A17D-C1C739217AFE}" name="Katie Adams" initials="KA" userId="S::katie.adams@safalpartners.com::9f2e6d00-44bd-4c75-9c75-d813f6b933da" providerId="AD"/>
  <p188:author id="{8885EAF5-A2DF-7948-9D26-6EB82AE714C3}" name="Colleen Beck" initials="CB" userId="S::colleen.beck@safalpartners.com::ba75c042-afab-452f-9300-eeb2d9ca8f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15E"/>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2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latin typeface="Montserrat" panose="00000500000000000000" pitchFamily="2" charset="0"/>
              </a:rPr>
              <a:t>Active youth apprentices (ages 16 to 24), by age, 2021</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Active youth apprentices (ages 16 to 24), by age, 2021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tx>
                <c:rich>
                  <a:bodyPr/>
                  <a:lstStyle/>
                  <a:p>
                    <a:fld id="{FED5A497-2C67-4824-A0AC-4F55EBB0A4B5}" type="VALUE">
                      <a:rPr lang="en-US" sz="1400">
                        <a:latin typeface="Montserrat" panose="00000500000000000000" pitchFamily="2"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BF-4162-A76D-0258471C7CCD}"/>
                </c:ext>
              </c:extLst>
            </c:dLbl>
            <c:spPr>
              <a:noFill/>
              <a:ln>
                <a:noFill/>
              </a:ln>
              <a:effectLst/>
            </c:spPr>
            <c:txPr>
              <a:bodyPr rot="0" spcFirstLastPara="1" vertOverflow="ellipsis" vert="horz" wrap="square" lIns="38100" tIns="19050" rIns="38100" bIns="19050" anchor="ctr" anchorCtr="1">
                <a:spAutoFit/>
              </a:bodyPr>
              <a:lstStyle/>
              <a:p>
                <a:pPr>
                  <a:defRPr lang="en-US" sz="1400" b="0" i="0" u="none" strike="noStrike" kern="1200" baseline="0">
                    <a:solidFill>
                      <a:prstClr val="white">
                        <a:lumMod val="85000"/>
                      </a:prst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Sheet1!$A$2:$A$10</c:f>
              <c:numCache>
                <c:formatCode>General</c:formatCode>
                <c:ptCount val="9"/>
                <c:pt idx="0">
                  <c:v>16</c:v>
                </c:pt>
                <c:pt idx="1">
                  <c:v>17</c:v>
                </c:pt>
                <c:pt idx="2">
                  <c:v>18</c:v>
                </c:pt>
                <c:pt idx="3">
                  <c:v>19</c:v>
                </c:pt>
                <c:pt idx="4">
                  <c:v>20</c:v>
                </c:pt>
                <c:pt idx="5">
                  <c:v>21</c:v>
                </c:pt>
                <c:pt idx="6">
                  <c:v>22</c:v>
                </c:pt>
                <c:pt idx="7">
                  <c:v>23</c:v>
                </c:pt>
                <c:pt idx="8">
                  <c:v>24</c:v>
                </c:pt>
              </c:numCache>
            </c:numRef>
          </c:cat>
          <c:val>
            <c:numRef>
              <c:f>Sheet1!$B$2:$B$10</c:f>
              <c:numCache>
                <c:formatCode>#,##0</c:formatCode>
                <c:ptCount val="9"/>
                <c:pt idx="0" formatCode="General">
                  <c:v>538</c:v>
                </c:pt>
                <c:pt idx="1">
                  <c:v>1820</c:v>
                </c:pt>
                <c:pt idx="2">
                  <c:v>14473</c:v>
                </c:pt>
                <c:pt idx="3">
                  <c:v>32083</c:v>
                </c:pt>
                <c:pt idx="4">
                  <c:v>33511</c:v>
                </c:pt>
                <c:pt idx="5">
                  <c:v>33361</c:v>
                </c:pt>
                <c:pt idx="6">
                  <c:v>33108</c:v>
                </c:pt>
                <c:pt idx="7">
                  <c:v>33201</c:v>
                </c:pt>
                <c:pt idx="8">
                  <c:v>31803</c:v>
                </c:pt>
              </c:numCache>
            </c:numRef>
          </c:val>
          <c:extLst>
            <c:ext xmlns:c16="http://schemas.microsoft.com/office/drawing/2014/chart" uri="{C3380CC4-5D6E-409C-BE32-E72D297353CC}">
              <c16:uniqueId val="{00000000-4302-4034-9E94-A3B3DAE52B47}"/>
            </c:ext>
          </c:extLst>
        </c:ser>
        <c:dLbls>
          <c:showLegendKey val="0"/>
          <c:showVal val="0"/>
          <c:showCatName val="0"/>
          <c:showSerName val="0"/>
          <c:showPercent val="0"/>
          <c:showBubbleSize val="0"/>
        </c:dLbls>
        <c:gapWidth val="100"/>
        <c:overlap val="-24"/>
        <c:axId val="1035437327"/>
        <c:axId val="1035428687"/>
      </c:barChart>
      <c:catAx>
        <c:axId val="103543732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35428687"/>
        <c:crosses val="autoZero"/>
        <c:auto val="1"/>
        <c:lblAlgn val="ctr"/>
        <c:lblOffset val="100"/>
        <c:noMultiLvlLbl val="0"/>
      </c:catAx>
      <c:valAx>
        <c:axId val="1035428687"/>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35437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omments/modernComment_72B_A334DAAE.xml><?xml version="1.0" encoding="utf-8"?>
<p188:cmLst xmlns:a="http://schemas.openxmlformats.org/drawingml/2006/main" xmlns:r="http://schemas.openxmlformats.org/officeDocument/2006/relationships" xmlns:p188="http://schemas.microsoft.com/office/powerpoint/2018/8/main">
  <p188:cm id="{7B5835C4-05D0-4EDF-9CFD-3FA56333995B}" authorId="{6C9E338E-3575-D922-8638-DBB3198D8DE7}" status="resolved" created="2024-08-13T02:14:58.844" startDate="2024-08-13T02:14:58.845" dueDate="2024-08-13T02:14:58.845" assignedTo="{F4163442-F286-172A-646F-BF7FB8052BBF}" complete="100000" title="@Alan Dodkowitz are you going to do just hands-up or a Mentimeter poll? Either @Colleen Beck or @Nicole Klues could show you how to insert. ">
    <pc:sldMkLst xmlns:pc="http://schemas.microsoft.com/office/powerpoint/2013/main/command">
      <pc:docMk/>
      <pc:sldMk cId="2738150062" sldId="1835"/>
    </pc:sldMkLst>
    <p188:replyLst>
      <p188:reply id="{8AA5F154-5AD3-4368-8CA6-9274F4763C73}" authorId="{8885EAF5-A2DF-7948-9D26-6EB82AE714C3}" created="2024-08-13T12:49:56.285">
        <p188:txBody>
          <a:bodyPr/>
          <a:lstStyle/>
          <a:p>
            <a:r>
              <a:rPr lang="en-US"/>
              <a:t>I was going to make these zoom polls. </a:t>
            </a:r>
          </a:p>
        </p188:txBody>
      </p188:reply>
      <p188:reply id="{21143BD6-17AB-4F40-967B-A9DF22071D66}" authorId="{F4163442-F286-172A-646F-BF7FB8052BBF}" created="2024-08-13T12:52:13.147">
        <p188:txBody>
          <a:bodyPr/>
          <a:lstStyle/>
          <a:p>
            <a:r>
              <a:rPr lang="en-US"/>
              <a:t>Thank you</a:t>
            </a:r>
          </a:p>
        </p188:txBody>
      </p188:reply>
    </p188:replyLst>
    <p188:txBody>
      <a:bodyPr/>
      <a:lstStyle/>
      <a:p>
        <a:r>
          <a:rPr lang="en-US"/>
          <a:t>[@Alan Dodkowitz] are you going to do just hands-up or a Mentimeter poll? Either [@Colleen Beck]  or [@Nicole Klues]  could show you how to insert. </a:t>
        </a:r>
      </a:p>
    </p188:txBody>
    <p188:extLst>
      <p:ext xmlns:p="http://schemas.openxmlformats.org/presentationml/2006/main" uri="{5BB2D875-25FF-4072-B9AC-8F64D62656EB}">
        <p228:taskDetails xmlns:p228="http://schemas.microsoft.com/office/powerpoint/2022/08/main">
          <p228:history>
            <p228:event time="2024-08-13T02:14:58.844" id="{4A914E12-E050-4F29-95A0-6A29E73E02C0}">
              <p228:atrbtn authorId="{6C9E338E-3575-D922-8638-DBB3198D8DE7}"/>
              <p228:anchr>
                <p228:comment id="{7B5835C4-05D0-4EDF-9CFD-3FA56333995B}"/>
              </p228:anchr>
              <p228:add/>
            </p228:event>
            <p228:event time="2024-08-13T02:14:58.844" id="{409609A9-8177-4446-804F-FC68641DE6EA}">
              <p228:atrbtn authorId="{6C9E338E-3575-D922-8638-DBB3198D8DE7}"/>
              <p228:anchr>
                <p228:comment id="{7B5835C4-05D0-4EDF-9CFD-3FA56333995B}"/>
              </p228:anchr>
              <p228:asgn authorId="{F4163442-F286-172A-646F-BF7FB8052BBF}"/>
            </p228:event>
            <p228:event time="2024-08-13T02:14:58.844" id="{A9D6D193-ADBD-4363-9683-E1814792C570}">
              <p228:atrbtn authorId="{6C9E338E-3575-D922-8638-DBB3198D8DE7}"/>
              <p228:anchr>
                <p228:comment id="{7B5835C4-05D0-4EDF-9CFD-3FA56333995B}"/>
              </p228:anchr>
              <p228:title val="@Alan Dodkowitz are you going to do just hands-up or a Mentimeter poll? Either @Colleen Beck or @Nicole Klues could show you how to insert. "/>
            </p228:event>
            <p228:event time="2024-08-13T02:14:58.844" id="{6A822582-DF03-481D-AE3B-3CD2217A904E}">
              <p228:atrbtn authorId="{6C9E338E-3575-D922-8638-DBB3198D8DE7}"/>
              <p228:anchr>
                <p228:comment id="{7B5835C4-05D0-4EDF-9CFD-3FA56333995B}"/>
              </p228:anchr>
              <p228:date stDt="2024-08-13T02:14:58.845" endDt="2024-08-13T02:14:58.845"/>
            </p228:event>
            <p228:event time="2024-08-16T14:28:34.758" id="{B22F7686-1813-405A-BCD1-468839A51999}">
              <p228:atrbtn authorId="{F4163442-F286-172A-646F-BF7FB8052BBF}"/>
              <p228:anchr>
                <p228:comment id="{00000000-0000-0000-0000-000000000000}"/>
              </p228:anchr>
              <p228:pcntCmplt val="100000"/>
            </p228:event>
          </p228:history>
        </p228:taskDetails>
      </p:ext>
    </p188:extLst>
  </p188:cm>
  <p188:cm id="{21B25D54-E65F-49AB-A03E-0EBAA09DF363}" authorId="{B559C752-2525-71CB-7807-7B9AB669AB9E}" status="resolved" created="2024-08-16T13:38:44.351" complete="100000">
    <ac:deMkLst xmlns:ac="http://schemas.microsoft.com/office/drawing/2013/main/command">
      <pc:docMk xmlns:pc="http://schemas.microsoft.com/office/powerpoint/2013/main/command"/>
      <pc:sldMk xmlns:pc="http://schemas.microsoft.com/office/powerpoint/2013/main/command" cId="2738150062" sldId="1835"/>
      <ac:spMk id="3" creationId="{26EDFC55-5D74-3F4B-A43C-BD6A31078177}"/>
    </ac:deMkLst>
    <p188:replyLst>
      <p188:reply id="{1C893974-3560-46AD-B8CC-483A45469AB5}" authorId="{F4163442-F286-172A-646F-BF7FB8052BBF}" created="2024-08-16T14:28:41.315">
        <p188:txBody>
          <a:bodyPr/>
          <a:lstStyle/>
          <a:p>
            <a:r>
              <a:rPr lang="en-US"/>
              <a:t>Added</a:t>
            </a:r>
          </a:p>
        </p188:txBody>
      </p188:reply>
    </p188:replyLst>
    <p188:txBody>
      <a:bodyPr/>
      <a:lstStyle/>
      <a:p>
        <a:r>
          <a:rPr lang="en-US"/>
          <a:t>We had a lot of people in last month's webinar that were RA staff. Should we add an option? I know it’s geared towards workforce but I think 60% last month chose 'other' Lisa had to ask them to clarify other in the chat. </a:t>
        </a:r>
      </a:p>
    </p188:txBody>
  </p188:cm>
</p188:cmLst>
</file>

<file path=ppt/comments/modernComment_7FFD9CD6_73200A97.xml><?xml version="1.0" encoding="utf-8"?>
<p188:cmLst xmlns:a="http://schemas.openxmlformats.org/drawingml/2006/main" xmlns:r="http://schemas.openxmlformats.org/officeDocument/2006/relationships" xmlns:p188="http://schemas.microsoft.com/office/powerpoint/2018/8/main">
  <p188:cm id="{A1DE7F1C-5D59-4833-9FEB-997E2854E41E}" authorId="{6C9E338E-3575-D922-8638-DBB3198D8DE7}" status="resolved" created="2024-08-13T02:54:47.157" startDate="2024-08-13T02:54:47.157" dueDate="2024-08-13T02:54:47.157" assignedTo="{F4163442-F286-172A-646F-BF7FB8052BBF}" complete="100000" title="@Alan Dodkowitz indicate if this is just for high school students, college students or both">
    <pc:sldMkLst xmlns:pc="http://schemas.microsoft.com/office/powerpoint/2013/main/command">
      <pc:docMk/>
      <pc:sldMk cId="1931479703" sldId="2147327190"/>
    </pc:sldMkLst>
    <p188:txBody>
      <a:bodyPr/>
      <a:lstStyle/>
      <a:p>
        <a:r>
          <a:rPr lang="en-US"/>
          <a:t>[@Alan Dodkowitz] indicate if this is just for high school students, college students or both</a:t>
        </a:r>
      </a:p>
    </p188:txBody>
    <p188:extLst>
      <p:ext xmlns:p="http://schemas.openxmlformats.org/presentationml/2006/main" uri="{5BB2D875-25FF-4072-B9AC-8F64D62656EB}">
        <p228:taskDetails xmlns:p228="http://schemas.microsoft.com/office/powerpoint/2022/08/main">
          <p228:history>
            <p228:event time="2024-08-13T02:54:47.157" id="{6B65ED89-A1B2-44B7-B724-0E40F5905ABD}">
              <p228:atrbtn authorId="{6C9E338E-3575-D922-8638-DBB3198D8DE7}"/>
              <p228:anchr>
                <p228:comment id="{A1DE7F1C-5D59-4833-9FEB-997E2854E41E}"/>
              </p228:anchr>
              <p228:add/>
            </p228:event>
            <p228:event time="2024-08-13T02:54:47.157" id="{A0B31BCA-26CB-464C-98A9-FBDA55D5FBF9}">
              <p228:atrbtn authorId="{6C9E338E-3575-D922-8638-DBB3198D8DE7}"/>
              <p228:anchr>
                <p228:comment id="{A1DE7F1C-5D59-4833-9FEB-997E2854E41E}"/>
              </p228:anchr>
              <p228:asgn authorId="{F4163442-F286-172A-646F-BF7FB8052BBF}"/>
            </p228:event>
            <p228:event time="2024-08-13T02:54:47.157" id="{82B3BBB7-7BAE-45A2-BFA8-DFDECD535623}">
              <p228:atrbtn authorId="{6C9E338E-3575-D922-8638-DBB3198D8DE7}"/>
              <p228:anchr>
                <p228:comment id="{A1DE7F1C-5D59-4833-9FEB-997E2854E41E}"/>
              </p228:anchr>
              <p228:title val="@Alan Dodkowitz indicate if this is just for high school students, college students or both"/>
            </p228:event>
            <p228:event time="2024-08-13T02:54:47.157" id="{0E23A218-5668-4DA9-9212-93CCFECB327E}">
              <p228:atrbtn authorId="{6C9E338E-3575-D922-8638-DBB3198D8DE7}"/>
              <p228:anchr>
                <p228:comment id="{A1DE7F1C-5D59-4833-9FEB-997E2854E41E}"/>
              </p228:anchr>
              <p228:date stDt="2024-08-13T02:54:47.157" endDt="2024-08-13T02:54:47.157"/>
            </p228:event>
            <p228:event time="2024-08-13T13:02:50.842" id="{6C170599-D754-4FA3-96E5-0C5310EA78C2}">
              <p228:atrbtn authorId="{F4163442-F286-172A-646F-BF7FB8052BBF}"/>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4-08-13T13:02:48.875" authorId="{F4163442-F286-172A-646F-BF7FB8052BBF}"/>
          </p223:rxn>
        </p223:reactions>
      </p:ext>
    </p188:extLst>
  </p188:cm>
</p188:cmLst>
</file>

<file path=ppt/comments/modernComment_7FFD9CE2_358B3492.xml><?xml version="1.0" encoding="utf-8"?>
<p188:cmLst xmlns:a="http://schemas.openxmlformats.org/drawingml/2006/main" xmlns:r="http://schemas.openxmlformats.org/officeDocument/2006/relationships" xmlns:p188="http://schemas.microsoft.com/office/powerpoint/2018/8/main">
  <p188:cm id="{8E955E68-795B-40F8-86C8-A1FF773438F4}" authorId="{F4163442-F286-172A-646F-BF7FB8052BBF}" status="resolved" created="2024-08-15T19:46:12.528" complete="100000">
    <ac:deMkLst xmlns:ac="http://schemas.microsoft.com/office/drawing/2013/main/command">
      <pc:docMk xmlns:pc="http://schemas.microsoft.com/office/powerpoint/2013/main/command"/>
      <pc:sldMk xmlns:pc="http://schemas.microsoft.com/office/powerpoint/2013/main/command" cId="898315410" sldId="2147327202"/>
      <ac:picMk id="9" creationId="{95F7F40E-F4AD-E28D-E7B6-30A1A82A1048}"/>
    </ac:deMkLst>
    <p188:txBody>
      <a:bodyPr/>
      <a:lstStyle/>
      <a:p>
        <a:r>
          <a:rPr lang="en-US"/>
          <a:t>[@Colleen Beck] Can you update this image?  Thank you</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40C4E-0980-4EF8-8425-397399DB5E56}"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BD9E7-D2BA-429C-84D5-A84CE229D8A0}" type="slidenum">
              <a:rPr lang="en-US" smtClean="0"/>
              <a:t>‹#›</a:t>
            </a:fld>
            <a:endParaRPr lang="en-US"/>
          </a:p>
        </p:txBody>
      </p:sp>
    </p:spTree>
    <p:extLst>
      <p:ext uri="{BB962C8B-B14F-4D97-AF65-F5344CB8AC3E}">
        <p14:creationId xmlns:p14="http://schemas.microsoft.com/office/powerpoint/2010/main" val="410921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usinesswire.com/news/home/20220623005289/en/Fifty-Percent-of-Parents-With-College-Bound-Children-Have-Saved-Less-Than-15000-for-Their-Child%E2%80%99s-Education#:~:text=Of%20parents%20worried%20about%20paying,percentage%20points%20from%20last%20yea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ckinsey.com/industries/education/our-insights/racial-and-ethnic-equity-in-us-higher-education%22%20/l%20%22/"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8BD9E7-D2BA-429C-84D5-A84CE229D8A0}" type="slidenum">
              <a:rPr lang="en-US" smtClean="0"/>
              <a:t>1</a:t>
            </a:fld>
            <a:endParaRPr lang="en-US"/>
          </a:p>
        </p:txBody>
      </p:sp>
    </p:spTree>
    <p:extLst>
      <p:ext uri="{BB962C8B-B14F-4D97-AF65-F5344CB8AC3E}">
        <p14:creationId xmlns:p14="http://schemas.microsoft.com/office/powerpoint/2010/main" val="329671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to point out that youth apprenticeship already exists.  This is about getting colleges and high schools involved</a:t>
            </a:r>
          </a:p>
        </p:txBody>
      </p:sp>
      <p:sp>
        <p:nvSpPr>
          <p:cNvPr id="4" name="Slide Number Placeholder 3"/>
          <p:cNvSpPr>
            <a:spLocks noGrp="1"/>
          </p:cNvSpPr>
          <p:nvPr>
            <p:ph type="sldNum" sz="quarter" idx="5"/>
          </p:nvPr>
        </p:nvSpPr>
        <p:spPr/>
        <p:txBody>
          <a:bodyPr/>
          <a:lstStyle/>
          <a:p>
            <a:fld id="{D82F87B3-AEC0-4A48-9BB8-61B7C21FDCE8}" type="slidenum">
              <a:rPr lang="en-US" smtClean="0"/>
              <a:t>12</a:t>
            </a:fld>
            <a:endParaRPr lang="en-US"/>
          </a:p>
        </p:txBody>
      </p:sp>
    </p:spTree>
    <p:extLst>
      <p:ext uri="{BB962C8B-B14F-4D97-AF65-F5344CB8AC3E}">
        <p14:creationId xmlns:p14="http://schemas.microsoft.com/office/powerpoint/2010/main" val="286846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of this may not capture youth pre-apprenticeship programs</a:t>
            </a:r>
          </a:p>
        </p:txBody>
      </p:sp>
      <p:sp>
        <p:nvSpPr>
          <p:cNvPr id="4" name="Slide Number Placeholder 3"/>
          <p:cNvSpPr>
            <a:spLocks noGrp="1"/>
          </p:cNvSpPr>
          <p:nvPr>
            <p:ph type="sldNum" sz="quarter" idx="5"/>
          </p:nvPr>
        </p:nvSpPr>
        <p:spPr/>
        <p:txBody>
          <a:bodyPr/>
          <a:lstStyle/>
          <a:p>
            <a:fld id="{D82F87B3-AEC0-4A48-9BB8-61B7C21FDCE8}" type="slidenum">
              <a:rPr lang="en-US" smtClean="0"/>
              <a:t>13</a:t>
            </a:fld>
            <a:endParaRPr lang="en-US"/>
          </a:p>
        </p:txBody>
      </p:sp>
    </p:spTree>
    <p:extLst>
      <p:ext uri="{BB962C8B-B14F-4D97-AF65-F5344CB8AC3E}">
        <p14:creationId xmlns:p14="http://schemas.microsoft.com/office/powerpoint/2010/main" val="3380039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p:txBody>
      </p:sp>
      <p:sp>
        <p:nvSpPr>
          <p:cNvPr id="4" name="Slide Number Placeholder 3"/>
          <p:cNvSpPr>
            <a:spLocks noGrp="1"/>
          </p:cNvSpPr>
          <p:nvPr>
            <p:ph type="sldNum" sz="quarter" idx="5"/>
          </p:nvPr>
        </p:nvSpPr>
        <p:spPr/>
        <p:txBody>
          <a:bodyPr/>
          <a:lstStyle/>
          <a:p>
            <a:fld id="{C96B935D-67C0-4CB8-9A3D-4C8D049FB325}" type="slidenum">
              <a:rPr lang="en-US" smtClean="0"/>
              <a:t>14</a:t>
            </a:fld>
            <a:endParaRPr lang="en-US"/>
          </a:p>
        </p:txBody>
      </p:sp>
    </p:spTree>
    <p:extLst>
      <p:ext uri="{BB962C8B-B14F-4D97-AF65-F5344CB8AC3E}">
        <p14:creationId xmlns:p14="http://schemas.microsoft.com/office/powerpoint/2010/main" val="347279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9AC0-7D6D-9261-3DBC-3BBEDFE3B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8A3D4-85A0-F5ED-F50D-0510560D7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6A4FE-9935-9336-4019-CF0FA95B2342}"/>
              </a:ext>
            </a:extLst>
          </p:cNvPr>
          <p:cNvSpPr>
            <a:spLocks noGrp="1"/>
          </p:cNvSpPr>
          <p:nvPr>
            <p:ph type="body" idx="1"/>
          </p:nvPr>
        </p:nvSpPr>
        <p:spPr/>
        <p:txBody>
          <a:bodyPr/>
          <a:lstStyle/>
          <a:p>
            <a:r>
              <a:rPr lang="en-US">
                <a:ea typeface="Calibri"/>
                <a:cs typeface="Calibri"/>
              </a:rPr>
              <a:t> Katie</a:t>
            </a:r>
          </a:p>
        </p:txBody>
      </p:sp>
      <p:sp>
        <p:nvSpPr>
          <p:cNvPr id="4" name="Slide Number Placeholder 3">
            <a:extLst>
              <a:ext uri="{FF2B5EF4-FFF2-40B4-BE49-F238E27FC236}">
                <a16:creationId xmlns:a16="http://schemas.microsoft.com/office/drawing/2014/main" id="{138F9CBB-BCAD-17F3-6BC5-4EE65CD04D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540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E462E-13F5-B0F8-6DA5-9A6F6CBAA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F4C30-EA76-6383-7DF1-012FCB822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EC33F-6E0A-F34D-E16A-037ED11969A1}"/>
              </a:ext>
            </a:extLst>
          </p:cNvPr>
          <p:cNvSpPr>
            <a:spLocks noGrp="1"/>
          </p:cNvSpPr>
          <p:nvPr>
            <p:ph type="body" idx="1"/>
          </p:nvPr>
        </p:nvSpPr>
        <p:spPr/>
        <p:txBody>
          <a:bodyPr/>
          <a:lstStyle/>
          <a:p>
            <a:pPr>
              <a:lnSpc>
                <a:spcPct val="90000"/>
              </a:lnSpc>
              <a:spcBef>
                <a:spcPts val="1000"/>
              </a:spcBef>
            </a:pPr>
            <a:r>
              <a:rPr lang="en-US">
                <a:ea typeface="Calibri"/>
                <a:cs typeface="Calibri"/>
              </a:rPr>
              <a:t>Alan / Katie</a:t>
            </a:r>
          </a:p>
        </p:txBody>
      </p:sp>
      <p:sp>
        <p:nvSpPr>
          <p:cNvPr id="4" name="Slide Number Placeholder 3">
            <a:extLst>
              <a:ext uri="{FF2B5EF4-FFF2-40B4-BE49-F238E27FC236}">
                <a16:creationId xmlns:a16="http://schemas.microsoft.com/office/drawing/2014/main" id="{CB4B9B29-20CA-5466-3131-D9077C9E4D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600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E462E-13F5-B0F8-6DA5-9A6F6CBAA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F4C30-EA76-6383-7DF1-012FCB822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EC33F-6E0A-F34D-E16A-037ED11969A1}"/>
              </a:ext>
            </a:extLst>
          </p:cNvPr>
          <p:cNvSpPr>
            <a:spLocks noGrp="1"/>
          </p:cNvSpPr>
          <p:nvPr>
            <p:ph type="body" idx="1"/>
          </p:nvPr>
        </p:nvSpPr>
        <p:spPr/>
        <p:txBody>
          <a:bodyPr/>
          <a:lstStyle/>
          <a:p>
            <a:pPr>
              <a:lnSpc>
                <a:spcPct val="90000"/>
              </a:lnSpc>
              <a:spcBef>
                <a:spcPts val="1000"/>
              </a:spcBef>
            </a:pPr>
            <a:r>
              <a:rPr lang="en-US">
                <a:ea typeface="Calibri"/>
                <a:cs typeface="Calibri"/>
              </a:rPr>
              <a:t>Alan / Katie</a:t>
            </a:r>
          </a:p>
        </p:txBody>
      </p:sp>
      <p:sp>
        <p:nvSpPr>
          <p:cNvPr id="4" name="Slide Number Placeholder 3">
            <a:extLst>
              <a:ext uri="{FF2B5EF4-FFF2-40B4-BE49-F238E27FC236}">
                <a16:creationId xmlns:a16="http://schemas.microsoft.com/office/drawing/2014/main" id="{CB4B9B29-20CA-5466-3131-D9077C9E4D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544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E462E-13F5-B0F8-6DA5-9A6F6CBAA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F4C30-EA76-6383-7DF1-012FCB822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EC33F-6E0A-F34D-E16A-037ED11969A1}"/>
              </a:ext>
            </a:extLst>
          </p:cNvPr>
          <p:cNvSpPr>
            <a:spLocks noGrp="1"/>
          </p:cNvSpPr>
          <p:nvPr>
            <p:ph type="body" idx="1"/>
          </p:nvPr>
        </p:nvSpPr>
        <p:spPr/>
        <p:txBody>
          <a:bodyPr/>
          <a:lstStyle/>
          <a:p>
            <a:pPr>
              <a:lnSpc>
                <a:spcPct val="90000"/>
              </a:lnSpc>
              <a:spcBef>
                <a:spcPts val="1000"/>
              </a:spcBef>
            </a:pPr>
            <a:r>
              <a:rPr lang="en-US">
                <a:ea typeface="Calibri"/>
                <a:cs typeface="Calibri"/>
              </a:rPr>
              <a:t>Alan / Katie</a:t>
            </a:r>
          </a:p>
        </p:txBody>
      </p:sp>
      <p:sp>
        <p:nvSpPr>
          <p:cNvPr id="4" name="Slide Number Placeholder 3">
            <a:extLst>
              <a:ext uri="{FF2B5EF4-FFF2-40B4-BE49-F238E27FC236}">
                <a16:creationId xmlns:a16="http://schemas.microsoft.com/office/drawing/2014/main" id="{CB4B9B29-20CA-5466-3131-D9077C9E4D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881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E462E-13F5-B0F8-6DA5-9A6F6CBAA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F4C30-EA76-6383-7DF1-012FCB822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EC33F-6E0A-F34D-E16A-037ED11969A1}"/>
              </a:ext>
            </a:extLst>
          </p:cNvPr>
          <p:cNvSpPr>
            <a:spLocks noGrp="1"/>
          </p:cNvSpPr>
          <p:nvPr>
            <p:ph type="body" idx="1"/>
          </p:nvPr>
        </p:nvSpPr>
        <p:spPr/>
        <p:txBody>
          <a:bodyPr/>
          <a:lstStyle/>
          <a:p>
            <a:pPr>
              <a:lnSpc>
                <a:spcPct val="90000"/>
              </a:lnSpc>
              <a:spcBef>
                <a:spcPts val="1000"/>
              </a:spcBef>
            </a:pPr>
            <a:r>
              <a:rPr lang="en-US">
                <a:ea typeface="Calibri"/>
                <a:cs typeface="Calibri"/>
              </a:rPr>
              <a:t>Alan / Katie</a:t>
            </a:r>
          </a:p>
        </p:txBody>
      </p:sp>
      <p:sp>
        <p:nvSpPr>
          <p:cNvPr id="4" name="Slide Number Placeholder 3">
            <a:extLst>
              <a:ext uri="{FF2B5EF4-FFF2-40B4-BE49-F238E27FC236}">
                <a16:creationId xmlns:a16="http://schemas.microsoft.com/office/drawing/2014/main" id="{CB4B9B29-20CA-5466-3131-D9077C9E4D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511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9AC0-7D6D-9261-3DBC-3BBEDFE3B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8A3D4-85A0-F5ED-F50D-0510560D7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6A4FE-9935-9336-4019-CF0FA95B2342}"/>
              </a:ext>
            </a:extLst>
          </p:cNvPr>
          <p:cNvSpPr>
            <a:spLocks noGrp="1"/>
          </p:cNvSpPr>
          <p:nvPr>
            <p:ph type="body" idx="1"/>
          </p:nvPr>
        </p:nvSpPr>
        <p:spPr/>
        <p:txBody>
          <a:bodyPr/>
          <a:lstStyle/>
          <a:p>
            <a:r>
              <a:rPr lang="en-US">
                <a:ea typeface="Calibri"/>
                <a:cs typeface="Calibri"/>
              </a:rPr>
              <a:t>Clare </a:t>
            </a:r>
          </a:p>
        </p:txBody>
      </p:sp>
      <p:sp>
        <p:nvSpPr>
          <p:cNvPr id="4" name="Slide Number Placeholder 3">
            <a:extLst>
              <a:ext uri="{FF2B5EF4-FFF2-40B4-BE49-F238E27FC236}">
                <a16:creationId xmlns:a16="http://schemas.microsoft.com/office/drawing/2014/main" id="{138F9CBB-BCAD-17F3-6BC5-4EE65CD04D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540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Clare</a:t>
            </a:r>
          </a:p>
          <a:p>
            <a:endParaRPr lang="en-US"/>
          </a:p>
          <a:p>
            <a:r>
              <a:rPr lang="en-US"/>
              <a:t>It is critical to help students understand the benefits of registered apprenticeship. Students are often unaware that these opportunities exist, it is also common that their parents are unaware. So it is very crucial for staff interacting with students to share the opportunities as well as the benefits they bring. </a:t>
            </a:r>
          </a:p>
          <a:p>
            <a:endParaRPr lang="en-US"/>
          </a:p>
          <a:p>
            <a:r>
              <a:rPr lang="en-US"/>
              <a:t>These benefits include that registered apprenticeship is a career from the start and provides them a way to get paid while learning skills and obtaining work experience. </a:t>
            </a:r>
          </a:p>
          <a:p>
            <a:r>
              <a:rPr lang="en-US"/>
              <a:t>Registered apprenticeships are jobs, so after high school it can transition to full time employment for them or after the completion of the program depending on how the program is set up. </a:t>
            </a:r>
          </a:p>
          <a:p>
            <a:r>
              <a:rPr lang="en-US"/>
              <a:t>Some statics on earning from the US Department of labor show an increase in lifetime potential compared to their peers and apprentice completers have an average starting salary of 80,000 a year. </a:t>
            </a:r>
          </a:p>
          <a:p>
            <a:r>
              <a:rPr lang="en-US"/>
              <a:t>Apprentices also receive a national credential that is portable and can move with them. </a:t>
            </a:r>
          </a:p>
          <a:p>
            <a:r>
              <a:rPr lang="en-US"/>
              <a:t>On top of earning more in lifetime earnings than their peers, it can also help lower or even eliminate the cost of college. </a:t>
            </a:r>
          </a:p>
        </p:txBody>
      </p:sp>
      <p:sp>
        <p:nvSpPr>
          <p:cNvPr id="4" name="Slide Number Placeholder 3"/>
          <p:cNvSpPr>
            <a:spLocks noGrp="1"/>
          </p:cNvSpPr>
          <p:nvPr>
            <p:ph type="sldNum" sz="quarter" idx="5"/>
          </p:nvPr>
        </p:nvSpPr>
        <p:spPr/>
        <p:txBody>
          <a:bodyPr/>
          <a:lstStyle/>
          <a:p>
            <a:fld id="{D82F87B3-AEC0-4A48-9BB8-61B7C21FDCE8}" type="slidenum">
              <a:rPr lang="en-US" smtClean="0"/>
              <a:t>21</a:t>
            </a:fld>
            <a:endParaRPr lang="en-US"/>
          </a:p>
        </p:txBody>
      </p:sp>
    </p:spTree>
    <p:extLst>
      <p:ext uri="{BB962C8B-B14F-4D97-AF65-F5344CB8AC3E}">
        <p14:creationId xmlns:p14="http://schemas.microsoft.com/office/powerpoint/2010/main" val="138582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t>Jeffrey W. Smith</a:t>
            </a:r>
            <a:endParaRPr lang="en-US">
              <a:cs typeface="Calibri"/>
            </a:endParaRPr>
          </a:p>
          <a:p>
            <a:r>
              <a:rPr lang="en-US"/>
              <a:t>Workforce Liaison/Program Analyst |Office of Apprenticeship | U.S. Department of Labor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0CB9C84-A7DA-45F9-846D-9152DECA8268}" type="slidenum">
              <a:rPr lang="en-US" smtClean="0"/>
              <a:t>2</a:t>
            </a:fld>
            <a:endParaRPr lang="en-US"/>
          </a:p>
        </p:txBody>
      </p:sp>
    </p:spTree>
    <p:extLst>
      <p:ext uri="{BB962C8B-B14F-4D97-AF65-F5344CB8AC3E}">
        <p14:creationId xmlns:p14="http://schemas.microsoft.com/office/powerpoint/2010/main" val="2753044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Clare </a:t>
            </a:r>
          </a:p>
          <a:p>
            <a:endParaRPr lang="en-US"/>
          </a:p>
          <a:p>
            <a:r>
              <a:rPr lang="en-US"/>
              <a:t>I think many of us here today understand the rising issue of student debt. A national survey from discover student loans, showed 66% of parents with 16–18-year-olds reporting that they are worried about paying for college, of these parents 55% cite rising tuition, 42% cite inflation strains, and 28% share fears of a recession. Nationally 42.8 million Americans owe a collective total of more than 1.75 trillion in student loans. 61% of college grades had taken out student loan debt with the average debt being 37, 853. </a:t>
            </a:r>
          </a:p>
          <a:p>
            <a:endParaRPr lang="en-US"/>
          </a:p>
          <a:p>
            <a:r>
              <a:rPr lang="en-US">
                <a:hlinkClick r:id="rId3"/>
              </a:rPr>
              <a:t>Fifty Percent of Parents With College Bound Children Have Saved Less Than $15,000 for Their Child’s Education | Business Wire</a:t>
            </a:r>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22</a:t>
            </a:fld>
            <a:endParaRPr lang="en-US"/>
          </a:p>
        </p:txBody>
      </p:sp>
    </p:spTree>
    <p:extLst>
      <p:ext uri="{BB962C8B-B14F-4D97-AF65-F5344CB8AC3E}">
        <p14:creationId xmlns:p14="http://schemas.microsoft.com/office/powerpoint/2010/main" val="3834583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ea typeface="Calibri" panose="020F0502020204030204"/>
                <a:cs typeface="Calibri" panose="020F0502020204030204"/>
              </a:rPr>
              <a:t>Clare</a:t>
            </a:r>
          </a:p>
          <a:p>
            <a:endParaRPr lang="en-US" b="0">
              <a:ea typeface="Calibri" panose="020F0502020204030204"/>
              <a:cs typeface="Calibri" panose="020F0502020204030204"/>
            </a:endParaRPr>
          </a:p>
          <a:p>
            <a:r>
              <a:rPr lang="en-US" b="0">
                <a:ea typeface="Calibri" panose="020F0502020204030204"/>
                <a:cs typeface="Calibri" panose="020F0502020204030204"/>
              </a:rPr>
              <a:t>While it’s often thought that student will go to either a career or college after school, apprenticeship has the ability to connect the two for students. </a:t>
            </a:r>
          </a:p>
          <a:p>
            <a:endParaRPr lang="en-US" b="0">
              <a:ea typeface="Calibri" panose="020F0502020204030204"/>
              <a:cs typeface="Calibri" panose="020F0502020204030204"/>
            </a:endParaRPr>
          </a:p>
          <a:p>
            <a:r>
              <a:rPr lang="en-US" b="0">
                <a:ea typeface="Calibri" panose="020F0502020204030204"/>
                <a:cs typeface="Calibri" panose="020F0502020204030204"/>
              </a:rPr>
              <a:t>Apprenticeships help connect students to college while many programs offer college credits or degrees. Related instruction, the schooling portion of an apprenticeship, can be covered by program sponsors, many different federal or state program or the student is sometimes paying these costs. It can also be a combination of these. When there are costs associated, they tend to be much less than a traditional college education. </a:t>
            </a:r>
          </a:p>
          <a:p>
            <a:endParaRPr lang="en-US" b="0">
              <a:ea typeface="Calibri" panose="020F0502020204030204"/>
              <a:cs typeface="Calibri" panose="020F0502020204030204"/>
            </a:endParaRPr>
          </a:p>
          <a:p>
            <a:r>
              <a:rPr lang="en-US" b="0">
                <a:ea typeface="Calibri" panose="020F0502020204030204"/>
                <a:cs typeface="Calibri" panose="020F0502020204030204"/>
              </a:rPr>
              <a:t>There can also be additional resources available to students and colleges through sponsors including curriculum development, supportive services, and additional funding.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427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ea typeface="Calibri" panose="020F0502020204030204"/>
                <a:cs typeface="Calibri" panose="020F0502020204030204"/>
              </a:rPr>
              <a:t>Clare </a:t>
            </a:r>
          </a:p>
          <a:p>
            <a:endParaRPr lang="en-US" b="0">
              <a:ea typeface="Calibri" panose="020F0502020204030204"/>
              <a:cs typeface="Calibri" panose="020F0502020204030204"/>
            </a:endParaRPr>
          </a:p>
          <a:p>
            <a:r>
              <a:rPr lang="en-US" b="0">
                <a:ea typeface="Calibri" panose="020F0502020204030204"/>
                <a:cs typeface="Calibri" panose="020F0502020204030204"/>
              </a:rPr>
              <a:t>There are several federal and state funding programs available to help with the costs of related instruction. This helps to make the programs more attractive to both students and employers to participate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225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ea typeface="Calibri" panose="020F0502020204030204"/>
                <a:cs typeface="Calibri" panose="020F0502020204030204"/>
              </a:rPr>
              <a:t>Clare </a:t>
            </a:r>
          </a:p>
          <a:p>
            <a:endParaRPr lang="en-US" b="0">
              <a:ea typeface="Calibri" panose="020F0502020204030204"/>
              <a:cs typeface="Calibri" panose="020F0502020204030204"/>
            </a:endParaRPr>
          </a:p>
          <a:p>
            <a:r>
              <a:rPr lang="en-US" b="0">
                <a:ea typeface="Calibri" panose="020F0502020204030204"/>
                <a:cs typeface="Calibri" panose="020F0502020204030204"/>
              </a:rPr>
              <a:t>There are several federal and state funding programs available to help with the costs of related instruction. This helps to make the programs more attractive to both students and employers to participate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062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9AC0-7D6D-9261-3DBC-3BBEDFE3B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8A3D4-85A0-F5ED-F50D-0510560D7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6A4FE-9935-9336-4019-CF0FA95B2342}"/>
              </a:ext>
            </a:extLst>
          </p:cNvPr>
          <p:cNvSpPr>
            <a:spLocks noGrp="1"/>
          </p:cNvSpPr>
          <p:nvPr>
            <p:ph type="body" idx="1"/>
          </p:nvPr>
        </p:nvSpPr>
        <p:spPr/>
        <p:txBody>
          <a:bodyPr/>
          <a:lstStyle/>
          <a:p>
            <a:r>
              <a:rPr lang="en-US">
                <a:ea typeface="Calibri"/>
                <a:cs typeface="Calibri"/>
              </a:rPr>
              <a:t> Alan</a:t>
            </a:r>
          </a:p>
        </p:txBody>
      </p:sp>
      <p:sp>
        <p:nvSpPr>
          <p:cNvPr id="4" name="Slide Number Placeholder 3">
            <a:extLst>
              <a:ext uri="{FF2B5EF4-FFF2-40B4-BE49-F238E27FC236}">
                <a16:creationId xmlns:a16="http://schemas.microsoft.com/office/drawing/2014/main" id="{138F9CBB-BCAD-17F3-6BC5-4EE65CD04D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338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a:p>
            <a:endParaRPr lang="en-US">
              <a:ea typeface="Calibri"/>
              <a:cs typeface="Calibri"/>
            </a:endParaRPr>
          </a:p>
          <a:p>
            <a:r>
              <a:rPr lang="en-US">
                <a:ea typeface="Calibri"/>
                <a:cs typeface="Calibri"/>
              </a:rPr>
              <a:t>Five characteristics of a high-quality pre-apprenticeship program:</a:t>
            </a:r>
          </a:p>
          <a:p>
            <a:endParaRPr lang="en-US">
              <a:ea typeface="Calibri"/>
              <a:cs typeface="Calibri"/>
            </a:endParaRPr>
          </a:p>
          <a:p>
            <a:pPr marL="228600" indent="-228600">
              <a:buAutoNum type="arabicPeriod"/>
            </a:pPr>
            <a:r>
              <a:rPr lang="en-US" b="1" i="0">
                <a:solidFill>
                  <a:srgbClr val="000000"/>
                </a:solidFill>
                <a:effectLst/>
                <a:highlight>
                  <a:srgbClr val="FFFFFF"/>
                </a:highlight>
                <a:latin typeface="Poppins" panose="00000500000000000000" pitchFamily="2" charset="0"/>
              </a:rPr>
              <a:t>Partnership with registered apprenticeship program sponsors</a:t>
            </a:r>
          </a:p>
          <a:p>
            <a:pPr marL="228600" indent="-228600">
              <a:buAutoNum type="arabicPeriod"/>
            </a:pPr>
            <a:r>
              <a:rPr lang="en-US" b="1" i="0">
                <a:solidFill>
                  <a:srgbClr val="000000"/>
                </a:solidFill>
                <a:effectLst/>
                <a:highlight>
                  <a:srgbClr val="FFFFFF"/>
                </a:highlight>
                <a:latin typeface="Poppins" panose="00000500000000000000" pitchFamily="2" charset="0"/>
              </a:rPr>
              <a:t>Sustainability through partnerships</a:t>
            </a:r>
          </a:p>
          <a:p>
            <a:pPr marL="228600" indent="-228600">
              <a:buAutoNum type="arabicPeriod"/>
            </a:pPr>
            <a:r>
              <a:rPr lang="en-US" b="1" i="0">
                <a:solidFill>
                  <a:srgbClr val="000000"/>
                </a:solidFill>
                <a:effectLst/>
                <a:highlight>
                  <a:srgbClr val="FFFFFF"/>
                </a:highlight>
                <a:latin typeface="Poppins" panose="00000500000000000000" pitchFamily="2" charset="0"/>
              </a:rPr>
              <a:t>Meaningful training combined with hands-on experience replicating a workplace that does not displace paid employees</a:t>
            </a:r>
          </a:p>
          <a:p>
            <a:pPr marL="228600" indent="-228600">
              <a:buAutoNum type="arabicPeriod"/>
            </a:pPr>
            <a:r>
              <a:rPr lang="en-US" b="1" i="0">
                <a:solidFill>
                  <a:srgbClr val="000000"/>
                </a:solidFill>
                <a:effectLst/>
                <a:highlight>
                  <a:srgbClr val="FFFFFF"/>
                </a:highlight>
                <a:latin typeface="Poppins" panose="00000500000000000000" pitchFamily="2" charset="0"/>
              </a:rPr>
              <a:t>Access to career and supportive services</a:t>
            </a:r>
          </a:p>
          <a:p>
            <a:pPr marL="228600" indent="-228600">
              <a:buAutoNum type="arabicPeriod"/>
            </a:pPr>
            <a:r>
              <a:rPr lang="en-US" b="1" i="0">
                <a:solidFill>
                  <a:srgbClr val="000000"/>
                </a:solidFill>
                <a:effectLst/>
                <a:highlight>
                  <a:srgbClr val="FFFFFF"/>
                </a:highlight>
                <a:latin typeface="Poppins" panose="00000500000000000000" pitchFamily="2" charset="0"/>
              </a:rPr>
              <a:t>Increased access for underrepresented or underserved populations</a:t>
            </a:r>
          </a:p>
          <a:p>
            <a:pPr marL="0" indent="0">
              <a:buNone/>
            </a:pPr>
            <a:endParaRPr lang="en-US" b="1" i="0">
              <a:solidFill>
                <a:srgbClr val="000000"/>
              </a:solidFill>
              <a:effectLst/>
              <a:highlight>
                <a:srgbClr val="FFFFFF"/>
              </a:highlight>
              <a:latin typeface="Poppins" panose="00000500000000000000" pitchFamily="2" charset="0"/>
              <a:ea typeface="Calibri"/>
              <a:cs typeface="Calibri"/>
            </a:endParaRPr>
          </a:p>
          <a:p>
            <a:pPr marL="0" indent="0">
              <a:buNone/>
            </a:pPr>
            <a:r>
              <a:rPr lang="en-US" b="1" i="0">
                <a:solidFill>
                  <a:srgbClr val="000000"/>
                </a:solidFill>
                <a:effectLst/>
                <a:highlight>
                  <a:srgbClr val="FFFFFF"/>
                </a:highlight>
                <a:latin typeface="Poppins" panose="00000500000000000000" pitchFamily="2" charset="0"/>
                <a:ea typeface="Calibri"/>
                <a:cs typeface="Calibri"/>
              </a:rPr>
              <a:t>Safal has developed a pre-apprenticeship module on the RA Academy which can be found here: https://rise.articulate.com/share/NaNHfXPRpo4CVc-tMcIXy_iN_n7P8Y7W#/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571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242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9AC0-7D6D-9261-3DBC-3BBEDFE3B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8A3D4-85A0-F5ED-F50D-0510560D7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6A4FE-9935-9336-4019-CF0FA95B2342}"/>
              </a:ext>
            </a:extLst>
          </p:cNvPr>
          <p:cNvSpPr>
            <a:spLocks noGrp="1"/>
          </p:cNvSpPr>
          <p:nvPr>
            <p:ph type="body" idx="1"/>
          </p:nvPr>
        </p:nvSpPr>
        <p:spPr/>
        <p:txBody>
          <a:bodyPr/>
          <a:lstStyle/>
          <a:p>
            <a:r>
              <a:rPr lang="en-US">
                <a:ea typeface="Calibri"/>
                <a:cs typeface="Calibri"/>
              </a:rPr>
              <a:t>Alan</a:t>
            </a:r>
          </a:p>
        </p:txBody>
      </p:sp>
      <p:sp>
        <p:nvSpPr>
          <p:cNvPr id="4" name="Slide Number Placeholder 3">
            <a:extLst>
              <a:ext uri="{FF2B5EF4-FFF2-40B4-BE49-F238E27FC236}">
                <a16:creationId xmlns:a16="http://schemas.microsoft.com/office/drawing/2014/main" id="{138F9CBB-BCAD-17F3-6BC5-4EE65CD04D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342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760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a:t>LinkedIn survey-  these are all </a:t>
            </a:r>
            <a:r>
              <a:rPr lang="en-US" err="1"/>
              <a:t>apprenticeable</a:t>
            </a:r>
            <a:r>
              <a:rPr lang="en-US"/>
              <a:t> occupations</a:t>
            </a:r>
          </a:p>
          <a:p>
            <a:pPr marL="457200" lvl="1" indent="0">
              <a:buNone/>
            </a:pPr>
            <a:endParaRPr lang="en-US"/>
          </a:p>
          <a:p>
            <a:pPr marL="457200" lvl="1" indent="0">
              <a:buNone/>
            </a:pPr>
            <a:r>
              <a:rPr lang="en-US"/>
              <a:t>My challenge for you- can you identify what your students want?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20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610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t>47 percent of young adults are interested in pursuing a career in the trades.</a:t>
            </a:r>
          </a:p>
          <a:p>
            <a:pPr marL="171450" indent="-171450">
              <a:buFont typeface="Arial" panose="020B0604020202020204" pitchFamily="34" charset="0"/>
              <a:buChar char="•"/>
            </a:pPr>
            <a:r>
              <a:rPr lang="en-US" sz="1200"/>
              <a:t>From 2018 to 2024, the number of students studying construction trades rose by 23%, with those in HVAC and vehicle maintenance programs increasing by 7%.</a:t>
            </a:r>
          </a:p>
          <a:p>
            <a:pPr marL="171450" indent="-171450">
              <a:buFont typeface="Arial" panose="020B0604020202020204" pitchFamily="34" charset="0"/>
              <a:buChar char="•"/>
            </a:pPr>
            <a:r>
              <a:rPr lang="en-US" sz="1200"/>
              <a:t>There are 229,000 more electricians than a decade ago though their median age fell by 2.9 years.</a:t>
            </a:r>
          </a:p>
          <a:p>
            <a:pPr marL="171450" indent="-171450">
              <a:buFont typeface="Arial" panose="020B0604020202020204" pitchFamily="34" charset="0"/>
              <a:buChar char="•"/>
            </a:pPr>
            <a:r>
              <a:rPr lang="en-US" sz="1200"/>
              <a:t>The median pay for new construction hires grew by 5.1% to $48,089 last year, compared to a 2.7% increase in professional services.</a:t>
            </a:r>
          </a:p>
          <a:p>
            <a:pPr marL="171450" indent="-171450">
              <a:buFont typeface="Arial" panose="020B0604020202020204" pitchFamily="34" charset="0"/>
              <a:buChar char="•"/>
            </a:pPr>
            <a:r>
              <a:rPr lang="en-US" sz="1200"/>
              <a:t>Vocational-focused community colleges saw a 16% increase in enrollment last year, the highest increase since tracking began.</a:t>
            </a:r>
          </a:p>
          <a:p>
            <a:pPr marL="171450" indent="-171450">
              <a:buFont typeface="Arial" panose="020B0604020202020204" pitchFamily="34" charset="0"/>
              <a:buChar char="•"/>
            </a:pPr>
            <a:r>
              <a:rPr lang="en-US" sz="1200"/>
              <a:t>Many of these professions are considered “AI-proofed” and less likely to be replaced.  A survey by Thumbtack found 95 percent are optimistic about their job security and believe they won’t be replaced by AI.</a:t>
            </a:r>
          </a:p>
          <a:p>
            <a:pPr marL="457200" lvl="1" indent="0">
              <a:buNone/>
            </a:pPr>
            <a:r>
              <a:rPr lang="en-US"/>
              <a:t>Wall Street Journal Article: https://www.wsj.com/lifestyle/careers/gen-z-trades-jobs-plumbing-welding-a76b5e43</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The last bullet point is by Thumbtack: https://press.thumbtack.com/announcements/new-report-from-thumbtack-examines-forces-behind-skilled-trade-labor-shortage-offering-optimistic-outlook-for-the-future/</a:t>
            </a:r>
            <a:endParaRPr lang="en-US" sz="1800">
              <a:effectLst/>
              <a:latin typeface="Arial" panose="020B0604020202020204" pitchFamily="34" charset="0"/>
            </a:endParaRPr>
          </a:p>
          <a:p>
            <a:pPr marL="457200" lvl="1"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574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863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a:p>
            <a:endParaRPr lang="en-US"/>
          </a:p>
          <a:p>
            <a:r>
              <a:rPr lang="en-US"/>
              <a:t>My challenge for you- what role can you provide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073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970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a:p>
            <a:endParaRPr lang="en-US">
              <a:ea typeface="Calibri"/>
              <a:cs typeface="Calibri"/>
            </a:endParaRPr>
          </a:p>
          <a:p>
            <a:r>
              <a:rPr lang="en-US">
                <a:ea typeface="Calibri"/>
                <a:cs typeface="Calibri"/>
              </a:rPr>
              <a:t>JFF: https://www.jff.org/dual-transformation-in-dual-enrollment/</a:t>
            </a:r>
          </a:p>
          <a:p>
            <a:endParaRPr lang="en-US">
              <a:ea typeface="Calibri"/>
              <a:cs typeface="Calibri"/>
            </a:endParaRPr>
          </a:p>
          <a:p>
            <a:pPr algn="l">
              <a:buFont typeface="Arial" panose="020B0604020202020204" pitchFamily="34" charset="0"/>
              <a:buChar char="•"/>
            </a:pPr>
            <a:r>
              <a:rPr lang="en-US">
                <a:ea typeface="Calibri"/>
                <a:cs typeface="Calibri"/>
              </a:rPr>
              <a:t>JFF has worked to develop the dual enrollment model </a:t>
            </a:r>
            <a:r>
              <a:rPr lang="en-US" b="0" i="0">
                <a:solidFill>
                  <a:srgbClr val="222222"/>
                </a:solidFill>
                <a:effectLst/>
                <a:latin typeface="larsseitregular"/>
              </a:rPr>
              <a:t>Developing shared regional dual enrollment agreements (as opposed to the typical one-to-one agreements between colleges and high schools) to ensure equitable access for students, regardless of their home district’s ability to negotiate a favorable partnership agreement; </a:t>
            </a:r>
          </a:p>
          <a:p>
            <a:pPr algn="l">
              <a:buFont typeface="Arial" panose="020B0604020202020204" pitchFamily="34" charset="0"/>
              <a:buChar char="•"/>
            </a:pPr>
            <a:r>
              <a:rPr lang="en-US" b="0" i="0">
                <a:solidFill>
                  <a:srgbClr val="222222"/>
                </a:solidFill>
                <a:effectLst/>
                <a:latin typeface="larsseitregular"/>
              </a:rPr>
              <a:t>Creating staffing models that solve for the shortage of qualified dual enrollment instructors and allow instructors to travel flexibly across districts, increasing student access to a range of dual enrollment courses; </a:t>
            </a:r>
          </a:p>
          <a:p>
            <a:pPr algn="l">
              <a:buFont typeface="Arial" panose="020B0604020202020204" pitchFamily="34" charset="0"/>
              <a:buChar char="•"/>
            </a:pPr>
            <a:r>
              <a:rPr lang="en-US" b="0" i="0">
                <a:solidFill>
                  <a:srgbClr val="222222"/>
                </a:solidFill>
                <a:effectLst/>
                <a:latin typeface="larsseitregular"/>
              </a:rPr>
              <a:t>Collapsing course catalogs and only offering dual enrollment courses that meet our definition of strategic to ensure students are earning the most valuable college credit and address major challenges in applicability, articulation, and portability of credits; </a:t>
            </a:r>
          </a:p>
          <a:p>
            <a:pPr algn="l">
              <a:buFont typeface="Arial" panose="020B0604020202020204" pitchFamily="34" charset="0"/>
              <a:buChar char="•"/>
            </a:pPr>
            <a:r>
              <a:rPr lang="en-US" b="0" i="0">
                <a:solidFill>
                  <a:srgbClr val="222222"/>
                </a:solidFill>
                <a:effectLst/>
                <a:latin typeface="larsseitregular"/>
              </a:rPr>
              <a:t>Focusing on recruiting students </a:t>
            </a:r>
            <a:r>
              <a:rPr lang="en-US" b="0" i="0">
                <a:solidFill>
                  <a:srgbClr val="222222"/>
                </a:solidFill>
                <a:effectLst/>
                <a:latin typeface="larsseitregular"/>
                <a:hlinkClick r:id="rId3"/>
              </a:rPr>
              <a:t>underrepresented in higher education </a:t>
            </a:r>
            <a:r>
              <a:rPr lang="en-US" b="0" i="0">
                <a:solidFill>
                  <a:srgbClr val="222222"/>
                </a:solidFill>
                <a:effectLst/>
                <a:latin typeface="larsseitregular"/>
              </a:rPr>
              <a:t>to close the persistent gaps students face in accessing and successfully completing dual enrollment.  </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166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a:p>
            <a:endParaRPr lang="en-US">
              <a:ea typeface="Calibri"/>
              <a:cs typeface="Calibri"/>
            </a:endParaRPr>
          </a:p>
          <a:p>
            <a:r>
              <a:rPr lang="en-US">
                <a:ea typeface="Calibri"/>
                <a:cs typeface="Calibri"/>
              </a:rPr>
              <a:t>It is crucial that these steps are followed to also ensure high school students can transition into Registered Apprenticeship programs after they graduate.</a:t>
            </a:r>
          </a:p>
          <a:p>
            <a:endParaRPr lang="en-US">
              <a:ea typeface="Calibri"/>
              <a:cs typeface="Calibri"/>
            </a:endParaRPr>
          </a:p>
          <a:p>
            <a:r>
              <a:rPr lang="en-US">
                <a:ea typeface="Calibri"/>
                <a:cs typeface="Calibri"/>
              </a:rPr>
              <a:t>My challenge to you is: Can you create this system?  What partners do you need?  What plan can you put in place</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926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Clare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042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a:p>
            <a:endParaRPr lang="en-US">
              <a:ea typeface="Calibri"/>
              <a:cs typeface="Calibri"/>
            </a:endParaRPr>
          </a:p>
          <a:p>
            <a:r>
              <a:rPr lang="en-US">
                <a:ea typeface="Calibri"/>
                <a:cs typeface="Calibri"/>
              </a:rPr>
              <a:t>If you’ll recall on slide 28 regarding the roles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170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410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39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Safal was awarded the opportunity to lead the US DOL Registered Apprenticeship Technical Assistance Center of Excellence for Strategic Partnerships and Systems Alignment in 2021. </a:t>
            </a:r>
            <a:endParaRPr lang="en-US"/>
          </a:p>
          <a:p>
            <a:endParaRPr lang="en-US"/>
          </a:p>
          <a:p>
            <a:r>
              <a:rPr lang="en-US"/>
              <a:t>We are here to help close the gap between the apprenticeship and workforce systems and accelerate partnerships across education, economic development, and other partners to increase adoption of RA nationwide. </a:t>
            </a:r>
            <a:endParaRPr lang="en-US">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The Center is supported by five national partners including the National Association of Workforce Development Professionals, the Coalition on Adult Basic Education, the National Disability Institute, FASTPORT, and the Wireless Infrastructure Association.</a:t>
            </a:r>
            <a:endParaRPr lang="en-US"/>
          </a:p>
          <a:p>
            <a:endParaRPr lang="en-US">
              <a:cs typeface="Calibri" panose="020F0502020204030204"/>
            </a:endParaRPr>
          </a:p>
          <a:p>
            <a:r>
              <a:rPr lang="en-US"/>
              <a:t>Our national partners were strategically chosen to help us reach specific groups whether on the workforce, education or employer side </a:t>
            </a:r>
            <a:endParaRPr lang="en-US">
              <a:cs typeface="Calibri"/>
            </a:endParaRPr>
          </a:p>
          <a:p>
            <a:endParaRPr lang="en-US" b="1"/>
          </a:p>
          <a:p>
            <a:r>
              <a:rPr lang="en-US" b="1"/>
              <a:t>The Center of Excellence provides no-cost technical assistance – online, in-person and through hybrid delivery - to accelerate sustainable partnerships and align apprenticeship, workforce and education systems.</a:t>
            </a:r>
            <a:endParaRPr lang="en-US" b="1">
              <a:ea typeface="Calibri" panose="020F0502020204030204"/>
              <a:cs typeface="Calibri" panose="020F0502020204030204"/>
            </a:endParaRPr>
          </a:p>
          <a:p>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12F3256-0F80-4475-8BEB-548FAFFD8D93}" type="slidenum">
              <a:rPr lang="en-US" smtClean="0"/>
              <a:t>4</a:t>
            </a:fld>
            <a:endParaRPr lang="en-US"/>
          </a:p>
        </p:txBody>
      </p:sp>
    </p:spTree>
    <p:extLst>
      <p:ext uri="{BB962C8B-B14F-4D97-AF65-F5344CB8AC3E}">
        <p14:creationId xmlns:p14="http://schemas.microsoft.com/office/powerpoint/2010/main" val="2844792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82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Different Examples</a:t>
            </a:r>
          </a:p>
          <a:p>
            <a:endParaRPr lang="en-US">
              <a:cs typeface="Calibri"/>
            </a:endParaRPr>
          </a:p>
          <a:p>
            <a:r>
              <a:rPr lang="en-US">
                <a:cs typeface="Calibri"/>
              </a:rPr>
              <a:t>Incumbent Worker Funding – specific to occupations and key industries</a:t>
            </a:r>
          </a:p>
          <a:p>
            <a:r>
              <a:rPr lang="en-US">
                <a:cs typeface="Calibri"/>
              </a:rPr>
              <a:t>WIOA eligibility – different requirements for different customer groups </a:t>
            </a:r>
          </a:p>
          <a:p>
            <a:r>
              <a:rPr lang="en-US">
                <a:cs typeface="Calibri"/>
              </a:rPr>
              <a:t>Funding levels – important to know the fiscal cycle, and when they anticipate spending funds so you can align on funding opportunities with your program enrollment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809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a:t>
            </a:r>
            <a:r>
              <a:rPr lang="en-US"/>
              <a:t>want to thank all of you for joining us today. We appreciate your participation. </a:t>
            </a:r>
            <a:endParaRPr lang="en-US">
              <a:cs typeface="Calibri"/>
            </a:endParaRPr>
          </a:p>
          <a:p>
            <a:endParaRPr lang="en-US"/>
          </a:p>
          <a:p>
            <a:r>
              <a:rPr lang="en-US"/>
              <a:t>We’d </a:t>
            </a:r>
            <a:r>
              <a:rPr lang="en-US" i="0"/>
              <a:t>like to encourage you to become a partner with the Center of Excellence</a:t>
            </a:r>
            <a:r>
              <a:rPr lang="en-US"/>
              <a:t> if you have not signed up yet</a:t>
            </a:r>
            <a:r>
              <a:rPr lang="en-US" i="0"/>
              <a:t>. Please take a moment to scan the QR code on the screen. As a partner you have the opportunity to receive no-cost technical assistance and materials, network with partners nationwide, and be nationally-recognized for your work. </a:t>
            </a:r>
          </a:p>
        </p:txBody>
      </p:sp>
      <p:sp>
        <p:nvSpPr>
          <p:cNvPr id="4" name="Slide Number Placeholder 3"/>
          <p:cNvSpPr>
            <a:spLocks noGrp="1"/>
          </p:cNvSpPr>
          <p:nvPr>
            <p:ph type="sldNum" sz="quarter" idx="5"/>
          </p:nvPr>
        </p:nvSpPr>
        <p:spPr/>
        <p:txBody>
          <a:bodyPr/>
          <a:lstStyle/>
          <a:p>
            <a:fld id="{D82F87B3-AEC0-4A48-9BB8-61B7C21FDCE8}" type="slidenum">
              <a:rPr lang="en-US" smtClean="0"/>
              <a:t>46</a:t>
            </a:fld>
            <a:endParaRPr lang="en-US"/>
          </a:p>
        </p:txBody>
      </p:sp>
    </p:spTree>
    <p:extLst>
      <p:ext uri="{BB962C8B-B14F-4D97-AF65-F5344CB8AC3E}">
        <p14:creationId xmlns:p14="http://schemas.microsoft.com/office/powerpoint/2010/main" val="196348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74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 </a:t>
            </a:r>
          </a:p>
          <a:p>
            <a:endParaRPr lang="en-US">
              <a:ea typeface="Calibri"/>
              <a:cs typeface="Calibri"/>
            </a:endParaRPr>
          </a:p>
          <a:p>
            <a:r>
              <a:rPr lang="en-US">
                <a:ea typeface="Calibri"/>
                <a:cs typeface="Calibri"/>
              </a:rPr>
              <a:t>Registered Apprenticeship Academy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47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25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Stacy </a:t>
            </a:r>
          </a:p>
          <a:p>
            <a:pPr>
              <a:defRPr/>
            </a:pPr>
            <a:endParaRPr lang="en-US"/>
          </a:p>
          <a:p>
            <a:pPr>
              <a:defRPr/>
            </a:pPr>
            <a:r>
              <a:rPr lang="en-US"/>
              <a:t>Apprenticeship spans hundreds of occupations, including careers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171450" indent="-171450">
              <a:buFont typeface="Arial" panose="020B0604020202020204" pitchFamily="34" charset="0"/>
              <a:buChar char="•"/>
            </a:pPr>
            <a:r>
              <a:rPr lang="en-US"/>
              <a:t>Early Childhood Education</a:t>
            </a:r>
          </a:p>
          <a:p>
            <a:pPr marL="171450" indent="-171450">
              <a:buFont typeface="Arial" panose="020B0604020202020204" pitchFamily="34" charset="0"/>
              <a:buChar char="•"/>
            </a:pPr>
            <a:r>
              <a:rPr lang="en-US"/>
              <a:t>K-12 Education</a:t>
            </a:r>
          </a:p>
          <a:p>
            <a:pPr marL="171450" indent="-171450">
              <a:buFont typeface="Arial" panose="020B0604020202020204" pitchFamily="34" charset="0"/>
              <a:buChar char="•"/>
            </a:pPr>
            <a:r>
              <a:rPr lang="en-US"/>
              <a:t>Health care</a:t>
            </a:r>
          </a:p>
          <a:p>
            <a:pPr marL="171450" indent="-171450">
              <a:buFont typeface="Arial" panose="020B0604020202020204" pitchFamily="34" charset="0"/>
              <a:buChar char="•"/>
            </a:pPr>
            <a:r>
              <a:rPr lang="en-US"/>
              <a:t>Cybersecurity</a:t>
            </a:r>
          </a:p>
          <a:p>
            <a:pPr marL="171450" indent="-171450">
              <a:buFont typeface="Arial" panose="020B0604020202020204" pitchFamily="34" charset="0"/>
              <a:buChar char="•"/>
            </a:pPr>
            <a:r>
              <a:rPr lang="en-US"/>
              <a:t>Information technology</a:t>
            </a:r>
          </a:p>
          <a:p>
            <a:pPr marL="171450" indent="-171450">
              <a:buFont typeface="Arial" panose="020B0604020202020204" pitchFamily="34" charset="0"/>
              <a:buChar char="•"/>
            </a:pPr>
            <a:r>
              <a:rPr lang="en-US"/>
              <a:t>Biotechnology</a:t>
            </a:r>
          </a:p>
          <a:p>
            <a:pPr marL="171450" indent="-171450">
              <a:buFont typeface="Arial" panose="020B0604020202020204" pitchFamily="34" charset="0"/>
              <a:buChar char="•"/>
            </a:pPr>
            <a:r>
              <a:rPr lang="en-US"/>
              <a:t>Transportation</a:t>
            </a:r>
          </a:p>
          <a:p>
            <a:pPr marL="171450" indent="-171450">
              <a:buFont typeface="Arial" panose="020B0604020202020204" pitchFamily="34" charset="0"/>
              <a:buChar char="•"/>
            </a:pPr>
            <a:r>
              <a:rPr lang="en-US"/>
              <a:t>Construction</a:t>
            </a:r>
          </a:p>
          <a:p>
            <a:pPr marL="171450" indent="-171450">
              <a:buFont typeface="Arial" panose="020B0604020202020204" pitchFamily="34" charset="0"/>
              <a:buChar char="•"/>
            </a:pPr>
            <a:r>
              <a:rPr lang="en-US"/>
              <a:t>Financial services</a:t>
            </a:r>
          </a:p>
          <a:p>
            <a:pPr marL="171450" indent="-171450">
              <a:buFont typeface="Arial" panose="020B0604020202020204" pitchFamily="34" charset="0"/>
              <a:buChar char="•"/>
            </a:pPr>
            <a:r>
              <a:rPr lang="en-US"/>
              <a:t>Advanced manufacturing</a:t>
            </a:r>
          </a:p>
          <a:p>
            <a:pPr marL="171450" indent="-171450">
              <a:buFont typeface="Arial" panose="020B0604020202020204" pitchFamily="34" charset="0"/>
              <a:buChar char="•"/>
            </a:pPr>
            <a:r>
              <a:rPr lang="en-US"/>
              <a:t>Hospitality</a:t>
            </a:r>
          </a:p>
          <a:p>
            <a:pPr marL="171450" indent="-171450">
              <a:buFont typeface="Arial" panose="020B0604020202020204" pitchFamily="34" charset="0"/>
              <a:buChar char="•"/>
            </a:pPr>
            <a:r>
              <a:rPr lang="en-US"/>
              <a:t>Engineering</a:t>
            </a:r>
          </a:p>
          <a:p>
            <a:pPr marL="171450" indent="-171450">
              <a:buFont typeface="Arial" panose="020B0604020202020204" pitchFamily="34" charset="0"/>
              <a:buChar char="•"/>
            </a:pPr>
            <a:r>
              <a:rPr lang="en-US"/>
              <a:t>Energy</a:t>
            </a:r>
          </a:p>
          <a:p>
            <a:pPr marL="171450" indent="-171450">
              <a:buFont typeface="Arial" panose="020B0604020202020204" pitchFamily="34" charset="0"/>
              <a:buChar char="•"/>
            </a:pPr>
            <a:r>
              <a:rPr lang="en-US"/>
              <a:t>Telecommunications</a:t>
            </a:r>
          </a:p>
          <a:p>
            <a:endParaRPr lang="en-US"/>
          </a:p>
        </p:txBody>
      </p:sp>
      <p:sp>
        <p:nvSpPr>
          <p:cNvPr id="4" name="Slide Number Placeholder 3"/>
          <p:cNvSpPr>
            <a:spLocks noGrp="1"/>
          </p:cNvSpPr>
          <p:nvPr>
            <p:ph type="sldNum" sz="quarter" idx="5"/>
          </p:nvPr>
        </p:nvSpPr>
        <p:spPr/>
        <p:txBody>
          <a:bodyPr/>
          <a:lstStyle/>
          <a:p>
            <a:pPr marL="0" marR="0" lvl="0" indent="0" algn="r" defTabSz="913607" rtl="0" eaLnBrk="1" fontAlgn="base" latinLnBrk="0" hangingPunct="1">
              <a:lnSpc>
                <a:spcPct val="100000"/>
              </a:lnSpc>
              <a:spcBef>
                <a:spcPct val="0"/>
              </a:spcBef>
              <a:spcAft>
                <a:spcPct val="0"/>
              </a:spcAft>
              <a:buClrTx/>
              <a:buSzTx/>
              <a:buFontTx/>
              <a:buNone/>
              <a:tabLst/>
              <a:defRPr/>
            </a:pPr>
            <a:fld id="{31E048EE-F6E1-1C4C-9881-042DFC316FD7}" type="slidenum">
              <a:rPr kumimoji="0" lang="en-US" altLang="en-US" sz="12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mn-cs"/>
              </a:rPr>
              <a:pPr marL="0" marR="0" lvl="0" indent="0" algn="r" defTabSz="913607"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281057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a:p>
            <a:endParaRPr lang="en-US">
              <a:ea typeface="Calibri"/>
              <a:cs typeface="Calibri"/>
            </a:endParaRPr>
          </a:p>
          <a:p>
            <a:r>
              <a:rPr lang="en-US">
                <a:ea typeface="Calibri"/>
                <a:cs typeface="Calibri"/>
              </a:rPr>
              <a:t>Discuss pre-apprenticeship modules</a:t>
            </a:r>
          </a:p>
        </p:txBody>
      </p:sp>
      <p:sp>
        <p:nvSpPr>
          <p:cNvPr id="4" name="Slide Number Placeholder 3"/>
          <p:cNvSpPr>
            <a:spLocks noGrp="1"/>
          </p:cNvSpPr>
          <p:nvPr>
            <p:ph type="sldNum" sz="quarter" idx="5"/>
          </p:nvPr>
        </p:nvSpPr>
        <p:spPr/>
        <p:txBody>
          <a:bodyPr/>
          <a:lstStyle/>
          <a:p>
            <a:fld id="{C96B935D-67C0-4CB8-9A3D-4C8D049FB325}" type="slidenum">
              <a:rPr lang="en-US" smtClean="0"/>
              <a:t>11</a:t>
            </a:fld>
            <a:endParaRPr lang="en-US"/>
          </a:p>
        </p:txBody>
      </p:sp>
    </p:spTree>
    <p:extLst>
      <p:ext uri="{BB962C8B-B14F-4D97-AF65-F5344CB8AC3E}">
        <p14:creationId xmlns:p14="http://schemas.microsoft.com/office/powerpoint/2010/main" val="2465188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6.xml"/><Relationship Id="rId5" Type="http://schemas.openxmlformats.org/officeDocument/2006/relationships/image" Target="../media/image26.png"/><Relationship Id="rId4" Type="http://schemas.openxmlformats.org/officeDocument/2006/relationships/image" Target="../media/image5.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5" Type="http://schemas.openxmlformats.org/officeDocument/2006/relationships/image" Target="../media/image26.png"/><Relationship Id="rId4" Type="http://schemas.openxmlformats.org/officeDocument/2006/relationships/image" Target="../media/image15.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36.png"/><Relationship Id="rId5" Type="http://schemas.openxmlformats.org/officeDocument/2006/relationships/image" Target="../media/image41.png"/><Relationship Id="rId4" Type="http://schemas.openxmlformats.org/officeDocument/2006/relationships/image" Target="../media/image16.jpe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5" Type="http://schemas.openxmlformats.org/officeDocument/2006/relationships/image" Target="../media/image26.png"/><Relationship Id="rId4" Type="http://schemas.openxmlformats.org/officeDocument/2006/relationships/image" Target="../media/image16.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7.xml"/><Relationship Id="rId4" Type="http://schemas.openxmlformats.org/officeDocument/2006/relationships/image" Target="../media/image4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7.xml"/><Relationship Id="rId4" Type="http://schemas.openxmlformats.org/officeDocument/2006/relationships/image" Target="../media/image47.jpe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9.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7.xml"/><Relationship Id="rId4" Type="http://schemas.openxmlformats.org/officeDocument/2006/relationships/image" Target="../media/image47.jpe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9.jpeg"/><Relationship Id="rId1" Type="http://schemas.openxmlformats.org/officeDocument/2006/relationships/slideMaster" Target="../slideMasters/slideMaster7.xml"/><Relationship Id="rId5" Type="http://schemas.openxmlformats.org/officeDocument/2006/relationships/image" Target="../media/image47.jpeg"/><Relationship Id="rId4" Type="http://schemas.openxmlformats.org/officeDocument/2006/relationships/image" Target="../media/image40.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47.jpe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9.jpeg"/><Relationship Id="rId1" Type="http://schemas.openxmlformats.org/officeDocument/2006/relationships/slideMaster" Target="../slideMasters/slideMaster7.xml"/><Relationship Id="rId5" Type="http://schemas.openxmlformats.org/officeDocument/2006/relationships/image" Target="../media/image48.jpeg"/><Relationship Id="rId4" Type="http://schemas.openxmlformats.org/officeDocument/2006/relationships/image" Target="../media/image40.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0.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0.jpe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0.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0.jpe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3.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7.xml"/><Relationship Id="rId5" Type="http://schemas.openxmlformats.org/officeDocument/2006/relationships/image" Target="../media/image53.png"/><Relationship Id="rId4" Type="http://schemas.openxmlformats.org/officeDocument/2006/relationships/image" Target="../media/image14.jpe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3.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3.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3.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3.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53.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3.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7.xml"/><Relationship Id="rId5" Type="http://schemas.openxmlformats.org/officeDocument/2006/relationships/image" Target="../media/image54.png"/><Relationship Id="rId4" Type="http://schemas.openxmlformats.org/officeDocument/2006/relationships/image" Target="../media/image16.jpe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3.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6.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7.xml"/><Relationship Id="rId5" Type="http://schemas.openxmlformats.org/officeDocument/2006/relationships/image" Target="../media/image56.png"/><Relationship Id="rId4" Type="http://schemas.openxmlformats.org/officeDocument/2006/relationships/image" Target="../media/image14.jpe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7.xml"/><Relationship Id="rId5" Type="http://schemas.openxmlformats.org/officeDocument/2006/relationships/image" Target="../media/image56.png"/><Relationship Id="rId4" Type="http://schemas.openxmlformats.org/officeDocument/2006/relationships/image" Target="../media/image14.jpe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6.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6.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6.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6.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6.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56.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6.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7.xml"/><Relationship Id="rId5" Type="http://schemas.openxmlformats.org/officeDocument/2006/relationships/image" Target="../media/image57.png"/><Relationship Id="rId4" Type="http://schemas.openxmlformats.org/officeDocument/2006/relationships/image" Target="../media/image16.jpe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56.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3.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6.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23.jpe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0.png"/><Relationship Id="rId1" Type="http://schemas.openxmlformats.org/officeDocument/2006/relationships/slideMaster" Target="../slideMasters/slideMaster7.xml"/><Relationship Id="rId4" Type="http://schemas.openxmlformats.org/officeDocument/2006/relationships/image" Target="../media/image58.jpe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8.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0.jpe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7.xml"/><Relationship Id="rId4" Type="http://schemas.openxmlformats.org/officeDocument/2006/relationships/image" Target="../media/image47.jpe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0.jpeg"/></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0.jpeg"/></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0.jpeg"/></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0.jpe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0.jpe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 Id="rId4" Type="http://schemas.openxmlformats.org/officeDocument/2006/relationships/image" Target="../media/image50.jpe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7.xml"/><Relationship Id="rId4" Type="http://schemas.openxmlformats.org/officeDocument/2006/relationships/image" Target="../media/image47.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26.png"/><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26.png"/><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26.png"/><Relationship Id="rId4" Type="http://schemas.openxmlformats.org/officeDocument/2006/relationships/image" Target="../media/image14.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26.pn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6.png"/><Relationship Id="rId4" Type="http://schemas.openxmlformats.org/officeDocument/2006/relationships/image" Target="../media/image23.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26.png"/><Relationship Id="rId4" Type="http://schemas.openxmlformats.org/officeDocument/2006/relationships/image" Target="../media/image14.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26.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26.png"/><Relationship Id="rId4" Type="http://schemas.openxmlformats.org/officeDocument/2006/relationships/image" Target="../media/image14.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32.jpe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32.jpeg"/><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26.png"/><Relationship Id="rId4" Type="http://schemas.openxmlformats.org/officeDocument/2006/relationships/image" Target="../media/image2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5" Type="http://schemas.openxmlformats.org/officeDocument/2006/relationships/image" Target="../media/image26.png"/><Relationship Id="rId4" Type="http://schemas.openxmlformats.org/officeDocument/2006/relationships/image" Target="../media/image3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5" Type="http://schemas.openxmlformats.org/officeDocument/2006/relationships/image" Target="../media/image26.pn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5" Type="http://schemas.openxmlformats.org/officeDocument/2006/relationships/image" Target="../media/image26.pn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1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5" Type="http://schemas.openxmlformats.org/officeDocument/2006/relationships/image" Target="../media/image26.png"/><Relationship Id="rId4" Type="http://schemas.openxmlformats.org/officeDocument/2006/relationships/image" Target="../media/image1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Master" Target="../slideMasters/slideMaster5.xml"/><Relationship Id="rId6" Type="http://schemas.openxmlformats.org/officeDocument/2006/relationships/image" Target="../media/image36.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5" Type="http://schemas.openxmlformats.org/officeDocument/2006/relationships/image" Target="../media/image26.png"/><Relationship Id="rId4" Type="http://schemas.openxmlformats.org/officeDocument/2006/relationships/image" Target="../media/image37.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5" Type="http://schemas.openxmlformats.org/officeDocument/2006/relationships/image" Target="../media/image26.png"/><Relationship Id="rId4" Type="http://schemas.openxmlformats.org/officeDocument/2006/relationships/image" Target="../media/image16.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26.png"/><Relationship Id="rId4" Type="http://schemas.openxmlformats.org/officeDocument/2006/relationships/image" Target="../media/image3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38.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5" Type="http://schemas.openxmlformats.org/officeDocument/2006/relationships/image" Target="../media/image26.png"/><Relationship Id="rId4" Type="http://schemas.openxmlformats.org/officeDocument/2006/relationships/image" Target="../media/image4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43.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a:extLst>
              <a:ext uri="{FF2B5EF4-FFF2-40B4-BE49-F238E27FC236}">
                <a16:creationId xmlns:a16="http://schemas.microsoft.com/office/drawing/2014/main" id="{3DFE7EC7-E0E6-9A26-4722-278257DEBFC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699739" y="3786002"/>
            <a:ext cx="1022842" cy="1022842"/>
          </a:xfrm>
          <a:prstGeom prst="rect">
            <a:avLst/>
          </a:prstGeom>
        </p:spPr>
      </p:pic>
      <p:pic>
        <p:nvPicPr>
          <p:cNvPr id="11" name="Picture 10" descr="A blue and yellow circle with white text&#10;&#10;Description automatically generated">
            <a:extLst>
              <a:ext uri="{FF2B5EF4-FFF2-40B4-BE49-F238E27FC236}">
                <a16:creationId xmlns:a16="http://schemas.microsoft.com/office/drawing/2014/main" id="{8783C64A-BC90-F9AC-73BD-DDAF7B9F9B3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628152" y="3696747"/>
            <a:ext cx="1166016" cy="1166016"/>
          </a:xfrm>
          <a:prstGeom prst="rect">
            <a:avLst/>
          </a:prstGeom>
        </p:spPr>
      </p:pic>
    </p:spTree>
    <p:extLst>
      <p:ext uri="{BB962C8B-B14F-4D97-AF65-F5344CB8AC3E}">
        <p14:creationId xmlns:p14="http://schemas.microsoft.com/office/powerpoint/2010/main" val="250947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a:extLst>
              <a:ext uri="{FF2B5EF4-FFF2-40B4-BE49-F238E27FC236}">
                <a16:creationId xmlns:a16="http://schemas.microsoft.com/office/drawing/2014/main" id="{60A50D4A-DDE8-EC08-A614-062E705A54F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0108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9" name="Rectangle 18">
            <a:extLst>
              <a:ext uri="{FF2B5EF4-FFF2-40B4-BE49-F238E27FC236}">
                <a16:creationId xmlns:a16="http://schemas.microsoft.com/office/drawing/2014/main" id="{E6A6127D-7B41-BD06-5311-40EE6908AEE3}"/>
              </a:ext>
            </a:extLst>
          </p:cNvPr>
          <p:cNvSpPr/>
          <p:nvPr userDrawn="1"/>
        </p:nvSpPr>
        <p:spPr>
          <a:xfrm>
            <a:off x="2916874"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621E51AE-CD05-0F2C-6F10-2C266043D6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0995730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Rectangle 8">
            <a:extLst>
              <a:ext uri="{FF2B5EF4-FFF2-40B4-BE49-F238E27FC236}">
                <a16:creationId xmlns:a16="http://schemas.microsoft.com/office/drawing/2014/main" id="{BAC6596C-6DA4-155E-E61A-5103DE3CE35F}"/>
              </a:ext>
            </a:extLst>
          </p:cNvPr>
          <p:cNvSpPr/>
          <p:nvPr userDrawn="1"/>
        </p:nvSpPr>
        <p:spPr>
          <a:xfrm>
            <a:off x="2928593"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pic>
        <p:nvPicPr>
          <p:cNvPr id="4" name="Picture 3" descr="A blue and yellow circle with white text&#10;&#10;Description automatically generated">
            <a:extLst>
              <a:ext uri="{FF2B5EF4-FFF2-40B4-BE49-F238E27FC236}">
                <a16:creationId xmlns:a16="http://schemas.microsoft.com/office/drawing/2014/main" id="{5A2B20BF-80FA-7755-9749-39F6FF20421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7564567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Rectangle 8">
            <a:extLst>
              <a:ext uri="{FF2B5EF4-FFF2-40B4-BE49-F238E27FC236}">
                <a16:creationId xmlns:a16="http://schemas.microsoft.com/office/drawing/2014/main" id="{BAC6596C-6DA4-155E-E61A-5103DE3CE35F}"/>
              </a:ext>
            </a:extLst>
          </p:cNvPr>
          <p:cNvSpPr/>
          <p:nvPr userDrawn="1"/>
        </p:nvSpPr>
        <p:spPr>
          <a:xfrm>
            <a:off x="288756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pic>
        <p:nvPicPr>
          <p:cNvPr id="5" name="Picture 4" descr="A blue and yellow circle with white text&#10;&#10;Description automatically generated">
            <a:extLst>
              <a:ext uri="{FF2B5EF4-FFF2-40B4-BE49-F238E27FC236}">
                <a16:creationId xmlns:a16="http://schemas.microsoft.com/office/drawing/2014/main" id="{2BB96718-B563-6904-BD13-73AAF22C6633}"/>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12465958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
        <p:nvSpPr>
          <p:cNvPr id="9" name="Rectangle 8">
            <a:extLst>
              <a:ext uri="{FF2B5EF4-FFF2-40B4-BE49-F238E27FC236}">
                <a16:creationId xmlns:a16="http://schemas.microsoft.com/office/drawing/2014/main" id="{B71351DE-2391-5849-55EF-16B8C81D31EF}"/>
              </a:ext>
            </a:extLst>
          </p:cNvPr>
          <p:cNvSpPr/>
          <p:nvPr userDrawn="1"/>
        </p:nvSpPr>
        <p:spPr>
          <a:xfrm>
            <a:off x="2899289"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8" name="Picture 7" descr="A blue and yellow circle with white text&#10;&#10;Description automatically generated">
            <a:extLst>
              <a:ext uri="{FF2B5EF4-FFF2-40B4-BE49-F238E27FC236}">
                <a16:creationId xmlns:a16="http://schemas.microsoft.com/office/drawing/2014/main" id="{77357E19-6775-073B-B4D8-5D035446785C}"/>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126561" y="5973294"/>
            <a:ext cx="766112" cy="766112"/>
          </a:xfrm>
          <a:prstGeom prst="rect">
            <a:avLst/>
          </a:prstGeom>
        </p:spPr>
      </p:pic>
      <p:pic>
        <p:nvPicPr>
          <p:cNvPr id="7" name="Picture 6" descr="A blue and yellow circle with white text&#10;&#10;Description automatically generated">
            <a:extLst>
              <a:ext uri="{FF2B5EF4-FFF2-40B4-BE49-F238E27FC236}">
                <a16:creationId xmlns:a16="http://schemas.microsoft.com/office/drawing/2014/main" id="{16358424-88F3-519C-FD33-B55BDAA8232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073793" y="5905615"/>
            <a:ext cx="901470" cy="901470"/>
          </a:xfrm>
          <a:prstGeom prst="rect">
            <a:avLst/>
          </a:prstGeom>
        </p:spPr>
      </p:pic>
    </p:spTree>
    <p:extLst>
      <p:ext uri="{BB962C8B-B14F-4D97-AF65-F5344CB8AC3E}">
        <p14:creationId xmlns:p14="http://schemas.microsoft.com/office/powerpoint/2010/main" val="35409443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2928595"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yellow circle with white text&#10;&#10;Description automatically generated">
            <a:extLst>
              <a:ext uri="{FF2B5EF4-FFF2-40B4-BE49-F238E27FC236}">
                <a16:creationId xmlns:a16="http://schemas.microsoft.com/office/drawing/2014/main" id="{970132D3-8068-D6A0-3F26-182EBDA0944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5141819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098904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5353756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194690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6377442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415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5" name="Picture 4" descr="A blue and yellow circle with white text&#10;&#10;Description automatically generated">
            <a:extLst>
              <a:ext uri="{FF2B5EF4-FFF2-40B4-BE49-F238E27FC236}">
                <a16:creationId xmlns:a16="http://schemas.microsoft.com/office/drawing/2014/main" id="{08C3435C-B0A9-FB5E-F6A6-0FFEA772992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253810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866049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
        <p:nvSpPr>
          <p:cNvPr id="9" name="Rectangle 8">
            <a:extLst>
              <a:ext uri="{FF2B5EF4-FFF2-40B4-BE49-F238E27FC236}">
                <a16:creationId xmlns:a16="http://schemas.microsoft.com/office/drawing/2014/main" id="{B71351DE-2391-5849-55EF-16B8C81D31EF}"/>
              </a:ext>
            </a:extLst>
          </p:cNvPr>
          <p:cNvSpPr/>
          <p:nvPr userDrawn="1"/>
        </p:nvSpPr>
        <p:spPr>
          <a:xfrm>
            <a:off x="2899286"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75846" y="-905254"/>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B1F1B74A-060E-6E8F-BD4A-DCA40CF46356}"/>
              </a:ext>
            </a:extLst>
          </p:cNvPr>
          <p:cNvSpPr/>
          <p:nvPr userDrawn="1"/>
        </p:nvSpPr>
        <p:spPr>
          <a:xfrm>
            <a:off x="2565023" y="6285364"/>
            <a:ext cx="616010" cy="2960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FB55DAD5-DA88-FBE2-FE3D-635D14E2A4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6275036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6972946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78536" y="6183788"/>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and yellow circle with white text&#10;&#10;Description automatically generated">
            <a:extLst>
              <a:ext uri="{FF2B5EF4-FFF2-40B4-BE49-F238E27FC236}">
                <a16:creationId xmlns:a16="http://schemas.microsoft.com/office/drawing/2014/main" id="{0C1B2321-C754-7BF6-8E97-20A65768148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85924" y="5870274"/>
            <a:ext cx="943574" cy="943574"/>
          </a:xfrm>
          <a:prstGeom prst="rect">
            <a:avLst/>
          </a:prstGeom>
        </p:spPr>
      </p:pic>
    </p:spTree>
    <p:extLst>
      <p:ext uri="{BB962C8B-B14F-4D97-AF65-F5344CB8AC3E}">
        <p14:creationId xmlns:p14="http://schemas.microsoft.com/office/powerpoint/2010/main" val="1822922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91239" y="6275476"/>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and yellow circle with white text&#10;&#10;Description automatically generated">
            <a:extLst>
              <a:ext uri="{FF2B5EF4-FFF2-40B4-BE49-F238E27FC236}">
                <a16:creationId xmlns:a16="http://schemas.microsoft.com/office/drawing/2014/main" id="{8DBA45A0-B110-7CBC-BE63-AB44F97989F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85924" y="5870274"/>
            <a:ext cx="943574" cy="943574"/>
          </a:xfrm>
          <a:prstGeom prst="rect">
            <a:avLst/>
          </a:prstGeom>
        </p:spPr>
      </p:pic>
    </p:spTree>
    <p:extLst>
      <p:ext uri="{BB962C8B-B14F-4D97-AF65-F5344CB8AC3E}">
        <p14:creationId xmlns:p14="http://schemas.microsoft.com/office/powerpoint/2010/main" val="9546116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64795" y="625793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pic>
        <p:nvPicPr>
          <p:cNvPr id="20" name="Picture 19" descr="A blue and yellow circle with white text&#10;&#10;Description automatically generated">
            <a:extLst>
              <a:ext uri="{FF2B5EF4-FFF2-40B4-BE49-F238E27FC236}">
                <a16:creationId xmlns:a16="http://schemas.microsoft.com/office/drawing/2014/main" id="{B28E5386-BAE9-AEA5-1173-BF49B32D85D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085924" y="5870274"/>
            <a:ext cx="943574" cy="943574"/>
          </a:xfrm>
          <a:prstGeom prst="rect">
            <a:avLst/>
          </a:prstGeom>
        </p:spPr>
      </p:pic>
    </p:spTree>
    <p:extLst>
      <p:ext uri="{BB962C8B-B14F-4D97-AF65-F5344CB8AC3E}">
        <p14:creationId xmlns:p14="http://schemas.microsoft.com/office/powerpoint/2010/main" val="27332689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B9537B62-BC4A-88B2-D566-37D7DFEE130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8534062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1" name="Text Placeholder 10">
            <a:extLst>
              <a:ext uri="{FF2B5EF4-FFF2-40B4-BE49-F238E27FC236}">
                <a16:creationId xmlns:a16="http://schemas.microsoft.com/office/drawing/2014/main" id="{31F95869-0A80-FC41-DC98-0316448C7C17}"/>
              </a:ext>
            </a:extLst>
          </p:cNvPr>
          <p:cNvSpPr>
            <a:spLocks noGrp="1"/>
          </p:cNvSpPr>
          <p:nvPr>
            <p:ph type="body" sz="quarter" idx="14" hasCustomPrompt="1"/>
          </p:nvPr>
        </p:nvSpPr>
        <p:spPr>
          <a:xfrm>
            <a:off x="3040703" y="2909887"/>
            <a:ext cx="6576420" cy="268288"/>
          </a:xfrm>
        </p:spPr>
        <p:txBody>
          <a:bodyPr>
            <a:noAutofit/>
          </a:bodyPr>
          <a:lstStyle>
            <a:lvl1pPr>
              <a:defRPr>
                <a:solidFill>
                  <a:schemeClr val="bg1"/>
                </a:solidFill>
              </a:defRPr>
            </a:lvl1pPr>
            <a:lvl2pPr marL="457200" indent="0">
              <a:buNone/>
              <a:defRPr sz="1800" i="1">
                <a:solidFill>
                  <a:schemeClr val="bg1"/>
                </a:solidFill>
                <a:latin typeface="Montserrat" panose="00000500000000000000" pitchFamily="2" charset="0"/>
              </a:defRPr>
            </a:lvl2pPr>
          </a:lstStyle>
          <a:p>
            <a:pPr lvl="1"/>
            <a:r>
              <a:rPr lang="en-US" i="1"/>
              <a:t>Subtitle goes in this space under the headline/title</a:t>
            </a:r>
            <a:endParaRPr lang="en-US"/>
          </a:p>
        </p:txBody>
      </p:sp>
    </p:spTree>
    <p:extLst>
      <p:ext uri="{BB962C8B-B14F-4D97-AF65-F5344CB8AC3E}">
        <p14:creationId xmlns:p14="http://schemas.microsoft.com/office/powerpoint/2010/main" val="17262540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36162932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29559998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536" y="-4997"/>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33D113A-AA66-171E-E580-3FD771077F02}"/>
              </a:ext>
            </a:extLst>
          </p:cNvPr>
          <p:cNvSpPr>
            <a:spLocks noGrp="1"/>
          </p:cNvSpPr>
          <p:nvPr>
            <p:ph type="body" sz="quarter" idx="13"/>
          </p:nvPr>
        </p:nvSpPr>
        <p:spPr>
          <a:xfrm>
            <a:off x="9502775" y="111125"/>
            <a:ext cx="2349500" cy="355600"/>
          </a:xfrm>
        </p:spPr>
        <p:txBody>
          <a:bodyPr/>
          <a:lstStyle/>
          <a:p>
            <a:pPr lvl="0"/>
            <a:r>
              <a:rPr lang="en-US"/>
              <a:t>Click to</a:t>
            </a:r>
          </a:p>
        </p:txBody>
      </p:sp>
    </p:spTree>
    <p:extLst>
      <p:ext uri="{BB962C8B-B14F-4D97-AF65-F5344CB8AC3E}">
        <p14:creationId xmlns:p14="http://schemas.microsoft.com/office/powerpoint/2010/main" val="99032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211124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501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Break Slid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12700" y="2326425"/>
            <a:ext cx="12192000" cy="1670665"/>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52055" y="2498975"/>
            <a:ext cx="10515600" cy="1325563"/>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1" y="4149681"/>
            <a:ext cx="5181600" cy="257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86055" y="4149681"/>
            <a:ext cx="5181600" cy="2523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8784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3229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34948582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3304915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screen">
            <a:alphaModFix amt="50000"/>
            <a:extLst>
              <a:ext uri="{28A0092B-C50C-407E-A947-70E740481C1C}">
                <a14:useLocalDpi xmlns:a14="http://schemas.microsoft.com/office/drawing/2010/main" val="0"/>
              </a:ext>
            </a:extLst>
          </a:blip>
          <a:srcRect/>
          <a:stretch/>
        </p:blipFill>
        <p:spPr>
          <a:xfrm>
            <a:off x="1398050" y="1718086"/>
            <a:ext cx="9100768" cy="4422345"/>
          </a:xfrm>
          <a:prstGeom prst="ellipse">
            <a:avLst/>
          </a:prstGeom>
          <a:ln>
            <a:noFill/>
          </a:ln>
          <a:effectLst>
            <a:softEdge rad="112500"/>
          </a:effectLst>
        </p:spPr>
      </p:pic>
    </p:spTree>
    <p:extLst>
      <p:ext uri="{BB962C8B-B14F-4D97-AF65-F5344CB8AC3E}">
        <p14:creationId xmlns:p14="http://schemas.microsoft.com/office/powerpoint/2010/main" val="10775254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8200" y="2998157"/>
            <a:ext cx="10515600" cy="132556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Tree>
    <p:extLst>
      <p:ext uri="{BB962C8B-B14F-4D97-AF65-F5344CB8AC3E}">
        <p14:creationId xmlns:p14="http://schemas.microsoft.com/office/powerpoint/2010/main" val="581727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3E881E40-8CC0-3153-E393-0BB08BE84102}"/>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3740552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62"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3598979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187335FC-695C-4DDC-6CA1-2CB03F797B3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pic>
        <p:nvPicPr>
          <p:cNvPr id="4" name="Picture 3" descr="Diagram&#10;&#10;Description automatically generated">
            <a:extLst>
              <a:ext uri="{FF2B5EF4-FFF2-40B4-BE49-F238E27FC236}">
                <a16:creationId xmlns:a16="http://schemas.microsoft.com/office/drawing/2014/main" id="{BB10F397-0198-31FD-72FB-5ECC5CAF5DF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BD2927B1-44B5-DAEC-F0BE-3BA4F296AF7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89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235761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5B0CB87-15DF-9EFE-851F-B01B16B57B2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1628454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F73A80D1-A083-3EF9-D9DD-EE449CE390D0}"/>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1627549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549489"/>
            <a:ext cx="12192000" cy="175869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6374697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DE61610-F43E-A95F-6A12-CFCDA518C6FD}"/>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pic>
        <p:nvPicPr>
          <p:cNvPr id="4" name="Picture 3" descr="Diagram&#10;&#10;Description automatically generated">
            <a:extLst>
              <a:ext uri="{FF2B5EF4-FFF2-40B4-BE49-F238E27FC236}">
                <a16:creationId xmlns:a16="http://schemas.microsoft.com/office/drawing/2014/main" id="{4CABAB1A-E076-874D-80B6-9F044DB6906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55C65980-7A06-CF20-C6CF-6BF923851D96}"/>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308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Large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142994"/>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29536B7C-8F05-AC9E-7CAB-23369A2CCD52}"/>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8507939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11904067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853244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Tree>
    <p:extLst>
      <p:ext uri="{BB962C8B-B14F-4D97-AF65-F5344CB8AC3E}">
        <p14:creationId xmlns:p14="http://schemas.microsoft.com/office/powerpoint/2010/main" val="28353734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18385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1838549"/>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1838549"/>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1838549"/>
          </a:xfrm>
        </p:spPr>
        <p:txBody>
          <a:bodyPr/>
          <a:lstStyle/>
          <a:p>
            <a:pPr lvl="0"/>
            <a:r>
              <a:rPr lang="en-US"/>
              <a:t>Click to edit Master text styles</a:t>
            </a:r>
          </a:p>
        </p:txBody>
      </p:sp>
      <p:sp>
        <p:nvSpPr>
          <p:cNvPr id="5" name="Content Placeholder 2">
            <a:extLst>
              <a:ext uri="{FF2B5EF4-FFF2-40B4-BE49-F238E27FC236}">
                <a16:creationId xmlns:a16="http://schemas.microsoft.com/office/drawing/2014/main" id="{AAB11E2A-7919-B5E0-4495-1031440315AB}"/>
              </a:ext>
            </a:extLst>
          </p:cNvPr>
          <p:cNvSpPr>
            <a:spLocks noGrp="1"/>
          </p:cNvSpPr>
          <p:nvPr>
            <p:ph sz="half" idx="15"/>
          </p:nvPr>
        </p:nvSpPr>
        <p:spPr>
          <a:xfrm>
            <a:off x="827704" y="3947223"/>
            <a:ext cx="2548812" cy="1838549"/>
          </a:xfrm>
        </p:spPr>
        <p:txBody>
          <a:bodyPr/>
          <a:lstStyle/>
          <a:p>
            <a:pPr lvl="0"/>
            <a:r>
              <a:rPr lang="en-US"/>
              <a:t>Click to edit Master text styles</a:t>
            </a:r>
          </a:p>
        </p:txBody>
      </p:sp>
      <p:sp>
        <p:nvSpPr>
          <p:cNvPr id="6" name="Content Placeholder 3">
            <a:extLst>
              <a:ext uri="{FF2B5EF4-FFF2-40B4-BE49-F238E27FC236}">
                <a16:creationId xmlns:a16="http://schemas.microsoft.com/office/drawing/2014/main" id="{B980888E-FE60-C55B-AA2B-DBABF3E7E075}"/>
              </a:ext>
            </a:extLst>
          </p:cNvPr>
          <p:cNvSpPr>
            <a:spLocks noGrp="1"/>
          </p:cNvSpPr>
          <p:nvPr>
            <p:ph sz="half" idx="16"/>
          </p:nvPr>
        </p:nvSpPr>
        <p:spPr>
          <a:xfrm>
            <a:off x="3502025" y="3948269"/>
            <a:ext cx="2593975" cy="1838549"/>
          </a:xfrm>
        </p:spPr>
        <p:txBody>
          <a:bodyPr/>
          <a:lstStyle/>
          <a:p>
            <a:pPr lvl="0"/>
            <a:r>
              <a:rPr lang="en-US"/>
              <a:t>Click to edit Master text styles</a:t>
            </a:r>
          </a:p>
        </p:txBody>
      </p:sp>
      <p:sp>
        <p:nvSpPr>
          <p:cNvPr id="15" name="Text Placeholder 15">
            <a:extLst>
              <a:ext uri="{FF2B5EF4-FFF2-40B4-BE49-F238E27FC236}">
                <a16:creationId xmlns:a16="http://schemas.microsoft.com/office/drawing/2014/main" id="{9031272B-0DDF-6879-0069-9EDF3FB1C5E4}"/>
              </a:ext>
            </a:extLst>
          </p:cNvPr>
          <p:cNvSpPr>
            <a:spLocks noGrp="1"/>
          </p:cNvSpPr>
          <p:nvPr>
            <p:ph type="body" sz="quarter" idx="17"/>
          </p:nvPr>
        </p:nvSpPr>
        <p:spPr>
          <a:xfrm>
            <a:off x="6221509" y="3947223"/>
            <a:ext cx="2519362" cy="1838549"/>
          </a:xfrm>
        </p:spPr>
        <p:txBody>
          <a:bodyPr/>
          <a:lstStyle/>
          <a:p>
            <a:pPr lvl="0"/>
            <a:r>
              <a:rPr lang="en-US"/>
              <a:t>Click to edit Master text styles</a:t>
            </a:r>
          </a:p>
        </p:txBody>
      </p:sp>
      <p:sp>
        <p:nvSpPr>
          <p:cNvPr id="18" name="Text Placeholder 15">
            <a:extLst>
              <a:ext uri="{FF2B5EF4-FFF2-40B4-BE49-F238E27FC236}">
                <a16:creationId xmlns:a16="http://schemas.microsoft.com/office/drawing/2014/main" id="{03BCC3C4-2F24-04B5-8B2F-7013556EACCB}"/>
              </a:ext>
            </a:extLst>
          </p:cNvPr>
          <p:cNvSpPr>
            <a:spLocks noGrp="1"/>
          </p:cNvSpPr>
          <p:nvPr>
            <p:ph type="body" sz="quarter" idx="18"/>
          </p:nvPr>
        </p:nvSpPr>
        <p:spPr>
          <a:xfrm>
            <a:off x="8866380" y="3930212"/>
            <a:ext cx="2519362" cy="1838549"/>
          </a:xfrm>
        </p:spPr>
        <p:txBody>
          <a:bodyPr/>
          <a:lstStyle/>
          <a:p>
            <a:pPr lvl="0"/>
            <a:r>
              <a:rPr lang="en-US"/>
              <a:t>Click to edit Master text styles</a:t>
            </a:r>
          </a:p>
        </p:txBody>
      </p:sp>
      <p:sp>
        <p:nvSpPr>
          <p:cNvPr id="20" name="Text Placeholder 19">
            <a:extLst>
              <a:ext uri="{FF2B5EF4-FFF2-40B4-BE49-F238E27FC236}">
                <a16:creationId xmlns:a16="http://schemas.microsoft.com/office/drawing/2014/main" id="{5D2DD20D-6497-3AFF-0878-09900892D937}"/>
              </a:ext>
            </a:extLst>
          </p:cNvPr>
          <p:cNvSpPr>
            <a:spLocks noGrp="1"/>
          </p:cNvSpPr>
          <p:nvPr>
            <p:ph type="body" sz="quarter" idx="19"/>
          </p:nvPr>
        </p:nvSpPr>
        <p:spPr>
          <a:xfrm>
            <a:off x="8293100" y="109538"/>
            <a:ext cx="3355975" cy="357187"/>
          </a:xfrm>
        </p:spPr>
        <p:txBody>
          <a:bodyPr/>
          <a:lstStyle/>
          <a:p>
            <a:pPr lvl="0"/>
            <a:r>
              <a:rPr lang="en-US"/>
              <a:t>Click to edit</a:t>
            </a:r>
          </a:p>
        </p:txBody>
      </p:sp>
    </p:spTree>
    <p:extLst>
      <p:ext uri="{BB962C8B-B14F-4D97-AF65-F5344CB8AC3E}">
        <p14:creationId xmlns:p14="http://schemas.microsoft.com/office/powerpoint/2010/main" val="28120818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TextBox 4">
            <a:extLst>
              <a:ext uri="{FF2B5EF4-FFF2-40B4-BE49-F238E27FC236}">
                <a16:creationId xmlns:a16="http://schemas.microsoft.com/office/drawing/2014/main" id="{F5BC7D7C-07E0-687F-8A94-D2FB5F040717}"/>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55612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5019299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4846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Tree>
    <p:extLst>
      <p:ext uri="{BB962C8B-B14F-4D97-AF65-F5344CB8AC3E}">
        <p14:creationId xmlns:p14="http://schemas.microsoft.com/office/powerpoint/2010/main" val="14632917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3574"/>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Tree>
    <p:extLst>
      <p:ext uri="{BB962C8B-B14F-4D97-AF65-F5344CB8AC3E}">
        <p14:creationId xmlns:p14="http://schemas.microsoft.com/office/powerpoint/2010/main" val="3673713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8926297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5247650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TextBox 4">
            <a:extLst>
              <a:ext uri="{FF2B5EF4-FFF2-40B4-BE49-F238E27FC236}">
                <a16:creationId xmlns:a16="http://schemas.microsoft.com/office/drawing/2014/main" id="{B717C274-7B9F-5F68-921C-3273C145A531}"/>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205459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sp>
        <p:nvSpPr>
          <p:cNvPr id="8" name="TextBox 7">
            <a:extLst>
              <a:ext uri="{FF2B5EF4-FFF2-40B4-BE49-F238E27FC236}">
                <a16:creationId xmlns:a16="http://schemas.microsoft.com/office/drawing/2014/main" id="{1B125F09-251E-949D-76E9-D2F2E2578052}"/>
              </a:ext>
            </a:extLst>
          </p:cNvPr>
          <p:cNvSpPr txBox="1"/>
          <p:nvPr userDrawn="1"/>
        </p:nvSpPr>
        <p:spPr>
          <a:xfrm>
            <a:off x="9238004" y="162370"/>
            <a:ext cx="2512463"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5834306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5566128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41963433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CA56659-0295-DC49-5CAB-0410A6B6321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9842" y="3597734"/>
            <a:ext cx="1244526" cy="1244526"/>
          </a:xfrm>
          <a:prstGeom prst="rect">
            <a:avLst/>
          </a:prstGeom>
        </p:spPr>
      </p:pic>
    </p:spTree>
    <p:extLst>
      <p:ext uri="{BB962C8B-B14F-4D97-AF65-F5344CB8AC3E}">
        <p14:creationId xmlns:p14="http://schemas.microsoft.com/office/powerpoint/2010/main" val="1192541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a:extLst>
              <a:ext uri="{FF2B5EF4-FFF2-40B4-BE49-F238E27FC236}">
                <a16:creationId xmlns:a16="http://schemas.microsoft.com/office/drawing/2014/main" id="{0653EBFD-1480-A363-CBCE-D7C04CF38670}"/>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133600" y="5989568"/>
            <a:ext cx="782519" cy="782519"/>
          </a:xfrm>
          <a:prstGeom prst="rect">
            <a:avLst/>
          </a:prstGeom>
        </p:spPr>
      </p:pic>
      <p:sp>
        <p:nvSpPr>
          <p:cNvPr id="2" name="Slide Number Placeholder 5">
            <a:extLst>
              <a:ext uri="{FF2B5EF4-FFF2-40B4-BE49-F238E27FC236}">
                <a16:creationId xmlns:a16="http://schemas.microsoft.com/office/drawing/2014/main" id="{7BB3A213-2004-A352-0D70-9FD4CE5012E8}"/>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67F8CE2D-9B3F-D453-8730-4B61C348C94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00348" y="5972941"/>
            <a:ext cx="815771" cy="815771"/>
          </a:xfrm>
          <a:prstGeom prst="rect">
            <a:avLst/>
          </a:prstGeom>
        </p:spPr>
      </p:pic>
    </p:spTree>
    <p:extLst>
      <p:ext uri="{BB962C8B-B14F-4D97-AF65-F5344CB8AC3E}">
        <p14:creationId xmlns:p14="http://schemas.microsoft.com/office/powerpoint/2010/main" val="26421291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1" name="Rectangle 10">
            <a:extLst>
              <a:ext uri="{FF2B5EF4-FFF2-40B4-BE49-F238E27FC236}">
                <a16:creationId xmlns:a16="http://schemas.microsoft.com/office/drawing/2014/main" id="{C6537D83-2E8D-746E-1B83-A0534E0CF6A4}"/>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A268A44-CF5D-2927-65B7-E21C91D4B0B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40399235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A blue and yellow circle with white text&#10;&#10;Description automatically generated">
            <a:extLst>
              <a:ext uri="{FF2B5EF4-FFF2-40B4-BE49-F238E27FC236}">
                <a16:creationId xmlns:a16="http://schemas.microsoft.com/office/drawing/2014/main" id="{093A28BB-A271-7744-61DA-E65AAC78B81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1738" y="4846716"/>
            <a:ext cx="1243584" cy="1243584"/>
          </a:xfrm>
          <a:prstGeom prst="rect">
            <a:avLst/>
          </a:prstGeom>
        </p:spPr>
      </p:pic>
    </p:spTree>
    <p:extLst>
      <p:ext uri="{BB962C8B-B14F-4D97-AF65-F5344CB8AC3E}">
        <p14:creationId xmlns:p14="http://schemas.microsoft.com/office/powerpoint/2010/main" val="17025997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2014"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7498"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310757540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2548812" cy="3994932"/>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502025" y="1821650"/>
            <a:ext cx="2593975" cy="3994932"/>
          </a:xfrm>
        </p:spPr>
        <p:txBody>
          <a:bodyPr/>
          <a:lstStyle/>
          <a:p>
            <a:pPr lvl="0"/>
            <a:r>
              <a:rPr lang="en-US"/>
              <a:t>Click to edit Master text styles</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10736-B560-5BCE-0108-EB17226D7CE8}"/>
              </a:ext>
            </a:extLst>
          </p:cNvPr>
          <p:cNvSpPr/>
          <p:nvPr userDrawn="1"/>
        </p:nvSpPr>
        <p:spPr>
          <a:xfrm>
            <a:off x="3004993" y="6279357"/>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21D38E16-C205-9B0F-F7CB-B719F3BE18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29936" y="5938051"/>
            <a:ext cx="806029" cy="806029"/>
          </a:xfrm>
          <a:prstGeom prst="rect">
            <a:avLst/>
          </a:prstGeom>
        </p:spPr>
      </p:pic>
      <p:sp>
        <p:nvSpPr>
          <p:cNvPr id="16" name="Text Placeholder 15">
            <a:extLst>
              <a:ext uri="{FF2B5EF4-FFF2-40B4-BE49-F238E27FC236}">
                <a16:creationId xmlns:a16="http://schemas.microsoft.com/office/drawing/2014/main" id="{F24B4105-EB3B-10C2-4FB1-C39C8470BAD4}"/>
              </a:ext>
            </a:extLst>
          </p:cNvPr>
          <p:cNvSpPr>
            <a:spLocks noGrp="1"/>
          </p:cNvSpPr>
          <p:nvPr>
            <p:ph type="body" sz="quarter" idx="13"/>
          </p:nvPr>
        </p:nvSpPr>
        <p:spPr>
          <a:xfrm>
            <a:off x="6221509" y="1820863"/>
            <a:ext cx="2519362" cy="3995737"/>
          </a:xfrm>
        </p:spPr>
        <p:txBody>
          <a:bodyPr/>
          <a:lstStyle/>
          <a:p>
            <a:pPr lvl="0"/>
            <a:r>
              <a:rPr lang="en-US"/>
              <a:t>Click to edit Master text styles</a:t>
            </a:r>
          </a:p>
        </p:txBody>
      </p:sp>
      <p:sp>
        <p:nvSpPr>
          <p:cNvPr id="17" name="Text Placeholder 15">
            <a:extLst>
              <a:ext uri="{FF2B5EF4-FFF2-40B4-BE49-F238E27FC236}">
                <a16:creationId xmlns:a16="http://schemas.microsoft.com/office/drawing/2014/main" id="{98D670A2-B38C-2CE3-47E5-AA8AFE4A435D}"/>
              </a:ext>
            </a:extLst>
          </p:cNvPr>
          <p:cNvSpPr>
            <a:spLocks noGrp="1"/>
          </p:cNvSpPr>
          <p:nvPr>
            <p:ph type="body" sz="quarter" idx="14"/>
          </p:nvPr>
        </p:nvSpPr>
        <p:spPr>
          <a:xfrm>
            <a:off x="8866380" y="1849357"/>
            <a:ext cx="2519362" cy="3995737"/>
          </a:xfrm>
        </p:spPr>
        <p:txBody>
          <a:bodyPr/>
          <a:lstStyle/>
          <a:p>
            <a:pPr lvl="0"/>
            <a:r>
              <a:rPr lang="en-US"/>
              <a:t>Click to edit Master text styles</a:t>
            </a:r>
          </a:p>
        </p:txBody>
      </p:sp>
    </p:spTree>
    <p:extLst>
      <p:ext uri="{BB962C8B-B14F-4D97-AF65-F5344CB8AC3E}">
        <p14:creationId xmlns:p14="http://schemas.microsoft.com/office/powerpoint/2010/main" val="34450761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6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0087423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7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403BE24C-E8F3-8D97-C473-9B2D303AB6EE}"/>
              </a:ext>
            </a:extLst>
          </p:cNvPr>
          <p:cNvSpPr>
            <a:spLocks noGrp="1"/>
          </p:cNvSpPr>
          <p:nvPr>
            <p:ph sz="half" idx="13"/>
          </p:nvPr>
        </p:nvSpPr>
        <p:spPr>
          <a:xfrm>
            <a:off x="3444481" y="1825624"/>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8DBED0CB-73B8-F41F-E91A-4FC01CEBB924}"/>
              </a:ext>
            </a:extLst>
          </p:cNvPr>
          <p:cNvSpPr>
            <a:spLocks noGrp="1"/>
          </p:cNvSpPr>
          <p:nvPr>
            <p:ph sz="half" idx="14"/>
          </p:nvPr>
        </p:nvSpPr>
        <p:spPr>
          <a:xfrm>
            <a:off x="6096000" y="1825623"/>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D836752B-3A10-F8F4-CD86-4C8843662473}"/>
              </a:ext>
            </a:extLst>
          </p:cNvPr>
          <p:cNvSpPr>
            <a:spLocks noGrp="1"/>
          </p:cNvSpPr>
          <p:nvPr>
            <p:ph sz="half" idx="15"/>
          </p:nvPr>
        </p:nvSpPr>
        <p:spPr>
          <a:xfrm>
            <a:off x="8840514" y="1827995"/>
            <a:ext cx="2455506" cy="4178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9791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8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623656" cy="4008439"/>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7676" y="-1290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4" name="Content Placeholder 2">
            <a:extLst>
              <a:ext uri="{FF2B5EF4-FFF2-40B4-BE49-F238E27FC236}">
                <a16:creationId xmlns:a16="http://schemas.microsoft.com/office/drawing/2014/main" id="{1F6818A0-D7F2-E347-2986-B7F96CC1231D}"/>
              </a:ext>
            </a:extLst>
          </p:cNvPr>
          <p:cNvSpPr>
            <a:spLocks noGrp="1"/>
          </p:cNvSpPr>
          <p:nvPr>
            <p:ph sz="half" idx="13"/>
          </p:nvPr>
        </p:nvSpPr>
        <p:spPr>
          <a:xfrm>
            <a:off x="2620104" y="1825623"/>
            <a:ext cx="1623656" cy="4008439"/>
          </a:xfrm>
        </p:spPr>
        <p:txBody>
          <a:bodyPr/>
          <a:lstStyle/>
          <a:p>
            <a:pPr lvl="0"/>
            <a:endParaRPr lang="en-US"/>
          </a:p>
        </p:txBody>
      </p:sp>
      <p:sp>
        <p:nvSpPr>
          <p:cNvPr id="11" name="Content Placeholder 2">
            <a:extLst>
              <a:ext uri="{FF2B5EF4-FFF2-40B4-BE49-F238E27FC236}">
                <a16:creationId xmlns:a16="http://schemas.microsoft.com/office/drawing/2014/main" id="{09F08C4A-CE59-DD3B-E5C1-0F9FB09B0009}"/>
              </a:ext>
            </a:extLst>
          </p:cNvPr>
          <p:cNvSpPr>
            <a:spLocks noGrp="1"/>
          </p:cNvSpPr>
          <p:nvPr>
            <p:ph sz="half" idx="14"/>
          </p:nvPr>
        </p:nvSpPr>
        <p:spPr>
          <a:xfrm>
            <a:off x="4472344" y="1828169"/>
            <a:ext cx="1623656" cy="4008439"/>
          </a:xfrm>
        </p:spPr>
        <p:txBody>
          <a:bodyPr/>
          <a:lstStyle/>
          <a:p>
            <a:pPr lvl="0"/>
            <a:endParaRPr lang="en-US"/>
          </a:p>
        </p:txBody>
      </p:sp>
      <p:sp>
        <p:nvSpPr>
          <p:cNvPr id="14" name="Content Placeholder 2">
            <a:extLst>
              <a:ext uri="{FF2B5EF4-FFF2-40B4-BE49-F238E27FC236}">
                <a16:creationId xmlns:a16="http://schemas.microsoft.com/office/drawing/2014/main" id="{A7275C62-7EC8-896E-B6BB-A16430562535}"/>
              </a:ext>
            </a:extLst>
          </p:cNvPr>
          <p:cNvSpPr>
            <a:spLocks noGrp="1"/>
          </p:cNvSpPr>
          <p:nvPr>
            <p:ph sz="half" idx="15"/>
          </p:nvPr>
        </p:nvSpPr>
        <p:spPr>
          <a:xfrm>
            <a:off x="6298206" y="1825622"/>
            <a:ext cx="1623656" cy="4008439"/>
          </a:xfrm>
        </p:spPr>
        <p:txBody>
          <a:bodyPr/>
          <a:lstStyle/>
          <a:p>
            <a:pPr lvl="0"/>
            <a:endParaRPr lang="en-US"/>
          </a:p>
        </p:txBody>
      </p:sp>
      <p:sp>
        <p:nvSpPr>
          <p:cNvPr id="17" name="Content Placeholder 2">
            <a:extLst>
              <a:ext uri="{FF2B5EF4-FFF2-40B4-BE49-F238E27FC236}">
                <a16:creationId xmlns:a16="http://schemas.microsoft.com/office/drawing/2014/main" id="{B85CAEA2-DD8D-CFC5-5902-F7395AD16D5F}"/>
              </a:ext>
            </a:extLst>
          </p:cNvPr>
          <p:cNvSpPr>
            <a:spLocks noGrp="1"/>
          </p:cNvSpPr>
          <p:nvPr>
            <p:ph sz="half" idx="16"/>
          </p:nvPr>
        </p:nvSpPr>
        <p:spPr>
          <a:xfrm>
            <a:off x="8150446" y="1806921"/>
            <a:ext cx="1623656" cy="4008439"/>
          </a:xfrm>
        </p:spPr>
        <p:txBody>
          <a:bodyPr/>
          <a:lstStyle/>
          <a:p>
            <a:pPr lvl="0"/>
            <a:endParaRPr lang="en-US"/>
          </a:p>
        </p:txBody>
      </p:sp>
      <p:sp>
        <p:nvSpPr>
          <p:cNvPr id="18" name="Content Placeholder 2">
            <a:extLst>
              <a:ext uri="{FF2B5EF4-FFF2-40B4-BE49-F238E27FC236}">
                <a16:creationId xmlns:a16="http://schemas.microsoft.com/office/drawing/2014/main" id="{94C714C7-90D7-3DE7-F529-B5F7E205A0E5}"/>
              </a:ext>
            </a:extLst>
          </p:cNvPr>
          <p:cNvSpPr>
            <a:spLocks noGrp="1"/>
          </p:cNvSpPr>
          <p:nvPr>
            <p:ph sz="half" idx="17"/>
          </p:nvPr>
        </p:nvSpPr>
        <p:spPr>
          <a:xfrm>
            <a:off x="9976308" y="1806920"/>
            <a:ext cx="1623656" cy="4008439"/>
          </a:xfrm>
        </p:spPr>
        <p:txBody>
          <a:bodyPr/>
          <a:lstStyle/>
          <a:p>
            <a:pPr lvl="0"/>
            <a:endParaRPr lang="en-US"/>
          </a:p>
        </p:txBody>
      </p:sp>
    </p:spTree>
    <p:extLst>
      <p:ext uri="{BB962C8B-B14F-4D97-AF65-F5344CB8AC3E}">
        <p14:creationId xmlns:p14="http://schemas.microsoft.com/office/powerpoint/2010/main" val="11619966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9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706" y="-3574"/>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a:xfrm>
            <a:off x="813319" y="417184"/>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4"/>
            <a:ext cx="10515600" cy="849315"/>
          </a:xfrm>
        </p:spPr>
        <p:txBody>
          <a:bodyPr/>
          <a:lstStyle/>
          <a:p>
            <a:pPr lvl="0"/>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3574"/>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3B03FF-48D5-599F-238A-D37F95AD0881}"/>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7D6FBA29-CE14-9D1A-0A7C-8903478DF27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Content Placeholder 2">
            <a:extLst>
              <a:ext uri="{FF2B5EF4-FFF2-40B4-BE49-F238E27FC236}">
                <a16:creationId xmlns:a16="http://schemas.microsoft.com/office/drawing/2014/main" id="{FFF41BEB-F878-492E-D4B3-B907E2CCA577}"/>
              </a:ext>
            </a:extLst>
          </p:cNvPr>
          <p:cNvSpPr>
            <a:spLocks noGrp="1"/>
          </p:cNvSpPr>
          <p:nvPr>
            <p:ph sz="half" idx="13"/>
          </p:nvPr>
        </p:nvSpPr>
        <p:spPr>
          <a:xfrm>
            <a:off x="838200" y="2840693"/>
            <a:ext cx="10515600" cy="849315"/>
          </a:xfrm>
        </p:spPr>
        <p:txBody>
          <a:bodyPr/>
          <a:lstStyle/>
          <a:p>
            <a:pPr lvl="0"/>
            <a:endParaRPr lang="en-US"/>
          </a:p>
        </p:txBody>
      </p:sp>
      <p:sp>
        <p:nvSpPr>
          <p:cNvPr id="6" name="Content Placeholder 2">
            <a:extLst>
              <a:ext uri="{FF2B5EF4-FFF2-40B4-BE49-F238E27FC236}">
                <a16:creationId xmlns:a16="http://schemas.microsoft.com/office/drawing/2014/main" id="{5BDAA652-1FCA-1F57-8D28-44CA7435DC21}"/>
              </a:ext>
            </a:extLst>
          </p:cNvPr>
          <p:cNvSpPr>
            <a:spLocks noGrp="1"/>
          </p:cNvSpPr>
          <p:nvPr>
            <p:ph sz="half" idx="14"/>
          </p:nvPr>
        </p:nvSpPr>
        <p:spPr>
          <a:xfrm>
            <a:off x="838200" y="3837505"/>
            <a:ext cx="10515600" cy="849315"/>
          </a:xfrm>
        </p:spPr>
        <p:txBody>
          <a:bodyPr/>
          <a:lstStyle/>
          <a:p>
            <a:pPr lvl="0"/>
            <a:endParaRPr lang="en-US"/>
          </a:p>
        </p:txBody>
      </p:sp>
      <p:sp>
        <p:nvSpPr>
          <p:cNvPr id="7" name="Content Placeholder 2">
            <a:extLst>
              <a:ext uri="{FF2B5EF4-FFF2-40B4-BE49-F238E27FC236}">
                <a16:creationId xmlns:a16="http://schemas.microsoft.com/office/drawing/2014/main" id="{3A4228F0-16C0-3152-47BA-32B41B224FC0}"/>
              </a:ext>
            </a:extLst>
          </p:cNvPr>
          <p:cNvSpPr>
            <a:spLocks noGrp="1"/>
          </p:cNvSpPr>
          <p:nvPr>
            <p:ph sz="half" idx="15"/>
          </p:nvPr>
        </p:nvSpPr>
        <p:spPr>
          <a:xfrm>
            <a:off x="838200" y="4862798"/>
            <a:ext cx="10515600" cy="849315"/>
          </a:xfrm>
        </p:spPr>
        <p:txBody>
          <a:bodyPr/>
          <a:lstStyle/>
          <a:p>
            <a:pPr lvl="0"/>
            <a:endParaRPr lang="en-US"/>
          </a:p>
        </p:txBody>
      </p:sp>
    </p:spTree>
    <p:extLst>
      <p:ext uri="{BB962C8B-B14F-4D97-AF65-F5344CB8AC3E}">
        <p14:creationId xmlns:p14="http://schemas.microsoft.com/office/powerpoint/2010/main" val="19167479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3" y="2055813"/>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24" name="Rectangle 23">
            <a:extLst>
              <a:ext uri="{FF2B5EF4-FFF2-40B4-BE49-F238E27FC236}">
                <a16:creationId xmlns:a16="http://schemas.microsoft.com/office/drawing/2014/main" id="{4C84095B-9F34-010E-D6F7-B9B8154F81D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12175602-6169-FEE5-7592-962830B7F9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25830110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
        <p:nvSpPr>
          <p:cNvPr id="2" name="Rectangle 1">
            <a:extLst>
              <a:ext uri="{FF2B5EF4-FFF2-40B4-BE49-F238E27FC236}">
                <a16:creationId xmlns:a16="http://schemas.microsoft.com/office/drawing/2014/main" id="{CA47D11A-CCD6-AD10-7F9B-85A02BDD950E}"/>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A43D0815-0AF7-B31E-A2FB-798F0422237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330183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10" name="Picture 9" descr="A blue and yellow circle with white text&#10;&#10;Description automatically generated">
            <a:extLst>
              <a:ext uri="{FF2B5EF4-FFF2-40B4-BE49-F238E27FC236}">
                <a16:creationId xmlns:a16="http://schemas.microsoft.com/office/drawing/2014/main" id="{081DC12F-8149-6E5B-6822-81E43923004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49517" y="5864797"/>
            <a:ext cx="930952" cy="930952"/>
          </a:xfrm>
          <a:prstGeom prst="rect">
            <a:avLst/>
          </a:prstGeom>
        </p:spPr>
      </p:pic>
    </p:spTree>
    <p:extLst>
      <p:ext uri="{BB962C8B-B14F-4D97-AF65-F5344CB8AC3E}">
        <p14:creationId xmlns:p14="http://schemas.microsoft.com/office/powerpoint/2010/main" val="34974604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
        <p:nvSpPr>
          <p:cNvPr id="4" name="Rectangle 3">
            <a:extLst>
              <a:ext uri="{FF2B5EF4-FFF2-40B4-BE49-F238E27FC236}">
                <a16:creationId xmlns:a16="http://schemas.microsoft.com/office/drawing/2014/main" id="{701FACF1-2F47-511F-4E8F-3365B25FCA00}"/>
              </a:ext>
            </a:extLst>
          </p:cNvPr>
          <p:cNvSpPr/>
          <p:nvPr userDrawn="1"/>
        </p:nvSpPr>
        <p:spPr>
          <a:xfrm>
            <a:off x="3785718" y="583109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5A33E3-E7E9-1305-EE40-F5B5CA24AE2A}"/>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ue and yellow circle with white text&#10;&#10;Description automatically generated">
            <a:extLst>
              <a:ext uri="{FF2B5EF4-FFF2-40B4-BE49-F238E27FC236}">
                <a16:creationId xmlns:a16="http://schemas.microsoft.com/office/drawing/2014/main" id="{FA05F7C5-BA0E-DE7E-A587-C60A370ECFA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55664065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
        <p:nvSpPr>
          <p:cNvPr id="13" name="Rectangle 12">
            <a:extLst>
              <a:ext uri="{FF2B5EF4-FFF2-40B4-BE49-F238E27FC236}">
                <a16:creationId xmlns:a16="http://schemas.microsoft.com/office/drawing/2014/main" id="{A2381B53-52B1-0D90-C8AA-DF893007495E}"/>
              </a:ext>
            </a:extLst>
          </p:cNvPr>
          <p:cNvSpPr/>
          <p:nvPr userDrawn="1"/>
        </p:nvSpPr>
        <p:spPr>
          <a:xfrm>
            <a:off x="2994382" y="6296387"/>
            <a:ext cx="198587" cy="21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A49F7EB9-F172-6A4A-3A08-3F3D443B4C4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219325" y="5952745"/>
            <a:ext cx="809206" cy="809206"/>
          </a:xfrm>
          <a:prstGeom prst="rect">
            <a:avLst/>
          </a:prstGeom>
        </p:spPr>
      </p:pic>
    </p:spTree>
    <p:extLst>
      <p:ext uri="{BB962C8B-B14F-4D97-AF65-F5344CB8AC3E}">
        <p14:creationId xmlns:p14="http://schemas.microsoft.com/office/powerpoint/2010/main" val="130673570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EDA0EA-5BCC-0531-4E1C-00CABC623219}"/>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141EC0C0-A01A-4CBE-C85B-588FD76E8CC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8" name="Slide Number Placeholder 5">
            <a:extLst>
              <a:ext uri="{FF2B5EF4-FFF2-40B4-BE49-F238E27FC236}">
                <a16:creationId xmlns:a16="http://schemas.microsoft.com/office/drawing/2014/main" id="{1DD9A73E-576D-411F-F7CF-69C337012659}"/>
              </a:ext>
            </a:extLst>
          </p:cNvPr>
          <p:cNvSpPr txBox="1">
            <a:spLocks/>
          </p:cNvSpPr>
          <p:nvPr userDrawn="1"/>
        </p:nvSpPr>
        <p:spPr>
          <a:xfrm>
            <a:off x="8740256" y="6491164"/>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7614378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Rectangle 1">
            <a:extLst>
              <a:ext uri="{FF2B5EF4-FFF2-40B4-BE49-F238E27FC236}">
                <a16:creationId xmlns:a16="http://schemas.microsoft.com/office/drawing/2014/main" id="{EED65924-343C-9527-CBB7-E3F5F4CA70D0}"/>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24F748F0-C51A-BEDF-CA10-D4B4C0CDA7A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
        <p:nvSpPr>
          <p:cNvPr id="5" name="Slide Number Placeholder 5">
            <a:extLst>
              <a:ext uri="{FF2B5EF4-FFF2-40B4-BE49-F238E27FC236}">
                <a16:creationId xmlns:a16="http://schemas.microsoft.com/office/drawing/2014/main" id="{ABD725E6-317E-C8DB-370F-3C966E092487}"/>
              </a:ext>
            </a:extLst>
          </p:cNvPr>
          <p:cNvSpPr txBox="1">
            <a:spLocks/>
          </p:cNvSpPr>
          <p:nvPr userDrawn="1"/>
        </p:nvSpPr>
        <p:spPr>
          <a:xfrm>
            <a:off x="8545941"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5264514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3769233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7090" y="5915025"/>
            <a:ext cx="806029" cy="806029"/>
          </a:xfrm>
          <a:prstGeom prst="rect">
            <a:avLst/>
          </a:prstGeom>
        </p:spPr>
      </p:pic>
    </p:spTree>
    <p:extLst>
      <p:ext uri="{BB962C8B-B14F-4D97-AF65-F5344CB8AC3E}">
        <p14:creationId xmlns:p14="http://schemas.microsoft.com/office/powerpoint/2010/main" val="17629994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0D5503-8D78-D69C-23DF-CB2BF16C4706}"/>
              </a:ext>
            </a:extLst>
          </p:cNvPr>
          <p:cNvSpPr/>
          <p:nvPr userDrawn="1"/>
        </p:nvSpPr>
        <p:spPr>
          <a:xfrm>
            <a:off x="2992147" y="6256331"/>
            <a:ext cx="202274" cy="213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yellow circle with white text&#10;&#10;Description automatically generated">
            <a:extLst>
              <a:ext uri="{FF2B5EF4-FFF2-40B4-BE49-F238E27FC236}">
                <a16:creationId xmlns:a16="http://schemas.microsoft.com/office/drawing/2014/main" id="{8F8B06C6-170B-7C1F-A31E-7A40EC9F8F1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86118" y="5959824"/>
            <a:ext cx="806029" cy="806029"/>
          </a:xfrm>
          <a:prstGeom prst="rect">
            <a:avLst/>
          </a:prstGeom>
        </p:spPr>
      </p:pic>
    </p:spTree>
    <p:extLst>
      <p:ext uri="{BB962C8B-B14F-4D97-AF65-F5344CB8AC3E}">
        <p14:creationId xmlns:p14="http://schemas.microsoft.com/office/powerpoint/2010/main" val="21672626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28767031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42291653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Columns">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15E"/>
              </a:solidFill>
              <a:effectLst/>
              <a:uLnTx/>
              <a:uFillTx/>
              <a:latin typeface="Calibri" panose="020F0502020204030204"/>
              <a:ea typeface="+mn-ea"/>
              <a:cs typeface="+mn-cs"/>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650788" y="2232453"/>
            <a:ext cx="2580503" cy="364213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Montserrat SemiBold" panose="02000505000000020004" pitchFamily="2" charset="77"/>
                <a:ea typeface="+mn-ea"/>
                <a:cs typeface="+mn-cs"/>
              </a:rPr>
              <a:t>#</a:t>
            </a:r>
          </a:p>
        </p:txBody>
      </p:sp>
      <p:sp>
        <p:nvSpPr>
          <p:cNvPr id="2" name="Content Placeholder 2">
            <a:extLst>
              <a:ext uri="{FF2B5EF4-FFF2-40B4-BE49-F238E27FC236}">
                <a16:creationId xmlns:a16="http://schemas.microsoft.com/office/drawing/2014/main" id="{434C0678-F71F-6818-FA4B-F05C8B456FD3}"/>
              </a:ext>
            </a:extLst>
          </p:cNvPr>
          <p:cNvSpPr>
            <a:spLocks noGrp="1"/>
          </p:cNvSpPr>
          <p:nvPr>
            <p:ph idx="13"/>
          </p:nvPr>
        </p:nvSpPr>
        <p:spPr>
          <a:xfrm>
            <a:off x="3383691" y="2232452"/>
            <a:ext cx="2580503" cy="380387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B5329397-B11E-C35F-F201-B5A1165B1AA3}"/>
              </a:ext>
            </a:extLst>
          </p:cNvPr>
          <p:cNvSpPr>
            <a:spLocks noGrp="1"/>
          </p:cNvSpPr>
          <p:nvPr>
            <p:ph idx="14"/>
          </p:nvPr>
        </p:nvSpPr>
        <p:spPr>
          <a:xfrm>
            <a:off x="6040394" y="2232452"/>
            <a:ext cx="2580503" cy="38060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4885F35-AEFC-6526-6D2E-1482DB69AE4F}"/>
              </a:ext>
            </a:extLst>
          </p:cNvPr>
          <p:cNvSpPr>
            <a:spLocks noGrp="1"/>
          </p:cNvSpPr>
          <p:nvPr>
            <p:ph idx="15"/>
          </p:nvPr>
        </p:nvSpPr>
        <p:spPr>
          <a:xfrm>
            <a:off x="8773297" y="2232451"/>
            <a:ext cx="2580503" cy="3808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D9F6E93B-BED8-D408-26E6-A37A188EEA0C}"/>
              </a:ext>
            </a:extLst>
          </p:cNvPr>
          <p:cNvSpPr>
            <a:spLocks noGrp="1"/>
          </p:cNvSpPr>
          <p:nvPr>
            <p:ph type="body" sz="quarter" idx="16" hasCustomPrompt="1"/>
          </p:nvPr>
        </p:nvSpPr>
        <p:spPr>
          <a:xfrm>
            <a:off x="1136650" y="733425"/>
            <a:ext cx="9983788" cy="641350"/>
          </a:xfrm>
        </p:spPr>
        <p:txBody>
          <a:bodyPr>
            <a:noAutofit/>
          </a:bodyPr>
          <a:lstStyle>
            <a:lvl1pPr marL="0" indent="0">
              <a:buNone/>
              <a:defRPr sz="4400" b="0">
                <a:solidFill>
                  <a:schemeClr val="bg1"/>
                </a:solidFill>
                <a:latin typeface="Montserrat" panose="00000500000000000000" pitchFamily="2" charset="0"/>
              </a:defRPr>
            </a:lvl1pPr>
          </a:lstStyle>
          <a:p>
            <a:pPr lvl="0"/>
            <a:r>
              <a:rPr lang="en-US"/>
              <a:t>Title</a:t>
            </a:r>
          </a:p>
        </p:txBody>
      </p:sp>
      <p:sp>
        <p:nvSpPr>
          <p:cNvPr id="13" name="Text Placeholder 12">
            <a:extLst>
              <a:ext uri="{FF2B5EF4-FFF2-40B4-BE49-F238E27FC236}">
                <a16:creationId xmlns:a16="http://schemas.microsoft.com/office/drawing/2014/main" id="{C32A581D-1406-27C8-CF5E-E422C012E306}"/>
              </a:ext>
            </a:extLst>
          </p:cNvPr>
          <p:cNvSpPr>
            <a:spLocks noGrp="1"/>
          </p:cNvSpPr>
          <p:nvPr>
            <p:ph type="body" sz="quarter" idx="17" hasCustomPrompt="1"/>
          </p:nvPr>
        </p:nvSpPr>
        <p:spPr>
          <a:xfrm>
            <a:off x="650875" y="1692275"/>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4" name="Text Placeholder 12">
            <a:extLst>
              <a:ext uri="{FF2B5EF4-FFF2-40B4-BE49-F238E27FC236}">
                <a16:creationId xmlns:a16="http://schemas.microsoft.com/office/drawing/2014/main" id="{31220C22-B8AC-D9A8-5C85-58D24326DB3E}"/>
              </a:ext>
            </a:extLst>
          </p:cNvPr>
          <p:cNvSpPr>
            <a:spLocks noGrp="1"/>
          </p:cNvSpPr>
          <p:nvPr>
            <p:ph type="body" sz="quarter" idx="18" hasCustomPrompt="1"/>
          </p:nvPr>
        </p:nvSpPr>
        <p:spPr>
          <a:xfrm>
            <a:off x="3346042" y="1687047"/>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5" name="Text Placeholder 12">
            <a:extLst>
              <a:ext uri="{FF2B5EF4-FFF2-40B4-BE49-F238E27FC236}">
                <a16:creationId xmlns:a16="http://schemas.microsoft.com/office/drawing/2014/main" id="{221D8910-8AD0-34DC-B3FC-F29AFC8B16D6}"/>
              </a:ext>
            </a:extLst>
          </p:cNvPr>
          <p:cNvSpPr>
            <a:spLocks noGrp="1"/>
          </p:cNvSpPr>
          <p:nvPr>
            <p:ph type="body" sz="quarter" idx="19" hasCustomPrompt="1"/>
          </p:nvPr>
        </p:nvSpPr>
        <p:spPr>
          <a:xfrm>
            <a:off x="6041209" y="1683838"/>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16" name="Text Placeholder 12">
            <a:extLst>
              <a:ext uri="{FF2B5EF4-FFF2-40B4-BE49-F238E27FC236}">
                <a16:creationId xmlns:a16="http://schemas.microsoft.com/office/drawing/2014/main" id="{CEFEE437-EB0E-51F6-500A-273FA1C3E18E}"/>
              </a:ext>
            </a:extLst>
          </p:cNvPr>
          <p:cNvSpPr>
            <a:spLocks noGrp="1"/>
          </p:cNvSpPr>
          <p:nvPr>
            <p:ph type="body" sz="quarter" idx="20" hasCustomPrompt="1"/>
          </p:nvPr>
        </p:nvSpPr>
        <p:spPr>
          <a:xfrm>
            <a:off x="8773297" y="1695746"/>
            <a:ext cx="2579688" cy="417513"/>
          </a:xfrm>
          <a:solidFill>
            <a:srgbClr val="00015E"/>
          </a:solidFill>
        </p:spPr>
        <p:txBody>
          <a:bodyPr/>
          <a:lstStyle>
            <a:lvl1pPr marL="0" indent="0" algn="ctr">
              <a:buNone/>
              <a:defRPr>
                <a:solidFill>
                  <a:schemeClr val="bg1"/>
                </a:solidFill>
              </a:defRPr>
            </a:lvl1pPr>
          </a:lstStyle>
          <a:p>
            <a:pPr lvl="0"/>
            <a:r>
              <a:rPr lang="en-US"/>
              <a:t>Header</a:t>
            </a:r>
          </a:p>
        </p:txBody>
      </p:sp>
      <p:sp>
        <p:nvSpPr>
          <p:cNvPr id="7" name="Content Placeholder 2">
            <a:extLst>
              <a:ext uri="{FF2B5EF4-FFF2-40B4-BE49-F238E27FC236}">
                <a16:creationId xmlns:a16="http://schemas.microsoft.com/office/drawing/2014/main" id="{BF939C90-2F57-872D-FB9D-744150B8F4BB}"/>
              </a:ext>
            </a:extLst>
          </p:cNvPr>
          <p:cNvSpPr>
            <a:spLocks noGrp="1"/>
          </p:cNvSpPr>
          <p:nvPr>
            <p:ph idx="21"/>
          </p:nvPr>
        </p:nvSpPr>
        <p:spPr>
          <a:xfrm>
            <a:off x="3459891" y="5658990"/>
            <a:ext cx="2580503" cy="1044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18" name="Rectangle 17">
            <a:extLst>
              <a:ext uri="{FF2B5EF4-FFF2-40B4-BE49-F238E27FC236}">
                <a16:creationId xmlns:a16="http://schemas.microsoft.com/office/drawing/2014/main" id="{DBA51E9F-1329-0AC6-3FAC-B514D1C3F4C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Diagram&#10;&#10;Description automatically generated">
            <a:extLst>
              <a:ext uri="{FF2B5EF4-FFF2-40B4-BE49-F238E27FC236}">
                <a16:creationId xmlns:a16="http://schemas.microsoft.com/office/drawing/2014/main" id="{2199E1B3-520A-BF86-093F-929638A8840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19" name="Text Placeholder 18">
            <a:extLst>
              <a:ext uri="{FF2B5EF4-FFF2-40B4-BE49-F238E27FC236}">
                <a16:creationId xmlns:a16="http://schemas.microsoft.com/office/drawing/2014/main" id="{DC816666-4910-537E-E5B5-0F012CC2D1E1}"/>
              </a:ext>
            </a:extLst>
          </p:cNvPr>
          <p:cNvSpPr>
            <a:spLocks noGrp="1"/>
          </p:cNvSpPr>
          <p:nvPr>
            <p:ph type="body" sz="quarter" idx="22"/>
          </p:nvPr>
        </p:nvSpPr>
        <p:spPr>
          <a:xfrm>
            <a:off x="9502775" y="128588"/>
            <a:ext cx="2008188" cy="336550"/>
          </a:xfrm>
        </p:spPr>
        <p:txBody>
          <a:bodyPr/>
          <a:lstStyle/>
          <a:p>
            <a:pPr lvl="0"/>
            <a:r>
              <a:rPr lang="en-US"/>
              <a:t>Click to</a:t>
            </a:r>
          </a:p>
        </p:txBody>
      </p:sp>
    </p:spTree>
    <p:extLst>
      <p:ext uri="{BB962C8B-B14F-4D97-AF65-F5344CB8AC3E}">
        <p14:creationId xmlns:p14="http://schemas.microsoft.com/office/powerpoint/2010/main" val="3596872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15772233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Bigger Titl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22395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2" name="Picture 1" descr="Diagram&#10;&#10;Description automatically generated">
            <a:extLst>
              <a:ext uri="{FF2B5EF4-FFF2-40B4-BE49-F238E27FC236}">
                <a16:creationId xmlns:a16="http://schemas.microsoft.com/office/drawing/2014/main" id="{59D5408E-8890-9EDB-C1C6-E6EE818A67D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2EA95CAB-F40C-C320-68BC-838BDA11E2D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0797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0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572" y="-3085"/>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5B2E6663-14B4-B447-3898-5F932BE9CC8A}"/>
              </a:ext>
            </a:extLst>
          </p:cNvPr>
          <p:cNvSpPr>
            <a:spLocks noGrp="1"/>
          </p:cNvSpPr>
          <p:nvPr>
            <p:ph sz="half" idx="13"/>
          </p:nvPr>
        </p:nvSpPr>
        <p:spPr>
          <a:xfrm>
            <a:off x="810491" y="3992563"/>
            <a:ext cx="5181600" cy="1243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3631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08DB87C3-54EC-75BB-0F0C-5593B3F99EF2}"/>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4" name="Picture 3" descr="Diagram&#10;&#10;Description automatically generated">
            <a:extLst>
              <a:ext uri="{FF2B5EF4-FFF2-40B4-BE49-F238E27FC236}">
                <a16:creationId xmlns:a16="http://schemas.microsoft.com/office/drawing/2014/main" id="{6E0257D4-1209-75FD-6A93-30A7410D368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35BBA92F-BBDE-F32B-2399-F7D39EF0D3F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32297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FOR JOINING US</a:t>
            </a:r>
          </a:p>
        </p:txBody>
      </p:sp>
      <p:sp>
        <p:nvSpPr>
          <p:cNvPr id="4" name="Slide Number Placeholder 5">
            <a:extLst>
              <a:ext uri="{FF2B5EF4-FFF2-40B4-BE49-F238E27FC236}">
                <a16:creationId xmlns:a16="http://schemas.microsoft.com/office/drawing/2014/main" id="{C2081D7D-D932-C838-195D-A85B98A0ED97}"/>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4140791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Title page with a close-up of two hands shaking as a greeting and shows the Safal Partners' logo and Center of Excellence Seal.">
            <a:extLst>
              <a:ext uri="{FF2B5EF4-FFF2-40B4-BE49-F238E27FC236}">
                <a16:creationId xmlns:a16="http://schemas.microsoft.com/office/drawing/2014/main" id="{AE0F94A1-B65A-6C4E-FAFB-D9161CDF47B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B8BDA0A6-B2D8-E625-55E8-7B8543804D6A}"/>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11587783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4BFC0DA-81A1-D6E5-E865-853DA58A00E3}"/>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4" name="Picture 3" descr="Diagram&#10;&#10;Description automatically generated">
            <a:extLst>
              <a:ext uri="{FF2B5EF4-FFF2-40B4-BE49-F238E27FC236}">
                <a16:creationId xmlns:a16="http://schemas.microsoft.com/office/drawing/2014/main" id="{56DA9A10-A43A-FC65-F8EB-553E33DE7D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5" name="Rectangle 4">
            <a:extLst>
              <a:ext uri="{FF2B5EF4-FFF2-40B4-BE49-F238E27FC236}">
                <a16:creationId xmlns:a16="http://schemas.microsoft.com/office/drawing/2014/main" id="{0588AEED-9E99-6C03-ABF6-A50127B5A9B5}"/>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6257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FOR JOINING US</a:t>
            </a:r>
          </a:p>
        </p:txBody>
      </p:sp>
      <p:sp>
        <p:nvSpPr>
          <p:cNvPr id="4" name="Slide Number Placeholder 5">
            <a:extLst>
              <a:ext uri="{FF2B5EF4-FFF2-40B4-BE49-F238E27FC236}">
                <a16:creationId xmlns:a16="http://schemas.microsoft.com/office/drawing/2014/main" id="{E50C7E5D-350B-7CD6-2475-8A53062E2FEF}"/>
              </a:ext>
            </a:extLst>
          </p:cNvPr>
          <p:cNvSpPr>
            <a:spLocks noGrp="1"/>
          </p:cNvSpPr>
          <p:nvPr>
            <p:ph type="sldNum" sz="quarter" idx="12"/>
          </p:nvPr>
        </p:nvSpPr>
        <p:spPr>
          <a:xfrm>
            <a:off x="8776855" y="6492875"/>
            <a:ext cx="3322782" cy="365125"/>
          </a:xfrm>
          <a:prstGeom prst="rect">
            <a:avLst/>
          </a:prstGeo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75642762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o Content with background">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9032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4860471"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
        <p:nvSpPr>
          <p:cNvPr id="7" name="Text Placeholder 6">
            <a:extLst>
              <a:ext uri="{FF2B5EF4-FFF2-40B4-BE49-F238E27FC236}">
                <a16:creationId xmlns:a16="http://schemas.microsoft.com/office/drawing/2014/main" id="{523AB1EC-499C-9069-1418-41DE96AE9265}"/>
              </a:ext>
            </a:extLst>
          </p:cNvPr>
          <p:cNvSpPr>
            <a:spLocks noGrp="1"/>
          </p:cNvSpPr>
          <p:nvPr>
            <p:ph type="body" sz="quarter" idx="10"/>
          </p:nvPr>
        </p:nvSpPr>
        <p:spPr>
          <a:xfrm>
            <a:off x="6096000" y="1836738"/>
            <a:ext cx="5195888"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15E2E95-82B4-489B-49B1-A756A684AAF7}"/>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95576589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8" name="Picture 7" descr="Decorative image of peole in bubbles/circles in front of a background showing a large city. Includes Safal Partners' logo and Center of Excellence seal.">
            <a:extLst>
              <a:ext uri="{FF2B5EF4-FFF2-40B4-BE49-F238E27FC236}">
                <a16:creationId xmlns:a16="http://schemas.microsoft.com/office/drawing/2014/main" id="{422936FA-FBF0-FCC6-594E-35150B7EEBA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585B4DEE-6F20-E849-CC39-02548226E158}"/>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0939374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161B0C1C-3869-A360-F963-62517172C3A6}"/>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81186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pic>
        <p:nvPicPr>
          <p:cNvPr id="11" name="Picture 10" descr="A blue and yellow circle with white text&#10;&#10;Description automatically generated">
            <a:extLst>
              <a:ext uri="{FF2B5EF4-FFF2-40B4-BE49-F238E27FC236}">
                <a16:creationId xmlns:a16="http://schemas.microsoft.com/office/drawing/2014/main" id="{DEC46768-6B8E-425B-7A3C-61A962ACCD0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078893" y="5813128"/>
            <a:ext cx="1031875" cy="1031875"/>
          </a:xfrm>
          <a:prstGeom prst="rect">
            <a:avLst/>
          </a:prstGeom>
        </p:spPr>
      </p:pic>
    </p:spTree>
    <p:extLst>
      <p:ext uri="{BB962C8B-B14F-4D97-AF65-F5344CB8AC3E}">
        <p14:creationId xmlns:p14="http://schemas.microsoft.com/office/powerpoint/2010/main" val="11316779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10" name="TextBox 9">
            <a:extLst>
              <a:ext uri="{FF2B5EF4-FFF2-40B4-BE49-F238E27FC236}">
                <a16:creationId xmlns:a16="http://schemas.microsoft.com/office/drawing/2014/main" id="{49AC0903-9736-7531-288A-CFB5ADF3B51C}"/>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2484746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6" name="TextBox 5">
            <a:extLst>
              <a:ext uri="{FF2B5EF4-FFF2-40B4-BE49-F238E27FC236}">
                <a16:creationId xmlns:a16="http://schemas.microsoft.com/office/drawing/2014/main" id="{EE4174DD-2B90-E1D0-93CE-D957FF64E851}"/>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69616273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67623505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911D6F16-A202-A2EF-0D01-CBCB7986F8C2}"/>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8238252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TextBox 7">
            <a:extLst>
              <a:ext uri="{FF2B5EF4-FFF2-40B4-BE49-F238E27FC236}">
                <a16:creationId xmlns:a16="http://schemas.microsoft.com/office/drawing/2014/main" id="{FD791BC2-14B4-978E-B7E7-68B0BE7E2FA9}"/>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4472895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7" name="TextBox 6">
            <a:extLst>
              <a:ext uri="{FF2B5EF4-FFF2-40B4-BE49-F238E27FC236}">
                <a16:creationId xmlns:a16="http://schemas.microsoft.com/office/drawing/2014/main" id="{7C3BDD13-E3F4-F209-CF9B-285C84EF2A25}"/>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92431673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7" name="TextBox 6">
            <a:extLst>
              <a:ext uri="{FF2B5EF4-FFF2-40B4-BE49-F238E27FC236}">
                <a16:creationId xmlns:a16="http://schemas.microsoft.com/office/drawing/2014/main" id="{56B62C59-6296-3BBC-D3F5-6F285CA02D6D}"/>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8885660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11D71D3-BA26-3345-8BD5-73D532948D0B}"/>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pPr algn="l"/>
            <a:fld id="{D61AABEC-672F-4B68-B914-690DA978312C}" type="slidenum">
              <a:rPr lang="en-US" smtClean="0"/>
              <a:pPr algn="l"/>
              <a:t>‹#›</a:t>
            </a:fld>
            <a:r>
              <a:rPr lang="en-US"/>
              <a:t> </a:t>
            </a:r>
          </a:p>
        </p:txBody>
      </p:sp>
      <p:sp>
        <p:nvSpPr>
          <p:cNvPr id="2" name="TextBox 1">
            <a:extLst>
              <a:ext uri="{FF2B5EF4-FFF2-40B4-BE49-F238E27FC236}">
                <a16:creationId xmlns:a16="http://schemas.microsoft.com/office/drawing/2014/main" id="{6FD6DB66-0C95-5271-4268-830EB859727A}"/>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01003031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6350" y="2312237"/>
            <a:ext cx="12192000" cy="2233526"/>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350" y="2"/>
            <a:ext cx="99230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1545021" y="2856691"/>
            <a:ext cx="8935895" cy="1040545"/>
          </a:xfrm>
        </p:spPr>
        <p:txBody>
          <a:bodyPr>
            <a:normAutofit/>
          </a:bodyPr>
          <a:lstStyle>
            <a:lvl1pPr marL="0" indent="0" algn="ctr">
              <a:buNone/>
              <a:defRPr sz="4400">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pic>
        <p:nvPicPr>
          <p:cNvPr id="2" name="Picture 1" descr="Diagram&#10;&#10;Description automatically generated">
            <a:extLst>
              <a:ext uri="{FF2B5EF4-FFF2-40B4-BE49-F238E27FC236}">
                <a16:creationId xmlns:a16="http://schemas.microsoft.com/office/drawing/2014/main" id="{38DD73A9-D8C9-766C-D5FC-77D0697D7F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9AC8479-6ADD-F7CC-FD04-D282EC4B265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DC9F3F7C-3389-A067-9790-11815A9DCBD4}"/>
              </a:ext>
            </a:extLst>
          </p:cNvPr>
          <p:cNvSpPr txBox="1">
            <a:spLocks/>
          </p:cNvSpPr>
          <p:nvPr userDrawn="1"/>
        </p:nvSpPr>
        <p:spPr>
          <a:xfrm>
            <a:off x="8776855" y="6492875"/>
            <a:ext cx="3322782"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0163636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6"/>
            <a:ext cx="6267680" cy="61777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6"/>
            <a:ext cx="3778250" cy="1007516"/>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891108" y="3620856"/>
            <a:ext cx="4335462" cy="868362"/>
          </a:xfrm>
        </p:spPr>
        <p:txBody>
          <a:bodyPr/>
          <a:lstStyle>
            <a:lvl1pPr marL="0" indent="0">
              <a:buNone/>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1" name="Text Placeholder 9">
            <a:extLst>
              <a:ext uri="{FF2B5EF4-FFF2-40B4-BE49-F238E27FC236}">
                <a16:creationId xmlns:a16="http://schemas.microsoft.com/office/drawing/2014/main" id="{6D49950D-3C86-0D50-D318-CFF32E55CF2A}"/>
              </a:ext>
            </a:extLst>
          </p:cNvPr>
          <p:cNvSpPr>
            <a:spLocks noGrp="1"/>
          </p:cNvSpPr>
          <p:nvPr>
            <p:ph type="body" sz="quarter" idx="15" hasCustomPrompt="1"/>
          </p:nvPr>
        </p:nvSpPr>
        <p:spPr>
          <a:xfrm>
            <a:off x="891108" y="2597946"/>
            <a:ext cx="4335462" cy="868362"/>
          </a:xfrm>
        </p:spPr>
        <p:txBody>
          <a:bodyPr/>
          <a:lstStyle>
            <a:lvl1pPr marL="0" indent="0">
              <a:buNone/>
              <a:defRPr/>
            </a:lvl1pPr>
          </a:lstStyle>
          <a:p>
            <a:pPr lvl="0"/>
            <a:r>
              <a:rPr lang="en-US"/>
              <a:t>Click to add text</a:t>
            </a:r>
          </a:p>
        </p:txBody>
      </p:sp>
      <p:sp>
        <p:nvSpPr>
          <p:cNvPr id="13" name="Text Placeholder 9">
            <a:extLst>
              <a:ext uri="{FF2B5EF4-FFF2-40B4-BE49-F238E27FC236}">
                <a16:creationId xmlns:a16="http://schemas.microsoft.com/office/drawing/2014/main" id="{CF093C8B-73C9-689E-87DB-2E68ADC4BB1C}"/>
              </a:ext>
            </a:extLst>
          </p:cNvPr>
          <p:cNvSpPr>
            <a:spLocks noGrp="1"/>
          </p:cNvSpPr>
          <p:nvPr>
            <p:ph type="body" sz="quarter" idx="16" hasCustomPrompt="1"/>
          </p:nvPr>
        </p:nvSpPr>
        <p:spPr>
          <a:xfrm>
            <a:off x="838200" y="4643766"/>
            <a:ext cx="4335462" cy="868362"/>
          </a:xfrm>
        </p:spPr>
        <p:txBody>
          <a:bodyPr/>
          <a:lstStyle>
            <a:lvl1pPr marL="0" indent="0">
              <a:buNone/>
              <a:defRPr/>
            </a:lvl1pPr>
          </a:lstStyle>
          <a:p>
            <a:pPr lvl="0"/>
            <a:r>
              <a:rPr lang="en-US"/>
              <a:t>Click to add text</a:t>
            </a:r>
          </a:p>
        </p:txBody>
      </p:sp>
      <p:sp>
        <p:nvSpPr>
          <p:cNvPr id="14" name="Text Placeholder 9">
            <a:extLst>
              <a:ext uri="{FF2B5EF4-FFF2-40B4-BE49-F238E27FC236}">
                <a16:creationId xmlns:a16="http://schemas.microsoft.com/office/drawing/2014/main" id="{3F1970FE-478D-C0A2-55E7-31297F174C99}"/>
              </a:ext>
            </a:extLst>
          </p:cNvPr>
          <p:cNvSpPr>
            <a:spLocks noGrp="1"/>
          </p:cNvSpPr>
          <p:nvPr>
            <p:ph type="body" sz="quarter" idx="17" hasCustomPrompt="1"/>
          </p:nvPr>
        </p:nvSpPr>
        <p:spPr>
          <a:xfrm>
            <a:off x="6965432" y="3866004"/>
            <a:ext cx="4335462" cy="868362"/>
          </a:xfrm>
        </p:spPr>
        <p:txBody>
          <a:bodyPr/>
          <a:lstStyle>
            <a:lvl1pPr marL="0" indent="0">
              <a:buNone/>
              <a:defRPr/>
            </a:lvl1pPr>
          </a:lstStyle>
          <a:p>
            <a:pPr lvl="0"/>
            <a:r>
              <a:rPr lang="en-US"/>
              <a:t>Click to add text</a:t>
            </a:r>
          </a:p>
        </p:txBody>
      </p:sp>
    </p:spTree>
    <p:extLst>
      <p:ext uri="{BB962C8B-B14F-4D97-AF65-F5344CB8AC3E}">
        <p14:creationId xmlns:p14="http://schemas.microsoft.com/office/powerpoint/2010/main" val="3787102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39642298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Large Title w 6 columns">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514732" y="1825625"/>
            <a:ext cx="1816592" cy="4351338"/>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040886" y="1888331"/>
            <a:ext cx="1831844" cy="4351338"/>
          </a:xfrm>
        </p:spPr>
        <p:txBody>
          <a:body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E440E10D-6D1C-6147-FD90-85895F929A5F}"/>
              </a:ext>
            </a:extLst>
          </p:cNvPr>
          <p:cNvSpPr>
            <a:spLocks noGrp="1"/>
          </p:cNvSpPr>
          <p:nvPr>
            <p:ph sz="half" idx="13"/>
          </p:nvPr>
        </p:nvSpPr>
        <p:spPr>
          <a:xfrm>
            <a:off x="2458592" y="1846701"/>
            <a:ext cx="1677848" cy="4351338"/>
          </a:xfrm>
        </p:spPr>
        <p:txBody>
          <a:bodyPr/>
          <a:lstStyle/>
          <a:p>
            <a:pPr lvl="0"/>
            <a:r>
              <a:rPr lang="en-US"/>
              <a:t>Click to edit Master text styles</a:t>
            </a:r>
          </a:p>
        </p:txBody>
      </p:sp>
      <p:sp>
        <p:nvSpPr>
          <p:cNvPr id="14" name="Content Placeholder 2">
            <a:extLst>
              <a:ext uri="{FF2B5EF4-FFF2-40B4-BE49-F238E27FC236}">
                <a16:creationId xmlns:a16="http://schemas.microsoft.com/office/drawing/2014/main" id="{073B42B2-763A-FE8C-06EB-45F87526C7F7}"/>
              </a:ext>
            </a:extLst>
          </p:cNvPr>
          <p:cNvSpPr>
            <a:spLocks noGrp="1"/>
          </p:cNvSpPr>
          <p:nvPr>
            <p:ph sz="half" idx="14"/>
          </p:nvPr>
        </p:nvSpPr>
        <p:spPr>
          <a:xfrm>
            <a:off x="4267754" y="1888331"/>
            <a:ext cx="1687515" cy="4351338"/>
          </a:xfrm>
        </p:spPr>
        <p:txBody>
          <a:bodyPr/>
          <a:lstStyle/>
          <a:p>
            <a:pPr lvl="0"/>
            <a:r>
              <a:rPr lang="en-US"/>
              <a:t>Click to edit Master text styles</a:t>
            </a:r>
          </a:p>
        </p:txBody>
      </p:sp>
      <p:sp>
        <p:nvSpPr>
          <p:cNvPr id="15" name="Content Placeholder 3">
            <a:extLst>
              <a:ext uri="{FF2B5EF4-FFF2-40B4-BE49-F238E27FC236}">
                <a16:creationId xmlns:a16="http://schemas.microsoft.com/office/drawing/2014/main" id="{F0AD4A6B-0625-05F5-FB69-D576479408B0}"/>
              </a:ext>
            </a:extLst>
          </p:cNvPr>
          <p:cNvSpPr>
            <a:spLocks noGrp="1"/>
          </p:cNvSpPr>
          <p:nvPr>
            <p:ph sz="half" idx="15"/>
          </p:nvPr>
        </p:nvSpPr>
        <p:spPr>
          <a:xfrm>
            <a:off x="8004044" y="1879600"/>
            <a:ext cx="1831844" cy="4351338"/>
          </a:xfrm>
        </p:spPr>
        <p:txBody>
          <a:bodyPr/>
          <a:lstStyle/>
          <a:p>
            <a:pPr lvl="0"/>
            <a:r>
              <a:rPr lang="en-US"/>
              <a:t>Click to edit Master text styles</a:t>
            </a:r>
          </a:p>
        </p:txBody>
      </p:sp>
      <p:sp>
        <p:nvSpPr>
          <p:cNvPr id="16" name="Content Placeholder 3">
            <a:extLst>
              <a:ext uri="{FF2B5EF4-FFF2-40B4-BE49-F238E27FC236}">
                <a16:creationId xmlns:a16="http://schemas.microsoft.com/office/drawing/2014/main" id="{01CE14F5-B4BA-B117-E289-A0B88CE778DE}"/>
              </a:ext>
            </a:extLst>
          </p:cNvPr>
          <p:cNvSpPr>
            <a:spLocks noGrp="1"/>
          </p:cNvSpPr>
          <p:nvPr>
            <p:ph sz="half" idx="16"/>
          </p:nvPr>
        </p:nvSpPr>
        <p:spPr>
          <a:xfrm>
            <a:off x="9809161" y="1888331"/>
            <a:ext cx="1831844" cy="4351338"/>
          </a:xfrm>
        </p:spPr>
        <p:txBody>
          <a:bodyPr/>
          <a:lstStyle/>
          <a:p>
            <a:pPr lvl="0"/>
            <a:r>
              <a:rPr lang="en-US"/>
              <a:t>Click to edit Master text styles</a:t>
            </a:r>
          </a:p>
        </p:txBody>
      </p:sp>
    </p:spTree>
    <p:extLst>
      <p:ext uri="{BB962C8B-B14F-4D97-AF65-F5344CB8AC3E}">
        <p14:creationId xmlns:p14="http://schemas.microsoft.com/office/powerpoint/2010/main" val="1093614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a:xfrm>
            <a:off x="8610600" y="6356350"/>
            <a:ext cx="2743200" cy="365125"/>
          </a:xfrm>
          <a:prstGeom prst="rect">
            <a:avLst/>
          </a:prstGeom>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9575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6"/>
            <a:ext cx="6267680" cy="61777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6"/>
            <a:ext cx="3778250" cy="1007516"/>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891108" y="3620856"/>
            <a:ext cx="4335462" cy="868362"/>
          </a:xfrm>
        </p:spPr>
        <p:txBody>
          <a:bodyPr/>
          <a:lstStyle>
            <a:lvl1pPr marL="0" indent="0">
              <a:buNone/>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1" name="Text Placeholder 9">
            <a:extLst>
              <a:ext uri="{FF2B5EF4-FFF2-40B4-BE49-F238E27FC236}">
                <a16:creationId xmlns:a16="http://schemas.microsoft.com/office/drawing/2014/main" id="{6D49950D-3C86-0D50-D318-CFF32E55CF2A}"/>
              </a:ext>
            </a:extLst>
          </p:cNvPr>
          <p:cNvSpPr>
            <a:spLocks noGrp="1"/>
          </p:cNvSpPr>
          <p:nvPr>
            <p:ph type="body" sz="quarter" idx="15" hasCustomPrompt="1"/>
          </p:nvPr>
        </p:nvSpPr>
        <p:spPr>
          <a:xfrm>
            <a:off x="891108" y="2597946"/>
            <a:ext cx="4335462" cy="868362"/>
          </a:xfrm>
        </p:spPr>
        <p:txBody>
          <a:bodyPr/>
          <a:lstStyle>
            <a:lvl1pPr marL="0" indent="0">
              <a:buNone/>
              <a:defRPr/>
            </a:lvl1pPr>
          </a:lstStyle>
          <a:p>
            <a:pPr lvl="0"/>
            <a:r>
              <a:rPr lang="en-US"/>
              <a:t>Click to add text</a:t>
            </a:r>
          </a:p>
        </p:txBody>
      </p:sp>
      <p:sp>
        <p:nvSpPr>
          <p:cNvPr id="13" name="Text Placeholder 9">
            <a:extLst>
              <a:ext uri="{FF2B5EF4-FFF2-40B4-BE49-F238E27FC236}">
                <a16:creationId xmlns:a16="http://schemas.microsoft.com/office/drawing/2014/main" id="{CF093C8B-73C9-689E-87DB-2E68ADC4BB1C}"/>
              </a:ext>
            </a:extLst>
          </p:cNvPr>
          <p:cNvSpPr>
            <a:spLocks noGrp="1"/>
          </p:cNvSpPr>
          <p:nvPr>
            <p:ph type="body" sz="quarter" idx="16" hasCustomPrompt="1"/>
          </p:nvPr>
        </p:nvSpPr>
        <p:spPr>
          <a:xfrm>
            <a:off x="838200" y="4643766"/>
            <a:ext cx="4335462" cy="868362"/>
          </a:xfrm>
        </p:spPr>
        <p:txBody>
          <a:bodyPr/>
          <a:lstStyle>
            <a:lvl1pPr marL="0" indent="0">
              <a:buNone/>
              <a:defRPr/>
            </a:lvl1pPr>
          </a:lstStyle>
          <a:p>
            <a:pPr lvl="0"/>
            <a:r>
              <a:rPr lang="en-US"/>
              <a:t>Click to add text</a:t>
            </a:r>
          </a:p>
        </p:txBody>
      </p:sp>
      <p:sp>
        <p:nvSpPr>
          <p:cNvPr id="14" name="Text Placeholder 9">
            <a:extLst>
              <a:ext uri="{FF2B5EF4-FFF2-40B4-BE49-F238E27FC236}">
                <a16:creationId xmlns:a16="http://schemas.microsoft.com/office/drawing/2014/main" id="{3F1970FE-478D-C0A2-55E7-31297F174C99}"/>
              </a:ext>
            </a:extLst>
          </p:cNvPr>
          <p:cNvSpPr>
            <a:spLocks noGrp="1"/>
          </p:cNvSpPr>
          <p:nvPr>
            <p:ph type="body" sz="quarter" idx="17" hasCustomPrompt="1"/>
          </p:nvPr>
        </p:nvSpPr>
        <p:spPr>
          <a:xfrm>
            <a:off x="6965432" y="3866004"/>
            <a:ext cx="4335462" cy="868362"/>
          </a:xfrm>
        </p:spPr>
        <p:txBody>
          <a:bodyPr/>
          <a:lstStyle>
            <a:lvl1pPr marL="0" indent="0">
              <a:buNone/>
              <a:defRPr/>
            </a:lvl1pPr>
          </a:lstStyle>
          <a:p>
            <a:pPr lvl="0"/>
            <a:r>
              <a:rPr lang="en-US"/>
              <a:t>Click to add text</a:t>
            </a:r>
          </a:p>
        </p:txBody>
      </p:sp>
      <p:sp>
        <p:nvSpPr>
          <p:cNvPr id="6" name="Text Placeholder 9">
            <a:extLst>
              <a:ext uri="{FF2B5EF4-FFF2-40B4-BE49-F238E27FC236}">
                <a16:creationId xmlns:a16="http://schemas.microsoft.com/office/drawing/2014/main" id="{4097EB1E-69C8-DC9C-243A-13EB147A7FDD}"/>
              </a:ext>
            </a:extLst>
          </p:cNvPr>
          <p:cNvSpPr>
            <a:spLocks noGrp="1"/>
          </p:cNvSpPr>
          <p:nvPr>
            <p:ph type="body" sz="quarter" idx="18" hasCustomPrompt="1"/>
          </p:nvPr>
        </p:nvSpPr>
        <p:spPr>
          <a:xfrm>
            <a:off x="6965432" y="4898866"/>
            <a:ext cx="4335462" cy="868362"/>
          </a:xfrm>
        </p:spPr>
        <p:txBody>
          <a:bodyPr/>
          <a:lstStyle>
            <a:lvl1pPr marL="0" indent="0">
              <a:buNone/>
              <a:defRPr/>
            </a:lvl1pPr>
          </a:lstStyle>
          <a:p>
            <a:pPr lvl="0"/>
            <a:r>
              <a:rPr lang="en-US"/>
              <a:t>Click to add text</a:t>
            </a:r>
          </a:p>
        </p:txBody>
      </p:sp>
    </p:spTree>
    <p:extLst>
      <p:ext uri="{BB962C8B-B14F-4D97-AF65-F5344CB8AC3E}">
        <p14:creationId xmlns:p14="http://schemas.microsoft.com/office/powerpoint/2010/main" val="79511132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r">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8200" y="1448001"/>
            <a:ext cx="10506487"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389" indent="-311072">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8200" y="556051"/>
            <a:ext cx="10678512" cy="480131"/>
          </a:xfrm>
        </p:spPr>
        <p:txBody>
          <a:bodyPr anchor="t" anchorCtr="0">
            <a:spAutoFit/>
          </a:bodyPr>
          <a:lstStyle>
            <a:lvl1pPr>
              <a:defRPr sz="2800" b="0">
                <a:solidFill>
                  <a:schemeClr val="tx1">
                    <a:lumMod val="65000"/>
                    <a:lumOff val="35000"/>
                  </a:schemeClr>
                </a:solidFill>
              </a:defRPr>
            </a:lvl1pPr>
          </a:lstStyle>
          <a:p>
            <a:r>
              <a:rPr lang="en-US"/>
              <a:t>CLICK TO EDIT MASTER TITLE STYLE</a:t>
            </a:r>
          </a:p>
        </p:txBody>
      </p:sp>
      <p:sp>
        <p:nvSpPr>
          <p:cNvPr id="2" name="TextBox 1">
            <a:extLst>
              <a:ext uri="{FF2B5EF4-FFF2-40B4-BE49-F238E27FC236}">
                <a16:creationId xmlns:a16="http://schemas.microsoft.com/office/drawing/2014/main" id="{4785CA9F-B16B-F4E5-EAFF-80776B025DF2}"/>
              </a:ext>
            </a:extLst>
          </p:cNvPr>
          <p:cNvSpPr txBox="1"/>
          <p:nvPr userDrawn="1"/>
        </p:nvSpPr>
        <p:spPr>
          <a:xfrm>
            <a:off x="9528561" y="153824"/>
            <a:ext cx="221336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77831100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543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4" name="Text Placeholder 13">
            <a:extLst>
              <a:ext uri="{FF2B5EF4-FFF2-40B4-BE49-F238E27FC236}">
                <a16:creationId xmlns:a16="http://schemas.microsoft.com/office/drawing/2014/main" id="{F3688A95-63CB-0719-9674-A3932A01FFC1}"/>
              </a:ext>
            </a:extLst>
          </p:cNvPr>
          <p:cNvSpPr>
            <a:spLocks noGrp="1"/>
          </p:cNvSpPr>
          <p:nvPr>
            <p:ph type="body" sz="quarter" idx="13"/>
          </p:nvPr>
        </p:nvSpPr>
        <p:spPr>
          <a:xfrm>
            <a:off x="1313370" y="4470019"/>
            <a:ext cx="4419600" cy="1346200"/>
          </a:xfrm>
        </p:spPr>
        <p:txBody>
          <a:bodyPr/>
          <a:lstStyle/>
          <a:p>
            <a:pPr lvl="0"/>
            <a:r>
              <a:rPr lang="en-US"/>
              <a:t>Click to edit Master text styles</a:t>
            </a:r>
          </a:p>
        </p:txBody>
      </p:sp>
      <p:sp>
        <p:nvSpPr>
          <p:cNvPr id="16" name="Text Placeholder 13">
            <a:extLst>
              <a:ext uri="{FF2B5EF4-FFF2-40B4-BE49-F238E27FC236}">
                <a16:creationId xmlns:a16="http://schemas.microsoft.com/office/drawing/2014/main" id="{38340442-6FC7-4258-DAB0-5ACC257A8B27}"/>
              </a:ext>
            </a:extLst>
          </p:cNvPr>
          <p:cNvSpPr>
            <a:spLocks noGrp="1"/>
          </p:cNvSpPr>
          <p:nvPr>
            <p:ph type="body" sz="quarter" idx="14"/>
          </p:nvPr>
        </p:nvSpPr>
        <p:spPr>
          <a:xfrm>
            <a:off x="6858000" y="4473574"/>
            <a:ext cx="4419600" cy="1346200"/>
          </a:xfrm>
        </p:spPr>
        <p:txBody>
          <a:bodyPr/>
          <a:lstStyle/>
          <a:p>
            <a:pPr lvl="0"/>
            <a:r>
              <a:rPr lang="en-US"/>
              <a:t>Click to edit Master text styles</a:t>
            </a:r>
          </a:p>
        </p:txBody>
      </p:sp>
    </p:spTree>
    <p:extLst>
      <p:ext uri="{BB962C8B-B14F-4D97-AF65-F5344CB8AC3E}">
        <p14:creationId xmlns:p14="http://schemas.microsoft.com/office/powerpoint/2010/main" val="35953531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2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46220" y="5952744"/>
            <a:ext cx="791336" cy="791336"/>
          </a:xfrm>
          <a:prstGeom prst="rect">
            <a:avLst/>
          </a:prstGeom>
        </p:spPr>
      </p:pic>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2872828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pic>
        <p:nvPicPr>
          <p:cNvPr id="6" name="Picture 5" descr="A blue and yellow circle with white text&#10;&#10;Description automatically generated">
            <a:extLst>
              <a:ext uri="{FF2B5EF4-FFF2-40B4-BE49-F238E27FC236}">
                <a16:creationId xmlns:a16="http://schemas.microsoft.com/office/drawing/2014/main" id="{EC105679-9F08-8DA6-659A-F88FBFDFFCD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14433" y="4959627"/>
            <a:ext cx="979008" cy="979008"/>
          </a:xfrm>
          <a:prstGeom prst="rect">
            <a:avLst/>
          </a:prstGeom>
        </p:spPr>
      </p:pic>
    </p:spTree>
    <p:extLst>
      <p:ext uri="{BB962C8B-B14F-4D97-AF65-F5344CB8AC3E}">
        <p14:creationId xmlns:p14="http://schemas.microsoft.com/office/powerpoint/2010/main" val="368339458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3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hasCustomPrompt="1"/>
          </p:nvPr>
        </p:nvSpPr>
        <p:spPr>
          <a:xfrm>
            <a:off x="838200" y="1825626"/>
            <a:ext cx="1963615" cy="392522"/>
          </a:xfrm>
        </p:spPr>
        <p:txBody>
          <a:bodyPr>
            <a:normAutofit/>
          </a:bodyPr>
          <a:lstStyle>
            <a:lvl1pPr marL="0" indent="0">
              <a:buNone/>
              <a:defRPr sz="2200"/>
            </a:lvl1pPr>
          </a:lstStyle>
          <a:p>
            <a:pPr lvl="0"/>
            <a:r>
              <a:rPr lang="en-US"/>
              <a:t>Title</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010661" y="1825626"/>
            <a:ext cx="8343139" cy="411264"/>
          </a:xfrm>
        </p:spPr>
        <p:txBody>
          <a:bodyPr>
            <a:normAutofit/>
          </a:bodyPr>
          <a:lstStyle>
            <a:lvl1pPr marL="0" indent="0">
              <a:buNone/>
              <a:defRPr sz="2200"/>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9659"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6A8E8C8-A59D-3052-82ED-8C2130580D24}"/>
              </a:ext>
            </a:extLst>
          </p:cNvPr>
          <p:cNvSpPr>
            <a:spLocks noGrp="1"/>
          </p:cNvSpPr>
          <p:nvPr>
            <p:ph sz="half" idx="13" hasCustomPrompt="1"/>
          </p:nvPr>
        </p:nvSpPr>
        <p:spPr>
          <a:xfrm>
            <a:off x="838200" y="2355415"/>
            <a:ext cx="1963615" cy="392522"/>
          </a:xfrm>
        </p:spPr>
        <p:txBody>
          <a:bodyPr>
            <a:normAutofit/>
          </a:bodyPr>
          <a:lstStyle>
            <a:lvl1pPr marL="0" indent="0">
              <a:buNone/>
              <a:defRPr sz="2200"/>
            </a:lvl1pPr>
          </a:lstStyle>
          <a:p>
            <a:pPr lvl="0"/>
            <a:r>
              <a:rPr lang="en-US"/>
              <a:t>Title</a:t>
            </a:r>
          </a:p>
        </p:txBody>
      </p:sp>
      <p:sp>
        <p:nvSpPr>
          <p:cNvPr id="14" name="Content Placeholder 2">
            <a:extLst>
              <a:ext uri="{FF2B5EF4-FFF2-40B4-BE49-F238E27FC236}">
                <a16:creationId xmlns:a16="http://schemas.microsoft.com/office/drawing/2014/main" id="{64AEA849-50C0-B408-93D4-0029725736FF}"/>
              </a:ext>
            </a:extLst>
          </p:cNvPr>
          <p:cNvSpPr>
            <a:spLocks noGrp="1"/>
          </p:cNvSpPr>
          <p:nvPr>
            <p:ph sz="half" idx="14" hasCustomPrompt="1"/>
          </p:nvPr>
        </p:nvSpPr>
        <p:spPr>
          <a:xfrm>
            <a:off x="838199" y="2894380"/>
            <a:ext cx="1963615" cy="500743"/>
          </a:xfrm>
        </p:spPr>
        <p:txBody>
          <a:bodyPr>
            <a:normAutofit/>
          </a:bodyPr>
          <a:lstStyle>
            <a:lvl1pPr marL="0" indent="0">
              <a:buNone/>
              <a:defRPr sz="2200"/>
            </a:lvl1pPr>
          </a:lstStyle>
          <a:p>
            <a:pPr lvl="0"/>
            <a:r>
              <a:rPr lang="en-US"/>
              <a:t>Title</a:t>
            </a:r>
          </a:p>
        </p:txBody>
      </p:sp>
      <p:sp>
        <p:nvSpPr>
          <p:cNvPr id="15" name="Content Placeholder 2">
            <a:extLst>
              <a:ext uri="{FF2B5EF4-FFF2-40B4-BE49-F238E27FC236}">
                <a16:creationId xmlns:a16="http://schemas.microsoft.com/office/drawing/2014/main" id="{4BD77775-D4F9-407D-D724-17211D5D8195}"/>
              </a:ext>
            </a:extLst>
          </p:cNvPr>
          <p:cNvSpPr>
            <a:spLocks noGrp="1"/>
          </p:cNvSpPr>
          <p:nvPr>
            <p:ph sz="half" idx="15" hasCustomPrompt="1"/>
          </p:nvPr>
        </p:nvSpPr>
        <p:spPr>
          <a:xfrm>
            <a:off x="838198" y="3466347"/>
            <a:ext cx="1963615" cy="402865"/>
          </a:xfrm>
        </p:spPr>
        <p:txBody>
          <a:bodyPr/>
          <a:lstStyle>
            <a:lvl1pPr marL="0" indent="0">
              <a:buNone/>
              <a:defRPr sz="2200" b="0"/>
            </a:lvl1pPr>
          </a:lstStyle>
          <a:p>
            <a:pPr lvl="0"/>
            <a:r>
              <a:rPr lang="en-US"/>
              <a:t>Title</a:t>
            </a:r>
          </a:p>
        </p:txBody>
      </p:sp>
      <p:sp>
        <p:nvSpPr>
          <p:cNvPr id="16" name="Content Placeholder 2">
            <a:extLst>
              <a:ext uri="{FF2B5EF4-FFF2-40B4-BE49-F238E27FC236}">
                <a16:creationId xmlns:a16="http://schemas.microsoft.com/office/drawing/2014/main" id="{90E3CF73-4345-50F1-17DF-C6BA43670D0D}"/>
              </a:ext>
            </a:extLst>
          </p:cNvPr>
          <p:cNvSpPr>
            <a:spLocks noGrp="1"/>
          </p:cNvSpPr>
          <p:nvPr>
            <p:ph sz="half" idx="16" hasCustomPrompt="1"/>
          </p:nvPr>
        </p:nvSpPr>
        <p:spPr>
          <a:xfrm>
            <a:off x="838198" y="3967637"/>
            <a:ext cx="1963615" cy="465417"/>
          </a:xfrm>
        </p:spPr>
        <p:txBody>
          <a:bodyPr/>
          <a:lstStyle>
            <a:lvl1pPr marL="0" indent="0">
              <a:buNone/>
              <a:defRPr sz="2200"/>
            </a:lvl1pPr>
          </a:lstStyle>
          <a:p>
            <a:pPr lvl="0"/>
            <a:r>
              <a:rPr lang="en-US"/>
              <a:t>Title</a:t>
            </a:r>
          </a:p>
        </p:txBody>
      </p:sp>
      <p:sp>
        <p:nvSpPr>
          <p:cNvPr id="17" name="Content Placeholder 2">
            <a:extLst>
              <a:ext uri="{FF2B5EF4-FFF2-40B4-BE49-F238E27FC236}">
                <a16:creationId xmlns:a16="http://schemas.microsoft.com/office/drawing/2014/main" id="{BE79E00F-F09C-3CE4-E3D3-CBBB2841F245}"/>
              </a:ext>
            </a:extLst>
          </p:cNvPr>
          <p:cNvSpPr>
            <a:spLocks noGrp="1"/>
          </p:cNvSpPr>
          <p:nvPr>
            <p:ph sz="half" idx="17" hasCustomPrompt="1"/>
          </p:nvPr>
        </p:nvSpPr>
        <p:spPr>
          <a:xfrm>
            <a:off x="829403" y="4541995"/>
            <a:ext cx="1963615" cy="465417"/>
          </a:xfrm>
        </p:spPr>
        <p:txBody>
          <a:bodyPr/>
          <a:lstStyle>
            <a:lvl1pPr marL="0" indent="0">
              <a:buNone/>
              <a:defRPr sz="2200"/>
            </a:lvl1pPr>
          </a:lstStyle>
          <a:p>
            <a:pPr lvl="0"/>
            <a:r>
              <a:rPr lang="en-US"/>
              <a:t>Title</a:t>
            </a:r>
          </a:p>
        </p:txBody>
      </p:sp>
      <p:sp>
        <p:nvSpPr>
          <p:cNvPr id="18" name="Content Placeholder 2">
            <a:extLst>
              <a:ext uri="{FF2B5EF4-FFF2-40B4-BE49-F238E27FC236}">
                <a16:creationId xmlns:a16="http://schemas.microsoft.com/office/drawing/2014/main" id="{B2702E37-570C-7009-B1D6-1903AC9D9FFB}"/>
              </a:ext>
            </a:extLst>
          </p:cNvPr>
          <p:cNvSpPr>
            <a:spLocks noGrp="1"/>
          </p:cNvSpPr>
          <p:nvPr>
            <p:ph sz="half" idx="18" hasCustomPrompt="1"/>
          </p:nvPr>
        </p:nvSpPr>
        <p:spPr>
          <a:xfrm>
            <a:off x="838197" y="5089820"/>
            <a:ext cx="1963615" cy="465417"/>
          </a:xfrm>
        </p:spPr>
        <p:txBody>
          <a:bodyPr/>
          <a:lstStyle>
            <a:lvl1pPr marL="0" indent="0">
              <a:buNone/>
              <a:defRPr sz="2200"/>
            </a:lvl1pPr>
          </a:lstStyle>
          <a:p>
            <a:pPr lvl="0"/>
            <a:r>
              <a:rPr lang="en-US"/>
              <a:t>Title</a:t>
            </a:r>
          </a:p>
        </p:txBody>
      </p:sp>
      <p:sp>
        <p:nvSpPr>
          <p:cNvPr id="19" name="Content Placeholder 2">
            <a:extLst>
              <a:ext uri="{FF2B5EF4-FFF2-40B4-BE49-F238E27FC236}">
                <a16:creationId xmlns:a16="http://schemas.microsoft.com/office/drawing/2014/main" id="{7859A654-78DD-C8DB-C7E0-06809ADFF532}"/>
              </a:ext>
            </a:extLst>
          </p:cNvPr>
          <p:cNvSpPr>
            <a:spLocks noGrp="1"/>
          </p:cNvSpPr>
          <p:nvPr>
            <p:ph sz="half" idx="19" hasCustomPrompt="1"/>
          </p:nvPr>
        </p:nvSpPr>
        <p:spPr>
          <a:xfrm>
            <a:off x="838197" y="5628789"/>
            <a:ext cx="1963615" cy="465417"/>
          </a:xfrm>
        </p:spPr>
        <p:txBody>
          <a:bodyPr/>
          <a:lstStyle>
            <a:lvl1pPr marL="0" indent="0">
              <a:buNone/>
              <a:defRPr sz="2200"/>
            </a:lvl1pPr>
          </a:lstStyle>
          <a:p>
            <a:pPr lvl="0"/>
            <a:r>
              <a:rPr lang="en-US"/>
              <a:t>Title</a:t>
            </a:r>
          </a:p>
        </p:txBody>
      </p:sp>
      <p:sp>
        <p:nvSpPr>
          <p:cNvPr id="20" name="Content Placeholder 3">
            <a:extLst>
              <a:ext uri="{FF2B5EF4-FFF2-40B4-BE49-F238E27FC236}">
                <a16:creationId xmlns:a16="http://schemas.microsoft.com/office/drawing/2014/main" id="{DD7992D7-3B56-0042-555C-1E04C4CA3C37}"/>
              </a:ext>
            </a:extLst>
          </p:cNvPr>
          <p:cNvSpPr>
            <a:spLocks noGrp="1"/>
          </p:cNvSpPr>
          <p:nvPr>
            <p:ph sz="half" idx="20"/>
          </p:nvPr>
        </p:nvSpPr>
        <p:spPr>
          <a:xfrm>
            <a:off x="3010661" y="2329029"/>
            <a:ext cx="8343139" cy="411264"/>
          </a:xfrm>
        </p:spPr>
        <p:txBody>
          <a:bodyPr>
            <a:normAutofit/>
          </a:bodyPr>
          <a:lstStyle>
            <a:lvl1pPr marL="0" indent="0">
              <a:buNone/>
              <a:defRPr sz="2200"/>
            </a:lvl1pPr>
          </a:lstStyle>
          <a:p>
            <a:pPr lvl="0"/>
            <a:r>
              <a:rPr lang="en-US"/>
              <a:t>Click to edit Master text styles</a:t>
            </a:r>
          </a:p>
        </p:txBody>
      </p:sp>
      <p:sp>
        <p:nvSpPr>
          <p:cNvPr id="21" name="Content Placeholder 3">
            <a:extLst>
              <a:ext uri="{FF2B5EF4-FFF2-40B4-BE49-F238E27FC236}">
                <a16:creationId xmlns:a16="http://schemas.microsoft.com/office/drawing/2014/main" id="{6D988478-1D67-FF90-A123-37A5A8DE29B0}"/>
              </a:ext>
            </a:extLst>
          </p:cNvPr>
          <p:cNvSpPr>
            <a:spLocks noGrp="1"/>
          </p:cNvSpPr>
          <p:nvPr>
            <p:ph sz="half" idx="21"/>
          </p:nvPr>
        </p:nvSpPr>
        <p:spPr>
          <a:xfrm>
            <a:off x="2995295" y="2894380"/>
            <a:ext cx="8343139" cy="411264"/>
          </a:xfrm>
        </p:spPr>
        <p:txBody>
          <a:bodyPr>
            <a:normAutofit/>
          </a:bodyPr>
          <a:lstStyle>
            <a:lvl1pPr marL="0" indent="0">
              <a:buNone/>
              <a:defRPr sz="2200"/>
            </a:lvl1pPr>
          </a:lstStyle>
          <a:p>
            <a:pPr lvl="0"/>
            <a:r>
              <a:rPr lang="en-US"/>
              <a:t>Click to edit Master text styles</a:t>
            </a:r>
          </a:p>
        </p:txBody>
      </p:sp>
      <p:sp>
        <p:nvSpPr>
          <p:cNvPr id="22" name="Content Placeholder 3">
            <a:extLst>
              <a:ext uri="{FF2B5EF4-FFF2-40B4-BE49-F238E27FC236}">
                <a16:creationId xmlns:a16="http://schemas.microsoft.com/office/drawing/2014/main" id="{3C4F53B8-A5ED-FC6E-8A72-D6107C0299D1}"/>
              </a:ext>
            </a:extLst>
          </p:cNvPr>
          <p:cNvSpPr>
            <a:spLocks noGrp="1"/>
          </p:cNvSpPr>
          <p:nvPr>
            <p:ph sz="half" idx="22"/>
          </p:nvPr>
        </p:nvSpPr>
        <p:spPr>
          <a:xfrm>
            <a:off x="2995295" y="3466347"/>
            <a:ext cx="8343139" cy="411264"/>
          </a:xfrm>
        </p:spPr>
        <p:txBody>
          <a:bodyPr>
            <a:normAutofit/>
          </a:bodyPr>
          <a:lstStyle>
            <a:lvl1pPr marL="0" indent="0">
              <a:buNone/>
              <a:defRPr sz="2200"/>
            </a:lvl1pPr>
          </a:lstStyle>
          <a:p>
            <a:pPr lvl="0"/>
            <a:r>
              <a:rPr lang="en-US"/>
              <a:t>Click to edit Master text styles</a:t>
            </a:r>
          </a:p>
        </p:txBody>
      </p:sp>
      <p:sp>
        <p:nvSpPr>
          <p:cNvPr id="23" name="Content Placeholder 3">
            <a:extLst>
              <a:ext uri="{FF2B5EF4-FFF2-40B4-BE49-F238E27FC236}">
                <a16:creationId xmlns:a16="http://schemas.microsoft.com/office/drawing/2014/main" id="{45E8100D-80C1-B096-5B7A-80730DD40A94}"/>
              </a:ext>
            </a:extLst>
          </p:cNvPr>
          <p:cNvSpPr>
            <a:spLocks noGrp="1"/>
          </p:cNvSpPr>
          <p:nvPr>
            <p:ph sz="half" idx="23"/>
          </p:nvPr>
        </p:nvSpPr>
        <p:spPr>
          <a:xfrm>
            <a:off x="2995294" y="3963134"/>
            <a:ext cx="8343139" cy="411264"/>
          </a:xfrm>
        </p:spPr>
        <p:txBody>
          <a:bodyPr>
            <a:normAutofit/>
          </a:bodyPr>
          <a:lstStyle>
            <a:lvl1pPr marL="0" indent="0">
              <a:buNone/>
              <a:defRPr sz="2200"/>
            </a:lvl1pPr>
          </a:lstStyle>
          <a:p>
            <a:pPr lvl="0"/>
            <a:r>
              <a:rPr lang="en-US"/>
              <a:t>Click to edit Master text styles</a:t>
            </a:r>
          </a:p>
        </p:txBody>
      </p:sp>
      <p:sp>
        <p:nvSpPr>
          <p:cNvPr id="24" name="Content Placeholder 3">
            <a:extLst>
              <a:ext uri="{FF2B5EF4-FFF2-40B4-BE49-F238E27FC236}">
                <a16:creationId xmlns:a16="http://schemas.microsoft.com/office/drawing/2014/main" id="{C506B2BF-EDEF-684E-BFA6-355962720108}"/>
              </a:ext>
            </a:extLst>
          </p:cNvPr>
          <p:cNvSpPr>
            <a:spLocks noGrp="1"/>
          </p:cNvSpPr>
          <p:nvPr>
            <p:ph sz="half" idx="24"/>
          </p:nvPr>
        </p:nvSpPr>
        <p:spPr>
          <a:xfrm>
            <a:off x="2995293" y="4539029"/>
            <a:ext cx="8343139" cy="411264"/>
          </a:xfrm>
        </p:spPr>
        <p:txBody>
          <a:bodyPr>
            <a:normAutofit/>
          </a:bodyPr>
          <a:lstStyle>
            <a:lvl1pPr marL="0" indent="0">
              <a:buNone/>
              <a:defRPr sz="2200"/>
            </a:lvl1pPr>
          </a:lstStyle>
          <a:p>
            <a:pPr lvl="0"/>
            <a:r>
              <a:rPr lang="en-US"/>
              <a:t>Click to edit Master text styles</a:t>
            </a:r>
          </a:p>
        </p:txBody>
      </p:sp>
      <p:sp>
        <p:nvSpPr>
          <p:cNvPr id="25" name="Content Placeholder 3">
            <a:extLst>
              <a:ext uri="{FF2B5EF4-FFF2-40B4-BE49-F238E27FC236}">
                <a16:creationId xmlns:a16="http://schemas.microsoft.com/office/drawing/2014/main" id="{48D4D098-5F57-925E-56BA-5EE55D90946A}"/>
              </a:ext>
            </a:extLst>
          </p:cNvPr>
          <p:cNvSpPr>
            <a:spLocks noGrp="1"/>
          </p:cNvSpPr>
          <p:nvPr>
            <p:ph sz="half" idx="25"/>
          </p:nvPr>
        </p:nvSpPr>
        <p:spPr>
          <a:xfrm>
            <a:off x="2995293" y="5082494"/>
            <a:ext cx="8343139" cy="411264"/>
          </a:xfrm>
        </p:spPr>
        <p:txBody>
          <a:bodyPr>
            <a:normAutofit/>
          </a:bodyPr>
          <a:lstStyle>
            <a:lvl1pPr marL="0" indent="0">
              <a:buNone/>
              <a:defRPr sz="2200"/>
            </a:lvl1pPr>
          </a:lstStyle>
          <a:p>
            <a:pPr lvl="0"/>
            <a:r>
              <a:rPr lang="en-US"/>
              <a:t>Click to edit Master text styles</a:t>
            </a:r>
          </a:p>
        </p:txBody>
      </p:sp>
      <p:sp>
        <p:nvSpPr>
          <p:cNvPr id="26" name="Content Placeholder 3">
            <a:extLst>
              <a:ext uri="{FF2B5EF4-FFF2-40B4-BE49-F238E27FC236}">
                <a16:creationId xmlns:a16="http://schemas.microsoft.com/office/drawing/2014/main" id="{6CFE2660-A5A0-9E10-E7A6-AA4AD2335DA1}"/>
              </a:ext>
            </a:extLst>
          </p:cNvPr>
          <p:cNvSpPr>
            <a:spLocks noGrp="1"/>
          </p:cNvSpPr>
          <p:nvPr>
            <p:ph sz="half" idx="26"/>
          </p:nvPr>
        </p:nvSpPr>
        <p:spPr>
          <a:xfrm>
            <a:off x="2995292" y="5632845"/>
            <a:ext cx="8343139" cy="411264"/>
          </a:xfrm>
        </p:spPr>
        <p:txBody>
          <a:bodyPr>
            <a:normAutofit/>
          </a:bodyPr>
          <a:lstStyle>
            <a:lvl1pPr marL="0" indent="0">
              <a:buNone/>
              <a:defRPr sz="2200"/>
            </a:lvl1pPr>
          </a:lstStyle>
          <a:p>
            <a:pPr lvl="0"/>
            <a:r>
              <a:rPr lang="en-US"/>
              <a:t>Click to edit Master text styles</a:t>
            </a:r>
          </a:p>
        </p:txBody>
      </p:sp>
    </p:spTree>
    <p:extLst>
      <p:ext uri="{BB962C8B-B14F-4D97-AF65-F5344CB8AC3E}">
        <p14:creationId xmlns:p14="http://schemas.microsoft.com/office/powerpoint/2010/main" val="169504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7" name="Picture 6">
            <a:extLst>
              <a:ext uri="{FF2B5EF4-FFF2-40B4-BE49-F238E27FC236}">
                <a16:creationId xmlns:a16="http://schemas.microsoft.com/office/drawing/2014/main" id="{8CB97716-5A11-76A2-AF31-BCDF338B6014}"/>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192214" y="6040754"/>
            <a:ext cx="725801" cy="725801"/>
          </a:xfrm>
          <a:prstGeom prst="rect">
            <a:avLst/>
          </a:prstGeom>
        </p:spPr>
      </p:pic>
    </p:spTree>
    <p:extLst>
      <p:ext uri="{BB962C8B-B14F-4D97-AF65-F5344CB8AC3E}">
        <p14:creationId xmlns:p14="http://schemas.microsoft.com/office/powerpoint/2010/main" val="2774415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164D1F-1B3E-C7F1-5575-7D09A8D2E380}"/>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pic>
        <p:nvPicPr>
          <p:cNvPr id="9" name="Picture 8" descr="A blue and yellow circle with white text&#10;&#10;Description automatically generated">
            <a:extLst>
              <a:ext uri="{FF2B5EF4-FFF2-40B4-BE49-F238E27FC236}">
                <a16:creationId xmlns:a16="http://schemas.microsoft.com/office/drawing/2014/main" id="{9556348D-8C02-06A1-5E2B-D5796D5ACAC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53817" y="5888052"/>
            <a:ext cx="956951" cy="956951"/>
          </a:xfrm>
          <a:prstGeom prst="rect">
            <a:avLst/>
          </a:prstGeom>
        </p:spPr>
      </p:pic>
    </p:spTree>
    <p:extLst>
      <p:ext uri="{BB962C8B-B14F-4D97-AF65-F5344CB8AC3E}">
        <p14:creationId xmlns:p14="http://schemas.microsoft.com/office/powerpoint/2010/main" val="436473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pic>
        <p:nvPicPr>
          <p:cNvPr id="2" name="Picture 1" descr="A blue and yellow circle with white text&#10;&#10;Description automatically generated">
            <a:extLst>
              <a:ext uri="{FF2B5EF4-FFF2-40B4-BE49-F238E27FC236}">
                <a16:creationId xmlns:a16="http://schemas.microsoft.com/office/drawing/2014/main" id="{1797FFB9-406F-3833-2683-10E2C43F4E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589084" y="3429000"/>
            <a:ext cx="1409780" cy="1409780"/>
          </a:xfrm>
          <a:prstGeom prst="rect">
            <a:avLst/>
          </a:prstGeom>
        </p:spPr>
      </p:pic>
    </p:spTree>
    <p:extLst>
      <p:ext uri="{BB962C8B-B14F-4D97-AF65-F5344CB8AC3E}">
        <p14:creationId xmlns:p14="http://schemas.microsoft.com/office/powerpoint/2010/main" val="243272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pic>
        <p:nvPicPr>
          <p:cNvPr id="14" name="Picture 13" descr="A blue and yellow circle with white text&#10;&#10;Description automatically generated">
            <a:extLst>
              <a:ext uri="{FF2B5EF4-FFF2-40B4-BE49-F238E27FC236}">
                <a16:creationId xmlns:a16="http://schemas.microsoft.com/office/drawing/2014/main" id="{66013792-A893-3418-1E6B-0DFCCD15A79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2279700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59A05B-4F68-DC79-6DD8-BC12A1E6E71F}"/>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pic>
        <p:nvPicPr>
          <p:cNvPr id="11" name="Picture 10" descr="A blue and yellow circle with white text&#10;&#10;Description automatically generated">
            <a:extLst>
              <a:ext uri="{FF2B5EF4-FFF2-40B4-BE49-F238E27FC236}">
                <a16:creationId xmlns:a16="http://schemas.microsoft.com/office/drawing/2014/main" id="{5761295F-0752-8845-B07F-DEF9A5BB2401}"/>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16355" y="5877874"/>
            <a:ext cx="956951" cy="956951"/>
          </a:xfrm>
          <a:prstGeom prst="rect">
            <a:avLst/>
          </a:prstGeom>
        </p:spPr>
      </p:pic>
    </p:spTree>
    <p:extLst>
      <p:ext uri="{BB962C8B-B14F-4D97-AF65-F5344CB8AC3E}">
        <p14:creationId xmlns:p14="http://schemas.microsoft.com/office/powerpoint/2010/main" val="46248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FOR JOINING US</a:t>
            </a:r>
          </a:p>
        </p:txBody>
      </p:sp>
      <p:pic>
        <p:nvPicPr>
          <p:cNvPr id="4" name="Picture 3" descr="A blue and yellow circle with white text&#10;&#10;Description automatically generated">
            <a:extLst>
              <a:ext uri="{FF2B5EF4-FFF2-40B4-BE49-F238E27FC236}">
                <a16:creationId xmlns:a16="http://schemas.microsoft.com/office/drawing/2014/main" id="{B5B02834-E55F-E29C-74A5-E62CEC80E7C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016374" y="4855826"/>
            <a:ext cx="1213226" cy="1213226"/>
          </a:xfrm>
          <a:prstGeom prst="rect">
            <a:avLst/>
          </a:prstGeom>
        </p:spPr>
      </p:pic>
    </p:spTree>
    <p:extLst>
      <p:ext uri="{BB962C8B-B14F-4D97-AF65-F5344CB8AC3E}">
        <p14:creationId xmlns:p14="http://schemas.microsoft.com/office/powerpoint/2010/main" val="2708356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518878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141907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164D1F-1B3E-C7F1-5575-7D09A8D2E380}"/>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pic>
        <p:nvPicPr>
          <p:cNvPr id="11" name="Picture 10" descr="A blue and yellow circle with white text&#10;&#10;Description automatically generated">
            <a:extLst>
              <a:ext uri="{FF2B5EF4-FFF2-40B4-BE49-F238E27FC236}">
                <a16:creationId xmlns:a16="http://schemas.microsoft.com/office/drawing/2014/main" id="{F1504684-7C89-B38F-128F-E8D141EB464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684584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151399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9567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A blue and yellow circle with white text&#10;&#10;Description automatically generated">
            <a:extLst>
              <a:ext uri="{FF2B5EF4-FFF2-40B4-BE49-F238E27FC236}">
                <a16:creationId xmlns:a16="http://schemas.microsoft.com/office/drawing/2014/main" id="{AAA3D668-0D6E-0F4E-43FC-9C2CD3D9BFB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068085" y="4899269"/>
            <a:ext cx="1122708" cy="1122708"/>
          </a:xfrm>
          <a:prstGeom prst="rect">
            <a:avLst/>
          </a:prstGeom>
        </p:spPr>
      </p:pic>
    </p:spTree>
    <p:extLst>
      <p:ext uri="{BB962C8B-B14F-4D97-AF65-F5344CB8AC3E}">
        <p14:creationId xmlns:p14="http://schemas.microsoft.com/office/powerpoint/2010/main" val="124521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74894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105223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243124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729148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60542382-5E69-B8F2-1501-C4368368E71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2125262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7" name="Picture 6" descr="A blue and yellow circle with white text&#10;&#10;Description automatically generated">
            <a:extLst>
              <a:ext uri="{FF2B5EF4-FFF2-40B4-BE49-F238E27FC236}">
                <a16:creationId xmlns:a16="http://schemas.microsoft.com/office/drawing/2014/main" id="{EAA7D578-FBFF-9BD6-383E-59DEA82F124B}"/>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157046" y="6037341"/>
            <a:ext cx="727869" cy="727869"/>
          </a:xfrm>
          <a:prstGeom prst="rect">
            <a:avLst/>
          </a:prstGeom>
        </p:spPr>
      </p:pic>
      <p:pic>
        <p:nvPicPr>
          <p:cNvPr id="11" name="Picture 10" descr="A blue and yellow circle with white text&#10;&#10;Description automatically generated">
            <a:extLst>
              <a:ext uri="{FF2B5EF4-FFF2-40B4-BE49-F238E27FC236}">
                <a16:creationId xmlns:a16="http://schemas.microsoft.com/office/drawing/2014/main" id="{FF4C8093-13C0-3F0C-9EAE-D5C32C61B15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43254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pic>
        <p:nvPicPr>
          <p:cNvPr id="6" name="Picture 5" descr="A blue and yellow circle with white text&#10;&#10;Description automatically generated">
            <a:extLst>
              <a:ext uri="{FF2B5EF4-FFF2-40B4-BE49-F238E27FC236}">
                <a16:creationId xmlns:a16="http://schemas.microsoft.com/office/drawing/2014/main" id="{EC105679-9F08-8DA6-659A-F88FBFDFFCD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14433" y="4959627"/>
            <a:ext cx="979008" cy="979008"/>
          </a:xfrm>
          <a:prstGeom prst="rect">
            <a:avLst/>
          </a:prstGeom>
        </p:spPr>
      </p:pic>
    </p:spTree>
    <p:extLst>
      <p:ext uri="{BB962C8B-B14F-4D97-AF65-F5344CB8AC3E}">
        <p14:creationId xmlns:p14="http://schemas.microsoft.com/office/powerpoint/2010/main" val="3372600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3" name="Picture 2" descr="A blue and yellow circle with white text&#10;&#10;Description automatically generated">
            <a:extLst>
              <a:ext uri="{FF2B5EF4-FFF2-40B4-BE49-F238E27FC236}">
                <a16:creationId xmlns:a16="http://schemas.microsoft.com/office/drawing/2014/main" id="{EAC79A16-77FC-6AD3-F0B4-9D24F50A637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585792" y="3518201"/>
            <a:ext cx="1293430" cy="1293430"/>
          </a:xfrm>
          <a:prstGeom prst="rect">
            <a:avLst/>
          </a:prstGeom>
        </p:spPr>
      </p:pic>
    </p:spTree>
    <p:extLst>
      <p:ext uri="{BB962C8B-B14F-4D97-AF65-F5344CB8AC3E}">
        <p14:creationId xmlns:p14="http://schemas.microsoft.com/office/powerpoint/2010/main" val="57381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488989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5" name="Picture 4" descr="A blue and yellow circle with white text&#10;&#10;Description automatically generated">
            <a:extLst>
              <a:ext uri="{FF2B5EF4-FFF2-40B4-BE49-F238E27FC236}">
                <a16:creationId xmlns:a16="http://schemas.microsoft.com/office/drawing/2014/main" id="{D197C40C-3B4E-EBB2-39EA-6E8692B7111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891416" y="4584146"/>
            <a:ext cx="1637611" cy="1637611"/>
          </a:xfrm>
          <a:prstGeom prst="rect">
            <a:avLst/>
          </a:prstGeom>
        </p:spPr>
      </p:pic>
    </p:spTree>
    <p:extLst>
      <p:ext uri="{BB962C8B-B14F-4D97-AF65-F5344CB8AC3E}">
        <p14:creationId xmlns:p14="http://schemas.microsoft.com/office/powerpoint/2010/main" val="151887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298135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pic>
        <p:nvPicPr>
          <p:cNvPr id="14" name="Picture 13" descr="A blue and yellow circle with white text&#10;&#10;Description automatically generated">
            <a:extLst>
              <a:ext uri="{FF2B5EF4-FFF2-40B4-BE49-F238E27FC236}">
                <a16:creationId xmlns:a16="http://schemas.microsoft.com/office/drawing/2014/main" id="{6DD33034-23DE-1053-F518-B1A590B3B41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68718" y="5924729"/>
            <a:ext cx="863241" cy="863241"/>
          </a:xfrm>
          <a:prstGeom prst="rect">
            <a:avLst/>
          </a:prstGeom>
        </p:spPr>
      </p:pic>
    </p:spTree>
    <p:extLst>
      <p:ext uri="{BB962C8B-B14F-4D97-AF65-F5344CB8AC3E}">
        <p14:creationId xmlns:p14="http://schemas.microsoft.com/office/powerpoint/2010/main" val="22341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248635" y="5952744"/>
            <a:ext cx="791336" cy="791336"/>
          </a:xfrm>
          <a:prstGeom prst="rect">
            <a:avLst/>
          </a:prstGeom>
        </p:spPr>
      </p:pic>
      <p:pic>
        <p:nvPicPr>
          <p:cNvPr id="14" name="Picture 13" descr="A blue and yellow circle with white text&#10;&#10;Description automatically generated">
            <a:extLst>
              <a:ext uri="{FF2B5EF4-FFF2-40B4-BE49-F238E27FC236}">
                <a16:creationId xmlns:a16="http://schemas.microsoft.com/office/drawing/2014/main" id="{4BEECDB7-4D0E-206E-1829-4155FB5E73B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645252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246220" y="5952744"/>
            <a:ext cx="791336" cy="791336"/>
          </a:xfrm>
          <a:prstGeom prst="rect">
            <a:avLst/>
          </a:prstGeom>
        </p:spPr>
      </p:pic>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pic>
        <p:nvPicPr>
          <p:cNvPr id="20" name="Picture 19" descr="A blue and yellow circle with white text&#10;&#10;Description automatically generated">
            <a:extLst>
              <a:ext uri="{FF2B5EF4-FFF2-40B4-BE49-F238E27FC236}">
                <a16:creationId xmlns:a16="http://schemas.microsoft.com/office/drawing/2014/main" id="{081A9524-0545-F1D6-2044-E19F7C51700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427794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C7D491A7-58EF-4347-0B2F-40082CDFA3F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9763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pic>
        <p:nvPicPr>
          <p:cNvPr id="2" name="Picture 1" descr="A blue and yellow circle with white text&#10;&#10;Description automatically generated">
            <a:extLst>
              <a:ext uri="{FF2B5EF4-FFF2-40B4-BE49-F238E27FC236}">
                <a16:creationId xmlns:a16="http://schemas.microsoft.com/office/drawing/2014/main" id="{5AB1FBE8-15E8-AB48-2250-FE68BD5F4BF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27991265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pic>
        <p:nvPicPr>
          <p:cNvPr id="5" name="Picture 4" descr="A blue and yellow circle with white text&#10;&#10;Description automatically generated">
            <a:extLst>
              <a:ext uri="{FF2B5EF4-FFF2-40B4-BE49-F238E27FC236}">
                <a16:creationId xmlns:a16="http://schemas.microsoft.com/office/drawing/2014/main" id="{5ED68C1E-BA22-189A-CC61-A1508097997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2846757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10" name="Picture 9" descr="A blue and yellow circle with white text&#10;&#10;Description automatically generated">
            <a:extLst>
              <a:ext uri="{FF2B5EF4-FFF2-40B4-BE49-F238E27FC236}">
                <a16:creationId xmlns:a16="http://schemas.microsoft.com/office/drawing/2014/main" id="{8EC68354-6FA0-984F-0F30-62092AAE4011}"/>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281246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7A32B728-FE80-1048-81D5-7F332A06707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A blue and yellow circle with white text&#10;&#10;Description automatically generated">
            <a:extLst>
              <a:ext uri="{FF2B5EF4-FFF2-40B4-BE49-F238E27FC236}">
                <a16:creationId xmlns:a16="http://schemas.microsoft.com/office/drawing/2014/main" id="{84042BDA-BC46-018A-0DE2-278F3E24493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7986673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91016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229362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8864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543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4" name="Text Placeholder 13">
            <a:extLst>
              <a:ext uri="{FF2B5EF4-FFF2-40B4-BE49-F238E27FC236}">
                <a16:creationId xmlns:a16="http://schemas.microsoft.com/office/drawing/2014/main" id="{F3688A95-63CB-0719-9674-A3932A01FFC1}"/>
              </a:ext>
            </a:extLst>
          </p:cNvPr>
          <p:cNvSpPr>
            <a:spLocks noGrp="1"/>
          </p:cNvSpPr>
          <p:nvPr>
            <p:ph type="body" sz="quarter" idx="13"/>
          </p:nvPr>
        </p:nvSpPr>
        <p:spPr>
          <a:xfrm>
            <a:off x="1313370" y="4470019"/>
            <a:ext cx="4419600" cy="1346200"/>
          </a:xfrm>
        </p:spPr>
        <p:txBody>
          <a:bodyPr/>
          <a:lstStyle/>
          <a:p>
            <a:pPr lvl="0"/>
            <a:r>
              <a:rPr lang="en-US"/>
              <a:t>Click to edit Master text styles</a:t>
            </a:r>
          </a:p>
        </p:txBody>
      </p:sp>
      <p:sp>
        <p:nvSpPr>
          <p:cNvPr id="16" name="Text Placeholder 13">
            <a:extLst>
              <a:ext uri="{FF2B5EF4-FFF2-40B4-BE49-F238E27FC236}">
                <a16:creationId xmlns:a16="http://schemas.microsoft.com/office/drawing/2014/main" id="{38340442-6FC7-4258-DAB0-5ACC257A8B27}"/>
              </a:ext>
            </a:extLst>
          </p:cNvPr>
          <p:cNvSpPr>
            <a:spLocks noGrp="1"/>
          </p:cNvSpPr>
          <p:nvPr>
            <p:ph type="body" sz="quarter" idx="14"/>
          </p:nvPr>
        </p:nvSpPr>
        <p:spPr>
          <a:xfrm>
            <a:off x="6858000" y="4473574"/>
            <a:ext cx="4419600" cy="1346200"/>
          </a:xfrm>
        </p:spPr>
        <p:txBody>
          <a:bodyPr/>
          <a:lstStyle/>
          <a:p>
            <a:pPr lvl="0"/>
            <a:r>
              <a:rPr lang="en-US"/>
              <a:t>Click to edit Master text styles</a:t>
            </a:r>
          </a:p>
        </p:txBody>
      </p:sp>
      <p:pic>
        <p:nvPicPr>
          <p:cNvPr id="15" name="Picture 14" descr="A blue and yellow circle with white text&#10;&#10;Description automatically generated">
            <a:extLst>
              <a:ext uri="{FF2B5EF4-FFF2-40B4-BE49-F238E27FC236}">
                <a16:creationId xmlns:a16="http://schemas.microsoft.com/office/drawing/2014/main" id="{CE52866E-056A-CD53-E605-2C3127369A57}"/>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72381" y="5949169"/>
            <a:ext cx="832449" cy="832449"/>
          </a:xfrm>
          <a:prstGeom prst="rect">
            <a:avLst/>
          </a:prstGeom>
        </p:spPr>
      </p:pic>
    </p:spTree>
    <p:extLst>
      <p:ext uri="{BB962C8B-B14F-4D97-AF65-F5344CB8AC3E}">
        <p14:creationId xmlns:p14="http://schemas.microsoft.com/office/powerpoint/2010/main" val="29335421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289063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Rectangle 4">
            <a:extLst>
              <a:ext uri="{FF2B5EF4-FFF2-40B4-BE49-F238E27FC236}">
                <a16:creationId xmlns:a16="http://schemas.microsoft.com/office/drawing/2014/main" id="{57C91688-6F08-57EE-6BD6-199165A7C301}"/>
              </a:ext>
            </a:extLst>
          </p:cNvPr>
          <p:cNvSpPr/>
          <p:nvPr userDrawn="1"/>
        </p:nvSpPr>
        <p:spPr>
          <a:xfrm>
            <a:off x="2867192" y="6246094"/>
            <a:ext cx="381738" cy="272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E8B77FFA-43AA-49FA-B1B6-8804DED56D2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42212335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10" name="Picture 9" descr="A blue and yellow circle with white text&#10;&#10;Description automatically generated">
            <a:extLst>
              <a:ext uri="{FF2B5EF4-FFF2-40B4-BE49-F238E27FC236}">
                <a16:creationId xmlns:a16="http://schemas.microsoft.com/office/drawing/2014/main" id="{06B27583-CAB0-292C-77BA-F06F9469069F}"/>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27189" y="5912735"/>
            <a:ext cx="943574" cy="943574"/>
          </a:xfrm>
          <a:prstGeom prst="rect">
            <a:avLst/>
          </a:prstGeom>
        </p:spPr>
      </p:pic>
    </p:spTree>
    <p:extLst>
      <p:ext uri="{BB962C8B-B14F-4D97-AF65-F5344CB8AC3E}">
        <p14:creationId xmlns:p14="http://schemas.microsoft.com/office/powerpoint/2010/main" val="42752642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1645079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11" name="Slide Number Placeholder 5">
            <a:extLst>
              <a:ext uri="{FF2B5EF4-FFF2-40B4-BE49-F238E27FC236}">
                <a16:creationId xmlns:a16="http://schemas.microsoft.com/office/drawing/2014/main" id="{1EB2B0A1-70B0-ED29-E6AB-47423C7F6873}"/>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A blue and yellow circle with white text&#10;&#10;Description automatically generated">
            <a:extLst>
              <a:ext uri="{FF2B5EF4-FFF2-40B4-BE49-F238E27FC236}">
                <a16:creationId xmlns:a16="http://schemas.microsoft.com/office/drawing/2014/main" id="{82B38A9E-297F-F017-7D45-BBBB2DF84C03}"/>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6377520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3" name="Picture 2" descr="A blue and yellow circle with white text&#10;&#10;Description automatically generated">
            <a:extLst>
              <a:ext uri="{FF2B5EF4-FFF2-40B4-BE49-F238E27FC236}">
                <a16:creationId xmlns:a16="http://schemas.microsoft.com/office/drawing/2014/main" id="{AB8E968B-42EE-8957-58EE-5AF5A08294A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06969" y="3546726"/>
            <a:ext cx="1255162" cy="1255162"/>
          </a:xfrm>
          <a:prstGeom prst="rect">
            <a:avLst/>
          </a:prstGeom>
        </p:spPr>
      </p:pic>
    </p:spTree>
    <p:extLst>
      <p:ext uri="{BB962C8B-B14F-4D97-AF65-F5344CB8AC3E}">
        <p14:creationId xmlns:p14="http://schemas.microsoft.com/office/powerpoint/2010/main" val="2613241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7" name="Rectangle 6">
            <a:extLst>
              <a:ext uri="{FF2B5EF4-FFF2-40B4-BE49-F238E27FC236}">
                <a16:creationId xmlns:a16="http://schemas.microsoft.com/office/drawing/2014/main" id="{277022CF-106D-23D1-9174-62FD00CAADDF}"/>
              </a:ext>
            </a:extLst>
          </p:cNvPr>
          <p:cNvSpPr/>
          <p:nvPr userDrawn="1"/>
        </p:nvSpPr>
        <p:spPr>
          <a:xfrm>
            <a:off x="2867192" y="6246094"/>
            <a:ext cx="381738" cy="272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A83CE91F-C38C-56E2-89B7-F7814B1C979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575236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5" name="Picture 4" descr="A blue and yellow circle with white text&#10;&#10;Description automatically generated">
            <a:extLst>
              <a:ext uri="{FF2B5EF4-FFF2-40B4-BE49-F238E27FC236}">
                <a16:creationId xmlns:a16="http://schemas.microsoft.com/office/drawing/2014/main" id="{3C0B3827-95CE-DF91-173F-8F278534E9F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82984" y="4766815"/>
            <a:ext cx="1255162" cy="1255162"/>
          </a:xfrm>
          <a:prstGeom prst="rect">
            <a:avLst/>
          </a:prstGeom>
        </p:spPr>
      </p:pic>
    </p:spTree>
    <p:extLst>
      <p:ext uri="{BB962C8B-B14F-4D97-AF65-F5344CB8AC3E}">
        <p14:creationId xmlns:p14="http://schemas.microsoft.com/office/powerpoint/2010/main" val="37798160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ue and yellow circle with white text&#10;&#10;Description automatically generated">
            <a:extLst>
              <a:ext uri="{FF2B5EF4-FFF2-40B4-BE49-F238E27FC236}">
                <a16:creationId xmlns:a16="http://schemas.microsoft.com/office/drawing/2014/main" id="{6614A27F-D377-5BCF-0CF0-AEA90A8FDB3C}"/>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23406715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254493" y="5952744"/>
            <a:ext cx="791336" cy="791336"/>
          </a:xfrm>
          <a:prstGeom prst="rect">
            <a:avLst/>
          </a:prstGeom>
        </p:spPr>
      </p:pic>
      <p:pic>
        <p:nvPicPr>
          <p:cNvPr id="14" name="Picture 13" descr="A blue and yellow circle with white text&#10;&#10;Description automatically generated">
            <a:extLst>
              <a:ext uri="{FF2B5EF4-FFF2-40B4-BE49-F238E27FC236}">
                <a16:creationId xmlns:a16="http://schemas.microsoft.com/office/drawing/2014/main" id="{B8C30F2B-4541-9417-2AD4-9F9C639CEEE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205064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245701" y="5952744"/>
            <a:ext cx="791336" cy="791336"/>
          </a:xfrm>
          <a:prstGeom prst="rect">
            <a:avLst/>
          </a:prstGeom>
        </p:spPr>
      </p:pic>
      <p:pic>
        <p:nvPicPr>
          <p:cNvPr id="24" name="Picture 23" descr="A blue and yellow circle with white text&#10;&#10;Description automatically generated">
            <a:extLst>
              <a:ext uri="{FF2B5EF4-FFF2-40B4-BE49-F238E27FC236}">
                <a16:creationId xmlns:a16="http://schemas.microsoft.com/office/drawing/2014/main" id="{7C2300C0-073E-F18E-5FB5-E538A3277C47}"/>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68718" y="5924729"/>
            <a:ext cx="863241" cy="863241"/>
          </a:xfrm>
          <a:prstGeom prst="rect">
            <a:avLst/>
          </a:prstGeom>
        </p:spPr>
      </p:pic>
    </p:spTree>
    <p:extLst>
      <p:ext uri="{BB962C8B-B14F-4D97-AF65-F5344CB8AC3E}">
        <p14:creationId xmlns:p14="http://schemas.microsoft.com/office/powerpoint/2010/main" val="1265234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blue and yellow circle with white text&#10;&#10;Description automatically generated">
            <a:extLst>
              <a:ext uri="{FF2B5EF4-FFF2-40B4-BE49-F238E27FC236}">
                <a16:creationId xmlns:a16="http://schemas.microsoft.com/office/drawing/2014/main" id="{A4A678D9-036D-B8DF-E902-BF0619F2FBA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19847921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pic>
        <p:nvPicPr>
          <p:cNvPr id="4" name="Picture 3" descr="A blue and yellow circle with white text&#10;&#10;Description automatically generated">
            <a:extLst>
              <a:ext uri="{FF2B5EF4-FFF2-40B4-BE49-F238E27FC236}">
                <a16:creationId xmlns:a16="http://schemas.microsoft.com/office/drawing/2014/main" id="{CF51DC23-DB66-3D96-AD68-E0B99C5CC3E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1258571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pic>
        <p:nvPicPr>
          <p:cNvPr id="5" name="Picture 4" descr="A blue and yellow circle with white text&#10;&#10;Description automatically generated">
            <a:extLst>
              <a:ext uri="{FF2B5EF4-FFF2-40B4-BE49-F238E27FC236}">
                <a16:creationId xmlns:a16="http://schemas.microsoft.com/office/drawing/2014/main" id="{9CBEA358-AA42-1BF4-DBFA-596973CAAE5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176137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10" name="Picture 9" descr="A blue and yellow circle with white text&#10;&#10;Description automatically generated">
            <a:extLst>
              <a:ext uri="{FF2B5EF4-FFF2-40B4-BE49-F238E27FC236}">
                <a16:creationId xmlns:a16="http://schemas.microsoft.com/office/drawing/2014/main" id="{FDC6CC1B-D0F5-4396-E0A3-5E895316AC4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8526594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yellow circle with white text&#10;&#10;Description automatically generated">
            <a:extLst>
              <a:ext uri="{FF2B5EF4-FFF2-40B4-BE49-F238E27FC236}">
                <a16:creationId xmlns:a16="http://schemas.microsoft.com/office/drawing/2014/main" id="{7769812F-E1C0-D4E4-4D9D-CCADBE6B548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1472494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519669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9471887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8041537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5965030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Rectangle 4">
            <a:extLst>
              <a:ext uri="{FF2B5EF4-FFF2-40B4-BE49-F238E27FC236}">
                <a16:creationId xmlns:a16="http://schemas.microsoft.com/office/drawing/2014/main" id="{3318A5E7-0F58-50FB-8B96-0127C13EBD86}"/>
              </a:ext>
            </a:extLst>
          </p:cNvPr>
          <p:cNvSpPr/>
          <p:nvPr userDrawn="1"/>
        </p:nvSpPr>
        <p:spPr>
          <a:xfrm>
            <a:off x="2771660" y="6268293"/>
            <a:ext cx="415921" cy="215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circle with white text&#10;&#10;Description automatically generated">
            <a:extLst>
              <a:ext uri="{FF2B5EF4-FFF2-40B4-BE49-F238E27FC236}">
                <a16:creationId xmlns:a16="http://schemas.microsoft.com/office/drawing/2014/main" id="{5407E2E0-D569-2630-9786-07B12AF829A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86544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pic>
        <p:nvPicPr>
          <p:cNvPr id="2" name="Picture 1" descr="A blue and yellow circle with white text&#10;&#10;Description automatically generated">
            <a:extLst>
              <a:ext uri="{FF2B5EF4-FFF2-40B4-BE49-F238E27FC236}">
                <a16:creationId xmlns:a16="http://schemas.microsoft.com/office/drawing/2014/main" id="{82B44110-F29F-A3B1-B2E9-DF711272A25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68718" y="5924729"/>
            <a:ext cx="863241" cy="863241"/>
          </a:xfrm>
          <a:prstGeom prst="rect">
            <a:avLst/>
          </a:prstGeom>
        </p:spPr>
      </p:pic>
    </p:spTree>
    <p:extLst>
      <p:ext uri="{BB962C8B-B14F-4D97-AF65-F5344CB8AC3E}">
        <p14:creationId xmlns:p14="http://schemas.microsoft.com/office/powerpoint/2010/main" val="2790900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10" name="Picture 9" descr="A blue and yellow circle with white text&#10;&#10;Description automatically generated">
            <a:extLst>
              <a:ext uri="{FF2B5EF4-FFF2-40B4-BE49-F238E27FC236}">
                <a16:creationId xmlns:a16="http://schemas.microsoft.com/office/drawing/2014/main" id="{7BA05835-7A01-E9C8-6062-D5F9643A429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22770162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23961705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164D1F-1B3E-C7F1-5575-7D09A8D2E380}"/>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pic>
        <p:nvPicPr>
          <p:cNvPr id="11" name="Picture 10" descr="A blue and yellow circle with white text&#10;&#10;Description automatically generated">
            <a:extLst>
              <a:ext uri="{FF2B5EF4-FFF2-40B4-BE49-F238E27FC236}">
                <a16:creationId xmlns:a16="http://schemas.microsoft.com/office/drawing/2014/main" id="{A3D6FD51-0E80-2569-41DC-BD090DD48EA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24257197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a:extLst>
              <a:ext uri="{FF2B5EF4-FFF2-40B4-BE49-F238E27FC236}">
                <a16:creationId xmlns:a16="http://schemas.microsoft.com/office/drawing/2014/main" id="{3DFE7EC7-E0E6-9A26-4722-278257DEBFCD}"/>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6699739" y="3786002"/>
            <a:ext cx="1022842" cy="1022842"/>
          </a:xfrm>
          <a:prstGeom prst="rect">
            <a:avLst/>
          </a:prstGeom>
        </p:spPr>
      </p:pic>
    </p:spTree>
    <p:extLst>
      <p:ext uri="{BB962C8B-B14F-4D97-AF65-F5344CB8AC3E}">
        <p14:creationId xmlns:p14="http://schemas.microsoft.com/office/powerpoint/2010/main" val="34143465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7" name="Picture 6">
            <a:extLst>
              <a:ext uri="{FF2B5EF4-FFF2-40B4-BE49-F238E27FC236}">
                <a16:creationId xmlns:a16="http://schemas.microsoft.com/office/drawing/2014/main" id="{8CB97716-5A11-76A2-AF31-BCDF338B601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192214" y="6040754"/>
            <a:ext cx="725801" cy="725801"/>
          </a:xfrm>
          <a:prstGeom prst="rect">
            <a:avLst/>
          </a:prstGeom>
        </p:spPr>
      </p:pic>
      <p:sp>
        <p:nvSpPr>
          <p:cNvPr id="13" name="Rectangle 12">
            <a:extLst>
              <a:ext uri="{FF2B5EF4-FFF2-40B4-BE49-F238E27FC236}">
                <a16:creationId xmlns:a16="http://schemas.microsoft.com/office/drawing/2014/main" id="{2F597BE3-4107-1013-558E-2BC91AECA76B}"/>
              </a:ext>
            </a:extLst>
          </p:cNvPr>
          <p:cNvSpPr/>
          <p:nvPr userDrawn="1"/>
        </p:nvSpPr>
        <p:spPr>
          <a:xfrm>
            <a:off x="2908393" y="6271505"/>
            <a:ext cx="324740" cy="208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yellow circle with white text&#10;&#10;Description automatically generated">
            <a:extLst>
              <a:ext uri="{FF2B5EF4-FFF2-40B4-BE49-F238E27FC236}">
                <a16:creationId xmlns:a16="http://schemas.microsoft.com/office/drawing/2014/main" id="{60472118-7229-7A49-F1A6-47683377AA2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21234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A blue and yellow circle with white text&#10;&#10;Description automatically generated">
            <a:extLst>
              <a:ext uri="{FF2B5EF4-FFF2-40B4-BE49-F238E27FC236}">
                <a16:creationId xmlns:a16="http://schemas.microsoft.com/office/drawing/2014/main" id="{8D9E709E-427D-A8E6-9876-D34E1055533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57646" y="4706815"/>
            <a:ext cx="1374535" cy="1374535"/>
          </a:xfrm>
          <a:prstGeom prst="rect">
            <a:avLst/>
          </a:prstGeom>
        </p:spPr>
      </p:pic>
    </p:spTree>
    <p:extLst>
      <p:ext uri="{BB962C8B-B14F-4D97-AF65-F5344CB8AC3E}">
        <p14:creationId xmlns:p14="http://schemas.microsoft.com/office/powerpoint/2010/main" val="27014961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298135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7" name="Picture 6" descr="A blue and yellow circle with white text&#10;&#10;Description automatically generated">
            <a:extLst>
              <a:ext uri="{FF2B5EF4-FFF2-40B4-BE49-F238E27FC236}">
                <a16:creationId xmlns:a16="http://schemas.microsoft.com/office/drawing/2014/main" id="{1F33C9E8-48B8-0CDA-8F76-4E447B31149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26523988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543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4" name="Text Placeholder 13">
            <a:extLst>
              <a:ext uri="{FF2B5EF4-FFF2-40B4-BE49-F238E27FC236}">
                <a16:creationId xmlns:a16="http://schemas.microsoft.com/office/drawing/2014/main" id="{F3688A95-63CB-0719-9674-A3932A01FFC1}"/>
              </a:ext>
            </a:extLst>
          </p:cNvPr>
          <p:cNvSpPr>
            <a:spLocks noGrp="1"/>
          </p:cNvSpPr>
          <p:nvPr>
            <p:ph type="body" sz="quarter" idx="13"/>
          </p:nvPr>
        </p:nvSpPr>
        <p:spPr>
          <a:xfrm>
            <a:off x="1313370" y="4470019"/>
            <a:ext cx="4419600" cy="1346200"/>
          </a:xfrm>
        </p:spPr>
        <p:txBody>
          <a:bodyPr/>
          <a:lstStyle/>
          <a:p>
            <a:pPr lvl="0"/>
            <a:r>
              <a:rPr lang="en-US"/>
              <a:t>Click to edit Master text styles</a:t>
            </a:r>
          </a:p>
        </p:txBody>
      </p:sp>
      <p:sp>
        <p:nvSpPr>
          <p:cNvPr id="16" name="Text Placeholder 13">
            <a:extLst>
              <a:ext uri="{FF2B5EF4-FFF2-40B4-BE49-F238E27FC236}">
                <a16:creationId xmlns:a16="http://schemas.microsoft.com/office/drawing/2014/main" id="{38340442-6FC7-4258-DAB0-5ACC257A8B27}"/>
              </a:ext>
            </a:extLst>
          </p:cNvPr>
          <p:cNvSpPr>
            <a:spLocks noGrp="1"/>
          </p:cNvSpPr>
          <p:nvPr>
            <p:ph type="body" sz="quarter" idx="14"/>
          </p:nvPr>
        </p:nvSpPr>
        <p:spPr>
          <a:xfrm>
            <a:off x="6858000" y="4473574"/>
            <a:ext cx="4419600" cy="1346200"/>
          </a:xfrm>
        </p:spPr>
        <p:txBody>
          <a:bodyPr/>
          <a:lstStyle/>
          <a:p>
            <a:pPr lvl="0"/>
            <a:r>
              <a:rPr lang="en-US"/>
              <a:t>Click to edit Master text styles</a:t>
            </a:r>
          </a:p>
        </p:txBody>
      </p:sp>
      <p:pic>
        <p:nvPicPr>
          <p:cNvPr id="15" name="Picture 14" descr="A blue and yellow circle with white text&#10;&#10;Description automatically generated">
            <a:extLst>
              <a:ext uri="{FF2B5EF4-FFF2-40B4-BE49-F238E27FC236}">
                <a16:creationId xmlns:a16="http://schemas.microsoft.com/office/drawing/2014/main" id="{AAB885BF-3956-BBAF-917D-542794B2FB9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2250373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BBF89E-36F7-AB45-900B-890FF14CC46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45701" y="5952744"/>
            <a:ext cx="791336" cy="791336"/>
          </a:xfrm>
          <a:prstGeom prst="rect">
            <a:avLst/>
          </a:prstGeom>
        </p:spPr>
      </p:pic>
      <p:pic>
        <p:nvPicPr>
          <p:cNvPr id="25" name="Picture 24" descr="A blue and yellow circle with white text&#10;&#10;Description automatically generated">
            <a:extLst>
              <a:ext uri="{FF2B5EF4-FFF2-40B4-BE49-F238E27FC236}">
                <a16:creationId xmlns:a16="http://schemas.microsoft.com/office/drawing/2014/main" id="{12670150-AC2C-C972-1824-E1935DB40DD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3861792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50CE8F0-B20E-393C-C4F0-E508E5144CA6}"/>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2242773" y="5952744"/>
            <a:ext cx="791336" cy="791336"/>
          </a:xfrm>
          <a:prstGeom prst="rect">
            <a:avLst/>
          </a:prstGeom>
        </p:spPr>
      </p:pic>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pic>
        <p:nvPicPr>
          <p:cNvPr id="4" name="Picture 3" descr="A blue and yellow circle with white text&#10;&#10;Description automatically generated">
            <a:extLst>
              <a:ext uri="{FF2B5EF4-FFF2-40B4-BE49-F238E27FC236}">
                <a16:creationId xmlns:a16="http://schemas.microsoft.com/office/drawing/2014/main" id="{91A75FAF-B551-FCA9-95F4-993B4951CE3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134989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pic>
        <p:nvPicPr>
          <p:cNvPr id="4" name="Picture 3" descr="A blue and yellow circle with white text&#10;&#10;Description automatically generated">
            <a:extLst>
              <a:ext uri="{FF2B5EF4-FFF2-40B4-BE49-F238E27FC236}">
                <a16:creationId xmlns:a16="http://schemas.microsoft.com/office/drawing/2014/main" id="{12763D8B-83FD-B70F-E235-5B9DA60C2D0B}"/>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68718" y="5924729"/>
            <a:ext cx="863241" cy="863241"/>
          </a:xfrm>
          <a:prstGeom prst="rect">
            <a:avLst/>
          </a:prstGeom>
        </p:spPr>
      </p:pic>
    </p:spTree>
    <p:extLst>
      <p:ext uri="{BB962C8B-B14F-4D97-AF65-F5344CB8AC3E}">
        <p14:creationId xmlns:p14="http://schemas.microsoft.com/office/powerpoint/2010/main" val="1992242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pic>
        <p:nvPicPr>
          <p:cNvPr id="4" name="Picture 3" descr="A blue and yellow circle with white text&#10;&#10;Description automatically generated">
            <a:extLst>
              <a:ext uri="{FF2B5EF4-FFF2-40B4-BE49-F238E27FC236}">
                <a16:creationId xmlns:a16="http://schemas.microsoft.com/office/drawing/2014/main" id="{609DD60C-BD39-2B19-6298-3CB9A5823293}"/>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28721310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a:extLst>
              <a:ext uri="{FF2B5EF4-FFF2-40B4-BE49-F238E27FC236}">
                <a16:creationId xmlns:a16="http://schemas.microsoft.com/office/drawing/2014/main" id="{24A45279-B4C8-2083-E813-C9DF5E50383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2993075"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635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8" name="Picture 7" descr="A blue and yellow circle with white text&#10;&#10;Description automatically generated">
            <a:extLst>
              <a:ext uri="{FF2B5EF4-FFF2-40B4-BE49-F238E27FC236}">
                <a16:creationId xmlns:a16="http://schemas.microsoft.com/office/drawing/2014/main" id="{25943C64-42D4-413C-5DFB-F7106F9992F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80248" y="5897677"/>
            <a:ext cx="901470" cy="901470"/>
          </a:xfrm>
          <a:prstGeom prst="rect">
            <a:avLst/>
          </a:prstGeom>
        </p:spPr>
      </p:pic>
    </p:spTree>
    <p:extLst>
      <p:ext uri="{BB962C8B-B14F-4D97-AF65-F5344CB8AC3E}">
        <p14:creationId xmlns:p14="http://schemas.microsoft.com/office/powerpoint/2010/main" val="38912963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yellow circle with white text&#10;&#10;Description automatically generated">
            <a:extLst>
              <a:ext uri="{FF2B5EF4-FFF2-40B4-BE49-F238E27FC236}">
                <a16:creationId xmlns:a16="http://schemas.microsoft.com/office/drawing/2014/main" id="{01B1A590-B91F-82D8-F4DF-5935B33B927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1405511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8295950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1705395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145823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8474543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a:extLst>
              <a:ext uri="{FF2B5EF4-FFF2-40B4-BE49-F238E27FC236}">
                <a16:creationId xmlns:a16="http://schemas.microsoft.com/office/drawing/2014/main" id="{0653EBFD-1480-A363-CBCE-D7C04CF38670}"/>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133600" y="5989568"/>
            <a:ext cx="782519" cy="782519"/>
          </a:xfrm>
          <a:prstGeom prst="rect">
            <a:avLst/>
          </a:prstGeom>
        </p:spPr>
      </p:pic>
      <p:sp>
        <p:nvSpPr>
          <p:cNvPr id="7" name="Rectangle 6">
            <a:extLst>
              <a:ext uri="{FF2B5EF4-FFF2-40B4-BE49-F238E27FC236}">
                <a16:creationId xmlns:a16="http://schemas.microsoft.com/office/drawing/2014/main" id="{8E7EB44C-CAD0-9A5E-70A1-7020DEEBC02C}"/>
              </a:ext>
            </a:extLst>
          </p:cNvPr>
          <p:cNvSpPr/>
          <p:nvPr userDrawn="1"/>
        </p:nvSpPr>
        <p:spPr>
          <a:xfrm>
            <a:off x="2781208" y="6227302"/>
            <a:ext cx="424467" cy="2580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yellow circle with white text&#10;&#10;Description automatically generated">
            <a:extLst>
              <a:ext uri="{FF2B5EF4-FFF2-40B4-BE49-F238E27FC236}">
                <a16:creationId xmlns:a16="http://schemas.microsoft.com/office/drawing/2014/main" id="{60C44161-22F3-F206-30D8-DF0FCA51882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8875255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459523" y="-96877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13" name="Picture 12" descr="A blue and yellow circle with white text&#10;&#10;Description automatically generated">
            <a:extLst>
              <a:ext uri="{FF2B5EF4-FFF2-40B4-BE49-F238E27FC236}">
                <a16:creationId xmlns:a16="http://schemas.microsoft.com/office/drawing/2014/main" id="{4B701287-09C5-5598-DA3F-88D7FC64007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17337186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130841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pic>
        <p:nvPicPr>
          <p:cNvPr id="8" name="Picture 7" descr="A blue and yellow circle with white text&#10;&#10;Description automatically generated">
            <a:extLst>
              <a:ext uri="{FF2B5EF4-FFF2-40B4-BE49-F238E27FC236}">
                <a16:creationId xmlns:a16="http://schemas.microsoft.com/office/drawing/2014/main" id="{540DB8F9-B712-2E7F-1C9A-0DC5EB8A6B1C}"/>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168718" y="5924729"/>
            <a:ext cx="863241" cy="863241"/>
          </a:xfrm>
          <a:prstGeom prst="rect">
            <a:avLst/>
          </a:prstGeom>
        </p:spPr>
      </p:pic>
    </p:spTree>
    <p:extLst>
      <p:ext uri="{BB962C8B-B14F-4D97-AF65-F5344CB8AC3E}">
        <p14:creationId xmlns:p14="http://schemas.microsoft.com/office/powerpoint/2010/main" val="4670400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31EF54-5947-6BC7-A87F-C1D0638A46A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pic>
        <p:nvPicPr>
          <p:cNvPr id="13" name="Picture 12" descr="A blue and yellow circle with white text&#10;&#10;Description automatically generated">
            <a:extLst>
              <a:ext uri="{FF2B5EF4-FFF2-40B4-BE49-F238E27FC236}">
                <a16:creationId xmlns:a16="http://schemas.microsoft.com/office/drawing/2014/main" id="{066E4E59-E475-1789-9F1A-F34B79116E2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4955590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59A05B-4F68-DC79-6DD8-BC12A1E6E71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6245079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yellow circle with white text&#10;&#10;Description automatically generated">
            <a:extLst>
              <a:ext uri="{FF2B5EF4-FFF2-40B4-BE49-F238E27FC236}">
                <a16:creationId xmlns:a16="http://schemas.microsoft.com/office/drawing/2014/main" id="{147F5892-AF78-1D05-E536-B8B96659367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26648957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hasCustomPrompt="1"/>
          </p:nvPr>
        </p:nvSpPr>
        <p:spPr>
          <a:xfrm>
            <a:off x="838200" y="1825626"/>
            <a:ext cx="1963615" cy="392522"/>
          </a:xfrm>
        </p:spPr>
        <p:txBody>
          <a:bodyPr>
            <a:normAutofit/>
          </a:bodyPr>
          <a:lstStyle>
            <a:lvl1pPr marL="0" indent="0">
              <a:buNone/>
              <a:defRPr sz="2200"/>
            </a:lvl1pPr>
          </a:lstStyle>
          <a:p>
            <a:pPr lvl="0"/>
            <a:r>
              <a:rPr lang="en-US"/>
              <a:t>Title</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010661" y="1825626"/>
            <a:ext cx="8343139" cy="411264"/>
          </a:xfrm>
        </p:spPr>
        <p:txBody>
          <a:bodyPr>
            <a:normAutofit/>
          </a:bodyPr>
          <a:lstStyle>
            <a:lvl1pPr marL="0" indent="0">
              <a:buNone/>
              <a:defRPr sz="2200"/>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9659"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6A8E8C8-A59D-3052-82ED-8C2130580D24}"/>
              </a:ext>
            </a:extLst>
          </p:cNvPr>
          <p:cNvSpPr>
            <a:spLocks noGrp="1"/>
          </p:cNvSpPr>
          <p:nvPr>
            <p:ph sz="half" idx="13" hasCustomPrompt="1"/>
          </p:nvPr>
        </p:nvSpPr>
        <p:spPr>
          <a:xfrm>
            <a:off x="838200" y="2355415"/>
            <a:ext cx="1963615" cy="392522"/>
          </a:xfrm>
        </p:spPr>
        <p:txBody>
          <a:bodyPr>
            <a:normAutofit/>
          </a:bodyPr>
          <a:lstStyle>
            <a:lvl1pPr marL="0" indent="0">
              <a:buNone/>
              <a:defRPr sz="2200"/>
            </a:lvl1pPr>
          </a:lstStyle>
          <a:p>
            <a:pPr lvl="0"/>
            <a:r>
              <a:rPr lang="en-US"/>
              <a:t>Title</a:t>
            </a:r>
          </a:p>
        </p:txBody>
      </p:sp>
      <p:sp>
        <p:nvSpPr>
          <p:cNvPr id="14" name="Content Placeholder 2">
            <a:extLst>
              <a:ext uri="{FF2B5EF4-FFF2-40B4-BE49-F238E27FC236}">
                <a16:creationId xmlns:a16="http://schemas.microsoft.com/office/drawing/2014/main" id="{64AEA849-50C0-B408-93D4-0029725736FF}"/>
              </a:ext>
            </a:extLst>
          </p:cNvPr>
          <p:cNvSpPr>
            <a:spLocks noGrp="1"/>
          </p:cNvSpPr>
          <p:nvPr>
            <p:ph sz="half" idx="14" hasCustomPrompt="1"/>
          </p:nvPr>
        </p:nvSpPr>
        <p:spPr>
          <a:xfrm>
            <a:off x="838199" y="2894380"/>
            <a:ext cx="1963615" cy="500743"/>
          </a:xfrm>
        </p:spPr>
        <p:txBody>
          <a:bodyPr>
            <a:normAutofit/>
          </a:bodyPr>
          <a:lstStyle>
            <a:lvl1pPr marL="0" indent="0">
              <a:buNone/>
              <a:defRPr sz="2200"/>
            </a:lvl1pPr>
          </a:lstStyle>
          <a:p>
            <a:pPr lvl="0"/>
            <a:r>
              <a:rPr lang="en-US"/>
              <a:t>Title</a:t>
            </a:r>
          </a:p>
        </p:txBody>
      </p:sp>
      <p:sp>
        <p:nvSpPr>
          <p:cNvPr id="15" name="Content Placeholder 2">
            <a:extLst>
              <a:ext uri="{FF2B5EF4-FFF2-40B4-BE49-F238E27FC236}">
                <a16:creationId xmlns:a16="http://schemas.microsoft.com/office/drawing/2014/main" id="{4BD77775-D4F9-407D-D724-17211D5D8195}"/>
              </a:ext>
            </a:extLst>
          </p:cNvPr>
          <p:cNvSpPr>
            <a:spLocks noGrp="1"/>
          </p:cNvSpPr>
          <p:nvPr>
            <p:ph sz="half" idx="15" hasCustomPrompt="1"/>
          </p:nvPr>
        </p:nvSpPr>
        <p:spPr>
          <a:xfrm>
            <a:off x="838198" y="3466347"/>
            <a:ext cx="1963615" cy="402865"/>
          </a:xfrm>
        </p:spPr>
        <p:txBody>
          <a:bodyPr/>
          <a:lstStyle>
            <a:lvl1pPr marL="0" indent="0">
              <a:buNone/>
              <a:defRPr sz="2200" b="0"/>
            </a:lvl1pPr>
          </a:lstStyle>
          <a:p>
            <a:pPr lvl="0"/>
            <a:r>
              <a:rPr lang="en-US"/>
              <a:t>Title</a:t>
            </a:r>
          </a:p>
        </p:txBody>
      </p:sp>
      <p:sp>
        <p:nvSpPr>
          <p:cNvPr id="16" name="Content Placeholder 2">
            <a:extLst>
              <a:ext uri="{FF2B5EF4-FFF2-40B4-BE49-F238E27FC236}">
                <a16:creationId xmlns:a16="http://schemas.microsoft.com/office/drawing/2014/main" id="{90E3CF73-4345-50F1-17DF-C6BA43670D0D}"/>
              </a:ext>
            </a:extLst>
          </p:cNvPr>
          <p:cNvSpPr>
            <a:spLocks noGrp="1"/>
          </p:cNvSpPr>
          <p:nvPr>
            <p:ph sz="half" idx="16" hasCustomPrompt="1"/>
          </p:nvPr>
        </p:nvSpPr>
        <p:spPr>
          <a:xfrm>
            <a:off x="838198" y="3967637"/>
            <a:ext cx="1963615" cy="465417"/>
          </a:xfrm>
        </p:spPr>
        <p:txBody>
          <a:bodyPr/>
          <a:lstStyle>
            <a:lvl1pPr marL="0" indent="0">
              <a:buNone/>
              <a:defRPr sz="2200"/>
            </a:lvl1pPr>
          </a:lstStyle>
          <a:p>
            <a:pPr lvl="0"/>
            <a:r>
              <a:rPr lang="en-US"/>
              <a:t>Title</a:t>
            </a:r>
          </a:p>
        </p:txBody>
      </p:sp>
      <p:sp>
        <p:nvSpPr>
          <p:cNvPr id="17" name="Content Placeholder 2">
            <a:extLst>
              <a:ext uri="{FF2B5EF4-FFF2-40B4-BE49-F238E27FC236}">
                <a16:creationId xmlns:a16="http://schemas.microsoft.com/office/drawing/2014/main" id="{BE79E00F-F09C-3CE4-E3D3-CBBB2841F245}"/>
              </a:ext>
            </a:extLst>
          </p:cNvPr>
          <p:cNvSpPr>
            <a:spLocks noGrp="1"/>
          </p:cNvSpPr>
          <p:nvPr>
            <p:ph sz="half" idx="17" hasCustomPrompt="1"/>
          </p:nvPr>
        </p:nvSpPr>
        <p:spPr>
          <a:xfrm>
            <a:off x="829403" y="4541995"/>
            <a:ext cx="1963615" cy="465417"/>
          </a:xfrm>
        </p:spPr>
        <p:txBody>
          <a:bodyPr/>
          <a:lstStyle>
            <a:lvl1pPr marL="0" indent="0">
              <a:buNone/>
              <a:defRPr sz="2200"/>
            </a:lvl1pPr>
          </a:lstStyle>
          <a:p>
            <a:pPr lvl="0"/>
            <a:r>
              <a:rPr lang="en-US"/>
              <a:t>Title</a:t>
            </a:r>
          </a:p>
        </p:txBody>
      </p:sp>
      <p:sp>
        <p:nvSpPr>
          <p:cNvPr id="18" name="Content Placeholder 2">
            <a:extLst>
              <a:ext uri="{FF2B5EF4-FFF2-40B4-BE49-F238E27FC236}">
                <a16:creationId xmlns:a16="http://schemas.microsoft.com/office/drawing/2014/main" id="{B2702E37-570C-7009-B1D6-1903AC9D9FFB}"/>
              </a:ext>
            </a:extLst>
          </p:cNvPr>
          <p:cNvSpPr>
            <a:spLocks noGrp="1"/>
          </p:cNvSpPr>
          <p:nvPr>
            <p:ph sz="half" idx="18" hasCustomPrompt="1"/>
          </p:nvPr>
        </p:nvSpPr>
        <p:spPr>
          <a:xfrm>
            <a:off x="838197" y="5089820"/>
            <a:ext cx="1963615" cy="465417"/>
          </a:xfrm>
        </p:spPr>
        <p:txBody>
          <a:bodyPr/>
          <a:lstStyle>
            <a:lvl1pPr marL="0" indent="0">
              <a:buNone/>
              <a:defRPr sz="2200"/>
            </a:lvl1pPr>
          </a:lstStyle>
          <a:p>
            <a:pPr lvl="0"/>
            <a:r>
              <a:rPr lang="en-US"/>
              <a:t>Title</a:t>
            </a:r>
          </a:p>
        </p:txBody>
      </p:sp>
      <p:sp>
        <p:nvSpPr>
          <p:cNvPr id="19" name="Content Placeholder 2">
            <a:extLst>
              <a:ext uri="{FF2B5EF4-FFF2-40B4-BE49-F238E27FC236}">
                <a16:creationId xmlns:a16="http://schemas.microsoft.com/office/drawing/2014/main" id="{7859A654-78DD-C8DB-C7E0-06809ADFF532}"/>
              </a:ext>
            </a:extLst>
          </p:cNvPr>
          <p:cNvSpPr>
            <a:spLocks noGrp="1"/>
          </p:cNvSpPr>
          <p:nvPr>
            <p:ph sz="half" idx="19" hasCustomPrompt="1"/>
          </p:nvPr>
        </p:nvSpPr>
        <p:spPr>
          <a:xfrm>
            <a:off x="838197" y="5628789"/>
            <a:ext cx="1963615" cy="465417"/>
          </a:xfrm>
        </p:spPr>
        <p:txBody>
          <a:bodyPr/>
          <a:lstStyle>
            <a:lvl1pPr marL="0" indent="0">
              <a:buNone/>
              <a:defRPr sz="2200"/>
            </a:lvl1pPr>
          </a:lstStyle>
          <a:p>
            <a:pPr lvl="0"/>
            <a:r>
              <a:rPr lang="en-US"/>
              <a:t>Title</a:t>
            </a:r>
          </a:p>
        </p:txBody>
      </p:sp>
      <p:sp>
        <p:nvSpPr>
          <p:cNvPr id="20" name="Content Placeholder 3">
            <a:extLst>
              <a:ext uri="{FF2B5EF4-FFF2-40B4-BE49-F238E27FC236}">
                <a16:creationId xmlns:a16="http://schemas.microsoft.com/office/drawing/2014/main" id="{DD7992D7-3B56-0042-555C-1E04C4CA3C37}"/>
              </a:ext>
            </a:extLst>
          </p:cNvPr>
          <p:cNvSpPr>
            <a:spLocks noGrp="1"/>
          </p:cNvSpPr>
          <p:nvPr>
            <p:ph sz="half" idx="20"/>
          </p:nvPr>
        </p:nvSpPr>
        <p:spPr>
          <a:xfrm>
            <a:off x="3010661" y="2329029"/>
            <a:ext cx="8343139" cy="411264"/>
          </a:xfrm>
        </p:spPr>
        <p:txBody>
          <a:bodyPr>
            <a:normAutofit/>
          </a:bodyPr>
          <a:lstStyle>
            <a:lvl1pPr marL="0" indent="0">
              <a:buNone/>
              <a:defRPr sz="2200"/>
            </a:lvl1pPr>
          </a:lstStyle>
          <a:p>
            <a:pPr lvl="0"/>
            <a:r>
              <a:rPr lang="en-US"/>
              <a:t>Click to edit Master text styles</a:t>
            </a:r>
          </a:p>
        </p:txBody>
      </p:sp>
      <p:sp>
        <p:nvSpPr>
          <p:cNvPr id="21" name="Content Placeholder 3">
            <a:extLst>
              <a:ext uri="{FF2B5EF4-FFF2-40B4-BE49-F238E27FC236}">
                <a16:creationId xmlns:a16="http://schemas.microsoft.com/office/drawing/2014/main" id="{6D988478-1D67-FF90-A123-37A5A8DE29B0}"/>
              </a:ext>
            </a:extLst>
          </p:cNvPr>
          <p:cNvSpPr>
            <a:spLocks noGrp="1"/>
          </p:cNvSpPr>
          <p:nvPr>
            <p:ph sz="half" idx="21"/>
          </p:nvPr>
        </p:nvSpPr>
        <p:spPr>
          <a:xfrm>
            <a:off x="2995295" y="2894380"/>
            <a:ext cx="8343139" cy="411264"/>
          </a:xfrm>
        </p:spPr>
        <p:txBody>
          <a:bodyPr>
            <a:normAutofit/>
          </a:bodyPr>
          <a:lstStyle>
            <a:lvl1pPr marL="0" indent="0">
              <a:buNone/>
              <a:defRPr sz="2200"/>
            </a:lvl1pPr>
          </a:lstStyle>
          <a:p>
            <a:pPr lvl="0"/>
            <a:r>
              <a:rPr lang="en-US"/>
              <a:t>Click to edit Master text styles</a:t>
            </a:r>
          </a:p>
        </p:txBody>
      </p:sp>
      <p:sp>
        <p:nvSpPr>
          <p:cNvPr id="22" name="Content Placeholder 3">
            <a:extLst>
              <a:ext uri="{FF2B5EF4-FFF2-40B4-BE49-F238E27FC236}">
                <a16:creationId xmlns:a16="http://schemas.microsoft.com/office/drawing/2014/main" id="{3C4F53B8-A5ED-FC6E-8A72-D6107C0299D1}"/>
              </a:ext>
            </a:extLst>
          </p:cNvPr>
          <p:cNvSpPr>
            <a:spLocks noGrp="1"/>
          </p:cNvSpPr>
          <p:nvPr>
            <p:ph sz="half" idx="22"/>
          </p:nvPr>
        </p:nvSpPr>
        <p:spPr>
          <a:xfrm>
            <a:off x="2995295" y="3466347"/>
            <a:ext cx="8343139" cy="411264"/>
          </a:xfrm>
        </p:spPr>
        <p:txBody>
          <a:bodyPr>
            <a:normAutofit/>
          </a:bodyPr>
          <a:lstStyle>
            <a:lvl1pPr marL="0" indent="0">
              <a:buNone/>
              <a:defRPr sz="2200"/>
            </a:lvl1pPr>
          </a:lstStyle>
          <a:p>
            <a:pPr lvl="0"/>
            <a:r>
              <a:rPr lang="en-US"/>
              <a:t>Click to edit Master text styles</a:t>
            </a:r>
          </a:p>
        </p:txBody>
      </p:sp>
      <p:sp>
        <p:nvSpPr>
          <p:cNvPr id="23" name="Content Placeholder 3">
            <a:extLst>
              <a:ext uri="{FF2B5EF4-FFF2-40B4-BE49-F238E27FC236}">
                <a16:creationId xmlns:a16="http://schemas.microsoft.com/office/drawing/2014/main" id="{45E8100D-80C1-B096-5B7A-80730DD40A94}"/>
              </a:ext>
            </a:extLst>
          </p:cNvPr>
          <p:cNvSpPr>
            <a:spLocks noGrp="1"/>
          </p:cNvSpPr>
          <p:nvPr>
            <p:ph sz="half" idx="23"/>
          </p:nvPr>
        </p:nvSpPr>
        <p:spPr>
          <a:xfrm>
            <a:off x="2995294" y="3963134"/>
            <a:ext cx="8343139" cy="411264"/>
          </a:xfrm>
        </p:spPr>
        <p:txBody>
          <a:bodyPr>
            <a:normAutofit/>
          </a:bodyPr>
          <a:lstStyle>
            <a:lvl1pPr marL="0" indent="0">
              <a:buNone/>
              <a:defRPr sz="2200"/>
            </a:lvl1pPr>
          </a:lstStyle>
          <a:p>
            <a:pPr lvl="0"/>
            <a:r>
              <a:rPr lang="en-US"/>
              <a:t>Click to edit Master text styles</a:t>
            </a:r>
          </a:p>
        </p:txBody>
      </p:sp>
      <p:sp>
        <p:nvSpPr>
          <p:cNvPr id="24" name="Content Placeholder 3">
            <a:extLst>
              <a:ext uri="{FF2B5EF4-FFF2-40B4-BE49-F238E27FC236}">
                <a16:creationId xmlns:a16="http://schemas.microsoft.com/office/drawing/2014/main" id="{C506B2BF-EDEF-684E-BFA6-355962720108}"/>
              </a:ext>
            </a:extLst>
          </p:cNvPr>
          <p:cNvSpPr>
            <a:spLocks noGrp="1"/>
          </p:cNvSpPr>
          <p:nvPr>
            <p:ph sz="half" idx="24"/>
          </p:nvPr>
        </p:nvSpPr>
        <p:spPr>
          <a:xfrm>
            <a:off x="2995293" y="4539029"/>
            <a:ext cx="8343139" cy="411264"/>
          </a:xfrm>
        </p:spPr>
        <p:txBody>
          <a:bodyPr>
            <a:normAutofit/>
          </a:bodyPr>
          <a:lstStyle>
            <a:lvl1pPr marL="0" indent="0">
              <a:buNone/>
              <a:defRPr sz="2200"/>
            </a:lvl1pPr>
          </a:lstStyle>
          <a:p>
            <a:pPr lvl="0"/>
            <a:r>
              <a:rPr lang="en-US"/>
              <a:t>Click to edit Master text styles</a:t>
            </a:r>
          </a:p>
        </p:txBody>
      </p:sp>
      <p:sp>
        <p:nvSpPr>
          <p:cNvPr id="25" name="Content Placeholder 3">
            <a:extLst>
              <a:ext uri="{FF2B5EF4-FFF2-40B4-BE49-F238E27FC236}">
                <a16:creationId xmlns:a16="http://schemas.microsoft.com/office/drawing/2014/main" id="{48D4D098-5F57-925E-56BA-5EE55D90946A}"/>
              </a:ext>
            </a:extLst>
          </p:cNvPr>
          <p:cNvSpPr>
            <a:spLocks noGrp="1"/>
          </p:cNvSpPr>
          <p:nvPr>
            <p:ph sz="half" idx="25"/>
          </p:nvPr>
        </p:nvSpPr>
        <p:spPr>
          <a:xfrm>
            <a:off x="2995293" y="5082494"/>
            <a:ext cx="8343139" cy="411264"/>
          </a:xfrm>
        </p:spPr>
        <p:txBody>
          <a:bodyPr>
            <a:normAutofit/>
          </a:bodyPr>
          <a:lstStyle>
            <a:lvl1pPr marL="0" indent="0">
              <a:buNone/>
              <a:defRPr sz="2200"/>
            </a:lvl1pPr>
          </a:lstStyle>
          <a:p>
            <a:pPr lvl="0"/>
            <a:r>
              <a:rPr lang="en-US"/>
              <a:t>Click to edit Master text styles</a:t>
            </a:r>
          </a:p>
        </p:txBody>
      </p:sp>
      <p:sp>
        <p:nvSpPr>
          <p:cNvPr id="26" name="Content Placeholder 3">
            <a:extLst>
              <a:ext uri="{FF2B5EF4-FFF2-40B4-BE49-F238E27FC236}">
                <a16:creationId xmlns:a16="http://schemas.microsoft.com/office/drawing/2014/main" id="{6CFE2660-A5A0-9E10-E7A6-AA4AD2335DA1}"/>
              </a:ext>
            </a:extLst>
          </p:cNvPr>
          <p:cNvSpPr>
            <a:spLocks noGrp="1"/>
          </p:cNvSpPr>
          <p:nvPr>
            <p:ph sz="half" idx="26"/>
          </p:nvPr>
        </p:nvSpPr>
        <p:spPr>
          <a:xfrm>
            <a:off x="2995292" y="5632845"/>
            <a:ext cx="8343139" cy="411264"/>
          </a:xfrm>
        </p:spPr>
        <p:txBody>
          <a:bodyPr>
            <a:normAutofit/>
          </a:bodyPr>
          <a:lstStyle>
            <a:lvl1pPr marL="0" indent="0">
              <a:buNone/>
              <a:defRPr sz="2200"/>
            </a:lvl1pPr>
          </a:lstStyle>
          <a:p>
            <a:pPr lvl="0"/>
            <a:r>
              <a:rPr lang="en-US"/>
              <a:t>Click to edit Master text styles</a:t>
            </a:r>
          </a:p>
        </p:txBody>
      </p:sp>
      <p:pic>
        <p:nvPicPr>
          <p:cNvPr id="27" name="Picture 26" descr="A blue and yellow circle with white text&#10;&#10;Description automatically generated">
            <a:extLst>
              <a:ext uri="{FF2B5EF4-FFF2-40B4-BE49-F238E27FC236}">
                <a16:creationId xmlns:a16="http://schemas.microsoft.com/office/drawing/2014/main" id="{148708A5-7F00-B729-27F2-5B3C03C5443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9529983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289C27F9-E3CE-16DB-E4D0-8F27A461A52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7232740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3" name="Picture 2" descr="A blue and yellow circle with white text&#10;&#10;Description automatically generated">
            <a:extLst>
              <a:ext uri="{FF2B5EF4-FFF2-40B4-BE49-F238E27FC236}">
                <a16:creationId xmlns:a16="http://schemas.microsoft.com/office/drawing/2014/main" id="{211EDC21-2E56-01DF-1493-B71085CCA4F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32606" y="3696747"/>
            <a:ext cx="1161157" cy="1161157"/>
          </a:xfrm>
          <a:prstGeom prst="rect">
            <a:avLst/>
          </a:prstGeom>
        </p:spPr>
      </p:pic>
    </p:spTree>
    <p:extLst>
      <p:ext uri="{BB962C8B-B14F-4D97-AF65-F5344CB8AC3E}">
        <p14:creationId xmlns:p14="http://schemas.microsoft.com/office/powerpoint/2010/main" val="3696987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A blue and yellow circle with white text&#10;&#10;Description automatically generated">
            <a:extLst>
              <a:ext uri="{FF2B5EF4-FFF2-40B4-BE49-F238E27FC236}">
                <a16:creationId xmlns:a16="http://schemas.microsoft.com/office/drawing/2014/main" id="{5777B1B9-C8C3-AD80-A5DD-8649F69BF9D3}"/>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126561" y="5973294"/>
            <a:ext cx="766112" cy="766112"/>
          </a:xfrm>
          <a:prstGeom prst="rect">
            <a:avLst/>
          </a:prstGeom>
        </p:spPr>
      </p:pic>
      <p:sp>
        <p:nvSpPr>
          <p:cNvPr id="13" name="Rectangle 12">
            <a:extLst>
              <a:ext uri="{FF2B5EF4-FFF2-40B4-BE49-F238E27FC236}">
                <a16:creationId xmlns:a16="http://schemas.microsoft.com/office/drawing/2014/main" id="{CA08005E-C0CD-CBA3-62A7-1A6B0E180F4F}"/>
              </a:ext>
            </a:extLst>
          </p:cNvPr>
          <p:cNvSpPr/>
          <p:nvPr userDrawn="1"/>
        </p:nvSpPr>
        <p:spPr>
          <a:xfrm>
            <a:off x="2739575" y="6174182"/>
            <a:ext cx="484287" cy="272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yellow circle with white text&#10;&#10;Description automatically generated">
            <a:extLst>
              <a:ext uri="{FF2B5EF4-FFF2-40B4-BE49-F238E27FC236}">
                <a16:creationId xmlns:a16="http://schemas.microsoft.com/office/drawing/2014/main" id="{C87F9E8C-08E1-B84C-4045-00518D8F0B9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3942528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5" name="Picture 4" descr="A blue and yellow circle with white text&#10;&#10;Description automatically generated">
            <a:extLst>
              <a:ext uri="{FF2B5EF4-FFF2-40B4-BE49-F238E27FC236}">
                <a16:creationId xmlns:a16="http://schemas.microsoft.com/office/drawing/2014/main" id="{BEF42B47-1F8E-D1B0-26D8-4F3CBEF7A66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25936" y="4958862"/>
            <a:ext cx="965921" cy="965921"/>
          </a:xfrm>
          <a:prstGeom prst="rect">
            <a:avLst/>
          </a:prstGeom>
        </p:spPr>
      </p:pic>
      <p:pic>
        <p:nvPicPr>
          <p:cNvPr id="6" name="Picture 5" descr="A blue and yellow circle with white text&#10;&#10;Description automatically generated">
            <a:extLst>
              <a:ext uri="{FF2B5EF4-FFF2-40B4-BE49-F238E27FC236}">
                <a16:creationId xmlns:a16="http://schemas.microsoft.com/office/drawing/2014/main" id="{BF6D0A71-EAE5-25A0-BA0E-19295959385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857401" y="4690327"/>
            <a:ext cx="1502989" cy="1502989"/>
          </a:xfrm>
          <a:prstGeom prst="rect">
            <a:avLst/>
          </a:prstGeom>
        </p:spPr>
      </p:pic>
    </p:spTree>
    <p:extLst>
      <p:ext uri="{BB962C8B-B14F-4D97-AF65-F5344CB8AC3E}">
        <p14:creationId xmlns:p14="http://schemas.microsoft.com/office/powerpoint/2010/main" val="35732882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75489"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11EB79FF-7C0A-FA90-5CC1-259724681137}"/>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21678933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12/10/2024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869983"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yellow circle with white text&#10;&#10;Description automatically generated">
            <a:extLst>
              <a:ext uri="{FF2B5EF4-FFF2-40B4-BE49-F238E27FC236}">
                <a16:creationId xmlns:a16="http://schemas.microsoft.com/office/drawing/2014/main" id="{92C3F210-7B2B-2FD4-C9F7-A0A4F69E167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127189" y="5904189"/>
            <a:ext cx="943574" cy="943574"/>
          </a:xfrm>
          <a:prstGeom prst="rect">
            <a:avLst/>
          </a:prstGeom>
        </p:spPr>
      </p:pic>
    </p:spTree>
    <p:extLst>
      <p:ext uri="{BB962C8B-B14F-4D97-AF65-F5344CB8AC3E}">
        <p14:creationId xmlns:p14="http://schemas.microsoft.com/office/powerpoint/2010/main" val="160472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theme" Target="../theme/theme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21" Type="http://schemas.openxmlformats.org/officeDocument/2006/relationships/theme" Target="../theme/theme6.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7.xml.rels><?xml version="1.0" encoding="UTF-8" standalone="yes"?>
<Relationships xmlns="http://schemas.openxmlformats.org/package/2006/relationships"><Relationship Id="rId26" Type="http://schemas.openxmlformats.org/officeDocument/2006/relationships/slideLayout" Target="../slideLayouts/slideLayout140.xml"/><Relationship Id="rId21" Type="http://schemas.openxmlformats.org/officeDocument/2006/relationships/slideLayout" Target="../slideLayouts/slideLayout135.xml"/><Relationship Id="rId42" Type="http://schemas.openxmlformats.org/officeDocument/2006/relationships/slideLayout" Target="../slideLayouts/slideLayout156.xml"/><Relationship Id="rId47" Type="http://schemas.openxmlformats.org/officeDocument/2006/relationships/slideLayout" Target="../slideLayouts/slideLayout161.xml"/><Relationship Id="rId63" Type="http://schemas.openxmlformats.org/officeDocument/2006/relationships/slideLayout" Target="../slideLayouts/slideLayout177.xml"/><Relationship Id="rId68" Type="http://schemas.openxmlformats.org/officeDocument/2006/relationships/slideLayout" Target="../slideLayouts/slideLayout182.xml"/><Relationship Id="rId84" Type="http://schemas.openxmlformats.org/officeDocument/2006/relationships/theme" Target="../theme/theme7.xml"/><Relationship Id="rId16" Type="http://schemas.openxmlformats.org/officeDocument/2006/relationships/slideLayout" Target="../slideLayouts/slideLayout130.xml"/><Relationship Id="rId11" Type="http://schemas.openxmlformats.org/officeDocument/2006/relationships/slideLayout" Target="../slideLayouts/slideLayout125.xml"/><Relationship Id="rId32" Type="http://schemas.openxmlformats.org/officeDocument/2006/relationships/slideLayout" Target="../slideLayouts/slideLayout146.xml"/><Relationship Id="rId37" Type="http://schemas.openxmlformats.org/officeDocument/2006/relationships/slideLayout" Target="../slideLayouts/slideLayout151.xml"/><Relationship Id="rId53" Type="http://schemas.openxmlformats.org/officeDocument/2006/relationships/slideLayout" Target="../slideLayouts/slideLayout167.xml"/><Relationship Id="rId58" Type="http://schemas.openxmlformats.org/officeDocument/2006/relationships/slideLayout" Target="../slideLayouts/slideLayout172.xml"/><Relationship Id="rId74" Type="http://schemas.openxmlformats.org/officeDocument/2006/relationships/slideLayout" Target="../slideLayouts/slideLayout188.xml"/><Relationship Id="rId79" Type="http://schemas.openxmlformats.org/officeDocument/2006/relationships/slideLayout" Target="../slideLayouts/slideLayout193.xml"/><Relationship Id="rId5" Type="http://schemas.openxmlformats.org/officeDocument/2006/relationships/slideLayout" Target="../slideLayouts/slideLayout119.xml"/><Relationship Id="rId61" Type="http://schemas.openxmlformats.org/officeDocument/2006/relationships/slideLayout" Target="../slideLayouts/slideLayout175.xml"/><Relationship Id="rId82" Type="http://schemas.openxmlformats.org/officeDocument/2006/relationships/slideLayout" Target="../slideLayouts/slideLayout196.xml"/><Relationship Id="rId19" Type="http://schemas.openxmlformats.org/officeDocument/2006/relationships/slideLayout" Target="../slideLayouts/slideLayout13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slideLayout" Target="../slideLayouts/slideLayout144.xml"/><Relationship Id="rId35" Type="http://schemas.openxmlformats.org/officeDocument/2006/relationships/slideLayout" Target="../slideLayouts/slideLayout149.xml"/><Relationship Id="rId43" Type="http://schemas.openxmlformats.org/officeDocument/2006/relationships/slideLayout" Target="../slideLayouts/slideLayout157.xml"/><Relationship Id="rId48" Type="http://schemas.openxmlformats.org/officeDocument/2006/relationships/slideLayout" Target="../slideLayouts/slideLayout162.xml"/><Relationship Id="rId56" Type="http://schemas.openxmlformats.org/officeDocument/2006/relationships/slideLayout" Target="../slideLayouts/slideLayout170.xml"/><Relationship Id="rId64" Type="http://schemas.openxmlformats.org/officeDocument/2006/relationships/slideLayout" Target="../slideLayouts/slideLayout178.xml"/><Relationship Id="rId69" Type="http://schemas.openxmlformats.org/officeDocument/2006/relationships/slideLayout" Target="../slideLayouts/slideLayout183.xml"/><Relationship Id="rId77" Type="http://schemas.openxmlformats.org/officeDocument/2006/relationships/slideLayout" Target="../slideLayouts/slideLayout191.xml"/><Relationship Id="rId8" Type="http://schemas.openxmlformats.org/officeDocument/2006/relationships/slideLayout" Target="../slideLayouts/slideLayout122.xml"/><Relationship Id="rId51" Type="http://schemas.openxmlformats.org/officeDocument/2006/relationships/slideLayout" Target="../slideLayouts/slideLayout165.xml"/><Relationship Id="rId72" Type="http://schemas.openxmlformats.org/officeDocument/2006/relationships/slideLayout" Target="../slideLayouts/slideLayout186.xml"/><Relationship Id="rId80" Type="http://schemas.openxmlformats.org/officeDocument/2006/relationships/slideLayout" Target="../slideLayouts/slideLayout194.xml"/><Relationship Id="rId3" Type="http://schemas.openxmlformats.org/officeDocument/2006/relationships/slideLayout" Target="../slideLayouts/slideLayout117.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33" Type="http://schemas.openxmlformats.org/officeDocument/2006/relationships/slideLayout" Target="../slideLayouts/slideLayout147.xml"/><Relationship Id="rId38" Type="http://schemas.openxmlformats.org/officeDocument/2006/relationships/slideLayout" Target="../slideLayouts/slideLayout152.xml"/><Relationship Id="rId46" Type="http://schemas.openxmlformats.org/officeDocument/2006/relationships/slideLayout" Target="../slideLayouts/slideLayout160.xml"/><Relationship Id="rId59" Type="http://schemas.openxmlformats.org/officeDocument/2006/relationships/slideLayout" Target="../slideLayouts/slideLayout173.xml"/><Relationship Id="rId67" Type="http://schemas.openxmlformats.org/officeDocument/2006/relationships/slideLayout" Target="../slideLayouts/slideLayout181.xml"/><Relationship Id="rId20" Type="http://schemas.openxmlformats.org/officeDocument/2006/relationships/slideLayout" Target="../slideLayouts/slideLayout134.xml"/><Relationship Id="rId41" Type="http://schemas.openxmlformats.org/officeDocument/2006/relationships/slideLayout" Target="../slideLayouts/slideLayout155.xml"/><Relationship Id="rId54" Type="http://schemas.openxmlformats.org/officeDocument/2006/relationships/slideLayout" Target="../slideLayouts/slideLayout168.xml"/><Relationship Id="rId62" Type="http://schemas.openxmlformats.org/officeDocument/2006/relationships/slideLayout" Target="../slideLayouts/slideLayout176.xml"/><Relationship Id="rId70" Type="http://schemas.openxmlformats.org/officeDocument/2006/relationships/slideLayout" Target="../slideLayouts/slideLayout184.xml"/><Relationship Id="rId75" Type="http://schemas.openxmlformats.org/officeDocument/2006/relationships/slideLayout" Target="../slideLayouts/slideLayout189.xml"/><Relationship Id="rId83" Type="http://schemas.openxmlformats.org/officeDocument/2006/relationships/slideLayout" Target="../slideLayouts/slideLayout197.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slideLayout" Target="../slideLayouts/slideLayout150.xml"/><Relationship Id="rId49" Type="http://schemas.openxmlformats.org/officeDocument/2006/relationships/slideLayout" Target="../slideLayouts/slideLayout163.xml"/><Relationship Id="rId57" Type="http://schemas.openxmlformats.org/officeDocument/2006/relationships/slideLayout" Target="../slideLayouts/slideLayout171.xml"/><Relationship Id="rId10" Type="http://schemas.openxmlformats.org/officeDocument/2006/relationships/slideLayout" Target="../slideLayouts/slideLayout124.xml"/><Relationship Id="rId31" Type="http://schemas.openxmlformats.org/officeDocument/2006/relationships/slideLayout" Target="../slideLayouts/slideLayout145.xml"/><Relationship Id="rId44" Type="http://schemas.openxmlformats.org/officeDocument/2006/relationships/slideLayout" Target="../slideLayouts/slideLayout158.xml"/><Relationship Id="rId52" Type="http://schemas.openxmlformats.org/officeDocument/2006/relationships/slideLayout" Target="../slideLayouts/slideLayout166.xml"/><Relationship Id="rId60" Type="http://schemas.openxmlformats.org/officeDocument/2006/relationships/slideLayout" Target="../slideLayouts/slideLayout174.xml"/><Relationship Id="rId65" Type="http://schemas.openxmlformats.org/officeDocument/2006/relationships/slideLayout" Target="../slideLayouts/slideLayout179.xml"/><Relationship Id="rId73" Type="http://schemas.openxmlformats.org/officeDocument/2006/relationships/slideLayout" Target="../slideLayouts/slideLayout187.xml"/><Relationship Id="rId78" Type="http://schemas.openxmlformats.org/officeDocument/2006/relationships/slideLayout" Target="../slideLayouts/slideLayout192.xml"/><Relationship Id="rId81" Type="http://schemas.openxmlformats.org/officeDocument/2006/relationships/slideLayout" Target="../slideLayouts/slideLayout195.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9" Type="http://schemas.openxmlformats.org/officeDocument/2006/relationships/slideLayout" Target="../slideLayouts/slideLayout153.xml"/><Relationship Id="rId34" Type="http://schemas.openxmlformats.org/officeDocument/2006/relationships/slideLayout" Target="../slideLayouts/slideLayout148.xml"/><Relationship Id="rId50" Type="http://schemas.openxmlformats.org/officeDocument/2006/relationships/slideLayout" Target="../slideLayouts/slideLayout164.xml"/><Relationship Id="rId55" Type="http://schemas.openxmlformats.org/officeDocument/2006/relationships/slideLayout" Target="../slideLayouts/slideLayout169.xml"/><Relationship Id="rId76" Type="http://schemas.openxmlformats.org/officeDocument/2006/relationships/slideLayout" Target="../slideLayouts/slideLayout190.xml"/><Relationship Id="rId7" Type="http://schemas.openxmlformats.org/officeDocument/2006/relationships/slideLayout" Target="../slideLayouts/slideLayout121.xml"/><Relationship Id="rId71" Type="http://schemas.openxmlformats.org/officeDocument/2006/relationships/slideLayout" Target="../slideLayouts/slideLayout185.xml"/><Relationship Id="rId2" Type="http://schemas.openxmlformats.org/officeDocument/2006/relationships/slideLayout" Target="../slideLayouts/slideLayout116.xml"/><Relationship Id="rId29" Type="http://schemas.openxmlformats.org/officeDocument/2006/relationships/slideLayout" Target="../slideLayouts/slideLayout143.xml"/><Relationship Id="rId24" Type="http://schemas.openxmlformats.org/officeDocument/2006/relationships/slideLayout" Target="../slideLayouts/slideLayout138.xml"/><Relationship Id="rId40" Type="http://schemas.openxmlformats.org/officeDocument/2006/relationships/slideLayout" Target="../slideLayouts/slideLayout154.xml"/><Relationship Id="rId45" Type="http://schemas.openxmlformats.org/officeDocument/2006/relationships/slideLayout" Target="../slideLayouts/slideLayout159.xml"/><Relationship Id="rId66" Type="http://schemas.openxmlformats.org/officeDocument/2006/relationships/slideLayout" Target="../slideLayouts/slideLayout1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738772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97" r:id="rId20"/>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1937791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6" r:id="rId14"/>
    <p:sldLayoutId id="2147483713" r:id="rId15"/>
    <p:sldLayoutId id="2147483714" r:id="rId16"/>
  </p:sldLayoutIdLst>
  <p:hf hdr="0" ftr="0" dt="0"/>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173588052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107822744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45044243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78312738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32936854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 id="2147483826" r:id="rId27"/>
    <p:sldLayoutId id="2147483827" r:id="rId28"/>
    <p:sldLayoutId id="2147483828" r:id="rId29"/>
    <p:sldLayoutId id="2147483829" r:id="rId30"/>
    <p:sldLayoutId id="2147483830" r:id="rId31"/>
    <p:sldLayoutId id="2147483831" r:id="rId32"/>
    <p:sldLayoutId id="2147483832" r:id="rId33"/>
    <p:sldLayoutId id="2147483833" r:id="rId34"/>
    <p:sldLayoutId id="2147483834" r:id="rId35"/>
    <p:sldLayoutId id="2147483835" r:id="rId36"/>
    <p:sldLayoutId id="2147483836" r:id="rId37"/>
    <p:sldLayoutId id="2147483837" r:id="rId38"/>
    <p:sldLayoutId id="2147483838" r:id="rId39"/>
    <p:sldLayoutId id="2147483839" r:id="rId40"/>
    <p:sldLayoutId id="2147483840" r:id="rId41"/>
    <p:sldLayoutId id="2147483841" r:id="rId42"/>
    <p:sldLayoutId id="2147483842" r:id="rId43"/>
    <p:sldLayoutId id="2147483843" r:id="rId44"/>
    <p:sldLayoutId id="2147483844" r:id="rId45"/>
    <p:sldLayoutId id="2147483845" r:id="rId46"/>
    <p:sldLayoutId id="2147483846" r:id="rId47"/>
    <p:sldLayoutId id="2147483847" r:id="rId48"/>
    <p:sldLayoutId id="2147483848" r:id="rId49"/>
    <p:sldLayoutId id="2147483849" r:id="rId50"/>
    <p:sldLayoutId id="2147483850" r:id="rId51"/>
    <p:sldLayoutId id="2147483851" r:id="rId52"/>
    <p:sldLayoutId id="2147483852" r:id="rId53"/>
    <p:sldLayoutId id="2147483853" r:id="rId54"/>
    <p:sldLayoutId id="2147483854" r:id="rId55"/>
    <p:sldLayoutId id="2147483855" r:id="rId56"/>
    <p:sldLayoutId id="2147483856" r:id="rId57"/>
    <p:sldLayoutId id="2147483857" r:id="rId58"/>
    <p:sldLayoutId id="2147483858" r:id="rId59"/>
    <p:sldLayoutId id="2147483859" r:id="rId60"/>
    <p:sldLayoutId id="2147483860" r:id="rId61"/>
    <p:sldLayoutId id="2147483861" r:id="rId62"/>
    <p:sldLayoutId id="2147483862" r:id="rId63"/>
    <p:sldLayoutId id="2147483863" r:id="rId64"/>
    <p:sldLayoutId id="2147483864" r:id="rId65"/>
    <p:sldLayoutId id="2147483865" r:id="rId66"/>
    <p:sldLayoutId id="2147483866" r:id="rId67"/>
    <p:sldLayoutId id="2147483867" r:id="rId68"/>
    <p:sldLayoutId id="2147483868" r:id="rId69"/>
    <p:sldLayoutId id="2147483869" r:id="rId70"/>
    <p:sldLayoutId id="2147483870" r:id="rId71"/>
    <p:sldLayoutId id="2147483871" r:id="rId72"/>
    <p:sldLayoutId id="2147483872" r:id="rId73"/>
    <p:sldLayoutId id="2147483873" r:id="rId74"/>
    <p:sldLayoutId id="2147483874" r:id="rId75"/>
    <p:sldLayoutId id="2147483875" r:id="rId76"/>
    <p:sldLayoutId id="2147483876" r:id="rId77"/>
    <p:sldLayoutId id="2147483877" r:id="rId78"/>
    <p:sldLayoutId id="2147483878" r:id="rId79"/>
    <p:sldLayoutId id="2147483879" r:id="rId80"/>
    <p:sldLayoutId id="2147483880" r:id="rId81"/>
    <p:sldLayoutId id="2147483881" r:id="rId82"/>
    <p:sldLayoutId id="2147483882" r:id="rId83"/>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4.svg"/><Relationship Id="rId13" Type="http://schemas.openxmlformats.org/officeDocument/2006/relationships/image" Target="../media/image89.png"/><Relationship Id="rId18" Type="http://schemas.openxmlformats.org/officeDocument/2006/relationships/image" Target="../media/image94.svg"/><Relationship Id="rId3" Type="http://schemas.openxmlformats.org/officeDocument/2006/relationships/image" Target="../media/image79.jpe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svg"/><Relationship Id="rId17" Type="http://schemas.openxmlformats.org/officeDocument/2006/relationships/image" Target="../media/image93.png"/><Relationship Id="rId2" Type="http://schemas.openxmlformats.org/officeDocument/2006/relationships/notesSlide" Target="../notesSlides/notesSlide8.xml"/><Relationship Id="rId16" Type="http://schemas.openxmlformats.org/officeDocument/2006/relationships/image" Target="../media/image92.svg"/><Relationship Id="rId20" Type="http://schemas.openxmlformats.org/officeDocument/2006/relationships/image" Target="../media/image96.svg"/><Relationship Id="rId1" Type="http://schemas.openxmlformats.org/officeDocument/2006/relationships/slideLayout" Target="../slideLayouts/slideLayout193.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23" Type="http://schemas.openxmlformats.org/officeDocument/2006/relationships/image" Target="../media/image99.png"/><Relationship Id="rId10" Type="http://schemas.openxmlformats.org/officeDocument/2006/relationships/image" Target="../media/image86.svg"/><Relationship Id="rId19" Type="http://schemas.openxmlformats.org/officeDocument/2006/relationships/image" Target="../media/image95.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svg"/><Relationship Id="rId22" Type="http://schemas.openxmlformats.org/officeDocument/2006/relationships/image" Target="../media/image98.svg"/></Relationships>
</file>

<file path=ppt/slides/_rels/slide1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hyperlink" Target="http://www.apprenticeship.gov/" TargetMode="External"/><Relationship Id="rId4" Type="http://schemas.openxmlformats.org/officeDocument/2006/relationships/image" Target="../media/image102.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108.sv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06.sv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svg"/><Relationship Id="rId4" Type="http://schemas.openxmlformats.org/officeDocument/2006/relationships/image" Target="../media/image104.svg"/><Relationship Id="rId9" Type="http://schemas.openxmlformats.org/officeDocument/2006/relationships/image" Target="../media/image10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4.xml"/><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7.xml"/><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hyperlink" Target="https://www.apprenticeship.gov/sites/default/files/playbook.pdf" TargetMode="External"/><Relationship Id="rId2" Type="http://schemas.openxmlformats.org/officeDocument/2006/relationships/notesSlide" Target="../notesSlides/notesSlide22.xml"/><Relationship Id="rId1" Type="http://schemas.openxmlformats.org/officeDocument/2006/relationships/slideLayout" Target="../slideLayouts/slideLayout59.xml"/><Relationship Id="rId5" Type="http://schemas.openxmlformats.org/officeDocument/2006/relationships/hyperlink" Target="https://www.apprenticeship.gov/career-seekers/service-members-and-veterans" TargetMode="External"/><Relationship Id="rId4" Type="http://schemas.openxmlformats.org/officeDocument/2006/relationships/hyperlink" Target="https://www.apprenticeship.gov/investments-tax-credits-and-tuition-support/state-tax-credits-and-tuition-suppor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pprenticeship.gov/sites/default/files/playbook.pdf" TargetMode="External"/><Relationship Id="rId2" Type="http://schemas.openxmlformats.org/officeDocument/2006/relationships/notesSlide" Target="../notesSlides/notesSlide23.xml"/><Relationship Id="rId1" Type="http://schemas.openxmlformats.org/officeDocument/2006/relationships/slideLayout" Target="../slideLayouts/slideLayout59.xml"/><Relationship Id="rId5" Type="http://schemas.openxmlformats.org/officeDocument/2006/relationships/hyperlink" Target="https://www.apprenticeship.gov/career-seekers/service-members-and-veterans" TargetMode="External"/><Relationship Id="rId4" Type="http://schemas.openxmlformats.org/officeDocument/2006/relationships/hyperlink" Target="https://www.apprenticeship.gov/investments-tax-credits-and-tuition-support/state-tax-credits-and-tuition-suppor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17.png"/><Relationship Id="rId7"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19.svg"/><Relationship Id="rId11" Type="http://schemas.openxmlformats.org/officeDocument/2006/relationships/image" Target="../media/image124.jpeg"/><Relationship Id="rId5" Type="http://schemas.openxmlformats.org/officeDocument/2006/relationships/image" Target="../media/image109.png"/><Relationship Id="rId10" Type="http://schemas.openxmlformats.org/officeDocument/2006/relationships/image" Target="../media/image123.svg"/><Relationship Id="rId4" Type="http://schemas.openxmlformats.org/officeDocument/2006/relationships/image" Target="../media/image118.svg"/><Relationship Id="rId9" Type="http://schemas.openxmlformats.org/officeDocument/2006/relationships/image" Target="../media/image122.png"/></Relationships>
</file>

<file path=ppt/slides/_rels/slide28.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11.png"/><Relationship Id="rId7" Type="http://schemas.openxmlformats.org/officeDocument/2006/relationships/image" Target="../media/image120.png"/><Relationship Id="rId12" Type="http://schemas.openxmlformats.org/officeDocument/2006/relationships/hyperlink" Target="https://wtcs.pressbooks.pub/nursingfundamentals/chapter/2-4-communicating-with-health-care-team-member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19.svg"/><Relationship Id="rId11" Type="http://schemas.openxmlformats.org/officeDocument/2006/relationships/image" Target="../media/image126.jpeg"/><Relationship Id="rId5" Type="http://schemas.openxmlformats.org/officeDocument/2006/relationships/image" Target="../media/image109.png"/><Relationship Id="rId10" Type="http://schemas.openxmlformats.org/officeDocument/2006/relationships/image" Target="../media/image123.svg"/><Relationship Id="rId4" Type="http://schemas.openxmlformats.org/officeDocument/2006/relationships/image" Target="../media/image125.svg"/><Relationship Id="rId9" Type="http://schemas.openxmlformats.org/officeDocument/2006/relationships/image" Target="../media/image1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8.jpeg"/><Relationship Id="rId7" Type="http://schemas.openxmlformats.org/officeDocument/2006/relationships/image" Target="../media/image132.jpe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31.jpeg"/><Relationship Id="rId5" Type="http://schemas.openxmlformats.org/officeDocument/2006/relationships/image" Target="../media/image130.jpeg"/><Relationship Id="rId4" Type="http://schemas.openxmlformats.org/officeDocument/2006/relationships/image" Target="../media/image129.jpeg"/></Relationships>
</file>

<file path=ppt/slides/_rels/slide32.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30.xml"/><Relationship Id="rId1" Type="http://schemas.openxmlformats.org/officeDocument/2006/relationships/slideLayout" Target="../slideLayouts/slideLayout41.xml"/><Relationship Id="rId6" Type="http://schemas.openxmlformats.org/officeDocument/2006/relationships/image" Target="../media/image136.jpeg"/><Relationship Id="rId11" Type="http://schemas.openxmlformats.org/officeDocument/2006/relationships/hyperlink" Target="https://www.wsj.com/lifestyle/careers/gen-z-trades-jobs-plumbing-welding-a76b5e43" TargetMode="External"/><Relationship Id="rId5" Type="http://schemas.openxmlformats.org/officeDocument/2006/relationships/image" Target="../media/image135.png"/><Relationship Id="rId10" Type="http://schemas.openxmlformats.org/officeDocument/2006/relationships/hyperlink" Target="https://press.thumbtack.com/announcements/new-report-from-thumbtack-examines-forces-behind-skilled-trade-labor-shortage-offering-optimistic-outlook-for-the-future/" TargetMode="External"/><Relationship Id="rId4" Type="http://schemas.openxmlformats.org/officeDocument/2006/relationships/image" Target="../media/image134.png"/><Relationship Id="rId9" Type="http://schemas.openxmlformats.org/officeDocument/2006/relationships/image" Target="../media/image1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8" Type="http://schemas.openxmlformats.org/officeDocument/2006/relationships/image" Target="../media/image145.sv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notesSlide" Target="../notesSlides/notesSlide32.xml"/><Relationship Id="rId1" Type="http://schemas.openxmlformats.org/officeDocument/2006/relationships/slideLayout" Target="../slideLayouts/slideLayout41.xml"/><Relationship Id="rId6" Type="http://schemas.openxmlformats.org/officeDocument/2006/relationships/image" Target="../media/image143.svg"/><Relationship Id="rId5" Type="http://schemas.openxmlformats.org/officeDocument/2006/relationships/image" Target="../media/image142.png"/><Relationship Id="rId10" Type="http://schemas.openxmlformats.org/officeDocument/2006/relationships/image" Target="../media/image147.svg"/><Relationship Id="rId4" Type="http://schemas.openxmlformats.org/officeDocument/2006/relationships/image" Target="../media/image141.svg"/><Relationship Id="rId9" Type="http://schemas.openxmlformats.org/officeDocument/2006/relationships/image" Target="../media/image146.png"/></Relationships>
</file>

<file path=ppt/slides/_rels/slide3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49.svg"/></Relationships>
</file>

<file path=ppt/slides/_rels/slide36.xml.rels><?xml version="1.0" encoding="UTF-8" standalone="yes"?>
<Relationships xmlns="http://schemas.openxmlformats.org/package/2006/relationships"><Relationship Id="rId3" Type="http://schemas.openxmlformats.org/officeDocument/2006/relationships/hyperlink" Target="https://www.urban.org/sites/default/files/2023-06/Dual%20Enrollment%20for%20Youth%20Apprenticeship%20Factsheet.pdf"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151.svg"/><Relationship Id="rId4" Type="http://schemas.openxmlformats.org/officeDocument/2006/relationships/image" Target="../media/image150.png"/></Relationships>
</file>

<file path=ppt/slides/_rels/slide37.xml.rels><?xml version="1.0" encoding="UTF-8" standalone="yes"?>
<Relationships xmlns="http://schemas.openxmlformats.org/package/2006/relationships"><Relationship Id="rId3" Type="http://schemas.microsoft.com/office/2018/10/relationships/comments" Target="../comments/modernComment_7FFD9CE2_358B3492.xml"/><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153.svg"/><Relationship Id="rId4" Type="http://schemas.openxmlformats.org/officeDocument/2006/relationships/image" Target="../media/image15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7FFD9CD6_73200A97.xml"/><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154.png"/></Relationships>
</file>

<file path=ppt/slides/_rels/slide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hyperlink" Target="https://dolcoe.safalapps.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2.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38.xml"/><Relationship Id="rId1" Type="http://schemas.openxmlformats.org/officeDocument/2006/relationships/slideLayout" Target="../slideLayouts/slideLayout113.xml"/></Relationships>
</file>

<file path=ppt/slides/_rels/slide43.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39.xml"/><Relationship Id="rId1" Type="http://schemas.openxmlformats.org/officeDocument/2006/relationships/slideLayout" Target="../slideLayouts/slideLayout113.xml"/></Relationships>
</file>

<file path=ppt/slides/_rels/slide44.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40.xml"/><Relationship Id="rId1" Type="http://schemas.openxmlformats.org/officeDocument/2006/relationships/slideLayout" Target="../slideLayouts/slideLayout113.xml"/></Relationships>
</file>

<file path=ppt/slides/_rels/slide45.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41.xml"/><Relationship Id="rId1" Type="http://schemas.openxmlformats.org/officeDocument/2006/relationships/slideLayout" Target="../slideLayouts/slideLayout11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hyperlink" Target="https://dolcoe.safalapps.com/" TargetMode="Externa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hyperlink" Target="https://dolcoe.safalapps.com/resources/resourcesandtools" TargetMode="External"/><Relationship Id="rId5" Type="http://schemas.openxmlformats.org/officeDocument/2006/relationships/image" Target="../media/image68.pn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3" Type="http://schemas.openxmlformats.org/officeDocument/2006/relationships/image" Target="../media/image69.jpeg"/><Relationship Id="rId2" Type="http://schemas.microsoft.com/office/2018/10/relationships/comments" Target="../comments/modernComment_72B_A334DAAE.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1529137" y="1654020"/>
            <a:ext cx="9133726" cy="1489897"/>
          </a:xfrm>
        </p:spPr>
        <p:txBody>
          <a:bodyPr>
            <a:normAutofit fontScale="90000"/>
          </a:bodyPr>
          <a:lstStyle/>
          <a:p>
            <a:r>
              <a:rPr lang="en-US" sz="4000" b="1">
                <a:effectLst/>
              </a:rPr>
              <a:t>Building Student Awareness of Apprenticeship Career Pathways in Pennsylvania</a:t>
            </a:r>
            <a:br>
              <a:rPr lang="en-US" b="1">
                <a:latin typeface="Montserrat"/>
              </a:rPr>
            </a:br>
            <a:br>
              <a:rPr lang="en-US" sz="900" b="1">
                <a:latin typeface="Montserrat"/>
              </a:rPr>
            </a:br>
            <a:endParaRPr lang="en-US" sz="1800">
              <a:latin typeface="Montserrat"/>
            </a:endParaRP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4537494" y="5106988"/>
            <a:ext cx="3219495" cy="439797"/>
          </a:xfrm>
        </p:spPr>
        <p:txBody>
          <a:bodyPr/>
          <a:lstStyle/>
          <a:p>
            <a:pPr algn="ctr"/>
            <a:r>
              <a:rPr lang="en-US"/>
              <a:t>November 18, 2024</a:t>
            </a:r>
          </a:p>
        </p:txBody>
      </p:sp>
    </p:spTree>
    <p:extLst>
      <p:ext uri="{BB962C8B-B14F-4D97-AF65-F5344CB8AC3E}">
        <p14:creationId xmlns:p14="http://schemas.microsoft.com/office/powerpoint/2010/main" val="8681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85">
            <a:extLst>
              <a:ext uri="{FF2B5EF4-FFF2-40B4-BE49-F238E27FC236}">
                <a16:creationId xmlns:a16="http://schemas.microsoft.com/office/drawing/2014/main" id="{37C7EC90-AFB0-4697-F580-F870174F059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5400000">
            <a:off x="2667003" y="-2665414"/>
            <a:ext cx="6857999" cy="12188827"/>
          </a:xfrm>
          <a:prstGeom prst="rect">
            <a:avLst/>
          </a:prstGeom>
        </p:spPr>
      </p:pic>
      <p:sp>
        <p:nvSpPr>
          <p:cNvPr id="34" name="Rectangle 33" descr="Images depicting investments in agriculture, healthcare, cybersecurity, biotechnology, transportation, construction, energy, hospitality, financial services, information technology, education, advanced manufacturing, critical supply chain, infrastructure, engineering, telecommunications">
            <a:extLst>
              <a:ext uri="{FF2B5EF4-FFF2-40B4-BE49-F238E27FC236}">
                <a16:creationId xmlns:a16="http://schemas.microsoft.com/office/drawing/2014/main" id="{15777F37-94A0-FC7A-BAEA-363A39095375}"/>
              </a:ext>
              <a:ext uri="{C183D7F6-B498-43B3-948B-1728B52AA6E4}">
                <adec:decorative xmlns:adec="http://schemas.microsoft.com/office/drawing/2017/decorative" val="0"/>
              </a:ext>
            </a:extLst>
          </p:cNvPr>
          <p:cNvSpPr/>
          <p:nvPr/>
        </p:nvSpPr>
        <p:spPr>
          <a:xfrm>
            <a:off x="648413" y="828742"/>
            <a:ext cx="10879138" cy="5298565"/>
          </a:xfrm>
          <a:prstGeom prst="rect">
            <a:avLst/>
          </a:prstGeom>
          <a:solidFill>
            <a:schemeClr val="bg1">
              <a:alpha val="90000"/>
            </a:schemeClr>
          </a:solidFill>
          <a:ln>
            <a:noFill/>
          </a:ln>
          <a:effectLst>
            <a:outerShdw blurRad="50800" dist="38100" dir="2700000" sx="60000" sy="6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Montserrat Light" charset="0"/>
              <a:ea typeface="+mn-ea"/>
              <a:cs typeface="+mn-cs"/>
            </a:endParaRPr>
          </a:p>
        </p:txBody>
      </p:sp>
      <p:sp>
        <p:nvSpPr>
          <p:cNvPr id="4" name="Title 3">
            <a:extLst>
              <a:ext uri="{FF2B5EF4-FFF2-40B4-BE49-F238E27FC236}">
                <a16:creationId xmlns:a16="http://schemas.microsoft.com/office/drawing/2014/main" id="{5663432A-E17D-906E-0936-D509A7F3980E}"/>
              </a:ext>
              <a:ext uri="{C183D7F6-B498-43B3-948B-1728B52AA6E4}">
                <adec:decorative xmlns:adec="http://schemas.microsoft.com/office/drawing/2017/decorative" val="0"/>
              </a:ext>
            </a:extLst>
          </p:cNvPr>
          <p:cNvSpPr>
            <a:spLocks noGrp="1"/>
          </p:cNvSpPr>
          <p:nvPr>
            <p:ph type="title"/>
          </p:nvPr>
        </p:nvSpPr>
        <p:spPr>
          <a:xfrm>
            <a:off x="839570" y="1535232"/>
            <a:ext cx="10675731" cy="507831"/>
          </a:xfrm>
        </p:spPr>
        <p:txBody>
          <a:bodyPr/>
          <a:lstStyle/>
          <a:p>
            <a:pPr algn="ctr"/>
            <a:r>
              <a:rPr lang="en-US" sz="3000"/>
              <a:t>A DIVERSE RANGE OF INDUSTRIES</a:t>
            </a:r>
          </a:p>
        </p:txBody>
      </p:sp>
      <p:pic>
        <p:nvPicPr>
          <p:cNvPr id="37" name="Picture 37">
            <a:extLst>
              <a:ext uri="{FF2B5EF4-FFF2-40B4-BE49-F238E27FC236}">
                <a16:creationId xmlns:a16="http://schemas.microsoft.com/office/drawing/2014/main" id="{4C8FC62E-F5C1-D581-5F44-19C3A6AB315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80799" y="2706983"/>
            <a:ext cx="594360" cy="601666"/>
          </a:xfrm>
          <a:prstGeom prst="rect">
            <a:avLst/>
          </a:prstGeom>
        </p:spPr>
      </p:pic>
      <p:sp>
        <p:nvSpPr>
          <p:cNvPr id="2" name="TextBox 1">
            <a:extLst>
              <a:ext uri="{FF2B5EF4-FFF2-40B4-BE49-F238E27FC236}">
                <a16:creationId xmlns:a16="http://schemas.microsoft.com/office/drawing/2014/main" id="{1573B2F9-3E25-7EC9-DD8C-B234CF9AB4E1}"/>
              </a:ext>
            </a:extLst>
          </p:cNvPr>
          <p:cNvSpPr txBox="1"/>
          <p:nvPr/>
        </p:nvSpPr>
        <p:spPr>
          <a:xfrm>
            <a:off x="876212" y="3202843"/>
            <a:ext cx="1028094" cy="307777"/>
          </a:xfrm>
          <a:prstGeom prst="rect">
            <a:avLst/>
          </a:prstGeom>
          <a:noFill/>
        </p:spPr>
        <p:txBody>
          <a:bodyPr wrap="none" lIns="36000" tIns="45720" rIns="3600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a:ea typeface="+mn-ea"/>
                <a:cs typeface="Arial"/>
              </a:rPr>
              <a:t>Agriculture</a:t>
            </a:r>
            <a:endPar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pic>
        <p:nvPicPr>
          <p:cNvPr id="21" name="Graphic 20">
            <a:extLst>
              <a:ext uri="{FF2B5EF4-FFF2-40B4-BE49-F238E27FC236}">
                <a16:creationId xmlns:a16="http://schemas.microsoft.com/office/drawing/2014/main" id="{F6E42BA1-F338-A351-C7F2-6A3596E8EA1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5436" y="2739329"/>
            <a:ext cx="416830" cy="458513"/>
          </a:xfrm>
          <a:prstGeom prst="rect">
            <a:avLst/>
          </a:prstGeom>
        </p:spPr>
      </p:pic>
      <p:sp>
        <p:nvSpPr>
          <p:cNvPr id="6" name="TextBox 5">
            <a:extLst>
              <a:ext uri="{FF2B5EF4-FFF2-40B4-BE49-F238E27FC236}">
                <a16:creationId xmlns:a16="http://schemas.microsoft.com/office/drawing/2014/main" id="{5D5A56AE-0EDB-5938-4F37-54AC4B6F4C2E}"/>
              </a:ext>
            </a:extLst>
          </p:cNvPr>
          <p:cNvSpPr txBox="1"/>
          <p:nvPr/>
        </p:nvSpPr>
        <p:spPr>
          <a:xfrm>
            <a:off x="1982846" y="3161925"/>
            <a:ext cx="988018" cy="307777"/>
          </a:xfrm>
          <a:prstGeom prst="rect">
            <a:avLst/>
          </a:prstGeom>
          <a:noFill/>
        </p:spPr>
        <p:txBody>
          <a:bodyPr wrap="non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Healthcare</a:t>
            </a:r>
          </a:p>
        </p:txBody>
      </p:sp>
      <p:sp>
        <p:nvSpPr>
          <p:cNvPr id="25" name="Freeform 78">
            <a:extLst>
              <a:ext uri="{FF2B5EF4-FFF2-40B4-BE49-F238E27FC236}">
                <a16:creationId xmlns:a16="http://schemas.microsoft.com/office/drawing/2014/main" id="{ADAD6FA8-6E5B-DF49-CE7A-170A0B91896D}"/>
              </a:ext>
              <a:ext uri="{C183D7F6-B498-43B3-948B-1728B52AA6E4}">
                <adec:decorative xmlns:adec="http://schemas.microsoft.com/office/drawing/2017/decorative" val="1"/>
              </a:ext>
            </a:extLst>
          </p:cNvPr>
          <p:cNvSpPr>
            <a:spLocks noChangeAspect="1" noEditPoints="1"/>
          </p:cNvSpPr>
          <p:nvPr/>
        </p:nvSpPr>
        <p:spPr bwMode="auto">
          <a:xfrm>
            <a:off x="3504153" y="2712787"/>
            <a:ext cx="485054" cy="485054"/>
          </a:xfrm>
          <a:custGeom>
            <a:avLst/>
            <a:gdLst>
              <a:gd name="T0" fmla="*/ 5818 w 7200"/>
              <a:gd name="T1" fmla="*/ 3775 h 7200"/>
              <a:gd name="T2" fmla="*/ 4872 w 7200"/>
              <a:gd name="T3" fmla="*/ 3775 h 7200"/>
              <a:gd name="T4" fmla="*/ 4872 w 7200"/>
              <a:gd name="T5" fmla="*/ 4838 h 7200"/>
              <a:gd name="T6" fmla="*/ 4981 w 7200"/>
              <a:gd name="T7" fmla="*/ 4967 h 7200"/>
              <a:gd name="T8" fmla="*/ 5792 w 7200"/>
              <a:gd name="T9" fmla="*/ 4929 h 7200"/>
              <a:gd name="T10" fmla="*/ 5684 w 7200"/>
              <a:gd name="T11" fmla="*/ 4102 h 7200"/>
              <a:gd name="T12" fmla="*/ 5579 w 7200"/>
              <a:gd name="T13" fmla="*/ 4750 h 7200"/>
              <a:gd name="T14" fmla="*/ 5232 w 7200"/>
              <a:gd name="T15" fmla="*/ 4083 h 7200"/>
              <a:gd name="T16" fmla="*/ 5089 w 7200"/>
              <a:gd name="T17" fmla="*/ 3775 h 7200"/>
              <a:gd name="T18" fmla="*/ 5599 w 7200"/>
              <a:gd name="T19" fmla="*/ 3775 h 7200"/>
              <a:gd name="T20" fmla="*/ 5458 w 7200"/>
              <a:gd name="T21" fmla="*/ 4083 h 7200"/>
              <a:gd name="T22" fmla="*/ 5454 w 7200"/>
              <a:gd name="T23" fmla="*/ 1653 h 7200"/>
              <a:gd name="T24" fmla="*/ 4651 w 7200"/>
              <a:gd name="T25" fmla="*/ 1870 h 7200"/>
              <a:gd name="T26" fmla="*/ 4466 w 7200"/>
              <a:gd name="T27" fmla="*/ 184 h 7200"/>
              <a:gd name="T28" fmla="*/ 4444 w 7200"/>
              <a:gd name="T29" fmla="*/ 164 h 7200"/>
              <a:gd name="T30" fmla="*/ 4405 w 7200"/>
              <a:gd name="T31" fmla="*/ 131 h 7200"/>
              <a:gd name="T32" fmla="*/ 4330 w 7200"/>
              <a:gd name="T33" fmla="*/ 81 h 7200"/>
              <a:gd name="T34" fmla="*/ 4296 w 7200"/>
              <a:gd name="T35" fmla="*/ 63 h 7200"/>
              <a:gd name="T36" fmla="*/ 4266 w 7200"/>
              <a:gd name="T37" fmla="*/ 49 h 7200"/>
              <a:gd name="T38" fmla="*/ 627 w 7200"/>
              <a:gd name="T39" fmla="*/ 0 h 7200"/>
              <a:gd name="T40" fmla="*/ 0 w 7200"/>
              <a:gd name="T41" fmla="*/ 628 h 7200"/>
              <a:gd name="T42" fmla="*/ 183 w 7200"/>
              <a:gd name="T43" fmla="*/ 7017 h 7200"/>
              <a:gd name="T44" fmla="*/ 4023 w 7200"/>
              <a:gd name="T45" fmla="*/ 7200 h 7200"/>
              <a:gd name="T46" fmla="*/ 4651 w 7200"/>
              <a:gd name="T47" fmla="*/ 5554 h 7200"/>
              <a:gd name="T48" fmla="*/ 7200 w 7200"/>
              <a:gd name="T49" fmla="*/ 4799 h 7200"/>
              <a:gd name="T50" fmla="*/ 6539 w 7200"/>
              <a:gd name="T51" fmla="*/ 2745 h 7200"/>
              <a:gd name="T52" fmla="*/ 5345 w 7200"/>
              <a:gd name="T53" fmla="*/ 1867 h 7200"/>
              <a:gd name="T54" fmla="*/ 4370 w 7200"/>
              <a:gd name="T55" fmla="*/ 2739 h 7200"/>
              <a:gd name="T56" fmla="*/ 4651 w 7200"/>
              <a:gd name="T57" fmla="*/ 2155 h 7200"/>
              <a:gd name="T58" fmla="*/ 307 w 7200"/>
              <a:gd name="T59" fmla="*/ 363 h 7200"/>
              <a:gd name="T60" fmla="*/ 334 w 7200"/>
              <a:gd name="T61" fmla="*/ 333 h 7200"/>
              <a:gd name="T62" fmla="*/ 377 w 7200"/>
              <a:gd name="T63" fmla="*/ 296 h 7200"/>
              <a:gd name="T64" fmla="*/ 421 w 7200"/>
              <a:gd name="T65" fmla="*/ 267 h 7200"/>
              <a:gd name="T66" fmla="*/ 4023 w 7200"/>
              <a:gd name="T67" fmla="*/ 211 h 7200"/>
              <a:gd name="T68" fmla="*/ 4438 w 7200"/>
              <a:gd name="T69" fmla="*/ 1057 h 7200"/>
              <a:gd name="T70" fmla="*/ 213 w 7200"/>
              <a:gd name="T71" fmla="*/ 628 h 7200"/>
              <a:gd name="T72" fmla="*/ 4023 w 7200"/>
              <a:gd name="T73" fmla="*/ 6989 h 7200"/>
              <a:gd name="T74" fmla="*/ 213 w 7200"/>
              <a:gd name="T75" fmla="*/ 6575 h 7200"/>
              <a:gd name="T76" fmla="*/ 4438 w 7200"/>
              <a:gd name="T77" fmla="*/ 6143 h 7200"/>
              <a:gd name="T78" fmla="*/ 4438 w 7200"/>
              <a:gd name="T79" fmla="*/ 5932 h 7200"/>
              <a:gd name="T80" fmla="*/ 213 w 7200"/>
              <a:gd name="T81" fmla="*/ 1269 h 7200"/>
              <a:gd name="T82" fmla="*/ 4438 w 7200"/>
              <a:gd name="T83" fmla="*/ 2064 h 7200"/>
              <a:gd name="T84" fmla="*/ 3489 w 7200"/>
              <a:gd name="T85" fmla="*/ 3493 h 7200"/>
              <a:gd name="T86" fmla="*/ 4242 w 7200"/>
              <a:gd name="T87" fmla="*/ 5554 h 7200"/>
              <a:gd name="T88" fmla="*/ 4438 w 7200"/>
              <a:gd name="T89" fmla="*/ 5932 h 7200"/>
              <a:gd name="T90" fmla="*/ 6447 w 7200"/>
              <a:gd name="T91" fmla="*/ 5334 h 7200"/>
              <a:gd name="T92" fmla="*/ 3708 w 7200"/>
              <a:gd name="T93" fmla="*/ 4799 h 7200"/>
              <a:gd name="T94" fmla="*/ 4242 w 7200"/>
              <a:gd name="T95" fmla="*/ 2959 h 7200"/>
              <a:gd name="T96" fmla="*/ 6981 w 7200"/>
              <a:gd name="T97" fmla="*/ 3493 h 7200"/>
              <a:gd name="T98" fmla="*/ 3086 w 7200"/>
              <a:gd name="T99" fmla="*/ 528 h 7200"/>
              <a:gd name="T100" fmla="*/ 3086 w 7200"/>
              <a:gd name="T101" fmla="*/ 741 h 7200"/>
              <a:gd name="T102" fmla="*/ 3086 w 7200"/>
              <a:gd name="T103" fmla="*/ 528 h 7200"/>
              <a:gd name="T104" fmla="*/ 2219 w 7200"/>
              <a:gd name="T105" fmla="*/ 6566 h 7200"/>
              <a:gd name="T106" fmla="*/ 2431 w 7200"/>
              <a:gd name="T107" fmla="*/ 6566 h 7200"/>
              <a:gd name="T108" fmla="*/ 2619 w 7200"/>
              <a:gd name="T109" fmla="*/ 528 h 7200"/>
              <a:gd name="T110" fmla="*/ 1457 w 7200"/>
              <a:gd name="T111" fmla="*/ 634 h 7200"/>
              <a:gd name="T112" fmla="*/ 2619 w 7200"/>
              <a:gd name="T113" fmla="*/ 741 h 7200"/>
              <a:gd name="T114" fmla="*/ 2619 w 7200"/>
              <a:gd name="T115" fmla="*/ 528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0" h="7200">
                <a:moveTo>
                  <a:pt x="5684" y="4102"/>
                </a:moveTo>
                <a:cubicBezTo>
                  <a:pt x="5770" y="4015"/>
                  <a:pt x="5818" y="3899"/>
                  <a:pt x="5818" y="3775"/>
                </a:cubicBezTo>
                <a:cubicBezTo>
                  <a:pt x="5818" y="3516"/>
                  <a:pt x="5604" y="3302"/>
                  <a:pt x="5345" y="3302"/>
                </a:cubicBezTo>
                <a:cubicBezTo>
                  <a:pt x="5083" y="3302"/>
                  <a:pt x="4872" y="3516"/>
                  <a:pt x="4872" y="3775"/>
                </a:cubicBezTo>
                <a:cubicBezTo>
                  <a:pt x="4872" y="3899"/>
                  <a:pt x="4919" y="4015"/>
                  <a:pt x="5005" y="4102"/>
                </a:cubicBezTo>
                <a:cubicBezTo>
                  <a:pt x="4872" y="4838"/>
                  <a:pt x="4872" y="4838"/>
                  <a:pt x="4872" y="4838"/>
                </a:cubicBezTo>
                <a:cubicBezTo>
                  <a:pt x="4867" y="4870"/>
                  <a:pt x="4876" y="4906"/>
                  <a:pt x="4896" y="4929"/>
                </a:cubicBezTo>
                <a:cubicBezTo>
                  <a:pt x="4918" y="4954"/>
                  <a:pt x="4948" y="4967"/>
                  <a:pt x="4981" y="4967"/>
                </a:cubicBezTo>
                <a:cubicBezTo>
                  <a:pt x="5708" y="4967"/>
                  <a:pt x="5708" y="4967"/>
                  <a:pt x="5708" y="4967"/>
                </a:cubicBezTo>
                <a:cubicBezTo>
                  <a:pt x="5741" y="4967"/>
                  <a:pt x="5771" y="4954"/>
                  <a:pt x="5792" y="4929"/>
                </a:cubicBezTo>
                <a:cubicBezTo>
                  <a:pt x="5812" y="4906"/>
                  <a:pt x="5821" y="4870"/>
                  <a:pt x="5815" y="4838"/>
                </a:cubicBezTo>
                <a:lnTo>
                  <a:pt x="5684" y="4102"/>
                </a:lnTo>
                <a:close/>
                <a:moveTo>
                  <a:pt x="5458" y="4083"/>
                </a:moveTo>
                <a:cubicBezTo>
                  <a:pt x="5579" y="4750"/>
                  <a:pt x="5579" y="4750"/>
                  <a:pt x="5579" y="4750"/>
                </a:cubicBezTo>
                <a:cubicBezTo>
                  <a:pt x="5110" y="4750"/>
                  <a:pt x="5110" y="4750"/>
                  <a:pt x="5110" y="4750"/>
                </a:cubicBezTo>
                <a:cubicBezTo>
                  <a:pt x="5232" y="4083"/>
                  <a:pt x="5232" y="4083"/>
                  <a:pt x="5232" y="4083"/>
                </a:cubicBezTo>
                <a:cubicBezTo>
                  <a:pt x="5238" y="4041"/>
                  <a:pt x="5222" y="4002"/>
                  <a:pt x="5190" y="3976"/>
                </a:cubicBezTo>
                <a:cubicBezTo>
                  <a:pt x="5126" y="3928"/>
                  <a:pt x="5089" y="3853"/>
                  <a:pt x="5089" y="3775"/>
                </a:cubicBezTo>
                <a:cubicBezTo>
                  <a:pt x="5089" y="3636"/>
                  <a:pt x="5204" y="3519"/>
                  <a:pt x="5345" y="3519"/>
                </a:cubicBezTo>
                <a:cubicBezTo>
                  <a:pt x="5485" y="3519"/>
                  <a:pt x="5599" y="3636"/>
                  <a:pt x="5599" y="3775"/>
                </a:cubicBezTo>
                <a:cubicBezTo>
                  <a:pt x="5599" y="3853"/>
                  <a:pt x="5562" y="3928"/>
                  <a:pt x="5499" y="3976"/>
                </a:cubicBezTo>
                <a:cubicBezTo>
                  <a:pt x="5467" y="4002"/>
                  <a:pt x="5450" y="4041"/>
                  <a:pt x="5458" y="4083"/>
                </a:cubicBezTo>
                <a:close/>
                <a:moveTo>
                  <a:pt x="6539" y="2745"/>
                </a:moveTo>
                <a:cubicBezTo>
                  <a:pt x="6489" y="2169"/>
                  <a:pt x="6030" y="1705"/>
                  <a:pt x="5454" y="1653"/>
                </a:cubicBezTo>
                <a:cubicBezTo>
                  <a:pt x="5344" y="1638"/>
                  <a:pt x="5235" y="1653"/>
                  <a:pt x="5235" y="1653"/>
                </a:cubicBezTo>
                <a:cubicBezTo>
                  <a:pt x="5019" y="1673"/>
                  <a:pt x="4819" y="1750"/>
                  <a:pt x="4651" y="1870"/>
                </a:cubicBezTo>
                <a:cubicBezTo>
                  <a:pt x="4651" y="628"/>
                  <a:pt x="4651" y="628"/>
                  <a:pt x="4651" y="628"/>
                </a:cubicBezTo>
                <a:cubicBezTo>
                  <a:pt x="4651" y="460"/>
                  <a:pt x="4585" y="302"/>
                  <a:pt x="4466" y="184"/>
                </a:cubicBezTo>
                <a:cubicBezTo>
                  <a:pt x="4460" y="177"/>
                  <a:pt x="4454" y="172"/>
                  <a:pt x="4448" y="167"/>
                </a:cubicBezTo>
                <a:cubicBezTo>
                  <a:pt x="4447" y="166"/>
                  <a:pt x="4446" y="165"/>
                  <a:pt x="4444" y="164"/>
                </a:cubicBezTo>
                <a:cubicBezTo>
                  <a:pt x="4444" y="163"/>
                  <a:pt x="4444" y="163"/>
                  <a:pt x="4443" y="162"/>
                </a:cubicBezTo>
                <a:cubicBezTo>
                  <a:pt x="4431" y="152"/>
                  <a:pt x="4418" y="141"/>
                  <a:pt x="4405" y="131"/>
                </a:cubicBezTo>
                <a:cubicBezTo>
                  <a:pt x="4400" y="127"/>
                  <a:pt x="4396" y="123"/>
                  <a:pt x="4391" y="120"/>
                </a:cubicBezTo>
                <a:cubicBezTo>
                  <a:pt x="4372" y="106"/>
                  <a:pt x="4351" y="93"/>
                  <a:pt x="4330" y="81"/>
                </a:cubicBezTo>
                <a:cubicBezTo>
                  <a:pt x="4325" y="78"/>
                  <a:pt x="4320" y="76"/>
                  <a:pt x="4316" y="73"/>
                </a:cubicBezTo>
                <a:cubicBezTo>
                  <a:pt x="4309" y="70"/>
                  <a:pt x="4303" y="66"/>
                  <a:pt x="4296" y="63"/>
                </a:cubicBezTo>
                <a:cubicBezTo>
                  <a:pt x="4295" y="62"/>
                  <a:pt x="4293" y="62"/>
                  <a:pt x="4292" y="61"/>
                </a:cubicBezTo>
                <a:cubicBezTo>
                  <a:pt x="4283" y="57"/>
                  <a:pt x="4275" y="53"/>
                  <a:pt x="4266" y="49"/>
                </a:cubicBezTo>
                <a:cubicBezTo>
                  <a:pt x="4189" y="16"/>
                  <a:pt x="4107" y="0"/>
                  <a:pt x="4023" y="0"/>
                </a:cubicBezTo>
                <a:cubicBezTo>
                  <a:pt x="627" y="0"/>
                  <a:pt x="627" y="0"/>
                  <a:pt x="627" y="0"/>
                </a:cubicBezTo>
                <a:cubicBezTo>
                  <a:pt x="459" y="0"/>
                  <a:pt x="302" y="65"/>
                  <a:pt x="183" y="184"/>
                </a:cubicBezTo>
                <a:cubicBezTo>
                  <a:pt x="65" y="302"/>
                  <a:pt x="0" y="460"/>
                  <a:pt x="0" y="628"/>
                </a:cubicBezTo>
                <a:cubicBezTo>
                  <a:pt x="0" y="6575"/>
                  <a:pt x="0" y="6575"/>
                  <a:pt x="0" y="6575"/>
                </a:cubicBezTo>
                <a:cubicBezTo>
                  <a:pt x="0" y="6742"/>
                  <a:pt x="65" y="6899"/>
                  <a:pt x="183" y="7017"/>
                </a:cubicBezTo>
                <a:cubicBezTo>
                  <a:pt x="302" y="7135"/>
                  <a:pt x="460" y="7200"/>
                  <a:pt x="627" y="7200"/>
                </a:cubicBezTo>
                <a:cubicBezTo>
                  <a:pt x="4023" y="7200"/>
                  <a:pt x="4023" y="7200"/>
                  <a:pt x="4023" y="7200"/>
                </a:cubicBezTo>
                <a:cubicBezTo>
                  <a:pt x="4369" y="7200"/>
                  <a:pt x="4651" y="6920"/>
                  <a:pt x="4651" y="6575"/>
                </a:cubicBezTo>
                <a:cubicBezTo>
                  <a:pt x="4651" y="5554"/>
                  <a:pt x="4651" y="5554"/>
                  <a:pt x="4651" y="5554"/>
                </a:cubicBezTo>
                <a:cubicBezTo>
                  <a:pt x="6447" y="5554"/>
                  <a:pt x="6447" y="5554"/>
                  <a:pt x="6447" y="5554"/>
                </a:cubicBezTo>
                <a:cubicBezTo>
                  <a:pt x="6861" y="5554"/>
                  <a:pt x="7200" y="5217"/>
                  <a:pt x="7200" y="4799"/>
                </a:cubicBezTo>
                <a:cubicBezTo>
                  <a:pt x="7200" y="3493"/>
                  <a:pt x="7200" y="3493"/>
                  <a:pt x="7200" y="3493"/>
                </a:cubicBezTo>
                <a:cubicBezTo>
                  <a:pt x="7200" y="3108"/>
                  <a:pt x="6910" y="2791"/>
                  <a:pt x="6539" y="2745"/>
                </a:cubicBezTo>
                <a:close/>
                <a:moveTo>
                  <a:pt x="4651" y="2155"/>
                </a:moveTo>
                <a:cubicBezTo>
                  <a:pt x="4828" y="1977"/>
                  <a:pt x="5074" y="1867"/>
                  <a:pt x="5345" y="1867"/>
                </a:cubicBezTo>
                <a:cubicBezTo>
                  <a:pt x="5849" y="1867"/>
                  <a:pt x="6265" y="2249"/>
                  <a:pt x="6319" y="2739"/>
                </a:cubicBezTo>
                <a:cubicBezTo>
                  <a:pt x="4370" y="2739"/>
                  <a:pt x="4370" y="2739"/>
                  <a:pt x="4370" y="2739"/>
                </a:cubicBezTo>
                <a:cubicBezTo>
                  <a:pt x="4380" y="2646"/>
                  <a:pt x="4403" y="2557"/>
                  <a:pt x="4438" y="2474"/>
                </a:cubicBezTo>
                <a:cubicBezTo>
                  <a:pt x="4487" y="2354"/>
                  <a:pt x="4560" y="2246"/>
                  <a:pt x="4651" y="2155"/>
                </a:cubicBezTo>
                <a:close/>
                <a:moveTo>
                  <a:pt x="213" y="628"/>
                </a:moveTo>
                <a:cubicBezTo>
                  <a:pt x="213" y="528"/>
                  <a:pt x="248" y="435"/>
                  <a:pt x="307" y="363"/>
                </a:cubicBezTo>
                <a:cubicBezTo>
                  <a:pt x="307" y="363"/>
                  <a:pt x="307" y="363"/>
                  <a:pt x="307" y="363"/>
                </a:cubicBezTo>
                <a:cubicBezTo>
                  <a:pt x="316" y="353"/>
                  <a:pt x="325" y="343"/>
                  <a:pt x="334" y="333"/>
                </a:cubicBezTo>
                <a:cubicBezTo>
                  <a:pt x="344" y="324"/>
                  <a:pt x="354" y="315"/>
                  <a:pt x="364" y="307"/>
                </a:cubicBezTo>
                <a:cubicBezTo>
                  <a:pt x="368" y="303"/>
                  <a:pt x="373" y="299"/>
                  <a:pt x="377" y="296"/>
                </a:cubicBezTo>
                <a:cubicBezTo>
                  <a:pt x="387" y="289"/>
                  <a:pt x="396" y="282"/>
                  <a:pt x="406" y="276"/>
                </a:cubicBezTo>
                <a:cubicBezTo>
                  <a:pt x="411" y="273"/>
                  <a:pt x="416" y="270"/>
                  <a:pt x="421" y="267"/>
                </a:cubicBezTo>
                <a:cubicBezTo>
                  <a:pt x="482" y="231"/>
                  <a:pt x="552" y="211"/>
                  <a:pt x="627" y="211"/>
                </a:cubicBezTo>
                <a:cubicBezTo>
                  <a:pt x="4023" y="211"/>
                  <a:pt x="4023" y="211"/>
                  <a:pt x="4023" y="211"/>
                </a:cubicBezTo>
                <a:cubicBezTo>
                  <a:pt x="4251" y="211"/>
                  <a:pt x="4438" y="399"/>
                  <a:pt x="4438" y="628"/>
                </a:cubicBezTo>
                <a:cubicBezTo>
                  <a:pt x="4438" y="1057"/>
                  <a:pt x="4438" y="1057"/>
                  <a:pt x="4438" y="1057"/>
                </a:cubicBezTo>
                <a:cubicBezTo>
                  <a:pt x="213" y="1057"/>
                  <a:pt x="213" y="1057"/>
                  <a:pt x="213" y="1057"/>
                </a:cubicBezTo>
                <a:lnTo>
                  <a:pt x="213" y="628"/>
                </a:lnTo>
                <a:close/>
                <a:moveTo>
                  <a:pt x="4438" y="6575"/>
                </a:moveTo>
                <a:cubicBezTo>
                  <a:pt x="4438" y="6803"/>
                  <a:pt x="4251" y="6989"/>
                  <a:pt x="4023" y="6989"/>
                </a:cubicBezTo>
                <a:cubicBezTo>
                  <a:pt x="627" y="6989"/>
                  <a:pt x="627" y="6989"/>
                  <a:pt x="627" y="6989"/>
                </a:cubicBezTo>
                <a:cubicBezTo>
                  <a:pt x="399" y="6989"/>
                  <a:pt x="213" y="6803"/>
                  <a:pt x="213" y="6575"/>
                </a:cubicBezTo>
                <a:cubicBezTo>
                  <a:pt x="213" y="6143"/>
                  <a:pt x="213" y="6143"/>
                  <a:pt x="213" y="6143"/>
                </a:cubicBezTo>
                <a:cubicBezTo>
                  <a:pt x="4438" y="6143"/>
                  <a:pt x="4438" y="6143"/>
                  <a:pt x="4438" y="6143"/>
                </a:cubicBezTo>
                <a:lnTo>
                  <a:pt x="4438" y="6575"/>
                </a:lnTo>
                <a:close/>
                <a:moveTo>
                  <a:pt x="4438" y="5932"/>
                </a:moveTo>
                <a:cubicBezTo>
                  <a:pt x="213" y="5932"/>
                  <a:pt x="213" y="5932"/>
                  <a:pt x="213" y="5932"/>
                </a:cubicBezTo>
                <a:cubicBezTo>
                  <a:pt x="213" y="1269"/>
                  <a:pt x="213" y="1269"/>
                  <a:pt x="213" y="1269"/>
                </a:cubicBezTo>
                <a:cubicBezTo>
                  <a:pt x="4438" y="1269"/>
                  <a:pt x="4438" y="1269"/>
                  <a:pt x="4438" y="1269"/>
                </a:cubicBezTo>
                <a:cubicBezTo>
                  <a:pt x="4438" y="2064"/>
                  <a:pt x="4438" y="2064"/>
                  <a:pt x="4438" y="2064"/>
                </a:cubicBezTo>
                <a:cubicBezTo>
                  <a:pt x="4277" y="2250"/>
                  <a:pt x="4172" y="2486"/>
                  <a:pt x="4150" y="2745"/>
                </a:cubicBezTo>
                <a:cubicBezTo>
                  <a:pt x="3779" y="2791"/>
                  <a:pt x="3489" y="3108"/>
                  <a:pt x="3489" y="3493"/>
                </a:cubicBezTo>
                <a:cubicBezTo>
                  <a:pt x="3489" y="4799"/>
                  <a:pt x="3489" y="4799"/>
                  <a:pt x="3489" y="4799"/>
                </a:cubicBezTo>
                <a:cubicBezTo>
                  <a:pt x="3489" y="5217"/>
                  <a:pt x="3826" y="5554"/>
                  <a:pt x="4242" y="5554"/>
                </a:cubicBezTo>
                <a:cubicBezTo>
                  <a:pt x="4438" y="5554"/>
                  <a:pt x="4438" y="5554"/>
                  <a:pt x="4438" y="5554"/>
                </a:cubicBezTo>
                <a:lnTo>
                  <a:pt x="4438" y="5932"/>
                </a:lnTo>
                <a:close/>
                <a:moveTo>
                  <a:pt x="6981" y="4799"/>
                </a:moveTo>
                <a:cubicBezTo>
                  <a:pt x="6981" y="5097"/>
                  <a:pt x="6741" y="5334"/>
                  <a:pt x="6447" y="5334"/>
                </a:cubicBezTo>
                <a:cubicBezTo>
                  <a:pt x="4242" y="5334"/>
                  <a:pt x="4242" y="5334"/>
                  <a:pt x="4242" y="5334"/>
                </a:cubicBezTo>
                <a:cubicBezTo>
                  <a:pt x="3947" y="5334"/>
                  <a:pt x="3708" y="5097"/>
                  <a:pt x="3708" y="4799"/>
                </a:cubicBezTo>
                <a:cubicBezTo>
                  <a:pt x="3708" y="3493"/>
                  <a:pt x="3708" y="3493"/>
                  <a:pt x="3708" y="3493"/>
                </a:cubicBezTo>
                <a:cubicBezTo>
                  <a:pt x="3708" y="3199"/>
                  <a:pt x="3947" y="2959"/>
                  <a:pt x="4242" y="2959"/>
                </a:cubicBezTo>
                <a:cubicBezTo>
                  <a:pt x="6447" y="2959"/>
                  <a:pt x="6447" y="2959"/>
                  <a:pt x="6447" y="2959"/>
                </a:cubicBezTo>
                <a:cubicBezTo>
                  <a:pt x="6741" y="2959"/>
                  <a:pt x="6981" y="3199"/>
                  <a:pt x="6981" y="3493"/>
                </a:cubicBezTo>
                <a:lnTo>
                  <a:pt x="6981" y="4799"/>
                </a:lnTo>
                <a:close/>
                <a:moveTo>
                  <a:pt x="3086" y="528"/>
                </a:moveTo>
                <a:cubicBezTo>
                  <a:pt x="3028" y="528"/>
                  <a:pt x="2981" y="575"/>
                  <a:pt x="2981" y="634"/>
                </a:cubicBezTo>
                <a:cubicBezTo>
                  <a:pt x="2981" y="694"/>
                  <a:pt x="3028" y="741"/>
                  <a:pt x="3086" y="741"/>
                </a:cubicBezTo>
                <a:cubicBezTo>
                  <a:pt x="3146" y="741"/>
                  <a:pt x="3193" y="694"/>
                  <a:pt x="3193" y="634"/>
                </a:cubicBezTo>
                <a:cubicBezTo>
                  <a:pt x="3193" y="575"/>
                  <a:pt x="3146" y="528"/>
                  <a:pt x="3086" y="528"/>
                </a:cubicBezTo>
                <a:close/>
                <a:moveTo>
                  <a:pt x="2325" y="6459"/>
                </a:moveTo>
                <a:cubicBezTo>
                  <a:pt x="2266" y="6459"/>
                  <a:pt x="2219" y="6509"/>
                  <a:pt x="2219" y="6566"/>
                </a:cubicBezTo>
                <a:cubicBezTo>
                  <a:pt x="2219" y="6626"/>
                  <a:pt x="2266" y="6673"/>
                  <a:pt x="2325" y="6673"/>
                </a:cubicBezTo>
                <a:cubicBezTo>
                  <a:pt x="2382" y="6673"/>
                  <a:pt x="2431" y="6626"/>
                  <a:pt x="2431" y="6566"/>
                </a:cubicBezTo>
                <a:cubicBezTo>
                  <a:pt x="2431" y="6509"/>
                  <a:pt x="2382" y="6459"/>
                  <a:pt x="2325" y="6459"/>
                </a:cubicBezTo>
                <a:close/>
                <a:moveTo>
                  <a:pt x="2619" y="528"/>
                </a:moveTo>
                <a:cubicBezTo>
                  <a:pt x="1562" y="528"/>
                  <a:pt x="1562" y="528"/>
                  <a:pt x="1562" y="528"/>
                </a:cubicBezTo>
                <a:cubicBezTo>
                  <a:pt x="1504" y="528"/>
                  <a:pt x="1457" y="575"/>
                  <a:pt x="1457" y="634"/>
                </a:cubicBezTo>
                <a:cubicBezTo>
                  <a:pt x="1457" y="694"/>
                  <a:pt x="1504" y="741"/>
                  <a:pt x="1562" y="741"/>
                </a:cubicBezTo>
                <a:cubicBezTo>
                  <a:pt x="2619" y="741"/>
                  <a:pt x="2619" y="741"/>
                  <a:pt x="2619" y="741"/>
                </a:cubicBezTo>
                <a:cubicBezTo>
                  <a:pt x="2677" y="741"/>
                  <a:pt x="2726" y="694"/>
                  <a:pt x="2726" y="634"/>
                </a:cubicBezTo>
                <a:cubicBezTo>
                  <a:pt x="2726" y="575"/>
                  <a:pt x="2677" y="528"/>
                  <a:pt x="2619" y="52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ctr"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4FF033AC-72C2-C075-E574-E33470CB5335}"/>
              </a:ext>
            </a:extLst>
          </p:cNvPr>
          <p:cNvSpPr txBox="1"/>
          <p:nvPr/>
        </p:nvSpPr>
        <p:spPr>
          <a:xfrm>
            <a:off x="3033528" y="3163688"/>
            <a:ext cx="1266941" cy="307777"/>
          </a:xfrm>
          <a:prstGeom prst="rect">
            <a:avLst/>
          </a:prstGeom>
          <a:noFill/>
        </p:spPr>
        <p:txBody>
          <a:bodyPr wrap="non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Cybersecurity</a:t>
            </a:r>
          </a:p>
        </p:txBody>
      </p:sp>
      <p:sp>
        <p:nvSpPr>
          <p:cNvPr id="32" name="Freeform 10">
            <a:extLst>
              <a:ext uri="{FF2B5EF4-FFF2-40B4-BE49-F238E27FC236}">
                <a16:creationId xmlns:a16="http://schemas.microsoft.com/office/drawing/2014/main" id="{ACB0C3CD-4DD7-8259-6F99-B07B01D6C1EE}"/>
              </a:ext>
              <a:ext uri="{C183D7F6-B498-43B3-948B-1728B52AA6E4}">
                <adec:decorative xmlns:adec="http://schemas.microsoft.com/office/drawing/2017/decorative" val="1"/>
              </a:ext>
            </a:extLst>
          </p:cNvPr>
          <p:cNvSpPr>
            <a:spLocks noChangeAspect="1" noEditPoints="1"/>
          </p:cNvSpPr>
          <p:nvPr/>
        </p:nvSpPr>
        <p:spPr bwMode="auto">
          <a:xfrm>
            <a:off x="4855750" y="2654818"/>
            <a:ext cx="534072" cy="531457"/>
          </a:xfrm>
          <a:custGeom>
            <a:avLst/>
            <a:gdLst>
              <a:gd name="T0" fmla="*/ 793 w 1152"/>
              <a:gd name="T1" fmla="*/ 261 h 1149"/>
              <a:gd name="T2" fmla="*/ 700 w 1152"/>
              <a:gd name="T3" fmla="*/ 0 h 1149"/>
              <a:gd name="T4" fmla="*/ 722 w 1152"/>
              <a:gd name="T5" fmla="*/ 127 h 1149"/>
              <a:gd name="T6" fmla="*/ 332 w 1152"/>
              <a:gd name="T7" fmla="*/ 127 h 1149"/>
              <a:gd name="T8" fmla="*/ 354 w 1152"/>
              <a:gd name="T9" fmla="*/ 0 h 1149"/>
              <a:gd name="T10" fmla="*/ 261 w 1152"/>
              <a:gd name="T11" fmla="*/ 261 h 1149"/>
              <a:gd name="T12" fmla="*/ 0 w 1152"/>
              <a:gd name="T13" fmla="*/ 365 h 1149"/>
              <a:gd name="T14" fmla="*/ 192 w 1152"/>
              <a:gd name="T15" fmla="*/ 1029 h 1149"/>
              <a:gd name="T16" fmla="*/ 797 w 1152"/>
              <a:gd name="T17" fmla="*/ 1029 h 1149"/>
              <a:gd name="T18" fmla="*/ 1152 w 1152"/>
              <a:gd name="T19" fmla="*/ 926 h 1149"/>
              <a:gd name="T20" fmla="*/ 670 w 1152"/>
              <a:gd name="T21" fmla="*/ 66 h 1149"/>
              <a:gd name="T22" fmla="*/ 700 w 1152"/>
              <a:gd name="T23" fmla="*/ 96 h 1149"/>
              <a:gd name="T24" fmla="*/ 384 w 1152"/>
              <a:gd name="T25" fmla="*/ 66 h 1149"/>
              <a:gd name="T26" fmla="*/ 354 w 1152"/>
              <a:gd name="T27" fmla="*/ 34 h 1149"/>
              <a:gd name="T28" fmla="*/ 501 w 1152"/>
              <a:gd name="T29" fmla="*/ 644 h 1149"/>
              <a:gd name="T30" fmla="*/ 423 w 1152"/>
              <a:gd name="T31" fmla="*/ 600 h 1149"/>
              <a:gd name="T32" fmla="*/ 631 w 1152"/>
              <a:gd name="T33" fmla="*/ 600 h 1149"/>
              <a:gd name="T34" fmla="*/ 553 w 1152"/>
              <a:gd name="T35" fmla="*/ 644 h 1149"/>
              <a:gd name="T36" fmla="*/ 637 w 1152"/>
              <a:gd name="T37" fmla="*/ 549 h 1149"/>
              <a:gd name="T38" fmla="*/ 416 w 1152"/>
              <a:gd name="T39" fmla="*/ 549 h 1149"/>
              <a:gd name="T40" fmla="*/ 637 w 1152"/>
              <a:gd name="T41" fmla="*/ 549 h 1149"/>
              <a:gd name="T42" fmla="*/ 104 w 1152"/>
              <a:gd name="T43" fmla="*/ 297 h 1149"/>
              <a:gd name="T44" fmla="*/ 104 w 1152"/>
              <a:gd name="T45" fmla="*/ 995 h 1149"/>
              <a:gd name="T46" fmla="*/ 260 w 1152"/>
              <a:gd name="T47" fmla="*/ 297 h 1149"/>
              <a:gd name="T48" fmla="*/ 449 w 1152"/>
              <a:gd name="T49" fmla="*/ 661 h 1149"/>
              <a:gd name="T50" fmla="*/ 509 w 1152"/>
              <a:gd name="T51" fmla="*/ 736 h 1149"/>
              <a:gd name="T52" fmla="*/ 210 w 1152"/>
              <a:gd name="T53" fmla="*/ 297 h 1149"/>
              <a:gd name="T54" fmla="*/ 761 w 1152"/>
              <a:gd name="T55" fmla="*/ 1029 h 1149"/>
              <a:gd name="T56" fmla="*/ 721 w 1152"/>
              <a:gd name="T57" fmla="*/ 840 h 1149"/>
              <a:gd name="T58" fmla="*/ 782 w 1152"/>
              <a:gd name="T59" fmla="*/ 901 h 1149"/>
              <a:gd name="T60" fmla="*/ 878 w 1152"/>
              <a:gd name="T61" fmla="*/ 840 h 1149"/>
              <a:gd name="T62" fmla="*/ 764 w 1152"/>
              <a:gd name="T63" fmla="*/ 934 h 1149"/>
              <a:gd name="T64" fmla="*/ 544 w 1152"/>
              <a:gd name="T65" fmla="*/ 736 h 1149"/>
              <a:gd name="T66" fmla="*/ 605 w 1152"/>
              <a:gd name="T67" fmla="*/ 661 h 1149"/>
              <a:gd name="T68" fmla="*/ 793 w 1152"/>
              <a:gd name="T69" fmla="*/ 297 h 1149"/>
              <a:gd name="T70" fmla="*/ 799 w 1152"/>
              <a:gd name="T71" fmla="*/ 995 h 1149"/>
              <a:gd name="T72" fmla="*/ 977 w 1152"/>
              <a:gd name="T73" fmla="*/ 995 h 1149"/>
              <a:gd name="T74" fmla="*/ 1117 w 1152"/>
              <a:gd name="T75" fmla="*/ 365 h 1149"/>
              <a:gd name="T76" fmla="*/ 1065 w 1152"/>
              <a:gd name="T77" fmla="*/ 733 h 1149"/>
              <a:gd name="T78" fmla="*/ 1030 w 1152"/>
              <a:gd name="T79" fmla="*/ 558 h 1149"/>
              <a:gd name="T80" fmla="*/ 122 w 1152"/>
              <a:gd name="T81" fmla="*/ 820 h 1149"/>
              <a:gd name="T82" fmla="*/ 105 w 1152"/>
              <a:gd name="T83" fmla="*/ 803 h 1149"/>
              <a:gd name="T84" fmla="*/ 105 w 1152"/>
              <a:gd name="T85" fmla="*/ 454 h 1149"/>
              <a:gd name="T86" fmla="*/ 87 w 1152"/>
              <a:gd name="T87" fmla="*/ 471 h 1149"/>
              <a:gd name="T88" fmla="*/ 87 w 1152"/>
              <a:gd name="T89" fmla="*/ 645 h 1149"/>
              <a:gd name="T90" fmla="*/ 1065 w 1152"/>
              <a:gd name="T91" fmla="*/ 810 h 1149"/>
              <a:gd name="T92" fmla="*/ 1047 w 1152"/>
              <a:gd name="T93" fmla="*/ 792 h 1149"/>
              <a:gd name="T94" fmla="*/ 782 w 1152"/>
              <a:gd name="T95" fmla="*/ 857 h 1149"/>
              <a:gd name="T96" fmla="*/ 799 w 1152"/>
              <a:gd name="T97" fmla="*/ 84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2" h="1149">
                <a:moveTo>
                  <a:pt x="1048" y="261"/>
                </a:moveTo>
                <a:cubicBezTo>
                  <a:pt x="960" y="261"/>
                  <a:pt x="960" y="261"/>
                  <a:pt x="960" y="261"/>
                </a:cubicBezTo>
                <a:cubicBezTo>
                  <a:pt x="793" y="261"/>
                  <a:pt x="793" y="261"/>
                  <a:pt x="793" y="261"/>
                </a:cubicBezTo>
                <a:cubicBezTo>
                  <a:pt x="789" y="206"/>
                  <a:pt x="775" y="153"/>
                  <a:pt x="750" y="106"/>
                </a:cubicBezTo>
                <a:cubicBezTo>
                  <a:pt x="760" y="95"/>
                  <a:pt x="765" y="81"/>
                  <a:pt x="765" y="66"/>
                </a:cubicBezTo>
                <a:cubicBezTo>
                  <a:pt x="765" y="29"/>
                  <a:pt x="736" y="0"/>
                  <a:pt x="700" y="0"/>
                </a:cubicBezTo>
                <a:cubicBezTo>
                  <a:pt x="664" y="0"/>
                  <a:pt x="635" y="29"/>
                  <a:pt x="635" y="66"/>
                </a:cubicBezTo>
                <a:cubicBezTo>
                  <a:pt x="635" y="101"/>
                  <a:pt x="664" y="131"/>
                  <a:pt x="700" y="131"/>
                </a:cubicBezTo>
                <a:cubicBezTo>
                  <a:pt x="708" y="131"/>
                  <a:pt x="715" y="129"/>
                  <a:pt x="722" y="127"/>
                </a:cubicBezTo>
                <a:cubicBezTo>
                  <a:pt x="742" y="167"/>
                  <a:pt x="755" y="213"/>
                  <a:pt x="758" y="261"/>
                </a:cubicBezTo>
                <a:cubicBezTo>
                  <a:pt x="296" y="261"/>
                  <a:pt x="296" y="261"/>
                  <a:pt x="296" y="261"/>
                </a:cubicBezTo>
                <a:cubicBezTo>
                  <a:pt x="299" y="213"/>
                  <a:pt x="312" y="167"/>
                  <a:pt x="332" y="127"/>
                </a:cubicBezTo>
                <a:cubicBezTo>
                  <a:pt x="339" y="129"/>
                  <a:pt x="346" y="131"/>
                  <a:pt x="354" y="131"/>
                </a:cubicBezTo>
                <a:cubicBezTo>
                  <a:pt x="390" y="131"/>
                  <a:pt x="419" y="101"/>
                  <a:pt x="419" y="66"/>
                </a:cubicBezTo>
                <a:cubicBezTo>
                  <a:pt x="419" y="29"/>
                  <a:pt x="390" y="0"/>
                  <a:pt x="354" y="0"/>
                </a:cubicBezTo>
                <a:cubicBezTo>
                  <a:pt x="318" y="0"/>
                  <a:pt x="288" y="29"/>
                  <a:pt x="288" y="66"/>
                </a:cubicBezTo>
                <a:cubicBezTo>
                  <a:pt x="288" y="81"/>
                  <a:pt x="294" y="95"/>
                  <a:pt x="303" y="106"/>
                </a:cubicBezTo>
                <a:cubicBezTo>
                  <a:pt x="279" y="153"/>
                  <a:pt x="264" y="206"/>
                  <a:pt x="261" y="261"/>
                </a:cubicBezTo>
                <a:cubicBezTo>
                  <a:pt x="192" y="261"/>
                  <a:pt x="192" y="261"/>
                  <a:pt x="192" y="261"/>
                </a:cubicBezTo>
                <a:cubicBezTo>
                  <a:pt x="104" y="261"/>
                  <a:pt x="104" y="261"/>
                  <a:pt x="104" y="261"/>
                </a:cubicBezTo>
                <a:cubicBezTo>
                  <a:pt x="46" y="261"/>
                  <a:pt x="0" y="308"/>
                  <a:pt x="0" y="365"/>
                </a:cubicBezTo>
                <a:cubicBezTo>
                  <a:pt x="0" y="926"/>
                  <a:pt x="0" y="926"/>
                  <a:pt x="0" y="926"/>
                </a:cubicBezTo>
                <a:cubicBezTo>
                  <a:pt x="0" y="983"/>
                  <a:pt x="46" y="1029"/>
                  <a:pt x="104" y="1029"/>
                </a:cubicBezTo>
                <a:cubicBezTo>
                  <a:pt x="192" y="1029"/>
                  <a:pt x="192" y="1029"/>
                  <a:pt x="192" y="1029"/>
                </a:cubicBezTo>
                <a:cubicBezTo>
                  <a:pt x="512" y="1029"/>
                  <a:pt x="512" y="1029"/>
                  <a:pt x="512" y="1029"/>
                </a:cubicBezTo>
                <a:cubicBezTo>
                  <a:pt x="524" y="1097"/>
                  <a:pt x="583" y="1149"/>
                  <a:pt x="654" y="1149"/>
                </a:cubicBezTo>
                <a:cubicBezTo>
                  <a:pt x="726" y="1149"/>
                  <a:pt x="785" y="1097"/>
                  <a:pt x="797" y="1029"/>
                </a:cubicBezTo>
                <a:cubicBezTo>
                  <a:pt x="960" y="1029"/>
                  <a:pt x="960" y="1029"/>
                  <a:pt x="960" y="1029"/>
                </a:cubicBezTo>
                <a:cubicBezTo>
                  <a:pt x="1048" y="1029"/>
                  <a:pt x="1048" y="1029"/>
                  <a:pt x="1048" y="1029"/>
                </a:cubicBezTo>
                <a:cubicBezTo>
                  <a:pt x="1106" y="1029"/>
                  <a:pt x="1152" y="983"/>
                  <a:pt x="1152" y="926"/>
                </a:cubicBezTo>
                <a:cubicBezTo>
                  <a:pt x="1152" y="365"/>
                  <a:pt x="1152" y="365"/>
                  <a:pt x="1152" y="365"/>
                </a:cubicBezTo>
                <a:cubicBezTo>
                  <a:pt x="1152" y="308"/>
                  <a:pt x="1106" y="261"/>
                  <a:pt x="1048" y="261"/>
                </a:cubicBezTo>
                <a:close/>
                <a:moveTo>
                  <a:pt x="670" y="66"/>
                </a:moveTo>
                <a:cubicBezTo>
                  <a:pt x="670" y="48"/>
                  <a:pt x="683" y="34"/>
                  <a:pt x="700" y="34"/>
                </a:cubicBezTo>
                <a:cubicBezTo>
                  <a:pt x="717" y="34"/>
                  <a:pt x="730" y="48"/>
                  <a:pt x="730" y="66"/>
                </a:cubicBezTo>
                <a:cubicBezTo>
                  <a:pt x="730" y="82"/>
                  <a:pt x="717" y="96"/>
                  <a:pt x="700" y="96"/>
                </a:cubicBezTo>
                <a:cubicBezTo>
                  <a:pt x="683" y="96"/>
                  <a:pt x="670" y="82"/>
                  <a:pt x="670" y="66"/>
                </a:cubicBezTo>
                <a:close/>
                <a:moveTo>
                  <a:pt x="354" y="34"/>
                </a:moveTo>
                <a:cubicBezTo>
                  <a:pt x="370" y="34"/>
                  <a:pt x="384" y="48"/>
                  <a:pt x="384" y="66"/>
                </a:cubicBezTo>
                <a:cubicBezTo>
                  <a:pt x="384" y="82"/>
                  <a:pt x="370" y="96"/>
                  <a:pt x="354" y="96"/>
                </a:cubicBezTo>
                <a:cubicBezTo>
                  <a:pt x="337" y="96"/>
                  <a:pt x="323" y="82"/>
                  <a:pt x="323" y="66"/>
                </a:cubicBezTo>
                <a:cubicBezTo>
                  <a:pt x="323" y="48"/>
                  <a:pt x="337" y="34"/>
                  <a:pt x="354" y="34"/>
                </a:cubicBezTo>
                <a:close/>
                <a:moveTo>
                  <a:pt x="527" y="704"/>
                </a:moveTo>
                <a:cubicBezTo>
                  <a:pt x="513" y="704"/>
                  <a:pt x="501" y="692"/>
                  <a:pt x="501" y="678"/>
                </a:cubicBezTo>
                <a:cubicBezTo>
                  <a:pt x="501" y="644"/>
                  <a:pt x="501" y="644"/>
                  <a:pt x="501" y="644"/>
                </a:cubicBezTo>
                <a:cubicBezTo>
                  <a:pt x="501" y="634"/>
                  <a:pt x="493" y="626"/>
                  <a:pt x="484" y="626"/>
                </a:cubicBezTo>
                <a:cubicBezTo>
                  <a:pt x="449" y="626"/>
                  <a:pt x="449" y="626"/>
                  <a:pt x="449" y="626"/>
                </a:cubicBezTo>
                <a:cubicBezTo>
                  <a:pt x="435" y="626"/>
                  <a:pt x="423" y="615"/>
                  <a:pt x="423" y="600"/>
                </a:cubicBezTo>
                <a:cubicBezTo>
                  <a:pt x="423" y="586"/>
                  <a:pt x="435" y="575"/>
                  <a:pt x="449" y="575"/>
                </a:cubicBezTo>
                <a:cubicBezTo>
                  <a:pt x="605" y="575"/>
                  <a:pt x="605" y="575"/>
                  <a:pt x="605" y="575"/>
                </a:cubicBezTo>
                <a:cubicBezTo>
                  <a:pt x="619" y="575"/>
                  <a:pt x="631" y="586"/>
                  <a:pt x="631" y="600"/>
                </a:cubicBezTo>
                <a:cubicBezTo>
                  <a:pt x="631" y="615"/>
                  <a:pt x="619" y="626"/>
                  <a:pt x="605" y="626"/>
                </a:cubicBezTo>
                <a:cubicBezTo>
                  <a:pt x="570" y="626"/>
                  <a:pt x="570" y="626"/>
                  <a:pt x="570" y="626"/>
                </a:cubicBezTo>
                <a:cubicBezTo>
                  <a:pt x="560" y="626"/>
                  <a:pt x="553" y="634"/>
                  <a:pt x="553" y="644"/>
                </a:cubicBezTo>
                <a:cubicBezTo>
                  <a:pt x="553" y="678"/>
                  <a:pt x="553" y="678"/>
                  <a:pt x="553" y="678"/>
                </a:cubicBezTo>
                <a:cubicBezTo>
                  <a:pt x="553" y="692"/>
                  <a:pt x="541" y="704"/>
                  <a:pt x="527" y="704"/>
                </a:cubicBezTo>
                <a:close/>
                <a:moveTo>
                  <a:pt x="637" y="549"/>
                </a:moveTo>
                <a:cubicBezTo>
                  <a:pt x="628" y="543"/>
                  <a:pt x="617" y="540"/>
                  <a:pt x="605" y="540"/>
                </a:cubicBezTo>
                <a:cubicBezTo>
                  <a:pt x="449" y="540"/>
                  <a:pt x="449" y="540"/>
                  <a:pt x="449" y="540"/>
                </a:cubicBezTo>
                <a:cubicBezTo>
                  <a:pt x="437" y="540"/>
                  <a:pt x="426" y="543"/>
                  <a:pt x="416" y="549"/>
                </a:cubicBezTo>
                <a:cubicBezTo>
                  <a:pt x="346" y="500"/>
                  <a:pt x="298" y="406"/>
                  <a:pt x="295" y="297"/>
                </a:cubicBezTo>
                <a:cubicBezTo>
                  <a:pt x="759" y="297"/>
                  <a:pt x="759" y="297"/>
                  <a:pt x="759" y="297"/>
                </a:cubicBezTo>
                <a:cubicBezTo>
                  <a:pt x="756" y="406"/>
                  <a:pt x="708" y="500"/>
                  <a:pt x="637" y="549"/>
                </a:cubicBezTo>
                <a:close/>
                <a:moveTo>
                  <a:pt x="35" y="926"/>
                </a:moveTo>
                <a:cubicBezTo>
                  <a:pt x="35" y="365"/>
                  <a:pt x="35" y="365"/>
                  <a:pt x="35" y="365"/>
                </a:cubicBezTo>
                <a:cubicBezTo>
                  <a:pt x="35" y="327"/>
                  <a:pt x="65" y="297"/>
                  <a:pt x="104" y="297"/>
                </a:cubicBezTo>
                <a:cubicBezTo>
                  <a:pt x="175" y="297"/>
                  <a:pt x="175" y="297"/>
                  <a:pt x="175" y="297"/>
                </a:cubicBezTo>
                <a:cubicBezTo>
                  <a:pt x="175" y="995"/>
                  <a:pt x="175" y="995"/>
                  <a:pt x="175" y="995"/>
                </a:cubicBezTo>
                <a:cubicBezTo>
                  <a:pt x="104" y="995"/>
                  <a:pt x="104" y="995"/>
                  <a:pt x="104" y="995"/>
                </a:cubicBezTo>
                <a:cubicBezTo>
                  <a:pt x="65" y="995"/>
                  <a:pt x="35" y="964"/>
                  <a:pt x="35" y="926"/>
                </a:cubicBezTo>
                <a:close/>
                <a:moveTo>
                  <a:pt x="210" y="297"/>
                </a:moveTo>
                <a:cubicBezTo>
                  <a:pt x="260" y="297"/>
                  <a:pt x="260" y="297"/>
                  <a:pt x="260" y="297"/>
                </a:cubicBezTo>
                <a:cubicBezTo>
                  <a:pt x="263" y="416"/>
                  <a:pt x="316" y="519"/>
                  <a:pt x="394" y="576"/>
                </a:cubicBezTo>
                <a:cubicBezTo>
                  <a:pt x="390" y="583"/>
                  <a:pt x="389" y="592"/>
                  <a:pt x="389" y="600"/>
                </a:cubicBezTo>
                <a:cubicBezTo>
                  <a:pt x="389" y="634"/>
                  <a:pt x="416" y="661"/>
                  <a:pt x="449" y="661"/>
                </a:cubicBezTo>
                <a:cubicBezTo>
                  <a:pt x="466" y="661"/>
                  <a:pt x="466" y="661"/>
                  <a:pt x="466" y="661"/>
                </a:cubicBezTo>
                <a:cubicBezTo>
                  <a:pt x="466" y="678"/>
                  <a:pt x="466" y="678"/>
                  <a:pt x="466" y="678"/>
                </a:cubicBezTo>
                <a:cubicBezTo>
                  <a:pt x="466" y="705"/>
                  <a:pt x="484" y="729"/>
                  <a:pt x="509" y="736"/>
                </a:cubicBezTo>
                <a:cubicBezTo>
                  <a:pt x="509" y="995"/>
                  <a:pt x="509" y="995"/>
                  <a:pt x="509" y="995"/>
                </a:cubicBezTo>
                <a:cubicBezTo>
                  <a:pt x="210" y="995"/>
                  <a:pt x="210" y="995"/>
                  <a:pt x="210" y="995"/>
                </a:cubicBezTo>
                <a:lnTo>
                  <a:pt x="210" y="297"/>
                </a:lnTo>
                <a:close/>
                <a:moveTo>
                  <a:pt x="654" y="1114"/>
                </a:moveTo>
                <a:cubicBezTo>
                  <a:pt x="602" y="1114"/>
                  <a:pt x="559" y="1078"/>
                  <a:pt x="547" y="1029"/>
                </a:cubicBezTo>
                <a:cubicBezTo>
                  <a:pt x="761" y="1029"/>
                  <a:pt x="761" y="1029"/>
                  <a:pt x="761" y="1029"/>
                </a:cubicBezTo>
                <a:cubicBezTo>
                  <a:pt x="750" y="1078"/>
                  <a:pt x="706" y="1114"/>
                  <a:pt x="654" y="1114"/>
                </a:cubicBezTo>
                <a:close/>
                <a:moveTo>
                  <a:pt x="782" y="901"/>
                </a:moveTo>
                <a:cubicBezTo>
                  <a:pt x="748" y="901"/>
                  <a:pt x="721" y="873"/>
                  <a:pt x="721" y="840"/>
                </a:cubicBezTo>
                <a:cubicBezTo>
                  <a:pt x="721" y="805"/>
                  <a:pt x="748" y="778"/>
                  <a:pt x="782" y="778"/>
                </a:cubicBezTo>
                <a:cubicBezTo>
                  <a:pt x="815" y="778"/>
                  <a:pt x="843" y="805"/>
                  <a:pt x="843" y="840"/>
                </a:cubicBezTo>
                <a:cubicBezTo>
                  <a:pt x="843" y="873"/>
                  <a:pt x="815" y="901"/>
                  <a:pt x="782" y="901"/>
                </a:cubicBezTo>
                <a:close/>
                <a:moveTo>
                  <a:pt x="799" y="995"/>
                </a:moveTo>
                <a:cubicBezTo>
                  <a:pt x="799" y="934"/>
                  <a:pt x="799" y="934"/>
                  <a:pt x="799" y="934"/>
                </a:cubicBezTo>
                <a:cubicBezTo>
                  <a:pt x="844" y="926"/>
                  <a:pt x="878" y="886"/>
                  <a:pt x="878" y="840"/>
                </a:cubicBezTo>
                <a:cubicBezTo>
                  <a:pt x="878" y="786"/>
                  <a:pt x="835" y="743"/>
                  <a:pt x="782" y="743"/>
                </a:cubicBezTo>
                <a:cubicBezTo>
                  <a:pt x="729" y="743"/>
                  <a:pt x="686" y="786"/>
                  <a:pt x="686" y="840"/>
                </a:cubicBezTo>
                <a:cubicBezTo>
                  <a:pt x="686" y="886"/>
                  <a:pt x="720" y="926"/>
                  <a:pt x="764" y="934"/>
                </a:cubicBezTo>
                <a:cubicBezTo>
                  <a:pt x="764" y="995"/>
                  <a:pt x="764" y="995"/>
                  <a:pt x="764" y="995"/>
                </a:cubicBezTo>
                <a:cubicBezTo>
                  <a:pt x="544" y="995"/>
                  <a:pt x="544" y="995"/>
                  <a:pt x="544" y="995"/>
                </a:cubicBezTo>
                <a:cubicBezTo>
                  <a:pt x="544" y="736"/>
                  <a:pt x="544" y="736"/>
                  <a:pt x="544" y="736"/>
                </a:cubicBezTo>
                <a:cubicBezTo>
                  <a:pt x="569" y="729"/>
                  <a:pt x="587" y="705"/>
                  <a:pt x="587" y="678"/>
                </a:cubicBezTo>
                <a:cubicBezTo>
                  <a:pt x="587" y="661"/>
                  <a:pt x="587" y="661"/>
                  <a:pt x="587" y="661"/>
                </a:cubicBezTo>
                <a:cubicBezTo>
                  <a:pt x="605" y="661"/>
                  <a:pt x="605" y="661"/>
                  <a:pt x="605" y="661"/>
                </a:cubicBezTo>
                <a:cubicBezTo>
                  <a:pt x="638" y="661"/>
                  <a:pt x="665" y="634"/>
                  <a:pt x="665" y="600"/>
                </a:cubicBezTo>
                <a:cubicBezTo>
                  <a:pt x="665" y="592"/>
                  <a:pt x="663" y="584"/>
                  <a:pt x="660" y="576"/>
                </a:cubicBezTo>
                <a:cubicBezTo>
                  <a:pt x="738" y="520"/>
                  <a:pt x="791" y="416"/>
                  <a:pt x="793" y="297"/>
                </a:cubicBezTo>
                <a:cubicBezTo>
                  <a:pt x="943" y="297"/>
                  <a:pt x="943" y="297"/>
                  <a:pt x="943" y="297"/>
                </a:cubicBezTo>
                <a:cubicBezTo>
                  <a:pt x="943" y="995"/>
                  <a:pt x="943" y="995"/>
                  <a:pt x="943" y="995"/>
                </a:cubicBezTo>
                <a:lnTo>
                  <a:pt x="799" y="995"/>
                </a:lnTo>
                <a:close/>
                <a:moveTo>
                  <a:pt x="1117" y="926"/>
                </a:moveTo>
                <a:cubicBezTo>
                  <a:pt x="1117" y="964"/>
                  <a:pt x="1086" y="995"/>
                  <a:pt x="1048" y="995"/>
                </a:cubicBezTo>
                <a:cubicBezTo>
                  <a:pt x="977" y="995"/>
                  <a:pt x="977" y="995"/>
                  <a:pt x="977" y="995"/>
                </a:cubicBezTo>
                <a:cubicBezTo>
                  <a:pt x="977" y="297"/>
                  <a:pt x="977" y="297"/>
                  <a:pt x="977" y="297"/>
                </a:cubicBezTo>
                <a:cubicBezTo>
                  <a:pt x="1048" y="297"/>
                  <a:pt x="1048" y="297"/>
                  <a:pt x="1048" y="297"/>
                </a:cubicBezTo>
                <a:cubicBezTo>
                  <a:pt x="1086" y="297"/>
                  <a:pt x="1117" y="327"/>
                  <a:pt x="1117" y="365"/>
                </a:cubicBezTo>
                <a:lnTo>
                  <a:pt x="1117" y="926"/>
                </a:lnTo>
                <a:close/>
                <a:moveTo>
                  <a:pt x="1065" y="558"/>
                </a:moveTo>
                <a:cubicBezTo>
                  <a:pt x="1065" y="733"/>
                  <a:pt x="1065" y="733"/>
                  <a:pt x="1065" y="733"/>
                </a:cubicBezTo>
                <a:cubicBezTo>
                  <a:pt x="1065" y="742"/>
                  <a:pt x="1057" y="750"/>
                  <a:pt x="1047" y="750"/>
                </a:cubicBezTo>
                <a:cubicBezTo>
                  <a:pt x="1038" y="750"/>
                  <a:pt x="1030" y="742"/>
                  <a:pt x="1030" y="733"/>
                </a:cubicBezTo>
                <a:cubicBezTo>
                  <a:pt x="1030" y="558"/>
                  <a:pt x="1030" y="558"/>
                  <a:pt x="1030" y="558"/>
                </a:cubicBezTo>
                <a:cubicBezTo>
                  <a:pt x="1030" y="548"/>
                  <a:pt x="1038" y="541"/>
                  <a:pt x="1047" y="541"/>
                </a:cubicBezTo>
                <a:cubicBezTo>
                  <a:pt x="1057" y="541"/>
                  <a:pt x="1065" y="548"/>
                  <a:pt x="1065" y="558"/>
                </a:cubicBezTo>
                <a:close/>
                <a:moveTo>
                  <a:pt x="122" y="820"/>
                </a:moveTo>
                <a:cubicBezTo>
                  <a:pt x="122" y="830"/>
                  <a:pt x="114" y="838"/>
                  <a:pt x="105" y="838"/>
                </a:cubicBezTo>
                <a:cubicBezTo>
                  <a:pt x="95" y="838"/>
                  <a:pt x="87" y="830"/>
                  <a:pt x="87" y="820"/>
                </a:cubicBezTo>
                <a:cubicBezTo>
                  <a:pt x="87" y="811"/>
                  <a:pt x="95" y="803"/>
                  <a:pt x="105" y="803"/>
                </a:cubicBezTo>
                <a:cubicBezTo>
                  <a:pt x="114" y="803"/>
                  <a:pt x="122" y="811"/>
                  <a:pt x="122" y="820"/>
                </a:cubicBezTo>
                <a:close/>
                <a:moveTo>
                  <a:pt x="87" y="471"/>
                </a:moveTo>
                <a:cubicBezTo>
                  <a:pt x="87" y="461"/>
                  <a:pt x="95" y="454"/>
                  <a:pt x="105" y="454"/>
                </a:cubicBezTo>
                <a:cubicBezTo>
                  <a:pt x="114" y="454"/>
                  <a:pt x="122" y="461"/>
                  <a:pt x="122" y="471"/>
                </a:cubicBezTo>
                <a:cubicBezTo>
                  <a:pt x="122" y="481"/>
                  <a:pt x="114" y="488"/>
                  <a:pt x="105" y="488"/>
                </a:cubicBezTo>
                <a:cubicBezTo>
                  <a:pt x="95" y="488"/>
                  <a:pt x="87" y="481"/>
                  <a:pt x="87" y="471"/>
                </a:cubicBezTo>
                <a:close/>
                <a:moveTo>
                  <a:pt x="122" y="645"/>
                </a:moveTo>
                <a:cubicBezTo>
                  <a:pt x="122" y="655"/>
                  <a:pt x="114" y="663"/>
                  <a:pt x="105" y="663"/>
                </a:cubicBezTo>
                <a:cubicBezTo>
                  <a:pt x="95" y="663"/>
                  <a:pt x="87" y="655"/>
                  <a:pt x="87" y="645"/>
                </a:cubicBezTo>
                <a:cubicBezTo>
                  <a:pt x="87" y="636"/>
                  <a:pt x="95" y="628"/>
                  <a:pt x="105" y="628"/>
                </a:cubicBezTo>
                <a:cubicBezTo>
                  <a:pt x="114" y="628"/>
                  <a:pt x="122" y="636"/>
                  <a:pt x="122" y="645"/>
                </a:cubicBezTo>
                <a:close/>
                <a:moveTo>
                  <a:pt x="1065" y="810"/>
                </a:moveTo>
                <a:cubicBezTo>
                  <a:pt x="1065" y="819"/>
                  <a:pt x="1057" y="828"/>
                  <a:pt x="1047" y="828"/>
                </a:cubicBezTo>
                <a:cubicBezTo>
                  <a:pt x="1037" y="828"/>
                  <a:pt x="1030" y="819"/>
                  <a:pt x="1030" y="810"/>
                </a:cubicBezTo>
                <a:cubicBezTo>
                  <a:pt x="1030" y="800"/>
                  <a:pt x="1037" y="792"/>
                  <a:pt x="1047" y="792"/>
                </a:cubicBezTo>
                <a:cubicBezTo>
                  <a:pt x="1057" y="792"/>
                  <a:pt x="1065" y="800"/>
                  <a:pt x="1065" y="810"/>
                </a:cubicBezTo>
                <a:close/>
                <a:moveTo>
                  <a:pt x="799" y="840"/>
                </a:moveTo>
                <a:cubicBezTo>
                  <a:pt x="799" y="849"/>
                  <a:pt x="791" y="857"/>
                  <a:pt x="782" y="857"/>
                </a:cubicBezTo>
                <a:cubicBezTo>
                  <a:pt x="772" y="857"/>
                  <a:pt x="764" y="849"/>
                  <a:pt x="764" y="840"/>
                </a:cubicBezTo>
                <a:cubicBezTo>
                  <a:pt x="764" y="830"/>
                  <a:pt x="772" y="822"/>
                  <a:pt x="782" y="822"/>
                </a:cubicBezTo>
                <a:cubicBezTo>
                  <a:pt x="791" y="822"/>
                  <a:pt x="799" y="830"/>
                  <a:pt x="799" y="84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63972F5-826F-A207-0642-723D9A2D6D7D}"/>
              </a:ext>
            </a:extLst>
          </p:cNvPr>
          <p:cNvSpPr txBox="1"/>
          <p:nvPr/>
        </p:nvSpPr>
        <p:spPr>
          <a:xfrm>
            <a:off x="4464180" y="3174763"/>
            <a:ext cx="1313427" cy="307777"/>
          </a:xfrm>
          <a:prstGeom prst="rect">
            <a:avLst/>
          </a:prstGeom>
          <a:noFill/>
        </p:spPr>
        <p:txBody>
          <a:bodyPr wrap="non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Biotechnology</a:t>
            </a:r>
          </a:p>
        </p:txBody>
      </p:sp>
      <p:sp>
        <p:nvSpPr>
          <p:cNvPr id="24" name="Freeform 293">
            <a:extLst>
              <a:ext uri="{FF2B5EF4-FFF2-40B4-BE49-F238E27FC236}">
                <a16:creationId xmlns:a16="http://schemas.microsoft.com/office/drawing/2014/main" id="{1CEAC7E8-6360-3B9C-9A31-79A857535462}"/>
              </a:ext>
              <a:ext uri="{C183D7F6-B498-43B3-948B-1728B52AA6E4}">
                <adec:decorative xmlns:adec="http://schemas.microsoft.com/office/drawing/2017/decorative" val="1"/>
              </a:ext>
            </a:extLst>
          </p:cNvPr>
          <p:cNvSpPr>
            <a:spLocks noChangeAspect="1" noEditPoints="1"/>
          </p:cNvSpPr>
          <p:nvPr/>
        </p:nvSpPr>
        <p:spPr bwMode="auto">
          <a:xfrm>
            <a:off x="6374852" y="2719814"/>
            <a:ext cx="529444" cy="446596"/>
          </a:xfrm>
          <a:custGeom>
            <a:avLst/>
            <a:gdLst>
              <a:gd name="T0" fmla="*/ 367 w 1152"/>
              <a:gd name="T1" fmla="*/ 866 h 971"/>
              <a:gd name="T2" fmla="*/ 367 w 1152"/>
              <a:gd name="T3" fmla="*/ 827 h 971"/>
              <a:gd name="T4" fmla="*/ 907 w 1152"/>
              <a:gd name="T5" fmla="*/ 827 h 971"/>
              <a:gd name="T6" fmla="*/ 907 w 1152"/>
              <a:gd name="T7" fmla="*/ 866 h 971"/>
              <a:gd name="T8" fmla="*/ 907 w 1152"/>
              <a:gd name="T9" fmla="*/ 827 h 971"/>
              <a:gd name="T10" fmla="*/ 122 w 1152"/>
              <a:gd name="T11" fmla="*/ 139 h 971"/>
              <a:gd name="T12" fmla="*/ 578 w 1152"/>
              <a:gd name="T13" fmla="*/ 121 h 971"/>
              <a:gd name="T14" fmla="*/ 596 w 1152"/>
              <a:gd name="T15" fmla="*/ 517 h 971"/>
              <a:gd name="T16" fmla="*/ 140 w 1152"/>
              <a:gd name="T17" fmla="*/ 534 h 971"/>
              <a:gd name="T18" fmla="*/ 157 w 1152"/>
              <a:gd name="T19" fmla="*/ 500 h 971"/>
              <a:gd name="T20" fmla="*/ 561 w 1152"/>
              <a:gd name="T21" fmla="*/ 157 h 971"/>
              <a:gd name="T22" fmla="*/ 157 w 1152"/>
              <a:gd name="T23" fmla="*/ 500 h 971"/>
              <a:gd name="T24" fmla="*/ 810 w 1152"/>
              <a:gd name="T25" fmla="*/ 621 h 971"/>
              <a:gd name="T26" fmla="*/ 810 w 1152"/>
              <a:gd name="T27" fmla="*/ 657 h 971"/>
              <a:gd name="T28" fmla="*/ 893 w 1152"/>
              <a:gd name="T29" fmla="*/ 639 h 971"/>
              <a:gd name="T30" fmla="*/ 1152 w 1152"/>
              <a:gd name="T31" fmla="*/ 753 h 971"/>
              <a:gd name="T32" fmla="*/ 1152 w 1152"/>
              <a:gd name="T33" fmla="*/ 788 h 971"/>
              <a:gd name="T34" fmla="*/ 1031 w 1152"/>
              <a:gd name="T35" fmla="*/ 864 h 971"/>
              <a:gd name="T36" fmla="*/ 784 w 1152"/>
              <a:gd name="T37" fmla="*/ 864 h 971"/>
              <a:gd name="T38" fmla="*/ 367 w 1152"/>
              <a:gd name="T39" fmla="*/ 971 h 971"/>
              <a:gd name="T40" fmla="*/ 76 w 1152"/>
              <a:gd name="T41" fmla="*/ 864 h 971"/>
              <a:gd name="T42" fmla="*/ 0 w 1152"/>
              <a:gd name="T43" fmla="*/ 17 h 971"/>
              <a:gd name="T44" fmla="*/ 700 w 1152"/>
              <a:gd name="T45" fmla="*/ 0 h 971"/>
              <a:gd name="T46" fmla="*/ 718 w 1152"/>
              <a:gd name="T47" fmla="*/ 165 h 971"/>
              <a:gd name="T48" fmla="*/ 979 w 1152"/>
              <a:gd name="T49" fmla="*/ 205 h 971"/>
              <a:gd name="T50" fmla="*/ 1151 w 1152"/>
              <a:gd name="T51" fmla="*/ 546 h 971"/>
              <a:gd name="T52" fmla="*/ 1152 w 1152"/>
              <a:gd name="T53" fmla="*/ 639 h 971"/>
              <a:gd name="T54" fmla="*/ 457 w 1152"/>
              <a:gd name="T55" fmla="*/ 846 h 971"/>
              <a:gd name="T56" fmla="*/ 277 w 1152"/>
              <a:gd name="T57" fmla="*/ 846 h 971"/>
              <a:gd name="T58" fmla="*/ 457 w 1152"/>
              <a:gd name="T59" fmla="*/ 846 h 971"/>
              <a:gd name="T60" fmla="*/ 35 w 1152"/>
              <a:gd name="T61" fmla="*/ 657 h 971"/>
              <a:gd name="T62" fmla="*/ 76 w 1152"/>
              <a:gd name="T63" fmla="*/ 829 h 971"/>
              <a:gd name="T64" fmla="*/ 367 w 1152"/>
              <a:gd name="T65" fmla="*/ 722 h 971"/>
              <a:gd name="T66" fmla="*/ 683 w 1152"/>
              <a:gd name="T67" fmla="*/ 829 h 971"/>
              <a:gd name="T68" fmla="*/ 683 w 1152"/>
              <a:gd name="T69" fmla="*/ 34 h 971"/>
              <a:gd name="T70" fmla="*/ 35 w 1152"/>
              <a:gd name="T71" fmla="*/ 621 h 971"/>
              <a:gd name="T72" fmla="*/ 683 w 1152"/>
              <a:gd name="T73" fmla="*/ 34 h 971"/>
              <a:gd name="T74" fmla="*/ 1107 w 1152"/>
              <a:gd name="T75" fmla="*/ 657 h 971"/>
              <a:gd name="T76" fmla="*/ 1107 w 1152"/>
              <a:gd name="T77" fmla="*/ 735 h 971"/>
              <a:gd name="T78" fmla="*/ 1117 w 1152"/>
              <a:gd name="T79" fmla="*/ 657 h 971"/>
              <a:gd name="T80" fmla="*/ 924 w 1152"/>
              <a:gd name="T81" fmla="*/ 528 h 971"/>
              <a:gd name="T82" fmla="*/ 960 w 1152"/>
              <a:gd name="T83" fmla="*/ 234 h 971"/>
              <a:gd name="T84" fmla="*/ 822 w 1152"/>
              <a:gd name="T85" fmla="*/ 200 h 971"/>
              <a:gd name="T86" fmla="*/ 997 w 1152"/>
              <a:gd name="T87" fmla="*/ 846 h 971"/>
              <a:gd name="T88" fmla="*/ 818 w 1152"/>
              <a:gd name="T89" fmla="*/ 846 h 971"/>
              <a:gd name="T90" fmla="*/ 997 w 1152"/>
              <a:gd name="T91" fmla="*/ 846 h 971"/>
              <a:gd name="T92" fmla="*/ 1117 w 1152"/>
              <a:gd name="T93" fmla="*/ 770 h 971"/>
              <a:gd name="T94" fmla="*/ 1033 w 1152"/>
              <a:gd name="T95" fmla="*/ 696 h 971"/>
              <a:gd name="T96" fmla="*/ 1117 w 1152"/>
              <a:gd name="T97" fmla="*/ 621 h 971"/>
              <a:gd name="T98" fmla="*/ 810 w 1152"/>
              <a:gd name="T99" fmla="*/ 563 h 971"/>
              <a:gd name="T100" fmla="*/ 810 w 1152"/>
              <a:gd name="T101" fmla="*/ 528 h 971"/>
              <a:gd name="T102" fmla="*/ 793 w 1152"/>
              <a:gd name="T103" fmla="*/ 361 h 971"/>
              <a:gd name="T104" fmla="*/ 787 w 1152"/>
              <a:gd name="T105" fmla="*/ 200 h 971"/>
              <a:gd name="T106" fmla="*/ 718 w 1152"/>
              <a:gd name="T107" fmla="*/ 829 h 971"/>
              <a:gd name="T108" fmla="*/ 907 w 1152"/>
              <a:gd name="T109" fmla="*/ 722 h 971"/>
              <a:gd name="T110" fmla="*/ 1076 w 1152"/>
              <a:gd name="T111" fmla="*/ 8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2" h="971">
                <a:moveTo>
                  <a:pt x="386" y="846"/>
                </a:moveTo>
                <a:cubicBezTo>
                  <a:pt x="386" y="857"/>
                  <a:pt x="378" y="866"/>
                  <a:pt x="367" y="866"/>
                </a:cubicBezTo>
                <a:cubicBezTo>
                  <a:pt x="356" y="866"/>
                  <a:pt x="348" y="857"/>
                  <a:pt x="348" y="846"/>
                </a:cubicBezTo>
                <a:cubicBezTo>
                  <a:pt x="348" y="836"/>
                  <a:pt x="356" y="827"/>
                  <a:pt x="367" y="827"/>
                </a:cubicBezTo>
                <a:cubicBezTo>
                  <a:pt x="378" y="827"/>
                  <a:pt x="386" y="836"/>
                  <a:pt x="386" y="846"/>
                </a:cubicBezTo>
                <a:close/>
                <a:moveTo>
                  <a:pt x="907" y="827"/>
                </a:moveTo>
                <a:cubicBezTo>
                  <a:pt x="897" y="827"/>
                  <a:pt x="888" y="836"/>
                  <a:pt x="888" y="846"/>
                </a:cubicBezTo>
                <a:cubicBezTo>
                  <a:pt x="888" y="857"/>
                  <a:pt x="897" y="866"/>
                  <a:pt x="907" y="866"/>
                </a:cubicBezTo>
                <a:cubicBezTo>
                  <a:pt x="918" y="866"/>
                  <a:pt x="927" y="857"/>
                  <a:pt x="927" y="846"/>
                </a:cubicBezTo>
                <a:cubicBezTo>
                  <a:pt x="927" y="836"/>
                  <a:pt x="918" y="827"/>
                  <a:pt x="907" y="827"/>
                </a:cubicBezTo>
                <a:close/>
                <a:moveTo>
                  <a:pt x="122" y="517"/>
                </a:moveTo>
                <a:cubicBezTo>
                  <a:pt x="122" y="139"/>
                  <a:pt x="122" y="139"/>
                  <a:pt x="122" y="139"/>
                </a:cubicBezTo>
                <a:cubicBezTo>
                  <a:pt x="122" y="130"/>
                  <a:pt x="130" y="121"/>
                  <a:pt x="140" y="121"/>
                </a:cubicBezTo>
                <a:cubicBezTo>
                  <a:pt x="578" y="121"/>
                  <a:pt x="578" y="121"/>
                  <a:pt x="578" y="121"/>
                </a:cubicBezTo>
                <a:cubicBezTo>
                  <a:pt x="588" y="121"/>
                  <a:pt x="596" y="130"/>
                  <a:pt x="596" y="139"/>
                </a:cubicBezTo>
                <a:cubicBezTo>
                  <a:pt x="596" y="517"/>
                  <a:pt x="596" y="517"/>
                  <a:pt x="596" y="517"/>
                </a:cubicBezTo>
                <a:cubicBezTo>
                  <a:pt x="596" y="526"/>
                  <a:pt x="588" y="534"/>
                  <a:pt x="578" y="534"/>
                </a:cubicBezTo>
                <a:cubicBezTo>
                  <a:pt x="140" y="534"/>
                  <a:pt x="140" y="534"/>
                  <a:pt x="140" y="534"/>
                </a:cubicBezTo>
                <a:cubicBezTo>
                  <a:pt x="130" y="534"/>
                  <a:pt x="122" y="526"/>
                  <a:pt x="122" y="517"/>
                </a:cubicBezTo>
                <a:close/>
                <a:moveTo>
                  <a:pt x="157" y="500"/>
                </a:moveTo>
                <a:cubicBezTo>
                  <a:pt x="561" y="500"/>
                  <a:pt x="561" y="500"/>
                  <a:pt x="561" y="500"/>
                </a:cubicBezTo>
                <a:cubicBezTo>
                  <a:pt x="561" y="157"/>
                  <a:pt x="561" y="157"/>
                  <a:pt x="561" y="157"/>
                </a:cubicBezTo>
                <a:cubicBezTo>
                  <a:pt x="157" y="157"/>
                  <a:pt x="157" y="157"/>
                  <a:pt x="157" y="157"/>
                </a:cubicBezTo>
                <a:lnTo>
                  <a:pt x="157" y="500"/>
                </a:lnTo>
                <a:close/>
                <a:moveTo>
                  <a:pt x="876" y="621"/>
                </a:moveTo>
                <a:cubicBezTo>
                  <a:pt x="810" y="621"/>
                  <a:pt x="810" y="621"/>
                  <a:pt x="810" y="621"/>
                </a:cubicBezTo>
                <a:cubicBezTo>
                  <a:pt x="801" y="621"/>
                  <a:pt x="793" y="629"/>
                  <a:pt x="793" y="639"/>
                </a:cubicBezTo>
                <a:cubicBezTo>
                  <a:pt x="793" y="649"/>
                  <a:pt x="801" y="657"/>
                  <a:pt x="810" y="657"/>
                </a:cubicBezTo>
                <a:cubicBezTo>
                  <a:pt x="876" y="657"/>
                  <a:pt x="876" y="657"/>
                  <a:pt x="876" y="657"/>
                </a:cubicBezTo>
                <a:cubicBezTo>
                  <a:pt x="885" y="657"/>
                  <a:pt x="893" y="649"/>
                  <a:pt x="893" y="639"/>
                </a:cubicBezTo>
                <a:cubicBezTo>
                  <a:pt x="893" y="629"/>
                  <a:pt x="885" y="621"/>
                  <a:pt x="876" y="621"/>
                </a:cubicBezTo>
                <a:close/>
                <a:moveTo>
                  <a:pt x="1152" y="753"/>
                </a:moveTo>
                <a:cubicBezTo>
                  <a:pt x="1152" y="753"/>
                  <a:pt x="1152" y="753"/>
                  <a:pt x="1152" y="753"/>
                </a:cubicBezTo>
                <a:cubicBezTo>
                  <a:pt x="1152" y="788"/>
                  <a:pt x="1152" y="788"/>
                  <a:pt x="1152" y="788"/>
                </a:cubicBezTo>
                <a:cubicBezTo>
                  <a:pt x="1152" y="830"/>
                  <a:pt x="1118" y="864"/>
                  <a:pt x="1076" y="864"/>
                </a:cubicBezTo>
                <a:cubicBezTo>
                  <a:pt x="1031" y="864"/>
                  <a:pt x="1031" y="864"/>
                  <a:pt x="1031" y="864"/>
                </a:cubicBezTo>
                <a:cubicBezTo>
                  <a:pt x="1022" y="924"/>
                  <a:pt x="970" y="971"/>
                  <a:pt x="907" y="971"/>
                </a:cubicBezTo>
                <a:cubicBezTo>
                  <a:pt x="844" y="971"/>
                  <a:pt x="793" y="924"/>
                  <a:pt x="784" y="864"/>
                </a:cubicBezTo>
                <a:cubicBezTo>
                  <a:pt x="490" y="864"/>
                  <a:pt x="490" y="864"/>
                  <a:pt x="490" y="864"/>
                </a:cubicBezTo>
                <a:cubicBezTo>
                  <a:pt x="482" y="924"/>
                  <a:pt x="430" y="971"/>
                  <a:pt x="367" y="971"/>
                </a:cubicBezTo>
                <a:cubicBezTo>
                  <a:pt x="304" y="971"/>
                  <a:pt x="252" y="924"/>
                  <a:pt x="244" y="864"/>
                </a:cubicBezTo>
                <a:cubicBezTo>
                  <a:pt x="76" y="864"/>
                  <a:pt x="76" y="864"/>
                  <a:pt x="76" y="864"/>
                </a:cubicBezTo>
                <a:cubicBezTo>
                  <a:pt x="34" y="864"/>
                  <a:pt x="0" y="830"/>
                  <a:pt x="0" y="788"/>
                </a:cubicBezTo>
                <a:cubicBezTo>
                  <a:pt x="0" y="17"/>
                  <a:pt x="0" y="17"/>
                  <a:pt x="0" y="17"/>
                </a:cubicBezTo>
                <a:cubicBezTo>
                  <a:pt x="0" y="7"/>
                  <a:pt x="8" y="0"/>
                  <a:pt x="18" y="0"/>
                </a:cubicBezTo>
                <a:cubicBezTo>
                  <a:pt x="700" y="0"/>
                  <a:pt x="700" y="0"/>
                  <a:pt x="700" y="0"/>
                </a:cubicBezTo>
                <a:cubicBezTo>
                  <a:pt x="710" y="0"/>
                  <a:pt x="718" y="7"/>
                  <a:pt x="718" y="17"/>
                </a:cubicBezTo>
                <a:cubicBezTo>
                  <a:pt x="718" y="165"/>
                  <a:pt x="718" y="165"/>
                  <a:pt x="718" y="165"/>
                </a:cubicBezTo>
                <a:cubicBezTo>
                  <a:pt x="840" y="165"/>
                  <a:pt x="840" y="165"/>
                  <a:pt x="840" y="165"/>
                </a:cubicBezTo>
                <a:cubicBezTo>
                  <a:pt x="891" y="165"/>
                  <a:pt x="939" y="178"/>
                  <a:pt x="979" y="205"/>
                </a:cubicBezTo>
                <a:cubicBezTo>
                  <a:pt x="1058" y="256"/>
                  <a:pt x="1152" y="357"/>
                  <a:pt x="1151" y="546"/>
                </a:cubicBezTo>
                <a:cubicBezTo>
                  <a:pt x="1151" y="546"/>
                  <a:pt x="1151" y="546"/>
                  <a:pt x="1151" y="546"/>
                </a:cubicBezTo>
                <a:cubicBezTo>
                  <a:pt x="1152" y="637"/>
                  <a:pt x="1152" y="637"/>
                  <a:pt x="1152" y="637"/>
                </a:cubicBezTo>
                <a:cubicBezTo>
                  <a:pt x="1152" y="637"/>
                  <a:pt x="1152" y="638"/>
                  <a:pt x="1152" y="639"/>
                </a:cubicBezTo>
                <a:lnTo>
                  <a:pt x="1152" y="753"/>
                </a:lnTo>
                <a:close/>
                <a:moveTo>
                  <a:pt x="457" y="846"/>
                </a:moveTo>
                <a:cubicBezTo>
                  <a:pt x="457" y="797"/>
                  <a:pt x="417" y="756"/>
                  <a:pt x="367" y="756"/>
                </a:cubicBezTo>
                <a:cubicBezTo>
                  <a:pt x="318" y="756"/>
                  <a:pt x="277" y="797"/>
                  <a:pt x="277" y="846"/>
                </a:cubicBezTo>
                <a:cubicBezTo>
                  <a:pt x="277" y="896"/>
                  <a:pt x="318" y="936"/>
                  <a:pt x="367" y="936"/>
                </a:cubicBezTo>
                <a:cubicBezTo>
                  <a:pt x="417" y="936"/>
                  <a:pt x="457" y="896"/>
                  <a:pt x="457" y="846"/>
                </a:cubicBezTo>
                <a:close/>
                <a:moveTo>
                  <a:pt x="683" y="657"/>
                </a:moveTo>
                <a:cubicBezTo>
                  <a:pt x="35" y="657"/>
                  <a:pt x="35" y="657"/>
                  <a:pt x="35" y="657"/>
                </a:cubicBezTo>
                <a:cubicBezTo>
                  <a:pt x="35" y="788"/>
                  <a:pt x="35" y="788"/>
                  <a:pt x="35" y="788"/>
                </a:cubicBezTo>
                <a:cubicBezTo>
                  <a:pt x="35" y="810"/>
                  <a:pt x="53" y="829"/>
                  <a:pt x="76" y="829"/>
                </a:cubicBezTo>
                <a:cubicBezTo>
                  <a:pt x="244" y="829"/>
                  <a:pt x="244" y="829"/>
                  <a:pt x="244" y="829"/>
                </a:cubicBezTo>
                <a:cubicBezTo>
                  <a:pt x="252" y="768"/>
                  <a:pt x="304" y="722"/>
                  <a:pt x="367" y="722"/>
                </a:cubicBezTo>
                <a:cubicBezTo>
                  <a:pt x="430" y="722"/>
                  <a:pt x="482" y="768"/>
                  <a:pt x="490" y="829"/>
                </a:cubicBezTo>
                <a:cubicBezTo>
                  <a:pt x="683" y="829"/>
                  <a:pt x="683" y="829"/>
                  <a:pt x="683" y="829"/>
                </a:cubicBezTo>
                <a:lnTo>
                  <a:pt x="683" y="657"/>
                </a:lnTo>
                <a:close/>
                <a:moveTo>
                  <a:pt x="683" y="34"/>
                </a:moveTo>
                <a:cubicBezTo>
                  <a:pt x="35" y="34"/>
                  <a:pt x="35" y="34"/>
                  <a:pt x="35" y="34"/>
                </a:cubicBezTo>
                <a:cubicBezTo>
                  <a:pt x="35" y="621"/>
                  <a:pt x="35" y="621"/>
                  <a:pt x="35" y="621"/>
                </a:cubicBezTo>
                <a:cubicBezTo>
                  <a:pt x="683" y="621"/>
                  <a:pt x="683" y="621"/>
                  <a:pt x="683" y="621"/>
                </a:cubicBezTo>
                <a:lnTo>
                  <a:pt x="683" y="34"/>
                </a:lnTo>
                <a:close/>
                <a:moveTo>
                  <a:pt x="1117" y="657"/>
                </a:moveTo>
                <a:cubicBezTo>
                  <a:pt x="1107" y="657"/>
                  <a:pt x="1107" y="657"/>
                  <a:pt x="1107" y="657"/>
                </a:cubicBezTo>
                <a:cubicBezTo>
                  <a:pt x="1085" y="657"/>
                  <a:pt x="1068" y="674"/>
                  <a:pt x="1068" y="696"/>
                </a:cubicBezTo>
                <a:cubicBezTo>
                  <a:pt x="1068" y="718"/>
                  <a:pt x="1085" y="735"/>
                  <a:pt x="1107" y="735"/>
                </a:cubicBezTo>
                <a:cubicBezTo>
                  <a:pt x="1117" y="735"/>
                  <a:pt x="1117" y="735"/>
                  <a:pt x="1117" y="735"/>
                </a:cubicBezTo>
                <a:lnTo>
                  <a:pt x="1117" y="657"/>
                </a:lnTo>
                <a:close/>
                <a:moveTo>
                  <a:pt x="822" y="340"/>
                </a:moveTo>
                <a:cubicBezTo>
                  <a:pt x="874" y="391"/>
                  <a:pt x="908" y="454"/>
                  <a:pt x="924" y="528"/>
                </a:cubicBezTo>
                <a:cubicBezTo>
                  <a:pt x="1116" y="528"/>
                  <a:pt x="1116" y="528"/>
                  <a:pt x="1116" y="528"/>
                </a:cubicBezTo>
                <a:cubicBezTo>
                  <a:pt x="1111" y="366"/>
                  <a:pt x="1029" y="279"/>
                  <a:pt x="960" y="234"/>
                </a:cubicBezTo>
                <a:cubicBezTo>
                  <a:pt x="926" y="211"/>
                  <a:pt x="884" y="200"/>
                  <a:pt x="840" y="200"/>
                </a:cubicBezTo>
                <a:cubicBezTo>
                  <a:pt x="822" y="200"/>
                  <a:pt x="822" y="200"/>
                  <a:pt x="822" y="200"/>
                </a:cubicBezTo>
                <a:lnTo>
                  <a:pt x="822" y="340"/>
                </a:lnTo>
                <a:close/>
                <a:moveTo>
                  <a:pt x="997" y="846"/>
                </a:moveTo>
                <a:cubicBezTo>
                  <a:pt x="997" y="797"/>
                  <a:pt x="957" y="756"/>
                  <a:pt x="907" y="756"/>
                </a:cubicBezTo>
                <a:cubicBezTo>
                  <a:pt x="858" y="756"/>
                  <a:pt x="818" y="797"/>
                  <a:pt x="818" y="846"/>
                </a:cubicBezTo>
                <a:cubicBezTo>
                  <a:pt x="818" y="896"/>
                  <a:pt x="858" y="936"/>
                  <a:pt x="907" y="936"/>
                </a:cubicBezTo>
                <a:cubicBezTo>
                  <a:pt x="957" y="936"/>
                  <a:pt x="997" y="896"/>
                  <a:pt x="997" y="846"/>
                </a:cubicBezTo>
                <a:close/>
                <a:moveTo>
                  <a:pt x="1117" y="788"/>
                </a:moveTo>
                <a:cubicBezTo>
                  <a:pt x="1117" y="770"/>
                  <a:pt x="1117" y="770"/>
                  <a:pt x="1117" y="770"/>
                </a:cubicBezTo>
                <a:cubicBezTo>
                  <a:pt x="1107" y="770"/>
                  <a:pt x="1107" y="770"/>
                  <a:pt x="1107" y="770"/>
                </a:cubicBezTo>
                <a:cubicBezTo>
                  <a:pt x="1066" y="770"/>
                  <a:pt x="1033" y="737"/>
                  <a:pt x="1033" y="696"/>
                </a:cubicBezTo>
                <a:cubicBezTo>
                  <a:pt x="1033" y="655"/>
                  <a:pt x="1066" y="621"/>
                  <a:pt x="1107" y="621"/>
                </a:cubicBezTo>
                <a:cubicBezTo>
                  <a:pt x="1117" y="621"/>
                  <a:pt x="1117" y="621"/>
                  <a:pt x="1117" y="621"/>
                </a:cubicBezTo>
                <a:cubicBezTo>
                  <a:pt x="1117" y="563"/>
                  <a:pt x="1117" y="563"/>
                  <a:pt x="1117" y="563"/>
                </a:cubicBezTo>
                <a:cubicBezTo>
                  <a:pt x="810" y="563"/>
                  <a:pt x="810" y="563"/>
                  <a:pt x="810" y="563"/>
                </a:cubicBezTo>
                <a:cubicBezTo>
                  <a:pt x="801" y="563"/>
                  <a:pt x="793" y="555"/>
                  <a:pt x="793" y="546"/>
                </a:cubicBezTo>
                <a:cubicBezTo>
                  <a:pt x="793" y="536"/>
                  <a:pt x="801" y="528"/>
                  <a:pt x="810" y="528"/>
                </a:cubicBezTo>
                <a:cubicBezTo>
                  <a:pt x="888" y="528"/>
                  <a:pt x="888" y="528"/>
                  <a:pt x="888" y="528"/>
                </a:cubicBezTo>
                <a:cubicBezTo>
                  <a:pt x="872" y="462"/>
                  <a:pt x="840" y="406"/>
                  <a:pt x="793" y="361"/>
                </a:cubicBezTo>
                <a:cubicBezTo>
                  <a:pt x="790" y="357"/>
                  <a:pt x="788" y="352"/>
                  <a:pt x="788" y="348"/>
                </a:cubicBezTo>
                <a:cubicBezTo>
                  <a:pt x="787" y="200"/>
                  <a:pt x="787" y="200"/>
                  <a:pt x="787" y="200"/>
                </a:cubicBezTo>
                <a:cubicBezTo>
                  <a:pt x="718" y="200"/>
                  <a:pt x="718" y="200"/>
                  <a:pt x="718" y="200"/>
                </a:cubicBezTo>
                <a:cubicBezTo>
                  <a:pt x="718" y="829"/>
                  <a:pt x="718" y="829"/>
                  <a:pt x="718" y="829"/>
                </a:cubicBezTo>
                <a:cubicBezTo>
                  <a:pt x="784" y="829"/>
                  <a:pt x="784" y="829"/>
                  <a:pt x="784" y="829"/>
                </a:cubicBezTo>
                <a:cubicBezTo>
                  <a:pt x="793" y="768"/>
                  <a:pt x="844" y="722"/>
                  <a:pt x="907" y="722"/>
                </a:cubicBezTo>
                <a:cubicBezTo>
                  <a:pt x="970" y="722"/>
                  <a:pt x="1022" y="768"/>
                  <a:pt x="1031" y="829"/>
                </a:cubicBezTo>
                <a:cubicBezTo>
                  <a:pt x="1076" y="829"/>
                  <a:pt x="1076" y="829"/>
                  <a:pt x="1076" y="829"/>
                </a:cubicBezTo>
                <a:cubicBezTo>
                  <a:pt x="1099" y="829"/>
                  <a:pt x="1117" y="810"/>
                  <a:pt x="1117" y="78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A9674682-B026-D6A2-7E5A-A17B8D43DDCA}"/>
              </a:ext>
            </a:extLst>
          </p:cNvPr>
          <p:cNvSpPr txBox="1"/>
          <p:nvPr/>
        </p:nvSpPr>
        <p:spPr>
          <a:xfrm>
            <a:off x="5965374" y="3180765"/>
            <a:ext cx="1324392" cy="307777"/>
          </a:xfrm>
          <a:prstGeom prst="rect">
            <a:avLst/>
          </a:prstGeom>
          <a:noFill/>
        </p:spPr>
        <p:txBody>
          <a:bodyPr wrap="non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Transportation</a:t>
            </a:r>
          </a:p>
        </p:txBody>
      </p:sp>
      <p:pic>
        <p:nvPicPr>
          <p:cNvPr id="20" name="Graphic 19">
            <a:extLst>
              <a:ext uri="{FF2B5EF4-FFF2-40B4-BE49-F238E27FC236}">
                <a16:creationId xmlns:a16="http://schemas.microsoft.com/office/drawing/2014/main" id="{696C7CBD-65E2-E57F-E83E-0129253D757C}"/>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854242" y="2694555"/>
            <a:ext cx="467371" cy="467371"/>
          </a:xfrm>
          <a:prstGeom prst="rect">
            <a:avLst/>
          </a:prstGeom>
        </p:spPr>
      </p:pic>
      <p:sp>
        <p:nvSpPr>
          <p:cNvPr id="11" name="TextBox 10">
            <a:extLst>
              <a:ext uri="{FF2B5EF4-FFF2-40B4-BE49-F238E27FC236}">
                <a16:creationId xmlns:a16="http://schemas.microsoft.com/office/drawing/2014/main" id="{086E9AFE-D4BD-05BB-7381-00895B893CEB}"/>
              </a:ext>
            </a:extLst>
          </p:cNvPr>
          <p:cNvSpPr txBox="1"/>
          <p:nvPr/>
        </p:nvSpPr>
        <p:spPr>
          <a:xfrm>
            <a:off x="7477480" y="3180765"/>
            <a:ext cx="1185187" cy="307777"/>
          </a:xfrm>
          <a:prstGeom prst="rect">
            <a:avLst/>
          </a:prstGeom>
          <a:noFill/>
        </p:spPr>
        <p:txBody>
          <a:bodyPr wrap="non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Construction</a:t>
            </a:r>
          </a:p>
        </p:txBody>
      </p:sp>
      <p:pic>
        <p:nvPicPr>
          <p:cNvPr id="27" name="Graphic 26">
            <a:extLst>
              <a:ext uri="{FF2B5EF4-FFF2-40B4-BE49-F238E27FC236}">
                <a16:creationId xmlns:a16="http://schemas.microsoft.com/office/drawing/2014/main" id="{640AFA40-CB6E-2328-D17B-620699D5162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33029" y="2587977"/>
            <a:ext cx="594360" cy="594360"/>
          </a:xfrm>
          <a:prstGeom prst="rect">
            <a:avLst/>
          </a:prstGeom>
        </p:spPr>
      </p:pic>
      <p:sp>
        <p:nvSpPr>
          <p:cNvPr id="15" name="TextBox 14">
            <a:extLst>
              <a:ext uri="{FF2B5EF4-FFF2-40B4-BE49-F238E27FC236}">
                <a16:creationId xmlns:a16="http://schemas.microsoft.com/office/drawing/2014/main" id="{426054C7-A04F-2C40-BBF3-F672FFBCF4BE}"/>
              </a:ext>
            </a:extLst>
          </p:cNvPr>
          <p:cNvSpPr txBox="1"/>
          <p:nvPr/>
        </p:nvSpPr>
        <p:spPr>
          <a:xfrm>
            <a:off x="8990088" y="3161926"/>
            <a:ext cx="680242" cy="307777"/>
          </a:xfrm>
          <a:prstGeom prst="rect">
            <a:avLst/>
          </a:prstGeom>
          <a:noFill/>
        </p:spPr>
        <p:txBody>
          <a:bodyPr wrap="non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Energy</a:t>
            </a:r>
          </a:p>
        </p:txBody>
      </p:sp>
      <p:sp>
        <p:nvSpPr>
          <p:cNvPr id="30" name="Freeform 590">
            <a:extLst>
              <a:ext uri="{FF2B5EF4-FFF2-40B4-BE49-F238E27FC236}">
                <a16:creationId xmlns:a16="http://schemas.microsoft.com/office/drawing/2014/main" id="{9FE500D1-D12C-61D2-D64A-07CED7D821B2}"/>
              </a:ext>
              <a:ext uri="{C183D7F6-B498-43B3-948B-1728B52AA6E4}">
                <adec:decorative xmlns:adec="http://schemas.microsoft.com/office/drawing/2017/decorative" val="1"/>
              </a:ext>
            </a:extLst>
          </p:cNvPr>
          <p:cNvSpPr>
            <a:spLocks noChangeAspect="1" noEditPoints="1"/>
          </p:cNvSpPr>
          <p:nvPr/>
        </p:nvSpPr>
        <p:spPr bwMode="auto">
          <a:xfrm>
            <a:off x="10265538" y="2610975"/>
            <a:ext cx="534072" cy="524865"/>
          </a:xfrm>
          <a:custGeom>
            <a:avLst/>
            <a:gdLst>
              <a:gd name="T0" fmla="*/ 960 w 1152"/>
              <a:gd name="T1" fmla="*/ 340 h 1133"/>
              <a:gd name="T2" fmla="*/ 17 w 1152"/>
              <a:gd name="T3" fmla="*/ 393 h 1133"/>
              <a:gd name="T4" fmla="*/ 0 w 1152"/>
              <a:gd name="T5" fmla="*/ 732 h 1133"/>
              <a:gd name="T6" fmla="*/ 103 w 1152"/>
              <a:gd name="T7" fmla="*/ 821 h 1133"/>
              <a:gd name="T8" fmla="*/ 0 w 1152"/>
              <a:gd name="T9" fmla="*/ 1012 h 1133"/>
              <a:gd name="T10" fmla="*/ 239 w 1152"/>
              <a:gd name="T11" fmla="*/ 1030 h 1133"/>
              <a:gd name="T12" fmla="*/ 875 w 1152"/>
              <a:gd name="T13" fmla="*/ 1133 h 1133"/>
              <a:gd name="T14" fmla="*/ 893 w 1152"/>
              <a:gd name="T15" fmla="*/ 893 h 1133"/>
              <a:gd name="T16" fmla="*/ 962 w 1152"/>
              <a:gd name="T17" fmla="*/ 792 h 1133"/>
              <a:gd name="T18" fmla="*/ 995 w 1152"/>
              <a:gd name="T19" fmla="*/ 410 h 1133"/>
              <a:gd name="T20" fmla="*/ 1134 w 1152"/>
              <a:gd name="T21" fmla="*/ 201 h 1133"/>
              <a:gd name="T22" fmla="*/ 1134 w 1152"/>
              <a:gd name="T23" fmla="*/ 166 h 1133"/>
              <a:gd name="T24" fmla="*/ 35 w 1152"/>
              <a:gd name="T25" fmla="*/ 1012 h 1133"/>
              <a:gd name="T26" fmla="*/ 206 w 1152"/>
              <a:gd name="T27" fmla="*/ 1012 h 1133"/>
              <a:gd name="T28" fmla="*/ 960 w 1152"/>
              <a:gd name="T29" fmla="*/ 1012 h 1133"/>
              <a:gd name="T30" fmla="*/ 790 w 1152"/>
              <a:gd name="T31" fmla="*/ 1012 h 1133"/>
              <a:gd name="T32" fmla="*/ 960 w 1152"/>
              <a:gd name="T33" fmla="*/ 1012 h 1133"/>
              <a:gd name="T34" fmla="*/ 756 w 1152"/>
              <a:gd name="T35" fmla="*/ 994 h 1133"/>
              <a:gd name="T36" fmla="*/ 138 w 1152"/>
              <a:gd name="T37" fmla="*/ 893 h 1133"/>
              <a:gd name="T38" fmla="*/ 177 w 1152"/>
              <a:gd name="T39" fmla="*/ 830 h 1133"/>
              <a:gd name="T40" fmla="*/ 647 w 1152"/>
              <a:gd name="T41" fmla="*/ 774 h 1133"/>
              <a:gd name="T42" fmla="*/ 858 w 1152"/>
              <a:gd name="T43" fmla="*/ 893 h 1133"/>
              <a:gd name="T44" fmla="*/ 944 w 1152"/>
              <a:gd name="T45" fmla="*/ 762 h 1133"/>
              <a:gd name="T46" fmla="*/ 326 w 1152"/>
              <a:gd name="T47" fmla="*/ 746 h 1133"/>
              <a:gd name="T48" fmla="*/ 35 w 1152"/>
              <a:gd name="T49" fmla="*/ 732 h 1133"/>
              <a:gd name="T50" fmla="*/ 960 w 1152"/>
              <a:gd name="T51" fmla="*/ 428 h 1133"/>
              <a:gd name="T52" fmla="*/ 144 w 1152"/>
              <a:gd name="T53" fmla="*/ 1012 h 1133"/>
              <a:gd name="T54" fmla="*/ 96 w 1152"/>
              <a:gd name="T55" fmla="*/ 1012 h 1133"/>
              <a:gd name="T56" fmla="*/ 144 w 1152"/>
              <a:gd name="T57" fmla="*/ 1012 h 1133"/>
              <a:gd name="T58" fmla="*/ 898 w 1152"/>
              <a:gd name="T59" fmla="*/ 1012 h 1133"/>
              <a:gd name="T60" fmla="*/ 851 w 1152"/>
              <a:gd name="T61" fmla="*/ 1012 h 1133"/>
              <a:gd name="T62" fmla="*/ 192 w 1152"/>
              <a:gd name="T63" fmla="*/ 350 h 1133"/>
              <a:gd name="T64" fmla="*/ 759 w 1152"/>
              <a:gd name="T65" fmla="*/ 350 h 1133"/>
              <a:gd name="T66" fmla="*/ 821 w 1152"/>
              <a:gd name="T67" fmla="*/ 332 h 1133"/>
              <a:gd name="T68" fmla="*/ 776 w 1152"/>
              <a:gd name="T69" fmla="*/ 315 h 1133"/>
              <a:gd name="T70" fmla="*/ 515 w 1152"/>
              <a:gd name="T71" fmla="*/ 17 h 1133"/>
              <a:gd name="T72" fmla="*/ 480 w 1152"/>
              <a:gd name="T73" fmla="*/ 17 h 1133"/>
              <a:gd name="T74" fmla="*/ 219 w 1152"/>
              <a:gd name="T75" fmla="*/ 315 h 1133"/>
              <a:gd name="T76" fmla="*/ 174 w 1152"/>
              <a:gd name="T77" fmla="*/ 332 h 1133"/>
              <a:gd name="T78" fmla="*/ 497 w 1152"/>
              <a:gd name="T79" fmla="*/ 88 h 1133"/>
              <a:gd name="T80" fmla="*/ 254 w 1152"/>
              <a:gd name="T81" fmla="*/ 315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2" h="1133">
                <a:moveTo>
                  <a:pt x="1134" y="166"/>
                </a:moveTo>
                <a:cubicBezTo>
                  <a:pt x="1038" y="166"/>
                  <a:pt x="960" y="244"/>
                  <a:pt x="960" y="340"/>
                </a:cubicBezTo>
                <a:cubicBezTo>
                  <a:pt x="960" y="393"/>
                  <a:pt x="960" y="393"/>
                  <a:pt x="960" y="393"/>
                </a:cubicBezTo>
                <a:cubicBezTo>
                  <a:pt x="17" y="393"/>
                  <a:pt x="17" y="393"/>
                  <a:pt x="17" y="393"/>
                </a:cubicBezTo>
                <a:cubicBezTo>
                  <a:pt x="8" y="393"/>
                  <a:pt x="0" y="401"/>
                  <a:pt x="0" y="410"/>
                </a:cubicBezTo>
                <a:cubicBezTo>
                  <a:pt x="0" y="732"/>
                  <a:pt x="0" y="732"/>
                  <a:pt x="0" y="732"/>
                </a:cubicBezTo>
                <a:cubicBezTo>
                  <a:pt x="0" y="757"/>
                  <a:pt x="13" y="780"/>
                  <a:pt x="33" y="792"/>
                </a:cubicBezTo>
                <a:cubicBezTo>
                  <a:pt x="55" y="805"/>
                  <a:pt x="78" y="814"/>
                  <a:pt x="103" y="821"/>
                </a:cubicBezTo>
                <a:cubicBezTo>
                  <a:pt x="103" y="893"/>
                  <a:pt x="103" y="893"/>
                  <a:pt x="103" y="893"/>
                </a:cubicBezTo>
                <a:cubicBezTo>
                  <a:pt x="45" y="902"/>
                  <a:pt x="0" y="952"/>
                  <a:pt x="0" y="1012"/>
                </a:cubicBezTo>
                <a:cubicBezTo>
                  <a:pt x="0" y="1078"/>
                  <a:pt x="54" y="1133"/>
                  <a:pt x="120" y="1133"/>
                </a:cubicBezTo>
                <a:cubicBezTo>
                  <a:pt x="180" y="1133"/>
                  <a:pt x="231" y="1088"/>
                  <a:pt x="239" y="1030"/>
                </a:cubicBezTo>
                <a:cubicBezTo>
                  <a:pt x="756" y="1030"/>
                  <a:pt x="756" y="1030"/>
                  <a:pt x="756" y="1030"/>
                </a:cubicBezTo>
                <a:cubicBezTo>
                  <a:pt x="765" y="1088"/>
                  <a:pt x="815" y="1133"/>
                  <a:pt x="875" y="1133"/>
                </a:cubicBezTo>
                <a:cubicBezTo>
                  <a:pt x="941" y="1133"/>
                  <a:pt x="995" y="1078"/>
                  <a:pt x="995" y="1012"/>
                </a:cubicBezTo>
                <a:cubicBezTo>
                  <a:pt x="995" y="952"/>
                  <a:pt x="951" y="902"/>
                  <a:pt x="893" y="893"/>
                </a:cubicBezTo>
                <a:cubicBezTo>
                  <a:pt x="893" y="820"/>
                  <a:pt x="893" y="820"/>
                  <a:pt x="893" y="820"/>
                </a:cubicBezTo>
                <a:cubicBezTo>
                  <a:pt x="917" y="814"/>
                  <a:pt x="940" y="805"/>
                  <a:pt x="962" y="792"/>
                </a:cubicBezTo>
                <a:cubicBezTo>
                  <a:pt x="983" y="780"/>
                  <a:pt x="995" y="757"/>
                  <a:pt x="995" y="732"/>
                </a:cubicBezTo>
                <a:cubicBezTo>
                  <a:pt x="995" y="410"/>
                  <a:pt x="995" y="410"/>
                  <a:pt x="995" y="410"/>
                </a:cubicBezTo>
                <a:cubicBezTo>
                  <a:pt x="995" y="340"/>
                  <a:pt x="995" y="340"/>
                  <a:pt x="995" y="340"/>
                </a:cubicBezTo>
                <a:cubicBezTo>
                  <a:pt x="995" y="264"/>
                  <a:pt x="1058" y="201"/>
                  <a:pt x="1134" y="201"/>
                </a:cubicBezTo>
                <a:cubicBezTo>
                  <a:pt x="1144" y="201"/>
                  <a:pt x="1152" y="193"/>
                  <a:pt x="1152" y="184"/>
                </a:cubicBezTo>
                <a:cubicBezTo>
                  <a:pt x="1152" y="174"/>
                  <a:pt x="1144" y="166"/>
                  <a:pt x="1134" y="166"/>
                </a:cubicBezTo>
                <a:close/>
                <a:moveTo>
                  <a:pt x="120" y="1097"/>
                </a:moveTo>
                <a:cubicBezTo>
                  <a:pt x="73" y="1097"/>
                  <a:pt x="35" y="1059"/>
                  <a:pt x="35" y="1012"/>
                </a:cubicBezTo>
                <a:cubicBezTo>
                  <a:pt x="35" y="965"/>
                  <a:pt x="73" y="926"/>
                  <a:pt x="120" y="926"/>
                </a:cubicBezTo>
                <a:cubicBezTo>
                  <a:pt x="167" y="926"/>
                  <a:pt x="206" y="965"/>
                  <a:pt x="206" y="1012"/>
                </a:cubicBezTo>
                <a:cubicBezTo>
                  <a:pt x="206" y="1059"/>
                  <a:pt x="167" y="1097"/>
                  <a:pt x="120" y="1097"/>
                </a:cubicBezTo>
                <a:close/>
                <a:moveTo>
                  <a:pt x="960" y="1012"/>
                </a:moveTo>
                <a:cubicBezTo>
                  <a:pt x="960" y="1059"/>
                  <a:pt x="922" y="1097"/>
                  <a:pt x="875" y="1097"/>
                </a:cubicBezTo>
                <a:cubicBezTo>
                  <a:pt x="828" y="1097"/>
                  <a:pt x="790" y="1059"/>
                  <a:pt x="790" y="1012"/>
                </a:cubicBezTo>
                <a:cubicBezTo>
                  <a:pt x="790" y="965"/>
                  <a:pt x="828" y="926"/>
                  <a:pt x="875" y="926"/>
                </a:cubicBezTo>
                <a:cubicBezTo>
                  <a:pt x="922" y="926"/>
                  <a:pt x="960" y="965"/>
                  <a:pt x="960" y="1012"/>
                </a:cubicBezTo>
                <a:close/>
                <a:moveTo>
                  <a:pt x="858" y="893"/>
                </a:moveTo>
                <a:cubicBezTo>
                  <a:pt x="805" y="901"/>
                  <a:pt x="764" y="942"/>
                  <a:pt x="756" y="994"/>
                </a:cubicBezTo>
                <a:cubicBezTo>
                  <a:pt x="239" y="994"/>
                  <a:pt x="239" y="994"/>
                  <a:pt x="239" y="994"/>
                </a:cubicBezTo>
                <a:cubicBezTo>
                  <a:pt x="231" y="942"/>
                  <a:pt x="190" y="901"/>
                  <a:pt x="138" y="893"/>
                </a:cubicBezTo>
                <a:cubicBezTo>
                  <a:pt x="138" y="827"/>
                  <a:pt x="138" y="827"/>
                  <a:pt x="138" y="827"/>
                </a:cubicBezTo>
                <a:cubicBezTo>
                  <a:pt x="151" y="829"/>
                  <a:pt x="164" y="830"/>
                  <a:pt x="177" y="830"/>
                </a:cubicBezTo>
                <a:cubicBezTo>
                  <a:pt x="239" y="830"/>
                  <a:pt x="301" y="811"/>
                  <a:pt x="348" y="774"/>
                </a:cubicBezTo>
                <a:cubicBezTo>
                  <a:pt x="431" y="708"/>
                  <a:pt x="565" y="708"/>
                  <a:pt x="647" y="774"/>
                </a:cubicBezTo>
                <a:cubicBezTo>
                  <a:pt x="704" y="819"/>
                  <a:pt x="783" y="837"/>
                  <a:pt x="858" y="827"/>
                </a:cubicBezTo>
                <a:lnTo>
                  <a:pt x="858" y="893"/>
                </a:lnTo>
                <a:close/>
                <a:moveTo>
                  <a:pt x="960" y="732"/>
                </a:moveTo>
                <a:cubicBezTo>
                  <a:pt x="960" y="745"/>
                  <a:pt x="954" y="756"/>
                  <a:pt x="944" y="762"/>
                </a:cubicBezTo>
                <a:cubicBezTo>
                  <a:pt x="861" y="811"/>
                  <a:pt x="742" y="804"/>
                  <a:pt x="668" y="746"/>
                </a:cubicBezTo>
                <a:cubicBezTo>
                  <a:pt x="574" y="672"/>
                  <a:pt x="421" y="672"/>
                  <a:pt x="326" y="746"/>
                </a:cubicBezTo>
                <a:cubicBezTo>
                  <a:pt x="253" y="804"/>
                  <a:pt x="134" y="811"/>
                  <a:pt x="51" y="762"/>
                </a:cubicBezTo>
                <a:cubicBezTo>
                  <a:pt x="41" y="756"/>
                  <a:pt x="35" y="745"/>
                  <a:pt x="35" y="732"/>
                </a:cubicBezTo>
                <a:cubicBezTo>
                  <a:pt x="35" y="428"/>
                  <a:pt x="35" y="428"/>
                  <a:pt x="35" y="428"/>
                </a:cubicBezTo>
                <a:cubicBezTo>
                  <a:pt x="960" y="428"/>
                  <a:pt x="960" y="428"/>
                  <a:pt x="960" y="428"/>
                </a:cubicBezTo>
                <a:lnTo>
                  <a:pt x="960" y="732"/>
                </a:lnTo>
                <a:close/>
                <a:moveTo>
                  <a:pt x="144" y="1012"/>
                </a:moveTo>
                <a:cubicBezTo>
                  <a:pt x="144" y="1025"/>
                  <a:pt x="133" y="1036"/>
                  <a:pt x="120" y="1036"/>
                </a:cubicBezTo>
                <a:cubicBezTo>
                  <a:pt x="107" y="1036"/>
                  <a:pt x="96" y="1025"/>
                  <a:pt x="96" y="1012"/>
                </a:cubicBezTo>
                <a:cubicBezTo>
                  <a:pt x="96" y="999"/>
                  <a:pt x="107" y="989"/>
                  <a:pt x="120" y="989"/>
                </a:cubicBezTo>
                <a:cubicBezTo>
                  <a:pt x="133" y="989"/>
                  <a:pt x="144" y="999"/>
                  <a:pt x="144" y="1012"/>
                </a:cubicBezTo>
                <a:close/>
                <a:moveTo>
                  <a:pt x="875" y="989"/>
                </a:moveTo>
                <a:cubicBezTo>
                  <a:pt x="888" y="989"/>
                  <a:pt x="898" y="999"/>
                  <a:pt x="898" y="1012"/>
                </a:cubicBezTo>
                <a:cubicBezTo>
                  <a:pt x="898" y="1025"/>
                  <a:pt x="888" y="1036"/>
                  <a:pt x="875" y="1036"/>
                </a:cubicBezTo>
                <a:cubicBezTo>
                  <a:pt x="862" y="1036"/>
                  <a:pt x="851" y="1025"/>
                  <a:pt x="851" y="1012"/>
                </a:cubicBezTo>
                <a:cubicBezTo>
                  <a:pt x="851" y="999"/>
                  <a:pt x="862" y="989"/>
                  <a:pt x="875" y="989"/>
                </a:cubicBezTo>
                <a:close/>
                <a:moveTo>
                  <a:pt x="192" y="350"/>
                </a:moveTo>
                <a:cubicBezTo>
                  <a:pt x="236" y="350"/>
                  <a:pt x="236" y="350"/>
                  <a:pt x="236" y="350"/>
                </a:cubicBezTo>
                <a:cubicBezTo>
                  <a:pt x="759" y="350"/>
                  <a:pt x="759" y="350"/>
                  <a:pt x="759" y="350"/>
                </a:cubicBezTo>
                <a:cubicBezTo>
                  <a:pt x="803" y="350"/>
                  <a:pt x="803" y="350"/>
                  <a:pt x="803" y="350"/>
                </a:cubicBezTo>
                <a:cubicBezTo>
                  <a:pt x="813" y="350"/>
                  <a:pt x="821" y="342"/>
                  <a:pt x="821" y="332"/>
                </a:cubicBezTo>
                <a:cubicBezTo>
                  <a:pt x="821" y="323"/>
                  <a:pt x="813" y="315"/>
                  <a:pt x="803" y="315"/>
                </a:cubicBezTo>
                <a:cubicBezTo>
                  <a:pt x="776" y="315"/>
                  <a:pt x="776" y="315"/>
                  <a:pt x="776" y="315"/>
                </a:cubicBezTo>
                <a:cubicBezTo>
                  <a:pt x="767" y="175"/>
                  <a:pt x="655" y="63"/>
                  <a:pt x="515" y="54"/>
                </a:cubicBezTo>
                <a:cubicBezTo>
                  <a:pt x="515" y="17"/>
                  <a:pt x="515" y="17"/>
                  <a:pt x="515" y="17"/>
                </a:cubicBezTo>
                <a:cubicBezTo>
                  <a:pt x="515" y="8"/>
                  <a:pt x="507" y="0"/>
                  <a:pt x="497" y="0"/>
                </a:cubicBezTo>
                <a:cubicBezTo>
                  <a:pt x="488" y="0"/>
                  <a:pt x="480" y="8"/>
                  <a:pt x="480" y="17"/>
                </a:cubicBezTo>
                <a:cubicBezTo>
                  <a:pt x="480" y="54"/>
                  <a:pt x="480" y="54"/>
                  <a:pt x="480" y="54"/>
                </a:cubicBezTo>
                <a:cubicBezTo>
                  <a:pt x="340" y="63"/>
                  <a:pt x="228" y="175"/>
                  <a:pt x="219" y="315"/>
                </a:cubicBezTo>
                <a:cubicBezTo>
                  <a:pt x="192" y="315"/>
                  <a:pt x="192" y="315"/>
                  <a:pt x="192" y="315"/>
                </a:cubicBezTo>
                <a:cubicBezTo>
                  <a:pt x="182" y="315"/>
                  <a:pt x="174" y="323"/>
                  <a:pt x="174" y="332"/>
                </a:cubicBezTo>
                <a:cubicBezTo>
                  <a:pt x="174" y="342"/>
                  <a:pt x="182" y="350"/>
                  <a:pt x="192" y="350"/>
                </a:cubicBezTo>
                <a:close/>
                <a:moveTo>
                  <a:pt x="497" y="88"/>
                </a:moveTo>
                <a:cubicBezTo>
                  <a:pt x="626" y="88"/>
                  <a:pt x="732" y="188"/>
                  <a:pt x="741" y="315"/>
                </a:cubicBezTo>
                <a:cubicBezTo>
                  <a:pt x="254" y="315"/>
                  <a:pt x="254" y="315"/>
                  <a:pt x="254" y="315"/>
                </a:cubicBezTo>
                <a:cubicBezTo>
                  <a:pt x="263" y="188"/>
                  <a:pt x="369" y="88"/>
                  <a:pt x="497" y="8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B113D4C4-35B9-4AFA-9977-56559CD2C5D6}"/>
              </a:ext>
            </a:extLst>
          </p:cNvPr>
          <p:cNvSpPr txBox="1"/>
          <p:nvPr/>
        </p:nvSpPr>
        <p:spPr>
          <a:xfrm>
            <a:off x="10039368" y="3177628"/>
            <a:ext cx="986415" cy="307777"/>
          </a:xfrm>
          <a:prstGeom prst="rect">
            <a:avLst/>
          </a:prstGeom>
          <a:noFill/>
        </p:spPr>
        <p:txBody>
          <a:bodyPr wrap="non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Hospitality</a:t>
            </a:r>
          </a:p>
        </p:txBody>
      </p:sp>
      <p:sp>
        <p:nvSpPr>
          <p:cNvPr id="31" name="Freeform 312">
            <a:extLst>
              <a:ext uri="{FF2B5EF4-FFF2-40B4-BE49-F238E27FC236}">
                <a16:creationId xmlns:a16="http://schemas.microsoft.com/office/drawing/2014/main" id="{E6BDAD65-717E-01C4-779B-0707F46B427B}"/>
              </a:ext>
              <a:ext uri="{C183D7F6-B498-43B3-948B-1728B52AA6E4}">
                <adec:decorative xmlns:adec="http://schemas.microsoft.com/office/drawing/2017/decorative" val="1"/>
              </a:ext>
            </a:extLst>
          </p:cNvPr>
          <p:cNvSpPr>
            <a:spLocks noChangeAspect="1" noEditPoints="1"/>
          </p:cNvSpPr>
          <p:nvPr/>
        </p:nvSpPr>
        <p:spPr bwMode="auto">
          <a:xfrm rot="16200000">
            <a:off x="1152385" y="4003500"/>
            <a:ext cx="389512" cy="526326"/>
          </a:xfrm>
          <a:custGeom>
            <a:avLst/>
            <a:gdLst>
              <a:gd name="T0" fmla="*/ 1280 w 1709"/>
              <a:gd name="T1" fmla="*/ 192 h 2309"/>
              <a:gd name="T2" fmla="*/ 1280 w 1709"/>
              <a:gd name="T3" fmla="*/ 455 h 2309"/>
              <a:gd name="T4" fmla="*/ 1400 w 1709"/>
              <a:gd name="T5" fmla="*/ 439 h 2309"/>
              <a:gd name="T6" fmla="*/ 214 w 1709"/>
              <a:gd name="T7" fmla="*/ 669 h 2309"/>
              <a:gd name="T8" fmla="*/ 251 w 1709"/>
              <a:gd name="T9" fmla="*/ 1480 h 2309"/>
              <a:gd name="T10" fmla="*/ 278 w 1709"/>
              <a:gd name="T11" fmla="*/ 1416 h 2309"/>
              <a:gd name="T12" fmla="*/ 639 w 1709"/>
              <a:gd name="T13" fmla="*/ 585 h 2309"/>
              <a:gd name="T14" fmla="*/ 655 w 1709"/>
              <a:gd name="T15" fmla="*/ 616 h 2309"/>
              <a:gd name="T16" fmla="*/ 714 w 1709"/>
              <a:gd name="T17" fmla="*/ 790 h 2309"/>
              <a:gd name="T18" fmla="*/ 841 w 1709"/>
              <a:gd name="T19" fmla="*/ 1297 h 2309"/>
              <a:gd name="T20" fmla="*/ 879 w 1709"/>
              <a:gd name="T21" fmla="*/ 1528 h 2309"/>
              <a:gd name="T22" fmla="*/ 1642 w 1709"/>
              <a:gd name="T23" fmla="*/ 40 h 2309"/>
              <a:gd name="T24" fmla="*/ 1609 w 1709"/>
              <a:gd name="T25" fmla="*/ 19 h 2309"/>
              <a:gd name="T26" fmla="*/ 1577 w 1709"/>
              <a:gd name="T27" fmla="*/ 6 h 2309"/>
              <a:gd name="T28" fmla="*/ 1530 w 1709"/>
              <a:gd name="T29" fmla="*/ 0 h 2309"/>
              <a:gd name="T30" fmla="*/ 542 w 1709"/>
              <a:gd name="T31" fmla="*/ 5 h 2309"/>
              <a:gd name="T32" fmla="*/ 511 w 1709"/>
              <a:gd name="T33" fmla="*/ 15 h 2309"/>
              <a:gd name="T34" fmla="*/ 486 w 1709"/>
              <a:gd name="T35" fmla="*/ 29 h 2309"/>
              <a:gd name="T36" fmla="*/ 451 w 1709"/>
              <a:gd name="T37" fmla="*/ 58 h 2309"/>
              <a:gd name="T38" fmla="*/ 150 w 1709"/>
              <a:gd name="T39" fmla="*/ 407 h 2309"/>
              <a:gd name="T40" fmla="*/ 113 w 1709"/>
              <a:gd name="T41" fmla="*/ 417 h 2309"/>
              <a:gd name="T42" fmla="*/ 89 w 1709"/>
              <a:gd name="T43" fmla="*/ 429 h 2309"/>
              <a:gd name="T44" fmla="*/ 48 w 1709"/>
              <a:gd name="T45" fmla="*/ 461 h 2309"/>
              <a:gd name="T46" fmla="*/ 53 w 1709"/>
              <a:gd name="T47" fmla="*/ 2257 h 2309"/>
              <a:gd name="T48" fmla="*/ 81 w 1709"/>
              <a:gd name="T49" fmla="*/ 2280 h 2309"/>
              <a:gd name="T50" fmla="*/ 107 w 1709"/>
              <a:gd name="T51" fmla="*/ 2294 h 2309"/>
              <a:gd name="T52" fmla="*/ 138 w 1709"/>
              <a:gd name="T53" fmla="*/ 2304 h 2309"/>
              <a:gd name="T54" fmla="*/ 1125 w 1709"/>
              <a:gd name="T55" fmla="*/ 2309 h 2309"/>
              <a:gd name="T56" fmla="*/ 1172 w 1709"/>
              <a:gd name="T57" fmla="*/ 2303 h 2309"/>
              <a:gd name="T58" fmla="*/ 1201 w 1709"/>
              <a:gd name="T59" fmla="*/ 2292 h 2309"/>
              <a:gd name="T60" fmla="*/ 1224 w 1709"/>
              <a:gd name="T61" fmla="*/ 2279 h 2309"/>
              <a:gd name="T62" fmla="*/ 1256 w 1709"/>
              <a:gd name="T63" fmla="*/ 2252 h 2309"/>
              <a:gd name="T64" fmla="*/ 1549 w 1709"/>
              <a:gd name="T65" fmla="*/ 1903 h 2309"/>
              <a:gd name="T66" fmla="*/ 1589 w 1709"/>
              <a:gd name="T67" fmla="*/ 1894 h 2309"/>
              <a:gd name="T68" fmla="*/ 1614 w 1709"/>
              <a:gd name="T69" fmla="*/ 1883 h 2309"/>
              <a:gd name="T70" fmla="*/ 1642 w 1709"/>
              <a:gd name="T71" fmla="*/ 1865 h 2309"/>
              <a:gd name="T72" fmla="*/ 1709 w 1709"/>
              <a:gd name="T73" fmla="*/ 1726 h 2309"/>
              <a:gd name="T74" fmla="*/ 1179 w 1709"/>
              <a:gd name="T75" fmla="*/ 2219 h 2309"/>
              <a:gd name="T76" fmla="*/ 984 w 1709"/>
              <a:gd name="T77" fmla="*/ 1905 h 2309"/>
              <a:gd name="T78" fmla="*/ 452 w 1709"/>
              <a:gd name="T79" fmla="*/ 1848 h 2309"/>
              <a:gd name="T80" fmla="*/ 485 w 1709"/>
              <a:gd name="T81" fmla="*/ 1875 h 2309"/>
              <a:gd name="T82" fmla="*/ 507 w 1709"/>
              <a:gd name="T83" fmla="*/ 1888 h 2309"/>
              <a:gd name="T84" fmla="*/ 536 w 1709"/>
              <a:gd name="T85" fmla="*/ 1898 h 2309"/>
              <a:gd name="T86" fmla="*/ 583 w 1709"/>
              <a:gd name="T87" fmla="*/ 1905 h 2309"/>
              <a:gd name="T88" fmla="*/ 117 w 1709"/>
              <a:gd name="T89" fmla="*/ 2214 h 2309"/>
              <a:gd name="T90" fmla="*/ 404 w 1709"/>
              <a:gd name="T91" fmla="*/ 1726 h 2309"/>
              <a:gd name="T92" fmla="*/ 503 w 1709"/>
              <a:gd name="T93" fmla="*/ 112 h 2309"/>
              <a:gd name="T94" fmla="*/ 1592 w 1709"/>
              <a:gd name="T95" fmla="*/ 1809 h 2309"/>
              <a:gd name="T96" fmla="*/ 529 w 1709"/>
              <a:gd name="T97" fmla="*/ 1815 h 2309"/>
              <a:gd name="T98" fmla="*/ 905 w 1709"/>
              <a:gd name="T99" fmla="*/ 449 h 2309"/>
              <a:gd name="T100" fmla="*/ 1474 w 1709"/>
              <a:gd name="T101" fmla="*/ 1414 h 2309"/>
              <a:gd name="T102" fmla="*/ 1332 w 1709"/>
              <a:gd name="T103" fmla="*/ 1481 h 2309"/>
              <a:gd name="T104" fmla="*/ 1332 w 1709"/>
              <a:gd name="T105" fmla="*/ 1556 h 2309"/>
              <a:gd name="T106" fmla="*/ 841 w 1709"/>
              <a:gd name="T107" fmla="*/ 1135 h 2309"/>
              <a:gd name="T108" fmla="*/ 880 w 1709"/>
              <a:gd name="T109" fmla="*/ 1172 h 2309"/>
              <a:gd name="T110" fmla="*/ 879 w 1709"/>
              <a:gd name="T111" fmla="*/ 548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9" h="2309">
                <a:moveTo>
                  <a:pt x="1280" y="530"/>
                </a:moveTo>
                <a:cubicBezTo>
                  <a:pt x="1384" y="530"/>
                  <a:pt x="1384" y="530"/>
                  <a:pt x="1384" y="530"/>
                </a:cubicBezTo>
                <a:cubicBezTo>
                  <a:pt x="1434" y="530"/>
                  <a:pt x="1474" y="489"/>
                  <a:pt x="1474" y="439"/>
                </a:cubicBezTo>
                <a:cubicBezTo>
                  <a:pt x="1474" y="282"/>
                  <a:pt x="1474" y="282"/>
                  <a:pt x="1474" y="282"/>
                </a:cubicBezTo>
                <a:cubicBezTo>
                  <a:pt x="1474" y="232"/>
                  <a:pt x="1434" y="192"/>
                  <a:pt x="1384" y="192"/>
                </a:cubicBezTo>
                <a:cubicBezTo>
                  <a:pt x="1280" y="192"/>
                  <a:pt x="1280" y="192"/>
                  <a:pt x="1280" y="192"/>
                </a:cubicBezTo>
                <a:cubicBezTo>
                  <a:pt x="1230" y="192"/>
                  <a:pt x="1190" y="232"/>
                  <a:pt x="1190" y="282"/>
                </a:cubicBezTo>
                <a:cubicBezTo>
                  <a:pt x="1190" y="439"/>
                  <a:pt x="1190" y="439"/>
                  <a:pt x="1190" y="439"/>
                </a:cubicBezTo>
                <a:cubicBezTo>
                  <a:pt x="1190" y="489"/>
                  <a:pt x="1230" y="530"/>
                  <a:pt x="1280" y="530"/>
                </a:cubicBezTo>
                <a:close/>
                <a:moveTo>
                  <a:pt x="1400" y="439"/>
                </a:moveTo>
                <a:cubicBezTo>
                  <a:pt x="1400" y="448"/>
                  <a:pt x="1393" y="455"/>
                  <a:pt x="1384" y="455"/>
                </a:cubicBezTo>
                <a:cubicBezTo>
                  <a:pt x="1280" y="455"/>
                  <a:pt x="1280" y="455"/>
                  <a:pt x="1280" y="455"/>
                </a:cubicBezTo>
                <a:cubicBezTo>
                  <a:pt x="1272" y="455"/>
                  <a:pt x="1265" y="448"/>
                  <a:pt x="1265" y="439"/>
                </a:cubicBezTo>
                <a:cubicBezTo>
                  <a:pt x="1265" y="282"/>
                  <a:pt x="1265" y="282"/>
                  <a:pt x="1265" y="282"/>
                </a:cubicBezTo>
                <a:cubicBezTo>
                  <a:pt x="1265" y="273"/>
                  <a:pt x="1272" y="267"/>
                  <a:pt x="1280" y="267"/>
                </a:cubicBezTo>
                <a:cubicBezTo>
                  <a:pt x="1384" y="267"/>
                  <a:pt x="1384" y="267"/>
                  <a:pt x="1384" y="267"/>
                </a:cubicBezTo>
                <a:cubicBezTo>
                  <a:pt x="1393" y="267"/>
                  <a:pt x="1400" y="273"/>
                  <a:pt x="1400" y="282"/>
                </a:cubicBezTo>
                <a:lnTo>
                  <a:pt x="1400" y="439"/>
                </a:lnTo>
                <a:close/>
                <a:moveTo>
                  <a:pt x="289" y="669"/>
                </a:moveTo>
                <a:cubicBezTo>
                  <a:pt x="289" y="1092"/>
                  <a:pt x="289" y="1092"/>
                  <a:pt x="289" y="1092"/>
                </a:cubicBezTo>
                <a:cubicBezTo>
                  <a:pt x="289" y="1112"/>
                  <a:pt x="272" y="1129"/>
                  <a:pt x="252" y="1129"/>
                </a:cubicBezTo>
                <a:cubicBezTo>
                  <a:pt x="242" y="1129"/>
                  <a:pt x="232" y="1125"/>
                  <a:pt x="225" y="1118"/>
                </a:cubicBezTo>
                <a:cubicBezTo>
                  <a:pt x="218" y="1111"/>
                  <a:pt x="214" y="1101"/>
                  <a:pt x="214" y="1092"/>
                </a:cubicBezTo>
                <a:cubicBezTo>
                  <a:pt x="214" y="669"/>
                  <a:pt x="214" y="669"/>
                  <a:pt x="214" y="669"/>
                </a:cubicBezTo>
                <a:cubicBezTo>
                  <a:pt x="214" y="648"/>
                  <a:pt x="231" y="631"/>
                  <a:pt x="252" y="631"/>
                </a:cubicBezTo>
                <a:cubicBezTo>
                  <a:pt x="272" y="631"/>
                  <a:pt x="289" y="648"/>
                  <a:pt x="289" y="669"/>
                </a:cubicBezTo>
                <a:close/>
                <a:moveTo>
                  <a:pt x="278" y="1416"/>
                </a:moveTo>
                <a:cubicBezTo>
                  <a:pt x="285" y="1422"/>
                  <a:pt x="289" y="1432"/>
                  <a:pt x="289" y="1442"/>
                </a:cubicBezTo>
                <a:cubicBezTo>
                  <a:pt x="289" y="1451"/>
                  <a:pt x="285" y="1461"/>
                  <a:pt x="278" y="1468"/>
                </a:cubicBezTo>
                <a:cubicBezTo>
                  <a:pt x="272" y="1475"/>
                  <a:pt x="262" y="1480"/>
                  <a:pt x="251" y="1480"/>
                </a:cubicBezTo>
                <a:cubicBezTo>
                  <a:pt x="241" y="1480"/>
                  <a:pt x="231" y="1475"/>
                  <a:pt x="225" y="1468"/>
                </a:cubicBezTo>
                <a:cubicBezTo>
                  <a:pt x="218" y="1461"/>
                  <a:pt x="214" y="1451"/>
                  <a:pt x="214" y="1442"/>
                </a:cubicBezTo>
                <a:cubicBezTo>
                  <a:pt x="214" y="1433"/>
                  <a:pt x="218" y="1423"/>
                  <a:pt x="225" y="1416"/>
                </a:cubicBezTo>
                <a:cubicBezTo>
                  <a:pt x="232" y="1409"/>
                  <a:pt x="241" y="1405"/>
                  <a:pt x="252" y="1405"/>
                </a:cubicBezTo>
                <a:cubicBezTo>
                  <a:pt x="252" y="1405"/>
                  <a:pt x="252" y="1405"/>
                  <a:pt x="252" y="1405"/>
                </a:cubicBezTo>
                <a:cubicBezTo>
                  <a:pt x="262" y="1405"/>
                  <a:pt x="271" y="1409"/>
                  <a:pt x="278" y="1416"/>
                </a:cubicBezTo>
                <a:close/>
                <a:moveTo>
                  <a:pt x="289" y="1267"/>
                </a:moveTo>
                <a:cubicBezTo>
                  <a:pt x="289" y="1287"/>
                  <a:pt x="272" y="1304"/>
                  <a:pt x="251" y="1304"/>
                </a:cubicBezTo>
                <a:cubicBezTo>
                  <a:pt x="231" y="1304"/>
                  <a:pt x="214" y="1287"/>
                  <a:pt x="214" y="1267"/>
                </a:cubicBezTo>
                <a:cubicBezTo>
                  <a:pt x="214" y="1246"/>
                  <a:pt x="231" y="1229"/>
                  <a:pt x="251" y="1229"/>
                </a:cubicBezTo>
                <a:cubicBezTo>
                  <a:pt x="272" y="1229"/>
                  <a:pt x="289" y="1246"/>
                  <a:pt x="289" y="1267"/>
                </a:cubicBezTo>
                <a:close/>
                <a:moveTo>
                  <a:pt x="639" y="585"/>
                </a:moveTo>
                <a:cubicBezTo>
                  <a:pt x="639" y="229"/>
                  <a:pt x="639" y="229"/>
                  <a:pt x="639" y="229"/>
                </a:cubicBezTo>
                <a:cubicBezTo>
                  <a:pt x="639" y="208"/>
                  <a:pt x="656" y="192"/>
                  <a:pt x="677" y="192"/>
                </a:cubicBezTo>
                <a:cubicBezTo>
                  <a:pt x="697" y="192"/>
                  <a:pt x="714" y="209"/>
                  <a:pt x="714" y="229"/>
                </a:cubicBezTo>
                <a:cubicBezTo>
                  <a:pt x="714" y="585"/>
                  <a:pt x="714" y="585"/>
                  <a:pt x="714" y="585"/>
                </a:cubicBezTo>
                <a:cubicBezTo>
                  <a:pt x="714" y="606"/>
                  <a:pt x="697" y="623"/>
                  <a:pt x="677" y="623"/>
                </a:cubicBezTo>
                <a:cubicBezTo>
                  <a:pt x="669" y="623"/>
                  <a:pt x="662" y="621"/>
                  <a:pt x="655" y="616"/>
                </a:cubicBezTo>
                <a:cubicBezTo>
                  <a:pt x="645" y="609"/>
                  <a:pt x="639" y="598"/>
                  <a:pt x="639" y="585"/>
                </a:cubicBezTo>
                <a:close/>
                <a:moveTo>
                  <a:pt x="639" y="1321"/>
                </a:moveTo>
                <a:cubicBezTo>
                  <a:pt x="639" y="790"/>
                  <a:pt x="639" y="790"/>
                  <a:pt x="639" y="790"/>
                </a:cubicBezTo>
                <a:cubicBezTo>
                  <a:pt x="639" y="777"/>
                  <a:pt x="645" y="766"/>
                  <a:pt x="655" y="759"/>
                </a:cubicBezTo>
                <a:cubicBezTo>
                  <a:pt x="662" y="755"/>
                  <a:pt x="669" y="752"/>
                  <a:pt x="677" y="752"/>
                </a:cubicBezTo>
                <a:cubicBezTo>
                  <a:pt x="697" y="752"/>
                  <a:pt x="714" y="769"/>
                  <a:pt x="714" y="790"/>
                </a:cubicBezTo>
                <a:cubicBezTo>
                  <a:pt x="714" y="1321"/>
                  <a:pt x="714" y="1321"/>
                  <a:pt x="714" y="1321"/>
                </a:cubicBezTo>
                <a:cubicBezTo>
                  <a:pt x="714" y="1341"/>
                  <a:pt x="697" y="1358"/>
                  <a:pt x="677" y="1358"/>
                </a:cubicBezTo>
                <a:cubicBezTo>
                  <a:pt x="669" y="1358"/>
                  <a:pt x="662" y="1356"/>
                  <a:pt x="655" y="1351"/>
                </a:cubicBezTo>
                <a:cubicBezTo>
                  <a:pt x="645" y="1344"/>
                  <a:pt x="639" y="1333"/>
                  <a:pt x="639" y="1321"/>
                </a:cubicBezTo>
                <a:close/>
                <a:moveTo>
                  <a:pt x="841" y="1490"/>
                </a:moveTo>
                <a:cubicBezTo>
                  <a:pt x="841" y="1297"/>
                  <a:pt x="841" y="1297"/>
                  <a:pt x="841" y="1297"/>
                </a:cubicBezTo>
                <a:cubicBezTo>
                  <a:pt x="841" y="1276"/>
                  <a:pt x="858" y="1259"/>
                  <a:pt x="879" y="1259"/>
                </a:cubicBezTo>
                <a:cubicBezTo>
                  <a:pt x="880" y="1259"/>
                  <a:pt x="880" y="1259"/>
                  <a:pt x="880" y="1259"/>
                </a:cubicBezTo>
                <a:cubicBezTo>
                  <a:pt x="899" y="1260"/>
                  <a:pt x="916" y="1276"/>
                  <a:pt x="916" y="1297"/>
                </a:cubicBezTo>
                <a:cubicBezTo>
                  <a:pt x="916" y="1490"/>
                  <a:pt x="916" y="1490"/>
                  <a:pt x="916" y="1490"/>
                </a:cubicBezTo>
                <a:cubicBezTo>
                  <a:pt x="916" y="1511"/>
                  <a:pt x="899" y="1528"/>
                  <a:pt x="880" y="1528"/>
                </a:cubicBezTo>
                <a:cubicBezTo>
                  <a:pt x="879" y="1528"/>
                  <a:pt x="879" y="1528"/>
                  <a:pt x="879" y="1528"/>
                </a:cubicBezTo>
                <a:cubicBezTo>
                  <a:pt x="858" y="1528"/>
                  <a:pt x="841" y="1512"/>
                  <a:pt x="841" y="1490"/>
                </a:cubicBezTo>
                <a:close/>
                <a:moveTo>
                  <a:pt x="1662" y="58"/>
                </a:moveTo>
                <a:cubicBezTo>
                  <a:pt x="1660" y="57"/>
                  <a:pt x="1660" y="57"/>
                  <a:pt x="1660" y="57"/>
                </a:cubicBezTo>
                <a:cubicBezTo>
                  <a:pt x="1659" y="55"/>
                  <a:pt x="1657" y="53"/>
                  <a:pt x="1656" y="52"/>
                </a:cubicBezTo>
                <a:cubicBezTo>
                  <a:pt x="1653" y="49"/>
                  <a:pt x="1650" y="46"/>
                  <a:pt x="1648" y="44"/>
                </a:cubicBezTo>
                <a:cubicBezTo>
                  <a:pt x="1646" y="43"/>
                  <a:pt x="1644" y="41"/>
                  <a:pt x="1642" y="40"/>
                </a:cubicBezTo>
                <a:cubicBezTo>
                  <a:pt x="1640" y="38"/>
                  <a:pt x="1637" y="36"/>
                  <a:pt x="1634" y="34"/>
                </a:cubicBezTo>
                <a:cubicBezTo>
                  <a:pt x="1632" y="32"/>
                  <a:pt x="1630" y="31"/>
                  <a:pt x="1627" y="29"/>
                </a:cubicBezTo>
                <a:cubicBezTo>
                  <a:pt x="1625" y="27"/>
                  <a:pt x="1622" y="26"/>
                  <a:pt x="1620" y="24"/>
                </a:cubicBezTo>
                <a:cubicBezTo>
                  <a:pt x="1619" y="24"/>
                  <a:pt x="1619" y="24"/>
                  <a:pt x="1619" y="24"/>
                </a:cubicBezTo>
                <a:cubicBezTo>
                  <a:pt x="1617" y="23"/>
                  <a:pt x="1615" y="21"/>
                  <a:pt x="1613" y="21"/>
                </a:cubicBezTo>
                <a:cubicBezTo>
                  <a:pt x="1612" y="20"/>
                  <a:pt x="1610" y="19"/>
                  <a:pt x="1609" y="19"/>
                </a:cubicBezTo>
                <a:cubicBezTo>
                  <a:pt x="1608" y="18"/>
                  <a:pt x="1607" y="17"/>
                  <a:pt x="1606" y="17"/>
                </a:cubicBezTo>
                <a:cubicBezTo>
                  <a:pt x="1604" y="16"/>
                  <a:pt x="1603" y="16"/>
                  <a:pt x="1602" y="15"/>
                </a:cubicBezTo>
                <a:cubicBezTo>
                  <a:pt x="1600" y="14"/>
                  <a:pt x="1598" y="13"/>
                  <a:pt x="1596" y="13"/>
                </a:cubicBezTo>
                <a:cubicBezTo>
                  <a:pt x="1595" y="12"/>
                  <a:pt x="1595" y="12"/>
                  <a:pt x="1594" y="12"/>
                </a:cubicBezTo>
                <a:cubicBezTo>
                  <a:pt x="1592" y="11"/>
                  <a:pt x="1590" y="10"/>
                  <a:pt x="1587" y="10"/>
                </a:cubicBezTo>
                <a:cubicBezTo>
                  <a:pt x="1584" y="8"/>
                  <a:pt x="1581" y="7"/>
                  <a:pt x="1577" y="6"/>
                </a:cubicBezTo>
                <a:cubicBezTo>
                  <a:pt x="1575" y="6"/>
                  <a:pt x="1573" y="5"/>
                  <a:pt x="1571" y="5"/>
                </a:cubicBezTo>
                <a:cubicBezTo>
                  <a:pt x="1569" y="4"/>
                  <a:pt x="1568" y="4"/>
                  <a:pt x="1566" y="4"/>
                </a:cubicBezTo>
                <a:cubicBezTo>
                  <a:pt x="1564" y="3"/>
                  <a:pt x="1561" y="3"/>
                  <a:pt x="1559" y="2"/>
                </a:cubicBezTo>
                <a:cubicBezTo>
                  <a:pt x="1556" y="2"/>
                  <a:pt x="1553" y="1"/>
                  <a:pt x="1549" y="1"/>
                </a:cubicBezTo>
                <a:cubicBezTo>
                  <a:pt x="1547" y="1"/>
                  <a:pt x="1545" y="1"/>
                  <a:pt x="1543" y="1"/>
                </a:cubicBezTo>
                <a:cubicBezTo>
                  <a:pt x="1538" y="0"/>
                  <a:pt x="1534" y="0"/>
                  <a:pt x="1530" y="0"/>
                </a:cubicBezTo>
                <a:cubicBezTo>
                  <a:pt x="583" y="0"/>
                  <a:pt x="583" y="0"/>
                  <a:pt x="583" y="0"/>
                </a:cubicBezTo>
                <a:cubicBezTo>
                  <a:pt x="579" y="0"/>
                  <a:pt x="575" y="0"/>
                  <a:pt x="570" y="1"/>
                </a:cubicBezTo>
                <a:cubicBezTo>
                  <a:pt x="568" y="1"/>
                  <a:pt x="566" y="1"/>
                  <a:pt x="564" y="1"/>
                </a:cubicBezTo>
                <a:cubicBezTo>
                  <a:pt x="560" y="1"/>
                  <a:pt x="557" y="2"/>
                  <a:pt x="554" y="2"/>
                </a:cubicBezTo>
                <a:cubicBezTo>
                  <a:pt x="552" y="3"/>
                  <a:pt x="549" y="3"/>
                  <a:pt x="547" y="4"/>
                </a:cubicBezTo>
                <a:cubicBezTo>
                  <a:pt x="545" y="4"/>
                  <a:pt x="544" y="4"/>
                  <a:pt x="542" y="5"/>
                </a:cubicBezTo>
                <a:cubicBezTo>
                  <a:pt x="540" y="5"/>
                  <a:pt x="538" y="6"/>
                  <a:pt x="536" y="6"/>
                </a:cubicBezTo>
                <a:cubicBezTo>
                  <a:pt x="532" y="7"/>
                  <a:pt x="529" y="8"/>
                  <a:pt x="526" y="10"/>
                </a:cubicBezTo>
                <a:cubicBezTo>
                  <a:pt x="523" y="10"/>
                  <a:pt x="521" y="11"/>
                  <a:pt x="518" y="12"/>
                </a:cubicBezTo>
                <a:cubicBezTo>
                  <a:pt x="518" y="12"/>
                  <a:pt x="518" y="12"/>
                  <a:pt x="517" y="13"/>
                </a:cubicBezTo>
                <a:cubicBezTo>
                  <a:pt x="517" y="13"/>
                  <a:pt x="517" y="13"/>
                  <a:pt x="517" y="13"/>
                </a:cubicBezTo>
                <a:cubicBezTo>
                  <a:pt x="515" y="13"/>
                  <a:pt x="513" y="14"/>
                  <a:pt x="511" y="15"/>
                </a:cubicBezTo>
                <a:cubicBezTo>
                  <a:pt x="510" y="16"/>
                  <a:pt x="509" y="16"/>
                  <a:pt x="507" y="17"/>
                </a:cubicBezTo>
                <a:cubicBezTo>
                  <a:pt x="506" y="17"/>
                  <a:pt x="505" y="18"/>
                  <a:pt x="504" y="19"/>
                </a:cubicBezTo>
                <a:cubicBezTo>
                  <a:pt x="503" y="19"/>
                  <a:pt x="501" y="20"/>
                  <a:pt x="500" y="20"/>
                </a:cubicBezTo>
                <a:cubicBezTo>
                  <a:pt x="498" y="21"/>
                  <a:pt x="496" y="23"/>
                  <a:pt x="494" y="24"/>
                </a:cubicBezTo>
                <a:cubicBezTo>
                  <a:pt x="493" y="24"/>
                  <a:pt x="493" y="24"/>
                  <a:pt x="493" y="24"/>
                </a:cubicBezTo>
                <a:cubicBezTo>
                  <a:pt x="491" y="26"/>
                  <a:pt x="488" y="27"/>
                  <a:pt x="486" y="29"/>
                </a:cubicBezTo>
                <a:cubicBezTo>
                  <a:pt x="483" y="31"/>
                  <a:pt x="481" y="32"/>
                  <a:pt x="479" y="34"/>
                </a:cubicBezTo>
                <a:cubicBezTo>
                  <a:pt x="476" y="36"/>
                  <a:pt x="473" y="38"/>
                  <a:pt x="471" y="40"/>
                </a:cubicBezTo>
                <a:cubicBezTo>
                  <a:pt x="469" y="41"/>
                  <a:pt x="467" y="43"/>
                  <a:pt x="465" y="44"/>
                </a:cubicBezTo>
                <a:cubicBezTo>
                  <a:pt x="463" y="46"/>
                  <a:pt x="460" y="49"/>
                  <a:pt x="457" y="52"/>
                </a:cubicBezTo>
                <a:cubicBezTo>
                  <a:pt x="456" y="53"/>
                  <a:pt x="454" y="55"/>
                  <a:pt x="452" y="57"/>
                </a:cubicBezTo>
                <a:cubicBezTo>
                  <a:pt x="451" y="58"/>
                  <a:pt x="451" y="58"/>
                  <a:pt x="451" y="58"/>
                </a:cubicBezTo>
                <a:cubicBezTo>
                  <a:pt x="421" y="91"/>
                  <a:pt x="404" y="134"/>
                  <a:pt x="404" y="179"/>
                </a:cubicBezTo>
                <a:cubicBezTo>
                  <a:pt x="404" y="404"/>
                  <a:pt x="404" y="404"/>
                  <a:pt x="404" y="404"/>
                </a:cubicBezTo>
                <a:cubicBezTo>
                  <a:pt x="179" y="404"/>
                  <a:pt x="179" y="404"/>
                  <a:pt x="179" y="404"/>
                </a:cubicBezTo>
                <a:cubicBezTo>
                  <a:pt x="175" y="404"/>
                  <a:pt x="170" y="404"/>
                  <a:pt x="166" y="405"/>
                </a:cubicBezTo>
                <a:cubicBezTo>
                  <a:pt x="164" y="405"/>
                  <a:pt x="162" y="405"/>
                  <a:pt x="160" y="405"/>
                </a:cubicBezTo>
                <a:cubicBezTo>
                  <a:pt x="156" y="406"/>
                  <a:pt x="153" y="406"/>
                  <a:pt x="150" y="407"/>
                </a:cubicBezTo>
                <a:cubicBezTo>
                  <a:pt x="148" y="407"/>
                  <a:pt x="145" y="408"/>
                  <a:pt x="142" y="408"/>
                </a:cubicBezTo>
                <a:cubicBezTo>
                  <a:pt x="141" y="408"/>
                  <a:pt x="139" y="409"/>
                  <a:pt x="138" y="409"/>
                </a:cubicBezTo>
                <a:cubicBezTo>
                  <a:pt x="136" y="410"/>
                  <a:pt x="134" y="410"/>
                  <a:pt x="132" y="411"/>
                </a:cubicBezTo>
                <a:cubicBezTo>
                  <a:pt x="128" y="412"/>
                  <a:pt x="124" y="413"/>
                  <a:pt x="121" y="414"/>
                </a:cubicBezTo>
                <a:cubicBezTo>
                  <a:pt x="119" y="415"/>
                  <a:pt x="117" y="415"/>
                  <a:pt x="114" y="416"/>
                </a:cubicBezTo>
                <a:cubicBezTo>
                  <a:pt x="114" y="417"/>
                  <a:pt x="114" y="417"/>
                  <a:pt x="113" y="417"/>
                </a:cubicBezTo>
                <a:cubicBezTo>
                  <a:pt x="111" y="418"/>
                  <a:pt x="109" y="418"/>
                  <a:pt x="107" y="419"/>
                </a:cubicBezTo>
                <a:cubicBezTo>
                  <a:pt x="106" y="420"/>
                  <a:pt x="104" y="421"/>
                  <a:pt x="103" y="421"/>
                </a:cubicBezTo>
                <a:cubicBezTo>
                  <a:pt x="102" y="422"/>
                  <a:pt x="101" y="422"/>
                  <a:pt x="100" y="423"/>
                </a:cubicBezTo>
                <a:cubicBezTo>
                  <a:pt x="98" y="423"/>
                  <a:pt x="97" y="424"/>
                  <a:pt x="96" y="425"/>
                </a:cubicBezTo>
                <a:cubicBezTo>
                  <a:pt x="94" y="426"/>
                  <a:pt x="92" y="427"/>
                  <a:pt x="90" y="428"/>
                </a:cubicBezTo>
                <a:cubicBezTo>
                  <a:pt x="89" y="429"/>
                  <a:pt x="89" y="429"/>
                  <a:pt x="89" y="429"/>
                </a:cubicBezTo>
                <a:cubicBezTo>
                  <a:pt x="86" y="430"/>
                  <a:pt x="84" y="432"/>
                  <a:pt x="81" y="433"/>
                </a:cubicBezTo>
                <a:cubicBezTo>
                  <a:pt x="79" y="435"/>
                  <a:pt x="77" y="436"/>
                  <a:pt x="75" y="438"/>
                </a:cubicBezTo>
                <a:cubicBezTo>
                  <a:pt x="72" y="440"/>
                  <a:pt x="69" y="442"/>
                  <a:pt x="67" y="444"/>
                </a:cubicBezTo>
                <a:cubicBezTo>
                  <a:pt x="65" y="446"/>
                  <a:pt x="63" y="447"/>
                  <a:pt x="61" y="449"/>
                </a:cubicBezTo>
                <a:cubicBezTo>
                  <a:pt x="59" y="451"/>
                  <a:pt x="56" y="453"/>
                  <a:pt x="53" y="456"/>
                </a:cubicBezTo>
                <a:cubicBezTo>
                  <a:pt x="51" y="458"/>
                  <a:pt x="50" y="459"/>
                  <a:pt x="48" y="461"/>
                </a:cubicBezTo>
                <a:cubicBezTo>
                  <a:pt x="47" y="463"/>
                  <a:pt x="47" y="463"/>
                  <a:pt x="47" y="463"/>
                </a:cubicBezTo>
                <a:cubicBezTo>
                  <a:pt x="17" y="496"/>
                  <a:pt x="0" y="538"/>
                  <a:pt x="0" y="583"/>
                </a:cubicBezTo>
                <a:cubicBezTo>
                  <a:pt x="0" y="2130"/>
                  <a:pt x="0" y="2130"/>
                  <a:pt x="0" y="2130"/>
                </a:cubicBezTo>
                <a:cubicBezTo>
                  <a:pt x="0" y="2175"/>
                  <a:pt x="17" y="2217"/>
                  <a:pt x="47" y="2250"/>
                </a:cubicBezTo>
                <a:cubicBezTo>
                  <a:pt x="48" y="2252"/>
                  <a:pt x="48" y="2252"/>
                  <a:pt x="48" y="2252"/>
                </a:cubicBezTo>
                <a:cubicBezTo>
                  <a:pt x="50" y="2254"/>
                  <a:pt x="51" y="2255"/>
                  <a:pt x="53" y="2257"/>
                </a:cubicBezTo>
                <a:cubicBezTo>
                  <a:pt x="55" y="2259"/>
                  <a:pt x="56" y="2260"/>
                  <a:pt x="58" y="2262"/>
                </a:cubicBezTo>
                <a:cubicBezTo>
                  <a:pt x="60" y="2263"/>
                  <a:pt x="60" y="2263"/>
                  <a:pt x="60" y="2263"/>
                </a:cubicBezTo>
                <a:cubicBezTo>
                  <a:pt x="62" y="2265"/>
                  <a:pt x="64" y="2267"/>
                  <a:pt x="67" y="2269"/>
                </a:cubicBezTo>
                <a:cubicBezTo>
                  <a:pt x="69" y="2271"/>
                  <a:pt x="71" y="2273"/>
                  <a:pt x="74" y="2275"/>
                </a:cubicBezTo>
                <a:cubicBezTo>
                  <a:pt x="76" y="2276"/>
                  <a:pt x="78" y="2278"/>
                  <a:pt x="81" y="2279"/>
                </a:cubicBezTo>
                <a:cubicBezTo>
                  <a:pt x="81" y="2280"/>
                  <a:pt x="81" y="2280"/>
                  <a:pt x="81" y="2280"/>
                </a:cubicBezTo>
                <a:cubicBezTo>
                  <a:pt x="82" y="2280"/>
                  <a:pt x="82" y="2280"/>
                  <a:pt x="83" y="2281"/>
                </a:cubicBezTo>
                <a:cubicBezTo>
                  <a:pt x="84" y="2282"/>
                  <a:pt x="86" y="2283"/>
                  <a:pt x="88" y="2284"/>
                </a:cubicBezTo>
                <a:cubicBezTo>
                  <a:pt x="90" y="2285"/>
                  <a:pt x="92" y="2286"/>
                  <a:pt x="94" y="2287"/>
                </a:cubicBezTo>
                <a:cubicBezTo>
                  <a:pt x="96" y="2288"/>
                  <a:pt x="98" y="2290"/>
                  <a:pt x="100" y="2290"/>
                </a:cubicBezTo>
                <a:cubicBezTo>
                  <a:pt x="101" y="2291"/>
                  <a:pt x="102" y="2292"/>
                  <a:pt x="103" y="2292"/>
                </a:cubicBezTo>
                <a:cubicBezTo>
                  <a:pt x="104" y="2293"/>
                  <a:pt x="106" y="2293"/>
                  <a:pt x="107" y="2294"/>
                </a:cubicBezTo>
                <a:cubicBezTo>
                  <a:pt x="109" y="2294"/>
                  <a:pt x="110" y="2295"/>
                  <a:pt x="112" y="2296"/>
                </a:cubicBezTo>
                <a:cubicBezTo>
                  <a:pt x="117" y="2298"/>
                  <a:pt x="117" y="2298"/>
                  <a:pt x="117" y="2298"/>
                </a:cubicBezTo>
                <a:cubicBezTo>
                  <a:pt x="118" y="2298"/>
                  <a:pt x="118" y="2298"/>
                  <a:pt x="119" y="2299"/>
                </a:cubicBezTo>
                <a:cubicBezTo>
                  <a:pt x="121" y="2299"/>
                  <a:pt x="123" y="2300"/>
                  <a:pt x="125" y="2300"/>
                </a:cubicBezTo>
                <a:cubicBezTo>
                  <a:pt x="127" y="2301"/>
                  <a:pt x="130" y="2302"/>
                  <a:pt x="132" y="2303"/>
                </a:cubicBezTo>
                <a:cubicBezTo>
                  <a:pt x="134" y="2303"/>
                  <a:pt x="136" y="2304"/>
                  <a:pt x="138" y="2304"/>
                </a:cubicBezTo>
                <a:cubicBezTo>
                  <a:pt x="140" y="2305"/>
                  <a:pt x="141" y="2305"/>
                  <a:pt x="143" y="2305"/>
                </a:cubicBezTo>
                <a:cubicBezTo>
                  <a:pt x="146" y="2306"/>
                  <a:pt x="148" y="2306"/>
                  <a:pt x="151" y="2307"/>
                </a:cubicBezTo>
                <a:cubicBezTo>
                  <a:pt x="154" y="2307"/>
                  <a:pt x="157" y="2307"/>
                  <a:pt x="160" y="2308"/>
                </a:cubicBezTo>
                <a:cubicBezTo>
                  <a:pt x="162" y="2308"/>
                  <a:pt x="164" y="2308"/>
                  <a:pt x="166" y="2308"/>
                </a:cubicBezTo>
                <a:cubicBezTo>
                  <a:pt x="170" y="2309"/>
                  <a:pt x="175" y="2309"/>
                  <a:pt x="179" y="2309"/>
                </a:cubicBezTo>
                <a:cubicBezTo>
                  <a:pt x="1125" y="2309"/>
                  <a:pt x="1125" y="2309"/>
                  <a:pt x="1125" y="2309"/>
                </a:cubicBezTo>
                <a:cubicBezTo>
                  <a:pt x="1130" y="2309"/>
                  <a:pt x="1134" y="2309"/>
                  <a:pt x="1138" y="2308"/>
                </a:cubicBezTo>
                <a:cubicBezTo>
                  <a:pt x="1141" y="2308"/>
                  <a:pt x="1143" y="2308"/>
                  <a:pt x="1145" y="2308"/>
                </a:cubicBezTo>
                <a:cubicBezTo>
                  <a:pt x="1148" y="2307"/>
                  <a:pt x="1150" y="2307"/>
                  <a:pt x="1153" y="2307"/>
                </a:cubicBezTo>
                <a:cubicBezTo>
                  <a:pt x="1156" y="2306"/>
                  <a:pt x="1159" y="2306"/>
                  <a:pt x="1161" y="2305"/>
                </a:cubicBezTo>
                <a:cubicBezTo>
                  <a:pt x="1163" y="2305"/>
                  <a:pt x="1165" y="2305"/>
                  <a:pt x="1166" y="2304"/>
                </a:cubicBezTo>
                <a:cubicBezTo>
                  <a:pt x="1168" y="2304"/>
                  <a:pt x="1170" y="2303"/>
                  <a:pt x="1172" y="2303"/>
                </a:cubicBezTo>
                <a:cubicBezTo>
                  <a:pt x="1175" y="2302"/>
                  <a:pt x="1177" y="2301"/>
                  <a:pt x="1180" y="2300"/>
                </a:cubicBezTo>
                <a:cubicBezTo>
                  <a:pt x="1182" y="2300"/>
                  <a:pt x="1183" y="2299"/>
                  <a:pt x="1185" y="2299"/>
                </a:cubicBezTo>
                <a:cubicBezTo>
                  <a:pt x="1186" y="2298"/>
                  <a:pt x="1187" y="2298"/>
                  <a:pt x="1188" y="2298"/>
                </a:cubicBezTo>
                <a:cubicBezTo>
                  <a:pt x="1193" y="2296"/>
                  <a:pt x="1193" y="2296"/>
                  <a:pt x="1193" y="2296"/>
                </a:cubicBezTo>
                <a:cubicBezTo>
                  <a:pt x="1194" y="2295"/>
                  <a:pt x="1196" y="2294"/>
                  <a:pt x="1197" y="2294"/>
                </a:cubicBezTo>
                <a:cubicBezTo>
                  <a:pt x="1199" y="2293"/>
                  <a:pt x="1200" y="2293"/>
                  <a:pt x="1201" y="2292"/>
                </a:cubicBezTo>
                <a:cubicBezTo>
                  <a:pt x="1202" y="2292"/>
                  <a:pt x="1203" y="2291"/>
                  <a:pt x="1204" y="2291"/>
                </a:cubicBezTo>
                <a:cubicBezTo>
                  <a:pt x="1206" y="2290"/>
                  <a:pt x="1208" y="2288"/>
                  <a:pt x="1210" y="2288"/>
                </a:cubicBezTo>
                <a:cubicBezTo>
                  <a:pt x="1212" y="2286"/>
                  <a:pt x="1214" y="2285"/>
                  <a:pt x="1216" y="2284"/>
                </a:cubicBezTo>
                <a:cubicBezTo>
                  <a:pt x="1218" y="2283"/>
                  <a:pt x="1220" y="2282"/>
                  <a:pt x="1222" y="2281"/>
                </a:cubicBezTo>
                <a:cubicBezTo>
                  <a:pt x="1222" y="2280"/>
                  <a:pt x="1223" y="2280"/>
                  <a:pt x="1223" y="2280"/>
                </a:cubicBezTo>
                <a:cubicBezTo>
                  <a:pt x="1224" y="2279"/>
                  <a:pt x="1224" y="2279"/>
                  <a:pt x="1224" y="2279"/>
                </a:cubicBezTo>
                <a:cubicBezTo>
                  <a:pt x="1226" y="2278"/>
                  <a:pt x="1228" y="2276"/>
                  <a:pt x="1231" y="2275"/>
                </a:cubicBezTo>
                <a:cubicBezTo>
                  <a:pt x="1233" y="2273"/>
                  <a:pt x="1235" y="2271"/>
                  <a:pt x="1238" y="2269"/>
                </a:cubicBezTo>
                <a:cubicBezTo>
                  <a:pt x="1240" y="2267"/>
                  <a:pt x="1243" y="2265"/>
                  <a:pt x="1245" y="2263"/>
                </a:cubicBezTo>
                <a:cubicBezTo>
                  <a:pt x="1246" y="2262"/>
                  <a:pt x="1246" y="2262"/>
                  <a:pt x="1246" y="2262"/>
                </a:cubicBezTo>
                <a:cubicBezTo>
                  <a:pt x="1248" y="2260"/>
                  <a:pt x="1250" y="2259"/>
                  <a:pt x="1251" y="2257"/>
                </a:cubicBezTo>
                <a:cubicBezTo>
                  <a:pt x="1253" y="2255"/>
                  <a:pt x="1255" y="2254"/>
                  <a:pt x="1256" y="2252"/>
                </a:cubicBezTo>
                <a:cubicBezTo>
                  <a:pt x="1258" y="2250"/>
                  <a:pt x="1258" y="2250"/>
                  <a:pt x="1258" y="2250"/>
                </a:cubicBezTo>
                <a:cubicBezTo>
                  <a:pt x="1288" y="2217"/>
                  <a:pt x="1304" y="2175"/>
                  <a:pt x="1304" y="2130"/>
                </a:cubicBezTo>
                <a:cubicBezTo>
                  <a:pt x="1304" y="1905"/>
                  <a:pt x="1304" y="1905"/>
                  <a:pt x="1304" y="1905"/>
                </a:cubicBezTo>
                <a:cubicBezTo>
                  <a:pt x="1530" y="1905"/>
                  <a:pt x="1530" y="1905"/>
                  <a:pt x="1530" y="1905"/>
                </a:cubicBezTo>
                <a:cubicBezTo>
                  <a:pt x="1534" y="1905"/>
                  <a:pt x="1538" y="1904"/>
                  <a:pt x="1543" y="1904"/>
                </a:cubicBezTo>
                <a:cubicBezTo>
                  <a:pt x="1545" y="1904"/>
                  <a:pt x="1547" y="1904"/>
                  <a:pt x="1549" y="1903"/>
                </a:cubicBezTo>
                <a:cubicBezTo>
                  <a:pt x="1552" y="1903"/>
                  <a:pt x="1555" y="1903"/>
                  <a:pt x="1558" y="1902"/>
                </a:cubicBezTo>
                <a:cubicBezTo>
                  <a:pt x="1560" y="1902"/>
                  <a:pt x="1563" y="1901"/>
                  <a:pt x="1566" y="1901"/>
                </a:cubicBezTo>
                <a:cubicBezTo>
                  <a:pt x="1567" y="1901"/>
                  <a:pt x="1569" y="1900"/>
                  <a:pt x="1571" y="1900"/>
                </a:cubicBezTo>
                <a:cubicBezTo>
                  <a:pt x="1573" y="1899"/>
                  <a:pt x="1575" y="1899"/>
                  <a:pt x="1576" y="1898"/>
                </a:cubicBezTo>
                <a:cubicBezTo>
                  <a:pt x="1579" y="1898"/>
                  <a:pt x="1582" y="1897"/>
                  <a:pt x="1584" y="1896"/>
                </a:cubicBezTo>
                <a:cubicBezTo>
                  <a:pt x="1586" y="1895"/>
                  <a:pt x="1588" y="1895"/>
                  <a:pt x="1589" y="1894"/>
                </a:cubicBezTo>
                <a:cubicBezTo>
                  <a:pt x="1590" y="1894"/>
                  <a:pt x="1591" y="1894"/>
                  <a:pt x="1592" y="1893"/>
                </a:cubicBezTo>
                <a:cubicBezTo>
                  <a:pt x="1597" y="1891"/>
                  <a:pt x="1597" y="1891"/>
                  <a:pt x="1597" y="1891"/>
                </a:cubicBezTo>
                <a:cubicBezTo>
                  <a:pt x="1599" y="1891"/>
                  <a:pt x="1600" y="1890"/>
                  <a:pt x="1601" y="1889"/>
                </a:cubicBezTo>
                <a:cubicBezTo>
                  <a:pt x="1603" y="1889"/>
                  <a:pt x="1604" y="1888"/>
                  <a:pt x="1606" y="1888"/>
                </a:cubicBezTo>
                <a:cubicBezTo>
                  <a:pt x="1607" y="1887"/>
                  <a:pt x="1608" y="1887"/>
                  <a:pt x="1608" y="1886"/>
                </a:cubicBezTo>
                <a:cubicBezTo>
                  <a:pt x="1611" y="1885"/>
                  <a:pt x="1613" y="1884"/>
                  <a:pt x="1614" y="1883"/>
                </a:cubicBezTo>
                <a:cubicBezTo>
                  <a:pt x="1617" y="1882"/>
                  <a:pt x="1619" y="1881"/>
                  <a:pt x="1620" y="1880"/>
                </a:cubicBezTo>
                <a:cubicBezTo>
                  <a:pt x="1622" y="1879"/>
                  <a:pt x="1624" y="1878"/>
                  <a:pt x="1626" y="1876"/>
                </a:cubicBezTo>
                <a:cubicBezTo>
                  <a:pt x="1627" y="1876"/>
                  <a:pt x="1627" y="1876"/>
                  <a:pt x="1628" y="1875"/>
                </a:cubicBezTo>
                <a:cubicBezTo>
                  <a:pt x="1628" y="1875"/>
                  <a:pt x="1628" y="1875"/>
                  <a:pt x="1628" y="1875"/>
                </a:cubicBezTo>
                <a:cubicBezTo>
                  <a:pt x="1630" y="1874"/>
                  <a:pt x="1633" y="1872"/>
                  <a:pt x="1635" y="1870"/>
                </a:cubicBezTo>
                <a:cubicBezTo>
                  <a:pt x="1637" y="1868"/>
                  <a:pt x="1640" y="1867"/>
                  <a:pt x="1642" y="1865"/>
                </a:cubicBezTo>
                <a:cubicBezTo>
                  <a:pt x="1645" y="1863"/>
                  <a:pt x="1647" y="1861"/>
                  <a:pt x="1649" y="1859"/>
                </a:cubicBezTo>
                <a:cubicBezTo>
                  <a:pt x="1651" y="1857"/>
                  <a:pt x="1651" y="1857"/>
                  <a:pt x="1651" y="1857"/>
                </a:cubicBezTo>
                <a:cubicBezTo>
                  <a:pt x="1652" y="1856"/>
                  <a:pt x="1654" y="1854"/>
                  <a:pt x="1656" y="1853"/>
                </a:cubicBezTo>
                <a:cubicBezTo>
                  <a:pt x="1657" y="1851"/>
                  <a:pt x="1659" y="1849"/>
                  <a:pt x="1660" y="1848"/>
                </a:cubicBezTo>
                <a:cubicBezTo>
                  <a:pt x="1662" y="1846"/>
                  <a:pt x="1662" y="1846"/>
                  <a:pt x="1662" y="1846"/>
                </a:cubicBezTo>
                <a:cubicBezTo>
                  <a:pt x="1692" y="1813"/>
                  <a:pt x="1709" y="1770"/>
                  <a:pt x="1709" y="1726"/>
                </a:cubicBezTo>
                <a:cubicBezTo>
                  <a:pt x="1709" y="179"/>
                  <a:pt x="1709" y="179"/>
                  <a:pt x="1709" y="179"/>
                </a:cubicBezTo>
                <a:cubicBezTo>
                  <a:pt x="1709" y="134"/>
                  <a:pt x="1692" y="91"/>
                  <a:pt x="1662" y="58"/>
                </a:cubicBezTo>
                <a:close/>
                <a:moveTo>
                  <a:pt x="1229" y="1905"/>
                </a:moveTo>
                <a:cubicBezTo>
                  <a:pt x="1229" y="2130"/>
                  <a:pt x="1229" y="2130"/>
                  <a:pt x="1229" y="2130"/>
                </a:cubicBezTo>
                <a:cubicBezTo>
                  <a:pt x="1229" y="2163"/>
                  <a:pt x="1214" y="2194"/>
                  <a:pt x="1188" y="2214"/>
                </a:cubicBezTo>
                <a:cubicBezTo>
                  <a:pt x="1185" y="2216"/>
                  <a:pt x="1182" y="2218"/>
                  <a:pt x="1179" y="2219"/>
                </a:cubicBezTo>
                <a:cubicBezTo>
                  <a:pt x="1178" y="2220"/>
                  <a:pt x="1176" y="2221"/>
                  <a:pt x="1175" y="2222"/>
                </a:cubicBezTo>
                <a:cubicBezTo>
                  <a:pt x="1160" y="2230"/>
                  <a:pt x="1143" y="2234"/>
                  <a:pt x="1125" y="2234"/>
                </a:cubicBezTo>
                <a:cubicBezTo>
                  <a:pt x="1059" y="2234"/>
                  <a:pt x="1059" y="2234"/>
                  <a:pt x="1059" y="2234"/>
                </a:cubicBezTo>
                <a:cubicBezTo>
                  <a:pt x="1059" y="1905"/>
                  <a:pt x="1059" y="1905"/>
                  <a:pt x="1059" y="1905"/>
                </a:cubicBezTo>
                <a:lnTo>
                  <a:pt x="1229" y="1905"/>
                </a:lnTo>
                <a:close/>
                <a:moveTo>
                  <a:pt x="984" y="1905"/>
                </a:moveTo>
                <a:cubicBezTo>
                  <a:pt x="984" y="2234"/>
                  <a:pt x="984" y="2234"/>
                  <a:pt x="984" y="2234"/>
                </a:cubicBezTo>
                <a:cubicBezTo>
                  <a:pt x="792" y="2234"/>
                  <a:pt x="792" y="2234"/>
                  <a:pt x="792" y="2234"/>
                </a:cubicBezTo>
                <a:cubicBezTo>
                  <a:pt x="792" y="1905"/>
                  <a:pt x="792" y="1905"/>
                  <a:pt x="792" y="1905"/>
                </a:cubicBezTo>
                <a:lnTo>
                  <a:pt x="984" y="1905"/>
                </a:lnTo>
                <a:close/>
                <a:moveTo>
                  <a:pt x="451" y="1846"/>
                </a:moveTo>
                <a:cubicBezTo>
                  <a:pt x="452" y="1848"/>
                  <a:pt x="452" y="1848"/>
                  <a:pt x="452" y="1848"/>
                </a:cubicBezTo>
                <a:cubicBezTo>
                  <a:pt x="454" y="1849"/>
                  <a:pt x="456" y="1851"/>
                  <a:pt x="457" y="1853"/>
                </a:cubicBezTo>
                <a:cubicBezTo>
                  <a:pt x="459" y="1854"/>
                  <a:pt x="461" y="1856"/>
                  <a:pt x="462" y="1857"/>
                </a:cubicBezTo>
                <a:cubicBezTo>
                  <a:pt x="464" y="1859"/>
                  <a:pt x="464" y="1859"/>
                  <a:pt x="464" y="1859"/>
                </a:cubicBezTo>
                <a:cubicBezTo>
                  <a:pt x="466" y="1861"/>
                  <a:pt x="468" y="1863"/>
                  <a:pt x="471" y="1865"/>
                </a:cubicBezTo>
                <a:cubicBezTo>
                  <a:pt x="473" y="1867"/>
                  <a:pt x="476" y="1868"/>
                  <a:pt x="478" y="1870"/>
                </a:cubicBezTo>
                <a:cubicBezTo>
                  <a:pt x="480" y="1872"/>
                  <a:pt x="483" y="1874"/>
                  <a:pt x="485" y="1875"/>
                </a:cubicBezTo>
                <a:cubicBezTo>
                  <a:pt x="485" y="1875"/>
                  <a:pt x="485" y="1875"/>
                  <a:pt x="485" y="1875"/>
                </a:cubicBezTo>
                <a:cubicBezTo>
                  <a:pt x="486" y="1876"/>
                  <a:pt x="486" y="1876"/>
                  <a:pt x="487" y="1876"/>
                </a:cubicBezTo>
                <a:cubicBezTo>
                  <a:pt x="489" y="1877"/>
                  <a:pt x="491" y="1879"/>
                  <a:pt x="492" y="1880"/>
                </a:cubicBezTo>
                <a:cubicBezTo>
                  <a:pt x="494" y="1881"/>
                  <a:pt x="496" y="1882"/>
                  <a:pt x="499" y="1883"/>
                </a:cubicBezTo>
                <a:cubicBezTo>
                  <a:pt x="500" y="1884"/>
                  <a:pt x="502" y="1885"/>
                  <a:pt x="504" y="1886"/>
                </a:cubicBezTo>
                <a:cubicBezTo>
                  <a:pt x="505" y="1887"/>
                  <a:pt x="506" y="1887"/>
                  <a:pt x="507" y="1888"/>
                </a:cubicBezTo>
                <a:cubicBezTo>
                  <a:pt x="509" y="1888"/>
                  <a:pt x="510" y="1889"/>
                  <a:pt x="511" y="1889"/>
                </a:cubicBezTo>
                <a:cubicBezTo>
                  <a:pt x="513" y="1890"/>
                  <a:pt x="514" y="1891"/>
                  <a:pt x="516" y="1891"/>
                </a:cubicBezTo>
                <a:cubicBezTo>
                  <a:pt x="521" y="1893"/>
                  <a:pt x="521" y="1893"/>
                  <a:pt x="521" y="1893"/>
                </a:cubicBezTo>
                <a:cubicBezTo>
                  <a:pt x="522" y="1894"/>
                  <a:pt x="523" y="1894"/>
                  <a:pt x="523" y="1894"/>
                </a:cubicBezTo>
                <a:cubicBezTo>
                  <a:pt x="525" y="1895"/>
                  <a:pt x="527" y="1895"/>
                  <a:pt x="529" y="1896"/>
                </a:cubicBezTo>
                <a:cubicBezTo>
                  <a:pt x="531" y="1897"/>
                  <a:pt x="534" y="1898"/>
                  <a:pt x="536" y="1898"/>
                </a:cubicBezTo>
                <a:cubicBezTo>
                  <a:pt x="538" y="1899"/>
                  <a:pt x="540" y="1899"/>
                  <a:pt x="542" y="1900"/>
                </a:cubicBezTo>
                <a:cubicBezTo>
                  <a:pt x="544" y="1900"/>
                  <a:pt x="546" y="1901"/>
                  <a:pt x="547" y="1901"/>
                </a:cubicBezTo>
                <a:cubicBezTo>
                  <a:pt x="550" y="1901"/>
                  <a:pt x="553" y="1902"/>
                  <a:pt x="555" y="1902"/>
                </a:cubicBezTo>
                <a:cubicBezTo>
                  <a:pt x="558" y="1903"/>
                  <a:pt x="561" y="1903"/>
                  <a:pt x="564" y="1903"/>
                </a:cubicBezTo>
                <a:cubicBezTo>
                  <a:pt x="566" y="1904"/>
                  <a:pt x="568" y="1904"/>
                  <a:pt x="570" y="1904"/>
                </a:cubicBezTo>
                <a:cubicBezTo>
                  <a:pt x="575" y="1904"/>
                  <a:pt x="579" y="1905"/>
                  <a:pt x="583" y="1905"/>
                </a:cubicBezTo>
                <a:cubicBezTo>
                  <a:pt x="717" y="1905"/>
                  <a:pt x="717" y="1905"/>
                  <a:pt x="717" y="1905"/>
                </a:cubicBezTo>
                <a:cubicBezTo>
                  <a:pt x="717" y="2234"/>
                  <a:pt x="717" y="2234"/>
                  <a:pt x="717" y="2234"/>
                </a:cubicBezTo>
                <a:cubicBezTo>
                  <a:pt x="179" y="2234"/>
                  <a:pt x="179" y="2234"/>
                  <a:pt x="179" y="2234"/>
                </a:cubicBezTo>
                <a:cubicBezTo>
                  <a:pt x="161" y="2234"/>
                  <a:pt x="145" y="2230"/>
                  <a:pt x="129" y="2222"/>
                </a:cubicBezTo>
                <a:cubicBezTo>
                  <a:pt x="128" y="2221"/>
                  <a:pt x="126" y="2220"/>
                  <a:pt x="125" y="2219"/>
                </a:cubicBezTo>
                <a:cubicBezTo>
                  <a:pt x="122" y="2218"/>
                  <a:pt x="119" y="2216"/>
                  <a:pt x="117" y="2214"/>
                </a:cubicBezTo>
                <a:cubicBezTo>
                  <a:pt x="91" y="2194"/>
                  <a:pt x="75" y="2163"/>
                  <a:pt x="75" y="2130"/>
                </a:cubicBezTo>
                <a:cubicBezTo>
                  <a:pt x="75" y="583"/>
                  <a:pt x="75" y="583"/>
                  <a:pt x="75" y="583"/>
                </a:cubicBezTo>
                <a:cubicBezTo>
                  <a:pt x="75" y="559"/>
                  <a:pt x="84" y="535"/>
                  <a:pt x="99" y="517"/>
                </a:cubicBezTo>
                <a:cubicBezTo>
                  <a:pt x="119" y="493"/>
                  <a:pt x="148" y="479"/>
                  <a:pt x="179" y="479"/>
                </a:cubicBezTo>
                <a:cubicBezTo>
                  <a:pt x="404" y="479"/>
                  <a:pt x="404" y="479"/>
                  <a:pt x="404" y="479"/>
                </a:cubicBezTo>
                <a:cubicBezTo>
                  <a:pt x="404" y="1726"/>
                  <a:pt x="404" y="1726"/>
                  <a:pt x="404" y="1726"/>
                </a:cubicBezTo>
                <a:cubicBezTo>
                  <a:pt x="404" y="1770"/>
                  <a:pt x="421" y="1813"/>
                  <a:pt x="451" y="1846"/>
                </a:cubicBezTo>
                <a:close/>
                <a:moveTo>
                  <a:pt x="529" y="1815"/>
                </a:moveTo>
                <a:cubicBezTo>
                  <a:pt x="526" y="1813"/>
                  <a:pt x="524" y="1811"/>
                  <a:pt x="521" y="1809"/>
                </a:cubicBezTo>
                <a:cubicBezTo>
                  <a:pt x="495" y="1789"/>
                  <a:pt x="480" y="1759"/>
                  <a:pt x="480" y="1726"/>
                </a:cubicBezTo>
                <a:cubicBezTo>
                  <a:pt x="480" y="179"/>
                  <a:pt x="480" y="179"/>
                  <a:pt x="480" y="179"/>
                </a:cubicBezTo>
                <a:cubicBezTo>
                  <a:pt x="480" y="155"/>
                  <a:pt x="488" y="131"/>
                  <a:pt x="503" y="112"/>
                </a:cubicBezTo>
                <a:cubicBezTo>
                  <a:pt x="523" y="88"/>
                  <a:pt x="552" y="75"/>
                  <a:pt x="583" y="75"/>
                </a:cubicBezTo>
                <a:cubicBezTo>
                  <a:pt x="1530" y="75"/>
                  <a:pt x="1530" y="75"/>
                  <a:pt x="1530" y="75"/>
                </a:cubicBezTo>
                <a:cubicBezTo>
                  <a:pt x="1561" y="75"/>
                  <a:pt x="1590" y="88"/>
                  <a:pt x="1610" y="112"/>
                </a:cubicBezTo>
                <a:cubicBezTo>
                  <a:pt x="1625" y="131"/>
                  <a:pt x="1633" y="155"/>
                  <a:pt x="1633" y="179"/>
                </a:cubicBezTo>
                <a:cubicBezTo>
                  <a:pt x="1633" y="1726"/>
                  <a:pt x="1633" y="1726"/>
                  <a:pt x="1633" y="1726"/>
                </a:cubicBezTo>
                <a:cubicBezTo>
                  <a:pt x="1633" y="1759"/>
                  <a:pt x="1618" y="1789"/>
                  <a:pt x="1592" y="1809"/>
                </a:cubicBezTo>
                <a:cubicBezTo>
                  <a:pt x="1589" y="1811"/>
                  <a:pt x="1586" y="1813"/>
                  <a:pt x="1584" y="1815"/>
                </a:cubicBezTo>
                <a:cubicBezTo>
                  <a:pt x="1582" y="1816"/>
                  <a:pt x="1581" y="1817"/>
                  <a:pt x="1579" y="1817"/>
                </a:cubicBezTo>
                <a:cubicBezTo>
                  <a:pt x="1564" y="1826"/>
                  <a:pt x="1547" y="1830"/>
                  <a:pt x="1530" y="1830"/>
                </a:cubicBezTo>
                <a:cubicBezTo>
                  <a:pt x="583" y="1830"/>
                  <a:pt x="583" y="1830"/>
                  <a:pt x="583" y="1830"/>
                </a:cubicBezTo>
                <a:cubicBezTo>
                  <a:pt x="566" y="1830"/>
                  <a:pt x="549" y="1826"/>
                  <a:pt x="534" y="1817"/>
                </a:cubicBezTo>
                <a:cubicBezTo>
                  <a:pt x="532" y="1817"/>
                  <a:pt x="531" y="1816"/>
                  <a:pt x="529" y="1815"/>
                </a:cubicBezTo>
                <a:close/>
                <a:moveTo>
                  <a:pt x="841" y="424"/>
                </a:moveTo>
                <a:cubicBezTo>
                  <a:pt x="841" y="230"/>
                  <a:pt x="841" y="230"/>
                  <a:pt x="841" y="230"/>
                </a:cubicBezTo>
                <a:cubicBezTo>
                  <a:pt x="841" y="209"/>
                  <a:pt x="858" y="193"/>
                  <a:pt x="879" y="193"/>
                </a:cubicBezTo>
                <a:cubicBezTo>
                  <a:pt x="899" y="193"/>
                  <a:pt x="916" y="209"/>
                  <a:pt x="916" y="230"/>
                </a:cubicBezTo>
                <a:cubicBezTo>
                  <a:pt x="916" y="424"/>
                  <a:pt x="916" y="424"/>
                  <a:pt x="916" y="424"/>
                </a:cubicBezTo>
                <a:cubicBezTo>
                  <a:pt x="916" y="433"/>
                  <a:pt x="912" y="442"/>
                  <a:pt x="905" y="449"/>
                </a:cubicBezTo>
                <a:cubicBezTo>
                  <a:pt x="898" y="457"/>
                  <a:pt x="889" y="461"/>
                  <a:pt x="879" y="461"/>
                </a:cubicBezTo>
                <a:cubicBezTo>
                  <a:pt x="858" y="461"/>
                  <a:pt x="841" y="444"/>
                  <a:pt x="841" y="424"/>
                </a:cubicBezTo>
                <a:close/>
                <a:moveTo>
                  <a:pt x="1332" y="1731"/>
                </a:moveTo>
                <a:cubicBezTo>
                  <a:pt x="1410" y="1731"/>
                  <a:pt x="1474" y="1667"/>
                  <a:pt x="1474" y="1589"/>
                </a:cubicBezTo>
                <a:cubicBezTo>
                  <a:pt x="1474" y="1556"/>
                  <a:pt x="1463" y="1526"/>
                  <a:pt x="1443" y="1501"/>
                </a:cubicBezTo>
                <a:cubicBezTo>
                  <a:pt x="1463" y="1476"/>
                  <a:pt x="1474" y="1446"/>
                  <a:pt x="1474" y="1414"/>
                </a:cubicBezTo>
                <a:cubicBezTo>
                  <a:pt x="1474" y="1335"/>
                  <a:pt x="1410" y="1271"/>
                  <a:pt x="1332" y="1271"/>
                </a:cubicBezTo>
                <a:cubicBezTo>
                  <a:pt x="1254" y="1271"/>
                  <a:pt x="1190" y="1335"/>
                  <a:pt x="1190" y="1414"/>
                </a:cubicBezTo>
                <a:cubicBezTo>
                  <a:pt x="1190" y="1445"/>
                  <a:pt x="1200" y="1475"/>
                  <a:pt x="1220" y="1501"/>
                </a:cubicBezTo>
                <a:cubicBezTo>
                  <a:pt x="1200" y="1527"/>
                  <a:pt x="1190" y="1557"/>
                  <a:pt x="1190" y="1589"/>
                </a:cubicBezTo>
                <a:cubicBezTo>
                  <a:pt x="1190" y="1667"/>
                  <a:pt x="1254" y="1731"/>
                  <a:pt x="1332" y="1731"/>
                </a:cubicBezTo>
                <a:close/>
                <a:moveTo>
                  <a:pt x="1332" y="1481"/>
                </a:moveTo>
                <a:cubicBezTo>
                  <a:pt x="1295" y="1481"/>
                  <a:pt x="1265" y="1451"/>
                  <a:pt x="1265" y="1414"/>
                </a:cubicBezTo>
                <a:cubicBezTo>
                  <a:pt x="1265" y="1377"/>
                  <a:pt x="1295" y="1346"/>
                  <a:pt x="1332" y="1346"/>
                </a:cubicBezTo>
                <a:cubicBezTo>
                  <a:pt x="1369" y="1346"/>
                  <a:pt x="1400" y="1377"/>
                  <a:pt x="1400" y="1414"/>
                </a:cubicBezTo>
                <a:cubicBezTo>
                  <a:pt x="1400" y="1451"/>
                  <a:pt x="1369" y="1481"/>
                  <a:pt x="1332" y="1481"/>
                </a:cubicBezTo>
                <a:close/>
                <a:moveTo>
                  <a:pt x="1280" y="1546"/>
                </a:moveTo>
                <a:cubicBezTo>
                  <a:pt x="1297" y="1553"/>
                  <a:pt x="1314" y="1556"/>
                  <a:pt x="1332" y="1556"/>
                </a:cubicBezTo>
                <a:cubicBezTo>
                  <a:pt x="1350" y="1556"/>
                  <a:pt x="1368" y="1553"/>
                  <a:pt x="1385" y="1546"/>
                </a:cubicBezTo>
                <a:cubicBezTo>
                  <a:pt x="1394" y="1558"/>
                  <a:pt x="1400" y="1573"/>
                  <a:pt x="1400" y="1589"/>
                </a:cubicBezTo>
                <a:cubicBezTo>
                  <a:pt x="1400" y="1626"/>
                  <a:pt x="1369" y="1656"/>
                  <a:pt x="1332" y="1656"/>
                </a:cubicBezTo>
                <a:cubicBezTo>
                  <a:pt x="1295" y="1656"/>
                  <a:pt x="1265" y="1626"/>
                  <a:pt x="1265" y="1589"/>
                </a:cubicBezTo>
                <a:cubicBezTo>
                  <a:pt x="1265" y="1572"/>
                  <a:pt x="1270" y="1557"/>
                  <a:pt x="1280" y="1546"/>
                </a:cubicBezTo>
                <a:close/>
                <a:moveTo>
                  <a:pt x="841" y="1135"/>
                </a:moveTo>
                <a:cubicBezTo>
                  <a:pt x="841" y="941"/>
                  <a:pt x="841" y="941"/>
                  <a:pt x="841" y="941"/>
                </a:cubicBezTo>
                <a:cubicBezTo>
                  <a:pt x="841" y="920"/>
                  <a:pt x="858" y="904"/>
                  <a:pt x="879" y="904"/>
                </a:cubicBezTo>
                <a:cubicBezTo>
                  <a:pt x="880" y="904"/>
                  <a:pt x="880" y="904"/>
                  <a:pt x="880" y="904"/>
                </a:cubicBezTo>
                <a:cubicBezTo>
                  <a:pt x="899" y="904"/>
                  <a:pt x="916" y="921"/>
                  <a:pt x="916" y="941"/>
                </a:cubicBezTo>
                <a:cubicBezTo>
                  <a:pt x="916" y="1135"/>
                  <a:pt x="916" y="1135"/>
                  <a:pt x="916" y="1135"/>
                </a:cubicBezTo>
                <a:cubicBezTo>
                  <a:pt x="916" y="1155"/>
                  <a:pt x="899" y="1172"/>
                  <a:pt x="880" y="1172"/>
                </a:cubicBezTo>
                <a:cubicBezTo>
                  <a:pt x="879" y="1172"/>
                  <a:pt x="879" y="1172"/>
                  <a:pt x="879" y="1172"/>
                </a:cubicBezTo>
                <a:cubicBezTo>
                  <a:pt x="858" y="1172"/>
                  <a:pt x="841" y="1156"/>
                  <a:pt x="841" y="1135"/>
                </a:cubicBezTo>
                <a:close/>
                <a:moveTo>
                  <a:pt x="841" y="780"/>
                </a:moveTo>
                <a:cubicBezTo>
                  <a:pt x="841" y="585"/>
                  <a:pt x="841" y="585"/>
                  <a:pt x="841" y="585"/>
                </a:cubicBezTo>
                <a:cubicBezTo>
                  <a:pt x="841" y="565"/>
                  <a:pt x="857" y="548"/>
                  <a:pt x="878" y="548"/>
                </a:cubicBezTo>
                <a:cubicBezTo>
                  <a:pt x="879" y="548"/>
                  <a:pt x="879" y="548"/>
                  <a:pt x="879" y="548"/>
                </a:cubicBezTo>
                <a:cubicBezTo>
                  <a:pt x="899" y="548"/>
                  <a:pt x="916" y="565"/>
                  <a:pt x="916" y="585"/>
                </a:cubicBezTo>
                <a:cubicBezTo>
                  <a:pt x="916" y="780"/>
                  <a:pt x="916" y="780"/>
                  <a:pt x="916" y="780"/>
                </a:cubicBezTo>
                <a:cubicBezTo>
                  <a:pt x="916" y="800"/>
                  <a:pt x="899" y="816"/>
                  <a:pt x="880" y="817"/>
                </a:cubicBezTo>
                <a:cubicBezTo>
                  <a:pt x="879" y="817"/>
                  <a:pt x="879" y="817"/>
                  <a:pt x="879" y="817"/>
                </a:cubicBezTo>
                <a:cubicBezTo>
                  <a:pt x="858" y="817"/>
                  <a:pt x="841" y="800"/>
                  <a:pt x="841" y="7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3EAD0DC2-0E6E-0550-B88D-C25D20D55ED7}"/>
              </a:ext>
            </a:extLst>
          </p:cNvPr>
          <p:cNvSpPr txBox="1"/>
          <p:nvPr/>
        </p:nvSpPr>
        <p:spPr>
          <a:xfrm>
            <a:off x="924064" y="4630793"/>
            <a:ext cx="896648" cy="523220"/>
          </a:xfrm>
          <a:prstGeom prst="rect">
            <a:avLst/>
          </a:prstGeom>
          <a:noFill/>
        </p:spPr>
        <p:txBody>
          <a:bodyPr wrap="none" lIns="36000" tIns="45720" rIns="3600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Financial </a:t>
            </a:r>
            <a:b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Services</a:t>
            </a:r>
          </a:p>
        </p:txBody>
      </p:sp>
      <p:pic>
        <p:nvPicPr>
          <p:cNvPr id="22" name="Graphic 21">
            <a:extLst>
              <a:ext uri="{FF2B5EF4-FFF2-40B4-BE49-F238E27FC236}">
                <a16:creationId xmlns:a16="http://schemas.microsoft.com/office/drawing/2014/main" id="{5412D7CA-EA09-0DCB-4D7A-B771AA669F00}"/>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0232" y="3956913"/>
            <a:ext cx="518424" cy="518424"/>
          </a:xfrm>
          <a:prstGeom prst="rect">
            <a:avLst/>
          </a:prstGeom>
        </p:spPr>
      </p:pic>
      <p:sp>
        <p:nvSpPr>
          <p:cNvPr id="8" name="TextBox 7">
            <a:extLst>
              <a:ext uri="{FF2B5EF4-FFF2-40B4-BE49-F238E27FC236}">
                <a16:creationId xmlns:a16="http://schemas.microsoft.com/office/drawing/2014/main" id="{A04406DB-5ACA-818C-114A-7405B8E61DEB}"/>
              </a:ext>
            </a:extLst>
          </p:cNvPr>
          <p:cNvSpPr txBox="1"/>
          <p:nvPr/>
        </p:nvSpPr>
        <p:spPr>
          <a:xfrm>
            <a:off x="2011371" y="4650755"/>
            <a:ext cx="1106641" cy="523220"/>
          </a:xfrm>
          <a:prstGeom prst="rect">
            <a:avLst/>
          </a:prstGeom>
          <a:noFill/>
        </p:spPr>
        <p:txBody>
          <a:bodyPr wrap="non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Information </a:t>
            </a:r>
            <a:b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Technology</a:t>
            </a:r>
          </a:p>
        </p:txBody>
      </p:sp>
      <p:pic>
        <p:nvPicPr>
          <p:cNvPr id="35" name="Graphic 37">
            <a:extLst>
              <a:ext uri="{FF2B5EF4-FFF2-40B4-BE49-F238E27FC236}">
                <a16:creationId xmlns:a16="http://schemas.microsoft.com/office/drawing/2014/main" id="{E1675A4B-3661-8EE7-7804-0EC0DC60423B}"/>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3384853" y="3903429"/>
            <a:ext cx="718108" cy="718108"/>
          </a:xfrm>
          <a:prstGeom prst="rect">
            <a:avLst/>
          </a:prstGeom>
        </p:spPr>
      </p:pic>
      <p:sp>
        <p:nvSpPr>
          <p:cNvPr id="38" name="TextBox 37">
            <a:extLst>
              <a:ext uri="{FF2B5EF4-FFF2-40B4-BE49-F238E27FC236}">
                <a16:creationId xmlns:a16="http://schemas.microsoft.com/office/drawing/2014/main" id="{0CDB9C4B-7EE9-206A-13B3-9E65F1CB5EF4}"/>
              </a:ext>
            </a:extLst>
          </p:cNvPr>
          <p:cNvSpPr txBox="1"/>
          <p:nvPr/>
        </p:nvSpPr>
        <p:spPr>
          <a:xfrm>
            <a:off x="3267389" y="4761208"/>
            <a:ext cx="936722" cy="307777"/>
          </a:xfrm>
          <a:prstGeom prst="rect">
            <a:avLst/>
          </a:prstGeom>
          <a:noFill/>
        </p:spPr>
        <p:txBody>
          <a:bodyPr wrap="none" lIns="36000" tIns="45720" rIns="3600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a:ea typeface="+mn-ea"/>
                <a:cs typeface="Arial"/>
              </a:rPr>
              <a:t>Education</a:t>
            </a:r>
          </a:p>
        </p:txBody>
      </p:sp>
      <p:pic>
        <p:nvPicPr>
          <p:cNvPr id="23" name="Graphic 22">
            <a:extLst>
              <a:ext uri="{FF2B5EF4-FFF2-40B4-BE49-F238E27FC236}">
                <a16:creationId xmlns:a16="http://schemas.microsoft.com/office/drawing/2014/main" id="{E030FA2C-77D5-A751-5A1D-1DCAD28E47AE}"/>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75481" y="4006691"/>
            <a:ext cx="524864" cy="524864"/>
          </a:xfrm>
          <a:prstGeom prst="rect">
            <a:avLst/>
          </a:prstGeom>
        </p:spPr>
      </p:pic>
      <p:sp>
        <p:nvSpPr>
          <p:cNvPr id="17" name="TextBox 16">
            <a:extLst>
              <a:ext uri="{FF2B5EF4-FFF2-40B4-BE49-F238E27FC236}">
                <a16:creationId xmlns:a16="http://schemas.microsoft.com/office/drawing/2014/main" id="{1AD95529-62E9-522F-2CDF-7BB53F7B7C5A}"/>
              </a:ext>
            </a:extLst>
          </p:cNvPr>
          <p:cNvSpPr txBox="1"/>
          <p:nvPr/>
        </p:nvSpPr>
        <p:spPr>
          <a:xfrm>
            <a:off x="4392259" y="4650755"/>
            <a:ext cx="1303810" cy="523220"/>
          </a:xfrm>
          <a:prstGeom prst="rect">
            <a:avLst/>
          </a:prstGeom>
          <a:noFill/>
        </p:spPr>
        <p:txBody>
          <a:bodyPr wrap="none" lIns="36000" tIns="45720" rIns="3600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a:ea typeface="+mn-ea"/>
                <a:cs typeface="Arial"/>
              </a:rPr>
              <a:t>Advanced </a:t>
            </a:r>
            <a:br>
              <a:rPr kumimoji="0" lang="en-US" sz="1400" b="1" i="0" u="none" strike="noStrike" kern="1200" cap="none" spc="0" normalizeH="0" baseline="0" noProof="0">
                <a:ln>
                  <a:noFill/>
                </a:ln>
                <a:solidFill>
                  <a:srgbClr val="5E5E5E"/>
                </a:solidFill>
                <a:effectLst/>
                <a:uLnTx/>
                <a:uFillTx/>
                <a:latin typeface="Arial"/>
                <a:ea typeface="+mn-ea"/>
                <a:cs typeface="Arial"/>
              </a:rPr>
            </a:br>
            <a:r>
              <a:rPr kumimoji="0" lang="en-US" sz="1400" b="1" i="0" u="none" strike="noStrike" kern="1200" cap="none" spc="0" normalizeH="0" baseline="0" noProof="0">
                <a:ln>
                  <a:noFill/>
                </a:ln>
                <a:solidFill>
                  <a:srgbClr val="5E5E5E"/>
                </a:solidFill>
                <a:effectLst/>
                <a:uLnTx/>
                <a:uFillTx/>
                <a:latin typeface="Arial"/>
                <a:ea typeface="+mn-ea"/>
                <a:cs typeface="Arial"/>
              </a:rPr>
              <a:t>Manufacturing</a:t>
            </a:r>
          </a:p>
        </p:txBody>
      </p:sp>
      <p:pic>
        <p:nvPicPr>
          <p:cNvPr id="29" name="Graphic 28">
            <a:extLst>
              <a:ext uri="{FF2B5EF4-FFF2-40B4-BE49-F238E27FC236}">
                <a16:creationId xmlns:a16="http://schemas.microsoft.com/office/drawing/2014/main" id="{981B5E09-8955-DC1B-0ABE-5A964E93832F}"/>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99862" y="4015714"/>
            <a:ext cx="524864" cy="524864"/>
          </a:xfrm>
          <a:prstGeom prst="rect">
            <a:avLst/>
          </a:prstGeom>
        </p:spPr>
      </p:pic>
      <p:sp>
        <p:nvSpPr>
          <p:cNvPr id="18" name="TextBox 17">
            <a:extLst>
              <a:ext uri="{FF2B5EF4-FFF2-40B4-BE49-F238E27FC236}">
                <a16:creationId xmlns:a16="http://schemas.microsoft.com/office/drawing/2014/main" id="{B75224D9-DE8A-0F2C-56FE-DDB24A63BA47}"/>
              </a:ext>
            </a:extLst>
          </p:cNvPr>
          <p:cNvSpPr txBox="1"/>
          <p:nvPr/>
        </p:nvSpPr>
        <p:spPr>
          <a:xfrm>
            <a:off x="5855922" y="4654137"/>
            <a:ext cx="1215645" cy="523220"/>
          </a:xfrm>
          <a:prstGeom prst="rect">
            <a:avLst/>
          </a:prstGeom>
          <a:noFill/>
        </p:spPr>
        <p:txBody>
          <a:bodyPr wrap="non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Critical </a:t>
            </a:r>
            <a:b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Supply Chain</a:t>
            </a:r>
          </a:p>
        </p:txBody>
      </p:sp>
      <p:pic>
        <p:nvPicPr>
          <p:cNvPr id="28" name="Graphic 27">
            <a:extLst>
              <a:ext uri="{FF2B5EF4-FFF2-40B4-BE49-F238E27FC236}">
                <a16:creationId xmlns:a16="http://schemas.microsoft.com/office/drawing/2014/main" id="{0798FFFA-A85C-B6F5-4A26-FCBD54A88293}"/>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71540" y="4064336"/>
            <a:ext cx="524864" cy="524864"/>
          </a:xfrm>
          <a:prstGeom prst="rect">
            <a:avLst/>
          </a:prstGeom>
        </p:spPr>
      </p:pic>
      <p:sp>
        <p:nvSpPr>
          <p:cNvPr id="19" name="TextBox 18">
            <a:extLst>
              <a:ext uri="{FF2B5EF4-FFF2-40B4-BE49-F238E27FC236}">
                <a16:creationId xmlns:a16="http://schemas.microsoft.com/office/drawing/2014/main" id="{E2A6AC0C-3C44-5888-0097-C574D46416AE}"/>
              </a:ext>
            </a:extLst>
          </p:cNvPr>
          <p:cNvSpPr txBox="1"/>
          <p:nvPr/>
        </p:nvSpPr>
        <p:spPr>
          <a:xfrm>
            <a:off x="7156871" y="4751436"/>
            <a:ext cx="1236484" cy="307777"/>
          </a:xfrm>
          <a:prstGeom prst="rect">
            <a:avLst/>
          </a:prstGeom>
          <a:noFill/>
        </p:spPr>
        <p:txBody>
          <a:bodyPr wrap="none" lIns="36000" tIns="45720" rIns="3600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a:ea typeface="+mn-ea"/>
                <a:cs typeface="Arial"/>
              </a:rPr>
              <a:t>Infrastructure</a:t>
            </a:r>
            <a:endPar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sp>
        <p:nvSpPr>
          <p:cNvPr id="33" name="Freeform 644">
            <a:extLst>
              <a:ext uri="{FF2B5EF4-FFF2-40B4-BE49-F238E27FC236}">
                <a16:creationId xmlns:a16="http://schemas.microsoft.com/office/drawing/2014/main" id="{5E94ED6F-4AD5-C861-1256-874A37468C33}"/>
              </a:ext>
              <a:ext uri="{C183D7F6-B498-43B3-948B-1728B52AA6E4}">
                <adec:decorative xmlns:adec="http://schemas.microsoft.com/office/drawing/2017/decorative" val="1"/>
              </a:ext>
            </a:extLst>
          </p:cNvPr>
          <p:cNvSpPr>
            <a:spLocks noChangeAspect="1" noEditPoints="1"/>
          </p:cNvSpPr>
          <p:nvPr/>
        </p:nvSpPr>
        <p:spPr bwMode="auto">
          <a:xfrm>
            <a:off x="8965584" y="4005511"/>
            <a:ext cx="529444" cy="529444"/>
          </a:xfrm>
          <a:custGeom>
            <a:avLst/>
            <a:gdLst>
              <a:gd name="T0" fmla="*/ 174 w 1154"/>
              <a:gd name="T1" fmla="*/ 662 h 1152"/>
              <a:gd name="T2" fmla="*/ 113 w 1154"/>
              <a:gd name="T3" fmla="*/ 737 h 1152"/>
              <a:gd name="T4" fmla="*/ 44 w 1154"/>
              <a:gd name="T5" fmla="*/ 805 h 1152"/>
              <a:gd name="T6" fmla="*/ 45 w 1154"/>
              <a:gd name="T7" fmla="*/ 971 h 1152"/>
              <a:gd name="T8" fmla="*/ 349 w 1154"/>
              <a:gd name="T9" fmla="*/ 1152 h 1152"/>
              <a:gd name="T10" fmla="*/ 393 w 1154"/>
              <a:gd name="T11" fmla="*/ 1067 h 1152"/>
              <a:gd name="T12" fmla="*/ 417 w 1154"/>
              <a:gd name="T13" fmla="*/ 1042 h 1152"/>
              <a:gd name="T14" fmla="*/ 498 w 1154"/>
              <a:gd name="T15" fmla="*/ 985 h 1152"/>
              <a:gd name="T16" fmla="*/ 1036 w 1154"/>
              <a:gd name="T17" fmla="*/ 489 h 1152"/>
              <a:gd name="T18" fmla="*/ 367 w 1154"/>
              <a:gd name="T19" fmla="*/ 854 h 1152"/>
              <a:gd name="T20" fmla="*/ 276 w 1154"/>
              <a:gd name="T21" fmla="*/ 1086 h 1152"/>
              <a:gd name="T22" fmla="*/ 313 w 1154"/>
              <a:gd name="T23" fmla="*/ 1074 h 1152"/>
              <a:gd name="T24" fmla="*/ 365 w 1154"/>
              <a:gd name="T25" fmla="*/ 1038 h 1152"/>
              <a:gd name="T26" fmla="*/ 433 w 1154"/>
              <a:gd name="T27" fmla="*/ 970 h 1152"/>
              <a:gd name="T28" fmla="*/ 468 w 1154"/>
              <a:gd name="T29" fmla="*/ 955 h 1152"/>
              <a:gd name="T30" fmla="*/ 376 w 1154"/>
              <a:gd name="T31" fmla="*/ 652 h 1152"/>
              <a:gd name="T32" fmla="*/ 203 w 1154"/>
              <a:gd name="T33" fmla="*/ 683 h 1152"/>
              <a:gd name="T34" fmla="*/ 900 w 1154"/>
              <a:gd name="T35" fmla="*/ 743 h 1152"/>
              <a:gd name="T36" fmla="*/ 314 w 1154"/>
              <a:gd name="T37" fmla="*/ 175 h 1152"/>
              <a:gd name="T38" fmla="*/ 501 w 1154"/>
              <a:gd name="T39" fmla="*/ 60 h 1152"/>
              <a:gd name="T40" fmla="*/ 600 w 1154"/>
              <a:gd name="T41" fmla="*/ 996 h 1152"/>
              <a:gd name="T42" fmla="*/ 174 w 1154"/>
              <a:gd name="T43" fmla="*/ 536 h 1152"/>
              <a:gd name="T44" fmla="*/ 183 w 1154"/>
              <a:gd name="T45" fmla="*/ 334 h 1152"/>
              <a:gd name="T46" fmla="*/ 183 w 1154"/>
              <a:gd name="T47" fmla="*/ 334 h 1152"/>
              <a:gd name="T48" fmla="*/ 1118 w 1154"/>
              <a:gd name="T49" fmla="*/ 640 h 1152"/>
              <a:gd name="T50" fmla="*/ 1050 w 1154"/>
              <a:gd name="T51" fmla="*/ 250 h 1152"/>
              <a:gd name="T52" fmla="*/ 1010 w 1154"/>
              <a:gd name="T53" fmla="*/ 852 h 1152"/>
              <a:gd name="T54" fmla="*/ 986 w 1154"/>
              <a:gd name="T55" fmla="*/ 827 h 1152"/>
              <a:gd name="T56" fmla="*/ 1136 w 1154"/>
              <a:gd name="T57" fmla="*/ 461 h 1152"/>
              <a:gd name="T58" fmla="*/ 711 w 1154"/>
              <a:gd name="T59" fmla="*/ 1 h 1152"/>
              <a:gd name="T60" fmla="*/ 897 w 1154"/>
              <a:gd name="T61" fmla="*/ 80 h 1152"/>
              <a:gd name="T62" fmla="*/ 897 w 1154"/>
              <a:gd name="T63" fmla="*/ 80 h 1152"/>
              <a:gd name="T64" fmla="*/ 799 w 1154"/>
              <a:gd name="T65" fmla="*/ 960 h 1152"/>
              <a:gd name="T66" fmla="*/ 876 w 1154"/>
              <a:gd name="T67" fmla="*/ 361 h 1152"/>
              <a:gd name="T68" fmla="*/ 731 w 1154"/>
              <a:gd name="T69" fmla="*/ 324 h 1152"/>
              <a:gd name="T70" fmla="*/ 597 w 1154"/>
              <a:gd name="T71" fmla="*/ 246 h 1152"/>
              <a:gd name="T72" fmla="*/ 464 w 1154"/>
              <a:gd name="T73" fmla="*/ 307 h 1152"/>
              <a:gd name="T74" fmla="*/ 403 w 1154"/>
              <a:gd name="T75" fmla="*/ 440 h 1152"/>
              <a:gd name="T76" fmla="*/ 481 w 1154"/>
              <a:gd name="T77" fmla="*/ 574 h 1152"/>
              <a:gd name="T78" fmla="*/ 518 w 1154"/>
              <a:gd name="T79" fmla="*/ 719 h 1152"/>
              <a:gd name="T80" fmla="*/ 656 w 1154"/>
              <a:gd name="T81" fmla="*/ 769 h 1152"/>
              <a:gd name="T82" fmla="*/ 794 w 1154"/>
              <a:gd name="T83" fmla="*/ 719 h 1152"/>
              <a:gd name="T84" fmla="*/ 831 w 1154"/>
              <a:gd name="T85" fmla="*/ 574 h 1152"/>
              <a:gd name="T86" fmla="*/ 909 w 1154"/>
              <a:gd name="T87" fmla="*/ 440 h 1152"/>
              <a:gd name="T88" fmla="*/ 795 w 1154"/>
              <a:gd name="T89" fmla="*/ 568 h 1152"/>
              <a:gd name="T90" fmla="*/ 743 w 1154"/>
              <a:gd name="T91" fmla="*/ 639 h 1152"/>
              <a:gd name="T92" fmla="*/ 630 w 1154"/>
              <a:gd name="T93" fmla="*/ 733 h 1152"/>
              <a:gd name="T94" fmla="*/ 508 w 1154"/>
              <a:gd name="T95" fmla="*/ 683 h 1152"/>
              <a:gd name="T96" fmla="*/ 509 w 1154"/>
              <a:gd name="T97" fmla="*/ 548 h 1152"/>
              <a:gd name="T98" fmla="*/ 509 w 1154"/>
              <a:gd name="T99" fmla="*/ 449 h 1152"/>
              <a:gd name="T100" fmla="*/ 508 w 1154"/>
              <a:gd name="T101" fmla="*/ 314 h 1152"/>
              <a:gd name="T102" fmla="*/ 630 w 1154"/>
              <a:gd name="T103" fmla="*/ 264 h 1152"/>
              <a:gd name="T104" fmla="*/ 743 w 1154"/>
              <a:gd name="T105" fmla="*/ 358 h 1152"/>
              <a:gd name="T106" fmla="*/ 795 w 1154"/>
              <a:gd name="T107" fmla="*/ 430 h 1152"/>
              <a:gd name="T108" fmla="*/ 588 w 1154"/>
              <a:gd name="T109" fmla="*/ 431 h 1152"/>
              <a:gd name="T110" fmla="*/ 724 w 1154"/>
              <a:gd name="T111" fmla="*/ 566 h 1152"/>
              <a:gd name="T112" fmla="*/ 656 w 1154"/>
              <a:gd name="T113" fmla="*/ 560 h 1152"/>
              <a:gd name="T114" fmla="*/ 656 w 1154"/>
              <a:gd name="T115" fmla="*/ 437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4" h="1152">
                <a:moveTo>
                  <a:pt x="910" y="215"/>
                </a:moveTo>
                <a:cubicBezTo>
                  <a:pt x="763" y="83"/>
                  <a:pt x="528" y="89"/>
                  <a:pt x="388" y="229"/>
                </a:cubicBezTo>
                <a:cubicBezTo>
                  <a:pt x="326" y="290"/>
                  <a:pt x="287" y="371"/>
                  <a:pt x="278" y="458"/>
                </a:cubicBezTo>
                <a:cubicBezTo>
                  <a:pt x="270" y="531"/>
                  <a:pt x="235" y="602"/>
                  <a:pt x="178" y="659"/>
                </a:cubicBezTo>
                <a:cubicBezTo>
                  <a:pt x="174" y="662"/>
                  <a:pt x="174" y="662"/>
                  <a:pt x="174" y="662"/>
                </a:cubicBezTo>
                <a:cubicBezTo>
                  <a:pt x="168" y="655"/>
                  <a:pt x="168" y="655"/>
                  <a:pt x="168" y="655"/>
                </a:cubicBezTo>
                <a:cubicBezTo>
                  <a:pt x="161" y="648"/>
                  <a:pt x="150" y="648"/>
                  <a:pt x="143" y="655"/>
                </a:cubicBezTo>
                <a:cubicBezTo>
                  <a:pt x="136" y="662"/>
                  <a:pt x="136" y="673"/>
                  <a:pt x="143" y="680"/>
                </a:cubicBezTo>
                <a:cubicBezTo>
                  <a:pt x="156" y="693"/>
                  <a:pt x="156" y="693"/>
                  <a:pt x="156" y="693"/>
                </a:cubicBezTo>
                <a:cubicBezTo>
                  <a:pt x="153" y="716"/>
                  <a:pt x="135" y="734"/>
                  <a:pt x="113" y="737"/>
                </a:cubicBezTo>
                <a:cubicBezTo>
                  <a:pt x="99" y="724"/>
                  <a:pt x="99" y="724"/>
                  <a:pt x="99" y="724"/>
                </a:cubicBezTo>
                <a:cubicBezTo>
                  <a:pt x="93" y="717"/>
                  <a:pt x="81" y="717"/>
                  <a:pt x="75" y="724"/>
                </a:cubicBezTo>
                <a:cubicBezTo>
                  <a:pt x="68" y="731"/>
                  <a:pt x="68" y="741"/>
                  <a:pt x="75" y="749"/>
                </a:cubicBezTo>
                <a:cubicBezTo>
                  <a:pt x="88" y="762"/>
                  <a:pt x="88" y="762"/>
                  <a:pt x="88" y="762"/>
                </a:cubicBezTo>
                <a:cubicBezTo>
                  <a:pt x="85" y="784"/>
                  <a:pt x="67" y="803"/>
                  <a:pt x="44" y="805"/>
                </a:cubicBezTo>
                <a:cubicBezTo>
                  <a:pt x="31" y="792"/>
                  <a:pt x="31" y="792"/>
                  <a:pt x="31" y="792"/>
                </a:cubicBezTo>
                <a:cubicBezTo>
                  <a:pt x="24" y="785"/>
                  <a:pt x="13" y="785"/>
                  <a:pt x="6" y="792"/>
                </a:cubicBezTo>
                <a:cubicBezTo>
                  <a:pt x="0" y="799"/>
                  <a:pt x="0" y="810"/>
                  <a:pt x="6" y="817"/>
                </a:cubicBezTo>
                <a:cubicBezTo>
                  <a:pt x="44" y="854"/>
                  <a:pt x="44" y="854"/>
                  <a:pt x="44" y="854"/>
                </a:cubicBezTo>
                <a:cubicBezTo>
                  <a:pt x="13" y="887"/>
                  <a:pt x="13" y="939"/>
                  <a:pt x="45" y="971"/>
                </a:cubicBezTo>
                <a:cubicBezTo>
                  <a:pt x="183" y="1109"/>
                  <a:pt x="183" y="1109"/>
                  <a:pt x="183" y="1109"/>
                </a:cubicBezTo>
                <a:cubicBezTo>
                  <a:pt x="199" y="1126"/>
                  <a:pt x="221" y="1134"/>
                  <a:pt x="243" y="1134"/>
                </a:cubicBezTo>
                <a:cubicBezTo>
                  <a:pt x="263" y="1134"/>
                  <a:pt x="284" y="1126"/>
                  <a:pt x="300" y="1111"/>
                </a:cubicBezTo>
                <a:cubicBezTo>
                  <a:pt x="336" y="1147"/>
                  <a:pt x="336" y="1147"/>
                  <a:pt x="336" y="1147"/>
                </a:cubicBezTo>
                <a:cubicBezTo>
                  <a:pt x="340" y="1150"/>
                  <a:pt x="344" y="1152"/>
                  <a:pt x="349" y="1152"/>
                </a:cubicBezTo>
                <a:cubicBezTo>
                  <a:pt x="353" y="1152"/>
                  <a:pt x="358" y="1150"/>
                  <a:pt x="361" y="1147"/>
                </a:cubicBezTo>
                <a:cubicBezTo>
                  <a:pt x="368" y="1140"/>
                  <a:pt x="368" y="1129"/>
                  <a:pt x="361" y="1122"/>
                </a:cubicBezTo>
                <a:cubicBezTo>
                  <a:pt x="349" y="1110"/>
                  <a:pt x="349" y="1110"/>
                  <a:pt x="349" y="1110"/>
                </a:cubicBezTo>
                <a:cubicBezTo>
                  <a:pt x="351" y="1099"/>
                  <a:pt x="355" y="1089"/>
                  <a:pt x="364" y="1081"/>
                </a:cubicBezTo>
                <a:cubicBezTo>
                  <a:pt x="371" y="1073"/>
                  <a:pt x="382" y="1068"/>
                  <a:pt x="393" y="1067"/>
                </a:cubicBezTo>
                <a:cubicBezTo>
                  <a:pt x="405" y="1078"/>
                  <a:pt x="405" y="1078"/>
                  <a:pt x="405" y="1078"/>
                </a:cubicBezTo>
                <a:cubicBezTo>
                  <a:pt x="408" y="1082"/>
                  <a:pt x="413" y="1083"/>
                  <a:pt x="417" y="1083"/>
                </a:cubicBezTo>
                <a:cubicBezTo>
                  <a:pt x="422" y="1083"/>
                  <a:pt x="426" y="1082"/>
                  <a:pt x="429" y="1078"/>
                </a:cubicBezTo>
                <a:cubicBezTo>
                  <a:pt x="436" y="1071"/>
                  <a:pt x="436" y="1061"/>
                  <a:pt x="429" y="1054"/>
                </a:cubicBezTo>
                <a:cubicBezTo>
                  <a:pt x="417" y="1042"/>
                  <a:pt x="417" y="1042"/>
                  <a:pt x="417" y="1042"/>
                </a:cubicBezTo>
                <a:cubicBezTo>
                  <a:pt x="421" y="1019"/>
                  <a:pt x="438" y="1001"/>
                  <a:pt x="461" y="998"/>
                </a:cubicBezTo>
                <a:cubicBezTo>
                  <a:pt x="473" y="1010"/>
                  <a:pt x="473" y="1010"/>
                  <a:pt x="473" y="1010"/>
                </a:cubicBezTo>
                <a:cubicBezTo>
                  <a:pt x="477" y="1013"/>
                  <a:pt x="481" y="1015"/>
                  <a:pt x="485" y="1015"/>
                </a:cubicBezTo>
                <a:cubicBezTo>
                  <a:pt x="490" y="1015"/>
                  <a:pt x="494" y="1013"/>
                  <a:pt x="498" y="1010"/>
                </a:cubicBezTo>
                <a:cubicBezTo>
                  <a:pt x="505" y="1003"/>
                  <a:pt x="505" y="992"/>
                  <a:pt x="498" y="985"/>
                </a:cubicBezTo>
                <a:cubicBezTo>
                  <a:pt x="493" y="980"/>
                  <a:pt x="493" y="980"/>
                  <a:pt x="493" y="980"/>
                </a:cubicBezTo>
                <a:cubicBezTo>
                  <a:pt x="502" y="970"/>
                  <a:pt x="502" y="970"/>
                  <a:pt x="502" y="970"/>
                </a:cubicBezTo>
                <a:cubicBezTo>
                  <a:pt x="555" y="918"/>
                  <a:pt x="624" y="884"/>
                  <a:pt x="698" y="877"/>
                </a:cubicBezTo>
                <a:cubicBezTo>
                  <a:pt x="785" y="867"/>
                  <a:pt x="863" y="829"/>
                  <a:pt x="925" y="767"/>
                </a:cubicBezTo>
                <a:cubicBezTo>
                  <a:pt x="1000" y="693"/>
                  <a:pt x="1039" y="594"/>
                  <a:pt x="1036" y="489"/>
                </a:cubicBezTo>
                <a:cubicBezTo>
                  <a:pt x="1033" y="383"/>
                  <a:pt x="989" y="286"/>
                  <a:pt x="910" y="215"/>
                </a:cubicBezTo>
                <a:close/>
                <a:moveTo>
                  <a:pt x="300" y="788"/>
                </a:moveTo>
                <a:cubicBezTo>
                  <a:pt x="358" y="695"/>
                  <a:pt x="358" y="695"/>
                  <a:pt x="358" y="695"/>
                </a:cubicBezTo>
                <a:cubicBezTo>
                  <a:pt x="381" y="735"/>
                  <a:pt x="420" y="773"/>
                  <a:pt x="460" y="797"/>
                </a:cubicBezTo>
                <a:cubicBezTo>
                  <a:pt x="367" y="854"/>
                  <a:pt x="367" y="854"/>
                  <a:pt x="367" y="854"/>
                </a:cubicBezTo>
                <a:lnTo>
                  <a:pt x="300" y="788"/>
                </a:lnTo>
                <a:close/>
                <a:moveTo>
                  <a:pt x="208" y="1084"/>
                </a:moveTo>
                <a:cubicBezTo>
                  <a:pt x="70" y="947"/>
                  <a:pt x="70" y="947"/>
                  <a:pt x="70" y="947"/>
                </a:cubicBezTo>
                <a:cubicBezTo>
                  <a:pt x="51" y="928"/>
                  <a:pt x="51" y="898"/>
                  <a:pt x="68" y="879"/>
                </a:cubicBezTo>
                <a:cubicBezTo>
                  <a:pt x="276" y="1086"/>
                  <a:pt x="276" y="1086"/>
                  <a:pt x="276" y="1086"/>
                </a:cubicBezTo>
                <a:cubicBezTo>
                  <a:pt x="257" y="1104"/>
                  <a:pt x="227" y="1103"/>
                  <a:pt x="208" y="1084"/>
                </a:cubicBezTo>
                <a:close/>
                <a:moveTo>
                  <a:pt x="339" y="1056"/>
                </a:moveTo>
                <a:cubicBezTo>
                  <a:pt x="331" y="1064"/>
                  <a:pt x="325" y="1072"/>
                  <a:pt x="321" y="1082"/>
                </a:cubicBezTo>
                <a:cubicBezTo>
                  <a:pt x="313" y="1074"/>
                  <a:pt x="313" y="1074"/>
                  <a:pt x="313" y="1074"/>
                </a:cubicBezTo>
                <a:cubicBezTo>
                  <a:pt x="313" y="1074"/>
                  <a:pt x="313" y="1074"/>
                  <a:pt x="313" y="1074"/>
                </a:cubicBezTo>
                <a:cubicBezTo>
                  <a:pt x="81" y="842"/>
                  <a:pt x="81" y="842"/>
                  <a:pt x="81" y="842"/>
                </a:cubicBezTo>
                <a:cubicBezTo>
                  <a:pt x="81" y="842"/>
                  <a:pt x="81" y="842"/>
                  <a:pt x="81" y="842"/>
                </a:cubicBezTo>
                <a:cubicBezTo>
                  <a:pt x="73" y="834"/>
                  <a:pt x="73" y="834"/>
                  <a:pt x="73" y="834"/>
                </a:cubicBezTo>
                <a:cubicBezTo>
                  <a:pt x="92" y="825"/>
                  <a:pt x="108" y="809"/>
                  <a:pt x="116" y="790"/>
                </a:cubicBezTo>
                <a:cubicBezTo>
                  <a:pt x="365" y="1038"/>
                  <a:pt x="365" y="1038"/>
                  <a:pt x="365" y="1038"/>
                </a:cubicBezTo>
                <a:cubicBezTo>
                  <a:pt x="355" y="1042"/>
                  <a:pt x="346" y="1048"/>
                  <a:pt x="339" y="1056"/>
                </a:cubicBezTo>
                <a:close/>
                <a:moveTo>
                  <a:pt x="390" y="1013"/>
                </a:moveTo>
                <a:cubicBezTo>
                  <a:pt x="141" y="765"/>
                  <a:pt x="141" y="765"/>
                  <a:pt x="141" y="765"/>
                </a:cubicBezTo>
                <a:cubicBezTo>
                  <a:pt x="160" y="756"/>
                  <a:pt x="176" y="741"/>
                  <a:pt x="185" y="722"/>
                </a:cubicBezTo>
                <a:cubicBezTo>
                  <a:pt x="433" y="970"/>
                  <a:pt x="433" y="970"/>
                  <a:pt x="433" y="970"/>
                </a:cubicBezTo>
                <a:cubicBezTo>
                  <a:pt x="414" y="979"/>
                  <a:pt x="398" y="994"/>
                  <a:pt x="390" y="1013"/>
                </a:cubicBezTo>
                <a:close/>
                <a:moveTo>
                  <a:pt x="900" y="743"/>
                </a:moveTo>
                <a:cubicBezTo>
                  <a:pt x="844" y="799"/>
                  <a:pt x="773" y="833"/>
                  <a:pt x="694" y="842"/>
                </a:cubicBezTo>
                <a:cubicBezTo>
                  <a:pt x="613" y="851"/>
                  <a:pt x="536" y="888"/>
                  <a:pt x="477" y="946"/>
                </a:cubicBezTo>
                <a:cubicBezTo>
                  <a:pt x="468" y="955"/>
                  <a:pt x="468" y="955"/>
                  <a:pt x="468" y="955"/>
                </a:cubicBezTo>
                <a:cubicBezTo>
                  <a:pt x="392" y="880"/>
                  <a:pt x="392" y="880"/>
                  <a:pt x="392" y="880"/>
                </a:cubicBezTo>
                <a:cubicBezTo>
                  <a:pt x="505" y="810"/>
                  <a:pt x="505" y="810"/>
                  <a:pt x="505" y="810"/>
                </a:cubicBezTo>
                <a:cubicBezTo>
                  <a:pt x="510" y="807"/>
                  <a:pt x="514" y="800"/>
                  <a:pt x="513" y="793"/>
                </a:cubicBezTo>
                <a:cubicBezTo>
                  <a:pt x="513" y="787"/>
                  <a:pt x="508" y="781"/>
                  <a:pt x="502" y="779"/>
                </a:cubicBezTo>
                <a:cubicBezTo>
                  <a:pt x="453" y="760"/>
                  <a:pt x="395" y="702"/>
                  <a:pt x="376" y="652"/>
                </a:cubicBezTo>
                <a:cubicBezTo>
                  <a:pt x="373" y="647"/>
                  <a:pt x="368" y="642"/>
                  <a:pt x="361" y="641"/>
                </a:cubicBezTo>
                <a:cubicBezTo>
                  <a:pt x="355" y="641"/>
                  <a:pt x="348" y="644"/>
                  <a:pt x="345" y="650"/>
                </a:cubicBezTo>
                <a:cubicBezTo>
                  <a:pt x="275" y="762"/>
                  <a:pt x="275" y="762"/>
                  <a:pt x="275" y="762"/>
                </a:cubicBezTo>
                <a:cubicBezTo>
                  <a:pt x="199" y="687"/>
                  <a:pt x="199" y="687"/>
                  <a:pt x="199" y="687"/>
                </a:cubicBezTo>
                <a:cubicBezTo>
                  <a:pt x="203" y="683"/>
                  <a:pt x="203" y="683"/>
                  <a:pt x="203" y="683"/>
                </a:cubicBezTo>
                <a:cubicBezTo>
                  <a:pt x="265" y="621"/>
                  <a:pt x="304" y="542"/>
                  <a:pt x="313" y="461"/>
                </a:cubicBezTo>
                <a:cubicBezTo>
                  <a:pt x="321" y="382"/>
                  <a:pt x="356" y="310"/>
                  <a:pt x="412" y="254"/>
                </a:cubicBezTo>
                <a:cubicBezTo>
                  <a:pt x="540" y="127"/>
                  <a:pt x="753" y="121"/>
                  <a:pt x="886" y="241"/>
                </a:cubicBezTo>
                <a:cubicBezTo>
                  <a:pt x="958" y="305"/>
                  <a:pt x="999" y="394"/>
                  <a:pt x="1001" y="489"/>
                </a:cubicBezTo>
                <a:cubicBezTo>
                  <a:pt x="1004" y="585"/>
                  <a:pt x="968" y="675"/>
                  <a:pt x="900" y="743"/>
                </a:cubicBezTo>
                <a:close/>
                <a:moveTo>
                  <a:pt x="302" y="170"/>
                </a:moveTo>
                <a:cubicBezTo>
                  <a:pt x="295" y="163"/>
                  <a:pt x="295" y="152"/>
                  <a:pt x="302" y="145"/>
                </a:cubicBezTo>
                <a:cubicBezTo>
                  <a:pt x="309" y="138"/>
                  <a:pt x="320" y="138"/>
                  <a:pt x="326" y="145"/>
                </a:cubicBezTo>
                <a:cubicBezTo>
                  <a:pt x="333" y="152"/>
                  <a:pt x="333" y="163"/>
                  <a:pt x="326" y="170"/>
                </a:cubicBezTo>
                <a:cubicBezTo>
                  <a:pt x="323" y="174"/>
                  <a:pt x="319" y="175"/>
                  <a:pt x="314" y="175"/>
                </a:cubicBezTo>
                <a:cubicBezTo>
                  <a:pt x="309" y="175"/>
                  <a:pt x="305" y="174"/>
                  <a:pt x="302" y="170"/>
                </a:cubicBezTo>
                <a:close/>
                <a:moveTo>
                  <a:pt x="479" y="49"/>
                </a:moveTo>
                <a:cubicBezTo>
                  <a:pt x="476" y="39"/>
                  <a:pt x="481" y="30"/>
                  <a:pt x="490" y="26"/>
                </a:cubicBezTo>
                <a:cubicBezTo>
                  <a:pt x="499" y="23"/>
                  <a:pt x="509" y="28"/>
                  <a:pt x="512" y="37"/>
                </a:cubicBezTo>
                <a:cubicBezTo>
                  <a:pt x="515" y="46"/>
                  <a:pt x="511" y="56"/>
                  <a:pt x="501" y="60"/>
                </a:cubicBezTo>
                <a:cubicBezTo>
                  <a:pt x="500" y="60"/>
                  <a:pt x="498" y="60"/>
                  <a:pt x="496" y="60"/>
                </a:cubicBezTo>
                <a:cubicBezTo>
                  <a:pt x="488" y="60"/>
                  <a:pt x="482" y="56"/>
                  <a:pt x="479" y="49"/>
                </a:cubicBezTo>
                <a:close/>
                <a:moveTo>
                  <a:pt x="620" y="980"/>
                </a:moveTo>
                <a:cubicBezTo>
                  <a:pt x="618" y="989"/>
                  <a:pt x="611" y="996"/>
                  <a:pt x="602" y="996"/>
                </a:cubicBezTo>
                <a:cubicBezTo>
                  <a:pt x="601" y="996"/>
                  <a:pt x="601" y="996"/>
                  <a:pt x="600" y="996"/>
                </a:cubicBezTo>
                <a:cubicBezTo>
                  <a:pt x="591" y="995"/>
                  <a:pt x="584" y="986"/>
                  <a:pt x="585" y="977"/>
                </a:cubicBezTo>
                <a:cubicBezTo>
                  <a:pt x="586" y="967"/>
                  <a:pt x="594" y="960"/>
                  <a:pt x="604" y="961"/>
                </a:cubicBezTo>
                <a:cubicBezTo>
                  <a:pt x="614" y="962"/>
                  <a:pt x="621" y="971"/>
                  <a:pt x="620" y="980"/>
                </a:cubicBezTo>
                <a:close/>
                <a:moveTo>
                  <a:pt x="159" y="555"/>
                </a:moveTo>
                <a:cubicBezTo>
                  <a:pt x="158" y="546"/>
                  <a:pt x="165" y="537"/>
                  <a:pt x="174" y="536"/>
                </a:cubicBezTo>
                <a:cubicBezTo>
                  <a:pt x="184" y="535"/>
                  <a:pt x="192" y="541"/>
                  <a:pt x="194" y="551"/>
                </a:cubicBezTo>
                <a:cubicBezTo>
                  <a:pt x="195" y="561"/>
                  <a:pt x="188" y="569"/>
                  <a:pt x="178" y="570"/>
                </a:cubicBezTo>
                <a:cubicBezTo>
                  <a:pt x="177" y="570"/>
                  <a:pt x="177" y="570"/>
                  <a:pt x="176" y="570"/>
                </a:cubicBezTo>
                <a:cubicBezTo>
                  <a:pt x="167" y="570"/>
                  <a:pt x="160" y="564"/>
                  <a:pt x="159" y="555"/>
                </a:cubicBezTo>
                <a:close/>
                <a:moveTo>
                  <a:pt x="183" y="334"/>
                </a:moveTo>
                <a:cubicBezTo>
                  <a:pt x="186" y="325"/>
                  <a:pt x="197" y="320"/>
                  <a:pt x="206" y="323"/>
                </a:cubicBezTo>
                <a:cubicBezTo>
                  <a:pt x="215" y="326"/>
                  <a:pt x="220" y="336"/>
                  <a:pt x="216" y="345"/>
                </a:cubicBezTo>
                <a:cubicBezTo>
                  <a:pt x="214" y="352"/>
                  <a:pt x="207" y="357"/>
                  <a:pt x="200" y="357"/>
                </a:cubicBezTo>
                <a:cubicBezTo>
                  <a:pt x="198" y="357"/>
                  <a:pt x="196" y="357"/>
                  <a:pt x="194" y="356"/>
                </a:cubicBezTo>
                <a:cubicBezTo>
                  <a:pt x="185" y="353"/>
                  <a:pt x="180" y="343"/>
                  <a:pt x="183" y="334"/>
                </a:cubicBezTo>
                <a:close/>
                <a:moveTo>
                  <a:pt x="1129" y="663"/>
                </a:moveTo>
                <a:cubicBezTo>
                  <a:pt x="1126" y="670"/>
                  <a:pt x="1120" y="674"/>
                  <a:pt x="1112" y="674"/>
                </a:cubicBezTo>
                <a:cubicBezTo>
                  <a:pt x="1110" y="674"/>
                  <a:pt x="1109" y="674"/>
                  <a:pt x="1107" y="674"/>
                </a:cubicBezTo>
                <a:cubicBezTo>
                  <a:pt x="1098" y="670"/>
                  <a:pt x="1093" y="660"/>
                  <a:pt x="1096" y="651"/>
                </a:cubicBezTo>
                <a:cubicBezTo>
                  <a:pt x="1099" y="642"/>
                  <a:pt x="1109" y="637"/>
                  <a:pt x="1118" y="640"/>
                </a:cubicBezTo>
                <a:cubicBezTo>
                  <a:pt x="1127" y="643"/>
                  <a:pt x="1132" y="653"/>
                  <a:pt x="1129" y="663"/>
                </a:cubicBezTo>
                <a:close/>
                <a:moveTo>
                  <a:pt x="1079" y="231"/>
                </a:moveTo>
                <a:cubicBezTo>
                  <a:pt x="1084" y="239"/>
                  <a:pt x="1082" y="250"/>
                  <a:pt x="1074" y="255"/>
                </a:cubicBezTo>
                <a:cubicBezTo>
                  <a:pt x="1071" y="257"/>
                  <a:pt x="1068" y="258"/>
                  <a:pt x="1064" y="258"/>
                </a:cubicBezTo>
                <a:cubicBezTo>
                  <a:pt x="1059" y="258"/>
                  <a:pt x="1053" y="255"/>
                  <a:pt x="1050" y="250"/>
                </a:cubicBezTo>
                <a:cubicBezTo>
                  <a:pt x="1044" y="242"/>
                  <a:pt x="1047" y="231"/>
                  <a:pt x="1055" y="226"/>
                </a:cubicBezTo>
                <a:cubicBezTo>
                  <a:pt x="1063" y="221"/>
                  <a:pt x="1074" y="223"/>
                  <a:pt x="1079" y="231"/>
                </a:cubicBezTo>
                <a:close/>
                <a:moveTo>
                  <a:pt x="1011" y="826"/>
                </a:moveTo>
                <a:cubicBezTo>
                  <a:pt x="1018" y="834"/>
                  <a:pt x="1018" y="845"/>
                  <a:pt x="1011" y="851"/>
                </a:cubicBezTo>
                <a:cubicBezTo>
                  <a:pt x="1011" y="852"/>
                  <a:pt x="1010" y="852"/>
                  <a:pt x="1010" y="852"/>
                </a:cubicBezTo>
                <a:cubicBezTo>
                  <a:pt x="1010" y="852"/>
                  <a:pt x="1010" y="852"/>
                  <a:pt x="1010" y="852"/>
                </a:cubicBezTo>
                <a:cubicBezTo>
                  <a:pt x="1007" y="856"/>
                  <a:pt x="1002" y="858"/>
                  <a:pt x="998" y="858"/>
                </a:cubicBezTo>
                <a:cubicBezTo>
                  <a:pt x="993" y="858"/>
                  <a:pt x="988" y="856"/>
                  <a:pt x="985" y="852"/>
                </a:cubicBezTo>
                <a:cubicBezTo>
                  <a:pt x="978" y="846"/>
                  <a:pt x="978" y="835"/>
                  <a:pt x="985" y="827"/>
                </a:cubicBezTo>
                <a:cubicBezTo>
                  <a:pt x="986" y="827"/>
                  <a:pt x="986" y="827"/>
                  <a:pt x="986" y="827"/>
                </a:cubicBezTo>
                <a:cubicBezTo>
                  <a:pt x="986" y="827"/>
                  <a:pt x="986" y="827"/>
                  <a:pt x="986" y="827"/>
                </a:cubicBezTo>
                <a:cubicBezTo>
                  <a:pt x="993" y="820"/>
                  <a:pt x="1004" y="820"/>
                  <a:pt x="1011" y="826"/>
                </a:cubicBezTo>
                <a:close/>
                <a:moveTo>
                  <a:pt x="1153" y="441"/>
                </a:moveTo>
                <a:cubicBezTo>
                  <a:pt x="1154" y="451"/>
                  <a:pt x="1147" y="460"/>
                  <a:pt x="1138" y="461"/>
                </a:cubicBezTo>
                <a:cubicBezTo>
                  <a:pt x="1137" y="461"/>
                  <a:pt x="1136" y="461"/>
                  <a:pt x="1136" y="461"/>
                </a:cubicBezTo>
                <a:cubicBezTo>
                  <a:pt x="1127" y="461"/>
                  <a:pt x="1120" y="454"/>
                  <a:pt x="1118" y="445"/>
                </a:cubicBezTo>
                <a:cubicBezTo>
                  <a:pt x="1117" y="436"/>
                  <a:pt x="1124" y="427"/>
                  <a:pt x="1134" y="425"/>
                </a:cubicBezTo>
                <a:cubicBezTo>
                  <a:pt x="1143" y="425"/>
                  <a:pt x="1152" y="432"/>
                  <a:pt x="1153" y="441"/>
                </a:cubicBezTo>
                <a:close/>
                <a:moveTo>
                  <a:pt x="692" y="17"/>
                </a:moveTo>
                <a:cubicBezTo>
                  <a:pt x="693" y="7"/>
                  <a:pt x="701" y="0"/>
                  <a:pt x="711" y="1"/>
                </a:cubicBezTo>
                <a:cubicBezTo>
                  <a:pt x="721" y="2"/>
                  <a:pt x="728" y="11"/>
                  <a:pt x="727" y="20"/>
                </a:cubicBezTo>
                <a:cubicBezTo>
                  <a:pt x="726" y="30"/>
                  <a:pt x="718" y="36"/>
                  <a:pt x="709" y="36"/>
                </a:cubicBezTo>
                <a:cubicBezTo>
                  <a:pt x="709" y="36"/>
                  <a:pt x="708" y="36"/>
                  <a:pt x="707" y="36"/>
                </a:cubicBezTo>
                <a:cubicBezTo>
                  <a:pt x="697" y="35"/>
                  <a:pt x="691" y="26"/>
                  <a:pt x="692" y="17"/>
                </a:cubicBezTo>
                <a:close/>
                <a:moveTo>
                  <a:pt x="897" y="80"/>
                </a:moveTo>
                <a:cubicBezTo>
                  <a:pt x="902" y="72"/>
                  <a:pt x="913" y="69"/>
                  <a:pt x="922" y="74"/>
                </a:cubicBezTo>
                <a:cubicBezTo>
                  <a:pt x="930" y="79"/>
                  <a:pt x="932" y="90"/>
                  <a:pt x="927" y="98"/>
                </a:cubicBezTo>
                <a:cubicBezTo>
                  <a:pt x="924" y="104"/>
                  <a:pt x="918" y="106"/>
                  <a:pt x="912" y="106"/>
                </a:cubicBezTo>
                <a:cubicBezTo>
                  <a:pt x="909" y="106"/>
                  <a:pt x="906" y="106"/>
                  <a:pt x="903" y="104"/>
                </a:cubicBezTo>
                <a:cubicBezTo>
                  <a:pt x="895" y="98"/>
                  <a:pt x="892" y="88"/>
                  <a:pt x="897" y="80"/>
                </a:cubicBezTo>
                <a:close/>
                <a:moveTo>
                  <a:pt x="832" y="949"/>
                </a:moveTo>
                <a:cubicBezTo>
                  <a:pt x="835" y="958"/>
                  <a:pt x="831" y="968"/>
                  <a:pt x="821" y="971"/>
                </a:cubicBezTo>
                <a:cubicBezTo>
                  <a:pt x="821" y="971"/>
                  <a:pt x="821" y="971"/>
                  <a:pt x="822" y="971"/>
                </a:cubicBezTo>
                <a:cubicBezTo>
                  <a:pt x="820" y="971"/>
                  <a:pt x="818" y="972"/>
                  <a:pt x="816" y="972"/>
                </a:cubicBezTo>
                <a:cubicBezTo>
                  <a:pt x="808" y="972"/>
                  <a:pt x="802" y="967"/>
                  <a:pt x="799" y="960"/>
                </a:cubicBezTo>
                <a:cubicBezTo>
                  <a:pt x="796" y="951"/>
                  <a:pt x="801" y="941"/>
                  <a:pt x="810" y="938"/>
                </a:cubicBezTo>
                <a:cubicBezTo>
                  <a:pt x="819" y="935"/>
                  <a:pt x="829" y="939"/>
                  <a:pt x="832" y="949"/>
                </a:cubicBezTo>
                <a:close/>
                <a:moveTo>
                  <a:pt x="833" y="428"/>
                </a:moveTo>
                <a:cubicBezTo>
                  <a:pt x="832" y="426"/>
                  <a:pt x="831" y="425"/>
                  <a:pt x="831" y="423"/>
                </a:cubicBezTo>
                <a:cubicBezTo>
                  <a:pt x="876" y="361"/>
                  <a:pt x="876" y="361"/>
                  <a:pt x="876" y="361"/>
                </a:cubicBezTo>
                <a:cubicBezTo>
                  <a:pt x="881" y="355"/>
                  <a:pt x="881" y="347"/>
                  <a:pt x="876" y="340"/>
                </a:cubicBezTo>
                <a:cubicBezTo>
                  <a:pt x="868" y="329"/>
                  <a:pt x="858" y="317"/>
                  <a:pt x="848" y="307"/>
                </a:cubicBezTo>
                <a:cubicBezTo>
                  <a:pt x="837" y="296"/>
                  <a:pt x="826" y="287"/>
                  <a:pt x="814" y="278"/>
                </a:cubicBezTo>
                <a:cubicBezTo>
                  <a:pt x="808" y="274"/>
                  <a:pt x="800" y="274"/>
                  <a:pt x="794" y="278"/>
                </a:cubicBezTo>
                <a:cubicBezTo>
                  <a:pt x="731" y="324"/>
                  <a:pt x="731" y="324"/>
                  <a:pt x="731" y="324"/>
                </a:cubicBezTo>
                <a:cubicBezTo>
                  <a:pt x="730" y="323"/>
                  <a:pt x="728" y="322"/>
                  <a:pt x="727" y="322"/>
                </a:cubicBezTo>
                <a:cubicBezTo>
                  <a:pt x="714" y="246"/>
                  <a:pt x="714" y="246"/>
                  <a:pt x="714" y="246"/>
                </a:cubicBezTo>
                <a:cubicBezTo>
                  <a:pt x="713" y="238"/>
                  <a:pt x="707" y="232"/>
                  <a:pt x="700" y="231"/>
                </a:cubicBezTo>
                <a:cubicBezTo>
                  <a:pt x="671" y="226"/>
                  <a:pt x="641" y="226"/>
                  <a:pt x="612" y="231"/>
                </a:cubicBezTo>
                <a:cubicBezTo>
                  <a:pt x="605" y="232"/>
                  <a:pt x="599" y="238"/>
                  <a:pt x="597" y="246"/>
                </a:cubicBezTo>
                <a:cubicBezTo>
                  <a:pt x="585" y="322"/>
                  <a:pt x="585" y="322"/>
                  <a:pt x="585" y="322"/>
                </a:cubicBezTo>
                <a:cubicBezTo>
                  <a:pt x="584" y="322"/>
                  <a:pt x="582" y="323"/>
                  <a:pt x="581" y="324"/>
                </a:cubicBezTo>
                <a:cubicBezTo>
                  <a:pt x="518" y="278"/>
                  <a:pt x="518" y="278"/>
                  <a:pt x="518" y="278"/>
                </a:cubicBezTo>
                <a:cubicBezTo>
                  <a:pt x="512" y="274"/>
                  <a:pt x="504" y="274"/>
                  <a:pt x="498" y="278"/>
                </a:cubicBezTo>
                <a:cubicBezTo>
                  <a:pt x="486" y="287"/>
                  <a:pt x="474" y="296"/>
                  <a:pt x="464" y="307"/>
                </a:cubicBezTo>
                <a:cubicBezTo>
                  <a:pt x="454" y="317"/>
                  <a:pt x="444" y="329"/>
                  <a:pt x="436" y="340"/>
                </a:cubicBezTo>
                <a:cubicBezTo>
                  <a:pt x="431" y="347"/>
                  <a:pt x="431" y="355"/>
                  <a:pt x="436" y="361"/>
                </a:cubicBezTo>
                <a:cubicBezTo>
                  <a:pt x="481" y="423"/>
                  <a:pt x="481" y="423"/>
                  <a:pt x="481" y="423"/>
                </a:cubicBezTo>
                <a:cubicBezTo>
                  <a:pt x="480" y="425"/>
                  <a:pt x="480" y="426"/>
                  <a:pt x="479" y="428"/>
                </a:cubicBezTo>
                <a:cubicBezTo>
                  <a:pt x="403" y="440"/>
                  <a:pt x="403" y="440"/>
                  <a:pt x="403" y="440"/>
                </a:cubicBezTo>
                <a:cubicBezTo>
                  <a:pt x="395" y="441"/>
                  <a:pt x="390" y="447"/>
                  <a:pt x="388" y="454"/>
                </a:cubicBezTo>
                <a:cubicBezTo>
                  <a:pt x="384" y="483"/>
                  <a:pt x="384" y="513"/>
                  <a:pt x="388" y="542"/>
                </a:cubicBezTo>
                <a:cubicBezTo>
                  <a:pt x="390" y="550"/>
                  <a:pt x="395" y="556"/>
                  <a:pt x="403" y="557"/>
                </a:cubicBezTo>
                <a:cubicBezTo>
                  <a:pt x="479" y="569"/>
                  <a:pt x="479" y="569"/>
                  <a:pt x="479" y="569"/>
                </a:cubicBezTo>
                <a:cubicBezTo>
                  <a:pt x="480" y="570"/>
                  <a:pt x="480" y="572"/>
                  <a:pt x="481" y="574"/>
                </a:cubicBezTo>
                <a:cubicBezTo>
                  <a:pt x="436" y="636"/>
                  <a:pt x="436" y="636"/>
                  <a:pt x="436" y="636"/>
                </a:cubicBezTo>
                <a:cubicBezTo>
                  <a:pt x="431" y="642"/>
                  <a:pt x="431" y="651"/>
                  <a:pt x="436" y="656"/>
                </a:cubicBezTo>
                <a:cubicBezTo>
                  <a:pt x="444" y="668"/>
                  <a:pt x="454" y="680"/>
                  <a:pt x="464" y="690"/>
                </a:cubicBezTo>
                <a:cubicBezTo>
                  <a:pt x="475" y="701"/>
                  <a:pt x="486" y="710"/>
                  <a:pt x="498" y="719"/>
                </a:cubicBezTo>
                <a:cubicBezTo>
                  <a:pt x="504" y="723"/>
                  <a:pt x="512" y="723"/>
                  <a:pt x="518" y="719"/>
                </a:cubicBezTo>
                <a:cubicBezTo>
                  <a:pt x="581" y="674"/>
                  <a:pt x="581" y="674"/>
                  <a:pt x="581" y="674"/>
                </a:cubicBezTo>
                <a:cubicBezTo>
                  <a:pt x="582" y="674"/>
                  <a:pt x="584" y="675"/>
                  <a:pt x="585" y="676"/>
                </a:cubicBezTo>
                <a:cubicBezTo>
                  <a:pt x="598" y="752"/>
                  <a:pt x="598" y="752"/>
                  <a:pt x="598" y="752"/>
                </a:cubicBezTo>
                <a:cubicBezTo>
                  <a:pt x="599" y="759"/>
                  <a:pt x="605" y="765"/>
                  <a:pt x="612" y="766"/>
                </a:cubicBezTo>
                <a:cubicBezTo>
                  <a:pt x="627" y="768"/>
                  <a:pt x="641" y="769"/>
                  <a:pt x="656" y="769"/>
                </a:cubicBezTo>
                <a:cubicBezTo>
                  <a:pt x="671" y="769"/>
                  <a:pt x="685" y="768"/>
                  <a:pt x="700" y="766"/>
                </a:cubicBezTo>
                <a:cubicBezTo>
                  <a:pt x="707" y="765"/>
                  <a:pt x="713" y="759"/>
                  <a:pt x="714" y="752"/>
                </a:cubicBezTo>
                <a:cubicBezTo>
                  <a:pt x="727" y="676"/>
                  <a:pt x="727" y="676"/>
                  <a:pt x="727" y="676"/>
                </a:cubicBezTo>
                <a:cubicBezTo>
                  <a:pt x="728" y="675"/>
                  <a:pt x="730" y="674"/>
                  <a:pt x="731" y="674"/>
                </a:cubicBezTo>
                <a:cubicBezTo>
                  <a:pt x="794" y="719"/>
                  <a:pt x="794" y="719"/>
                  <a:pt x="794" y="719"/>
                </a:cubicBezTo>
                <a:cubicBezTo>
                  <a:pt x="800" y="723"/>
                  <a:pt x="808" y="723"/>
                  <a:pt x="814" y="719"/>
                </a:cubicBezTo>
                <a:cubicBezTo>
                  <a:pt x="826" y="710"/>
                  <a:pt x="838" y="701"/>
                  <a:pt x="848" y="690"/>
                </a:cubicBezTo>
                <a:cubicBezTo>
                  <a:pt x="858" y="680"/>
                  <a:pt x="867" y="669"/>
                  <a:pt x="876" y="656"/>
                </a:cubicBezTo>
                <a:cubicBezTo>
                  <a:pt x="881" y="651"/>
                  <a:pt x="881" y="642"/>
                  <a:pt x="876" y="636"/>
                </a:cubicBezTo>
                <a:cubicBezTo>
                  <a:pt x="831" y="574"/>
                  <a:pt x="831" y="574"/>
                  <a:pt x="831" y="574"/>
                </a:cubicBezTo>
                <a:cubicBezTo>
                  <a:pt x="831" y="572"/>
                  <a:pt x="832" y="570"/>
                  <a:pt x="833" y="569"/>
                </a:cubicBezTo>
                <a:cubicBezTo>
                  <a:pt x="909" y="557"/>
                  <a:pt x="909" y="557"/>
                  <a:pt x="909" y="557"/>
                </a:cubicBezTo>
                <a:cubicBezTo>
                  <a:pt x="916" y="556"/>
                  <a:pt x="922" y="550"/>
                  <a:pt x="923" y="542"/>
                </a:cubicBezTo>
                <a:cubicBezTo>
                  <a:pt x="928" y="513"/>
                  <a:pt x="928" y="484"/>
                  <a:pt x="924" y="454"/>
                </a:cubicBezTo>
                <a:cubicBezTo>
                  <a:pt x="922" y="447"/>
                  <a:pt x="916" y="441"/>
                  <a:pt x="909" y="440"/>
                </a:cubicBezTo>
                <a:lnTo>
                  <a:pt x="833" y="428"/>
                </a:lnTo>
                <a:close/>
                <a:moveTo>
                  <a:pt x="891" y="524"/>
                </a:moveTo>
                <a:cubicBezTo>
                  <a:pt x="817" y="536"/>
                  <a:pt x="817" y="536"/>
                  <a:pt x="817" y="536"/>
                </a:cubicBezTo>
                <a:cubicBezTo>
                  <a:pt x="811" y="537"/>
                  <a:pt x="805" y="541"/>
                  <a:pt x="803" y="548"/>
                </a:cubicBezTo>
                <a:cubicBezTo>
                  <a:pt x="801" y="555"/>
                  <a:pt x="798" y="562"/>
                  <a:pt x="795" y="568"/>
                </a:cubicBezTo>
                <a:cubicBezTo>
                  <a:pt x="792" y="574"/>
                  <a:pt x="793" y="581"/>
                  <a:pt x="797" y="586"/>
                </a:cubicBezTo>
                <a:cubicBezTo>
                  <a:pt x="840" y="646"/>
                  <a:pt x="840" y="646"/>
                  <a:pt x="840" y="646"/>
                </a:cubicBezTo>
                <a:cubicBezTo>
                  <a:pt x="835" y="653"/>
                  <a:pt x="829" y="660"/>
                  <a:pt x="823" y="666"/>
                </a:cubicBezTo>
                <a:cubicBezTo>
                  <a:pt x="817" y="672"/>
                  <a:pt x="811" y="677"/>
                  <a:pt x="804" y="683"/>
                </a:cubicBezTo>
                <a:cubicBezTo>
                  <a:pt x="743" y="639"/>
                  <a:pt x="743" y="639"/>
                  <a:pt x="743" y="639"/>
                </a:cubicBezTo>
                <a:cubicBezTo>
                  <a:pt x="738" y="635"/>
                  <a:pt x="731" y="635"/>
                  <a:pt x="725" y="638"/>
                </a:cubicBezTo>
                <a:cubicBezTo>
                  <a:pt x="719" y="641"/>
                  <a:pt x="713" y="643"/>
                  <a:pt x="705" y="646"/>
                </a:cubicBezTo>
                <a:cubicBezTo>
                  <a:pt x="699" y="648"/>
                  <a:pt x="695" y="653"/>
                  <a:pt x="694" y="660"/>
                </a:cubicBezTo>
                <a:cubicBezTo>
                  <a:pt x="682" y="733"/>
                  <a:pt x="682" y="733"/>
                  <a:pt x="682" y="733"/>
                </a:cubicBezTo>
                <a:cubicBezTo>
                  <a:pt x="665" y="735"/>
                  <a:pt x="647" y="735"/>
                  <a:pt x="630" y="733"/>
                </a:cubicBezTo>
                <a:cubicBezTo>
                  <a:pt x="618" y="660"/>
                  <a:pt x="618" y="660"/>
                  <a:pt x="618" y="660"/>
                </a:cubicBezTo>
                <a:cubicBezTo>
                  <a:pt x="617" y="653"/>
                  <a:pt x="613" y="648"/>
                  <a:pt x="607" y="646"/>
                </a:cubicBezTo>
                <a:cubicBezTo>
                  <a:pt x="600" y="643"/>
                  <a:pt x="593" y="641"/>
                  <a:pt x="587" y="638"/>
                </a:cubicBezTo>
                <a:cubicBezTo>
                  <a:pt x="581" y="635"/>
                  <a:pt x="574" y="635"/>
                  <a:pt x="569" y="639"/>
                </a:cubicBezTo>
                <a:cubicBezTo>
                  <a:pt x="508" y="683"/>
                  <a:pt x="508" y="683"/>
                  <a:pt x="508" y="683"/>
                </a:cubicBezTo>
                <a:cubicBezTo>
                  <a:pt x="502" y="678"/>
                  <a:pt x="495" y="672"/>
                  <a:pt x="489" y="666"/>
                </a:cubicBezTo>
                <a:cubicBezTo>
                  <a:pt x="483" y="660"/>
                  <a:pt x="477" y="653"/>
                  <a:pt x="472" y="646"/>
                </a:cubicBezTo>
                <a:cubicBezTo>
                  <a:pt x="515" y="586"/>
                  <a:pt x="515" y="586"/>
                  <a:pt x="515" y="586"/>
                </a:cubicBezTo>
                <a:cubicBezTo>
                  <a:pt x="519" y="581"/>
                  <a:pt x="520" y="574"/>
                  <a:pt x="517" y="568"/>
                </a:cubicBezTo>
                <a:cubicBezTo>
                  <a:pt x="514" y="561"/>
                  <a:pt x="511" y="554"/>
                  <a:pt x="509" y="548"/>
                </a:cubicBezTo>
                <a:cubicBezTo>
                  <a:pt x="507" y="542"/>
                  <a:pt x="501" y="537"/>
                  <a:pt x="495" y="536"/>
                </a:cubicBezTo>
                <a:cubicBezTo>
                  <a:pt x="421" y="524"/>
                  <a:pt x="421" y="524"/>
                  <a:pt x="421" y="524"/>
                </a:cubicBezTo>
                <a:cubicBezTo>
                  <a:pt x="419" y="507"/>
                  <a:pt x="419" y="490"/>
                  <a:pt x="421" y="473"/>
                </a:cubicBezTo>
                <a:cubicBezTo>
                  <a:pt x="495" y="461"/>
                  <a:pt x="495" y="461"/>
                  <a:pt x="495" y="461"/>
                </a:cubicBezTo>
                <a:cubicBezTo>
                  <a:pt x="501" y="460"/>
                  <a:pt x="507" y="455"/>
                  <a:pt x="509" y="449"/>
                </a:cubicBezTo>
                <a:cubicBezTo>
                  <a:pt x="511" y="442"/>
                  <a:pt x="514" y="436"/>
                  <a:pt x="517" y="430"/>
                </a:cubicBezTo>
                <a:cubicBezTo>
                  <a:pt x="520" y="423"/>
                  <a:pt x="519" y="417"/>
                  <a:pt x="515" y="411"/>
                </a:cubicBezTo>
                <a:cubicBezTo>
                  <a:pt x="472" y="351"/>
                  <a:pt x="472" y="351"/>
                  <a:pt x="472" y="351"/>
                </a:cubicBezTo>
                <a:cubicBezTo>
                  <a:pt x="477" y="344"/>
                  <a:pt x="483" y="338"/>
                  <a:pt x="489" y="332"/>
                </a:cubicBezTo>
                <a:cubicBezTo>
                  <a:pt x="495" y="325"/>
                  <a:pt x="501" y="320"/>
                  <a:pt x="508" y="314"/>
                </a:cubicBezTo>
                <a:cubicBezTo>
                  <a:pt x="569" y="358"/>
                  <a:pt x="569" y="358"/>
                  <a:pt x="569" y="358"/>
                </a:cubicBezTo>
                <a:cubicBezTo>
                  <a:pt x="574" y="362"/>
                  <a:pt x="581" y="362"/>
                  <a:pt x="587" y="359"/>
                </a:cubicBezTo>
                <a:cubicBezTo>
                  <a:pt x="593" y="356"/>
                  <a:pt x="600" y="353"/>
                  <a:pt x="607" y="351"/>
                </a:cubicBezTo>
                <a:cubicBezTo>
                  <a:pt x="613" y="349"/>
                  <a:pt x="617" y="344"/>
                  <a:pt x="618" y="337"/>
                </a:cubicBezTo>
                <a:cubicBezTo>
                  <a:pt x="630" y="264"/>
                  <a:pt x="630" y="264"/>
                  <a:pt x="630" y="264"/>
                </a:cubicBezTo>
                <a:cubicBezTo>
                  <a:pt x="647" y="262"/>
                  <a:pt x="665" y="262"/>
                  <a:pt x="682" y="264"/>
                </a:cubicBezTo>
                <a:cubicBezTo>
                  <a:pt x="694" y="337"/>
                  <a:pt x="694" y="337"/>
                  <a:pt x="694" y="337"/>
                </a:cubicBezTo>
                <a:cubicBezTo>
                  <a:pt x="695" y="344"/>
                  <a:pt x="699" y="349"/>
                  <a:pt x="705" y="351"/>
                </a:cubicBezTo>
                <a:cubicBezTo>
                  <a:pt x="713" y="354"/>
                  <a:pt x="719" y="356"/>
                  <a:pt x="725" y="359"/>
                </a:cubicBezTo>
                <a:cubicBezTo>
                  <a:pt x="731" y="362"/>
                  <a:pt x="738" y="362"/>
                  <a:pt x="743" y="358"/>
                </a:cubicBezTo>
                <a:cubicBezTo>
                  <a:pt x="804" y="314"/>
                  <a:pt x="804" y="314"/>
                  <a:pt x="804" y="314"/>
                </a:cubicBezTo>
                <a:cubicBezTo>
                  <a:pt x="810" y="320"/>
                  <a:pt x="817" y="325"/>
                  <a:pt x="823" y="332"/>
                </a:cubicBezTo>
                <a:cubicBezTo>
                  <a:pt x="829" y="338"/>
                  <a:pt x="835" y="344"/>
                  <a:pt x="840" y="351"/>
                </a:cubicBezTo>
                <a:cubicBezTo>
                  <a:pt x="797" y="411"/>
                  <a:pt x="797" y="411"/>
                  <a:pt x="797" y="411"/>
                </a:cubicBezTo>
                <a:cubicBezTo>
                  <a:pt x="793" y="417"/>
                  <a:pt x="792" y="423"/>
                  <a:pt x="795" y="430"/>
                </a:cubicBezTo>
                <a:cubicBezTo>
                  <a:pt x="798" y="435"/>
                  <a:pt x="801" y="442"/>
                  <a:pt x="803" y="449"/>
                </a:cubicBezTo>
                <a:cubicBezTo>
                  <a:pt x="805" y="455"/>
                  <a:pt x="811" y="460"/>
                  <a:pt x="817" y="461"/>
                </a:cubicBezTo>
                <a:cubicBezTo>
                  <a:pt x="891" y="473"/>
                  <a:pt x="891" y="473"/>
                  <a:pt x="891" y="473"/>
                </a:cubicBezTo>
                <a:cubicBezTo>
                  <a:pt x="893" y="490"/>
                  <a:pt x="893" y="507"/>
                  <a:pt x="891" y="524"/>
                </a:cubicBezTo>
                <a:close/>
                <a:moveTo>
                  <a:pt x="588" y="431"/>
                </a:moveTo>
                <a:cubicBezTo>
                  <a:pt x="570" y="449"/>
                  <a:pt x="560" y="473"/>
                  <a:pt x="560" y="498"/>
                </a:cubicBezTo>
                <a:cubicBezTo>
                  <a:pt x="560" y="524"/>
                  <a:pt x="570" y="548"/>
                  <a:pt x="588" y="566"/>
                </a:cubicBezTo>
                <a:cubicBezTo>
                  <a:pt x="606" y="585"/>
                  <a:pt x="630" y="595"/>
                  <a:pt x="656" y="595"/>
                </a:cubicBezTo>
                <a:cubicBezTo>
                  <a:pt x="656" y="595"/>
                  <a:pt x="656" y="595"/>
                  <a:pt x="656" y="595"/>
                </a:cubicBezTo>
                <a:cubicBezTo>
                  <a:pt x="682" y="595"/>
                  <a:pt x="706" y="585"/>
                  <a:pt x="724" y="566"/>
                </a:cubicBezTo>
                <a:cubicBezTo>
                  <a:pt x="742" y="549"/>
                  <a:pt x="752" y="524"/>
                  <a:pt x="752" y="498"/>
                </a:cubicBezTo>
                <a:cubicBezTo>
                  <a:pt x="752" y="473"/>
                  <a:pt x="742" y="449"/>
                  <a:pt x="724" y="431"/>
                </a:cubicBezTo>
                <a:cubicBezTo>
                  <a:pt x="687" y="393"/>
                  <a:pt x="625" y="393"/>
                  <a:pt x="588" y="431"/>
                </a:cubicBezTo>
                <a:close/>
                <a:moveTo>
                  <a:pt x="699" y="542"/>
                </a:moveTo>
                <a:cubicBezTo>
                  <a:pt x="688" y="553"/>
                  <a:pt x="672" y="560"/>
                  <a:pt x="656" y="560"/>
                </a:cubicBezTo>
                <a:cubicBezTo>
                  <a:pt x="656" y="560"/>
                  <a:pt x="656" y="560"/>
                  <a:pt x="656" y="560"/>
                </a:cubicBezTo>
                <a:cubicBezTo>
                  <a:pt x="640" y="560"/>
                  <a:pt x="624" y="553"/>
                  <a:pt x="613" y="542"/>
                </a:cubicBezTo>
                <a:cubicBezTo>
                  <a:pt x="601" y="530"/>
                  <a:pt x="595" y="515"/>
                  <a:pt x="595" y="498"/>
                </a:cubicBezTo>
                <a:cubicBezTo>
                  <a:pt x="595" y="482"/>
                  <a:pt x="601" y="467"/>
                  <a:pt x="613" y="455"/>
                </a:cubicBezTo>
                <a:cubicBezTo>
                  <a:pt x="625" y="443"/>
                  <a:pt x="640" y="437"/>
                  <a:pt x="656" y="437"/>
                </a:cubicBezTo>
                <a:cubicBezTo>
                  <a:pt x="672" y="437"/>
                  <a:pt x="687" y="443"/>
                  <a:pt x="699" y="455"/>
                </a:cubicBezTo>
                <a:cubicBezTo>
                  <a:pt x="711" y="467"/>
                  <a:pt x="717" y="482"/>
                  <a:pt x="717" y="498"/>
                </a:cubicBezTo>
                <a:cubicBezTo>
                  <a:pt x="717" y="515"/>
                  <a:pt x="711" y="530"/>
                  <a:pt x="699" y="54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360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DC7DD9-B8A0-985E-D8B2-922969858C4F}"/>
              </a:ext>
            </a:extLst>
          </p:cNvPr>
          <p:cNvSpPr txBox="1"/>
          <p:nvPr/>
        </p:nvSpPr>
        <p:spPr>
          <a:xfrm>
            <a:off x="8477903" y="4750293"/>
            <a:ext cx="1106641" cy="307777"/>
          </a:xfrm>
          <a:prstGeom prst="rect">
            <a:avLst/>
          </a:prstGeom>
          <a:noFill/>
        </p:spPr>
        <p:txBody>
          <a:bodyPr wrap="non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Engineering</a:t>
            </a:r>
          </a:p>
        </p:txBody>
      </p:sp>
      <p:pic>
        <p:nvPicPr>
          <p:cNvPr id="26" name="Graphic 25">
            <a:extLst>
              <a:ext uri="{FF2B5EF4-FFF2-40B4-BE49-F238E27FC236}">
                <a16:creationId xmlns:a16="http://schemas.microsoft.com/office/drawing/2014/main" id="{2A82C3AE-588D-14A4-F24F-30868DBBCD4D}"/>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246539" y="4012607"/>
            <a:ext cx="572073" cy="572073"/>
          </a:xfrm>
          <a:prstGeom prst="rect">
            <a:avLst/>
          </a:prstGeom>
        </p:spPr>
      </p:pic>
      <p:sp>
        <p:nvSpPr>
          <p:cNvPr id="16" name="TextBox 15">
            <a:extLst>
              <a:ext uri="{FF2B5EF4-FFF2-40B4-BE49-F238E27FC236}">
                <a16:creationId xmlns:a16="http://schemas.microsoft.com/office/drawing/2014/main" id="{0A97E3EA-3C17-F306-182F-625EB7702116}"/>
              </a:ext>
            </a:extLst>
          </p:cNvPr>
          <p:cNvSpPr txBox="1"/>
          <p:nvPr/>
        </p:nvSpPr>
        <p:spPr>
          <a:xfrm>
            <a:off x="9666929" y="4758477"/>
            <a:ext cx="1864500" cy="307777"/>
          </a:xfrm>
          <a:prstGeom prst="rect">
            <a:avLst/>
          </a:prstGeom>
          <a:noFill/>
        </p:spPr>
        <p:txBody>
          <a:bodyPr wrap="square" lIns="36000" tIns="45720" rIns="3600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a:ea typeface="+mn-ea"/>
                <a:cs typeface="Arial"/>
              </a:rPr>
              <a:t>Telecommunications</a:t>
            </a:r>
            <a:endPar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3BB5450-97D3-45A4-0729-64EDF92B466D}"/>
              </a:ext>
              <a:ext uri="{C183D7F6-B498-43B3-948B-1728B52AA6E4}">
                <adec:decorative xmlns:adec="http://schemas.microsoft.com/office/drawing/2017/decorative" val="1"/>
              </a:ext>
            </a:extLst>
          </p:cNvPr>
          <p:cNvPicPr>
            <a:picLocks noChangeAspect="1"/>
          </p:cNvPicPr>
          <p:nvPr/>
        </p:nvPicPr>
        <p:blipFill>
          <a:blip r:embed="rId23" cstate="screen">
            <a:extLst>
              <a:ext uri="{28A0092B-C50C-407E-A947-70E740481C1C}">
                <a14:useLocalDpi xmlns:a14="http://schemas.microsoft.com/office/drawing/2010/main" val="0"/>
              </a:ext>
            </a:extLst>
          </a:blip>
          <a:srcRect/>
          <a:stretch/>
        </p:blipFill>
        <p:spPr>
          <a:xfrm>
            <a:off x="9482765" y="6363469"/>
            <a:ext cx="1865113" cy="258811"/>
          </a:xfrm>
          <a:prstGeom prst="rect">
            <a:avLst/>
          </a:prstGeom>
        </p:spPr>
      </p:pic>
    </p:spTree>
    <p:extLst>
      <p:ext uri="{BB962C8B-B14F-4D97-AF65-F5344CB8AC3E}">
        <p14:creationId xmlns:p14="http://schemas.microsoft.com/office/powerpoint/2010/main" val="424095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p:txBody>
          <a:bodyPr>
            <a:normAutofit/>
          </a:bodyPr>
          <a:lstStyle/>
          <a:p>
            <a:r>
              <a:rPr lang="en-US" sz="4000">
                <a:latin typeface="Montserrat"/>
              </a:rPr>
              <a:t>What is Youth Apprenticeship? </a:t>
            </a:r>
            <a:endParaRPr lang="en-US" sz="4000"/>
          </a:p>
        </p:txBody>
      </p:sp>
      <p:sp>
        <p:nvSpPr>
          <p:cNvPr id="5" name="Text Placeholder 4">
            <a:extLst>
              <a:ext uri="{FF2B5EF4-FFF2-40B4-BE49-F238E27FC236}">
                <a16:creationId xmlns:a16="http://schemas.microsoft.com/office/drawing/2014/main" id="{B606B75A-BE3D-127E-00E2-F64BA233AD6B}"/>
              </a:ext>
            </a:extLst>
          </p:cNvPr>
          <p:cNvSpPr>
            <a:spLocks noGrp="1"/>
          </p:cNvSpPr>
          <p:nvPr>
            <p:ph type="body" sz="quarter" idx="13"/>
          </p:nvPr>
        </p:nvSpPr>
        <p:spPr>
          <a:xfrm>
            <a:off x="577955" y="1618843"/>
            <a:ext cx="6978015" cy="4767351"/>
          </a:xfrm>
        </p:spPr>
        <p:txBody>
          <a:bodyPr>
            <a:normAutofit fontScale="70000" lnSpcReduction="20000"/>
          </a:bodyPr>
          <a:lstStyle/>
          <a:p>
            <a:pPr marL="0" indent="0" algn="ctr" fontAlgn="base">
              <a:buNone/>
            </a:pPr>
            <a:r>
              <a:rPr lang="en-US">
                <a:solidFill>
                  <a:srgbClr val="000000"/>
                </a:solidFill>
                <a:latin typeface="Montserrat" panose="00000500000000000000" pitchFamily="2" charset="0"/>
              </a:rPr>
              <a:t>A </a:t>
            </a:r>
            <a:r>
              <a:rPr lang="en-US" b="1">
                <a:solidFill>
                  <a:srgbClr val="000000"/>
                </a:solidFill>
                <a:latin typeface="Montserrat" panose="00000500000000000000" pitchFamily="2" charset="0"/>
              </a:rPr>
              <a:t>youth apprentice</a:t>
            </a:r>
            <a:r>
              <a:rPr lang="en-US">
                <a:solidFill>
                  <a:srgbClr val="000000"/>
                </a:solidFill>
                <a:latin typeface="Montserrat" panose="00000500000000000000" pitchFamily="2" charset="0"/>
              </a:rPr>
              <a:t> is defined as…​</a:t>
            </a:r>
            <a:endParaRPr lang="en-US">
              <a:solidFill>
                <a:srgbClr val="000000"/>
              </a:solidFill>
              <a:latin typeface="Montserrat" panose="00000500000000000000" pitchFamily="2" charset="0"/>
              <a:cs typeface="Segoe UI"/>
            </a:endParaRPr>
          </a:p>
          <a:p>
            <a:pPr marL="0" indent="0" algn="ctr" fontAlgn="base">
              <a:buNone/>
            </a:pPr>
            <a:r>
              <a:rPr lang="en-US">
                <a:solidFill>
                  <a:srgbClr val="000000"/>
                </a:solidFill>
                <a:latin typeface="Montserrat" panose="00000500000000000000" pitchFamily="2" charset="0"/>
              </a:rPr>
              <a:t> an in-school OR out-of-school youth </a:t>
            </a:r>
            <a:r>
              <a:rPr lang="en-US" b="1">
                <a:solidFill>
                  <a:srgbClr val="000000"/>
                </a:solidFill>
                <a:latin typeface="Montserrat" panose="00000500000000000000" pitchFamily="2" charset="0"/>
              </a:rPr>
              <a:t>between the </a:t>
            </a:r>
            <a:br>
              <a:rPr lang="en-US" b="1">
                <a:solidFill>
                  <a:srgbClr val="000000"/>
                </a:solidFill>
                <a:latin typeface="Montserrat" panose="00000500000000000000" pitchFamily="2" charset="0"/>
              </a:rPr>
            </a:br>
            <a:r>
              <a:rPr lang="en-US" b="1">
                <a:solidFill>
                  <a:srgbClr val="000000"/>
                </a:solidFill>
                <a:latin typeface="Montserrat" panose="00000500000000000000" pitchFamily="2" charset="0"/>
              </a:rPr>
              <a:t>ages of 16 and 24</a:t>
            </a:r>
            <a:r>
              <a:rPr lang="en-US">
                <a:solidFill>
                  <a:srgbClr val="000000"/>
                </a:solidFill>
                <a:latin typeface="Montserrat" panose="00000500000000000000" pitchFamily="2" charset="0"/>
              </a:rPr>
              <a:t>…​</a:t>
            </a:r>
            <a:endParaRPr lang="en-US">
              <a:solidFill>
                <a:srgbClr val="000000"/>
              </a:solidFill>
              <a:latin typeface="Montserrat" panose="00000500000000000000" pitchFamily="2" charset="0"/>
              <a:cs typeface="Segoe UI"/>
            </a:endParaRPr>
          </a:p>
          <a:p>
            <a:pPr marL="0" indent="0" algn="ctr" fontAlgn="base">
              <a:buNone/>
            </a:pPr>
            <a:r>
              <a:rPr lang="en-US">
                <a:solidFill>
                  <a:srgbClr val="000000"/>
                </a:solidFill>
                <a:latin typeface="Montserrat" panose="00000500000000000000" pitchFamily="2" charset="0"/>
              </a:rPr>
              <a:t>​</a:t>
            </a:r>
            <a:endParaRPr lang="en-US">
              <a:solidFill>
                <a:srgbClr val="000000"/>
              </a:solidFill>
              <a:latin typeface="Montserrat" panose="00000500000000000000" pitchFamily="2" charset="0"/>
              <a:cs typeface="Segoe UI"/>
            </a:endParaRPr>
          </a:p>
          <a:p>
            <a:pPr marL="0" indent="0" algn="ctr" fontAlgn="base">
              <a:buNone/>
            </a:pPr>
            <a:r>
              <a:rPr lang="en-US">
                <a:solidFill>
                  <a:srgbClr val="000000"/>
                </a:solidFill>
                <a:latin typeface="Montserrat" panose="00000500000000000000" pitchFamily="2" charset="0"/>
              </a:rPr>
              <a:t>who </a:t>
            </a:r>
            <a:r>
              <a:rPr lang="en-US" b="1">
                <a:solidFill>
                  <a:srgbClr val="000000"/>
                </a:solidFill>
                <a:latin typeface="Montserrat" panose="00000500000000000000" pitchFamily="2" charset="0"/>
              </a:rPr>
              <a:t>receives industry-validated Related Instruction for an RA program (for in-school youth) from their school </a:t>
            </a:r>
            <a:r>
              <a:rPr lang="en-US">
                <a:solidFill>
                  <a:srgbClr val="000000"/>
                </a:solidFill>
                <a:latin typeface="Montserrat" panose="00000500000000000000" pitchFamily="2" charset="0"/>
              </a:rPr>
              <a:t>while… ​</a:t>
            </a:r>
            <a:endParaRPr lang="en-US">
              <a:solidFill>
                <a:srgbClr val="000000"/>
              </a:solidFill>
              <a:latin typeface="Montserrat" panose="00000500000000000000" pitchFamily="2" charset="0"/>
              <a:cs typeface="Segoe UI"/>
            </a:endParaRPr>
          </a:p>
          <a:p>
            <a:pPr marL="0" indent="0" algn="ctr" fontAlgn="base">
              <a:buNone/>
            </a:pPr>
            <a:r>
              <a:rPr lang="en-US">
                <a:solidFill>
                  <a:srgbClr val="000000"/>
                </a:solidFill>
                <a:latin typeface="Montserrat" panose="00000500000000000000" pitchFamily="2" charset="0"/>
              </a:rPr>
              <a:t> ​</a:t>
            </a:r>
            <a:br>
              <a:rPr lang="en-US">
                <a:latin typeface="Montserrat" panose="00000500000000000000" pitchFamily="2" charset="0"/>
              </a:rPr>
            </a:br>
            <a:r>
              <a:rPr lang="en-US" b="1">
                <a:solidFill>
                  <a:srgbClr val="000000"/>
                </a:solidFill>
                <a:latin typeface="Montserrat" panose="00000500000000000000" pitchFamily="2" charset="0"/>
              </a:rPr>
              <a:t>completing part-time, paid, work-based </a:t>
            </a:r>
            <a:br>
              <a:rPr lang="en-US" b="1">
                <a:solidFill>
                  <a:srgbClr val="000000"/>
                </a:solidFill>
                <a:latin typeface="Montserrat" panose="00000500000000000000" pitchFamily="2" charset="0"/>
              </a:rPr>
            </a:br>
            <a:r>
              <a:rPr lang="en-US" b="1">
                <a:solidFill>
                  <a:srgbClr val="000000"/>
                </a:solidFill>
                <a:latin typeface="Montserrat" panose="00000500000000000000" pitchFamily="2" charset="0"/>
              </a:rPr>
              <a:t>experience </a:t>
            </a:r>
            <a:r>
              <a:rPr lang="en-US">
                <a:solidFill>
                  <a:srgbClr val="000000"/>
                </a:solidFill>
                <a:latin typeface="Montserrat" panose="00000500000000000000" pitchFamily="2" charset="0"/>
              </a:rPr>
              <a:t>​</a:t>
            </a:r>
            <a:r>
              <a:rPr lang="en-US" b="1">
                <a:solidFill>
                  <a:srgbClr val="000000"/>
                </a:solidFill>
                <a:latin typeface="Montserrat" panose="00000500000000000000" pitchFamily="2" charset="0"/>
              </a:rPr>
              <a:t>from an employer </a:t>
            </a:r>
            <a:r>
              <a:rPr lang="en-US">
                <a:solidFill>
                  <a:srgbClr val="000000"/>
                </a:solidFill>
                <a:latin typeface="Montserrat" panose="00000500000000000000" pitchFamily="2" charset="0"/>
              </a:rPr>
              <a:t>under a ​</a:t>
            </a:r>
            <a:br>
              <a:rPr lang="en-US">
                <a:latin typeface="Montserrat" panose="00000500000000000000" pitchFamily="2" charset="0"/>
              </a:rPr>
            </a:br>
            <a:r>
              <a:rPr lang="en-US">
                <a:solidFill>
                  <a:srgbClr val="000000"/>
                </a:solidFill>
                <a:latin typeface="Montserrat" panose="00000500000000000000" pitchFamily="2" charset="0"/>
              </a:rPr>
              <a:t>mentored supervision as part of… ​</a:t>
            </a:r>
            <a:endParaRPr lang="en-US">
              <a:solidFill>
                <a:srgbClr val="000000"/>
              </a:solidFill>
              <a:latin typeface="Montserrat" panose="00000500000000000000" pitchFamily="2" charset="0"/>
              <a:cs typeface="Segoe UI"/>
            </a:endParaRPr>
          </a:p>
          <a:p>
            <a:pPr marL="0" indent="0" algn="ctr" fontAlgn="base">
              <a:buNone/>
            </a:pPr>
            <a:r>
              <a:rPr lang="en-US">
                <a:solidFill>
                  <a:srgbClr val="000000"/>
                </a:solidFill>
                <a:latin typeface="Montserrat" panose="00000500000000000000" pitchFamily="2" charset="0"/>
              </a:rPr>
              <a:t>​</a:t>
            </a:r>
            <a:endParaRPr lang="en-US">
              <a:solidFill>
                <a:srgbClr val="000000"/>
              </a:solidFill>
              <a:latin typeface="Montserrat" panose="00000500000000000000" pitchFamily="2" charset="0"/>
              <a:cs typeface="Segoe UI"/>
            </a:endParaRPr>
          </a:p>
          <a:p>
            <a:pPr marL="0" indent="0" algn="ctr" fontAlgn="base">
              <a:buNone/>
            </a:pPr>
            <a:r>
              <a:rPr lang="en-US">
                <a:solidFill>
                  <a:srgbClr val="000000"/>
                </a:solidFill>
                <a:latin typeface="Montserrat" panose="00000500000000000000" pitchFamily="2" charset="0"/>
              </a:rPr>
              <a:t>a </a:t>
            </a:r>
            <a:r>
              <a:rPr lang="en-US" b="1">
                <a:solidFill>
                  <a:srgbClr val="000000"/>
                </a:solidFill>
                <a:latin typeface="Montserrat" panose="00000500000000000000" pitchFamily="2" charset="0"/>
              </a:rPr>
              <a:t>Registered Apprenticeship program approved </a:t>
            </a:r>
            <a:r>
              <a:rPr lang="en-US">
                <a:solidFill>
                  <a:srgbClr val="000000"/>
                </a:solidFill>
                <a:latin typeface="Montserrat" panose="00000500000000000000" pitchFamily="2" charset="0"/>
              </a:rPr>
              <a:t>​</a:t>
            </a:r>
            <a:br>
              <a:rPr lang="en-US">
                <a:latin typeface="Montserrat" panose="00000500000000000000" pitchFamily="2" charset="0"/>
              </a:rPr>
            </a:br>
            <a:r>
              <a:rPr lang="en-US" b="1">
                <a:solidFill>
                  <a:srgbClr val="000000"/>
                </a:solidFill>
                <a:latin typeface="Montserrat" panose="00000500000000000000" pitchFamily="2" charset="0"/>
              </a:rPr>
              <a:t>by DOL or a state apprenticeship agency (SAA) or a pre-apprenticeship program</a:t>
            </a:r>
            <a:r>
              <a:rPr lang="en-US">
                <a:solidFill>
                  <a:srgbClr val="000000"/>
                </a:solidFill>
                <a:latin typeface="Montserrat" panose="00000500000000000000" pitchFamily="2" charset="0"/>
              </a:rPr>
              <a:t>.​</a:t>
            </a:r>
            <a:endParaRPr lang="en-US">
              <a:solidFill>
                <a:srgbClr val="000000"/>
              </a:solidFill>
              <a:latin typeface="Montserrat" panose="00000500000000000000" pitchFamily="2" charset="0"/>
              <a:cs typeface="Segoe UI"/>
            </a:endParaRPr>
          </a:p>
          <a:p>
            <a:pPr marL="0" indent="0">
              <a:buNone/>
            </a:pPr>
            <a:endParaRPr lang="en-US"/>
          </a:p>
        </p:txBody>
      </p:sp>
      <p:pic>
        <p:nvPicPr>
          <p:cNvPr id="2052" name="Picture 4" descr="Maryland to Scale Youth Apprenticeship Opportunities with $12M Investment –  The 74">
            <a:extLst>
              <a:ext uri="{FF2B5EF4-FFF2-40B4-BE49-F238E27FC236}">
                <a16:creationId xmlns:a16="http://schemas.microsoft.com/office/drawing/2014/main" id="{2D7BAA3B-BAB3-E80C-A84B-7C7528C3AB0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5970" y="2270264"/>
            <a:ext cx="4630773" cy="3108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2513CF4C-9DF7-12FF-4375-5823F2637288}"/>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70534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933450" y="420688"/>
            <a:ext cx="11258550" cy="1325562"/>
          </a:xfrm>
        </p:spPr>
        <p:txBody>
          <a:bodyPr>
            <a:normAutofit/>
          </a:bodyPr>
          <a:lstStyle/>
          <a:p>
            <a:r>
              <a:rPr lang="en-US">
                <a:solidFill>
                  <a:schemeClr val="bg1"/>
                </a:solidFill>
                <a:latin typeface="Montserrat"/>
              </a:rPr>
              <a:t>Apprenticeship for Youth</a:t>
            </a:r>
          </a:p>
        </p:txBody>
      </p:sp>
      <p:pic>
        <p:nvPicPr>
          <p:cNvPr id="15" name="Picture 14" descr="Total Youth Apprentices (16-24) Served in Fiscal Years 2018-2022. Starts at 65 thousand in Fiscal Year 18 and goes up to 80 thousand in Fiscal Year 2022.">
            <a:extLst>
              <a:ext uri="{FF2B5EF4-FFF2-40B4-BE49-F238E27FC236}">
                <a16:creationId xmlns:a16="http://schemas.microsoft.com/office/drawing/2014/main" id="{A87E0F3A-1C92-9E93-EFF3-A7ADB947C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45" y="1852902"/>
            <a:ext cx="7059010" cy="3848637"/>
          </a:xfrm>
          <a:prstGeom prst="rect">
            <a:avLst/>
          </a:prstGeom>
          <a:ln>
            <a:noFill/>
          </a:ln>
          <a:effectLst>
            <a:outerShdw blurRad="292100" dist="139700" dir="2700000" algn="tl" rotWithShape="0">
              <a:srgbClr val="333333">
                <a:alpha val="65000"/>
              </a:srgbClr>
            </a:outerShdw>
          </a:effectLst>
        </p:spPr>
      </p:pic>
      <p:pic>
        <p:nvPicPr>
          <p:cNvPr id="17" name="Picture 16" descr="In 2022, there were 228,535 Youth Apprentices Registered">
            <a:extLst>
              <a:ext uri="{FF2B5EF4-FFF2-40B4-BE49-F238E27FC236}">
                <a16:creationId xmlns:a16="http://schemas.microsoft.com/office/drawing/2014/main" id="{1F7B72DE-2A73-E8C9-DD18-0FDBF2F1B3D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46700" y="2471552"/>
            <a:ext cx="3388555" cy="2357623"/>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DF028139-B5A1-A836-1AC0-091837FD2DAF}"/>
              </a:ext>
            </a:extLst>
          </p:cNvPr>
          <p:cNvSpPr>
            <a:spLocks noGrp="1"/>
          </p:cNvSpPr>
          <p:nvPr>
            <p:ph idx="1"/>
          </p:nvPr>
        </p:nvSpPr>
        <p:spPr>
          <a:xfrm>
            <a:off x="4184074" y="6123222"/>
            <a:ext cx="4137890" cy="365125"/>
          </a:xfrm>
        </p:spPr>
        <p:txBody>
          <a:bodyPr>
            <a:normAutofit fontScale="77500" lnSpcReduction="20000"/>
          </a:bodyPr>
          <a:lstStyle/>
          <a:p>
            <a:pPr marL="0" indent="0">
              <a:buNone/>
            </a:pPr>
            <a:r>
              <a:rPr lang="en-US" sz="1800"/>
              <a:t>Source:  </a:t>
            </a:r>
            <a:r>
              <a:rPr lang="en-US" sz="1800">
                <a:hlinkClick r:id="rId5" tooltip="http://www.apprenticeship.gov/"/>
              </a:rPr>
              <a:t>https://www.apprenticeship.gov/ </a:t>
            </a:r>
            <a:endParaRPr lang="en-US" sz="1800"/>
          </a:p>
          <a:p>
            <a:pPr marL="0" indent="0">
              <a:buNone/>
            </a:pPr>
            <a:endParaRPr lang="en-US"/>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94760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96529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933450" y="420688"/>
            <a:ext cx="11258550" cy="1325562"/>
          </a:xfrm>
        </p:spPr>
        <p:txBody>
          <a:bodyPr>
            <a:normAutofit/>
          </a:bodyPr>
          <a:lstStyle/>
          <a:p>
            <a:r>
              <a:rPr lang="en-US">
                <a:solidFill>
                  <a:schemeClr val="bg1"/>
                </a:solidFill>
                <a:latin typeface="Montserrat"/>
              </a:rPr>
              <a:t>Youth Apprenticeship by Age</a:t>
            </a:r>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93809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graphicFrame>
        <p:nvGraphicFramePr>
          <p:cNvPr id="18" name="Content Placeholder 17" descr="Active youth apprentices (ages 16-24) by age, 2021. &#10;16-538&#10;17-1820&#10;18 - 14,473&#10;19 - 32,083&#10;20 - 33,511&#10;21 - 33,361&#10;22 - 33,108&#10;23 - 33,201&#10;24 - 31,803">
            <a:extLst>
              <a:ext uri="{FF2B5EF4-FFF2-40B4-BE49-F238E27FC236}">
                <a16:creationId xmlns:a16="http://schemas.microsoft.com/office/drawing/2014/main" id="{CEAD782C-7476-21D5-D3F2-DA25238BB58C}"/>
              </a:ext>
            </a:extLst>
          </p:cNvPr>
          <p:cNvGraphicFramePr>
            <a:graphicFrameLocks noGrp="1"/>
          </p:cNvGraphicFramePr>
          <p:nvPr>
            <p:ph idx="1"/>
            <p:extLst>
              <p:ext uri="{D42A27DB-BD31-4B8C-83A1-F6EECF244321}">
                <p14:modId xmlns:p14="http://schemas.microsoft.com/office/powerpoint/2010/main" val="971518147"/>
              </p:ext>
            </p:extLst>
          </p:nvPr>
        </p:nvGraphicFramePr>
        <p:xfrm>
          <a:off x="793841" y="1561139"/>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9" name="Content Placeholder 2">
            <a:extLst>
              <a:ext uri="{FF2B5EF4-FFF2-40B4-BE49-F238E27FC236}">
                <a16:creationId xmlns:a16="http://schemas.microsoft.com/office/drawing/2014/main" id="{E2A829F1-CCA0-B0CF-80B6-5A11FA6819F4}"/>
              </a:ext>
            </a:extLst>
          </p:cNvPr>
          <p:cNvSpPr txBox="1">
            <a:spLocks/>
          </p:cNvSpPr>
          <p:nvPr/>
        </p:nvSpPr>
        <p:spPr>
          <a:xfrm>
            <a:off x="3663405" y="6044465"/>
            <a:ext cx="6735958"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a:solidFill>
                  <a:schemeClr val="tx1"/>
                </a:solidFill>
              </a:rPr>
              <a:t>Source: Urban Institute calculations from RAPIDS data</a:t>
            </a:r>
          </a:p>
          <a:p>
            <a:pPr marL="0" indent="0">
              <a:buFont typeface="Arial" panose="020B0604020202020204" pitchFamily="34" charset="0"/>
              <a:buNone/>
            </a:pPr>
            <a:endParaRPr lang="en-US"/>
          </a:p>
        </p:txBody>
      </p:sp>
    </p:spTree>
    <p:extLst>
      <p:ext uri="{BB962C8B-B14F-4D97-AF65-F5344CB8AC3E}">
        <p14:creationId xmlns:p14="http://schemas.microsoft.com/office/powerpoint/2010/main" val="2073689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p:txBody>
          <a:bodyPr>
            <a:normAutofit/>
          </a:bodyPr>
          <a:lstStyle/>
          <a:p>
            <a:r>
              <a:rPr lang="en-US" sz="4000">
                <a:latin typeface="Montserrat"/>
              </a:rPr>
              <a:t>High-Quality Youth Apprenticeship </a:t>
            </a:r>
            <a:endParaRPr lang="en-US" sz="4000"/>
          </a:p>
        </p:txBody>
      </p:sp>
      <p:sp>
        <p:nvSpPr>
          <p:cNvPr id="23" name="Text Placeholder 22">
            <a:extLst>
              <a:ext uri="{FF2B5EF4-FFF2-40B4-BE49-F238E27FC236}">
                <a16:creationId xmlns:a16="http://schemas.microsoft.com/office/drawing/2014/main" id="{96A83C12-44EF-D776-ED2C-FBF1C6DF2026}"/>
              </a:ext>
            </a:extLst>
          </p:cNvPr>
          <p:cNvSpPr>
            <a:spLocks noGrp="1"/>
          </p:cNvSpPr>
          <p:nvPr>
            <p:ph type="body" sz="quarter" idx="19"/>
          </p:nvPr>
        </p:nvSpPr>
        <p:spPr>
          <a:xfrm>
            <a:off x="973179" y="1791531"/>
            <a:ext cx="10245641" cy="563563"/>
          </a:xfrm>
        </p:spPr>
        <p:txBody>
          <a:bodyPr>
            <a:normAutofit/>
          </a:bodyPr>
          <a:lstStyle/>
          <a:p>
            <a:pPr lvl="0" algn="l">
              <a:lnSpc>
                <a:spcPct val="100000"/>
              </a:lnSpc>
              <a:spcBef>
                <a:spcPts val="0"/>
              </a:spcBef>
            </a:pPr>
            <a:r>
              <a:rPr lang="en-US" sz="2000">
                <a:solidFill>
                  <a:prstClr val="black"/>
                </a:solidFill>
                <a:latin typeface="Montserrat Medium" panose="00000600000000000000" pitchFamily="2" charset="0"/>
              </a:rPr>
              <a:t>In addition to meeting core RA requirements, high quality youth programs:</a:t>
            </a:r>
          </a:p>
          <a:p>
            <a:endParaRPr lang="en-US"/>
          </a:p>
        </p:txBody>
      </p:sp>
      <p:sp>
        <p:nvSpPr>
          <p:cNvPr id="7" name="Rectangle 6" descr="Books">
            <a:extLst>
              <a:ext uri="{FF2B5EF4-FFF2-40B4-BE49-F238E27FC236}">
                <a16:creationId xmlns:a16="http://schemas.microsoft.com/office/drawing/2014/main" id="{0D7AE0AF-214D-7E9C-1B85-D88E0645AAB1}"/>
              </a:ext>
            </a:extLst>
          </p:cNvPr>
          <p:cNvSpPr/>
          <p:nvPr/>
        </p:nvSpPr>
        <p:spPr>
          <a:xfrm>
            <a:off x="1318525" y="2538176"/>
            <a:ext cx="810000" cy="81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5" name="Text Placeholder 24">
            <a:extLst>
              <a:ext uri="{FF2B5EF4-FFF2-40B4-BE49-F238E27FC236}">
                <a16:creationId xmlns:a16="http://schemas.microsoft.com/office/drawing/2014/main" id="{3A126F69-0F17-ED50-1C75-8B4A42C16B6A}"/>
              </a:ext>
            </a:extLst>
          </p:cNvPr>
          <p:cNvSpPr>
            <a:spLocks noGrp="1"/>
          </p:cNvSpPr>
          <p:nvPr>
            <p:ph type="body" sz="quarter" idx="21"/>
          </p:nvPr>
        </p:nvSpPr>
        <p:spPr>
          <a:xfrm>
            <a:off x="882943" y="3501856"/>
            <a:ext cx="1681163" cy="1254125"/>
          </a:xfrm>
        </p:spPr>
        <p:txBody>
          <a:bodyPr/>
          <a:lstStyle/>
          <a:p>
            <a:pPr lvl="0" defTabSz="622300">
              <a:lnSpc>
                <a:spcPct val="100000"/>
              </a:lnSpc>
              <a:spcBef>
                <a:spcPct val="0"/>
              </a:spcBef>
              <a:spcAft>
                <a:spcPct val="35000"/>
              </a:spcAft>
            </a:pPr>
            <a:r>
              <a:rPr lang="en-US" sz="1400">
                <a:solidFill>
                  <a:prstClr val="black">
                    <a:hueOff val="0"/>
                    <a:satOff val="0"/>
                    <a:lumOff val="0"/>
                    <a:alphaOff val="0"/>
                  </a:prstClr>
                </a:solidFill>
                <a:latin typeface="Montserrat Medium" pitchFamily="2" charset="0"/>
              </a:rPr>
              <a:t>Provide dual enrollment pathway for college credit for RI</a:t>
            </a:r>
          </a:p>
        </p:txBody>
      </p:sp>
      <p:sp>
        <p:nvSpPr>
          <p:cNvPr id="10" name="Rectangle 9" descr="Schoolhouse">
            <a:extLst>
              <a:ext uri="{FF2B5EF4-FFF2-40B4-BE49-F238E27FC236}">
                <a16:creationId xmlns:a16="http://schemas.microsoft.com/office/drawing/2014/main" id="{E5F87406-CC25-724B-7BE2-BC9AA8F453B3}"/>
              </a:ext>
            </a:extLst>
          </p:cNvPr>
          <p:cNvSpPr/>
          <p:nvPr/>
        </p:nvSpPr>
        <p:spPr>
          <a:xfrm>
            <a:off x="3433525" y="2538176"/>
            <a:ext cx="810000" cy="81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Text Placeholder 25">
            <a:extLst>
              <a:ext uri="{FF2B5EF4-FFF2-40B4-BE49-F238E27FC236}">
                <a16:creationId xmlns:a16="http://schemas.microsoft.com/office/drawing/2014/main" id="{C42A5A89-E5BA-BF14-94E4-13B0845CE154}"/>
              </a:ext>
            </a:extLst>
          </p:cNvPr>
          <p:cNvSpPr>
            <a:spLocks noGrp="1"/>
          </p:cNvSpPr>
          <p:nvPr>
            <p:ph type="body" sz="quarter" idx="22"/>
          </p:nvPr>
        </p:nvSpPr>
        <p:spPr>
          <a:xfrm>
            <a:off x="2747700" y="3509825"/>
            <a:ext cx="2169299" cy="2290962"/>
          </a:xfrm>
        </p:spPr>
        <p:txBody>
          <a:bodyPr>
            <a:normAutofit lnSpcReduction="10000"/>
          </a:bodyPr>
          <a:lstStyle/>
          <a:p>
            <a:pPr lvl="0" defTabSz="622300">
              <a:lnSpc>
                <a:spcPct val="100000"/>
              </a:lnSpc>
              <a:spcBef>
                <a:spcPct val="0"/>
              </a:spcBef>
              <a:spcAft>
                <a:spcPct val="35000"/>
              </a:spcAft>
            </a:pPr>
            <a:r>
              <a:rPr lang="en-US" sz="1400" i="1">
                <a:solidFill>
                  <a:prstClr val="black">
                    <a:hueOff val="0"/>
                    <a:satOff val="0"/>
                    <a:lumOff val="0"/>
                    <a:alphaOff val="0"/>
                  </a:prstClr>
                </a:solidFill>
                <a:latin typeface="Montserrat Medium" pitchFamily="2" charset="0"/>
              </a:rPr>
              <a:t>(if school is sponsor)</a:t>
            </a:r>
            <a:r>
              <a:rPr lang="en-US" sz="1400">
                <a:solidFill>
                  <a:prstClr val="black">
                    <a:hueOff val="0"/>
                    <a:satOff val="0"/>
                    <a:lumOff val="0"/>
                    <a:alphaOff val="0"/>
                  </a:prstClr>
                </a:solidFill>
                <a:latin typeface="Montserrat Medium" pitchFamily="2" charset="0"/>
              </a:rPr>
              <a:t> Include articulated </a:t>
            </a:r>
            <a:br>
              <a:rPr lang="en-US" sz="1400">
                <a:solidFill>
                  <a:prstClr val="black">
                    <a:hueOff val="0"/>
                    <a:satOff val="0"/>
                    <a:lumOff val="0"/>
                    <a:alphaOff val="0"/>
                  </a:prstClr>
                </a:solidFill>
                <a:latin typeface="Montserrat Medium" pitchFamily="2" charset="0"/>
              </a:rPr>
            </a:br>
            <a:r>
              <a:rPr lang="en-US" sz="1400">
                <a:solidFill>
                  <a:prstClr val="black">
                    <a:hueOff val="0"/>
                    <a:satOff val="0"/>
                    <a:lumOff val="0"/>
                    <a:alphaOff val="0"/>
                  </a:prstClr>
                </a:solidFill>
                <a:latin typeface="Montserrat Medium" pitchFamily="2" charset="0"/>
              </a:rPr>
              <a:t>agreement with another program sponsor to ensure students can continue paid OJL (and RI if needed) after graduation​</a:t>
            </a:r>
          </a:p>
          <a:p>
            <a:endParaRPr lang="en-US"/>
          </a:p>
        </p:txBody>
      </p:sp>
      <p:sp>
        <p:nvSpPr>
          <p:cNvPr id="12" name="Rectangle 11" descr="Office Worker">
            <a:extLst>
              <a:ext uri="{FF2B5EF4-FFF2-40B4-BE49-F238E27FC236}">
                <a16:creationId xmlns:a16="http://schemas.microsoft.com/office/drawing/2014/main" id="{C2EE73E1-0073-2EB2-BA9A-C15F4D9FF710}"/>
              </a:ext>
            </a:extLst>
          </p:cNvPr>
          <p:cNvSpPr/>
          <p:nvPr/>
        </p:nvSpPr>
        <p:spPr>
          <a:xfrm>
            <a:off x="5548525" y="2538176"/>
            <a:ext cx="810000" cy="81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F933AC78-4BAA-9659-6AA1-B785FD5E6276}"/>
              </a:ext>
            </a:extLst>
          </p:cNvPr>
          <p:cNvSpPr/>
          <p:nvPr/>
        </p:nvSpPr>
        <p:spPr>
          <a:xfrm>
            <a:off x="5053525" y="3548904"/>
            <a:ext cx="1800000" cy="1980000"/>
          </a:xfrm>
          <a:custGeom>
            <a:avLst/>
            <a:gdLst>
              <a:gd name="connsiteX0" fmla="*/ 0 w 1800000"/>
              <a:gd name="connsiteY0" fmla="*/ 0 h 1980000"/>
              <a:gd name="connsiteX1" fmla="*/ 1800000 w 1800000"/>
              <a:gd name="connsiteY1" fmla="*/ 0 h 1980000"/>
              <a:gd name="connsiteX2" fmla="*/ 1800000 w 1800000"/>
              <a:gd name="connsiteY2" fmla="*/ 1980000 h 1980000"/>
              <a:gd name="connsiteX3" fmla="*/ 0 w 1800000"/>
              <a:gd name="connsiteY3" fmla="*/ 1980000 h 1980000"/>
              <a:gd name="connsiteX4" fmla="*/ 0 w 1800000"/>
              <a:gd name="connsiteY4" fmla="*/ 0 h 19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980000">
                <a:moveTo>
                  <a:pt x="0" y="0"/>
                </a:moveTo>
                <a:lnTo>
                  <a:pt x="1800000" y="0"/>
                </a:lnTo>
                <a:lnTo>
                  <a:pt x="1800000" y="1980000"/>
                </a:lnTo>
                <a:lnTo>
                  <a:pt x="0" y="198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a:latin typeface="Montserrat Medium" pitchFamily="2" charset="0"/>
              </a:rPr>
              <a:t>P</a:t>
            </a:r>
            <a:r>
              <a:rPr lang="en-US" sz="1400" kern="1200">
                <a:latin typeface="Montserrat Medium" pitchFamily="2" charset="0"/>
              </a:rPr>
              <a:t>rovide apprentice with a clearly-outlined career pathway beyond RA program completion for occupations that provide a family-supporting wage ​</a:t>
            </a:r>
          </a:p>
        </p:txBody>
      </p:sp>
      <p:sp>
        <p:nvSpPr>
          <p:cNvPr id="14" name="Rectangle 13" descr="Diploma Roll">
            <a:extLst>
              <a:ext uri="{FF2B5EF4-FFF2-40B4-BE49-F238E27FC236}">
                <a16:creationId xmlns:a16="http://schemas.microsoft.com/office/drawing/2014/main" id="{268EB68F-ACF6-AB82-5BFF-11AB672E9EB3}"/>
              </a:ext>
            </a:extLst>
          </p:cNvPr>
          <p:cNvSpPr/>
          <p:nvPr/>
        </p:nvSpPr>
        <p:spPr>
          <a:xfrm>
            <a:off x="7663525" y="2538176"/>
            <a:ext cx="810000" cy="810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7" name="Text Placeholder 26">
            <a:extLst>
              <a:ext uri="{FF2B5EF4-FFF2-40B4-BE49-F238E27FC236}">
                <a16:creationId xmlns:a16="http://schemas.microsoft.com/office/drawing/2014/main" id="{3B4E9164-AC0D-5C62-00D3-8FDBB90FE593}"/>
              </a:ext>
            </a:extLst>
          </p:cNvPr>
          <p:cNvSpPr>
            <a:spLocks noGrp="1"/>
          </p:cNvSpPr>
          <p:nvPr>
            <p:ph type="body" sz="quarter" idx="23"/>
          </p:nvPr>
        </p:nvSpPr>
        <p:spPr>
          <a:xfrm>
            <a:off x="7275003" y="3531258"/>
            <a:ext cx="1575670" cy="2449447"/>
          </a:xfrm>
        </p:spPr>
        <p:txBody>
          <a:bodyPr/>
          <a:lstStyle/>
          <a:p>
            <a:pPr lvl="0" defTabSz="622300">
              <a:lnSpc>
                <a:spcPct val="100000"/>
              </a:lnSpc>
              <a:spcBef>
                <a:spcPct val="0"/>
              </a:spcBef>
              <a:spcAft>
                <a:spcPct val="35000"/>
              </a:spcAft>
            </a:pPr>
            <a:r>
              <a:rPr lang="en-US" sz="1400">
                <a:solidFill>
                  <a:prstClr val="black">
                    <a:hueOff val="0"/>
                    <a:satOff val="0"/>
                    <a:lumOff val="0"/>
                    <a:alphaOff val="0"/>
                  </a:prstClr>
                </a:solidFill>
                <a:latin typeface="Montserrat Medium" pitchFamily="2" charset="0"/>
              </a:rPr>
              <a:t>Embed, or prepares student to test out for, industry-recognized certifications or credentials​</a:t>
            </a:r>
          </a:p>
        </p:txBody>
      </p:sp>
      <p:sp>
        <p:nvSpPr>
          <p:cNvPr id="16" name="Rectangle 15" descr="Graduation Cap">
            <a:extLst>
              <a:ext uri="{FF2B5EF4-FFF2-40B4-BE49-F238E27FC236}">
                <a16:creationId xmlns:a16="http://schemas.microsoft.com/office/drawing/2014/main" id="{41118C11-C021-1C1E-97A9-68F5961F1315}"/>
              </a:ext>
            </a:extLst>
          </p:cNvPr>
          <p:cNvSpPr/>
          <p:nvPr/>
        </p:nvSpPr>
        <p:spPr>
          <a:xfrm>
            <a:off x="9778525" y="2538176"/>
            <a:ext cx="810000" cy="81000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Text Placeholder 27">
            <a:extLst>
              <a:ext uri="{FF2B5EF4-FFF2-40B4-BE49-F238E27FC236}">
                <a16:creationId xmlns:a16="http://schemas.microsoft.com/office/drawing/2014/main" id="{369BA53A-57A0-5971-BE90-B624C67F3904}"/>
              </a:ext>
            </a:extLst>
          </p:cNvPr>
          <p:cNvSpPr>
            <a:spLocks noGrp="1"/>
          </p:cNvSpPr>
          <p:nvPr>
            <p:ph type="body" sz="quarter" idx="24"/>
          </p:nvPr>
        </p:nvSpPr>
        <p:spPr>
          <a:xfrm>
            <a:off x="9329797" y="3547784"/>
            <a:ext cx="1707456" cy="2476396"/>
          </a:xfrm>
        </p:spPr>
        <p:txBody>
          <a:bodyPr>
            <a:normAutofit/>
          </a:bodyPr>
          <a:lstStyle/>
          <a:p>
            <a:r>
              <a:rPr lang="en-US" sz="1400">
                <a:latin typeface="Montserrat Medium" pitchFamily="2" charset="0"/>
              </a:rPr>
              <a:t>Build equity in program design including qualifications, supports for persistence, etc.</a:t>
            </a:r>
          </a:p>
          <a:p>
            <a:endParaRPr lang="en-US"/>
          </a:p>
        </p:txBody>
      </p:sp>
      <p:sp>
        <p:nvSpPr>
          <p:cNvPr id="4" name="Slide Number Placeholder 5">
            <a:extLst>
              <a:ext uri="{FF2B5EF4-FFF2-40B4-BE49-F238E27FC236}">
                <a16:creationId xmlns:a16="http://schemas.microsoft.com/office/drawing/2014/main" id="{7209120F-5AE7-0BDD-ABF4-41C221DC7F27}"/>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12292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B39B-EB44-D67E-C3AA-7385BF1A8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E06F0-6F09-14ED-BF74-88BD77E5509F}"/>
              </a:ext>
            </a:extLst>
          </p:cNvPr>
          <p:cNvSpPr>
            <a:spLocks noGrp="1"/>
          </p:cNvSpPr>
          <p:nvPr>
            <p:ph type="title"/>
          </p:nvPr>
        </p:nvSpPr>
        <p:spPr>
          <a:xfrm>
            <a:off x="12704" y="2343189"/>
            <a:ext cx="12166591" cy="1325563"/>
          </a:xfrm>
        </p:spPr>
        <p:txBody>
          <a:bodyPr>
            <a:normAutofit/>
          </a:bodyPr>
          <a:lstStyle/>
          <a:p>
            <a:r>
              <a:rPr lang="en-US" sz="4000">
                <a:latin typeface="Montserrat"/>
              </a:rPr>
              <a:t>Pennsylvania Youth Apprenticeship Goals</a:t>
            </a:r>
            <a:endParaRPr lang="en-US" sz="4000"/>
          </a:p>
        </p:txBody>
      </p:sp>
      <p:sp>
        <p:nvSpPr>
          <p:cNvPr id="4" name="Footer Placeholder 10">
            <a:extLst>
              <a:ext uri="{FF2B5EF4-FFF2-40B4-BE49-F238E27FC236}">
                <a16:creationId xmlns:a16="http://schemas.microsoft.com/office/drawing/2014/main" id="{2913A1BF-912B-304E-6966-50D064164453}"/>
              </a:ext>
            </a:extLst>
          </p:cNvPr>
          <p:cNvSpPr txBox="1">
            <a:spLocks/>
          </p:cNvSpPr>
          <p:nvPr/>
        </p:nvSpPr>
        <p:spPr>
          <a:xfrm>
            <a:off x="9982200" y="64928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pitchFamily="2" charset="0"/>
                <a:ea typeface="+mn-ea"/>
                <a:cs typeface="+mn-cs"/>
              </a:rPr>
              <a:t>© 2024 Safal Partners</a:t>
            </a:r>
          </a:p>
        </p:txBody>
      </p:sp>
    </p:spTree>
    <p:extLst>
      <p:ext uri="{BB962C8B-B14F-4D97-AF65-F5344CB8AC3E}">
        <p14:creationId xmlns:p14="http://schemas.microsoft.com/office/powerpoint/2010/main" val="2915915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9826B-5FF6-E219-6688-51BDED8E20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211F27-E924-CE32-CDC1-F73D339BE51A}"/>
              </a:ext>
            </a:extLst>
          </p:cNvPr>
          <p:cNvSpPr>
            <a:spLocks noGrp="1"/>
          </p:cNvSpPr>
          <p:nvPr>
            <p:ph type="title"/>
          </p:nvPr>
        </p:nvSpPr>
        <p:spPr/>
        <p:txBody>
          <a:bodyPr>
            <a:normAutofit/>
          </a:bodyPr>
          <a:lstStyle/>
          <a:p>
            <a:r>
              <a:rPr lang="en-US" sz="3200"/>
              <a:t>Pennsylvania’s Apprenticeship System</a:t>
            </a:r>
          </a:p>
        </p:txBody>
      </p:sp>
      <p:sp>
        <p:nvSpPr>
          <p:cNvPr id="2" name="Content Placeholder 1">
            <a:extLst>
              <a:ext uri="{FF2B5EF4-FFF2-40B4-BE49-F238E27FC236}">
                <a16:creationId xmlns:a16="http://schemas.microsoft.com/office/drawing/2014/main" id="{6E5CA106-0B37-04EA-1708-1C86D7EC8E33}"/>
              </a:ext>
            </a:extLst>
          </p:cNvPr>
          <p:cNvSpPr>
            <a:spLocks noGrp="1"/>
          </p:cNvSpPr>
          <p:nvPr>
            <p:ph idx="1"/>
          </p:nvPr>
        </p:nvSpPr>
        <p:spPr>
          <a:xfrm>
            <a:off x="921354" y="1626870"/>
            <a:ext cx="6910648" cy="4351338"/>
          </a:xfrm>
        </p:spPr>
        <p:txBody>
          <a:bodyPr vert="horz" lIns="91440" tIns="45720" rIns="91440" bIns="45720" rtlCol="0" anchor="t">
            <a:normAutofit fontScale="92500" lnSpcReduction="10000"/>
          </a:bodyPr>
          <a:lstStyle/>
          <a:p>
            <a:r>
              <a:rPr lang="en-US" sz="2200">
                <a:solidFill>
                  <a:schemeClr val="tx1"/>
                </a:solidFill>
                <a:latin typeface="Montserrat Medium"/>
              </a:rPr>
              <a:t>Pennsylvania's State Apprenticeship Agency (SAA) is the Apprenticeship and Training Office (ATO) within the Pennsylvania Department of Labor &amp; Industry.</a:t>
            </a:r>
          </a:p>
          <a:p>
            <a:r>
              <a:rPr lang="en-US" sz="2200">
                <a:solidFill>
                  <a:schemeClr val="tx1"/>
                </a:solidFill>
                <a:latin typeface="Montserrat Medium"/>
              </a:rPr>
              <a:t>Works in collaboration with the Pennsylvania Apprenticeship and Training Council (PATC), which acts as the approving agency for proposed apprenticeship programs.</a:t>
            </a:r>
          </a:p>
          <a:p>
            <a:r>
              <a:rPr lang="en-US" sz="2200">
                <a:solidFill>
                  <a:schemeClr val="tx1"/>
                </a:solidFill>
                <a:latin typeface="Montserrat Medium"/>
              </a:rPr>
              <a:t>ATO is working to embed a focus on apprenticeships within the state's workforce system and PA CareerLink offices.</a:t>
            </a:r>
          </a:p>
          <a:p>
            <a:r>
              <a:rPr lang="en-US" sz="2200">
                <a:solidFill>
                  <a:schemeClr val="tx1"/>
                </a:solidFill>
                <a:latin typeface="Montserrat Medium"/>
              </a:rPr>
              <a:t>Has a ratio of two apprentices for every nine </a:t>
            </a:r>
            <a:r>
              <a:rPr lang="en-US" sz="2200" err="1">
                <a:solidFill>
                  <a:schemeClr val="tx1"/>
                </a:solidFill>
                <a:latin typeface="Montserrat Medium"/>
              </a:rPr>
              <a:t>journeyworkers</a:t>
            </a:r>
            <a:r>
              <a:rPr lang="en-US" sz="2200">
                <a:solidFill>
                  <a:schemeClr val="tx1"/>
                </a:solidFill>
                <a:latin typeface="Montserrat Medium"/>
              </a:rPr>
              <a:t> hired- as compared to one apprentice for each </a:t>
            </a:r>
            <a:r>
              <a:rPr lang="en-US" sz="2200" err="1">
                <a:solidFill>
                  <a:schemeClr val="tx1"/>
                </a:solidFill>
                <a:latin typeface="Montserrat Medium"/>
              </a:rPr>
              <a:t>journeyworker</a:t>
            </a:r>
            <a:r>
              <a:rPr lang="en-US" sz="2200">
                <a:solidFill>
                  <a:schemeClr val="tx1"/>
                </a:solidFill>
                <a:latin typeface="Montserrat Medium"/>
              </a:rPr>
              <a:t> outlined in Federal regulations.</a:t>
            </a:r>
            <a:endParaRPr lang="en-US" sz="2200">
              <a:solidFill>
                <a:schemeClr val="tx1"/>
              </a:solidFill>
            </a:endParaRPr>
          </a:p>
        </p:txBody>
      </p:sp>
      <p:sp>
        <p:nvSpPr>
          <p:cNvPr id="5" name="Footer Placeholder 10">
            <a:extLst>
              <a:ext uri="{FF2B5EF4-FFF2-40B4-BE49-F238E27FC236}">
                <a16:creationId xmlns:a16="http://schemas.microsoft.com/office/drawing/2014/main" id="{3970A0E3-4C6B-8F84-5575-99FC60836DAD}"/>
              </a:ext>
              <a:ext uri="{C183D7F6-B498-43B3-948B-1728B52AA6E4}">
                <adec:decorative xmlns:adec="http://schemas.microsoft.com/office/drawing/2017/decorative" val="1"/>
              </a:ext>
            </a:extLst>
          </p:cNvPr>
          <p:cNvSpPr txBox="1">
            <a:spLocks/>
          </p:cNvSpPr>
          <p:nvPr/>
        </p:nvSpPr>
        <p:spPr>
          <a:xfrm>
            <a:off x="9982200" y="64928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pitchFamily="2" charset="0"/>
                <a:ea typeface="+mn-ea"/>
                <a:cs typeface="+mn-cs"/>
              </a:rPr>
              <a:t>© 2024 Safal Partners</a:t>
            </a:r>
          </a:p>
        </p:txBody>
      </p:sp>
      <p:pic>
        <p:nvPicPr>
          <p:cNvPr id="1026" name="Picture 2" descr="PA Department of Labor and Industry - Blueprints">
            <a:extLst>
              <a:ext uri="{FF2B5EF4-FFF2-40B4-BE49-F238E27FC236}">
                <a16:creationId xmlns:a16="http://schemas.microsoft.com/office/drawing/2014/main" id="{94C9533E-F702-3B9A-DC6C-95A4A7364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2002" y="2836737"/>
            <a:ext cx="3808160" cy="152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68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9826B-5FF6-E219-6688-51BDED8E20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211F27-E924-CE32-CDC1-F73D339BE51A}"/>
              </a:ext>
            </a:extLst>
          </p:cNvPr>
          <p:cNvSpPr>
            <a:spLocks noGrp="1"/>
          </p:cNvSpPr>
          <p:nvPr>
            <p:ph type="title"/>
          </p:nvPr>
        </p:nvSpPr>
        <p:spPr>
          <a:xfrm>
            <a:off x="589254" y="411921"/>
            <a:ext cx="10515600" cy="1325563"/>
          </a:xfrm>
        </p:spPr>
        <p:txBody>
          <a:bodyPr>
            <a:normAutofit/>
          </a:bodyPr>
          <a:lstStyle/>
          <a:p>
            <a:r>
              <a:rPr lang="en-US" sz="3200"/>
              <a:t>Pennsylvania-Building Apprenticeship Opportunities in High School</a:t>
            </a:r>
          </a:p>
        </p:txBody>
      </p:sp>
      <p:sp>
        <p:nvSpPr>
          <p:cNvPr id="2" name="Content Placeholder 1">
            <a:extLst>
              <a:ext uri="{FF2B5EF4-FFF2-40B4-BE49-F238E27FC236}">
                <a16:creationId xmlns:a16="http://schemas.microsoft.com/office/drawing/2014/main" id="{6E5CA106-0B37-04EA-1708-1C86D7EC8E33}"/>
              </a:ext>
            </a:extLst>
          </p:cNvPr>
          <p:cNvSpPr>
            <a:spLocks noGrp="1"/>
          </p:cNvSpPr>
          <p:nvPr>
            <p:ph idx="1"/>
          </p:nvPr>
        </p:nvSpPr>
        <p:spPr>
          <a:xfrm>
            <a:off x="589254" y="1845788"/>
            <a:ext cx="11013492" cy="3876002"/>
          </a:xfrm>
        </p:spPr>
        <p:txBody>
          <a:bodyPr vert="horz" lIns="91440" tIns="45720" rIns="91440" bIns="45720" rtlCol="0" anchor="t">
            <a:normAutofit/>
          </a:bodyPr>
          <a:lstStyle/>
          <a:p>
            <a:r>
              <a:rPr lang="en-US" sz="2200">
                <a:solidFill>
                  <a:schemeClr val="tx1"/>
                </a:solidFill>
                <a:latin typeface="Montserrat Medium"/>
              </a:rPr>
              <a:t>Focused on expanding pre-apprenticeship opportunities through partnerships with Career and Technical Education (CTE) programs. </a:t>
            </a:r>
          </a:p>
          <a:p>
            <a:r>
              <a:rPr lang="en-US" sz="2200">
                <a:solidFill>
                  <a:schemeClr val="tx1"/>
                </a:solidFill>
                <a:latin typeface="Montserrat Medium"/>
              </a:rPr>
              <a:t>These programs offer students hands-on industry training alongside classroom instruction, creating a seamless transition from school to the workforce and build a pipeline that connects students with registered apprenticeship programs. </a:t>
            </a:r>
          </a:p>
          <a:p>
            <a:r>
              <a:rPr lang="en-US" sz="2200">
                <a:solidFill>
                  <a:schemeClr val="tx1"/>
                </a:solidFill>
                <a:latin typeface="Montserrat Medium"/>
              </a:rPr>
              <a:t>Focuses on several industries, including manufacturing, IT, energy, and healthcare.</a:t>
            </a:r>
          </a:p>
          <a:p>
            <a:r>
              <a:rPr lang="en-US" sz="2200">
                <a:solidFill>
                  <a:schemeClr val="tx1"/>
                </a:solidFill>
                <a:latin typeface="Montserrat Medium"/>
              </a:rPr>
              <a:t>The initiative also involves significant funding boosts with recent investments including $3.9 million specifically targeting high school pre-apprenticeships.</a:t>
            </a:r>
            <a:endParaRPr lang="en-US" sz="2200">
              <a:solidFill>
                <a:schemeClr val="tx1"/>
              </a:solidFill>
            </a:endParaRPr>
          </a:p>
        </p:txBody>
      </p:sp>
      <p:sp>
        <p:nvSpPr>
          <p:cNvPr id="5" name="Footer Placeholder 10">
            <a:extLst>
              <a:ext uri="{FF2B5EF4-FFF2-40B4-BE49-F238E27FC236}">
                <a16:creationId xmlns:a16="http://schemas.microsoft.com/office/drawing/2014/main" id="{3970A0E3-4C6B-8F84-5575-99FC60836DAD}"/>
              </a:ext>
              <a:ext uri="{C183D7F6-B498-43B3-948B-1728B52AA6E4}">
                <adec:decorative xmlns:adec="http://schemas.microsoft.com/office/drawing/2017/decorative" val="1"/>
              </a:ext>
            </a:extLst>
          </p:cNvPr>
          <p:cNvSpPr txBox="1">
            <a:spLocks/>
          </p:cNvSpPr>
          <p:nvPr/>
        </p:nvSpPr>
        <p:spPr>
          <a:xfrm>
            <a:off x="9982200" y="64928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pitchFamily="2" charset="0"/>
                <a:ea typeface="+mn-ea"/>
                <a:cs typeface="+mn-cs"/>
              </a:rPr>
              <a:t>© 2024 Safal Partners</a:t>
            </a:r>
          </a:p>
        </p:txBody>
      </p:sp>
    </p:spTree>
    <p:extLst>
      <p:ext uri="{BB962C8B-B14F-4D97-AF65-F5344CB8AC3E}">
        <p14:creationId xmlns:p14="http://schemas.microsoft.com/office/powerpoint/2010/main" val="357742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9826B-5FF6-E219-6688-51BDED8E20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211F27-E924-CE32-CDC1-F73D339BE51A}"/>
              </a:ext>
            </a:extLst>
          </p:cNvPr>
          <p:cNvSpPr>
            <a:spLocks noGrp="1"/>
          </p:cNvSpPr>
          <p:nvPr>
            <p:ph type="title"/>
          </p:nvPr>
        </p:nvSpPr>
        <p:spPr>
          <a:xfrm>
            <a:off x="692639" y="459647"/>
            <a:ext cx="10515600" cy="1325563"/>
          </a:xfrm>
        </p:spPr>
        <p:txBody>
          <a:bodyPr>
            <a:normAutofit/>
          </a:bodyPr>
          <a:lstStyle/>
          <a:p>
            <a:r>
              <a:rPr lang="en-US" sz="3200"/>
              <a:t>Other State Investments</a:t>
            </a:r>
          </a:p>
        </p:txBody>
      </p:sp>
      <p:sp>
        <p:nvSpPr>
          <p:cNvPr id="2" name="Content Placeholder 1">
            <a:extLst>
              <a:ext uri="{FF2B5EF4-FFF2-40B4-BE49-F238E27FC236}">
                <a16:creationId xmlns:a16="http://schemas.microsoft.com/office/drawing/2014/main" id="{6E5CA106-0B37-04EA-1708-1C86D7EC8E33}"/>
              </a:ext>
            </a:extLst>
          </p:cNvPr>
          <p:cNvSpPr>
            <a:spLocks noGrp="1"/>
          </p:cNvSpPr>
          <p:nvPr>
            <p:ph idx="1"/>
          </p:nvPr>
        </p:nvSpPr>
        <p:spPr>
          <a:xfrm>
            <a:off x="692639" y="1785210"/>
            <a:ext cx="11013492" cy="3703986"/>
          </a:xfrm>
        </p:spPr>
        <p:txBody>
          <a:bodyPr vert="horz" lIns="91440" tIns="45720" rIns="91440" bIns="45720" rtlCol="0" anchor="t">
            <a:normAutofit/>
          </a:bodyPr>
          <a:lstStyle/>
          <a:p>
            <a:r>
              <a:rPr lang="en-US" sz="2200">
                <a:solidFill>
                  <a:schemeClr val="tx1"/>
                </a:solidFill>
                <a:latin typeface="Montserrat Medium"/>
              </a:rPr>
              <a:t>$400 million to train 10,000 people using Registered and pre-apprenticeship programs utilizing funding from the Investing in America Agenda.</a:t>
            </a:r>
          </a:p>
          <a:p>
            <a:r>
              <a:rPr lang="en-US" sz="2200">
                <a:solidFill>
                  <a:schemeClr val="tx1"/>
                </a:solidFill>
                <a:latin typeface="Montserrat Medium"/>
              </a:rPr>
              <a:t>Committed an additional $61 million to workforce development initiatives statewide, including apprenticeships, Career and Technical Education (CTE), and vocational-technical programs.</a:t>
            </a:r>
          </a:p>
          <a:p>
            <a:r>
              <a:rPr lang="en-US" sz="2200">
                <a:solidFill>
                  <a:schemeClr val="tx1"/>
                </a:solidFill>
                <a:latin typeface="Montserrat Medium"/>
              </a:rPr>
              <a:t>An additional $5 million in grant funding to expand registered apprenticeship programs across the Commonwealth.</a:t>
            </a:r>
          </a:p>
          <a:p>
            <a:r>
              <a:rPr lang="en-US" sz="2200">
                <a:solidFill>
                  <a:schemeClr val="tx1"/>
                </a:solidFill>
                <a:latin typeface="Montserrat Medium"/>
              </a:rPr>
              <a:t>$2 million in nursing registered apprenticeship programs to help fill critical nursing positions across the Commonwealth.</a:t>
            </a:r>
          </a:p>
          <a:p>
            <a:endParaRPr lang="en-US" sz="2200">
              <a:solidFill>
                <a:schemeClr val="tx1"/>
              </a:solidFill>
              <a:latin typeface="Montserrat Medium"/>
            </a:endParaRPr>
          </a:p>
        </p:txBody>
      </p:sp>
      <p:sp>
        <p:nvSpPr>
          <p:cNvPr id="5" name="Footer Placeholder 10">
            <a:extLst>
              <a:ext uri="{FF2B5EF4-FFF2-40B4-BE49-F238E27FC236}">
                <a16:creationId xmlns:a16="http://schemas.microsoft.com/office/drawing/2014/main" id="{3970A0E3-4C6B-8F84-5575-99FC60836DAD}"/>
              </a:ext>
              <a:ext uri="{C183D7F6-B498-43B3-948B-1728B52AA6E4}">
                <adec:decorative xmlns:adec="http://schemas.microsoft.com/office/drawing/2017/decorative" val="1"/>
              </a:ext>
            </a:extLst>
          </p:cNvPr>
          <p:cNvSpPr txBox="1">
            <a:spLocks/>
          </p:cNvSpPr>
          <p:nvPr/>
        </p:nvSpPr>
        <p:spPr>
          <a:xfrm>
            <a:off x="9982200" y="64928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pitchFamily="2" charset="0"/>
                <a:ea typeface="+mn-ea"/>
                <a:cs typeface="+mn-cs"/>
              </a:rPr>
              <a:t>© 2024 Safal Partners</a:t>
            </a:r>
          </a:p>
        </p:txBody>
      </p:sp>
    </p:spTree>
    <p:extLst>
      <p:ext uri="{BB962C8B-B14F-4D97-AF65-F5344CB8AC3E}">
        <p14:creationId xmlns:p14="http://schemas.microsoft.com/office/powerpoint/2010/main" val="2818531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9826B-5FF6-E219-6688-51BDED8E20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211F27-E924-CE32-CDC1-F73D339BE51A}"/>
              </a:ext>
            </a:extLst>
          </p:cNvPr>
          <p:cNvSpPr>
            <a:spLocks noGrp="1"/>
          </p:cNvSpPr>
          <p:nvPr>
            <p:ph type="title"/>
          </p:nvPr>
        </p:nvSpPr>
        <p:spPr>
          <a:xfrm>
            <a:off x="685800" y="467726"/>
            <a:ext cx="10515600" cy="1325563"/>
          </a:xfrm>
        </p:spPr>
        <p:txBody>
          <a:bodyPr>
            <a:normAutofit/>
          </a:bodyPr>
          <a:lstStyle/>
          <a:p>
            <a:r>
              <a:rPr lang="en-US"/>
              <a:t>But Pennsylvania Wants to Grow</a:t>
            </a:r>
          </a:p>
        </p:txBody>
      </p:sp>
      <p:pic>
        <p:nvPicPr>
          <p:cNvPr id="8" name="Picture 7" descr="Infographic for Apprenticeships in PA - including the following text:&#10;&#10;&quot;By 2025, we'll double registered apprentices to 30,000. This is a win for Pennsylvania workers. It's also a win for Pennsylvania businesses. &#10;&#10;- Provides alternatives to college&#10;- Closes the 21st Century skills gap&#10;- Trains workers for jobs open now&#10;-Opens the door to family-sustaining careers&#10;-Enables more businesses to grow in PA&#10;- Increases skilled workers&#10;- Grows the economy&#10;- Attracts new businesses and jobs to PA&#10;Governor Tom Wolf&quot;">
            <a:extLst>
              <a:ext uri="{FF2B5EF4-FFF2-40B4-BE49-F238E27FC236}">
                <a16:creationId xmlns:a16="http://schemas.microsoft.com/office/drawing/2014/main" id="{06B3D7E7-C35A-2881-21CA-59A083054A1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90600" y="1707469"/>
            <a:ext cx="2583317" cy="3874976"/>
          </a:xfrm>
          <a:prstGeom prst="rect">
            <a:avLst/>
          </a:prstGeom>
        </p:spPr>
      </p:pic>
      <p:sp>
        <p:nvSpPr>
          <p:cNvPr id="2" name="Content Placeholder 1">
            <a:extLst>
              <a:ext uri="{FF2B5EF4-FFF2-40B4-BE49-F238E27FC236}">
                <a16:creationId xmlns:a16="http://schemas.microsoft.com/office/drawing/2014/main" id="{6E5CA106-0B37-04EA-1708-1C86D7EC8E33}"/>
              </a:ext>
            </a:extLst>
          </p:cNvPr>
          <p:cNvSpPr>
            <a:spLocks noGrp="1"/>
          </p:cNvSpPr>
          <p:nvPr>
            <p:ph idx="1"/>
          </p:nvPr>
        </p:nvSpPr>
        <p:spPr>
          <a:xfrm>
            <a:off x="3962403" y="1750379"/>
            <a:ext cx="7663539" cy="3874976"/>
          </a:xfrm>
        </p:spPr>
        <p:txBody>
          <a:bodyPr vert="horz" lIns="91440" tIns="45720" rIns="91440" bIns="45720" rtlCol="0" anchor="t">
            <a:noAutofit/>
          </a:bodyPr>
          <a:lstStyle/>
          <a:p>
            <a:r>
              <a:rPr lang="en-US" sz="2500">
                <a:solidFill>
                  <a:schemeClr val="tx1"/>
                </a:solidFill>
                <a:latin typeface="Montserrat Medium"/>
              </a:rPr>
              <a:t>There are currently </a:t>
            </a:r>
            <a:r>
              <a:rPr lang="en-US" sz="2500" b="1">
                <a:solidFill>
                  <a:srgbClr val="00015E"/>
                </a:solidFill>
                <a:latin typeface="Montserrat Black" panose="00000A00000000000000" pitchFamily="2" charset="0"/>
              </a:rPr>
              <a:t>15,755 </a:t>
            </a:r>
            <a:r>
              <a:rPr lang="en-US" sz="2500">
                <a:solidFill>
                  <a:srgbClr val="00015E"/>
                </a:solidFill>
                <a:latin typeface="Montserrat Medium"/>
              </a:rPr>
              <a:t>registered apprentices</a:t>
            </a:r>
            <a:r>
              <a:rPr lang="en-US" sz="2500">
                <a:solidFill>
                  <a:schemeClr val="tx1"/>
                </a:solidFill>
                <a:latin typeface="Montserrat Medium"/>
              </a:rPr>
              <a:t> active in Pennsylvania and Governor Shapiro wants to double that!</a:t>
            </a:r>
          </a:p>
          <a:p>
            <a:r>
              <a:rPr lang="en-US" sz="2500">
                <a:solidFill>
                  <a:schemeClr val="tx1"/>
                </a:solidFill>
                <a:latin typeface="Montserrat Medium"/>
              </a:rPr>
              <a:t>There are </a:t>
            </a:r>
            <a:r>
              <a:rPr lang="en-US" sz="2500">
                <a:solidFill>
                  <a:srgbClr val="00015E"/>
                </a:solidFill>
                <a:latin typeface="Montserrat Black" panose="00000A00000000000000" pitchFamily="2" charset="0"/>
              </a:rPr>
              <a:t>884</a:t>
            </a:r>
            <a:r>
              <a:rPr lang="en-US" sz="2500">
                <a:solidFill>
                  <a:schemeClr val="tx1"/>
                </a:solidFill>
                <a:latin typeface="Montserrat Medium"/>
              </a:rPr>
              <a:t> </a:t>
            </a:r>
            <a:r>
              <a:rPr lang="en-US" sz="2500">
                <a:solidFill>
                  <a:srgbClr val="00015E"/>
                </a:solidFill>
                <a:latin typeface="Montserrat Medium"/>
              </a:rPr>
              <a:t>unduplicated registered apprenticeship program sponsors </a:t>
            </a:r>
            <a:r>
              <a:rPr lang="en-US" sz="2500">
                <a:solidFill>
                  <a:schemeClr val="tx1"/>
                </a:solidFill>
                <a:latin typeface="Montserrat Medium"/>
              </a:rPr>
              <a:t>supporting 1,561 occupation-specific programs across the Commonwealth.</a:t>
            </a:r>
          </a:p>
          <a:p>
            <a:r>
              <a:rPr lang="en-US" sz="2500">
                <a:solidFill>
                  <a:schemeClr val="tx1"/>
                </a:solidFill>
                <a:latin typeface="Montserrat Medium"/>
              </a:rPr>
              <a:t>There are also </a:t>
            </a:r>
            <a:r>
              <a:rPr lang="en-US" sz="2500" b="1">
                <a:solidFill>
                  <a:srgbClr val="00015E"/>
                </a:solidFill>
                <a:latin typeface="Montserrat Black" panose="00000A00000000000000" pitchFamily="2" charset="0"/>
              </a:rPr>
              <a:t>121 </a:t>
            </a:r>
            <a:r>
              <a:rPr lang="en-US" sz="2500">
                <a:solidFill>
                  <a:srgbClr val="00015E"/>
                </a:solidFill>
                <a:latin typeface="Montserrat Medium"/>
              </a:rPr>
              <a:t>registered pre-apprenticeship programs</a:t>
            </a:r>
            <a:r>
              <a:rPr lang="en-US" sz="2500">
                <a:solidFill>
                  <a:schemeClr val="tx1"/>
                </a:solidFill>
                <a:latin typeface="Montserrat Medium"/>
              </a:rPr>
              <a:t> with </a:t>
            </a:r>
            <a:r>
              <a:rPr lang="en-US" sz="2500" b="1">
                <a:solidFill>
                  <a:srgbClr val="00015E"/>
                </a:solidFill>
                <a:latin typeface="Montserrat Black" panose="00000A00000000000000" pitchFamily="2" charset="0"/>
              </a:rPr>
              <a:t>1,213</a:t>
            </a:r>
            <a:r>
              <a:rPr lang="en-US" sz="2500">
                <a:solidFill>
                  <a:schemeClr val="tx1"/>
                </a:solidFill>
                <a:latin typeface="Montserrat Medium"/>
              </a:rPr>
              <a:t> </a:t>
            </a:r>
            <a:r>
              <a:rPr lang="en-US" sz="2500">
                <a:solidFill>
                  <a:srgbClr val="00015E"/>
                </a:solidFill>
                <a:latin typeface="Montserrat Medium"/>
              </a:rPr>
              <a:t>pre-apprentices currently active</a:t>
            </a:r>
            <a:r>
              <a:rPr lang="en-US" sz="2500">
                <a:solidFill>
                  <a:schemeClr val="tx1"/>
                </a:solidFill>
                <a:latin typeface="Montserrat Medium"/>
              </a:rPr>
              <a:t>.</a:t>
            </a:r>
            <a:endParaRPr lang="en-US" sz="2500">
              <a:solidFill>
                <a:schemeClr val="tx1"/>
              </a:solidFill>
            </a:endParaRPr>
          </a:p>
        </p:txBody>
      </p:sp>
      <p:sp>
        <p:nvSpPr>
          <p:cNvPr id="5" name="Footer Placeholder 10">
            <a:extLst>
              <a:ext uri="{FF2B5EF4-FFF2-40B4-BE49-F238E27FC236}">
                <a16:creationId xmlns:a16="http://schemas.microsoft.com/office/drawing/2014/main" id="{3970A0E3-4C6B-8F84-5575-99FC60836DAD}"/>
              </a:ext>
              <a:ext uri="{C183D7F6-B498-43B3-948B-1728B52AA6E4}">
                <adec:decorative xmlns:adec="http://schemas.microsoft.com/office/drawing/2017/decorative" val="1"/>
              </a:ext>
            </a:extLst>
          </p:cNvPr>
          <p:cNvSpPr txBox="1">
            <a:spLocks/>
          </p:cNvSpPr>
          <p:nvPr/>
        </p:nvSpPr>
        <p:spPr>
          <a:xfrm>
            <a:off x="9982200" y="64928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pitchFamily="2" charset="0"/>
                <a:ea typeface="+mn-ea"/>
                <a:cs typeface="+mn-cs"/>
              </a:rPr>
              <a:t>© 2024 Safal Partners</a:t>
            </a:r>
          </a:p>
        </p:txBody>
      </p:sp>
    </p:spTree>
    <p:extLst>
      <p:ext uri="{BB962C8B-B14F-4D97-AF65-F5344CB8AC3E}">
        <p14:creationId xmlns:p14="http://schemas.microsoft.com/office/powerpoint/2010/main" val="274010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lstStyle/>
          <a:p>
            <a:r>
              <a:rPr lang="en-US">
                <a:solidFill>
                  <a:schemeClr val="bg1"/>
                </a:solidFill>
              </a:rPr>
              <a:t>Presenters</a:t>
            </a:r>
          </a:p>
        </p:txBody>
      </p:sp>
      <p:sp>
        <p:nvSpPr>
          <p:cNvPr id="4" name="Rectangle 3">
            <a:extLst>
              <a:ext uri="{FF2B5EF4-FFF2-40B4-BE49-F238E27FC236}">
                <a16:creationId xmlns:a16="http://schemas.microsoft.com/office/drawing/2014/main" id="{C3FC99BC-7354-B906-B960-D195C96AC9FA}"/>
              </a:ext>
              <a:ext uri="{C183D7F6-B498-43B3-948B-1728B52AA6E4}">
                <adec:decorative xmlns:adec="http://schemas.microsoft.com/office/drawing/2017/decorative" val="1"/>
              </a:ext>
            </a:extLst>
          </p:cNvPr>
          <p:cNvSpPr/>
          <p:nvPr/>
        </p:nvSpPr>
        <p:spPr>
          <a:xfrm>
            <a:off x="3040156"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lan Dodkowitz">
            <a:extLst>
              <a:ext uri="{FF2B5EF4-FFF2-40B4-BE49-F238E27FC236}">
                <a16:creationId xmlns:a16="http://schemas.microsoft.com/office/drawing/2014/main" id="{361A32B1-3B3E-455C-172F-D9159A47974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586350" y="1943300"/>
            <a:ext cx="2261117" cy="24144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Text Placeholder 13">
            <a:extLst>
              <a:ext uri="{FF2B5EF4-FFF2-40B4-BE49-F238E27FC236}">
                <a16:creationId xmlns:a16="http://schemas.microsoft.com/office/drawing/2014/main" id="{AE07D55F-9B40-D00B-B865-D806C41A309D}"/>
              </a:ext>
            </a:extLst>
          </p:cNvPr>
          <p:cNvSpPr>
            <a:spLocks noGrp="1"/>
          </p:cNvSpPr>
          <p:nvPr>
            <p:ph type="body" sz="quarter" idx="17"/>
          </p:nvPr>
        </p:nvSpPr>
        <p:spPr>
          <a:xfrm>
            <a:off x="3815990" y="4549044"/>
            <a:ext cx="3801836" cy="563563"/>
          </a:xfrm>
        </p:spPr>
        <p:txBody>
          <a:bodyPr>
            <a:normAutofit fontScale="92500"/>
          </a:bodyPr>
          <a:lstStyle/>
          <a:p>
            <a:r>
              <a:rPr lang="en-US" sz="3600">
                <a:solidFill>
                  <a:srgbClr val="0D274D"/>
                </a:solidFill>
                <a:latin typeface="Montserrat"/>
              </a:rPr>
              <a:t>Alan</a:t>
            </a:r>
            <a:r>
              <a:rPr lang="en-US">
                <a:solidFill>
                  <a:srgbClr val="0D274D"/>
                </a:solidFill>
                <a:latin typeface="Montserrat"/>
              </a:rPr>
              <a:t> </a:t>
            </a:r>
            <a:r>
              <a:rPr lang="en-US" sz="3000">
                <a:solidFill>
                  <a:srgbClr val="0D274D"/>
                </a:solidFill>
                <a:latin typeface="Montserrat"/>
              </a:rPr>
              <a:t>D. Dodkowitz</a:t>
            </a:r>
            <a:endParaRPr lang="pl-PL" sz="3000">
              <a:solidFill>
                <a:srgbClr val="0D274D"/>
              </a:solidFill>
              <a:latin typeface="Montserrat" panose="00000500000000000000" pitchFamily="2" charset="0"/>
            </a:endParaRPr>
          </a:p>
          <a:p>
            <a:endParaRPr lang="en-US"/>
          </a:p>
        </p:txBody>
      </p:sp>
      <p:sp>
        <p:nvSpPr>
          <p:cNvPr id="18" name="Text Placeholder 17">
            <a:extLst>
              <a:ext uri="{FF2B5EF4-FFF2-40B4-BE49-F238E27FC236}">
                <a16:creationId xmlns:a16="http://schemas.microsoft.com/office/drawing/2014/main" id="{6FA229F0-48A3-D89B-B5A7-02543AA13396}"/>
              </a:ext>
            </a:extLst>
          </p:cNvPr>
          <p:cNvSpPr>
            <a:spLocks noGrp="1"/>
          </p:cNvSpPr>
          <p:nvPr>
            <p:ph type="body" sz="quarter" idx="21"/>
          </p:nvPr>
        </p:nvSpPr>
        <p:spPr>
          <a:xfrm>
            <a:off x="3989831" y="5100953"/>
            <a:ext cx="3627995" cy="1254125"/>
          </a:xfrm>
        </p:spPr>
        <p:txBody>
          <a:bodyPr>
            <a:normAutofit/>
          </a:bodyPr>
          <a:lstStyle/>
          <a:p>
            <a:r>
              <a:rPr lang="en-US">
                <a:solidFill>
                  <a:srgbClr val="0D274D"/>
                </a:solidFill>
                <a:latin typeface="Montserrat" panose="00000500000000000000" pitchFamily="2" charset="0"/>
                <a:ea typeface="Roboto"/>
              </a:rPr>
              <a:t>Senior Subject Matter Expert</a:t>
            </a:r>
          </a:p>
          <a:p>
            <a:r>
              <a:rPr lang="en-US">
                <a:solidFill>
                  <a:srgbClr val="0D274D"/>
                </a:solidFill>
                <a:latin typeface="Montserrat" panose="00000500000000000000" pitchFamily="2" charset="0"/>
                <a:ea typeface="Roboto"/>
              </a:rPr>
              <a:t>Safal Partners</a:t>
            </a:r>
            <a:endParaRPr lang="en-US">
              <a:latin typeface="Montserrat" panose="00000500000000000000" pitchFamily="2" charset="0"/>
            </a:endParaRPr>
          </a:p>
          <a:p>
            <a:endParaRPr lang="en-US"/>
          </a:p>
        </p:txBody>
      </p:sp>
    </p:spTree>
    <p:extLst>
      <p:ext uri="{BB962C8B-B14F-4D97-AF65-F5344CB8AC3E}">
        <p14:creationId xmlns:p14="http://schemas.microsoft.com/office/powerpoint/2010/main" val="193613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B39B-EB44-D67E-C3AA-7385BF1A8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E06F0-6F09-14ED-BF74-88BD77E5509F}"/>
              </a:ext>
            </a:extLst>
          </p:cNvPr>
          <p:cNvSpPr>
            <a:spLocks noGrp="1"/>
          </p:cNvSpPr>
          <p:nvPr>
            <p:ph type="title"/>
          </p:nvPr>
        </p:nvSpPr>
        <p:spPr>
          <a:xfrm>
            <a:off x="589085" y="2343189"/>
            <a:ext cx="11122269" cy="1325563"/>
          </a:xfrm>
        </p:spPr>
        <p:txBody>
          <a:bodyPr>
            <a:normAutofit/>
          </a:bodyPr>
          <a:lstStyle/>
          <a:p>
            <a:r>
              <a:rPr lang="en-US">
                <a:latin typeface="Montserrat"/>
              </a:rPr>
              <a:t>Apprenticeship Benefits for Students and Schools</a:t>
            </a:r>
            <a:endParaRPr lang="en-US"/>
          </a:p>
        </p:txBody>
      </p:sp>
      <p:sp>
        <p:nvSpPr>
          <p:cNvPr id="3" name="Slide Number Placeholder 5">
            <a:extLst>
              <a:ext uri="{FF2B5EF4-FFF2-40B4-BE49-F238E27FC236}">
                <a16:creationId xmlns:a16="http://schemas.microsoft.com/office/drawing/2014/main" id="{A24734CA-7B26-6FB9-4801-188B93C030B5}"/>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316485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Substantial Benefits for Youth</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581448" y="1600895"/>
            <a:ext cx="10929234" cy="4497057"/>
          </a:xfrm>
        </p:spPr>
        <p:txBody>
          <a:bodyPr vert="horz" lIns="91440" tIns="45720" rIns="91440" bIns="45720" rtlCol="0" anchor="t">
            <a:normAutofit fontScale="92500"/>
          </a:bodyPr>
          <a:lstStyle/>
          <a:p>
            <a:pPr marL="0" indent="0">
              <a:lnSpc>
                <a:spcPct val="110000"/>
              </a:lnSpc>
              <a:buNone/>
            </a:pPr>
            <a:r>
              <a:rPr lang="en-US" sz="2600">
                <a:solidFill>
                  <a:schemeClr val="tx1"/>
                </a:solidFill>
                <a:latin typeface="Montserrat Medium"/>
                <a:cs typeface="Segoe UI"/>
              </a:rPr>
              <a:t>Helping students understand the benefits of RA is crucial:</a:t>
            </a:r>
          </a:p>
          <a:p>
            <a:pPr marL="631825" indent="-342900">
              <a:lnSpc>
                <a:spcPct val="110000"/>
              </a:lnSpc>
            </a:pPr>
            <a:r>
              <a:rPr lang="en-US" sz="2400">
                <a:solidFill>
                  <a:schemeClr val="tx1"/>
                </a:solidFill>
                <a:latin typeface="Montserrat Medium"/>
                <a:cs typeface="Segoe UI"/>
              </a:rPr>
              <a:t>RA is a pathway to a career from the start</a:t>
            </a:r>
          </a:p>
          <a:p>
            <a:pPr marL="631825" indent="-342900">
              <a:lnSpc>
                <a:spcPct val="110000"/>
              </a:lnSpc>
            </a:pPr>
            <a:r>
              <a:rPr lang="en-US" sz="2400">
                <a:solidFill>
                  <a:schemeClr val="tx1"/>
                </a:solidFill>
                <a:latin typeface="Montserrat Medium"/>
                <a:cs typeface="Segoe UI"/>
              </a:rPr>
              <a:t>RA provides a way to get paid to learn skills and get work experience</a:t>
            </a:r>
          </a:p>
          <a:p>
            <a:pPr marL="631825" indent="-342900">
              <a:lnSpc>
                <a:spcPct val="110000"/>
              </a:lnSpc>
            </a:pPr>
            <a:r>
              <a:rPr lang="en-US" sz="2400">
                <a:solidFill>
                  <a:schemeClr val="tx1"/>
                </a:solidFill>
                <a:latin typeface="Montserrat Medium"/>
                <a:cs typeface="Segoe UI"/>
              </a:rPr>
              <a:t>Often leads to offer of full-time employment following graduation or program completion soon after graduation</a:t>
            </a:r>
          </a:p>
          <a:p>
            <a:pPr marL="631825" indent="-342900">
              <a:lnSpc>
                <a:spcPct val="110000"/>
              </a:lnSpc>
            </a:pPr>
            <a:r>
              <a:rPr lang="en-US" sz="2400">
                <a:solidFill>
                  <a:schemeClr val="tx1"/>
                </a:solidFill>
                <a:latin typeface="Montserrat Medium"/>
                <a:cs typeface="Segoe UI"/>
              </a:rPr>
              <a:t>Increases your lifetime earnings potential: average starting salary for apprentice completers is $80,000 per year (U.S. DOL)</a:t>
            </a:r>
          </a:p>
          <a:p>
            <a:pPr marL="631825" indent="-342900">
              <a:lnSpc>
                <a:spcPct val="110000"/>
              </a:lnSpc>
            </a:pPr>
            <a:r>
              <a:rPr lang="en-US" sz="2400">
                <a:solidFill>
                  <a:schemeClr val="tx1"/>
                </a:solidFill>
                <a:latin typeface="Montserrat Medium"/>
                <a:cs typeface="Segoe UI"/>
              </a:rPr>
              <a:t>Provides way to earn national credential – move and earn anywhere</a:t>
            </a:r>
          </a:p>
          <a:p>
            <a:pPr marL="631825" indent="-342900">
              <a:lnSpc>
                <a:spcPct val="110000"/>
              </a:lnSpc>
            </a:pPr>
            <a:r>
              <a:rPr lang="en-US" sz="2400">
                <a:solidFill>
                  <a:schemeClr val="tx1"/>
                </a:solidFill>
                <a:latin typeface="Montserrat Medium"/>
                <a:cs typeface="Segoe UI"/>
              </a:rPr>
              <a:t>Can help lower – or even eliminate – the cost of taking college courses</a:t>
            </a:r>
            <a:endParaRPr lang="en-US" sz="1400">
              <a:solidFill>
                <a:schemeClr val="tx1"/>
              </a:solidFill>
              <a:latin typeface="Montserrat Medium"/>
              <a:cs typeface="Segoe UI"/>
            </a:endParaRPr>
          </a:p>
          <a:p>
            <a:pPr>
              <a:lnSpc>
                <a:spcPct val="100000"/>
              </a:lnSpc>
              <a:spcBef>
                <a:spcPts val="1600"/>
              </a:spcBef>
            </a:pPr>
            <a:endParaRPr lang="en-US" sz="1400">
              <a:solidFill>
                <a:schemeClr val="tx1"/>
              </a:solidFill>
              <a:latin typeface="Montserrat Medium"/>
              <a:cs typeface="Segoe UI"/>
            </a:endParaRPr>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92237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919186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normAutofit/>
          </a:bodyPr>
          <a:lstStyle/>
          <a:p>
            <a:r>
              <a:rPr lang="en-US">
                <a:solidFill>
                  <a:schemeClr val="bg1"/>
                </a:solidFill>
                <a:latin typeface="Montserrat"/>
              </a:rPr>
              <a:t>Less Debt, More Opportunities</a:t>
            </a:r>
          </a:p>
        </p:txBody>
      </p:sp>
      <p:pic>
        <p:nvPicPr>
          <p:cNvPr id="9" name="Picture 8" descr="Of parents worried about paying for college 55 percent note rising tuition as a concern while nearly half say inflation is straining their savings. Over one quarter of worried parents noted that fears of an impending recession also caused concern about paying for college. &#10;Rising tuition - 55 percent&#10;Inflation strains - 42 percent&#10;Recession fears - 28 percent">
            <a:extLst>
              <a:ext uri="{FF2B5EF4-FFF2-40B4-BE49-F238E27FC236}">
                <a16:creationId xmlns:a16="http://schemas.microsoft.com/office/drawing/2014/main" id="{BA5DBDE3-630B-F3B1-E29D-F0D8DA54D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50" y="2106098"/>
            <a:ext cx="5112640" cy="3181470"/>
          </a:xfrm>
          <a:prstGeom prst="rect">
            <a:avLst/>
          </a:prstGeom>
        </p:spPr>
      </p:pic>
      <p:sp>
        <p:nvSpPr>
          <p:cNvPr id="4" name="Content Placeholder 3">
            <a:extLst>
              <a:ext uri="{FF2B5EF4-FFF2-40B4-BE49-F238E27FC236}">
                <a16:creationId xmlns:a16="http://schemas.microsoft.com/office/drawing/2014/main" id="{C79BA0D3-9B61-9905-8409-152EC4A0DBF6}"/>
              </a:ext>
            </a:extLst>
          </p:cNvPr>
          <p:cNvSpPr>
            <a:spLocks noGrp="1"/>
          </p:cNvSpPr>
          <p:nvPr>
            <p:ph sz="half" idx="2"/>
          </p:nvPr>
        </p:nvSpPr>
        <p:spPr/>
        <p:txBody>
          <a:bodyPr>
            <a:normAutofit fontScale="92500" lnSpcReduction="10000"/>
          </a:bodyPr>
          <a:lstStyle/>
          <a:p>
            <a:pPr marL="0" lvl="0" indent="0">
              <a:spcBef>
                <a:spcPct val="0"/>
              </a:spcBef>
              <a:buNone/>
              <a:defRPr/>
            </a:pPr>
            <a:r>
              <a:rPr lang="en-US" sz="3900" b="1">
                <a:solidFill>
                  <a:srgbClr val="00015E"/>
                </a:solidFill>
                <a:latin typeface="Montserrat ExtraBold" panose="00000900000000000000" pitchFamily="2" charset="0"/>
                <a:cs typeface="Segoe UI"/>
              </a:rPr>
              <a:t>Nationally....</a:t>
            </a:r>
          </a:p>
          <a:p>
            <a:pPr marL="342900" lvl="0" indent="-342900">
              <a:spcBef>
                <a:spcPct val="0"/>
              </a:spcBef>
              <a:defRPr/>
            </a:pPr>
            <a:endParaRPr lang="en-US">
              <a:solidFill>
                <a:prstClr val="black"/>
              </a:solidFill>
              <a:latin typeface="Montserrat Medium" panose="00000600000000000000" pitchFamily="2" charset="0"/>
              <a:cs typeface="Segoe UI"/>
            </a:endParaRPr>
          </a:p>
          <a:p>
            <a:pPr marL="342900" lvl="0" indent="-342900">
              <a:spcBef>
                <a:spcPct val="0"/>
              </a:spcBef>
              <a:defRPr/>
            </a:pPr>
            <a:r>
              <a:rPr lang="en-US">
                <a:solidFill>
                  <a:prstClr val="black"/>
                </a:solidFill>
                <a:latin typeface="Montserrat Medium" panose="00000600000000000000" pitchFamily="2" charset="0"/>
                <a:cs typeface="Segoe UI"/>
              </a:rPr>
              <a:t>42.8 million Americans owe more than $1.75 trillion in student loans (2024)</a:t>
            </a:r>
            <a:endParaRPr lang="en-US">
              <a:solidFill>
                <a:prstClr val="black"/>
              </a:solidFill>
              <a:latin typeface="Montserrat Medium" panose="00000600000000000000" pitchFamily="2" charset="0"/>
              <a:cs typeface="Calibri Light"/>
            </a:endParaRPr>
          </a:p>
          <a:p>
            <a:pPr marL="342900" lvl="0" indent="-342900">
              <a:spcBef>
                <a:spcPct val="0"/>
              </a:spcBef>
              <a:defRPr/>
            </a:pPr>
            <a:endParaRPr lang="en-US">
              <a:solidFill>
                <a:prstClr val="black"/>
              </a:solidFill>
              <a:latin typeface="Montserrat Medium" panose="00000600000000000000" pitchFamily="2" charset="0"/>
              <a:cs typeface="Segoe UI"/>
            </a:endParaRPr>
          </a:p>
          <a:p>
            <a:pPr marL="342900" lvl="0" indent="-342900">
              <a:spcBef>
                <a:spcPct val="0"/>
              </a:spcBef>
              <a:defRPr/>
            </a:pPr>
            <a:r>
              <a:rPr lang="en-US">
                <a:solidFill>
                  <a:prstClr val="black"/>
                </a:solidFill>
                <a:latin typeface="Montserrat Medium" panose="00000600000000000000" pitchFamily="2" charset="0"/>
                <a:cs typeface="Segoe UI"/>
              </a:rPr>
              <a:t>61% of college graduates had taken on student loan debt (2024)</a:t>
            </a:r>
          </a:p>
          <a:p>
            <a:pPr marL="342900" lvl="0" indent="-342900">
              <a:spcBef>
                <a:spcPct val="0"/>
              </a:spcBef>
              <a:defRPr/>
            </a:pPr>
            <a:endParaRPr lang="en-US">
              <a:solidFill>
                <a:prstClr val="black"/>
              </a:solidFill>
              <a:latin typeface="Montserrat Medium" panose="00000600000000000000" pitchFamily="2" charset="0"/>
              <a:cs typeface="Segoe UI"/>
            </a:endParaRPr>
          </a:p>
          <a:p>
            <a:pPr marL="342900" lvl="0" indent="-342900">
              <a:spcBef>
                <a:spcPct val="0"/>
              </a:spcBef>
              <a:defRPr/>
            </a:pPr>
            <a:r>
              <a:rPr lang="en-US">
                <a:solidFill>
                  <a:prstClr val="black"/>
                </a:solidFill>
                <a:latin typeface="Montserrat Medium" panose="00000600000000000000" pitchFamily="2" charset="0"/>
                <a:cs typeface="Segoe UI"/>
              </a:rPr>
              <a:t>Average debt of student loan holder is $37,853 (2024)</a:t>
            </a:r>
          </a:p>
          <a:p>
            <a:pPr marL="0" indent="0">
              <a:buNone/>
            </a:pP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cxnSp>
        <p:nvCxnSpPr>
          <p:cNvPr id="10" name="Straight Connector 9">
            <a:extLst>
              <a:ext uri="{FF2B5EF4-FFF2-40B4-BE49-F238E27FC236}">
                <a16:creationId xmlns:a16="http://schemas.microsoft.com/office/drawing/2014/main" id="{2543F272-2DC6-5E60-AB1C-D640D0F64216}"/>
              </a:ext>
              <a:ext uri="{C183D7F6-B498-43B3-948B-1728B52AA6E4}">
                <adec:decorative xmlns:adec="http://schemas.microsoft.com/office/drawing/2017/decorative" val="1"/>
              </a:ext>
            </a:extLst>
          </p:cNvPr>
          <p:cNvCxnSpPr/>
          <p:nvPr/>
        </p:nvCxnSpPr>
        <p:spPr>
          <a:xfrm>
            <a:off x="5994400" y="2188850"/>
            <a:ext cx="0" cy="29890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935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a:xfrm>
            <a:off x="479835" y="623499"/>
            <a:ext cx="11712165" cy="1325563"/>
          </a:xfrm>
        </p:spPr>
        <p:txBody>
          <a:bodyPr>
            <a:normAutofit/>
          </a:bodyPr>
          <a:lstStyle/>
          <a:p>
            <a:r>
              <a:rPr lang="en-US" sz="3800">
                <a:latin typeface="Montserrat"/>
              </a:rPr>
              <a:t>Benefits for Schools Involved in Apprenticeship</a:t>
            </a:r>
            <a:endParaRPr lang="en-US" sz="3800"/>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691803" y="1741100"/>
            <a:ext cx="7814022" cy="4351338"/>
          </a:xfrm>
        </p:spPr>
        <p:txBody>
          <a:bodyPr vert="horz" lIns="91440" tIns="45720" rIns="91440" bIns="45720" rtlCol="0" anchor="t">
            <a:normAutofit fontScale="92500"/>
          </a:bodyPr>
          <a:lstStyle/>
          <a:p>
            <a:pPr>
              <a:lnSpc>
                <a:spcPct val="110000"/>
              </a:lnSpc>
            </a:pPr>
            <a:r>
              <a:rPr lang="en-US">
                <a:solidFill>
                  <a:schemeClr val="tx1"/>
                </a:solidFill>
                <a:latin typeface="Montserrat Medium"/>
                <a:ea typeface="+mn-lt"/>
                <a:cs typeface="Segoe UI"/>
              </a:rPr>
              <a:t>Apprenticeship programs connect students to colleges</a:t>
            </a:r>
          </a:p>
          <a:p>
            <a:pPr>
              <a:lnSpc>
                <a:spcPct val="110000"/>
              </a:lnSpc>
            </a:pPr>
            <a:r>
              <a:rPr lang="en-US">
                <a:solidFill>
                  <a:schemeClr val="tx1"/>
                </a:solidFill>
                <a:latin typeface="Montserrat Medium"/>
                <a:ea typeface="+mn-lt"/>
                <a:cs typeface="Segoe UI"/>
              </a:rPr>
              <a:t>Program sponsors, federal and state programs, and/or students can pay for related instruction </a:t>
            </a:r>
          </a:p>
          <a:p>
            <a:pPr>
              <a:lnSpc>
                <a:spcPct val="110000"/>
              </a:lnSpc>
            </a:pPr>
            <a:r>
              <a:rPr lang="en-US">
                <a:solidFill>
                  <a:schemeClr val="tx1"/>
                </a:solidFill>
                <a:latin typeface="Montserrat Medium"/>
                <a:ea typeface="+mn-lt"/>
                <a:cs typeface="Segoe UI"/>
              </a:rPr>
              <a:t>Sponsors can provide additional resources beyond tuition to support students and colleges (curriculum development, student supports, additional funding)</a:t>
            </a:r>
          </a:p>
          <a:p>
            <a:pPr lvl="1">
              <a:lnSpc>
                <a:spcPct val="110000"/>
              </a:lnSpc>
            </a:pPr>
            <a:endParaRPr lang="en-US">
              <a:solidFill>
                <a:schemeClr val="tx1"/>
              </a:solidFill>
              <a:latin typeface="Montserrat Medium"/>
              <a:ea typeface="+mn-lt"/>
              <a:cs typeface="Segoe UI"/>
            </a:endParaRPr>
          </a:p>
        </p:txBody>
      </p:sp>
      <p:sp>
        <p:nvSpPr>
          <p:cNvPr id="6" name="Slide Number Placeholder 5">
            <a:extLst>
              <a:ext uri="{FF2B5EF4-FFF2-40B4-BE49-F238E27FC236}">
                <a16:creationId xmlns:a16="http://schemas.microsoft.com/office/drawing/2014/main" id="{A0592B7C-6528-3B97-73FC-C2C3E714A9BE}"/>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5" name="Picture 4" descr="Student at a graduation ceremony">
            <a:extLst>
              <a:ext uri="{FF2B5EF4-FFF2-40B4-BE49-F238E27FC236}">
                <a16:creationId xmlns:a16="http://schemas.microsoft.com/office/drawing/2014/main" id="{9A567C06-2F05-336A-8644-0A1B0C5EB11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505825" y="1949062"/>
            <a:ext cx="3686175" cy="3746888"/>
          </a:xfrm>
          <a:prstGeom prst="rect">
            <a:avLst/>
          </a:prstGeom>
          <a:ln>
            <a:noFill/>
          </a:ln>
          <a:effectLst>
            <a:softEdge rad="112500"/>
          </a:effectLst>
        </p:spPr>
      </p:pic>
    </p:spTree>
    <p:extLst>
      <p:ext uri="{BB962C8B-B14F-4D97-AF65-F5344CB8AC3E}">
        <p14:creationId xmlns:p14="http://schemas.microsoft.com/office/powerpoint/2010/main" val="3384736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a:xfrm>
            <a:off x="838200" y="557212"/>
            <a:ext cx="10515600" cy="1325563"/>
          </a:xfrm>
        </p:spPr>
        <p:txBody>
          <a:bodyPr>
            <a:normAutofit/>
          </a:bodyPr>
          <a:lstStyle/>
          <a:p>
            <a:r>
              <a:rPr lang="en-US">
                <a:latin typeface="Montserrat"/>
              </a:rPr>
              <a:t>Federal / State Funding for RI</a:t>
            </a:r>
            <a:endParaRPr lang="en-US"/>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838200" y="1825625"/>
            <a:ext cx="10782300" cy="4098925"/>
          </a:xfrm>
        </p:spPr>
        <p:txBody>
          <a:bodyPr vert="horz" lIns="91440" tIns="45720" rIns="91440" bIns="45720" rtlCol="0" anchor="t">
            <a:normAutofit fontScale="92500" lnSpcReduction="10000"/>
          </a:bodyPr>
          <a:lstStyle/>
          <a:p>
            <a:pPr>
              <a:lnSpc>
                <a:spcPct val="110000"/>
              </a:lnSpc>
            </a:pPr>
            <a:r>
              <a:rPr lang="en-US">
                <a:solidFill>
                  <a:schemeClr val="tx1"/>
                </a:solidFill>
                <a:latin typeface="Montserrat Medium"/>
                <a:ea typeface="+mn-lt"/>
                <a:cs typeface="Segoe UI"/>
              </a:rPr>
              <a:t>Several programs can help pay for RA related instruction courses at local colleges, making it more attractive for local employers to participate. Examples include: </a:t>
            </a:r>
          </a:p>
          <a:p>
            <a:pPr lvl="1">
              <a:lnSpc>
                <a:spcPct val="110000"/>
              </a:lnSpc>
              <a:buFont typeface="Courier New" panose="02070309020205020404" pitchFamily="49" charset="0"/>
              <a:buChar char="o"/>
            </a:pPr>
            <a:r>
              <a:rPr lang="en-US">
                <a:solidFill>
                  <a:schemeClr val="tx1"/>
                </a:solidFill>
                <a:latin typeface="Montserrat Medium"/>
                <a:ea typeface="+mn-lt"/>
                <a:cs typeface="Segoe UI"/>
                <a:hlinkClick r:id="rId3" tooltip="https://www.apprenticeship.gov/sites/default/files/playbook.pdf"/>
              </a:rPr>
              <a:t>The Workforce Innovation and Investment Act (WIOA) (through Individual Training Accounts) / On-the-Job Training / Supportive Services )</a:t>
            </a:r>
            <a:endParaRPr lang="en-US">
              <a:solidFill>
                <a:schemeClr val="tx1"/>
              </a:solidFill>
              <a:latin typeface="Montserrat Medium"/>
              <a:ea typeface="+mn-lt"/>
              <a:cs typeface="Segoe UI"/>
            </a:endParaRPr>
          </a:p>
          <a:p>
            <a:pPr lvl="1">
              <a:lnSpc>
                <a:spcPct val="110000"/>
              </a:lnSpc>
              <a:buFont typeface="Courier New" panose="02070309020205020404" pitchFamily="49" charset="0"/>
              <a:buChar char="o"/>
            </a:pPr>
            <a:r>
              <a:rPr lang="en-US">
                <a:solidFill>
                  <a:schemeClr val="tx1"/>
                </a:solidFill>
                <a:latin typeface="Montserrat Medium"/>
                <a:ea typeface="+mn-lt"/>
                <a:cs typeface="Segoe UI"/>
                <a:hlinkClick r:id="rId3" tooltip="https://www.apprenticeship.gov/sites/default/files/playbook.pdf"/>
              </a:rPr>
              <a:t>Pell Grants (Up to $6,895 per Apprentice)</a:t>
            </a:r>
            <a:endParaRPr lang="en-US">
              <a:solidFill>
                <a:schemeClr val="tx1"/>
              </a:solidFill>
              <a:latin typeface="Montserrat Medium"/>
              <a:ea typeface="+mn-lt"/>
              <a:cs typeface="Segoe UI"/>
            </a:endParaRPr>
          </a:p>
          <a:p>
            <a:pPr lvl="1">
              <a:lnSpc>
                <a:spcPct val="110000"/>
              </a:lnSpc>
              <a:buFont typeface="Courier New" panose="02070309020205020404" pitchFamily="49" charset="0"/>
              <a:buChar char="o"/>
            </a:pPr>
            <a:r>
              <a:rPr lang="en-US">
                <a:solidFill>
                  <a:schemeClr val="tx1"/>
                </a:solidFill>
                <a:latin typeface="Montserrat Medium"/>
                <a:ea typeface="+mn-lt"/>
                <a:cs typeface="Segoe UI"/>
                <a:hlinkClick r:id="rId3" tooltip="https://www.apprenticeship.gov/sites/default/files/playbook.pdf"/>
              </a:rPr>
              <a:t>Federal Work Study Funds (average of $2,500 per Apprentice)</a:t>
            </a:r>
            <a:endParaRPr lang="en-US">
              <a:solidFill>
                <a:schemeClr val="tx1"/>
              </a:solidFill>
              <a:latin typeface="Montserrat Medium"/>
              <a:ea typeface="+mn-lt"/>
              <a:cs typeface="Segoe UI"/>
            </a:endParaRPr>
          </a:p>
          <a:p>
            <a:pPr lvl="1">
              <a:lnSpc>
                <a:spcPct val="110000"/>
              </a:lnSpc>
              <a:buFont typeface="Courier New" panose="02070309020205020404" pitchFamily="49" charset="0"/>
              <a:buChar char="o"/>
            </a:pPr>
            <a:r>
              <a:rPr lang="en-US">
                <a:solidFill>
                  <a:schemeClr val="tx1"/>
                </a:solidFill>
                <a:latin typeface="Montserrat Medium"/>
                <a:ea typeface="+mn-lt"/>
                <a:cs typeface="Segoe UI"/>
                <a:hlinkClick r:id="rId4" tooltip="https://www.apprenticeship.gov/investments-tax-credits-and-tuition-support/state-tax-credits-and-tuition-support"/>
              </a:rPr>
              <a:t>State Tax Credits and Tuition Support</a:t>
            </a:r>
            <a:endParaRPr lang="en-US">
              <a:solidFill>
                <a:schemeClr val="tx1"/>
              </a:solidFill>
              <a:latin typeface="Montserrat Medium"/>
              <a:ea typeface="+mn-lt"/>
              <a:cs typeface="Segoe UI"/>
            </a:endParaRPr>
          </a:p>
          <a:p>
            <a:pPr lvl="1">
              <a:lnSpc>
                <a:spcPct val="110000"/>
              </a:lnSpc>
              <a:buFont typeface="Courier New" panose="02070309020205020404" pitchFamily="49" charset="0"/>
              <a:buChar char="o"/>
            </a:pPr>
            <a:r>
              <a:rPr lang="en-US">
                <a:solidFill>
                  <a:schemeClr val="tx1"/>
                </a:solidFill>
                <a:latin typeface="Montserrat Medium"/>
                <a:ea typeface="+mn-lt"/>
                <a:cs typeface="Segoe UI"/>
                <a:hlinkClick r:id="rId5" tooltip="https://www.apprenticeship.gov/career-seekers/service-members-and-veterans"/>
              </a:rPr>
              <a:t>GI Bill Benefits (for approved programs)</a:t>
            </a:r>
            <a:endParaRPr lang="en-US">
              <a:solidFill>
                <a:schemeClr val="tx1"/>
              </a:solidFill>
              <a:latin typeface="Montserrat Medium"/>
              <a:ea typeface="+mn-lt"/>
              <a:cs typeface="Segoe UI"/>
            </a:endParaRPr>
          </a:p>
          <a:p>
            <a:pPr lvl="1">
              <a:lnSpc>
                <a:spcPct val="110000"/>
              </a:lnSpc>
            </a:pPr>
            <a:endParaRPr lang="en-US">
              <a:solidFill>
                <a:schemeClr val="tx1"/>
              </a:solidFill>
            </a:endParaRPr>
          </a:p>
        </p:txBody>
      </p:sp>
      <p:sp>
        <p:nvSpPr>
          <p:cNvPr id="6" name="Slide Number Placeholder 5">
            <a:extLst>
              <a:ext uri="{FF2B5EF4-FFF2-40B4-BE49-F238E27FC236}">
                <a16:creationId xmlns:a16="http://schemas.microsoft.com/office/drawing/2014/main" id="{A0592B7C-6528-3B97-73FC-C2C3E714A9BE}"/>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411615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a:xfrm>
            <a:off x="838200" y="557212"/>
            <a:ext cx="10515600" cy="1325563"/>
          </a:xfrm>
        </p:spPr>
        <p:txBody>
          <a:bodyPr>
            <a:normAutofit/>
          </a:bodyPr>
          <a:lstStyle/>
          <a:p>
            <a:r>
              <a:rPr lang="en-US" dirty="0">
                <a:latin typeface="Montserrat"/>
              </a:rPr>
              <a:t>Federal / State Funding for RA </a:t>
            </a:r>
            <a:r>
              <a:rPr lang="en-US" dirty="0">
                <a:solidFill>
                  <a:srgbClr val="002060"/>
                </a:solidFill>
                <a:latin typeface="Montserrat"/>
              </a:rPr>
              <a:t>1</a:t>
            </a:r>
            <a:endParaRPr lang="en-US" dirty="0">
              <a:solidFill>
                <a:srgbClr val="002060"/>
              </a:solidFill>
            </a:endParaRP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838200" y="1825625"/>
            <a:ext cx="10782300" cy="4098925"/>
          </a:xfrm>
        </p:spPr>
        <p:txBody>
          <a:bodyPr vert="horz" lIns="91440" tIns="45720" rIns="91440" bIns="45720" rtlCol="0" anchor="t">
            <a:normAutofit fontScale="92500" lnSpcReduction="10000"/>
          </a:bodyPr>
          <a:lstStyle/>
          <a:p>
            <a:pPr>
              <a:lnSpc>
                <a:spcPct val="110000"/>
              </a:lnSpc>
            </a:pPr>
            <a:r>
              <a:rPr lang="en-US">
                <a:solidFill>
                  <a:schemeClr val="tx1"/>
                </a:solidFill>
                <a:latin typeface="Montserrat Medium"/>
                <a:ea typeface="+mn-lt"/>
                <a:cs typeface="Segoe UI"/>
              </a:rPr>
              <a:t>Several programs can help pay for RA related instruction courses at local colleges, making it more attractive for local employers to participate. Examples include: </a:t>
            </a:r>
          </a:p>
          <a:p>
            <a:pPr lvl="1">
              <a:lnSpc>
                <a:spcPct val="110000"/>
              </a:lnSpc>
              <a:buFont typeface="Courier New" panose="02070309020205020404" pitchFamily="49" charset="0"/>
              <a:buChar char="o"/>
            </a:pPr>
            <a:r>
              <a:rPr lang="en-US">
                <a:solidFill>
                  <a:schemeClr val="tx1"/>
                </a:solidFill>
                <a:latin typeface="Montserrat Medium"/>
                <a:ea typeface="+mn-lt"/>
                <a:cs typeface="Segoe UI"/>
                <a:hlinkClick r:id="rId3" tooltip="https://www.apprenticeship.gov/sites/default/files/playbook.pdf"/>
              </a:rPr>
              <a:t>The Workforce Innovation and Investment Act (WIOA) (through Individual Training Accounts) / On-the-Job Training / Supportive Services )</a:t>
            </a:r>
            <a:endParaRPr lang="en-US">
              <a:solidFill>
                <a:schemeClr val="tx1"/>
              </a:solidFill>
              <a:latin typeface="Montserrat Medium"/>
              <a:ea typeface="+mn-lt"/>
              <a:cs typeface="Segoe UI"/>
            </a:endParaRPr>
          </a:p>
          <a:p>
            <a:pPr lvl="1">
              <a:lnSpc>
                <a:spcPct val="110000"/>
              </a:lnSpc>
              <a:buFont typeface="Courier New" panose="02070309020205020404" pitchFamily="49" charset="0"/>
              <a:buChar char="o"/>
            </a:pPr>
            <a:r>
              <a:rPr lang="en-US">
                <a:solidFill>
                  <a:schemeClr val="tx1"/>
                </a:solidFill>
                <a:latin typeface="Montserrat Medium"/>
                <a:ea typeface="+mn-lt"/>
                <a:cs typeface="Segoe UI"/>
                <a:hlinkClick r:id="rId3" tooltip="https://www.apprenticeship.gov/sites/default/files/playbook.pdf"/>
              </a:rPr>
              <a:t>Pell Grants (Up to $6,895 per Apprentice)</a:t>
            </a:r>
            <a:endParaRPr lang="en-US">
              <a:solidFill>
                <a:schemeClr val="tx1"/>
              </a:solidFill>
              <a:latin typeface="Montserrat Medium"/>
              <a:ea typeface="+mn-lt"/>
              <a:cs typeface="Segoe UI"/>
            </a:endParaRPr>
          </a:p>
          <a:p>
            <a:pPr lvl="1">
              <a:lnSpc>
                <a:spcPct val="110000"/>
              </a:lnSpc>
              <a:buFont typeface="Courier New" panose="02070309020205020404" pitchFamily="49" charset="0"/>
              <a:buChar char="o"/>
            </a:pPr>
            <a:r>
              <a:rPr lang="en-US">
                <a:solidFill>
                  <a:schemeClr val="tx1"/>
                </a:solidFill>
                <a:latin typeface="Montserrat Medium"/>
                <a:ea typeface="+mn-lt"/>
                <a:cs typeface="Segoe UI"/>
                <a:hlinkClick r:id="rId3" tooltip="https://www.apprenticeship.gov/sites/default/files/playbook.pdf"/>
              </a:rPr>
              <a:t>Federal Work Study Funds (average of $2,500 per Apprentice)</a:t>
            </a:r>
            <a:endParaRPr lang="en-US">
              <a:solidFill>
                <a:schemeClr val="tx1"/>
              </a:solidFill>
              <a:latin typeface="Montserrat Medium"/>
              <a:ea typeface="+mn-lt"/>
              <a:cs typeface="Segoe UI"/>
            </a:endParaRPr>
          </a:p>
          <a:p>
            <a:pPr lvl="1">
              <a:lnSpc>
                <a:spcPct val="110000"/>
              </a:lnSpc>
              <a:buFont typeface="Courier New" panose="02070309020205020404" pitchFamily="49" charset="0"/>
              <a:buChar char="o"/>
            </a:pPr>
            <a:r>
              <a:rPr lang="en-US">
                <a:solidFill>
                  <a:schemeClr val="tx1"/>
                </a:solidFill>
                <a:latin typeface="Montserrat Medium"/>
                <a:ea typeface="+mn-lt"/>
                <a:cs typeface="Segoe UI"/>
                <a:hlinkClick r:id="rId4" tooltip="https://www.apprenticeship.gov/investments-tax-credits-and-tuition-support/state-tax-credits-and-tuition-support"/>
              </a:rPr>
              <a:t>State Tax Credits and Tuition Support</a:t>
            </a:r>
            <a:endParaRPr lang="en-US">
              <a:solidFill>
                <a:schemeClr val="tx1"/>
              </a:solidFill>
              <a:latin typeface="Montserrat Medium"/>
              <a:ea typeface="+mn-lt"/>
              <a:cs typeface="Segoe UI"/>
            </a:endParaRPr>
          </a:p>
          <a:p>
            <a:pPr lvl="1">
              <a:lnSpc>
                <a:spcPct val="110000"/>
              </a:lnSpc>
              <a:buFont typeface="Courier New" panose="02070309020205020404" pitchFamily="49" charset="0"/>
              <a:buChar char="o"/>
            </a:pPr>
            <a:r>
              <a:rPr lang="en-US">
                <a:solidFill>
                  <a:schemeClr val="tx1"/>
                </a:solidFill>
                <a:latin typeface="Montserrat Medium"/>
                <a:ea typeface="+mn-lt"/>
                <a:cs typeface="Segoe UI"/>
                <a:hlinkClick r:id="rId5" tooltip="https://www.apprenticeship.gov/career-seekers/service-members-and-veterans"/>
              </a:rPr>
              <a:t>GI Bill Benefits (for approved programs)</a:t>
            </a:r>
            <a:endParaRPr lang="en-US">
              <a:solidFill>
                <a:schemeClr val="tx1"/>
              </a:solidFill>
              <a:latin typeface="Montserrat Medium"/>
              <a:ea typeface="+mn-lt"/>
              <a:cs typeface="Segoe UI"/>
            </a:endParaRPr>
          </a:p>
          <a:p>
            <a:pPr lvl="1">
              <a:lnSpc>
                <a:spcPct val="110000"/>
              </a:lnSpc>
            </a:pPr>
            <a:endParaRPr lang="en-US">
              <a:solidFill>
                <a:schemeClr val="tx1"/>
              </a:solidFill>
            </a:endParaRPr>
          </a:p>
        </p:txBody>
      </p:sp>
      <p:sp>
        <p:nvSpPr>
          <p:cNvPr id="6" name="Slide Number Placeholder 5">
            <a:extLst>
              <a:ext uri="{FF2B5EF4-FFF2-40B4-BE49-F238E27FC236}">
                <a16:creationId xmlns:a16="http://schemas.microsoft.com/office/drawing/2014/main" id="{A0592B7C-6528-3B97-73FC-C2C3E714A9BE}"/>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00065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B39B-EB44-D67E-C3AA-7385BF1A8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E06F0-6F09-14ED-BF74-88BD77E5509F}"/>
              </a:ext>
            </a:extLst>
          </p:cNvPr>
          <p:cNvSpPr>
            <a:spLocks noGrp="1"/>
          </p:cNvSpPr>
          <p:nvPr>
            <p:ph type="title"/>
          </p:nvPr>
        </p:nvSpPr>
        <p:spPr>
          <a:xfrm>
            <a:off x="12704" y="2343189"/>
            <a:ext cx="12166591" cy="1325563"/>
          </a:xfrm>
        </p:spPr>
        <p:txBody>
          <a:bodyPr>
            <a:normAutofit/>
          </a:bodyPr>
          <a:lstStyle/>
          <a:p>
            <a:r>
              <a:rPr lang="en-US">
                <a:latin typeface="Montserrat"/>
              </a:rPr>
              <a:t>Youth Apprenticeship Pathways- High School or College</a:t>
            </a:r>
            <a:endParaRPr lang="en-US"/>
          </a:p>
        </p:txBody>
      </p:sp>
      <p:sp>
        <p:nvSpPr>
          <p:cNvPr id="3" name="Slide Number Placeholder 5">
            <a:extLst>
              <a:ext uri="{FF2B5EF4-FFF2-40B4-BE49-F238E27FC236}">
                <a16:creationId xmlns:a16="http://schemas.microsoft.com/office/drawing/2014/main" id="{A24734CA-7B26-6FB9-4801-188B93C030B5}"/>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984746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16603" y="531032"/>
            <a:ext cx="10515600" cy="1325563"/>
          </a:xfrm>
        </p:spPr>
        <p:txBody>
          <a:bodyPr>
            <a:normAutofit/>
          </a:bodyPr>
          <a:lstStyle/>
          <a:p>
            <a:r>
              <a:rPr lang="en-US"/>
              <a:t>High-School Aligned Apprenticeship Programs</a:t>
            </a:r>
          </a:p>
        </p:txBody>
      </p:sp>
      <p:sp>
        <p:nvSpPr>
          <p:cNvPr id="30" name="Content Placeholder 29">
            <a:extLst>
              <a:ext uri="{FF2B5EF4-FFF2-40B4-BE49-F238E27FC236}">
                <a16:creationId xmlns:a16="http://schemas.microsoft.com/office/drawing/2014/main" id="{D105DE03-23EE-333B-A80D-C16272BAA870}"/>
              </a:ext>
            </a:extLst>
          </p:cNvPr>
          <p:cNvSpPr>
            <a:spLocks noGrp="1"/>
          </p:cNvSpPr>
          <p:nvPr>
            <p:ph sz="half" idx="1"/>
          </p:nvPr>
        </p:nvSpPr>
        <p:spPr>
          <a:xfrm>
            <a:off x="2012982" y="2737831"/>
            <a:ext cx="2751119" cy="1111870"/>
          </a:xfrm>
        </p:spPr>
        <p:txBody>
          <a:bodyPr>
            <a:normAutofit/>
          </a:bodyPr>
          <a:lstStyle/>
          <a:p>
            <a:pPr marL="0" indent="0">
              <a:buNone/>
            </a:pPr>
            <a:r>
              <a:rPr lang="en-US" sz="1400">
                <a:latin typeface="Montserrat Medium" pitchFamily="2" charset="0"/>
              </a:rPr>
              <a:t>Juniors or seniors eligible to apply for paid on-the-job training experience with an employer while receiving RI at school.</a:t>
            </a:r>
          </a:p>
          <a:p>
            <a:endParaRPr lang="en-US"/>
          </a:p>
        </p:txBody>
      </p:sp>
      <p:sp>
        <p:nvSpPr>
          <p:cNvPr id="31" name="Content Placeholder 30">
            <a:extLst>
              <a:ext uri="{FF2B5EF4-FFF2-40B4-BE49-F238E27FC236}">
                <a16:creationId xmlns:a16="http://schemas.microsoft.com/office/drawing/2014/main" id="{343E0A8D-1DCA-68FD-2228-1CC7A0A036DA}"/>
              </a:ext>
            </a:extLst>
          </p:cNvPr>
          <p:cNvSpPr>
            <a:spLocks noGrp="1"/>
          </p:cNvSpPr>
          <p:nvPr>
            <p:ph sz="half" idx="2"/>
          </p:nvPr>
        </p:nvSpPr>
        <p:spPr>
          <a:xfrm>
            <a:off x="5975896" y="2783396"/>
            <a:ext cx="2424953" cy="827520"/>
          </a:xfrm>
        </p:spPr>
        <p:txBody>
          <a:bodyPr>
            <a:normAutofit/>
          </a:bodyPr>
          <a:lstStyle/>
          <a:p>
            <a:pPr marL="0" lvl="0" indent="0" defTabSz="533400">
              <a:lnSpc>
                <a:spcPct val="100000"/>
              </a:lnSpc>
              <a:spcBef>
                <a:spcPct val="0"/>
              </a:spcBef>
              <a:spcAft>
                <a:spcPct val="35000"/>
              </a:spcAft>
              <a:buNone/>
            </a:pPr>
            <a:r>
              <a:rPr lang="en-US" sz="1400">
                <a:solidFill>
                  <a:prstClr val="black">
                    <a:hueOff val="0"/>
                    <a:satOff val="0"/>
                    <a:lumOff val="0"/>
                    <a:alphaOff val="0"/>
                  </a:prstClr>
                </a:solidFill>
                <a:latin typeface="Montserrat Medium" pitchFamily="2" charset="0"/>
              </a:rPr>
              <a:t>Embeds industry credentials in RI curriculum.</a:t>
            </a:r>
          </a:p>
        </p:txBody>
      </p:sp>
      <p:sp>
        <p:nvSpPr>
          <p:cNvPr id="32" name="Text Placeholder 31">
            <a:extLst>
              <a:ext uri="{FF2B5EF4-FFF2-40B4-BE49-F238E27FC236}">
                <a16:creationId xmlns:a16="http://schemas.microsoft.com/office/drawing/2014/main" id="{1BA4DB00-AE99-A259-90C0-4EA3E8DF27D1}"/>
              </a:ext>
            </a:extLst>
          </p:cNvPr>
          <p:cNvSpPr>
            <a:spLocks noGrp="1"/>
          </p:cNvSpPr>
          <p:nvPr>
            <p:ph type="body" sz="quarter" idx="13"/>
          </p:nvPr>
        </p:nvSpPr>
        <p:spPr>
          <a:xfrm>
            <a:off x="1954658" y="4297879"/>
            <a:ext cx="2860185" cy="1532619"/>
          </a:xfrm>
        </p:spPr>
        <p:txBody>
          <a:bodyPr>
            <a:normAutofit/>
          </a:bodyPr>
          <a:lstStyle/>
          <a:p>
            <a:pPr marL="0" lvl="0" indent="0" defTabSz="533400">
              <a:lnSpc>
                <a:spcPct val="100000"/>
              </a:lnSpc>
              <a:spcBef>
                <a:spcPct val="0"/>
              </a:spcBef>
              <a:spcAft>
                <a:spcPct val="35000"/>
              </a:spcAft>
              <a:buNone/>
            </a:pPr>
            <a:r>
              <a:rPr lang="en-US" sz="1400">
                <a:solidFill>
                  <a:prstClr val="black">
                    <a:hueOff val="0"/>
                    <a:satOff val="0"/>
                    <a:lumOff val="0"/>
                    <a:alphaOff val="0"/>
                  </a:prstClr>
                </a:solidFill>
                <a:latin typeface="Montserrat Medium" pitchFamily="2" charset="0"/>
              </a:rPr>
              <a:t>RI counts toward high school graduation requirements and potentially college credits, creating a seamless transition from secondary to post-secondary education.</a:t>
            </a:r>
          </a:p>
          <a:p>
            <a:endParaRPr lang="en-US"/>
          </a:p>
        </p:txBody>
      </p:sp>
      <p:sp>
        <p:nvSpPr>
          <p:cNvPr id="33" name="Text Placeholder 32">
            <a:extLst>
              <a:ext uri="{FF2B5EF4-FFF2-40B4-BE49-F238E27FC236}">
                <a16:creationId xmlns:a16="http://schemas.microsoft.com/office/drawing/2014/main" id="{DBAC581B-0A52-7213-D6E7-D26E9E5E38FA}"/>
              </a:ext>
            </a:extLst>
          </p:cNvPr>
          <p:cNvSpPr>
            <a:spLocks noGrp="1"/>
          </p:cNvSpPr>
          <p:nvPr>
            <p:ph type="body" sz="quarter" idx="14"/>
          </p:nvPr>
        </p:nvSpPr>
        <p:spPr>
          <a:xfrm>
            <a:off x="5962652" y="4354968"/>
            <a:ext cx="2422522" cy="1346200"/>
          </a:xfrm>
        </p:spPr>
        <p:txBody>
          <a:bodyPr/>
          <a:lstStyle/>
          <a:p>
            <a:pPr marL="0" lvl="0" indent="0" defTabSz="533400">
              <a:lnSpc>
                <a:spcPct val="100000"/>
              </a:lnSpc>
              <a:spcBef>
                <a:spcPct val="0"/>
              </a:spcBef>
              <a:spcAft>
                <a:spcPct val="35000"/>
              </a:spcAft>
              <a:buNone/>
            </a:pPr>
            <a:r>
              <a:rPr lang="en-US" sz="1400">
                <a:solidFill>
                  <a:prstClr val="black">
                    <a:hueOff val="0"/>
                    <a:satOff val="0"/>
                    <a:lumOff val="0"/>
                    <a:alphaOff val="0"/>
                  </a:prstClr>
                </a:solidFill>
                <a:latin typeface="Montserrat Medium" pitchFamily="2" charset="0"/>
              </a:rPr>
              <a:t>Often acts as pre-apprenticeship programs that provide a pathway to a full RA program. </a:t>
            </a:r>
          </a:p>
          <a:p>
            <a:pPr marL="0" indent="0">
              <a:buNone/>
            </a:pPr>
            <a:endParaRPr lang="en-US"/>
          </a:p>
        </p:txBody>
      </p:sp>
      <p:grpSp>
        <p:nvGrpSpPr>
          <p:cNvPr id="2" name="Group 1">
            <a:extLst>
              <a:ext uri="{FF2B5EF4-FFF2-40B4-BE49-F238E27FC236}">
                <a16:creationId xmlns:a16="http://schemas.microsoft.com/office/drawing/2014/main" id="{23BDD252-EB9D-6740-D8B8-ED8F4F938E20}"/>
              </a:ext>
              <a:ext uri="{C183D7F6-B498-43B3-948B-1728B52AA6E4}">
                <adec:decorative xmlns:adec="http://schemas.microsoft.com/office/drawing/2017/decorative" val="1"/>
              </a:ext>
            </a:extLst>
          </p:cNvPr>
          <p:cNvGrpSpPr/>
          <p:nvPr/>
        </p:nvGrpSpPr>
        <p:grpSpPr>
          <a:xfrm>
            <a:off x="920368" y="2667118"/>
            <a:ext cx="4928763" cy="2718298"/>
            <a:chOff x="928207" y="2702514"/>
            <a:chExt cx="4928763" cy="2718298"/>
          </a:xfrm>
        </p:grpSpPr>
        <p:sp>
          <p:nvSpPr>
            <p:cNvPr id="6" name="Oval 5">
              <a:extLst>
                <a:ext uri="{FF2B5EF4-FFF2-40B4-BE49-F238E27FC236}">
                  <a16:creationId xmlns:a16="http://schemas.microsoft.com/office/drawing/2014/main" id="{246BE8B8-672F-1D0F-9847-1F6837D038BE}"/>
                </a:ext>
              </a:extLst>
            </p:cNvPr>
            <p:cNvSpPr/>
            <p:nvPr/>
          </p:nvSpPr>
          <p:spPr>
            <a:xfrm>
              <a:off x="928207" y="2702514"/>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descr="Graduation Cap">
              <a:extLst>
                <a:ext uri="{FF2B5EF4-FFF2-40B4-BE49-F238E27FC236}">
                  <a16:creationId xmlns:a16="http://schemas.microsoft.com/office/drawing/2014/main" id="{741D52B9-7140-6B45-0401-910BD16517DA}"/>
                </a:ext>
              </a:extLst>
            </p:cNvPr>
            <p:cNvSpPr/>
            <p:nvPr/>
          </p:nvSpPr>
          <p:spPr>
            <a:xfrm>
              <a:off x="1135957" y="2910264"/>
              <a:ext cx="573785" cy="57378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Oval 8">
              <a:extLst>
                <a:ext uri="{FF2B5EF4-FFF2-40B4-BE49-F238E27FC236}">
                  <a16:creationId xmlns:a16="http://schemas.microsoft.com/office/drawing/2014/main" id="{934D717D-CBA4-0020-5370-BCE5CB883CD3}"/>
                </a:ext>
              </a:extLst>
            </p:cNvPr>
            <p:cNvSpPr/>
            <p:nvPr/>
          </p:nvSpPr>
          <p:spPr>
            <a:xfrm>
              <a:off x="4867685" y="2702514"/>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Diploma Roll">
              <a:extLst>
                <a:ext uri="{FF2B5EF4-FFF2-40B4-BE49-F238E27FC236}">
                  <a16:creationId xmlns:a16="http://schemas.microsoft.com/office/drawing/2014/main" id="{3034731D-79C3-A3D8-F81C-17860FEA16F7}"/>
                </a:ext>
              </a:extLst>
            </p:cNvPr>
            <p:cNvSpPr/>
            <p:nvPr/>
          </p:nvSpPr>
          <p:spPr>
            <a:xfrm>
              <a:off x="5075435" y="2910264"/>
              <a:ext cx="573785" cy="57378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6C0A41E-5004-FC59-A079-D50812D82472}"/>
                </a:ext>
              </a:extLst>
            </p:cNvPr>
            <p:cNvSpPr/>
            <p:nvPr/>
          </p:nvSpPr>
          <p:spPr>
            <a:xfrm>
              <a:off x="928207" y="4431527"/>
              <a:ext cx="989285" cy="989285"/>
            </a:xfrm>
            <a:prstGeom prst="ellipse">
              <a:avLst/>
            </a:prstGeom>
            <a:solidFill>
              <a:srgbClr val="002060"/>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descr="Classroom">
              <a:extLst>
                <a:ext uri="{FF2B5EF4-FFF2-40B4-BE49-F238E27FC236}">
                  <a16:creationId xmlns:a16="http://schemas.microsoft.com/office/drawing/2014/main" id="{E875867B-F646-FC26-AEF8-3943C0BD9001}"/>
                </a:ext>
              </a:extLst>
            </p:cNvPr>
            <p:cNvSpPr/>
            <p:nvPr/>
          </p:nvSpPr>
          <p:spPr>
            <a:xfrm>
              <a:off x="1135957" y="4639277"/>
              <a:ext cx="573785" cy="57378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C7CA71DA-5454-250B-3995-B9AE72DC8B60}"/>
                </a:ext>
              </a:extLst>
            </p:cNvPr>
            <p:cNvSpPr/>
            <p:nvPr/>
          </p:nvSpPr>
          <p:spPr>
            <a:xfrm>
              <a:off x="2129483" y="4431527"/>
              <a:ext cx="2331888" cy="989285"/>
            </a:xfrm>
            <a:custGeom>
              <a:avLst/>
              <a:gdLst>
                <a:gd name="connsiteX0" fmla="*/ 0 w 2331888"/>
                <a:gd name="connsiteY0" fmla="*/ 0 h 989285"/>
                <a:gd name="connsiteX1" fmla="*/ 2331888 w 2331888"/>
                <a:gd name="connsiteY1" fmla="*/ 0 h 989285"/>
                <a:gd name="connsiteX2" fmla="*/ 2331888 w 2331888"/>
                <a:gd name="connsiteY2" fmla="*/ 989285 h 989285"/>
                <a:gd name="connsiteX3" fmla="*/ 0 w 2331888"/>
                <a:gd name="connsiteY3" fmla="*/ 989285 h 989285"/>
                <a:gd name="connsiteX4" fmla="*/ 0 w 2331888"/>
                <a:gd name="connsiteY4" fmla="*/ 0 h 98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8" h="989285">
                  <a:moveTo>
                    <a:pt x="0" y="0"/>
                  </a:moveTo>
                  <a:lnTo>
                    <a:pt x="2331888" y="0"/>
                  </a:lnTo>
                  <a:lnTo>
                    <a:pt x="2331888" y="989285"/>
                  </a:lnTo>
                  <a:lnTo>
                    <a:pt x="0" y="989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endParaRPr lang="en-US" sz="1400" kern="1200">
                <a:latin typeface="Montserrat Medium" pitchFamily="2" charset="0"/>
              </a:endParaRPr>
            </a:p>
          </p:txBody>
        </p:sp>
        <p:sp>
          <p:nvSpPr>
            <p:cNvPr id="15" name="Oval 14">
              <a:extLst>
                <a:ext uri="{FF2B5EF4-FFF2-40B4-BE49-F238E27FC236}">
                  <a16:creationId xmlns:a16="http://schemas.microsoft.com/office/drawing/2014/main" id="{33753F9F-03E0-A04D-E311-C26C87AC152C}"/>
                </a:ext>
              </a:extLst>
            </p:cNvPr>
            <p:cNvSpPr/>
            <p:nvPr/>
          </p:nvSpPr>
          <p:spPr>
            <a:xfrm>
              <a:off x="4867685" y="4431527"/>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descr="Briefcase">
              <a:extLst>
                <a:ext uri="{FF2B5EF4-FFF2-40B4-BE49-F238E27FC236}">
                  <a16:creationId xmlns:a16="http://schemas.microsoft.com/office/drawing/2014/main" id="{07C34AE7-7D85-519C-32D0-A852E87B761F}"/>
                </a:ext>
              </a:extLst>
            </p:cNvPr>
            <p:cNvSpPr/>
            <p:nvPr/>
          </p:nvSpPr>
          <p:spPr>
            <a:xfrm>
              <a:off x="5075435" y="4639277"/>
              <a:ext cx="573785" cy="57378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pic>
        <p:nvPicPr>
          <p:cNvPr id="2052" name="Picture 4" descr="High-school apprenticeship programs ...">
            <a:extLst>
              <a:ext uri="{FF2B5EF4-FFF2-40B4-BE49-F238E27FC236}">
                <a16:creationId xmlns:a16="http://schemas.microsoft.com/office/drawing/2014/main" id="{C0C9A338-AF08-3D80-9C84-1D7F485ECB85}"/>
              </a:ext>
            </a:extLst>
          </p:cNvPr>
          <p:cNvPicPr>
            <a:picLocks noChangeAspect="1" noChangeArrowheads="1"/>
          </p:cNvPicPr>
          <p:nvPr/>
        </p:nvPicPr>
        <p:blipFill rotWithShape="1">
          <a:blip r:embed="rId11" cstate="screen">
            <a:extLst>
              <a:ext uri="{28A0092B-C50C-407E-A947-70E740481C1C}">
                <a14:useLocalDpi xmlns:a14="http://schemas.microsoft.com/office/drawing/2010/main" val="0"/>
              </a:ext>
            </a:extLst>
          </a:blip>
          <a:srcRect t="-3397" b="-20339"/>
          <a:stretch/>
        </p:blipFill>
        <p:spPr bwMode="auto">
          <a:xfrm>
            <a:off x="8385174" y="2446565"/>
            <a:ext cx="3714463" cy="3682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A3414C6F-6456-8290-4F53-1D636D371649}"/>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50351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16603" y="531032"/>
            <a:ext cx="10515600" cy="1325563"/>
          </a:xfrm>
        </p:spPr>
        <p:txBody>
          <a:bodyPr>
            <a:normAutofit/>
          </a:bodyPr>
          <a:lstStyle/>
          <a:p>
            <a:r>
              <a:rPr lang="en-US"/>
              <a:t>College-Aligned Youth Apprenticeship Programs</a:t>
            </a:r>
          </a:p>
        </p:txBody>
      </p:sp>
      <p:sp>
        <p:nvSpPr>
          <p:cNvPr id="30" name="Content Placeholder 29">
            <a:extLst>
              <a:ext uri="{FF2B5EF4-FFF2-40B4-BE49-F238E27FC236}">
                <a16:creationId xmlns:a16="http://schemas.microsoft.com/office/drawing/2014/main" id="{D105DE03-23EE-333B-A80D-C16272BAA870}"/>
              </a:ext>
            </a:extLst>
          </p:cNvPr>
          <p:cNvSpPr>
            <a:spLocks noGrp="1"/>
          </p:cNvSpPr>
          <p:nvPr>
            <p:ph sz="half" idx="1"/>
          </p:nvPr>
        </p:nvSpPr>
        <p:spPr>
          <a:xfrm>
            <a:off x="2012982" y="2737831"/>
            <a:ext cx="2751119" cy="1111870"/>
          </a:xfrm>
        </p:spPr>
        <p:txBody>
          <a:bodyPr>
            <a:normAutofit/>
          </a:bodyPr>
          <a:lstStyle/>
          <a:p>
            <a:pPr marL="0" indent="0">
              <a:buNone/>
            </a:pPr>
            <a:r>
              <a:rPr lang="en-US" sz="1400">
                <a:latin typeface="Montserrat Medium" pitchFamily="2" charset="0"/>
              </a:rPr>
              <a:t>Available at vocational, community, and four-year colleges and generally for 18-24 year olds.</a:t>
            </a:r>
          </a:p>
          <a:p>
            <a:endParaRPr lang="en-US"/>
          </a:p>
        </p:txBody>
      </p:sp>
      <p:sp>
        <p:nvSpPr>
          <p:cNvPr id="32" name="Text Placeholder 31">
            <a:extLst>
              <a:ext uri="{FF2B5EF4-FFF2-40B4-BE49-F238E27FC236}">
                <a16:creationId xmlns:a16="http://schemas.microsoft.com/office/drawing/2014/main" id="{1BA4DB00-AE99-A259-90C0-4EA3E8DF27D1}"/>
              </a:ext>
            </a:extLst>
          </p:cNvPr>
          <p:cNvSpPr>
            <a:spLocks noGrp="1"/>
          </p:cNvSpPr>
          <p:nvPr>
            <p:ph type="body" sz="quarter" idx="13"/>
          </p:nvPr>
        </p:nvSpPr>
        <p:spPr>
          <a:xfrm>
            <a:off x="1954658" y="4297879"/>
            <a:ext cx="2860185" cy="1532619"/>
          </a:xfrm>
        </p:spPr>
        <p:txBody>
          <a:bodyPr>
            <a:normAutofit/>
          </a:bodyPr>
          <a:lstStyle/>
          <a:p>
            <a:pPr marL="0" lvl="0" indent="0" defTabSz="533400">
              <a:lnSpc>
                <a:spcPct val="100000"/>
              </a:lnSpc>
              <a:spcBef>
                <a:spcPct val="0"/>
              </a:spcBef>
              <a:spcAft>
                <a:spcPct val="35000"/>
              </a:spcAft>
              <a:buNone/>
            </a:pPr>
            <a:r>
              <a:rPr lang="en-US" sz="1400">
                <a:solidFill>
                  <a:prstClr val="black">
                    <a:hueOff val="0"/>
                    <a:satOff val="0"/>
                    <a:lumOff val="0"/>
                    <a:alphaOff val="0"/>
                  </a:prstClr>
                </a:solidFill>
                <a:latin typeface="Montserrat Medium" pitchFamily="2" charset="0"/>
              </a:rPr>
              <a:t>RI counts towards college credits, enabling student to graduate.</a:t>
            </a:r>
          </a:p>
          <a:p>
            <a:endParaRPr lang="en-US"/>
          </a:p>
        </p:txBody>
      </p:sp>
      <p:sp>
        <p:nvSpPr>
          <p:cNvPr id="31" name="Content Placeholder 30">
            <a:extLst>
              <a:ext uri="{FF2B5EF4-FFF2-40B4-BE49-F238E27FC236}">
                <a16:creationId xmlns:a16="http://schemas.microsoft.com/office/drawing/2014/main" id="{343E0A8D-1DCA-68FD-2228-1CC7A0A036DA}"/>
              </a:ext>
            </a:extLst>
          </p:cNvPr>
          <p:cNvSpPr>
            <a:spLocks noGrp="1"/>
          </p:cNvSpPr>
          <p:nvPr>
            <p:ph sz="half" idx="2"/>
          </p:nvPr>
        </p:nvSpPr>
        <p:spPr>
          <a:xfrm>
            <a:off x="5975896" y="2660811"/>
            <a:ext cx="2510879" cy="1188890"/>
          </a:xfrm>
        </p:spPr>
        <p:txBody>
          <a:bodyPr>
            <a:noAutofit/>
          </a:bodyPr>
          <a:lstStyle/>
          <a:p>
            <a:pPr marL="0" lvl="0" indent="0" defTabSz="533400">
              <a:lnSpc>
                <a:spcPct val="100000"/>
              </a:lnSpc>
              <a:spcBef>
                <a:spcPct val="0"/>
              </a:spcBef>
              <a:spcAft>
                <a:spcPct val="35000"/>
              </a:spcAft>
              <a:buNone/>
            </a:pPr>
            <a:r>
              <a:rPr lang="en-US" sz="1400">
                <a:solidFill>
                  <a:prstClr val="black">
                    <a:hueOff val="0"/>
                    <a:satOff val="0"/>
                    <a:lumOff val="0"/>
                    <a:alphaOff val="0"/>
                  </a:prstClr>
                </a:solidFill>
                <a:latin typeface="Montserrat Medium" pitchFamily="2" charset="0"/>
              </a:rPr>
              <a:t>Embeds industry credentials in RI curriculum and oftentimes leads to the award of industry-recognized credentials.</a:t>
            </a:r>
          </a:p>
        </p:txBody>
      </p:sp>
      <p:sp>
        <p:nvSpPr>
          <p:cNvPr id="33" name="Text Placeholder 32">
            <a:extLst>
              <a:ext uri="{FF2B5EF4-FFF2-40B4-BE49-F238E27FC236}">
                <a16:creationId xmlns:a16="http://schemas.microsoft.com/office/drawing/2014/main" id="{DBAC581B-0A52-7213-D6E7-D26E9E5E38FA}"/>
              </a:ext>
            </a:extLst>
          </p:cNvPr>
          <p:cNvSpPr>
            <a:spLocks noGrp="1"/>
          </p:cNvSpPr>
          <p:nvPr>
            <p:ph type="body" sz="quarter" idx="14"/>
          </p:nvPr>
        </p:nvSpPr>
        <p:spPr>
          <a:xfrm>
            <a:off x="5962652" y="4354968"/>
            <a:ext cx="2422522" cy="1346200"/>
          </a:xfrm>
        </p:spPr>
        <p:txBody>
          <a:bodyPr/>
          <a:lstStyle/>
          <a:p>
            <a:pPr marL="0" lvl="0" indent="0" defTabSz="533400">
              <a:lnSpc>
                <a:spcPct val="100000"/>
              </a:lnSpc>
              <a:spcBef>
                <a:spcPct val="0"/>
              </a:spcBef>
              <a:spcAft>
                <a:spcPct val="35000"/>
              </a:spcAft>
              <a:buNone/>
            </a:pPr>
            <a:r>
              <a:rPr lang="en-US" sz="1400">
                <a:solidFill>
                  <a:prstClr val="black">
                    <a:hueOff val="0"/>
                    <a:satOff val="0"/>
                    <a:lumOff val="0"/>
                    <a:alphaOff val="0"/>
                  </a:prstClr>
                </a:solidFill>
                <a:latin typeface="Montserrat Medium" pitchFamily="2" charset="0"/>
              </a:rPr>
              <a:t>Generally, a Registered Apprenticeship program that leads to the award of a DOL-issued certificate.</a:t>
            </a:r>
          </a:p>
          <a:p>
            <a:pPr marL="0" indent="0">
              <a:buNone/>
            </a:pPr>
            <a:endParaRPr lang="en-US"/>
          </a:p>
        </p:txBody>
      </p:sp>
      <p:grpSp>
        <p:nvGrpSpPr>
          <p:cNvPr id="2" name="Group 1">
            <a:extLst>
              <a:ext uri="{FF2B5EF4-FFF2-40B4-BE49-F238E27FC236}">
                <a16:creationId xmlns:a16="http://schemas.microsoft.com/office/drawing/2014/main" id="{23BDD252-EB9D-6740-D8B8-ED8F4F938E20}"/>
              </a:ext>
              <a:ext uri="{C183D7F6-B498-43B3-948B-1728B52AA6E4}">
                <adec:decorative xmlns:adec="http://schemas.microsoft.com/office/drawing/2017/decorative" val="1"/>
              </a:ext>
            </a:extLst>
          </p:cNvPr>
          <p:cNvGrpSpPr/>
          <p:nvPr/>
        </p:nvGrpSpPr>
        <p:grpSpPr>
          <a:xfrm>
            <a:off x="928207" y="2702514"/>
            <a:ext cx="4928763" cy="2718298"/>
            <a:chOff x="928207" y="2702514"/>
            <a:chExt cx="4928763" cy="2718298"/>
          </a:xfrm>
        </p:grpSpPr>
        <p:sp>
          <p:nvSpPr>
            <p:cNvPr id="6" name="Oval 5">
              <a:extLst>
                <a:ext uri="{FF2B5EF4-FFF2-40B4-BE49-F238E27FC236}">
                  <a16:creationId xmlns:a16="http://schemas.microsoft.com/office/drawing/2014/main" id="{246BE8B8-672F-1D0F-9847-1F6837D038BE}"/>
                </a:ext>
              </a:extLst>
            </p:cNvPr>
            <p:cNvSpPr/>
            <p:nvPr/>
          </p:nvSpPr>
          <p:spPr>
            <a:xfrm>
              <a:off x="928207" y="2702514"/>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descr="Graduation Cap">
              <a:extLst>
                <a:ext uri="{FF2B5EF4-FFF2-40B4-BE49-F238E27FC236}">
                  <a16:creationId xmlns:a16="http://schemas.microsoft.com/office/drawing/2014/main" id="{741D52B9-7140-6B45-0401-910BD16517DA}"/>
                </a:ext>
              </a:extLst>
            </p:cNvPr>
            <p:cNvSpPr/>
            <p:nvPr/>
          </p:nvSpPr>
          <p:spPr>
            <a:xfrm>
              <a:off x="1135957" y="2910264"/>
              <a:ext cx="573785" cy="57378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Oval 8">
              <a:extLst>
                <a:ext uri="{FF2B5EF4-FFF2-40B4-BE49-F238E27FC236}">
                  <a16:creationId xmlns:a16="http://schemas.microsoft.com/office/drawing/2014/main" id="{934D717D-CBA4-0020-5370-BCE5CB883CD3}"/>
                </a:ext>
              </a:extLst>
            </p:cNvPr>
            <p:cNvSpPr/>
            <p:nvPr/>
          </p:nvSpPr>
          <p:spPr>
            <a:xfrm>
              <a:off x="4867685" y="2702514"/>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Diploma Roll">
              <a:extLst>
                <a:ext uri="{FF2B5EF4-FFF2-40B4-BE49-F238E27FC236}">
                  <a16:creationId xmlns:a16="http://schemas.microsoft.com/office/drawing/2014/main" id="{3034731D-79C3-A3D8-F81C-17860FEA16F7}"/>
                </a:ext>
              </a:extLst>
            </p:cNvPr>
            <p:cNvSpPr/>
            <p:nvPr/>
          </p:nvSpPr>
          <p:spPr>
            <a:xfrm>
              <a:off x="5075435" y="2910264"/>
              <a:ext cx="573785" cy="57378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6C0A41E-5004-FC59-A079-D50812D82472}"/>
                </a:ext>
              </a:extLst>
            </p:cNvPr>
            <p:cNvSpPr/>
            <p:nvPr/>
          </p:nvSpPr>
          <p:spPr>
            <a:xfrm>
              <a:off x="928207" y="4431527"/>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descr="Classroom">
              <a:extLst>
                <a:ext uri="{FF2B5EF4-FFF2-40B4-BE49-F238E27FC236}">
                  <a16:creationId xmlns:a16="http://schemas.microsoft.com/office/drawing/2014/main" id="{E875867B-F646-FC26-AEF8-3943C0BD9001}"/>
                </a:ext>
              </a:extLst>
            </p:cNvPr>
            <p:cNvSpPr/>
            <p:nvPr/>
          </p:nvSpPr>
          <p:spPr>
            <a:xfrm>
              <a:off x="1135957" y="4639277"/>
              <a:ext cx="573785" cy="57378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C7CA71DA-5454-250B-3995-B9AE72DC8B60}"/>
                </a:ext>
              </a:extLst>
            </p:cNvPr>
            <p:cNvSpPr/>
            <p:nvPr/>
          </p:nvSpPr>
          <p:spPr>
            <a:xfrm>
              <a:off x="2129483" y="4431527"/>
              <a:ext cx="2331888" cy="989285"/>
            </a:xfrm>
            <a:custGeom>
              <a:avLst/>
              <a:gdLst>
                <a:gd name="connsiteX0" fmla="*/ 0 w 2331888"/>
                <a:gd name="connsiteY0" fmla="*/ 0 h 989285"/>
                <a:gd name="connsiteX1" fmla="*/ 2331888 w 2331888"/>
                <a:gd name="connsiteY1" fmla="*/ 0 h 989285"/>
                <a:gd name="connsiteX2" fmla="*/ 2331888 w 2331888"/>
                <a:gd name="connsiteY2" fmla="*/ 989285 h 989285"/>
                <a:gd name="connsiteX3" fmla="*/ 0 w 2331888"/>
                <a:gd name="connsiteY3" fmla="*/ 989285 h 989285"/>
                <a:gd name="connsiteX4" fmla="*/ 0 w 2331888"/>
                <a:gd name="connsiteY4" fmla="*/ 0 h 98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8" h="989285">
                  <a:moveTo>
                    <a:pt x="0" y="0"/>
                  </a:moveTo>
                  <a:lnTo>
                    <a:pt x="2331888" y="0"/>
                  </a:lnTo>
                  <a:lnTo>
                    <a:pt x="2331888" y="989285"/>
                  </a:lnTo>
                  <a:lnTo>
                    <a:pt x="0" y="989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endParaRPr lang="en-US" sz="1400" kern="1200">
                <a:latin typeface="Montserrat Medium" pitchFamily="2" charset="0"/>
              </a:endParaRPr>
            </a:p>
          </p:txBody>
        </p:sp>
        <p:sp>
          <p:nvSpPr>
            <p:cNvPr id="15" name="Oval 14">
              <a:extLst>
                <a:ext uri="{FF2B5EF4-FFF2-40B4-BE49-F238E27FC236}">
                  <a16:creationId xmlns:a16="http://schemas.microsoft.com/office/drawing/2014/main" id="{33753F9F-03E0-A04D-E311-C26C87AC152C}"/>
                </a:ext>
              </a:extLst>
            </p:cNvPr>
            <p:cNvSpPr/>
            <p:nvPr/>
          </p:nvSpPr>
          <p:spPr>
            <a:xfrm>
              <a:off x="4867685" y="4431527"/>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descr="Briefcase">
              <a:extLst>
                <a:ext uri="{FF2B5EF4-FFF2-40B4-BE49-F238E27FC236}">
                  <a16:creationId xmlns:a16="http://schemas.microsoft.com/office/drawing/2014/main" id="{07C34AE7-7D85-519C-32D0-A852E87B761F}"/>
                </a:ext>
              </a:extLst>
            </p:cNvPr>
            <p:cNvSpPr/>
            <p:nvPr/>
          </p:nvSpPr>
          <p:spPr>
            <a:xfrm>
              <a:off x="5075435" y="4639277"/>
              <a:ext cx="573785" cy="57378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pic>
        <p:nvPicPr>
          <p:cNvPr id="5" name="Picture 4" descr="White Female doctor training a Black Male Doctor">
            <a:extLst>
              <a:ext uri="{FF2B5EF4-FFF2-40B4-BE49-F238E27FC236}">
                <a16:creationId xmlns:a16="http://schemas.microsoft.com/office/drawing/2014/main" id="{56AC2E14-BFE4-6F51-56B0-22CBCE15789B}"/>
              </a:ext>
            </a:extLst>
          </p:cNvPr>
          <p:cNvPicPr>
            <a:picLocks noChangeAspect="1"/>
          </p:cNvPicPr>
          <p:nvPr/>
        </p:nvPicPr>
        <p:blipFill rotWithShape="1">
          <a:blip r:embed="rId11" cstate="screen">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t="-48"/>
          <a:stretch/>
        </p:blipFill>
        <p:spPr>
          <a:xfrm>
            <a:off x="9089446" y="2783566"/>
            <a:ext cx="2878704" cy="2445562"/>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A3414C6F-6456-8290-4F53-1D636D371649}"/>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605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B39B-EB44-D67E-C3AA-7385BF1A8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E06F0-6F09-14ED-BF74-88BD77E5509F}"/>
              </a:ext>
            </a:extLst>
          </p:cNvPr>
          <p:cNvSpPr>
            <a:spLocks noGrp="1"/>
          </p:cNvSpPr>
          <p:nvPr>
            <p:ph type="title"/>
          </p:nvPr>
        </p:nvSpPr>
        <p:spPr>
          <a:xfrm>
            <a:off x="12704" y="2343189"/>
            <a:ext cx="12166591" cy="1325563"/>
          </a:xfrm>
        </p:spPr>
        <p:txBody>
          <a:bodyPr>
            <a:normAutofit/>
          </a:bodyPr>
          <a:lstStyle/>
          <a:p>
            <a:r>
              <a:rPr lang="en-US">
                <a:latin typeface="Montserrat"/>
              </a:rPr>
              <a:t>Developing Apprenticeship Pathways</a:t>
            </a:r>
            <a:endParaRPr lang="en-US"/>
          </a:p>
        </p:txBody>
      </p:sp>
      <p:sp>
        <p:nvSpPr>
          <p:cNvPr id="3" name="Slide Number Placeholder 5">
            <a:extLst>
              <a:ext uri="{FF2B5EF4-FFF2-40B4-BE49-F238E27FC236}">
                <a16:creationId xmlns:a16="http://schemas.microsoft.com/office/drawing/2014/main" id="{A24734CA-7B26-6FB9-4801-188B93C030B5}"/>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70083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lstStyle/>
          <a:p>
            <a:r>
              <a:rPr lang="en-US">
                <a:solidFill>
                  <a:schemeClr val="bg1"/>
                </a:solidFill>
              </a:rPr>
              <a:t>Welcome and Agenda</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739587" y="1746103"/>
            <a:ext cx="7519107" cy="4206641"/>
          </a:xfrm>
        </p:spPr>
        <p:txBody>
          <a:bodyPr vert="horz" lIns="91440" tIns="45720" rIns="91440" bIns="45720" rtlCol="0" anchor="t">
            <a:normAutofit lnSpcReduction="10000"/>
          </a:bodyPr>
          <a:lstStyle/>
          <a:p>
            <a:pPr>
              <a:lnSpc>
                <a:spcPct val="100000"/>
              </a:lnSpc>
            </a:pPr>
            <a:r>
              <a:rPr lang="en-US" sz="2400">
                <a:solidFill>
                  <a:schemeClr val="tx1"/>
                </a:solidFill>
                <a:latin typeface="Montserrat Medium" panose="00000600000000000000" pitchFamily="2" charset="0"/>
                <a:cs typeface="Segoe UI"/>
              </a:rPr>
              <a:t>Center of Excellence Overview</a:t>
            </a:r>
          </a:p>
          <a:p>
            <a:pPr>
              <a:lnSpc>
                <a:spcPct val="100000"/>
              </a:lnSpc>
            </a:pPr>
            <a:r>
              <a:rPr lang="en-US" sz="2400">
                <a:solidFill>
                  <a:schemeClr val="tx1"/>
                </a:solidFill>
                <a:latin typeface="Montserrat Medium" panose="00000600000000000000" pitchFamily="2" charset="0"/>
                <a:cs typeface="Segoe UI"/>
              </a:rPr>
              <a:t>An Overview of Registered and Youth Apprenticeship</a:t>
            </a:r>
          </a:p>
          <a:p>
            <a:pPr>
              <a:lnSpc>
                <a:spcPct val="100000"/>
              </a:lnSpc>
            </a:pPr>
            <a:r>
              <a:rPr lang="en-US" sz="2400">
                <a:solidFill>
                  <a:schemeClr val="tx1"/>
                </a:solidFill>
                <a:latin typeface="Montserrat Medium" panose="00000600000000000000" pitchFamily="2" charset="0"/>
                <a:cs typeface="Segoe UI"/>
              </a:rPr>
              <a:t>What are the Benefits of Apprenticeship for Youth and Schools</a:t>
            </a:r>
          </a:p>
          <a:p>
            <a:pPr>
              <a:lnSpc>
                <a:spcPct val="100000"/>
              </a:lnSpc>
            </a:pPr>
            <a:r>
              <a:rPr lang="en-US" sz="2400">
                <a:solidFill>
                  <a:schemeClr val="tx1"/>
                </a:solidFill>
                <a:latin typeface="Montserrat Medium" panose="00000600000000000000" pitchFamily="2" charset="0"/>
                <a:cs typeface="Segoe UI"/>
              </a:rPr>
              <a:t>High-School and College-Aligned Youth Apprenticeship Pathways</a:t>
            </a:r>
          </a:p>
          <a:p>
            <a:pPr>
              <a:lnSpc>
                <a:spcPct val="100000"/>
              </a:lnSpc>
            </a:pPr>
            <a:r>
              <a:rPr lang="en-US" sz="2400">
                <a:solidFill>
                  <a:schemeClr val="tx1"/>
                </a:solidFill>
                <a:latin typeface="Montserrat Medium" panose="00000600000000000000" pitchFamily="2" charset="0"/>
                <a:cs typeface="Segoe UI"/>
              </a:rPr>
              <a:t>How can we Develop these Pathways</a:t>
            </a:r>
          </a:p>
          <a:p>
            <a:pPr>
              <a:lnSpc>
                <a:spcPct val="100000"/>
              </a:lnSpc>
            </a:pPr>
            <a:r>
              <a:rPr lang="en-US" sz="2400">
                <a:solidFill>
                  <a:schemeClr val="tx1"/>
                </a:solidFill>
                <a:latin typeface="Montserrat Medium" panose="00000600000000000000" pitchFamily="2" charset="0"/>
                <a:cs typeface="Segoe UI"/>
              </a:rPr>
              <a:t>Workforce Boards- Putting it all Together</a:t>
            </a:r>
          </a:p>
          <a:p>
            <a:pPr>
              <a:lnSpc>
                <a:spcPct val="100000"/>
              </a:lnSpc>
            </a:pPr>
            <a:r>
              <a:rPr lang="en-US" sz="2400">
                <a:solidFill>
                  <a:schemeClr val="tx1"/>
                </a:solidFill>
                <a:latin typeface="Montserrat Medium" panose="00000600000000000000" pitchFamily="2" charset="0"/>
                <a:cs typeface="Segoe UI" panose="020B0502040204020203" pitchFamily="34" charset="0"/>
              </a:rPr>
              <a:t>Questions and Closing Thoughts </a:t>
            </a:r>
          </a:p>
          <a:p>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Safal Partners © 2024</a:t>
            </a:r>
          </a:p>
        </p:txBody>
      </p:sp>
      <p:pic>
        <p:nvPicPr>
          <p:cNvPr id="6" name="Picture 5">
            <a:extLst>
              <a:ext uri="{FF2B5EF4-FFF2-40B4-BE49-F238E27FC236}">
                <a16:creationId xmlns:a16="http://schemas.microsoft.com/office/drawing/2014/main" id="{EEEC2B61-F35E-F55E-8085-4946398867F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38925" y="2064190"/>
            <a:ext cx="3734645" cy="3734645"/>
          </a:xfrm>
          <a:prstGeom prst="rect">
            <a:avLst/>
          </a:prstGeom>
        </p:spPr>
      </p:pic>
    </p:spTree>
    <p:extLst>
      <p:ext uri="{BB962C8B-B14F-4D97-AF65-F5344CB8AC3E}">
        <p14:creationId xmlns:p14="http://schemas.microsoft.com/office/powerpoint/2010/main" val="75649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568551"/>
            <a:ext cx="10515600" cy="1325563"/>
          </a:xfrm>
        </p:spPr>
        <p:txBody>
          <a:bodyPr>
            <a:normAutofit/>
          </a:bodyPr>
          <a:lstStyle/>
          <a:p>
            <a:r>
              <a:rPr lang="en-US"/>
              <a:t>Key Questions</a:t>
            </a:r>
          </a:p>
        </p:txBody>
      </p:sp>
      <p:sp>
        <p:nvSpPr>
          <p:cNvPr id="6" name="Text Placeholder 4">
            <a:extLst>
              <a:ext uri="{FF2B5EF4-FFF2-40B4-BE49-F238E27FC236}">
                <a16:creationId xmlns:a16="http://schemas.microsoft.com/office/drawing/2014/main" id="{D9F87697-B091-32BB-F8DA-4277A6C0DE69}"/>
              </a:ext>
            </a:extLst>
          </p:cNvPr>
          <p:cNvSpPr>
            <a:spLocks noGrp="1"/>
          </p:cNvSpPr>
          <p:nvPr>
            <p:ph sz="half" idx="1"/>
          </p:nvPr>
        </p:nvSpPr>
        <p:spPr>
          <a:xfrm>
            <a:off x="287998" y="2005086"/>
            <a:ext cx="7745506" cy="4214025"/>
          </a:xfrm>
        </p:spPr>
        <p:txBody>
          <a:bodyPr>
            <a:normAutofit fontScale="92500" lnSpcReduction="10000"/>
          </a:bodyPr>
          <a:lstStyle/>
          <a:p>
            <a:pPr lvl="1"/>
            <a:r>
              <a:rPr lang="en-US">
                <a:solidFill>
                  <a:schemeClr val="tx1"/>
                </a:solidFill>
              </a:rPr>
              <a:t>What occupations does local labor market information show are in high demand and what interests youth?</a:t>
            </a:r>
          </a:p>
          <a:p>
            <a:pPr lvl="1"/>
            <a:r>
              <a:rPr lang="en-US">
                <a:solidFill>
                  <a:schemeClr val="tx1"/>
                </a:solidFill>
              </a:rPr>
              <a:t>What partnerships do we need? What partners do we already have that can support a program? </a:t>
            </a:r>
          </a:p>
          <a:p>
            <a:pPr lvl="1"/>
            <a:r>
              <a:rPr lang="en-US">
                <a:solidFill>
                  <a:schemeClr val="tx1"/>
                </a:solidFill>
              </a:rPr>
              <a:t>How will we integrate industry needs/occupation requirements into our RI?</a:t>
            </a:r>
          </a:p>
          <a:p>
            <a:pPr lvl="1"/>
            <a:r>
              <a:rPr lang="en-US">
                <a:solidFill>
                  <a:schemeClr val="tx1"/>
                </a:solidFill>
              </a:rPr>
              <a:t>How will we create a Dual/Concurrent Enrollment plan (for high school apprentices)?</a:t>
            </a:r>
          </a:p>
          <a:p>
            <a:pPr lvl="1"/>
            <a:r>
              <a:rPr lang="en-US">
                <a:solidFill>
                  <a:schemeClr val="tx1"/>
                </a:solidFill>
              </a:rPr>
              <a:t>How will we ensure RI and OJT count toward both high school graduation and RA program requirements (for high school apprentices)?</a:t>
            </a:r>
          </a:p>
        </p:txBody>
      </p:sp>
      <p:sp>
        <p:nvSpPr>
          <p:cNvPr id="4" name="Slide Number Placeholder 5">
            <a:extLst>
              <a:ext uri="{FF2B5EF4-FFF2-40B4-BE49-F238E27FC236}">
                <a16:creationId xmlns:a16="http://schemas.microsoft.com/office/drawing/2014/main" id="{E5ED73EB-214F-E490-A11B-7793D1442DD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A group of people sitting around a table working">
            <a:extLst>
              <a:ext uri="{FF2B5EF4-FFF2-40B4-BE49-F238E27FC236}">
                <a16:creationId xmlns:a16="http://schemas.microsoft.com/office/drawing/2014/main" id="{5AB3308B-C6B9-137A-A305-07BB68AE1D9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81746" y="2528047"/>
            <a:ext cx="4310254" cy="2873761"/>
          </a:xfrm>
          <a:prstGeom prst="rect">
            <a:avLst/>
          </a:prstGeom>
          <a:ln>
            <a:noFill/>
          </a:ln>
          <a:effectLst>
            <a:softEdge rad="112500"/>
          </a:effectLst>
        </p:spPr>
      </p:pic>
    </p:spTree>
    <p:extLst>
      <p:ext uri="{BB962C8B-B14F-4D97-AF65-F5344CB8AC3E}">
        <p14:creationId xmlns:p14="http://schemas.microsoft.com/office/powerpoint/2010/main" val="4147370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568551"/>
            <a:ext cx="10515600" cy="1325563"/>
          </a:xfrm>
        </p:spPr>
        <p:txBody>
          <a:bodyPr>
            <a:normAutofit/>
          </a:bodyPr>
          <a:lstStyle/>
          <a:p>
            <a:r>
              <a:rPr lang="en-US"/>
              <a:t>Gen Z- They’re Interested in Different Occupations</a:t>
            </a:r>
          </a:p>
        </p:txBody>
      </p:sp>
      <p:sp>
        <p:nvSpPr>
          <p:cNvPr id="6" name="Text Placeholder 4">
            <a:extLst>
              <a:ext uri="{FF2B5EF4-FFF2-40B4-BE49-F238E27FC236}">
                <a16:creationId xmlns:a16="http://schemas.microsoft.com/office/drawing/2014/main" id="{D9F87697-B091-32BB-F8DA-4277A6C0DE69}"/>
              </a:ext>
            </a:extLst>
          </p:cNvPr>
          <p:cNvSpPr>
            <a:spLocks noGrp="1"/>
          </p:cNvSpPr>
          <p:nvPr>
            <p:ph sz="half" idx="1"/>
          </p:nvPr>
        </p:nvSpPr>
        <p:spPr>
          <a:xfrm>
            <a:off x="913240" y="2007758"/>
            <a:ext cx="5336441" cy="4214025"/>
          </a:xfrm>
        </p:spPr>
        <p:txBody>
          <a:bodyPr>
            <a:noAutofit/>
          </a:bodyPr>
          <a:lstStyle/>
          <a:p>
            <a:pPr algn="l">
              <a:spcBef>
                <a:spcPts val="600"/>
              </a:spcBef>
              <a:buFont typeface="+mj-lt"/>
              <a:buAutoNum type="arabicPeriod"/>
            </a:pPr>
            <a:r>
              <a:rPr lang="en-US" sz="2200" b="0" i="0">
                <a:solidFill>
                  <a:schemeClr val="tx1"/>
                </a:solidFill>
                <a:effectLst/>
                <a:latin typeface="Montserrat Medium" panose="00000600000000000000" pitchFamily="2" charset="0"/>
              </a:rPr>
              <a:t> Sustainable Energy Specialist</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Digital Content Creator</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Health and Wellness Coach</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Cybersecurity Analyst</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App Developer</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Social Impact Consultant</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User Experience (UX) Designer</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Remote Work Specialist</a:t>
            </a:r>
            <a:r>
              <a:rPr lang="en-US" sz="2200">
                <a:solidFill>
                  <a:schemeClr val="tx1"/>
                </a:solidFill>
                <a:latin typeface="Montserrat Medium" panose="00000600000000000000" pitchFamily="2" charset="0"/>
              </a:rPr>
              <a:t> </a:t>
            </a:r>
          </a:p>
          <a:p>
            <a:pPr algn="l">
              <a:spcBef>
                <a:spcPts val="600"/>
              </a:spcBef>
              <a:buFont typeface="+mj-lt"/>
              <a:buAutoNum type="arabicPeriod"/>
            </a:pPr>
            <a:r>
              <a:rPr lang="en-US" sz="2200" b="0" i="0">
                <a:solidFill>
                  <a:schemeClr val="tx1"/>
                </a:solidFill>
                <a:effectLst/>
                <a:latin typeface="Montserrat Medium" panose="00000600000000000000" pitchFamily="2" charset="0"/>
              </a:rPr>
              <a:t> E-Sports Professional</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Mental Health Professional</a:t>
            </a:r>
            <a:endParaRPr lang="en-US" sz="2200" b="1">
              <a:solidFill>
                <a:schemeClr val="tx1"/>
              </a:solidFill>
              <a:latin typeface="Montserrat Medium" panose="00000600000000000000" pitchFamily="2" charset="0"/>
            </a:endParaRPr>
          </a:p>
        </p:txBody>
      </p:sp>
      <p:pic>
        <p:nvPicPr>
          <p:cNvPr id="15" name="Picture 14" descr="Person touching solar panel">
            <a:extLst>
              <a:ext uri="{FF2B5EF4-FFF2-40B4-BE49-F238E27FC236}">
                <a16:creationId xmlns:a16="http://schemas.microsoft.com/office/drawing/2014/main" id="{FC7DD790-D62B-277E-69E4-E184BEB16D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82430" y="1955841"/>
            <a:ext cx="2655316" cy="1771170"/>
          </a:xfrm>
          <a:prstGeom prst="rect">
            <a:avLst/>
          </a:prstGeom>
          <a:ln>
            <a:noFill/>
          </a:ln>
          <a:effectLst>
            <a:softEdge rad="112500"/>
          </a:effectLst>
        </p:spPr>
      </p:pic>
      <p:pic>
        <p:nvPicPr>
          <p:cNvPr id="5" name="Picture 4" descr="Cybsecurity Training">
            <a:extLst>
              <a:ext uri="{FF2B5EF4-FFF2-40B4-BE49-F238E27FC236}">
                <a16:creationId xmlns:a16="http://schemas.microsoft.com/office/drawing/2014/main" id="{A14B2D60-2351-C774-8F92-EC76786A9AA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57392" y="1960164"/>
            <a:ext cx="2658117" cy="1771170"/>
          </a:xfrm>
          <a:prstGeom prst="rect">
            <a:avLst/>
          </a:prstGeom>
          <a:ln>
            <a:noFill/>
          </a:ln>
          <a:effectLst>
            <a:softEdge rad="112500"/>
          </a:effectLst>
        </p:spPr>
      </p:pic>
      <p:pic>
        <p:nvPicPr>
          <p:cNvPr id="11" name="Picture 10" descr="Person cutting pepper in kitchen">
            <a:extLst>
              <a:ext uri="{FF2B5EF4-FFF2-40B4-BE49-F238E27FC236}">
                <a16:creationId xmlns:a16="http://schemas.microsoft.com/office/drawing/2014/main" id="{0B6035C3-2E3E-86E1-5BC7-87FBD095D9C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83632" y="4120693"/>
            <a:ext cx="2654114" cy="1771170"/>
          </a:xfrm>
          <a:prstGeom prst="rect">
            <a:avLst/>
          </a:prstGeom>
          <a:ln>
            <a:noFill/>
          </a:ln>
          <a:effectLst>
            <a:softEdge rad="112500"/>
          </a:effectLst>
        </p:spPr>
      </p:pic>
      <p:pic>
        <p:nvPicPr>
          <p:cNvPr id="9" name="Picture 8" descr="Woman in online therapy">
            <a:extLst>
              <a:ext uri="{FF2B5EF4-FFF2-40B4-BE49-F238E27FC236}">
                <a16:creationId xmlns:a16="http://schemas.microsoft.com/office/drawing/2014/main" id="{AE1750C1-ECC0-A221-ADF7-22954508349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700017" y="4043285"/>
            <a:ext cx="2772866" cy="1848578"/>
          </a:xfrm>
          <a:prstGeom prst="rect">
            <a:avLst/>
          </a:prstGeom>
          <a:ln>
            <a:noFill/>
          </a:ln>
          <a:effectLst>
            <a:softEdge rad="112500"/>
          </a:effectLst>
        </p:spPr>
      </p:pic>
      <p:pic>
        <p:nvPicPr>
          <p:cNvPr id="13" name="Picture 12">
            <a:extLst>
              <a:ext uri="{FF2B5EF4-FFF2-40B4-BE49-F238E27FC236}">
                <a16:creationId xmlns:a16="http://schemas.microsoft.com/office/drawing/2014/main" id="{139A3748-34BF-62E9-3801-F7817E6BFBF1}"/>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p:blipFill>
        <p:spPr>
          <a:xfrm>
            <a:off x="7384309" y="3038582"/>
            <a:ext cx="2383896" cy="1770540"/>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E5ED73EB-214F-E490-A11B-7793D1442DD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934529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64345" y="530124"/>
            <a:ext cx="8554375" cy="1325563"/>
          </a:xfrm>
        </p:spPr>
        <p:txBody>
          <a:bodyPr>
            <a:normAutofit/>
          </a:bodyPr>
          <a:lstStyle/>
          <a:p>
            <a:r>
              <a:rPr lang="en-US"/>
              <a:t>But They are Also the “Toolbelt Generation”</a:t>
            </a:r>
          </a:p>
        </p:txBody>
      </p:sp>
      <p:pic>
        <p:nvPicPr>
          <p:cNvPr id="29" name="Picture 28" descr="47 percent">
            <a:extLst>
              <a:ext uri="{FF2B5EF4-FFF2-40B4-BE49-F238E27FC236}">
                <a16:creationId xmlns:a16="http://schemas.microsoft.com/office/drawing/2014/main" id="{8DC355DC-6690-3402-C496-A1A7D6131C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7606" y="1975440"/>
            <a:ext cx="1072671" cy="1090380"/>
          </a:xfrm>
          <a:prstGeom prst="rect">
            <a:avLst/>
          </a:prstGeom>
        </p:spPr>
      </p:pic>
      <p:sp>
        <p:nvSpPr>
          <p:cNvPr id="14" name="Content Placeholder 13">
            <a:extLst>
              <a:ext uri="{FF2B5EF4-FFF2-40B4-BE49-F238E27FC236}">
                <a16:creationId xmlns:a16="http://schemas.microsoft.com/office/drawing/2014/main" id="{E38008A7-E014-3EE6-E4DF-B9548D85CECD}"/>
              </a:ext>
            </a:extLst>
          </p:cNvPr>
          <p:cNvSpPr>
            <a:spLocks noGrp="1"/>
          </p:cNvSpPr>
          <p:nvPr>
            <p:ph sz="half" idx="13"/>
          </p:nvPr>
        </p:nvSpPr>
        <p:spPr>
          <a:xfrm>
            <a:off x="2041411" y="2177067"/>
            <a:ext cx="3410940" cy="832857"/>
          </a:xfrm>
        </p:spPr>
        <p:txBody>
          <a:bodyPr>
            <a:normAutofit fontScale="62500" lnSpcReduction="20000"/>
          </a:bodyPr>
          <a:lstStyle/>
          <a:p>
            <a:r>
              <a:rPr lang="en-US" sz="3500">
                <a:solidFill>
                  <a:schemeClr val="tx1"/>
                </a:solidFill>
              </a:rPr>
              <a:t>Young adults interested in trades career</a:t>
            </a:r>
          </a:p>
          <a:p>
            <a:endParaRPr lang="en-US"/>
          </a:p>
        </p:txBody>
      </p:sp>
      <p:pic>
        <p:nvPicPr>
          <p:cNvPr id="10" name="Picture 9" descr="23 percent">
            <a:extLst>
              <a:ext uri="{FF2B5EF4-FFF2-40B4-BE49-F238E27FC236}">
                <a16:creationId xmlns:a16="http://schemas.microsoft.com/office/drawing/2014/main" id="{AEC7904E-0D3A-391F-899F-C5CCAD2B73B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9323" y="3332747"/>
            <a:ext cx="1069681" cy="1087175"/>
          </a:xfrm>
          <a:prstGeom prst="rect">
            <a:avLst/>
          </a:prstGeom>
        </p:spPr>
      </p:pic>
      <p:sp>
        <p:nvSpPr>
          <p:cNvPr id="15" name="Content Placeholder 14">
            <a:extLst>
              <a:ext uri="{FF2B5EF4-FFF2-40B4-BE49-F238E27FC236}">
                <a16:creationId xmlns:a16="http://schemas.microsoft.com/office/drawing/2014/main" id="{19B17FB5-9E54-FFD8-0C49-414B4A611E6E}"/>
              </a:ext>
            </a:extLst>
          </p:cNvPr>
          <p:cNvSpPr>
            <a:spLocks noGrp="1"/>
          </p:cNvSpPr>
          <p:nvPr>
            <p:ph sz="half" idx="14"/>
          </p:nvPr>
        </p:nvSpPr>
        <p:spPr>
          <a:xfrm>
            <a:off x="2017464" y="3491620"/>
            <a:ext cx="3410940" cy="981216"/>
          </a:xfrm>
        </p:spPr>
        <p:txBody>
          <a:bodyPr>
            <a:normAutofit lnSpcReduction="10000"/>
          </a:bodyPr>
          <a:lstStyle/>
          <a:p>
            <a:r>
              <a:rPr lang="en-US" sz="2200">
                <a:solidFill>
                  <a:schemeClr val="tx1"/>
                </a:solidFill>
              </a:rPr>
              <a:t>Students studying construction trades rose from 2018 to 2024</a:t>
            </a:r>
            <a:endParaRPr lang="en-US" sz="2200"/>
          </a:p>
        </p:txBody>
      </p:sp>
      <p:pic>
        <p:nvPicPr>
          <p:cNvPr id="12" name="Picture 11" descr="299,000">
            <a:extLst>
              <a:ext uri="{FF2B5EF4-FFF2-40B4-BE49-F238E27FC236}">
                <a16:creationId xmlns:a16="http://schemas.microsoft.com/office/drawing/2014/main" id="{D422C2EC-FC0A-3B0A-E60A-E2A84672A87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809" y="4777268"/>
            <a:ext cx="1073174" cy="1080158"/>
          </a:xfrm>
          <a:prstGeom prst="rect">
            <a:avLst/>
          </a:prstGeom>
        </p:spPr>
      </p:pic>
      <p:sp>
        <p:nvSpPr>
          <p:cNvPr id="16" name="Content Placeholder 15">
            <a:extLst>
              <a:ext uri="{FF2B5EF4-FFF2-40B4-BE49-F238E27FC236}">
                <a16:creationId xmlns:a16="http://schemas.microsoft.com/office/drawing/2014/main" id="{550735A2-51D9-613B-9F7A-AA079F12BC6A}"/>
              </a:ext>
            </a:extLst>
          </p:cNvPr>
          <p:cNvSpPr>
            <a:spLocks noGrp="1"/>
          </p:cNvSpPr>
          <p:nvPr>
            <p:ph sz="half" idx="15"/>
          </p:nvPr>
        </p:nvSpPr>
        <p:spPr>
          <a:xfrm>
            <a:off x="2041411" y="4961496"/>
            <a:ext cx="3547369" cy="813562"/>
          </a:xfrm>
        </p:spPr>
        <p:txBody>
          <a:bodyPr>
            <a:normAutofit fontScale="77500" lnSpcReduction="20000"/>
          </a:bodyPr>
          <a:lstStyle/>
          <a:p>
            <a:r>
              <a:rPr lang="en-US">
                <a:solidFill>
                  <a:schemeClr val="tx1"/>
                </a:solidFill>
              </a:rPr>
              <a:t>More electricians than 2014 - median age fell by 2.9 years.</a:t>
            </a:r>
          </a:p>
          <a:p>
            <a:endParaRPr lang="en-US"/>
          </a:p>
        </p:txBody>
      </p:sp>
      <p:pic>
        <p:nvPicPr>
          <p:cNvPr id="2050" name="Picture 2" descr="How Gen Z Is Becoming the Toolbelt ...">
            <a:extLst>
              <a:ext uri="{FF2B5EF4-FFF2-40B4-BE49-F238E27FC236}">
                <a16:creationId xmlns:a16="http://schemas.microsoft.com/office/drawing/2014/main" id="{C87D4AF0-A3CC-5FE7-AAE6-45A60E988E0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40719" y="111262"/>
            <a:ext cx="2614336" cy="1867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20" descr="5.1 percent">
            <a:extLst>
              <a:ext uri="{FF2B5EF4-FFF2-40B4-BE49-F238E27FC236}">
                <a16:creationId xmlns:a16="http://schemas.microsoft.com/office/drawing/2014/main" id="{D96CC47B-B9DD-144C-D5AA-74897EAEB09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896918" y="1978645"/>
            <a:ext cx="1099996" cy="1087175"/>
          </a:xfrm>
          <a:prstGeom prst="rect">
            <a:avLst/>
          </a:prstGeom>
        </p:spPr>
      </p:pic>
      <p:sp>
        <p:nvSpPr>
          <p:cNvPr id="13" name="Content Placeholder 12">
            <a:extLst>
              <a:ext uri="{FF2B5EF4-FFF2-40B4-BE49-F238E27FC236}">
                <a16:creationId xmlns:a16="http://schemas.microsoft.com/office/drawing/2014/main" id="{B7E1E253-1209-F1A7-660C-6D18C31D1DBB}"/>
              </a:ext>
            </a:extLst>
          </p:cNvPr>
          <p:cNvSpPr>
            <a:spLocks noGrp="1"/>
          </p:cNvSpPr>
          <p:nvPr>
            <p:ph sz="half" idx="2"/>
          </p:nvPr>
        </p:nvSpPr>
        <p:spPr>
          <a:xfrm>
            <a:off x="7139181" y="2176620"/>
            <a:ext cx="4044556" cy="924503"/>
          </a:xfrm>
        </p:spPr>
        <p:txBody>
          <a:bodyPr>
            <a:normAutofit fontScale="55000" lnSpcReduction="20000"/>
          </a:bodyPr>
          <a:lstStyle/>
          <a:p>
            <a:r>
              <a:rPr lang="en-US" sz="4000">
                <a:solidFill>
                  <a:schemeClr val="tx1"/>
                </a:solidFill>
              </a:rPr>
              <a:t>Pay increase for new construction hires vs. 2.7% in professional services.</a:t>
            </a:r>
          </a:p>
          <a:p>
            <a:endParaRPr lang="en-US"/>
          </a:p>
        </p:txBody>
      </p:sp>
      <p:pic>
        <p:nvPicPr>
          <p:cNvPr id="25" name="Picture 24" descr="16 percent">
            <a:extLst>
              <a:ext uri="{FF2B5EF4-FFF2-40B4-BE49-F238E27FC236}">
                <a16:creationId xmlns:a16="http://schemas.microsoft.com/office/drawing/2014/main" id="{DF61DA94-C960-FBDA-11DB-CAEA2A72D42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896918" y="3332747"/>
            <a:ext cx="1158732" cy="1169982"/>
          </a:xfrm>
          <a:prstGeom prst="rect">
            <a:avLst/>
          </a:prstGeom>
        </p:spPr>
      </p:pic>
      <p:sp>
        <p:nvSpPr>
          <p:cNvPr id="17" name="Content Placeholder 16">
            <a:extLst>
              <a:ext uri="{FF2B5EF4-FFF2-40B4-BE49-F238E27FC236}">
                <a16:creationId xmlns:a16="http://schemas.microsoft.com/office/drawing/2014/main" id="{C59363A1-0049-46FD-9C80-5945F62844B2}"/>
              </a:ext>
            </a:extLst>
          </p:cNvPr>
          <p:cNvSpPr>
            <a:spLocks noGrp="1"/>
          </p:cNvSpPr>
          <p:nvPr>
            <p:ph sz="half" idx="16"/>
          </p:nvPr>
        </p:nvSpPr>
        <p:spPr>
          <a:xfrm>
            <a:off x="7139181" y="3568972"/>
            <a:ext cx="4268674" cy="875388"/>
          </a:xfrm>
        </p:spPr>
        <p:txBody>
          <a:bodyPr>
            <a:noAutofit/>
          </a:bodyPr>
          <a:lstStyle/>
          <a:p>
            <a:pPr>
              <a:lnSpc>
                <a:spcPct val="70000"/>
              </a:lnSpc>
            </a:pPr>
            <a:r>
              <a:rPr lang="en-US" sz="2200">
                <a:solidFill>
                  <a:schemeClr val="tx1"/>
                </a:solidFill>
              </a:rPr>
              <a:t>Vocational-focused community colleges increase in enrollment</a:t>
            </a:r>
          </a:p>
        </p:txBody>
      </p:sp>
      <p:pic>
        <p:nvPicPr>
          <p:cNvPr id="27" name="Picture 26" descr="95 percent">
            <a:extLst>
              <a:ext uri="{FF2B5EF4-FFF2-40B4-BE49-F238E27FC236}">
                <a16:creationId xmlns:a16="http://schemas.microsoft.com/office/drawing/2014/main" id="{6A19FCE1-0B5C-0023-45C7-C1FC0B7BADF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896918" y="4731197"/>
            <a:ext cx="1158732" cy="1172300"/>
          </a:xfrm>
          <a:prstGeom prst="rect">
            <a:avLst/>
          </a:prstGeom>
        </p:spPr>
      </p:pic>
      <p:sp>
        <p:nvSpPr>
          <p:cNvPr id="18" name="Content Placeholder 17">
            <a:extLst>
              <a:ext uri="{FF2B5EF4-FFF2-40B4-BE49-F238E27FC236}">
                <a16:creationId xmlns:a16="http://schemas.microsoft.com/office/drawing/2014/main" id="{DCA1E494-DF3B-68C4-2AD5-F7F23EA60B60}"/>
              </a:ext>
            </a:extLst>
          </p:cNvPr>
          <p:cNvSpPr>
            <a:spLocks noGrp="1"/>
          </p:cNvSpPr>
          <p:nvPr>
            <p:ph sz="half" idx="17"/>
          </p:nvPr>
        </p:nvSpPr>
        <p:spPr>
          <a:xfrm>
            <a:off x="7139181" y="4845212"/>
            <a:ext cx="4268674" cy="1058285"/>
          </a:xfrm>
        </p:spPr>
        <p:txBody>
          <a:bodyPr>
            <a:normAutofit fontScale="92500" lnSpcReduction="20000"/>
          </a:bodyPr>
          <a:lstStyle/>
          <a:p>
            <a:r>
              <a:rPr lang="en-US" sz="2400">
                <a:solidFill>
                  <a:schemeClr val="tx1"/>
                </a:solidFill>
              </a:rPr>
              <a:t>Optimistic about job security and believe they won’t be replaced by AI -  </a:t>
            </a:r>
            <a:r>
              <a:rPr lang="en-US" sz="2400">
                <a:solidFill>
                  <a:schemeClr val="tx1"/>
                </a:solidFill>
                <a:hlinkClick r:id="rId10" tooltip="https://press.thumbtack.com/announcements/new-report-from-thumbtack-examines-forces-behind-skilled-trade-labor-shortage-offering-optimistic-outlook-for-the-future/"/>
              </a:rPr>
              <a:t>Thumbtack </a:t>
            </a:r>
            <a:endParaRPr lang="en-US" sz="2400">
              <a:solidFill>
                <a:schemeClr val="tx1"/>
              </a:solidFill>
            </a:endParaRPr>
          </a:p>
          <a:p>
            <a:endParaRPr lang="en-US"/>
          </a:p>
        </p:txBody>
      </p:sp>
      <p:sp>
        <p:nvSpPr>
          <p:cNvPr id="19" name="Content Placeholder 18">
            <a:extLst>
              <a:ext uri="{FF2B5EF4-FFF2-40B4-BE49-F238E27FC236}">
                <a16:creationId xmlns:a16="http://schemas.microsoft.com/office/drawing/2014/main" id="{05C71F60-B915-D554-572C-67878C0CB389}"/>
              </a:ext>
            </a:extLst>
          </p:cNvPr>
          <p:cNvSpPr>
            <a:spLocks noGrp="1"/>
          </p:cNvSpPr>
          <p:nvPr>
            <p:ph sz="half" idx="18"/>
          </p:nvPr>
        </p:nvSpPr>
        <p:spPr>
          <a:xfrm>
            <a:off x="4273377" y="6489829"/>
            <a:ext cx="3247082" cy="368171"/>
          </a:xfrm>
        </p:spPr>
        <p:txBody>
          <a:bodyPr>
            <a:normAutofit/>
          </a:bodyPr>
          <a:lstStyle/>
          <a:p>
            <a:pPr marL="457200" lvl="1" indent="0">
              <a:buNone/>
            </a:pPr>
            <a:r>
              <a:rPr lang="en-US" sz="1400">
                <a:solidFill>
                  <a:schemeClr val="tx1"/>
                </a:solidFill>
              </a:rPr>
              <a:t>Source: </a:t>
            </a:r>
            <a:r>
              <a:rPr lang="en-US" sz="1400">
                <a:solidFill>
                  <a:srgbClr val="0563C1"/>
                </a:solidFill>
                <a:hlinkClick r:id="rId11" tooltip="https://www.wsj.com/lifestyle/careers/gen-z-trades-jobs-plumbing-welding-a76b5e43">
                  <a:extLst>
                    <a:ext uri="{A12FA001-AC4F-418D-AE19-62706E023703}">
                      <ahyp:hlinkClr xmlns:ahyp="http://schemas.microsoft.com/office/drawing/2018/hyperlinkcolor" val="tx"/>
                    </a:ext>
                  </a:extLst>
                </a:hlinkClick>
              </a:rPr>
              <a:t>Wall Street Journal</a:t>
            </a:r>
            <a:endParaRPr lang="en-US" sz="1400"/>
          </a:p>
        </p:txBody>
      </p:sp>
      <p:sp>
        <p:nvSpPr>
          <p:cNvPr id="4" name="Slide Number Placeholder 5">
            <a:extLst>
              <a:ext uri="{FF2B5EF4-FFF2-40B4-BE49-F238E27FC236}">
                <a16:creationId xmlns:a16="http://schemas.microsoft.com/office/drawing/2014/main" id="{E5ED73EB-214F-E490-A11B-7793D1442DD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716276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p:txBody>
          <a:bodyPr>
            <a:normAutofit/>
          </a:bodyPr>
          <a:lstStyle/>
          <a:p>
            <a:r>
              <a:rPr lang="en-US"/>
              <a:t>What Can Each Partner Bring?</a:t>
            </a:r>
          </a:p>
        </p:txBody>
      </p:sp>
      <p:sp>
        <p:nvSpPr>
          <p:cNvPr id="5" name="Text Placeholder 4">
            <a:extLst>
              <a:ext uri="{FF2B5EF4-FFF2-40B4-BE49-F238E27FC236}">
                <a16:creationId xmlns:a16="http://schemas.microsoft.com/office/drawing/2014/main" id="{2BCA5A37-B859-6CD5-F4E5-594ACA104C64}"/>
              </a:ext>
            </a:extLst>
          </p:cNvPr>
          <p:cNvSpPr>
            <a:spLocks noGrp="1"/>
          </p:cNvSpPr>
          <p:nvPr>
            <p:ph type="body" sz="quarter" idx="13"/>
          </p:nvPr>
        </p:nvSpPr>
        <p:spPr>
          <a:xfrm>
            <a:off x="657225" y="1725524"/>
            <a:ext cx="10875412" cy="4100601"/>
          </a:xfrm>
        </p:spPr>
        <p:txBody>
          <a:bodyPr>
            <a:normAutofit fontScale="92500" lnSpcReduction="10000"/>
          </a:bodyPr>
          <a:lstStyle/>
          <a:p>
            <a:pPr algn="l">
              <a:buFont typeface="Arial" panose="020B0604020202020204" pitchFamily="34" charset="0"/>
              <a:buChar char="•"/>
            </a:pPr>
            <a:r>
              <a:rPr lang="en-US" b="0" i="0">
                <a:solidFill>
                  <a:schemeClr val="tx1"/>
                </a:solidFill>
                <a:effectLst/>
                <a:highlight>
                  <a:srgbClr val="FCFCF9"/>
                </a:highlight>
                <a:latin typeface="Montserrat Medium" panose="00000600000000000000" pitchFamily="2" charset="0"/>
              </a:rPr>
              <a:t>Businesses</a:t>
            </a:r>
            <a:r>
              <a:rPr lang="en-US">
                <a:solidFill>
                  <a:schemeClr val="tx1"/>
                </a:solidFill>
                <a:highlight>
                  <a:srgbClr val="FCFCF9"/>
                </a:highlight>
                <a:latin typeface="Montserrat Medium" panose="00000600000000000000" pitchFamily="2" charset="0"/>
              </a:rPr>
              <a:t>, trade organizations, and chambers of commerce</a:t>
            </a:r>
            <a:r>
              <a:rPr lang="en-US" b="0" i="0">
                <a:solidFill>
                  <a:schemeClr val="tx1"/>
                </a:solidFill>
                <a:effectLst/>
                <a:highlight>
                  <a:srgbClr val="FCFCF9"/>
                </a:highlight>
                <a:latin typeface="Montserrat Medium" panose="00000600000000000000" pitchFamily="2" charset="0"/>
              </a:rPr>
              <a:t> identify needed skills, provide on-the-job training, and employ apprentices.</a:t>
            </a:r>
          </a:p>
          <a:p>
            <a:r>
              <a:rPr lang="en-US" b="0" i="0">
                <a:solidFill>
                  <a:schemeClr val="tx1"/>
                </a:solidFill>
                <a:effectLst/>
                <a:highlight>
                  <a:srgbClr val="FCFCF9"/>
                </a:highlight>
                <a:latin typeface="Montserrat Medium" panose="00000600000000000000" pitchFamily="2" charset="0"/>
              </a:rPr>
              <a:t>Schools help design curriculum, provide classroom instruction, and facilitate student recruitment.</a:t>
            </a:r>
          </a:p>
          <a:p>
            <a:pPr algn="l">
              <a:buFont typeface="Arial" panose="020B0604020202020204" pitchFamily="34" charset="0"/>
              <a:buChar char="•"/>
            </a:pPr>
            <a:r>
              <a:rPr lang="en-US" b="0" i="0">
                <a:solidFill>
                  <a:schemeClr val="tx1"/>
                </a:solidFill>
                <a:effectLst/>
                <a:highlight>
                  <a:srgbClr val="FCFCF9"/>
                </a:highlight>
                <a:latin typeface="Montserrat Medium" panose="00000600000000000000" pitchFamily="2" charset="0"/>
              </a:rPr>
              <a:t>Workforce boards can help recruit apprentices, offer funding, and connect partners.</a:t>
            </a:r>
          </a:p>
          <a:p>
            <a:pPr algn="l">
              <a:buFont typeface="Arial" panose="020B0604020202020204" pitchFamily="34" charset="0"/>
              <a:buChar char="•"/>
            </a:pPr>
            <a:r>
              <a:rPr lang="en-US" b="0" i="0">
                <a:solidFill>
                  <a:schemeClr val="tx1"/>
                </a:solidFill>
                <a:effectLst/>
                <a:highlight>
                  <a:srgbClr val="FCFCF9"/>
                </a:highlight>
                <a:latin typeface="Montserrat Medium" panose="00000600000000000000" pitchFamily="2" charset="0"/>
              </a:rPr>
              <a:t>State agencies develop curriculum frameworks, provide guidance on laws/regulations, and offer funding.</a:t>
            </a:r>
          </a:p>
          <a:p>
            <a:pPr algn="l">
              <a:buFont typeface="Arial" panose="020B0604020202020204" pitchFamily="34" charset="0"/>
              <a:buChar char="•"/>
            </a:pPr>
            <a:r>
              <a:rPr lang="en-US" b="0" i="0">
                <a:solidFill>
                  <a:schemeClr val="tx1"/>
                </a:solidFill>
                <a:effectLst/>
                <a:highlight>
                  <a:srgbClr val="FCFCF9"/>
                </a:highlight>
                <a:latin typeface="Montserrat Medium" panose="00000600000000000000" pitchFamily="2" charset="0"/>
              </a:rPr>
              <a:t>Community organizations assist with student recruitment, academic support, funding, and program oversight.</a:t>
            </a:r>
          </a:p>
          <a:p>
            <a:pPr lvl="1"/>
            <a:endParaRPr lang="en-US"/>
          </a:p>
        </p:txBody>
      </p:sp>
      <p:sp>
        <p:nvSpPr>
          <p:cNvPr id="4" name="Slide Number Placeholder 5">
            <a:extLst>
              <a:ext uri="{FF2B5EF4-FFF2-40B4-BE49-F238E27FC236}">
                <a16:creationId xmlns:a16="http://schemas.microsoft.com/office/drawing/2014/main" id="{AE1D3B05-A82E-9B54-425C-F4C36630368E}"/>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48771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793C-DEF3-09FD-4B72-61D170EFB98F}"/>
              </a:ext>
            </a:extLst>
          </p:cNvPr>
          <p:cNvSpPr>
            <a:spLocks noGrp="1"/>
          </p:cNvSpPr>
          <p:nvPr>
            <p:ph type="title"/>
          </p:nvPr>
        </p:nvSpPr>
        <p:spPr>
          <a:xfrm>
            <a:off x="838200" y="566072"/>
            <a:ext cx="10515600" cy="1325563"/>
          </a:xfrm>
        </p:spPr>
        <p:txBody>
          <a:bodyPr>
            <a:normAutofit/>
          </a:bodyPr>
          <a:lstStyle/>
          <a:p>
            <a:r>
              <a:rPr lang="en-US" sz="4000">
                <a:latin typeface="Montserrat"/>
              </a:rPr>
              <a:t>Key Organizational Apprenticeship Roles</a:t>
            </a:r>
          </a:p>
        </p:txBody>
      </p:sp>
      <p:grpSp>
        <p:nvGrpSpPr>
          <p:cNvPr id="52" name="Group 51" descr="Building with many employees">
            <a:extLst>
              <a:ext uri="{FF2B5EF4-FFF2-40B4-BE49-F238E27FC236}">
                <a16:creationId xmlns:a16="http://schemas.microsoft.com/office/drawing/2014/main" id="{27065134-F006-2205-EB15-81B8103ADAFB}"/>
              </a:ext>
            </a:extLst>
          </p:cNvPr>
          <p:cNvGrpSpPr/>
          <p:nvPr/>
        </p:nvGrpSpPr>
        <p:grpSpPr>
          <a:xfrm>
            <a:off x="1292316" y="2184673"/>
            <a:ext cx="1371600" cy="1371600"/>
            <a:chOff x="1326945" y="2277052"/>
            <a:chExt cx="1371600" cy="1371600"/>
          </a:xfrm>
        </p:grpSpPr>
        <p:sp>
          <p:nvSpPr>
            <p:cNvPr id="6" name="AutoShape 23">
              <a:extLst>
                <a:ext uri="{FF2B5EF4-FFF2-40B4-BE49-F238E27FC236}">
                  <a16:creationId xmlns:a16="http://schemas.microsoft.com/office/drawing/2014/main" id="{F0704DFB-802C-E0E4-3DC0-3CDC2B9F0B0B}"/>
                </a:ext>
              </a:extLst>
            </p:cNvPr>
            <p:cNvSpPr>
              <a:spLocks noChangeAspect="1" noChangeArrowheads="1" noTextEdit="1"/>
            </p:cNvSpPr>
            <p:nvPr userDrawn="1"/>
          </p:nvSpPr>
          <p:spPr bwMode="auto">
            <a:xfrm>
              <a:off x="1742077" y="2648934"/>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upa 65">
              <a:extLst>
                <a:ext uri="{FF2B5EF4-FFF2-40B4-BE49-F238E27FC236}">
                  <a16:creationId xmlns:a16="http://schemas.microsoft.com/office/drawing/2014/main" id="{95B10CB1-8A8F-E144-4F8B-FD67B256B913}"/>
                </a:ext>
              </a:extLst>
            </p:cNvPr>
            <p:cNvGrpSpPr/>
            <p:nvPr userDrawn="1"/>
          </p:nvGrpSpPr>
          <p:grpSpPr>
            <a:xfrm>
              <a:off x="1742077" y="2648934"/>
              <a:ext cx="541337" cy="412750"/>
              <a:chOff x="906463" y="3402013"/>
              <a:chExt cx="541337" cy="412750"/>
            </a:xfrm>
          </p:grpSpPr>
          <p:sp>
            <p:nvSpPr>
              <p:cNvPr id="47" name="Freeform 25">
                <a:extLst>
                  <a:ext uri="{FF2B5EF4-FFF2-40B4-BE49-F238E27FC236}">
                    <a16:creationId xmlns:a16="http://schemas.microsoft.com/office/drawing/2014/main" id="{875D68BC-B34D-239C-3EDC-C5F8A936202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8" name="Freeform 26">
                <a:extLst>
                  <a:ext uri="{FF2B5EF4-FFF2-40B4-BE49-F238E27FC236}">
                    <a16:creationId xmlns:a16="http://schemas.microsoft.com/office/drawing/2014/main" id="{0736C2C3-392E-C56E-8534-0CECE84EB20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9" name="Freeform 27">
                <a:extLst>
                  <a:ext uri="{FF2B5EF4-FFF2-40B4-BE49-F238E27FC236}">
                    <a16:creationId xmlns:a16="http://schemas.microsoft.com/office/drawing/2014/main" id="{72532441-D2C5-96C9-C20C-7ABB64CC78BA}"/>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0" name="Freeform 28">
                <a:extLst>
                  <a:ext uri="{FF2B5EF4-FFF2-40B4-BE49-F238E27FC236}">
                    <a16:creationId xmlns:a16="http://schemas.microsoft.com/office/drawing/2014/main" id="{C41F22C7-03B9-5425-F12C-001DB31A44FE}"/>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1" name="Freeform 29">
                <a:extLst>
                  <a:ext uri="{FF2B5EF4-FFF2-40B4-BE49-F238E27FC236}">
                    <a16:creationId xmlns:a16="http://schemas.microsoft.com/office/drawing/2014/main" id="{C3F165A6-EC95-FE26-95C0-3F68AE2E79AE}"/>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 name="Oval 7">
              <a:extLst>
                <a:ext uri="{FF2B5EF4-FFF2-40B4-BE49-F238E27FC236}">
                  <a16:creationId xmlns:a16="http://schemas.microsoft.com/office/drawing/2014/main" id="{435D5145-FB6A-98C8-1FA5-EE2D2F40BD54}"/>
                </a:ext>
              </a:extLst>
            </p:cNvPr>
            <p:cNvSpPr/>
            <p:nvPr userDrawn="1"/>
          </p:nvSpPr>
          <p:spPr>
            <a:xfrm>
              <a:off x="1326945" y="227705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30" name="Graphic 29" descr="Remote work with solid fill">
              <a:extLst>
                <a:ext uri="{FF2B5EF4-FFF2-40B4-BE49-F238E27FC236}">
                  <a16:creationId xmlns:a16="http://schemas.microsoft.com/office/drawing/2014/main" id="{7E864775-CD5B-4EDC-F4A1-F17A5BE982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4917" y="2420143"/>
              <a:ext cx="1135656" cy="1135656"/>
            </a:xfrm>
            <a:prstGeom prst="rect">
              <a:avLst/>
            </a:prstGeom>
          </p:spPr>
        </p:pic>
      </p:grpSp>
      <p:sp>
        <p:nvSpPr>
          <p:cNvPr id="79" name="Content Placeholder 78">
            <a:extLst>
              <a:ext uri="{FF2B5EF4-FFF2-40B4-BE49-F238E27FC236}">
                <a16:creationId xmlns:a16="http://schemas.microsoft.com/office/drawing/2014/main" id="{D8710E72-5B7D-A922-87C9-725E73D1CFDA}"/>
              </a:ext>
            </a:extLst>
          </p:cNvPr>
          <p:cNvSpPr>
            <a:spLocks noGrp="1"/>
          </p:cNvSpPr>
          <p:nvPr>
            <p:ph sz="half" idx="1"/>
          </p:nvPr>
        </p:nvSpPr>
        <p:spPr>
          <a:xfrm>
            <a:off x="1190822" y="3740815"/>
            <a:ext cx="1574587" cy="571408"/>
          </a:xfrm>
        </p:spPr>
        <p:txBody>
          <a:bodyPr>
            <a:normAutofit fontScale="92500"/>
          </a:bodyPr>
          <a:lstStyle/>
          <a:p>
            <a:pPr algn="ctr"/>
            <a:r>
              <a:rPr kumimoji="0" lang="en-US" sz="2800" b="1" i="0" u="none" strike="noStrike" kern="1200" cap="none" spc="0" normalizeH="0" baseline="0" noProof="0">
                <a:ln>
                  <a:noFill/>
                </a:ln>
                <a:solidFill>
                  <a:prstClr val="black"/>
                </a:solidFill>
                <a:effectLst/>
                <a:uLnTx/>
                <a:uFillTx/>
                <a:latin typeface="Montserrat Medium" panose="00000600000000000000" pitchFamily="2" charset="0"/>
              </a:rPr>
              <a:t>Sponsor</a:t>
            </a:r>
            <a:endParaRPr kumimoji="0" lang="pl-PL" sz="2800" b="1" i="0" u="none" strike="noStrike" kern="1200" cap="none" spc="0" normalizeH="0" baseline="0" noProof="0">
              <a:ln>
                <a:noFill/>
              </a:ln>
              <a:solidFill>
                <a:srgbClr val="4472C4"/>
              </a:solidFill>
              <a:effectLst/>
              <a:uLnTx/>
              <a:uFillTx/>
              <a:latin typeface="Montserrat Medium" panose="00000600000000000000" pitchFamily="2" charset="0"/>
            </a:endParaRPr>
          </a:p>
          <a:p>
            <a:endParaRPr lang="en-US"/>
          </a:p>
        </p:txBody>
      </p:sp>
      <p:sp>
        <p:nvSpPr>
          <p:cNvPr id="83" name="Content Placeholder 82">
            <a:extLst>
              <a:ext uri="{FF2B5EF4-FFF2-40B4-BE49-F238E27FC236}">
                <a16:creationId xmlns:a16="http://schemas.microsoft.com/office/drawing/2014/main" id="{CF1E45F5-B5F7-7409-5987-422D8D2F8B13}"/>
              </a:ext>
            </a:extLst>
          </p:cNvPr>
          <p:cNvSpPr>
            <a:spLocks noGrp="1"/>
          </p:cNvSpPr>
          <p:nvPr>
            <p:ph sz="half" idx="15"/>
          </p:nvPr>
        </p:nvSpPr>
        <p:spPr>
          <a:xfrm>
            <a:off x="729260" y="4214946"/>
            <a:ext cx="2537976" cy="1795640"/>
          </a:xfrm>
        </p:spPr>
        <p:txBody>
          <a:bodyPr>
            <a:normAutofit fontScale="55000" lnSpcReduction="20000"/>
          </a:bodyPr>
          <a:lstStyle/>
          <a:p>
            <a:pPr algn="ctr">
              <a:lnSpc>
                <a:spcPct val="120000"/>
              </a:lnSpc>
              <a:defRPr/>
            </a:pPr>
            <a:r>
              <a:rPr lang="en-US" sz="2700">
                <a:solidFill>
                  <a:prstClr val="black"/>
                </a:solidFill>
                <a:latin typeface="Montserrat" panose="00000500000000000000" pitchFamily="2" charset="0"/>
              </a:rPr>
              <a:t>An organization that agrees to operate an apprenticeship program and in whose name the program is registered.</a:t>
            </a:r>
            <a:endParaRPr lang="pl-PL" sz="2700">
              <a:solidFill>
                <a:prstClr val="black"/>
              </a:solidFill>
              <a:latin typeface="Montserrat" panose="00000500000000000000" pitchFamily="2" charset="0"/>
            </a:endParaRPr>
          </a:p>
          <a:p>
            <a:endParaRPr lang="en-US"/>
          </a:p>
        </p:txBody>
      </p:sp>
      <p:cxnSp>
        <p:nvCxnSpPr>
          <p:cNvPr id="23" name="Łącznik prosty 26">
            <a:extLst>
              <a:ext uri="{FF2B5EF4-FFF2-40B4-BE49-F238E27FC236}">
                <a16:creationId xmlns:a16="http://schemas.microsoft.com/office/drawing/2014/main" id="{864FEB4A-3B48-E14B-6E4A-0425661B370F}"/>
              </a:ext>
              <a:ext uri="{C183D7F6-B498-43B3-948B-1728B52AA6E4}">
                <adec:decorative xmlns:adec="http://schemas.microsoft.com/office/drawing/2017/decorative" val="1"/>
              </a:ext>
            </a:extLst>
          </p:cNvPr>
          <p:cNvCxnSpPr>
            <a:cxnSpLocks/>
          </p:cNvCxnSpPr>
          <p:nvPr userDrawn="1"/>
        </p:nvCxnSpPr>
        <p:spPr>
          <a:xfrm flipH="1">
            <a:off x="3383115" y="3992816"/>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54" name="Group 53" descr="employees learning">
            <a:extLst>
              <a:ext uri="{FF2B5EF4-FFF2-40B4-BE49-F238E27FC236}">
                <a16:creationId xmlns:a16="http://schemas.microsoft.com/office/drawing/2014/main" id="{9EEA245E-6C3F-C855-2DCD-D89C12318FE6}"/>
              </a:ext>
            </a:extLst>
          </p:cNvPr>
          <p:cNvGrpSpPr/>
          <p:nvPr/>
        </p:nvGrpSpPr>
        <p:grpSpPr>
          <a:xfrm>
            <a:off x="4105782" y="2212954"/>
            <a:ext cx="1371600" cy="1371600"/>
            <a:chOff x="6844895" y="2307082"/>
            <a:chExt cx="1371600" cy="1371600"/>
          </a:xfrm>
        </p:grpSpPr>
        <p:sp>
          <p:nvSpPr>
            <p:cNvPr id="10" name="AutoShape 23">
              <a:extLst>
                <a:ext uri="{FF2B5EF4-FFF2-40B4-BE49-F238E27FC236}">
                  <a16:creationId xmlns:a16="http://schemas.microsoft.com/office/drawing/2014/main" id="{F83B8E6C-9DCE-55C9-1467-F415B35402F6}"/>
                </a:ext>
              </a:extLst>
            </p:cNvPr>
            <p:cNvSpPr>
              <a:spLocks noChangeAspect="1" noChangeArrowheads="1" noTextEdit="1"/>
            </p:cNvSpPr>
            <p:nvPr userDrawn="1"/>
          </p:nvSpPr>
          <p:spPr bwMode="auto">
            <a:xfrm>
              <a:off x="7405168" y="265010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upa 65">
              <a:extLst>
                <a:ext uri="{FF2B5EF4-FFF2-40B4-BE49-F238E27FC236}">
                  <a16:creationId xmlns:a16="http://schemas.microsoft.com/office/drawing/2014/main" id="{BD228A59-A6CE-C267-A312-DAF1E356D23E}"/>
                </a:ext>
              </a:extLst>
            </p:cNvPr>
            <p:cNvGrpSpPr/>
            <p:nvPr userDrawn="1"/>
          </p:nvGrpSpPr>
          <p:grpSpPr>
            <a:xfrm>
              <a:off x="7405168" y="2650109"/>
              <a:ext cx="541337" cy="412750"/>
              <a:chOff x="906463" y="3402013"/>
              <a:chExt cx="541337" cy="412750"/>
            </a:xfrm>
          </p:grpSpPr>
          <p:sp>
            <p:nvSpPr>
              <p:cNvPr id="42" name="Freeform 25">
                <a:extLst>
                  <a:ext uri="{FF2B5EF4-FFF2-40B4-BE49-F238E27FC236}">
                    <a16:creationId xmlns:a16="http://schemas.microsoft.com/office/drawing/2014/main" id="{21029E77-E31F-3A7E-1C28-97FAB301700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3" name="Freeform 26">
                <a:extLst>
                  <a:ext uri="{FF2B5EF4-FFF2-40B4-BE49-F238E27FC236}">
                    <a16:creationId xmlns:a16="http://schemas.microsoft.com/office/drawing/2014/main" id="{37382F3D-E5A9-E0D3-F95D-15FEA36D2C40}"/>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4" name="Freeform 27">
                <a:extLst>
                  <a:ext uri="{FF2B5EF4-FFF2-40B4-BE49-F238E27FC236}">
                    <a16:creationId xmlns:a16="http://schemas.microsoft.com/office/drawing/2014/main" id="{828E2E35-E56D-A01E-25DA-0F4B2DD5029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5" name="Freeform 28">
                <a:extLst>
                  <a:ext uri="{FF2B5EF4-FFF2-40B4-BE49-F238E27FC236}">
                    <a16:creationId xmlns:a16="http://schemas.microsoft.com/office/drawing/2014/main" id="{D1EE6C1D-8497-C8AA-6BC6-14964F209D8F}"/>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6" name="Freeform 29">
                <a:extLst>
                  <a:ext uri="{FF2B5EF4-FFF2-40B4-BE49-F238E27FC236}">
                    <a16:creationId xmlns:a16="http://schemas.microsoft.com/office/drawing/2014/main" id="{6B57A999-A8F1-A113-C9EE-FAFFB63CEBD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12" name="Oval 11">
              <a:extLst>
                <a:ext uri="{FF2B5EF4-FFF2-40B4-BE49-F238E27FC236}">
                  <a16:creationId xmlns:a16="http://schemas.microsoft.com/office/drawing/2014/main" id="{3533650D-18F8-0133-6200-C14918E1BAAF}"/>
                </a:ext>
              </a:extLst>
            </p:cNvPr>
            <p:cNvSpPr/>
            <p:nvPr userDrawn="1"/>
          </p:nvSpPr>
          <p:spPr>
            <a:xfrm>
              <a:off x="6844895" y="230708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9" name="Graphic 28" descr="Group brainstorm with solid fill">
              <a:extLst>
                <a:ext uri="{FF2B5EF4-FFF2-40B4-BE49-F238E27FC236}">
                  <a16:creationId xmlns:a16="http://schemas.microsoft.com/office/drawing/2014/main" id="{8EA4E0F8-94FC-AEF8-F509-C820BF3A724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5329" y="2444964"/>
              <a:ext cx="1073036" cy="1073036"/>
            </a:xfrm>
            <a:prstGeom prst="rect">
              <a:avLst/>
            </a:prstGeom>
          </p:spPr>
        </p:pic>
      </p:grpSp>
      <p:sp>
        <p:nvSpPr>
          <p:cNvPr id="81" name="Content Placeholder 80">
            <a:extLst>
              <a:ext uri="{FF2B5EF4-FFF2-40B4-BE49-F238E27FC236}">
                <a16:creationId xmlns:a16="http://schemas.microsoft.com/office/drawing/2014/main" id="{7988AA0D-074E-CF7D-1F24-2A5BADF0A880}"/>
              </a:ext>
            </a:extLst>
          </p:cNvPr>
          <p:cNvSpPr>
            <a:spLocks noGrp="1"/>
          </p:cNvSpPr>
          <p:nvPr>
            <p:ph sz="half" idx="13"/>
          </p:nvPr>
        </p:nvSpPr>
        <p:spPr>
          <a:xfrm>
            <a:off x="3680170" y="3789699"/>
            <a:ext cx="2197193" cy="425247"/>
          </a:xfrm>
        </p:spPr>
        <p:txBody>
          <a:bodyPr>
            <a:normAutofit fontScale="92500" lnSpcReduction="20000"/>
          </a:bodyPr>
          <a:lstStyle/>
          <a:p>
            <a:pPr algn="ctr">
              <a:lnSpc>
                <a:spcPct val="100000"/>
              </a:lnSpc>
            </a:pPr>
            <a:r>
              <a:rPr lang="en-US" b="1">
                <a:solidFill>
                  <a:prstClr val="black"/>
                </a:solidFill>
                <a:latin typeface="Montserrat Medium" panose="00000600000000000000" pitchFamily="2" charset="0"/>
              </a:rPr>
              <a:t>Employer</a:t>
            </a:r>
            <a:endParaRPr lang="pl-PL" b="1">
              <a:solidFill>
                <a:prstClr val="black"/>
              </a:solidFill>
              <a:latin typeface="Montserrat Medium" panose="00000600000000000000" pitchFamily="2" charset="0"/>
            </a:endParaRPr>
          </a:p>
          <a:p>
            <a:endParaRPr lang="en-US"/>
          </a:p>
        </p:txBody>
      </p:sp>
      <p:sp>
        <p:nvSpPr>
          <p:cNvPr id="82" name="Content Placeholder 81">
            <a:extLst>
              <a:ext uri="{FF2B5EF4-FFF2-40B4-BE49-F238E27FC236}">
                <a16:creationId xmlns:a16="http://schemas.microsoft.com/office/drawing/2014/main" id="{A86745B7-6684-A0DF-D26F-168DFCE46E17}"/>
              </a:ext>
            </a:extLst>
          </p:cNvPr>
          <p:cNvSpPr>
            <a:spLocks noGrp="1"/>
          </p:cNvSpPr>
          <p:nvPr>
            <p:ph sz="half" idx="14"/>
          </p:nvPr>
        </p:nvSpPr>
        <p:spPr>
          <a:xfrm>
            <a:off x="3558713" y="4214946"/>
            <a:ext cx="2672381" cy="2076982"/>
          </a:xfrm>
        </p:spPr>
        <p:txBody>
          <a:bodyPr>
            <a:normAutofit/>
          </a:bodyPr>
          <a:lstStyle/>
          <a:p>
            <a:pPr marR="0" lvl="0" algn="ctr" fontAlgn="auto">
              <a:lnSpc>
                <a:spcPct val="100000"/>
              </a:lnSpc>
              <a:spcAft>
                <a:spcPts val="0"/>
              </a:spcAft>
              <a:buClrTx/>
              <a:buSzTx/>
              <a:tabLst/>
              <a:defRPr/>
            </a:pPr>
            <a:r>
              <a:rPr lang="en-US" sz="1500">
                <a:solidFill>
                  <a:prstClr val="black"/>
                </a:solidFill>
                <a:latin typeface="Montserrat" panose="00000500000000000000" pitchFamily="2" charset="0"/>
              </a:rPr>
              <a:t>Hires and provides paid OJL for apprentices under supervision of a designated mentor who is a skilled professional in that occupation.</a:t>
            </a:r>
          </a:p>
        </p:txBody>
      </p:sp>
      <p:cxnSp>
        <p:nvCxnSpPr>
          <p:cNvPr id="24" name="Łącznik prosty 26">
            <a:extLst>
              <a:ext uri="{FF2B5EF4-FFF2-40B4-BE49-F238E27FC236}">
                <a16:creationId xmlns:a16="http://schemas.microsoft.com/office/drawing/2014/main" id="{B4C4D0B5-FF8C-4C7E-EA7C-2AD796DD4899}"/>
              </a:ext>
              <a:ext uri="{C183D7F6-B498-43B3-948B-1728B52AA6E4}">
                <adec:decorative xmlns:adec="http://schemas.microsoft.com/office/drawing/2017/decorative" val="1"/>
              </a:ext>
            </a:extLst>
          </p:cNvPr>
          <p:cNvCxnSpPr>
            <a:cxnSpLocks/>
          </p:cNvCxnSpPr>
          <p:nvPr userDrawn="1"/>
        </p:nvCxnSpPr>
        <p:spPr>
          <a:xfrm flipH="1">
            <a:off x="6373738" y="3992816"/>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descr="students commenting on instruction">
            <a:extLst>
              <a:ext uri="{FF2B5EF4-FFF2-40B4-BE49-F238E27FC236}">
                <a16:creationId xmlns:a16="http://schemas.microsoft.com/office/drawing/2014/main" id="{51A2458B-E619-ADC6-D678-D9317162E628}"/>
              </a:ext>
            </a:extLst>
          </p:cNvPr>
          <p:cNvGrpSpPr/>
          <p:nvPr/>
        </p:nvGrpSpPr>
        <p:grpSpPr>
          <a:xfrm>
            <a:off x="7022513" y="2256342"/>
            <a:ext cx="1371600" cy="1371600"/>
            <a:chOff x="4084230" y="2320581"/>
            <a:chExt cx="1371600" cy="1371600"/>
          </a:xfrm>
        </p:grpSpPr>
        <p:sp>
          <p:nvSpPr>
            <p:cNvPr id="17" name="AutoShape 23">
              <a:extLst>
                <a:ext uri="{FF2B5EF4-FFF2-40B4-BE49-F238E27FC236}">
                  <a16:creationId xmlns:a16="http://schemas.microsoft.com/office/drawing/2014/main" id="{C3A1F688-1962-DD60-597C-7217E2F8D462}"/>
                </a:ext>
              </a:extLst>
            </p:cNvPr>
            <p:cNvSpPr>
              <a:spLocks noChangeAspect="1" noChangeArrowheads="1" noTextEdit="1"/>
            </p:cNvSpPr>
            <p:nvPr userDrawn="1"/>
          </p:nvSpPr>
          <p:spPr bwMode="auto">
            <a:xfrm>
              <a:off x="4432532" y="269246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upa 65">
              <a:extLst>
                <a:ext uri="{FF2B5EF4-FFF2-40B4-BE49-F238E27FC236}">
                  <a16:creationId xmlns:a16="http://schemas.microsoft.com/office/drawing/2014/main" id="{C8711B0F-7814-00C8-8515-EAC81CF15DB0}"/>
                </a:ext>
              </a:extLst>
            </p:cNvPr>
            <p:cNvGrpSpPr/>
            <p:nvPr userDrawn="1"/>
          </p:nvGrpSpPr>
          <p:grpSpPr>
            <a:xfrm>
              <a:off x="4432532" y="2692463"/>
              <a:ext cx="541337" cy="412750"/>
              <a:chOff x="906463" y="3402013"/>
              <a:chExt cx="541337" cy="412750"/>
            </a:xfrm>
          </p:grpSpPr>
          <p:sp>
            <p:nvSpPr>
              <p:cNvPr id="32" name="Freeform 25">
                <a:extLst>
                  <a:ext uri="{FF2B5EF4-FFF2-40B4-BE49-F238E27FC236}">
                    <a16:creationId xmlns:a16="http://schemas.microsoft.com/office/drawing/2014/main" id="{E3BB0B52-4950-A951-EF0B-53512E513257}"/>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3" name="Freeform 26">
                <a:extLst>
                  <a:ext uri="{FF2B5EF4-FFF2-40B4-BE49-F238E27FC236}">
                    <a16:creationId xmlns:a16="http://schemas.microsoft.com/office/drawing/2014/main" id="{ACE8D492-0144-61AA-B4C7-671A6F838064}"/>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4" name="Freeform 27">
                <a:extLst>
                  <a:ext uri="{FF2B5EF4-FFF2-40B4-BE49-F238E27FC236}">
                    <a16:creationId xmlns:a16="http://schemas.microsoft.com/office/drawing/2014/main" id="{66A763C3-9D03-F22A-CFAA-053D699038A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5" name="Freeform 28">
                <a:extLst>
                  <a:ext uri="{FF2B5EF4-FFF2-40B4-BE49-F238E27FC236}">
                    <a16:creationId xmlns:a16="http://schemas.microsoft.com/office/drawing/2014/main" id="{8ACF5197-29A5-3BAB-37C6-B1B230FCEE6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6" name="Freeform 29">
                <a:extLst>
                  <a:ext uri="{FF2B5EF4-FFF2-40B4-BE49-F238E27FC236}">
                    <a16:creationId xmlns:a16="http://schemas.microsoft.com/office/drawing/2014/main" id="{E1E976AF-DB55-47F2-1548-6FA6B77E11D9}"/>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19" name="Oval 18">
              <a:extLst>
                <a:ext uri="{FF2B5EF4-FFF2-40B4-BE49-F238E27FC236}">
                  <a16:creationId xmlns:a16="http://schemas.microsoft.com/office/drawing/2014/main" id="{901A6636-A17A-D98E-9581-C130CC53D822}"/>
                </a:ext>
              </a:extLst>
            </p:cNvPr>
            <p:cNvSpPr/>
            <p:nvPr userDrawn="1"/>
          </p:nvSpPr>
          <p:spPr>
            <a:xfrm>
              <a:off x="4084230" y="2320581"/>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7" name="Graphic 26" descr="Customer review with solid fill">
              <a:extLst>
                <a:ext uri="{FF2B5EF4-FFF2-40B4-BE49-F238E27FC236}">
                  <a16:creationId xmlns:a16="http://schemas.microsoft.com/office/drawing/2014/main" id="{3AEC42C0-5D89-43BD-5393-610F4926FA2E}"/>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2830" y="2535682"/>
              <a:ext cx="914400" cy="914400"/>
            </a:xfrm>
            <a:prstGeom prst="rect">
              <a:avLst/>
            </a:prstGeom>
          </p:spPr>
        </p:pic>
      </p:grpSp>
      <p:sp>
        <p:nvSpPr>
          <p:cNvPr id="80" name="Content Placeholder 79">
            <a:extLst>
              <a:ext uri="{FF2B5EF4-FFF2-40B4-BE49-F238E27FC236}">
                <a16:creationId xmlns:a16="http://schemas.microsoft.com/office/drawing/2014/main" id="{0831B32D-9875-74C3-3C2E-9F93C34ED78C}"/>
              </a:ext>
            </a:extLst>
          </p:cNvPr>
          <p:cNvSpPr>
            <a:spLocks noGrp="1"/>
          </p:cNvSpPr>
          <p:nvPr>
            <p:ph sz="half" idx="2"/>
          </p:nvPr>
        </p:nvSpPr>
        <p:spPr>
          <a:xfrm>
            <a:off x="6800218" y="3813261"/>
            <a:ext cx="2064876" cy="562212"/>
          </a:xfrm>
        </p:spPr>
        <p:txBody>
          <a:bodyPr>
            <a:normAutofit/>
          </a:bodyPr>
          <a:lstStyle/>
          <a:p>
            <a:pPr algn="ctr"/>
            <a:r>
              <a:rPr lang="en-US" sz="2600" b="1">
                <a:solidFill>
                  <a:prstClr val="black"/>
                </a:solidFill>
                <a:latin typeface="Montserrat Medium" panose="00000600000000000000" pitchFamily="2" charset="0"/>
              </a:rPr>
              <a:t>RI Provider</a:t>
            </a:r>
            <a:endParaRPr lang="pl-PL" sz="2600" b="1">
              <a:solidFill>
                <a:prstClr val="black"/>
              </a:solidFill>
              <a:latin typeface="Montserrat Medium" panose="00000600000000000000" pitchFamily="2" charset="0"/>
            </a:endParaRPr>
          </a:p>
          <a:p>
            <a:endParaRPr lang="en-US"/>
          </a:p>
        </p:txBody>
      </p:sp>
      <p:sp>
        <p:nvSpPr>
          <p:cNvPr id="84" name="Content Placeholder 83">
            <a:extLst>
              <a:ext uri="{FF2B5EF4-FFF2-40B4-BE49-F238E27FC236}">
                <a16:creationId xmlns:a16="http://schemas.microsoft.com/office/drawing/2014/main" id="{D858D0B8-28FF-9FF7-4B65-BD7BC425AA03}"/>
              </a:ext>
            </a:extLst>
          </p:cNvPr>
          <p:cNvSpPr>
            <a:spLocks noGrp="1"/>
          </p:cNvSpPr>
          <p:nvPr>
            <p:ph sz="half" idx="16"/>
          </p:nvPr>
        </p:nvSpPr>
        <p:spPr>
          <a:xfrm>
            <a:off x="6640588" y="4220556"/>
            <a:ext cx="2184962" cy="1909229"/>
          </a:xfrm>
        </p:spPr>
        <p:txBody>
          <a:bodyPr>
            <a:normAutofit fontScale="62500" lnSpcReduction="20000"/>
          </a:bodyPr>
          <a:lstStyle/>
          <a:p>
            <a:pPr algn="ctr">
              <a:lnSpc>
                <a:spcPct val="120000"/>
              </a:lnSpc>
              <a:defRPr/>
            </a:pPr>
            <a:r>
              <a:rPr lang="en-US" sz="2400">
                <a:solidFill>
                  <a:prstClr val="black"/>
                </a:solidFill>
                <a:latin typeface="Montserrat" panose="00000500000000000000" pitchFamily="2" charset="0"/>
              </a:rPr>
              <a:t> Entity that provides instruction to apprentices in the designated occupation’s core knowledge, skills, and abilities.</a:t>
            </a:r>
            <a:endParaRPr lang="pl-PL" sz="2400">
              <a:solidFill>
                <a:prstClr val="black"/>
              </a:solidFill>
              <a:latin typeface="Montserrat" panose="00000500000000000000" pitchFamily="2" charset="0"/>
            </a:endParaRPr>
          </a:p>
          <a:p>
            <a:endParaRPr lang="en-US"/>
          </a:p>
        </p:txBody>
      </p:sp>
      <p:grpSp>
        <p:nvGrpSpPr>
          <p:cNvPr id="55" name="Group 54" descr="network of people">
            <a:extLst>
              <a:ext uri="{FF2B5EF4-FFF2-40B4-BE49-F238E27FC236}">
                <a16:creationId xmlns:a16="http://schemas.microsoft.com/office/drawing/2014/main" id="{AA536082-CD58-97C9-D9F0-9B793AE211C8}"/>
              </a:ext>
            </a:extLst>
          </p:cNvPr>
          <p:cNvGrpSpPr/>
          <p:nvPr/>
        </p:nvGrpSpPr>
        <p:grpSpPr>
          <a:xfrm>
            <a:off x="9614936" y="2249728"/>
            <a:ext cx="1371600" cy="1371600"/>
            <a:chOff x="9580307" y="2313967"/>
            <a:chExt cx="1371600" cy="1371600"/>
          </a:xfrm>
        </p:grpSpPr>
        <p:sp>
          <p:nvSpPr>
            <p:cNvPr id="14" name="AutoShape 23">
              <a:extLst>
                <a:ext uri="{FF2B5EF4-FFF2-40B4-BE49-F238E27FC236}">
                  <a16:creationId xmlns:a16="http://schemas.microsoft.com/office/drawing/2014/main" id="{1BC78266-C6B6-412B-4212-BEE2D82B06C4}"/>
                </a:ext>
              </a:extLst>
            </p:cNvPr>
            <p:cNvSpPr>
              <a:spLocks noChangeAspect="1" noChangeArrowheads="1" noTextEdit="1"/>
            </p:cNvSpPr>
            <p:nvPr userDrawn="1"/>
          </p:nvSpPr>
          <p:spPr bwMode="auto">
            <a:xfrm>
              <a:off x="10071580" y="268584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upa 65">
              <a:extLst>
                <a:ext uri="{FF2B5EF4-FFF2-40B4-BE49-F238E27FC236}">
                  <a16:creationId xmlns:a16="http://schemas.microsoft.com/office/drawing/2014/main" id="{1819D5F0-CD99-DEC6-16F9-D7B6E1A13B75}"/>
                </a:ext>
              </a:extLst>
            </p:cNvPr>
            <p:cNvGrpSpPr/>
            <p:nvPr userDrawn="1"/>
          </p:nvGrpSpPr>
          <p:grpSpPr>
            <a:xfrm>
              <a:off x="10071580" y="2685849"/>
              <a:ext cx="541337" cy="412750"/>
              <a:chOff x="906463" y="3402013"/>
              <a:chExt cx="541337" cy="412750"/>
            </a:xfrm>
          </p:grpSpPr>
          <p:sp>
            <p:nvSpPr>
              <p:cNvPr id="37" name="Freeform 25">
                <a:extLst>
                  <a:ext uri="{FF2B5EF4-FFF2-40B4-BE49-F238E27FC236}">
                    <a16:creationId xmlns:a16="http://schemas.microsoft.com/office/drawing/2014/main" id="{136E5E56-C70C-F14D-BBC4-740B34416B0C}"/>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8" name="Freeform 26">
                <a:extLst>
                  <a:ext uri="{FF2B5EF4-FFF2-40B4-BE49-F238E27FC236}">
                    <a16:creationId xmlns:a16="http://schemas.microsoft.com/office/drawing/2014/main" id="{37A9A516-F75E-C2CD-E39F-38A125662D8D}"/>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9" name="Freeform 27">
                <a:extLst>
                  <a:ext uri="{FF2B5EF4-FFF2-40B4-BE49-F238E27FC236}">
                    <a16:creationId xmlns:a16="http://schemas.microsoft.com/office/drawing/2014/main" id="{C061F7C6-2733-B84D-232F-A888B36F7924}"/>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0" name="Freeform 28">
                <a:extLst>
                  <a:ext uri="{FF2B5EF4-FFF2-40B4-BE49-F238E27FC236}">
                    <a16:creationId xmlns:a16="http://schemas.microsoft.com/office/drawing/2014/main" id="{E77AADBD-F2E1-3800-76C4-636162A5B509}"/>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1" name="Freeform 29">
                <a:extLst>
                  <a:ext uri="{FF2B5EF4-FFF2-40B4-BE49-F238E27FC236}">
                    <a16:creationId xmlns:a16="http://schemas.microsoft.com/office/drawing/2014/main" id="{BA0CE0B0-E619-128C-8177-6387F630D8E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16" name="Oval 15">
              <a:extLst>
                <a:ext uri="{FF2B5EF4-FFF2-40B4-BE49-F238E27FC236}">
                  <a16:creationId xmlns:a16="http://schemas.microsoft.com/office/drawing/2014/main" id="{48EDC056-A436-AD24-B3EC-6C2A1757BE1B}"/>
                </a:ext>
              </a:extLst>
            </p:cNvPr>
            <p:cNvSpPr/>
            <p:nvPr userDrawn="1"/>
          </p:nvSpPr>
          <p:spPr>
            <a:xfrm>
              <a:off x="9580307" y="2313967"/>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8" name="Graphic 27" descr="Connections with solid fill">
              <a:extLst>
                <a:ext uri="{FF2B5EF4-FFF2-40B4-BE49-F238E27FC236}">
                  <a16:creationId xmlns:a16="http://schemas.microsoft.com/office/drawing/2014/main" id="{C26C43E3-9FA7-0C26-8833-7AD046EBD18E}"/>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92282" y="2507401"/>
              <a:ext cx="1016996" cy="1016996"/>
            </a:xfrm>
            <a:prstGeom prst="rect">
              <a:avLst/>
            </a:prstGeom>
          </p:spPr>
        </p:pic>
      </p:grpSp>
      <p:sp>
        <p:nvSpPr>
          <p:cNvPr id="85" name="Content Placeholder 84">
            <a:extLst>
              <a:ext uri="{FF2B5EF4-FFF2-40B4-BE49-F238E27FC236}">
                <a16:creationId xmlns:a16="http://schemas.microsoft.com/office/drawing/2014/main" id="{CECBA5CA-E153-AE2D-7CCE-D11287156727}"/>
              </a:ext>
            </a:extLst>
          </p:cNvPr>
          <p:cNvSpPr>
            <a:spLocks noGrp="1"/>
          </p:cNvSpPr>
          <p:nvPr>
            <p:ph sz="half" idx="17"/>
          </p:nvPr>
        </p:nvSpPr>
        <p:spPr>
          <a:xfrm>
            <a:off x="9641770" y="3786882"/>
            <a:ext cx="1470214" cy="425247"/>
          </a:xfrm>
        </p:spPr>
        <p:txBody>
          <a:bodyPr>
            <a:normAutofit fontScale="92500" lnSpcReduction="20000"/>
          </a:bodyPr>
          <a:lstStyle/>
          <a:p>
            <a:pPr algn="ctr">
              <a:lnSpc>
                <a:spcPct val="100000"/>
              </a:lnSpc>
            </a:pPr>
            <a:r>
              <a:rPr lang="en-US" b="1">
                <a:solidFill>
                  <a:prstClr val="black"/>
                </a:solidFill>
                <a:latin typeface="Montserrat Medium" panose="00000600000000000000" pitchFamily="2" charset="0"/>
              </a:rPr>
              <a:t>Partner</a:t>
            </a:r>
            <a:endParaRPr lang="pl-PL" b="1">
              <a:solidFill>
                <a:prstClr val="black"/>
              </a:solidFill>
              <a:latin typeface="Montserrat Medium" panose="00000600000000000000" pitchFamily="2" charset="0"/>
            </a:endParaRPr>
          </a:p>
          <a:p>
            <a:endParaRPr lang="en-US"/>
          </a:p>
        </p:txBody>
      </p:sp>
      <p:sp>
        <p:nvSpPr>
          <p:cNvPr id="86" name="Content Placeholder 85">
            <a:extLst>
              <a:ext uri="{FF2B5EF4-FFF2-40B4-BE49-F238E27FC236}">
                <a16:creationId xmlns:a16="http://schemas.microsoft.com/office/drawing/2014/main" id="{9ECA1DF6-34A0-26B6-7F3C-5836C98B95FD}"/>
              </a:ext>
            </a:extLst>
          </p:cNvPr>
          <p:cNvSpPr>
            <a:spLocks noGrp="1"/>
          </p:cNvSpPr>
          <p:nvPr>
            <p:ph sz="half" idx="18"/>
          </p:nvPr>
        </p:nvSpPr>
        <p:spPr>
          <a:xfrm>
            <a:off x="9256557" y="4220556"/>
            <a:ext cx="2251081" cy="1850226"/>
          </a:xfrm>
        </p:spPr>
        <p:txBody>
          <a:bodyPr>
            <a:normAutofit fontScale="25000" lnSpcReduction="20000"/>
          </a:bodyPr>
          <a:lstStyle/>
          <a:p>
            <a:pPr algn="ctr">
              <a:lnSpc>
                <a:spcPct val="120000"/>
              </a:lnSpc>
              <a:defRPr/>
            </a:pPr>
            <a:r>
              <a:rPr lang="en-US" sz="6000">
                <a:solidFill>
                  <a:prstClr val="black"/>
                </a:solidFill>
                <a:latin typeface="Montserrat" panose="00000500000000000000" pitchFamily="2" charset="0"/>
              </a:rPr>
              <a:t> Organizations committed to assisting RA programs. They can play one or more roles. </a:t>
            </a:r>
            <a:endParaRPr lang="pl-PL" sz="6000">
              <a:solidFill>
                <a:prstClr val="black"/>
              </a:solidFill>
              <a:latin typeface="Montserrat" panose="00000500000000000000" pitchFamily="2" charset="0"/>
            </a:endParaRPr>
          </a:p>
          <a:p>
            <a:endParaRPr lang="en-US"/>
          </a:p>
        </p:txBody>
      </p:sp>
      <p:cxnSp>
        <p:nvCxnSpPr>
          <p:cNvPr id="25" name="Łącznik prosty 26">
            <a:extLst>
              <a:ext uri="{FF2B5EF4-FFF2-40B4-BE49-F238E27FC236}">
                <a16:creationId xmlns:a16="http://schemas.microsoft.com/office/drawing/2014/main" id="{316EF346-D37D-9DE4-995A-8608260A708D}"/>
              </a:ext>
              <a:ext uri="{C183D7F6-B498-43B3-948B-1728B52AA6E4}">
                <adec:decorative xmlns:adec="http://schemas.microsoft.com/office/drawing/2017/decorative" val="1"/>
              </a:ext>
            </a:extLst>
          </p:cNvPr>
          <p:cNvCxnSpPr>
            <a:cxnSpLocks/>
          </p:cNvCxnSpPr>
          <p:nvPr userDrawn="1"/>
        </p:nvCxnSpPr>
        <p:spPr>
          <a:xfrm flipH="1">
            <a:off x="9096852" y="3992816"/>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7" name="Slide Number Placeholder 5">
            <a:extLst>
              <a:ext uri="{FF2B5EF4-FFF2-40B4-BE49-F238E27FC236}">
                <a16:creationId xmlns:a16="http://schemas.microsoft.com/office/drawing/2014/main" id="{84E33CDD-4013-6093-5720-B609E444EB85}"/>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4015565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561534"/>
            <a:ext cx="10515600" cy="1325563"/>
          </a:xfrm>
        </p:spPr>
        <p:txBody>
          <a:bodyPr>
            <a:normAutofit/>
          </a:bodyPr>
          <a:lstStyle/>
          <a:p>
            <a:r>
              <a:rPr lang="en-US"/>
              <a:t>Align with CTE Standards and Ensure Hands-On Training </a:t>
            </a:r>
          </a:p>
        </p:txBody>
      </p:sp>
      <p:sp>
        <p:nvSpPr>
          <p:cNvPr id="5" name="Text Placeholder 4">
            <a:extLst>
              <a:ext uri="{FF2B5EF4-FFF2-40B4-BE49-F238E27FC236}">
                <a16:creationId xmlns:a16="http://schemas.microsoft.com/office/drawing/2014/main" id="{2BCA5A37-B859-6CD5-F4E5-594ACA104C64}"/>
              </a:ext>
            </a:extLst>
          </p:cNvPr>
          <p:cNvSpPr>
            <a:spLocks noGrp="1"/>
          </p:cNvSpPr>
          <p:nvPr>
            <p:ph type="body" sz="quarter" idx="13"/>
          </p:nvPr>
        </p:nvSpPr>
        <p:spPr>
          <a:xfrm>
            <a:off x="614123" y="1887097"/>
            <a:ext cx="8034577" cy="4018244"/>
          </a:xfrm>
        </p:spPr>
        <p:txBody>
          <a:bodyPr vert="horz" lIns="91440" tIns="45720" rIns="91440" bIns="45720" rtlCol="0" anchor="t">
            <a:noAutofit/>
          </a:bodyPr>
          <a:lstStyle/>
          <a:p>
            <a:pPr>
              <a:lnSpc>
                <a:spcPct val="120000"/>
              </a:lnSpc>
              <a:buClr>
                <a:schemeClr val="tx1"/>
              </a:buClr>
              <a:buFont typeface="Arial" panose="020B0604020202020204" pitchFamily="34" charset="0"/>
              <a:buChar char="•"/>
            </a:pPr>
            <a:r>
              <a:rPr lang="en-US" sz="1700" b="1">
                <a:solidFill>
                  <a:srgbClr val="002060"/>
                </a:solidFill>
                <a:latin typeface="Montserrat ExtraBold" panose="00000900000000000000" pitchFamily="2" charset="0"/>
              </a:rPr>
              <a:t>Align Curriculum with Industry Needs:</a:t>
            </a:r>
            <a:r>
              <a:rPr lang="en-US" sz="1700">
                <a:solidFill>
                  <a:srgbClr val="002060"/>
                </a:solidFill>
                <a:latin typeface="Montserrat ExtraBold" panose="00000900000000000000" pitchFamily="2" charset="0"/>
              </a:rPr>
              <a:t> </a:t>
            </a:r>
            <a:r>
              <a:rPr lang="en-US" sz="1700">
                <a:solidFill>
                  <a:schemeClr val="tx1"/>
                </a:solidFill>
              </a:rPr>
              <a:t>Incorporate CTE standards by aligning the curriculum with current industry needs.</a:t>
            </a:r>
          </a:p>
          <a:p>
            <a:pPr>
              <a:lnSpc>
                <a:spcPct val="120000"/>
              </a:lnSpc>
              <a:buClr>
                <a:schemeClr val="tx1"/>
              </a:buClr>
              <a:buFont typeface="Arial" panose="020B0604020202020204" pitchFamily="34" charset="0"/>
              <a:buChar char="•"/>
            </a:pPr>
            <a:r>
              <a:rPr lang="en-US" sz="1700" b="1">
                <a:solidFill>
                  <a:srgbClr val="002060"/>
                </a:solidFill>
                <a:latin typeface="Montserrat ExtraBold" panose="00000900000000000000" pitchFamily="2" charset="0"/>
              </a:rPr>
              <a:t>Integrate Work-Based Learning:</a:t>
            </a:r>
            <a:r>
              <a:rPr lang="en-US" sz="1700">
                <a:latin typeface="Montserrat ExtraBold" panose="00000900000000000000" pitchFamily="2" charset="0"/>
              </a:rPr>
              <a:t> </a:t>
            </a:r>
            <a:r>
              <a:rPr lang="en-US" sz="1700">
                <a:solidFill>
                  <a:schemeClr val="tx1"/>
                </a:solidFill>
              </a:rPr>
              <a:t>Embed work-based learning opportunities within CTE programs, allowing students to gain hands-on experience in real-world settings.</a:t>
            </a:r>
          </a:p>
          <a:p>
            <a:pPr>
              <a:lnSpc>
                <a:spcPct val="120000"/>
              </a:lnSpc>
              <a:buClr>
                <a:schemeClr val="tx1"/>
              </a:buClr>
            </a:pPr>
            <a:r>
              <a:rPr lang="en-US" sz="1700" b="1">
                <a:solidFill>
                  <a:srgbClr val="002060"/>
                </a:solidFill>
                <a:latin typeface="Montserrat ExtraBold" panose="00000900000000000000" pitchFamily="2" charset="0"/>
              </a:rPr>
              <a:t>Collaborate with Industry Partners:</a:t>
            </a:r>
            <a:r>
              <a:rPr lang="en-US" sz="1700">
                <a:solidFill>
                  <a:srgbClr val="002060"/>
                </a:solidFill>
                <a:latin typeface="Montserrat ExtraBold" panose="00000900000000000000" pitchFamily="2" charset="0"/>
              </a:rPr>
              <a:t> </a:t>
            </a:r>
            <a:r>
              <a:rPr lang="en-US" sz="1700">
                <a:solidFill>
                  <a:schemeClr val="tx1"/>
                </a:solidFill>
              </a:rPr>
              <a:t>Partner with local businesses to design apprenticeship programs that meet both educational and industry requirements.</a:t>
            </a:r>
          </a:p>
          <a:p>
            <a:pPr>
              <a:lnSpc>
                <a:spcPct val="120000"/>
              </a:lnSpc>
              <a:buClr>
                <a:schemeClr val="tx1"/>
              </a:buClr>
            </a:pPr>
            <a:r>
              <a:rPr lang="en-US" sz="1700">
                <a:solidFill>
                  <a:srgbClr val="002060"/>
                </a:solidFill>
                <a:latin typeface="Montserrat ExtraBold" panose="00000900000000000000" pitchFamily="2" charset="0"/>
              </a:rPr>
              <a:t>Incorporate Industry-Recognized Credentials: </a:t>
            </a:r>
            <a:r>
              <a:rPr lang="en-US" sz="1700">
                <a:solidFill>
                  <a:schemeClr val="tx1"/>
                </a:solidFill>
              </a:rPr>
              <a:t>Include industry-recognized credentials in apprenticeship programs to validate students' skills and competencies according to CTE standards.</a:t>
            </a:r>
          </a:p>
        </p:txBody>
      </p:sp>
      <p:pic>
        <p:nvPicPr>
          <p:cNvPr id="9" name="Graphic 8" descr="Remote work with solid fill">
            <a:extLst>
              <a:ext uri="{FF2B5EF4-FFF2-40B4-BE49-F238E27FC236}">
                <a16:creationId xmlns:a16="http://schemas.microsoft.com/office/drawing/2014/main" id="{95F7F40E-F4AD-E28D-E7B6-30A1A82A10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776855" y="2453621"/>
            <a:ext cx="2956912" cy="2956912"/>
          </a:xfrm>
          <a:prstGeom prst="rect">
            <a:avLst/>
          </a:prstGeom>
        </p:spPr>
      </p:pic>
      <p:sp>
        <p:nvSpPr>
          <p:cNvPr id="4" name="Slide Number Placeholder 5">
            <a:extLst>
              <a:ext uri="{FF2B5EF4-FFF2-40B4-BE49-F238E27FC236}">
                <a16:creationId xmlns:a16="http://schemas.microsoft.com/office/drawing/2014/main" id="{A3414C6F-6456-8290-4F53-1D636D371649}"/>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746412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561534"/>
            <a:ext cx="10515600" cy="1325563"/>
          </a:xfrm>
        </p:spPr>
        <p:txBody>
          <a:bodyPr>
            <a:normAutofit/>
          </a:bodyPr>
          <a:lstStyle/>
          <a:p>
            <a:r>
              <a:rPr lang="en-US"/>
              <a:t>Enabling Dual/Concurrent Enrollment Plan</a:t>
            </a:r>
          </a:p>
        </p:txBody>
      </p:sp>
      <p:sp>
        <p:nvSpPr>
          <p:cNvPr id="11" name="Text Placeholder 4">
            <a:extLst>
              <a:ext uri="{FF2B5EF4-FFF2-40B4-BE49-F238E27FC236}">
                <a16:creationId xmlns:a16="http://schemas.microsoft.com/office/drawing/2014/main" id="{FE143683-C557-3F53-C42B-E4B9199D676C}"/>
              </a:ext>
            </a:extLst>
          </p:cNvPr>
          <p:cNvSpPr>
            <a:spLocks noGrp="1"/>
          </p:cNvSpPr>
          <p:nvPr>
            <p:ph sz="half" idx="1"/>
          </p:nvPr>
        </p:nvSpPr>
        <p:spPr>
          <a:xfrm>
            <a:off x="561415" y="1864712"/>
            <a:ext cx="8709333" cy="4001933"/>
          </a:xfrm>
        </p:spPr>
        <p:txBody>
          <a:bodyPr>
            <a:noAutofit/>
          </a:bodyPr>
          <a:lstStyle/>
          <a:p>
            <a:pPr marL="0" indent="0">
              <a:buNone/>
            </a:pPr>
            <a:r>
              <a:rPr lang="en-US">
                <a:solidFill>
                  <a:schemeClr val="tx1"/>
                </a:solidFill>
              </a:rPr>
              <a:t>The Urban Institute has outlined a </a:t>
            </a:r>
            <a:r>
              <a:rPr lang="en-US">
                <a:hlinkClick r:id="rId3" tooltip="https://www.urban.org/sites/default/files/2023-06/Dual%20Enrollment%20for%20Youth%20Apprenticeship%20Factsheet.pdf"/>
              </a:rPr>
              <a:t>six-step process </a:t>
            </a:r>
            <a:r>
              <a:rPr lang="en-US">
                <a:solidFill>
                  <a:schemeClr val="tx1"/>
                </a:solidFill>
              </a:rPr>
              <a:t>for achieving dual-enrollment and youth apprenticeship:</a:t>
            </a:r>
          </a:p>
          <a:p>
            <a:pPr marL="342900" indent="-342900">
              <a:buFont typeface="+mj-lt"/>
              <a:buAutoNum type="arabicPeriod"/>
            </a:pPr>
            <a:r>
              <a:rPr lang="en-US" sz="1800">
                <a:solidFill>
                  <a:schemeClr val="tx1"/>
                </a:solidFill>
              </a:rPr>
              <a:t>Publicly state the equity goal and report progress toward it.</a:t>
            </a:r>
          </a:p>
          <a:p>
            <a:pPr marL="342900" indent="-342900">
              <a:buFont typeface="+mj-lt"/>
              <a:buAutoNum type="arabicPeriod"/>
            </a:pPr>
            <a:r>
              <a:rPr lang="en-US" sz="1800">
                <a:solidFill>
                  <a:schemeClr val="tx1"/>
                </a:solidFill>
              </a:rPr>
              <a:t>Monitor course quality and ensure credit articulation.</a:t>
            </a:r>
          </a:p>
          <a:p>
            <a:pPr marL="342900" indent="-342900">
              <a:buFont typeface="+mj-lt"/>
              <a:buAutoNum type="arabicPeriod"/>
            </a:pPr>
            <a:r>
              <a:rPr lang="en-US" sz="1800">
                <a:solidFill>
                  <a:schemeClr val="tx1"/>
                </a:solidFill>
              </a:rPr>
              <a:t>Remove financial barriers for apprentices.</a:t>
            </a:r>
          </a:p>
          <a:p>
            <a:pPr marL="342900" indent="-342900">
              <a:buFont typeface="+mj-lt"/>
              <a:buAutoNum type="arabicPeriod"/>
            </a:pPr>
            <a:r>
              <a:rPr lang="en-US" sz="1800">
                <a:solidFill>
                  <a:schemeClr val="tx1"/>
                </a:solidFill>
              </a:rPr>
              <a:t>Ensure equal access to courses and pathways.</a:t>
            </a:r>
          </a:p>
          <a:p>
            <a:pPr marL="342900" indent="-342900">
              <a:buFont typeface="+mj-lt"/>
              <a:buAutoNum type="arabicPeriod"/>
            </a:pPr>
            <a:r>
              <a:rPr lang="en-US" sz="1800">
                <a:solidFill>
                  <a:schemeClr val="tx1"/>
                </a:solidFill>
              </a:rPr>
              <a:t>Recruit and support a diverse cadre of well-qualified instructors.</a:t>
            </a:r>
          </a:p>
          <a:p>
            <a:pPr marL="342900" indent="-342900">
              <a:buFont typeface="+mj-lt"/>
              <a:buAutoNum type="arabicPeriod"/>
            </a:pPr>
            <a:r>
              <a:rPr lang="en-US" sz="1800">
                <a:solidFill>
                  <a:schemeClr val="tx1"/>
                </a:solidFill>
              </a:rPr>
              <a:t>Give all students information and support to enable them to </a:t>
            </a:r>
            <a:br>
              <a:rPr lang="en-US" sz="1800">
                <a:solidFill>
                  <a:schemeClr val="tx1"/>
                </a:solidFill>
              </a:rPr>
            </a:br>
            <a:r>
              <a:rPr lang="en-US" sz="1800">
                <a:solidFill>
                  <a:schemeClr val="tx1"/>
                </a:solidFill>
              </a:rPr>
              <a:t>navigate career pathways.</a:t>
            </a:r>
          </a:p>
        </p:txBody>
      </p:sp>
      <p:pic>
        <p:nvPicPr>
          <p:cNvPr id="10" name="Graphic 9" descr="Clipboard Partially Checked with solid fill">
            <a:extLst>
              <a:ext uri="{FF2B5EF4-FFF2-40B4-BE49-F238E27FC236}">
                <a16:creationId xmlns:a16="http://schemas.microsoft.com/office/drawing/2014/main" id="{6FE267D0-1025-FAAB-8162-BA1F666255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26856" y="2323551"/>
            <a:ext cx="3106639" cy="3106639"/>
          </a:xfrm>
          <a:prstGeom prst="rect">
            <a:avLst/>
          </a:prstGeom>
        </p:spPr>
      </p:pic>
      <p:sp>
        <p:nvSpPr>
          <p:cNvPr id="4" name="Slide Number Placeholder 5">
            <a:extLst>
              <a:ext uri="{FF2B5EF4-FFF2-40B4-BE49-F238E27FC236}">
                <a16:creationId xmlns:a16="http://schemas.microsoft.com/office/drawing/2014/main" id="{A3414C6F-6456-8290-4F53-1D636D371649}"/>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963967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543750"/>
            <a:ext cx="10515600" cy="1325563"/>
          </a:xfrm>
        </p:spPr>
        <p:txBody>
          <a:bodyPr>
            <a:normAutofit/>
          </a:bodyPr>
          <a:lstStyle/>
          <a:p>
            <a:r>
              <a:rPr lang="en-US"/>
              <a:t>Ensuring High-School Students Receive Credit</a:t>
            </a:r>
          </a:p>
        </p:txBody>
      </p:sp>
      <p:sp>
        <p:nvSpPr>
          <p:cNvPr id="11" name="Text Placeholder 4">
            <a:extLst>
              <a:ext uri="{FF2B5EF4-FFF2-40B4-BE49-F238E27FC236}">
                <a16:creationId xmlns:a16="http://schemas.microsoft.com/office/drawing/2014/main" id="{FE143683-C557-3F53-C42B-E4B9199D676C}"/>
              </a:ext>
            </a:extLst>
          </p:cNvPr>
          <p:cNvSpPr>
            <a:spLocks noGrp="1"/>
          </p:cNvSpPr>
          <p:nvPr>
            <p:ph sz="half" idx="1"/>
          </p:nvPr>
        </p:nvSpPr>
        <p:spPr>
          <a:xfrm>
            <a:off x="838200" y="1949450"/>
            <a:ext cx="10591800" cy="1908175"/>
          </a:xfrm>
        </p:spPr>
        <p:txBody>
          <a:bodyPr>
            <a:noAutofit/>
          </a:bodyPr>
          <a:lstStyle/>
          <a:p>
            <a:pPr>
              <a:buClr>
                <a:schemeClr val="tx1"/>
              </a:buClr>
            </a:pPr>
            <a:r>
              <a:rPr lang="en-US" sz="2000" b="1">
                <a:solidFill>
                  <a:srgbClr val="00015E"/>
                </a:solidFill>
                <a:latin typeface="Montserrat ExtraBold" panose="00000900000000000000" pitchFamily="2" charset="0"/>
              </a:rPr>
              <a:t>Synchronize Curriculum with Graduation Objectives:</a:t>
            </a:r>
            <a:r>
              <a:rPr lang="en-US" sz="2000">
                <a:solidFill>
                  <a:srgbClr val="00015E"/>
                </a:solidFill>
                <a:latin typeface="Montserrat ExtraBold" panose="00000900000000000000" pitchFamily="2" charset="0"/>
              </a:rPr>
              <a:t> </a:t>
            </a:r>
            <a:r>
              <a:rPr lang="en-US" sz="2000">
                <a:solidFill>
                  <a:schemeClr val="tx1"/>
                </a:solidFill>
              </a:rPr>
              <a:t>Collaborate with local school districts to ensure the apprenticeship curriculum meets high school graduation requirements.</a:t>
            </a:r>
          </a:p>
          <a:p>
            <a:pPr>
              <a:buClr>
                <a:schemeClr val="tx1"/>
              </a:buClr>
            </a:pPr>
            <a:r>
              <a:rPr lang="en-US" sz="2000" b="1">
                <a:solidFill>
                  <a:srgbClr val="00015E"/>
                </a:solidFill>
                <a:latin typeface="Montserrat ExtraBold" panose="00000900000000000000" pitchFamily="2" charset="0"/>
              </a:rPr>
              <a:t>Dual Enrollment and Credit Recognition Agreements:</a:t>
            </a:r>
            <a:r>
              <a:rPr lang="en-US" sz="2000">
                <a:solidFill>
                  <a:srgbClr val="00015E"/>
                </a:solidFill>
                <a:latin typeface="Montserrat ExtraBold" panose="00000900000000000000" pitchFamily="2" charset="0"/>
              </a:rPr>
              <a:t> </a:t>
            </a:r>
            <a:r>
              <a:rPr lang="en-US" sz="2000">
                <a:solidFill>
                  <a:schemeClr val="tx1"/>
                </a:solidFill>
              </a:rPr>
              <a:t>Create dual enrollment agreements that allow apprentices to earn high school credits for both RI and OJT components of their apprenticeship.</a:t>
            </a:r>
          </a:p>
          <a:p>
            <a:pPr marL="0" indent="0">
              <a:buNone/>
            </a:pPr>
            <a:endParaRPr lang="en-US" sz="1800">
              <a:latin typeface="Montserrat Medium" panose="00000600000000000000" pitchFamily="2" charset="0"/>
            </a:endParaRPr>
          </a:p>
        </p:txBody>
      </p:sp>
      <p:sp>
        <p:nvSpPr>
          <p:cNvPr id="6" name="Content Placeholder 5">
            <a:extLst>
              <a:ext uri="{FF2B5EF4-FFF2-40B4-BE49-F238E27FC236}">
                <a16:creationId xmlns:a16="http://schemas.microsoft.com/office/drawing/2014/main" id="{B7AF5B81-C9ED-4624-DF1A-AC64F89D0CFD}"/>
              </a:ext>
            </a:extLst>
          </p:cNvPr>
          <p:cNvSpPr>
            <a:spLocks noGrp="1"/>
          </p:cNvSpPr>
          <p:nvPr>
            <p:ph sz="half" idx="2"/>
          </p:nvPr>
        </p:nvSpPr>
        <p:spPr>
          <a:xfrm>
            <a:off x="838200" y="3814433"/>
            <a:ext cx="8157975" cy="2091068"/>
          </a:xfrm>
        </p:spPr>
        <p:txBody>
          <a:bodyPr/>
          <a:lstStyle/>
          <a:p>
            <a:pPr marL="228600" marR="0" lvl="0" indent="-228600" algn="l" defTabSz="914400" rtl="0" eaLnBrk="1" fontAlgn="auto" latinLnBrk="0" hangingPunct="1">
              <a:lnSpc>
                <a:spcPct val="90000"/>
              </a:lnSpc>
              <a:spcBef>
                <a:spcPts val="1000"/>
              </a:spcBef>
              <a:spcAft>
                <a:spcPts val="0"/>
              </a:spcAft>
              <a:buClr>
                <a:prstClr val="black"/>
              </a:buClr>
              <a:buSzTx/>
              <a:buFont typeface="Arial" panose="020B0604020202020204" pitchFamily="34" charset="0"/>
              <a:buChar char="•"/>
              <a:tabLst/>
              <a:defRPr/>
            </a:pPr>
            <a:r>
              <a:rPr kumimoji="0" lang="en-US" sz="2000" b="1" i="0" u="none" strike="noStrike" kern="1200" cap="none" spc="0" normalizeH="0" baseline="0" noProof="0">
                <a:ln>
                  <a:noFill/>
                </a:ln>
                <a:solidFill>
                  <a:srgbClr val="00015E"/>
                </a:solidFill>
                <a:effectLst/>
                <a:uLnTx/>
                <a:uFillTx/>
                <a:latin typeface="Montserrat ExtraBold" panose="00000900000000000000" pitchFamily="2" charset="0"/>
              </a:rPr>
              <a:t>Performance-Based Assessments:</a:t>
            </a:r>
            <a:r>
              <a:rPr kumimoji="0" lang="en-US" sz="2000" b="0" i="0" u="none" strike="noStrike" kern="1200" cap="none" spc="0" normalizeH="0" baseline="0" noProof="0">
                <a:ln>
                  <a:noFill/>
                </a:ln>
                <a:solidFill>
                  <a:srgbClr val="00015E"/>
                </a:solidFill>
                <a:effectLst/>
                <a:uLnTx/>
                <a:uFillTx/>
                <a:latin typeface="Montserrat ExtraBold" panose="00000900000000000000" pitchFamily="2" charset="0"/>
              </a:rPr>
              <a:t> </a:t>
            </a:r>
            <a:r>
              <a:rPr kumimoji="0" lang="en-US" sz="2000" b="0" i="0" u="none" strike="noStrike" kern="1200" cap="none" spc="0" normalizeH="0" baseline="0" noProof="0">
                <a:ln>
                  <a:noFill/>
                </a:ln>
                <a:solidFill>
                  <a:prstClr val="black"/>
                </a:solidFill>
                <a:effectLst/>
                <a:uLnTx/>
                <a:uFillTx/>
                <a:latin typeface="Montserrat Medium" panose="02000505000000020004" pitchFamily="2" charset="77"/>
                <a:ea typeface="+mn-ea"/>
                <a:cs typeface="+mn-cs"/>
              </a:rPr>
              <a:t>Integrate assessments that align with both high school and apprenticeship standards.</a:t>
            </a:r>
          </a:p>
          <a:p>
            <a:pPr marL="228600" marR="0" lvl="0" indent="-228600" algn="l" defTabSz="914400" rtl="0" eaLnBrk="1" fontAlgn="auto" latinLnBrk="0" hangingPunct="1">
              <a:lnSpc>
                <a:spcPct val="90000"/>
              </a:lnSpc>
              <a:spcBef>
                <a:spcPts val="1000"/>
              </a:spcBef>
              <a:spcAft>
                <a:spcPts val="0"/>
              </a:spcAft>
              <a:buClr>
                <a:prstClr val="black"/>
              </a:buClr>
              <a:buSzTx/>
              <a:buFont typeface="Arial" panose="020B0604020202020204" pitchFamily="34" charset="0"/>
              <a:buChar char="•"/>
              <a:tabLst/>
              <a:defRPr/>
            </a:pPr>
            <a:r>
              <a:rPr kumimoji="0" lang="en-US" sz="2000" b="1" i="0" u="none" strike="noStrike" kern="1200" cap="none" spc="0" normalizeH="0" baseline="0" noProof="0">
                <a:ln>
                  <a:noFill/>
                </a:ln>
                <a:solidFill>
                  <a:srgbClr val="00015E"/>
                </a:solidFill>
                <a:effectLst/>
                <a:uLnTx/>
                <a:uFillTx/>
                <a:latin typeface="Montserrat ExtraBold" panose="00000900000000000000" pitchFamily="2" charset="0"/>
              </a:rPr>
              <a:t>Consistent Tracking:</a:t>
            </a:r>
            <a:r>
              <a:rPr kumimoji="0" lang="en-US" sz="2000" b="0" i="0" u="none" strike="noStrike" kern="1200" cap="none" spc="0" normalizeH="0" baseline="0" noProof="0">
                <a:ln>
                  <a:noFill/>
                </a:ln>
                <a:solidFill>
                  <a:prstClr val="black"/>
                </a:solidFill>
                <a:effectLst/>
                <a:uLnTx/>
                <a:uFillTx/>
                <a:latin typeface="Montserrat ExtraBold" panose="00000900000000000000" pitchFamily="2" charset="0"/>
              </a:rPr>
              <a:t> </a:t>
            </a:r>
            <a:r>
              <a:rPr kumimoji="0" lang="en-US" sz="2000" b="0" i="0" u="none" strike="noStrike" kern="1200" cap="none" spc="0" normalizeH="0" baseline="0" noProof="0">
                <a:ln>
                  <a:noFill/>
                </a:ln>
                <a:solidFill>
                  <a:prstClr val="black"/>
                </a:solidFill>
                <a:effectLst/>
                <a:uLnTx/>
                <a:uFillTx/>
                <a:latin typeface="Montserrat Medium" panose="02000505000000020004" pitchFamily="2" charset="77"/>
                <a:ea typeface="+mn-ea"/>
                <a:cs typeface="+mn-cs"/>
              </a:rPr>
              <a:t>Ensure apprenticeship coordinators, school counselors, and educators track apprentices' progress and ensure all requirements are met.</a:t>
            </a:r>
          </a:p>
        </p:txBody>
      </p:sp>
      <p:pic>
        <p:nvPicPr>
          <p:cNvPr id="5" name="Graphic 4" descr="Diploma roll with solid fill">
            <a:extLst>
              <a:ext uri="{FF2B5EF4-FFF2-40B4-BE49-F238E27FC236}">
                <a16:creationId xmlns:a16="http://schemas.microsoft.com/office/drawing/2014/main" id="{9D5283A8-E92C-0DD8-B18C-CCB183FAAE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8033" y="3524141"/>
            <a:ext cx="2790109" cy="2790109"/>
          </a:xfrm>
          <a:prstGeom prst="rect">
            <a:avLst/>
          </a:prstGeom>
        </p:spPr>
      </p:pic>
      <p:sp>
        <p:nvSpPr>
          <p:cNvPr id="4" name="Slide Number Placeholder 5">
            <a:extLst>
              <a:ext uri="{FF2B5EF4-FFF2-40B4-BE49-F238E27FC236}">
                <a16:creationId xmlns:a16="http://schemas.microsoft.com/office/drawing/2014/main" id="{A3414C6F-6456-8290-4F53-1D636D371649}"/>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898315410"/>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Youth Apprenticeship Examples</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700439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399961"/>
            <a:ext cx="11087100" cy="1325563"/>
          </a:xfrm>
        </p:spPr>
        <p:txBody>
          <a:bodyPr>
            <a:normAutofit/>
          </a:bodyPr>
          <a:lstStyle/>
          <a:p>
            <a:r>
              <a:rPr lang="en-US" sz="4000" i="1">
                <a:effectLst>
                  <a:outerShdw blurRad="38100" dist="38100" dir="2700000" algn="tl">
                    <a:srgbClr val="000000">
                      <a:alpha val="43137"/>
                    </a:srgbClr>
                  </a:outerShdw>
                </a:effectLst>
                <a:latin typeface="Montserrat" panose="00000500000000000000" pitchFamily="2" charset="0"/>
                <a:cs typeface="Segoe UI"/>
              </a:rPr>
              <a:t>Wisconsin</a:t>
            </a:r>
            <a:r>
              <a:rPr lang="en-US" sz="4000">
                <a:latin typeface="Montserrat" panose="00000500000000000000" pitchFamily="2" charset="0"/>
                <a:cs typeface="Segoe UI"/>
              </a:rPr>
              <a:t> Youth Apprenticeship Project</a:t>
            </a:r>
            <a:endParaRPr lang="en-US" sz="4000">
              <a:latin typeface="Montserrat" panose="00000500000000000000" pitchFamily="2" charset="0"/>
            </a:endParaRPr>
          </a:p>
        </p:txBody>
      </p:sp>
      <p:sp>
        <p:nvSpPr>
          <p:cNvPr id="9" name="Text Placeholder 8">
            <a:extLst>
              <a:ext uri="{FF2B5EF4-FFF2-40B4-BE49-F238E27FC236}">
                <a16:creationId xmlns:a16="http://schemas.microsoft.com/office/drawing/2014/main" id="{63E52A5F-F6E3-7F37-D940-00EF8270B60D}"/>
              </a:ext>
            </a:extLst>
          </p:cNvPr>
          <p:cNvSpPr txBox="1">
            <a:spLocks noGrp="1"/>
          </p:cNvSpPr>
          <p:nvPr>
            <p:ph type="body" sz="quarter" idx="13"/>
          </p:nvPr>
        </p:nvSpPr>
        <p:spPr>
          <a:xfrm>
            <a:off x="657225" y="1862912"/>
            <a:ext cx="8119630" cy="370497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ontserrat Medium" pitchFamily="2" charset="0"/>
              </a:rPr>
              <a:t>Launched in 1991</a:t>
            </a:r>
            <a:endParaRPr kumimoji="0" lang="en-US" sz="2000" b="0" i="0" u="none" strike="noStrike" kern="1200" cap="none" spc="0" normalizeH="0" baseline="0" noProof="0">
              <a:ln>
                <a:noFill/>
              </a:ln>
              <a:solidFill>
                <a:prstClr val="black"/>
              </a:solidFill>
              <a:effectLst/>
              <a:uLnTx/>
              <a:uFillTx/>
              <a:latin typeface="Montserrat Medium" pitchFamily="2" charset="0"/>
              <a:cs typeface="Calibri"/>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ontserrat Medium" pitchFamily="2" charset="0"/>
              </a:rPr>
              <a:t>Partnership </a:t>
            </a:r>
            <a:r>
              <a:rPr kumimoji="0" lang="en-US" sz="2000" b="0" i="0" u="none" strike="noStrike" kern="1200" cap="none" spc="0" normalizeH="0" baseline="0" noProof="0">
                <a:ln>
                  <a:noFill/>
                </a:ln>
                <a:solidFill>
                  <a:prstClr val="black"/>
                </a:solidFill>
                <a:effectLst/>
                <a:uLnTx/>
                <a:uFillTx/>
                <a:latin typeface="Montserrat Medium" pitchFamily="2" charset="0"/>
                <a:ea typeface="+mn-lt"/>
                <a:cs typeface="Calibri" panose="020F0502020204030204"/>
              </a:rPr>
              <a:t>between the Wisconsin SAA, 39 local consortia, and local school districts</a:t>
            </a:r>
            <a:endParaRPr kumimoji="0" lang="en-US" sz="2000" b="0" i="0" u="none" strike="noStrike" kern="1200" cap="none" spc="0" normalizeH="0" baseline="0" noProof="0">
              <a:ln>
                <a:noFill/>
              </a:ln>
              <a:solidFill>
                <a:prstClr val="black"/>
              </a:solidFill>
              <a:effectLst/>
              <a:uLnTx/>
              <a:uFillTx/>
              <a:latin typeface="Montserrat Medium" pitchFamily="2" charset="0"/>
              <a:ea typeface="Calibri"/>
              <a:cs typeface="Calibri"/>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ontserrat Medium" pitchFamily="2" charset="0"/>
              </a:rPr>
              <a:t>Organized into 13 broad industries</a:t>
            </a:r>
            <a:endParaRPr kumimoji="0" lang="en-US" sz="2000" b="0" i="0" u="none" strike="noStrike" kern="1200" cap="none" spc="0" normalizeH="0" baseline="0" noProof="0">
              <a:ln>
                <a:noFill/>
              </a:ln>
              <a:solidFill>
                <a:srgbClr val="666666"/>
              </a:solidFill>
              <a:effectLst/>
              <a:uLnTx/>
              <a:uFillTx/>
              <a:latin typeface="Montserrat Medium" pitchFamily="2" charset="0"/>
              <a:ea typeface="Calibri"/>
              <a:cs typeface="Calibri"/>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a:latin typeface="Montserrat Medium" pitchFamily="2" charset="0"/>
              </a:rPr>
              <a:t>In the 2022–23 school year, 5,719 employers provided apprenticeships to 8,357 high school students </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a:solidFill>
                  <a:prstClr val="black"/>
                </a:solidFill>
                <a:latin typeface="Montserrat Medium" pitchFamily="2" charset="0"/>
                <a:ea typeface="Calibri"/>
                <a:cs typeface="Calibri"/>
              </a:rPr>
              <a:t>Receives $6 million in funding from the State of Wisconsin</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a:latin typeface="Montserrat Medium" pitchFamily="2" charset="0"/>
              </a:rPr>
              <a:t>Requires employers to provide at least 450 hours of on-the-job learning and paid work experience and schools to offer at least 180 hours of related technical instruction.</a:t>
            </a:r>
            <a:endParaRPr lang="en-US" sz="2000">
              <a:solidFill>
                <a:prstClr val="black"/>
              </a:solidFill>
              <a:latin typeface="Montserrat Medium" pitchFamily="2" charset="0"/>
              <a:ea typeface="Calibri"/>
              <a:cs typeface="Calibri"/>
            </a:endParaRPr>
          </a:p>
        </p:txBody>
      </p:sp>
      <p:pic>
        <p:nvPicPr>
          <p:cNvPr id="10" name="Picture 4" descr="YA Wisconsin">
            <a:extLst>
              <a:ext uri="{FF2B5EF4-FFF2-40B4-BE49-F238E27FC236}">
                <a16:creationId xmlns:a16="http://schemas.microsoft.com/office/drawing/2014/main" id="{2FC7EC3F-3034-87BE-7EBE-1EF8E0642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6856" y="1946366"/>
            <a:ext cx="2757920" cy="3609261"/>
          </a:xfrm>
          <a:prstGeom prst="rect">
            <a:avLst/>
          </a:prstGeom>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B040C1BB-C3A0-8184-02C6-667177D6EAA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93147970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p:txBody>
          <a:bodyPr/>
          <a:lstStyle/>
          <a:p>
            <a:r>
              <a:rPr lang="en-US"/>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p:txBody>
          <a:bodyPr vert="horz" lIns="91440" tIns="45720" rIns="91440" bIns="45720" rtlCol="0" anchor="t">
            <a:normAutofit fontScale="55000" lnSpcReduction="20000"/>
          </a:bodyPr>
          <a:lstStyle/>
          <a:p>
            <a:pPr>
              <a:lnSpc>
                <a:spcPct val="110000"/>
              </a:lnSpc>
            </a:pPr>
            <a:r>
              <a:rPr lang="en-US" sz="4000">
                <a:solidFill>
                  <a:schemeClr val="tx1"/>
                </a:solidFill>
                <a:latin typeface="Montserrat Medium"/>
                <a:ea typeface="+mn-lt"/>
                <a:cs typeface="Segoe UI"/>
              </a:rPr>
              <a:t>U.S. DOL initiative to increase systems alignment across apprenticeship, education, and workforce</a:t>
            </a:r>
          </a:p>
          <a:p>
            <a:pPr>
              <a:lnSpc>
                <a:spcPct val="110000"/>
              </a:lnSpc>
            </a:pPr>
            <a:r>
              <a:rPr lang="en-US" sz="4000">
                <a:solidFill>
                  <a:schemeClr val="tx1"/>
                </a:solidFill>
                <a:latin typeface="Montserrat Medium"/>
                <a:ea typeface="+mn-lt"/>
                <a:cs typeface="Segoe UI"/>
              </a:rPr>
              <a:t>Led by Safal Partners</a:t>
            </a:r>
            <a:r>
              <a:rPr lang="en-US" sz="2400">
                <a:solidFill>
                  <a:schemeClr val="tx1"/>
                </a:solidFill>
              </a:rPr>
              <a:t>; </a:t>
            </a:r>
            <a:r>
              <a:rPr lang="en-US" sz="3600">
                <a:solidFill>
                  <a:schemeClr val="tx1"/>
                </a:solidFill>
                <a:latin typeface="Montserrat Medium"/>
                <a:ea typeface="+mn-lt"/>
                <a:cs typeface="Segoe UI"/>
              </a:rPr>
              <a:t>5 national partners</a:t>
            </a:r>
            <a:endParaRPr lang="en-US">
              <a:solidFill>
                <a:schemeClr val="tx1"/>
              </a:solidFill>
              <a:ea typeface="+mn-lt"/>
              <a:cs typeface="Segoe UI"/>
            </a:endParaRPr>
          </a:p>
          <a:p>
            <a:pPr>
              <a:lnSpc>
                <a:spcPct val="110000"/>
              </a:lnSpc>
            </a:pPr>
            <a:r>
              <a:rPr lang="en-US" sz="4000">
                <a:solidFill>
                  <a:schemeClr val="tx1"/>
                </a:solidFill>
                <a:latin typeface="Montserrat Medium"/>
                <a:ea typeface="+mn-lt"/>
                <a:cs typeface="Segoe UI"/>
              </a:rPr>
              <a:t>We provide </a:t>
            </a:r>
            <a:r>
              <a:rPr lang="en-US" sz="4000" u="sng">
                <a:solidFill>
                  <a:schemeClr val="tx1"/>
                </a:solidFill>
                <a:latin typeface="Montserrat Medium"/>
                <a:ea typeface="+mn-lt"/>
                <a:cs typeface="Segoe UI"/>
              </a:rPr>
              <a:t>no-cost</a:t>
            </a:r>
            <a:r>
              <a:rPr lang="en-US" sz="4000">
                <a:solidFill>
                  <a:schemeClr val="tx1"/>
                </a:solidFill>
                <a:latin typeface="Montserrat Medium"/>
                <a:ea typeface="+mn-lt"/>
                <a:cs typeface="Segoe UI"/>
              </a:rPr>
              <a:t> TA including:</a:t>
            </a:r>
          </a:p>
          <a:p>
            <a:pPr lvl="1">
              <a:lnSpc>
                <a:spcPct val="110000"/>
              </a:lnSpc>
            </a:pPr>
            <a:r>
              <a:rPr lang="en-US" sz="3600">
                <a:solidFill>
                  <a:schemeClr val="tx1"/>
                </a:solidFill>
                <a:latin typeface="Montserrat Medium"/>
                <a:ea typeface="+mn-lt"/>
                <a:cs typeface="Segoe UI"/>
              </a:rPr>
              <a:t>Monthly webinars</a:t>
            </a:r>
          </a:p>
          <a:p>
            <a:pPr lvl="1">
              <a:lnSpc>
                <a:spcPct val="110000"/>
              </a:lnSpc>
            </a:pPr>
            <a:r>
              <a:rPr lang="en-US" sz="3600">
                <a:solidFill>
                  <a:schemeClr val="tx1"/>
                </a:solidFill>
                <a:latin typeface="Montserrat Medium"/>
                <a:ea typeface="+mn-lt"/>
                <a:cs typeface="Segoe UI"/>
              </a:rPr>
              <a:t>Quarterly virtual office hours</a:t>
            </a:r>
          </a:p>
          <a:p>
            <a:pPr lvl="1">
              <a:lnSpc>
                <a:spcPct val="110000"/>
              </a:lnSpc>
            </a:pPr>
            <a:r>
              <a:rPr lang="en-US" sz="3600">
                <a:solidFill>
                  <a:schemeClr val="tx1"/>
                </a:solidFill>
                <a:latin typeface="Montserrat Medium"/>
                <a:ea typeface="+mn-lt"/>
                <a:cs typeface="Segoe UI"/>
              </a:rPr>
              <a:t>Individual TA/coaching sessions</a:t>
            </a:r>
            <a:endParaRPr lang="en-US">
              <a:solidFill>
                <a:schemeClr val="tx1"/>
              </a:solidFill>
              <a:ea typeface="+mn-lt"/>
              <a:cs typeface="Segoe UI"/>
            </a:endParaRPr>
          </a:p>
          <a:p>
            <a:pPr lvl="1">
              <a:lnSpc>
                <a:spcPct val="110000"/>
              </a:lnSpc>
            </a:pPr>
            <a:r>
              <a:rPr lang="en-US" sz="3600">
                <a:solidFill>
                  <a:schemeClr val="tx1"/>
                </a:solidFill>
                <a:latin typeface="Montserrat Medium"/>
                <a:ea typeface="+mn-lt"/>
                <a:cs typeface="Segoe UI"/>
              </a:rPr>
              <a:t>Online resources (desk aids, guides, frameworks, etc.)</a:t>
            </a:r>
            <a:br>
              <a:rPr lang="en-US" sz="3600">
                <a:solidFill>
                  <a:schemeClr val="tx1"/>
                </a:solidFill>
                <a:latin typeface="Montserrat Medium" panose="00000600000000000000" pitchFamily="2" charset="0"/>
                <a:ea typeface="+mn-lt"/>
                <a:cs typeface="Segoe UI" panose="020B0502040204020203" pitchFamily="34" charset="0"/>
              </a:rPr>
            </a:br>
            <a:endParaRPr lang="en-US">
              <a:solidFill>
                <a:schemeClr val="tx1"/>
              </a:solidFill>
            </a:endParaRPr>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07346" y="575484"/>
            <a:ext cx="1563476" cy="1566053"/>
          </a:xfrm>
          <a:prstGeom prst="rect">
            <a:avLst/>
          </a:prstGeom>
        </p:spPr>
      </p:pic>
      <p:sp>
        <p:nvSpPr>
          <p:cNvPr id="4" name="Content Placeholder 3">
            <a:extLst>
              <a:ext uri="{FF2B5EF4-FFF2-40B4-BE49-F238E27FC236}">
                <a16:creationId xmlns:a16="http://schemas.microsoft.com/office/drawing/2014/main" id="{F276E798-44A3-4CAF-9EBC-1649EF5E6786}"/>
              </a:ext>
            </a:extLst>
          </p:cNvPr>
          <p:cNvSpPr>
            <a:spLocks noGrp="1"/>
          </p:cNvSpPr>
          <p:nvPr>
            <p:ph sz="half" idx="2"/>
          </p:nvPr>
        </p:nvSpPr>
        <p:spPr/>
        <p:txBody>
          <a:bodyPr>
            <a:normAutofit fontScale="55000" lnSpcReduction="20000"/>
          </a:bodyPr>
          <a:lstStyle/>
          <a:p>
            <a:pPr marL="0" indent="0">
              <a:buNone/>
            </a:pPr>
            <a:r>
              <a:rPr lang="en-US" sz="2800">
                <a:solidFill>
                  <a:srgbClr val="0563C1"/>
                </a:solidFill>
                <a:hlinkClick r:id="rId4" tooltip="https://dolcoe.safalapps.com/">
                  <a:extLst>
                    <a:ext uri="{A12FA001-AC4F-418D-AE19-62706E023703}">
                      <ahyp:hlinkClr xmlns:ahyp="http://schemas.microsoft.com/office/drawing/2018/hyperlinkcolor" val="tx"/>
                    </a:ext>
                  </a:extLst>
                </a:hlinkClick>
              </a:rPr>
              <a:t>Visit our website, request T</a:t>
            </a:r>
            <a:r>
              <a:rPr lang="en-US" sz="2800">
                <a:solidFill>
                  <a:schemeClr val="accent1"/>
                </a:solidFill>
                <a:hlinkClick r:id="rId4" tooltip="https://dolcoe.safalapps.com/">
                  <a:extLst>
                    <a:ext uri="{A12FA001-AC4F-418D-AE19-62706E023703}">
                      <ahyp:hlinkClr xmlns:ahyp="http://schemas.microsoft.com/office/drawing/2018/hyperlinkcolor" val="tx"/>
                    </a:ext>
                  </a:extLst>
                </a:hlinkClick>
              </a:rPr>
              <a:t>A</a:t>
            </a:r>
            <a:endParaRPr lang="en-US" sz="2800">
              <a:solidFill>
                <a:schemeClr val="accent1"/>
              </a:solidFill>
            </a:endParaRPr>
          </a:p>
          <a:p>
            <a:pPr marL="0" indent="0">
              <a:buNone/>
            </a:pPr>
            <a:endParaRPr lang="en-US"/>
          </a:p>
        </p:txBody>
      </p:sp>
      <p:pic>
        <p:nvPicPr>
          <p:cNvPr id="8" name="Picture 7" descr="COE Partners with Safal Partners: NAWDP, COABE, NDI, WIA, FASTPORT">
            <a:extLst>
              <a:ext uri="{FF2B5EF4-FFF2-40B4-BE49-F238E27FC236}">
                <a16:creationId xmlns:a16="http://schemas.microsoft.com/office/drawing/2014/main" id="{5BE37307-D472-5BF7-AC8B-4DFE01164EC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52460" y="2276473"/>
            <a:ext cx="3099645" cy="2227979"/>
          </a:xfrm>
          <a:prstGeom prst="rect">
            <a:avLst/>
          </a:prstGeom>
        </p:spPr>
      </p:pic>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9406" y="4587859"/>
            <a:ext cx="1739116" cy="168858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0592B7C-6528-3B97-73FC-C2C3E714A9BE}"/>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201589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409927"/>
            <a:ext cx="10515600" cy="1325563"/>
          </a:xfrm>
        </p:spPr>
        <p:txBody>
          <a:bodyPr>
            <a:normAutofit/>
          </a:bodyPr>
          <a:lstStyle/>
          <a:p>
            <a:r>
              <a:rPr lang="en-US">
                <a:effectLst>
                  <a:outerShdw blurRad="38100" dist="38100" dir="2700000" algn="tl">
                    <a:srgbClr val="000000">
                      <a:alpha val="43137"/>
                    </a:srgbClr>
                  </a:outerShdw>
                </a:effectLst>
                <a:latin typeface="Montserrat" panose="00000500000000000000" pitchFamily="2" charset="0"/>
                <a:cs typeface="Segoe UI"/>
              </a:rPr>
              <a:t>Howard County Community College</a:t>
            </a:r>
            <a:endParaRPr lang="en-US">
              <a:latin typeface="Montserrat" panose="00000500000000000000" pitchFamily="2" charset="0"/>
            </a:endParaRPr>
          </a:p>
        </p:txBody>
      </p:sp>
      <p:sp>
        <p:nvSpPr>
          <p:cNvPr id="9" name="Text Placeholder 8">
            <a:extLst>
              <a:ext uri="{FF2B5EF4-FFF2-40B4-BE49-F238E27FC236}">
                <a16:creationId xmlns:a16="http://schemas.microsoft.com/office/drawing/2014/main" id="{63E52A5F-F6E3-7F37-D940-00EF8270B60D}"/>
              </a:ext>
            </a:extLst>
          </p:cNvPr>
          <p:cNvSpPr txBox="1">
            <a:spLocks noGrp="1"/>
          </p:cNvSpPr>
          <p:nvPr>
            <p:ph sz="half" idx="1"/>
          </p:nvPr>
        </p:nvSpPr>
        <p:spPr>
          <a:xfrm>
            <a:off x="838200" y="1825625"/>
            <a:ext cx="10782300" cy="1603375"/>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ontserrat Medium" pitchFamily="2" charset="0"/>
              </a:rPr>
              <a:t>Serves as a Sponsor of Registered Apprenticeship Programs.</a:t>
            </a:r>
            <a:endParaRPr kumimoji="0" lang="en-US" sz="2000" b="0" i="0" u="none" strike="noStrike" kern="1200" cap="none" spc="0" normalizeH="0" baseline="0" noProof="0">
              <a:ln>
                <a:noFill/>
              </a:ln>
              <a:solidFill>
                <a:prstClr val="black"/>
              </a:solidFill>
              <a:effectLst/>
              <a:uLnTx/>
              <a:uFillTx/>
              <a:latin typeface="Montserrat Medium" pitchFamily="2" charset="0"/>
              <a:cs typeface="Calibri"/>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a:solidFill>
                  <a:prstClr val="black"/>
                </a:solidFill>
                <a:latin typeface="Montserrat Medium" pitchFamily="2" charset="0"/>
              </a:rPr>
              <a:t>Offers apprenticeships in 11 different fields (HVAC, IT, Hospitality, Child Care, Licensed Practice Nurse, etc.) and provides the related instruction for these occupations.</a:t>
            </a:r>
            <a:endParaRPr kumimoji="0" lang="en-US" sz="2000" b="0" i="0" u="none" strike="noStrike" kern="1200" cap="none" spc="0" normalizeH="0" baseline="0" noProof="0">
              <a:ln>
                <a:noFill/>
              </a:ln>
              <a:solidFill>
                <a:prstClr val="black"/>
              </a:solidFill>
              <a:effectLst/>
              <a:uLnTx/>
              <a:uFillTx/>
              <a:latin typeface="Montserrat Medium" pitchFamily="2" charset="0"/>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Montserrat Medium" pitchFamily="2" charset="0"/>
              <a:ea typeface="Calibri"/>
              <a:cs typeface="Calibri"/>
            </a:endParaRPr>
          </a:p>
        </p:txBody>
      </p:sp>
      <p:sp>
        <p:nvSpPr>
          <p:cNvPr id="2" name="Content Placeholder 1">
            <a:extLst>
              <a:ext uri="{FF2B5EF4-FFF2-40B4-BE49-F238E27FC236}">
                <a16:creationId xmlns:a16="http://schemas.microsoft.com/office/drawing/2014/main" id="{66546B35-07AA-0F1F-BBB7-3C32725DE821}"/>
              </a:ext>
            </a:extLst>
          </p:cNvPr>
          <p:cNvSpPr>
            <a:spLocks noGrp="1"/>
          </p:cNvSpPr>
          <p:nvPr>
            <p:ph sz="half" idx="2"/>
          </p:nvPr>
        </p:nvSpPr>
        <p:spPr>
          <a:xfrm>
            <a:off x="824346" y="3224918"/>
            <a:ext cx="10662804" cy="2290057"/>
          </a:xfrm>
        </p:spPr>
        <p:txBody>
          <a:bodyPr/>
          <a:lstStyle/>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ontserrat Medium" pitchFamily="2" charset="0"/>
                <a:ea typeface="+mn-ea"/>
                <a:cs typeface="+mn-cs"/>
              </a:rPr>
              <a:t>Partners with several different employers to provide OJT, including the University of Maryland Medical Center, MedStar Health, Associated Builders &amp; Contractors of Greater Baltimore, Johns Hopkins and others.</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ontserrat Medium" pitchFamily="2" charset="0"/>
                <a:ea typeface="+mn-ea"/>
                <a:cs typeface="+mn-cs"/>
              </a:rPr>
              <a:t>Has a close relationship with the local workforce board and workforce system.</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ontserrat Medium" pitchFamily="2" charset="0"/>
                <a:ea typeface="+mn-ea"/>
                <a:cs typeface="+mn-cs"/>
              </a:rPr>
              <a:t>Utilizes funds from employers and local and state grants to support their programs.</a:t>
            </a:r>
          </a:p>
          <a:p>
            <a:endParaRPr lang="en-US"/>
          </a:p>
        </p:txBody>
      </p:sp>
      <p:pic>
        <p:nvPicPr>
          <p:cNvPr id="4098" name="Picture 2" descr="Howard Community College logo">
            <a:extLst>
              <a:ext uri="{FF2B5EF4-FFF2-40B4-BE49-F238E27FC236}">
                <a16:creationId xmlns:a16="http://schemas.microsoft.com/office/drawing/2014/main" id="{42F2F345-5BE3-7E79-C45D-215D39D7C85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20025" y="5056893"/>
            <a:ext cx="3533775" cy="11334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B040C1BB-C3A0-8184-02C6-667177D6EAA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809592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Workforce Boards:</a:t>
            </a:r>
            <a:br>
              <a:rPr lang="en-US" b="1">
                <a:solidFill>
                  <a:schemeClr val="bg1"/>
                </a:solidFill>
                <a:latin typeface="Montserrat"/>
              </a:rPr>
            </a:br>
            <a:r>
              <a:rPr lang="en-US" b="1">
                <a:solidFill>
                  <a:schemeClr val="bg1"/>
                </a:solidFill>
                <a:latin typeface="Montserrat"/>
              </a:rPr>
              <a:t>The Key Ingredient</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040792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362"/>
            <a:ext cx="10515600" cy="1325563"/>
          </a:xfrm>
        </p:spPr>
        <p:txBody>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Education Providers</a:t>
            </a:r>
            <a:endParaRPr lang="en-US" b="1">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2B0BA6A7-B566-7DD8-FFA5-AB6AE05A1253}"/>
              </a:ext>
            </a:extLst>
          </p:cNvPr>
          <p:cNvSpPr>
            <a:spLocks noGrp="1"/>
          </p:cNvSpPr>
          <p:nvPr>
            <p:ph type="body" sz="quarter" idx="13"/>
          </p:nvPr>
        </p:nvSpPr>
        <p:spPr>
          <a:xfrm>
            <a:off x="574675" y="2192458"/>
            <a:ext cx="6712815" cy="3894138"/>
          </a:xfrm>
        </p:spPr>
        <p:txBody>
          <a:bodyPr vert="horz" lIns="91440" tIns="45720" rIns="91440" bIns="45720" rtlCol="0" anchor="t">
            <a:normAutofit fontScale="77500" lnSpcReduction="20000"/>
          </a:bodyPr>
          <a:lstStyle/>
          <a:p>
            <a:pPr>
              <a:lnSpc>
                <a:spcPct val="120000"/>
              </a:lnSpc>
            </a:pPr>
            <a:r>
              <a:rPr lang="en-US" sz="2400">
                <a:solidFill>
                  <a:schemeClr val="tx1"/>
                </a:solidFill>
                <a:latin typeface="Montserrat Medium"/>
              </a:rPr>
              <a:t>Provide WIOA Individual Training Account (ITA) funding to support apprentices' RI costs</a:t>
            </a:r>
            <a:endParaRPr lang="en-US">
              <a:solidFill>
                <a:schemeClr val="tx1"/>
              </a:solidFill>
            </a:endParaRPr>
          </a:p>
          <a:p>
            <a:pPr>
              <a:lnSpc>
                <a:spcPct val="120000"/>
              </a:lnSpc>
            </a:pPr>
            <a:r>
              <a:rPr lang="en-US" sz="2400">
                <a:solidFill>
                  <a:schemeClr val="tx1"/>
                </a:solidFill>
                <a:latin typeface="Montserrat Medium"/>
              </a:rPr>
              <a:t>Make connections with employers, sponsors</a:t>
            </a:r>
          </a:p>
          <a:p>
            <a:pPr>
              <a:lnSpc>
                <a:spcPct val="120000"/>
              </a:lnSpc>
            </a:pPr>
            <a:r>
              <a:rPr lang="en-US" sz="2400">
                <a:solidFill>
                  <a:schemeClr val="tx1"/>
                </a:solidFill>
                <a:latin typeface="Montserrat Medium"/>
              </a:rPr>
              <a:t>Host convenings between education and industry</a:t>
            </a:r>
          </a:p>
          <a:p>
            <a:pPr>
              <a:lnSpc>
                <a:spcPct val="120000"/>
              </a:lnSpc>
            </a:pPr>
            <a:r>
              <a:rPr lang="en-US" sz="2400">
                <a:solidFill>
                  <a:schemeClr val="tx1"/>
                </a:solidFill>
                <a:latin typeface="Montserrat Medium"/>
              </a:rPr>
              <a:t>Provide pipeline of Youth to enroll in programs</a:t>
            </a:r>
          </a:p>
          <a:p>
            <a:pPr>
              <a:lnSpc>
                <a:spcPct val="120000"/>
              </a:lnSpc>
            </a:pPr>
            <a:r>
              <a:rPr lang="en-US" sz="2400">
                <a:solidFill>
                  <a:schemeClr val="tx1"/>
                </a:solidFill>
                <a:latin typeface="Montserrat Medium"/>
              </a:rPr>
              <a:t>Add programs to the Eligible Training Provider List (ETPL)</a:t>
            </a:r>
          </a:p>
          <a:p>
            <a:pPr>
              <a:lnSpc>
                <a:spcPct val="120000"/>
              </a:lnSpc>
            </a:pPr>
            <a:r>
              <a:rPr lang="en-US" sz="2400">
                <a:solidFill>
                  <a:schemeClr val="tx1"/>
                </a:solidFill>
                <a:latin typeface="Montserrat Medium"/>
              </a:rPr>
              <a:t>Support the development of RI curriculum using labor market information and industry standards</a:t>
            </a:r>
            <a:endParaRPr lang="en-US" sz="2400">
              <a:solidFill>
                <a:schemeClr val="tx1"/>
              </a:solidFill>
            </a:endParaRPr>
          </a:p>
          <a:p>
            <a:pPr marL="0" indent="0">
              <a:lnSpc>
                <a:spcPct val="120000"/>
              </a:lnSpc>
              <a:buNone/>
            </a:pPr>
            <a:endParaRPr lang="en-US"/>
          </a:p>
          <a:p>
            <a:pPr>
              <a:lnSpc>
                <a:spcPct val="120000"/>
              </a:lnSpc>
            </a:pPr>
            <a:endParaRPr lang="en-US"/>
          </a:p>
        </p:txBody>
      </p:sp>
      <p:pic>
        <p:nvPicPr>
          <p:cNvPr id="12" name="Picture 11">
            <a:extLst>
              <a:ext uri="{FF2B5EF4-FFF2-40B4-BE49-F238E27FC236}">
                <a16:creationId xmlns:a16="http://schemas.microsoft.com/office/drawing/2014/main" id="{5303CE7A-A793-D3EB-4CF4-5032FE4F947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70119" y="2394408"/>
            <a:ext cx="4821881" cy="3219254"/>
          </a:xfrm>
          <a:prstGeom prst="rect">
            <a:avLst/>
          </a:prstGeom>
        </p:spPr>
      </p:pic>
      <p:sp>
        <p:nvSpPr>
          <p:cNvPr id="3" name="Slide Number Placeholder 5">
            <a:extLst>
              <a:ext uri="{FF2B5EF4-FFF2-40B4-BE49-F238E27FC236}">
                <a16:creationId xmlns:a16="http://schemas.microsoft.com/office/drawing/2014/main" id="{349814B9-1D5B-0BA8-51F8-F4EF3AB5D59E}"/>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787391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147"/>
            <a:ext cx="10515600" cy="1325563"/>
          </a:xfrm>
        </p:spPr>
        <p:txBody>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Employers/Sponsors</a:t>
            </a:r>
            <a:endParaRPr lang="en-US" b="1">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5B222C2-294E-B5BD-A9E8-258E642196C2}"/>
              </a:ext>
            </a:extLst>
          </p:cNvPr>
          <p:cNvSpPr>
            <a:spLocks noGrp="1"/>
          </p:cNvSpPr>
          <p:nvPr>
            <p:ph type="body" sz="quarter" idx="13"/>
          </p:nvPr>
        </p:nvSpPr>
        <p:spPr>
          <a:xfrm>
            <a:off x="563943" y="2055432"/>
            <a:ext cx="6792169" cy="3894138"/>
          </a:xfrm>
        </p:spPr>
        <p:txBody>
          <a:bodyPr vert="horz" lIns="91440" tIns="45720" rIns="91440" bIns="45720" rtlCol="0" anchor="t">
            <a:noAutofit/>
          </a:bodyPr>
          <a:lstStyle/>
          <a:p>
            <a:r>
              <a:rPr lang="en-US" sz="1700">
                <a:solidFill>
                  <a:schemeClr val="tx1"/>
                </a:solidFill>
                <a:latin typeface="Montserrat Medium"/>
              </a:rPr>
              <a:t>Provide a pipeline of Youth Apprentices:</a:t>
            </a:r>
          </a:p>
          <a:p>
            <a:pPr lvl="1"/>
            <a:r>
              <a:rPr lang="en-US" sz="1700">
                <a:solidFill>
                  <a:schemeClr val="tx1"/>
                </a:solidFill>
                <a:latin typeface="Montserrat Medium"/>
              </a:rPr>
              <a:t>Publicize RA program opening</a:t>
            </a:r>
          </a:p>
          <a:p>
            <a:pPr lvl="1"/>
            <a:r>
              <a:rPr lang="en-US" sz="1700">
                <a:solidFill>
                  <a:schemeClr val="tx1"/>
                </a:solidFill>
                <a:latin typeface="Montserrat Medium"/>
              </a:rPr>
              <a:t>Screen candidates</a:t>
            </a:r>
          </a:p>
          <a:p>
            <a:pPr lvl="1"/>
            <a:r>
              <a:rPr lang="en-US" sz="1700">
                <a:solidFill>
                  <a:schemeClr val="tx1"/>
                </a:solidFill>
                <a:latin typeface="Montserrat Medium"/>
              </a:rPr>
              <a:t>Provide pre-apprenticeship training</a:t>
            </a:r>
          </a:p>
          <a:p>
            <a:r>
              <a:rPr lang="en-US" sz="1700">
                <a:solidFill>
                  <a:schemeClr val="tx1"/>
                </a:solidFill>
                <a:latin typeface="Montserrat Medium"/>
              </a:rPr>
              <a:t>Provide supportive services to Youth</a:t>
            </a:r>
          </a:p>
          <a:p>
            <a:r>
              <a:rPr lang="en-US" sz="1700">
                <a:solidFill>
                  <a:schemeClr val="tx1"/>
                </a:solidFill>
                <a:latin typeface="Montserrat Medium"/>
              </a:rPr>
              <a:t>Provide WIOA OJT contract funding to support percentage of apprentice wages</a:t>
            </a:r>
            <a:endParaRPr lang="en-US" sz="1700">
              <a:solidFill>
                <a:schemeClr val="tx1"/>
              </a:solidFill>
            </a:endParaRPr>
          </a:p>
          <a:p>
            <a:r>
              <a:rPr lang="en-US" sz="1700">
                <a:solidFill>
                  <a:schemeClr val="tx1"/>
                </a:solidFill>
                <a:latin typeface="Montserrat Medium"/>
              </a:rPr>
              <a:t>Build partnerships w/training providers on ETPL for RI; utilize ITAs to pay for all/portion of apprentices' RI costs</a:t>
            </a:r>
          </a:p>
          <a:p>
            <a:r>
              <a:rPr lang="en-US" sz="1700">
                <a:solidFill>
                  <a:schemeClr val="tx1"/>
                </a:solidFill>
                <a:latin typeface="Montserrat Medium"/>
              </a:rPr>
              <a:t>Support registering and implementing RA programs</a:t>
            </a:r>
            <a:endParaRPr lang="en-US" sz="1700">
              <a:solidFill>
                <a:schemeClr val="tx1"/>
              </a:solidFill>
            </a:endParaRPr>
          </a:p>
          <a:p>
            <a:r>
              <a:rPr lang="en-US" sz="1700">
                <a:solidFill>
                  <a:schemeClr val="tx1"/>
                </a:solidFill>
                <a:latin typeface="Montserrat Medium"/>
              </a:rPr>
              <a:t>Host convenings (job fairs, recruiting events, etc.) to connect potential apprentices and employers</a:t>
            </a:r>
          </a:p>
        </p:txBody>
      </p:sp>
      <p:pic>
        <p:nvPicPr>
          <p:cNvPr id="6" name="Picture 5">
            <a:extLst>
              <a:ext uri="{FF2B5EF4-FFF2-40B4-BE49-F238E27FC236}">
                <a16:creationId xmlns:a16="http://schemas.microsoft.com/office/drawing/2014/main" id="{DB7E7BE2-8D01-A9C1-A0FC-7B082021445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52144" y="2361759"/>
            <a:ext cx="4839855" cy="3230860"/>
          </a:xfrm>
          <a:prstGeom prst="rect">
            <a:avLst/>
          </a:prstGeom>
        </p:spPr>
      </p:pic>
      <p:sp>
        <p:nvSpPr>
          <p:cNvPr id="4" name="Slide Number Placeholder 5">
            <a:extLst>
              <a:ext uri="{FF2B5EF4-FFF2-40B4-BE49-F238E27FC236}">
                <a16:creationId xmlns:a16="http://schemas.microsoft.com/office/drawing/2014/main" id="{6C8DB6E2-83FF-5240-8630-DFFC049E314B}"/>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242119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574675" y="630040"/>
            <a:ext cx="11122891" cy="1325563"/>
          </a:xfrm>
        </p:spPr>
        <p:txBody>
          <a:bodyPr>
            <a:noAutofit/>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Community-Based Organizations</a:t>
            </a:r>
            <a:endParaRPr lang="en-US" b="1">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7AD82314-F18F-1602-F51A-C2577683219C}"/>
              </a:ext>
            </a:extLst>
          </p:cNvPr>
          <p:cNvSpPr>
            <a:spLocks noGrp="1"/>
          </p:cNvSpPr>
          <p:nvPr>
            <p:ph type="body" sz="quarter" idx="13"/>
          </p:nvPr>
        </p:nvSpPr>
        <p:spPr>
          <a:xfrm>
            <a:off x="866775" y="2250203"/>
            <a:ext cx="6724265" cy="3894138"/>
          </a:xfrm>
        </p:spPr>
        <p:txBody>
          <a:bodyPr vert="horz" lIns="91440" tIns="45720" rIns="91440" bIns="45720" rtlCol="0" anchor="t">
            <a:normAutofit/>
          </a:bodyPr>
          <a:lstStyle/>
          <a:p>
            <a:r>
              <a:rPr lang="en-US" sz="2400">
                <a:solidFill>
                  <a:schemeClr val="tx1"/>
                </a:solidFill>
                <a:latin typeface="Montserrat Medium"/>
              </a:rPr>
              <a:t>Provide education on RA</a:t>
            </a:r>
          </a:p>
          <a:p>
            <a:r>
              <a:rPr lang="en-US" sz="2400">
                <a:solidFill>
                  <a:schemeClr val="tx1"/>
                </a:solidFill>
                <a:latin typeface="Montserrat Medium"/>
              </a:rPr>
              <a:t>Connect potential apprentices with employers</a:t>
            </a:r>
          </a:p>
          <a:p>
            <a:r>
              <a:rPr lang="en-US" sz="2400">
                <a:solidFill>
                  <a:schemeClr val="tx1"/>
                </a:solidFill>
                <a:latin typeface="Montserrat Medium"/>
              </a:rPr>
              <a:t>Provide supportive services to apprentices</a:t>
            </a:r>
            <a:endParaRPr lang="en-US">
              <a:solidFill>
                <a:schemeClr val="tx1"/>
              </a:solidFill>
            </a:endParaRPr>
          </a:p>
          <a:p>
            <a:r>
              <a:rPr lang="en-US" sz="2400">
                <a:solidFill>
                  <a:schemeClr val="tx1"/>
                </a:solidFill>
                <a:latin typeface="Montserrat Medium"/>
              </a:rPr>
              <a:t>Connect potential apprentices to other resources available within the community</a:t>
            </a:r>
          </a:p>
          <a:p>
            <a:r>
              <a:rPr lang="en-US" sz="2400">
                <a:solidFill>
                  <a:schemeClr val="tx1"/>
                </a:solidFill>
                <a:latin typeface="Montserrat Medium"/>
              </a:rPr>
              <a:t>Leverage funding programs</a:t>
            </a:r>
            <a:endParaRPr lang="en-US" sz="2400">
              <a:solidFill>
                <a:schemeClr val="tx1"/>
              </a:solidFill>
            </a:endParaRPr>
          </a:p>
        </p:txBody>
      </p:sp>
      <p:pic>
        <p:nvPicPr>
          <p:cNvPr id="6" name="Picture 5">
            <a:extLst>
              <a:ext uri="{FF2B5EF4-FFF2-40B4-BE49-F238E27FC236}">
                <a16:creationId xmlns:a16="http://schemas.microsoft.com/office/drawing/2014/main" id="{6DEF33C3-7560-2E85-0F66-E1E37BD735A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91040" y="2507378"/>
            <a:ext cx="4600960" cy="3071385"/>
          </a:xfrm>
          <a:prstGeom prst="rect">
            <a:avLst/>
          </a:prstGeom>
        </p:spPr>
      </p:pic>
      <p:sp>
        <p:nvSpPr>
          <p:cNvPr id="4" name="Slide Number Placeholder 5">
            <a:extLst>
              <a:ext uri="{FF2B5EF4-FFF2-40B4-BE49-F238E27FC236}">
                <a16:creationId xmlns:a16="http://schemas.microsoft.com/office/drawing/2014/main" id="{6BA0BB6D-4766-94ED-C091-4F4C2AB31615}"/>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767638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7DB9-9BB5-5B66-79A7-5C20FAB8C906}"/>
              </a:ext>
            </a:extLst>
          </p:cNvPr>
          <p:cNvSpPr>
            <a:spLocks noGrp="1"/>
          </p:cNvSpPr>
          <p:nvPr>
            <p:ph type="title"/>
          </p:nvPr>
        </p:nvSpPr>
        <p:spPr>
          <a:xfrm>
            <a:off x="460085" y="683985"/>
            <a:ext cx="10515600" cy="1211864"/>
          </a:xfrm>
        </p:spPr>
        <p:txBody>
          <a:bodyPr/>
          <a:lstStyle/>
          <a:p>
            <a:r>
              <a:rPr lang="en-US">
                <a:latin typeface="Montserrat"/>
              </a:rPr>
              <a:t>Get to Know Your Workforce Board</a:t>
            </a:r>
            <a:endParaRPr lang="en-US"/>
          </a:p>
        </p:txBody>
      </p:sp>
      <p:sp>
        <p:nvSpPr>
          <p:cNvPr id="5" name="Text Placeholder 4">
            <a:extLst>
              <a:ext uri="{FF2B5EF4-FFF2-40B4-BE49-F238E27FC236}">
                <a16:creationId xmlns:a16="http://schemas.microsoft.com/office/drawing/2014/main" id="{50863EC1-E59F-9BCF-D3A2-44A16E9B76E1}"/>
              </a:ext>
            </a:extLst>
          </p:cNvPr>
          <p:cNvSpPr>
            <a:spLocks noGrp="1"/>
          </p:cNvSpPr>
          <p:nvPr>
            <p:ph type="body" sz="quarter" idx="13"/>
          </p:nvPr>
        </p:nvSpPr>
        <p:spPr>
          <a:xfrm>
            <a:off x="460085" y="2092760"/>
            <a:ext cx="7807615" cy="3894138"/>
          </a:xfrm>
        </p:spPr>
        <p:txBody>
          <a:bodyPr vert="horz" lIns="91440" tIns="45720" rIns="91440" bIns="45720" rtlCol="0" anchor="t">
            <a:normAutofit fontScale="77500" lnSpcReduction="20000"/>
          </a:bodyPr>
          <a:lstStyle/>
          <a:p>
            <a:pPr marL="0" indent="0">
              <a:buNone/>
            </a:pPr>
            <a:r>
              <a:rPr lang="en-US" sz="3600" b="1">
                <a:solidFill>
                  <a:srgbClr val="002060"/>
                </a:solidFill>
                <a:latin typeface="Montserrat ExtraBold" panose="00000900000000000000" pitchFamily="2" charset="0"/>
              </a:rPr>
              <a:t>Each Workforce Board has:</a:t>
            </a:r>
          </a:p>
          <a:p>
            <a:pPr lvl="1">
              <a:lnSpc>
                <a:spcPct val="120000"/>
              </a:lnSpc>
            </a:pPr>
            <a:r>
              <a:rPr lang="en-US">
                <a:solidFill>
                  <a:schemeClr val="tx1"/>
                </a:solidFill>
                <a:latin typeface="Montserrat Medium"/>
              </a:rPr>
              <a:t>Sector strategies: priority occupations and key industries</a:t>
            </a:r>
          </a:p>
          <a:p>
            <a:pPr lvl="1">
              <a:lnSpc>
                <a:spcPct val="120000"/>
              </a:lnSpc>
            </a:pPr>
            <a:r>
              <a:rPr lang="en-US">
                <a:solidFill>
                  <a:schemeClr val="tx1"/>
                </a:solidFill>
                <a:latin typeface="Montserrat Medium"/>
              </a:rPr>
              <a:t>Policies on OJT contracts, which WIOA and non-WIOA funding "buckets" and services they will apply to RA</a:t>
            </a:r>
          </a:p>
          <a:p>
            <a:pPr lvl="1">
              <a:lnSpc>
                <a:spcPct val="120000"/>
              </a:lnSpc>
            </a:pPr>
            <a:r>
              <a:rPr lang="en-US">
                <a:solidFill>
                  <a:schemeClr val="tx1"/>
                </a:solidFill>
                <a:latin typeface="Montserrat Medium"/>
              </a:rPr>
              <a:t>Funding levels, fiscal year cycle and how quickly they anticipate spending funds</a:t>
            </a:r>
          </a:p>
          <a:p>
            <a:pPr lvl="1">
              <a:lnSpc>
                <a:spcPct val="120000"/>
              </a:lnSpc>
            </a:pPr>
            <a:r>
              <a:rPr lang="en-US">
                <a:solidFill>
                  <a:schemeClr val="tx1"/>
                </a:solidFill>
                <a:latin typeface="Montserrat Medium"/>
              </a:rPr>
              <a:t>Supportive services offered and how that maps to your program's needs</a:t>
            </a:r>
          </a:p>
          <a:p>
            <a:pPr lvl="1">
              <a:lnSpc>
                <a:spcPct val="120000"/>
              </a:lnSpc>
            </a:pPr>
            <a:r>
              <a:rPr lang="en-US">
                <a:solidFill>
                  <a:schemeClr val="tx1"/>
                </a:solidFill>
                <a:latin typeface="Montserrat Medium"/>
              </a:rPr>
              <a:t>Candidate pool – IS and OS Youth Programs</a:t>
            </a:r>
          </a:p>
          <a:p>
            <a:pPr lvl="1">
              <a:lnSpc>
                <a:spcPct val="120000"/>
              </a:lnSpc>
            </a:pPr>
            <a:r>
              <a:rPr lang="en-US">
                <a:solidFill>
                  <a:schemeClr val="tx1"/>
                </a:solidFill>
                <a:latin typeface="Montserrat Medium"/>
              </a:rPr>
              <a:t>ETPL program registration process</a:t>
            </a:r>
            <a:endParaRPr lang="en-US">
              <a:solidFill>
                <a:schemeClr val="tx1"/>
              </a:solidFill>
            </a:endParaRPr>
          </a:p>
        </p:txBody>
      </p:sp>
      <p:pic>
        <p:nvPicPr>
          <p:cNvPr id="8" name="Picture 7">
            <a:extLst>
              <a:ext uri="{FF2B5EF4-FFF2-40B4-BE49-F238E27FC236}">
                <a16:creationId xmlns:a16="http://schemas.microsoft.com/office/drawing/2014/main" id="{EEADFED0-2623-93DC-8C75-FD6D6D3668D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10159" y="2544272"/>
            <a:ext cx="4081841" cy="2724846"/>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6CA21D9B-804C-48F5-A5A7-F96CE9F9521A}"/>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434115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4D4A-3DE4-FD0B-F2F3-88961B62E69B}"/>
              </a:ext>
            </a:extLst>
          </p:cNvPr>
          <p:cNvSpPr>
            <a:spLocks noGrp="1"/>
          </p:cNvSpPr>
          <p:nvPr>
            <p:ph type="title"/>
          </p:nvPr>
        </p:nvSpPr>
        <p:spPr/>
        <p:txBody>
          <a:bodyPr>
            <a:normAutofit/>
          </a:bodyPr>
          <a:lstStyle/>
          <a:p>
            <a:r>
              <a:rPr lang="en-US" sz="4400" kern="100">
                <a:effectLst/>
                <a:latin typeface="Montserrat" panose="00000500000000000000" pitchFamily="2" charset="0"/>
                <a:ea typeface="Calibri" panose="020F0502020204030204" pitchFamily="34" charset="0"/>
                <a:cs typeface="Times New Roman" panose="02020603050405020304" pitchFamily="18" charset="0"/>
              </a:rPr>
              <a:t>Contact Us, Become a Partner</a:t>
            </a:r>
            <a:endParaRPr lang="en-US">
              <a:latin typeface="Montserrat" panose="00000500000000000000" pitchFamily="2" charset="0"/>
            </a:endParaRPr>
          </a:p>
        </p:txBody>
      </p:sp>
      <p:sp>
        <p:nvSpPr>
          <p:cNvPr id="3" name="Content Placeholder 2">
            <a:extLst>
              <a:ext uri="{FF2B5EF4-FFF2-40B4-BE49-F238E27FC236}">
                <a16:creationId xmlns:a16="http://schemas.microsoft.com/office/drawing/2014/main" id="{D081F25C-F779-0A17-3344-2CA68EAFBB46}"/>
              </a:ext>
            </a:extLst>
          </p:cNvPr>
          <p:cNvSpPr>
            <a:spLocks noGrp="1"/>
          </p:cNvSpPr>
          <p:nvPr>
            <p:ph idx="1"/>
          </p:nvPr>
        </p:nvSpPr>
        <p:spPr>
          <a:xfrm>
            <a:off x="1163773" y="2113093"/>
            <a:ext cx="6267680" cy="3442115"/>
          </a:xfrm>
        </p:spPr>
        <p:txBody>
          <a:bodyPr>
            <a:normAutofit/>
          </a:bodyPr>
          <a:lstStyle/>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Montserrat" panose="00000500000000000000" pitchFamily="2" charset="0"/>
              </a:rPr>
              <a:t>Receive</a:t>
            </a:r>
            <a:r>
              <a:rPr lang="en-US">
                <a:solidFill>
                  <a:schemeClr val="tx1"/>
                </a:solidFill>
                <a:latin typeface="Montserrat" panose="00000500000000000000" pitchFamily="2" charset="0"/>
              </a:rPr>
              <a:t> no-cost expert TA,  </a:t>
            </a:r>
            <a:br>
              <a:rPr lang="en-US">
                <a:solidFill>
                  <a:schemeClr val="tx1"/>
                </a:solidFill>
                <a:latin typeface="Montserrat" panose="00000500000000000000" pitchFamily="2" charset="0"/>
              </a:rPr>
            </a:br>
            <a:r>
              <a:rPr lang="en-US">
                <a:solidFill>
                  <a:schemeClr val="tx1"/>
                </a:solidFill>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Montserrat" panose="00000500000000000000" pitchFamily="2" charset="0"/>
              </a:rPr>
              <a:t>Network </a:t>
            </a:r>
            <a:r>
              <a:rPr lang="en-US">
                <a:solidFill>
                  <a:schemeClr val="tx1"/>
                </a:solidFill>
                <a:latin typeface="Montserrat" panose="00000500000000000000" pitchFamily="2" charset="0"/>
              </a:rPr>
              <a:t>with potential </a:t>
            </a:r>
            <a:br>
              <a:rPr lang="en-US">
                <a:solidFill>
                  <a:schemeClr val="tx1"/>
                </a:solidFill>
                <a:latin typeface="Montserrat" panose="00000500000000000000" pitchFamily="2" charset="0"/>
              </a:rPr>
            </a:br>
            <a:r>
              <a:rPr lang="en-US">
                <a:solidFill>
                  <a:schemeClr val="tx1"/>
                </a:solidFill>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Montserrat" panose="00000500000000000000" pitchFamily="2" charset="0"/>
              </a:rPr>
              <a:t>Be </a:t>
            </a:r>
            <a:r>
              <a:rPr lang="en-US">
                <a:solidFill>
                  <a:schemeClr val="tx1"/>
                </a:solidFill>
                <a:latin typeface="Montserrat" panose="00000500000000000000" pitchFamily="2" charset="0"/>
              </a:rPr>
              <a:t>nationally recognized for your work</a:t>
            </a:r>
            <a:endParaRPr lang="en-US">
              <a:solidFill>
                <a:schemeClr val="tx1"/>
              </a:solidFill>
              <a:latin typeface="Montserrat" panose="00000500000000000000" pitchFamily="2" charset="0"/>
              <a:ea typeface="Raleway"/>
              <a:cs typeface="Raleway"/>
              <a:sym typeface="Raleway"/>
            </a:endParaRPr>
          </a:p>
          <a:p>
            <a:pPr marL="0" indent="0">
              <a:buNone/>
            </a:pPr>
            <a:endParaRPr lang="en-US"/>
          </a:p>
        </p:txBody>
      </p:sp>
      <p:sp>
        <p:nvSpPr>
          <p:cNvPr id="6" name="Rectangle 5">
            <a:extLst>
              <a:ext uri="{FF2B5EF4-FFF2-40B4-BE49-F238E27FC236}">
                <a16:creationId xmlns:a16="http://schemas.microsoft.com/office/drawing/2014/main" id="{029DE638-65ED-08CC-1409-199D9155E4B0}"/>
              </a:ext>
              <a:ext uri="{C183D7F6-B498-43B3-948B-1728B52AA6E4}">
                <adec:decorative xmlns:adec="http://schemas.microsoft.com/office/drawing/2017/decorative" val="1"/>
              </a:ext>
            </a:extLst>
          </p:cNvPr>
          <p:cNvSpPr/>
          <p:nvPr/>
        </p:nvSpPr>
        <p:spPr>
          <a:xfrm>
            <a:off x="7804967" y="1794207"/>
            <a:ext cx="3223260" cy="4079889"/>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8E41B0B7-FA8E-7C5D-B3B5-4EA886B87C34}"/>
              </a:ext>
            </a:extLst>
          </p:cNvPr>
          <p:cNvSpPr>
            <a:spLocks noGrp="1"/>
          </p:cNvSpPr>
          <p:nvPr>
            <p:ph type="pic" sz="quarter" idx="13"/>
          </p:nvPr>
        </p:nvSpPr>
        <p:spPr>
          <a:xfrm>
            <a:off x="8224434" y="1825626"/>
            <a:ext cx="2448622" cy="1243648"/>
          </a:xfrm>
        </p:spPr>
        <p:txBody>
          <a:bodyPr/>
          <a:lstStyle/>
          <a:p>
            <a:pPr marL="0" indent="0" algn="ctr">
              <a:buNone/>
            </a:pPr>
            <a:r>
              <a:rPr lang="en-US">
                <a:solidFill>
                  <a:schemeClr val="bg1"/>
                </a:solidFill>
                <a:latin typeface="Montserrat" panose="00000500000000000000" pitchFamily="2" charset="0"/>
                <a:cs typeface="Arial" panose="020B0604020202020204" pitchFamily="34" charset="0"/>
              </a:rPr>
              <a:t>Scan for Partner Form</a:t>
            </a:r>
            <a:endParaRPr lang="en-US">
              <a:solidFill>
                <a:schemeClr val="bg1"/>
              </a:solidFill>
              <a:latin typeface="Montserrat" panose="00000500000000000000" pitchFamily="2" charset="0"/>
              <a:cs typeface="Segoe UI" panose="020B0502040204020203" pitchFamily="34" charset="0"/>
            </a:endParaRPr>
          </a:p>
          <a:p>
            <a:pPr marL="0" indent="0">
              <a:buNone/>
            </a:pPr>
            <a:endParaRPr lang="en-US"/>
          </a:p>
        </p:txBody>
      </p:sp>
      <p:pic>
        <p:nvPicPr>
          <p:cNvPr id="5" name="Picture 3" descr="Qr code for Partner Form">
            <a:extLst>
              <a:ext uri="{FF2B5EF4-FFF2-40B4-BE49-F238E27FC236}">
                <a16:creationId xmlns:a16="http://schemas.microsoft.com/office/drawing/2014/main" id="{B9197C90-5D7A-C570-CA04-D37FC26D0A8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4434" y="3069273"/>
            <a:ext cx="2448622" cy="2511050"/>
          </a:xfrm>
          <a:prstGeom prst="rect">
            <a:avLst/>
          </a:prstGeom>
        </p:spPr>
      </p:pic>
      <p:sp>
        <p:nvSpPr>
          <p:cNvPr id="9" name="Slide Number Placeholder 5">
            <a:extLst>
              <a:ext uri="{FF2B5EF4-FFF2-40B4-BE49-F238E27FC236}">
                <a16:creationId xmlns:a16="http://schemas.microsoft.com/office/drawing/2014/main" id="{3C0B5EBB-723F-911F-C383-E4BDCB8F971E}"/>
              </a:ext>
            </a:extLst>
          </p:cNvPr>
          <p:cNvSpPr>
            <a:spLocks noGrp="1"/>
          </p:cNvSpPr>
          <p:nvPr>
            <p:ph type="sldNum" sz="quarter" idx="12"/>
          </p:nvPr>
        </p:nvSpPr>
        <p:spPr>
          <a:xfrm>
            <a:off x="8869218"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077543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0BCD9-3B45-7E18-207D-D7D9D9C662E5}"/>
              </a:ext>
            </a:extLst>
          </p:cNvPr>
          <p:cNvSpPr>
            <a:spLocks noGrp="1"/>
          </p:cNvSpPr>
          <p:nvPr>
            <p:ph type="title"/>
          </p:nvPr>
        </p:nvSpPr>
        <p:spPr>
          <a:xfrm>
            <a:off x="838200" y="757237"/>
            <a:ext cx="10515600" cy="1325563"/>
          </a:xfrm>
        </p:spPr>
        <p:txBody>
          <a:bodyPr/>
          <a:lstStyle/>
          <a:p>
            <a:pPr algn="ctr"/>
            <a:r>
              <a:rPr lang="en-US"/>
              <a:t>Thank You for Joining Us</a:t>
            </a:r>
          </a:p>
        </p:txBody>
      </p:sp>
      <p:sp>
        <p:nvSpPr>
          <p:cNvPr id="4" name="Text Placeholder 3">
            <a:extLst>
              <a:ext uri="{FF2B5EF4-FFF2-40B4-BE49-F238E27FC236}">
                <a16:creationId xmlns:a16="http://schemas.microsoft.com/office/drawing/2014/main" id="{E744C65D-CFCD-5F9F-5384-C5527616CBDB}"/>
              </a:ext>
            </a:extLst>
          </p:cNvPr>
          <p:cNvSpPr>
            <a:spLocks noGrp="1"/>
          </p:cNvSpPr>
          <p:nvPr>
            <p:ph type="body" sz="quarter" idx="10"/>
          </p:nvPr>
        </p:nvSpPr>
        <p:spPr/>
        <p:txBody>
          <a:bodyPr/>
          <a:lstStyle/>
          <a:p>
            <a:r>
              <a:rPr lang="en-US" sz="2200" i="1">
                <a:solidFill>
                  <a:prstClr val="black">
                    <a:lumMod val="75000"/>
                    <a:lumOff val="25000"/>
                  </a:prstClr>
                </a:solidFill>
                <a:latin typeface="Montserrat" panose="02000505000000020004" pitchFamily="2" charset="77"/>
                <a:ea typeface="+mj-ea"/>
                <a:cs typeface="+mj-cs"/>
              </a:rPr>
              <a:t>Email us your questions at RA_COE@SafalPartners.com</a:t>
            </a:r>
            <a:endParaRPr lang="en-US"/>
          </a:p>
        </p:txBody>
      </p:sp>
      <p:sp>
        <p:nvSpPr>
          <p:cNvPr id="2" name="Text Placeholder 1">
            <a:extLst>
              <a:ext uri="{FF2B5EF4-FFF2-40B4-BE49-F238E27FC236}">
                <a16:creationId xmlns:a16="http://schemas.microsoft.com/office/drawing/2014/main" id="{C7FA84AD-08DF-5890-9AAC-3CD93CE9BFFD}"/>
              </a:ext>
            </a:extLst>
          </p:cNvPr>
          <p:cNvSpPr>
            <a:spLocks noGrp="1"/>
          </p:cNvSpPr>
          <p:nvPr>
            <p:ph type="body" idx="1"/>
          </p:nvPr>
        </p:nvSpPr>
        <p:spPr/>
        <p:txBody>
          <a:bodyPr/>
          <a:lstStyle/>
          <a:p>
            <a:r>
              <a:rPr lang="en-US"/>
              <a:t>For more information, visit: </a:t>
            </a:r>
            <a:r>
              <a:rPr lang="en-US">
                <a:hlinkClick r:id="rId2" tooltip="https://dolcoe.safalapps.com/">
                  <a:extLst>
                    <a:ext uri="{A12FA001-AC4F-418D-AE19-62706E023703}">
                      <ahyp:hlinkClr xmlns:ahyp="http://schemas.microsoft.com/office/drawing/2018/hyperlinkcolor" val="tx"/>
                    </a:ext>
                  </a:extLst>
                </a:hlinkClick>
              </a:rPr>
              <a:t>dolcoe.safalapps.com</a:t>
            </a:r>
            <a:endParaRPr lang="en-US"/>
          </a:p>
          <a:p>
            <a:endParaRPr lang="en-US"/>
          </a:p>
        </p:txBody>
      </p:sp>
    </p:spTree>
    <p:extLst>
      <p:ext uri="{BB962C8B-B14F-4D97-AF65-F5344CB8AC3E}">
        <p14:creationId xmlns:p14="http://schemas.microsoft.com/office/powerpoint/2010/main" val="225120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3D2F-4DA3-0EA8-977B-57BF02A905D5}"/>
              </a:ext>
            </a:extLst>
          </p:cNvPr>
          <p:cNvSpPr>
            <a:spLocks noGrp="1"/>
          </p:cNvSpPr>
          <p:nvPr>
            <p:ph type="title"/>
          </p:nvPr>
        </p:nvSpPr>
        <p:spPr/>
        <p:txBody>
          <a:bodyPr/>
          <a:lstStyle/>
          <a:p>
            <a:r>
              <a:rPr lang="en-US">
                <a:latin typeface="Montserrat"/>
              </a:rPr>
              <a:t>Online Resources, On-Demand TA</a:t>
            </a:r>
            <a:endParaRPr lang="en-US"/>
          </a:p>
        </p:txBody>
      </p:sp>
      <p:pic>
        <p:nvPicPr>
          <p:cNvPr id="12" name="Picture 11" descr="Center of Excellence website homepage">
            <a:extLst>
              <a:ext uri="{FF2B5EF4-FFF2-40B4-BE49-F238E27FC236}">
                <a16:creationId xmlns:a16="http://schemas.microsoft.com/office/drawing/2014/main" id="{D5E6C9BF-FF7F-4A8F-3D20-7D5F56AE2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037" y="1956871"/>
            <a:ext cx="5148763" cy="3089352"/>
          </a:xfrm>
          <a:prstGeom prst="rect">
            <a:avLst/>
          </a:prstGeom>
        </p:spPr>
      </p:pic>
      <p:sp>
        <p:nvSpPr>
          <p:cNvPr id="17" name="TextBox 16">
            <a:extLst>
              <a:ext uri="{FF2B5EF4-FFF2-40B4-BE49-F238E27FC236}">
                <a16:creationId xmlns:a16="http://schemas.microsoft.com/office/drawing/2014/main" id="{2FF47CBC-A094-A1B6-C7BF-804124D997BB}"/>
              </a:ext>
              <a:ext uri="{C183D7F6-B498-43B3-948B-1728B52AA6E4}">
                <adec:decorative xmlns:adec="http://schemas.microsoft.com/office/drawing/2017/decorative" val="1"/>
              </a:ext>
            </a:extLst>
          </p:cNvPr>
          <p:cNvSpPr txBox="1"/>
          <p:nvPr/>
        </p:nvSpPr>
        <p:spPr>
          <a:xfrm>
            <a:off x="6282474" y="1645920"/>
            <a:ext cx="4794178" cy="4096512"/>
          </a:xfrm>
          <a:prstGeom prst="rect">
            <a:avLst/>
          </a:prstGeom>
          <a:noFill/>
          <a:ln w="76200">
            <a:solidFill>
              <a:schemeClr val="accent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0C532F49-F992-1037-D4D2-E0A30DAB9BF4}"/>
              </a:ext>
            </a:extLst>
          </p:cNvPr>
          <p:cNvSpPr>
            <a:spLocks noGrp="1"/>
          </p:cNvSpPr>
          <p:nvPr>
            <p:ph sz="half" idx="2"/>
          </p:nvPr>
        </p:nvSpPr>
        <p:spPr>
          <a:xfrm>
            <a:off x="6370320" y="1825625"/>
            <a:ext cx="4596058" cy="947167"/>
          </a:xfrm>
        </p:spPr>
        <p:txBody>
          <a:bodyPr>
            <a:normAutofit fontScale="92500" lnSpcReduction="10000"/>
          </a:bodyPr>
          <a:lstStyle/>
          <a:p>
            <a:pPr marL="0" indent="0" algn="ctr">
              <a:buNone/>
            </a:pPr>
            <a:r>
              <a:rPr lang="en-US" sz="2400" b="1">
                <a:latin typeface="Montserrat Medium" panose="00000600000000000000" pitchFamily="2" charset="0"/>
                <a:cs typeface="Arial" panose="020B0604020202020204" pitchFamily="34" charset="0"/>
              </a:rPr>
              <a:t>Registered Apprenticeship Partner Profile Questionnaire </a:t>
            </a:r>
          </a:p>
        </p:txBody>
      </p:sp>
      <p:pic>
        <p:nvPicPr>
          <p:cNvPr id="18" name="Picture 17" descr="Registered Apprenticeship Partner Profile Questionnaire">
            <a:extLst>
              <a:ext uri="{FF2B5EF4-FFF2-40B4-BE49-F238E27FC236}">
                <a16:creationId xmlns:a16="http://schemas.microsoft.com/office/drawing/2014/main" id="{6FCE91DD-3CD0-0E5F-1BEE-9960A2096D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98926" y="3002095"/>
            <a:ext cx="2737761" cy="1573000"/>
          </a:xfrm>
          <a:prstGeom prst="rect">
            <a:avLst/>
          </a:prstGeom>
        </p:spPr>
      </p:pic>
      <p:sp>
        <p:nvSpPr>
          <p:cNvPr id="4" name="Rectangle 3">
            <a:extLst>
              <a:ext uri="{FF2B5EF4-FFF2-40B4-BE49-F238E27FC236}">
                <a16:creationId xmlns:a16="http://schemas.microsoft.com/office/drawing/2014/main" id="{6006ACD3-5751-C9BA-CCAF-AA7276467ECB}"/>
              </a:ext>
              <a:ext uri="{C183D7F6-B498-43B3-948B-1728B52AA6E4}">
                <adec:decorative xmlns:adec="http://schemas.microsoft.com/office/drawing/2017/decorative" val="1"/>
              </a:ext>
            </a:extLst>
          </p:cNvPr>
          <p:cNvSpPr/>
          <p:nvPr/>
        </p:nvSpPr>
        <p:spPr>
          <a:xfrm>
            <a:off x="8950591" y="3813047"/>
            <a:ext cx="1693025" cy="1702293"/>
          </a:xfrm>
          <a:prstGeom prst="rect">
            <a:avLst/>
          </a:prstGeom>
          <a:solidFill>
            <a:srgbClr val="FAA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QR code for Registered Apprenticeship Partner Profile Questionnaire">
            <a:extLst>
              <a:ext uri="{FF2B5EF4-FFF2-40B4-BE49-F238E27FC236}">
                <a16:creationId xmlns:a16="http://schemas.microsoft.com/office/drawing/2014/main" id="{9DB89EC1-7D79-7378-E8C7-58A78A294F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8970" y="3871029"/>
            <a:ext cx="1520726" cy="1585900"/>
          </a:xfrm>
          <a:prstGeom prst="rect">
            <a:avLst/>
          </a:prstGeom>
        </p:spPr>
      </p:pic>
      <p:sp>
        <p:nvSpPr>
          <p:cNvPr id="3" name="Content Placeholder 2">
            <a:extLst>
              <a:ext uri="{FF2B5EF4-FFF2-40B4-BE49-F238E27FC236}">
                <a16:creationId xmlns:a16="http://schemas.microsoft.com/office/drawing/2014/main" id="{B32E5D36-07C8-314D-C2CD-A4D664443475}"/>
              </a:ext>
            </a:extLst>
          </p:cNvPr>
          <p:cNvSpPr>
            <a:spLocks noGrp="1"/>
          </p:cNvSpPr>
          <p:nvPr>
            <p:ph sz="half" idx="1"/>
          </p:nvPr>
        </p:nvSpPr>
        <p:spPr>
          <a:xfrm>
            <a:off x="3587001" y="5971735"/>
            <a:ext cx="6697736" cy="311026"/>
          </a:xfrm>
        </p:spPr>
        <p:txBody>
          <a:bodyPr>
            <a:normAutofit fontScale="92500" lnSpcReduction="10000"/>
          </a:bodyPr>
          <a:lstStyle/>
          <a:p>
            <a:pPr marL="0" indent="0">
              <a:buNone/>
            </a:pPr>
            <a:r>
              <a:rPr lang="en-US" sz="1900">
                <a:hlinkClick r:id="rId6" tooltip="https://dolcoe.safalapps.com/resources/resourcesandtools"/>
              </a:rPr>
              <a:t>Center of Excellence Resources and Tools</a:t>
            </a:r>
            <a:endParaRPr lang="en-US" sz="1900"/>
          </a:p>
          <a:p>
            <a:pPr marL="0" indent="0">
              <a:buNone/>
            </a:pPr>
            <a:endParaRPr lang="en-US"/>
          </a:p>
        </p:txBody>
      </p:sp>
      <p:sp>
        <p:nvSpPr>
          <p:cNvPr id="6" name="Slide Number Placeholder 5">
            <a:extLst>
              <a:ext uri="{FF2B5EF4-FFF2-40B4-BE49-F238E27FC236}">
                <a16:creationId xmlns:a16="http://schemas.microsoft.com/office/drawing/2014/main" id="{00FAC045-D57B-1A88-656D-4BA90BCEFBEF}"/>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14386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EDFC55-5D74-3F4B-A43C-BD6A31078177}"/>
              </a:ext>
            </a:extLst>
          </p:cNvPr>
          <p:cNvSpPr>
            <a:spLocks noGrp="1"/>
          </p:cNvSpPr>
          <p:nvPr>
            <p:ph type="title"/>
          </p:nvPr>
        </p:nvSpPr>
        <p:spPr>
          <a:xfrm>
            <a:off x="645159" y="392361"/>
            <a:ext cx="10515600" cy="1325563"/>
          </a:xfrm>
        </p:spPr>
        <p:txBody>
          <a:bodyPr/>
          <a:lstStyle/>
          <a:p>
            <a:r>
              <a:rPr lang="en-US"/>
              <a:t>Quick Pulse Poll #1</a:t>
            </a:r>
          </a:p>
        </p:txBody>
      </p:sp>
      <p:sp>
        <p:nvSpPr>
          <p:cNvPr id="2" name="Content Placeholder 1">
            <a:extLst>
              <a:ext uri="{FF2B5EF4-FFF2-40B4-BE49-F238E27FC236}">
                <a16:creationId xmlns:a16="http://schemas.microsoft.com/office/drawing/2014/main" id="{22146531-2B2B-B39D-51E9-699AAB7C7A00}"/>
              </a:ext>
            </a:extLst>
          </p:cNvPr>
          <p:cNvSpPr>
            <a:spLocks noGrp="1"/>
          </p:cNvSpPr>
          <p:nvPr>
            <p:ph idx="1"/>
          </p:nvPr>
        </p:nvSpPr>
        <p:spPr>
          <a:xfrm>
            <a:off x="645159" y="1601531"/>
            <a:ext cx="6395721" cy="4272477"/>
          </a:xfrm>
        </p:spPr>
        <p:txBody>
          <a:bodyPr>
            <a:normAutofit lnSpcReduction="10000"/>
          </a:bodyPr>
          <a:lstStyle/>
          <a:p>
            <a:pPr marL="0" indent="0">
              <a:buNone/>
            </a:pPr>
            <a:r>
              <a:rPr lang="en-US" sz="3900">
                <a:solidFill>
                  <a:srgbClr val="002060"/>
                </a:solidFill>
                <a:latin typeface="Montserrat ExtraBold" panose="00000900000000000000" pitchFamily="2" charset="0"/>
              </a:rPr>
              <a:t>Are you a….</a:t>
            </a:r>
          </a:p>
          <a:p>
            <a:pPr lvl="1"/>
            <a:r>
              <a:rPr lang="en-US" sz="2600">
                <a:solidFill>
                  <a:schemeClr val="tx1"/>
                </a:solidFill>
              </a:rPr>
              <a:t>Workforce Board Staff</a:t>
            </a:r>
          </a:p>
          <a:p>
            <a:pPr lvl="1"/>
            <a:r>
              <a:rPr lang="en-US" sz="2600">
                <a:solidFill>
                  <a:schemeClr val="tx1"/>
                </a:solidFill>
              </a:rPr>
              <a:t>Service Provider Staff</a:t>
            </a:r>
          </a:p>
          <a:p>
            <a:pPr lvl="1"/>
            <a:r>
              <a:rPr lang="en-US" sz="2600">
                <a:solidFill>
                  <a:schemeClr val="tx1"/>
                </a:solidFill>
              </a:rPr>
              <a:t>Educational Partner</a:t>
            </a:r>
          </a:p>
          <a:p>
            <a:pPr lvl="1"/>
            <a:r>
              <a:rPr lang="en-US" sz="2600">
                <a:solidFill>
                  <a:schemeClr val="tx1"/>
                </a:solidFill>
              </a:rPr>
              <a:t>Vocational Rehabilitation Partner</a:t>
            </a:r>
          </a:p>
          <a:p>
            <a:pPr lvl="1"/>
            <a:r>
              <a:rPr lang="en-US" sz="2600">
                <a:solidFill>
                  <a:schemeClr val="tx1"/>
                </a:solidFill>
              </a:rPr>
              <a:t>Employer</a:t>
            </a:r>
          </a:p>
          <a:p>
            <a:pPr lvl="1"/>
            <a:r>
              <a:rPr lang="en-US" sz="2600">
                <a:solidFill>
                  <a:schemeClr val="tx1"/>
                </a:solidFill>
              </a:rPr>
              <a:t>Board Member</a:t>
            </a:r>
          </a:p>
          <a:p>
            <a:pPr lvl="1"/>
            <a:r>
              <a:rPr lang="en-US" sz="2600">
                <a:solidFill>
                  <a:schemeClr val="tx1"/>
                </a:solidFill>
              </a:rPr>
              <a:t>Registered Apprenticeship Staff</a:t>
            </a:r>
          </a:p>
          <a:p>
            <a:pPr lvl="1"/>
            <a:r>
              <a:rPr lang="en-US" sz="2600">
                <a:solidFill>
                  <a:schemeClr val="tx1"/>
                </a:solidFill>
              </a:rPr>
              <a:t>Other</a:t>
            </a:r>
          </a:p>
        </p:txBody>
      </p:sp>
      <p:pic>
        <p:nvPicPr>
          <p:cNvPr id="6" name="Picture 5" descr="Happy team members">
            <a:extLst>
              <a:ext uri="{FF2B5EF4-FFF2-40B4-BE49-F238E27FC236}">
                <a16:creationId xmlns:a16="http://schemas.microsoft.com/office/drawing/2014/main" id="{7E87AE4D-6E8E-F00F-94FE-6600EDB1B4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11806" y="1975566"/>
            <a:ext cx="5280194" cy="3524409"/>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87F59E40-6C1F-416F-AC7E-33CA7D303612}"/>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a:extLst>
              <a:ext uri="{FF2B5EF4-FFF2-40B4-BE49-F238E27FC236}">
                <a16:creationId xmlns:a16="http://schemas.microsoft.com/office/drawing/2014/main" id="{77546ED9-79F5-8229-3682-B342FFE0BB2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84705" y="5996344"/>
            <a:ext cx="763698" cy="763698"/>
          </a:xfrm>
          <a:prstGeom prst="rect">
            <a:avLst/>
          </a:prstGeom>
        </p:spPr>
      </p:pic>
    </p:spTree>
    <p:extLst>
      <p:ext uri="{BB962C8B-B14F-4D97-AF65-F5344CB8AC3E}">
        <p14:creationId xmlns:p14="http://schemas.microsoft.com/office/powerpoint/2010/main" val="273815006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EDFC55-5D74-3F4B-A43C-BD6A31078177}"/>
              </a:ext>
            </a:extLst>
          </p:cNvPr>
          <p:cNvSpPr>
            <a:spLocks noGrp="1"/>
          </p:cNvSpPr>
          <p:nvPr>
            <p:ph type="title"/>
          </p:nvPr>
        </p:nvSpPr>
        <p:spPr/>
        <p:txBody>
          <a:bodyPr/>
          <a:lstStyle/>
          <a:p>
            <a:r>
              <a:rPr lang="en-US"/>
              <a:t>Quick Pulse Poll #2</a:t>
            </a:r>
          </a:p>
        </p:txBody>
      </p:sp>
      <p:sp>
        <p:nvSpPr>
          <p:cNvPr id="2" name="Content Placeholder 1">
            <a:extLst>
              <a:ext uri="{FF2B5EF4-FFF2-40B4-BE49-F238E27FC236}">
                <a16:creationId xmlns:a16="http://schemas.microsoft.com/office/drawing/2014/main" id="{22146531-2B2B-B39D-51E9-699AAB7C7A00}"/>
              </a:ext>
            </a:extLst>
          </p:cNvPr>
          <p:cNvSpPr>
            <a:spLocks noGrp="1"/>
          </p:cNvSpPr>
          <p:nvPr>
            <p:ph idx="1"/>
          </p:nvPr>
        </p:nvSpPr>
        <p:spPr>
          <a:xfrm>
            <a:off x="652895" y="1825625"/>
            <a:ext cx="11089925" cy="4013200"/>
          </a:xfrm>
        </p:spPr>
        <p:txBody>
          <a:bodyPr>
            <a:normAutofit/>
          </a:bodyPr>
          <a:lstStyle/>
          <a:p>
            <a:pPr marL="0" indent="0">
              <a:buNone/>
            </a:pPr>
            <a:r>
              <a:rPr lang="en-US" b="1">
                <a:solidFill>
                  <a:srgbClr val="00015E"/>
                </a:solidFill>
                <a:latin typeface="Montserrat ExtraBold" panose="00000900000000000000" pitchFamily="2" charset="0"/>
              </a:rPr>
              <a:t>When it comes to Registered Apprenticeship I am…</a:t>
            </a:r>
          </a:p>
          <a:p>
            <a:pPr lvl="1"/>
            <a:r>
              <a:rPr lang="en-US" sz="3200">
                <a:solidFill>
                  <a:schemeClr val="tx1"/>
                </a:solidFill>
              </a:rPr>
              <a:t>Just starting out</a:t>
            </a:r>
          </a:p>
          <a:p>
            <a:pPr lvl="1"/>
            <a:r>
              <a:rPr lang="en-US" sz="3200">
                <a:solidFill>
                  <a:schemeClr val="tx1"/>
                </a:solidFill>
              </a:rPr>
              <a:t>Somewhat familiar with the basics but don’t utilize it often</a:t>
            </a:r>
          </a:p>
          <a:p>
            <a:pPr lvl="1"/>
            <a:r>
              <a:rPr lang="en-US" sz="3200">
                <a:solidFill>
                  <a:schemeClr val="tx1"/>
                </a:solidFill>
              </a:rPr>
              <a:t>Very knowledgeable and refer people often to programs</a:t>
            </a:r>
          </a:p>
          <a:p>
            <a:pPr lvl="1"/>
            <a:r>
              <a:rPr lang="en-US" sz="3200">
                <a:solidFill>
                  <a:schemeClr val="tx1"/>
                </a:solidFill>
              </a:rPr>
              <a:t>What is RA?????</a:t>
            </a:r>
          </a:p>
        </p:txBody>
      </p:sp>
      <p:pic>
        <p:nvPicPr>
          <p:cNvPr id="5" name="Picture 4" descr="Doubtful man">
            <a:extLst>
              <a:ext uri="{FF2B5EF4-FFF2-40B4-BE49-F238E27FC236}">
                <a16:creationId xmlns:a16="http://schemas.microsoft.com/office/drawing/2014/main" id="{0E192F4A-CAC7-5812-FB55-E991C0EC013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76855" y="4536693"/>
            <a:ext cx="2762250" cy="1841500"/>
          </a:xfrm>
          <a:prstGeom prst="rect">
            <a:avLst/>
          </a:prstGeom>
        </p:spPr>
      </p:pic>
      <p:sp>
        <p:nvSpPr>
          <p:cNvPr id="4" name="Slide Number Placeholder 5">
            <a:extLst>
              <a:ext uri="{FF2B5EF4-FFF2-40B4-BE49-F238E27FC236}">
                <a16:creationId xmlns:a16="http://schemas.microsoft.com/office/drawing/2014/main" id="{806F4735-3B00-3C93-1640-7A43715142A1}"/>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0" name="Picture 9">
            <a:extLst>
              <a:ext uri="{FF2B5EF4-FFF2-40B4-BE49-F238E27FC236}">
                <a16:creationId xmlns:a16="http://schemas.microsoft.com/office/drawing/2014/main" id="{B2E7FD9F-0A69-6661-65BA-699DB1E0FFF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84705" y="5996344"/>
            <a:ext cx="763698" cy="763698"/>
          </a:xfrm>
          <a:prstGeom prst="rect">
            <a:avLst/>
          </a:prstGeom>
        </p:spPr>
      </p:pic>
    </p:spTree>
    <p:extLst>
      <p:ext uri="{BB962C8B-B14F-4D97-AF65-F5344CB8AC3E}">
        <p14:creationId xmlns:p14="http://schemas.microsoft.com/office/powerpoint/2010/main" val="414137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838200" y="1031844"/>
            <a:ext cx="10515600" cy="483987"/>
          </a:xfrm>
        </p:spPr>
        <p:txBody>
          <a:bodyPr>
            <a:normAutofit fontScale="90000"/>
          </a:bodyPr>
          <a:lstStyle/>
          <a:p>
            <a:r>
              <a:rPr lang="en-US" sz="4900">
                <a:latin typeface="Montserrat"/>
              </a:rPr>
              <a:t>What is Registered Apprenticeship?</a:t>
            </a:r>
            <a:br>
              <a:rPr lang="en-US"/>
            </a:br>
            <a:endParaRPr lang="en-US"/>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838200" y="1805232"/>
            <a:ext cx="6398652" cy="3968750"/>
          </a:xfrm>
        </p:spPr>
        <p:txBody>
          <a:bodyPr anchor="ctr" anchorCtr="0">
            <a:normAutofit/>
          </a:bodyPr>
          <a:lstStyle/>
          <a:p>
            <a:pPr marL="0" indent="0">
              <a:buNone/>
            </a:pPr>
            <a:r>
              <a:rPr lang="en-US">
                <a:solidFill>
                  <a:schemeClr val="tx1"/>
                </a:solidFill>
                <a:latin typeface="Montserrat Medium"/>
              </a:rPr>
              <a:t>Registered Apprenticeship (RA) is a proven, customizable, and industry-relevant and US Department of Labor-approved model for organizations to </a:t>
            </a:r>
            <a:r>
              <a:rPr lang="en-US" b="1" i="1">
                <a:solidFill>
                  <a:schemeClr val="tx1"/>
                </a:solidFill>
                <a:latin typeface="Montserrat Medium"/>
              </a:rPr>
              <a:t>find, train and retain diverse new talent</a:t>
            </a:r>
            <a:r>
              <a:rPr lang="en-US">
                <a:solidFill>
                  <a:schemeClr val="tx1"/>
                </a:solidFill>
                <a:latin typeface="Montserrat Medium"/>
              </a:rPr>
              <a:t> as well as </a:t>
            </a:r>
            <a:r>
              <a:rPr lang="en-US" b="1" i="1">
                <a:solidFill>
                  <a:schemeClr val="tx1"/>
                </a:solidFill>
                <a:latin typeface="Montserrat Medium"/>
              </a:rPr>
              <a:t>upskill current workers </a:t>
            </a:r>
            <a:r>
              <a:rPr lang="en-US">
                <a:solidFill>
                  <a:schemeClr val="tx1"/>
                </a:solidFill>
                <a:latin typeface="Montserrat Medium"/>
              </a:rPr>
              <a:t>in critical occupations. </a:t>
            </a:r>
          </a:p>
        </p:txBody>
      </p:sp>
      <p:pic>
        <p:nvPicPr>
          <p:cNvPr id="4" name="Picture 3" descr="Doctor talking with woman">
            <a:extLst>
              <a:ext uri="{FF2B5EF4-FFF2-40B4-BE49-F238E27FC236}">
                <a16:creationId xmlns:a16="http://schemas.microsoft.com/office/drawing/2014/main" id="{5517067F-B36B-6CD7-56D7-9C961550FA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6852" y="2137892"/>
            <a:ext cx="4955147" cy="3303431"/>
          </a:xfrm>
          <a:prstGeom prst="rect">
            <a:avLst/>
          </a:prstGeom>
        </p:spPr>
      </p:pic>
      <p:sp>
        <p:nvSpPr>
          <p:cNvPr id="8" name="Slide Number Placeholder 5">
            <a:extLst>
              <a:ext uri="{FF2B5EF4-FFF2-40B4-BE49-F238E27FC236}">
                <a16:creationId xmlns:a16="http://schemas.microsoft.com/office/drawing/2014/main" id="{44BC686E-CDF1-75EA-6E61-83771C200490}"/>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41794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p:txBody>
          <a:bodyPr>
            <a:normAutofit/>
          </a:bodyPr>
          <a:lstStyle/>
          <a:p>
            <a:r>
              <a:rPr lang="en-US">
                <a:latin typeface="Montserrat"/>
              </a:rPr>
              <a:t>Five Core Components of RA </a:t>
            </a:r>
            <a:endParaRPr lang="en-US"/>
          </a:p>
        </p:txBody>
      </p:sp>
      <p:sp>
        <p:nvSpPr>
          <p:cNvPr id="12" name="Text Placeholder 11">
            <a:extLst>
              <a:ext uri="{FF2B5EF4-FFF2-40B4-BE49-F238E27FC236}">
                <a16:creationId xmlns:a16="http://schemas.microsoft.com/office/drawing/2014/main" id="{0FB8FDCB-D369-87FC-6C79-F767AA5AC50F}"/>
              </a:ext>
            </a:extLst>
          </p:cNvPr>
          <p:cNvSpPr>
            <a:spLocks noGrp="1"/>
          </p:cNvSpPr>
          <p:nvPr>
            <p:ph type="body" sz="quarter" idx="21"/>
          </p:nvPr>
        </p:nvSpPr>
        <p:spPr>
          <a:xfrm>
            <a:off x="385451" y="4096535"/>
            <a:ext cx="2419350" cy="1254125"/>
          </a:xfrm>
        </p:spPr>
        <p:txBody>
          <a:bodyPr/>
          <a:lstStyle/>
          <a:p>
            <a:r>
              <a:rPr lang="en-US" b="1">
                <a:solidFill>
                  <a:prstClr val="black"/>
                </a:solidFill>
                <a:latin typeface="Montserrat" panose="00000500000000000000" pitchFamily="2" charset="0"/>
              </a:rPr>
              <a:t>Employer Involvement</a:t>
            </a:r>
            <a:endParaRPr lang="pl-PL" b="1">
              <a:solidFill>
                <a:srgbClr val="4472C4"/>
              </a:solidFill>
              <a:latin typeface="Montserrat" panose="00000500000000000000" pitchFamily="2" charset="0"/>
            </a:endParaRPr>
          </a:p>
          <a:p>
            <a:endParaRPr lang="en-US"/>
          </a:p>
        </p:txBody>
      </p:sp>
      <p:sp>
        <p:nvSpPr>
          <p:cNvPr id="13" name="Text Placeholder 12">
            <a:extLst>
              <a:ext uri="{FF2B5EF4-FFF2-40B4-BE49-F238E27FC236}">
                <a16:creationId xmlns:a16="http://schemas.microsoft.com/office/drawing/2014/main" id="{2D841BCC-DFEA-96E1-3A8A-CBB728FDF047}"/>
              </a:ext>
            </a:extLst>
          </p:cNvPr>
          <p:cNvSpPr>
            <a:spLocks noGrp="1"/>
          </p:cNvSpPr>
          <p:nvPr>
            <p:ph type="body" sz="quarter" idx="22"/>
          </p:nvPr>
        </p:nvSpPr>
        <p:spPr>
          <a:xfrm>
            <a:off x="2827676" y="4033896"/>
            <a:ext cx="2419350" cy="1254125"/>
          </a:xfrm>
        </p:spPr>
        <p:txBody>
          <a:bodyPr/>
          <a:lstStyle/>
          <a:p>
            <a:r>
              <a:rPr lang="en-US" b="1">
                <a:solidFill>
                  <a:prstClr val="black"/>
                </a:solidFill>
                <a:latin typeface="Montserrat" panose="00000500000000000000" pitchFamily="2" charset="0"/>
              </a:rPr>
              <a:t>Structured On-the-Job Learning (OJL)</a:t>
            </a:r>
            <a:endParaRPr lang="pl-PL" b="1">
              <a:solidFill>
                <a:srgbClr val="4472C4"/>
              </a:solidFill>
              <a:latin typeface="Montserrat" panose="00000500000000000000" pitchFamily="2" charset="0"/>
            </a:endParaRPr>
          </a:p>
          <a:p>
            <a:endParaRPr lang="en-US"/>
          </a:p>
        </p:txBody>
      </p:sp>
      <p:sp>
        <p:nvSpPr>
          <p:cNvPr id="14" name="Text Placeholder 13">
            <a:extLst>
              <a:ext uri="{FF2B5EF4-FFF2-40B4-BE49-F238E27FC236}">
                <a16:creationId xmlns:a16="http://schemas.microsoft.com/office/drawing/2014/main" id="{D8B5D00E-6870-958D-53F5-00AC3F096B53}"/>
              </a:ext>
            </a:extLst>
          </p:cNvPr>
          <p:cNvSpPr>
            <a:spLocks noGrp="1"/>
          </p:cNvSpPr>
          <p:nvPr>
            <p:ph type="body" sz="quarter" idx="23"/>
          </p:nvPr>
        </p:nvSpPr>
        <p:spPr>
          <a:xfrm>
            <a:off x="4943967" y="4048661"/>
            <a:ext cx="2419350" cy="1254125"/>
          </a:xfrm>
        </p:spPr>
        <p:txBody>
          <a:bodyPr/>
          <a:lstStyle/>
          <a:p>
            <a:r>
              <a:rPr lang="en-US" b="1">
                <a:solidFill>
                  <a:prstClr val="black"/>
                </a:solidFill>
                <a:latin typeface="Montserrat" panose="00000500000000000000" pitchFamily="2" charset="0"/>
              </a:rPr>
              <a:t>Related Instruction (RI)</a:t>
            </a:r>
            <a:endParaRPr lang="pl-PL" b="1">
              <a:solidFill>
                <a:srgbClr val="4472C4"/>
              </a:solidFill>
              <a:latin typeface="Montserrat" panose="00000500000000000000" pitchFamily="2" charset="0"/>
            </a:endParaRPr>
          </a:p>
          <a:p>
            <a:endParaRPr lang="en-US"/>
          </a:p>
        </p:txBody>
      </p:sp>
      <p:sp>
        <p:nvSpPr>
          <p:cNvPr id="10" name="Text Placeholder 9">
            <a:extLst>
              <a:ext uri="{FF2B5EF4-FFF2-40B4-BE49-F238E27FC236}">
                <a16:creationId xmlns:a16="http://schemas.microsoft.com/office/drawing/2014/main" id="{E69FFF3D-4BAE-8995-1F51-BFE8E0941F96}"/>
              </a:ext>
            </a:extLst>
          </p:cNvPr>
          <p:cNvSpPr>
            <a:spLocks noGrp="1"/>
          </p:cNvSpPr>
          <p:nvPr>
            <p:ph type="body" sz="quarter" idx="19"/>
          </p:nvPr>
        </p:nvSpPr>
        <p:spPr>
          <a:xfrm>
            <a:off x="7060258" y="4078008"/>
            <a:ext cx="2419350" cy="563563"/>
          </a:xfrm>
        </p:spPr>
        <p:txBody>
          <a:bodyPr>
            <a:normAutofit fontScale="62500" lnSpcReduction="20000"/>
          </a:bodyPr>
          <a:lstStyle/>
          <a:p>
            <a:pPr lvl="0">
              <a:lnSpc>
                <a:spcPct val="100000"/>
              </a:lnSpc>
              <a:spcBef>
                <a:spcPts val="0"/>
              </a:spcBef>
              <a:defRPr/>
            </a:pPr>
            <a:r>
              <a:rPr lang="en-US">
                <a:solidFill>
                  <a:prstClr val="black"/>
                </a:solidFill>
                <a:latin typeface="Montserrat" panose="00000500000000000000" pitchFamily="2" charset="0"/>
              </a:rPr>
              <a:t>Rewards for </a:t>
            </a:r>
          </a:p>
          <a:p>
            <a:pPr lvl="0">
              <a:lnSpc>
                <a:spcPct val="100000"/>
              </a:lnSpc>
              <a:spcBef>
                <a:spcPts val="0"/>
              </a:spcBef>
              <a:defRPr/>
            </a:pPr>
            <a:r>
              <a:rPr lang="en-US">
                <a:solidFill>
                  <a:prstClr val="black"/>
                </a:solidFill>
                <a:latin typeface="Montserrat" panose="00000500000000000000" pitchFamily="2" charset="0"/>
              </a:rPr>
              <a:t>Skill Gains</a:t>
            </a:r>
            <a:endParaRPr lang="pl-PL">
              <a:solidFill>
                <a:srgbClr val="4472C4"/>
              </a:solidFill>
              <a:latin typeface="Montserrat" panose="00000500000000000000" pitchFamily="2" charset="0"/>
            </a:endParaRPr>
          </a:p>
          <a:p>
            <a:endParaRPr lang="en-US"/>
          </a:p>
        </p:txBody>
      </p:sp>
      <p:sp>
        <p:nvSpPr>
          <p:cNvPr id="15" name="Text Placeholder 14">
            <a:extLst>
              <a:ext uri="{FF2B5EF4-FFF2-40B4-BE49-F238E27FC236}">
                <a16:creationId xmlns:a16="http://schemas.microsoft.com/office/drawing/2014/main" id="{BDA296D7-0D16-6F77-7F08-8FF2BD4FA793}"/>
              </a:ext>
            </a:extLst>
          </p:cNvPr>
          <p:cNvSpPr>
            <a:spLocks noGrp="1"/>
          </p:cNvSpPr>
          <p:nvPr>
            <p:ph type="body" sz="quarter" idx="24"/>
          </p:nvPr>
        </p:nvSpPr>
        <p:spPr>
          <a:xfrm>
            <a:off x="9428366" y="4029552"/>
            <a:ext cx="2419350" cy="1254125"/>
          </a:xfrm>
        </p:spPr>
        <p:txBody>
          <a:bodyPr/>
          <a:lstStyle/>
          <a:p>
            <a:r>
              <a:rPr lang="en-US" b="1">
                <a:solidFill>
                  <a:prstClr val="black"/>
                </a:solidFill>
                <a:latin typeface="Montserrat" panose="00000500000000000000" pitchFamily="2" charset="0"/>
              </a:rPr>
              <a:t>National Occupational Credential</a:t>
            </a:r>
            <a:endParaRPr lang="pl-PL" b="1">
              <a:solidFill>
                <a:srgbClr val="4472C4"/>
              </a:solidFill>
              <a:latin typeface="Montserrat" panose="00000500000000000000" pitchFamily="2" charset="0"/>
            </a:endParaRPr>
          </a:p>
          <a:p>
            <a:endParaRPr lang="en-US"/>
          </a:p>
        </p:txBody>
      </p:sp>
      <p:grpSp>
        <p:nvGrpSpPr>
          <p:cNvPr id="135" name="Group 134">
            <a:extLst>
              <a:ext uri="{FF2B5EF4-FFF2-40B4-BE49-F238E27FC236}">
                <a16:creationId xmlns:a16="http://schemas.microsoft.com/office/drawing/2014/main" id="{1CFE45BF-8F6A-F23F-C49B-1A3DA5F2C5CA}"/>
              </a:ext>
              <a:ext uri="{C183D7F6-B498-43B3-948B-1728B52AA6E4}">
                <adec:decorative xmlns:adec="http://schemas.microsoft.com/office/drawing/2017/decorative" val="1"/>
              </a:ext>
            </a:extLst>
          </p:cNvPr>
          <p:cNvGrpSpPr/>
          <p:nvPr/>
        </p:nvGrpSpPr>
        <p:grpSpPr>
          <a:xfrm>
            <a:off x="909326" y="2319410"/>
            <a:ext cx="1371600" cy="1371601"/>
            <a:chOff x="1114010" y="2732085"/>
            <a:chExt cx="1371600" cy="1410335"/>
          </a:xfrm>
        </p:grpSpPr>
        <p:sp>
          <p:nvSpPr>
            <p:cNvPr id="70" name="AutoShape 23">
              <a:extLst>
                <a:ext uri="{FF2B5EF4-FFF2-40B4-BE49-F238E27FC236}">
                  <a16:creationId xmlns:a16="http://schemas.microsoft.com/office/drawing/2014/main" id="{648FD7D5-493B-CEB6-CD27-50865B2C933B}"/>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 name="Grupa 65">
              <a:extLst>
                <a:ext uri="{FF2B5EF4-FFF2-40B4-BE49-F238E27FC236}">
                  <a16:creationId xmlns:a16="http://schemas.microsoft.com/office/drawing/2014/main" id="{F65684ED-9852-86AE-C3CC-EE21012EF6D8}"/>
                </a:ext>
              </a:extLst>
            </p:cNvPr>
            <p:cNvGrpSpPr/>
            <p:nvPr userDrawn="1"/>
          </p:nvGrpSpPr>
          <p:grpSpPr>
            <a:xfrm>
              <a:off x="1529142" y="3103967"/>
              <a:ext cx="541337" cy="412750"/>
              <a:chOff x="906463" y="3402013"/>
              <a:chExt cx="541337" cy="412750"/>
            </a:xfrm>
          </p:grpSpPr>
          <p:sp>
            <p:nvSpPr>
              <p:cNvPr id="125" name="Freeform 25">
                <a:extLst>
                  <a:ext uri="{FF2B5EF4-FFF2-40B4-BE49-F238E27FC236}">
                    <a16:creationId xmlns:a16="http://schemas.microsoft.com/office/drawing/2014/main" id="{3D119BEE-DE62-AD58-E378-2010FB1D9325}"/>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6" name="Freeform 26">
                <a:extLst>
                  <a:ext uri="{FF2B5EF4-FFF2-40B4-BE49-F238E27FC236}">
                    <a16:creationId xmlns:a16="http://schemas.microsoft.com/office/drawing/2014/main" id="{38CF412F-71BF-630D-26F0-FC6000CEADE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7" name="Freeform 27">
                <a:extLst>
                  <a:ext uri="{FF2B5EF4-FFF2-40B4-BE49-F238E27FC236}">
                    <a16:creationId xmlns:a16="http://schemas.microsoft.com/office/drawing/2014/main" id="{5480B049-495E-433A-CF32-F9F5DF7A191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8" name="Freeform 28">
                <a:extLst>
                  <a:ext uri="{FF2B5EF4-FFF2-40B4-BE49-F238E27FC236}">
                    <a16:creationId xmlns:a16="http://schemas.microsoft.com/office/drawing/2014/main" id="{DB804F52-C463-869A-195D-CC74BB3DC9D7}"/>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9" name="Freeform 29">
                <a:extLst>
                  <a:ext uri="{FF2B5EF4-FFF2-40B4-BE49-F238E27FC236}">
                    <a16:creationId xmlns:a16="http://schemas.microsoft.com/office/drawing/2014/main" id="{D3BCE8E8-E803-10F2-D54D-A8A5A69BC03B}"/>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72" name="Oval 71">
              <a:extLst>
                <a:ext uri="{FF2B5EF4-FFF2-40B4-BE49-F238E27FC236}">
                  <a16:creationId xmlns:a16="http://schemas.microsoft.com/office/drawing/2014/main" id="{1A5EA137-38FA-51BF-4D71-F210F83E5780}"/>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pic>
          <p:nvPicPr>
            <p:cNvPr id="73" name="Graphic 1953081532" descr="Handshake with solid fill">
              <a:extLst>
                <a:ext uri="{FF2B5EF4-FFF2-40B4-BE49-F238E27FC236}">
                  <a16:creationId xmlns:a16="http://schemas.microsoft.com/office/drawing/2014/main" id="{C3E26552-3BA1-8FCF-105C-2D376515D3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010" y="2770820"/>
              <a:ext cx="1371600" cy="1371600"/>
            </a:xfrm>
            <a:prstGeom prst="rect">
              <a:avLst/>
            </a:prstGeom>
          </p:spPr>
        </p:pic>
      </p:grpSp>
      <p:grpSp>
        <p:nvGrpSpPr>
          <p:cNvPr id="138" name="Group 137">
            <a:extLst>
              <a:ext uri="{FF2B5EF4-FFF2-40B4-BE49-F238E27FC236}">
                <a16:creationId xmlns:a16="http://schemas.microsoft.com/office/drawing/2014/main" id="{404DFA56-EA3F-D5F6-CFCF-A7335C1975D4}"/>
              </a:ext>
              <a:ext uri="{C183D7F6-B498-43B3-948B-1728B52AA6E4}">
                <adec:decorative xmlns:adec="http://schemas.microsoft.com/office/drawing/2017/decorative" val="1"/>
              </a:ext>
            </a:extLst>
          </p:cNvPr>
          <p:cNvGrpSpPr/>
          <p:nvPr/>
        </p:nvGrpSpPr>
        <p:grpSpPr>
          <a:xfrm>
            <a:off x="7558044" y="2319408"/>
            <a:ext cx="1371600" cy="1371600"/>
            <a:chOff x="7703808" y="2780966"/>
            <a:chExt cx="1371600" cy="1371600"/>
          </a:xfrm>
        </p:grpSpPr>
        <p:sp>
          <p:nvSpPr>
            <p:cNvPr id="75" name="AutoShape 23">
              <a:extLst>
                <a:ext uri="{FF2B5EF4-FFF2-40B4-BE49-F238E27FC236}">
                  <a16:creationId xmlns:a16="http://schemas.microsoft.com/office/drawing/2014/main" id="{DCC3A6E7-1D99-3C78-6167-186A6E9CD666}"/>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 name="Grupa 65">
              <a:extLst>
                <a:ext uri="{FF2B5EF4-FFF2-40B4-BE49-F238E27FC236}">
                  <a16:creationId xmlns:a16="http://schemas.microsoft.com/office/drawing/2014/main" id="{43030C44-05EE-89E1-8A23-0C26555761D0}"/>
                </a:ext>
              </a:extLst>
            </p:cNvPr>
            <p:cNvGrpSpPr/>
            <p:nvPr userDrawn="1"/>
          </p:nvGrpSpPr>
          <p:grpSpPr>
            <a:xfrm>
              <a:off x="8118940" y="3123993"/>
              <a:ext cx="541337" cy="412750"/>
              <a:chOff x="906463" y="3402013"/>
              <a:chExt cx="541337" cy="412750"/>
            </a:xfrm>
          </p:grpSpPr>
          <p:sp>
            <p:nvSpPr>
              <p:cNvPr id="120" name="Freeform 25">
                <a:extLst>
                  <a:ext uri="{FF2B5EF4-FFF2-40B4-BE49-F238E27FC236}">
                    <a16:creationId xmlns:a16="http://schemas.microsoft.com/office/drawing/2014/main" id="{4D64B7DE-FF86-A8CA-81FE-2D1B2B1DED5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1" name="Freeform 26">
                <a:extLst>
                  <a:ext uri="{FF2B5EF4-FFF2-40B4-BE49-F238E27FC236}">
                    <a16:creationId xmlns:a16="http://schemas.microsoft.com/office/drawing/2014/main" id="{E5B1E154-3C88-EB8C-46AA-8C4F6B7D206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2" name="Freeform 27">
                <a:extLst>
                  <a:ext uri="{FF2B5EF4-FFF2-40B4-BE49-F238E27FC236}">
                    <a16:creationId xmlns:a16="http://schemas.microsoft.com/office/drawing/2014/main" id="{094D178D-1F60-51F4-F717-031787C3C7F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3" name="Freeform 28">
                <a:extLst>
                  <a:ext uri="{FF2B5EF4-FFF2-40B4-BE49-F238E27FC236}">
                    <a16:creationId xmlns:a16="http://schemas.microsoft.com/office/drawing/2014/main" id="{E5540D9E-5E96-E368-C157-0204D63C689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4" name="Freeform 29">
                <a:extLst>
                  <a:ext uri="{FF2B5EF4-FFF2-40B4-BE49-F238E27FC236}">
                    <a16:creationId xmlns:a16="http://schemas.microsoft.com/office/drawing/2014/main" id="{76BCD079-42A4-E0DB-BE9E-4EA1EB49D9C1}"/>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77" name="Oval 76">
              <a:extLst>
                <a:ext uri="{FF2B5EF4-FFF2-40B4-BE49-F238E27FC236}">
                  <a16:creationId xmlns:a16="http://schemas.microsoft.com/office/drawing/2014/main" id="{CFF3775E-DDC4-B589-5F4E-B3B6DB986122}"/>
                </a:ext>
              </a:extLst>
            </p:cNvPr>
            <p:cNvSpPr/>
            <p:nvPr userDrawn="1"/>
          </p:nvSpPr>
          <p:spPr>
            <a:xfrm>
              <a:off x="7703808" y="2780966"/>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grpSp>
          <p:nvGrpSpPr>
            <p:cNvPr id="86" name="Group 85">
              <a:extLst>
                <a:ext uri="{FF2B5EF4-FFF2-40B4-BE49-F238E27FC236}">
                  <a16:creationId xmlns:a16="http://schemas.microsoft.com/office/drawing/2014/main" id="{10165FA8-A889-B465-7072-8D6B8EC6D2BC}"/>
                </a:ext>
              </a:extLst>
            </p:cNvPr>
            <p:cNvGrpSpPr/>
            <p:nvPr userDrawn="1"/>
          </p:nvGrpSpPr>
          <p:grpSpPr>
            <a:xfrm>
              <a:off x="7932408" y="2979531"/>
              <a:ext cx="914400" cy="914400"/>
              <a:chOff x="0" y="0"/>
              <a:chExt cx="304050" cy="282000"/>
            </a:xfrm>
            <a:solidFill>
              <a:srgbClr val="4472C4"/>
            </a:solidFill>
          </p:grpSpPr>
          <p:sp>
            <p:nvSpPr>
              <p:cNvPr id="105" name="Google Shape;5017;p59">
                <a:extLst>
                  <a:ext uri="{FF2B5EF4-FFF2-40B4-BE49-F238E27FC236}">
                    <a16:creationId xmlns:a16="http://schemas.microsoft.com/office/drawing/2014/main" id="{CE51FCEE-71D5-472A-10D7-9EA1F4DFA3B1}"/>
                  </a:ext>
                </a:extLst>
              </p:cNvPr>
              <p:cNvSpPr/>
              <p:nvPr/>
            </p:nvSpPr>
            <p:spPr>
              <a:xfrm>
                <a:off x="97675" y="748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6" name="Google Shape;5018;p59">
                <a:extLst>
                  <a:ext uri="{FF2B5EF4-FFF2-40B4-BE49-F238E27FC236}">
                    <a16:creationId xmlns:a16="http://schemas.microsoft.com/office/drawing/2014/main" id="{222B4942-C2FE-9F15-31DC-1B7806D6D7CA}"/>
                  </a:ext>
                </a:extLst>
              </p:cNvPr>
              <p:cNvSpPr/>
              <p:nvPr/>
            </p:nvSpPr>
            <p:spPr>
              <a:xfrm>
                <a:off x="800" y="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7" name="Google Shape;5019;p59">
                <a:extLst>
                  <a:ext uri="{FF2B5EF4-FFF2-40B4-BE49-F238E27FC236}">
                    <a16:creationId xmlns:a16="http://schemas.microsoft.com/office/drawing/2014/main" id="{10AA88B5-B79A-7C0D-C983-F93ABD14769B}"/>
                  </a:ext>
                </a:extLst>
              </p:cNvPr>
              <p:cNvSpPr/>
              <p:nvPr/>
            </p:nvSpPr>
            <p:spPr>
              <a:xfrm>
                <a:off x="800" y="779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8" name="Google Shape;5020;p59">
                <a:extLst>
                  <a:ext uri="{FF2B5EF4-FFF2-40B4-BE49-F238E27FC236}">
                    <a16:creationId xmlns:a16="http://schemas.microsoft.com/office/drawing/2014/main" id="{70BE4EA0-624C-6936-39EC-79ECFA2FE9A7}"/>
                  </a:ext>
                </a:extLst>
              </p:cNvPr>
              <p:cNvSpPr/>
              <p:nvPr/>
            </p:nvSpPr>
            <p:spPr>
              <a:xfrm>
                <a:off x="800" y="2008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9" name="Google Shape;5021;p59">
                <a:extLst>
                  <a:ext uri="{FF2B5EF4-FFF2-40B4-BE49-F238E27FC236}">
                    <a16:creationId xmlns:a16="http://schemas.microsoft.com/office/drawing/2014/main" id="{C37C1BEA-C544-CBB4-2BC9-E3F3991F71F2}"/>
                  </a:ext>
                </a:extLst>
              </p:cNvPr>
              <p:cNvSpPr/>
              <p:nvPr/>
            </p:nvSpPr>
            <p:spPr>
              <a:xfrm>
                <a:off x="0" y="1394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grpSp>
      <p:grpSp>
        <p:nvGrpSpPr>
          <p:cNvPr id="139" name="Group 138">
            <a:extLst>
              <a:ext uri="{FF2B5EF4-FFF2-40B4-BE49-F238E27FC236}">
                <a16:creationId xmlns:a16="http://schemas.microsoft.com/office/drawing/2014/main" id="{6D99A983-CC23-719E-D033-6334309800BE}"/>
              </a:ext>
              <a:ext uri="{C183D7F6-B498-43B3-948B-1728B52AA6E4}">
                <adec:decorative xmlns:adec="http://schemas.microsoft.com/office/drawing/2017/decorative" val="1"/>
              </a:ext>
            </a:extLst>
          </p:cNvPr>
          <p:cNvGrpSpPr/>
          <p:nvPr/>
        </p:nvGrpSpPr>
        <p:grpSpPr>
          <a:xfrm>
            <a:off x="9856293" y="2319408"/>
            <a:ext cx="1371600" cy="1371600"/>
            <a:chOff x="9815177" y="2775614"/>
            <a:chExt cx="1371600" cy="1371600"/>
          </a:xfrm>
        </p:grpSpPr>
        <p:sp>
          <p:nvSpPr>
            <p:cNvPr id="79" name="AutoShape 23">
              <a:extLst>
                <a:ext uri="{FF2B5EF4-FFF2-40B4-BE49-F238E27FC236}">
                  <a16:creationId xmlns:a16="http://schemas.microsoft.com/office/drawing/2014/main" id="{35AA2AE5-C51D-02C4-14C9-569D35F03861}"/>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0" name="Grupa 65">
              <a:extLst>
                <a:ext uri="{FF2B5EF4-FFF2-40B4-BE49-F238E27FC236}">
                  <a16:creationId xmlns:a16="http://schemas.microsoft.com/office/drawing/2014/main" id="{3C1E16F9-6B30-094C-9359-AAFC0046010B}"/>
                </a:ext>
              </a:extLst>
            </p:cNvPr>
            <p:cNvGrpSpPr/>
            <p:nvPr userDrawn="1"/>
          </p:nvGrpSpPr>
          <p:grpSpPr>
            <a:xfrm>
              <a:off x="10230309" y="3147496"/>
              <a:ext cx="541337" cy="412750"/>
              <a:chOff x="906463" y="3402013"/>
              <a:chExt cx="541337" cy="412750"/>
            </a:xfrm>
          </p:grpSpPr>
          <p:sp>
            <p:nvSpPr>
              <p:cNvPr id="115" name="Freeform 25">
                <a:extLst>
                  <a:ext uri="{FF2B5EF4-FFF2-40B4-BE49-F238E27FC236}">
                    <a16:creationId xmlns:a16="http://schemas.microsoft.com/office/drawing/2014/main" id="{590C2283-0247-E93C-8C44-BA57E88873F2}"/>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6" name="Freeform 26">
                <a:extLst>
                  <a:ext uri="{FF2B5EF4-FFF2-40B4-BE49-F238E27FC236}">
                    <a16:creationId xmlns:a16="http://schemas.microsoft.com/office/drawing/2014/main" id="{93FF5B5E-0ACB-A886-BB61-2179FBE029DB}"/>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7" name="Freeform 27">
                <a:extLst>
                  <a:ext uri="{FF2B5EF4-FFF2-40B4-BE49-F238E27FC236}">
                    <a16:creationId xmlns:a16="http://schemas.microsoft.com/office/drawing/2014/main" id="{8151D313-86CA-023E-B815-B6431630BE4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8" name="Freeform 28">
                <a:extLst>
                  <a:ext uri="{FF2B5EF4-FFF2-40B4-BE49-F238E27FC236}">
                    <a16:creationId xmlns:a16="http://schemas.microsoft.com/office/drawing/2014/main" id="{D31FC6C2-4F00-B81A-EFDA-3F5A8473CF8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9" name="Freeform 29">
                <a:extLst>
                  <a:ext uri="{FF2B5EF4-FFF2-40B4-BE49-F238E27FC236}">
                    <a16:creationId xmlns:a16="http://schemas.microsoft.com/office/drawing/2014/main" id="{AB7F2321-1FC5-AFD6-CAC9-328AD24E143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81" name="Oval 80">
              <a:extLst>
                <a:ext uri="{FF2B5EF4-FFF2-40B4-BE49-F238E27FC236}">
                  <a16:creationId xmlns:a16="http://schemas.microsoft.com/office/drawing/2014/main" id="{64F0333C-5878-5FB4-FC6D-6C450A3B13CC}"/>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grpSp>
          <p:nvGrpSpPr>
            <p:cNvPr id="87" name="Group 86">
              <a:extLst>
                <a:ext uri="{FF2B5EF4-FFF2-40B4-BE49-F238E27FC236}">
                  <a16:creationId xmlns:a16="http://schemas.microsoft.com/office/drawing/2014/main" id="{93A3E492-9177-5A93-C0B4-C2D7F3C4049D}"/>
                </a:ext>
              </a:extLst>
            </p:cNvPr>
            <p:cNvGrpSpPr/>
            <p:nvPr userDrawn="1"/>
          </p:nvGrpSpPr>
          <p:grpSpPr>
            <a:xfrm>
              <a:off x="10043777" y="2975710"/>
              <a:ext cx="914402" cy="914399"/>
              <a:chOff x="0" y="0"/>
              <a:chExt cx="296175" cy="297225"/>
            </a:xfrm>
            <a:solidFill>
              <a:srgbClr val="4472C4"/>
            </a:solidFill>
          </p:grpSpPr>
          <p:sp>
            <p:nvSpPr>
              <p:cNvPr id="99" name="Google Shape;8996;p68">
                <a:extLst>
                  <a:ext uri="{FF2B5EF4-FFF2-40B4-BE49-F238E27FC236}">
                    <a16:creationId xmlns:a16="http://schemas.microsoft.com/office/drawing/2014/main" id="{955E57E2-72B5-A1D6-9D4E-8B492A097F49}"/>
                  </a:ext>
                </a:extLst>
              </p:cNvPr>
              <p:cNvSpPr/>
              <p:nvPr/>
            </p:nvSpPr>
            <p:spPr>
              <a:xfrm>
                <a:off x="96129" y="69700"/>
                <a:ext cx="105839"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0" name="Google Shape;8997;p68">
                <a:extLst>
                  <a:ext uri="{FF2B5EF4-FFF2-40B4-BE49-F238E27FC236}">
                    <a16:creationId xmlns:a16="http://schemas.microsoft.com/office/drawing/2014/main" id="{0D1D97EC-31D9-7F32-C687-2211E9604CF2}"/>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1" name="Google Shape;8998;p68">
                <a:extLst>
                  <a:ext uri="{FF2B5EF4-FFF2-40B4-BE49-F238E27FC236}">
                    <a16:creationId xmlns:a16="http://schemas.microsoft.com/office/drawing/2014/main" id="{5ACA5E1C-556A-54DE-CC32-24E7C64DA22D}"/>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2" name="Google Shape;8999;p68">
                <a:extLst>
                  <a:ext uri="{FF2B5EF4-FFF2-40B4-BE49-F238E27FC236}">
                    <a16:creationId xmlns:a16="http://schemas.microsoft.com/office/drawing/2014/main" id="{2FB47EFB-3FFE-8928-269D-224274E87E7A}"/>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3" name="Google Shape;9000;p68">
                <a:extLst>
                  <a:ext uri="{FF2B5EF4-FFF2-40B4-BE49-F238E27FC236}">
                    <a16:creationId xmlns:a16="http://schemas.microsoft.com/office/drawing/2014/main" id="{42D5463D-B23A-EDE5-AF25-3BEF1952DAB2}"/>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4" name="Google Shape;9001;p68">
                <a:extLst>
                  <a:ext uri="{FF2B5EF4-FFF2-40B4-BE49-F238E27FC236}">
                    <a16:creationId xmlns:a16="http://schemas.microsoft.com/office/drawing/2014/main" id="{5DB79780-A75B-A28A-BCBC-162D404ABBF5}"/>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grpSp>
      <p:grpSp>
        <p:nvGrpSpPr>
          <p:cNvPr id="136" name="Group 135">
            <a:extLst>
              <a:ext uri="{FF2B5EF4-FFF2-40B4-BE49-F238E27FC236}">
                <a16:creationId xmlns:a16="http://schemas.microsoft.com/office/drawing/2014/main" id="{A58E678C-FF82-F727-9406-20A0DF7D314E}"/>
              </a:ext>
              <a:ext uri="{C183D7F6-B498-43B3-948B-1728B52AA6E4}">
                <adec:decorative xmlns:adec="http://schemas.microsoft.com/office/drawing/2017/decorative" val="1"/>
              </a:ext>
            </a:extLst>
          </p:cNvPr>
          <p:cNvGrpSpPr/>
          <p:nvPr/>
        </p:nvGrpSpPr>
        <p:grpSpPr>
          <a:xfrm>
            <a:off x="3233584" y="2319406"/>
            <a:ext cx="1371600" cy="1371599"/>
            <a:chOff x="3257264" y="2652166"/>
            <a:chExt cx="1371600" cy="1455974"/>
          </a:xfrm>
        </p:grpSpPr>
        <p:sp>
          <p:nvSpPr>
            <p:cNvPr id="83" name="AutoShape 23">
              <a:extLst>
                <a:ext uri="{FF2B5EF4-FFF2-40B4-BE49-F238E27FC236}">
                  <a16:creationId xmlns:a16="http://schemas.microsoft.com/office/drawing/2014/main" id="{2C002190-D802-DCD2-418A-DB91012AAE37}"/>
                </a:ext>
              </a:extLst>
            </p:cNvPr>
            <p:cNvSpPr>
              <a:spLocks noChangeAspect="1" noChangeArrowheads="1" noTextEdit="1"/>
            </p:cNvSpPr>
            <p:nvPr userDrawn="1"/>
          </p:nvSpPr>
          <p:spPr bwMode="auto">
            <a:xfrm>
              <a:off x="3672396" y="3108422"/>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upa 65">
              <a:extLst>
                <a:ext uri="{FF2B5EF4-FFF2-40B4-BE49-F238E27FC236}">
                  <a16:creationId xmlns:a16="http://schemas.microsoft.com/office/drawing/2014/main" id="{248FC07D-54C4-0414-693F-E5C8010A9E65}"/>
                </a:ext>
              </a:extLst>
            </p:cNvPr>
            <p:cNvGrpSpPr/>
            <p:nvPr userDrawn="1"/>
          </p:nvGrpSpPr>
          <p:grpSpPr>
            <a:xfrm>
              <a:off x="3672396" y="3108422"/>
              <a:ext cx="541337" cy="412750"/>
              <a:chOff x="906463" y="3402013"/>
              <a:chExt cx="541337" cy="412750"/>
            </a:xfrm>
          </p:grpSpPr>
          <p:sp>
            <p:nvSpPr>
              <p:cNvPr id="110" name="Freeform 25">
                <a:extLst>
                  <a:ext uri="{FF2B5EF4-FFF2-40B4-BE49-F238E27FC236}">
                    <a16:creationId xmlns:a16="http://schemas.microsoft.com/office/drawing/2014/main" id="{1E21B59D-D3FA-BA39-1E86-2C47022226F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1" name="Freeform 26">
                <a:extLst>
                  <a:ext uri="{FF2B5EF4-FFF2-40B4-BE49-F238E27FC236}">
                    <a16:creationId xmlns:a16="http://schemas.microsoft.com/office/drawing/2014/main" id="{EBEF436C-1E28-3098-F6E2-E0E3494C089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2" name="Freeform 27">
                <a:extLst>
                  <a:ext uri="{FF2B5EF4-FFF2-40B4-BE49-F238E27FC236}">
                    <a16:creationId xmlns:a16="http://schemas.microsoft.com/office/drawing/2014/main" id="{555D95FF-8A14-1699-6AC0-3E3171F733E7}"/>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3" name="Freeform 28">
                <a:extLst>
                  <a:ext uri="{FF2B5EF4-FFF2-40B4-BE49-F238E27FC236}">
                    <a16:creationId xmlns:a16="http://schemas.microsoft.com/office/drawing/2014/main" id="{2E7D5A26-AF31-C6B0-DC2C-5284119AFBC8}"/>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4" name="Freeform 29">
                <a:extLst>
                  <a:ext uri="{FF2B5EF4-FFF2-40B4-BE49-F238E27FC236}">
                    <a16:creationId xmlns:a16="http://schemas.microsoft.com/office/drawing/2014/main" id="{5764A589-EEEF-9678-CE30-FDE7F765DA3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85" name="Oval 84">
              <a:extLst>
                <a:ext uri="{FF2B5EF4-FFF2-40B4-BE49-F238E27FC236}">
                  <a16:creationId xmlns:a16="http://schemas.microsoft.com/office/drawing/2014/main" id="{718C292C-64DC-5B4F-2CC0-9CABADC4BE90}"/>
                </a:ext>
              </a:extLst>
            </p:cNvPr>
            <p:cNvSpPr/>
            <p:nvPr userDrawn="1"/>
          </p:nvSpPr>
          <p:spPr>
            <a:xfrm>
              <a:off x="3257264" y="2736540"/>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pic>
          <p:nvPicPr>
            <p:cNvPr id="88" name="Graphic 1373769879" descr="Cycle with people with solid fill">
              <a:extLst>
                <a:ext uri="{FF2B5EF4-FFF2-40B4-BE49-F238E27FC236}">
                  <a16:creationId xmlns:a16="http://schemas.microsoft.com/office/drawing/2014/main" id="{4FCFCF81-6E95-6FDA-9C36-56CE214635E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7264" y="2652166"/>
              <a:ext cx="1371600" cy="1371600"/>
            </a:xfrm>
            <a:prstGeom prst="rect">
              <a:avLst/>
            </a:prstGeom>
          </p:spPr>
        </p:pic>
      </p:grpSp>
      <p:grpSp>
        <p:nvGrpSpPr>
          <p:cNvPr id="137" name="Group 136">
            <a:extLst>
              <a:ext uri="{FF2B5EF4-FFF2-40B4-BE49-F238E27FC236}">
                <a16:creationId xmlns:a16="http://schemas.microsoft.com/office/drawing/2014/main" id="{38D3E677-1689-BF9A-3376-0F192C02212D}"/>
              </a:ext>
              <a:ext uri="{C183D7F6-B498-43B3-948B-1728B52AA6E4}">
                <adec:decorative xmlns:adec="http://schemas.microsoft.com/office/drawing/2017/decorative" val="1"/>
              </a:ext>
            </a:extLst>
          </p:cNvPr>
          <p:cNvGrpSpPr/>
          <p:nvPr/>
        </p:nvGrpSpPr>
        <p:grpSpPr>
          <a:xfrm>
            <a:off x="5417537" y="2319408"/>
            <a:ext cx="1371600" cy="1371600"/>
            <a:chOff x="5426426" y="2775614"/>
            <a:chExt cx="1371600" cy="1371600"/>
          </a:xfrm>
        </p:grpSpPr>
        <p:sp>
          <p:nvSpPr>
            <p:cNvPr id="89" name="AutoShape 23">
              <a:extLst>
                <a:ext uri="{FF2B5EF4-FFF2-40B4-BE49-F238E27FC236}">
                  <a16:creationId xmlns:a16="http://schemas.microsoft.com/office/drawing/2014/main" id="{112D68AA-3E75-E805-D998-92637EB79F9C}"/>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0" name="Grupa 65">
              <a:extLst>
                <a:ext uri="{FF2B5EF4-FFF2-40B4-BE49-F238E27FC236}">
                  <a16:creationId xmlns:a16="http://schemas.microsoft.com/office/drawing/2014/main" id="{E397F0AC-FB79-0FFC-F3DE-5DF47916B516}"/>
                </a:ext>
              </a:extLst>
            </p:cNvPr>
            <p:cNvGrpSpPr/>
            <p:nvPr userDrawn="1"/>
          </p:nvGrpSpPr>
          <p:grpSpPr>
            <a:xfrm>
              <a:off x="5841558" y="3147496"/>
              <a:ext cx="541337" cy="412750"/>
              <a:chOff x="906463" y="3402013"/>
              <a:chExt cx="541337" cy="412750"/>
            </a:xfrm>
          </p:grpSpPr>
          <p:sp>
            <p:nvSpPr>
              <p:cNvPr id="94" name="Freeform 25">
                <a:extLst>
                  <a:ext uri="{FF2B5EF4-FFF2-40B4-BE49-F238E27FC236}">
                    <a16:creationId xmlns:a16="http://schemas.microsoft.com/office/drawing/2014/main" id="{CD02C5EF-E3FF-BECE-64B9-DB10C20BDC94}"/>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5" name="Freeform 26">
                <a:extLst>
                  <a:ext uri="{FF2B5EF4-FFF2-40B4-BE49-F238E27FC236}">
                    <a16:creationId xmlns:a16="http://schemas.microsoft.com/office/drawing/2014/main" id="{74A629A9-D457-1A67-0330-3D0755BA276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6" name="Freeform 27">
                <a:extLst>
                  <a:ext uri="{FF2B5EF4-FFF2-40B4-BE49-F238E27FC236}">
                    <a16:creationId xmlns:a16="http://schemas.microsoft.com/office/drawing/2014/main" id="{1D85A829-3396-0C6E-B7EE-6D947CAD418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7" name="Freeform 28">
                <a:extLst>
                  <a:ext uri="{FF2B5EF4-FFF2-40B4-BE49-F238E27FC236}">
                    <a16:creationId xmlns:a16="http://schemas.microsoft.com/office/drawing/2014/main" id="{DAD73C17-985C-83A9-FA9E-29EA7EAFF4F4}"/>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8" name="Freeform 29">
                <a:extLst>
                  <a:ext uri="{FF2B5EF4-FFF2-40B4-BE49-F238E27FC236}">
                    <a16:creationId xmlns:a16="http://schemas.microsoft.com/office/drawing/2014/main" id="{6D6DCB3F-5AE5-A965-C199-83E52EC0885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91" name="Oval 90">
              <a:extLst>
                <a:ext uri="{FF2B5EF4-FFF2-40B4-BE49-F238E27FC236}">
                  <a16:creationId xmlns:a16="http://schemas.microsoft.com/office/drawing/2014/main" id="{9F733268-F31A-04C5-2855-1B6D9F4191D0}"/>
                </a:ext>
              </a:extLst>
            </p:cNvPr>
            <p:cNvSpPr/>
            <p:nvPr userDrawn="1"/>
          </p:nvSpPr>
          <p:spPr>
            <a:xfrm>
              <a:off x="5426426"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pic>
          <p:nvPicPr>
            <p:cNvPr id="93" name="Graphic 92" descr="Classroom with solid fill">
              <a:extLst>
                <a:ext uri="{FF2B5EF4-FFF2-40B4-BE49-F238E27FC236}">
                  <a16:creationId xmlns:a16="http://schemas.microsoft.com/office/drawing/2014/main" id="{AE37C4D3-BA1C-4CCC-F41E-F1DB1FDA935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55654" y="2859212"/>
              <a:ext cx="1113144" cy="1113144"/>
            </a:xfrm>
            <a:prstGeom prst="rect">
              <a:avLst/>
            </a:prstGeom>
          </p:spPr>
        </p:pic>
      </p:grpSp>
      <p:sp>
        <p:nvSpPr>
          <p:cNvPr id="3" name="Slide Number Placeholder 5">
            <a:extLst>
              <a:ext uri="{FF2B5EF4-FFF2-40B4-BE49-F238E27FC236}">
                <a16:creationId xmlns:a16="http://schemas.microsoft.com/office/drawing/2014/main" id="{500CC0AC-5B87-567C-F9AA-80E676F4DDE0}"/>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4868851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f00f82b-dce9-458f-ab1d-1c5fd145e219" xsi:nil="true"/>
    <TaxCatchAll xmlns="4cd59d27-ca2b-4708-b9c7-7fa281384922" xsi:nil="true"/>
    <ClassificationLevel xmlns="2f00f82b-dce9-458f-ab1d-1c5fd145e219" xsi:nil="true"/>
    <lcf76f155ced4ddcb4097134ff3c332f xmlns="2f00f82b-dce9-458f-ab1d-1c5fd145e21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D60A4E-40FC-47C0-8BF4-4D11EAF9A1C9}">
  <ds:schemaRefs>
    <ds:schemaRef ds:uri="http://www.w3.org/XML/1998/namespace"/>
    <ds:schemaRef ds:uri="http://schemas.openxmlformats.org/package/2006/metadata/core-properties"/>
    <ds:schemaRef ds:uri="4cd59d27-ca2b-4708-b9c7-7fa281384922"/>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2f00f82b-dce9-458f-ab1d-1c5fd145e219"/>
    <ds:schemaRef ds:uri="http://purl.org/dc/terms/"/>
  </ds:schemaRefs>
</ds:datastoreItem>
</file>

<file path=customXml/itemProps2.xml><?xml version="1.0" encoding="utf-8"?>
<ds:datastoreItem xmlns:ds="http://schemas.openxmlformats.org/officeDocument/2006/customXml" ds:itemID="{A7870CD4-A977-43D0-A5BD-EA016A25EA2C}">
  <ds:schemaRefs>
    <ds:schemaRef ds:uri="2f00f82b-dce9-458f-ab1d-1c5fd145e219"/>
    <ds:schemaRef ds:uri="4cd59d27-ca2b-4708-b9c7-7fa281384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F1D064-FFDD-4E97-8B5D-34FE617147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5481</TotalTime>
  <Words>4212</Words>
  <Application>Microsoft Office PowerPoint</Application>
  <PresentationFormat>Widescreen</PresentationFormat>
  <Paragraphs>492</Paragraphs>
  <Slides>47</Slides>
  <Notes>42</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47</vt:i4>
      </vt:variant>
    </vt:vector>
  </HeadingPairs>
  <TitlesOfParts>
    <vt:vector size="70" baseType="lpstr">
      <vt:lpstr>Aptos</vt:lpstr>
      <vt:lpstr>Arial</vt:lpstr>
      <vt:lpstr>Calibri</vt:lpstr>
      <vt:lpstr>Calibri Light</vt:lpstr>
      <vt:lpstr>Courier New</vt:lpstr>
      <vt:lpstr>larsseitregular</vt:lpstr>
      <vt:lpstr>Montserrat</vt:lpstr>
      <vt:lpstr>Montserrat Black</vt:lpstr>
      <vt:lpstr>Montserrat ExtraBold</vt:lpstr>
      <vt:lpstr>Montserrat Light</vt:lpstr>
      <vt:lpstr>Montserrat Medium</vt:lpstr>
      <vt:lpstr>Montserrat SemiBold</vt:lpstr>
      <vt:lpstr>Poppins</vt:lpstr>
      <vt:lpstr>Segoe UI</vt:lpstr>
      <vt:lpstr>Wingdings</vt:lpstr>
      <vt:lpstr>Wingdings 2</vt:lpstr>
      <vt:lpstr>1_Office Theme</vt:lpstr>
      <vt:lpstr>2_Office Theme</vt:lpstr>
      <vt:lpstr>3_Office Theme</vt:lpstr>
      <vt:lpstr>Office Theme</vt:lpstr>
      <vt:lpstr>4_Office Theme</vt:lpstr>
      <vt:lpstr>5_Office Theme</vt:lpstr>
      <vt:lpstr>6_Office Theme</vt:lpstr>
      <vt:lpstr>Building Student Awareness of Apprenticeship Career Pathways in Pennsylvania  </vt:lpstr>
      <vt:lpstr>Presenters</vt:lpstr>
      <vt:lpstr>Welcome and Agenda</vt:lpstr>
      <vt:lpstr>Center of Excellence Overview</vt:lpstr>
      <vt:lpstr>Online Resources, On-Demand TA</vt:lpstr>
      <vt:lpstr>Quick Pulse Poll #1</vt:lpstr>
      <vt:lpstr>Quick Pulse Poll #2</vt:lpstr>
      <vt:lpstr>What is Registered Apprenticeship? </vt:lpstr>
      <vt:lpstr>Five Core Components of RA </vt:lpstr>
      <vt:lpstr>A DIVERSE RANGE OF INDUSTRIES</vt:lpstr>
      <vt:lpstr>What is Youth Apprenticeship? </vt:lpstr>
      <vt:lpstr>Apprenticeship for Youth</vt:lpstr>
      <vt:lpstr>Youth Apprenticeship by Age</vt:lpstr>
      <vt:lpstr>High-Quality Youth Apprenticeship </vt:lpstr>
      <vt:lpstr>Pennsylvania Youth Apprenticeship Goals</vt:lpstr>
      <vt:lpstr>Pennsylvania’s Apprenticeship System</vt:lpstr>
      <vt:lpstr>Pennsylvania-Building Apprenticeship Opportunities in High School</vt:lpstr>
      <vt:lpstr>Other State Investments</vt:lpstr>
      <vt:lpstr>But Pennsylvania Wants to Grow</vt:lpstr>
      <vt:lpstr>Apprenticeship Benefits for Students and Schools</vt:lpstr>
      <vt:lpstr>Substantial Benefits for Youth</vt:lpstr>
      <vt:lpstr>Less Debt, More Opportunities</vt:lpstr>
      <vt:lpstr>Benefits for Schools Involved in Apprenticeship</vt:lpstr>
      <vt:lpstr>Federal / State Funding for RI</vt:lpstr>
      <vt:lpstr>Federal / State Funding for RA 1</vt:lpstr>
      <vt:lpstr>Youth Apprenticeship Pathways- High School or College</vt:lpstr>
      <vt:lpstr>High-School Aligned Apprenticeship Programs</vt:lpstr>
      <vt:lpstr>College-Aligned Youth Apprenticeship Programs</vt:lpstr>
      <vt:lpstr>Developing Apprenticeship Pathways</vt:lpstr>
      <vt:lpstr>Key Questions</vt:lpstr>
      <vt:lpstr>Gen Z- They’re Interested in Different Occupations</vt:lpstr>
      <vt:lpstr>But They are Also the “Toolbelt Generation”</vt:lpstr>
      <vt:lpstr>What Can Each Partner Bring?</vt:lpstr>
      <vt:lpstr>Key Organizational Apprenticeship Roles</vt:lpstr>
      <vt:lpstr>Align with CTE Standards and Ensure Hands-On Training </vt:lpstr>
      <vt:lpstr>Enabling Dual/Concurrent Enrollment Plan</vt:lpstr>
      <vt:lpstr>Ensuring High-School Students Receive Credit</vt:lpstr>
      <vt:lpstr>Youth Apprenticeship Examples</vt:lpstr>
      <vt:lpstr>Wisconsin Youth Apprenticeship Project</vt:lpstr>
      <vt:lpstr>Howard County Community College</vt:lpstr>
      <vt:lpstr>Workforce Boards: The Key Ingredient</vt:lpstr>
      <vt:lpstr>How Workforce Boards Can Help Education Providers</vt:lpstr>
      <vt:lpstr>How Workforce Boards Can Help Employers/Sponsors</vt:lpstr>
      <vt:lpstr>How Workforce Boards Can Help Community-Based Organizations</vt:lpstr>
      <vt:lpstr>Get to Know Your Workforce Board</vt:lpstr>
      <vt:lpstr>Contact Us, Become a Partner</vt:lpstr>
      <vt:lpstr>Thank You for Joining Us</vt:lpstr>
    </vt:vector>
  </TitlesOfParts>
  <Manager>Judy Blanchard and Jana Bauer</Manager>
  <Company>Safal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Student Awareness of Apprenticeship Career Pathways</dc:title>
  <dc:creator>Alan Dodkowitz, Clare Vanderpool, Katie Adams</dc:creator>
  <cp:keywords>Education, Registered Apprenticeship, High School, College, Community College, Pre-Apprenticeship, Apprenticeship</cp:keywords>
  <cp:lastModifiedBy>Colleen Beck</cp:lastModifiedBy>
  <cp:revision>6</cp:revision>
  <dcterms:created xsi:type="dcterms:W3CDTF">2024-06-06T18:43:21Z</dcterms:created>
  <dcterms:modified xsi:type="dcterms:W3CDTF">2024-12-10T17:25:02Z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ies>
</file>