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82" r:id="rId4"/>
  </p:sldMasterIdLst>
  <p:notesMasterIdLst>
    <p:notesMasterId r:id="rId40"/>
  </p:notesMasterIdLst>
  <p:sldIdLst>
    <p:sldId id="257" r:id="rId5"/>
    <p:sldId id="1837" r:id="rId6"/>
    <p:sldId id="1709" r:id="rId7"/>
    <p:sldId id="2147327384" r:id="rId8"/>
    <p:sldId id="2147327385" r:id="rId9"/>
    <p:sldId id="1851" r:id="rId10"/>
    <p:sldId id="1737" r:id="rId11"/>
    <p:sldId id="278" r:id="rId12"/>
    <p:sldId id="1820" r:id="rId13"/>
    <p:sldId id="749" r:id="rId14"/>
    <p:sldId id="1778" r:id="rId15"/>
    <p:sldId id="1779" r:id="rId16"/>
    <p:sldId id="746" r:id="rId17"/>
    <p:sldId id="2147327213" r:id="rId18"/>
    <p:sldId id="2147327183" r:id="rId19"/>
    <p:sldId id="2147327221" r:id="rId20"/>
    <p:sldId id="1821" r:id="rId21"/>
    <p:sldId id="1825" r:id="rId22"/>
    <p:sldId id="1853" r:id="rId23"/>
    <p:sldId id="336" r:id="rId24"/>
    <p:sldId id="2147327381" r:id="rId25"/>
    <p:sldId id="338" r:id="rId26"/>
    <p:sldId id="1838" r:id="rId27"/>
    <p:sldId id="337" r:id="rId28"/>
    <p:sldId id="2147327372" r:id="rId29"/>
    <p:sldId id="1839" r:id="rId30"/>
    <p:sldId id="1812" r:id="rId31"/>
    <p:sldId id="2147327382" r:id="rId32"/>
    <p:sldId id="1788" r:id="rId33"/>
    <p:sldId id="1852" r:id="rId34"/>
    <p:sldId id="1850" r:id="rId35"/>
    <p:sldId id="2147327383" r:id="rId36"/>
    <p:sldId id="743" r:id="rId37"/>
    <p:sldId id="1836" r:id="rId38"/>
    <p:sldId id="184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 userId="S::alan.dodkowitz@safalpartners.com::77e67509-39e7-4278-826a-eddbfd8246a9" providerId="AD"/>
  <p188:author id="{B559C752-2525-71CB-7807-7B9AB669AB9E}" name="Clare Vanderpool" initials="CV" userId="S::clare.vanderpool@safalpartners.com::e960daf4-3a69-4cc2-9c12-e5ed686c0160" providerId="AD"/>
  <p188:author id="{6C9E338E-3575-D922-8638-DBB3198D8DE7}" name="Katie Adams" initials="KA" userId="S::Katie.Adams@safalpartners.com::9f2e6d00-44bd-4c75-9c75-d813f6b933da" providerId="AD"/>
  <p188:author id="{502FDB94-BBBF-7A6F-3562-5151FD363F2C}" name="Melissa Aguilar-Southard" initials="MA" userId="S::melissa.aguilar-southard@safalpartners.com::24c379a2-b57c-4db6-9ded-650202e90d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DA18D-1C50-4A37-BFCE-7676EB665166}" v="2" dt="2024-12-02T19:45:12.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047B2-AC6E-4584-B034-E9596FCC838B}"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31B58-0967-43E4-8BD6-63FEC876243E}" type="slidenum">
              <a:rPr lang="en-US" smtClean="0"/>
              <a:t>‹#›</a:t>
            </a:fld>
            <a:endParaRPr lang="en-US"/>
          </a:p>
        </p:txBody>
      </p:sp>
    </p:spTree>
    <p:extLst>
      <p:ext uri="{BB962C8B-B14F-4D97-AF65-F5344CB8AC3E}">
        <p14:creationId xmlns:p14="http://schemas.microsoft.com/office/powerpoint/2010/main" val="41159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100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a:p>
            <a:r>
              <a:rPr lang="en-US"/>
              <a:t>There are 5 core components of RA. </a:t>
            </a:r>
          </a:p>
          <a:p>
            <a:endParaRPr lang="en-US"/>
          </a:p>
          <a:p>
            <a:r>
              <a:rPr lang="en-US"/>
              <a:t>Apprenticeship is an employer-driven tool for the workforce system.</a:t>
            </a:r>
          </a:p>
          <a:p>
            <a:r>
              <a:rPr lang="en-US"/>
              <a:t>It includes On the Job Learning at the job site</a:t>
            </a:r>
          </a:p>
          <a:p>
            <a:r>
              <a:rPr lang="en-US"/>
              <a:t>And of course the related instruction which can be either at the job site or with an external training provider</a:t>
            </a:r>
          </a:p>
          <a:p>
            <a:r>
              <a:rPr lang="en-US"/>
              <a:t>There are wage gains as people meet milestones in the apprenticeship journey</a:t>
            </a:r>
          </a:p>
          <a:p>
            <a:r>
              <a:rPr lang="en-US"/>
              <a:t>And finally, when they are done there is a nationally recognized occupational credential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242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279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846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Katie</a:t>
            </a:r>
          </a:p>
          <a:p>
            <a:endParaRPr lang="en-US">
              <a:ea typeface="Calibri"/>
              <a:cs typeface="Calibri"/>
            </a:endParaRPr>
          </a:p>
          <a:p>
            <a:r>
              <a:rPr lang="en-US">
                <a:ea typeface="Calibri"/>
                <a:cs typeface="Calibri"/>
              </a:rPr>
              <a:t>Five characteristics of a high-quality pre-apprenticeship program:</a:t>
            </a:r>
          </a:p>
          <a:p>
            <a:endParaRPr lang="en-US">
              <a:ea typeface="Calibri"/>
              <a:cs typeface="Calibri"/>
            </a:endParaRPr>
          </a:p>
          <a:p>
            <a:pPr marL="228600" indent="-228600">
              <a:buAutoNum type="arabicPeriod"/>
            </a:pPr>
            <a:r>
              <a:rPr lang="en-US" b="1" i="0">
                <a:solidFill>
                  <a:srgbClr val="000000"/>
                </a:solidFill>
                <a:effectLst/>
                <a:highlight>
                  <a:srgbClr val="FFFFFF"/>
                </a:highlight>
                <a:latin typeface="Poppins" panose="00000500000000000000" pitchFamily="2" charset="0"/>
              </a:rPr>
              <a:t>Partnership with registered apprenticeship program sponsors</a:t>
            </a:r>
          </a:p>
          <a:p>
            <a:pPr marL="228600" indent="-228600">
              <a:buAutoNum type="arabicPeriod"/>
            </a:pPr>
            <a:r>
              <a:rPr lang="en-US" b="1" i="0">
                <a:solidFill>
                  <a:srgbClr val="000000"/>
                </a:solidFill>
                <a:effectLst/>
                <a:highlight>
                  <a:srgbClr val="FFFFFF"/>
                </a:highlight>
                <a:latin typeface="Poppins" panose="00000500000000000000" pitchFamily="2" charset="0"/>
              </a:rPr>
              <a:t>Sustainability through partnerships</a:t>
            </a:r>
          </a:p>
          <a:p>
            <a:pPr marL="228600" indent="-228600">
              <a:buAutoNum type="arabicPeriod"/>
            </a:pPr>
            <a:r>
              <a:rPr lang="en-US" b="1" i="0">
                <a:solidFill>
                  <a:srgbClr val="000000"/>
                </a:solidFill>
                <a:effectLst/>
                <a:highlight>
                  <a:srgbClr val="FFFFFF"/>
                </a:highlight>
                <a:latin typeface="Poppins" panose="00000500000000000000" pitchFamily="2" charset="0"/>
              </a:rPr>
              <a:t>Meaningful training combined with hands-on experience replicating a workplace that does not displace paid employees</a:t>
            </a:r>
          </a:p>
          <a:p>
            <a:pPr marL="228600" indent="-228600">
              <a:buAutoNum type="arabicPeriod"/>
            </a:pPr>
            <a:r>
              <a:rPr lang="en-US" b="1" i="0">
                <a:solidFill>
                  <a:srgbClr val="000000"/>
                </a:solidFill>
                <a:effectLst/>
                <a:highlight>
                  <a:srgbClr val="FFFFFF"/>
                </a:highlight>
                <a:latin typeface="Poppins" panose="00000500000000000000" pitchFamily="2" charset="0"/>
              </a:rPr>
              <a:t>Access to career and supportive services</a:t>
            </a:r>
          </a:p>
          <a:p>
            <a:pPr marL="228600" indent="-228600">
              <a:buAutoNum type="arabicPeriod"/>
            </a:pPr>
            <a:r>
              <a:rPr lang="en-US" b="1" i="0">
                <a:solidFill>
                  <a:srgbClr val="000000"/>
                </a:solidFill>
                <a:effectLst/>
                <a:highlight>
                  <a:srgbClr val="FFFFFF"/>
                </a:highlight>
                <a:latin typeface="Poppins" panose="00000500000000000000" pitchFamily="2" charset="0"/>
              </a:rPr>
              <a:t>Increased access for underrepresented or underserved populations</a:t>
            </a:r>
          </a:p>
          <a:p>
            <a:pPr marL="0" indent="0">
              <a:buNone/>
            </a:pPr>
            <a:endParaRPr lang="en-US" b="1" i="0">
              <a:solidFill>
                <a:srgbClr val="000000"/>
              </a:solidFill>
              <a:effectLst/>
              <a:highlight>
                <a:srgbClr val="FFFFFF"/>
              </a:highlight>
              <a:latin typeface="Poppins" panose="00000500000000000000" pitchFamily="2" charset="0"/>
              <a:ea typeface="Calibri"/>
              <a:cs typeface="Calibri"/>
            </a:endParaRPr>
          </a:p>
          <a:p>
            <a:pPr marL="0" indent="0">
              <a:buNone/>
            </a:pPr>
            <a:r>
              <a:rPr lang="en-US" b="1" i="0">
                <a:solidFill>
                  <a:srgbClr val="000000"/>
                </a:solidFill>
                <a:effectLst/>
                <a:highlight>
                  <a:srgbClr val="FFFFFF"/>
                </a:highlight>
                <a:latin typeface="Poppins" panose="00000500000000000000" pitchFamily="2" charset="0"/>
                <a:ea typeface="Calibri"/>
                <a:cs typeface="Calibri"/>
              </a:rPr>
              <a:t>Safal has developed a pre-apprenticeship module on the RA Academy which can be found here: https://rise.articulate.com/share/NaNHfXPRpo4CVc-tMcIXy_iN_n7P8Y7W#/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30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5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606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r>
              <a:rPr lang="en-US"/>
              <a:t>The reason this tool was built was to help the workforce system and it’s partners look at ways that you can enhance your RA efforts. They are not linear, you could be doing things in several different areas and we acknowledge that this is not all inclusive, but rather it gives you a starting point to grow your RA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10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r>
              <a:rPr lang="en-US"/>
              <a:t>How many of you have an Apprentice Navigator or someone in the AJC that is your SME on RA?</a:t>
            </a:r>
          </a:p>
          <a:p>
            <a:endParaRPr lang="en-US"/>
          </a:p>
          <a:p>
            <a:r>
              <a:rPr lang="en-US"/>
              <a:t>This section is really all about the frontline staff – case managers and Wagner-</a:t>
            </a:r>
            <a:r>
              <a:rPr lang="en-US" err="1"/>
              <a:t>Peyser</a:t>
            </a:r>
            <a:r>
              <a:rPr lang="en-US"/>
              <a:t> staff – who can help influence job seekers to pursue RA opportunities. If they have the right knowledge base. Which requires training….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have a little fun – raise your hand and we’ll call on you for this question - What is one thing you say to your job seekers when you are trying to get them to look at an RA program?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197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21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Melissa - </a:t>
            </a:r>
            <a:r>
              <a:rPr lang="en-US"/>
              <a:t>When you think about system knowledge, we are looking at things like RA’s impact on WIOA performance measures.  RA can have an impact on Entered Employment, Credential, Measurable Skills Gain, Employment for 2</a:t>
            </a:r>
            <a:r>
              <a:rPr lang="en-US" baseline="30000"/>
              <a:t>nd</a:t>
            </a:r>
            <a:r>
              <a:rPr lang="en-US"/>
              <a:t> and 4</a:t>
            </a:r>
            <a:r>
              <a:rPr lang="en-US" baseline="30000"/>
              <a:t>th</a:t>
            </a:r>
            <a:r>
              <a:rPr lang="en-US"/>
              <a:t> quarters, median earnings.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407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Katie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Funding Knowledge centered on what sources of funding can pay for components of RA and how to use WIOA funding for RA activities.  As you can tell about 43% had little or no knowledge about paying for RA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many of you use WIOA funds to pay for the related instruction portion of a RA program? What about paying for OJT’s?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As a case manager why is it important to know this?</a:t>
            </a:r>
          </a:p>
          <a:p>
            <a:endParaRPr lang="en-US"/>
          </a:p>
          <a:p>
            <a:r>
              <a:rPr lang="en-US"/>
              <a:t>Because you want to provide as many services as you can to help them through the RA program.</a:t>
            </a:r>
          </a:p>
          <a:p>
            <a:endParaRPr lang="en-US"/>
          </a:p>
          <a:p>
            <a:r>
              <a:rPr lang="en-US"/>
              <a:t>Hands up if you are using WIOA funds for RI, how about supportive services, </a:t>
            </a:r>
            <a:r>
              <a:rPr lang="en-US" err="1"/>
              <a:t>Ojts</a:t>
            </a:r>
            <a:r>
              <a:rPr lang="en-US"/>
              <a:t>?</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78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Katie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many of you use WIOA funds to pay for the related instruction portion of a RA program? What about paying for OJT’s? Supportive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As a case manager why is it important to know this?</a:t>
            </a:r>
          </a:p>
          <a:p>
            <a:endParaRPr lang="en-US"/>
          </a:p>
          <a:p>
            <a:r>
              <a:rPr lang="en-US"/>
              <a:t>Because you want to provide as many services as you can to help them through the RA program.</a:t>
            </a:r>
          </a:p>
          <a:p>
            <a:endParaRPr lang="en-US"/>
          </a:p>
          <a:p>
            <a:r>
              <a:rPr lang="en-US"/>
              <a:t>Does anybody have a board policy or funding allocation that targets engaging job seekers in RA’s?</a:t>
            </a: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668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r>
              <a:rPr lang="en-US"/>
              <a:t>Sharing Knowledge is about communicating the benefits of RA to your customers, which means you need to know not only the basics but also what programs are available.  </a:t>
            </a:r>
          </a:p>
          <a:p>
            <a:endParaRPr lang="en-US"/>
          </a:p>
          <a:p>
            <a:r>
              <a:rPr lang="en-US"/>
              <a:t>What can you tell me about RA and the </a:t>
            </a:r>
            <a:r>
              <a:rPr lang="en-US" err="1"/>
              <a:t>ETPL</a:t>
            </a:r>
            <a:r>
              <a:rPr lang="en-US"/>
              <a:t>?</a:t>
            </a:r>
          </a:p>
          <a:p>
            <a:r>
              <a:rPr lang="en-US"/>
              <a:t>RA programs are automatically eligible to be placed on the </a:t>
            </a:r>
            <a:r>
              <a:rPr lang="en-US" err="1"/>
              <a:t>ETPL</a:t>
            </a:r>
            <a:r>
              <a:rPr lang="en-US"/>
              <a:t> but some choose not to. Why would a RA sponsor choose not to have their program on the </a:t>
            </a:r>
            <a:r>
              <a:rPr lang="en-US" err="1"/>
              <a:t>ETPL</a:t>
            </a:r>
            <a:r>
              <a:rPr lang="en-US"/>
              <a:t>?</a:t>
            </a:r>
          </a:p>
          <a:p>
            <a:r>
              <a:rPr lang="en-US"/>
              <a:t>So sponsors have to opt in – they have to request that the program is on the </a:t>
            </a:r>
            <a:r>
              <a:rPr lang="en-US" err="1"/>
              <a:t>ETPL</a:t>
            </a:r>
            <a:r>
              <a:rPr lang="en-US"/>
              <a:t>, but it doesn’t have to go through all the regular scrutiny of a training program because it has already been through that and approved by the approving agency.  </a:t>
            </a:r>
            <a:r>
              <a:rPr lang="en-US" err="1"/>
              <a:t>TEGL</a:t>
            </a:r>
            <a:r>
              <a:rPr lang="en-US"/>
              <a:t> 13-16, change one has more information on this.</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08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2C231B58-0967-43E4-8BD6-63FEC876243E}" type="slidenum">
              <a:rPr lang="en-US" smtClean="0"/>
              <a:t>25</a:t>
            </a:fld>
            <a:endParaRPr lang="en-US"/>
          </a:p>
        </p:txBody>
      </p:sp>
    </p:spTree>
    <p:extLst>
      <p:ext uri="{BB962C8B-B14F-4D97-AF65-F5344CB8AC3E}">
        <p14:creationId xmlns:p14="http://schemas.microsoft.com/office/powerpoint/2010/main" val="361128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nSpc>
                <a:spcPct val="95000"/>
              </a:lnSpc>
              <a:spcBef>
                <a:spcPts val="1800"/>
              </a:spcBef>
              <a:buClr>
                <a:schemeClr val="dk1"/>
              </a:buClr>
              <a:buSzPts val="1100"/>
            </a:pPr>
            <a:r>
              <a:rPr lang="en-US">
                <a:solidFill>
                  <a:srgbClr val="242021"/>
                </a:solidFill>
              </a:rPr>
              <a:t>Katie</a:t>
            </a: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7151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a:t>Katie and 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60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8534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r>
              <a:rPr lang="en-US"/>
              <a:t>How many of you have an Apprentice Navigator or someone in the AJC that is your SME on RA?</a:t>
            </a:r>
          </a:p>
          <a:p>
            <a:endParaRPr lang="en-US"/>
          </a:p>
          <a:p>
            <a:r>
              <a:rPr lang="en-US"/>
              <a:t>This section is really all about the frontline staff – case managers and Wagner-</a:t>
            </a:r>
            <a:r>
              <a:rPr lang="en-US" err="1"/>
              <a:t>Peyser</a:t>
            </a:r>
            <a:r>
              <a:rPr lang="en-US"/>
              <a:t> staff – who can help influence job seekers to pursue RA opportunities. If they have the right knowledge base. Which requires training….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have a little fun – raise your hand and we’ll call on you for this question - What is one thing you say to your job seekers when you are trying to get them to look at an RA program?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855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r>
              <a:rPr lang="en-US"/>
              <a:t>How many of you have an Apprentice Navigator or someone in the AJC that is your SME on RA?</a:t>
            </a:r>
          </a:p>
          <a:p>
            <a:endParaRPr lang="en-US"/>
          </a:p>
          <a:p>
            <a:r>
              <a:rPr lang="en-US"/>
              <a:t>This section is really all about the frontline staff – case managers and Wagner-</a:t>
            </a:r>
            <a:r>
              <a:rPr lang="en-US" err="1"/>
              <a:t>Peyser</a:t>
            </a:r>
            <a:r>
              <a:rPr lang="en-US"/>
              <a:t> staff – who can help influence job seekers to pursue RA opportunities. If they have the right knowledge base. Which requires training….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have a little fun – raise your hand and we’ll call on you for this question - What is one thing you say to your job seekers when you are trying to get them to look at an RA program?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4363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a:p>
            <a:endParaRPr lang="en-US"/>
          </a:p>
          <a:p>
            <a:r>
              <a:rPr lang="en-US"/>
              <a:t>Exploring the jobs</a:t>
            </a:r>
          </a:p>
          <a:p>
            <a:endParaRPr lang="en-US"/>
          </a:p>
          <a:p>
            <a:r>
              <a:rPr lang="en-US"/>
              <a:t>Talk to </a:t>
            </a:r>
            <a:r>
              <a:rPr lang="en-US" err="1"/>
              <a:t>BSR’s</a:t>
            </a:r>
            <a:r>
              <a:rPr lang="en-US"/>
              <a:t> about your apprentice candidates, their skills and desire to enter into a RA</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022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1591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1100"/>
              <a:buFont typeface="Arial"/>
              <a:buNone/>
            </a:pPr>
            <a:r>
              <a:rPr lang="en-US">
                <a:solidFill>
                  <a:srgbClr val="242021"/>
                </a:solidFill>
                <a:ea typeface="Calibri"/>
                <a:cs typeface="Calibri"/>
              </a:rPr>
              <a:t>Katie</a:t>
            </a:r>
            <a:endParaRPr lang="en-US">
              <a:solidFill>
                <a:srgbClr val="242021"/>
              </a:solidFill>
            </a:endParaRP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01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105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325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a:t>
            </a:r>
            <a:r>
              <a:rPr lang="en-US" b="1" err="1"/>
              <a:t>FASTPORT</a:t>
            </a:r>
            <a:r>
              <a:rPr lang="en-US" b="1"/>
              <a: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a:ea typeface="Calibri"/>
              <a:cs typeface="Calibri"/>
            </a:endParaRPr>
          </a:p>
          <a:p>
            <a:r>
              <a:rPr lang="en-US">
                <a:cs typeface="Calibri" panose="020F0502020204030204"/>
              </a:rPr>
              <a:t>California Workforce Association (CWA) is our partner in the state, helping increase workforce system awareness and utilization of RA as a workforce solution for both employers and jobseekers.</a:t>
            </a: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479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Medium"/>
              </a:rPr>
              <a:t>Katie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674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305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Melissa</a:t>
            </a:r>
          </a:p>
          <a:p>
            <a:endParaRPr lang="en-US">
              <a:ea typeface="Calibri"/>
              <a:cs typeface="Calibri"/>
            </a:endParaRPr>
          </a:p>
          <a:p>
            <a:r>
              <a:rPr lang="en-US">
                <a:ea typeface="Calibri"/>
                <a:cs typeface="Calibri"/>
              </a:rPr>
              <a:t>Discuss pre-apprenticeship modules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518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r>
              <a:rPr lang="en-US"/>
              <a:t>It is critical to help students understand the benefits of registered apprenticeship. Students are often unaware that these opportunities exist, it is also common that their parents are unaware. So it is very crucial for staff interacting with students to share the opportunities as well as the benefits they bring. </a:t>
            </a:r>
          </a:p>
          <a:p>
            <a:endParaRPr lang="en-US"/>
          </a:p>
          <a:p>
            <a:r>
              <a:rPr lang="en-US"/>
              <a:t>These benefits include that registered apprenticeship is a career from the start and provides them a way to get paid while learning skills and obtaining work experience. </a:t>
            </a:r>
          </a:p>
          <a:p>
            <a:r>
              <a:rPr lang="en-US"/>
              <a:t>Registered apprenticeships are jobs, so after high school it can transition to full time employment for them or after the completion of the program depending on how the program is set up. </a:t>
            </a:r>
          </a:p>
          <a:p>
            <a:r>
              <a:rPr lang="en-US"/>
              <a:t>Some statics on earning from the US Department of labor show an increase in lifetime potential compared to their peers and apprentice completers have an average starting salary of 80,000 a year. </a:t>
            </a:r>
          </a:p>
          <a:p>
            <a:r>
              <a:rPr lang="en-US"/>
              <a:t>Apprentices also receive a national credential that is portable and can move with them. </a:t>
            </a:r>
          </a:p>
          <a:p>
            <a:r>
              <a:rPr lang="en-US"/>
              <a:t>On top of earning more in lifetime earnings than their peers, it can also help lower or even eliminate the cost of college.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582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33459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49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9235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1759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97229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39590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FFE36392-C8D0-99BE-D83F-457EA55484FD}"/>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BDA253-5363-DB03-9710-691356B0EAD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06198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07276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126962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312092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73038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72700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Montserrat" panose="00000500000000000000" pitchFamily="2"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D596BBEF-B560-61F1-10BD-D6EBE5A1F3F0}"/>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5C57517-501D-3C39-9313-3E83DB4C4FC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402219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1583417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1886318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2610E2A0-8D2C-46FE-2FF4-8DB77DA2C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1C021796-755A-D4C4-282E-C7B4526C525C}"/>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055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1962211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4853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11283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Tree>
    <p:extLst>
      <p:ext uri="{BB962C8B-B14F-4D97-AF65-F5344CB8AC3E}">
        <p14:creationId xmlns:p14="http://schemas.microsoft.com/office/powerpoint/2010/main" val="35323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619911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3406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328494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1431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00164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943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1612795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4063691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202639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641EB5B0-E5D6-6AA9-37B2-8BF71A30FC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F0691981-9B09-34DB-6D6D-AB99D789952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054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17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721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185565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913185" y="6257925"/>
            <a:ext cx="23959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60582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97662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08988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73622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737758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98" r:id="rId21"/>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170911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9" r:id="rId16"/>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www.apprenticeship.gov/" TargetMode="Externa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55.svg"/><Relationship Id="rId11" Type="http://schemas.openxmlformats.org/officeDocument/2006/relationships/image" Target="../media/image60.jpeg"/><Relationship Id="rId5" Type="http://schemas.openxmlformats.org/officeDocument/2006/relationships/image" Target="../media/image47.png"/><Relationship Id="rId10" Type="http://schemas.openxmlformats.org/officeDocument/2006/relationships/image" Target="../media/image59.svg"/><Relationship Id="rId4" Type="http://schemas.openxmlformats.org/officeDocument/2006/relationships/image" Target="../media/image54.sv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9.png"/><Relationship Id="rId7" Type="http://schemas.openxmlformats.org/officeDocument/2006/relationships/image" Target="../media/image56.png"/><Relationship Id="rId12" Type="http://schemas.openxmlformats.org/officeDocument/2006/relationships/hyperlink" Target="https://wtcs.pressbooks.pub/nursingfundamentals/chapter/2-4-communicating-with-health-care-team-members/"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55.svg"/><Relationship Id="rId11" Type="http://schemas.openxmlformats.org/officeDocument/2006/relationships/image" Target="../media/image62.jpeg"/><Relationship Id="rId5" Type="http://schemas.openxmlformats.org/officeDocument/2006/relationships/image" Target="../media/image47.png"/><Relationship Id="rId10" Type="http://schemas.openxmlformats.org/officeDocument/2006/relationships/image" Target="../media/image59.svg"/><Relationship Id="rId4" Type="http://schemas.openxmlformats.org/officeDocument/2006/relationships/image" Target="../media/image61.sv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dolcoe.safalapps.com/" TargetMode="Externa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hyperlink" Target="https://www.education.ky.gov/CTE/cter/Pages/TRACK-Res.aspx" TargetMode="External"/><Relationship Id="rId5" Type="http://schemas.openxmlformats.org/officeDocument/2006/relationships/hyperlink" Target="https://www.apprenticeshipcarolina.com/youth-apprenticeship.html" TargetMode="External"/><Relationship Id="rId4" Type="http://schemas.openxmlformats.org/officeDocument/2006/relationships/hyperlink" Target="https://www.careerwisecolorado.org/e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apprenticeship.gov/apprenticeship-job-finder"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76.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dolcoe.safalapps.com/"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dolcoe.safalapp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lcoe.safalapps.com/resources/resourcesandtools" TargetMode="Externa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311215"/>
            <a:ext cx="9133726" cy="2117785"/>
          </a:xfrm>
        </p:spPr>
        <p:txBody>
          <a:bodyPr>
            <a:normAutofit fontScale="90000"/>
          </a:bodyPr>
          <a:lstStyle/>
          <a:p>
            <a:r>
              <a:rPr lang="en-US" b="1" dirty="0">
                <a:latin typeface="Montserrat"/>
              </a:rPr>
              <a:t>Aligning the Workforce and Apprenticeship Systems: Registered Apprenticeship and WIOA 101 for Case Managers</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vert="horz" lIns="91440" tIns="45720" rIns="91440" bIns="45720" rtlCol="0" anchor="t">
            <a:noAutofit/>
          </a:bodyPr>
          <a:lstStyle/>
          <a:p>
            <a:pPr algn="ctr"/>
            <a:r>
              <a:rPr lang="en-US">
                <a:latin typeface="Montserrat Medium"/>
              </a:rPr>
              <a:t>November 19, 2024</a:t>
            </a:r>
          </a:p>
          <a:p>
            <a:pPr algn="ctr"/>
            <a:r>
              <a:rPr lang="en-US" sz="1800">
                <a:latin typeface="Montserrat Medium"/>
              </a:rPr>
              <a:t>3:45-4:45 pm</a:t>
            </a:r>
            <a:endParaRPr lang="en-US" sz="1800"/>
          </a:p>
        </p:txBody>
      </p:sp>
      <p:pic>
        <p:nvPicPr>
          <p:cNvPr id="4" name="Picture 3" descr="25th Annual NAWDP Youth Symposium Logo - Phoenix, Arizona, November 19th -20th, 2024">
            <a:extLst>
              <a:ext uri="{FF2B5EF4-FFF2-40B4-BE49-F238E27FC236}">
                <a16:creationId xmlns:a16="http://schemas.microsoft.com/office/drawing/2014/main" id="{BE4FA702-590C-D1E9-82A6-FA06DC8113F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3059" y="5721209"/>
            <a:ext cx="3036667" cy="961784"/>
          </a:xfrm>
          <a:prstGeom prst="rect">
            <a:avLst/>
          </a:prstGeom>
          <a:ln>
            <a:solidFill>
              <a:srgbClr val="FFC000"/>
            </a:solidFill>
          </a:ln>
        </p:spPr>
      </p:pic>
      <p:pic>
        <p:nvPicPr>
          <p:cNvPr id="6" name="Picture 5">
            <a:extLst>
              <a:ext uri="{FF2B5EF4-FFF2-40B4-BE49-F238E27FC236}">
                <a16:creationId xmlns:a16="http://schemas.microsoft.com/office/drawing/2014/main" id="{CB20EBBC-FD57-A0BD-2392-7DD3CFCA9EE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43915" y="3615871"/>
            <a:ext cx="1304245" cy="1304245"/>
          </a:xfrm>
          <a:prstGeom prst="rect">
            <a:avLst/>
          </a:prstGeom>
        </p:spPr>
      </p:pic>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What is Youth Apprenticeship? </a:t>
            </a:r>
            <a:endParaRPr lang="en-US" sz="4000"/>
          </a:p>
        </p:txBody>
      </p:sp>
      <p:sp>
        <p:nvSpPr>
          <p:cNvPr id="5" name="Text Placeholder 4">
            <a:extLst>
              <a:ext uri="{FF2B5EF4-FFF2-40B4-BE49-F238E27FC236}">
                <a16:creationId xmlns:a16="http://schemas.microsoft.com/office/drawing/2014/main" id="{B606B75A-BE3D-127E-00E2-F64BA233AD6B}"/>
              </a:ext>
            </a:extLst>
          </p:cNvPr>
          <p:cNvSpPr>
            <a:spLocks noGrp="1"/>
          </p:cNvSpPr>
          <p:nvPr>
            <p:ph type="body" sz="quarter" idx="13"/>
          </p:nvPr>
        </p:nvSpPr>
        <p:spPr>
          <a:xfrm>
            <a:off x="577955" y="1618843"/>
            <a:ext cx="6978015" cy="4767351"/>
          </a:xfrm>
        </p:spPr>
        <p:txBody>
          <a:bodyPr vert="horz" lIns="91440" tIns="45720" rIns="91440" bIns="45720" rtlCol="0" anchor="t">
            <a:noAutofit/>
          </a:bodyPr>
          <a:lstStyle/>
          <a:p>
            <a:pPr marL="0" indent="0" algn="ctr" fontAlgn="base">
              <a:buNone/>
            </a:pPr>
            <a:r>
              <a:rPr lang="en-US" sz="2000" dirty="0">
                <a:solidFill>
                  <a:srgbClr val="000000"/>
                </a:solidFill>
                <a:latin typeface="Montserrat"/>
              </a:rPr>
              <a:t>A </a:t>
            </a:r>
            <a:r>
              <a:rPr lang="en-US" sz="2000" b="1" dirty="0">
                <a:solidFill>
                  <a:srgbClr val="000000"/>
                </a:solidFill>
                <a:latin typeface="Montserrat"/>
              </a:rPr>
              <a:t>youth apprentice</a:t>
            </a:r>
            <a:r>
              <a:rPr lang="en-US" sz="2000" dirty="0">
                <a:solidFill>
                  <a:srgbClr val="000000"/>
                </a:solidFill>
                <a:latin typeface="Montserrat"/>
              </a:rPr>
              <a:t> is defined as…​</a:t>
            </a:r>
            <a:endParaRPr lang="en-US" sz="2000">
              <a:solidFill>
                <a:srgbClr val="000000"/>
              </a:solidFill>
              <a:latin typeface="Montserrat"/>
              <a:cs typeface="Segoe UI"/>
            </a:endParaRPr>
          </a:p>
          <a:p>
            <a:pPr marL="0" indent="0" algn="ctr" fontAlgn="base">
              <a:buNone/>
            </a:pPr>
            <a:r>
              <a:rPr lang="en-US" sz="1600" dirty="0">
                <a:solidFill>
                  <a:srgbClr val="000000"/>
                </a:solidFill>
                <a:latin typeface="Montserrat"/>
              </a:rPr>
              <a:t> an in-school OR out-of-school youth </a:t>
            </a:r>
            <a:br>
              <a:rPr lang="en-US" sz="1600" dirty="0">
                <a:latin typeface="Montserrat"/>
              </a:rPr>
            </a:br>
            <a:r>
              <a:rPr lang="en-US" sz="1600" b="1" dirty="0">
                <a:solidFill>
                  <a:srgbClr val="000000"/>
                </a:solidFill>
                <a:latin typeface="Montserrat"/>
              </a:rPr>
              <a:t>between the ages of 16 and 24</a:t>
            </a:r>
            <a:r>
              <a:rPr lang="en-US" sz="1600" dirty="0">
                <a:solidFill>
                  <a:srgbClr val="000000"/>
                </a:solidFill>
                <a:latin typeface="Montserrat"/>
              </a:rPr>
              <a:t>…​</a:t>
            </a:r>
            <a:endParaRPr lang="en-US" sz="800">
              <a:solidFill>
                <a:srgbClr val="000000"/>
              </a:solidFill>
              <a:latin typeface="Montserrat"/>
              <a:cs typeface="Segoe UI"/>
            </a:endParaRPr>
          </a:p>
          <a:p>
            <a:pPr marL="0" indent="0" algn="ctr" fontAlgn="base">
              <a:buNone/>
            </a:pPr>
            <a:r>
              <a:rPr lang="en-US" sz="800" dirty="0">
                <a:solidFill>
                  <a:srgbClr val="000000"/>
                </a:solidFill>
                <a:latin typeface="Montserrat"/>
              </a:rPr>
              <a:t>​</a:t>
            </a:r>
            <a:endParaRPr lang="en-US" sz="800">
              <a:solidFill>
                <a:srgbClr val="000000"/>
              </a:solidFill>
              <a:latin typeface="Montserrat"/>
              <a:cs typeface="Segoe UI"/>
            </a:endParaRPr>
          </a:p>
          <a:p>
            <a:pPr marL="0" indent="0" algn="ctr" fontAlgn="base">
              <a:buNone/>
            </a:pPr>
            <a:r>
              <a:rPr lang="en-US" sz="1800" dirty="0">
                <a:solidFill>
                  <a:srgbClr val="000000"/>
                </a:solidFill>
                <a:latin typeface="Montserrat"/>
              </a:rPr>
              <a:t>who </a:t>
            </a:r>
            <a:r>
              <a:rPr lang="en-US" sz="1800" b="1" dirty="0">
                <a:solidFill>
                  <a:srgbClr val="000000"/>
                </a:solidFill>
                <a:latin typeface="Montserrat"/>
              </a:rPr>
              <a:t>receives industry-validated Related Instruction for an RA program (for in-school youth) </a:t>
            </a:r>
            <a:br>
              <a:rPr lang="en-US" sz="1800" b="1" dirty="0">
                <a:solidFill>
                  <a:srgbClr val="000000"/>
                </a:solidFill>
                <a:latin typeface="Montserrat"/>
              </a:rPr>
            </a:br>
            <a:r>
              <a:rPr lang="en-US" sz="1800" b="1" dirty="0">
                <a:solidFill>
                  <a:srgbClr val="000000"/>
                </a:solidFill>
                <a:latin typeface="Montserrat"/>
              </a:rPr>
              <a:t>from their school </a:t>
            </a:r>
            <a:r>
              <a:rPr lang="en-US" sz="1800" dirty="0">
                <a:solidFill>
                  <a:srgbClr val="000000"/>
                </a:solidFill>
                <a:latin typeface="Montserrat"/>
              </a:rPr>
              <a:t>while… ​</a:t>
            </a:r>
            <a:endParaRPr lang="en-US" sz="800">
              <a:solidFill>
                <a:srgbClr val="000000"/>
              </a:solidFill>
              <a:latin typeface="Montserrat"/>
              <a:cs typeface="Segoe UI"/>
            </a:endParaRPr>
          </a:p>
          <a:p>
            <a:pPr marL="0" indent="0" algn="ctr" fontAlgn="base">
              <a:buNone/>
            </a:pPr>
            <a:r>
              <a:rPr lang="en-US" sz="700" dirty="0">
                <a:solidFill>
                  <a:srgbClr val="000000"/>
                </a:solidFill>
                <a:latin typeface="Montserrat"/>
              </a:rPr>
              <a:t> </a:t>
            </a:r>
            <a:r>
              <a:rPr lang="en-US" sz="1600" dirty="0">
                <a:solidFill>
                  <a:srgbClr val="000000"/>
                </a:solidFill>
                <a:latin typeface="Montserrat"/>
              </a:rPr>
              <a:t>​</a:t>
            </a:r>
            <a:br>
              <a:rPr lang="en-US" sz="1600" dirty="0">
                <a:latin typeface="Montserrat" panose="00000500000000000000" pitchFamily="2" charset="0"/>
              </a:rPr>
            </a:br>
            <a:r>
              <a:rPr lang="en-US" sz="1800" b="1" dirty="0">
                <a:solidFill>
                  <a:srgbClr val="000000"/>
                </a:solidFill>
                <a:latin typeface="Montserrat"/>
              </a:rPr>
              <a:t>completing part-time, paid, work-based </a:t>
            </a:r>
            <a:br>
              <a:rPr lang="en-US" sz="1800" b="1" dirty="0">
                <a:latin typeface="Montserrat" panose="00000500000000000000" pitchFamily="2" charset="0"/>
              </a:rPr>
            </a:br>
            <a:r>
              <a:rPr lang="en-US" sz="1800" b="1" dirty="0">
                <a:solidFill>
                  <a:srgbClr val="000000"/>
                </a:solidFill>
                <a:latin typeface="Montserrat"/>
              </a:rPr>
              <a:t>experience </a:t>
            </a:r>
            <a:r>
              <a:rPr lang="en-US" sz="1800" dirty="0">
                <a:solidFill>
                  <a:srgbClr val="000000"/>
                </a:solidFill>
                <a:latin typeface="Montserrat"/>
              </a:rPr>
              <a:t>​</a:t>
            </a:r>
            <a:r>
              <a:rPr lang="en-US" sz="1800" b="1" dirty="0">
                <a:solidFill>
                  <a:srgbClr val="000000"/>
                </a:solidFill>
                <a:latin typeface="Montserrat"/>
              </a:rPr>
              <a:t>from an employer </a:t>
            </a:r>
            <a:r>
              <a:rPr lang="en-US" sz="1800" dirty="0">
                <a:solidFill>
                  <a:srgbClr val="000000"/>
                </a:solidFill>
                <a:latin typeface="Montserrat"/>
              </a:rPr>
              <a:t>under a ​</a:t>
            </a:r>
            <a:br>
              <a:rPr lang="en-US" sz="1800" dirty="0">
                <a:latin typeface="Montserrat" panose="00000500000000000000" pitchFamily="2" charset="0"/>
              </a:rPr>
            </a:br>
            <a:r>
              <a:rPr lang="en-US" sz="1800" dirty="0">
                <a:solidFill>
                  <a:srgbClr val="000000"/>
                </a:solidFill>
                <a:latin typeface="Montserrat"/>
              </a:rPr>
              <a:t>mentored supervision as part of… ​</a:t>
            </a:r>
            <a:endParaRPr lang="en-US" sz="1000">
              <a:solidFill>
                <a:srgbClr val="000000"/>
              </a:solidFill>
              <a:latin typeface="Montserrat"/>
              <a:cs typeface="Segoe UI"/>
            </a:endParaRPr>
          </a:p>
          <a:p>
            <a:pPr marL="0" indent="0" algn="ctr" fontAlgn="base">
              <a:buNone/>
            </a:pPr>
            <a:r>
              <a:rPr lang="en-US" sz="900" dirty="0">
                <a:solidFill>
                  <a:srgbClr val="000000"/>
                </a:solidFill>
                <a:latin typeface="Montserrat"/>
              </a:rPr>
              <a:t>​</a:t>
            </a:r>
            <a:endParaRPr lang="en-US" sz="900">
              <a:solidFill>
                <a:srgbClr val="000000"/>
              </a:solidFill>
              <a:latin typeface="Montserrat"/>
              <a:cs typeface="Segoe UI"/>
            </a:endParaRPr>
          </a:p>
          <a:p>
            <a:pPr marL="0" indent="0" algn="ctr" fontAlgn="base">
              <a:buNone/>
            </a:pPr>
            <a:r>
              <a:rPr lang="en-US" sz="1800" dirty="0">
                <a:solidFill>
                  <a:srgbClr val="000000"/>
                </a:solidFill>
                <a:latin typeface="Montserrat"/>
              </a:rPr>
              <a:t>a </a:t>
            </a:r>
            <a:r>
              <a:rPr lang="en-US" sz="1800" b="1" dirty="0">
                <a:solidFill>
                  <a:srgbClr val="000000"/>
                </a:solidFill>
                <a:latin typeface="Montserrat"/>
              </a:rPr>
              <a:t>Registered Apprenticeship program approved </a:t>
            </a:r>
            <a:r>
              <a:rPr lang="en-US" sz="1800" dirty="0">
                <a:solidFill>
                  <a:srgbClr val="000000"/>
                </a:solidFill>
                <a:latin typeface="Montserrat"/>
              </a:rPr>
              <a:t>​</a:t>
            </a:r>
            <a:br>
              <a:rPr lang="en-US" sz="1800" dirty="0">
                <a:latin typeface="Montserrat" panose="00000500000000000000" pitchFamily="2" charset="0"/>
              </a:rPr>
            </a:br>
            <a:r>
              <a:rPr lang="en-US" sz="1800" b="1" dirty="0">
                <a:solidFill>
                  <a:srgbClr val="000000"/>
                </a:solidFill>
                <a:latin typeface="Montserrat"/>
              </a:rPr>
              <a:t>by DOL or a state apprenticeship agency (SAA) or a pre-apprenticeship program</a:t>
            </a:r>
            <a:r>
              <a:rPr lang="en-US" sz="1800" dirty="0">
                <a:solidFill>
                  <a:srgbClr val="000000"/>
                </a:solidFill>
                <a:latin typeface="Montserrat"/>
              </a:rPr>
              <a:t>.​</a:t>
            </a:r>
            <a:endParaRPr lang="en-US" sz="1800">
              <a:solidFill>
                <a:srgbClr val="000000"/>
              </a:solidFill>
              <a:latin typeface="Montserrat"/>
              <a:cs typeface="Segoe UI"/>
            </a:endParaRPr>
          </a:p>
          <a:p>
            <a:pPr marL="0" indent="0">
              <a:buNone/>
            </a:pPr>
            <a:endParaRPr lang="en-US" sz="1600" dirty="0"/>
          </a:p>
        </p:txBody>
      </p:sp>
      <p:pic>
        <p:nvPicPr>
          <p:cNvPr id="2052" name="Picture 4" descr="Maryland to Scale Youth Apprenticeship Opportunities with $12M Investment –  The 74">
            <a:extLst>
              <a:ext uri="{FF2B5EF4-FFF2-40B4-BE49-F238E27FC236}">
                <a16:creationId xmlns:a16="http://schemas.microsoft.com/office/drawing/2014/main" id="{2D7BAA3B-BAB3-E80C-A84B-7C7528C3AB0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970" y="2270264"/>
            <a:ext cx="4630773" cy="3108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2513CF4C-9DF7-12FF-4375-5823F2637288}"/>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70534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Substantial Benefits for Youth</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3589421" y="1615410"/>
            <a:ext cx="8040094" cy="4378991"/>
          </a:xfrm>
        </p:spPr>
        <p:txBody>
          <a:bodyPr vert="horz" lIns="91440" tIns="45720" rIns="91440" bIns="45720" rtlCol="0" anchor="t">
            <a:normAutofit fontScale="77500" lnSpcReduction="20000"/>
          </a:bodyPr>
          <a:lstStyle/>
          <a:p>
            <a:pPr marL="0" indent="0">
              <a:lnSpc>
                <a:spcPct val="110000"/>
              </a:lnSpc>
              <a:buNone/>
            </a:pPr>
            <a:r>
              <a:rPr lang="en-US" sz="2600">
                <a:solidFill>
                  <a:schemeClr val="tx1"/>
                </a:solidFill>
                <a:latin typeface="Montserrat Medium"/>
                <a:cs typeface="Segoe UI"/>
              </a:rPr>
              <a:t>Helping students understand the benefits of RA is crucial:</a:t>
            </a:r>
          </a:p>
          <a:p>
            <a:pPr marL="631825" indent="-342900">
              <a:lnSpc>
                <a:spcPct val="110000"/>
              </a:lnSpc>
            </a:pPr>
            <a:r>
              <a:rPr lang="en-US" sz="2400">
                <a:solidFill>
                  <a:schemeClr val="tx1"/>
                </a:solidFill>
                <a:latin typeface="Montserrat Medium"/>
                <a:cs typeface="Segoe UI"/>
              </a:rPr>
              <a:t>RA is a pathway to a career from the start</a:t>
            </a:r>
          </a:p>
          <a:p>
            <a:pPr marL="631825" indent="-342900">
              <a:lnSpc>
                <a:spcPct val="110000"/>
              </a:lnSpc>
            </a:pPr>
            <a:r>
              <a:rPr lang="en-US" sz="2400">
                <a:solidFill>
                  <a:schemeClr val="tx1"/>
                </a:solidFill>
                <a:latin typeface="Montserrat Medium"/>
                <a:cs typeface="Segoe UI"/>
              </a:rPr>
              <a:t>RA provides a way to get paid to learn skills and get work experience</a:t>
            </a:r>
          </a:p>
          <a:p>
            <a:pPr marL="631825" indent="-342900">
              <a:lnSpc>
                <a:spcPct val="110000"/>
              </a:lnSpc>
            </a:pPr>
            <a:r>
              <a:rPr lang="en-US" sz="2400">
                <a:solidFill>
                  <a:schemeClr val="tx1"/>
                </a:solidFill>
                <a:latin typeface="Montserrat Medium"/>
                <a:cs typeface="Segoe UI"/>
              </a:rPr>
              <a:t>Often leads to offer of full-time employment following graduation or program completion soon after graduation</a:t>
            </a:r>
          </a:p>
          <a:p>
            <a:pPr marL="631825" indent="-342900">
              <a:lnSpc>
                <a:spcPct val="110000"/>
              </a:lnSpc>
            </a:pPr>
            <a:r>
              <a:rPr lang="en-US" sz="2400">
                <a:solidFill>
                  <a:schemeClr val="tx1"/>
                </a:solidFill>
                <a:latin typeface="Montserrat Medium"/>
                <a:cs typeface="Segoe UI"/>
              </a:rPr>
              <a:t>Increases your lifetime earnings potential: average starting salary for apprentice completers is $80,000 per year (U.S. DOL)</a:t>
            </a:r>
          </a:p>
          <a:p>
            <a:pPr marL="631825" indent="-342900">
              <a:lnSpc>
                <a:spcPct val="110000"/>
              </a:lnSpc>
            </a:pPr>
            <a:r>
              <a:rPr lang="en-US" sz="2400">
                <a:solidFill>
                  <a:schemeClr val="tx1"/>
                </a:solidFill>
                <a:latin typeface="Montserrat Medium"/>
                <a:cs typeface="Segoe UI"/>
              </a:rPr>
              <a:t>Provides way to earn national credential – move and earn anywhere</a:t>
            </a:r>
          </a:p>
          <a:p>
            <a:pPr marL="631825" indent="-342900">
              <a:lnSpc>
                <a:spcPct val="110000"/>
              </a:lnSpc>
            </a:pPr>
            <a:r>
              <a:rPr lang="en-US" sz="2400">
                <a:solidFill>
                  <a:schemeClr val="tx1"/>
                </a:solidFill>
                <a:latin typeface="Montserrat Medium"/>
                <a:cs typeface="Segoe UI"/>
              </a:rPr>
              <a:t>Can help lower – or even eliminate – the cost of taking college courses</a:t>
            </a:r>
            <a:endParaRPr lang="en-US" sz="1400">
              <a:solidFill>
                <a:schemeClr val="tx1"/>
              </a:solidFill>
              <a:latin typeface="Montserrat Medium"/>
              <a:cs typeface="Segoe UI"/>
            </a:endParaRPr>
          </a:p>
          <a:p>
            <a:pPr>
              <a:lnSpc>
                <a:spcPct val="100000"/>
              </a:lnSpc>
              <a:spcBef>
                <a:spcPts val="1600"/>
              </a:spcBef>
            </a:pPr>
            <a:endParaRPr lang="en-US" sz="1400">
              <a:solidFill>
                <a:schemeClr val="tx1"/>
              </a:solidFill>
              <a:latin typeface="Montserrat Medium"/>
              <a:cs typeface="Segoe UI"/>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9" name="Picture 8">
            <a:extLst>
              <a:ext uri="{FF2B5EF4-FFF2-40B4-BE49-F238E27FC236}">
                <a16:creationId xmlns:a16="http://schemas.microsoft.com/office/drawing/2014/main" id="{CD11B767-0AE8-2885-247C-D15E224B671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0914" y="2127462"/>
            <a:ext cx="3437021" cy="2984436"/>
          </a:xfrm>
          <a:prstGeom prst="rect">
            <a:avLst/>
          </a:prstGeom>
          <a:ln>
            <a:noFill/>
          </a:ln>
          <a:effectLst>
            <a:softEdge rad="112500"/>
          </a:effectLst>
        </p:spPr>
      </p:pic>
    </p:spTree>
    <p:extLst>
      <p:ext uri="{BB962C8B-B14F-4D97-AF65-F5344CB8AC3E}">
        <p14:creationId xmlns:p14="http://schemas.microsoft.com/office/powerpoint/2010/main" val="91918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a:latin typeface="Montserrat"/>
              </a:rPr>
              <a:t>Five Core Components of RA</a:t>
            </a:r>
            <a:endParaRPr lang="en-US"/>
          </a:p>
        </p:txBody>
      </p:sp>
      <p:grpSp>
        <p:nvGrpSpPr>
          <p:cNvPr id="135" name="Group 134" descr="Hands Shaking">
            <a:extLst>
              <a:ext uri="{FF2B5EF4-FFF2-40B4-BE49-F238E27FC236}">
                <a16:creationId xmlns:a16="http://schemas.microsoft.com/office/drawing/2014/main" id="{1CFE45BF-8F6A-F23F-C49B-1A3DA5F2C5CA}"/>
              </a:ext>
            </a:extLst>
          </p:cNvPr>
          <p:cNvGrpSpPr/>
          <p:nvPr/>
        </p:nvGrpSpPr>
        <p:grpSpPr>
          <a:xfrm>
            <a:off x="909326" y="2319410"/>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sp>
        <p:nvSpPr>
          <p:cNvPr id="10" name="Text Placeholder 9">
            <a:extLst>
              <a:ext uri="{FF2B5EF4-FFF2-40B4-BE49-F238E27FC236}">
                <a16:creationId xmlns:a16="http://schemas.microsoft.com/office/drawing/2014/main" id="{038A552F-D27C-9443-DB29-814DBFBF741A}"/>
              </a:ext>
            </a:extLst>
          </p:cNvPr>
          <p:cNvSpPr>
            <a:spLocks noGrp="1"/>
          </p:cNvSpPr>
          <p:nvPr>
            <p:ph type="body" sz="quarter" idx="17"/>
          </p:nvPr>
        </p:nvSpPr>
        <p:spPr>
          <a:xfrm>
            <a:off x="528609" y="4023222"/>
            <a:ext cx="2133037" cy="733365"/>
          </a:xfrm>
        </p:spPr>
        <p:txBody>
          <a:bodyPr>
            <a:normAutofit/>
          </a:bodyPr>
          <a:lstStyle/>
          <a:p>
            <a:pPr lvl="0">
              <a:lnSpc>
                <a:spcPct val="100000"/>
              </a:lnSpc>
              <a:spcBef>
                <a:spcPts val="0"/>
              </a:spcBef>
              <a:defRPr/>
            </a:pPr>
            <a:r>
              <a:rPr lang="en-US" sz="1800">
                <a:solidFill>
                  <a:prstClr val="black"/>
                </a:solidFill>
                <a:latin typeface="Montserrat" panose="00000500000000000000" pitchFamily="2" charset="0"/>
              </a:rPr>
              <a:t>Employer Involvement</a:t>
            </a:r>
            <a:endParaRPr lang="pl-PL" sz="1800">
              <a:solidFill>
                <a:srgbClr val="4472C4"/>
              </a:solidFill>
              <a:latin typeface="Montserrat" panose="00000500000000000000" pitchFamily="2" charset="0"/>
            </a:endParaRPr>
          </a:p>
          <a:p>
            <a:endParaRPr lang="en-US"/>
          </a:p>
        </p:txBody>
      </p:sp>
      <p:grpSp>
        <p:nvGrpSpPr>
          <p:cNvPr id="136" name="Group 135" descr="Three connected people">
            <a:extLst>
              <a:ext uri="{FF2B5EF4-FFF2-40B4-BE49-F238E27FC236}">
                <a16:creationId xmlns:a16="http://schemas.microsoft.com/office/drawing/2014/main" id="{A58E678C-FF82-F727-9406-20A0DF7D314E}"/>
              </a:ext>
            </a:extLst>
          </p:cNvPr>
          <p:cNvGrpSpPr/>
          <p:nvPr/>
        </p:nvGrpSpPr>
        <p:grpSpPr>
          <a:xfrm>
            <a:off x="3233584" y="2319406"/>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sp>
        <p:nvSpPr>
          <p:cNvPr id="14" name="Text Placeholder 13">
            <a:extLst>
              <a:ext uri="{FF2B5EF4-FFF2-40B4-BE49-F238E27FC236}">
                <a16:creationId xmlns:a16="http://schemas.microsoft.com/office/drawing/2014/main" id="{D627BF2C-D451-CC47-FD43-A1A1012BCE19}"/>
              </a:ext>
            </a:extLst>
          </p:cNvPr>
          <p:cNvSpPr>
            <a:spLocks noGrp="1"/>
          </p:cNvSpPr>
          <p:nvPr>
            <p:ph type="body" sz="quarter" idx="21"/>
          </p:nvPr>
        </p:nvSpPr>
        <p:spPr>
          <a:xfrm>
            <a:off x="2709709" y="4023222"/>
            <a:ext cx="2419350" cy="1254125"/>
          </a:xfrm>
        </p:spPr>
        <p:txBody>
          <a:bodyPr/>
          <a:lstStyle/>
          <a:p>
            <a:r>
              <a:rPr lang="en-US" b="1">
                <a:solidFill>
                  <a:prstClr val="black"/>
                </a:solidFill>
                <a:latin typeface="Montserrat" panose="00000500000000000000" pitchFamily="2" charset="0"/>
              </a:rPr>
              <a:t>Structured On-the-Job Learning (OJL)</a:t>
            </a:r>
            <a:endParaRPr lang="pl-PL" b="1">
              <a:solidFill>
                <a:srgbClr val="4472C4"/>
              </a:solidFill>
              <a:latin typeface="Montserrat" panose="00000500000000000000" pitchFamily="2" charset="0"/>
            </a:endParaRPr>
          </a:p>
          <a:p>
            <a:endParaRPr lang="en-US"/>
          </a:p>
        </p:txBody>
      </p:sp>
      <p:pic>
        <p:nvPicPr>
          <p:cNvPr id="4" name="Picture 3">
            <a:extLst>
              <a:ext uri="{FF2B5EF4-FFF2-40B4-BE49-F238E27FC236}">
                <a16:creationId xmlns:a16="http://schemas.microsoft.com/office/drawing/2014/main" id="{3A994F33-4C04-3C97-AE7B-A84DD22F561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69763" y="5966897"/>
            <a:ext cx="865986" cy="865986"/>
          </a:xfrm>
          <a:prstGeom prst="rect">
            <a:avLst/>
          </a:prstGeom>
        </p:spPr>
      </p:pic>
      <p:grpSp>
        <p:nvGrpSpPr>
          <p:cNvPr id="137" name="Group 136" descr="Instructor with students">
            <a:extLst>
              <a:ext uri="{FF2B5EF4-FFF2-40B4-BE49-F238E27FC236}">
                <a16:creationId xmlns:a16="http://schemas.microsoft.com/office/drawing/2014/main" id="{38D3E677-1689-BF9A-3376-0F192C02212D}"/>
              </a:ext>
            </a:extLst>
          </p:cNvPr>
          <p:cNvGrpSpPr/>
          <p:nvPr/>
        </p:nvGrpSpPr>
        <p:grpSpPr>
          <a:xfrm>
            <a:off x="5417537" y="2319408"/>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55654" y="2859212"/>
              <a:ext cx="1113144" cy="1113144"/>
            </a:xfrm>
            <a:prstGeom prst="rect">
              <a:avLst/>
            </a:prstGeom>
          </p:spPr>
        </p:pic>
      </p:grpSp>
      <p:sp>
        <p:nvSpPr>
          <p:cNvPr id="15" name="Text Placeholder 14">
            <a:extLst>
              <a:ext uri="{FF2B5EF4-FFF2-40B4-BE49-F238E27FC236}">
                <a16:creationId xmlns:a16="http://schemas.microsoft.com/office/drawing/2014/main" id="{8FEB8373-6FC4-6999-2BFE-80D68F93CBA9}"/>
              </a:ext>
            </a:extLst>
          </p:cNvPr>
          <p:cNvSpPr>
            <a:spLocks noGrp="1"/>
          </p:cNvSpPr>
          <p:nvPr>
            <p:ph type="body" sz="quarter" idx="22"/>
          </p:nvPr>
        </p:nvSpPr>
        <p:spPr>
          <a:xfrm>
            <a:off x="4893662" y="3967778"/>
            <a:ext cx="2419350" cy="1254125"/>
          </a:xfrm>
        </p:spPr>
        <p:txBody>
          <a:bodyPr/>
          <a:lstStyle/>
          <a:p>
            <a:r>
              <a:rPr lang="en-US" b="1">
                <a:solidFill>
                  <a:prstClr val="black"/>
                </a:solidFill>
                <a:latin typeface="Montserrat" panose="00000500000000000000" pitchFamily="2" charset="0"/>
              </a:rPr>
              <a:t>Related Instruction (RI)</a:t>
            </a:r>
            <a:endParaRPr lang="pl-PL" b="1">
              <a:solidFill>
                <a:srgbClr val="4472C4"/>
              </a:solidFill>
              <a:latin typeface="Montserrat" panose="00000500000000000000" pitchFamily="2" charset="0"/>
            </a:endParaRPr>
          </a:p>
          <a:p>
            <a:endParaRPr lang="en-US"/>
          </a:p>
        </p:txBody>
      </p:sp>
      <p:grpSp>
        <p:nvGrpSpPr>
          <p:cNvPr id="138" name="Group 137" descr="Coins and dollar sign">
            <a:extLst>
              <a:ext uri="{FF2B5EF4-FFF2-40B4-BE49-F238E27FC236}">
                <a16:creationId xmlns:a16="http://schemas.microsoft.com/office/drawing/2014/main" id="{404DFA56-EA3F-D5F6-CFCF-A7335C1975D4}"/>
              </a:ext>
            </a:extLst>
          </p:cNvPr>
          <p:cNvGrpSpPr/>
          <p:nvPr/>
        </p:nvGrpSpPr>
        <p:grpSpPr>
          <a:xfrm>
            <a:off x="7558044" y="2319408"/>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ext Placeholder 15">
            <a:extLst>
              <a:ext uri="{FF2B5EF4-FFF2-40B4-BE49-F238E27FC236}">
                <a16:creationId xmlns:a16="http://schemas.microsoft.com/office/drawing/2014/main" id="{6846D8FF-1B21-2130-9B62-666DB0CA3A0B}"/>
              </a:ext>
            </a:extLst>
          </p:cNvPr>
          <p:cNvSpPr>
            <a:spLocks noGrp="1"/>
          </p:cNvSpPr>
          <p:nvPr>
            <p:ph type="body" sz="quarter" idx="23"/>
          </p:nvPr>
        </p:nvSpPr>
        <p:spPr>
          <a:xfrm>
            <a:off x="7077615" y="3951551"/>
            <a:ext cx="2419350" cy="1254125"/>
          </a:xfrm>
        </p:spPr>
        <p:txBody>
          <a:bodyPr/>
          <a:lstStyle/>
          <a:p>
            <a:pPr lvl="0">
              <a:lnSpc>
                <a:spcPct val="100000"/>
              </a:lnSpc>
              <a:spcBef>
                <a:spcPts val="0"/>
              </a:spcBef>
              <a:defRPr/>
            </a:pPr>
            <a:r>
              <a:rPr lang="en-US" b="1">
                <a:solidFill>
                  <a:prstClr val="black"/>
                </a:solidFill>
                <a:latin typeface="Montserrat" panose="00000500000000000000" pitchFamily="2" charset="0"/>
              </a:rPr>
              <a:t>Rewards for </a:t>
            </a:r>
          </a:p>
          <a:p>
            <a:pPr lvl="0">
              <a:lnSpc>
                <a:spcPct val="100000"/>
              </a:lnSpc>
              <a:spcBef>
                <a:spcPts val="0"/>
              </a:spcBef>
              <a:defRPr/>
            </a:pPr>
            <a:r>
              <a:rPr lang="en-US" b="1">
                <a:solidFill>
                  <a:prstClr val="black"/>
                </a:solidFill>
                <a:latin typeface="Montserrat" panose="00000500000000000000" pitchFamily="2" charset="0"/>
              </a:rPr>
              <a:t>Skill Gains</a:t>
            </a:r>
            <a:endParaRPr lang="pl-PL" b="1">
              <a:solidFill>
                <a:srgbClr val="4472C4"/>
              </a:solidFill>
              <a:latin typeface="Montserrat" panose="00000500000000000000" pitchFamily="2" charset="0"/>
            </a:endParaRPr>
          </a:p>
          <a:p>
            <a:endParaRPr lang="en-US"/>
          </a:p>
        </p:txBody>
      </p:sp>
      <p:grpSp>
        <p:nvGrpSpPr>
          <p:cNvPr id="139" name="Group 138" descr="Blue Ribbon">
            <a:extLst>
              <a:ext uri="{FF2B5EF4-FFF2-40B4-BE49-F238E27FC236}">
                <a16:creationId xmlns:a16="http://schemas.microsoft.com/office/drawing/2014/main" id="{6D99A983-CC23-719E-D033-6334309800BE}"/>
              </a:ext>
            </a:extLst>
          </p:cNvPr>
          <p:cNvGrpSpPr/>
          <p:nvPr/>
        </p:nvGrpSpPr>
        <p:grpSpPr>
          <a:xfrm>
            <a:off x="9856293" y="2319408"/>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0" cy="914400"/>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Text Placeholder 16">
            <a:extLst>
              <a:ext uri="{FF2B5EF4-FFF2-40B4-BE49-F238E27FC236}">
                <a16:creationId xmlns:a16="http://schemas.microsoft.com/office/drawing/2014/main" id="{655639B0-8516-A44A-3428-1A0E9302AB3B}"/>
              </a:ext>
            </a:extLst>
          </p:cNvPr>
          <p:cNvSpPr>
            <a:spLocks noGrp="1"/>
          </p:cNvSpPr>
          <p:nvPr>
            <p:ph type="body" sz="quarter" idx="24"/>
          </p:nvPr>
        </p:nvSpPr>
        <p:spPr>
          <a:xfrm>
            <a:off x="9385945" y="3951550"/>
            <a:ext cx="2419350" cy="1254125"/>
          </a:xfrm>
        </p:spPr>
        <p:txBody>
          <a:bodyPr/>
          <a:lstStyle/>
          <a:p>
            <a:r>
              <a:rPr lang="en-US" b="1">
                <a:solidFill>
                  <a:prstClr val="black"/>
                </a:solidFill>
                <a:latin typeface="Montserrat" panose="00000500000000000000" pitchFamily="2" charset="0"/>
              </a:rPr>
              <a:t>National Occupational Credential</a:t>
            </a:r>
            <a:endParaRPr lang="pl-PL" b="1">
              <a:solidFill>
                <a:srgbClr val="4472C4"/>
              </a:solidFill>
              <a:latin typeface="Montserrat" panose="00000500000000000000" pitchFamily="2" charset="0"/>
            </a:endParaRPr>
          </a:p>
          <a:p>
            <a:endParaRPr lang="en-US"/>
          </a:p>
        </p:txBody>
      </p:sp>
      <p:sp>
        <p:nvSpPr>
          <p:cNvPr id="2" name="Slide Number Placeholder 5">
            <a:extLst>
              <a:ext uri="{FF2B5EF4-FFF2-40B4-BE49-F238E27FC236}">
                <a16:creationId xmlns:a16="http://schemas.microsoft.com/office/drawing/2014/main" id="{E5F786A2-B38C-1CB1-B46A-A83DE2F1486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4878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High-Quality Youth Apprenticeship </a:t>
            </a:r>
            <a:endParaRPr lang="en-US" sz="4000"/>
          </a:p>
        </p:txBody>
      </p:sp>
      <p:sp>
        <p:nvSpPr>
          <p:cNvPr id="23" name="Text Placeholder 22">
            <a:extLst>
              <a:ext uri="{FF2B5EF4-FFF2-40B4-BE49-F238E27FC236}">
                <a16:creationId xmlns:a16="http://schemas.microsoft.com/office/drawing/2014/main" id="{96A83C12-44EF-D776-ED2C-FBF1C6DF2026}"/>
              </a:ext>
            </a:extLst>
          </p:cNvPr>
          <p:cNvSpPr>
            <a:spLocks noGrp="1"/>
          </p:cNvSpPr>
          <p:nvPr>
            <p:ph type="body" sz="quarter" idx="19"/>
          </p:nvPr>
        </p:nvSpPr>
        <p:spPr>
          <a:xfrm>
            <a:off x="973179" y="1791531"/>
            <a:ext cx="10245641" cy="563563"/>
          </a:xfrm>
        </p:spPr>
        <p:txBody>
          <a:bodyPr>
            <a:normAutofit/>
          </a:bodyPr>
          <a:lstStyle/>
          <a:p>
            <a:pPr lvl="0" algn="l">
              <a:lnSpc>
                <a:spcPct val="100000"/>
              </a:lnSpc>
              <a:spcBef>
                <a:spcPts val="0"/>
              </a:spcBef>
            </a:pPr>
            <a:r>
              <a:rPr lang="en-US" sz="2000">
                <a:solidFill>
                  <a:prstClr val="black"/>
                </a:solidFill>
                <a:latin typeface="Montserrat Medium" panose="00000600000000000000" pitchFamily="2" charset="0"/>
              </a:rPr>
              <a:t>In addition to meeting core RA requirements, high quality youth programs:</a:t>
            </a:r>
          </a:p>
          <a:p>
            <a:endParaRPr lang="en-US"/>
          </a:p>
        </p:txBody>
      </p:sp>
      <p:sp>
        <p:nvSpPr>
          <p:cNvPr id="7" name="Rectangle 6" descr="Books">
            <a:extLst>
              <a:ext uri="{FF2B5EF4-FFF2-40B4-BE49-F238E27FC236}">
                <a16:creationId xmlns:a16="http://schemas.microsoft.com/office/drawing/2014/main" id="{0D7AE0AF-214D-7E9C-1B85-D88E0645AAB1}"/>
              </a:ext>
            </a:extLst>
          </p:cNvPr>
          <p:cNvSpPr/>
          <p:nvPr/>
        </p:nvSpPr>
        <p:spPr>
          <a:xfrm>
            <a:off x="958935" y="2538176"/>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4">
            <a:extLst>
              <a:ext uri="{FF2B5EF4-FFF2-40B4-BE49-F238E27FC236}">
                <a16:creationId xmlns:a16="http://schemas.microsoft.com/office/drawing/2014/main" id="{3A126F69-0F17-ED50-1C75-8B4A42C16B6A}"/>
              </a:ext>
            </a:extLst>
          </p:cNvPr>
          <p:cNvSpPr>
            <a:spLocks noGrp="1"/>
          </p:cNvSpPr>
          <p:nvPr>
            <p:ph type="body" sz="quarter" idx="21"/>
          </p:nvPr>
        </p:nvSpPr>
        <p:spPr>
          <a:xfrm>
            <a:off x="523353" y="3501856"/>
            <a:ext cx="1681163" cy="1254125"/>
          </a:xfrm>
        </p:spPr>
        <p:txBody>
          <a:bodyPr vert="horz" lIns="91440" tIns="45720" rIns="91440" bIns="45720" rtlCol="0" anchor="t">
            <a:normAutofit/>
          </a:bodyPr>
          <a:lstStyle/>
          <a:p>
            <a:pPr defTabSz="622300">
              <a:lnSpc>
                <a:spcPct val="100000"/>
              </a:lnSpc>
              <a:spcBef>
                <a:spcPct val="0"/>
              </a:spcBef>
              <a:spcAft>
                <a:spcPct val="35000"/>
              </a:spcAft>
            </a:pPr>
            <a:r>
              <a:rPr lang="en-US" sz="1400" dirty="0">
                <a:solidFill>
                  <a:prstClr val="black">
                    <a:hueOff val="0"/>
                    <a:satOff val="0"/>
                    <a:lumOff val="0"/>
                    <a:alphaOff val="0"/>
                  </a:prstClr>
                </a:solidFill>
                <a:latin typeface="Montserrat Medium"/>
              </a:rPr>
              <a:t>Provide </a:t>
            </a:r>
            <a:br>
              <a:rPr lang="en-US" sz="1400" dirty="0">
                <a:solidFill>
                  <a:prstClr val="black">
                    <a:hueOff val="0"/>
                    <a:satOff val="0"/>
                    <a:lumOff val="0"/>
                    <a:alphaOff val="0"/>
                  </a:prstClr>
                </a:solidFill>
                <a:latin typeface="Montserrat Medium"/>
              </a:rPr>
            </a:br>
            <a:r>
              <a:rPr lang="en-US" sz="1400" b="1" dirty="0">
                <a:solidFill>
                  <a:prstClr val="black">
                    <a:hueOff val="0"/>
                    <a:satOff val="0"/>
                    <a:lumOff val="0"/>
                    <a:alphaOff val="0"/>
                  </a:prstClr>
                </a:solidFill>
                <a:latin typeface="Montserrat Medium"/>
              </a:rPr>
              <a:t>dual enrollment</a:t>
            </a:r>
            <a:r>
              <a:rPr lang="en-US" sz="1400" dirty="0">
                <a:solidFill>
                  <a:prstClr val="black">
                    <a:hueOff val="0"/>
                    <a:satOff val="0"/>
                    <a:lumOff val="0"/>
                    <a:alphaOff val="0"/>
                  </a:prstClr>
                </a:solidFill>
                <a:latin typeface="Montserrat Medium"/>
              </a:rPr>
              <a:t> pathway for </a:t>
            </a:r>
            <a:r>
              <a:rPr lang="en-US" sz="1400" b="1" dirty="0">
                <a:solidFill>
                  <a:prstClr val="black">
                    <a:hueOff val="0"/>
                    <a:satOff val="0"/>
                    <a:lumOff val="0"/>
                    <a:alphaOff val="0"/>
                  </a:prstClr>
                </a:solidFill>
                <a:latin typeface="Montserrat Medium"/>
              </a:rPr>
              <a:t>college credit</a:t>
            </a:r>
            <a:r>
              <a:rPr lang="en-US" sz="1400" dirty="0">
                <a:solidFill>
                  <a:prstClr val="black">
                    <a:hueOff val="0"/>
                    <a:satOff val="0"/>
                    <a:lumOff val="0"/>
                    <a:alphaOff val="0"/>
                  </a:prstClr>
                </a:solidFill>
                <a:latin typeface="Montserrat Medium"/>
              </a:rPr>
              <a:t> for RI</a:t>
            </a:r>
          </a:p>
        </p:txBody>
      </p:sp>
      <p:sp>
        <p:nvSpPr>
          <p:cNvPr id="10" name="Rectangle 9" descr="Schoolhouse">
            <a:extLst>
              <a:ext uri="{FF2B5EF4-FFF2-40B4-BE49-F238E27FC236}">
                <a16:creationId xmlns:a16="http://schemas.microsoft.com/office/drawing/2014/main" id="{E5F87406-CC25-724B-7BE2-BC9AA8F453B3}"/>
              </a:ext>
            </a:extLst>
          </p:cNvPr>
          <p:cNvSpPr/>
          <p:nvPr/>
        </p:nvSpPr>
        <p:spPr>
          <a:xfrm>
            <a:off x="3094477" y="2538176"/>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 Placeholder 25">
            <a:extLst>
              <a:ext uri="{FF2B5EF4-FFF2-40B4-BE49-F238E27FC236}">
                <a16:creationId xmlns:a16="http://schemas.microsoft.com/office/drawing/2014/main" id="{C42A5A89-E5BA-BF14-94E4-13B0845CE154}"/>
              </a:ext>
            </a:extLst>
          </p:cNvPr>
          <p:cNvSpPr>
            <a:spLocks noGrp="1"/>
          </p:cNvSpPr>
          <p:nvPr>
            <p:ph type="body" sz="quarter" idx="22"/>
          </p:nvPr>
        </p:nvSpPr>
        <p:spPr>
          <a:xfrm>
            <a:off x="2408652" y="3509825"/>
            <a:ext cx="2169299" cy="2290962"/>
          </a:xfrm>
        </p:spPr>
        <p:txBody>
          <a:bodyPr vert="horz" lIns="91440" tIns="45720" rIns="91440" bIns="45720" rtlCol="0" anchor="t">
            <a:normAutofit lnSpcReduction="10000"/>
          </a:bodyPr>
          <a:lstStyle/>
          <a:p>
            <a:pPr defTabSz="622300">
              <a:lnSpc>
                <a:spcPct val="100000"/>
              </a:lnSpc>
              <a:spcBef>
                <a:spcPct val="0"/>
              </a:spcBef>
              <a:spcAft>
                <a:spcPct val="35000"/>
              </a:spcAft>
            </a:pPr>
            <a:r>
              <a:rPr lang="en-US" sz="1400" i="1" dirty="0">
                <a:solidFill>
                  <a:prstClr val="black">
                    <a:hueOff val="0"/>
                    <a:satOff val="0"/>
                    <a:lumOff val="0"/>
                    <a:alphaOff val="0"/>
                  </a:prstClr>
                </a:solidFill>
                <a:latin typeface="Montserrat Medium"/>
              </a:rPr>
              <a:t>(if school is sponsor)</a:t>
            </a:r>
            <a:r>
              <a:rPr lang="en-US" sz="1400" dirty="0">
                <a:solidFill>
                  <a:prstClr val="black">
                    <a:hueOff val="0"/>
                    <a:satOff val="0"/>
                    <a:lumOff val="0"/>
                    <a:alphaOff val="0"/>
                  </a:prstClr>
                </a:solidFill>
                <a:latin typeface="Montserrat Medium"/>
              </a:rPr>
              <a:t> Include </a:t>
            </a:r>
            <a:br>
              <a:rPr lang="en-US" sz="1400" dirty="0">
                <a:solidFill>
                  <a:prstClr val="black">
                    <a:hueOff val="0"/>
                    <a:satOff val="0"/>
                    <a:lumOff val="0"/>
                    <a:alphaOff val="0"/>
                  </a:prstClr>
                </a:solidFill>
                <a:latin typeface="Montserrat Medium"/>
              </a:rPr>
            </a:br>
            <a:r>
              <a:rPr lang="en-US" sz="1400" b="1" dirty="0">
                <a:solidFill>
                  <a:prstClr val="black">
                    <a:hueOff val="0"/>
                    <a:satOff val="0"/>
                    <a:lumOff val="0"/>
                    <a:alphaOff val="0"/>
                  </a:prstClr>
                </a:solidFill>
                <a:latin typeface="Montserrat Medium"/>
              </a:rPr>
              <a:t>articulated </a:t>
            </a:r>
            <a:br>
              <a:rPr lang="en-US" sz="1400" b="1" dirty="0">
                <a:latin typeface="Montserrat Medium" pitchFamily="2" charset="0"/>
              </a:rPr>
            </a:br>
            <a:r>
              <a:rPr lang="en-US" sz="1400" b="1" dirty="0">
                <a:solidFill>
                  <a:prstClr val="black">
                    <a:hueOff val="0"/>
                    <a:satOff val="0"/>
                    <a:lumOff val="0"/>
                    <a:alphaOff val="0"/>
                  </a:prstClr>
                </a:solidFill>
                <a:latin typeface="Montserrat Medium"/>
              </a:rPr>
              <a:t>agreement </a:t>
            </a:r>
            <a:br>
              <a:rPr lang="en-US" sz="1400" b="1" dirty="0">
                <a:solidFill>
                  <a:prstClr val="black">
                    <a:hueOff val="0"/>
                    <a:satOff val="0"/>
                    <a:lumOff val="0"/>
                    <a:alphaOff val="0"/>
                  </a:prstClr>
                </a:solidFill>
                <a:latin typeface="Montserrat Medium"/>
              </a:rPr>
            </a:br>
            <a:r>
              <a:rPr lang="en-US" sz="1400" dirty="0">
                <a:solidFill>
                  <a:prstClr val="black">
                    <a:hueOff val="0"/>
                    <a:satOff val="0"/>
                    <a:lumOff val="0"/>
                    <a:alphaOff val="0"/>
                  </a:prstClr>
                </a:solidFill>
                <a:latin typeface="Montserrat Medium"/>
              </a:rPr>
              <a:t>with another program sponsor to </a:t>
            </a:r>
            <a:br>
              <a:rPr lang="en-US" sz="1400" dirty="0">
                <a:solidFill>
                  <a:prstClr val="black">
                    <a:hueOff val="0"/>
                    <a:satOff val="0"/>
                    <a:lumOff val="0"/>
                    <a:alphaOff val="0"/>
                  </a:prstClr>
                </a:solidFill>
                <a:latin typeface="Montserrat Medium"/>
              </a:rPr>
            </a:br>
            <a:r>
              <a:rPr lang="en-US" sz="1400" dirty="0">
                <a:solidFill>
                  <a:prstClr val="black">
                    <a:hueOff val="0"/>
                    <a:satOff val="0"/>
                    <a:lumOff val="0"/>
                    <a:alphaOff val="0"/>
                  </a:prstClr>
                </a:solidFill>
                <a:latin typeface="Montserrat Medium"/>
              </a:rPr>
              <a:t>ensure students can continue paid OJL (and RI if needed) after graduation​</a:t>
            </a:r>
          </a:p>
          <a:p>
            <a:endParaRPr lang="en-US"/>
          </a:p>
        </p:txBody>
      </p:sp>
      <p:sp>
        <p:nvSpPr>
          <p:cNvPr id="12" name="Rectangle 11" descr="Office Worker">
            <a:extLst>
              <a:ext uri="{FF2B5EF4-FFF2-40B4-BE49-F238E27FC236}">
                <a16:creationId xmlns:a16="http://schemas.microsoft.com/office/drawing/2014/main" id="{C2EE73E1-0073-2EB2-BA9A-C15F4D9FF710}"/>
              </a:ext>
            </a:extLst>
          </p:cNvPr>
          <p:cNvSpPr/>
          <p:nvPr/>
        </p:nvSpPr>
        <p:spPr>
          <a:xfrm>
            <a:off x="5599895" y="2538176"/>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933AC78-4BAA-9659-6AA1-B785FD5E6276}"/>
              </a:ext>
            </a:extLst>
          </p:cNvPr>
          <p:cNvSpPr/>
          <p:nvPr/>
        </p:nvSpPr>
        <p:spPr>
          <a:xfrm>
            <a:off x="5104895" y="3548904"/>
            <a:ext cx="1800000" cy="1980000"/>
          </a:xfrm>
          <a:custGeom>
            <a:avLst/>
            <a:gdLst>
              <a:gd name="connsiteX0" fmla="*/ 0 w 1800000"/>
              <a:gd name="connsiteY0" fmla="*/ 0 h 1980000"/>
              <a:gd name="connsiteX1" fmla="*/ 1800000 w 1800000"/>
              <a:gd name="connsiteY1" fmla="*/ 0 h 1980000"/>
              <a:gd name="connsiteX2" fmla="*/ 1800000 w 1800000"/>
              <a:gd name="connsiteY2" fmla="*/ 1980000 h 1980000"/>
              <a:gd name="connsiteX3" fmla="*/ 0 w 1800000"/>
              <a:gd name="connsiteY3" fmla="*/ 1980000 h 1980000"/>
              <a:gd name="connsiteX4" fmla="*/ 0 w 1800000"/>
              <a:gd name="connsiteY4" fmla="*/ 0 h 19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980000">
                <a:moveTo>
                  <a:pt x="0" y="0"/>
                </a:moveTo>
                <a:lnTo>
                  <a:pt x="1800000" y="0"/>
                </a:lnTo>
                <a:lnTo>
                  <a:pt x="1800000" y="1980000"/>
                </a:lnTo>
                <a:lnTo>
                  <a:pt x="0" y="198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300">
              <a:spcBef>
                <a:spcPct val="0"/>
              </a:spcBef>
              <a:spcAft>
                <a:spcPct val="35000"/>
              </a:spcAf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Montserrat Medium"/>
              </a:rPr>
              <a:t>Provide apprentice with a </a:t>
            </a:r>
            <a:br>
              <a:rPr lang="en-US" sz="1400" dirty="0">
                <a:solidFill>
                  <a:prstClr val="black">
                    <a:hueOff val="0"/>
                    <a:satOff val="0"/>
                    <a:lumOff val="0"/>
                    <a:alphaOff val="0"/>
                  </a:prstClr>
                </a:solidFill>
                <a:latin typeface="Montserrat Medium"/>
              </a:rPr>
            </a:b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Montserrat Medium"/>
              </a:rPr>
              <a:t>clearly-outlined </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Montserrat Medium"/>
              </a:rPr>
              <a:t>career pathway</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Montserrat Medium"/>
              </a:rPr>
              <a:t> beyond RA program completion for occupations that provide a family-supporting wage ​</a:t>
            </a:r>
          </a:p>
        </p:txBody>
      </p:sp>
      <p:sp>
        <p:nvSpPr>
          <p:cNvPr id="14" name="Rectangle 13" descr="Diploma Roll">
            <a:extLst>
              <a:ext uri="{FF2B5EF4-FFF2-40B4-BE49-F238E27FC236}">
                <a16:creationId xmlns:a16="http://schemas.microsoft.com/office/drawing/2014/main" id="{268EB68F-ACF6-AB82-5BFF-11AB672E9EB3}"/>
              </a:ext>
            </a:extLst>
          </p:cNvPr>
          <p:cNvSpPr/>
          <p:nvPr/>
        </p:nvSpPr>
        <p:spPr>
          <a:xfrm>
            <a:off x="8054566" y="2615341"/>
            <a:ext cx="810000" cy="81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 Placeholder 26">
            <a:extLst>
              <a:ext uri="{FF2B5EF4-FFF2-40B4-BE49-F238E27FC236}">
                <a16:creationId xmlns:a16="http://schemas.microsoft.com/office/drawing/2014/main" id="{3B4E9164-AC0D-5C62-00D3-8FDBB90FE593}"/>
              </a:ext>
            </a:extLst>
          </p:cNvPr>
          <p:cNvSpPr>
            <a:spLocks noGrp="1"/>
          </p:cNvSpPr>
          <p:nvPr>
            <p:ph type="body" sz="quarter" idx="23"/>
          </p:nvPr>
        </p:nvSpPr>
        <p:spPr>
          <a:xfrm>
            <a:off x="7675690" y="3531258"/>
            <a:ext cx="1575670" cy="2449447"/>
          </a:xfrm>
        </p:spPr>
        <p:txBody>
          <a:bodyPr vert="horz" lIns="91440" tIns="45720" rIns="91440" bIns="45720" rtlCol="0" anchor="t">
            <a:normAutofit/>
          </a:bodyPr>
          <a:lstStyle/>
          <a:p>
            <a:pPr defTabSz="622300">
              <a:lnSpc>
                <a:spcPct val="100000"/>
              </a:lnSpc>
              <a:spcBef>
                <a:spcPct val="0"/>
              </a:spcBef>
              <a:spcAft>
                <a:spcPct val="35000"/>
              </a:spcAft>
            </a:pPr>
            <a:r>
              <a:rPr lang="en-US" sz="1400" dirty="0">
                <a:solidFill>
                  <a:prstClr val="black">
                    <a:hueOff val="0"/>
                    <a:satOff val="0"/>
                    <a:lumOff val="0"/>
                    <a:alphaOff val="0"/>
                  </a:prstClr>
                </a:solidFill>
                <a:latin typeface="Montserrat Medium"/>
              </a:rPr>
              <a:t>Embed, or prepares student to </a:t>
            </a:r>
            <a:br>
              <a:rPr lang="en-US" sz="1400" dirty="0">
                <a:solidFill>
                  <a:prstClr val="black">
                    <a:hueOff val="0"/>
                    <a:satOff val="0"/>
                    <a:lumOff val="0"/>
                    <a:alphaOff val="0"/>
                  </a:prstClr>
                </a:solidFill>
                <a:latin typeface="Montserrat Medium"/>
              </a:rPr>
            </a:br>
            <a:r>
              <a:rPr lang="en-US" sz="1400" b="1" dirty="0">
                <a:solidFill>
                  <a:prstClr val="black">
                    <a:hueOff val="0"/>
                    <a:satOff val="0"/>
                    <a:lumOff val="0"/>
                    <a:alphaOff val="0"/>
                  </a:prstClr>
                </a:solidFill>
                <a:latin typeface="Montserrat Medium"/>
              </a:rPr>
              <a:t>test out for, industry-recognized certifications</a:t>
            </a:r>
            <a:r>
              <a:rPr lang="en-US" sz="1400" dirty="0">
                <a:solidFill>
                  <a:prstClr val="black">
                    <a:hueOff val="0"/>
                    <a:satOff val="0"/>
                    <a:lumOff val="0"/>
                    <a:alphaOff val="0"/>
                  </a:prstClr>
                </a:solidFill>
                <a:latin typeface="Montserrat Medium"/>
              </a:rPr>
              <a:t> or credentials​</a:t>
            </a:r>
          </a:p>
        </p:txBody>
      </p:sp>
      <p:sp>
        <p:nvSpPr>
          <p:cNvPr id="16" name="Rectangle 15" descr="Graduation Cap">
            <a:extLst>
              <a:ext uri="{FF2B5EF4-FFF2-40B4-BE49-F238E27FC236}">
                <a16:creationId xmlns:a16="http://schemas.microsoft.com/office/drawing/2014/main" id="{41118C11-C021-1C1E-97A9-68F5961F1315}"/>
              </a:ext>
            </a:extLst>
          </p:cNvPr>
          <p:cNvSpPr/>
          <p:nvPr/>
        </p:nvSpPr>
        <p:spPr>
          <a:xfrm>
            <a:off x="10394972" y="2538176"/>
            <a:ext cx="810000" cy="81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7">
            <a:extLst>
              <a:ext uri="{FF2B5EF4-FFF2-40B4-BE49-F238E27FC236}">
                <a16:creationId xmlns:a16="http://schemas.microsoft.com/office/drawing/2014/main" id="{369BA53A-57A0-5971-BE90-B624C67F3904}"/>
              </a:ext>
            </a:extLst>
          </p:cNvPr>
          <p:cNvSpPr>
            <a:spLocks noGrp="1"/>
          </p:cNvSpPr>
          <p:nvPr>
            <p:ph type="body" sz="quarter" idx="24"/>
          </p:nvPr>
        </p:nvSpPr>
        <p:spPr>
          <a:xfrm>
            <a:off x="9946244" y="3547784"/>
            <a:ext cx="1707456" cy="2476396"/>
          </a:xfrm>
        </p:spPr>
        <p:txBody>
          <a:bodyPr vert="horz" lIns="91440" tIns="45720" rIns="91440" bIns="45720" rtlCol="0" anchor="t">
            <a:normAutofit/>
          </a:bodyPr>
          <a:lstStyle/>
          <a:p>
            <a:r>
              <a:rPr lang="en-US" sz="1400" b="1" dirty="0">
                <a:latin typeface="Montserrat Medium"/>
              </a:rPr>
              <a:t>Build equity</a:t>
            </a:r>
            <a:r>
              <a:rPr lang="en-US" sz="1400" dirty="0">
                <a:latin typeface="Montserrat Medium"/>
              </a:rPr>
              <a:t> </a:t>
            </a:r>
            <a:br>
              <a:rPr lang="en-US" sz="1400" dirty="0">
                <a:latin typeface="Montserrat Medium"/>
              </a:rPr>
            </a:br>
            <a:r>
              <a:rPr lang="en-US" sz="1400" dirty="0">
                <a:latin typeface="Montserrat Medium"/>
              </a:rPr>
              <a:t>in program design </a:t>
            </a:r>
            <a:br>
              <a:rPr lang="en-US" sz="1400" dirty="0">
                <a:latin typeface="Montserrat Medium"/>
              </a:rPr>
            </a:br>
            <a:r>
              <a:rPr lang="en-US" sz="1400" dirty="0">
                <a:latin typeface="Montserrat Medium"/>
              </a:rPr>
              <a:t>including qualifications, supports for persistence, etc.</a:t>
            </a:r>
          </a:p>
          <a:p>
            <a:endParaRPr lang="en-US"/>
          </a:p>
        </p:txBody>
      </p:sp>
      <p:sp>
        <p:nvSpPr>
          <p:cNvPr id="4" name="Slide Number Placeholder 5">
            <a:extLst>
              <a:ext uri="{FF2B5EF4-FFF2-40B4-BE49-F238E27FC236}">
                <a16:creationId xmlns:a16="http://schemas.microsoft.com/office/drawing/2014/main" id="{7209120F-5AE7-0BDD-ABF4-41C221DC7F27}"/>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12292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34" dur="500"/>
                                        <p:tgtEl>
                                          <p:spTgt spid="2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build="p"/>
      <p:bldP spid="10" grpId="0" animBg="1"/>
      <p:bldP spid="26" grpId="0" build="p"/>
      <p:bldP spid="12" grpId="0" animBg="1"/>
      <p:bldP spid="13" grpId="0"/>
      <p:bldP spid="14" grpId="0" animBg="1"/>
      <p:bldP spid="27" grpId="0" build="p"/>
      <p:bldP spid="16" grpId="0" animBg="1"/>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Apprenticeship for Youth</a:t>
            </a:r>
          </a:p>
        </p:txBody>
      </p:sp>
      <p:pic>
        <p:nvPicPr>
          <p:cNvPr id="9" name="Picture 8" descr="Total Youth Apprentices (16-24) Served: &#10;2020 - 286,000&#10;2021 - 307,000&#10;2022 - 328,000&#10;2023 - 353,000">
            <a:extLst>
              <a:ext uri="{FF2B5EF4-FFF2-40B4-BE49-F238E27FC236}">
                <a16:creationId xmlns:a16="http://schemas.microsoft.com/office/drawing/2014/main" id="{EC0B4BD5-95B7-EA9E-78A4-2D96363AD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738585"/>
            <a:ext cx="7249537" cy="4077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n 2023, there were 353,177 Youth Apprentices Served">
            <a:extLst>
              <a:ext uri="{FF2B5EF4-FFF2-40B4-BE49-F238E27FC236}">
                <a16:creationId xmlns:a16="http://schemas.microsoft.com/office/drawing/2014/main" id="{7858F536-FFA4-3A6A-A8FD-74D537FD7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976" y="2819824"/>
            <a:ext cx="2676899" cy="1914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6123222"/>
            <a:ext cx="4137890" cy="365125"/>
          </a:xfrm>
        </p:spPr>
        <p:txBody>
          <a:bodyPr>
            <a:normAutofit fontScale="77500" lnSpcReduction="20000"/>
          </a:bodyPr>
          <a:lstStyle/>
          <a:p>
            <a:pPr marL="0" indent="0">
              <a:buNone/>
            </a:pPr>
            <a:r>
              <a:rPr lang="en-US" sz="1800"/>
              <a:t>Source:  </a:t>
            </a:r>
            <a:r>
              <a:rPr lang="en-US" sz="1800">
                <a:hlinkClick r:id="rId5" tooltip="http://www.apprenticeship.gov/"/>
              </a:rPr>
              <a:t>https://www.apprenticeship.gov/ </a:t>
            </a:r>
            <a:endParaRPr lang="en-US" sz="1800"/>
          </a:p>
          <a:p>
            <a:pPr marL="0" indent="0">
              <a:buNone/>
            </a:pP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96529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b="1" i="1"/>
              <a:t>High-School </a:t>
            </a:r>
            <a:r>
              <a:rPr lang="en-US"/>
              <a:t>Aligned </a:t>
            </a:r>
            <a:br>
              <a:rPr lang="en-US"/>
            </a:br>
            <a:r>
              <a:rPr lang="en-US"/>
              <a:t>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2012982" y="1976284"/>
            <a:ext cx="2751119" cy="1634631"/>
          </a:xfrm>
        </p:spPr>
        <p:txBody>
          <a:bodyPr vert="horz" lIns="91440" tIns="45720" rIns="91440" bIns="45720" rtlCol="0" anchor="t">
            <a:normAutofit lnSpcReduction="10000"/>
          </a:bodyPr>
          <a:lstStyle/>
          <a:p>
            <a:pPr marL="0" indent="0">
              <a:buNone/>
            </a:pPr>
            <a:r>
              <a:rPr lang="en-US" sz="1700" dirty="0">
                <a:latin typeface="Montserrat Medium"/>
              </a:rPr>
              <a:t>Juniors or seniors are eligible to apply for </a:t>
            </a:r>
            <a:r>
              <a:rPr lang="en-US" sz="1700" b="1" dirty="0">
                <a:latin typeface="Montserrat Medium"/>
              </a:rPr>
              <a:t>paid on-the-job training experience</a:t>
            </a:r>
            <a:r>
              <a:rPr lang="en-US" sz="1700" dirty="0">
                <a:latin typeface="Montserrat Medium"/>
              </a:rPr>
              <a:t> with an employer </a:t>
            </a:r>
            <a:r>
              <a:rPr lang="en-US" sz="1700" b="1" dirty="0">
                <a:latin typeface="Montserrat Medium"/>
              </a:rPr>
              <a:t>while receiving RI at school.</a:t>
            </a:r>
          </a:p>
          <a:p>
            <a:endParaRPr lang="en-US" sz="3200"/>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5943966" y="2035714"/>
            <a:ext cx="2424953" cy="1145505"/>
          </a:xfrm>
        </p:spPr>
        <p:txBody>
          <a:bodyPr vert="horz" lIns="91440" tIns="45720" rIns="91440" bIns="45720" rtlCol="0" anchor="t">
            <a:noAutofit/>
          </a:bodyPr>
          <a:lstStyle/>
          <a:p>
            <a:pPr marL="0" lvl="0" indent="0" defTabSz="533400">
              <a:lnSpc>
                <a:spcPct val="100000"/>
              </a:lnSpc>
              <a:spcBef>
                <a:spcPct val="0"/>
              </a:spcBef>
              <a:spcAft>
                <a:spcPct val="35000"/>
              </a:spcAft>
              <a:buNone/>
            </a:pPr>
            <a:r>
              <a:rPr lang="en-US" sz="1700" dirty="0">
                <a:solidFill>
                  <a:prstClr val="black">
                    <a:hueOff val="0"/>
                    <a:satOff val="0"/>
                    <a:lumOff val="0"/>
                    <a:alphaOff val="0"/>
                  </a:prstClr>
                </a:solidFill>
                <a:latin typeface="Montserrat Medium"/>
              </a:rPr>
              <a:t>Embeds industry recognized  </a:t>
            </a:r>
            <a:r>
              <a:rPr lang="en-US" sz="1700" b="1" dirty="0">
                <a:solidFill>
                  <a:prstClr val="black">
                    <a:hueOff val="0"/>
                    <a:satOff val="0"/>
                    <a:lumOff val="0"/>
                    <a:alphaOff val="0"/>
                  </a:prstClr>
                </a:solidFill>
                <a:latin typeface="Montserrat Medium"/>
              </a:rPr>
              <a:t>credentials</a:t>
            </a:r>
            <a:r>
              <a:rPr lang="en-US" sz="1700" dirty="0">
                <a:solidFill>
                  <a:prstClr val="black">
                    <a:hueOff val="0"/>
                    <a:satOff val="0"/>
                    <a:lumOff val="0"/>
                    <a:alphaOff val="0"/>
                  </a:prstClr>
                </a:solidFill>
                <a:latin typeface="Montserrat Medium"/>
              </a:rPr>
              <a:t> into </a:t>
            </a:r>
            <a:br>
              <a:rPr lang="en-US" sz="1700" dirty="0">
                <a:latin typeface="Montserrat Medium" pitchFamily="2" charset="0"/>
              </a:rPr>
            </a:br>
            <a:r>
              <a:rPr lang="en-US" sz="1700" dirty="0">
                <a:solidFill>
                  <a:prstClr val="black">
                    <a:hueOff val="0"/>
                    <a:satOff val="0"/>
                    <a:lumOff val="0"/>
                    <a:alphaOff val="0"/>
                  </a:prstClr>
                </a:solidFill>
                <a:latin typeface="Montserrat Medium"/>
              </a:rPr>
              <a:t>RI curriculum.</a:t>
            </a:r>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2012982" y="4007425"/>
            <a:ext cx="2860185" cy="2121547"/>
          </a:xfrm>
        </p:spPr>
        <p:txBody>
          <a:bodyPr vert="horz" lIns="91440" tIns="45720" rIns="91440" bIns="45720" rtlCol="0" anchor="t">
            <a:normAutofit fontScale="92500" lnSpcReduction="10000"/>
          </a:bodyPr>
          <a:lstStyle/>
          <a:p>
            <a:pPr marL="0" lvl="0" indent="0" defTabSz="533400">
              <a:lnSpc>
                <a:spcPct val="100000"/>
              </a:lnSpc>
              <a:spcBef>
                <a:spcPct val="0"/>
              </a:spcBef>
              <a:spcAft>
                <a:spcPct val="35000"/>
              </a:spcAft>
              <a:buNone/>
            </a:pPr>
            <a:r>
              <a:rPr lang="en-US" sz="1800" dirty="0">
                <a:solidFill>
                  <a:prstClr val="black">
                    <a:hueOff val="0"/>
                    <a:satOff val="0"/>
                    <a:lumOff val="0"/>
                    <a:alphaOff val="0"/>
                  </a:prstClr>
                </a:solidFill>
                <a:latin typeface="Montserrat Medium"/>
              </a:rPr>
              <a:t>RI counts toward </a:t>
            </a:r>
            <a:r>
              <a:rPr lang="en-US" sz="1800" b="1" dirty="0">
                <a:solidFill>
                  <a:prstClr val="black">
                    <a:hueOff val="0"/>
                    <a:satOff val="0"/>
                    <a:lumOff val="0"/>
                    <a:alphaOff val="0"/>
                  </a:prstClr>
                </a:solidFill>
                <a:latin typeface="Montserrat Medium"/>
              </a:rPr>
              <a:t>high school graduation requirements </a:t>
            </a:r>
            <a:r>
              <a:rPr lang="en-US" sz="1800" dirty="0">
                <a:solidFill>
                  <a:prstClr val="black">
                    <a:hueOff val="0"/>
                    <a:satOff val="0"/>
                    <a:lumOff val="0"/>
                    <a:alphaOff val="0"/>
                  </a:prstClr>
                </a:solidFill>
                <a:latin typeface="Montserrat Medium"/>
              </a:rPr>
              <a:t>and potentially college credits, creating a seamless transition from secondary to post-secondary education.</a:t>
            </a:r>
          </a:p>
          <a:p>
            <a:endParaRPr lang="en-US" sz="3200"/>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5962652" y="4069659"/>
            <a:ext cx="2422522" cy="1863494"/>
          </a:xfrm>
        </p:spPr>
        <p:txBody>
          <a:bodyPr vert="horz" lIns="91440" tIns="45720" rIns="91440" bIns="45720" rtlCol="0" anchor="t">
            <a:normAutofit/>
          </a:bodyPr>
          <a:lstStyle/>
          <a:p>
            <a:pPr marL="0" lvl="0" indent="0" defTabSz="533400">
              <a:lnSpc>
                <a:spcPct val="100000"/>
              </a:lnSpc>
              <a:spcBef>
                <a:spcPct val="0"/>
              </a:spcBef>
              <a:spcAft>
                <a:spcPct val="35000"/>
              </a:spcAft>
              <a:buNone/>
            </a:pPr>
            <a:r>
              <a:rPr lang="en-US" sz="1700" dirty="0">
                <a:solidFill>
                  <a:prstClr val="black">
                    <a:hueOff val="0"/>
                    <a:satOff val="0"/>
                    <a:lumOff val="0"/>
                    <a:alphaOff val="0"/>
                  </a:prstClr>
                </a:solidFill>
                <a:latin typeface="Montserrat Medium"/>
              </a:rPr>
              <a:t>Often acts as </a:t>
            </a:r>
            <a:r>
              <a:rPr lang="en-US" sz="1700" b="1" dirty="0">
                <a:solidFill>
                  <a:prstClr val="black">
                    <a:hueOff val="0"/>
                    <a:satOff val="0"/>
                    <a:lumOff val="0"/>
                    <a:alphaOff val="0"/>
                  </a:prstClr>
                </a:solidFill>
                <a:latin typeface="Montserrat Medium"/>
              </a:rPr>
              <a:t>pre-apprenticeship</a:t>
            </a:r>
            <a:r>
              <a:rPr lang="en-US" sz="1700" dirty="0">
                <a:solidFill>
                  <a:prstClr val="black">
                    <a:hueOff val="0"/>
                    <a:satOff val="0"/>
                    <a:lumOff val="0"/>
                    <a:alphaOff val="0"/>
                  </a:prstClr>
                </a:solidFill>
                <a:latin typeface="Montserrat Medium"/>
              </a:rPr>
              <a:t> programs that provide a pathway to a full RA program. </a:t>
            </a:r>
          </a:p>
          <a:p>
            <a:pPr marL="0" indent="0">
              <a:buNone/>
            </a:pPr>
            <a:endParaRPr lang="en-US" sz="1700"/>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10176" y="2127245"/>
            <a:ext cx="4948787" cy="3258171"/>
            <a:chOff x="918015" y="2162641"/>
            <a:chExt cx="4948787" cy="3258171"/>
          </a:xfrm>
        </p:grpSpPr>
        <p:sp>
          <p:nvSpPr>
            <p:cNvPr id="6" name="Oval 5">
              <a:extLst>
                <a:ext uri="{FF2B5EF4-FFF2-40B4-BE49-F238E27FC236}">
                  <a16:creationId xmlns:a16="http://schemas.microsoft.com/office/drawing/2014/main" id="{246BE8B8-672F-1D0F-9847-1F6837D038BE}"/>
                </a:ext>
              </a:extLst>
            </p:cNvPr>
            <p:cNvSpPr/>
            <p:nvPr/>
          </p:nvSpPr>
          <p:spPr>
            <a:xfrm>
              <a:off x="918015" y="2207871"/>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51581" y="2395734"/>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934D717D-CBA4-0020-5370-BCE5CB883CD3}"/>
                </a:ext>
              </a:extLst>
            </p:cNvPr>
            <p:cNvSpPr/>
            <p:nvPr/>
          </p:nvSpPr>
          <p:spPr>
            <a:xfrm>
              <a:off x="4852482" y="2162641"/>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060232" y="2370391"/>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86C0A41E-5004-FC59-A079-D50812D82472}"/>
                </a:ext>
              </a:extLst>
            </p:cNvPr>
            <p:cNvSpPr/>
            <p:nvPr/>
          </p:nvSpPr>
          <p:spPr>
            <a:xfrm>
              <a:off x="981436" y="4431527"/>
              <a:ext cx="989285" cy="989285"/>
            </a:xfrm>
            <a:prstGeom prst="ellipse">
              <a:avLst/>
            </a:prstGeom>
            <a:solidFill>
              <a:srgbClr val="00206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89186" y="463927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Montserrat Medium" pitchFamily="2" charset="0"/>
                <a:ea typeface="+mn-ea"/>
                <a:cs typeface="+mn-cs"/>
              </a:endParaRPr>
            </a:p>
          </p:txBody>
        </p:sp>
        <p:sp>
          <p:nvSpPr>
            <p:cNvPr id="15" name="Oval 14">
              <a:extLst>
                <a:ext uri="{FF2B5EF4-FFF2-40B4-BE49-F238E27FC236}">
                  <a16:creationId xmlns:a16="http://schemas.microsoft.com/office/drawing/2014/main" id="{33753F9F-03E0-A04D-E311-C26C87AC152C}"/>
                </a:ext>
              </a:extLst>
            </p:cNvPr>
            <p:cNvSpPr/>
            <p:nvPr/>
          </p:nvSpPr>
          <p:spPr>
            <a:xfrm>
              <a:off x="4877517" y="438236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085267" y="4590117"/>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2" name="Picture 4" descr="High-school apprenticeship programs ...">
            <a:extLst>
              <a:ext uri="{FF2B5EF4-FFF2-40B4-BE49-F238E27FC236}">
                <a16:creationId xmlns:a16="http://schemas.microsoft.com/office/drawing/2014/main" id="{C0C9A338-AF08-3D80-9C84-1D7F485ECB85}"/>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t="-3397" b="-20339"/>
          <a:stretch/>
        </p:blipFill>
        <p:spPr bwMode="auto">
          <a:xfrm>
            <a:off x="8385174" y="2446565"/>
            <a:ext cx="3714463" cy="3682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13351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b="1" i="1"/>
              <a:t>College-Aligned</a:t>
            </a:r>
            <a:r>
              <a:rPr lang="en-US"/>
              <a:t> Youth 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1972180" y="2143386"/>
            <a:ext cx="2776579" cy="1111870"/>
          </a:xfrm>
        </p:spPr>
        <p:txBody>
          <a:bodyPr vert="horz" lIns="91440" tIns="45720" rIns="91440" bIns="45720" rtlCol="0" anchor="t">
            <a:noAutofit/>
          </a:bodyPr>
          <a:lstStyle/>
          <a:p>
            <a:pPr marL="0" indent="0">
              <a:buNone/>
            </a:pPr>
            <a:r>
              <a:rPr lang="en-US" sz="1700" dirty="0">
                <a:latin typeface="Montserrat Medium"/>
              </a:rPr>
              <a:t>Available at vocational, community, and four-year colleges and generally for </a:t>
            </a:r>
            <a:r>
              <a:rPr lang="en-US" sz="1700" b="1" dirty="0">
                <a:latin typeface="Montserrat Medium"/>
              </a:rPr>
              <a:t>18-24 year olds.</a:t>
            </a:r>
          </a:p>
          <a:p>
            <a:endParaRPr lang="en-US" sz="1700"/>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2009115" y="4235096"/>
            <a:ext cx="2860185" cy="1532619"/>
          </a:xfrm>
        </p:spPr>
        <p:txBody>
          <a:bodyPr vert="horz" lIns="91440" tIns="45720" rIns="91440" bIns="45720" rtlCol="0" anchor="t">
            <a:normAutofit/>
          </a:bodyPr>
          <a:lstStyle/>
          <a:p>
            <a:pPr marL="0" lvl="0" indent="0" defTabSz="533400">
              <a:lnSpc>
                <a:spcPct val="100000"/>
              </a:lnSpc>
              <a:spcBef>
                <a:spcPct val="0"/>
              </a:spcBef>
              <a:spcAft>
                <a:spcPct val="35000"/>
              </a:spcAft>
              <a:buNone/>
            </a:pPr>
            <a:r>
              <a:rPr lang="en-US" sz="1700" dirty="0">
                <a:solidFill>
                  <a:prstClr val="black">
                    <a:hueOff val="0"/>
                    <a:satOff val="0"/>
                    <a:lumOff val="0"/>
                    <a:alphaOff val="0"/>
                  </a:prstClr>
                </a:solidFill>
                <a:latin typeface="Montserrat Medium"/>
              </a:rPr>
              <a:t>RI counts towards </a:t>
            </a:r>
            <a:r>
              <a:rPr lang="en-US" sz="1700" b="1" dirty="0">
                <a:solidFill>
                  <a:prstClr val="black">
                    <a:hueOff val="0"/>
                    <a:satOff val="0"/>
                    <a:lumOff val="0"/>
                    <a:alphaOff val="0"/>
                  </a:prstClr>
                </a:solidFill>
                <a:latin typeface="Montserrat Medium"/>
              </a:rPr>
              <a:t>college credits,</a:t>
            </a:r>
            <a:r>
              <a:rPr lang="en-US" sz="1700" dirty="0">
                <a:solidFill>
                  <a:prstClr val="black">
                    <a:hueOff val="0"/>
                    <a:satOff val="0"/>
                    <a:lumOff val="0"/>
                    <a:alphaOff val="0"/>
                  </a:prstClr>
                </a:solidFill>
                <a:latin typeface="Montserrat Medium"/>
              </a:rPr>
              <a:t> enabling student to graduate.</a:t>
            </a:r>
          </a:p>
          <a:p>
            <a:endParaRPr lang="en-US" sz="1700"/>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6184001" y="2104876"/>
            <a:ext cx="2776579" cy="1188890"/>
          </a:xfrm>
        </p:spPr>
        <p:txBody>
          <a:bodyPr vert="horz" lIns="91440" tIns="45720" rIns="91440" bIns="45720" rtlCol="0" anchor="t">
            <a:noAutofit/>
          </a:bodyPr>
          <a:lstStyle/>
          <a:p>
            <a:pPr marL="0" lvl="0" indent="0" defTabSz="533400">
              <a:lnSpc>
                <a:spcPct val="100000"/>
              </a:lnSpc>
              <a:spcBef>
                <a:spcPct val="0"/>
              </a:spcBef>
              <a:spcAft>
                <a:spcPct val="35000"/>
              </a:spcAft>
              <a:buNone/>
            </a:pPr>
            <a:r>
              <a:rPr lang="en-US" sz="1700" dirty="0">
                <a:solidFill>
                  <a:prstClr val="black">
                    <a:hueOff val="0"/>
                    <a:satOff val="0"/>
                    <a:lumOff val="0"/>
                    <a:alphaOff val="0"/>
                  </a:prstClr>
                </a:solidFill>
                <a:latin typeface="Montserrat Medium"/>
              </a:rPr>
              <a:t>Embeds industry credentials in RI curriculum and oftentimes leads to the award of </a:t>
            </a:r>
            <a:r>
              <a:rPr lang="en-US" sz="1700" b="1" dirty="0">
                <a:solidFill>
                  <a:prstClr val="black">
                    <a:hueOff val="0"/>
                    <a:satOff val="0"/>
                    <a:lumOff val="0"/>
                    <a:alphaOff val="0"/>
                  </a:prstClr>
                </a:solidFill>
                <a:latin typeface="Montserrat Medium"/>
              </a:rPr>
              <a:t>industry-recognized credentials</a:t>
            </a:r>
            <a:r>
              <a:rPr lang="en-US" sz="1400" b="1" dirty="0">
                <a:solidFill>
                  <a:prstClr val="black">
                    <a:hueOff val="0"/>
                    <a:satOff val="0"/>
                    <a:lumOff val="0"/>
                    <a:alphaOff val="0"/>
                  </a:prstClr>
                </a:solidFill>
                <a:latin typeface="Montserrat Medium"/>
              </a:rPr>
              <a:t>.</a:t>
            </a:r>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6192095" y="4096878"/>
            <a:ext cx="2422522" cy="1346200"/>
          </a:xfrm>
        </p:spPr>
        <p:txBody>
          <a:bodyPr vert="horz" lIns="91440" tIns="45720" rIns="91440" bIns="45720" rtlCol="0" anchor="t">
            <a:noAutofit/>
          </a:bodyPr>
          <a:lstStyle/>
          <a:p>
            <a:pPr marL="0" lvl="0" indent="0" defTabSz="533400">
              <a:lnSpc>
                <a:spcPct val="100000"/>
              </a:lnSpc>
              <a:spcBef>
                <a:spcPct val="0"/>
              </a:spcBef>
              <a:spcAft>
                <a:spcPct val="35000"/>
              </a:spcAft>
              <a:buNone/>
            </a:pPr>
            <a:r>
              <a:rPr lang="en-US" sz="1700" dirty="0">
                <a:solidFill>
                  <a:prstClr val="black">
                    <a:hueOff val="0"/>
                    <a:satOff val="0"/>
                    <a:lumOff val="0"/>
                    <a:alphaOff val="0"/>
                  </a:prstClr>
                </a:solidFill>
                <a:latin typeface="Montserrat Medium"/>
              </a:rPr>
              <a:t>Generally, a Registered Apprenticeship program that leads to the award of a </a:t>
            </a:r>
            <a:r>
              <a:rPr lang="en-US" sz="1700" b="1" dirty="0">
                <a:solidFill>
                  <a:prstClr val="black">
                    <a:hueOff val="0"/>
                    <a:satOff val="0"/>
                    <a:lumOff val="0"/>
                    <a:alphaOff val="0"/>
                  </a:prstClr>
                </a:solidFill>
                <a:latin typeface="Montserrat Medium"/>
              </a:rPr>
              <a:t>DOL-issued certificate.</a:t>
            </a:r>
          </a:p>
          <a:p>
            <a:pPr marL="0" indent="0">
              <a:buNone/>
            </a:pPr>
            <a:endParaRPr lang="en-US" sz="1700"/>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17325" y="2207871"/>
            <a:ext cx="5198631" cy="3212941"/>
            <a:chOff x="917325" y="2207871"/>
            <a:chExt cx="5198631" cy="3212941"/>
          </a:xfrm>
        </p:grpSpPr>
        <p:sp>
          <p:nvSpPr>
            <p:cNvPr id="6" name="Oval 5">
              <a:extLst>
                <a:ext uri="{FF2B5EF4-FFF2-40B4-BE49-F238E27FC236}">
                  <a16:creationId xmlns:a16="http://schemas.microsoft.com/office/drawing/2014/main" id="{246BE8B8-672F-1D0F-9847-1F6837D038BE}"/>
                </a:ext>
              </a:extLst>
            </p:cNvPr>
            <p:cNvSpPr/>
            <p:nvPr/>
          </p:nvSpPr>
          <p:spPr>
            <a:xfrm>
              <a:off x="920113" y="2207871"/>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27863" y="2415621"/>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934D717D-CBA4-0020-5370-BCE5CB883CD3}"/>
                </a:ext>
              </a:extLst>
            </p:cNvPr>
            <p:cNvSpPr/>
            <p:nvPr/>
          </p:nvSpPr>
          <p:spPr>
            <a:xfrm>
              <a:off x="5126671" y="2207871"/>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334421" y="2415621"/>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86C0A41E-5004-FC59-A079-D50812D82472}"/>
                </a:ext>
              </a:extLst>
            </p:cNvPr>
            <p:cNvSpPr/>
            <p:nvPr/>
          </p:nvSpPr>
          <p:spPr>
            <a:xfrm>
              <a:off x="917325" y="435953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25075" y="456728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Montserrat Medium" pitchFamily="2" charset="0"/>
                <a:ea typeface="+mn-ea"/>
                <a:cs typeface="+mn-cs"/>
              </a:endParaRPr>
            </a:p>
          </p:txBody>
        </p:sp>
        <p:sp>
          <p:nvSpPr>
            <p:cNvPr id="15" name="Oval 14">
              <a:extLst>
                <a:ext uri="{FF2B5EF4-FFF2-40B4-BE49-F238E27FC236}">
                  <a16:creationId xmlns:a16="http://schemas.microsoft.com/office/drawing/2014/main" id="{33753F9F-03E0-A04D-E311-C26C87AC152C}"/>
                </a:ext>
              </a:extLst>
            </p:cNvPr>
            <p:cNvSpPr/>
            <p:nvPr/>
          </p:nvSpPr>
          <p:spPr>
            <a:xfrm>
              <a:off x="5106715" y="4431526"/>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314465" y="4639276"/>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descr="White Female doctor training a Black Male Doctor">
            <a:extLst>
              <a:ext uri="{FF2B5EF4-FFF2-40B4-BE49-F238E27FC236}">
                <a16:creationId xmlns:a16="http://schemas.microsoft.com/office/drawing/2014/main" id="{56AC2E14-BFE4-6F51-56B0-22CBCE15789B}"/>
              </a:ext>
            </a:extLst>
          </p:cNvPr>
          <p:cNvPicPr>
            <a:picLocks noChangeAspect="1"/>
          </p:cNvPicPr>
          <p:nvPr/>
        </p:nvPicPr>
        <p:blipFill rotWithShape="1">
          <a:blip r:embed="rId11" cstate="screen">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t="-48"/>
          <a:stretch/>
        </p:blipFill>
        <p:spPr>
          <a:xfrm>
            <a:off x="9089446" y="2783566"/>
            <a:ext cx="2878704" cy="2445562"/>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7334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5688-302A-FA42-DC08-DB082B181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AD5F8-68BB-5400-F6EA-AF20B24CF2BE}"/>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Youth Oriented Case Management</a:t>
            </a:r>
          </a:p>
        </p:txBody>
      </p:sp>
      <p:sp>
        <p:nvSpPr>
          <p:cNvPr id="3" name="Slide Number Placeholder 5">
            <a:extLst>
              <a:ext uri="{FF2B5EF4-FFF2-40B4-BE49-F238E27FC236}">
                <a16:creationId xmlns:a16="http://schemas.microsoft.com/office/drawing/2014/main" id="{9CA4EDBB-488E-FCB4-FD38-8BB782D82A2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
        <p:nvSpPr>
          <p:cNvPr id="5" name="Rectangle 4">
            <a:extLst>
              <a:ext uri="{FF2B5EF4-FFF2-40B4-BE49-F238E27FC236}">
                <a16:creationId xmlns:a16="http://schemas.microsoft.com/office/drawing/2014/main" id="{B41FFE66-7B5D-4A64-0627-AE9D1E1285F5}"/>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3328FB0-DBCA-1FF7-E88A-4D6420E58F7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Tree>
    <p:extLst>
      <p:ext uri="{BB962C8B-B14F-4D97-AF65-F5344CB8AC3E}">
        <p14:creationId xmlns:p14="http://schemas.microsoft.com/office/powerpoint/2010/main" val="369598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FF68-8CF3-B20E-4B39-30EF2CB86DC3}"/>
              </a:ext>
            </a:extLst>
          </p:cNvPr>
          <p:cNvSpPr>
            <a:spLocks noGrp="1"/>
          </p:cNvSpPr>
          <p:nvPr>
            <p:ph type="title"/>
          </p:nvPr>
        </p:nvSpPr>
        <p:spPr/>
        <p:txBody>
          <a:bodyPr>
            <a:normAutofit/>
          </a:bodyPr>
          <a:lstStyle/>
          <a:p>
            <a:r>
              <a:rPr lang="en-US"/>
              <a:t>New Tool</a:t>
            </a:r>
          </a:p>
        </p:txBody>
      </p:sp>
      <p:sp>
        <p:nvSpPr>
          <p:cNvPr id="3" name="Content Placeholder 2">
            <a:extLst>
              <a:ext uri="{FF2B5EF4-FFF2-40B4-BE49-F238E27FC236}">
                <a16:creationId xmlns:a16="http://schemas.microsoft.com/office/drawing/2014/main" id="{561E7005-9047-1A50-670F-31495640CE3F}"/>
              </a:ext>
            </a:extLst>
          </p:cNvPr>
          <p:cNvSpPr>
            <a:spLocks noGrp="1"/>
          </p:cNvSpPr>
          <p:nvPr>
            <p:ph sz="half" idx="1"/>
          </p:nvPr>
        </p:nvSpPr>
        <p:spPr>
          <a:xfrm>
            <a:off x="841956" y="2045863"/>
            <a:ext cx="2644966" cy="3757728"/>
          </a:xfrm>
          <a:solidFill>
            <a:srgbClr val="00015E"/>
          </a:solidFill>
        </p:spPr>
        <p:txBody>
          <a:bodyPr vert="horz" lIns="91440" tIns="45720" rIns="91440" bIns="45720" rtlCol="0" anchor="t">
            <a:normAutofit/>
          </a:bodyPr>
          <a:lstStyle/>
          <a:p>
            <a:pPr marL="0" indent="0" algn="ctr">
              <a:lnSpc>
                <a:spcPct val="100000"/>
              </a:lnSpc>
              <a:buNone/>
            </a:pPr>
            <a:endParaRPr lang="en-US" sz="2400" b="1">
              <a:solidFill>
                <a:schemeClr val="bg1"/>
              </a:solidFill>
              <a:latin typeface="Montserrat Medium"/>
            </a:endParaRPr>
          </a:p>
          <a:p>
            <a:pPr marL="0" indent="0" algn="ctr">
              <a:lnSpc>
                <a:spcPct val="100000"/>
              </a:lnSpc>
              <a:buNone/>
            </a:pPr>
            <a:r>
              <a:rPr lang="en-US" sz="2400" b="1">
                <a:solidFill>
                  <a:schemeClr val="bg1"/>
                </a:solidFill>
                <a:latin typeface="Montserrat Medium"/>
              </a:rPr>
              <a:t>Key Components of Workforce System Alignment with Registered Apprenticeship</a:t>
            </a:r>
            <a:endParaRPr lang="en-US">
              <a:solidFill>
                <a:schemeClr val="bg1"/>
              </a:solidFill>
            </a:endParaRPr>
          </a:p>
        </p:txBody>
      </p:sp>
      <p:pic>
        <p:nvPicPr>
          <p:cNvPr id="8" name="Picture 7">
            <a:extLst>
              <a:ext uri="{FF2B5EF4-FFF2-40B4-BE49-F238E27FC236}">
                <a16:creationId xmlns:a16="http://schemas.microsoft.com/office/drawing/2014/main" id="{65F9EE8B-B368-BDE9-6E0C-9F27536A6E6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5" name="Rectangle 4">
            <a:extLst>
              <a:ext uri="{FF2B5EF4-FFF2-40B4-BE49-F238E27FC236}">
                <a16:creationId xmlns:a16="http://schemas.microsoft.com/office/drawing/2014/main" id="{3EC6A3BA-DDAD-6E9F-ECDC-49C1405DCB62}"/>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omponents include Creating RA-Aligned Policies, Becoming an RA Sponsor, Serving as RA Convener, Equipping BSRs, Embedding RA SMEs">
            <a:extLst>
              <a:ext uri="{FF2B5EF4-FFF2-40B4-BE49-F238E27FC236}">
                <a16:creationId xmlns:a16="http://schemas.microsoft.com/office/drawing/2014/main" id="{4F22352A-2DD0-94C9-D3AA-3B5C3EEE137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3821500" y="622115"/>
            <a:ext cx="7528544" cy="5613769"/>
          </a:xfrm>
          <a:prstGeom prst="rect">
            <a:avLst/>
          </a:prstGeom>
        </p:spPr>
      </p:pic>
      <p:sp>
        <p:nvSpPr>
          <p:cNvPr id="7" name="TextBox 6">
            <a:extLst>
              <a:ext uri="{FF2B5EF4-FFF2-40B4-BE49-F238E27FC236}">
                <a16:creationId xmlns:a16="http://schemas.microsoft.com/office/drawing/2014/main" id="{2DCE902D-59D6-B180-098C-41E0064E1234}"/>
              </a:ext>
            </a:extLst>
          </p:cNvPr>
          <p:cNvSpPr txBox="1"/>
          <p:nvPr/>
        </p:nvSpPr>
        <p:spPr>
          <a:xfrm>
            <a:off x="3886200" y="5803591"/>
            <a:ext cx="30158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s://dolcoe.safalapps.com"/>
              </a:rPr>
              <a:t>https://dolcoe.safalapps.com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195A7EBA-46E6-D5F6-E86C-9C19E2101304}"/>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
        <p:nvSpPr>
          <p:cNvPr id="9" name="Oval 8" descr="Circle around Embedding RA SMEs">
            <a:extLst>
              <a:ext uri="{FF2B5EF4-FFF2-40B4-BE49-F238E27FC236}">
                <a16:creationId xmlns:a16="http://schemas.microsoft.com/office/drawing/2014/main" id="{FD3DC080-0906-D3AD-4CA2-9D94354ACEAB}"/>
              </a:ext>
            </a:extLst>
          </p:cNvPr>
          <p:cNvSpPr/>
          <p:nvPr/>
        </p:nvSpPr>
        <p:spPr>
          <a:xfrm>
            <a:off x="9246742" y="832207"/>
            <a:ext cx="2103302" cy="121365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5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E17A089-37B2-BCA2-B822-FB12097F8FC4}"/>
              </a:ext>
            </a:extLst>
          </p:cNvPr>
          <p:cNvSpPr>
            <a:spLocks noGrp="1"/>
          </p:cNvSpPr>
          <p:nvPr>
            <p:ph type="title" idx="4294967295"/>
          </p:nvPr>
        </p:nvSpPr>
        <p:spPr>
          <a:xfrm>
            <a:off x="650875" y="755650"/>
            <a:ext cx="11022013"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bg1"/>
                </a:solidFill>
                <a:effectLst/>
                <a:uLnTx/>
                <a:uFillTx/>
                <a:latin typeface="Montserrat"/>
                <a:ea typeface="+mn-ea"/>
                <a:cs typeface="+mn-cs"/>
              </a:rPr>
              <a:t>Embedding RA Knowledge</a:t>
            </a:r>
            <a:endParaRPr kumimoji="0" lang="en-US" sz="4400" b="0" i="0" u="none" strike="noStrike" kern="1200" cap="none" spc="0" normalizeH="0" baseline="0" noProof="0">
              <a:ln>
                <a:noFill/>
              </a:ln>
              <a:solidFill>
                <a:schemeClr val="bg1"/>
              </a:solidFill>
              <a:effectLst/>
              <a:uLnTx/>
              <a:uFillTx/>
              <a:latin typeface="Montserrat" panose="00000500000000000000" pitchFamily="2" charset="0"/>
              <a:ea typeface="+mn-ea"/>
              <a:cs typeface="+mn-cs"/>
            </a:endParaRPr>
          </a:p>
        </p:txBody>
      </p:sp>
      <p:pic>
        <p:nvPicPr>
          <p:cNvPr id="4" name="Picture 3" descr="light bulb">
            <a:extLst>
              <a:ext uri="{FF2B5EF4-FFF2-40B4-BE49-F238E27FC236}">
                <a16:creationId xmlns:a16="http://schemas.microsoft.com/office/drawing/2014/main" id="{86D8AFEC-3982-8C36-47A8-B32E7EF17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113" y="210010"/>
            <a:ext cx="1102105" cy="1309338"/>
          </a:xfrm>
          <a:prstGeom prst="rect">
            <a:avLst/>
          </a:prstGeom>
          <a:ln>
            <a:noFill/>
          </a:ln>
          <a:effectLst>
            <a:softEdge rad="112500"/>
          </a:effectLst>
        </p:spPr>
      </p:pic>
      <p:sp>
        <p:nvSpPr>
          <p:cNvPr id="18" name="Content Placeholder 17">
            <a:extLst>
              <a:ext uri="{FF2B5EF4-FFF2-40B4-BE49-F238E27FC236}">
                <a16:creationId xmlns:a16="http://schemas.microsoft.com/office/drawing/2014/main" id="{CCEC773B-FF1B-9151-5B72-3B797CA23189}"/>
              </a:ext>
            </a:extLst>
          </p:cNvPr>
          <p:cNvSpPr>
            <a:spLocks noGrp="1"/>
          </p:cNvSpPr>
          <p:nvPr>
            <p:ph idx="14"/>
          </p:nvPr>
        </p:nvSpPr>
        <p:spPr>
          <a:xfrm>
            <a:off x="802575" y="1828800"/>
            <a:ext cx="10586849" cy="3870960"/>
          </a:xfrm>
        </p:spPr>
        <p:txBody>
          <a:bodyPr vert="horz" lIns="91440" tIns="45720" rIns="91440" bIns="45720" rtlCol="0" anchor="t">
            <a:normAutofit/>
          </a:bodyPr>
          <a:lstStyle/>
          <a:p>
            <a:pPr marL="0" indent="0" algn="ctr">
              <a:buNone/>
            </a:pPr>
            <a:r>
              <a:rPr lang="en-US" sz="4000" dirty="0">
                <a:solidFill>
                  <a:schemeClr val="tx1"/>
                </a:solidFill>
                <a:latin typeface="Montserrat Medium"/>
              </a:rPr>
              <a:t>Frontline case management </a:t>
            </a:r>
            <a:br>
              <a:rPr lang="en-US" sz="4000" dirty="0">
                <a:solidFill>
                  <a:schemeClr val="tx1"/>
                </a:solidFill>
                <a:latin typeface="Montserrat Medium"/>
              </a:rPr>
            </a:br>
            <a:r>
              <a:rPr lang="en-US" sz="4000" dirty="0">
                <a:solidFill>
                  <a:schemeClr val="tx1"/>
                </a:solidFill>
                <a:latin typeface="Montserrat Medium"/>
              </a:rPr>
              <a:t>must have a bit of knowledge about </a:t>
            </a:r>
            <a:br>
              <a:rPr lang="en-US" sz="4000" dirty="0">
                <a:solidFill>
                  <a:schemeClr val="tx1"/>
                </a:solidFill>
                <a:latin typeface="Montserrat Medium"/>
              </a:rPr>
            </a:br>
            <a:r>
              <a:rPr lang="en-US" sz="4000" dirty="0">
                <a:solidFill>
                  <a:schemeClr val="tx1"/>
                </a:solidFill>
                <a:latin typeface="Montserrat Medium"/>
              </a:rPr>
              <a:t>pre-apprenticeship and registered apprenticeship programs to ensure they can talk with the youth customers </a:t>
            </a:r>
            <a:br>
              <a:rPr lang="en-US" sz="4000" dirty="0">
                <a:solidFill>
                  <a:schemeClr val="tx1"/>
                </a:solidFill>
                <a:latin typeface="Montserrat Medium"/>
              </a:rPr>
            </a:br>
            <a:r>
              <a:rPr lang="en-US" sz="4000" dirty="0">
                <a:solidFill>
                  <a:schemeClr val="tx1"/>
                </a:solidFill>
                <a:latin typeface="Montserrat Medium"/>
              </a:rPr>
              <a:t>about the advantages of RA.</a:t>
            </a:r>
            <a:endParaRPr lang="en-US" sz="4000"/>
          </a:p>
          <a:p>
            <a:pPr marL="0" indent="0" algn="ctr">
              <a:buNone/>
            </a:pPr>
            <a:endParaRPr lang="en-US" sz="4000"/>
          </a:p>
        </p:txBody>
      </p:sp>
      <p:sp>
        <p:nvSpPr>
          <p:cNvPr id="5" name="Slide Number Placeholder 5">
            <a:extLst>
              <a:ext uri="{FF2B5EF4-FFF2-40B4-BE49-F238E27FC236}">
                <a16:creationId xmlns:a16="http://schemas.microsoft.com/office/drawing/2014/main" id="{A7DF5188-FE4E-AD4A-5CA3-3D8B3D06BF3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53070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Presenters</a:t>
            </a:r>
          </a:p>
        </p:txBody>
      </p:sp>
      <p:sp>
        <p:nvSpPr>
          <p:cNvPr id="15" name="Text Placeholder 14">
            <a:extLst>
              <a:ext uri="{FF2B5EF4-FFF2-40B4-BE49-F238E27FC236}">
                <a16:creationId xmlns:a16="http://schemas.microsoft.com/office/drawing/2014/main" id="{FCD808D2-C150-87D4-617C-A79E772980ED}"/>
              </a:ext>
            </a:extLst>
          </p:cNvPr>
          <p:cNvSpPr>
            <a:spLocks noGrp="1"/>
          </p:cNvSpPr>
          <p:nvPr>
            <p:ph type="body" sz="quarter" idx="17"/>
          </p:nvPr>
        </p:nvSpPr>
        <p:spPr>
          <a:xfrm>
            <a:off x="590950" y="4197649"/>
            <a:ext cx="5435029" cy="563563"/>
          </a:xfrm>
        </p:spPr>
        <p:txBody>
          <a:bodyPr>
            <a:normAutofit/>
          </a:bodyPr>
          <a:lstStyle/>
          <a:p>
            <a:r>
              <a:rPr lang="en-US" sz="2000">
                <a:solidFill>
                  <a:srgbClr val="0D274D"/>
                </a:solidFill>
                <a:latin typeface="Montserrat" panose="00000500000000000000" pitchFamily="2" charset="0"/>
              </a:rPr>
              <a:t>Melissa Aguilar-Southard</a:t>
            </a:r>
          </a:p>
          <a:p>
            <a:endParaRPr lang="en-US" sz="2000"/>
          </a:p>
        </p:txBody>
      </p:sp>
      <p:sp>
        <p:nvSpPr>
          <p:cNvPr id="21" name="Text Placeholder 20">
            <a:extLst>
              <a:ext uri="{FF2B5EF4-FFF2-40B4-BE49-F238E27FC236}">
                <a16:creationId xmlns:a16="http://schemas.microsoft.com/office/drawing/2014/main" id="{1858EF35-827A-A268-A146-F10223BF6EA8}"/>
              </a:ext>
            </a:extLst>
          </p:cNvPr>
          <p:cNvSpPr>
            <a:spLocks noGrp="1"/>
          </p:cNvSpPr>
          <p:nvPr>
            <p:ph type="body" sz="quarter" idx="21"/>
          </p:nvPr>
        </p:nvSpPr>
        <p:spPr>
          <a:xfrm>
            <a:off x="1454922" y="4481707"/>
            <a:ext cx="3707084" cy="1254125"/>
          </a:xfrm>
        </p:spPr>
        <p:txBody>
          <a:bodyPr vert="horz" lIns="91440" tIns="45720" rIns="91440" bIns="45720" rtlCol="0" anchor="t">
            <a:noAutofit/>
          </a:bodyPr>
          <a:lstStyle/>
          <a:p>
            <a:pPr>
              <a:lnSpc>
                <a:spcPct val="150000"/>
              </a:lnSpc>
              <a:spcBef>
                <a:spcPts val="0"/>
              </a:spcBef>
            </a:pPr>
            <a:r>
              <a:rPr lang="en-US">
                <a:solidFill>
                  <a:srgbClr val="0D274D"/>
                </a:solidFill>
                <a:latin typeface="Montserrat"/>
                <a:ea typeface="Roboto"/>
              </a:rPr>
              <a:t>Senior Project Director and Subject Matter Expert</a:t>
            </a:r>
          </a:p>
          <a:p>
            <a:pPr>
              <a:lnSpc>
                <a:spcPct val="150000"/>
              </a:lnSpc>
              <a:spcBef>
                <a:spcPts val="0"/>
              </a:spcBef>
            </a:pPr>
            <a:r>
              <a:rPr lang="en-US" b="1" dirty="0">
                <a:solidFill>
                  <a:srgbClr val="0D274D"/>
                </a:solidFill>
                <a:latin typeface="Montserrat"/>
                <a:ea typeface="Roboto"/>
              </a:rPr>
              <a:t>Safal Partners</a:t>
            </a:r>
          </a:p>
          <a:p>
            <a:endParaRPr lang="en-US"/>
          </a:p>
        </p:txBody>
      </p:sp>
      <p:pic>
        <p:nvPicPr>
          <p:cNvPr id="3" name="Picture 2" descr="Lisa Rice Every Strength Counts">
            <a:extLst>
              <a:ext uri="{FF2B5EF4-FFF2-40B4-BE49-F238E27FC236}">
                <a16:creationId xmlns:a16="http://schemas.microsoft.com/office/drawing/2014/main" id="{F386B32D-5961-7628-F903-60D89E8D91D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42" y="1904036"/>
            <a:ext cx="2008207" cy="1998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 Placeholder 14">
            <a:extLst>
              <a:ext uri="{FF2B5EF4-FFF2-40B4-BE49-F238E27FC236}">
                <a16:creationId xmlns:a16="http://schemas.microsoft.com/office/drawing/2014/main" id="{2541AD27-468D-CFCC-0838-08798AE06D60}"/>
              </a:ext>
            </a:extLst>
          </p:cNvPr>
          <p:cNvSpPr txBox="1">
            <a:spLocks/>
          </p:cNvSpPr>
          <p:nvPr/>
        </p:nvSpPr>
        <p:spPr>
          <a:xfrm>
            <a:off x="5778793" y="4139776"/>
            <a:ext cx="5435029" cy="56356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D274D"/>
                </a:solidFill>
                <a:latin typeface="Montserrat"/>
              </a:rPr>
              <a:t>Lisa Rice</a:t>
            </a:r>
            <a:endParaRPr lang="en-US" sz="2000">
              <a:solidFill>
                <a:srgbClr val="0D274D"/>
              </a:solidFill>
              <a:latin typeface="Montserrat" panose="00000500000000000000" pitchFamily="2" charset="0"/>
            </a:endParaRPr>
          </a:p>
          <a:p>
            <a:endParaRPr lang="en-US" sz="2000"/>
          </a:p>
        </p:txBody>
      </p:sp>
      <p:sp>
        <p:nvSpPr>
          <p:cNvPr id="10" name="Text Placeholder 20">
            <a:extLst>
              <a:ext uri="{FF2B5EF4-FFF2-40B4-BE49-F238E27FC236}">
                <a16:creationId xmlns:a16="http://schemas.microsoft.com/office/drawing/2014/main" id="{883BE969-DB0E-6831-8EB3-1462B3B16728}"/>
              </a:ext>
            </a:extLst>
          </p:cNvPr>
          <p:cNvSpPr txBox="1">
            <a:spLocks/>
          </p:cNvSpPr>
          <p:nvPr/>
        </p:nvSpPr>
        <p:spPr>
          <a:xfrm>
            <a:off x="6638369" y="4482624"/>
            <a:ext cx="3707083" cy="125412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dirty="0">
                <a:solidFill>
                  <a:srgbClr val="0D274D"/>
                </a:solidFill>
                <a:latin typeface="Montserrat"/>
                <a:ea typeface="Roboto"/>
              </a:rPr>
              <a:t>Lead Subject </a:t>
            </a:r>
            <a:endParaRPr lang="en-US" b="1">
              <a:solidFill>
                <a:srgbClr val="404040"/>
              </a:solidFill>
              <a:ea typeface="Roboto"/>
            </a:endParaRPr>
          </a:p>
          <a:p>
            <a:pPr>
              <a:lnSpc>
                <a:spcPct val="150000"/>
              </a:lnSpc>
              <a:spcBef>
                <a:spcPts val="0"/>
              </a:spcBef>
            </a:pPr>
            <a:r>
              <a:rPr lang="en-US" dirty="0">
                <a:solidFill>
                  <a:srgbClr val="0D274D"/>
                </a:solidFill>
                <a:latin typeface="Montserrat"/>
                <a:ea typeface="Roboto"/>
              </a:rPr>
              <a:t>Matter Expert</a:t>
            </a:r>
            <a:endParaRPr lang="en-US" b="1" dirty="0">
              <a:solidFill>
                <a:srgbClr val="404040"/>
              </a:solidFill>
              <a:ea typeface="Roboto"/>
            </a:endParaRPr>
          </a:p>
          <a:p>
            <a:pPr>
              <a:lnSpc>
                <a:spcPct val="150000"/>
              </a:lnSpc>
              <a:spcBef>
                <a:spcPts val="0"/>
              </a:spcBef>
            </a:pPr>
            <a:r>
              <a:rPr lang="en-US" b="1" dirty="0">
                <a:solidFill>
                  <a:srgbClr val="404040"/>
                </a:solidFill>
                <a:latin typeface="Montserrat Medium"/>
                <a:ea typeface="Roboto"/>
              </a:rPr>
              <a:t>Safal</a:t>
            </a:r>
            <a:r>
              <a:rPr lang="en-US" b="1" dirty="0">
                <a:latin typeface="Montserrat Medium"/>
              </a:rPr>
              <a:t> Partners</a:t>
            </a:r>
            <a:endParaRPr lang="en-US" b="1" dirty="0"/>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3D87D3-B52A-1FCF-694D-D0543B3DA2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pic>
        <p:nvPicPr>
          <p:cNvPr id="5" name="Picture 4">
            <a:extLst>
              <a:ext uri="{FF2B5EF4-FFF2-40B4-BE49-F238E27FC236}">
                <a16:creationId xmlns:a16="http://schemas.microsoft.com/office/drawing/2014/main" id="{1BAE7774-8AD8-C8A0-F1C2-F99DB0EC7AC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06331" y="1908603"/>
            <a:ext cx="2004270" cy="2004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76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seline Report showing how people rated their knowledge of Registered Apprenticeship correlating with performance measures: Excellent 8 percent, Very Good 14 percent, Very Little 35 percent, and None 10 percent">
            <a:extLst>
              <a:ext uri="{FF2B5EF4-FFF2-40B4-BE49-F238E27FC236}">
                <a16:creationId xmlns:a16="http://schemas.microsoft.com/office/drawing/2014/main" id="{CC519CF0-37D6-6D82-3C4D-8ECF95A7D89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5400000">
            <a:off x="5725418" y="121152"/>
            <a:ext cx="3846212" cy="6973456"/>
          </a:xfrm>
          <a:prstGeom prst="rect">
            <a:avLst/>
          </a:prstGeom>
        </p:spPr>
      </p:pic>
      <p:sp>
        <p:nvSpPr>
          <p:cNvPr id="5" name="Title 4">
            <a:extLst>
              <a:ext uri="{FF2B5EF4-FFF2-40B4-BE49-F238E27FC236}">
                <a16:creationId xmlns:a16="http://schemas.microsoft.com/office/drawing/2014/main" id="{A669C32D-118A-1346-A129-84C337C9C892}"/>
              </a:ext>
            </a:extLst>
          </p:cNvPr>
          <p:cNvSpPr>
            <a:spLocks noGrp="1"/>
          </p:cNvSpPr>
          <p:nvPr>
            <p:ph type="title"/>
          </p:nvPr>
        </p:nvSpPr>
        <p:spPr/>
        <p:txBody>
          <a:bodyPr/>
          <a:lstStyle/>
          <a:p>
            <a:r>
              <a:rPr lang="en-US">
                <a:latin typeface="Montserrat"/>
              </a:rPr>
              <a:t>RA &amp; WIOA Performance Measures</a:t>
            </a:r>
            <a:endParaRPr lang="en-US"/>
          </a:p>
        </p:txBody>
      </p:sp>
      <p:sp>
        <p:nvSpPr>
          <p:cNvPr id="3" name="Content Placeholder 2">
            <a:extLst>
              <a:ext uri="{FF2B5EF4-FFF2-40B4-BE49-F238E27FC236}">
                <a16:creationId xmlns:a16="http://schemas.microsoft.com/office/drawing/2014/main" id="{D90BDE94-6F27-022E-9ECF-674DB5D729D8}"/>
              </a:ext>
            </a:extLst>
          </p:cNvPr>
          <p:cNvSpPr>
            <a:spLocks noGrp="1"/>
          </p:cNvSpPr>
          <p:nvPr>
            <p:ph sz="half" idx="1"/>
          </p:nvPr>
        </p:nvSpPr>
        <p:spPr>
          <a:xfrm>
            <a:off x="838200" y="1825625"/>
            <a:ext cx="3446929" cy="3735523"/>
          </a:xfrm>
        </p:spPr>
        <p:txBody>
          <a:bodyPr/>
          <a:lstStyle/>
          <a:p>
            <a:pPr marL="0" indent="0">
              <a:buNone/>
            </a:pPr>
            <a:r>
              <a:rPr lang="en-US">
                <a:solidFill>
                  <a:schemeClr val="tx1"/>
                </a:solidFill>
                <a:latin typeface="Montserrat Medium" panose="00000600000000000000" pitchFamily="2" charset="0"/>
                <a:cs typeface="Segoe UI" panose="020B0502040204020203" pitchFamily="34" charset="0"/>
              </a:rPr>
              <a:t>How would you rate your knowledge on how </a:t>
            </a:r>
            <a:r>
              <a:rPr lang="en-US">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Registered Apprenticeship correlates with </a:t>
            </a:r>
            <a:r>
              <a:rPr lang="en-US" u="sng">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WIOA performance measures</a:t>
            </a:r>
            <a:r>
              <a:rPr lang="en-US" u="sng">
                <a:solidFill>
                  <a:schemeClr val="tx1"/>
                </a:solidFill>
                <a:latin typeface="Montserrat Medium" panose="00000600000000000000" pitchFamily="2" charset="0"/>
                <a:cs typeface="Segoe UI" panose="020B0502040204020203" pitchFamily="34" charset="0"/>
              </a:rPr>
              <a:t>? </a:t>
            </a:r>
          </a:p>
          <a:p>
            <a:pPr marL="0" indent="0">
              <a:buNone/>
            </a:pPr>
            <a:endParaRPr lang="en-US"/>
          </a:p>
        </p:txBody>
      </p:sp>
      <p:sp>
        <p:nvSpPr>
          <p:cNvPr id="4" name="Content Placeholder 3">
            <a:extLst>
              <a:ext uri="{FF2B5EF4-FFF2-40B4-BE49-F238E27FC236}">
                <a16:creationId xmlns:a16="http://schemas.microsoft.com/office/drawing/2014/main" id="{AD0C7C34-C461-1BE5-B78F-B6F8E5661908}"/>
              </a:ext>
            </a:extLst>
          </p:cNvPr>
          <p:cNvSpPr>
            <a:spLocks noGrp="1"/>
          </p:cNvSpPr>
          <p:nvPr>
            <p:ph sz="half" idx="2"/>
          </p:nvPr>
        </p:nvSpPr>
        <p:spPr>
          <a:xfrm>
            <a:off x="914400" y="5561148"/>
            <a:ext cx="10596282" cy="4351338"/>
          </a:xfrm>
        </p:spPr>
        <p:txBody>
          <a:bodyPr>
            <a:normAutofit/>
          </a:bodyPr>
          <a:lstStyle/>
          <a:p>
            <a:pPr marL="0" lvl="0" indent="0">
              <a:lnSpc>
                <a:spcPct val="100000"/>
              </a:lnSpc>
              <a:spcBef>
                <a:spcPts val="0"/>
              </a:spcBef>
              <a:buNone/>
              <a:defRPr/>
            </a:pPr>
            <a:r>
              <a:rPr lang="en-US" sz="1100" i="1">
                <a:solidFill>
                  <a:prstClr val="black"/>
                </a:solidFill>
                <a:latin typeface="Calibri" panose="020F0502020204030204"/>
              </a:rPr>
              <a:t>Source:</a:t>
            </a:r>
            <a:r>
              <a:rPr lang="en-US" sz="1100" i="1">
                <a:solidFill>
                  <a:prstClr val="black"/>
                </a:solidFill>
                <a:latin typeface="Helvetica" pitchFamily="2" charset="0"/>
              </a:rPr>
              <a:t> 2023 Workforce System Registered Apprenticeship Baseline Knowledge Assessment Report  - USDOL Center of Excellence, Safal Partners, NAWDP</a:t>
            </a:r>
            <a:r>
              <a:rPr lang="en-US" sz="1100">
                <a:solidFill>
                  <a:srgbClr val="000000"/>
                </a:solidFill>
                <a:latin typeface="Helvetica" pitchFamily="2" charset="0"/>
              </a:rPr>
              <a:t> </a:t>
            </a:r>
            <a:endParaRPr lang="en-US" sz="1100" b="1" i="1">
              <a:solidFill>
                <a:prstClr val="black"/>
              </a:solidFill>
              <a:latin typeface="Calibri" panose="020F0502020204030204"/>
            </a:endParaRPr>
          </a:p>
          <a:p>
            <a:pPr marL="0" indent="0">
              <a:buNone/>
            </a:pPr>
            <a:endParaRPr lang="en-US" sz="2400"/>
          </a:p>
        </p:txBody>
      </p:sp>
      <p:sp>
        <p:nvSpPr>
          <p:cNvPr id="2" name="Slide Number Placeholder 5">
            <a:extLst>
              <a:ext uri="{FF2B5EF4-FFF2-40B4-BE49-F238E27FC236}">
                <a16:creationId xmlns:a16="http://schemas.microsoft.com/office/drawing/2014/main" id="{2EFFF2CF-68E9-278E-6D61-41303D215E56}"/>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8875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CCA0-C279-07BB-D2CF-2C267C7F3002}"/>
              </a:ext>
            </a:extLst>
          </p:cNvPr>
          <p:cNvSpPr>
            <a:spLocks noGrp="1"/>
          </p:cNvSpPr>
          <p:nvPr>
            <p:ph type="title"/>
          </p:nvPr>
        </p:nvSpPr>
        <p:spPr>
          <a:xfrm>
            <a:off x="717754" y="589678"/>
            <a:ext cx="11653329" cy="1155560"/>
          </a:xfrm>
        </p:spPr>
        <p:txBody>
          <a:bodyPr>
            <a:noAutofit/>
          </a:bodyPr>
          <a:lstStyle/>
          <a:p>
            <a:pPr>
              <a:defRPr/>
            </a:pPr>
            <a:r>
              <a:rPr lang="en-US" sz="4000"/>
              <a:t>RA Alignment: Performance</a:t>
            </a:r>
            <a:endParaRPr lang="en-US" sz="4000">
              <a:latin typeface="Montserrat"/>
            </a:endParaRPr>
          </a:p>
        </p:txBody>
      </p:sp>
      <p:sp>
        <p:nvSpPr>
          <p:cNvPr id="3" name="Content Placeholder 2">
            <a:extLst>
              <a:ext uri="{FF2B5EF4-FFF2-40B4-BE49-F238E27FC236}">
                <a16:creationId xmlns:a16="http://schemas.microsoft.com/office/drawing/2014/main" id="{667BED6D-502D-61FC-3043-0F46AD70F324}"/>
              </a:ext>
            </a:extLst>
          </p:cNvPr>
          <p:cNvSpPr>
            <a:spLocks noGrp="1"/>
          </p:cNvSpPr>
          <p:nvPr>
            <p:ph sz="half" idx="1"/>
          </p:nvPr>
        </p:nvSpPr>
        <p:spPr>
          <a:xfrm>
            <a:off x="838200" y="2123767"/>
            <a:ext cx="10381180" cy="4053195"/>
          </a:xfrm>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00015E"/>
                </a:solidFill>
                <a:effectLst/>
                <a:uLnTx/>
                <a:uFillTx/>
                <a:latin typeface="Montserrat"/>
              </a:rPr>
              <a:t>RA improves performance outcomes!</a:t>
            </a:r>
            <a:endParaRPr lang="en-US" sz="4000" b="1" i="0" u="none" strike="noStrike" kern="1200" cap="none" spc="0" normalizeH="0" baseline="0" noProof="0">
              <a:ln>
                <a:noFill/>
              </a:ln>
              <a:solidFill>
                <a:srgbClr val="00015E"/>
              </a:solidFill>
              <a:effectLst/>
              <a:uLnTx/>
              <a:uFillTx/>
              <a:latin typeface="Montserra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1" i="0" u="none" strike="noStrike" kern="1200" cap="none" spc="0" normalizeH="0" baseline="0" noProof="0">
              <a:ln>
                <a:noFill/>
              </a:ln>
              <a:solidFill>
                <a:srgbClr val="ED7D31"/>
              </a:solidFill>
              <a:effectLst/>
              <a:uLnTx/>
              <a:uFillTx/>
              <a:latin typeface="Montserrat"/>
            </a:endParaRPr>
          </a:p>
          <a:p>
            <a:pPr marL="973138" indent="-454025">
              <a:lnSpc>
                <a:spcPct val="100000"/>
              </a:lnSpc>
              <a:spcBef>
                <a:spcPts val="0"/>
              </a:spcBef>
              <a:buFont typeface="Wingdings" panose="05000000000000000000" pitchFamily="2" charset="2"/>
              <a:buChar char="q"/>
              <a:defRPr/>
            </a:pPr>
            <a:r>
              <a:rPr kumimoji="0" lang="en-US" b="0" i="0" u="none" strike="noStrike" kern="1200" cap="none" spc="0" normalizeH="0" baseline="0" noProof="0">
                <a:ln>
                  <a:noFill/>
                </a:ln>
                <a:solidFill>
                  <a:schemeClr val="tx1"/>
                </a:solidFill>
                <a:effectLst/>
                <a:uLnTx/>
                <a:uFillTx/>
                <a:latin typeface="Montserrat"/>
              </a:rPr>
              <a:t>Entered Employment </a:t>
            </a:r>
            <a:r>
              <a:rPr lang="en-US">
                <a:solidFill>
                  <a:schemeClr val="tx1"/>
                </a:solidFill>
                <a:latin typeface="Montserrat"/>
              </a:rPr>
              <a:t>Rate Q2 and Q4 post exit</a:t>
            </a:r>
          </a:p>
          <a:p>
            <a:pPr marL="973138" indent="-454025">
              <a:lnSpc>
                <a:spcPct val="100000"/>
              </a:lnSpc>
              <a:spcBef>
                <a:spcPts val="0"/>
              </a:spcBef>
              <a:buFont typeface="Wingdings" panose="05000000000000000000" pitchFamily="2" charset="2"/>
              <a:buChar char="q"/>
              <a:defRPr/>
            </a:pPr>
            <a:r>
              <a:rPr lang="en-US">
                <a:solidFill>
                  <a:schemeClr val="tx1"/>
                </a:solidFill>
                <a:latin typeface="Montserrat"/>
              </a:rPr>
              <a:t>Median</a:t>
            </a:r>
            <a:r>
              <a:rPr kumimoji="0" lang="en-US" b="0" i="0" u="none" strike="noStrike" kern="1200" cap="none" spc="0" normalizeH="0" baseline="0" noProof="0">
                <a:ln>
                  <a:noFill/>
                </a:ln>
                <a:solidFill>
                  <a:schemeClr val="tx1"/>
                </a:solidFill>
                <a:effectLst/>
                <a:uLnTx/>
                <a:uFillTx/>
                <a:latin typeface="Montserrat"/>
              </a:rPr>
              <a:t> Earnings </a:t>
            </a:r>
            <a:r>
              <a:rPr lang="en-US">
                <a:solidFill>
                  <a:schemeClr val="tx1"/>
                </a:solidFill>
                <a:latin typeface="Montserrat"/>
              </a:rPr>
              <a:t>Q2 post exit</a:t>
            </a:r>
          </a:p>
          <a:p>
            <a:pPr marL="973138" marR="0" lvl="0" indent="-454025"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b="0" i="0" u="none" strike="noStrike" kern="1200" cap="none" spc="0" normalizeH="0" baseline="0" noProof="0">
                <a:ln>
                  <a:noFill/>
                </a:ln>
                <a:solidFill>
                  <a:schemeClr val="tx1"/>
                </a:solidFill>
                <a:effectLst/>
                <a:uLnTx/>
                <a:uFillTx/>
                <a:latin typeface="Montserrat"/>
              </a:rPr>
              <a:t>Measurable Skill gains</a:t>
            </a:r>
            <a:endParaRPr lang="en-US" b="0" i="0" u="none" strike="noStrike" kern="1200" cap="none" spc="0" normalizeH="0" baseline="0" noProof="0">
              <a:ln>
                <a:noFill/>
              </a:ln>
              <a:solidFill>
                <a:schemeClr val="tx1"/>
              </a:solidFill>
              <a:effectLst/>
              <a:uLnTx/>
              <a:uFillTx/>
              <a:latin typeface="Montserrat"/>
            </a:endParaRPr>
          </a:p>
          <a:p>
            <a:pPr marL="973138" marR="0" lvl="0" indent="-454025"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b="0" i="0" u="none" strike="noStrike" kern="1200" cap="none" spc="0" normalizeH="0" baseline="0" noProof="0">
                <a:ln>
                  <a:noFill/>
                </a:ln>
                <a:solidFill>
                  <a:schemeClr val="tx1"/>
                </a:solidFill>
                <a:effectLst/>
                <a:uLnTx/>
                <a:uFillTx/>
                <a:latin typeface="Montserrat"/>
              </a:rPr>
              <a:t>Credential Attainment </a:t>
            </a:r>
            <a:endParaRPr lang="en-US" b="0" i="0" u="none" strike="noStrike" kern="1200" cap="none" spc="0" normalizeH="0" baseline="0" noProof="0">
              <a:ln>
                <a:noFill/>
              </a:ln>
              <a:solidFill>
                <a:schemeClr val="tx1"/>
              </a:solidFill>
              <a:effectLst/>
              <a:uLnTx/>
              <a:uFillTx/>
              <a:latin typeface="Montserrat"/>
            </a:endParaRPr>
          </a:p>
          <a:p>
            <a:pPr marL="973138" marR="0" lvl="0" indent="-454025"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b="0" i="0" u="none" strike="noStrike" kern="1200" cap="none" spc="0" normalizeH="0" baseline="0" noProof="0">
                <a:ln>
                  <a:noFill/>
                </a:ln>
                <a:solidFill>
                  <a:schemeClr val="tx1"/>
                </a:solidFill>
                <a:effectLst/>
                <a:uLnTx/>
                <a:uFillTx/>
                <a:latin typeface="Montserrat"/>
              </a:rPr>
              <a:t>Effectiveness in Serving Employers</a:t>
            </a:r>
            <a:endParaRPr lang="en-US" b="0" i="0" u="none" strike="noStrike" kern="1200" cap="none" spc="0" normalizeH="0" baseline="0" noProof="0">
              <a:ln>
                <a:noFill/>
              </a:ln>
              <a:solidFill>
                <a:schemeClr val="tx1"/>
              </a:solidFill>
              <a:effectLst/>
              <a:uLnTx/>
              <a:uFillTx/>
              <a:latin typeface="Montserrat"/>
            </a:endParaRPr>
          </a:p>
          <a:p>
            <a:pPr marL="973138" indent="-454025">
              <a:lnSpc>
                <a:spcPct val="100000"/>
              </a:lnSpc>
              <a:spcBef>
                <a:spcPts val="0"/>
              </a:spcBef>
              <a:buFont typeface="Wingdings" panose="05000000000000000000" pitchFamily="2" charset="2"/>
              <a:buChar char="q"/>
            </a:pPr>
            <a:r>
              <a:rPr lang="en-US">
                <a:solidFill>
                  <a:schemeClr val="tx1"/>
                </a:solidFill>
                <a:latin typeface="Montserrat"/>
              </a:rPr>
              <a:t>Youth Employment &amp; Education Rate Q2 post exit</a:t>
            </a:r>
          </a:p>
          <a:p>
            <a:endParaRPr lang="en-US"/>
          </a:p>
        </p:txBody>
      </p:sp>
      <p:sp>
        <p:nvSpPr>
          <p:cNvPr id="4" name="Slide Number Placeholder 5">
            <a:extLst>
              <a:ext uri="{FF2B5EF4-FFF2-40B4-BE49-F238E27FC236}">
                <a16:creationId xmlns:a16="http://schemas.microsoft.com/office/drawing/2014/main" id="{E1C5D2B6-CBF5-2E99-3738-EA8113D7BAD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7589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howing how people rated their knowledge of who pays for each part of apprenticeship program: Excellent 12 percent, Very Good 15 percent, Good 28 percent, Very Little 36 percent, and none 6 percent.">
            <a:extLst>
              <a:ext uri="{FF2B5EF4-FFF2-40B4-BE49-F238E27FC236}">
                <a16:creationId xmlns:a16="http://schemas.microsoft.com/office/drawing/2014/main" id="{CC519CF0-37D6-6D82-3C4D-8ECF95A7D89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5400000">
            <a:off x="6113117" y="136334"/>
            <a:ext cx="4033928" cy="7078574"/>
          </a:xfrm>
          <a:prstGeom prst="rect">
            <a:avLst/>
          </a:prstGeom>
        </p:spPr>
      </p:pic>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lstStyle/>
          <a:p>
            <a:r>
              <a:rPr lang="en-US">
                <a:latin typeface="Montserrat"/>
              </a:rPr>
              <a:t>Programs Paying for RA</a:t>
            </a:r>
            <a:endParaRPr lang="en-US"/>
          </a:p>
        </p:txBody>
      </p:sp>
      <p:sp>
        <p:nvSpPr>
          <p:cNvPr id="3" name="Content Placeholder 2">
            <a:extLst>
              <a:ext uri="{FF2B5EF4-FFF2-40B4-BE49-F238E27FC236}">
                <a16:creationId xmlns:a16="http://schemas.microsoft.com/office/drawing/2014/main" id="{C28D422E-98FA-385A-41A5-6F50AA766941}"/>
              </a:ext>
            </a:extLst>
          </p:cNvPr>
          <p:cNvSpPr>
            <a:spLocks noGrp="1"/>
          </p:cNvSpPr>
          <p:nvPr>
            <p:ph sz="half" idx="1"/>
          </p:nvPr>
        </p:nvSpPr>
        <p:spPr>
          <a:xfrm>
            <a:off x="838200" y="1843741"/>
            <a:ext cx="3957918" cy="3436471"/>
          </a:xfrm>
        </p:spPr>
        <p:txBody>
          <a:bodyPr/>
          <a:lstStyle/>
          <a:p>
            <a:pPr marL="0" indent="0">
              <a:buNone/>
            </a:pPr>
            <a:r>
              <a:rPr lang="en-US">
                <a:solidFill>
                  <a:schemeClr val="tx1"/>
                </a:solidFill>
                <a:latin typeface="Montserrat Medium" panose="00000600000000000000" pitchFamily="2" charset="0"/>
                <a:cs typeface="Segoe UI" panose="020B0502040204020203" pitchFamily="34" charset="0"/>
              </a:rPr>
              <a:t>How would you rate your knowledge of</a:t>
            </a:r>
            <a:br>
              <a:rPr lang="en-US">
                <a:solidFill>
                  <a:schemeClr val="tx1"/>
                </a:solidFill>
                <a:latin typeface="Montserrat Medium" panose="00000600000000000000" pitchFamily="2" charset="0"/>
                <a:cs typeface="Segoe UI" panose="020B0502040204020203" pitchFamily="34" charset="0"/>
              </a:rPr>
            </a:br>
            <a:r>
              <a:rPr lang="en-US" b="1" u="sng">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who pays for each part of an apprenticeship program </a:t>
            </a:r>
            <a:r>
              <a:rPr lang="en-US">
                <a:solidFill>
                  <a:schemeClr val="tx1"/>
                </a:solidFill>
                <a:latin typeface="Montserrat Medium" panose="00000600000000000000" pitchFamily="2" charset="0"/>
                <a:cs typeface="Segoe UI" panose="020B0502040204020203" pitchFamily="34" charset="0"/>
              </a:rPr>
              <a:t>(related instruction, wages, administration)? </a:t>
            </a:r>
          </a:p>
          <a:p>
            <a:pPr marL="0" indent="0">
              <a:buNone/>
            </a:pPr>
            <a:endParaRPr lang="en-US"/>
          </a:p>
        </p:txBody>
      </p:sp>
      <p:sp>
        <p:nvSpPr>
          <p:cNvPr id="4" name="Content Placeholder 3">
            <a:extLst>
              <a:ext uri="{FF2B5EF4-FFF2-40B4-BE49-F238E27FC236}">
                <a16:creationId xmlns:a16="http://schemas.microsoft.com/office/drawing/2014/main" id="{4250C65B-D46B-EE27-062E-9675F1A76708}"/>
              </a:ext>
            </a:extLst>
          </p:cNvPr>
          <p:cNvSpPr>
            <a:spLocks noGrp="1"/>
          </p:cNvSpPr>
          <p:nvPr>
            <p:ph sz="half" idx="2"/>
          </p:nvPr>
        </p:nvSpPr>
        <p:spPr>
          <a:xfrm>
            <a:off x="838200" y="5692585"/>
            <a:ext cx="10963835" cy="365125"/>
          </a:xfrm>
        </p:spPr>
        <p:txBody>
          <a:bodyPr>
            <a:normAutofit/>
          </a:bodyPr>
          <a:lstStyle/>
          <a:p>
            <a:pPr marL="0" lvl="0" indent="0">
              <a:lnSpc>
                <a:spcPct val="100000"/>
              </a:lnSpc>
              <a:spcBef>
                <a:spcPts val="0"/>
              </a:spcBef>
              <a:buNone/>
              <a:defRPr/>
            </a:pPr>
            <a:r>
              <a:rPr lang="en-US" sz="1100" i="1">
                <a:solidFill>
                  <a:prstClr val="black"/>
                </a:solidFill>
                <a:latin typeface="Calibri" panose="020F0502020204030204"/>
              </a:rPr>
              <a:t>Source:</a:t>
            </a:r>
            <a:r>
              <a:rPr lang="en-US" sz="1100" i="1">
                <a:solidFill>
                  <a:prstClr val="black"/>
                </a:solidFill>
                <a:latin typeface="Helvetica" pitchFamily="2" charset="0"/>
              </a:rPr>
              <a:t> 2023 Workforce System Registered Apprenticeship Baseline Knowledge Assessment Report  - USDOL Center of Excellence, Safal Partners, NAWDP</a:t>
            </a:r>
            <a:r>
              <a:rPr lang="en-US" sz="1100">
                <a:solidFill>
                  <a:srgbClr val="000000"/>
                </a:solidFill>
                <a:latin typeface="Helvetica" pitchFamily="2" charset="0"/>
              </a:rPr>
              <a:t> </a:t>
            </a:r>
            <a:endParaRPr lang="en-US" sz="1100" b="1" i="1">
              <a:solidFill>
                <a:prstClr val="black"/>
              </a:solidFill>
              <a:latin typeface="Calibri" panose="020F0502020204030204"/>
            </a:endParaRPr>
          </a:p>
          <a:p>
            <a:pPr marL="0" indent="0">
              <a:buNone/>
            </a:pPr>
            <a:endParaRPr lang="en-US" sz="2400"/>
          </a:p>
        </p:txBody>
      </p:sp>
      <p:sp>
        <p:nvSpPr>
          <p:cNvPr id="2" name="Slide Number Placeholder 5">
            <a:extLst>
              <a:ext uri="{FF2B5EF4-FFF2-40B4-BE49-F238E27FC236}">
                <a16:creationId xmlns:a16="http://schemas.microsoft.com/office/drawing/2014/main" id="{0820402D-8C1B-EBCB-576B-F3797D54666B}"/>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116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 name="Title 2">
            <a:extLst>
              <a:ext uri="{FF2B5EF4-FFF2-40B4-BE49-F238E27FC236}">
                <a16:creationId xmlns:a16="http://schemas.microsoft.com/office/drawing/2014/main" id="{3790E8D1-4404-FF2C-F036-477C0B139650}"/>
              </a:ext>
            </a:extLst>
          </p:cNvPr>
          <p:cNvSpPr>
            <a:spLocks noGrp="1"/>
          </p:cNvSpPr>
          <p:nvPr>
            <p:ph type="title"/>
          </p:nvPr>
        </p:nvSpPr>
        <p:spPr/>
        <p:txBody>
          <a:bodyPr/>
          <a:lstStyle/>
          <a:p>
            <a:r>
              <a:rPr lang="en-US">
                <a:latin typeface="Montserrat"/>
              </a:rPr>
              <a:t> WIOA Funding, Supports for RA</a:t>
            </a:r>
            <a:endParaRPr lang="en-US"/>
          </a:p>
        </p:txBody>
      </p:sp>
      <p:pic>
        <p:nvPicPr>
          <p:cNvPr id="8" name="Picture 7" descr="WIOA Funding to Support Apprenticeship Items Including Related Training Instruction, On-the-Job Training and Supportive Services. Under the column &quot;Related Training and Instruction&quot;, it reads &quot;Under WIOA, all classroom training is funded through individual training accounts (ITAs). Programs must be on the state's eligible training provider list to take advantage of potential funding. In addition to ITAs for individual apprentices, utilizing contracts for cohort training is also possible&quot;. Under &quot;On the Job Training&quot;, the text reads &quot;on-the-job training is funded through contracts, not ITAs. OJT contracts can cover one or multiple apprentices with the reimbursement for OJT typically at 50% of the apprentices' wage rate&quot;. Under &quot;Supportive Services&quot;, the text reads &quot;WIO formula funds can be utilized to provide a rage of supportive services such as transportation and childcare. Also, if an ITA is used to fund the related training and instruction, the IRA can also be used to provide supportive services&quot;.">
            <a:extLst>
              <a:ext uri="{FF2B5EF4-FFF2-40B4-BE49-F238E27FC236}">
                <a16:creationId xmlns:a16="http://schemas.microsoft.com/office/drawing/2014/main" id="{27D3B047-47F1-BE8F-79F2-302BBA88C6D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60265" y="1622422"/>
            <a:ext cx="10033956" cy="4503656"/>
          </a:xfrm>
          <a:prstGeom prst="rect">
            <a:avLst/>
          </a:prstGeom>
          <a:ln>
            <a:noFill/>
          </a:ln>
          <a:effectLst/>
        </p:spPr>
      </p:pic>
      <p:pic>
        <p:nvPicPr>
          <p:cNvPr id="6" name="Picture 5">
            <a:extLst>
              <a:ext uri="{FF2B5EF4-FFF2-40B4-BE49-F238E27FC236}">
                <a16:creationId xmlns:a16="http://schemas.microsoft.com/office/drawing/2014/main" id="{98C1DE26-D012-6CFE-63BA-FAC29509F48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2" name="Slide Number Placeholder 5">
            <a:extLst>
              <a:ext uri="{FF2B5EF4-FFF2-40B4-BE49-F238E27FC236}">
                <a16:creationId xmlns:a16="http://schemas.microsoft.com/office/drawing/2014/main" id="{F9977A3A-88C7-391E-5954-871DBD95BB70}"/>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91777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p:txBody>
          <a:bodyPr/>
          <a:lstStyle/>
          <a:p>
            <a:r>
              <a:rPr lang="en-US">
                <a:latin typeface="Montserrat"/>
              </a:rPr>
              <a:t>RA &amp; ETPLs</a:t>
            </a:r>
            <a:endParaRPr lang="en-US"/>
          </a:p>
        </p:txBody>
      </p:sp>
      <p:sp>
        <p:nvSpPr>
          <p:cNvPr id="3" name="Content Placeholder 2">
            <a:extLst>
              <a:ext uri="{FF2B5EF4-FFF2-40B4-BE49-F238E27FC236}">
                <a16:creationId xmlns:a16="http://schemas.microsoft.com/office/drawing/2014/main" id="{90296113-838D-1B57-5125-C47DA605E84A}"/>
              </a:ext>
            </a:extLst>
          </p:cNvPr>
          <p:cNvSpPr>
            <a:spLocks noGrp="1"/>
          </p:cNvSpPr>
          <p:nvPr>
            <p:ph sz="half" idx="1"/>
          </p:nvPr>
        </p:nvSpPr>
        <p:spPr>
          <a:xfrm>
            <a:off x="649623" y="1825625"/>
            <a:ext cx="4496117" cy="3610355"/>
          </a:xfrm>
        </p:spPr>
        <p:txBody>
          <a:bodyPr/>
          <a:lstStyle/>
          <a:p>
            <a:pPr marL="0" indent="0">
              <a:buNone/>
            </a:pPr>
            <a:r>
              <a:rPr lang="en-US">
                <a:solidFill>
                  <a:schemeClr val="tx1"/>
                </a:solidFill>
                <a:latin typeface="Montserrat Medium" panose="00000600000000000000" pitchFamily="2" charset="0"/>
                <a:cs typeface="Segoe UI" panose="020B0502040204020203" pitchFamily="34" charset="0"/>
              </a:rPr>
              <a:t>How would you rate your knowledge of the relationship between  </a:t>
            </a:r>
            <a:br>
              <a:rPr lang="en-US">
                <a:solidFill>
                  <a:schemeClr val="tx1"/>
                </a:solidFill>
                <a:latin typeface="Montserrat Medium" panose="00000600000000000000" pitchFamily="2" charset="0"/>
                <a:cs typeface="Segoe UI" panose="020B0502040204020203" pitchFamily="34" charset="0"/>
              </a:rPr>
            </a:br>
            <a:r>
              <a:rPr lang="en-US" b="1">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Registered Apprenticeship </a:t>
            </a:r>
            <a:br>
              <a:rPr lang="en-US" b="1">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br>
            <a:r>
              <a:rPr lang="en-US" b="1">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related instruction and your state or local </a:t>
            </a:r>
            <a:r>
              <a:rPr lang="en-US" b="1" u="sng">
                <a:solidFill>
                  <a:schemeClr val="tx1"/>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eligible training provider list</a:t>
            </a:r>
            <a:r>
              <a:rPr lang="en-US">
                <a:solidFill>
                  <a:schemeClr val="tx1"/>
                </a:solidFill>
                <a:latin typeface="Montserrat Medium" panose="00000600000000000000" pitchFamily="2" charset="0"/>
                <a:cs typeface="Segoe UI" panose="020B0502040204020203" pitchFamily="34" charset="0"/>
              </a:rPr>
              <a:t>? </a:t>
            </a:r>
          </a:p>
          <a:p>
            <a:pPr marL="0" indent="0">
              <a:buNone/>
            </a:pPr>
            <a:endParaRPr lang="en-US"/>
          </a:p>
        </p:txBody>
      </p:sp>
      <p:pic>
        <p:nvPicPr>
          <p:cNvPr id="6" name="Picture 5" descr="Chart showing how people rated their knowledge of the relationship between Registered Apprenticeship related instruction and your state and local eligible training provider list: Excellent 9 percent, Very Good 15 percent, Good 29 percent, Very Little 34 percent, None 11 percent">
            <a:extLst>
              <a:ext uri="{FF2B5EF4-FFF2-40B4-BE49-F238E27FC236}">
                <a16:creationId xmlns:a16="http://schemas.microsoft.com/office/drawing/2014/main" id="{CC519CF0-37D6-6D82-3C4D-8ECF95A7D89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490"/>
          <a:stretch/>
        </p:blipFill>
        <p:spPr>
          <a:xfrm rot="5400000">
            <a:off x="6451239" y="272853"/>
            <a:ext cx="4123853" cy="6973455"/>
          </a:xfrm>
          <a:prstGeom prst="rect">
            <a:avLst/>
          </a:prstGeom>
        </p:spPr>
      </p:pic>
      <p:sp>
        <p:nvSpPr>
          <p:cNvPr id="4" name="Content Placeholder 3">
            <a:extLst>
              <a:ext uri="{FF2B5EF4-FFF2-40B4-BE49-F238E27FC236}">
                <a16:creationId xmlns:a16="http://schemas.microsoft.com/office/drawing/2014/main" id="{ECF921AA-2310-0DAE-AF2B-BCE5C8F7D1E8}"/>
              </a:ext>
            </a:extLst>
          </p:cNvPr>
          <p:cNvSpPr>
            <a:spLocks noGrp="1"/>
          </p:cNvSpPr>
          <p:nvPr>
            <p:ph sz="half" idx="2"/>
          </p:nvPr>
        </p:nvSpPr>
        <p:spPr>
          <a:xfrm>
            <a:off x="775446" y="5635709"/>
            <a:ext cx="10959353" cy="385527"/>
          </a:xfrm>
        </p:spPr>
        <p:txBody>
          <a:bodyPr>
            <a:normAutofit/>
          </a:bodyPr>
          <a:lstStyle/>
          <a:p>
            <a:pPr marL="0" lvl="0" indent="0">
              <a:lnSpc>
                <a:spcPct val="100000"/>
              </a:lnSpc>
              <a:spcBef>
                <a:spcPts val="0"/>
              </a:spcBef>
              <a:buNone/>
              <a:defRPr/>
            </a:pPr>
            <a:r>
              <a:rPr lang="en-US" sz="1100" i="1">
                <a:solidFill>
                  <a:prstClr val="black"/>
                </a:solidFill>
                <a:latin typeface="Calibri" panose="020F0502020204030204"/>
              </a:rPr>
              <a:t>Source:</a:t>
            </a:r>
            <a:r>
              <a:rPr lang="en-US" sz="1100" i="1">
                <a:solidFill>
                  <a:prstClr val="black"/>
                </a:solidFill>
                <a:latin typeface="Helvetica" pitchFamily="2" charset="0"/>
              </a:rPr>
              <a:t> 2023 Workforce System Registered Apprenticeship Baseline Knowledge Assessment Report  - USDOL Center of Excellence, Safal Partners, NAWDP</a:t>
            </a:r>
            <a:r>
              <a:rPr lang="en-US" sz="1100">
                <a:solidFill>
                  <a:srgbClr val="000000"/>
                </a:solidFill>
                <a:latin typeface="Helvetica" pitchFamily="2" charset="0"/>
              </a:rPr>
              <a:t> </a:t>
            </a:r>
            <a:endParaRPr lang="en-US" sz="1100" b="1" i="1">
              <a:solidFill>
                <a:prstClr val="black"/>
              </a:solidFill>
              <a:latin typeface="Calibri" panose="020F0502020204030204"/>
            </a:endParaRPr>
          </a:p>
          <a:p>
            <a:pPr marL="0" indent="0">
              <a:buNone/>
            </a:pPr>
            <a:endParaRPr lang="en-US" sz="1100"/>
          </a:p>
        </p:txBody>
      </p:sp>
      <p:sp>
        <p:nvSpPr>
          <p:cNvPr id="2" name="Slide Number Placeholder 5">
            <a:extLst>
              <a:ext uri="{FF2B5EF4-FFF2-40B4-BE49-F238E27FC236}">
                <a16:creationId xmlns:a16="http://schemas.microsoft.com/office/drawing/2014/main" id="{332937D0-F003-4D05-D554-74030DA56396}"/>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35163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B1B361E0-F78D-8104-A71F-B576E185526D}"/>
              </a:ext>
            </a:extLst>
          </p:cNvPr>
          <p:cNvSpPr>
            <a:spLocks noGrp="1"/>
          </p:cNvSpPr>
          <p:nvPr>
            <p:ph type="title"/>
          </p:nvPr>
        </p:nvSpPr>
        <p:spPr>
          <a:xfrm>
            <a:off x="838200" y="224606"/>
            <a:ext cx="10515600" cy="1325563"/>
          </a:xfrm>
        </p:spPr>
        <p:txBody>
          <a:bodyPr>
            <a:normAutofit/>
          </a:bodyPr>
          <a:lstStyle/>
          <a:p>
            <a:br>
              <a:rPr lang="en-US" sz="2900">
                <a:solidFill>
                  <a:prstClr val="white"/>
                </a:solidFill>
                <a:latin typeface="Montserrat Medium"/>
              </a:rPr>
            </a:br>
            <a:r>
              <a:rPr lang="en-US"/>
              <a:t>RA Alignment: ETPL</a:t>
            </a:r>
            <a:endParaRPr lang="en-US" sz="4000">
              <a:solidFill>
                <a:prstClr val="white"/>
              </a:solidFill>
            </a:endParaRPr>
          </a:p>
        </p:txBody>
      </p:sp>
      <p:sp>
        <p:nvSpPr>
          <p:cNvPr id="3" name="Content Placeholder 2">
            <a:extLst>
              <a:ext uri="{FF2B5EF4-FFF2-40B4-BE49-F238E27FC236}">
                <a16:creationId xmlns:a16="http://schemas.microsoft.com/office/drawing/2014/main" id="{7A8BECCD-DEAE-54EC-A477-D20892B347C5}"/>
              </a:ext>
            </a:extLst>
          </p:cNvPr>
          <p:cNvSpPr>
            <a:spLocks noGrp="1"/>
          </p:cNvSpPr>
          <p:nvPr>
            <p:ph sz="half" idx="1"/>
          </p:nvPr>
        </p:nvSpPr>
        <p:spPr>
          <a:xfrm>
            <a:off x="838200" y="1825625"/>
            <a:ext cx="6690534" cy="2467169"/>
          </a:xfrm>
        </p:spPr>
        <p:txBody>
          <a:bodyPr vert="horz" lIns="91440" tIns="45720" rIns="91440" bIns="45720" rtlCol="0" anchor="t">
            <a:noAutofit/>
          </a:bodyPr>
          <a:lstStyle/>
          <a:p>
            <a:pPr marL="342900" indent="-342900">
              <a:lnSpc>
                <a:spcPct val="100000"/>
              </a:lnSpc>
              <a:spcBef>
                <a:spcPts val="600"/>
              </a:spcBef>
            </a:pPr>
            <a:r>
              <a:rPr lang="en-US" sz="2000">
                <a:solidFill>
                  <a:schemeClr val="tx1"/>
                </a:solidFill>
                <a:latin typeface="Montserrat Medium"/>
              </a:rPr>
              <a:t>RA programs must be on the state/local eligible training provider (ETP) list to unlock WIOA funds for Related Instruction (RI).</a:t>
            </a:r>
          </a:p>
          <a:p>
            <a:pPr marL="342900" indent="-342900">
              <a:lnSpc>
                <a:spcPct val="100000"/>
              </a:lnSpc>
              <a:spcBef>
                <a:spcPts val="600"/>
              </a:spcBef>
            </a:pPr>
            <a:r>
              <a:rPr lang="en-US" sz="2000">
                <a:solidFill>
                  <a:schemeClr val="tx1"/>
                </a:solidFill>
                <a:latin typeface="Montserrat Medium"/>
              </a:rPr>
              <a:t>Under WIOA, </a:t>
            </a:r>
            <a:r>
              <a:rPr lang="en-US" sz="2000" b="1">
                <a:solidFill>
                  <a:srgbClr val="00015E"/>
                </a:solidFill>
                <a:latin typeface="Montserrat Medium"/>
              </a:rPr>
              <a:t>all RA programs are automatically eligible </a:t>
            </a:r>
            <a:r>
              <a:rPr lang="en-US" sz="2000">
                <a:solidFill>
                  <a:schemeClr val="tx1"/>
                </a:solidFill>
                <a:latin typeface="Montserrat Medium"/>
              </a:rPr>
              <a:t>for the ETP list, and each state workforce agency (SWA) must have a process in place to ensure this happens.  </a:t>
            </a:r>
          </a:p>
          <a:p>
            <a:pPr marL="0" indent="0">
              <a:buNone/>
            </a:pPr>
            <a:endParaRPr lang="en-US" sz="2000">
              <a:latin typeface="Montserrat Medium"/>
            </a:endParaRPr>
          </a:p>
        </p:txBody>
      </p:sp>
      <p:sp>
        <p:nvSpPr>
          <p:cNvPr id="7" name="Content Placeholder 6">
            <a:extLst>
              <a:ext uri="{FF2B5EF4-FFF2-40B4-BE49-F238E27FC236}">
                <a16:creationId xmlns:a16="http://schemas.microsoft.com/office/drawing/2014/main" id="{02082D89-6C1F-A401-BBF4-AFD46D9F8387}"/>
              </a:ext>
            </a:extLst>
          </p:cNvPr>
          <p:cNvSpPr>
            <a:spLocks noGrp="1"/>
          </p:cNvSpPr>
          <p:nvPr>
            <p:ph sz="half" idx="2"/>
          </p:nvPr>
        </p:nvSpPr>
        <p:spPr>
          <a:xfrm>
            <a:off x="838200" y="4203553"/>
            <a:ext cx="10697774" cy="2249813"/>
          </a:xfrm>
        </p:spPr>
        <p:txBody>
          <a:bodyPr>
            <a:norm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a:ea typeface="+mn-ea"/>
                <a:cs typeface="+mn-cs"/>
              </a:rPr>
              <a:t>Unlike other training providers/programs, RA programs have no performance-related requirements for inclusion on the ETP list.  SWAs and Local WDBs may not require even minimal performance information.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a:ea typeface="+mn-ea"/>
                <a:cs typeface="+mn-cs"/>
              </a:rPr>
              <a:t>The requirement that training programs on the ETP list be for in-demand occupations does not apply to RA programs</a:t>
            </a:r>
            <a:r>
              <a:rPr kumimoji="0" lang="en-US" sz="2000" b="0" i="0" u="none" strike="noStrike" kern="1200" cap="none" spc="0" normalizeH="0" baseline="0" noProof="0">
                <a:ln>
                  <a:noFill/>
                </a:ln>
                <a:solidFill>
                  <a:prstClr val="black">
                    <a:lumMod val="75000"/>
                    <a:lumOff val="25000"/>
                  </a:prstClr>
                </a:solidFill>
                <a:effectLst/>
                <a:uLnTx/>
                <a:uFillTx/>
                <a:latin typeface="Montserrat Medium"/>
                <a:ea typeface="+mn-ea"/>
                <a:cs typeface="+mn-cs"/>
              </a:rPr>
              <a:t>.</a:t>
            </a:r>
          </a:p>
        </p:txBody>
      </p:sp>
      <p:sp>
        <p:nvSpPr>
          <p:cNvPr id="2" name="Slide Number Placeholder 5">
            <a:extLst>
              <a:ext uri="{FF2B5EF4-FFF2-40B4-BE49-F238E27FC236}">
                <a16:creationId xmlns:a16="http://schemas.microsoft.com/office/drawing/2014/main" id="{0D60CA55-BA1F-0522-6218-7522C79AD63D}"/>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 name="Picture 4">
            <a:extLst>
              <a:ext uri="{FF2B5EF4-FFF2-40B4-BE49-F238E27FC236}">
                <a16:creationId xmlns:a16="http://schemas.microsoft.com/office/drawing/2014/main" id="{23463B60-FAA4-44F9-CCD0-9D8EC2C1BDB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08597" y="1027906"/>
            <a:ext cx="4391040" cy="2894610"/>
          </a:xfrm>
          <a:prstGeom prst="rect">
            <a:avLst/>
          </a:prstGeom>
          <a:ln>
            <a:noFill/>
          </a:ln>
          <a:effectLst>
            <a:softEdge rad="112500"/>
          </a:effectLst>
        </p:spPr>
      </p:pic>
    </p:spTree>
    <p:extLst>
      <p:ext uri="{BB962C8B-B14F-4D97-AF65-F5344CB8AC3E}">
        <p14:creationId xmlns:p14="http://schemas.microsoft.com/office/powerpoint/2010/main" val="1079997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xfrm>
            <a:off x="410135" y="434601"/>
            <a:ext cx="11219329" cy="1325563"/>
          </a:xfrm>
          <a:prstGeom prst="rect">
            <a:avLst/>
          </a:prstGeom>
          <a:noFill/>
          <a:ln>
            <a:noFill/>
          </a:ln>
        </p:spPr>
        <p:txBody>
          <a:bodyPr spcFirstLastPara="1" wrap="square" lIns="182875" tIns="45700" rIns="91425" bIns="45700" anchor="ctr" anchorCtr="0">
            <a:normAutofit/>
          </a:bodyPr>
          <a:lstStyle/>
          <a:p>
            <a:pPr marL="0" lvl="0" indent="0" rtl="0">
              <a:lnSpc>
                <a:spcPct val="90000"/>
              </a:lnSpc>
              <a:spcBef>
                <a:spcPts val="0"/>
              </a:spcBef>
              <a:spcAft>
                <a:spcPts val="0"/>
              </a:spcAft>
              <a:buSzPts val="1800"/>
              <a:buNone/>
            </a:pPr>
            <a:r>
              <a:rPr lang="en-US" sz="3600"/>
              <a:t>Benefits of Leveraging WIOA / RA Together</a:t>
            </a:r>
            <a:endParaRPr sz="3600"/>
          </a:p>
        </p:txBody>
      </p:sp>
      <p:sp>
        <p:nvSpPr>
          <p:cNvPr id="7" name="Content Placeholder 6">
            <a:extLst>
              <a:ext uri="{FF2B5EF4-FFF2-40B4-BE49-F238E27FC236}">
                <a16:creationId xmlns:a16="http://schemas.microsoft.com/office/drawing/2014/main" id="{A92ED705-918A-8648-F23B-02DCA7E34502}"/>
              </a:ext>
            </a:extLst>
          </p:cNvPr>
          <p:cNvSpPr>
            <a:spLocks noGrp="1"/>
          </p:cNvSpPr>
          <p:nvPr>
            <p:ph sz="half" idx="1"/>
          </p:nvPr>
        </p:nvSpPr>
        <p:spPr>
          <a:xfrm>
            <a:off x="624167" y="1880288"/>
            <a:ext cx="10791264" cy="4351338"/>
          </a:xfrm>
        </p:spPr>
        <p:txBody>
          <a:bodyPr>
            <a:normAutofit fontScale="85000" lnSpcReduction="20000"/>
          </a:bodyPr>
          <a:lstStyle/>
          <a:p>
            <a:pPr marL="571500" lvl="0" indent="-571500">
              <a:lnSpc>
                <a:spcPct val="100000"/>
              </a:lnSpc>
              <a:spcBef>
                <a:spcPts val="0"/>
              </a:spcBef>
            </a:pPr>
            <a:r>
              <a:rPr lang="en-US" sz="3200">
                <a:solidFill>
                  <a:prstClr val="black"/>
                </a:solidFill>
                <a:latin typeface="Montserrat Medium" panose="00000600000000000000" pitchFamily="2" charset="0"/>
                <a:cs typeface="Segoe UI"/>
              </a:rPr>
              <a:t>Unlock additional sources of RA program support for employers who sponsor programs or hire apprentices</a:t>
            </a:r>
          </a:p>
          <a:p>
            <a:pPr marL="571500" lvl="0" indent="-571500">
              <a:lnSpc>
                <a:spcPct val="100000"/>
              </a:lnSpc>
              <a:spcBef>
                <a:spcPts val="0"/>
              </a:spcBef>
            </a:pPr>
            <a:endParaRPr lang="en-US" sz="3200">
              <a:solidFill>
                <a:prstClr val="black"/>
              </a:solidFill>
              <a:latin typeface="Montserrat Medium" panose="00000600000000000000" pitchFamily="2" charset="0"/>
              <a:cs typeface="Segoe UI"/>
            </a:endParaRPr>
          </a:p>
          <a:p>
            <a:pPr marL="571500" lvl="0" indent="-571500">
              <a:lnSpc>
                <a:spcPct val="100000"/>
              </a:lnSpc>
              <a:spcBef>
                <a:spcPts val="0"/>
              </a:spcBef>
            </a:pPr>
            <a:r>
              <a:rPr lang="en-US" sz="3200">
                <a:solidFill>
                  <a:prstClr val="black"/>
                </a:solidFill>
                <a:latin typeface="Montserrat Medium" panose="00000600000000000000" pitchFamily="2" charset="0"/>
                <a:cs typeface="Segoe UI"/>
              </a:rPr>
              <a:t>Unlock additional resources for job seekers who are hired as apprentices with supportive services or assistance with classroom training</a:t>
            </a:r>
          </a:p>
          <a:p>
            <a:pPr marL="571500" lvl="0" indent="-571500">
              <a:lnSpc>
                <a:spcPct val="100000"/>
              </a:lnSpc>
              <a:spcBef>
                <a:spcPts val="0"/>
              </a:spcBef>
            </a:pPr>
            <a:endParaRPr lang="en-US" sz="3200">
              <a:solidFill>
                <a:prstClr val="black"/>
              </a:solidFill>
              <a:latin typeface="Montserrat Medium" panose="00000600000000000000" pitchFamily="2" charset="0"/>
              <a:cs typeface="Segoe UI"/>
            </a:endParaRPr>
          </a:p>
          <a:p>
            <a:pPr marL="571500" lvl="0" indent="-571500">
              <a:lnSpc>
                <a:spcPct val="100000"/>
              </a:lnSpc>
              <a:spcBef>
                <a:spcPts val="0"/>
              </a:spcBef>
            </a:pPr>
            <a:r>
              <a:rPr lang="en-US" sz="3200">
                <a:solidFill>
                  <a:prstClr val="black"/>
                </a:solidFill>
                <a:latin typeface="Montserrat Medium" panose="00000600000000000000" pitchFamily="2" charset="0"/>
                <a:cs typeface="Segoe UI"/>
              </a:rPr>
              <a:t>Shared outcomes</a:t>
            </a:r>
          </a:p>
          <a:p>
            <a:pPr marL="571500" lvl="0" indent="-571500">
              <a:lnSpc>
                <a:spcPct val="100000"/>
              </a:lnSpc>
              <a:spcBef>
                <a:spcPts val="0"/>
              </a:spcBef>
            </a:pPr>
            <a:endParaRPr lang="en-US" sz="1800">
              <a:solidFill>
                <a:prstClr val="black"/>
              </a:solidFill>
              <a:latin typeface="Montserrat Medium" panose="00000600000000000000" pitchFamily="2" charset="0"/>
              <a:cs typeface="Segoe UI"/>
            </a:endParaRPr>
          </a:p>
          <a:p>
            <a:pPr marL="571500" lvl="0" indent="-571500">
              <a:lnSpc>
                <a:spcPct val="100000"/>
              </a:lnSpc>
              <a:spcBef>
                <a:spcPts val="0"/>
              </a:spcBef>
            </a:pPr>
            <a:r>
              <a:rPr lang="en-US" sz="3200">
                <a:solidFill>
                  <a:prstClr val="black"/>
                </a:solidFill>
                <a:latin typeface="Montserrat Medium" panose="00000600000000000000" pitchFamily="2" charset="0"/>
                <a:cs typeface="Segoe UI"/>
              </a:rPr>
              <a:t>Boost overall alignment </a:t>
            </a:r>
            <a:br>
              <a:rPr lang="en-US" sz="3200">
                <a:solidFill>
                  <a:prstClr val="black"/>
                </a:solidFill>
                <a:latin typeface="Montserrat Medium" panose="00000600000000000000" pitchFamily="2" charset="0"/>
                <a:cs typeface="Segoe UI"/>
              </a:rPr>
            </a:br>
            <a:r>
              <a:rPr lang="en-US" sz="3200">
                <a:solidFill>
                  <a:prstClr val="black"/>
                </a:solidFill>
                <a:latin typeface="Montserrat Medium" panose="00000600000000000000" pitchFamily="2" charset="0"/>
                <a:cs typeface="Segoe UI"/>
              </a:rPr>
              <a:t>understanding for </a:t>
            </a:r>
            <a:br>
              <a:rPr lang="en-US" sz="3200">
                <a:solidFill>
                  <a:prstClr val="black"/>
                </a:solidFill>
                <a:latin typeface="Montserrat Medium" panose="00000600000000000000" pitchFamily="2" charset="0"/>
                <a:cs typeface="Segoe UI"/>
              </a:rPr>
            </a:br>
            <a:r>
              <a:rPr lang="en-US" sz="3200">
                <a:solidFill>
                  <a:prstClr val="black"/>
                </a:solidFill>
                <a:latin typeface="Montserrat Medium" panose="00000600000000000000" pitchFamily="2" charset="0"/>
                <a:cs typeface="Segoe UI"/>
              </a:rPr>
              <a:t>workforce system</a:t>
            </a:r>
          </a:p>
          <a:p>
            <a:endParaRPr lang="en-US"/>
          </a:p>
        </p:txBody>
      </p:sp>
      <p:pic>
        <p:nvPicPr>
          <p:cNvPr id="2" name="Picture 1" descr="WIOA Funding to Support Apprenticeship Items Including Related Training Instruction, On-th-Job Training and Supportive Services">
            <a:extLst>
              <a:ext uri="{FF2B5EF4-FFF2-40B4-BE49-F238E27FC236}">
                <a16:creationId xmlns:a16="http://schemas.microsoft.com/office/drawing/2014/main" id="{D2A396E3-FF90-7693-023E-7D776E6184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845800" y="3883631"/>
            <a:ext cx="4430068" cy="198839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363BA94-5AD1-C34B-B96A-E0D959C5234D}"/>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CFE4D038-D476-E9D4-A30B-8680E621D02D}"/>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62370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8551"/>
            <a:ext cx="10515600" cy="1325563"/>
          </a:xfrm>
        </p:spPr>
        <p:txBody>
          <a:bodyPr>
            <a:normAutofit/>
          </a:bodyPr>
          <a:lstStyle/>
          <a:p>
            <a:r>
              <a:rPr lang="en-US"/>
              <a:t>Promising Practices</a:t>
            </a:r>
          </a:p>
        </p:txBody>
      </p:sp>
      <p:pic>
        <p:nvPicPr>
          <p:cNvPr id="5126" name="Picture 6" descr="CareerWise Colorado logo">
            <a:extLst>
              <a:ext uri="{FF2B5EF4-FFF2-40B4-BE49-F238E27FC236}">
                <a16:creationId xmlns:a16="http://schemas.microsoft.com/office/drawing/2014/main" id="{B12F5077-265A-815C-C4FF-707B771F5902}"/>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7924" y="2126838"/>
            <a:ext cx="2197868" cy="595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D9F87697-B091-32BB-F8DA-4277A6C0DE69}"/>
              </a:ext>
            </a:extLst>
          </p:cNvPr>
          <p:cNvSpPr>
            <a:spLocks noGrp="1"/>
          </p:cNvSpPr>
          <p:nvPr>
            <p:ph sz="half" idx="1"/>
          </p:nvPr>
        </p:nvSpPr>
        <p:spPr>
          <a:xfrm>
            <a:off x="2419267" y="2005086"/>
            <a:ext cx="9276561" cy="4487789"/>
          </a:xfrm>
        </p:spPr>
        <p:txBody>
          <a:bodyPr vert="horz" lIns="91440" tIns="45720" rIns="91440" bIns="45720" rtlCol="0" anchor="t">
            <a:normAutofit fontScale="70000" lnSpcReduction="20000"/>
          </a:bodyPr>
          <a:lstStyle/>
          <a:p>
            <a:pPr lvl="1">
              <a:lnSpc>
                <a:spcPct val="120000"/>
              </a:lnSpc>
            </a:pPr>
            <a:r>
              <a:rPr lang="en-US" sz="2300" dirty="0">
                <a:latin typeface="Montserrat Medium"/>
              </a:rPr>
              <a:t>Colorado launched its youth apprenticeship program, </a:t>
            </a:r>
            <a:r>
              <a:rPr lang="en-US" sz="2300" dirty="0" err="1">
                <a:latin typeface="Montserrat Medium"/>
              </a:rPr>
              <a:t>CareerWise</a:t>
            </a:r>
            <a:r>
              <a:rPr lang="en-US" sz="2300" dirty="0">
                <a:latin typeface="Montserrat Medium"/>
              </a:rPr>
              <a:t> Colorado, in 2016. </a:t>
            </a:r>
            <a:r>
              <a:rPr lang="en-US" sz="2300" b="1" dirty="0" err="1">
                <a:latin typeface="Montserrat Medium"/>
              </a:rPr>
              <a:t>CareerWise</a:t>
            </a:r>
            <a:r>
              <a:rPr lang="en-US" sz="2300" b="1" dirty="0">
                <a:latin typeface="Montserrat Medium"/>
              </a:rPr>
              <a:t> is an independent public-private partnership that functions as a workforce intermediary</a:t>
            </a:r>
            <a:r>
              <a:rPr lang="en-US" sz="2300" dirty="0">
                <a:latin typeface="Montserrat Medium"/>
              </a:rPr>
              <a:t>. </a:t>
            </a:r>
            <a:r>
              <a:rPr lang="en-US" sz="1600" dirty="0">
                <a:latin typeface="Montserrat Medium"/>
                <a:hlinkClick r:id="rId4" tooltip="https://www.careerwisecolorado.org/en/"/>
              </a:rPr>
              <a:t>CareerWise Colorado | Youth Apprenticeship Programs</a:t>
            </a:r>
            <a:endParaRPr lang="en-US" sz="1600" dirty="0">
              <a:latin typeface="Montserrat Medium"/>
            </a:endParaRPr>
          </a:p>
          <a:p>
            <a:pPr lvl="1">
              <a:lnSpc>
                <a:spcPct val="120000"/>
              </a:lnSpc>
            </a:pPr>
            <a:endParaRPr lang="en-US" sz="2300">
              <a:solidFill>
                <a:schemeClr val="tx1"/>
              </a:solidFill>
            </a:endParaRPr>
          </a:p>
          <a:p>
            <a:pPr lvl="1">
              <a:lnSpc>
                <a:spcPct val="120000"/>
              </a:lnSpc>
            </a:pPr>
            <a:r>
              <a:rPr lang="en-US" sz="2300" dirty="0">
                <a:latin typeface="Montserrat Medium"/>
              </a:rPr>
              <a:t>South Carolina has a registered </a:t>
            </a:r>
            <a:r>
              <a:rPr lang="en-US" sz="2300" b="1" dirty="0">
                <a:latin typeface="Montserrat Medium"/>
              </a:rPr>
              <a:t>youth apprenticeship programs that operate through community and technical college system</a:t>
            </a:r>
            <a:r>
              <a:rPr lang="en-US" sz="2300" dirty="0">
                <a:latin typeface="Montserrat Medium"/>
              </a:rPr>
              <a:t>… regionally focused.</a:t>
            </a:r>
            <a:br>
              <a:rPr lang="en-US" sz="2300"/>
            </a:br>
            <a:r>
              <a:rPr lang="en-US" sz="1600" dirty="0">
                <a:latin typeface="Montserrat Medium"/>
                <a:hlinkClick r:id="rId5" tooltip="https://www.apprenticeshipcarolina.com/youth-apprenticeship.html"/>
              </a:rPr>
              <a:t>Youth Apprenticeship | Apprenticeship Carolina - a division of the SC Technical College System</a:t>
            </a:r>
            <a:endParaRPr lang="en-US" sz="1600" dirty="0">
              <a:latin typeface="Montserrat Medium"/>
            </a:endParaRPr>
          </a:p>
          <a:p>
            <a:pPr lvl="1">
              <a:lnSpc>
                <a:spcPct val="120000"/>
              </a:lnSpc>
            </a:pPr>
            <a:endParaRPr lang="en-US" sz="2300">
              <a:solidFill>
                <a:schemeClr val="tx1"/>
              </a:solidFill>
            </a:endParaRPr>
          </a:p>
          <a:p>
            <a:pPr marL="688975">
              <a:lnSpc>
                <a:spcPct val="120000"/>
              </a:lnSpc>
            </a:pPr>
            <a:r>
              <a:rPr lang="en-US" sz="2300" dirty="0">
                <a:latin typeface="Montserrat Medium"/>
              </a:rPr>
              <a:t>Tech Ready Apprentices for Careers in Kentucky (TRACK) is a business and industry driven </a:t>
            </a:r>
            <a:r>
              <a:rPr lang="en-US" sz="2300" b="1" dirty="0">
                <a:latin typeface="Montserrat Medium"/>
              </a:rPr>
              <a:t>youth apprenticeship program with a partnership between the Kentucky Department of Education's Office of Career and Technical Education and the Kentucky Office of Apprenticeship</a:t>
            </a:r>
            <a:r>
              <a:rPr lang="en-US" sz="2300" dirty="0">
                <a:latin typeface="Montserrat Medium"/>
              </a:rPr>
              <a:t> to provide secondary students with career pathway opportunities to create a pipeline for students to enter post-secondary apprenticeship training and RA. Students receive a nationally recognized credential at little or no cost. </a:t>
            </a:r>
            <a:r>
              <a:rPr lang="en-US" sz="1600" dirty="0">
                <a:latin typeface="Montserrat Medium"/>
                <a:hlinkClick r:id="rId6" tooltip="https://www.education.ky.gov/CTE/cter/Pages/TRACK-Res.aspx"/>
              </a:rPr>
              <a:t>TRACK Resources - Kentucky Department of Education</a:t>
            </a:r>
            <a:endParaRPr lang="en-US" sz="2300" dirty="0">
              <a:latin typeface="Montserrat Medium"/>
            </a:endParaRPr>
          </a:p>
          <a:p>
            <a:pPr lvl="1"/>
            <a:endParaRPr lang="en-US" sz="2000">
              <a:solidFill>
                <a:schemeClr val="tx1"/>
              </a:solidFill>
            </a:endParaRPr>
          </a:p>
        </p:txBody>
      </p:sp>
      <p:pic>
        <p:nvPicPr>
          <p:cNvPr id="5128" name="Picture 8" descr="Youth Apprenticeship Carolina">
            <a:extLst>
              <a:ext uri="{FF2B5EF4-FFF2-40B4-BE49-F238E27FC236}">
                <a16:creationId xmlns:a16="http://schemas.microsoft.com/office/drawing/2014/main" id="{61B96A54-832A-3ADB-C383-C5FECB36F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913945"/>
            <a:ext cx="1996828" cy="641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 for Tech Ready Apprentices for Careers in Kentucky (TRACK)">
            <a:extLst>
              <a:ext uri="{FF2B5EF4-FFF2-40B4-BE49-F238E27FC236}">
                <a16:creationId xmlns:a16="http://schemas.microsoft.com/office/drawing/2014/main" id="{CF161B6D-EF49-57B5-B696-DD4AE9A40BA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07741" y="3999812"/>
            <a:ext cx="2098051" cy="1555294"/>
          </a:xfrm>
          <a:prstGeom prst="rect">
            <a:avLst/>
          </a:prstGeom>
        </p:spPr>
      </p:pic>
      <p:sp>
        <p:nvSpPr>
          <p:cNvPr id="4" name="Slide Number Placeholder 5">
            <a:extLst>
              <a:ext uri="{FF2B5EF4-FFF2-40B4-BE49-F238E27FC236}">
                <a16:creationId xmlns:a16="http://schemas.microsoft.com/office/drawing/2014/main" id="{E5ED73EB-214F-E490-A11B-7793D1442DD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14737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randombar(horizontal)">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randombar(horizontal)">
                                      <p:cBhvr>
                                        <p:cTn id="12" dur="500"/>
                                        <p:tgtEl>
                                          <p:spTgt spid="5128"/>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Questions for Follow Up</a:t>
            </a:r>
          </a:p>
        </p:txBody>
      </p:sp>
      <p:sp>
        <p:nvSpPr>
          <p:cNvPr id="4" name="Rectangle 3">
            <a:extLst>
              <a:ext uri="{FF2B5EF4-FFF2-40B4-BE49-F238E27FC236}">
                <a16:creationId xmlns:a16="http://schemas.microsoft.com/office/drawing/2014/main" id="{F0062610-5589-18F7-4E2D-04B8DF6B8E33}"/>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4E5653C-4B9E-0389-3331-CE51660C83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909725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E17A089-37B2-BCA2-B822-FB12097F8FC4}"/>
              </a:ext>
            </a:extLst>
          </p:cNvPr>
          <p:cNvSpPr>
            <a:spLocks noGrp="1"/>
          </p:cNvSpPr>
          <p:nvPr>
            <p:ph type="title" idx="4294967295"/>
          </p:nvPr>
        </p:nvSpPr>
        <p:spPr>
          <a:xfrm>
            <a:off x="650875" y="755650"/>
            <a:ext cx="11022013"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bg1"/>
                </a:solidFill>
                <a:effectLst/>
                <a:uLnTx/>
                <a:uFillTx/>
                <a:latin typeface="Montserrat"/>
                <a:ea typeface="+mn-ea"/>
                <a:cs typeface="+mn-cs"/>
              </a:rPr>
              <a:t>Questions for You?</a:t>
            </a:r>
            <a:endParaRPr kumimoji="0" lang="en-US" sz="4400" b="0" i="0" u="none" strike="noStrike" kern="1200" cap="none" spc="0" normalizeH="0" baseline="0" noProof="0">
              <a:ln>
                <a:noFill/>
              </a:ln>
              <a:solidFill>
                <a:schemeClr val="bg1"/>
              </a:solidFill>
              <a:effectLst/>
              <a:uLnTx/>
              <a:uFillTx/>
              <a:latin typeface="Montserrat" panose="00000500000000000000" pitchFamily="2" charset="0"/>
              <a:ea typeface="+mn-ea"/>
              <a:cs typeface="+mn-cs"/>
            </a:endParaRPr>
          </a:p>
        </p:txBody>
      </p:sp>
      <p:pic>
        <p:nvPicPr>
          <p:cNvPr id="4" name="Picture 3" descr="light bulb">
            <a:extLst>
              <a:ext uri="{FF2B5EF4-FFF2-40B4-BE49-F238E27FC236}">
                <a16:creationId xmlns:a16="http://schemas.microsoft.com/office/drawing/2014/main" id="{86D8AFEC-3982-8C36-47A8-B32E7EF17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113" y="210010"/>
            <a:ext cx="1102105" cy="1309338"/>
          </a:xfrm>
          <a:prstGeom prst="rect">
            <a:avLst/>
          </a:prstGeom>
          <a:ln>
            <a:noFill/>
          </a:ln>
          <a:effectLst>
            <a:softEdge rad="112500"/>
          </a:effectLst>
        </p:spPr>
      </p:pic>
      <p:sp>
        <p:nvSpPr>
          <p:cNvPr id="18" name="Content Placeholder 17">
            <a:extLst>
              <a:ext uri="{FF2B5EF4-FFF2-40B4-BE49-F238E27FC236}">
                <a16:creationId xmlns:a16="http://schemas.microsoft.com/office/drawing/2014/main" id="{CCEC773B-FF1B-9151-5B72-3B797CA23189}"/>
              </a:ext>
            </a:extLst>
          </p:cNvPr>
          <p:cNvSpPr>
            <a:spLocks noGrp="1"/>
          </p:cNvSpPr>
          <p:nvPr>
            <p:ph idx="14"/>
          </p:nvPr>
        </p:nvSpPr>
        <p:spPr>
          <a:xfrm>
            <a:off x="868691" y="1942640"/>
            <a:ext cx="10586849" cy="3985550"/>
          </a:xfrm>
        </p:spPr>
        <p:txBody>
          <a:bodyPr vert="horz" lIns="91440" tIns="45720" rIns="91440" bIns="45720" rtlCol="0" anchor="t">
            <a:normAutofit fontScale="92500" lnSpcReduction="10000"/>
          </a:bodyPr>
          <a:lstStyle/>
          <a:p>
            <a:r>
              <a:rPr lang="en-US" sz="2300">
                <a:solidFill>
                  <a:schemeClr val="tx1"/>
                </a:solidFill>
                <a:latin typeface="Montserrat Medium"/>
              </a:rPr>
              <a:t>Are your youth case managers being trained on pre-apprenticeship / </a:t>
            </a:r>
            <a:br>
              <a:rPr lang="en-US" sz="2300">
                <a:solidFill>
                  <a:schemeClr val="tx1"/>
                </a:solidFill>
                <a:latin typeface="Montserrat Medium"/>
              </a:rPr>
            </a:br>
            <a:r>
              <a:rPr lang="en-US" sz="2300">
                <a:solidFill>
                  <a:schemeClr val="tx1"/>
                </a:solidFill>
                <a:latin typeface="Montserrat Medium"/>
              </a:rPr>
              <a:t>registered apprenticeship opportunities – do you know where those opportunities are?</a:t>
            </a:r>
          </a:p>
          <a:p>
            <a:endParaRPr lang="en-US" sz="2300">
              <a:solidFill>
                <a:schemeClr val="tx1"/>
              </a:solidFill>
              <a:latin typeface="Montserrat Medium"/>
            </a:endParaRPr>
          </a:p>
          <a:p>
            <a:r>
              <a:rPr lang="en-US" sz="2300">
                <a:solidFill>
                  <a:schemeClr val="tx1"/>
                </a:solidFill>
                <a:latin typeface="Montserrat Medium"/>
              </a:rPr>
              <a:t>Are there RA navigators/SMEs embedded within AJCs or your local area who can work with you on better understanding and recruiting for RA programs?</a:t>
            </a:r>
          </a:p>
          <a:p>
            <a:endParaRPr lang="en-US" sz="1100">
              <a:solidFill>
                <a:schemeClr val="tx1"/>
              </a:solidFill>
              <a:latin typeface="Montserrat Medium"/>
            </a:endParaRPr>
          </a:p>
          <a:p>
            <a:r>
              <a:rPr lang="en-US" sz="2300">
                <a:solidFill>
                  <a:schemeClr val="tx1"/>
                </a:solidFill>
                <a:latin typeface="Montserrat Medium"/>
              </a:rPr>
              <a:t>Are you purposefully discussing, screening and referring youth to pre-apprenticeship / RA programs?</a:t>
            </a:r>
          </a:p>
          <a:p>
            <a:endParaRPr lang="en-US" sz="1050">
              <a:solidFill>
                <a:schemeClr val="tx1"/>
              </a:solidFill>
              <a:latin typeface="Montserrat Medium"/>
            </a:endParaRPr>
          </a:p>
          <a:p>
            <a:r>
              <a:rPr lang="en-US" sz="2300">
                <a:solidFill>
                  <a:schemeClr val="tx1"/>
                </a:solidFill>
                <a:latin typeface="Montserrat Medium"/>
              </a:rPr>
              <a:t>Are there WIOA / RA co-enrollment procedures being used consistently by case managers and across all mandatory partners?</a:t>
            </a:r>
          </a:p>
          <a:p>
            <a:endParaRPr lang="en-US" sz="1050">
              <a:solidFill>
                <a:schemeClr val="tx1"/>
              </a:solidFill>
              <a:latin typeface="Montserrat Medium"/>
            </a:endParaRPr>
          </a:p>
          <a:p>
            <a:pPr marL="0" indent="0">
              <a:buNone/>
            </a:pPr>
            <a:endParaRPr lang="en-US"/>
          </a:p>
        </p:txBody>
      </p:sp>
      <p:sp>
        <p:nvSpPr>
          <p:cNvPr id="5" name="Slide Number Placeholder 5">
            <a:extLst>
              <a:ext uri="{FF2B5EF4-FFF2-40B4-BE49-F238E27FC236}">
                <a16:creationId xmlns:a16="http://schemas.microsoft.com/office/drawing/2014/main" id="{A7DF5188-FE4E-AD4A-5CA3-3D8B3D06BF3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89585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38200" y="1746103"/>
            <a:ext cx="6930016" cy="4134520"/>
          </a:xfrm>
        </p:spPr>
        <p:txBody>
          <a:bodyPr vert="horz" lIns="91440" tIns="45720" rIns="91440" bIns="45720" rtlCol="0" anchor="t">
            <a:normAutofit fontScale="77500" lnSpcReduction="20000"/>
          </a:bodyPr>
          <a:lstStyle/>
          <a:p>
            <a:pPr>
              <a:lnSpc>
                <a:spcPct val="100000"/>
              </a:lnSpc>
            </a:pPr>
            <a:r>
              <a:rPr lang="en-US" sz="3300" dirty="0">
                <a:solidFill>
                  <a:schemeClr val="tx1"/>
                </a:solidFill>
                <a:latin typeface="Montserrat Medium"/>
                <a:cs typeface="Segoe UI"/>
              </a:rPr>
              <a:t>Center of Excellence Overview</a:t>
            </a:r>
            <a:endParaRPr lang="en-US" sz="3300" dirty="0">
              <a:solidFill>
                <a:schemeClr val="tx1"/>
              </a:solidFill>
              <a:latin typeface="Montserrat Medium" panose="00000600000000000000" pitchFamily="2" charset="0"/>
              <a:cs typeface="Segoe UI" panose="020B0502040204020203" pitchFamily="34" charset="0"/>
            </a:endParaRPr>
          </a:p>
          <a:p>
            <a:pPr>
              <a:lnSpc>
                <a:spcPct val="100000"/>
              </a:lnSpc>
            </a:pPr>
            <a:endParaRPr lang="en-US" sz="3300" dirty="0">
              <a:solidFill>
                <a:schemeClr val="tx1"/>
              </a:solidFill>
              <a:latin typeface="Montserrat Medium"/>
              <a:cs typeface="Segoe UI"/>
            </a:endParaRPr>
          </a:p>
          <a:p>
            <a:pPr>
              <a:lnSpc>
                <a:spcPct val="100000"/>
              </a:lnSpc>
            </a:pPr>
            <a:r>
              <a:rPr lang="en-US" sz="3300" dirty="0">
                <a:solidFill>
                  <a:schemeClr val="tx1"/>
                </a:solidFill>
                <a:latin typeface="Montserrat Medium"/>
                <a:cs typeface="Segoe UI"/>
              </a:rPr>
              <a:t>The Basics of Youth Apprenticeships</a:t>
            </a:r>
            <a:endParaRPr lang="en-US" sz="3300" dirty="0">
              <a:solidFill>
                <a:schemeClr val="tx1"/>
              </a:solidFill>
              <a:latin typeface="Montserrat Medium" panose="00000600000000000000" pitchFamily="2" charset="0"/>
              <a:cs typeface="Segoe UI" panose="020B0502040204020203" pitchFamily="34" charset="0"/>
            </a:endParaRPr>
          </a:p>
          <a:p>
            <a:pPr>
              <a:lnSpc>
                <a:spcPct val="100000"/>
              </a:lnSpc>
            </a:pPr>
            <a:endParaRPr lang="en-US" sz="3300" dirty="0">
              <a:solidFill>
                <a:schemeClr val="tx1"/>
              </a:solidFill>
              <a:latin typeface="Montserrat Medium"/>
              <a:cs typeface="Segoe UI"/>
            </a:endParaRPr>
          </a:p>
          <a:p>
            <a:pPr>
              <a:lnSpc>
                <a:spcPct val="100000"/>
              </a:lnSpc>
            </a:pPr>
            <a:r>
              <a:rPr lang="en-US" sz="3300" dirty="0">
                <a:solidFill>
                  <a:schemeClr val="tx1"/>
                </a:solidFill>
                <a:latin typeface="Montserrat Medium"/>
                <a:cs typeface="Segoe UI"/>
              </a:rPr>
              <a:t>Youth Oriented Case Management</a:t>
            </a:r>
          </a:p>
          <a:p>
            <a:pPr>
              <a:lnSpc>
                <a:spcPct val="100000"/>
              </a:lnSpc>
            </a:pPr>
            <a:endParaRPr lang="en-US" sz="3300" dirty="0">
              <a:solidFill>
                <a:schemeClr val="tx1"/>
              </a:solidFill>
              <a:latin typeface="Montserrat Medium"/>
              <a:cs typeface="Segoe UI"/>
            </a:endParaRPr>
          </a:p>
          <a:p>
            <a:pPr>
              <a:lnSpc>
                <a:spcPct val="100000"/>
              </a:lnSpc>
            </a:pPr>
            <a:r>
              <a:rPr lang="en-US" sz="3300" dirty="0">
                <a:solidFill>
                  <a:schemeClr val="tx1"/>
                </a:solidFill>
                <a:latin typeface="Montserrat Medium"/>
                <a:cs typeface="Segoe UI"/>
              </a:rPr>
              <a:t>Questions for Follow Up</a:t>
            </a:r>
          </a:p>
          <a:p>
            <a:pPr marL="0" indent="0">
              <a:lnSpc>
                <a:spcPct val="100000"/>
              </a:lnSpc>
              <a:buNone/>
            </a:pPr>
            <a:endParaRPr lang="en-US" sz="3300" dirty="0">
              <a:solidFill>
                <a:schemeClr val="tx1"/>
              </a:solidFill>
              <a:latin typeface="Montserrat Medium"/>
              <a:cs typeface="Segoe UI"/>
            </a:endParaRPr>
          </a:p>
          <a:p>
            <a:pPr>
              <a:lnSpc>
                <a:spcPct val="100000"/>
              </a:lnSpc>
            </a:pPr>
            <a:r>
              <a:rPr lang="en-US" sz="3300" dirty="0">
                <a:solidFill>
                  <a:schemeClr val="tx1"/>
                </a:solidFill>
                <a:latin typeface="Montserrat Medium"/>
                <a:cs typeface="Segoe UI"/>
              </a:rPr>
              <a:t>Wrap Up</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98241" y="1825161"/>
            <a:ext cx="3938674" cy="3924297"/>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71461" y="5920271"/>
            <a:ext cx="910257" cy="910257"/>
          </a:xfrm>
          <a:prstGeom prst="rect">
            <a:avLst/>
          </a:prstGeom>
        </p:spPr>
      </p:pic>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22187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E17A089-37B2-BCA2-B822-FB12097F8FC4}"/>
              </a:ext>
            </a:extLst>
          </p:cNvPr>
          <p:cNvSpPr>
            <a:spLocks noGrp="1"/>
          </p:cNvSpPr>
          <p:nvPr>
            <p:ph type="title" idx="4294967295"/>
          </p:nvPr>
        </p:nvSpPr>
        <p:spPr>
          <a:xfrm>
            <a:off x="650875" y="755650"/>
            <a:ext cx="11022013"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bg1"/>
                </a:solidFill>
                <a:effectLst/>
                <a:uLnTx/>
                <a:uFillTx/>
                <a:latin typeface="Montserrat"/>
                <a:ea typeface="+mn-ea"/>
                <a:cs typeface="+mn-cs"/>
              </a:rPr>
              <a:t>Questions for You?</a:t>
            </a:r>
            <a:r>
              <a:rPr kumimoji="0" lang="en-US" sz="4400" b="0" i="0" u="none" strike="noStrike" kern="1200" cap="none" spc="0" normalizeH="0" baseline="0" noProof="0" dirty="0">
                <a:ln>
                  <a:noFill/>
                </a:ln>
                <a:solidFill>
                  <a:schemeClr val="bg1"/>
                </a:solidFill>
                <a:effectLst/>
                <a:uLnTx/>
                <a:uFillTx/>
                <a:latin typeface="Montserrat"/>
                <a:ea typeface="+mn-ea"/>
                <a:cs typeface="+mn-cs"/>
              </a:rPr>
              <a:t> </a:t>
            </a:r>
            <a:r>
              <a:rPr kumimoji="0" lang="en-US" sz="4400" b="0" i="0" u="none" strike="noStrike" kern="1200" cap="none" spc="0" normalizeH="0" baseline="0" noProof="0" dirty="0">
                <a:ln>
                  <a:noFill/>
                </a:ln>
                <a:effectLst/>
                <a:uLnTx/>
                <a:uFillTx/>
                <a:latin typeface="Montserrat"/>
                <a:ea typeface="+mn-ea"/>
                <a:cs typeface="+mn-cs"/>
              </a:rPr>
              <a:t>1</a:t>
            </a:r>
            <a:endParaRPr kumimoji="0" lang="en-US" sz="4400" b="0" i="0" u="none" strike="noStrike" kern="1200" cap="none" spc="0" normalizeH="0" baseline="0" noProof="0" dirty="0">
              <a:ln>
                <a:noFill/>
              </a:ln>
              <a:effectLst/>
              <a:uLnTx/>
              <a:uFillTx/>
              <a:latin typeface="Montserrat" panose="00000500000000000000" pitchFamily="2" charset="0"/>
              <a:ea typeface="+mn-ea"/>
              <a:cs typeface="+mn-cs"/>
            </a:endParaRPr>
          </a:p>
        </p:txBody>
      </p:sp>
      <p:pic>
        <p:nvPicPr>
          <p:cNvPr id="4" name="Picture 3" descr="light bulb">
            <a:extLst>
              <a:ext uri="{FF2B5EF4-FFF2-40B4-BE49-F238E27FC236}">
                <a16:creationId xmlns:a16="http://schemas.microsoft.com/office/drawing/2014/main" id="{86D8AFEC-3982-8C36-47A8-B32E7EF17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113" y="210010"/>
            <a:ext cx="1102105" cy="1309338"/>
          </a:xfrm>
          <a:prstGeom prst="rect">
            <a:avLst/>
          </a:prstGeom>
          <a:ln>
            <a:noFill/>
          </a:ln>
          <a:effectLst>
            <a:softEdge rad="112500"/>
          </a:effectLst>
        </p:spPr>
      </p:pic>
      <p:sp>
        <p:nvSpPr>
          <p:cNvPr id="18" name="Content Placeholder 17">
            <a:extLst>
              <a:ext uri="{FF2B5EF4-FFF2-40B4-BE49-F238E27FC236}">
                <a16:creationId xmlns:a16="http://schemas.microsoft.com/office/drawing/2014/main" id="{CCEC773B-FF1B-9151-5B72-3B797CA23189}"/>
              </a:ext>
            </a:extLst>
          </p:cNvPr>
          <p:cNvSpPr>
            <a:spLocks noGrp="1"/>
          </p:cNvSpPr>
          <p:nvPr>
            <p:ph idx="14"/>
          </p:nvPr>
        </p:nvSpPr>
        <p:spPr>
          <a:xfrm>
            <a:off x="802575" y="1942640"/>
            <a:ext cx="10586849" cy="3579502"/>
          </a:xfrm>
        </p:spPr>
        <p:txBody>
          <a:bodyPr vert="horz" lIns="91440" tIns="45720" rIns="91440" bIns="45720" rtlCol="0" anchor="t">
            <a:normAutofit lnSpcReduction="10000"/>
          </a:bodyPr>
          <a:lstStyle/>
          <a:p>
            <a:r>
              <a:rPr lang="en-US" sz="2300">
                <a:solidFill>
                  <a:schemeClr val="tx1"/>
                </a:solidFill>
                <a:latin typeface="Montserrat Medium"/>
              </a:rPr>
              <a:t>Are you working with other AJC partners to engage youth who may interested in RA programs?</a:t>
            </a:r>
          </a:p>
          <a:p>
            <a:endParaRPr lang="en-US" sz="1100">
              <a:solidFill>
                <a:schemeClr val="tx1"/>
              </a:solidFill>
              <a:latin typeface="Montserrat Medium"/>
            </a:endParaRPr>
          </a:p>
          <a:p>
            <a:r>
              <a:rPr lang="en-US" sz="2300">
                <a:solidFill>
                  <a:schemeClr val="tx1"/>
                </a:solidFill>
                <a:latin typeface="Montserrat Medium"/>
              </a:rPr>
              <a:t>What type of outreach is happening to target underserved youth populations, communicating the benefits of RA?</a:t>
            </a:r>
          </a:p>
          <a:p>
            <a:endParaRPr lang="en-US" sz="1100">
              <a:solidFill>
                <a:schemeClr val="tx1"/>
              </a:solidFill>
              <a:latin typeface="Montserrat Medium"/>
            </a:endParaRPr>
          </a:p>
          <a:p>
            <a:r>
              <a:rPr lang="en-US" sz="2300">
                <a:solidFill>
                  <a:schemeClr val="tx1"/>
                </a:solidFill>
                <a:latin typeface="Montserrat Medium"/>
              </a:rPr>
              <a:t>Are you receiving RA training to effectively engage youth and communicate the benefits of RA?</a:t>
            </a:r>
          </a:p>
          <a:p>
            <a:endParaRPr lang="en-US" sz="1100">
              <a:solidFill>
                <a:schemeClr val="tx1"/>
              </a:solidFill>
              <a:latin typeface="Montserrat Medium"/>
            </a:endParaRPr>
          </a:p>
          <a:p>
            <a:r>
              <a:rPr lang="en-US" sz="2300">
                <a:solidFill>
                  <a:schemeClr val="tx1"/>
                </a:solidFill>
                <a:latin typeface="Montserrat Medium"/>
              </a:rPr>
              <a:t>Are you working with Business Services  / RA reps to understand  which employers may be interested in employing youth?</a:t>
            </a:r>
          </a:p>
          <a:p>
            <a:endParaRPr lang="en-US"/>
          </a:p>
          <a:p>
            <a:pPr marL="0" indent="0">
              <a:buNone/>
            </a:pPr>
            <a:endParaRPr lang="en-US"/>
          </a:p>
        </p:txBody>
      </p:sp>
      <p:sp>
        <p:nvSpPr>
          <p:cNvPr id="5" name="Slide Number Placeholder 5">
            <a:extLst>
              <a:ext uri="{FF2B5EF4-FFF2-40B4-BE49-F238E27FC236}">
                <a16:creationId xmlns:a16="http://schemas.microsoft.com/office/drawing/2014/main" id="{A7DF5188-FE4E-AD4A-5CA3-3D8B3D06BF3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78715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5AD6C-0B7B-BC29-F0F6-EC51DC148336}"/>
              </a:ext>
            </a:extLst>
          </p:cNvPr>
          <p:cNvSpPr>
            <a:spLocks noGrp="1"/>
          </p:cNvSpPr>
          <p:nvPr>
            <p:ph type="title"/>
          </p:nvPr>
        </p:nvSpPr>
        <p:spPr>
          <a:xfrm>
            <a:off x="606175" y="399961"/>
            <a:ext cx="10747625" cy="1325563"/>
          </a:xfrm>
        </p:spPr>
        <p:txBody>
          <a:bodyPr/>
          <a:lstStyle/>
          <a:p>
            <a:r>
              <a:rPr lang="en-US"/>
              <a:t>Final Thoughts…</a:t>
            </a:r>
          </a:p>
        </p:txBody>
      </p:sp>
      <p:sp>
        <p:nvSpPr>
          <p:cNvPr id="2" name="Content Placeholder 1">
            <a:extLst>
              <a:ext uri="{FF2B5EF4-FFF2-40B4-BE49-F238E27FC236}">
                <a16:creationId xmlns:a16="http://schemas.microsoft.com/office/drawing/2014/main" id="{87668C8F-5670-C8B1-56DC-E9BDB91AACC2}"/>
              </a:ext>
            </a:extLst>
          </p:cNvPr>
          <p:cNvSpPr>
            <a:spLocks noGrp="1"/>
          </p:cNvSpPr>
          <p:nvPr>
            <p:ph idx="1"/>
          </p:nvPr>
        </p:nvSpPr>
        <p:spPr>
          <a:xfrm>
            <a:off x="733005" y="1680751"/>
            <a:ext cx="10985363" cy="4351338"/>
          </a:xfrm>
        </p:spPr>
        <p:txBody>
          <a:bodyPr vert="horz" lIns="91440" tIns="45720" rIns="91440" bIns="45720" rtlCol="0" anchor="t">
            <a:normAutofit/>
          </a:bodyPr>
          <a:lstStyle/>
          <a:p>
            <a:r>
              <a:rPr lang="en-US">
                <a:solidFill>
                  <a:schemeClr val="tx1"/>
                </a:solidFill>
              </a:rPr>
              <a:t>Talk with your colleagues about pre-apprenticeship and registered apprenticeship programs!</a:t>
            </a:r>
            <a:br>
              <a:rPr lang="en-US" dirty="0">
                <a:solidFill>
                  <a:schemeClr val="tx1"/>
                </a:solidFill>
              </a:rPr>
            </a:br>
            <a:endParaRPr lang="en-US">
              <a:solidFill>
                <a:schemeClr val="tx1"/>
              </a:solidFill>
            </a:endParaRPr>
          </a:p>
          <a:p>
            <a:r>
              <a:rPr lang="en-US">
                <a:solidFill>
                  <a:schemeClr val="tx1"/>
                </a:solidFill>
              </a:rPr>
              <a:t>Have your youth explore the RA jobs in your area:</a:t>
            </a:r>
          </a:p>
          <a:p>
            <a:pPr marL="0" indent="0">
              <a:buNone/>
            </a:pPr>
            <a:endParaRPr lang="en-US" dirty="0">
              <a:solidFill>
                <a:schemeClr val="tx1"/>
              </a:solidFill>
            </a:endParaRPr>
          </a:p>
          <a:p>
            <a:pPr marL="0" indent="0">
              <a:buNone/>
            </a:pPr>
            <a:endParaRPr lang="en-US" dirty="0">
              <a:solidFill>
                <a:schemeClr val="tx1"/>
              </a:solidFill>
              <a:latin typeface="Montserrat Medium"/>
            </a:endParaRPr>
          </a:p>
          <a:p>
            <a:r>
              <a:rPr lang="en-US">
                <a:solidFill>
                  <a:schemeClr val="tx1"/>
                </a:solidFill>
                <a:latin typeface="Montserrat Medium"/>
              </a:rPr>
              <a:t>Communicate with your local board’s Business Services Representatives to find out about employers who are working with RA.</a:t>
            </a:r>
          </a:p>
        </p:txBody>
      </p:sp>
      <p:sp>
        <p:nvSpPr>
          <p:cNvPr id="5" name="TextBox 4">
            <a:extLst>
              <a:ext uri="{FF2B5EF4-FFF2-40B4-BE49-F238E27FC236}">
                <a16:creationId xmlns:a16="http://schemas.microsoft.com/office/drawing/2014/main" id="{3941A84E-BD77-F644-684E-7ABEB836234E}"/>
              </a:ext>
            </a:extLst>
          </p:cNvPr>
          <p:cNvSpPr txBox="1"/>
          <p:nvPr/>
        </p:nvSpPr>
        <p:spPr>
          <a:xfrm>
            <a:off x="968503" y="3429000"/>
            <a:ext cx="93618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hlinkClick r:id="rId3" tooltip="https://www.apprenticeship.gov/apprenticeship-job-finder"/>
              </a:rPr>
              <a:t>https://www.apprenticeship.gov/apprenticeship-job-finder</a:t>
            </a:r>
            <a:endParaRPr kumimoji="0" lang="en-US" sz="24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endParaRPr>
          </a:p>
        </p:txBody>
      </p:sp>
      <p:pic>
        <p:nvPicPr>
          <p:cNvPr id="8" name="Picture 7">
            <a:extLst>
              <a:ext uri="{FF2B5EF4-FFF2-40B4-BE49-F238E27FC236}">
                <a16:creationId xmlns:a16="http://schemas.microsoft.com/office/drawing/2014/main" id="{2157DE5E-326D-9063-CFE4-D6B22312A23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20035" y="5962389"/>
            <a:ext cx="826021" cy="826021"/>
          </a:xfrm>
          <a:prstGeom prst="rect">
            <a:avLst/>
          </a:prstGeom>
        </p:spPr>
      </p:pic>
      <p:sp>
        <p:nvSpPr>
          <p:cNvPr id="6" name="Slide Number Placeholder 5">
            <a:extLst>
              <a:ext uri="{FF2B5EF4-FFF2-40B4-BE49-F238E27FC236}">
                <a16:creationId xmlns:a16="http://schemas.microsoft.com/office/drawing/2014/main" id="{9E530D60-3274-4827-30C5-4D5872058C57}"/>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887788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sz="7200" b="1" dirty="0">
                <a:solidFill>
                  <a:schemeClr val="bg1"/>
                </a:solidFill>
                <a:latin typeface="Montserrat"/>
              </a:rPr>
              <a:t>Wrap Up</a:t>
            </a:r>
          </a:p>
        </p:txBody>
      </p:sp>
      <p:pic>
        <p:nvPicPr>
          <p:cNvPr id="5" name="Picture 4">
            <a:extLst>
              <a:ext uri="{FF2B5EF4-FFF2-40B4-BE49-F238E27FC236}">
                <a16:creationId xmlns:a16="http://schemas.microsoft.com/office/drawing/2014/main" id="{C4E5653C-4B9E-0389-3331-CE51660C83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942289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dirty="0">
                <a:latin typeface="Montserra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No-Cost Resources</a:t>
            </a:r>
          </a:p>
        </p:txBody>
      </p:sp>
      <p:pic>
        <p:nvPicPr>
          <p:cNvPr id="12" name="Picture 11" descr="Workforce Board Guide front cover ">
            <a:extLst>
              <a:ext uri="{FF2B5EF4-FFF2-40B4-BE49-F238E27FC236}">
                <a16:creationId xmlns:a16="http://schemas.microsoft.com/office/drawing/2014/main" id="{14010793-A9E6-594C-4643-5D6C66C552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04228" y="1725524"/>
            <a:ext cx="3562503" cy="4195627"/>
          </a:xfrm>
          <a:prstGeom prst="rect">
            <a:avLst/>
          </a:prstGeom>
        </p:spPr>
      </p:pic>
      <p:pic>
        <p:nvPicPr>
          <p:cNvPr id="9" name="Picture 8">
            <a:extLst>
              <a:ext uri="{FF2B5EF4-FFF2-40B4-BE49-F238E27FC236}">
                <a16:creationId xmlns:a16="http://schemas.microsoft.com/office/drawing/2014/main" id="{0F490A01-5D7F-D349-CA67-EA33994AC45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0" name="Rectangle 9">
            <a:extLst>
              <a:ext uri="{FF2B5EF4-FFF2-40B4-BE49-F238E27FC236}">
                <a16:creationId xmlns:a16="http://schemas.microsoft.com/office/drawing/2014/main" id="{345E302D-8B0D-C709-CBAD-806B020C5BD8}"/>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319;p3">
            <a:extLst>
              <a:ext uri="{FF2B5EF4-FFF2-40B4-BE49-F238E27FC236}">
                <a16:creationId xmlns:a16="http://schemas.microsoft.com/office/drawing/2014/main" id="{6900806F-D0C8-71B1-2CCA-FFE7CD5E0933}"/>
              </a:ext>
            </a:extLst>
          </p:cNvPr>
          <p:cNvSpPr txBox="1">
            <a:spLocks noGrp="1"/>
          </p:cNvSpPr>
          <p:nvPr>
            <p:ph idx="1"/>
          </p:nvPr>
        </p:nvSpPr>
        <p:spPr>
          <a:xfrm>
            <a:off x="6248640" y="1725524"/>
            <a:ext cx="5056428" cy="2817312"/>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b="1">
                <a:solidFill>
                  <a:schemeClr val="tx1"/>
                </a:solidFill>
                <a:latin typeface="Montserrat Medium"/>
              </a:rPr>
              <a:t>Guide to </a:t>
            </a:r>
            <a:br>
              <a:rPr lang="en-US" b="1">
                <a:solidFill>
                  <a:schemeClr val="tx1"/>
                </a:solidFill>
                <a:latin typeface="Montserrat Medium"/>
              </a:rPr>
            </a:br>
            <a:r>
              <a:rPr lang="en-US" b="1">
                <a:solidFill>
                  <a:schemeClr val="tx1"/>
                </a:solidFill>
                <a:latin typeface="Montserrat Medium"/>
              </a:rPr>
              <a:t>Identifying Partners</a:t>
            </a:r>
          </a:p>
        </p:txBody>
      </p:sp>
      <p:pic>
        <p:nvPicPr>
          <p:cNvPr id="8" name="Picture 7" descr="QR Code to https://dolcoe.safalapps.com/sites/default/files/2023-09/Technical%20Assistance%20Guide.pdf&#10; ">
            <a:extLst>
              <a:ext uri="{FF2B5EF4-FFF2-40B4-BE49-F238E27FC236}">
                <a16:creationId xmlns:a16="http://schemas.microsoft.com/office/drawing/2014/main" id="{BD4CE60B-677F-68BD-F3C5-67A2B0327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0550" y="2913174"/>
            <a:ext cx="3092609" cy="3054507"/>
          </a:xfrm>
          <a:prstGeom prst="rect">
            <a:avLst/>
          </a:prstGeom>
        </p:spPr>
      </p:pic>
      <p:sp>
        <p:nvSpPr>
          <p:cNvPr id="3" name="Slide Number Placeholder 5">
            <a:extLst>
              <a:ext uri="{FF2B5EF4-FFF2-40B4-BE49-F238E27FC236}">
                <a16:creationId xmlns:a16="http://schemas.microsoft.com/office/drawing/2014/main" id="{CC8E136C-068A-E6FC-4E37-6629751D145E}"/>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531959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33541-19E0-E9CC-11D9-3650FC0515C8}"/>
              </a:ext>
            </a:extLst>
          </p:cNvPr>
          <p:cNvSpPr>
            <a:spLocks noGrp="1"/>
          </p:cNvSpPr>
          <p:nvPr>
            <p:ph type="title"/>
          </p:nvPr>
        </p:nvSpPr>
        <p:spPr>
          <a:xfrm>
            <a:off x="0" y="399961"/>
            <a:ext cx="12192000" cy="1325563"/>
          </a:xfrm>
        </p:spPr>
        <p:txBody>
          <a:bodyPr/>
          <a:lstStyle/>
          <a:p>
            <a:pPr algn="ctr"/>
            <a:r>
              <a:rPr lang="en-US"/>
              <a:t>Questions, Thoughts, Assistance Needed?</a:t>
            </a:r>
          </a:p>
        </p:txBody>
      </p:sp>
      <p:sp>
        <p:nvSpPr>
          <p:cNvPr id="13" name="TextBox 12">
            <a:extLst>
              <a:ext uri="{FF2B5EF4-FFF2-40B4-BE49-F238E27FC236}">
                <a16:creationId xmlns:a16="http://schemas.microsoft.com/office/drawing/2014/main" id="{503353A2-7DED-2B36-8313-86CC31ECC518}"/>
              </a:ext>
            </a:extLst>
          </p:cNvPr>
          <p:cNvSpPr txBox="1"/>
          <p:nvPr/>
        </p:nvSpPr>
        <p:spPr>
          <a:xfrm>
            <a:off x="442066" y="1668291"/>
            <a:ext cx="5874967" cy="2862322"/>
          </a:xfrm>
          <a:prstGeom prst="rect">
            <a:avLst/>
          </a:prstGeom>
          <a:noFill/>
        </p:spPr>
        <p:txBody>
          <a:bodyPr wrap="square" rtlCol="0">
            <a:spAutoFit/>
          </a:bodyPr>
          <a:lstStyle/>
          <a:p>
            <a:pPr algn="ctr"/>
            <a:r>
              <a:rPr lang="en-US" sz="2000">
                <a:latin typeface="Montserrat Medium" panose="02000505000000020004" pitchFamily="2" charset="77"/>
              </a:rPr>
              <a:t>Because we are so close on time, </a:t>
            </a:r>
            <a:br>
              <a:rPr lang="en-US" sz="2000">
                <a:latin typeface="Montserrat Medium" panose="02000505000000020004" pitchFamily="2" charset="77"/>
              </a:rPr>
            </a:br>
            <a:r>
              <a:rPr lang="en-US" sz="2000">
                <a:latin typeface="Montserrat Medium" panose="02000505000000020004" pitchFamily="2" charset="77"/>
              </a:rPr>
              <a:t>we are asking you to either </a:t>
            </a:r>
            <a:br>
              <a:rPr lang="en-US" sz="2000">
                <a:latin typeface="Montserrat Medium" panose="02000505000000020004" pitchFamily="2" charset="77"/>
              </a:rPr>
            </a:br>
            <a:r>
              <a:rPr lang="en-US" sz="2000" b="1" i="1">
                <a:effectLst>
                  <a:outerShdw blurRad="38100" dist="38100" dir="2700000" algn="tl">
                    <a:srgbClr val="000000">
                      <a:alpha val="43137"/>
                    </a:srgbClr>
                  </a:outerShdw>
                </a:effectLst>
                <a:latin typeface="Montserrat Medium" panose="02000505000000020004" pitchFamily="2" charset="77"/>
              </a:rPr>
              <a:t>place your questions in the chat </a:t>
            </a:r>
            <a:br>
              <a:rPr lang="en-US" sz="2000" b="1" i="1">
                <a:effectLst>
                  <a:outerShdw blurRad="38100" dist="38100" dir="2700000" algn="tl">
                    <a:srgbClr val="000000">
                      <a:alpha val="43137"/>
                    </a:srgbClr>
                  </a:outerShdw>
                </a:effectLst>
                <a:latin typeface="Montserrat Medium" panose="02000505000000020004" pitchFamily="2" charset="77"/>
              </a:rPr>
            </a:br>
            <a:r>
              <a:rPr lang="en-US" sz="2000" b="1" i="1">
                <a:effectLst>
                  <a:outerShdw blurRad="38100" dist="38100" dir="2700000" algn="tl">
                    <a:srgbClr val="000000">
                      <a:alpha val="43137"/>
                    </a:srgbClr>
                  </a:outerShdw>
                </a:effectLst>
                <a:latin typeface="Montserrat Medium" panose="02000505000000020004" pitchFamily="2" charset="77"/>
              </a:rPr>
              <a:t>for us to follow up on</a:t>
            </a:r>
          </a:p>
          <a:p>
            <a:pPr algn="ctr"/>
            <a:r>
              <a:rPr lang="en-US" sz="2000" b="1">
                <a:effectLst>
                  <a:outerShdw blurRad="38100" dist="38100" dir="2700000" algn="tl">
                    <a:srgbClr val="000000">
                      <a:alpha val="43137"/>
                    </a:srgbClr>
                  </a:outerShdw>
                </a:effectLst>
                <a:latin typeface="Montserrat Medium" panose="02000505000000020004" pitchFamily="2" charset="77"/>
              </a:rPr>
              <a:t>or </a:t>
            </a:r>
          </a:p>
          <a:p>
            <a:pPr algn="ctr"/>
            <a:r>
              <a:rPr lang="en-US" sz="2000" b="1" i="1">
                <a:effectLst>
                  <a:outerShdw blurRad="38100" dist="38100" dir="2700000" algn="tl">
                    <a:srgbClr val="000000">
                      <a:alpha val="43137"/>
                    </a:srgbClr>
                  </a:outerShdw>
                </a:effectLst>
                <a:latin typeface="Montserrat Medium" panose="02000505000000020004" pitchFamily="2" charset="77"/>
              </a:rPr>
              <a:t>scan the QR code and </a:t>
            </a:r>
            <a:br>
              <a:rPr lang="en-US" sz="2000" b="1" i="1">
                <a:effectLst>
                  <a:outerShdw blurRad="38100" dist="38100" dir="2700000" algn="tl">
                    <a:srgbClr val="000000">
                      <a:alpha val="43137"/>
                    </a:srgbClr>
                  </a:outerShdw>
                </a:effectLst>
                <a:latin typeface="Montserrat Medium" panose="02000505000000020004" pitchFamily="2" charset="77"/>
              </a:rPr>
            </a:br>
            <a:r>
              <a:rPr lang="en-US" sz="2000" b="1" i="1">
                <a:effectLst>
                  <a:outerShdw blurRad="38100" dist="38100" dir="2700000" algn="tl">
                    <a:srgbClr val="000000">
                      <a:alpha val="43137"/>
                    </a:srgbClr>
                  </a:outerShdw>
                </a:effectLst>
                <a:latin typeface="Montserrat Medium" panose="02000505000000020004" pitchFamily="2" charset="77"/>
              </a:rPr>
              <a:t>send us your question(s) </a:t>
            </a:r>
            <a:br>
              <a:rPr lang="en-US" sz="2000" b="1" i="1">
                <a:effectLst>
                  <a:outerShdw blurRad="38100" dist="38100" dir="2700000" algn="tl">
                    <a:srgbClr val="000000">
                      <a:alpha val="43137"/>
                    </a:srgbClr>
                  </a:outerShdw>
                </a:effectLst>
                <a:latin typeface="Montserrat Medium" panose="02000505000000020004" pitchFamily="2" charset="77"/>
              </a:rPr>
            </a:br>
            <a:r>
              <a:rPr lang="en-US" sz="2000">
                <a:latin typeface="Montserrat Medium" panose="02000505000000020004" pitchFamily="2" charset="77"/>
              </a:rPr>
              <a:t>where you may also request </a:t>
            </a:r>
            <a:br>
              <a:rPr lang="en-US" sz="2000">
                <a:latin typeface="Montserrat Medium" panose="02000505000000020004" pitchFamily="2" charset="77"/>
              </a:rPr>
            </a:br>
            <a:r>
              <a:rPr lang="en-US" sz="2000">
                <a:latin typeface="Montserrat Medium" panose="02000505000000020004" pitchFamily="2" charset="77"/>
              </a:rPr>
              <a:t>technical assistance as well. </a:t>
            </a:r>
          </a:p>
        </p:txBody>
      </p:sp>
      <p:sp>
        <p:nvSpPr>
          <p:cNvPr id="15" name="TextBox 14">
            <a:extLst>
              <a:ext uri="{FF2B5EF4-FFF2-40B4-BE49-F238E27FC236}">
                <a16:creationId xmlns:a16="http://schemas.microsoft.com/office/drawing/2014/main" id="{200B6DCA-2359-31AF-2868-73310847F9D4}"/>
              </a:ext>
            </a:extLst>
          </p:cNvPr>
          <p:cNvSpPr txBox="1"/>
          <p:nvPr/>
        </p:nvSpPr>
        <p:spPr>
          <a:xfrm>
            <a:off x="739440" y="5189709"/>
            <a:ext cx="5280218" cy="369332"/>
          </a:xfrm>
          <a:prstGeom prst="rect">
            <a:avLst/>
          </a:prstGeom>
          <a:noFill/>
        </p:spPr>
        <p:txBody>
          <a:bodyPr wrap="square">
            <a:spAutoFit/>
          </a:bodyPr>
          <a:lstStyle/>
          <a:p>
            <a:pPr algn="ctr"/>
            <a:r>
              <a:rPr lang="en-US" sz="1800" b="1" i="1">
                <a:solidFill>
                  <a:srgbClr val="00015E"/>
                </a:solidFill>
                <a:effectLst>
                  <a:outerShdw blurRad="38100" dist="38100" dir="2700000" algn="tl">
                    <a:srgbClr val="000000">
                      <a:alpha val="43137"/>
                    </a:srgbClr>
                  </a:outerShdw>
                </a:effectLst>
                <a:latin typeface="Montserrat" panose="02000505000000020004" pitchFamily="2" charset="77"/>
                <a:ea typeface="+mj-ea"/>
                <a:cs typeface="+mj-cs"/>
              </a:rPr>
              <a:t>Email:  RA_COE@SafalPartners.com</a:t>
            </a:r>
            <a:endParaRPr lang="en-US" b="1">
              <a:solidFill>
                <a:srgbClr val="00015E"/>
              </a:solidFill>
              <a:effectLst>
                <a:outerShdw blurRad="38100" dist="38100" dir="2700000" algn="tl">
                  <a:srgbClr val="000000">
                    <a:alpha val="43137"/>
                  </a:srgbClr>
                </a:outerShdw>
              </a:effectLst>
            </a:endParaRPr>
          </a:p>
        </p:txBody>
      </p:sp>
      <p:pic>
        <p:nvPicPr>
          <p:cNvPr id="4" name="Picture 3" descr="A qr code with a black background">
            <a:extLst>
              <a:ext uri="{FF2B5EF4-FFF2-40B4-BE49-F238E27FC236}">
                <a16:creationId xmlns:a16="http://schemas.microsoft.com/office/drawing/2014/main" id="{CFA72C9E-96BD-94FA-A81E-3213520BF6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81869" y="2057665"/>
            <a:ext cx="2470727" cy="2463800"/>
          </a:xfrm>
          <a:prstGeom prst="rect">
            <a:avLst/>
          </a:prstGeom>
        </p:spPr>
      </p:pic>
      <p:sp>
        <p:nvSpPr>
          <p:cNvPr id="17" name="Title 1">
            <a:extLst>
              <a:ext uri="{FF2B5EF4-FFF2-40B4-BE49-F238E27FC236}">
                <a16:creationId xmlns:a16="http://schemas.microsoft.com/office/drawing/2014/main" id="{6A394702-265D-0152-72C2-5F829A2C3A8D}"/>
              </a:ext>
            </a:extLst>
          </p:cNvPr>
          <p:cNvSpPr txBox="1">
            <a:spLocks/>
          </p:cNvSpPr>
          <p:nvPr/>
        </p:nvSpPr>
        <p:spPr>
          <a:xfrm>
            <a:off x="6372689" y="4711593"/>
            <a:ext cx="529446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algn="ctr"/>
            <a:r>
              <a:rPr lang="en-US" sz="3600" b="1" i="1">
                <a:effectLst>
                  <a:outerShdw blurRad="38100" dist="38100" dir="2700000" algn="tl">
                    <a:srgbClr val="000000">
                      <a:alpha val="43137"/>
                    </a:srgbClr>
                  </a:outerShdw>
                </a:effectLst>
                <a:latin typeface="Montserrat"/>
              </a:rPr>
              <a:t>We are here </a:t>
            </a:r>
            <a:br>
              <a:rPr lang="en-US" sz="3600" b="1" i="1">
                <a:effectLst>
                  <a:outerShdw blurRad="38100" dist="38100" dir="2700000" algn="tl">
                    <a:srgbClr val="000000">
                      <a:alpha val="43137"/>
                    </a:srgbClr>
                  </a:outerShdw>
                </a:effectLst>
                <a:latin typeface="Montserrat"/>
              </a:rPr>
            </a:br>
            <a:r>
              <a:rPr lang="en-US" sz="3600" b="1" i="1">
                <a:effectLst>
                  <a:outerShdw blurRad="38100" dist="38100" dir="2700000" algn="tl">
                    <a:srgbClr val="000000">
                      <a:alpha val="43137"/>
                    </a:srgbClr>
                  </a:outerShdw>
                </a:effectLst>
                <a:latin typeface="Montserrat"/>
              </a:rPr>
              <a:t>to help you!</a:t>
            </a:r>
          </a:p>
        </p:txBody>
      </p:sp>
      <p:pic>
        <p:nvPicPr>
          <p:cNvPr id="7" name="Picture 6">
            <a:extLst>
              <a:ext uri="{FF2B5EF4-FFF2-40B4-BE49-F238E27FC236}">
                <a16:creationId xmlns:a16="http://schemas.microsoft.com/office/drawing/2014/main" id="{BA788065-1BFE-3138-2F61-61E670E422F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20035" y="5962389"/>
            <a:ext cx="826021" cy="826021"/>
          </a:xfrm>
          <a:prstGeom prst="rect">
            <a:avLst/>
          </a:prstGeom>
        </p:spPr>
      </p:pic>
      <p:sp>
        <p:nvSpPr>
          <p:cNvPr id="5" name="Rectangle 4">
            <a:extLst>
              <a:ext uri="{FF2B5EF4-FFF2-40B4-BE49-F238E27FC236}">
                <a16:creationId xmlns:a16="http://schemas.microsoft.com/office/drawing/2014/main" id="{67C287CD-CBA5-5B25-1DDA-1F5DB6971E09}"/>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CB284EC4-CB52-A36D-0279-1B91688BC08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
        <p:nvSpPr>
          <p:cNvPr id="16" name="Rectangle 15">
            <a:extLst>
              <a:ext uri="{FF2B5EF4-FFF2-40B4-BE49-F238E27FC236}">
                <a16:creationId xmlns:a16="http://schemas.microsoft.com/office/drawing/2014/main" id="{B1461C5F-49E3-6A4D-F442-F1F0314F6A6F}"/>
              </a:ext>
              <a:ext uri="{C183D7F6-B498-43B3-948B-1728B52AA6E4}">
                <adec:decorative xmlns:adec="http://schemas.microsoft.com/office/drawing/2017/decorative" val="1"/>
              </a:ext>
            </a:extLst>
          </p:cNvPr>
          <p:cNvSpPr/>
          <p:nvPr/>
        </p:nvSpPr>
        <p:spPr>
          <a:xfrm>
            <a:off x="6317033" y="1623317"/>
            <a:ext cx="55656" cy="463460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44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t>Thank You for Joining Us</a:t>
            </a:r>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2"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pic>
        <p:nvPicPr>
          <p:cNvPr id="5" name="Picture 4">
            <a:extLst>
              <a:ext uri="{FF2B5EF4-FFF2-40B4-BE49-F238E27FC236}">
                <a16:creationId xmlns:a16="http://schemas.microsoft.com/office/drawing/2014/main" id="{DA766307-2860-FAAC-D3EA-B285EB54955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5931" y="5731483"/>
            <a:ext cx="3036667" cy="961784"/>
          </a:xfrm>
          <a:prstGeom prst="rect">
            <a:avLst/>
          </a:prstGeom>
          <a:ln>
            <a:solidFill>
              <a:srgbClr val="FFC000"/>
            </a:solidFill>
          </a:ln>
        </p:spPr>
      </p:pic>
    </p:spTree>
    <p:extLst>
      <p:ext uri="{BB962C8B-B14F-4D97-AF65-F5344CB8AC3E}">
        <p14:creationId xmlns:p14="http://schemas.microsoft.com/office/powerpoint/2010/main" val="22512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BB48-A468-CAC6-0419-2381F03A5A2F}"/>
              </a:ext>
            </a:extLst>
          </p:cNvPr>
          <p:cNvSpPr>
            <a:spLocks noGrp="1"/>
          </p:cNvSpPr>
          <p:nvPr>
            <p:ph type="title"/>
          </p:nvPr>
        </p:nvSpPr>
        <p:spPr/>
        <p:txBody>
          <a:bodyPr/>
          <a:lstStyle/>
          <a:p>
            <a:r>
              <a:rPr lang="en-US" dirty="0"/>
              <a:t>Poll – Getting to Know You</a:t>
            </a:r>
          </a:p>
        </p:txBody>
      </p:sp>
      <p:sp>
        <p:nvSpPr>
          <p:cNvPr id="4" name="Content Placeholder 3">
            <a:extLst>
              <a:ext uri="{FF2B5EF4-FFF2-40B4-BE49-F238E27FC236}">
                <a16:creationId xmlns:a16="http://schemas.microsoft.com/office/drawing/2014/main" id="{BB85C953-6631-2219-D0F5-EB338C371FB0}"/>
              </a:ext>
            </a:extLst>
          </p:cNvPr>
          <p:cNvSpPr>
            <a:spLocks noGrp="1"/>
          </p:cNvSpPr>
          <p:nvPr>
            <p:ph sz="half" idx="2"/>
          </p:nvPr>
        </p:nvSpPr>
        <p:spPr>
          <a:xfrm>
            <a:off x="6172200" y="1550677"/>
            <a:ext cx="5181600" cy="4874679"/>
          </a:xfrm>
        </p:spPr>
        <p:txBody>
          <a:bodyPr vert="horz" lIns="91440" tIns="45720" rIns="91440" bIns="45720" rtlCol="0" anchor="t">
            <a:noAutofit/>
          </a:bodyPr>
          <a:lstStyle/>
          <a:p>
            <a:r>
              <a:rPr lang="en-US" sz="1600" b="1" dirty="0">
                <a:latin typeface="Montserrat Medium" panose="02000505000000020004" pitchFamily="2" charset="77"/>
              </a:rPr>
              <a:t>Audience Affiliations:</a:t>
            </a:r>
          </a:p>
          <a:p>
            <a:pPr marL="742950" lvl="1" indent="-285750"/>
            <a:r>
              <a:rPr lang="en-US" sz="1600" dirty="0">
                <a:latin typeface="Montserrat Medium" panose="02000505000000020004" pitchFamily="2" charset="77"/>
              </a:rPr>
              <a:t>Employers</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a:rPr>
              <a:t>Registered Apprenticeship </a:t>
            </a:r>
            <a:br>
              <a:rPr lang="en-US" sz="1600" dirty="0">
                <a:latin typeface="Montserrat Medium"/>
              </a:rPr>
            </a:br>
            <a:r>
              <a:rPr lang="en-US" sz="1600" dirty="0">
                <a:latin typeface="Montserrat Medium"/>
              </a:rPr>
              <a:t>Program Staff</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State or Local Workforce Boards</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American Job Center Partners</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Post-Secondary/Proprietary Education</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Service Providers</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Community Based Organizations</a:t>
            </a:r>
          </a:p>
          <a:p>
            <a:pPr marL="742950" lvl="1" indent="-285750"/>
            <a:endParaRPr lang="en-US" sz="1600" dirty="0">
              <a:latin typeface="Montserrat Medium" panose="02000505000000020004" pitchFamily="2" charset="77"/>
            </a:endParaRPr>
          </a:p>
          <a:p>
            <a:pPr marL="742950" lvl="1" indent="-285750"/>
            <a:r>
              <a:rPr lang="en-US" sz="1600" dirty="0">
                <a:latin typeface="Montserrat Medium" panose="02000505000000020004" pitchFamily="2" charset="77"/>
              </a:rPr>
              <a:t>Other?</a:t>
            </a:r>
          </a:p>
        </p:txBody>
      </p:sp>
      <p:pic>
        <p:nvPicPr>
          <p:cNvPr id="6" name="Content Placeholder 5">
            <a:extLst>
              <a:ext uri="{FF2B5EF4-FFF2-40B4-BE49-F238E27FC236}">
                <a16:creationId xmlns:a16="http://schemas.microsoft.com/office/drawing/2014/main" id="{DF0EC048-B491-CB6F-C3E4-49F24C0B5DB3}"/>
              </a:ext>
              <a:ext uri="{C183D7F6-B498-43B3-948B-1728B52AA6E4}">
                <adec:decorative xmlns:adec="http://schemas.microsoft.com/office/drawing/2017/decorative" val="1"/>
              </a:ext>
            </a:extLst>
          </p:cNvPr>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688909" y="2133902"/>
            <a:ext cx="5181600" cy="3454865"/>
          </a:xfrm>
          <a:prstGeom prst="rect">
            <a:avLst/>
          </a:prstGeom>
          <a:ln>
            <a:noFill/>
          </a:ln>
          <a:effectLst>
            <a:softEdge rad="112500"/>
          </a:effectLst>
        </p:spPr>
      </p:pic>
      <p:sp>
        <p:nvSpPr>
          <p:cNvPr id="5" name="Slide Number Placeholder 5">
            <a:extLst>
              <a:ext uri="{FF2B5EF4-FFF2-40B4-BE49-F238E27FC236}">
                <a16:creationId xmlns:a16="http://schemas.microsoft.com/office/drawing/2014/main" id="{4C28E0B0-F87A-1AED-330A-2A86F654658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305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BB48-A468-CAC6-0419-2381F03A5A2F}"/>
              </a:ext>
            </a:extLst>
          </p:cNvPr>
          <p:cNvSpPr>
            <a:spLocks noGrp="1"/>
          </p:cNvSpPr>
          <p:nvPr>
            <p:ph type="title"/>
          </p:nvPr>
        </p:nvSpPr>
        <p:spPr/>
        <p:txBody>
          <a:bodyPr/>
          <a:lstStyle/>
          <a:p>
            <a:r>
              <a:rPr lang="en-US" dirty="0"/>
              <a:t>Poll – Getting to Know You</a:t>
            </a:r>
            <a:r>
              <a:rPr lang="en-US" dirty="0">
                <a:solidFill>
                  <a:srgbClr val="00015E"/>
                </a:solidFill>
              </a:rPr>
              <a:t> 1</a:t>
            </a:r>
          </a:p>
        </p:txBody>
      </p:sp>
      <p:sp>
        <p:nvSpPr>
          <p:cNvPr id="4" name="Content Placeholder 3">
            <a:extLst>
              <a:ext uri="{FF2B5EF4-FFF2-40B4-BE49-F238E27FC236}">
                <a16:creationId xmlns:a16="http://schemas.microsoft.com/office/drawing/2014/main" id="{BB85C953-6631-2219-D0F5-EB338C371FB0}"/>
              </a:ext>
            </a:extLst>
          </p:cNvPr>
          <p:cNvSpPr>
            <a:spLocks noGrp="1"/>
          </p:cNvSpPr>
          <p:nvPr>
            <p:ph sz="half" idx="2"/>
          </p:nvPr>
        </p:nvSpPr>
        <p:spPr>
          <a:xfrm>
            <a:off x="6172200" y="2004018"/>
            <a:ext cx="5181600" cy="4421338"/>
          </a:xfrm>
        </p:spPr>
        <p:txBody>
          <a:bodyPr vert="horz" lIns="91440" tIns="45720" rIns="91440" bIns="45720" rtlCol="0" anchor="t">
            <a:noAutofit/>
          </a:bodyPr>
          <a:lstStyle/>
          <a:p>
            <a:pPr marL="0" indent="0">
              <a:buNone/>
            </a:pPr>
            <a:r>
              <a:rPr lang="en-US" sz="2400" b="1" dirty="0">
                <a:latin typeface="Montserrat Medium"/>
              </a:rPr>
              <a:t>RA Affiliations:</a:t>
            </a:r>
            <a:endParaRPr lang="en-US"/>
          </a:p>
          <a:p>
            <a:pPr marL="742950" lvl="1" indent="-285750"/>
            <a:endParaRPr lang="en-US" dirty="0">
              <a:latin typeface="Montserrat Medium"/>
            </a:endParaRPr>
          </a:p>
          <a:p>
            <a:pPr marL="742950" lvl="1" indent="-285750"/>
            <a:r>
              <a:rPr lang="en-US" dirty="0">
                <a:latin typeface="Montserrat Medium"/>
              </a:rPr>
              <a:t>Self-Proclaimed Expert </a:t>
            </a:r>
            <a:br>
              <a:rPr lang="en-US" dirty="0">
                <a:latin typeface="Montserrat Medium"/>
              </a:rPr>
            </a:br>
            <a:r>
              <a:rPr lang="en-US" dirty="0">
                <a:latin typeface="Montserrat Medium"/>
              </a:rPr>
              <a:t>in RA</a:t>
            </a:r>
          </a:p>
          <a:p>
            <a:pPr marL="742950" lvl="1" indent="-285750"/>
            <a:endParaRPr lang="en-US" dirty="0"/>
          </a:p>
          <a:p>
            <a:pPr marL="742950" lvl="1" indent="-285750"/>
            <a:r>
              <a:rPr lang="en-US" dirty="0">
                <a:latin typeface="Montserrat Medium"/>
              </a:rPr>
              <a:t>I Understand the Concept of RA but Not an Expert</a:t>
            </a:r>
            <a:endParaRPr lang="en-US" dirty="0"/>
          </a:p>
          <a:p>
            <a:pPr marL="742950" lvl="1" indent="-285750"/>
            <a:endParaRPr lang="en-US" dirty="0"/>
          </a:p>
          <a:p>
            <a:pPr marL="742950" lvl="1" indent="-285750"/>
            <a:r>
              <a:rPr lang="en-US" dirty="0">
                <a:latin typeface="Montserrat Medium"/>
              </a:rPr>
              <a:t>I am at a 101 Level with RA</a:t>
            </a:r>
            <a:endParaRPr lang="en-US" dirty="0"/>
          </a:p>
          <a:p>
            <a:pPr marL="742950" lvl="1" indent="-285750"/>
            <a:endParaRPr lang="en-US" sz="1600" dirty="0"/>
          </a:p>
        </p:txBody>
      </p:sp>
      <p:pic>
        <p:nvPicPr>
          <p:cNvPr id="6" name="Content Placeholder 5">
            <a:extLst>
              <a:ext uri="{FF2B5EF4-FFF2-40B4-BE49-F238E27FC236}">
                <a16:creationId xmlns:a16="http://schemas.microsoft.com/office/drawing/2014/main" id="{DF0EC048-B491-CB6F-C3E4-49F24C0B5DB3}"/>
              </a:ext>
              <a:ext uri="{C183D7F6-B498-43B3-948B-1728B52AA6E4}">
                <adec:decorative xmlns:adec="http://schemas.microsoft.com/office/drawing/2017/decorative" val="1"/>
              </a:ext>
            </a:extLst>
          </p:cNvPr>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688909" y="2133902"/>
            <a:ext cx="5181600" cy="3454865"/>
          </a:xfrm>
          <a:prstGeom prst="rect">
            <a:avLst/>
          </a:prstGeom>
          <a:ln>
            <a:noFill/>
          </a:ln>
          <a:effectLst>
            <a:softEdge rad="112500"/>
          </a:effectLst>
        </p:spPr>
      </p:pic>
      <p:sp>
        <p:nvSpPr>
          <p:cNvPr id="5" name="Slide Number Placeholder 5">
            <a:extLst>
              <a:ext uri="{FF2B5EF4-FFF2-40B4-BE49-F238E27FC236}">
                <a16:creationId xmlns:a16="http://schemas.microsoft.com/office/drawing/2014/main" id="{4C28E0B0-F87A-1AED-330A-2A86F654658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6015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sz="6000" b="1" dirty="0">
                <a:solidFill>
                  <a:schemeClr val="bg1"/>
                </a:solidFill>
                <a:latin typeface="Montserrat"/>
              </a:rPr>
              <a:t>COE Overview</a:t>
            </a:r>
          </a:p>
        </p:txBody>
      </p:sp>
      <p:pic>
        <p:nvPicPr>
          <p:cNvPr id="5" name="Picture 4">
            <a:extLst>
              <a:ext uri="{FF2B5EF4-FFF2-40B4-BE49-F238E27FC236}">
                <a16:creationId xmlns:a16="http://schemas.microsoft.com/office/drawing/2014/main" id="{C4E5653C-4B9E-0389-3331-CE51660C83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Rectangle 3">
            <a:extLst>
              <a:ext uri="{FF2B5EF4-FFF2-40B4-BE49-F238E27FC236}">
                <a16:creationId xmlns:a16="http://schemas.microsoft.com/office/drawing/2014/main" id="{F0062610-5589-18F7-4E2D-04B8DF6B8E33}"/>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0247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825624"/>
            <a:ext cx="7414260" cy="4456891"/>
          </a:xfrm>
        </p:spPr>
        <p:txBody>
          <a:bodyPr vert="horz" lIns="91440" tIns="45720" rIns="91440" bIns="45720" rtlCol="0" anchor="t">
            <a:normAutofit fontScale="62500" lnSpcReduction="20000"/>
          </a:bodyPr>
          <a:lstStyle/>
          <a:p>
            <a:pPr>
              <a:lnSpc>
                <a:spcPct val="110000"/>
              </a:lnSpc>
            </a:pPr>
            <a:r>
              <a:rPr lang="en-US" sz="4000">
                <a:solidFill>
                  <a:schemeClr val="tx1"/>
                </a:solidFill>
                <a:latin typeface="Montserrat Medium"/>
                <a:ea typeface="+mn-lt"/>
                <a:cs typeface="Segoe UI"/>
              </a:rPr>
              <a:t>U.S. DOL initiative to increase systems alignment across apprenticeship, education, and workforce</a:t>
            </a:r>
          </a:p>
          <a:p>
            <a:pPr>
              <a:lnSpc>
                <a:spcPct val="110000"/>
              </a:lnSpc>
            </a:pPr>
            <a:r>
              <a:rPr lang="en-US" sz="4000">
                <a:solidFill>
                  <a:schemeClr val="tx1"/>
                </a:solidFill>
                <a:latin typeface="Montserrat Medium"/>
                <a:ea typeface="+mn-lt"/>
                <a:cs typeface="Segoe UI"/>
              </a:rPr>
              <a:t>Led by Safal Partners</a:t>
            </a:r>
            <a:r>
              <a:rPr lang="en-US" sz="2400" dirty="0">
                <a:solidFill>
                  <a:schemeClr val="tx1"/>
                </a:solidFill>
                <a:latin typeface="Montserrat Medium"/>
              </a:rPr>
              <a:t>; </a:t>
            </a:r>
            <a:r>
              <a:rPr lang="en-US" sz="3600">
                <a:solidFill>
                  <a:schemeClr val="tx1"/>
                </a:solidFill>
                <a:latin typeface="Montserrat Medium"/>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latin typeface="Montserrat Medium"/>
                <a:ea typeface="+mn-lt"/>
                <a:cs typeface="Segoe UI"/>
              </a:rPr>
              <a:t>We provide </a:t>
            </a:r>
            <a:r>
              <a:rPr lang="en-US" sz="4000" u="sng">
                <a:solidFill>
                  <a:schemeClr val="tx1"/>
                </a:solidFill>
                <a:latin typeface="Montserrat Medium"/>
                <a:ea typeface="+mn-lt"/>
                <a:cs typeface="Segoe UI"/>
              </a:rPr>
              <a:t>no-cost</a:t>
            </a:r>
            <a:r>
              <a:rPr lang="en-US" sz="4000">
                <a:solidFill>
                  <a:schemeClr val="tx1"/>
                </a:solidFill>
                <a:latin typeface="Montserrat Medium"/>
                <a:ea typeface="+mn-lt"/>
                <a:cs typeface="Segoe UI"/>
              </a:rPr>
              <a:t> TA including:</a:t>
            </a:r>
          </a:p>
          <a:p>
            <a:pPr lvl="1">
              <a:lnSpc>
                <a:spcPct val="110000"/>
              </a:lnSpc>
            </a:pPr>
            <a:r>
              <a:rPr lang="en-US" sz="3600">
                <a:solidFill>
                  <a:schemeClr val="tx1"/>
                </a:solidFill>
                <a:latin typeface="Montserrat Medium"/>
                <a:ea typeface="+mn-lt"/>
                <a:cs typeface="Segoe UI"/>
              </a:rPr>
              <a:t>Monthly webinars</a:t>
            </a:r>
          </a:p>
          <a:p>
            <a:pPr lvl="1">
              <a:lnSpc>
                <a:spcPct val="110000"/>
              </a:lnSpc>
            </a:pPr>
            <a:r>
              <a:rPr lang="en-US" sz="3600">
                <a:solidFill>
                  <a:schemeClr val="tx1"/>
                </a:solidFill>
                <a:latin typeface="Montserrat Medium"/>
                <a:ea typeface="+mn-lt"/>
                <a:cs typeface="Segoe UI"/>
              </a:rPr>
              <a:t>Quarterly virtual office hours</a:t>
            </a:r>
          </a:p>
          <a:p>
            <a:pPr lvl="1">
              <a:lnSpc>
                <a:spcPct val="110000"/>
              </a:lnSpc>
            </a:pPr>
            <a:r>
              <a:rPr lang="en-US" sz="3600">
                <a:solidFill>
                  <a:schemeClr val="tx1"/>
                </a:solidFill>
                <a:latin typeface="Montserrat Medium"/>
                <a:ea typeface="+mn-lt"/>
                <a:cs typeface="Segoe UI"/>
              </a:rPr>
              <a:t>Individual TA/coaching sessions</a:t>
            </a:r>
            <a:endParaRPr lang="en-US">
              <a:solidFill>
                <a:schemeClr val="tx1"/>
              </a:solidFill>
              <a:ea typeface="+mn-lt"/>
              <a:cs typeface="Segoe UI"/>
            </a:endParaRPr>
          </a:p>
          <a:p>
            <a:pPr lvl="1">
              <a:lnSpc>
                <a:spcPct val="110000"/>
              </a:lnSpc>
            </a:pPr>
            <a:r>
              <a:rPr lang="en-US" sz="3600">
                <a:latin typeface="Montserrat Medium"/>
                <a:ea typeface="+mn-lt"/>
                <a:cs typeface="Segoe UI"/>
              </a:rPr>
              <a:t>Online resources (desk aids, guides, frameworks, etc.)</a:t>
            </a:r>
            <a:br>
              <a:rPr lang="en-US" sz="3600">
                <a:latin typeface="Montserrat Medium" panose="00000600000000000000" pitchFamily="2" charset="0"/>
                <a:ea typeface="+mn-lt"/>
                <a:cs typeface="Segoe UI" panose="020B0502040204020203" pitchFamily="34" charset="0"/>
              </a:rPr>
            </a:br>
            <a:endParaRPr lang="en-US"/>
          </a:p>
        </p:txBody>
      </p:sp>
      <p:pic>
        <p:nvPicPr>
          <p:cNvPr id="11" name="Picture 10">
            <a:extLst>
              <a:ext uri="{FF2B5EF4-FFF2-40B4-BE49-F238E27FC236}">
                <a16:creationId xmlns:a16="http://schemas.microsoft.com/office/drawing/2014/main" id="{2B285767-F5CB-EDDE-E538-EB4CB37E4D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10" name="Rectangle 9">
            <a:extLst>
              <a:ext uri="{FF2B5EF4-FFF2-40B4-BE49-F238E27FC236}">
                <a16:creationId xmlns:a16="http://schemas.microsoft.com/office/drawing/2014/main" id="{5F9AEEBB-4948-A36F-3CF5-A3C4F227E961}"/>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5339068" y="5961549"/>
            <a:ext cx="3917022" cy="315912"/>
          </a:xfrm>
        </p:spPr>
        <p:txBody>
          <a:bodyPr>
            <a:normAutofit fontScale="62500" lnSpcReduction="20000"/>
          </a:bodyPr>
          <a:lstStyle/>
          <a:p>
            <a:pPr marL="0" indent="0">
              <a:buNone/>
            </a:pPr>
            <a:r>
              <a:rPr lang="en-US" sz="2800">
                <a:solidFill>
                  <a:srgbClr val="0563C1"/>
                </a:solidFill>
                <a:hlinkClick r:id="rId4">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4">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pic>
        <p:nvPicPr>
          <p:cNvPr id="8" name="Picture 7" descr="NAWDP, COABE, NDI, WIA, and FASTPORT logos">
            <a:extLst>
              <a:ext uri="{FF2B5EF4-FFF2-40B4-BE49-F238E27FC236}">
                <a16:creationId xmlns:a16="http://schemas.microsoft.com/office/drawing/2014/main" id="{5BE37307-D472-5BF7-AC8B-4DFE01164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1876" y="2212973"/>
            <a:ext cx="3321895" cy="2365562"/>
          </a:xfrm>
          <a:prstGeom prst="rect">
            <a:avLst/>
          </a:prstGeom>
          <a:ln>
            <a:solidFill>
              <a:schemeClr val="bg1"/>
            </a:solidFill>
          </a:ln>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739" y="4587859"/>
            <a:ext cx="1527450" cy="152983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20158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sp>
        <p:nvSpPr>
          <p:cNvPr id="13" name="Content Placeholder 12">
            <a:extLst>
              <a:ext uri="{FF2B5EF4-FFF2-40B4-BE49-F238E27FC236}">
                <a16:creationId xmlns:a16="http://schemas.microsoft.com/office/drawing/2014/main" id="{4F4963F1-5F51-0C38-7E42-8C56D86FBB17}"/>
              </a:ext>
            </a:extLst>
          </p:cNvPr>
          <p:cNvSpPr>
            <a:spLocks noGrp="1"/>
          </p:cNvSpPr>
          <p:nvPr>
            <p:ph sz="half" idx="1"/>
          </p:nvPr>
        </p:nvSpPr>
        <p:spPr>
          <a:xfrm>
            <a:off x="528562" y="5280753"/>
            <a:ext cx="5804401" cy="619635"/>
          </a:xfrm>
        </p:spPr>
        <p:txBody>
          <a:bodyPr/>
          <a:lstStyle/>
          <a:p>
            <a:pPr marL="0" lvl="0" indent="0">
              <a:lnSpc>
                <a:spcPct val="100000"/>
              </a:lnSpc>
              <a:spcBef>
                <a:spcPts val="0"/>
              </a:spcBef>
              <a:buNone/>
            </a:pPr>
            <a:r>
              <a:rPr lang="en-US" sz="1800">
                <a:solidFill>
                  <a:srgbClr val="0070C0"/>
                </a:solidFill>
                <a:latin typeface="Calibri" panose="020F0502020204030204"/>
                <a:hlinkClick r:id="rId3" tooltip="https://dolcoe.safalapps.com/resources/resourcesandtools">
                  <a:extLst>
                    <a:ext uri="{A12FA001-AC4F-418D-AE19-62706E023703}">
                      <ahyp:hlinkClr xmlns:ahyp="http://schemas.microsoft.com/office/drawing/2018/hyperlinkcolor" val="tx"/>
                    </a:ext>
                  </a:extLst>
                </a:hlinkClick>
              </a:rPr>
              <a:t>https://dolcoe.safalapps.com/resources/resourcesandtools</a:t>
            </a:r>
            <a:endParaRPr lang="en-US" sz="1800">
              <a:solidFill>
                <a:srgbClr val="0070C0"/>
              </a:solidFill>
              <a:latin typeface="Calibri" panose="020F0502020204030204"/>
            </a:endParaRPr>
          </a:p>
          <a:p>
            <a:pPr marL="0" indent="0">
              <a:buNone/>
            </a:pPr>
            <a:endParaRPr lang="en-US"/>
          </a:p>
        </p:txBody>
      </p:sp>
      <p:pic>
        <p:nvPicPr>
          <p:cNvPr id="11" name="Picture 10">
            <a:extLst>
              <a:ext uri="{FF2B5EF4-FFF2-40B4-BE49-F238E27FC236}">
                <a16:creationId xmlns:a16="http://schemas.microsoft.com/office/drawing/2014/main" id="{91A1972A-79E4-1258-A31D-DB4C778661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10" name="Rectangle 9">
            <a:extLst>
              <a:ext uri="{FF2B5EF4-FFF2-40B4-BE49-F238E27FC236}">
                <a16:creationId xmlns:a16="http://schemas.microsoft.com/office/drawing/2014/main" id="{28C3B179-6456-C2A0-BF48-A023E157C5CB}"/>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674057" y="1688253"/>
            <a:ext cx="4794178" cy="4096512"/>
          </a:xfrm>
          <a:prstGeom prst="rect">
            <a:avLst/>
          </a:prstGeom>
          <a:noFill/>
          <a:ln w="762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542617" y="1751542"/>
            <a:ext cx="5181600" cy="4351338"/>
          </a:xfrm>
        </p:spPr>
        <p:txBody>
          <a:bodyPr>
            <a:normAutofit/>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a:extLst>
              <a:ext uri="{FF2B5EF4-FFF2-40B4-BE49-F238E27FC236}">
                <a16:creationId xmlns:a16="http://schemas.microsoft.com/office/drawing/2014/main" id="{6FCE91DD-3CD0-0E5F-1BEE-9960A2096D8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90509" y="3044428"/>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9352757" y="3855380"/>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QR Code for Partner Profile Questionnaire: &#10;https://dolcoe.safalapps.com/sites/default/files/2022-11/Partnership%20Questionnaire.pdf">
            <a:extLst>
              <a:ext uri="{FF2B5EF4-FFF2-40B4-BE49-F238E27FC236}">
                <a16:creationId xmlns:a16="http://schemas.microsoft.com/office/drawing/2014/main" id="{9DB89EC1-7D79-7378-E8C7-58A78A294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6683" y="3912472"/>
            <a:ext cx="1520726" cy="1585900"/>
          </a:xfrm>
          <a:prstGeom prst="rect">
            <a:avLst/>
          </a:prstGeom>
        </p:spPr>
      </p:pic>
      <p:sp>
        <p:nvSpPr>
          <p:cNvPr id="6" name="Slide Number Placeholder 5">
            <a:extLst>
              <a:ext uri="{FF2B5EF4-FFF2-40B4-BE49-F238E27FC236}">
                <a16:creationId xmlns:a16="http://schemas.microsoft.com/office/drawing/2014/main" id="{00FAC045-D57B-1A88-656D-4BA90BCEFBE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 name="Picture 4">
            <a:extLst>
              <a:ext uri="{FF2B5EF4-FFF2-40B4-BE49-F238E27FC236}">
                <a16:creationId xmlns:a16="http://schemas.microsoft.com/office/drawing/2014/main" id="{0B1D7236-AD87-A937-88DB-E7389262E48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77235" y="1752687"/>
            <a:ext cx="5241329" cy="3319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90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The Basics of </a:t>
            </a:r>
            <a:br>
              <a:rPr lang="en-US" b="1">
                <a:solidFill>
                  <a:schemeClr val="bg1"/>
                </a:solidFill>
                <a:latin typeface="Montserrat"/>
              </a:rPr>
            </a:br>
            <a:r>
              <a:rPr lang="en-US" b="1">
                <a:solidFill>
                  <a:schemeClr val="bg1"/>
                </a:solidFill>
                <a:latin typeface="Montserrat"/>
              </a:rPr>
              <a:t>Youth Apprenticeship</a:t>
            </a:r>
          </a:p>
        </p:txBody>
      </p:sp>
      <p:pic>
        <p:nvPicPr>
          <p:cNvPr id="5" name="Picture 4">
            <a:extLst>
              <a:ext uri="{FF2B5EF4-FFF2-40B4-BE49-F238E27FC236}">
                <a16:creationId xmlns:a16="http://schemas.microsoft.com/office/drawing/2014/main" id="{C4E5653C-4B9E-0389-3331-CE51660C83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Rectangle 3">
            <a:extLst>
              <a:ext uri="{FF2B5EF4-FFF2-40B4-BE49-F238E27FC236}">
                <a16:creationId xmlns:a16="http://schemas.microsoft.com/office/drawing/2014/main" id="{F0062610-5589-18F7-4E2D-04B8DF6B8E33}"/>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1765524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71B09-C426-4701-96B4-550076F6F7C6}">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8E10A9-1C19-4938-BE02-B4D62C470A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3080</Words>
  <Application>Microsoft Office PowerPoint</Application>
  <PresentationFormat>Widescreen</PresentationFormat>
  <Paragraphs>371</Paragraphs>
  <Slides>35</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Aptos</vt:lpstr>
      <vt:lpstr>Arial</vt:lpstr>
      <vt:lpstr>Calibri</vt:lpstr>
      <vt:lpstr>Helvetica</vt:lpstr>
      <vt:lpstr>Montserrat</vt:lpstr>
      <vt:lpstr>Montserrat Medium</vt:lpstr>
      <vt:lpstr>Montserrat SemiBold</vt:lpstr>
      <vt:lpstr>Poppins</vt:lpstr>
      <vt:lpstr>Roboto</vt:lpstr>
      <vt:lpstr>Wingdings</vt:lpstr>
      <vt:lpstr>Wingdings 2</vt:lpstr>
      <vt:lpstr>1_Office Theme</vt:lpstr>
      <vt:lpstr>2_Office Theme</vt:lpstr>
      <vt:lpstr>Aligning the Workforce and Apprenticeship Systems: Registered Apprenticeship and WIOA 101 for Case Managers</vt:lpstr>
      <vt:lpstr>Presenters</vt:lpstr>
      <vt:lpstr>Welcome and Agenda</vt:lpstr>
      <vt:lpstr>Poll – Getting to Know You</vt:lpstr>
      <vt:lpstr>Poll – Getting to Know You 1</vt:lpstr>
      <vt:lpstr>COE Overview</vt:lpstr>
      <vt:lpstr>Center of Excellence Overview</vt:lpstr>
      <vt:lpstr>Online Resources, On-Demand TA</vt:lpstr>
      <vt:lpstr>The Basics of  Youth Apprenticeship</vt:lpstr>
      <vt:lpstr>What is Youth Apprenticeship? </vt:lpstr>
      <vt:lpstr>Substantial Benefits for Youth</vt:lpstr>
      <vt:lpstr>Five Core Components of RA</vt:lpstr>
      <vt:lpstr>High-Quality Youth Apprenticeship </vt:lpstr>
      <vt:lpstr>Apprenticeship for Youth</vt:lpstr>
      <vt:lpstr>High-School Aligned  Apprenticeship Programs</vt:lpstr>
      <vt:lpstr>College-Aligned Youth Apprenticeship Programs</vt:lpstr>
      <vt:lpstr>Youth Oriented Case Management</vt:lpstr>
      <vt:lpstr>New Tool</vt:lpstr>
      <vt:lpstr>Embedding RA Knowledge</vt:lpstr>
      <vt:lpstr>RA &amp; WIOA Performance Measures</vt:lpstr>
      <vt:lpstr>RA Alignment: Performance</vt:lpstr>
      <vt:lpstr>Programs Paying for RA</vt:lpstr>
      <vt:lpstr> WIOA Funding, Supports for RA</vt:lpstr>
      <vt:lpstr>RA &amp; ETPLs</vt:lpstr>
      <vt:lpstr> RA Alignment: ETPL</vt:lpstr>
      <vt:lpstr>Benefits of Leveraging WIOA / RA Together</vt:lpstr>
      <vt:lpstr>Promising Practices</vt:lpstr>
      <vt:lpstr>Questions for Follow Up</vt:lpstr>
      <vt:lpstr>Questions for You?</vt:lpstr>
      <vt:lpstr>Questions for You? 1</vt:lpstr>
      <vt:lpstr>Final Thoughts…</vt:lpstr>
      <vt:lpstr>Wrap Up</vt:lpstr>
      <vt:lpstr>No-Cost Resources</vt:lpstr>
      <vt:lpstr>Questions, Thoughts, Assistance Needed?</vt:lpstr>
      <vt:lpstr>Thank You for Joining Us</vt:lpstr>
    </vt:vector>
  </TitlesOfParts>
  <Manager>Judy Blanchard and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the Workforce and Apprenticeship Systems: Registered Apprenticeship and WIOA 101 for Case Managers</dc:title>
  <dc:creator>Melissa Aguillar-Southard, Katie Adams, Lisa Rice</dc:creator>
  <cp:keywords>Registered Apprenticeship, WIOA, Case Managers, Workforce</cp:keywords>
  <cp:lastModifiedBy>Colleen Beck</cp:lastModifiedBy>
  <cp:revision>3</cp:revision>
  <dcterms:created xsi:type="dcterms:W3CDTF">2024-10-17T15:04:27Z</dcterms:created>
  <dcterms:modified xsi:type="dcterms:W3CDTF">2024-12-10T21:13:31Z</dcterms:modified>
</cp:coreProperties>
</file>