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8" r:id="rId5"/>
    <p:sldId id="1837" r:id="rId6"/>
    <p:sldId id="1737" r:id="rId7"/>
    <p:sldId id="1844" r:id="rId8"/>
    <p:sldId id="1847" r:id="rId9"/>
    <p:sldId id="2147327098" r:id="rId10"/>
    <p:sldId id="2147327088" r:id="rId11"/>
    <p:sldId id="2147327093" r:id="rId12"/>
    <p:sldId id="2147327100" r:id="rId13"/>
    <p:sldId id="2147327089" r:id="rId14"/>
    <p:sldId id="1848" r:id="rId15"/>
    <p:sldId id="1846" r:id="rId16"/>
    <p:sldId id="2147327091" r:id="rId17"/>
    <p:sldId id="1849" r:id="rId18"/>
    <p:sldId id="1845" r:id="rId19"/>
    <p:sldId id="2147327095" r:id="rId20"/>
    <p:sldId id="1842" r:id="rId21"/>
    <p:sldId id="1838" r:id="rId22"/>
    <p:sldId id="270" r:id="rId23"/>
    <p:sldId id="263" r:id="rId24"/>
    <p:sldId id="2147327087" r:id="rId25"/>
    <p:sldId id="266" r:id="rId26"/>
    <p:sldId id="2147327092" r:id="rId27"/>
    <p:sldId id="269" r:id="rId28"/>
    <p:sldId id="2147327097" r:id="rId29"/>
    <p:sldId id="214732709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363978-593C-497C-1A28-B2866C017889}" name="Lauren Fraulo" initials="LF" userId="S::Lauren.Fraulo@safalpartners.com::d323c613-e09b-4858-ba6f-779347ece142" providerId="AD"/>
  <p188:author id="{6C9E338E-3575-D922-8638-DBB3198D8DE7}" name="Katie Adams" initials="" userId="S::Katie.Adams@safalpartners.com::9f2e6d00-44bd-4c75-9c75-d813f6b933da" providerId="AD"/>
  <p188:author id="{F5CDE29B-3EFC-D5BE-8DDE-F756FF4E4250}" name="Jana Bauer" initials="JB" userId="S::jana.bauer@safalpartners.com::f18a3f3c-4c69-4a10-b4b6-ac99762a0cf5" providerId="AD"/>
  <p188:author id="{CE21EBCB-E5FB-F1E1-A17D-C1C739217AFE}" name="Katie Adams" initials="KA" userId="S::katie.adams@safalpartners.com::9f2e6d00-44bd-4c75-9c75-d813f6b933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2C7"/>
    <a:srgbClr val="00015E"/>
    <a:srgbClr val="54F513"/>
    <a:srgbClr val="FF33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139697-69B1-49BC-A1D3-B77330ECDCA8}" v="3543" dt="2024-12-02T19:46:56.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2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9F1012-7B5D-41F3-B98A-4AE0C79D3D17}"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9E7AA139-8E86-4EFE-A16E-D7BE92325179}">
      <dgm:prSet/>
      <dgm:spPr>
        <a:solidFill>
          <a:srgbClr val="1B475B">
            <a:alpha val="82000"/>
          </a:srgbClr>
        </a:solidFill>
      </dgm:spPr>
      <dgm:t>
        <a:bodyPr/>
        <a:lstStyle/>
        <a:p>
          <a:pPr>
            <a:defRPr cap="all"/>
          </a:pPr>
          <a:r>
            <a:rPr lang="en-US"/>
            <a:t>LWDB RAP </a:t>
          </a:r>
          <a:r>
            <a:rPr lang="en-US" cap="none"/>
            <a:t>Sponsor</a:t>
          </a:r>
          <a:endParaRPr lang="en-US"/>
        </a:p>
      </dgm:t>
    </dgm:pt>
    <dgm:pt modelId="{C60F3B60-EE68-4360-AA19-60D67DE01BAB}" type="parTrans" cxnId="{23F7F801-D105-4D36-9E56-8096170C31B3}">
      <dgm:prSet/>
      <dgm:spPr/>
      <dgm:t>
        <a:bodyPr/>
        <a:lstStyle/>
        <a:p>
          <a:endParaRPr lang="en-US"/>
        </a:p>
      </dgm:t>
    </dgm:pt>
    <dgm:pt modelId="{0CD26C21-242C-427B-AEA8-029564F17E5E}" type="sibTrans" cxnId="{23F7F801-D105-4D36-9E56-8096170C31B3}">
      <dgm:prSet/>
      <dgm:spPr/>
      <dgm:t>
        <a:bodyPr/>
        <a:lstStyle/>
        <a:p>
          <a:endParaRPr lang="en-US"/>
        </a:p>
      </dgm:t>
    </dgm:pt>
    <dgm:pt modelId="{BD448FD5-5D42-4D56-85E8-B2A7F0842455}">
      <dgm:prSet/>
      <dgm:spPr>
        <a:solidFill>
          <a:srgbClr val="53A6CB">
            <a:alpha val="82000"/>
          </a:srgbClr>
        </a:solidFill>
      </dgm:spPr>
      <dgm:t>
        <a:bodyPr/>
        <a:lstStyle/>
        <a:p>
          <a:pPr>
            <a:defRPr cap="all"/>
          </a:pPr>
          <a:r>
            <a:rPr lang="en-US" cap="none"/>
            <a:t>Increase RAPs  in our area</a:t>
          </a:r>
        </a:p>
      </dgm:t>
    </dgm:pt>
    <dgm:pt modelId="{FAA3908B-808D-4614-AB1F-16A0A04A6F38}" type="parTrans" cxnId="{0D16D263-F007-4382-9640-6645DFBADE11}">
      <dgm:prSet/>
      <dgm:spPr/>
      <dgm:t>
        <a:bodyPr/>
        <a:lstStyle/>
        <a:p>
          <a:endParaRPr lang="en-US"/>
        </a:p>
      </dgm:t>
    </dgm:pt>
    <dgm:pt modelId="{735F5AEA-163B-4BCE-8113-B1784DE04ABA}" type="sibTrans" cxnId="{0D16D263-F007-4382-9640-6645DFBADE11}">
      <dgm:prSet/>
      <dgm:spPr/>
      <dgm:t>
        <a:bodyPr/>
        <a:lstStyle/>
        <a:p>
          <a:endParaRPr lang="en-US"/>
        </a:p>
      </dgm:t>
    </dgm:pt>
    <dgm:pt modelId="{A1DD2069-FF73-4F91-8464-557D91E36DAA}">
      <dgm:prSet/>
      <dgm:spPr>
        <a:solidFill>
          <a:srgbClr val="679AB7">
            <a:alpha val="82000"/>
          </a:srgbClr>
        </a:solidFill>
      </dgm:spPr>
      <dgm:t>
        <a:bodyPr/>
        <a:lstStyle/>
        <a:p>
          <a:pPr>
            <a:defRPr cap="all"/>
          </a:pPr>
          <a:r>
            <a:rPr lang="en-US" cap="none"/>
            <a:t>LTOL / ETPL</a:t>
          </a:r>
        </a:p>
        <a:p>
          <a:pPr>
            <a:defRPr cap="all"/>
          </a:pPr>
          <a:r>
            <a:rPr lang="en-US" cap="none"/>
            <a:t>RAPS</a:t>
          </a:r>
        </a:p>
      </dgm:t>
    </dgm:pt>
    <dgm:pt modelId="{E20C943E-1696-46FA-AD05-F4A73F30AB8B}" type="parTrans" cxnId="{2D1465B6-D1AA-4693-A6E0-71AD4B9905F3}">
      <dgm:prSet/>
      <dgm:spPr/>
      <dgm:t>
        <a:bodyPr/>
        <a:lstStyle/>
        <a:p>
          <a:endParaRPr lang="en-US"/>
        </a:p>
      </dgm:t>
    </dgm:pt>
    <dgm:pt modelId="{5B381B50-0312-4832-8855-02E0B48CEA90}" type="sibTrans" cxnId="{2D1465B6-D1AA-4693-A6E0-71AD4B9905F3}">
      <dgm:prSet/>
      <dgm:spPr/>
      <dgm:t>
        <a:bodyPr/>
        <a:lstStyle/>
        <a:p>
          <a:endParaRPr lang="en-US"/>
        </a:p>
      </dgm:t>
    </dgm:pt>
    <dgm:pt modelId="{5797FD9B-9051-4300-AA58-ADFADA6E1500}">
      <dgm:prSet/>
      <dgm:spPr>
        <a:solidFill>
          <a:srgbClr val="2F7B9D">
            <a:alpha val="82000"/>
          </a:srgbClr>
        </a:solidFill>
      </dgm:spPr>
      <dgm:t>
        <a:bodyPr/>
        <a:lstStyle/>
        <a:p>
          <a:pPr>
            <a:defRPr cap="all"/>
          </a:pPr>
          <a:r>
            <a:rPr lang="en-US" cap="none"/>
            <a:t>LWDB Funding</a:t>
          </a:r>
        </a:p>
      </dgm:t>
    </dgm:pt>
    <dgm:pt modelId="{979F7048-F2D5-46D6-8B46-B9287EECB132}" type="parTrans" cxnId="{94328A82-8B76-4B6E-BAA4-E406A8C4DF3E}">
      <dgm:prSet/>
      <dgm:spPr/>
      <dgm:t>
        <a:bodyPr/>
        <a:lstStyle/>
        <a:p>
          <a:endParaRPr lang="en-US"/>
        </a:p>
      </dgm:t>
    </dgm:pt>
    <dgm:pt modelId="{01AC8715-74C5-4F64-BE45-08351982D2D9}" type="sibTrans" cxnId="{94328A82-8B76-4B6E-BAA4-E406A8C4DF3E}">
      <dgm:prSet/>
      <dgm:spPr/>
      <dgm:t>
        <a:bodyPr/>
        <a:lstStyle/>
        <a:p>
          <a:endParaRPr lang="en-US"/>
        </a:p>
      </dgm:t>
    </dgm:pt>
    <dgm:pt modelId="{DFADA507-CB49-47E6-9C8D-7FA97DB2A2F7}">
      <dgm:prSet/>
      <dgm:spPr>
        <a:solidFill>
          <a:srgbClr val="7896A6">
            <a:alpha val="82000"/>
          </a:srgbClr>
        </a:solidFill>
      </dgm:spPr>
      <dgm:t>
        <a:bodyPr/>
        <a:lstStyle/>
        <a:p>
          <a:pPr>
            <a:defRPr cap="all"/>
          </a:pPr>
          <a:r>
            <a:rPr lang="en-US" cap="none"/>
            <a:t>Engage Post Secondary Institutions</a:t>
          </a:r>
        </a:p>
      </dgm:t>
    </dgm:pt>
    <dgm:pt modelId="{AD7DABA5-A429-425B-80A0-9971EF8B3384}" type="parTrans" cxnId="{30ADA561-5E30-4675-9078-088650108CF4}">
      <dgm:prSet/>
      <dgm:spPr/>
      <dgm:t>
        <a:bodyPr/>
        <a:lstStyle/>
        <a:p>
          <a:endParaRPr lang="en-US"/>
        </a:p>
      </dgm:t>
    </dgm:pt>
    <dgm:pt modelId="{CB9FB133-8019-4811-BF7A-83FF678AF4F3}" type="sibTrans" cxnId="{30ADA561-5E30-4675-9078-088650108CF4}">
      <dgm:prSet/>
      <dgm:spPr/>
      <dgm:t>
        <a:bodyPr/>
        <a:lstStyle/>
        <a:p>
          <a:endParaRPr lang="en-US"/>
        </a:p>
      </dgm:t>
    </dgm:pt>
    <dgm:pt modelId="{00E254B8-4B22-4203-86F5-7E6DFEC46846}">
      <dgm:prSet/>
      <dgm:spPr>
        <a:solidFill>
          <a:srgbClr val="2E7696">
            <a:alpha val="82000"/>
          </a:srgbClr>
        </a:solidFill>
      </dgm:spPr>
      <dgm:t>
        <a:bodyPr/>
        <a:lstStyle/>
        <a:p>
          <a:pPr>
            <a:defRPr cap="all"/>
          </a:pPr>
          <a:r>
            <a:rPr lang="en-US" cap="none"/>
            <a:t>Collaboration with USDOL intermediaries</a:t>
          </a:r>
        </a:p>
      </dgm:t>
    </dgm:pt>
    <dgm:pt modelId="{31478304-398F-4326-B408-2333304C34A4}" type="parTrans" cxnId="{E40C5070-B8D4-41E8-A918-D8A853EB6435}">
      <dgm:prSet/>
      <dgm:spPr/>
      <dgm:t>
        <a:bodyPr/>
        <a:lstStyle/>
        <a:p>
          <a:endParaRPr lang="en-US"/>
        </a:p>
      </dgm:t>
    </dgm:pt>
    <dgm:pt modelId="{6BAEF198-BAD7-4373-989F-B2923412B78A}" type="sibTrans" cxnId="{E40C5070-B8D4-41E8-A918-D8A853EB6435}">
      <dgm:prSet/>
      <dgm:spPr/>
      <dgm:t>
        <a:bodyPr/>
        <a:lstStyle/>
        <a:p>
          <a:endParaRPr lang="en-US"/>
        </a:p>
      </dgm:t>
    </dgm:pt>
    <dgm:pt modelId="{F1148488-D951-45B4-910B-237861F0A65D}" type="pres">
      <dgm:prSet presAssocID="{679F1012-7B5D-41F3-B98A-4AE0C79D3D17}" presName="diagram" presStyleCnt="0">
        <dgm:presLayoutVars>
          <dgm:dir/>
          <dgm:resizeHandles val="exact"/>
        </dgm:presLayoutVars>
      </dgm:prSet>
      <dgm:spPr/>
    </dgm:pt>
    <dgm:pt modelId="{AD70E71A-D409-4C62-BB02-AADC09665FD2}" type="pres">
      <dgm:prSet presAssocID="{9E7AA139-8E86-4EFE-A16E-D7BE92325179}" presName="node" presStyleLbl="node1" presStyleIdx="0" presStyleCnt="6">
        <dgm:presLayoutVars>
          <dgm:bulletEnabled val="1"/>
        </dgm:presLayoutVars>
      </dgm:prSet>
      <dgm:spPr/>
    </dgm:pt>
    <dgm:pt modelId="{3B76F143-699D-4A97-BB2F-8EC501405A85}" type="pres">
      <dgm:prSet presAssocID="{0CD26C21-242C-427B-AEA8-029564F17E5E}" presName="sibTrans" presStyleCnt="0"/>
      <dgm:spPr/>
    </dgm:pt>
    <dgm:pt modelId="{D1C71CD2-E132-47B1-9E5F-AF9251ABB2E1}" type="pres">
      <dgm:prSet presAssocID="{00E254B8-4B22-4203-86F5-7E6DFEC46846}" presName="node" presStyleLbl="node1" presStyleIdx="1" presStyleCnt="6">
        <dgm:presLayoutVars>
          <dgm:bulletEnabled val="1"/>
        </dgm:presLayoutVars>
      </dgm:prSet>
      <dgm:spPr/>
    </dgm:pt>
    <dgm:pt modelId="{70EAD965-66A2-4AA0-8AD4-DF181781D6B6}" type="pres">
      <dgm:prSet presAssocID="{6BAEF198-BAD7-4373-989F-B2923412B78A}" presName="sibTrans" presStyleCnt="0"/>
      <dgm:spPr/>
    </dgm:pt>
    <dgm:pt modelId="{47EB9DB2-C554-4D21-A0D8-D16767EE42E9}" type="pres">
      <dgm:prSet presAssocID="{BD448FD5-5D42-4D56-85E8-B2A7F0842455}" presName="node" presStyleLbl="node1" presStyleIdx="2" presStyleCnt="6">
        <dgm:presLayoutVars>
          <dgm:bulletEnabled val="1"/>
        </dgm:presLayoutVars>
      </dgm:prSet>
      <dgm:spPr/>
    </dgm:pt>
    <dgm:pt modelId="{59CB9587-46F3-4C1A-9282-1E63210A6616}" type="pres">
      <dgm:prSet presAssocID="{735F5AEA-163B-4BCE-8113-B1784DE04ABA}" presName="sibTrans" presStyleCnt="0"/>
      <dgm:spPr/>
    </dgm:pt>
    <dgm:pt modelId="{1886B135-D5B5-44F0-8390-9BF6633BAC46}" type="pres">
      <dgm:prSet presAssocID="{DFADA507-CB49-47E6-9C8D-7FA97DB2A2F7}" presName="node" presStyleLbl="node1" presStyleIdx="3" presStyleCnt="6">
        <dgm:presLayoutVars>
          <dgm:bulletEnabled val="1"/>
        </dgm:presLayoutVars>
      </dgm:prSet>
      <dgm:spPr/>
    </dgm:pt>
    <dgm:pt modelId="{7EB0784F-27B9-4A57-A98B-FC57836A3DE8}" type="pres">
      <dgm:prSet presAssocID="{CB9FB133-8019-4811-BF7A-83FF678AF4F3}" presName="sibTrans" presStyleCnt="0"/>
      <dgm:spPr/>
    </dgm:pt>
    <dgm:pt modelId="{5EC0A652-A858-44D6-B9F7-CF37DB14E35C}" type="pres">
      <dgm:prSet presAssocID="{A1DD2069-FF73-4F91-8464-557D91E36DAA}" presName="node" presStyleLbl="node1" presStyleIdx="4" presStyleCnt="6">
        <dgm:presLayoutVars>
          <dgm:bulletEnabled val="1"/>
        </dgm:presLayoutVars>
      </dgm:prSet>
      <dgm:spPr/>
    </dgm:pt>
    <dgm:pt modelId="{D3826A04-89D9-4622-99D2-6F18A3B2790C}" type="pres">
      <dgm:prSet presAssocID="{5B381B50-0312-4832-8855-02E0B48CEA90}" presName="sibTrans" presStyleCnt="0"/>
      <dgm:spPr/>
    </dgm:pt>
    <dgm:pt modelId="{3D628C2C-63D7-46C8-AAA8-60EFA738BB86}" type="pres">
      <dgm:prSet presAssocID="{5797FD9B-9051-4300-AA58-ADFADA6E1500}" presName="node" presStyleLbl="node1" presStyleIdx="5" presStyleCnt="6">
        <dgm:presLayoutVars>
          <dgm:bulletEnabled val="1"/>
        </dgm:presLayoutVars>
      </dgm:prSet>
      <dgm:spPr/>
    </dgm:pt>
  </dgm:ptLst>
  <dgm:cxnLst>
    <dgm:cxn modelId="{23F7F801-D105-4D36-9E56-8096170C31B3}" srcId="{679F1012-7B5D-41F3-B98A-4AE0C79D3D17}" destId="{9E7AA139-8E86-4EFE-A16E-D7BE92325179}" srcOrd="0" destOrd="0" parTransId="{C60F3B60-EE68-4360-AA19-60D67DE01BAB}" sibTransId="{0CD26C21-242C-427B-AEA8-029564F17E5E}"/>
    <dgm:cxn modelId="{ECDD6513-D1F8-47D7-9FD9-E88674F35F1D}" type="presOf" srcId="{00E254B8-4B22-4203-86F5-7E6DFEC46846}" destId="{D1C71CD2-E132-47B1-9E5F-AF9251ABB2E1}" srcOrd="0" destOrd="0" presId="urn:microsoft.com/office/officeart/2005/8/layout/default"/>
    <dgm:cxn modelId="{391B982F-925D-49F3-8776-053DDFE7A5DF}" type="presOf" srcId="{A1DD2069-FF73-4F91-8464-557D91E36DAA}" destId="{5EC0A652-A858-44D6-B9F7-CF37DB14E35C}" srcOrd="0" destOrd="0" presId="urn:microsoft.com/office/officeart/2005/8/layout/default"/>
    <dgm:cxn modelId="{448FEB30-2325-4BE2-A046-B59E8E2FD0E1}" type="presOf" srcId="{BD448FD5-5D42-4D56-85E8-B2A7F0842455}" destId="{47EB9DB2-C554-4D21-A0D8-D16767EE42E9}" srcOrd="0" destOrd="0" presId="urn:microsoft.com/office/officeart/2005/8/layout/default"/>
    <dgm:cxn modelId="{30ADA561-5E30-4675-9078-088650108CF4}" srcId="{679F1012-7B5D-41F3-B98A-4AE0C79D3D17}" destId="{DFADA507-CB49-47E6-9C8D-7FA97DB2A2F7}" srcOrd="3" destOrd="0" parTransId="{AD7DABA5-A429-425B-80A0-9971EF8B3384}" sibTransId="{CB9FB133-8019-4811-BF7A-83FF678AF4F3}"/>
    <dgm:cxn modelId="{0D16D263-F007-4382-9640-6645DFBADE11}" srcId="{679F1012-7B5D-41F3-B98A-4AE0C79D3D17}" destId="{BD448FD5-5D42-4D56-85E8-B2A7F0842455}" srcOrd="2" destOrd="0" parTransId="{FAA3908B-808D-4614-AB1F-16A0A04A6F38}" sibTransId="{735F5AEA-163B-4BCE-8113-B1784DE04ABA}"/>
    <dgm:cxn modelId="{E40C5070-B8D4-41E8-A918-D8A853EB6435}" srcId="{679F1012-7B5D-41F3-B98A-4AE0C79D3D17}" destId="{00E254B8-4B22-4203-86F5-7E6DFEC46846}" srcOrd="1" destOrd="0" parTransId="{31478304-398F-4326-B408-2333304C34A4}" sibTransId="{6BAEF198-BAD7-4373-989F-B2923412B78A}"/>
    <dgm:cxn modelId="{31BAD674-0A43-4BF9-8560-BB3C69DAD0AA}" type="presOf" srcId="{DFADA507-CB49-47E6-9C8D-7FA97DB2A2F7}" destId="{1886B135-D5B5-44F0-8390-9BF6633BAC46}" srcOrd="0" destOrd="0" presId="urn:microsoft.com/office/officeart/2005/8/layout/default"/>
    <dgm:cxn modelId="{94328A82-8B76-4B6E-BAA4-E406A8C4DF3E}" srcId="{679F1012-7B5D-41F3-B98A-4AE0C79D3D17}" destId="{5797FD9B-9051-4300-AA58-ADFADA6E1500}" srcOrd="5" destOrd="0" parTransId="{979F7048-F2D5-46D6-8B46-B9287EECB132}" sibTransId="{01AC8715-74C5-4F64-BE45-08351982D2D9}"/>
    <dgm:cxn modelId="{593A1C85-D876-4B58-AE95-8610B55F16B4}" type="presOf" srcId="{9E7AA139-8E86-4EFE-A16E-D7BE92325179}" destId="{AD70E71A-D409-4C62-BB02-AADC09665FD2}" srcOrd="0" destOrd="0" presId="urn:microsoft.com/office/officeart/2005/8/layout/default"/>
    <dgm:cxn modelId="{F6321E86-8575-4524-B513-A2A0C8C13C25}" type="presOf" srcId="{679F1012-7B5D-41F3-B98A-4AE0C79D3D17}" destId="{F1148488-D951-45B4-910B-237861F0A65D}" srcOrd="0" destOrd="0" presId="urn:microsoft.com/office/officeart/2005/8/layout/default"/>
    <dgm:cxn modelId="{2D1465B6-D1AA-4693-A6E0-71AD4B9905F3}" srcId="{679F1012-7B5D-41F3-B98A-4AE0C79D3D17}" destId="{A1DD2069-FF73-4F91-8464-557D91E36DAA}" srcOrd="4" destOrd="0" parTransId="{E20C943E-1696-46FA-AD05-F4A73F30AB8B}" sibTransId="{5B381B50-0312-4832-8855-02E0B48CEA90}"/>
    <dgm:cxn modelId="{8B19ADCC-F932-4983-8FB1-FEF6ACCCFB90}" type="presOf" srcId="{5797FD9B-9051-4300-AA58-ADFADA6E1500}" destId="{3D628C2C-63D7-46C8-AAA8-60EFA738BB86}" srcOrd="0" destOrd="0" presId="urn:microsoft.com/office/officeart/2005/8/layout/default"/>
    <dgm:cxn modelId="{B01BFE06-CE17-466A-A411-BC4045F191D0}" type="presParOf" srcId="{F1148488-D951-45B4-910B-237861F0A65D}" destId="{AD70E71A-D409-4C62-BB02-AADC09665FD2}" srcOrd="0" destOrd="0" presId="urn:microsoft.com/office/officeart/2005/8/layout/default"/>
    <dgm:cxn modelId="{52E893DE-C9BA-435D-AF45-C95020439914}" type="presParOf" srcId="{F1148488-D951-45B4-910B-237861F0A65D}" destId="{3B76F143-699D-4A97-BB2F-8EC501405A85}" srcOrd="1" destOrd="0" presId="urn:microsoft.com/office/officeart/2005/8/layout/default"/>
    <dgm:cxn modelId="{E496CD74-E6DA-4678-B62B-83E1D9EF75B2}" type="presParOf" srcId="{F1148488-D951-45B4-910B-237861F0A65D}" destId="{D1C71CD2-E132-47B1-9E5F-AF9251ABB2E1}" srcOrd="2" destOrd="0" presId="urn:microsoft.com/office/officeart/2005/8/layout/default"/>
    <dgm:cxn modelId="{F4854800-E9A0-47E1-B3FC-F52F61AAB2D4}" type="presParOf" srcId="{F1148488-D951-45B4-910B-237861F0A65D}" destId="{70EAD965-66A2-4AA0-8AD4-DF181781D6B6}" srcOrd="3" destOrd="0" presId="urn:microsoft.com/office/officeart/2005/8/layout/default"/>
    <dgm:cxn modelId="{C2699585-13CE-4153-91E7-2C91CB492038}" type="presParOf" srcId="{F1148488-D951-45B4-910B-237861F0A65D}" destId="{47EB9DB2-C554-4D21-A0D8-D16767EE42E9}" srcOrd="4" destOrd="0" presId="urn:microsoft.com/office/officeart/2005/8/layout/default"/>
    <dgm:cxn modelId="{83FD1309-3901-432A-BB3D-124AB298D3CB}" type="presParOf" srcId="{F1148488-D951-45B4-910B-237861F0A65D}" destId="{59CB9587-46F3-4C1A-9282-1E63210A6616}" srcOrd="5" destOrd="0" presId="urn:microsoft.com/office/officeart/2005/8/layout/default"/>
    <dgm:cxn modelId="{16EAD69A-10D1-422E-A9C4-44558478C18E}" type="presParOf" srcId="{F1148488-D951-45B4-910B-237861F0A65D}" destId="{1886B135-D5B5-44F0-8390-9BF6633BAC46}" srcOrd="6" destOrd="0" presId="urn:microsoft.com/office/officeart/2005/8/layout/default"/>
    <dgm:cxn modelId="{5A84C73D-C46B-4534-BA39-B65BBF07489C}" type="presParOf" srcId="{F1148488-D951-45B4-910B-237861F0A65D}" destId="{7EB0784F-27B9-4A57-A98B-FC57836A3DE8}" srcOrd="7" destOrd="0" presId="urn:microsoft.com/office/officeart/2005/8/layout/default"/>
    <dgm:cxn modelId="{BDCE3037-2A17-483B-9D66-69A16B0668C2}" type="presParOf" srcId="{F1148488-D951-45B4-910B-237861F0A65D}" destId="{5EC0A652-A858-44D6-B9F7-CF37DB14E35C}" srcOrd="8" destOrd="0" presId="urn:microsoft.com/office/officeart/2005/8/layout/default"/>
    <dgm:cxn modelId="{491AB9C7-DD8C-418F-9AA1-DAAF8D5A4617}" type="presParOf" srcId="{F1148488-D951-45B4-910B-237861F0A65D}" destId="{D3826A04-89D9-4622-99D2-6F18A3B2790C}" srcOrd="9" destOrd="0" presId="urn:microsoft.com/office/officeart/2005/8/layout/default"/>
    <dgm:cxn modelId="{06071C38-84A4-486B-8C0F-2C8D17D6940F}" type="presParOf" srcId="{F1148488-D951-45B4-910B-237861F0A65D}" destId="{3D628C2C-63D7-46C8-AAA8-60EFA738BB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9F1012-7B5D-41F3-B98A-4AE0C79D3D17}"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F1148488-D951-45B4-910B-237861F0A65D}" type="pres">
      <dgm:prSet presAssocID="{679F1012-7B5D-41F3-B98A-4AE0C79D3D17}" presName="diagram" presStyleCnt="0">
        <dgm:presLayoutVars>
          <dgm:dir/>
          <dgm:resizeHandles val="exact"/>
        </dgm:presLayoutVars>
      </dgm:prSet>
      <dgm:spPr/>
    </dgm:pt>
  </dgm:ptLst>
  <dgm:cxnLst>
    <dgm:cxn modelId="{F6321E86-8575-4524-B513-A2A0C8C13C25}" type="presOf" srcId="{679F1012-7B5D-41F3-B98A-4AE0C79D3D17}" destId="{F1148488-D951-45B4-910B-237861F0A6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0E71A-D409-4C62-BB02-AADC09665FD2}">
      <dsp:nvSpPr>
        <dsp:cNvPr id="0" name=""/>
        <dsp:cNvSpPr/>
      </dsp:nvSpPr>
      <dsp:spPr>
        <a:xfrm>
          <a:off x="307345" y="1546"/>
          <a:ext cx="3222855" cy="1933713"/>
        </a:xfrm>
        <a:prstGeom prst="rect">
          <a:avLst/>
        </a:prstGeom>
        <a:solidFill>
          <a:srgbClr val="1B475B">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defRPr cap="all"/>
          </a:pPr>
          <a:r>
            <a:rPr lang="en-US" sz="3800" kern="1200"/>
            <a:t>LWDB RAP </a:t>
          </a:r>
          <a:r>
            <a:rPr lang="en-US" sz="3800" kern="1200" cap="none"/>
            <a:t>Sponsor</a:t>
          </a:r>
          <a:endParaRPr lang="en-US" sz="3800" kern="1200"/>
        </a:p>
      </dsp:txBody>
      <dsp:txXfrm>
        <a:off x="307345" y="1546"/>
        <a:ext cx="3222855" cy="1933713"/>
      </dsp:txXfrm>
    </dsp:sp>
    <dsp:sp modelId="{D1C71CD2-E132-47B1-9E5F-AF9251ABB2E1}">
      <dsp:nvSpPr>
        <dsp:cNvPr id="0" name=""/>
        <dsp:cNvSpPr/>
      </dsp:nvSpPr>
      <dsp:spPr>
        <a:xfrm>
          <a:off x="3852486" y="1546"/>
          <a:ext cx="3222855" cy="1933713"/>
        </a:xfrm>
        <a:prstGeom prst="rect">
          <a:avLst/>
        </a:prstGeom>
        <a:solidFill>
          <a:srgbClr val="2E7696">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defRPr cap="all"/>
          </a:pPr>
          <a:r>
            <a:rPr lang="en-US" sz="3800" kern="1200" cap="none"/>
            <a:t>Collaboration with USDOL intermediaries</a:t>
          </a:r>
        </a:p>
      </dsp:txBody>
      <dsp:txXfrm>
        <a:off x="3852486" y="1546"/>
        <a:ext cx="3222855" cy="1933713"/>
      </dsp:txXfrm>
    </dsp:sp>
    <dsp:sp modelId="{47EB9DB2-C554-4D21-A0D8-D16767EE42E9}">
      <dsp:nvSpPr>
        <dsp:cNvPr id="0" name=""/>
        <dsp:cNvSpPr/>
      </dsp:nvSpPr>
      <dsp:spPr>
        <a:xfrm>
          <a:off x="7397627" y="1546"/>
          <a:ext cx="3222855" cy="1933713"/>
        </a:xfrm>
        <a:prstGeom prst="rect">
          <a:avLst/>
        </a:prstGeom>
        <a:solidFill>
          <a:srgbClr val="53A6CB">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defRPr cap="all"/>
          </a:pPr>
          <a:r>
            <a:rPr lang="en-US" sz="3800" kern="1200" cap="none"/>
            <a:t>Increase RAPs  in our area</a:t>
          </a:r>
        </a:p>
      </dsp:txBody>
      <dsp:txXfrm>
        <a:off x="7397627" y="1546"/>
        <a:ext cx="3222855" cy="1933713"/>
      </dsp:txXfrm>
    </dsp:sp>
    <dsp:sp modelId="{1886B135-D5B5-44F0-8390-9BF6633BAC46}">
      <dsp:nvSpPr>
        <dsp:cNvPr id="0" name=""/>
        <dsp:cNvSpPr/>
      </dsp:nvSpPr>
      <dsp:spPr>
        <a:xfrm>
          <a:off x="307345" y="2257545"/>
          <a:ext cx="3222855" cy="1933713"/>
        </a:xfrm>
        <a:prstGeom prst="rect">
          <a:avLst/>
        </a:prstGeom>
        <a:solidFill>
          <a:srgbClr val="7896A6">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defRPr cap="all"/>
          </a:pPr>
          <a:r>
            <a:rPr lang="en-US" sz="3800" kern="1200" cap="none"/>
            <a:t>Engage Post Secondary Institutions</a:t>
          </a:r>
        </a:p>
      </dsp:txBody>
      <dsp:txXfrm>
        <a:off x="307345" y="2257545"/>
        <a:ext cx="3222855" cy="1933713"/>
      </dsp:txXfrm>
    </dsp:sp>
    <dsp:sp modelId="{5EC0A652-A858-44D6-B9F7-CF37DB14E35C}">
      <dsp:nvSpPr>
        <dsp:cNvPr id="0" name=""/>
        <dsp:cNvSpPr/>
      </dsp:nvSpPr>
      <dsp:spPr>
        <a:xfrm>
          <a:off x="3852486" y="2257545"/>
          <a:ext cx="3222855" cy="1933713"/>
        </a:xfrm>
        <a:prstGeom prst="rect">
          <a:avLst/>
        </a:prstGeom>
        <a:solidFill>
          <a:srgbClr val="679AB7">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defRPr cap="all"/>
          </a:pPr>
          <a:r>
            <a:rPr lang="en-US" sz="3800" kern="1200" cap="none"/>
            <a:t>LTOL / ETPL</a:t>
          </a:r>
        </a:p>
        <a:p>
          <a:pPr marL="0" lvl="0" indent="0" algn="ctr" defTabSz="1689100">
            <a:lnSpc>
              <a:spcPct val="90000"/>
            </a:lnSpc>
            <a:spcBef>
              <a:spcPct val="0"/>
            </a:spcBef>
            <a:spcAft>
              <a:spcPct val="35000"/>
            </a:spcAft>
            <a:buNone/>
            <a:defRPr cap="all"/>
          </a:pPr>
          <a:r>
            <a:rPr lang="en-US" sz="3800" kern="1200" cap="none"/>
            <a:t>RAPS</a:t>
          </a:r>
        </a:p>
      </dsp:txBody>
      <dsp:txXfrm>
        <a:off x="3852486" y="2257545"/>
        <a:ext cx="3222855" cy="1933713"/>
      </dsp:txXfrm>
    </dsp:sp>
    <dsp:sp modelId="{3D628C2C-63D7-46C8-AAA8-60EFA738BB86}">
      <dsp:nvSpPr>
        <dsp:cNvPr id="0" name=""/>
        <dsp:cNvSpPr/>
      </dsp:nvSpPr>
      <dsp:spPr>
        <a:xfrm>
          <a:off x="7397627" y="2257545"/>
          <a:ext cx="3222855" cy="1933713"/>
        </a:xfrm>
        <a:prstGeom prst="rect">
          <a:avLst/>
        </a:prstGeom>
        <a:solidFill>
          <a:srgbClr val="2F7B9D">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defRPr cap="all"/>
          </a:pPr>
          <a:r>
            <a:rPr lang="en-US" sz="3800" kern="1200" cap="none"/>
            <a:t>LWDB Funding</a:t>
          </a:r>
        </a:p>
      </dsp:txBody>
      <dsp:txXfrm>
        <a:off x="7397627" y="2257545"/>
        <a:ext cx="3222855" cy="1933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9960A-2BDB-40C1-A88D-43609B6C68C2}"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3AF4D-6E1A-4E95-A424-722C29A9AFFC}" type="slidenum">
              <a:rPr lang="en-US" smtClean="0"/>
              <a:t>‹#›</a:t>
            </a:fld>
            <a:endParaRPr lang="en-US"/>
          </a:p>
        </p:txBody>
      </p:sp>
    </p:spTree>
    <p:extLst>
      <p:ext uri="{BB962C8B-B14F-4D97-AF65-F5344CB8AC3E}">
        <p14:creationId xmlns:p14="http://schemas.microsoft.com/office/powerpoint/2010/main" val="2108192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1006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solidFill>
                  <a:schemeClr val="bg1"/>
                </a:solidFill>
              </a:rPr>
              <a:t>ETA provided clear policy guidance on how WIOA program funding and other sources of federal funding can be used to support registered apprenticeship. However, the assessment report showed that:</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5493AF4D-6E1A-4E95-A424-722C29A9AFFC}" type="slidenum">
              <a:rPr lang="en-US" smtClean="0"/>
              <a:t>13</a:t>
            </a:fld>
            <a:endParaRPr lang="en-US"/>
          </a:p>
        </p:txBody>
      </p:sp>
    </p:spTree>
    <p:extLst>
      <p:ext uri="{BB962C8B-B14F-4D97-AF65-F5344CB8AC3E}">
        <p14:creationId xmlns:p14="http://schemas.microsoft.com/office/powerpoint/2010/main" val="3604290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5493AF4D-6E1A-4E95-A424-722C29A9AFFC}" type="slidenum">
              <a:rPr lang="en-US" smtClean="0"/>
              <a:t>14</a:t>
            </a:fld>
            <a:endParaRPr lang="en-US"/>
          </a:p>
        </p:txBody>
      </p:sp>
    </p:spTree>
    <p:extLst>
      <p:ext uri="{BB962C8B-B14F-4D97-AF65-F5344CB8AC3E}">
        <p14:creationId xmlns:p14="http://schemas.microsoft.com/office/powerpoint/2010/main" val="81988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First analysis of national and state WIOA/RA co-enrollment data</a:t>
            </a:r>
          </a:p>
          <a:p>
            <a:r>
              <a:rPr lang="en-US" sz="1200">
                <a:solidFill>
                  <a:srgbClr val="FF0000"/>
                </a:solidFill>
              </a:rPr>
              <a:t>First national ATR/BSR training</a:t>
            </a:r>
          </a:p>
          <a:p>
            <a:r>
              <a:rPr lang="en-US" sz="1200">
                <a:solidFill>
                  <a:srgbClr val="FF0000"/>
                </a:solidFill>
              </a:rPr>
              <a:t>First review and analysis of all WIOA State Unified and Combined Plans for RA Alignment</a:t>
            </a:r>
          </a:p>
          <a:p>
            <a:r>
              <a:rPr lang="en-US" sz="1200">
                <a:solidFill>
                  <a:srgbClr val="FF0000"/>
                </a:solidFill>
              </a:rPr>
              <a:t>First Adult Education / IET Pre-Apprenticeship RA Framework and National Training</a:t>
            </a:r>
          </a:p>
          <a:p>
            <a:r>
              <a:rPr lang="en-US" sz="1200">
                <a:solidFill>
                  <a:srgbClr val="FF0000"/>
                </a:solidFill>
              </a:rPr>
              <a:t>First national assessment of Workforce System RA Awareness and resulting report on “Expanding RA through WIOA title I and title II Partnerships”</a:t>
            </a:r>
          </a:p>
          <a:p>
            <a:r>
              <a:rPr lang="en-US" sz="1200">
                <a:solidFill>
                  <a:srgbClr val="FF0000"/>
                </a:solidFill>
              </a:rPr>
              <a:t>First state level CTE RA Bootcamp, replicable model</a:t>
            </a:r>
          </a:p>
          <a:p>
            <a:r>
              <a:rPr lang="en-US" sz="1200">
                <a:solidFill>
                  <a:srgbClr val="FF0000"/>
                </a:solidFill>
              </a:rPr>
              <a:t>First review, analysis of Apprenticeship Networks across US and TA on expansion</a:t>
            </a:r>
          </a:p>
          <a:p>
            <a:r>
              <a:rPr lang="en-US" sz="1200">
                <a:solidFill>
                  <a:srgbClr val="FF0000"/>
                </a:solidFill>
              </a:rPr>
              <a:t>First Intermediary Assessment tool to assist in MD Governor’s implementation of 2030 Blueprint for youth RA Inclusion</a:t>
            </a:r>
          </a:p>
          <a:p>
            <a:r>
              <a:rPr lang="en-US" sz="1200">
                <a:solidFill>
                  <a:srgbClr val="FF0000"/>
                </a:solidFill>
              </a:rPr>
              <a:t>First Chambers of Commerce RA Toolkit to catalyze strategic industry RA partnerships</a:t>
            </a:r>
          </a:p>
          <a:p>
            <a:endParaRPr lang="en-US" sz="1200">
              <a:solidFill>
                <a:srgbClr val="FF0000"/>
              </a:solidFill>
            </a:endParaRPr>
          </a:p>
          <a:p>
            <a:endParaRPr lang="en-US"/>
          </a:p>
        </p:txBody>
      </p:sp>
      <p:sp>
        <p:nvSpPr>
          <p:cNvPr id="4" name="Slide Number Placeholder 3"/>
          <p:cNvSpPr>
            <a:spLocks noGrp="1"/>
          </p:cNvSpPr>
          <p:nvPr>
            <p:ph type="sldNum" sz="quarter" idx="5"/>
          </p:nvPr>
        </p:nvSpPr>
        <p:spPr/>
        <p:txBody>
          <a:bodyPr/>
          <a:lstStyle/>
          <a:p>
            <a:fld id="{5493AF4D-6E1A-4E95-A424-722C29A9AFFC}" type="slidenum">
              <a:rPr lang="en-US" smtClean="0"/>
              <a:t>15</a:t>
            </a:fld>
            <a:endParaRPr lang="en-US"/>
          </a:p>
        </p:txBody>
      </p:sp>
    </p:spTree>
    <p:extLst>
      <p:ext uri="{BB962C8B-B14F-4D97-AF65-F5344CB8AC3E}">
        <p14:creationId xmlns:p14="http://schemas.microsoft.com/office/powerpoint/2010/main" val="198277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5493AF4D-6E1A-4E95-A424-722C29A9AFFC}" type="slidenum">
              <a:rPr lang="en-US" smtClean="0"/>
              <a:t>16</a:t>
            </a:fld>
            <a:endParaRPr lang="en-US"/>
          </a:p>
        </p:txBody>
      </p:sp>
    </p:spTree>
    <p:extLst>
      <p:ext uri="{BB962C8B-B14F-4D97-AF65-F5344CB8AC3E}">
        <p14:creationId xmlns:p14="http://schemas.microsoft.com/office/powerpoint/2010/main" val="3579241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93AF4D-6E1A-4E95-A424-722C29A9AFFC}" type="slidenum">
              <a:rPr lang="en-US" smtClean="0"/>
              <a:t>17</a:t>
            </a:fld>
            <a:endParaRPr lang="en-US"/>
          </a:p>
        </p:txBody>
      </p:sp>
    </p:spTree>
    <p:extLst>
      <p:ext uri="{BB962C8B-B14F-4D97-AF65-F5344CB8AC3E}">
        <p14:creationId xmlns:p14="http://schemas.microsoft.com/office/powerpoint/2010/main" val="1721004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0000"/>
                </a:solidFill>
                <a:effectLst/>
                <a:latin typeface="Segoe UI" panose="020B0502040204020203" pitchFamily="34" charset="0"/>
                <a:ea typeface="Aptos" panose="020B0004020202020204" pitchFamily="34" charset="0"/>
                <a:cs typeface="Aptos" panose="020B0004020202020204" pitchFamily="34" charset="0"/>
              </a:rPr>
              <a:t>Carrie Amann</a:t>
            </a:r>
            <a:r>
              <a:rPr lang="en-US" sz="1800">
                <a:solidFill>
                  <a:srgbClr val="000000"/>
                </a:solidFill>
                <a:effectLst/>
                <a:latin typeface="Segoe UI" panose="020B0502040204020203" pitchFamily="34" charset="0"/>
                <a:ea typeface="Aptos" panose="020B0004020202020204" pitchFamily="34" charset="0"/>
                <a:cs typeface="Aptos" panose="020B0004020202020204" pitchFamily="34" charset="0"/>
              </a:rPr>
              <a:t> ,</a:t>
            </a:r>
            <a:r>
              <a:rPr lang="en-US" sz="1800" b="1">
                <a:solidFill>
                  <a:srgbClr val="000000"/>
                </a:solidFill>
                <a:effectLst/>
                <a:latin typeface="Segoe UI" panose="020B0502040204020203" pitchFamily="34" charset="0"/>
                <a:ea typeface="Aptos" panose="020B0004020202020204" pitchFamily="34" charset="0"/>
                <a:cs typeface="Aptos" panose="020B0004020202020204" pitchFamily="34" charset="0"/>
              </a:rPr>
              <a:t> MPA, CAE</a:t>
            </a:r>
            <a:r>
              <a:rPr lang="en-US" sz="1800">
                <a:solidFill>
                  <a:srgbClr val="000000"/>
                </a:solidFill>
                <a:effectLst/>
                <a:latin typeface="Segoe UI" panose="020B0502040204020203" pitchFamily="34" charset="0"/>
                <a:ea typeface="Aptos" panose="020B0004020202020204" pitchFamily="34" charset="0"/>
                <a:cs typeface="Aptos" panose="020B0004020202020204" pitchFamily="34" charset="0"/>
              </a:rPr>
              <a:t> is Executive Director of the PA Workforce Development Association. She is a go-to resource and advocate for workforce issues in the Commonwealth and across the country. Her tenure has addressed cross-sector work to accelerate worker success, access to quality jobs, efficient and effective delivery systems, and transforming data and information into relevant action (#FreeTheData). Before being Executive Director, Carrie oversaw education and workforce development policy for Governor Tom Wolf. She facilitated the Governor’s Middle-Class Taskforce and was the lead policy staff person in crafting the </a:t>
            </a:r>
            <a:r>
              <a:rPr lang="en-US" sz="1800" err="1">
                <a:solidFill>
                  <a:srgbClr val="000000"/>
                </a:solidFill>
                <a:effectLst/>
                <a:latin typeface="Segoe UI" panose="020B0502040204020203" pitchFamily="34" charset="0"/>
                <a:ea typeface="Aptos" panose="020B0004020202020204" pitchFamily="34" charset="0"/>
                <a:cs typeface="Aptos" panose="020B0004020202020204" pitchFamily="34" charset="0"/>
              </a:rPr>
              <a:t>PAsmart</a:t>
            </a:r>
            <a:r>
              <a:rPr lang="en-US" sz="1800">
                <a:solidFill>
                  <a:srgbClr val="000000"/>
                </a:solidFill>
                <a:effectLst/>
                <a:latin typeface="Segoe UI" panose="020B0502040204020203" pitchFamily="34" charset="0"/>
                <a:ea typeface="Aptos" panose="020B0004020202020204" pitchFamily="34" charset="0"/>
                <a:cs typeface="Aptos" panose="020B0004020202020204" pitchFamily="34" charset="0"/>
              </a:rPr>
              <a:t> agenda that resulted in precedent setting investments for Computer Science and STEM education, apprenticeships, and industry partnerships. Carrie‘s experience ranges across local, state, and non-profit sectors. Carrie has an undergraduate degree in Policy Studies from Dickinson College and a Master’s degree in Public Administration from Pennsylvania State University. </a:t>
            </a:r>
            <a:endParaRPr lang="en-US" sz="1800">
              <a:effectLst/>
              <a:latin typeface="Aptos" panose="020B0004020202020204" pitchFamily="34" charset="0"/>
              <a:ea typeface="Aptos" panose="020B0004020202020204" pitchFamily="34" charset="0"/>
              <a:cs typeface="Aptos" panose="020B0004020202020204" pitchFamily="34" charset="0"/>
            </a:endParaRP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Arial" panose="020B0604020202020204" pitchFamily="34" charset="0"/>
                <a:ea typeface="Aptos" panose="020B0004020202020204" pitchFamily="34" charset="0"/>
                <a:cs typeface="Aptos" panose="020B0004020202020204" pitchFamily="34" charset="0"/>
              </a:rPr>
              <a:t>James </a:t>
            </a:r>
            <a:r>
              <a:rPr lang="en-US" sz="1800" b="1" err="1">
                <a:effectLst/>
                <a:latin typeface="Arial" panose="020B0604020202020204" pitchFamily="34" charset="0"/>
                <a:ea typeface="Aptos" panose="020B0004020202020204" pitchFamily="34" charset="0"/>
                <a:cs typeface="Aptos" panose="020B0004020202020204" pitchFamily="34" charset="0"/>
              </a:rPr>
              <a:t>Disbro</a:t>
            </a:r>
            <a:r>
              <a:rPr lang="en-US" sz="1800" b="1">
                <a:effectLst/>
                <a:latin typeface="Arial" panose="020B0604020202020204" pitchFamily="34" charset="0"/>
                <a:ea typeface="Aptos" panose="020B0004020202020204" pitchFamily="34" charset="0"/>
                <a:cs typeface="Aptos" panose="020B0004020202020204" pitchFamily="34" charset="0"/>
              </a:rPr>
              <a:t> </a:t>
            </a:r>
            <a:r>
              <a:rPr lang="en-US" sz="1800">
                <a:effectLst/>
                <a:latin typeface="Arial" panose="020B0604020202020204" pitchFamily="34" charset="0"/>
                <a:ea typeface="Aptos" panose="020B0004020202020204" pitchFamily="34" charset="0"/>
                <a:cs typeface="Aptos" panose="020B0004020202020204" pitchFamily="34" charset="0"/>
              </a:rPr>
              <a:t>is the Senior Director, Regional Alignment &amp; Programs Development for CareerSource Suncoast (CSS), which serves as the Local Workforce Development Board for Manatee and Sarasota Counties in Florida. He has held senior leadership roles at three of Florida’s Local Workforce Development Boards affording him a perspective that includes medium to large workforce service delivery models. He is highly endorsed as someone knowledgeable in Workforce Development.</a:t>
            </a:r>
            <a:endParaRPr lang="en-US" sz="1800">
              <a:effectLst/>
              <a:latin typeface="Aptos" panose="020B0004020202020204" pitchFamily="34" charset="0"/>
              <a:ea typeface="Aptos" panose="020B0004020202020204" pitchFamily="34" charset="0"/>
              <a:cs typeface="Aptos" panose="020B000402020202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B9C84-A7DA-45F9-846D-9152DECA82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740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u="none" kern="100">
                <a:effectLst/>
                <a:latin typeface="Calibri" panose="020F0502020204030204" pitchFamily="34" charset="0"/>
                <a:ea typeface="Calibri" panose="020F0502020204030204" pitchFamily="34" charset="0"/>
                <a:cs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fld id="{4B2DFB7F-527A-4DA2-98F6-C6E8A9AE5D6E}" type="slidenum">
              <a:rPr lang="en-US" smtClean="0"/>
              <a:t>19</a:t>
            </a:fld>
            <a:endParaRPr lang="en-US"/>
          </a:p>
        </p:txBody>
      </p:sp>
    </p:spTree>
    <p:extLst>
      <p:ext uri="{BB962C8B-B14F-4D97-AF65-F5344CB8AC3E}">
        <p14:creationId xmlns:p14="http://schemas.microsoft.com/office/powerpoint/2010/main" val="4159065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2DFB7F-527A-4DA2-98F6-C6E8A9AE5D6E}" type="slidenum">
              <a:rPr lang="en-US" smtClean="0"/>
              <a:t>20</a:t>
            </a:fld>
            <a:endParaRPr lang="en-US"/>
          </a:p>
        </p:txBody>
      </p:sp>
    </p:spTree>
    <p:extLst>
      <p:ext uri="{BB962C8B-B14F-4D97-AF65-F5344CB8AC3E}">
        <p14:creationId xmlns:p14="http://schemas.microsoft.com/office/powerpoint/2010/main" val="1918874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AOY – Manufacturing related</a:t>
            </a:r>
          </a:p>
          <a:p>
            <a:r>
              <a:rPr lang="en-US"/>
              <a:t>2 PGT – Tool &amp; Die</a:t>
            </a:r>
          </a:p>
          <a:p>
            <a:r>
              <a:rPr lang="en-US"/>
              <a:t>2 Sun Hydraulics</a:t>
            </a:r>
          </a:p>
          <a:p>
            <a:endParaRPr lang="en-US"/>
          </a:p>
        </p:txBody>
      </p:sp>
      <p:sp>
        <p:nvSpPr>
          <p:cNvPr id="4" name="Slide Number Placeholder 3"/>
          <p:cNvSpPr>
            <a:spLocks noGrp="1"/>
          </p:cNvSpPr>
          <p:nvPr>
            <p:ph type="sldNum" sz="quarter" idx="5"/>
          </p:nvPr>
        </p:nvSpPr>
        <p:spPr/>
        <p:txBody>
          <a:bodyPr/>
          <a:lstStyle/>
          <a:p>
            <a:fld id="{5493AF4D-6E1A-4E95-A424-722C29A9AFFC}" type="slidenum">
              <a:rPr lang="en-US" smtClean="0"/>
              <a:t>23</a:t>
            </a:fld>
            <a:endParaRPr lang="en-US"/>
          </a:p>
        </p:txBody>
      </p:sp>
    </p:spTree>
    <p:extLst>
      <p:ext uri="{BB962C8B-B14F-4D97-AF65-F5344CB8AC3E}">
        <p14:creationId xmlns:p14="http://schemas.microsoft.com/office/powerpoint/2010/main" val="270982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Katie Adams is Safal Partners' Chief Delivery Officer where she oversees the firm's  workforce practice which provides technical assistance and training, data analytics, program management, and workforce development services to public sector clients including the US Department of Labor (DOL). Katie is a nationally recognized subject matter expert (SME) in Registered Apprenticeship (RA) and workforce development and leads the DOL RA Technical Assistance Center of Excellence on Strategic Partnerships and System Alignment. Over the past 15 years she has led, managed, and served as SME on several DOL and National Science Foundation Advanced Technological Education (NSF ATE) contracts and grants which have built industry-driven, secondary and post-secondary academic-aligned apprenticeship programs registering thousands of new youth and adult apprentices in high-demand occupations across several sectors. She is a frequent speaker at national workforce and education conferences and currently serves as the co-chair of the NIST National Initiative for Cybersecurity Education (NICE) Apprenticeship Community of Interest. Katie is a graduate of the College of William &amp; Mary and resides outside of Washington, D.C.</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effectLst/>
              </a:rPr>
              <a:t>Alan </a:t>
            </a:r>
            <a:r>
              <a:rPr lang="en-US">
                <a:solidFill>
                  <a:srgbClr val="000000"/>
                </a:solidFill>
              </a:rPr>
              <a:t>D. </a:t>
            </a:r>
            <a:r>
              <a:rPr lang="en-US">
                <a:solidFill>
                  <a:srgbClr val="000000"/>
                </a:solidFill>
                <a:effectLst/>
              </a:rPr>
              <a:t>Dodkowitz is an </a:t>
            </a:r>
            <a:r>
              <a:rPr lang="en-US">
                <a:solidFill>
                  <a:srgbClr val="000000"/>
                </a:solidFill>
              </a:rPr>
              <a:t>Apprenticeship Senior Subject Matter Expert (SME) at </a:t>
            </a:r>
            <a:r>
              <a:rPr lang="en-US">
                <a:solidFill>
                  <a:srgbClr val="000000"/>
                </a:solidFill>
                <a:effectLst/>
              </a:rPr>
              <a:t>Safal Partners.</a:t>
            </a:r>
            <a:r>
              <a:rPr lang="en-US">
                <a:solidFill>
                  <a:srgbClr val="000000"/>
                </a:solidFill>
              </a:rPr>
              <a:t> </a:t>
            </a:r>
            <a:r>
              <a:rPr lang="en-US">
                <a:solidFill>
                  <a:srgbClr val="000000"/>
                </a:solidFill>
                <a:effectLst/>
              </a:rPr>
              <a:t> He </a:t>
            </a:r>
            <a:r>
              <a:rPr lang="en-US">
                <a:solidFill>
                  <a:srgbClr val="000000"/>
                </a:solidFill>
              </a:rPr>
              <a:t>works on several different projects for Safal, including the COE project where he offers technical assistance in helping entities align the workforce and apprenticeship system.  For the Closing the Skills Gap (CSG) project, he is working to provide technical assistance to project grantees and aid in program development and sustainability.  For the Registered Apprenticeship Academy project he is working </a:t>
            </a:r>
            <a:r>
              <a:rPr lang="en-US">
                <a:solidFill>
                  <a:srgbClr val="000000"/>
                </a:solidFill>
                <a:effectLst/>
              </a:rPr>
              <a:t>with </a:t>
            </a:r>
            <a:r>
              <a:rPr lang="en-US">
                <a:solidFill>
                  <a:srgbClr val="000000"/>
                </a:solidFill>
              </a:rPr>
              <a:t>DOL to create a learning platform for RA stakeholders to bolster their knowledge of Registered Apprenticeship.  Prior to working at Safal</a:t>
            </a:r>
            <a:r>
              <a:rPr lang="en-US">
                <a:solidFill>
                  <a:srgbClr val="000000"/>
                </a:solidFill>
                <a:effectLst/>
              </a:rPr>
              <a:t>, </a:t>
            </a:r>
            <a:r>
              <a:rPr lang="en-US">
                <a:solidFill>
                  <a:srgbClr val="000000"/>
                </a:solidFill>
              </a:rPr>
              <a:t>Mr. Dodkowitz was a Research Associate at the Urban Institute where he led the development of competency-based occupational frameworks </a:t>
            </a:r>
            <a:r>
              <a:rPr lang="en-US">
                <a:solidFill>
                  <a:srgbClr val="000000"/>
                </a:solidFill>
                <a:effectLst/>
              </a:rPr>
              <a:t>in the area of advanced manufacturing.</a:t>
            </a:r>
            <a:r>
              <a:rPr lang="en-US">
                <a:solidFill>
                  <a:srgbClr val="000000"/>
                </a:solidFill>
              </a:rPr>
              <a:t> </a:t>
            </a:r>
            <a:r>
              <a:rPr lang="en-US">
                <a:solidFill>
                  <a:srgbClr val="000000"/>
                </a:solidFill>
                <a:effectLst/>
              </a:rPr>
              <a:t> He worked with several different organizations to develop modernized and updated competency-based occupational frameworks to be used by </a:t>
            </a:r>
            <a:r>
              <a:rPr lang="en-US">
                <a:solidFill>
                  <a:srgbClr val="000000"/>
                </a:solidFill>
              </a:rPr>
              <a:t>sponsors and </a:t>
            </a:r>
            <a:r>
              <a:rPr lang="en-US">
                <a:solidFill>
                  <a:srgbClr val="000000"/>
                </a:solidFill>
                <a:effectLst/>
              </a:rPr>
              <a:t>apprentices throughout the country.</a:t>
            </a:r>
            <a:r>
              <a:rPr lang="en-US">
                <a:solidFill>
                  <a:srgbClr val="000000"/>
                </a:solidFill>
              </a:rPr>
              <a:t> </a:t>
            </a:r>
            <a:r>
              <a:rPr lang="en-US">
                <a:solidFill>
                  <a:srgbClr val="000000"/>
                </a:solidFill>
                <a:effectLst/>
              </a:rPr>
              <a:t> He also provided technical assistance to organizations in developing and implementing these frameworks.</a:t>
            </a:r>
            <a:r>
              <a:rPr lang="en-US">
                <a:solidFill>
                  <a:srgbClr val="000000"/>
                </a:solidFill>
              </a:rPr>
              <a:t>  </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B9C84-A7DA-45F9-846D-9152DECA82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04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Safal was awarded the opportunity to lead the US DOL Registered Apprenticeship Technical Assistance Center of Excellence for Strategic Partnerships and Systems Alignment in 2021. </a:t>
            </a:r>
            <a:endParaRPr lang="en-US"/>
          </a:p>
          <a:p>
            <a:endParaRPr lang="en-US"/>
          </a:p>
          <a:p>
            <a:r>
              <a:rPr lang="en-US"/>
              <a:t>We are here to help close the gap between the apprenticeship and workforce systems and accelerate partnerships across education, economic development, and other partners to increase adoption of RA nationwide. </a:t>
            </a:r>
            <a:endParaRPr lang="en-US">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The Center is supported by five national partners including the National Association of Workforce Development Professionals, the Coalition on Adult Basic Education, the National Disability Institute, FASTPORT, and the Wireless Infrastructure Association.</a:t>
            </a:r>
            <a:endParaRPr lang="en-US"/>
          </a:p>
          <a:p>
            <a:endParaRPr lang="en-US">
              <a:cs typeface="Calibri" panose="020F0502020204030204"/>
            </a:endParaRPr>
          </a:p>
          <a:p>
            <a:r>
              <a:rPr lang="en-US"/>
              <a:t>Our national partners were strategically chosen to help us reach specific groups whether on the workforce, education or employer side </a:t>
            </a:r>
            <a:endParaRPr lang="en-US">
              <a:cs typeface="Calibri"/>
            </a:endParaRPr>
          </a:p>
          <a:p>
            <a:endParaRPr lang="en-US">
              <a:ea typeface="Calibri"/>
              <a:cs typeface="Calibri"/>
            </a:endParaRPr>
          </a:p>
          <a:p>
            <a:r>
              <a:rPr lang="en-US">
                <a:cs typeface="Calibri" panose="020F0502020204030204"/>
              </a:rPr>
              <a:t>California Workforce Association (CWA) is our partner in the state, helping increase workforce system awareness and utilization of RA as a workforce solution for both employers and jobseekers.</a:t>
            </a:r>
          </a:p>
          <a:p>
            <a:endParaRPr lang="en-US" b="1"/>
          </a:p>
          <a:p>
            <a:r>
              <a:rPr lang="en-US" b="1"/>
              <a:t>The Center of Excellence provides no-cost technical assistance – online, in-person and through hybrid delivery - to accelerate sustainable partnerships and align apprenticeship, workforce and education systems.</a:t>
            </a:r>
            <a:endParaRPr lang="en-US" b="1">
              <a:ea typeface="Calibri" panose="020F0502020204030204"/>
              <a:cs typeface="Calibri" panose="020F0502020204030204"/>
            </a:endParaRPr>
          </a:p>
          <a:p>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479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First analysis of national and state WIOA/RA co-enrollment data</a:t>
            </a:r>
          </a:p>
          <a:p>
            <a:r>
              <a:rPr lang="en-US" sz="1200">
                <a:solidFill>
                  <a:srgbClr val="FF0000"/>
                </a:solidFill>
              </a:rPr>
              <a:t>First national ATR/BSR training</a:t>
            </a:r>
          </a:p>
          <a:p>
            <a:r>
              <a:rPr lang="en-US" sz="1200">
                <a:solidFill>
                  <a:srgbClr val="FF0000"/>
                </a:solidFill>
              </a:rPr>
              <a:t>First review and analysis of all WIOA State Unified and Combined Plans for RA Alignment</a:t>
            </a:r>
          </a:p>
          <a:p>
            <a:r>
              <a:rPr lang="en-US" sz="1200">
                <a:solidFill>
                  <a:srgbClr val="FF0000"/>
                </a:solidFill>
              </a:rPr>
              <a:t>First Adult Education / IET Pre-Apprenticeship RA Framework and National Training</a:t>
            </a:r>
          </a:p>
          <a:p>
            <a:r>
              <a:rPr lang="en-US" sz="1200">
                <a:solidFill>
                  <a:srgbClr val="FF0000"/>
                </a:solidFill>
              </a:rPr>
              <a:t>First national assessment of Workforce System RA Awareness and resulting report on “Expanding RA through WIOA title I and title II Partnerships”</a:t>
            </a:r>
          </a:p>
          <a:p>
            <a:r>
              <a:rPr lang="en-US" sz="1200">
                <a:solidFill>
                  <a:srgbClr val="FF0000"/>
                </a:solidFill>
              </a:rPr>
              <a:t>First state level CTE RA Bootcamp, replicable model</a:t>
            </a:r>
          </a:p>
          <a:p>
            <a:r>
              <a:rPr lang="en-US" sz="1200">
                <a:solidFill>
                  <a:srgbClr val="FF0000"/>
                </a:solidFill>
              </a:rPr>
              <a:t>First review, analysis of Apprenticeship Networks across US and TA on expansion</a:t>
            </a:r>
          </a:p>
          <a:p>
            <a:r>
              <a:rPr lang="en-US" sz="1200">
                <a:solidFill>
                  <a:srgbClr val="FF0000"/>
                </a:solidFill>
              </a:rPr>
              <a:t>First Intermediary Assessment tool to assist in MD Governor’s implementation of 2030 Blueprint for youth RA Inclusion</a:t>
            </a:r>
          </a:p>
          <a:p>
            <a:r>
              <a:rPr lang="en-US" sz="1200">
                <a:solidFill>
                  <a:srgbClr val="FF0000"/>
                </a:solidFill>
              </a:rPr>
              <a:t>First Chambers of Commerce RA Toolkit to catalyze strategic industry RA partnerships</a:t>
            </a:r>
          </a:p>
          <a:p>
            <a:endParaRPr lang="en-US" sz="1200">
              <a:solidFill>
                <a:srgbClr val="FF0000"/>
              </a:solidFill>
            </a:endParaRPr>
          </a:p>
          <a:p>
            <a:endParaRPr lang="en-US"/>
          </a:p>
        </p:txBody>
      </p:sp>
      <p:sp>
        <p:nvSpPr>
          <p:cNvPr id="4" name="Slide Number Placeholder 3"/>
          <p:cNvSpPr>
            <a:spLocks noGrp="1"/>
          </p:cNvSpPr>
          <p:nvPr>
            <p:ph type="sldNum" sz="quarter" idx="5"/>
          </p:nvPr>
        </p:nvSpPr>
        <p:spPr/>
        <p:txBody>
          <a:bodyPr/>
          <a:lstStyle/>
          <a:p>
            <a:fld id="{5493AF4D-6E1A-4E95-A424-722C29A9AFFC}" type="slidenum">
              <a:rPr lang="en-US" smtClean="0"/>
              <a:t>4</a:t>
            </a:fld>
            <a:endParaRPr lang="en-US"/>
          </a:p>
        </p:txBody>
      </p:sp>
    </p:spTree>
    <p:extLst>
      <p:ext uri="{BB962C8B-B14F-4D97-AF65-F5344CB8AC3E}">
        <p14:creationId xmlns:p14="http://schemas.microsoft.com/office/powerpoint/2010/main" val="294989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5493AF4D-6E1A-4E95-A424-722C29A9AFFC}" type="slidenum">
              <a:rPr lang="en-US" smtClean="0"/>
              <a:t>5</a:t>
            </a:fld>
            <a:endParaRPr lang="en-US"/>
          </a:p>
        </p:txBody>
      </p:sp>
    </p:spTree>
    <p:extLst>
      <p:ext uri="{BB962C8B-B14F-4D97-AF65-F5344CB8AC3E}">
        <p14:creationId xmlns:p14="http://schemas.microsoft.com/office/powerpoint/2010/main" val="142715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5493AF4D-6E1A-4E95-A424-722C29A9AFFC}" type="slidenum">
              <a:rPr lang="en-US" smtClean="0"/>
              <a:t>7</a:t>
            </a:fld>
            <a:endParaRPr lang="en-US"/>
          </a:p>
        </p:txBody>
      </p:sp>
    </p:spTree>
    <p:extLst>
      <p:ext uri="{BB962C8B-B14F-4D97-AF65-F5344CB8AC3E}">
        <p14:creationId xmlns:p14="http://schemas.microsoft.com/office/powerpoint/2010/main" val="56400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5493AF4D-6E1A-4E95-A424-722C29A9AFFC}" type="slidenum">
              <a:rPr lang="en-US" smtClean="0"/>
              <a:t>10</a:t>
            </a:fld>
            <a:endParaRPr lang="en-US"/>
          </a:p>
        </p:txBody>
      </p:sp>
    </p:spTree>
    <p:extLst>
      <p:ext uri="{BB962C8B-B14F-4D97-AF65-F5344CB8AC3E}">
        <p14:creationId xmlns:p14="http://schemas.microsoft.com/office/powerpoint/2010/main" val="378958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5493AF4D-6E1A-4E95-A424-722C29A9AFFC}" type="slidenum">
              <a:rPr lang="en-US" smtClean="0"/>
              <a:t>11</a:t>
            </a:fld>
            <a:endParaRPr lang="en-US"/>
          </a:p>
        </p:txBody>
      </p:sp>
    </p:spTree>
    <p:extLst>
      <p:ext uri="{BB962C8B-B14F-4D97-AF65-F5344CB8AC3E}">
        <p14:creationId xmlns:p14="http://schemas.microsoft.com/office/powerpoint/2010/main" val="336163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5493AF4D-6E1A-4E95-A424-722C29A9AFFC}" type="slidenum">
              <a:rPr lang="en-US" smtClean="0"/>
              <a:t>12</a:t>
            </a:fld>
            <a:endParaRPr lang="en-US"/>
          </a:p>
        </p:txBody>
      </p:sp>
    </p:spTree>
    <p:extLst>
      <p:ext uri="{BB962C8B-B14F-4D97-AF65-F5344CB8AC3E}">
        <p14:creationId xmlns:p14="http://schemas.microsoft.com/office/powerpoint/2010/main" val="1990973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111745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pic>
        <p:nvPicPr>
          <p:cNvPr id="14" name="Picture 13" descr="A blue and yellow circle with white text&#10;&#10;Description automatically generated">
            <a:extLst>
              <a:ext uri="{FF2B5EF4-FFF2-40B4-BE49-F238E27FC236}">
                <a16:creationId xmlns:a16="http://schemas.microsoft.com/office/drawing/2014/main" id="{5619A344-B5A1-885F-323F-7C04F912BB4C}"/>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19089" y="5890866"/>
            <a:ext cx="939532" cy="939532"/>
          </a:xfrm>
          <a:prstGeom prst="rect">
            <a:avLst/>
          </a:prstGeom>
        </p:spPr>
      </p:pic>
      <p:sp>
        <p:nvSpPr>
          <p:cNvPr id="19" name="Slide Number Placeholder 5">
            <a:extLst>
              <a:ext uri="{FF2B5EF4-FFF2-40B4-BE49-F238E27FC236}">
                <a16:creationId xmlns:a16="http://schemas.microsoft.com/office/drawing/2014/main" id="{092AC03B-8487-7973-1813-F7F237133F66}"/>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63524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pic>
        <p:nvPicPr>
          <p:cNvPr id="3" name="Picture 2" descr="A blue and yellow circle with white text&#10;&#10;Description automatically generated">
            <a:extLst>
              <a:ext uri="{FF2B5EF4-FFF2-40B4-BE49-F238E27FC236}">
                <a16:creationId xmlns:a16="http://schemas.microsoft.com/office/drawing/2014/main" id="{75FA24F0-C6B2-4B34-53C1-9F55EA35D7AE}"/>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2119089" y="5890866"/>
            <a:ext cx="939532" cy="939532"/>
          </a:xfrm>
          <a:prstGeom prst="rect">
            <a:avLst/>
          </a:prstGeom>
        </p:spPr>
      </p:pic>
      <p:sp>
        <p:nvSpPr>
          <p:cNvPr id="16" name="Slide Number Placeholder 5">
            <a:extLst>
              <a:ext uri="{FF2B5EF4-FFF2-40B4-BE49-F238E27FC236}">
                <a16:creationId xmlns:a16="http://schemas.microsoft.com/office/drawing/2014/main" id="{99FCED1D-4BEA-1174-5560-8AE4263AD7E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55423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pic>
        <p:nvPicPr>
          <p:cNvPr id="5" name="Picture 4" descr="A blue and yellow circle with white text&#10;&#10;Description automatically generated">
            <a:extLst>
              <a:ext uri="{FF2B5EF4-FFF2-40B4-BE49-F238E27FC236}">
                <a16:creationId xmlns:a16="http://schemas.microsoft.com/office/drawing/2014/main" id="{6F76E5AF-AF0E-E32E-F6B6-E46B23512B6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19089" y="5890866"/>
            <a:ext cx="939532" cy="939532"/>
          </a:xfrm>
          <a:prstGeom prst="rect">
            <a:avLst/>
          </a:prstGeom>
        </p:spPr>
      </p:pic>
      <p:sp>
        <p:nvSpPr>
          <p:cNvPr id="6" name="Slide Number Placeholder 5">
            <a:extLst>
              <a:ext uri="{FF2B5EF4-FFF2-40B4-BE49-F238E27FC236}">
                <a16:creationId xmlns:a16="http://schemas.microsoft.com/office/drawing/2014/main" id="{D1A12663-2804-E87E-6E56-10703821C279}"/>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658212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pic>
        <p:nvPicPr>
          <p:cNvPr id="8" name="Picture 7" descr="A blue and yellow circle with white text&#10;&#10;Description automatically generated">
            <a:extLst>
              <a:ext uri="{FF2B5EF4-FFF2-40B4-BE49-F238E27FC236}">
                <a16:creationId xmlns:a16="http://schemas.microsoft.com/office/drawing/2014/main" id="{67DF97FC-5698-647D-EB10-1C1651F488E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19089" y="5890866"/>
            <a:ext cx="939532" cy="939532"/>
          </a:xfrm>
          <a:prstGeom prst="rect">
            <a:avLst/>
          </a:prstGeom>
        </p:spPr>
      </p:pic>
      <p:sp>
        <p:nvSpPr>
          <p:cNvPr id="10" name="Slide Number Placeholder 5">
            <a:extLst>
              <a:ext uri="{FF2B5EF4-FFF2-40B4-BE49-F238E27FC236}">
                <a16:creationId xmlns:a16="http://schemas.microsoft.com/office/drawing/2014/main" id="{0E864D80-65EC-C64D-1093-41ABF3B379F7}"/>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905478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pic>
        <p:nvPicPr>
          <p:cNvPr id="8" name="Picture 7" descr="A blue and yellow circle with white text&#10;&#10;Description automatically generated">
            <a:extLst>
              <a:ext uri="{FF2B5EF4-FFF2-40B4-BE49-F238E27FC236}">
                <a16:creationId xmlns:a16="http://schemas.microsoft.com/office/drawing/2014/main" id="{B16ECB86-230F-3A37-BB4B-CBE5F4E7F1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19089" y="5890866"/>
            <a:ext cx="939532" cy="939532"/>
          </a:xfrm>
          <a:prstGeom prst="rect">
            <a:avLst/>
          </a:prstGeom>
        </p:spPr>
      </p:pic>
      <p:sp>
        <p:nvSpPr>
          <p:cNvPr id="9" name="Slide Number Placeholder 5">
            <a:extLst>
              <a:ext uri="{FF2B5EF4-FFF2-40B4-BE49-F238E27FC236}">
                <a16:creationId xmlns:a16="http://schemas.microsoft.com/office/drawing/2014/main" id="{00B3E687-D9B9-5932-5B24-752D261F4AC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710885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726833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pic>
        <p:nvPicPr>
          <p:cNvPr id="5" name="Picture 4" descr="A blue and yellow circle with white text&#10;&#10;Description automatically generated">
            <a:extLst>
              <a:ext uri="{FF2B5EF4-FFF2-40B4-BE49-F238E27FC236}">
                <a16:creationId xmlns:a16="http://schemas.microsoft.com/office/drawing/2014/main" id="{BF43632B-C0EE-27AC-C66C-F29D552C95E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19089" y="5890866"/>
            <a:ext cx="939532" cy="939532"/>
          </a:xfrm>
          <a:prstGeom prst="rect">
            <a:avLst/>
          </a:prstGeom>
        </p:spPr>
      </p:pic>
      <p:sp>
        <p:nvSpPr>
          <p:cNvPr id="11" name="Slide Number Placeholder 5">
            <a:extLst>
              <a:ext uri="{FF2B5EF4-FFF2-40B4-BE49-F238E27FC236}">
                <a16:creationId xmlns:a16="http://schemas.microsoft.com/office/drawing/2014/main" id="{D6AEE290-9A08-17D7-649F-B3921267C814}"/>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554434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3E0-0203-259B-07FA-073F6A91A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EE76A0-9160-3907-4A09-7094F30BCC6A}"/>
              </a:ext>
            </a:extLst>
          </p:cNvPr>
          <p:cNvSpPr>
            <a:spLocks noGrp="1"/>
          </p:cNvSpPr>
          <p:nvPr>
            <p:ph type="dt" sz="half" idx="10"/>
          </p:nvPr>
        </p:nvSpPr>
        <p:spPr/>
        <p:txBody>
          <a:bodyPr/>
          <a:lstStyle/>
          <a:p>
            <a:fld id="{9478FC97-9594-4563-A7E7-7DCFBAD5F148}" type="datetimeFigureOut">
              <a:rPr lang="en-US" smtClean="0"/>
              <a:t>12/10/2024</a:t>
            </a:fld>
            <a:endParaRPr lang="en-US"/>
          </a:p>
        </p:txBody>
      </p:sp>
      <p:sp>
        <p:nvSpPr>
          <p:cNvPr id="4" name="Footer Placeholder 3">
            <a:extLst>
              <a:ext uri="{FF2B5EF4-FFF2-40B4-BE49-F238E27FC236}">
                <a16:creationId xmlns:a16="http://schemas.microsoft.com/office/drawing/2014/main" id="{3B135868-7A50-52C1-F63F-AEFB53D0F0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92281C-3848-05B5-8924-685AEDD35626}"/>
              </a:ext>
            </a:extLst>
          </p:cNvPr>
          <p:cNvSpPr>
            <a:spLocks noGrp="1"/>
          </p:cNvSpPr>
          <p:nvPr>
            <p:ph type="sldNum" sz="quarter" idx="12"/>
          </p:nvPr>
        </p:nvSpPr>
        <p:spPr/>
        <p:txBody>
          <a:bodyPr/>
          <a:lstStyle/>
          <a:p>
            <a:fld id="{12C9C919-8086-4127-B8C8-22F7E29E816F}" type="slidenum">
              <a:rPr lang="en-US" smtClean="0"/>
              <a:t>‹#›</a:t>
            </a:fld>
            <a:endParaRPr lang="en-US"/>
          </a:p>
        </p:txBody>
      </p:sp>
      <p:sp>
        <p:nvSpPr>
          <p:cNvPr id="6" name="Slide Number Placeholder 5">
            <a:extLst>
              <a:ext uri="{FF2B5EF4-FFF2-40B4-BE49-F238E27FC236}">
                <a16:creationId xmlns:a16="http://schemas.microsoft.com/office/drawing/2014/main" id="{7888B2C9-0563-9CCA-07B3-2F3817D4679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19982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pic>
        <p:nvPicPr>
          <p:cNvPr id="13" name="Picture 12" descr="A blue and yellow circle with white text&#10;&#10;Description automatically generated">
            <a:extLst>
              <a:ext uri="{FF2B5EF4-FFF2-40B4-BE49-F238E27FC236}">
                <a16:creationId xmlns:a16="http://schemas.microsoft.com/office/drawing/2014/main" id="{52F6B015-B541-E8DF-1584-302E59AE54AA}"/>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19089" y="5890866"/>
            <a:ext cx="939532" cy="939532"/>
          </a:xfrm>
          <a:prstGeom prst="rect">
            <a:avLst/>
          </a:prstGeom>
        </p:spPr>
      </p:pic>
      <p:sp>
        <p:nvSpPr>
          <p:cNvPr id="6" name="Slide Number Placeholder 5">
            <a:extLst>
              <a:ext uri="{FF2B5EF4-FFF2-40B4-BE49-F238E27FC236}">
                <a16:creationId xmlns:a16="http://schemas.microsoft.com/office/drawing/2014/main" id="{4571FC99-76F8-B51E-97C8-4B853415254C}"/>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194540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pic>
        <p:nvPicPr>
          <p:cNvPr id="6" name="Picture 5" descr="A blue and yellow circle with white text&#10;&#10;Description automatically generated">
            <a:extLst>
              <a:ext uri="{FF2B5EF4-FFF2-40B4-BE49-F238E27FC236}">
                <a16:creationId xmlns:a16="http://schemas.microsoft.com/office/drawing/2014/main" id="{093A28BB-A271-7744-61DA-E65AAC78B81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91738" y="4846716"/>
            <a:ext cx="1243584" cy="1243584"/>
          </a:xfrm>
          <a:prstGeom prst="rect">
            <a:avLst/>
          </a:prstGeom>
        </p:spPr>
      </p:pic>
      <p:sp>
        <p:nvSpPr>
          <p:cNvPr id="5" name="Slide Number Placeholder 5">
            <a:extLst>
              <a:ext uri="{FF2B5EF4-FFF2-40B4-BE49-F238E27FC236}">
                <a16:creationId xmlns:a16="http://schemas.microsoft.com/office/drawing/2014/main" id="{340A66D5-FC1A-0FC8-5A8A-3241BD9A617A}"/>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27594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4645" y="0"/>
            <a:ext cx="14843919" cy="8358411"/>
          </a:xfrm>
          <a:prstGeom prst="rect">
            <a:avLst/>
          </a:prstGeom>
        </p:spPr>
      </p:pic>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pic>
        <p:nvPicPr>
          <p:cNvPr id="5" name="Picture 4" descr="A blue and yellow circle with white text&#10;&#10;Description automatically generated">
            <a:extLst>
              <a:ext uri="{FF2B5EF4-FFF2-40B4-BE49-F238E27FC236}">
                <a16:creationId xmlns:a16="http://schemas.microsoft.com/office/drawing/2014/main" id="{58199418-166D-2F30-C9C7-BA277D7375C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19089" y="5890866"/>
            <a:ext cx="939532" cy="939532"/>
          </a:xfrm>
          <a:prstGeom prst="rect">
            <a:avLst/>
          </a:prstGeom>
        </p:spPr>
      </p:pic>
      <p:sp>
        <p:nvSpPr>
          <p:cNvPr id="6" name="Slide Number Placeholder 5">
            <a:extLst>
              <a:ext uri="{FF2B5EF4-FFF2-40B4-BE49-F238E27FC236}">
                <a16:creationId xmlns:a16="http://schemas.microsoft.com/office/drawing/2014/main" id="{1ADE244B-D5BC-1C5E-13C4-866B065A360E}"/>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90718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pic>
        <p:nvPicPr>
          <p:cNvPr id="5" name="Picture 4" descr="A blue and yellow circle with white text&#10;&#10;Description automatically generated">
            <a:extLst>
              <a:ext uri="{FF2B5EF4-FFF2-40B4-BE49-F238E27FC236}">
                <a16:creationId xmlns:a16="http://schemas.microsoft.com/office/drawing/2014/main" id="{67B18B63-2976-B1BD-CA64-F315D559677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19089" y="5890866"/>
            <a:ext cx="939532" cy="939532"/>
          </a:xfrm>
          <a:prstGeom prst="rect">
            <a:avLst/>
          </a:prstGeom>
        </p:spPr>
      </p:pic>
      <p:sp>
        <p:nvSpPr>
          <p:cNvPr id="6" name="Slide Number Placeholder 5">
            <a:extLst>
              <a:ext uri="{FF2B5EF4-FFF2-40B4-BE49-F238E27FC236}">
                <a16:creationId xmlns:a16="http://schemas.microsoft.com/office/drawing/2014/main" id="{D73DA29F-CD94-4FB8-F7C4-44121C153D44}"/>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2883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ue and yellow circle with white text&#10;&#10;Description automatically generated">
            <a:extLst>
              <a:ext uri="{FF2B5EF4-FFF2-40B4-BE49-F238E27FC236}">
                <a16:creationId xmlns:a16="http://schemas.microsoft.com/office/drawing/2014/main" id="{5605BE61-2653-8B6D-2585-AB0B8A14574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19089" y="5890866"/>
            <a:ext cx="939532" cy="939532"/>
          </a:xfrm>
          <a:prstGeom prst="rect">
            <a:avLst/>
          </a:prstGeom>
        </p:spPr>
      </p:pic>
      <p:sp>
        <p:nvSpPr>
          <p:cNvPr id="11" name="Slide Number Placeholder 5">
            <a:extLst>
              <a:ext uri="{FF2B5EF4-FFF2-40B4-BE49-F238E27FC236}">
                <a16:creationId xmlns:a16="http://schemas.microsoft.com/office/drawing/2014/main" id="{C37124C4-69E3-2E5D-3FD3-EABD4B3F693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21444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pic>
        <p:nvPicPr>
          <p:cNvPr id="5" name="Picture 4" descr="A blue and yellow circle with white text&#10;&#10;Description automatically generated">
            <a:extLst>
              <a:ext uri="{FF2B5EF4-FFF2-40B4-BE49-F238E27FC236}">
                <a16:creationId xmlns:a16="http://schemas.microsoft.com/office/drawing/2014/main" id="{E7B52290-DB87-39B0-7C50-43A8C4590A5C}"/>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19089" y="5890866"/>
            <a:ext cx="939532" cy="939532"/>
          </a:xfrm>
          <a:prstGeom prst="rect">
            <a:avLst/>
          </a:prstGeom>
        </p:spPr>
      </p:pic>
      <p:sp>
        <p:nvSpPr>
          <p:cNvPr id="6" name="Slide Number Placeholder 5">
            <a:extLst>
              <a:ext uri="{FF2B5EF4-FFF2-40B4-BE49-F238E27FC236}">
                <a16:creationId xmlns:a16="http://schemas.microsoft.com/office/drawing/2014/main" id="{DCD612D8-4DD7-A245-38BC-E8DB781B36B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64906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F7E6-FD20-E209-67D0-0A855C1D8D0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6C3EA07-9C28-5658-6FB9-025D5F80BC9D}"/>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4" name="Picture 3" descr="A picture containing application&#10;&#10;Description automatically generated">
            <a:extLst>
              <a:ext uri="{FF2B5EF4-FFF2-40B4-BE49-F238E27FC236}">
                <a16:creationId xmlns:a16="http://schemas.microsoft.com/office/drawing/2014/main" id="{AD40AC38-F3D8-B5E5-5E77-66A8D15C117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5" name="Rectangle 4">
            <a:extLst>
              <a:ext uri="{FF2B5EF4-FFF2-40B4-BE49-F238E27FC236}">
                <a16:creationId xmlns:a16="http://schemas.microsoft.com/office/drawing/2014/main" id="{9D0CB94E-12DD-BEE8-56D9-AAB43601AFD1}"/>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6" name="Title 1">
            <a:extLst>
              <a:ext uri="{FF2B5EF4-FFF2-40B4-BE49-F238E27FC236}">
                <a16:creationId xmlns:a16="http://schemas.microsoft.com/office/drawing/2014/main" id="{22714111-E545-6F7F-31AA-B7E727EEEBD7}"/>
              </a:ext>
            </a:extLst>
          </p:cNvPr>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endParaRPr lang="en-US"/>
          </a:p>
        </p:txBody>
      </p:sp>
      <p:sp>
        <p:nvSpPr>
          <p:cNvPr id="7" name="Content Placeholder 2">
            <a:extLst>
              <a:ext uri="{FF2B5EF4-FFF2-40B4-BE49-F238E27FC236}">
                <a16:creationId xmlns:a16="http://schemas.microsoft.com/office/drawing/2014/main" id="{AB4707E9-184D-1C80-9204-AE6E6DC51C7F}"/>
              </a:ext>
            </a:extLst>
          </p:cNvPr>
          <p:cNvSpPr>
            <a:spLocks noGrp="1"/>
          </p:cNvSpPr>
          <p:nvPr>
            <p:ph sz="half" idx="1"/>
          </p:nvPr>
        </p:nvSpPr>
        <p:spPr>
          <a:xfrm>
            <a:off x="838200" y="1825624"/>
            <a:ext cx="1623656" cy="4008439"/>
          </a:xfrm>
        </p:spPr>
        <p:txBody>
          <a:bodyPr/>
          <a:lstStyle/>
          <a:p>
            <a:pPr lvl="0"/>
            <a:endParaRPr lang="en-US"/>
          </a:p>
        </p:txBody>
      </p:sp>
      <p:pic>
        <p:nvPicPr>
          <p:cNvPr id="8" name="Picture 7">
            <a:extLst>
              <a:ext uri="{FF2B5EF4-FFF2-40B4-BE49-F238E27FC236}">
                <a16:creationId xmlns:a16="http://schemas.microsoft.com/office/drawing/2014/main" id="{7A147E6E-9208-2E00-73F0-6E4CDC74A40B}"/>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5096" y="-3574"/>
            <a:ext cx="12179296" cy="6857998"/>
          </a:xfrm>
          <a:prstGeom prst="rect">
            <a:avLst/>
          </a:prstGeom>
        </p:spPr>
      </p:pic>
      <p:sp>
        <p:nvSpPr>
          <p:cNvPr id="9" name="Rectangle 8">
            <a:extLst>
              <a:ext uri="{FF2B5EF4-FFF2-40B4-BE49-F238E27FC236}">
                <a16:creationId xmlns:a16="http://schemas.microsoft.com/office/drawing/2014/main" id="{2EBEBBCE-4EEB-69A7-7AFE-5F339AD0D0F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C81C5B-CDE3-EFE8-B047-E1B12E3B9EC8}"/>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yellow circle with white text&#10;&#10;Description automatically generated">
            <a:extLst>
              <a:ext uri="{FF2B5EF4-FFF2-40B4-BE49-F238E27FC236}">
                <a16:creationId xmlns:a16="http://schemas.microsoft.com/office/drawing/2014/main" id="{9CA76FD7-BB9A-220E-8422-46D363AEB7A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12" name="Content Placeholder 2">
            <a:extLst>
              <a:ext uri="{FF2B5EF4-FFF2-40B4-BE49-F238E27FC236}">
                <a16:creationId xmlns:a16="http://schemas.microsoft.com/office/drawing/2014/main" id="{07C888A6-4A85-4757-5006-077D55AF6DA0}"/>
              </a:ext>
            </a:extLst>
          </p:cNvPr>
          <p:cNvSpPr>
            <a:spLocks noGrp="1"/>
          </p:cNvSpPr>
          <p:nvPr>
            <p:ph sz="half" idx="13"/>
          </p:nvPr>
        </p:nvSpPr>
        <p:spPr>
          <a:xfrm>
            <a:off x="2620104" y="1825623"/>
            <a:ext cx="617292" cy="4008439"/>
          </a:xfrm>
        </p:spPr>
        <p:txBody>
          <a:bodyPr/>
          <a:lstStyle/>
          <a:p>
            <a:pPr lvl="0"/>
            <a:endParaRPr lang="en-US"/>
          </a:p>
        </p:txBody>
      </p:sp>
      <p:sp>
        <p:nvSpPr>
          <p:cNvPr id="13" name="Content Placeholder 2">
            <a:extLst>
              <a:ext uri="{FF2B5EF4-FFF2-40B4-BE49-F238E27FC236}">
                <a16:creationId xmlns:a16="http://schemas.microsoft.com/office/drawing/2014/main" id="{53C09DAA-4DC7-1183-FD28-65DBA0B3436B}"/>
              </a:ext>
            </a:extLst>
          </p:cNvPr>
          <p:cNvSpPr>
            <a:spLocks noGrp="1"/>
          </p:cNvSpPr>
          <p:nvPr>
            <p:ph sz="half" idx="14"/>
          </p:nvPr>
        </p:nvSpPr>
        <p:spPr>
          <a:xfrm>
            <a:off x="4472344" y="1828169"/>
            <a:ext cx="617292" cy="4008439"/>
          </a:xfrm>
        </p:spPr>
        <p:txBody>
          <a:bodyPr/>
          <a:lstStyle/>
          <a:p>
            <a:pPr lvl="0"/>
            <a:endParaRPr lang="en-US"/>
          </a:p>
        </p:txBody>
      </p:sp>
      <p:sp>
        <p:nvSpPr>
          <p:cNvPr id="14" name="Content Placeholder 2">
            <a:extLst>
              <a:ext uri="{FF2B5EF4-FFF2-40B4-BE49-F238E27FC236}">
                <a16:creationId xmlns:a16="http://schemas.microsoft.com/office/drawing/2014/main" id="{67FD8CCA-E6C6-3777-F5AB-668731E5FF82}"/>
              </a:ext>
            </a:extLst>
          </p:cNvPr>
          <p:cNvSpPr>
            <a:spLocks noGrp="1"/>
          </p:cNvSpPr>
          <p:nvPr>
            <p:ph sz="half" idx="15"/>
          </p:nvPr>
        </p:nvSpPr>
        <p:spPr>
          <a:xfrm>
            <a:off x="7363416" y="1825622"/>
            <a:ext cx="558445" cy="4008439"/>
          </a:xfrm>
        </p:spPr>
        <p:txBody>
          <a:bodyPr/>
          <a:lstStyle/>
          <a:p>
            <a:pPr lvl="0"/>
            <a:endParaRPr lang="en-US"/>
          </a:p>
        </p:txBody>
      </p:sp>
      <p:sp>
        <p:nvSpPr>
          <p:cNvPr id="15" name="Content Placeholder 2">
            <a:extLst>
              <a:ext uri="{FF2B5EF4-FFF2-40B4-BE49-F238E27FC236}">
                <a16:creationId xmlns:a16="http://schemas.microsoft.com/office/drawing/2014/main" id="{A2A55CBB-C7FC-F7AE-9A56-67F3340ADAE3}"/>
              </a:ext>
            </a:extLst>
          </p:cNvPr>
          <p:cNvSpPr>
            <a:spLocks noGrp="1"/>
          </p:cNvSpPr>
          <p:nvPr>
            <p:ph sz="half" idx="16"/>
          </p:nvPr>
        </p:nvSpPr>
        <p:spPr>
          <a:xfrm>
            <a:off x="9348276" y="1806921"/>
            <a:ext cx="425825" cy="4008439"/>
          </a:xfrm>
        </p:spPr>
        <p:txBody>
          <a:bodyPr/>
          <a:lstStyle/>
          <a:p>
            <a:pPr lvl="0"/>
            <a:endParaRPr lang="en-US"/>
          </a:p>
        </p:txBody>
      </p:sp>
      <p:sp>
        <p:nvSpPr>
          <p:cNvPr id="16" name="Content Placeholder 2">
            <a:extLst>
              <a:ext uri="{FF2B5EF4-FFF2-40B4-BE49-F238E27FC236}">
                <a16:creationId xmlns:a16="http://schemas.microsoft.com/office/drawing/2014/main" id="{D9EE30A1-37B3-CFAC-55AA-1D4D11DA069B}"/>
              </a:ext>
            </a:extLst>
          </p:cNvPr>
          <p:cNvSpPr>
            <a:spLocks noGrp="1"/>
          </p:cNvSpPr>
          <p:nvPr>
            <p:ph sz="half" idx="17"/>
          </p:nvPr>
        </p:nvSpPr>
        <p:spPr>
          <a:xfrm>
            <a:off x="9976308" y="1806920"/>
            <a:ext cx="1623656" cy="4008439"/>
          </a:xfrm>
        </p:spPr>
        <p:txBody>
          <a:bodyPr/>
          <a:lstStyle/>
          <a:p>
            <a:pPr lvl="0"/>
            <a:endParaRPr lang="en-US"/>
          </a:p>
        </p:txBody>
      </p:sp>
      <p:pic>
        <p:nvPicPr>
          <p:cNvPr id="17" name="Picture 16" descr="A blue and yellow circle with white text&#10;&#10;Description automatically generated">
            <a:extLst>
              <a:ext uri="{FF2B5EF4-FFF2-40B4-BE49-F238E27FC236}">
                <a16:creationId xmlns:a16="http://schemas.microsoft.com/office/drawing/2014/main" id="{983BB230-7234-B762-D82E-AAEE2B04DD9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19089" y="5890866"/>
            <a:ext cx="939532" cy="939532"/>
          </a:xfrm>
          <a:prstGeom prst="rect">
            <a:avLst/>
          </a:prstGeom>
        </p:spPr>
      </p:pic>
      <p:sp>
        <p:nvSpPr>
          <p:cNvPr id="18" name="Slide Number Placeholder 5">
            <a:extLst>
              <a:ext uri="{FF2B5EF4-FFF2-40B4-BE49-F238E27FC236}">
                <a16:creationId xmlns:a16="http://schemas.microsoft.com/office/drawing/2014/main" id="{272C2013-8847-D91E-E930-B54C69875383}"/>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19" name="Content Placeholder 2">
            <a:extLst>
              <a:ext uri="{FF2B5EF4-FFF2-40B4-BE49-F238E27FC236}">
                <a16:creationId xmlns:a16="http://schemas.microsoft.com/office/drawing/2014/main" id="{6C36C3CB-EE63-0EBB-BC51-C7ACD82A6C62}"/>
              </a:ext>
            </a:extLst>
          </p:cNvPr>
          <p:cNvSpPr>
            <a:spLocks noGrp="1"/>
          </p:cNvSpPr>
          <p:nvPr>
            <p:ph sz="half" idx="18"/>
          </p:nvPr>
        </p:nvSpPr>
        <p:spPr>
          <a:xfrm>
            <a:off x="3348131" y="1780978"/>
            <a:ext cx="617292" cy="4008439"/>
          </a:xfrm>
        </p:spPr>
        <p:txBody>
          <a:bodyPr/>
          <a:lstStyle/>
          <a:p>
            <a:pPr lvl="0"/>
            <a:endParaRPr lang="en-US"/>
          </a:p>
        </p:txBody>
      </p:sp>
      <p:sp>
        <p:nvSpPr>
          <p:cNvPr id="20" name="Content Placeholder 2">
            <a:extLst>
              <a:ext uri="{FF2B5EF4-FFF2-40B4-BE49-F238E27FC236}">
                <a16:creationId xmlns:a16="http://schemas.microsoft.com/office/drawing/2014/main" id="{ECA96645-67EB-11D3-08B1-F92AE27ECE9F}"/>
              </a:ext>
            </a:extLst>
          </p:cNvPr>
          <p:cNvSpPr>
            <a:spLocks noGrp="1"/>
          </p:cNvSpPr>
          <p:nvPr>
            <p:ph sz="half" idx="19"/>
          </p:nvPr>
        </p:nvSpPr>
        <p:spPr>
          <a:xfrm>
            <a:off x="5259373" y="1869764"/>
            <a:ext cx="617292" cy="4008439"/>
          </a:xfrm>
        </p:spPr>
        <p:txBody>
          <a:bodyPr/>
          <a:lstStyle/>
          <a:p>
            <a:pPr lvl="0"/>
            <a:endParaRPr lang="en-US"/>
          </a:p>
        </p:txBody>
      </p:sp>
      <p:sp>
        <p:nvSpPr>
          <p:cNvPr id="21" name="Content Placeholder 2">
            <a:extLst>
              <a:ext uri="{FF2B5EF4-FFF2-40B4-BE49-F238E27FC236}">
                <a16:creationId xmlns:a16="http://schemas.microsoft.com/office/drawing/2014/main" id="{8A87EE82-D829-9D94-5D56-E19DE427C084}"/>
              </a:ext>
            </a:extLst>
          </p:cNvPr>
          <p:cNvSpPr>
            <a:spLocks noGrp="1"/>
          </p:cNvSpPr>
          <p:nvPr>
            <p:ph sz="half" idx="20"/>
          </p:nvPr>
        </p:nvSpPr>
        <p:spPr>
          <a:xfrm>
            <a:off x="5957961" y="1806920"/>
            <a:ext cx="617292" cy="4008439"/>
          </a:xfrm>
        </p:spPr>
        <p:txBody>
          <a:bodyPr/>
          <a:lstStyle/>
          <a:p>
            <a:pPr lvl="0"/>
            <a:endParaRPr lang="en-US"/>
          </a:p>
        </p:txBody>
      </p:sp>
      <p:sp>
        <p:nvSpPr>
          <p:cNvPr id="22" name="Content Placeholder 2">
            <a:extLst>
              <a:ext uri="{FF2B5EF4-FFF2-40B4-BE49-F238E27FC236}">
                <a16:creationId xmlns:a16="http://schemas.microsoft.com/office/drawing/2014/main" id="{84C69603-0BBC-42C9-CDB3-6B9C86ECA2C3}"/>
              </a:ext>
            </a:extLst>
          </p:cNvPr>
          <p:cNvSpPr>
            <a:spLocks noGrp="1"/>
          </p:cNvSpPr>
          <p:nvPr>
            <p:ph sz="half" idx="21"/>
          </p:nvPr>
        </p:nvSpPr>
        <p:spPr>
          <a:xfrm>
            <a:off x="6676538" y="1838907"/>
            <a:ext cx="617292" cy="4008439"/>
          </a:xfrm>
        </p:spPr>
        <p:txBody>
          <a:bodyPr/>
          <a:lstStyle/>
          <a:p>
            <a:pPr lvl="0"/>
            <a:endParaRPr lang="en-US"/>
          </a:p>
        </p:txBody>
      </p:sp>
      <p:sp>
        <p:nvSpPr>
          <p:cNvPr id="23" name="Content Placeholder 2">
            <a:extLst>
              <a:ext uri="{FF2B5EF4-FFF2-40B4-BE49-F238E27FC236}">
                <a16:creationId xmlns:a16="http://schemas.microsoft.com/office/drawing/2014/main" id="{4AAA107A-A91E-3FD3-9D26-CA330B2B6A81}"/>
              </a:ext>
            </a:extLst>
          </p:cNvPr>
          <p:cNvSpPr>
            <a:spLocks noGrp="1"/>
          </p:cNvSpPr>
          <p:nvPr>
            <p:ph sz="half" idx="22"/>
          </p:nvPr>
        </p:nvSpPr>
        <p:spPr>
          <a:xfrm>
            <a:off x="8136797" y="1855204"/>
            <a:ext cx="617292" cy="4008439"/>
          </a:xfrm>
        </p:spPr>
        <p:txBody>
          <a:bodyPr/>
          <a:lstStyle/>
          <a:p>
            <a:pPr lvl="0"/>
            <a:endParaRPr lang="en-US"/>
          </a:p>
        </p:txBody>
      </p:sp>
    </p:spTree>
    <p:extLst>
      <p:ext uri="{BB962C8B-B14F-4D97-AF65-F5344CB8AC3E}">
        <p14:creationId xmlns:p14="http://schemas.microsoft.com/office/powerpoint/2010/main" val="133376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3574"/>
            <a:ext cx="12179296" cy="6857998"/>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pic>
        <p:nvPicPr>
          <p:cNvPr id="4" name="Picture 3" descr="A blue and yellow circle with white text&#10;&#10;Description automatically generated">
            <a:extLst>
              <a:ext uri="{FF2B5EF4-FFF2-40B4-BE49-F238E27FC236}">
                <a16:creationId xmlns:a16="http://schemas.microsoft.com/office/drawing/2014/main" id="{914593C3-EE54-23EB-4A2C-A40DCCDBBD1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19089" y="5890866"/>
            <a:ext cx="939532" cy="939532"/>
          </a:xfrm>
          <a:prstGeom prst="rect">
            <a:avLst/>
          </a:prstGeom>
        </p:spPr>
      </p:pic>
      <p:sp>
        <p:nvSpPr>
          <p:cNvPr id="11" name="Slide Number Placeholder 5">
            <a:extLst>
              <a:ext uri="{FF2B5EF4-FFF2-40B4-BE49-F238E27FC236}">
                <a16:creationId xmlns:a16="http://schemas.microsoft.com/office/drawing/2014/main" id="{65EB65DA-00FD-8541-F602-BC3E4D9C6E08}"/>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06961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3108820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8" r:id="rId8"/>
    <p:sldLayoutId id="2147483668" r:id="rId9"/>
    <p:sldLayoutId id="2147483669" r:id="rId10"/>
    <p:sldLayoutId id="2147483670" r:id="rId11"/>
    <p:sldLayoutId id="2147483671" r:id="rId12"/>
    <p:sldLayoutId id="2147483672" r:id="rId13"/>
    <p:sldLayoutId id="2147483673"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eg"/><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1.jpeg"/><Relationship Id="rId1" Type="http://schemas.openxmlformats.org/officeDocument/2006/relationships/slideLayout" Target="../slideLayouts/slideLayout1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title"/>
          </p:nvPr>
        </p:nvSpPr>
        <p:spPr>
          <a:xfrm>
            <a:off x="1073020" y="1311215"/>
            <a:ext cx="10198359" cy="2117785"/>
          </a:xfrm>
        </p:spPr>
        <p:txBody>
          <a:bodyPr>
            <a:normAutofit/>
          </a:bodyPr>
          <a:lstStyle/>
          <a:p>
            <a:r>
              <a:rPr lang="en-US" sz="4800" b="1" dirty="0">
                <a:latin typeface="Aptos" panose="020B0004020202020204" pitchFamily="34" charset="0"/>
              </a:rPr>
              <a:t>Aligning Systems, </a:t>
            </a:r>
            <a:br>
              <a:rPr lang="en-US" sz="4800" b="1" dirty="0">
                <a:latin typeface="Aptos" panose="020B0004020202020204" pitchFamily="34" charset="0"/>
              </a:rPr>
            </a:br>
            <a:r>
              <a:rPr lang="en-US" sz="4800" b="1" dirty="0">
                <a:latin typeface="Aptos" panose="020B0004020202020204" pitchFamily="34" charset="0"/>
              </a:rPr>
              <a:t>Scaling Apprenticeship</a:t>
            </a:r>
            <a:endParaRPr lang="en-US" sz="2400" dirty="0">
              <a:latin typeface="Aptos" panose="020B0004020202020204" pitchFamily="34" charset="0"/>
            </a:endParaRPr>
          </a:p>
        </p:txBody>
      </p:sp>
      <p:sp>
        <p:nvSpPr>
          <p:cNvPr id="3" name="Text Placeholder 2">
            <a:extLst>
              <a:ext uri="{FF2B5EF4-FFF2-40B4-BE49-F238E27FC236}">
                <a16:creationId xmlns:a16="http://schemas.microsoft.com/office/drawing/2014/main" id="{40DEF6B4-FE5D-D4CA-A718-E5FAB3D59A66}"/>
              </a:ext>
            </a:extLst>
          </p:cNvPr>
          <p:cNvSpPr>
            <a:spLocks noGrp="1"/>
          </p:cNvSpPr>
          <p:nvPr>
            <p:ph type="body" sz="quarter" idx="13"/>
          </p:nvPr>
        </p:nvSpPr>
        <p:spPr>
          <a:xfrm>
            <a:off x="3778459" y="5192713"/>
            <a:ext cx="4635081" cy="439797"/>
          </a:xfrm>
        </p:spPr>
        <p:txBody>
          <a:bodyPr vert="horz" lIns="91440" tIns="45720" rIns="91440" bIns="45720" rtlCol="0" anchor="t">
            <a:noAutofit/>
          </a:bodyPr>
          <a:lstStyle/>
          <a:p>
            <a:pPr algn="ctr"/>
            <a:r>
              <a:rPr lang="en-US">
                <a:latin typeface="Aptos" panose="020B0004020202020204" pitchFamily="34" charset="0"/>
              </a:rPr>
              <a:t>Urban Institute: Vision 2030</a:t>
            </a:r>
          </a:p>
          <a:p>
            <a:pPr algn="ctr"/>
            <a:r>
              <a:rPr lang="en-US">
                <a:latin typeface="Aptos" panose="020B0004020202020204" pitchFamily="34" charset="0"/>
              </a:rPr>
              <a:t>November 21, 2024</a:t>
            </a:r>
          </a:p>
        </p:txBody>
      </p:sp>
    </p:spTree>
    <p:extLst>
      <p:ext uri="{BB962C8B-B14F-4D97-AF65-F5344CB8AC3E}">
        <p14:creationId xmlns:p14="http://schemas.microsoft.com/office/powerpoint/2010/main" val="4040686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7B01-44DD-7DD8-6FE4-88C6E5B506D8}"/>
              </a:ext>
            </a:extLst>
          </p:cNvPr>
          <p:cNvSpPr>
            <a:spLocks noGrp="1"/>
          </p:cNvSpPr>
          <p:nvPr>
            <p:ph type="title"/>
          </p:nvPr>
        </p:nvSpPr>
        <p:spPr>
          <a:xfrm>
            <a:off x="611092" y="378618"/>
            <a:ext cx="11479308" cy="1325563"/>
          </a:xfrm>
        </p:spPr>
        <p:txBody>
          <a:bodyPr>
            <a:normAutofit/>
          </a:bodyPr>
          <a:lstStyle/>
          <a:p>
            <a:r>
              <a:rPr lang="en-US">
                <a:solidFill>
                  <a:srgbClr val="FFFFFF"/>
                </a:solidFill>
                <a:latin typeface="Aptos" panose="020B0004020202020204" pitchFamily="34" charset="0"/>
              </a:rPr>
              <a:t>Low Utilization Due to Several Factors</a:t>
            </a:r>
          </a:p>
        </p:txBody>
      </p:sp>
      <p:sp>
        <p:nvSpPr>
          <p:cNvPr id="4" name="Content Placeholder 3">
            <a:extLst>
              <a:ext uri="{FF2B5EF4-FFF2-40B4-BE49-F238E27FC236}">
                <a16:creationId xmlns:a16="http://schemas.microsoft.com/office/drawing/2014/main" id="{D16F998A-3430-0DF9-70BC-6FC3E1D05F3A}"/>
              </a:ext>
            </a:extLst>
          </p:cNvPr>
          <p:cNvSpPr>
            <a:spLocks noGrp="1"/>
          </p:cNvSpPr>
          <p:nvPr>
            <p:ph sz="half" idx="2"/>
          </p:nvPr>
        </p:nvSpPr>
        <p:spPr>
          <a:xfrm>
            <a:off x="611092" y="1704181"/>
            <a:ext cx="10973907" cy="4271068"/>
          </a:xfrm>
        </p:spPr>
        <p:txBody>
          <a:bodyPr vert="horz" lIns="91440" tIns="45720" rIns="91440" bIns="45720" rtlCol="0" anchor="t">
            <a:normAutofit/>
          </a:bodyPr>
          <a:lstStyle/>
          <a:p>
            <a:pPr marL="0" indent="0">
              <a:buNone/>
            </a:pPr>
            <a:r>
              <a:rPr lang="en-US" sz="2600" b="1">
                <a:solidFill>
                  <a:schemeClr val="tx1"/>
                </a:solidFill>
                <a:latin typeface="Aptos" panose="020B0004020202020204" pitchFamily="34" charset="0"/>
              </a:rPr>
              <a:t>Workforce boards, Title I providers cited:</a:t>
            </a:r>
          </a:p>
          <a:p>
            <a:pPr lvl="1">
              <a:buFont typeface="Courier New" panose="020B0604020202020204" pitchFamily="34" charset="0"/>
              <a:buChar char="o"/>
            </a:pPr>
            <a:r>
              <a:rPr lang="en-US" sz="2200">
                <a:solidFill>
                  <a:schemeClr val="tx1"/>
                </a:solidFill>
                <a:latin typeface="Aptos" panose="020B0004020202020204" pitchFamily="34" charset="0"/>
              </a:rPr>
              <a:t>Other state and local priorities</a:t>
            </a:r>
          </a:p>
          <a:p>
            <a:pPr lvl="1">
              <a:buFont typeface="Courier New" panose="020B0604020202020204" pitchFamily="34" charset="0"/>
              <a:buChar char="o"/>
            </a:pPr>
            <a:r>
              <a:rPr lang="en-US" sz="2200">
                <a:solidFill>
                  <a:schemeClr val="tx1"/>
                </a:solidFill>
                <a:latin typeface="Aptos" panose="020B0004020202020204" pitchFamily="34" charset="0"/>
              </a:rPr>
              <a:t>Lack of RA knowledge</a:t>
            </a:r>
          </a:p>
          <a:p>
            <a:pPr lvl="1">
              <a:buFont typeface="Courier New" panose="020B0604020202020204" pitchFamily="34" charset="0"/>
              <a:buChar char="o"/>
            </a:pPr>
            <a:r>
              <a:rPr lang="en-US" sz="2200">
                <a:solidFill>
                  <a:schemeClr val="tx1"/>
                </a:solidFill>
                <a:latin typeface="Aptos" panose="020B0004020202020204" pitchFamily="34" charset="0"/>
              </a:rPr>
              <a:t>Few/no strategic relationships with RA system</a:t>
            </a:r>
          </a:p>
          <a:p>
            <a:pPr lvl="1">
              <a:buFont typeface="Courier New,monospace" panose="020B0604020202020204" pitchFamily="34" charset="0"/>
              <a:buChar char="o"/>
            </a:pPr>
            <a:r>
              <a:rPr lang="en-US" sz="2200">
                <a:solidFill>
                  <a:schemeClr val="tx1"/>
                </a:solidFill>
                <a:latin typeface="Aptos" panose="020B0004020202020204" pitchFamily="34" charset="0"/>
              </a:rPr>
              <a:t>Priority of meeting WIOA performance metrics</a:t>
            </a:r>
          </a:p>
          <a:p>
            <a:pPr lvl="1">
              <a:buFont typeface="Courier New,monospace" panose="020B0604020202020204" pitchFamily="34" charset="0"/>
              <a:buChar char="o"/>
            </a:pPr>
            <a:r>
              <a:rPr lang="en-US" sz="2200">
                <a:solidFill>
                  <a:schemeClr val="tx1"/>
                </a:solidFill>
                <a:latin typeface="Aptos" panose="020B0004020202020204" pitchFamily="34" charset="0"/>
              </a:rPr>
              <a:t>View of WIOA as "last dollar in" for RA given administrative burden vs. fewer restrictions with non-WIOA $$</a:t>
            </a:r>
          </a:p>
          <a:p>
            <a:pPr lvl="1">
              <a:buFont typeface="Courier New,monospace" panose="020B0604020202020204" pitchFamily="34" charset="0"/>
              <a:buChar char="o"/>
            </a:pPr>
            <a:r>
              <a:rPr lang="en-US" sz="2200">
                <a:solidFill>
                  <a:schemeClr val="tx1"/>
                </a:solidFill>
                <a:latin typeface="Aptos" panose="020B0004020202020204" pitchFamily="34" charset="0"/>
              </a:rPr>
              <a:t>Lack of consistent, accessible, modularized training – i.e. Workforce System not a catalog on the RA Academy</a:t>
            </a:r>
          </a:p>
          <a:p>
            <a:pPr lvl="1">
              <a:buFont typeface="Courier New" panose="020B0604020202020204" pitchFamily="34" charset="0"/>
              <a:buChar char="o"/>
            </a:pPr>
            <a:r>
              <a:rPr lang="en-US" sz="2200">
                <a:solidFill>
                  <a:schemeClr val="tx1"/>
                </a:solidFill>
                <a:latin typeface="Aptos" panose="020B0004020202020204" pitchFamily="34" charset="0"/>
              </a:rPr>
              <a:t>Separate data systems</a:t>
            </a:r>
          </a:p>
          <a:p>
            <a:pPr lvl="1">
              <a:buFont typeface="Courier New" panose="020B0604020202020204" pitchFamily="34" charset="0"/>
              <a:buChar char="o"/>
            </a:pPr>
            <a:r>
              <a:rPr lang="en-US" sz="2200">
                <a:solidFill>
                  <a:schemeClr val="tx1"/>
                </a:solidFill>
                <a:latin typeface="Aptos" panose="020B0004020202020204" pitchFamily="34" charset="0"/>
              </a:rPr>
              <a:t>LWDBs don’t see themselves as "conveners” of local industry</a:t>
            </a:r>
          </a:p>
          <a:p>
            <a:endParaRPr lang="en-US" sz="2200" b="1" i="1">
              <a:solidFill>
                <a:srgbClr val="000000"/>
              </a:solidFill>
            </a:endParaRPr>
          </a:p>
        </p:txBody>
      </p:sp>
      <p:sp>
        <p:nvSpPr>
          <p:cNvPr id="3" name="Slide Number Placeholder 5">
            <a:extLst>
              <a:ext uri="{FF2B5EF4-FFF2-40B4-BE49-F238E27FC236}">
                <a16:creationId xmlns:a16="http://schemas.microsoft.com/office/drawing/2014/main" id="{41375FFA-012F-AD09-A274-2799BFBCE5B1}"/>
              </a:ext>
              <a:ext uri="{C183D7F6-B498-43B3-948B-1728B52AA6E4}">
                <adec:decorative xmlns:adec="http://schemas.microsoft.com/office/drawing/2017/decorative" val="1"/>
              </a:ext>
            </a:extLst>
          </p:cNvPr>
          <p:cNvSpPr>
            <a:spLocks noGrp="1"/>
          </p:cNvSpPr>
          <p:nvPr>
            <p:ph type="sldNum" sz="quarter" idx="4294967295"/>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rPr>
              <a:t>Safal Partners © 2024</a:t>
            </a:r>
          </a:p>
        </p:txBody>
      </p:sp>
    </p:spTree>
    <p:extLst>
      <p:ext uri="{BB962C8B-B14F-4D97-AF65-F5344CB8AC3E}">
        <p14:creationId xmlns:p14="http://schemas.microsoft.com/office/powerpoint/2010/main" val="3926167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0F66F1-3E80-41FA-4773-C68E179F6815}"/>
              </a:ext>
            </a:extLst>
          </p:cNvPr>
          <p:cNvSpPr>
            <a:spLocks noGrp="1"/>
          </p:cNvSpPr>
          <p:nvPr>
            <p:ph type="title"/>
          </p:nvPr>
        </p:nvSpPr>
        <p:spPr>
          <a:xfrm>
            <a:off x="838199" y="365125"/>
            <a:ext cx="11067661" cy="1325563"/>
          </a:xfrm>
        </p:spPr>
        <p:txBody>
          <a:bodyPr/>
          <a:lstStyle/>
          <a:p>
            <a:r>
              <a:rPr lang="en-US">
                <a:latin typeface="Aptos" panose="020B0004020202020204" pitchFamily="34" charset="0"/>
              </a:rPr>
              <a:t>Knowledge Gap: Connecting Systems</a:t>
            </a:r>
          </a:p>
        </p:txBody>
      </p:sp>
      <p:pic>
        <p:nvPicPr>
          <p:cNvPr id="5" name="Picture 4" descr="51% of respondents do not understand the role of USDOL OA or an SAA&#10;&#10;46% of respondents do not understand how registered apprenticeship correlates with key WIOA performance measures&#10;&#10;46% of respondents do not understand the relationship between their state or local Eligible Training Provider List (ETPL) and the related instruction (RI) component of registered apprenticeship&#10;&#10;43% of respondents do not understand how their state or territory's Unified or Combined WIOA plan or local workforce board WIOA plan relates to Apprenticeship">
            <a:extLst>
              <a:ext uri="{FF2B5EF4-FFF2-40B4-BE49-F238E27FC236}">
                <a16:creationId xmlns:a16="http://schemas.microsoft.com/office/drawing/2014/main" id="{DA515CAF-1E17-0DB5-0C2A-EEEE904C4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176" y="1499977"/>
            <a:ext cx="6248400" cy="5358024"/>
          </a:xfrm>
          <a:prstGeom prst="rect">
            <a:avLst/>
          </a:prstGeom>
        </p:spPr>
      </p:pic>
      <p:sp>
        <p:nvSpPr>
          <p:cNvPr id="13" name="Arrow: Right 12">
            <a:extLst>
              <a:ext uri="{FF2B5EF4-FFF2-40B4-BE49-F238E27FC236}">
                <a16:creationId xmlns:a16="http://schemas.microsoft.com/office/drawing/2014/main" id="{4CF3D7AD-96A8-292E-B3A2-0217C961D99C}"/>
              </a:ext>
              <a:ext uri="{C183D7F6-B498-43B3-948B-1728B52AA6E4}">
                <adec:decorative xmlns:adec="http://schemas.microsoft.com/office/drawing/2017/decorative" val="1"/>
              </a:ext>
            </a:extLst>
          </p:cNvPr>
          <p:cNvSpPr/>
          <p:nvPr/>
        </p:nvSpPr>
        <p:spPr>
          <a:xfrm>
            <a:off x="3405188" y="4178989"/>
            <a:ext cx="4243387" cy="55245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D92B24AA-A8F0-B8FB-B77E-A4275B330D3A}"/>
              </a:ext>
              <a:ext uri="{C183D7F6-B498-43B3-948B-1728B52AA6E4}">
                <adec:decorative xmlns:adec="http://schemas.microsoft.com/office/drawing/2017/decorative" val="1"/>
              </a:ext>
            </a:extLst>
          </p:cNvPr>
          <p:cNvSpPr>
            <a:spLocks noGrp="1"/>
          </p:cNvSpPr>
          <p:nvPr>
            <p:ph type="sldNum" sz="quarter" idx="4294967295"/>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409635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45% of respondents do not understand the responsibilities of an Apprenticeship program sponsor.&#10;&#10;41% of respondents do not understand the supervision requirements for apprentices in registered apprenticeship programs.&#10;&#10;40% of respondents do not understand what registered apprenticeship programs exist in their local area.&#10;&#10;38% of respondents do not understand related instruction (RI) requirements of Apprenticeship programming.&#10;&#10;35% of respondents do not understand the difference between registered apprenticeship and other work and learn models.">
            <a:extLst>
              <a:ext uri="{FF2B5EF4-FFF2-40B4-BE49-F238E27FC236}">
                <a16:creationId xmlns:a16="http://schemas.microsoft.com/office/drawing/2014/main" id="{B963B867-23D9-67A2-3E44-B5DC39CF5A6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475417" y="1471613"/>
            <a:ext cx="7716584" cy="5453062"/>
          </a:xfrm>
          <a:prstGeom prst="rect">
            <a:avLst/>
          </a:prstGeom>
        </p:spPr>
      </p:pic>
      <p:sp>
        <p:nvSpPr>
          <p:cNvPr id="5" name="Title 4">
            <a:extLst>
              <a:ext uri="{FF2B5EF4-FFF2-40B4-BE49-F238E27FC236}">
                <a16:creationId xmlns:a16="http://schemas.microsoft.com/office/drawing/2014/main" id="{D54E0AD8-8958-9C48-47D7-59DBE385AA4A}"/>
              </a:ext>
            </a:extLst>
          </p:cNvPr>
          <p:cNvSpPr>
            <a:spLocks noGrp="1"/>
          </p:cNvSpPr>
          <p:nvPr>
            <p:ph type="title"/>
          </p:nvPr>
        </p:nvSpPr>
        <p:spPr/>
        <p:txBody>
          <a:bodyPr/>
          <a:lstStyle/>
          <a:p>
            <a:r>
              <a:rPr lang="en-US">
                <a:latin typeface="Aptos" panose="020B0004020202020204" pitchFamily="34" charset="0"/>
              </a:rPr>
              <a:t>Knowledge Gap: How RA Works</a:t>
            </a:r>
          </a:p>
        </p:txBody>
      </p:sp>
      <p:sp>
        <p:nvSpPr>
          <p:cNvPr id="8" name="Arrow: Right 7">
            <a:extLst>
              <a:ext uri="{FF2B5EF4-FFF2-40B4-BE49-F238E27FC236}">
                <a16:creationId xmlns:a16="http://schemas.microsoft.com/office/drawing/2014/main" id="{14DC6D1C-5A23-DBB5-564D-D478A59D2E13}"/>
              </a:ext>
              <a:ext uri="{C183D7F6-B498-43B3-948B-1728B52AA6E4}">
                <adec:decorative xmlns:adec="http://schemas.microsoft.com/office/drawing/2017/decorative" val="1"/>
              </a:ext>
            </a:extLst>
          </p:cNvPr>
          <p:cNvSpPr/>
          <p:nvPr/>
        </p:nvSpPr>
        <p:spPr>
          <a:xfrm>
            <a:off x="1962151" y="4960039"/>
            <a:ext cx="5734050" cy="55245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781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4% of respondents do not understand what programs pay for the components of registered apprenticeship&#10;&#10;33% of respondents do not understand how to use WIOA supportive services to serve apprentices">
            <a:extLst>
              <a:ext uri="{FF2B5EF4-FFF2-40B4-BE49-F238E27FC236}">
                <a16:creationId xmlns:a16="http://schemas.microsoft.com/office/drawing/2014/main" id="{6DB3CD4D-26FC-87EA-E657-FDEA04CFE13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431" y="1495425"/>
            <a:ext cx="7797864" cy="5362575"/>
          </a:xfrm>
          <a:prstGeom prst="rect">
            <a:avLst/>
          </a:prstGeom>
        </p:spPr>
      </p:pic>
      <p:sp>
        <p:nvSpPr>
          <p:cNvPr id="5" name="Title 4">
            <a:extLst>
              <a:ext uri="{FF2B5EF4-FFF2-40B4-BE49-F238E27FC236}">
                <a16:creationId xmlns:a16="http://schemas.microsoft.com/office/drawing/2014/main" id="{D689305A-6E28-D1E7-9895-8BBD60CEAC75}"/>
              </a:ext>
            </a:extLst>
          </p:cNvPr>
          <p:cNvSpPr>
            <a:spLocks noGrp="1"/>
          </p:cNvSpPr>
          <p:nvPr>
            <p:ph type="title"/>
          </p:nvPr>
        </p:nvSpPr>
        <p:spPr/>
        <p:txBody>
          <a:bodyPr/>
          <a:lstStyle/>
          <a:p>
            <a:r>
              <a:rPr lang="en-US">
                <a:latin typeface="Aptos" panose="020B0004020202020204" pitchFamily="34" charset="0"/>
              </a:rPr>
              <a:t>Knowledge Gap: Funding</a:t>
            </a:r>
          </a:p>
        </p:txBody>
      </p:sp>
      <p:sp>
        <p:nvSpPr>
          <p:cNvPr id="7" name="Arrow: Right 6">
            <a:extLst>
              <a:ext uri="{FF2B5EF4-FFF2-40B4-BE49-F238E27FC236}">
                <a16:creationId xmlns:a16="http://schemas.microsoft.com/office/drawing/2014/main" id="{38628D80-E3FD-505D-930C-1046EB8C244A}"/>
              </a:ext>
              <a:ext uri="{C183D7F6-B498-43B3-948B-1728B52AA6E4}">
                <adec:decorative xmlns:adec="http://schemas.microsoft.com/office/drawing/2017/decorative" val="1"/>
              </a:ext>
            </a:extLst>
          </p:cNvPr>
          <p:cNvSpPr/>
          <p:nvPr/>
        </p:nvSpPr>
        <p:spPr>
          <a:xfrm>
            <a:off x="595313" y="4283764"/>
            <a:ext cx="4243387" cy="55245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444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47% of respondents do not understand how to convene partners locally&#10;&#10;42% of respondents do not understand how to communicate benefits of registered apprenticeship to employers&#10;&#10;30% of respondents do not understand how to communicate the benefits of registered apprenticeship to job seekers">
            <a:extLst>
              <a:ext uri="{FF2B5EF4-FFF2-40B4-BE49-F238E27FC236}">
                <a16:creationId xmlns:a16="http://schemas.microsoft.com/office/drawing/2014/main" id="{0C313F1E-839C-DAC3-05BE-BD74DCE2B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740" y="1476375"/>
            <a:ext cx="7742310" cy="5381625"/>
          </a:xfrm>
          <a:prstGeom prst="rect">
            <a:avLst/>
          </a:prstGeom>
        </p:spPr>
      </p:pic>
      <p:sp>
        <p:nvSpPr>
          <p:cNvPr id="9" name="Title 8">
            <a:extLst>
              <a:ext uri="{FF2B5EF4-FFF2-40B4-BE49-F238E27FC236}">
                <a16:creationId xmlns:a16="http://schemas.microsoft.com/office/drawing/2014/main" id="{66BEC033-50FD-D5A2-7449-02C65E1A81F7}"/>
              </a:ext>
            </a:extLst>
          </p:cNvPr>
          <p:cNvSpPr>
            <a:spLocks noGrp="1"/>
          </p:cNvSpPr>
          <p:nvPr>
            <p:ph type="title"/>
          </p:nvPr>
        </p:nvSpPr>
        <p:spPr/>
        <p:txBody>
          <a:bodyPr/>
          <a:lstStyle/>
          <a:p>
            <a:r>
              <a:rPr lang="en-US">
                <a:latin typeface="Aptos" panose="020B0004020202020204" pitchFamily="34" charset="0"/>
              </a:rPr>
              <a:t>Knowledge Gap: Communication</a:t>
            </a:r>
          </a:p>
        </p:txBody>
      </p:sp>
      <p:sp>
        <p:nvSpPr>
          <p:cNvPr id="10" name="Arrow: Right 9">
            <a:extLst>
              <a:ext uri="{FF2B5EF4-FFF2-40B4-BE49-F238E27FC236}">
                <a16:creationId xmlns:a16="http://schemas.microsoft.com/office/drawing/2014/main" id="{0FCAF3AA-A9A9-677F-26F7-BDC0F3D3FA44}"/>
              </a:ext>
              <a:ext uri="{C183D7F6-B498-43B3-948B-1728B52AA6E4}">
                <adec:decorative xmlns:adec="http://schemas.microsoft.com/office/drawing/2017/decorative" val="1"/>
              </a:ext>
            </a:extLst>
          </p:cNvPr>
          <p:cNvSpPr/>
          <p:nvPr/>
        </p:nvSpPr>
        <p:spPr>
          <a:xfrm>
            <a:off x="531777" y="4167187"/>
            <a:ext cx="4243387" cy="55245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45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A5F1-B301-41F2-6BF9-4F49640000C9}"/>
              </a:ext>
            </a:extLst>
          </p:cNvPr>
          <p:cNvSpPr>
            <a:spLocks noGrp="1"/>
          </p:cNvSpPr>
          <p:nvPr>
            <p:ph type="title"/>
          </p:nvPr>
        </p:nvSpPr>
        <p:spPr>
          <a:xfrm>
            <a:off x="533399" y="701848"/>
            <a:ext cx="11268075" cy="937602"/>
          </a:xfrm>
        </p:spPr>
        <p:txBody>
          <a:bodyPr>
            <a:normAutofit/>
          </a:bodyPr>
          <a:lstStyle/>
          <a:p>
            <a:r>
              <a:rPr lang="en-US" sz="4800">
                <a:latin typeface="Aptos" panose="020B0004020202020204" pitchFamily="34" charset="0"/>
              </a:rPr>
              <a:t>Field-Informed TA: Creating New Tools </a:t>
            </a:r>
            <a:endParaRPr lang="en-US" sz="4800">
              <a:solidFill>
                <a:srgbClr val="00015E"/>
              </a:solidFill>
              <a:latin typeface="Aptos" panose="020B0004020202020204" pitchFamily="34" charset="0"/>
            </a:endParaRPr>
          </a:p>
        </p:txBody>
      </p:sp>
      <p:sp>
        <p:nvSpPr>
          <p:cNvPr id="5" name="Content Placeholder 4">
            <a:extLst>
              <a:ext uri="{FF2B5EF4-FFF2-40B4-BE49-F238E27FC236}">
                <a16:creationId xmlns:a16="http://schemas.microsoft.com/office/drawing/2014/main" id="{E9483E15-A7CA-5029-DE67-5FE7519C719B}"/>
              </a:ext>
            </a:extLst>
          </p:cNvPr>
          <p:cNvSpPr>
            <a:spLocks noGrp="1"/>
          </p:cNvSpPr>
          <p:nvPr>
            <p:ph sz="half" idx="14"/>
          </p:nvPr>
        </p:nvSpPr>
        <p:spPr>
          <a:xfrm>
            <a:off x="698817" y="1879740"/>
            <a:ext cx="10818672" cy="4014066"/>
          </a:xfrm>
        </p:spPr>
        <p:txBody>
          <a:bodyPr vert="horz" lIns="91440" tIns="45720" rIns="91440" bIns="45720" rtlCol="0" anchor="t">
            <a:noAutofit/>
          </a:bodyPr>
          <a:lstStyle/>
          <a:p>
            <a:pPr marL="0" indent="0">
              <a:lnSpc>
                <a:spcPct val="120000"/>
              </a:lnSpc>
              <a:buNone/>
            </a:pPr>
            <a:r>
              <a:rPr lang="en-US" sz="2200" b="1">
                <a:solidFill>
                  <a:schemeClr val="tx1"/>
                </a:solidFill>
                <a:latin typeface="Aptos" panose="020B0004020202020204" pitchFamily="34" charset="0"/>
              </a:rPr>
              <a:t>Creating cross-system, responsive TA and training to drive outcomes. Products include:</a:t>
            </a:r>
          </a:p>
          <a:p>
            <a:pPr>
              <a:lnSpc>
                <a:spcPct val="120000"/>
              </a:lnSpc>
            </a:pPr>
            <a:r>
              <a:rPr lang="en-US" sz="2200">
                <a:solidFill>
                  <a:schemeClr val="tx1"/>
                </a:solidFill>
                <a:latin typeface="Aptos" panose="020B0004020202020204" pitchFamily="34" charset="0"/>
              </a:rPr>
              <a:t>First national ATR/BSR training (5-part series, capstone)</a:t>
            </a:r>
          </a:p>
          <a:p>
            <a:pPr>
              <a:lnSpc>
                <a:spcPct val="120000"/>
              </a:lnSpc>
            </a:pPr>
            <a:r>
              <a:rPr lang="en-US" sz="2200">
                <a:solidFill>
                  <a:schemeClr val="tx1"/>
                </a:solidFill>
                <a:latin typeface="Aptos" panose="020B0004020202020204" pitchFamily="34" charset="0"/>
              </a:rPr>
              <a:t>First series of WIOA State Planning webinars on RA inclusion </a:t>
            </a:r>
          </a:p>
          <a:p>
            <a:pPr>
              <a:lnSpc>
                <a:spcPct val="120000"/>
              </a:lnSpc>
            </a:pPr>
            <a:r>
              <a:rPr lang="en-US" sz="2200">
                <a:solidFill>
                  <a:schemeClr val="tx1"/>
                </a:solidFill>
                <a:latin typeface="Aptos" panose="020B0004020202020204" pitchFamily="34" charset="0"/>
              </a:rPr>
              <a:t>First Adult Education / IET Pre-Apprenticeship RA Framework</a:t>
            </a:r>
          </a:p>
          <a:p>
            <a:pPr>
              <a:lnSpc>
                <a:spcPct val="120000"/>
              </a:lnSpc>
            </a:pPr>
            <a:r>
              <a:rPr lang="en-US" sz="2200">
                <a:solidFill>
                  <a:schemeClr val="tx1"/>
                </a:solidFill>
                <a:latin typeface="Aptos" panose="020B0004020202020204" pitchFamily="34" charset="0"/>
              </a:rPr>
              <a:t>First state level CTE RA Bootcamp, replicable model</a:t>
            </a:r>
          </a:p>
          <a:p>
            <a:pPr>
              <a:lnSpc>
                <a:spcPct val="120000"/>
              </a:lnSpc>
            </a:pPr>
            <a:r>
              <a:rPr lang="en-US" sz="2200">
                <a:solidFill>
                  <a:schemeClr val="tx1"/>
                </a:solidFill>
                <a:latin typeface="Aptos" panose="020B0004020202020204" pitchFamily="34" charset="0"/>
              </a:rPr>
              <a:t>First Intermediary Assessment tool to assist states in RA expansion</a:t>
            </a:r>
          </a:p>
          <a:p>
            <a:pPr>
              <a:lnSpc>
                <a:spcPct val="120000"/>
              </a:lnSpc>
            </a:pPr>
            <a:r>
              <a:rPr lang="en-US" sz="2200">
                <a:solidFill>
                  <a:schemeClr val="tx1"/>
                </a:solidFill>
                <a:latin typeface="Aptos" panose="020B0004020202020204" pitchFamily="34" charset="0"/>
              </a:rPr>
              <a:t>First WIOA/RA Co-Enrollment Dashboard</a:t>
            </a:r>
          </a:p>
          <a:p>
            <a:pPr marL="0" indent="0">
              <a:lnSpc>
                <a:spcPct val="120000"/>
              </a:lnSpc>
              <a:buNone/>
            </a:pPr>
            <a:endParaRPr lang="en-US" sz="3200">
              <a:solidFill>
                <a:schemeClr val="tx1"/>
              </a:solidFill>
            </a:endParaRPr>
          </a:p>
        </p:txBody>
      </p:sp>
    </p:spTree>
    <p:extLst>
      <p:ext uri="{BB962C8B-B14F-4D97-AF65-F5344CB8AC3E}">
        <p14:creationId xmlns:p14="http://schemas.microsoft.com/office/powerpoint/2010/main" val="824909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7B01-44DD-7DD8-6FE4-88C6E5B506D8}"/>
              </a:ext>
            </a:extLst>
          </p:cNvPr>
          <p:cNvSpPr>
            <a:spLocks noGrp="1"/>
          </p:cNvSpPr>
          <p:nvPr>
            <p:ph type="title"/>
          </p:nvPr>
        </p:nvSpPr>
        <p:spPr>
          <a:xfrm>
            <a:off x="611092" y="378618"/>
            <a:ext cx="11479308" cy="1325563"/>
          </a:xfrm>
        </p:spPr>
        <p:txBody>
          <a:bodyPr>
            <a:normAutofit/>
          </a:bodyPr>
          <a:lstStyle/>
          <a:p>
            <a:r>
              <a:rPr lang="en-US">
                <a:solidFill>
                  <a:srgbClr val="FFFFFF"/>
                </a:solidFill>
                <a:latin typeface="Aptos" panose="020B0004020202020204" pitchFamily="34" charset="0"/>
              </a:rPr>
              <a:t>State Progress: Interest, Investments</a:t>
            </a:r>
            <a:r>
              <a:rPr lang="en-US" sz="2800">
                <a:solidFill>
                  <a:srgbClr val="FFFFFF"/>
                </a:solidFill>
                <a:latin typeface="Aptos" panose="020B0004020202020204" pitchFamily="34" charset="0"/>
              </a:rPr>
              <a:t> </a:t>
            </a:r>
          </a:p>
        </p:txBody>
      </p:sp>
      <p:sp>
        <p:nvSpPr>
          <p:cNvPr id="4" name="Content Placeholder 3">
            <a:extLst>
              <a:ext uri="{FF2B5EF4-FFF2-40B4-BE49-F238E27FC236}">
                <a16:creationId xmlns:a16="http://schemas.microsoft.com/office/drawing/2014/main" id="{D16F998A-3430-0DF9-70BC-6FC3E1D05F3A}"/>
              </a:ext>
            </a:extLst>
          </p:cNvPr>
          <p:cNvSpPr>
            <a:spLocks noGrp="1"/>
          </p:cNvSpPr>
          <p:nvPr>
            <p:ph sz="half" idx="2"/>
          </p:nvPr>
        </p:nvSpPr>
        <p:spPr>
          <a:xfrm>
            <a:off x="611092" y="1704181"/>
            <a:ext cx="10973907" cy="4271068"/>
          </a:xfrm>
        </p:spPr>
        <p:txBody>
          <a:bodyPr vert="horz" lIns="91440" tIns="45720" rIns="91440" bIns="45720" rtlCol="0" anchor="t">
            <a:normAutofit fontScale="92500" lnSpcReduction="20000"/>
          </a:bodyPr>
          <a:lstStyle/>
          <a:p>
            <a:r>
              <a:rPr lang="en-US" sz="2200">
                <a:solidFill>
                  <a:srgbClr val="404040"/>
                </a:solidFill>
                <a:latin typeface="Aptos" panose="020B0004020202020204" pitchFamily="34" charset="0"/>
              </a:rPr>
              <a:t>Provided intensive TA, customized tools at request of 12 states on wide range of alignment topics including: </a:t>
            </a:r>
          </a:p>
          <a:p>
            <a:pPr lvl="1"/>
            <a:r>
              <a:rPr lang="en-US" sz="2200">
                <a:solidFill>
                  <a:srgbClr val="404040"/>
                </a:solidFill>
                <a:latin typeface="Aptos" panose="020B0004020202020204" pitchFamily="34" charset="0"/>
              </a:rPr>
              <a:t>Cross-system collaboration </a:t>
            </a:r>
          </a:p>
          <a:p>
            <a:pPr lvl="1"/>
            <a:r>
              <a:rPr lang="en-US" sz="2200">
                <a:solidFill>
                  <a:srgbClr val="404040"/>
                </a:solidFill>
                <a:latin typeface="Aptos" panose="020B0004020202020204" pitchFamily="34" charset="0"/>
              </a:rPr>
              <a:t>WIOA funding uses for RA, supportive services</a:t>
            </a:r>
          </a:p>
          <a:p>
            <a:pPr lvl="1"/>
            <a:r>
              <a:rPr lang="en-US" sz="2200">
                <a:solidFill>
                  <a:srgbClr val="404040"/>
                </a:solidFill>
                <a:latin typeface="Aptos" panose="020B0004020202020204" pitchFamily="34" charset="0"/>
              </a:rPr>
              <a:t>WIOA State Plan development</a:t>
            </a:r>
          </a:p>
          <a:p>
            <a:pPr lvl="1"/>
            <a:r>
              <a:rPr lang="en-US" sz="2200">
                <a:solidFill>
                  <a:srgbClr val="404040"/>
                </a:solidFill>
                <a:latin typeface="Aptos" panose="020B0004020202020204" pitchFamily="34" charset="0"/>
              </a:rPr>
              <a:t>Braiding funding</a:t>
            </a:r>
          </a:p>
          <a:p>
            <a:pPr lvl="1"/>
            <a:r>
              <a:rPr lang="en-US" sz="2200">
                <a:solidFill>
                  <a:srgbClr val="404040"/>
                </a:solidFill>
                <a:latin typeface="Aptos" panose="020B0004020202020204" pitchFamily="34" charset="0"/>
              </a:rPr>
              <a:t>High school youth apprenticeship/CTE alignment</a:t>
            </a:r>
          </a:p>
          <a:p>
            <a:pPr lvl="1"/>
            <a:r>
              <a:rPr lang="en-US" sz="2200">
                <a:solidFill>
                  <a:srgbClr val="404040"/>
                </a:solidFill>
                <a:latin typeface="Aptos" panose="020B0004020202020204" pitchFamily="34" charset="0"/>
              </a:rPr>
              <a:t>Pre-apprenticeship </a:t>
            </a:r>
          </a:p>
          <a:p>
            <a:pPr lvl="1"/>
            <a:r>
              <a:rPr lang="en-US" sz="2200">
                <a:solidFill>
                  <a:srgbClr val="404040"/>
                </a:solidFill>
                <a:latin typeface="Aptos" panose="020B0004020202020204" pitchFamily="34" charset="0"/>
              </a:rPr>
              <a:t>AJC case manager/BSR training </a:t>
            </a:r>
          </a:p>
          <a:p>
            <a:r>
              <a:rPr lang="en-US" sz="2200">
                <a:solidFill>
                  <a:srgbClr val="404040"/>
                </a:solidFill>
                <a:latin typeface="Aptos" panose="020B0004020202020204" pitchFamily="34" charset="0"/>
              </a:rPr>
              <a:t>Increase in state-level support for RA expansion</a:t>
            </a:r>
          </a:p>
          <a:p>
            <a:pPr lvl="2">
              <a:buFont typeface="Wingdings" panose="020B0604020202020204" pitchFamily="34" charset="0"/>
              <a:buChar char="§"/>
            </a:pPr>
            <a:r>
              <a:rPr lang="en-US" sz="2200">
                <a:solidFill>
                  <a:srgbClr val="404040"/>
                </a:solidFill>
                <a:latin typeface="Aptos" panose="020B0004020202020204" pitchFamily="34" charset="0"/>
              </a:rPr>
              <a:t>28 states have enacted RA-supportive legislation in ‘23, ‘24</a:t>
            </a:r>
          </a:p>
          <a:p>
            <a:pPr lvl="3"/>
            <a:r>
              <a:rPr lang="en-US" sz="2200">
                <a:solidFill>
                  <a:srgbClr val="404040"/>
                </a:solidFill>
                <a:latin typeface="Aptos" panose="020B0004020202020204" pitchFamily="34" charset="0"/>
              </a:rPr>
              <a:t>Employer incentives and tax credits – drive employer demand</a:t>
            </a:r>
          </a:p>
          <a:p>
            <a:pPr lvl="3"/>
            <a:r>
              <a:rPr lang="en-US" sz="2200">
                <a:solidFill>
                  <a:srgbClr val="404040"/>
                </a:solidFill>
                <a:latin typeface="Aptos" panose="020B0004020202020204" pitchFamily="34" charset="0"/>
              </a:rPr>
              <a:t>Grant programs – LWDBs will seek $$ over/in addition to WIOA</a:t>
            </a:r>
          </a:p>
          <a:p>
            <a:pPr lvl="3"/>
            <a:r>
              <a:rPr lang="en-US" sz="2200">
                <a:solidFill>
                  <a:srgbClr val="404040"/>
                </a:solidFill>
                <a:latin typeface="Aptos" panose="020B0004020202020204" pitchFamily="34" charset="0"/>
              </a:rPr>
              <a:t>Restructuring governance: RA and Workforce Systems alignment/consolidation (i.e. Virginia, Iowa, Vermont)</a:t>
            </a:r>
          </a:p>
          <a:p>
            <a:endParaRPr lang="en-US" sz="1900">
              <a:solidFill>
                <a:srgbClr val="404040"/>
              </a:solidFill>
            </a:endParaRPr>
          </a:p>
          <a:p>
            <a:pPr lvl="1">
              <a:buFont typeface="Courier New" panose="020B0604020202020204" pitchFamily="34" charset="0"/>
              <a:buChar char="o"/>
            </a:pPr>
            <a:endParaRPr lang="en-US" sz="1900">
              <a:solidFill>
                <a:srgbClr val="404040"/>
              </a:solidFill>
            </a:endParaRPr>
          </a:p>
          <a:p>
            <a:pPr lvl="1">
              <a:buFont typeface="Courier New" panose="020B0604020202020204" pitchFamily="34" charset="0"/>
              <a:buChar char="o"/>
            </a:pPr>
            <a:endParaRPr lang="en-US" sz="1900">
              <a:solidFill>
                <a:srgbClr val="404040"/>
              </a:solidFill>
            </a:endParaRPr>
          </a:p>
          <a:p>
            <a:endParaRPr lang="en-US" sz="1900" b="1" i="1">
              <a:solidFill>
                <a:srgbClr val="000000"/>
              </a:solidFill>
            </a:endParaRPr>
          </a:p>
        </p:txBody>
      </p:sp>
    </p:spTree>
    <p:extLst>
      <p:ext uri="{BB962C8B-B14F-4D97-AF65-F5344CB8AC3E}">
        <p14:creationId xmlns:p14="http://schemas.microsoft.com/office/powerpoint/2010/main" val="63389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1AA77-4E40-D416-3ED8-E52CEA0804FB}"/>
              </a:ext>
            </a:extLst>
          </p:cNvPr>
          <p:cNvSpPr>
            <a:spLocks noGrp="1"/>
          </p:cNvSpPr>
          <p:nvPr>
            <p:ph type="title"/>
          </p:nvPr>
        </p:nvSpPr>
        <p:spPr>
          <a:xfrm>
            <a:off x="838200" y="365125"/>
            <a:ext cx="10991850" cy="1325563"/>
          </a:xfrm>
        </p:spPr>
        <p:txBody>
          <a:bodyPr/>
          <a:lstStyle/>
          <a:p>
            <a:r>
              <a:rPr lang="en-US">
                <a:latin typeface="Aptos" panose="020B0004020202020204" pitchFamily="34" charset="0"/>
              </a:rPr>
              <a:t>Field Needs, Responds to Centers’ TA</a:t>
            </a:r>
            <a:endParaRPr lang="en-US">
              <a:solidFill>
                <a:srgbClr val="00015E"/>
              </a:solidFill>
              <a:latin typeface="Aptos" panose="020B0004020202020204" pitchFamily="34" charset="0"/>
            </a:endParaRPr>
          </a:p>
        </p:txBody>
      </p:sp>
      <p:sp>
        <p:nvSpPr>
          <p:cNvPr id="20" name="Content Placeholder 3">
            <a:extLst>
              <a:ext uri="{FF2B5EF4-FFF2-40B4-BE49-F238E27FC236}">
                <a16:creationId xmlns:a16="http://schemas.microsoft.com/office/drawing/2014/main" id="{E3B14AE0-7A5D-C56E-F71D-25329C4C98A2}"/>
              </a:ext>
              <a:ext uri="{C183D7F6-B498-43B3-948B-1728B52AA6E4}">
                <adec:decorative xmlns:adec="http://schemas.microsoft.com/office/drawing/2017/decorative" val="1"/>
              </a:ext>
            </a:extLst>
          </p:cNvPr>
          <p:cNvSpPr txBox="1">
            <a:spLocks/>
          </p:cNvSpPr>
          <p:nvPr/>
        </p:nvSpPr>
        <p:spPr>
          <a:xfrm>
            <a:off x="611092" y="1704181"/>
            <a:ext cx="10973907" cy="42710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900" b="1" i="1">
              <a:solidFill>
                <a:srgbClr val="000000"/>
              </a:solidFill>
            </a:endParaRPr>
          </a:p>
        </p:txBody>
      </p:sp>
      <p:grpSp>
        <p:nvGrpSpPr>
          <p:cNvPr id="46" name="Group 45">
            <a:extLst>
              <a:ext uri="{FF2B5EF4-FFF2-40B4-BE49-F238E27FC236}">
                <a16:creationId xmlns:a16="http://schemas.microsoft.com/office/drawing/2014/main" id="{A85FDDAA-3EEB-5600-9B55-5140E448CF92}"/>
              </a:ext>
              <a:ext uri="{C183D7F6-B498-43B3-948B-1728B52AA6E4}">
                <adec:decorative xmlns:adec="http://schemas.microsoft.com/office/drawing/2017/decorative" val="1"/>
              </a:ext>
            </a:extLst>
          </p:cNvPr>
          <p:cNvGrpSpPr/>
          <p:nvPr/>
        </p:nvGrpSpPr>
        <p:grpSpPr>
          <a:xfrm>
            <a:off x="739603" y="1840606"/>
            <a:ext cx="2997539" cy="3962400"/>
            <a:chOff x="602910" y="1858516"/>
            <a:chExt cx="2997539" cy="3962400"/>
          </a:xfrm>
        </p:grpSpPr>
        <p:sp>
          <p:nvSpPr>
            <p:cNvPr id="21" name="Arrow: Pentagon 20">
              <a:extLst>
                <a:ext uri="{FF2B5EF4-FFF2-40B4-BE49-F238E27FC236}">
                  <a16:creationId xmlns:a16="http://schemas.microsoft.com/office/drawing/2014/main" id="{7465BBFB-1C3F-064B-144F-60185B94A3DF}"/>
                </a:ext>
              </a:extLst>
            </p:cNvPr>
            <p:cNvSpPr/>
            <p:nvPr/>
          </p:nvSpPr>
          <p:spPr>
            <a:xfrm rot="5400000">
              <a:off x="122525" y="2342991"/>
              <a:ext cx="3962400" cy="2993449"/>
            </a:xfrm>
            <a:prstGeom prst="homePlat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descr="Data shows .03% national WIOA/RA co-enrollment rate...&#10;242% increase in WIOA/RA co-enrollment in targeted states served by Center">
              <a:extLst>
                <a:ext uri="{FF2B5EF4-FFF2-40B4-BE49-F238E27FC236}">
                  <a16:creationId xmlns:a16="http://schemas.microsoft.com/office/drawing/2014/main" id="{D75501CE-AB06-EED5-992A-AA27BFB50C75}"/>
                </a:ext>
              </a:extLst>
            </p:cNvPr>
            <p:cNvSpPr txBox="1"/>
            <p:nvPr/>
          </p:nvSpPr>
          <p:spPr>
            <a:xfrm>
              <a:off x="602910" y="2096938"/>
              <a:ext cx="2993450" cy="2031325"/>
            </a:xfrm>
            <a:prstGeom prst="rect">
              <a:avLst/>
            </a:prstGeom>
            <a:noFill/>
          </p:spPr>
          <p:txBody>
            <a:bodyPr wrap="square" rtlCol="0">
              <a:spAutoFit/>
            </a:bodyPr>
            <a:lstStyle/>
            <a:p>
              <a:pPr algn="ctr"/>
              <a:r>
                <a:rPr lang="en-US" b="1">
                  <a:latin typeface="Aptos" panose="020B0004020202020204" pitchFamily="34" charset="0"/>
                </a:rPr>
                <a:t>Data shows .03% national WIOA/RA </a:t>
              </a:r>
            </a:p>
            <a:p>
              <a:pPr algn="ctr"/>
              <a:r>
                <a:rPr lang="en-US" b="1">
                  <a:latin typeface="Aptos" panose="020B0004020202020204" pitchFamily="34" charset="0"/>
                </a:rPr>
                <a:t>co-enrollment rate….</a:t>
              </a:r>
            </a:p>
            <a:p>
              <a:pPr algn="ctr"/>
              <a:endParaRPr lang="en-US" b="1">
                <a:latin typeface="Aptos" panose="020B0004020202020204" pitchFamily="34" charset="0"/>
              </a:endParaRPr>
            </a:p>
            <a:p>
              <a:pPr algn="ctr"/>
              <a:r>
                <a:rPr lang="en-US" b="1">
                  <a:latin typeface="Aptos" panose="020B0004020202020204" pitchFamily="34" charset="0"/>
                </a:rPr>
                <a:t>242% increase in WIOA/RA </a:t>
              </a:r>
            </a:p>
            <a:p>
              <a:pPr algn="ctr"/>
              <a:r>
                <a:rPr lang="en-US" b="1">
                  <a:latin typeface="Aptos" panose="020B0004020202020204" pitchFamily="34" charset="0"/>
                </a:rPr>
                <a:t>co-enrollment in targeted states served by Center</a:t>
              </a:r>
            </a:p>
          </p:txBody>
        </p:sp>
      </p:grpSp>
      <p:sp>
        <p:nvSpPr>
          <p:cNvPr id="27" name="TextBox 26">
            <a:extLst>
              <a:ext uri="{FF2B5EF4-FFF2-40B4-BE49-F238E27FC236}">
                <a16:creationId xmlns:a16="http://schemas.microsoft.com/office/drawing/2014/main" id="{012E0FE4-93C8-4885-88FD-A354E0D70E3A}"/>
              </a:ext>
            </a:extLst>
          </p:cNvPr>
          <p:cNvSpPr txBox="1"/>
          <p:nvPr/>
        </p:nvSpPr>
        <p:spPr>
          <a:xfrm>
            <a:off x="6960178" y="2833181"/>
            <a:ext cx="1781175" cy="2308324"/>
          </a:xfrm>
          <a:prstGeom prst="rect">
            <a:avLst/>
          </a:prstGeom>
          <a:noFill/>
        </p:spPr>
        <p:txBody>
          <a:bodyPr wrap="square" rtlCol="0">
            <a:spAutoFit/>
          </a:bodyPr>
          <a:lstStyle/>
          <a:p>
            <a:r>
              <a:rPr lang="en-US">
                <a:solidFill>
                  <a:schemeClr val="bg1"/>
                </a:solidFill>
              </a:rPr>
              <a:t>82 webinars with 5,000+ attendees; 95% satisfaction (“strongly agreed”) and planned to implement</a:t>
            </a:r>
          </a:p>
        </p:txBody>
      </p:sp>
      <p:grpSp>
        <p:nvGrpSpPr>
          <p:cNvPr id="45" name="Group 44">
            <a:extLst>
              <a:ext uri="{FF2B5EF4-FFF2-40B4-BE49-F238E27FC236}">
                <a16:creationId xmlns:a16="http://schemas.microsoft.com/office/drawing/2014/main" id="{6FBE6A50-248A-C06A-00D6-E4DE2E290E4C}"/>
              </a:ext>
              <a:ext uri="{C183D7F6-B498-43B3-948B-1728B52AA6E4}">
                <adec:decorative xmlns:adec="http://schemas.microsoft.com/office/drawing/2017/decorative" val="1"/>
              </a:ext>
            </a:extLst>
          </p:cNvPr>
          <p:cNvGrpSpPr/>
          <p:nvPr/>
        </p:nvGrpSpPr>
        <p:grpSpPr>
          <a:xfrm>
            <a:off x="4597230" y="1858516"/>
            <a:ext cx="2997539" cy="3962400"/>
            <a:chOff x="4231579" y="1858515"/>
            <a:chExt cx="2997539" cy="3962400"/>
          </a:xfrm>
        </p:grpSpPr>
        <p:sp>
          <p:nvSpPr>
            <p:cNvPr id="43" name="Arrow: Pentagon 42">
              <a:extLst>
                <a:ext uri="{FF2B5EF4-FFF2-40B4-BE49-F238E27FC236}">
                  <a16:creationId xmlns:a16="http://schemas.microsoft.com/office/drawing/2014/main" id="{46AF999F-8EF1-E857-0143-40AFFFE74F2F}"/>
                </a:ext>
              </a:extLst>
            </p:cNvPr>
            <p:cNvSpPr/>
            <p:nvPr/>
          </p:nvSpPr>
          <p:spPr>
            <a:xfrm rot="5400000">
              <a:off x="3751194" y="2342990"/>
              <a:ext cx="3962400" cy="2993449"/>
            </a:xfrm>
            <a:prstGeom prst="homePlat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descr="Have produced 82 webinars with 5,000+ attendees...&#10;&#10;95% participants &quot;strongly agreed&quot; TA was of high value and planned to implement">
              <a:extLst>
                <a:ext uri="{FF2B5EF4-FFF2-40B4-BE49-F238E27FC236}">
                  <a16:creationId xmlns:a16="http://schemas.microsoft.com/office/drawing/2014/main" id="{5EDE1DC3-FEEE-EAAB-7C09-EA26D90DDDD3}"/>
                </a:ext>
              </a:extLst>
            </p:cNvPr>
            <p:cNvSpPr txBox="1"/>
            <p:nvPr/>
          </p:nvSpPr>
          <p:spPr>
            <a:xfrm>
              <a:off x="4231579" y="2096937"/>
              <a:ext cx="2993450" cy="2308324"/>
            </a:xfrm>
            <a:prstGeom prst="rect">
              <a:avLst/>
            </a:prstGeom>
            <a:noFill/>
          </p:spPr>
          <p:txBody>
            <a:bodyPr wrap="square" rtlCol="0">
              <a:spAutoFit/>
            </a:bodyPr>
            <a:lstStyle/>
            <a:p>
              <a:pPr algn="ctr"/>
              <a:r>
                <a:rPr lang="en-US" b="1">
                  <a:latin typeface="Aptos" panose="020B0004020202020204" pitchFamily="34" charset="0"/>
                </a:rPr>
                <a:t>Have produced 82 webinars with 5,000+ attendees….</a:t>
              </a:r>
            </a:p>
            <a:p>
              <a:pPr algn="ctr"/>
              <a:endParaRPr lang="en-US" b="1">
                <a:latin typeface="Aptos" panose="020B0004020202020204" pitchFamily="34" charset="0"/>
              </a:endParaRPr>
            </a:p>
            <a:p>
              <a:pPr algn="ctr"/>
              <a:r>
                <a:rPr lang="en-US" b="1">
                  <a:latin typeface="Aptos" panose="020B0004020202020204" pitchFamily="34" charset="0"/>
                </a:rPr>
                <a:t>95% participants “strongly agreed” TA was of high value and planned to implement </a:t>
              </a:r>
            </a:p>
          </p:txBody>
        </p:sp>
      </p:grpSp>
      <p:grpSp>
        <p:nvGrpSpPr>
          <p:cNvPr id="47" name="Group 46">
            <a:extLst>
              <a:ext uri="{FF2B5EF4-FFF2-40B4-BE49-F238E27FC236}">
                <a16:creationId xmlns:a16="http://schemas.microsoft.com/office/drawing/2014/main" id="{C4927FC0-7AEA-DEFC-5DA3-3F73A1A59BAB}"/>
              </a:ext>
              <a:ext uri="{C183D7F6-B498-43B3-948B-1728B52AA6E4}">
                <adec:decorative xmlns:adec="http://schemas.microsoft.com/office/drawing/2017/decorative" val="1"/>
              </a:ext>
            </a:extLst>
          </p:cNvPr>
          <p:cNvGrpSpPr/>
          <p:nvPr/>
        </p:nvGrpSpPr>
        <p:grpSpPr>
          <a:xfrm>
            <a:off x="8450768" y="1858516"/>
            <a:ext cx="2997539" cy="3962400"/>
            <a:chOff x="4231579" y="1858515"/>
            <a:chExt cx="2997539" cy="3962400"/>
          </a:xfrm>
        </p:grpSpPr>
        <p:sp>
          <p:nvSpPr>
            <p:cNvPr id="48" name="Arrow: Pentagon 47">
              <a:extLst>
                <a:ext uri="{FF2B5EF4-FFF2-40B4-BE49-F238E27FC236}">
                  <a16:creationId xmlns:a16="http://schemas.microsoft.com/office/drawing/2014/main" id="{747CC12E-9385-896B-EF3C-F0EEFB846A49}"/>
                </a:ext>
              </a:extLst>
            </p:cNvPr>
            <p:cNvSpPr/>
            <p:nvPr/>
          </p:nvSpPr>
          <p:spPr>
            <a:xfrm rot="5400000">
              <a:off x="3751194" y="2342990"/>
              <a:ext cx="3962400" cy="2993449"/>
            </a:xfrm>
            <a:prstGeom prst="homePlat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descr="Initial goal of 200 partners in system alignment...&#10;&#10;3,000 organizations have committed to developing new strategic RA partnerships">
              <a:extLst>
                <a:ext uri="{FF2B5EF4-FFF2-40B4-BE49-F238E27FC236}">
                  <a16:creationId xmlns:a16="http://schemas.microsoft.com/office/drawing/2014/main" id="{051F6417-3440-CA8C-6F83-7C0388EDA871}"/>
                </a:ext>
              </a:extLst>
            </p:cNvPr>
            <p:cNvSpPr txBox="1"/>
            <p:nvPr/>
          </p:nvSpPr>
          <p:spPr>
            <a:xfrm>
              <a:off x="4231579" y="2096937"/>
              <a:ext cx="2993450" cy="2308324"/>
            </a:xfrm>
            <a:prstGeom prst="rect">
              <a:avLst/>
            </a:prstGeom>
            <a:noFill/>
          </p:spPr>
          <p:txBody>
            <a:bodyPr wrap="square" rtlCol="0">
              <a:spAutoFit/>
            </a:bodyPr>
            <a:lstStyle/>
            <a:p>
              <a:pPr algn="ctr"/>
              <a:r>
                <a:rPr lang="en-US" b="1">
                  <a:latin typeface="Aptos" panose="020B0004020202020204" pitchFamily="34" charset="0"/>
                </a:rPr>
                <a:t>Initial goal of 200 partners in system alignment….</a:t>
              </a:r>
            </a:p>
            <a:p>
              <a:pPr algn="ctr"/>
              <a:endParaRPr lang="en-US" b="1">
                <a:latin typeface="Aptos" panose="020B0004020202020204" pitchFamily="34" charset="0"/>
              </a:endParaRPr>
            </a:p>
            <a:p>
              <a:pPr algn="ctr"/>
              <a:r>
                <a:rPr lang="en-US" b="1">
                  <a:latin typeface="Aptos" panose="020B0004020202020204" pitchFamily="34" charset="0"/>
                </a:rPr>
                <a:t>3,000 organizations have committed to developing new strategic RA partnerships</a:t>
              </a:r>
            </a:p>
            <a:p>
              <a:pPr algn="ctr"/>
              <a:endParaRPr lang="en-US" b="1">
                <a:latin typeface="Montserrat Medium" pitchFamily="2" charset="0"/>
              </a:endParaRPr>
            </a:p>
          </p:txBody>
        </p:sp>
      </p:grpSp>
    </p:spTree>
    <p:extLst>
      <p:ext uri="{BB962C8B-B14F-4D97-AF65-F5344CB8AC3E}">
        <p14:creationId xmlns:p14="http://schemas.microsoft.com/office/powerpoint/2010/main" val="1488105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lstStyle/>
          <a:p>
            <a:r>
              <a:rPr lang="en-US">
                <a:solidFill>
                  <a:schemeClr val="bg1"/>
                </a:solidFill>
                <a:latin typeface="Aptos" panose="020B0004020202020204" pitchFamily="34" charset="0"/>
              </a:rPr>
              <a:t>The View from the Field</a:t>
            </a:r>
          </a:p>
        </p:txBody>
      </p:sp>
      <p:pic>
        <p:nvPicPr>
          <p:cNvPr id="6" name="Picture 5" descr="Carrie Amman">
            <a:extLst>
              <a:ext uri="{FF2B5EF4-FFF2-40B4-BE49-F238E27FC236}">
                <a16:creationId xmlns:a16="http://schemas.microsoft.com/office/drawing/2014/main" id="{E2227CBB-56A4-DD02-653F-B693906CEA8F}"/>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02958" y="2257545"/>
            <a:ext cx="1779799" cy="22601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Text Placeholder 14">
            <a:extLst>
              <a:ext uri="{FF2B5EF4-FFF2-40B4-BE49-F238E27FC236}">
                <a16:creationId xmlns:a16="http://schemas.microsoft.com/office/drawing/2014/main" id="{FCD808D2-C150-87D4-617C-A79E772980ED}"/>
              </a:ext>
            </a:extLst>
          </p:cNvPr>
          <p:cNvSpPr>
            <a:spLocks noGrp="1"/>
          </p:cNvSpPr>
          <p:nvPr>
            <p:ph type="body" sz="quarter" idx="17"/>
          </p:nvPr>
        </p:nvSpPr>
        <p:spPr>
          <a:xfrm>
            <a:off x="1350540" y="4677245"/>
            <a:ext cx="3342525" cy="563563"/>
          </a:xfrm>
        </p:spPr>
        <p:txBody>
          <a:bodyPr>
            <a:normAutofit/>
          </a:bodyPr>
          <a:lstStyle/>
          <a:p>
            <a:r>
              <a:rPr lang="en-US">
                <a:solidFill>
                  <a:srgbClr val="0D274D"/>
                </a:solidFill>
                <a:latin typeface="Aptos" panose="020B0004020202020204" pitchFamily="34" charset="0"/>
              </a:rPr>
              <a:t>Carrie Amman</a:t>
            </a:r>
          </a:p>
          <a:p>
            <a:endParaRPr lang="en-US">
              <a:latin typeface="Aptos" panose="020B0004020202020204" pitchFamily="34" charset="0"/>
            </a:endParaRPr>
          </a:p>
        </p:txBody>
      </p:sp>
      <p:sp>
        <p:nvSpPr>
          <p:cNvPr id="18" name="Text Placeholder 17">
            <a:extLst>
              <a:ext uri="{FF2B5EF4-FFF2-40B4-BE49-F238E27FC236}">
                <a16:creationId xmlns:a16="http://schemas.microsoft.com/office/drawing/2014/main" id="{790B62E5-0164-6090-35C6-31FA7D714F0F}"/>
              </a:ext>
            </a:extLst>
          </p:cNvPr>
          <p:cNvSpPr>
            <a:spLocks noGrp="1"/>
          </p:cNvSpPr>
          <p:nvPr>
            <p:ph type="body" sz="quarter" idx="18"/>
          </p:nvPr>
        </p:nvSpPr>
        <p:spPr>
          <a:xfrm>
            <a:off x="1612484" y="5112410"/>
            <a:ext cx="2796491" cy="563563"/>
          </a:xfrm>
        </p:spPr>
        <p:txBody>
          <a:bodyPr>
            <a:noAutofit/>
          </a:bodyPr>
          <a:lstStyle/>
          <a:p>
            <a:r>
              <a:rPr lang="en-US" sz="1800" b="0">
                <a:solidFill>
                  <a:srgbClr val="0D274D"/>
                </a:solidFill>
                <a:latin typeface="Aptos" panose="020B0004020202020204" pitchFamily="34" charset="0"/>
                <a:ea typeface="Roboto"/>
              </a:rPr>
              <a:t>Executive Director,</a:t>
            </a:r>
            <a:br>
              <a:rPr lang="en-US" sz="1800" b="0">
                <a:solidFill>
                  <a:srgbClr val="0D274D"/>
                </a:solidFill>
                <a:latin typeface="Aptos" panose="020B0004020202020204" pitchFamily="34" charset="0"/>
                <a:ea typeface="Roboto"/>
              </a:rPr>
            </a:br>
            <a:r>
              <a:rPr lang="en-US" sz="1800" b="0">
                <a:solidFill>
                  <a:srgbClr val="0D274D"/>
                </a:solidFill>
                <a:latin typeface="Aptos" panose="020B0004020202020204" pitchFamily="34" charset="0"/>
                <a:ea typeface="Roboto"/>
              </a:rPr>
              <a:t>PA Workforce Development Association</a:t>
            </a:r>
            <a:endParaRPr lang="en-US" sz="1800" b="0">
              <a:latin typeface="Aptos" panose="020B0004020202020204" pitchFamily="34" charset="0"/>
            </a:endParaRPr>
          </a:p>
        </p:txBody>
      </p:sp>
      <p:pic>
        <p:nvPicPr>
          <p:cNvPr id="5" name="Picture 4" descr="James Disbro">
            <a:extLst>
              <a:ext uri="{FF2B5EF4-FFF2-40B4-BE49-F238E27FC236}">
                <a16:creationId xmlns:a16="http://schemas.microsoft.com/office/drawing/2014/main" id="{82FCC003-8522-6EB6-E976-9E2ECD8C35C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25180" y="2257545"/>
            <a:ext cx="2056294" cy="21957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Text Placeholder 20">
            <a:extLst>
              <a:ext uri="{FF2B5EF4-FFF2-40B4-BE49-F238E27FC236}">
                <a16:creationId xmlns:a16="http://schemas.microsoft.com/office/drawing/2014/main" id="{1858EF35-827A-A268-A146-F10223BF6EA8}"/>
              </a:ext>
            </a:extLst>
          </p:cNvPr>
          <p:cNvSpPr>
            <a:spLocks noGrp="1"/>
          </p:cNvSpPr>
          <p:nvPr>
            <p:ph type="body" sz="quarter" idx="21"/>
          </p:nvPr>
        </p:nvSpPr>
        <p:spPr>
          <a:xfrm>
            <a:off x="6345646" y="4715703"/>
            <a:ext cx="4233870" cy="608805"/>
          </a:xfrm>
        </p:spPr>
        <p:txBody>
          <a:bodyPr>
            <a:normAutofit/>
          </a:bodyPr>
          <a:lstStyle/>
          <a:p>
            <a:r>
              <a:rPr lang="en-US" sz="2800" b="1">
                <a:solidFill>
                  <a:srgbClr val="0D274D"/>
                </a:solidFill>
                <a:latin typeface="Aptos" panose="020B0004020202020204" pitchFamily="34" charset="0"/>
                <a:ea typeface="Roboto"/>
              </a:rPr>
              <a:t>James </a:t>
            </a:r>
            <a:r>
              <a:rPr lang="en-US" sz="2800" b="1" err="1">
                <a:solidFill>
                  <a:srgbClr val="0D274D"/>
                </a:solidFill>
                <a:latin typeface="Aptos" panose="020B0004020202020204" pitchFamily="34" charset="0"/>
                <a:ea typeface="Roboto"/>
              </a:rPr>
              <a:t>Disbro</a:t>
            </a:r>
            <a:endParaRPr lang="en-US" sz="2800" b="1">
              <a:latin typeface="Aptos" panose="020B0004020202020204" pitchFamily="34" charset="0"/>
            </a:endParaRPr>
          </a:p>
        </p:txBody>
      </p:sp>
      <p:sp>
        <p:nvSpPr>
          <p:cNvPr id="22" name="Text Placeholder 21">
            <a:extLst>
              <a:ext uri="{FF2B5EF4-FFF2-40B4-BE49-F238E27FC236}">
                <a16:creationId xmlns:a16="http://schemas.microsoft.com/office/drawing/2014/main" id="{E082D0A1-49CB-123C-B26D-B9BA8053874A}"/>
              </a:ext>
            </a:extLst>
          </p:cNvPr>
          <p:cNvSpPr>
            <a:spLocks noGrp="1"/>
          </p:cNvSpPr>
          <p:nvPr>
            <p:ph type="body" sz="quarter" idx="22"/>
          </p:nvPr>
        </p:nvSpPr>
        <p:spPr>
          <a:xfrm>
            <a:off x="6345646" y="5121275"/>
            <a:ext cx="3789746" cy="1254125"/>
          </a:xfrm>
        </p:spPr>
        <p:txBody>
          <a:bodyPr>
            <a:normAutofit lnSpcReduction="10000"/>
          </a:bodyPr>
          <a:lstStyle/>
          <a:p>
            <a:pPr algn="ctr">
              <a:lnSpc>
                <a:spcPct val="150000"/>
              </a:lnSpc>
            </a:pPr>
            <a:r>
              <a:rPr lang="en-US" sz="1800">
                <a:solidFill>
                  <a:srgbClr val="0D274D"/>
                </a:solidFill>
                <a:latin typeface="Aptos" panose="020B0004020202020204" pitchFamily="34" charset="0"/>
                <a:ea typeface="Roboto"/>
              </a:rPr>
              <a:t>Senior Director, Regional Alignment &amp; Programs Development</a:t>
            </a:r>
            <a:br>
              <a:rPr lang="en-US" sz="1800">
                <a:solidFill>
                  <a:srgbClr val="0D274D"/>
                </a:solidFill>
                <a:latin typeface="Aptos" panose="020B0004020202020204" pitchFamily="34" charset="0"/>
                <a:ea typeface="Roboto"/>
              </a:rPr>
            </a:br>
            <a:r>
              <a:rPr lang="en-US" sz="1800">
                <a:solidFill>
                  <a:srgbClr val="0D274D"/>
                </a:solidFill>
                <a:latin typeface="Aptos" panose="020B0004020202020204" pitchFamily="34" charset="0"/>
                <a:ea typeface="Roboto"/>
              </a:rPr>
              <a:t>CareerSource Suncoast</a:t>
            </a:r>
          </a:p>
        </p:txBody>
      </p:sp>
      <p:sp>
        <p:nvSpPr>
          <p:cNvPr id="4" name="Rectangle 3">
            <a:extLst>
              <a:ext uri="{FF2B5EF4-FFF2-40B4-BE49-F238E27FC236}">
                <a16:creationId xmlns:a16="http://schemas.microsoft.com/office/drawing/2014/main" id="{C3FC99BC-7354-B906-B960-D195C96AC9FA}"/>
              </a:ext>
              <a:ext uri="{C183D7F6-B498-43B3-948B-1728B52AA6E4}">
                <adec:decorative xmlns:adec="http://schemas.microsoft.com/office/drawing/2017/decorative" val="1"/>
              </a:ext>
            </a:extLst>
          </p:cNvPr>
          <p:cNvSpPr/>
          <p:nvPr/>
        </p:nvSpPr>
        <p:spPr>
          <a:xfrm>
            <a:off x="3021801" y="6332113"/>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12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and yellow gradient with dot design">
            <a:extLst>
              <a:ext uri="{FF2B5EF4-FFF2-40B4-BE49-F238E27FC236}">
                <a16:creationId xmlns:a16="http://schemas.microsoft.com/office/drawing/2014/main" id="{99A06E4A-3BE1-AF6F-CE62-3FA2D25674E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78107C-B02F-6FAF-ABE9-0030A5B47DBD}"/>
              </a:ext>
            </a:extLst>
          </p:cNvPr>
          <p:cNvSpPr>
            <a:spLocks noGrp="1"/>
          </p:cNvSpPr>
          <p:nvPr>
            <p:ph type="title"/>
          </p:nvPr>
        </p:nvSpPr>
        <p:spPr>
          <a:xfrm>
            <a:off x="-1" y="365126"/>
            <a:ext cx="12191999" cy="970380"/>
          </a:xfrm>
        </p:spPr>
        <p:txBody>
          <a:bodyPr>
            <a:normAutofit/>
          </a:bodyPr>
          <a:lstStyle/>
          <a:p>
            <a:pPr algn="ctr"/>
            <a:r>
              <a:rPr lang="en-US" sz="4000" b="1">
                <a:solidFill>
                  <a:schemeClr val="tx1"/>
                </a:solidFill>
                <a:effectLst>
                  <a:glow rad="101600">
                    <a:schemeClr val="bg1">
                      <a:lumMod val="75000"/>
                      <a:alpha val="60000"/>
                    </a:schemeClr>
                  </a:glow>
                </a:effectLst>
                <a:latin typeface="Aptos" panose="020B0004020202020204" pitchFamily="34" charset="0"/>
              </a:rPr>
              <a:t>Florida’s Apprenticeship Expansion Efforts</a:t>
            </a:r>
          </a:p>
        </p:txBody>
      </p:sp>
      <p:grpSp>
        <p:nvGrpSpPr>
          <p:cNvPr id="10" name="Group 9" descr="Career Source Florida &amp; The Florida Department of Commerce&#10;&#10;- State Policy&#10;- Funds Apprenticeship Navigators at all of Florida's LWDBs&#10;- Apprentice Florida website: ApprenticeFlorida.com&#10;&#10;Florida Department of Education&#10;- Florida is a State Apprenticeship Agency (SAWW): supported by nine Apprenticeship Training Representatives (ATRs)&#10;- Pathways to Career Opportunities Grants (PCOG) - The grant funds are to establish new, operate existing, or expand existing registered apprenticeship or pre-apprenticeship programs. Since 2019, PCOGs have totaled in excess of $43M.&#10;">
            <a:extLst>
              <a:ext uri="{FF2B5EF4-FFF2-40B4-BE49-F238E27FC236}">
                <a16:creationId xmlns:a16="http://schemas.microsoft.com/office/drawing/2014/main" id="{0E559135-32BC-501F-7E2B-24D6E320A68D}"/>
              </a:ext>
              <a:ext uri="{C183D7F6-B498-43B3-948B-1728B52AA6E4}">
                <adec:decorative xmlns:adec="http://schemas.microsoft.com/office/drawing/2017/decorative" val="0"/>
              </a:ext>
            </a:extLst>
          </p:cNvPr>
          <p:cNvGrpSpPr/>
          <p:nvPr/>
        </p:nvGrpSpPr>
        <p:grpSpPr>
          <a:xfrm>
            <a:off x="1639303" y="1599639"/>
            <a:ext cx="8913394" cy="4597167"/>
            <a:chOff x="531395" y="1599639"/>
            <a:chExt cx="8913394" cy="4597167"/>
          </a:xfrm>
        </p:grpSpPr>
        <p:sp>
          <p:nvSpPr>
            <p:cNvPr id="6" name="Freeform: Shape 5">
              <a:extLst>
                <a:ext uri="{FF2B5EF4-FFF2-40B4-BE49-F238E27FC236}">
                  <a16:creationId xmlns:a16="http://schemas.microsoft.com/office/drawing/2014/main" id="{F14E6F65-AA4A-1400-5DF6-55D50EBAA019}"/>
                </a:ext>
              </a:extLst>
            </p:cNvPr>
            <p:cNvSpPr/>
            <p:nvPr/>
          </p:nvSpPr>
          <p:spPr>
            <a:xfrm>
              <a:off x="531395" y="2005868"/>
              <a:ext cx="8913394" cy="1422225"/>
            </a:xfrm>
            <a:custGeom>
              <a:avLst/>
              <a:gdLst>
                <a:gd name="connsiteX0" fmla="*/ 0 w 11129210"/>
                <a:gd name="connsiteY0" fmla="*/ 0 h 1422225"/>
                <a:gd name="connsiteX1" fmla="*/ 11129210 w 11129210"/>
                <a:gd name="connsiteY1" fmla="*/ 0 h 1422225"/>
                <a:gd name="connsiteX2" fmla="*/ 11129210 w 11129210"/>
                <a:gd name="connsiteY2" fmla="*/ 1422225 h 1422225"/>
                <a:gd name="connsiteX3" fmla="*/ 0 w 11129210"/>
                <a:gd name="connsiteY3" fmla="*/ 1422225 h 1422225"/>
                <a:gd name="connsiteX4" fmla="*/ 0 w 11129210"/>
                <a:gd name="connsiteY4" fmla="*/ 0 h 1422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210" h="1422225">
                  <a:moveTo>
                    <a:pt x="0" y="0"/>
                  </a:moveTo>
                  <a:lnTo>
                    <a:pt x="11129210" y="0"/>
                  </a:lnTo>
                  <a:lnTo>
                    <a:pt x="11129210" y="1422225"/>
                  </a:lnTo>
                  <a:lnTo>
                    <a:pt x="0" y="1422225"/>
                  </a:lnTo>
                  <a:lnTo>
                    <a:pt x="0" y="0"/>
                  </a:lnTo>
                  <a:close/>
                </a:path>
              </a:pathLst>
            </a:custGeom>
            <a:solidFill>
              <a:schemeClr val="lt1">
                <a:hueOff val="0"/>
                <a:satOff val="0"/>
                <a:lumOff val="0"/>
                <a:alpha val="82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3750" tIns="437388" rIns="86375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State Policy</a:t>
              </a:r>
            </a:p>
            <a:p>
              <a:pPr marL="171450" lvl="1" indent="-171450" algn="l" defTabSz="800100">
                <a:lnSpc>
                  <a:spcPct val="90000"/>
                </a:lnSpc>
                <a:spcBef>
                  <a:spcPct val="0"/>
                </a:spcBef>
                <a:spcAft>
                  <a:spcPct val="15000"/>
                </a:spcAft>
                <a:buChar char="•"/>
              </a:pPr>
              <a:r>
                <a:rPr lang="en-US" sz="1800" kern="1200"/>
                <a:t>Funds Apprenticeship Navigators at all of Florida’s LWDBs</a:t>
              </a:r>
            </a:p>
            <a:p>
              <a:pPr marL="171450" lvl="1" indent="-171450" algn="l" defTabSz="800100">
                <a:lnSpc>
                  <a:spcPct val="90000"/>
                </a:lnSpc>
                <a:spcBef>
                  <a:spcPct val="0"/>
                </a:spcBef>
                <a:spcAft>
                  <a:spcPct val="15000"/>
                </a:spcAft>
                <a:buChar char="•"/>
              </a:pPr>
              <a:r>
                <a:rPr lang="en-US" sz="1800" kern="1200"/>
                <a:t>Apprentice Florida website: ApprenticeFlorida.com </a:t>
              </a:r>
            </a:p>
          </p:txBody>
        </p:sp>
        <p:sp>
          <p:nvSpPr>
            <p:cNvPr id="7" name="Freeform: Shape 6">
              <a:extLst>
                <a:ext uri="{FF2B5EF4-FFF2-40B4-BE49-F238E27FC236}">
                  <a16:creationId xmlns:a16="http://schemas.microsoft.com/office/drawing/2014/main" id="{19AFBFF4-6340-AE79-01FE-980FB88151CB}"/>
                </a:ext>
              </a:extLst>
            </p:cNvPr>
            <p:cNvSpPr/>
            <p:nvPr/>
          </p:nvSpPr>
          <p:spPr>
            <a:xfrm>
              <a:off x="1092869" y="1599639"/>
              <a:ext cx="7790447" cy="619920"/>
            </a:xfrm>
            <a:custGeom>
              <a:avLst/>
              <a:gdLst>
                <a:gd name="connsiteX0" fmla="*/ 0 w 7790447"/>
                <a:gd name="connsiteY0" fmla="*/ 103322 h 619920"/>
                <a:gd name="connsiteX1" fmla="*/ 103322 w 7790447"/>
                <a:gd name="connsiteY1" fmla="*/ 0 h 619920"/>
                <a:gd name="connsiteX2" fmla="*/ 7687125 w 7790447"/>
                <a:gd name="connsiteY2" fmla="*/ 0 h 619920"/>
                <a:gd name="connsiteX3" fmla="*/ 7790447 w 7790447"/>
                <a:gd name="connsiteY3" fmla="*/ 103322 h 619920"/>
                <a:gd name="connsiteX4" fmla="*/ 7790447 w 7790447"/>
                <a:gd name="connsiteY4" fmla="*/ 516598 h 619920"/>
                <a:gd name="connsiteX5" fmla="*/ 7687125 w 7790447"/>
                <a:gd name="connsiteY5" fmla="*/ 619920 h 619920"/>
                <a:gd name="connsiteX6" fmla="*/ 103322 w 7790447"/>
                <a:gd name="connsiteY6" fmla="*/ 619920 h 619920"/>
                <a:gd name="connsiteX7" fmla="*/ 0 w 7790447"/>
                <a:gd name="connsiteY7" fmla="*/ 516598 h 619920"/>
                <a:gd name="connsiteX8" fmla="*/ 0 w 7790447"/>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0447" h="619920">
                  <a:moveTo>
                    <a:pt x="0" y="103322"/>
                  </a:moveTo>
                  <a:cubicBezTo>
                    <a:pt x="0" y="46259"/>
                    <a:pt x="46259" y="0"/>
                    <a:pt x="103322" y="0"/>
                  </a:cubicBezTo>
                  <a:lnTo>
                    <a:pt x="7687125" y="0"/>
                  </a:lnTo>
                  <a:cubicBezTo>
                    <a:pt x="7744188" y="0"/>
                    <a:pt x="7790447" y="46259"/>
                    <a:pt x="7790447" y="103322"/>
                  </a:cubicBezTo>
                  <a:lnTo>
                    <a:pt x="7790447" y="516598"/>
                  </a:lnTo>
                  <a:cubicBezTo>
                    <a:pt x="7790447" y="573661"/>
                    <a:pt x="7744188" y="619920"/>
                    <a:pt x="7687125" y="619920"/>
                  </a:cubicBezTo>
                  <a:lnTo>
                    <a:pt x="103322" y="619920"/>
                  </a:lnTo>
                  <a:cubicBezTo>
                    <a:pt x="46259" y="619920"/>
                    <a:pt x="0" y="573661"/>
                    <a:pt x="0" y="516598"/>
                  </a:cubicBezTo>
                  <a:lnTo>
                    <a:pt x="0" y="103322"/>
                  </a:lnTo>
                  <a:close/>
                </a:path>
              </a:pathLst>
            </a:custGeom>
            <a:solidFill>
              <a:srgbClr val="53A6CB"/>
            </a:solidFill>
            <a:effectLst>
              <a:glow rad="101600">
                <a:schemeClr val="accent1">
                  <a:satMod val="175000"/>
                  <a:alpha val="40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24722" tIns="30262" rIns="324722" bIns="30262"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CareerSource Florida &amp; The Florida Department of Commerce</a:t>
              </a:r>
            </a:p>
          </p:txBody>
        </p:sp>
        <p:sp>
          <p:nvSpPr>
            <p:cNvPr id="8" name="Freeform: Shape 7">
              <a:extLst>
                <a:ext uri="{FF2B5EF4-FFF2-40B4-BE49-F238E27FC236}">
                  <a16:creationId xmlns:a16="http://schemas.microsoft.com/office/drawing/2014/main" id="{77C53D23-D012-2482-9CDB-98DEE55BF0EA}"/>
                </a:ext>
              </a:extLst>
            </p:cNvPr>
            <p:cNvSpPr/>
            <p:nvPr/>
          </p:nvSpPr>
          <p:spPr>
            <a:xfrm>
              <a:off x="531395" y="3947706"/>
              <a:ext cx="8913394" cy="2249100"/>
            </a:xfrm>
            <a:custGeom>
              <a:avLst/>
              <a:gdLst>
                <a:gd name="connsiteX0" fmla="*/ 0 w 11129210"/>
                <a:gd name="connsiteY0" fmla="*/ 0 h 2249100"/>
                <a:gd name="connsiteX1" fmla="*/ 11129210 w 11129210"/>
                <a:gd name="connsiteY1" fmla="*/ 0 h 2249100"/>
                <a:gd name="connsiteX2" fmla="*/ 11129210 w 11129210"/>
                <a:gd name="connsiteY2" fmla="*/ 2249100 h 2249100"/>
                <a:gd name="connsiteX3" fmla="*/ 0 w 11129210"/>
                <a:gd name="connsiteY3" fmla="*/ 2249100 h 2249100"/>
                <a:gd name="connsiteX4" fmla="*/ 0 w 11129210"/>
                <a:gd name="connsiteY4" fmla="*/ 0 h 224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210" h="2249100">
                  <a:moveTo>
                    <a:pt x="0" y="0"/>
                  </a:moveTo>
                  <a:lnTo>
                    <a:pt x="11129210" y="0"/>
                  </a:lnTo>
                  <a:lnTo>
                    <a:pt x="11129210" y="2249100"/>
                  </a:lnTo>
                  <a:lnTo>
                    <a:pt x="0" y="2249100"/>
                  </a:lnTo>
                  <a:lnTo>
                    <a:pt x="0" y="0"/>
                  </a:lnTo>
                  <a:close/>
                </a:path>
              </a:pathLst>
            </a:custGeom>
            <a:solidFill>
              <a:schemeClr val="lt1">
                <a:hueOff val="0"/>
                <a:satOff val="0"/>
                <a:lumOff val="0"/>
                <a:alpha val="82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3750" tIns="437388" rIns="863750" bIns="128016" numCol="1" spcCol="1270" anchor="t" anchorCtr="0">
              <a:noAutofit/>
            </a:bodyPr>
            <a:lstStyle/>
            <a:p>
              <a:pPr marL="171450" lvl="1" indent="-171450" algn="l" defTabSz="800100">
                <a:lnSpc>
                  <a:spcPct val="90000"/>
                </a:lnSpc>
                <a:spcBef>
                  <a:spcPct val="0"/>
                </a:spcBef>
                <a:spcAft>
                  <a:spcPct val="15000"/>
                </a:spcAft>
                <a:buChar char="•"/>
              </a:pPr>
              <a:r>
                <a:rPr lang="en-US" kern="1200">
                  <a:cs typeface="Segoe UI" panose="020B0502040204020203" pitchFamily="34" charset="0"/>
                </a:rPr>
                <a:t>Florida is a State Apprenticeship Agency (SAA): supported by nine (9)  Apprenticeship Training Representatives (ATRs)</a:t>
              </a:r>
            </a:p>
            <a:p>
              <a:pPr marL="171450" lvl="1" indent="-171450" algn="l" defTabSz="800100">
                <a:lnSpc>
                  <a:spcPct val="90000"/>
                </a:lnSpc>
                <a:spcBef>
                  <a:spcPct val="0"/>
                </a:spcBef>
                <a:spcAft>
                  <a:spcPct val="15000"/>
                </a:spcAft>
                <a:buChar char="•"/>
              </a:pPr>
              <a:r>
                <a:rPr lang="en-US" kern="1200"/>
                <a:t>Pathways to Career Opportunities Grants (PCOG)</a:t>
              </a:r>
            </a:p>
            <a:p>
              <a:pPr marL="457200" lvl="2" indent="-285750" algn="l" defTabSz="800100">
                <a:lnSpc>
                  <a:spcPct val="90000"/>
                </a:lnSpc>
                <a:spcBef>
                  <a:spcPct val="0"/>
                </a:spcBef>
                <a:spcAft>
                  <a:spcPct val="15000"/>
                </a:spcAft>
                <a:buFont typeface="Wingdings" panose="05000000000000000000" pitchFamily="2" charset="2"/>
                <a:buChar char="Ø"/>
              </a:pPr>
              <a:r>
                <a:rPr lang="en-US" kern="1200">
                  <a:cs typeface="Segoe UI" panose="020B0502040204020203" pitchFamily="34" charset="0"/>
                </a:rPr>
                <a:t>The grant funds are to establish new, operate existing, or expand existing registered apprenticeship or pre-apprenticeship programs. </a:t>
              </a:r>
            </a:p>
            <a:p>
              <a:pPr marL="511175" lvl="3" indent="-285750" algn="l" defTabSz="800100">
                <a:lnSpc>
                  <a:spcPct val="90000"/>
                </a:lnSpc>
                <a:spcBef>
                  <a:spcPct val="0"/>
                </a:spcBef>
                <a:spcAft>
                  <a:spcPct val="15000"/>
                </a:spcAft>
                <a:buFont typeface="Wingdings" panose="05000000000000000000" pitchFamily="2" charset="2"/>
                <a:buChar char="Ø"/>
              </a:pPr>
              <a:r>
                <a:rPr lang="en-US" kern="1200">
                  <a:cs typeface="Segoe UI" panose="020B0502040204020203" pitchFamily="34" charset="0"/>
                </a:rPr>
                <a:t>Since 2019, PCOGs have totaled in excess of $43M.</a:t>
              </a:r>
            </a:p>
          </p:txBody>
        </p:sp>
        <p:sp>
          <p:nvSpPr>
            <p:cNvPr id="9" name="Freeform: Shape 8">
              <a:extLst>
                <a:ext uri="{FF2B5EF4-FFF2-40B4-BE49-F238E27FC236}">
                  <a16:creationId xmlns:a16="http://schemas.microsoft.com/office/drawing/2014/main" id="{546B0B14-18B7-83A0-642D-E254E5AE799D}"/>
                </a:ext>
              </a:extLst>
            </p:cNvPr>
            <p:cNvSpPr/>
            <p:nvPr/>
          </p:nvSpPr>
          <p:spPr>
            <a:xfrm>
              <a:off x="1092869" y="3541485"/>
              <a:ext cx="7790447" cy="619920"/>
            </a:xfrm>
            <a:custGeom>
              <a:avLst/>
              <a:gdLst>
                <a:gd name="connsiteX0" fmla="*/ 0 w 7790447"/>
                <a:gd name="connsiteY0" fmla="*/ 103322 h 619920"/>
                <a:gd name="connsiteX1" fmla="*/ 103322 w 7790447"/>
                <a:gd name="connsiteY1" fmla="*/ 0 h 619920"/>
                <a:gd name="connsiteX2" fmla="*/ 7687125 w 7790447"/>
                <a:gd name="connsiteY2" fmla="*/ 0 h 619920"/>
                <a:gd name="connsiteX3" fmla="*/ 7790447 w 7790447"/>
                <a:gd name="connsiteY3" fmla="*/ 103322 h 619920"/>
                <a:gd name="connsiteX4" fmla="*/ 7790447 w 7790447"/>
                <a:gd name="connsiteY4" fmla="*/ 516598 h 619920"/>
                <a:gd name="connsiteX5" fmla="*/ 7687125 w 7790447"/>
                <a:gd name="connsiteY5" fmla="*/ 619920 h 619920"/>
                <a:gd name="connsiteX6" fmla="*/ 103322 w 7790447"/>
                <a:gd name="connsiteY6" fmla="*/ 619920 h 619920"/>
                <a:gd name="connsiteX7" fmla="*/ 0 w 7790447"/>
                <a:gd name="connsiteY7" fmla="*/ 516598 h 619920"/>
                <a:gd name="connsiteX8" fmla="*/ 0 w 7790447"/>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0447" h="619920">
                  <a:moveTo>
                    <a:pt x="0" y="103322"/>
                  </a:moveTo>
                  <a:cubicBezTo>
                    <a:pt x="0" y="46259"/>
                    <a:pt x="46259" y="0"/>
                    <a:pt x="103322" y="0"/>
                  </a:cubicBezTo>
                  <a:lnTo>
                    <a:pt x="7687125" y="0"/>
                  </a:lnTo>
                  <a:cubicBezTo>
                    <a:pt x="7744188" y="0"/>
                    <a:pt x="7790447" y="46259"/>
                    <a:pt x="7790447" y="103322"/>
                  </a:cubicBezTo>
                  <a:lnTo>
                    <a:pt x="7790447" y="516598"/>
                  </a:lnTo>
                  <a:cubicBezTo>
                    <a:pt x="7790447" y="573661"/>
                    <a:pt x="7744188" y="619920"/>
                    <a:pt x="7687125" y="619920"/>
                  </a:cubicBezTo>
                  <a:lnTo>
                    <a:pt x="103322" y="619920"/>
                  </a:lnTo>
                  <a:cubicBezTo>
                    <a:pt x="46259" y="619920"/>
                    <a:pt x="0" y="573661"/>
                    <a:pt x="0" y="516598"/>
                  </a:cubicBezTo>
                  <a:lnTo>
                    <a:pt x="0" y="103322"/>
                  </a:lnTo>
                  <a:close/>
                </a:path>
              </a:pathLst>
            </a:custGeom>
            <a:solidFill>
              <a:srgbClr val="53A6CB"/>
            </a:solidFill>
            <a:effectLst>
              <a:glow rad="101600">
                <a:schemeClr val="accent1">
                  <a:satMod val="175000"/>
                  <a:alpha val="40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24722" tIns="30262" rIns="324722" bIns="30262" numCol="1" spcCol="1270" anchor="ctr" anchorCtr="0">
              <a:noAutofit/>
            </a:bodyPr>
            <a:lstStyle/>
            <a:p>
              <a:pPr defTabSz="933450">
                <a:lnSpc>
                  <a:spcPct val="90000"/>
                </a:lnSpc>
                <a:spcBef>
                  <a:spcPct val="0"/>
                </a:spcBef>
                <a:spcAft>
                  <a:spcPct val="35000"/>
                </a:spcAft>
              </a:pPr>
              <a:r>
                <a:rPr lang="en-US" sz="2100">
                  <a:solidFill>
                    <a:schemeClr val="tx1"/>
                  </a:solidFill>
                </a:rPr>
                <a:t>Florida Department of Education</a:t>
              </a:r>
            </a:p>
          </p:txBody>
        </p:sp>
      </p:grpSp>
    </p:spTree>
    <p:extLst>
      <p:ext uri="{BB962C8B-B14F-4D97-AF65-F5344CB8AC3E}">
        <p14:creationId xmlns:p14="http://schemas.microsoft.com/office/powerpoint/2010/main" val="127328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lstStyle/>
          <a:p>
            <a:r>
              <a:rPr lang="en-US">
                <a:solidFill>
                  <a:schemeClr val="bg1"/>
                </a:solidFill>
              </a:rPr>
              <a:t>Presenters</a:t>
            </a:r>
          </a:p>
        </p:txBody>
      </p:sp>
      <p:sp>
        <p:nvSpPr>
          <p:cNvPr id="15" name="Text Placeholder 14">
            <a:extLst>
              <a:ext uri="{FF2B5EF4-FFF2-40B4-BE49-F238E27FC236}">
                <a16:creationId xmlns:a16="http://schemas.microsoft.com/office/drawing/2014/main" id="{FCD808D2-C150-87D4-617C-A79E772980ED}"/>
              </a:ext>
            </a:extLst>
          </p:cNvPr>
          <p:cNvSpPr>
            <a:spLocks noGrp="1"/>
          </p:cNvSpPr>
          <p:nvPr>
            <p:ph type="body" sz="quarter" idx="17"/>
          </p:nvPr>
        </p:nvSpPr>
        <p:spPr>
          <a:xfrm>
            <a:off x="1469586" y="4581479"/>
            <a:ext cx="3342525" cy="563563"/>
          </a:xfrm>
        </p:spPr>
        <p:txBody>
          <a:bodyPr>
            <a:normAutofit/>
          </a:bodyPr>
          <a:lstStyle/>
          <a:p>
            <a:r>
              <a:rPr lang="en-US">
                <a:solidFill>
                  <a:srgbClr val="0D274D"/>
                </a:solidFill>
                <a:latin typeface="Aptos" panose="020B0004020202020204" pitchFamily="34" charset="0"/>
              </a:rPr>
              <a:t>Katie Adams</a:t>
            </a:r>
          </a:p>
          <a:p>
            <a:endParaRPr lang="en-US">
              <a:latin typeface="Aptos" panose="020B0004020202020204" pitchFamily="34" charset="0"/>
            </a:endParaRPr>
          </a:p>
        </p:txBody>
      </p:sp>
      <p:sp>
        <p:nvSpPr>
          <p:cNvPr id="21" name="Text Placeholder 20">
            <a:extLst>
              <a:ext uri="{FF2B5EF4-FFF2-40B4-BE49-F238E27FC236}">
                <a16:creationId xmlns:a16="http://schemas.microsoft.com/office/drawing/2014/main" id="{1858EF35-827A-A268-A146-F10223BF6EA8}"/>
              </a:ext>
            </a:extLst>
          </p:cNvPr>
          <p:cNvSpPr>
            <a:spLocks noGrp="1"/>
          </p:cNvSpPr>
          <p:nvPr>
            <p:ph type="body" sz="quarter" idx="21"/>
          </p:nvPr>
        </p:nvSpPr>
        <p:spPr>
          <a:xfrm>
            <a:off x="1612306" y="4959029"/>
            <a:ext cx="3080580" cy="1254125"/>
          </a:xfrm>
        </p:spPr>
        <p:txBody>
          <a:bodyPr>
            <a:normAutofit/>
          </a:bodyPr>
          <a:lstStyle/>
          <a:p>
            <a:r>
              <a:rPr lang="en-US">
                <a:solidFill>
                  <a:srgbClr val="0D274D"/>
                </a:solidFill>
                <a:latin typeface="Aptos" panose="020B0004020202020204" pitchFamily="34" charset="0"/>
                <a:ea typeface="Roboto"/>
              </a:rPr>
              <a:t>Chief Delivery Officer </a:t>
            </a:r>
          </a:p>
          <a:p>
            <a:r>
              <a:rPr lang="en-US">
                <a:solidFill>
                  <a:srgbClr val="0D274D"/>
                </a:solidFill>
                <a:latin typeface="Aptos" panose="020B0004020202020204" pitchFamily="34" charset="0"/>
                <a:ea typeface="Roboto"/>
              </a:rPr>
              <a:t>Safal Partners</a:t>
            </a:r>
            <a:endParaRPr lang="en-US">
              <a:latin typeface="Aptos" panose="020B0004020202020204" pitchFamily="34" charset="0"/>
            </a:endParaRPr>
          </a:p>
        </p:txBody>
      </p:sp>
      <p:sp>
        <p:nvSpPr>
          <p:cNvPr id="18" name="Text Placeholder 17">
            <a:extLst>
              <a:ext uri="{FF2B5EF4-FFF2-40B4-BE49-F238E27FC236}">
                <a16:creationId xmlns:a16="http://schemas.microsoft.com/office/drawing/2014/main" id="{790B62E5-0164-6090-35C6-31FA7D714F0F}"/>
              </a:ext>
            </a:extLst>
          </p:cNvPr>
          <p:cNvSpPr>
            <a:spLocks noGrp="1"/>
          </p:cNvSpPr>
          <p:nvPr>
            <p:ph type="body" sz="quarter" idx="18"/>
          </p:nvPr>
        </p:nvSpPr>
        <p:spPr>
          <a:xfrm>
            <a:off x="6932669" y="4581478"/>
            <a:ext cx="2796491" cy="563563"/>
          </a:xfrm>
        </p:spPr>
        <p:txBody>
          <a:bodyPr>
            <a:normAutofit/>
          </a:bodyPr>
          <a:lstStyle/>
          <a:p>
            <a:r>
              <a:rPr lang="en-US">
                <a:solidFill>
                  <a:srgbClr val="0D274D"/>
                </a:solidFill>
                <a:latin typeface="Aptos" panose="020B0004020202020204" pitchFamily="34" charset="0"/>
              </a:rPr>
              <a:t>Alan Dodkowitz</a:t>
            </a:r>
            <a:endParaRPr lang="pl-PL">
              <a:solidFill>
                <a:srgbClr val="0D274D"/>
              </a:solidFill>
              <a:latin typeface="Aptos" panose="020B0004020202020204" pitchFamily="34" charset="0"/>
            </a:endParaRPr>
          </a:p>
          <a:p>
            <a:endParaRPr lang="en-US">
              <a:latin typeface="Aptos" panose="020B0004020202020204" pitchFamily="34" charset="0"/>
            </a:endParaRPr>
          </a:p>
        </p:txBody>
      </p:sp>
      <p:sp>
        <p:nvSpPr>
          <p:cNvPr id="22" name="Text Placeholder 21">
            <a:extLst>
              <a:ext uri="{FF2B5EF4-FFF2-40B4-BE49-F238E27FC236}">
                <a16:creationId xmlns:a16="http://schemas.microsoft.com/office/drawing/2014/main" id="{E082D0A1-49CB-123C-B26D-B9BA8053874A}"/>
              </a:ext>
            </a:extLst>
          </p:cNvPr>
          <p:cNvSpPr>
            <a:spLocks noGrp="1"/>
          </p:cNvSpPr>
          <p:nvPr>
            <p:ph type="body" sz="quarter" idx="22"/>
          </p:nvPr>
        </p:nvSpPr>
        <p:spPr>
          <a:xfrm>
            <a:off x="6345646" y="4959028"/>
            <a:ext cx="3789746" cy="1254125"/>
          </a:xfrm>
        </p:spPr>
        <p:txBody>
          <a:bodyPr>
            <a:normAutofit/>
          </a:bodyPr>
          <a:lstStyle/>
          <a:p>
            <a:pPr>
              <a:lnSpc>
                <a:spcPct val="150000"/>
              </a:lnSpc>
              <a:spcBef>
                <a:spcPts val="0"/>
              </a:spcBef>
            </a:pPr>
            <a:r>
              <a:rPr lang="en-US">
                <a:solidFill>
                  <a:srgbClr val="0D274D"/>
                </a:solidFill>
                <a:latin typeface="Aptos" panose="020B0004020202020204" pitchFamily="34" charset="0"/>
                <a:ea typeface="Roboto"/>
              </a:rPr>
              <a:t>Senior Subject Matter Expert</a:t>
            </a:r>
          </a:p>
          <a:p>
            <a:pPr>
              <a:lnSpc>
                <a:spcPct val="150000"/>
              </a:lnSpc>
              <a:spcBef>
                <a:spcPts val="0"/>
              </a:spcBef>
            </a:pPr>
            <a:r>
              <a:rPr lang="en-US">
                <a:solidFill>
                  <a:srgbClr val="0D274D"/>
                </a:solidFill>
                <a:latin typeface="Aptos" panose="020B0004020202020204" pitchFamily="34" charset="0"/>
                <a:ea typeface="Roboto"/>
              </a:rPr>
              <a:t>Safal Partners</a:t>
            </a:r>
          </a:p>
          <a:p>
            <a:endParaRPr lang="en-US">
              <a:latin typeface="Aptos" panose="020B0004020202020204" pitchFamily="34" charset="0"/>
            </a:endParaRPr>
          </a:p>
        </p:txBody>
      </p:sp>
      <p:pic>
        <p:nvPicPr>
          <p:cNvPr id="5" name="Picture 4">
            <a:extLst>
              <a:ext uri="{FF2B5EF4-FFF2-40B4-BE49-F238E27FC236}">
                <a16:creationId xmlns:a16="http://schemas.microsoft.com/office/drawing/2014/main" id="{9273197A-0A5D-098B-C528-F77840C2AA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246" y="1827087"/>
            <a:ext cx="2516699" cy="2617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417490DB-8B63-00FF-AB2C-287189D22D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3387" y="1800414"/>
            <a:ext cx="2595773" cy="25857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0766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ow of white pencils with an orange pencil out of line">
            <a:extLst>
              <a:ext uri="{FF2B5EF4-FFF2-40B4-BE49-F238E27FC236}">
                <a16:creationId xmlns:a16="http://schemas.microsoft.com/office/drawing/2014/main" id="{7DF4FE6A-451B-AF7A-5CAE-6FD32ABB6A7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flipH="1">
            <a:off x="-11" y="-40943"/>
            <a:ext cx="12192000" cy="6939886"/>
          </a:xfrm>
          <a:prstGeom prst="rect">
            <a:avLst/>
          </a:prstGeom>
        </p:spPr>
      </p:pic>
      <p:sp>
        <p:nvSpPr>
          <p:cNvPr id="2" name="Title 1">
            <a:extLst>
              <a:ext uri="{FF2B5EF4-FFF2-40B4-BE49-F238E27FC236}">
                <a16:creationId xmlns:a16="http://schemas.microsoft.com/office/drawing/2014/main" id="{2B886A28-FB19-9CC8-6897-FB22A7686AB9}"/>
              </a:ext>
            </a:extLst>
          </p:cNvPr>
          <p:cNvSpPr>
            <a:spLocks noGrp="1"/>
          </p:cNvSpPr>
          <p:nvPr>
            <p:ph type="title"/>
          </p:nvPr>
        </p:nvSpPr>
        <p:spPr>
          <a:xfrm>
            <a:off x="108284" y="2178011"/>
            <a:ext cx="4242305" cy="2501978"/>
          </a:xfrm>
          <a:prstGeom prst="roundRect">
            <a:avLst/>
          </a:prstGeom>
          <a:solidFill>
            <a:srgbClr val="53A6CB">
              <a:alpha val="70000"/>
            </a:srgbClr>
          </a:solidFill>
          <a:ln>
            <a:solidFill>
              <a:schemeClr val="bg1"/>
            </a:solidFill>
          </a:ln>
        </p:spPr>
        <p:txBody>
          <a:bodyPr anchor="ctr">
            <a:normAutofit fontScale="90000"/>
          </a:bodyPr>
          <a:lstStyle/>
          <a:p>
            <a:pPr algn="ctr"/>
            <a:r>
              <a:rPr lang="en-US" sz="4000" b="1">
                <a:solidFill>
                  <a:schemeClr val="tx1"/>
                </a:solidFill>
                <a:effectLst>
                  <a:glow rad="101600">
                    <a:schemeClr val="bg1">
                      <a:lumMod val="75000"/>
                      <a:alpha val="60000"/>
                    </a:schemeClr>
                  </a:glow>
                </a:effectLst>
                <a:latin typeface="Aptos" panose="020B0004020202020204" pitchFamily="34" charset="0"/>
              </a:rPr>
              <a:t>Florida’s Apprenticeship Expansion Results (PY23/24)</a:t>
            </a:r>
          </a:p>
        </p:txBody>
      </p:sp>
      <p:sp>
        <p:nvSpPr>
          <p:cNvPr id="4" name="Freeform: Shape 3" descr="21% increase in the total number of newly registered apprentices from PY22/23&#10;">
            <a:extLst>
              <a:ext uri="{FF2B5EF4-FFF2-40B4-BE49-F238E27FC236}">
                <a16:creationId xmlns:a16="http://schemas.microsoft.com/office/drawing/2014/main" id="{4490E66F-9D3F-3718-EF7C-4110F9BA80C4}"/>
              </a:ext>
            </a:extLst>
          </p:cNvPr>
          <p:cNvSpPr/>
          <p:nvPr/>
        </p:nvSpPr>
        <p:spPr>
          <a:xfrm>
            <a:off x="4487451" y="156780"/>
            <a:ext cx="7367091" cy="916233"/>
          </a:xfrm>
          <a:custGeom>
            <a:avLst/>
            <a:gdLst>
              <a:gd name="connsiteX0" fmla="*/ 0 w 7367091"/>
              <a:gd name="connsiteY0" fmla="*/ 152709 h 916233"/>
              <a:gd name="connsiteX1" fmla="*/ 152709 w 7367091"/>
              <a:gd name="connsiteY1" fmla="*/ 0 h 916233"/>
              <a:gd name="connsiteX2" fmla="*/ 7214382 w 7367091"/>
              <a:gd name="connsiteY2" fmla="*/ 0 h 916233"/>
              <a:gd name="connsiteX3" fmla="*/ 7367091 w 7367091"/>
              <a:gd name="connsiteY3" fmla="*/ 152709 h 916233"/>
              <a:gd name="connsiteX4" fmla="*/ 7367091 w 7367091"/>
              <a:gd name="connsiteY4" fmla="*/ 763524 h 916233"/>
              <a:gd name="connsiteX5" fmla="*/ 7214382 w 7367091"/>
              <a:gd name="connsiteY5" fmla="*/ 916233 h 916233"/>
              <a:gd name="connsiteX6" fmla="*/ 152709 w 7367091"/>
              <a:gd name="connsiteY6" fmla="*/ 916233 h 916233"/>
              <a:gd name="connsiteX7" fmla="*/ 0 w 7367091"/>
              <a:gd name="connsiteY7" fmla="*/ 763524 h 916233"/>
              <a:gd name="connsiteX8" fmla="*/ 0 w 7367091"/>
              <a:gd name="connsiteY8" fmla="*/ 152709 h 91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7091" h="916233">
                <a:moveTo>
                  <a:pt x="0" y="152709"/>
                </a:moveTo>
                <a:cubicBezTo>
                  <a:pt x="0" y="68370"/>
                  <a:pt x="68370" y="0"/>
                  <a:pt x="152709" y="0"/>
                </a:cubicBezTo>
                <a:lnTo>
                  <a:pt x="7214382" y="0"/>
                </a:lnTo>
                <a:cubicBezTo>
                  <a:pt x="7298721" y="0"/>
                  <a:pt x="7367091" y="68370"/>
                  <a:pt x="7367091" y="152709"/>
                </a:cubicBezTo>
                <a:lnTo>
                  <a:pt x="7367091" y="763524"/>
                </a:lnTo>
                <a:cubicBezTo>
                  <a:pt x="7367091" y="847863"/>
                  <a:pt x="7298721" y="916233"/>
                  <a:pt x="7214382" y="916233"/>
                </a:cubicBezTo>
                <a:lnTo>
                  <a:pt x="152709" y="916233"/>
                </a:lnTo>
                <a:cubicBezTo>
                  <a:pt x="68370" y="916233"/>
                  <a:pt x="0" y="847863"/>
                  <a:pt x="0" y="763524"/>
                </a:cubicBezTo>
                <a:lnTo>
                  <a:pt x="0" y="152709"/>
                </a:lnTo>
                <a:close/>
              </a:path>
            </a:pathLst>
          </a:custGeom>
          <a:solidFill>
            <a:schemeClr val="bg1">
              <a:alpha val="82000"/>
            </a:schemeClr>
          </a:solidFill>
          <a:ln>
            <a:solidFill>
              <a:srgbClr val="53A6CB"/>
            </a:solidFill>
          </a:ln>
          <a:effectLst>
            <a:glow rad="101600">
              <a:schemeClr val="accent1">
                <a:satMod val="175000"/>
                <a:alpha val="40000"/>
              </a:schemeClr>
            </a:glow>
          </a:effectLst>
        </p:spPr>
        <p:style>
          <a:lnRef idx="0">
            <a:scrgbClr r="0" g="0" b="0"/>
          </a:lnRef>
          <a:fillRef idx="3">
            <a:scrgbClr r="0" g="0" b="0"/>
          </a:fillRef>
          <a:effectRef idx="2">
            <a:scrgbClr r="0" g="0" b="0"/>
          </a:effectRef>
          <a:fontRef idx="minor">
            <a:schemeClr val="lt1"/>
          </a:fontRef>
        </p:style>
        <p:txBody>
          <a:bodyPr spcFirstLastPara="0" vert="horz" wrap="square" lIns="101877" tIns="101877" rIns="101877" bIns="101877" numCol="1" spcCol="1270" anchor="ctr" anchorCtr="0">
            <a:noAutofit/>
          </a:bodyPr>
          <a:lstStyle/>
          <a:p>
            <a:pPr marL="0" lvl="0" indent="0" algn="l" defTabSz="666750">
              <a:lnSpc>
                <a:spcPct val="100000"/>
              </a:lnSpc>
              <a:spcBef>
                <a:spcPct val="0"/>
              </a:spcBef>
              <a:spcAft>
                <a:spcPct val="35000"/>
              </a:spcAft>
              <a:buNone/>
            </a:pPr>
            <a:r>
              <a:rPr lang="en-US" u="sng" kern="1200">
                <a:solidFill>
                  <a:schemeClr val="tx1"/>
                </a:solidFill>
              </a:rPr>
              <a:t>21% increase </a:t>
            </a:r>
            <a:r>
              <a:rPr lang="en-US" kern="1200">
                <a:solidFill>
                  <a:schemeClr val="tx1"/>
                </a:solidFill>
              </a:rPr>
              <a:t>in the total number of newly registered apprentices from PY22/23</a:t>
            </a:r>
          </a:p>
        </p:txBody>
      </p:sp>
      <p:sp>
        <p:nvSpPr>
          <p:cNvPr id="6" name="Freeform: Shape 5" descr="32 new registered apprenticeship programs, for a total of 329 active apprenticeship programs&#10;">
            <a:extLst>
              <a:ext uri="{FF2B5EF4-FFF2-40B4-BE49-F238E27FC236}">
                <a16:creationId xmlns:a16="http://schemas.microsoft.com/office/drawing/2014/main" id="{4F5882C9-5930-E643-AC60-6B021533B67B}"/>
              </a:ext>
            </a:extLst>
          </p:cNvPr>
          <p:cNvSpPr/>
          <p:nvPr/>
        </p:nvSpPr>
        <p:spPr>
          <a:xfrm>
            <a:off x="4487451" y="1284937"/>
            <a:ext cx="7367091" cy="916233"/>
          </a:xfrm>
          <a:custGeom>
            <a:avLst/>
            <a:gdLst>
              <a:gd name="connsiteX0" fmla="*/ 0 w 7367091"/>
              <a:gd name="connsiteY0" fmla="*/ 152709 h 916233"/>
              <a:gd name="connsiteX1" fmla="*/ 152709 w 7367091"/>
              <a:gd name="connsiteY1" fmla="*/ 0 h 916233"/>
              <a:gd name="connsiteX2" fmla="*/ 7214382 w 7367091"/>
              <a:gd name="connsiteY2" fmla="*/ 0 h 916233"/>
              <a:gd name="connsiteX3" fmla="*/ 7367091 w 7367091"/>
              <a:gd name="connsiteY3" fmla="*/ 152709 h 916233"/>
              <a:gd name="connsiteX4" fmla="*/ 7367091 w 7367091"/>
              <a:gd name="connsiteY4" fmla="*/ 763524 h 916233"/>
              <a:gd name="connsiteX5" fmla="*/ 7214382 w 7367091"/>
              <a:gd name="connsiteY5" fmla="*/ 916233 h 916233"/>
              <a:gd name="connsiteX6" fmla="*/ 152709 w 7367091"/>
              <a:gd name="connsiteY6" fmla="*/ 916233 h 916233"/>
              <a:gd name="connsiteX7" fmla="*/ 0 w 7367091"/>
              <a:gd name="connsiteY7" fmla="*/ 763524 h 916233"/>
              <a:gd name="connsiteX8" fmla="*/ 0 w 7367091"/>
              <a:gd name="connsiteY8" fmla="*/ 152709 h 91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7091" h="916233">
                <a:moveTo>
                  <a:pt x="0" y="152709"/>
                </a:moveTo>
                <a:cubicBezTo>
                  <a:pt x="0" y="68370"/>
                  <a:pt x="68370" y="0"/>
                  <a:pt x="152709" y="0"/>
                </a:cubicBezTo>
                <a:lnTo>
                  <a:pt x="7214382" y="0"/>
                </a:lnTo>
                <a:cubicBezTo>
                  <a:pt x="7298721" y="0"/>
                  <a:pt x="7367091" y="68370"/>
                  <a:pt x="7367091" y="152709"/>
                </a:cubicBezTo>
                <a:lnTo>
                  <a:pt x="7367091" y="763524"/>
                </a:lnTo>
                <a:cubicBezTo>
                  <a:pt x="7367091" y="847863"/>
                  <a:pt x="7298721" y="916233"/>
                  <a:pt x="7214382" y="916233"/>
                </a:cubicBezTo>
                <a:lnTo>
                  <a:pt x="152709" y="916233"/>
                </a:lnTo>
                <a:cubicBezTo>
                  <a:pt x="68370" y="916233"/>
                  <a:pt x="0" y="847863"/>
                  <a:pt x="0" y="763524"/>
                </a:cubicBezTo>
                <a:lnTo>
                  <a:pt x="0" y="152709"/>
                </a:lnTo>
                <a:close/>
              </a:path>
            </a:pathLst>
          </a:custGeom>
          <a:solidFill>
            <a:schemeClr val="bg1">
              <a:alpha val="82000"/>
            </a:schemeClr>
          </a:solidFill>
          <a:ln>
            <a:solidFill>
              <a:srgbClr val="53A6CB"/>
            </a:solidFill>
          </a:ln>
          <a:effectLst>
            <a:glow rad="101600">
              <a:schemeClr val="accent1">
                <a:satMod val="175000"/>
                <a:alpha val="40000"/>
              </a:schemeClr>
            </a:glow>
          </a:effectLst>
        </p:spPr>
        <p:style>
          <a:lnRef idx="0">
            <a:scrgbClr r="0" g="0" b="0"/>
          </a:lnRef>
          <a:fillRef idx="3">
            <a:scrgbClr r="0" g="0" b="0"/>
          </a:fillRef>
          <a:effectRef idx="2">
            <a:scrgbClr r="0" g="0" b="0"/>
          </a:effectRef>
          <a:fontRef idx="minor">
            <a:schemeClr val="lt1"/>
          </a:fontRef>
        </p:style>
        <p:txBody>
          <a:bodyPr spcFirstLastPara="0" vert="horz" wrap="square" lIns="101877" tIns="101877" rIns="101877" bIns="101877" numCol="1" spcCol="1270" anchor="ctr" anchorCtr="0">
            <a:noAutofit/>
          </a:bodyPr>
          <a:lstStyle/>
          <a:p>
            <a:pPr marL="0" lvl="0" indent="0" algn="l" defTabSz="666750">
              <a:lnSpc>
                <a:spcPct val="100000"/>
              </a:lnSpc>
              <a:spcBef>
                <a:spcPct val="0"/>
              </a:spcBef>
              <a:spcAft>
                <a:spcPct val="35000"/>
              </a:spcAft>
              <a:buNone/>
            </a:pPr>
            <a:r>
              <a:rPr lang="en-US" kern="1200">
                <a:solidFill>
                  <a:schemeClr val="tx1"/>
                </a:solidFill>
              </a:rPr>
              <a:t>32 new registered apprenticeship programs, for a total of 329 active apprenticeship programs</a:t>
            </a:r>
          </a:p>
        </p:txBody>
      </p:sp>
      <p:sp>
        <p:nvSpPr>
          <p:cNvPr id="7" name="Freeform: Shape 6" descr="11 new registered pre-apprenticeship programs, for a total of 68 active &#10;">
            <a:extLst>
              <a:ext uri="{FF2B5EF4-FFF2-40B4-BE49-F238E27FC236}">
                <a16:creationId xmlns:a16="http://schemas.microsoft.com/office/drawing/2014/main" id="{35E8F0FF-DEF5-1466-ED78-0CD432562CA3}"/>
              </a:ext>
            </a:extLst>
          </p:cNvPr>
          <p:cNvSpPr/>
          <p:nvPr/>
        </p:nvSpPr>
        <p:spPr>
          <a:xfrm>
            <a:off x="4487451" y="2413094"/>
            <a:ext cx="7367091" cy="916233"/>
          </a:xfrm>
          <a:custGeom>
            <a:avLst/>
            <a:gdLst>
              <a:gd name="connsiteX0" fmla="*/ 0 w 7367091"/>
              <a:gd name="connsiteY0" fmla="*/ 152709 h 916233"/>
              <a:gd name="connsiteX1" fmla="*/ 152709 w 7367091"/>
              <a:gd name="connsiteY1" fmla="*/ 0 h 916233"/>
              <a:gd name="connsiteX2" fmla="*/ 7214382 w 7367091"/>
              <a:gd name="connsiteY2" fmla="*/ 0 h 916233"/>
              <a:gd name="connsiteX3" fmla="*/ 7367091 w 7367091"/>
              <a:gd name="connsiteY3" fmla="*/ 152709 h 916233"/>
              <a:gd name="connsiteX4" fmla="*/ 7367091 w 7367091"/>
              <a:gd name="connsiteY4" fmla="*/ 763524 h 916233"/>
              <a:gd name="connsiteX5" fmla="*/ 7214382 w 7367091"/>
              <a:gd name="connsiteY5" fmla="*/ 916233 h 916233"/>
              <a:gd name="connsiteX6" fmla="*/ 152709 w 7367091"/>
              <a:gd name="connsiteY6" fmla="*/ 916233 h 916233"/>
              <a:gd name="connsiteX7" fmla="*/ 0 w 7367091"/>
              <a:gd name="connsiteY7" fmla="*/ 763524 h 916233"/>
              <a:gd name="connsiteX8" fmla="*/ 0 w 7367091"/>
              <a:gd name="connsiteY8" fmla="*/ 152709 h 91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7091" h="916233">
                <a:moveTo>
                  <a:pt x="0" y="152709"/>
                </a:moveTo>
                <a:cubicBezTo>
                  <a:pt x="0" y="68370"/>
                  <a:pt x="68370" y="0"/>
                  <a:pt x="152709" y="0"/>
                </a:cubicBezTo>
                <a:lnTo>
                  <a:pt x="7214382" y="0"/>
                </a:lnTo>
                <a:cubicBezTo>
                  <a:pt x="7298721" y="0"/>
                  <a:pt x="7367091" y="68370"/>
                  <a:pt x="7367091" y="152709"/>
                </a:cubicBezTo>
                <a:lnTo>
                  <a:pt x="7367091" y="763524"/>
                </a:lnTo>
                <a:cubicBezTo>
                  <a:pt x="7367091" y="847863"/>
                  <a:pt x="7298721" y="916233"/>
                  <a:pt x="7214382" y="916233"/>
                </a:cubicBezTo>
                <a:lnTo>
                  <a:pt x="152709" y="916233"/>
                </a:lnTo>
                <a:cubicBezTo>
                  <a:pt x="68370" y="916233"/>
                  <a:pt x="0" y="847863"/>
                  <a:pt x="0" y="763524"/>
                </a:cubicBezTo>
                <a:lnTo>
                  <a:pt x="0" y="152709"/>
                </a:lnTo>
                <a:close/>
              </a:path>
            </a:pathLst>
          </a:custGeom>
          <a:solidFill>
            <a:schemeClr val="bg1">
              <a:alpha val="82000"/>
            </a:schemeClr>
          </a:solidFill>
          <a:ln>
            <a:solidFill>
              <a:srgbClr val="53A6CB"/>
            </a:solidFill>
          </a:ln>
          <a:effectLst>
            <a:glow rad="101600">
              <a:schemeClr val="accent1">
                <a:satMod val="175000"/>
                <a:alpha val="40000"/>
              </a:schemeClr>
            </a:glow>
          </a:effectLst>
        </p:spPr>
        <p:style>
          <a:lnRef idx="0">
            <a:scrgbClr r="0" g="0" b="0"/>
          </a:lnRef>
          <a:fillRef idx="3">
            <a:scrgbClr r="0" g="0" b="0"/>
          </a:fillRef>
          <a:effectRef idx="2">
            <a:scrgbClr r="0" g="0" b="0"/>
          </a:effectRef>
          <a:fontRef idx="minor">
            <a:schemeClr val="lt1"/>
          </a:fontRef>
        </p:style>
        <p:txBody>
          <a:bodyPr spcFirstLastPara="0" vert="horz" wrap="square" lIns="101877" tIns="101877" rIns="101877" bIns="101877" numCol="1" spcCol="1270" anchor="ctr" anchorCtr="0">
            <a:noAutofit/>
          </a:bodyPr>
          <a:lstStyle/>
          <a:p>
            <a:pPr marL="0" lvl="0" indent="0" algn="l" defTabSz="666750">
              <a:lnSpc>
                <a:spcPct val="100000"/>
              </a:lnSpc>
              <a:spcBef>
                <a:spcPct val="0"/>
              </a:spcBef>
              <a:spcAft>
                <a:spcPct val="35000"/>
              </a:spcAft>
              <a:buNone/>
            </a:pPr>
            <a:r>
              <a:rPr lang="en-US" kern="1200">
                <a:solidFill>
                  <a:schemeClr val="tx1"/>
                </a:solidFill>
              </a:rPr>
              <a:t>11 new registered pre-apprenticeship programs, for a total of 68 active </a:t>
            </a:r>
          </a:p>
        </p:txBody>
      </p:sp>
      <p:sp>
        <p:nvSpPr>
          <p:cNvPr id="8" name="Freeform: Shape 7" descr="1,100 participating employers to sponsor linkages training in apprenticeable occupations&#10;">
            <a:extLst>
              <a:ext uri="{FF2B5EF4-FFF2-40B4-BE49-F238E27FC236}">
                <a16:creationId xmlns:a16="http://schemas.microsoft.com/office/drawing/2014/main" id="{F2E0364B-3964-BCB5-C170-78376FD55451}"/>
              </a:ext>
            </a:extLst>
          </p:cNvPr>
          <p:cNvSpPr/>
          <p:nvPr/>
        </p:nvSpPr>
        <p:spPr>
          <a:xfrm>
            <a:off x="4487451" y="3541251"/>
            <a:ext cx="7367091" cy="916233"/>
          </a:xfrm>
          <a:custGeom>
            <a:avLst/>
            <a:gdLst>
              <a:gd name="connsiteX0" fmla="*/ 0 w 7367091"/>
              <a:gd name="connsiteY0" fmla="*/ 152709 h 916233"/>
              <a:gd name="connsiteX1" fmla="*/ 152709 w 7367091"/>
              <a:gd name="connsiteY1" fmla="*/ 0 h 916233"/>
              <a:gd name="connsiteX2" fmla="*/ 7214382 w 7367091"/>
              <a:gd name="connsiteY2" fmla="*/ 0 h 916233"/>
              <a:gd name="connsiteX3" fmla="*/ 7367091 w 7367091"/>
              <a:gd name="connsiteY3" fmla="*/ 152709 h 916233"/>
              <a:gd name="connsiteX4" fmla="*/ 7367091 w 7367091"/>
              <a:gd name="connsiteY4" fmla="*/ 763524 h 916233"/>
              <a:gd name="connsiteX5" fmla="*/ 7214382 w 7367091"/>
              <a:gd name="connsiteY5" fmla="*/ 916233 h 916233"/>
              <a:gd name="connsiteX6" fmla="*/ 152709 w 7367091"/>
              <a:gd name="connsiteY6" fmla="*/ 916233 h 916233"/>
              <a:gd name="connsiteX7" fmla="*/ 0 w 7367091"/>
              <a:gd name="connsiteY7" fmla="*/ 763524 h 916233"/>
              <a:gd name="connsiteX8" fmla="*/ 0 w 7367091"/>
              <a:gd name="connsiteY8" fmla="*/ 152709 h 91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7091" h="916233">
                <a:moveTo>
                  <a:pt x="0" y="152709"/>
                </a:moveTo>
                <a:cubicBezTo>
                  <a:pt x="0" y="68370"/>
                  <a:pt x="68370" y="0"/>
                  <a:pt x="152709" y="0"/>
                </a:cubicBezTo>
                <a:lnTo>
                  <a:pt x="7214382" y="0"/>
                </a:lnTo>
                <a:cubicBezTo>
                  <a:pt x="7298721" y="0"/>
                  <a:pt x="7367091" y="68370"/>
                  <a:pt x="7367091" y="152709"/>
                </a:cubicBezTo>
                <a:lnTo>
                  <a:pt x="7367091" y="763524"/>
                </a:lnTo>
                <a:cubicBezTo>
                  <a:pt x="7367091" y="847863"/>
                  <a:pt x="7298721" y="916233"/>
                  <a:pt x="7214382" y="916233"/>
                </a:cubicBezTo>
                <a:lnTo>
                  <a:pt x="152709" y="916233"/>
                </a:lnTo>
                <a:cubicBezTo>
                  <a:pt x="68370" y="916233"/>
                  <a:pt x="0" y="847863"/>
                  <a:pt x="0" y="763524"/>
                </a:cubicBezTo>
                <a:lnTo>
                  <a:pt x="0" y="152709"/>
                </a:lnTo>
                <a:close/>
              </a:path>
            </a:pathLst>
          </a:custGeom>
          <a:solidFill>
            <a:schemeClr val="bg1">
              <a:alpha val="82000"/>
            </a:schemeClr>
          </a:solidFill>
          <a:ln>
            <a:solidFill>
              <a:srgbClr val="53A6CB"/>
            </a:solidFill>
          </a:ln>
          <a:effectLst>
            <a:glow rad="101600">
              <a:schemeClr val="accent1">
                <a:satMod val="175000"/>
                <a:alpha val="40000"/>
              </a:schemeClr>
            </a:glow>
          </a:effectLst>
        </p:spPr>
        <p:style>
          <a:lnRef idx="0">
            <a:scrgbClr r="0" g="0" b="0"/>
          </a:lnRef>
          <a:fillRef idx="3">
            <a:scrgbClr r="0" g="0" b="0"/>
          </a:fillRef>
          <a:effectRef idx="2">
            <a:scrgbClr r="0" g="0" b="0"/>
          </a:effectRef>
          <a:fontRef idx="minor">
            <a:schemeClr val="lt1"/>
          </a:fontRef>
        </p:style>
        <p:txBody>
          <a:bodyPr spcFirstLastPara="0" vert="horz" wrap="square" lIns="101877" tIns="101877" rIns="101877" bIns="101877" numCol="1" spcCol="1270" anchor="ctr" anchorCtr="0">
            <a:noAutofit/>
          </a:bodyPr>
          <a:lstStyle/>
          <a:p>
            <a:pPr marL="0" lvl="0" indent="0" algn="l" defTabSz="666750">
              <a:lnSpc>
                <a:spcPct val="100000"/>
              </a:lnSpc>
              <a:spcBef>
                <a:spcPct val="0"/>
              </a:spcBef>
              <a:spcAft>
                <a:spcPct val="35000"/>
              </a:spcAft>
              <a:buNone/>
            </a:pPr>
            <a:r>
              <a:rPr lang="en-US" kern="1200">
                <a:solidFill>
                  <a:schemeClr val="tx1"/>
                </a:solidFill>
              </a:rPr>
              <a:t>1,100 participating employers to sponsor linkages training in </a:t>
            </a:r>
            <a:r>
              <a:rPr lang="en-US" kern="1200" err="1">
                <a:solidFill>
                  <a:schemeClr val="tx1"/>
                </a:solidFill>
              </a:rPr>
              <a:t>apprenticeable</a:t>
            </a:r>
            <a:r>
              <a:rPr lang="en-US" kern="1200">
                <a:solidFill>
                  <a:schemeClr val="tx1"/>
                </a:solidFill>
              </a:rPr>
              <a:t> occupations</a:t>
            </a:r>
          </a:p>
        </p:txBody>
      </p:sp>
      <p:sp>
        <p:nvSpPr>
          <p:cNvPr id="9" name="Freeform: Shape 8" descr="2,167 apprentices completed their program, an increase of 32 over last year &#10;">
            <a:extLst>
              <a:ext uri="{FF2B5EF4-FFF2-40B4-BE49-F238E27FC236}">
                <a16:creationId xmlns:a16="http://schemas.microsoft.com/office/drawing/2014/main" id="{2CF32D85-231A-CCD3-CE58-4463C80C80D4}"/>
              </a:ext>
            </a:extLst>
          </p:cNvPr>
          <p:cNvSpPr/>
          <p:nvPr/>
        </p:nvSpPr>
        <p:spPr>
          <a:xfrm>
            <a:off x="4487451" y="4669408"/>
            <a:ext cx="7367091" cy="916233"/>
          </a:xfrm>
          <a:custGeom>
            <a:avLst/>
            <a:gdLst>
              <a:gd name="connsiteX0" fmla="*/ 0 w 7367091"/>
              <a:gd name="connsiteY0" fmla="*/ 152709 h 916233"/>
              <a:gd name="connsiteX1" fmla="*/ 152709 w 7367091"/>
              <a:gd name="connsiteY1" fmla="*/ 0 h 916233"/>
              <a:gd name="connsiteX2" fmla="*/ 7214382 w 7367091"/>
              <a:gd name="connsiteY2" fmla="*/ 0 h 916233"/>
              <a:gd name="connsiteX3" fmla="*/ 7367091 w 7367091"/>
              <a:gd name="connsiteY3" fmla="*/ 152709 h 916233"/>
              <a:gd name="connsiteX4" fmla="*/ 7367091 w 7367091"/>
              <a:gd name="connsiteY4" fmla="*/ 763524 h 916233"/>
              <a:gd name="connsiteX5" fmla="*/ 7214382 w 7367091"/>
              <a:gd name="connsiteY5" fmla="*/ 916233 h 916233"/>
              <a:gd name="connsiteX6" fmla="*/ 152709 w 7367091"/>
              <a:gd name="connsiteY6" fmla="*/ 916233 h 916233"/>
              <a:gd name="connsiteX7" fmla="*/ 0 w 7367091"/>
              <a:gd name="connsiteY7" fmla="*/ 763524 h 916233"/>
              <a:gd name="connsiteX8" fmla="*/ 0 w 7367091"/>
              <a:gd name="connsiteY8" fmla="*/ 152709 h 91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7091" h="916233">
                <a:moveTo>
                  <a:pt x="0" y="152709"/>
                </a:moveTo>
                <a:cubicBezTo>
                  <a:pt x="0" y="68370"/>
                  <a:pt x="68370" y="0"/>
                  <a:pt x="152709" y="0"/>
                </a:cubicBezTo>
                <a:lnTo>
                  <a:pt x="7214382" y="0"/>
                </a:lnTo>
                <a:cubicBezTo>
                  <a:pt x="7298721" y="0"/>
                  <a:pt x="7367091" y="68370"/>
                  <a:pt x="7367091" y="152709"/>
                </a:cubicBezTo>
                <a:lnTo>
                  <a:pt x="7367091" y="763524"/>
                </a:lnTo>
                <a:cubicBezTo>
                  <a:pt x="7367091" y="847863"/>
                  <a:pt x="7298721" y="916233"/>
                  <a:pt x="7214382" y="916233"/>
                </a:cubicBezTo>
                <a:lnTo>
                  <a:pt x="152709" y="916233"/>
                </a:lnTo>
                <a:cubicBezTo>
                  <a:pt x="68370" y="916233"/>
                  <a:pt x="0" y="847863"/>
                  <a:pt x="0" y="763524"/>
                </a:cubicBezTo>
                <a:lnTo>
                  <a:pt x="0" y="152709"/>
                </a:lnTo>
                <a:close/>
              </a:path>
            </a:pathLst>
          </a:custGeom>
          <a:solidFill>
            <a:schemeClr val="bg1">
              <a:alpha val="82000"/>
            </a:schemeClr>
          </a:solidFill>
          <a:ln>
            <a:solidFill>
              <a:srgbClr val="53A6CB"/>
            </a:solidFill>
          </a:ln>
          <a:effectLst>
            <a:glow rad="101600">
              <a:schemeClr val="accent1">
                <a:satMod val="175000"/>
                <a:alpha val="40000"/>
              </a:schemeClr>
            </a:glow>
          </a:effectLst>
        </p:spPr>
        <p:style>
          <a:lnRef idx="0">
            <a:scrgbClr r="0" g="0" b="0"/>
          </a:lnRef>
          <a:fillRef idx="3">
            <a:scrgbClr r="0" g="0" b="0"/>
          </a:fillRef>
          <a:effectRef idx="2">
            <a:scrgbClr r="0" g="0" b="0"/>
          </a:effectRef>
          <a:fontRef idx="minor">
            <a:schemeClr val="lt1"/>
          </a:fontRef>
        </p:style>
        <p:txBody>
          <a:bodyPr spcFirstLastPara="0" vert="horz" wrap="square" lIns="101877" tIns="101877" rIns="101877" bIns="101877" numCol="1" spcCol="1270" anchor="ctr" anchorCtr="0">
            <a:noAutofit/>
          </a:bodyPr>
          <a:lstStyle/>
          <a:p>
            <a:pPr marL="0" lvl="0" indent="0" algn="l" defTabSz="666750">
              <a:lnSpc>
                <a:spcPct val="100000"/>
              </a:lnSpc>
              <a:spcBef>
                <a:spcPct val="0"/>
              </a:spcBef>
              <a:spcAft>
                <a:spcPct val="35000"/>
              </a:spcAft>
              <a:buNone/>
            </a:pPr>
            <a:r>
              <a:rPr lang="en-US" kern="1200">
                <a:solidFill>
                  <a:schemeClr val="tx1"/>
                </a:solidFill>
              </a:rPr>
              <a:t>2,167 apprentices completed their program, an increase of 32 over last year </a:t>
            </a:r>
          </a:p>
        </p:txBody>
      </p:sp>
      <p:sp>
        <p:nvSpPr>
          <p:cNvPr id="10" name="Freeform: Shape 9" descr="Apprentices who completed their certificates earned an average exit wage of $27.81 per hour ($57,837 annually), a $4,376 increase from the previous year.&#10;">
            <a:extLst>
              <a:ext uri="{FF2B5EF4-FFF2-40B4-BE49-F238E27FC236}">
                <a16:creationId xmlns:a16="http://schemas.microsoft.com/office/drawing/2014/main" id="{242929D3-98BA-74F0-6C96-7C596A113EE1}"/>
              </a:ext>
            </a:extLst>
          </p:cNvPr>
          <p:cNvSpPr/>
          <p:nvPr/>
        </p:nvSpPr>
        <p:spPr>
          <a:xfrm>
            <a:off x="4487451" y="5797565"/>
            <a:ext cx="7367091" cy="916233"/>
          </a:xfrm>
          <a:custGeom>
            <a:avLst/>
            <a:gdLst>
              <a:gd name="connsiteX0" fmla="*/ 0 w 7367091"/>
              <a:gd name="connsiteY0" fmla="*/ 152709 h 916233"/>
              <a:gd name="connsiteX1" fmla="*/ 152709 w 7367091"/>
              <a:gd name="connsiteY1" fmla="*/ 0 h 916233"/>
              <a:gd name="connsiteX2" fmla="*/ 7214382 w 7367091"/>
              <a:gd name="connsiteY2" fmla="*/ 0 h 916233"/>
              <a:gd name="connsiteX3" fmla="*/ 7367091 w 7367091"/>
              <a:gd name="connsiteY3" fmla="*/ 152709 h 916233"/>
              <a:gd name="connsiteX4" fmla="*/ 7367091 w 7367091"/>
              <a:gd name="connsiteY4" fmla="*/ 763524 h 916233"/>
              <a:gd name="connsiteX5" fmla="*/ 7214382 w 7367091"/>
              <a:gd name="connsiteY5" fmla="*/ 916233 h 916233"/>
              <a:gd name="connsiteX6" fmla="*/ 152709 w 7367091"/>
              <a:gd name="connsiteY6" fmla="*/ 916233 h 916233"/>
              <a:gd name="connsiteX7" fmla="*/ 0 w 7367091"/>
              <a:gd name="connsiteY7" fmla="*/ 763524 h 916233"/>
              <a:gd name="connsiteX8" fmla="*/ 0 w 7367091"/>
              <a:gd name="connsiteY8" fmla="*/ 152709 h 91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7091" h="916233">
                <a:moveTo>
                  <a:pt x="0" y="152709"/>
                </a:moveTo>
                <a:cubicBezTo>
                  <a:pt x="0" y="68370"/>
                  <a:pt x="68370" y="0"/>
                  <a:pt x="152709" y="0"/>
                </a:cubicBezTo>
                <a:lnTo>
                  <a:pt x="7214382" y="0"/>
                </a:lnTo>
                <a:cubicBezTo>
                  <a:pt x="7298721" y="0"/>
                  <a:pt x="7367091" y="68370"/>
                  <a:pt x="7367091" y="152709"/>
                </a:cubicBezTo>
                <a:lnTo>
                  <a:pt x="7367091" y="763524"/>
                </a:lnTo>
                <a:cubicBezTo>
                  <a:pt x="7367091" y="847863"/>
                  <a:pt x="7298721" y="916233"/>
                  <a:pt x="7214382" y="916233"/>
                </a:cubicBezTo>
                <a:lnTo>
                  <a:pt x="152709" y="916233"/>
                </a:lnTo>
                <a:cubicBezTo>
                  <a:pt x="68370" y="916233"/>
                  <a:pt x="0" y="847863"/>
                  <a:pt x="0" y="763524"/>
                </a:cubicBezTo>
                <a:lnTo>
                  <a:pt x="0" y="152709"/>
                </a:lnTo>
                <a:close/>
              </a:path>
            </a:pathLst>
          </a:custGeom>
          <a:solidFill>
            <a:schemeClr val="bg1">
              <a:alpha val="82000"/>
            </a:schemeClr>
          </a:solidFill>
          <a:ln>
            <a:solidFill>
              <a:srgbClr val="53A6CB"/>
            </a:solidFill>
          </a:ln>
          <a:effectLst>
            <a:glow rad="101600">
              <a:schemeClr val="accent1">
                <a:satMod val="175000"/>
                <a:alpha val="40000"/>
              </a:schemeClr>
            </a:glow>
          </a:effectLst>
        </p:spPr>
        <p:style>
          <a:lnRef idx="0">
            <a:scrgbClr r="0" g="0" b="0"/>
          </a:lnRef>
          <a:fillRef idx="3">
            <a:scrgbClr r="0" g="0" b="0"/>
          </a:fillRef>
          <a:effectRef idx="2">
            <a:scrgbClr r="0" g="0" b="0"/>
          </a:effectRef>
          <a:fontRef idx="minor">
            <a:schemeClr val="lt1"/>
          </a:fontRef>
        </p:style>
        <p:txBody>
          <a:bodyPr spcFirstLastPara="0" vert="horz" wrap="square" lIns="101877" tIns="101877" rIns="101877" bIns="101877" numCol="1" spcCol="1270" anchor="ctr" anchorCtr="0">
            <a:noAutofit/>
          </a:bodyPr>
          <a:lstStyle/>
          <a:p>
            <a:pPr marL="0" lvl="0" indent="0" algn="l" defTabSz="666750">
              <a:lnSpc>
                <a:spcPct val="100000"/>
              </a:lnSpc>
              <a:spcBef>
                <a:spcPct val="0"/>
              </a:spcBef>
              <a:spcAft>
                <a:spcPct val="35000"/>
              </a:spcAft>
              <a:buNone/>
            </a:pPr>
            <a:r>
              <a:rPr lang="en-US" kern="1200">
                <a:solidFill>
                  <a:schemeClr val="tx1"/>
                </a:solidFill>
              </a:rPr>
              <a:t>Apprentices who completed their certificates earned an average exit wage of $27.81 per hour ($57,837 annually), a $4,376 increase from the previous year.</a:t>
            </a:r>
          </a:p>
        </p:txBody>
      </p:sp>
    </p:spTree>
    <p:extLst>
      <p:ext uri="{BB962C8B-B14F-4D97-AF65-F5344CB8AC3E}">
        <p14:creationId xmlns:p14="http://schemas.microsoft.com/office/powerpoint/2010/main" val="4198923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utline of Florida with Manatee and Sarasota counties englarged">
            <a:extLst>
              <a:ext uri="{FF2B5EF4-FFF2-40B4-BE49-F238E27FC236}">
                <a16:creationId xmlns:a16="http://schemas.microsoft.com/office/drawing/2014/main" id="{A3FB662B-8551-12AA-1FF0-8C8D46AAD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
            <a:ext cx="12194002" cy="6856876"/>
          </a:xfrm>
          <a:prstGeom prst="rect">
            <a:avLst/>
          </a:prstGeom>
        </p:spPr>
      </p:pic>
      <p:sp>
        <p:nvSpPr>
          <p:cNvPr id="4" name="Title 1">
            <a:extLst>
              <a:ext uri="{FF2B5EF4-FFF2-40B4-BE49-F238E27FC236}">
                <a16:creationId xmlns:a16="http://schemas.microsoft.com/office/drawing/2014/main" id="{F6C944BF-EF89-53D8-638D-07E4B7FBD0BE}"/>
              </a:ext>
              <a:ext uri="{C183D7F6-B498-43B3-948B-1728B52AA6E4}">
                <adec:decorative xmlns:adec="http://schemas.microsoft.com/office/drawing/2017/decorative" val="0"/>
              </a:ext>
            </a:extLst>
          </p:cNvPr>
          <p:cNvSpPr txBox="1">
            <a:spLocks noGrp="1"/>
          </p:cNvSpPr>
          <p:nvPr>
            <p:ph type="title" idx="4294967295"/>
          </p:nvPr>
        </p:nvSpPr>
        <p:spPr>
          <a:xfrm>
            <a:off x="-1" y="365126"/>
            <a:ext cx="12191999" cy="9703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glow rad="101600">
                    <a:schemeClr val="bg1">
                      <a:lumMod val="75000"/>
                      <a:alpha val="60000"/>
                    </a:schemeClr>
                  </a:glow>
                </a:effectLst>
                <a:uLnTx/>
                <a:uFillTx/>
                <a:latin typeface="Aptos" panose="020B0004020202020204" pitchFamily="34" charset="0"/>
                <a:ea typeface="+mj-ea"/>
                <a:cs typeface="+mj-cs"/>
              </a:rPr>
              <a:t>CareerSource Suncoast</a:t>
            </a:r>
          </a:p>
        </p:txBody>
      </p:sp>
    </p:spTree>
    <p:extLst>
      <p:ext uri="{BB962C8B-B14F-4D97-AF65-F5344CB8AC3E}">
        <p14:creationId xmlns:p14="http://schemas.microsoft.com/office/powerpoint/2010/main" val="3138187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een blue soft blur background">
            <a:extLst>
              <a:ext uri="{FF2B5EF4-FFF2-40B4-BE49-F238E27FC236}">
                <a16:creationId xmlns:a16="http://schemas.microsoft.com/office/drawing/2014/main" id="{5EFABC60-C41A-DAF0-E212-214C127470DD}"/>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6"/>
            <a:ext cx="12192000" cy="6868144"/>
          </a:xfrm>
          <a:prstGeom prst="rect">
            <a:avLst/>
          </a:prstGeom>
        </p:spPr>
      </p:pic>
      <p:sp>
        <p:nvSpPr>
          <p:cNvPr id="2" name="Title 1">
            <a:extLst>
              <a:ext uri="{FF2B5EF4-FFF2-40B4-BE49-F238E27FC236}">
                <a16:creationId xmlns:a16="http://schemas.microsoft.com/office/drawing/2014/main" id="{CE2D38B9-55B2-C484-BCD2-EDB77D699269}"/>
              </a:ext>
            </a:extLst>
          </p:cNvPr>
          <p:cNvSpPr>
            <a:spLocks noGrp="1"/>
          </p:cNvSpPr>
          <p:nvPr>
            <p:ph type="title"/>
          </p:nvPr>
        </p:nvSpPr>
        <p:spPr/>
        <p:txBody>
          <a:bodyPr/>
          <a:lstStyle/>
          <a:p>
            <a:pPr algn="ctr"/>
            <a:r>
              <a:rPr lang="en-US" sz="4000" b="1">
                <a:solidFill>
                  <a:schemeClr val="bg1"/>
                </a:solidFill>
                <a:effectLst>
                  <a:glow rad="101600">
                    <a:schemeClr val="bg1">
                      <a:lumMod val="75000"/>
                      <a:alpha val="60000"/>
                    </a:schemeClr>
                  </a:glow>
                </a:effectLst>
                <a:latin typeface="Aptos" panose="020B0004020202020204" pitchFamily="34" charset="0"/>
              </a:rPr>
              <a:t>CareerSource Suncoast (CSS) </a:t>
            </a:r>
            <a:br>
              <a:rPr lang="en-US" sz="4000" b="1">
                <a:solidFill>
                  <a:schemeClr val="bg1"/>
                </a:solidFill>
                <a:effectLst>
                  <a:glow rad="101600">
                    <a:schemeClr val="bg1">
                      <a:lumMod val="75000"/>
                      <a:alpha val="60000"/>
                    </a:schemeClr>
                  </a:glow>
                </a:effectLst>
                <a:latin typeface="Aptos" panose="020B0004020202020204" pitchFamily="34" charset="0"/>
              </a:rPr>
            </a:br>
            <a:r>
              <a:rPr lang="en-US" sz="4000" b="1">
                <a:solidFill>
                  <a:schemeClr val="bg1"/>
                </a:solidFill>
                <a:effectLst>
                  <a:glow rad="101600">
                    <a:schemeClr val="bg1">
                      <a:lumMod val="75000"/>
                      <a:alpha val="60000"/>
                    </a:schemeClr>
                  </a:glow>
                </a:effectLst>
                <a:latin typeface="Aptos" panose="020B0004020202020204" pitchFamily="34" charset="0"/>
              </a:rPr>
              <a:t>RAP Approach</a:t>
            </a:r>
          </a:p>
        </p:txBody>
      </p:sp>
      <p:graphicFrame>
        <p:nvGraphicFramePr>
          <p:cNvPr id="4" name="Content Placeholder 2" descr="LWDB RAP Sponsor&#10;Collaboration with USDOL intermediaries&#10;Increase RAPs in our area&#10;Engage Post Secondary Institutions&#10;LTOL/ETPL RAPS&#10;LWDB Funding">
            <a:extLst>
              <a:ext uri="{FF2B5EF4-FFF2-40B4-BE49-F238E27FC236}">
                <a16:creationId xmlns:a16="http://schemas.microsoft.com/office/drawing/2014/main" id="{3673DCAB-7E26-5A99-C44F-2AAC6E2200CB}"/>
              </a:ext>
            </a:extLst>
          </p:cNvPr>
          <p:cNvGraphicFramePr>
            <a:graphicFrameLocks/>
          </p:cNvGraphicFramePr>
          <p:nvPr>
            <p:extLst>
              <p:ext uri="{D42A27DB-BD31-4B8C-83A1-F6EECF244321}">
                <p14:modId xmlns:p14="http://schemas.microsoft.com/office/powerpoint/2010/main" val="27518974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5465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5B61AAB-9CD4-34E8-ACFB-1303F3E23213}"/>
              </a:ext>
            </a:extLst>
          </p:cNvPr>
          <p:cNvSpPr>
            <a:spLocks noGrp="1"/>
          </p:cNvSpPr>
          <p:nvPr>
            <p:ph type="title"/>
          </p:nvPr>
        </p:nvSpPr>
        <p:spPr>
          <a:xfrm>
            <a:off x="838200" y="-1091142"/>
            <a:ext cx="10515600" cy="1325563"/>
          </a:xfrm>
        </p:spPr>
        <p:txBody>
          <a:bodyPr/>
          <a:lstStyle/>
          <a:p>
            <a:r>
              <a:rPr lang="en-US"/>
              <a:t>CareerSource </a:t>
            </a:r>
          </a:p>
        </p:txBody>
      </p:sp>
      <p:graphicFrame>
        <p:nvGraphicFramePr>
          <p:cNvPr id="4" name="Content Placeholder 2">
            <a:extLst>
              <a:ext uri="{FF2B5EF4-FFF2-40B4-BE49-F238E27FC236}">
                <a16:creationId xmlns:a16="http://schemas.microsoft.com/office/drawing/2014/main" id="{3673DCAB-7E26-5A99-C44F-2AAC6E2200C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4486822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5EFABC60-C41A-DAF0-E212-214C127470DD}"/>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Lst>
          </a:blip>
          <a:srcRect/>
          <a:stretch/>
        </p:blipFill>
        <p:spPr>
          <a:xfrm>
            <a:off x="5199680" y="-10144"/>
            <a:ext cx="6992319" cy="6868144"/>
          </a:xfrm>
          <a:prstGeom prst="rect">
            <a:avLst/>
          </a:prstGeom>
        </p:spPr>
      </p:pic>
      <p:grpSp>
        <p:nvGrpSpPr>
          <p:cNvPr id="15" name="Group 14">
            <a:extLst>
              <a:ext uri="{FF2B5EF4-FFF2-40B4-BE49-F238E27FC236}">
                <a16:creationId xmlns:a16="http://schemas.microsoft.com/office/drawing/2014/main" id="{85289469-D657-4A4E-B330-392ABD5F9634}"/>
              </a:ext>
              <a:ext uri="{C183D7F6-B498-43B3-948B-1728B52AA6E4}">
                <adec:decorative xmlns:adec="http://schemas.microsoft.com/office/drawing/2017/decorative" val="1"/>
              </a:ext>
            </a:extLst>
          </p:cNvPr>
          <p:cNvGrpSpPr/>
          <p:nvPr/>
        </p:nvGrpSpPr>
        <p:grpSpPr>
          <a:xfrm>
            <a:off x="5525167" y="298179"/>
            <a:ext cx="6666833" cy="1814400"/>
            <a:chOff x="0" y="274859"/>
            <a:chExt cx="6666833" cy="1814400"/>
          </a:xfrm>
        </p:grpSpPr>
        <p:sp>
          <p:nvSpPr>
            <p:cNvPr id="40" name="Rectangle 39">
              <a:extLst>
                <a:ext uri="{FF2B5EF4-FFF2-40B4-BE49-F238E27FC236}">
                  <a16:creationId xmlns:a16="http://schemas.microsoft.com/office/drawing/2014/main" id="{24DEB862-D93F-F15F-0A03-083086A4C71B}"/>
                </a:ext>
              </a:extLst>
            </p:cNvPr>
            <p:cNvSpPr/>
            <p:nvPr/>
          </p:nvSpPr>
          <p:spPr>
            <a:xfrm>
              <a:off x="0" y="274859"/>
              <a:ext cx="6666833" cy="1814400"/>
            </a:xfrm>
            <a:prstGeom prst="rect">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1" name="TextBox 40">
              <a:extLst>
                <a:ext uri="{FF2B5EF4-FFF2-40B4-BE49-F238E27FC236}">
                  <a16:creationId xmlns:a16="http://schemas.microsoft.com/office/drawing/2014/main" id="{53113344-A9BB-3E32-1502-A3577D3D9E0B}"/>
                </a:ext>
              </a:extLst>
            </p:cNvPr>
            <p:cNvSpPr txBox="1"/>
            <p:nvPr/>
          </p:nvSpPr>
          <p:spPr>
            <a:xfrm>
              <a:off x="0" y="274859"/>
              <a:ext cx="6666833" cy="1814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7420" tIns="333248"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Jobs For the Future (JFF) – assisted with development of RAP Standards</a:t>
              </a:r>
            </a:p>
            <a:p>
              <a:pPr marL="171450" lvl="1" indent="-171450" algn="l" defTabSz="800100">
                <a:lnSpc>
                  <a:spcPct val="90000"/>
                </a:lnSpc>
                <a:spcBef>
                  <a:spcPct val="0"/>
                </a:spcBef>
                <a:spcAft>
                  <a:spcPct val="15000"/>
                </a:spcAft>
                <a:buChar char="•"/>
              </a:pPr>
              <a:r>
                <a:rPr lang="en-US" sz="1800" kern="1200"/>
                <a:t>Expand Employers/Occupations (RAP/Pre-App)</a:t>
              </a:r>
            </a:p>
            <a:p>
              <a:pPr marL="171450" lvl="1" indent="-171450" algn="l" defTabSz="800100">
                <a:lnSpc>
                  <a:spcPct val="90000"/>
                </a:lnSpc>
                <a:spcBef>
                  <a:spcPct val="0"/>
                </a:spcBef>
                <a:spcAft>
                  <a:spcPct val="15000"/>
                </a:spcAft>
                <a:buChar char="•"/>
              </a:pPr>
              <a:r>
                <a:rPr lang="en-US" sz="1800" kern="1200"/>
                <a:t>CSS LWDB Sponsors 6 occupations/3 employers; 2 occupations pending approval</a:t>
              </a:r>
            </a:p>
          </p:txBody>
        </p:sp>
      </p:grpSp>
      <p:grpSp>
        <p:nvGrpSpPr>
          <p:cNvPr id="17" name="Group 16">
            <a:extLst>
              <a:ext uri="{FF2B5EF4-FFF2-40B4-BE49-F238E27FC236}">
                <a16:creationId xmlns:a16="http://schemas.microsoft.com/office/drawing/2014/main" id="{D9CAA4E8-EC52-DBE3-827C-8CD637018F3E}"/>
              </a:ext>
              <a:ext uri="{C183D7F6-B498-43B3-948B-1728B52AA6E4}">
                <adec:decorative xmlns:adec="http://schemas.microsoft.com/office/drawing/2017/decorative" val="1"/>
              </a:ext>
            </a:extLst>
          </p:cNvPr>
          <p:cNvGrpSpPr/>
          <p:nvPr/>
        </p:nvGrpSpPr>
        <p:grpSpPr>
          <a:xfrm>
            <a:off x="5525167" y="2435139"/>
            <a:ext cx="6666833" cy="1008000"/>
            <a:chOff x="0" y="2411819"/>
            <a:chExt cx="6666833" cy="1008000"/>
          </a:xfrm>
        </p:grpSpPr>
        <p:sp>
          <p:nvSpPr>
            <p:cNvPr id="36" name="Rectangle 35">
              <a:extLst>
                <a:ext uri="{FF2B5EF4-FFF2-40B4-BE49-F238E27FC236}">
                  <a16:creationId xmlns:a16="http://schemas.microsoft.com/office/drawing/2014/main" id="{3BC2DADB-E8EF-F250-7DEE-CD013ED46DC9}"/>
                </a:ext>
              </a:extLst>
            </p:cNvPr>
            <p:cNvSpPr/>
            <p:nvPr/>
          </p:nvSpPr>
          <p:spPr>
            <a:xfrm>
              <a:off x="0" y="2411819"/>
              <a:ext cx="6666833" cy="1008000"/>
            </a:xfrm>
            <a:prstGeom prst="rect">
              <a:avLst/>
            </a:prstGeom>
          </p:spPr>
          <p:style>
            <a:lnRef idx="1">
              <a:schemeClr val="accent5">
                <a:hueOff val="-1689636"/>
                <a:satOff val="-4355"/>
                <a:lumOff val="-294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7" name="TextBox 36">
              <a:extLst>
                <a:ext uri="{FF2B5EF4-FFF2-40B4-BE49-F238E27FC236}">
                  <a16:creationId xmlns:a16="http://schemas.microsoft.com/office/drawing/2014/main" id="{A224428B-E8BB-54B9-1E46-FC1FA540F5BE}"/>
                </a:ext>
              </a:extLst>
            </p:cNvPr>
            <p:cNvSpPr txBox="1"/>
            <p:nvPr/>
          </p:nvSpPr>
          <p:spPr>
            <a:xfrm>
              <a:off x="0" y="2411819"/>
              <a:ext cx="6666833" cy="1008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7420" tIns="333248"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Consultant Approach</a:t>
              </a:r>
            </a:p>
            <a:p>
              <a:pPr marL="171450" lvl="1" indent="-171450" algn="l" defTabSz="800100">
                <a:lnSpc>
                  <a:spcPct val="90000"/>
                </a:lnSpc>
                <a:spcBef>
                  <a:spcPct val="0"/>
                </a:spcBef>
                <a:spcAft>
                  <a:spcPct val="15000"/>
                </a:spcAft>
                <a:buChar char="•"/>
              </a:pPr>
              <a:r>
                <a:rPr lang="en-US" sz="1800" kern="1200"/>
                <a:t>Works Internally/Externally </a:t>
              </a:r>
            </a:p>
          </p:txBody>
        </p:sp>
      </p:grpSp>
      <p:grpSp>
        <p:nvGrpSpPr>
          <p:cNvPr id="21" name="Group 20">
            <a:extLst>
              <a:ext uri="{FF2B5EF4-FFF2-40B4-BE49-F238E27FC236}">
                <a16:creationId xmlns:a16="http://schemas.microsoft.com/office/drawing/2014/main" id="{DFD00CCB-564C-B596-0EE7-EC24C13F69E6}"/>
              </a:ext>
              <a:ext uri="{C183D7F6-B498-43B3-948B-1728B52AA6E4}">
                <adec:decorative xmlns:adec="http://schemas.microsoft.com/office/drawing/2017/decorative" val="1"/>
              </a:ext>
            </a:extLst>
          </p:cNvPr>
          <p:cNvGrpSpPr/>
          <p:nvPr/>
        </p:nvGrpSpPr>
        <p:grpSpPr>
          <a:xfrm>
            <a:off x="5525167" y="4806460"/>
            <a:ext cx="6666833" cy="1310400"/>
            <a:chOff x="0" y="4783140"/>
            <a:chExt cx="6666833" cy="1310400"/>
          </a:xfrm>
        </p:grpSpPr>
        <p:sp>
          <p:nvSpPr>
            <p:cNvPr id="28" name="Rectangle 27">
              <a:extLst>
                <a:ext uri="{FF2B5EF4-FFF2-40B4-BE49-F238E27FC236}">
                  <a16:creationId xmlns:a16="http://schemas.microsoft.com/office/drawing/2014/main" id="{0CEEE23C-F642-BD95-ECFB-98A0C2C13FDB}"/>
                </a:ext>
              </a:extLst>
            </p:cNvPr>
            <p:cNvSpPr/>
            <p:nvPr/>
          </p:nvSpPr>
          <p:spPr>
            <a:xfrm>
              <a:off x="0" y="4783140"/>
              <a:ext cx="6666833" cy="1310400"/>
            </a:xfrm>
            <a:prstGeom prst="rect">
              <a:avLst/>
            </a:prstGeom>
          </p:spPr>
          <p:style>
            <a:lnRef idx="1">
              <a:schemeClr val="accent5">
                <a:hueOff val="-5068907"/>
                <a:satOff val="-13064"/>
                <a:lumOff val="-882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9" name="TextBox 28">
              <a:extLst>
                <a:ext uri="{FF2B5EF4-FFF2-40B4-BE49-F238E27FC236}">
                  <a16:creationId xmlns:a16="http://schemas.microsoft.com/office/drawing/2014/main" id="{EDD08D12-A16A-AD1A-F853-E209E045D0AC}"/>
                </a:ext>
              </a:extLst>
            </p:cNvPr>
            <p:cNvSpPr txBox="1"/>
            <p:nvPr/>
          </p:nvSpPr>
          <p:spPr>
            <a:xfrm>
              <a:off x="0" y="4783140"/>
              <a:ext cx="6666833" cy="1310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7420" tIns="333248"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Work Based training (OJT/Customized training/IWT)</a:t>
              </a:r>
            </a:p>
            <a:p>
              <a:pPr marL="171450" lvl="1" indent="-171450" algn="l" defTabSz="800100">
                <a:lnSpc>
                  <a:spcPct val="90000"/>
                </a:lnSpc>
                <a:spcBef>
                  <a:spcPct val="0"/>
                </a:spcBef>
                <a:spcAft>
                  <a:spcPct val="15000"/>
                </a:spcAft>
                <a:buChar char="•"/>
              </a:pPr>
              <a:r>
                <a:rPr lang="en-US" sz="1800" kern="1200"/>
                <a:t>ITA – RTI</a:t>
              </a:r>
            </a:p>
            <a:p>
              <a:pPr marL="171450" lvl="1" indent="-171450" algn="l" defTabSz="800100">
                <a:lnSpc>
                  <a:spcPct val="90000"/>
                </a:lnSpc>
                <a:spcBef>
                  <a:spcPct val="0"/>
                </a:spcBef>
                <a:spcAft>
                  <a:spcPct val="15000"/>
                </a:spcAft>
                <a:buChar char="•"/>
              </a:pPr>
              <a:r>
                <a:rPr lang="en-US" sz="1800" kern="1200"/>
                <a:t>Support Services (special grant)</a:t>
              </a:r>
            </a:p>
          </p:txBody>
        </p:sp>
      </p:grpSp>
      <p:grpSp>
        <p:nvGrpSpPr>
          <p:cNvPr id="23" name="Group 22" descr="Florida Apprentices of the Year (4 over the past 3 years)">
            <a:extLst>
              <a:ext uri="{FF2B5EF4-FFF2-40B4-BE49-F238E27FC236}">
                <a16:creationId xmlns:a16="http://schemas.microsoft.com/office/drawing/2014/main" id="{76D6A444-0190-BC98-C173-FAFEFF2C253D}"/>
              </a:ext>
              <a:ext uri="{C183D7F6-B498-43B3-948B-1728B52AA6E4}">
                <adec:decorative xmlns:adec="http://schemas.microsoft.com/office/drawing/2017/decorative" val="0"/>
              </a:ext>
            </a:extLst>
          </p:cNvPr>
          <p:cNvGrpSpPr/>
          <p:nvPr/>
        </p:nvGrpSpPr>
        <p:grpSpPr>
          <a:xfrm>
            <a:off x="5858508" y="6203260"/>
            <a:ext cx="6010489" cy="472320"/>
            <a:chOff x="333341" y="6179940"/>
            <a:chExt cx="6010489" cy="472320"/>
          </a:xfrm>
        </p:grpSpPr>
        <p:sp>
          <p:nvSpPr>
            <p:cNvPr id="24" name="Rectangle: Rounded Corners 23">
              <a:extLst>
                <a:ext uri="{FF2B5EF4-FFF2-40B4-BE49-F238E27FC236}">
                  <a16:creationId xmlns:a16="http://schemas.microsoft.com/office/drawing/2014/main" id="{541A2FCD-14B7-4096-56B2-08BA2284C5DD}"/>
                </a:ext>
              </a:extLst>
            </p:cNvPr>
            <p:cNvSpPr/>
            <p:nvPr/>
          </p:nvSpPr>
          <p:spPr>
            <a:xfrm>
              <a:off x="333341" y="6179940"/>
              <a:ext cx="6010489" cy="472320"/>
            </a:xfrm>
            <a:prstGeom prst="roundRect">
              <a:avLst/>
            </a:prstGeom>
            <a:solidFill>
              <a:srgbClr val="679AB7"/>
            </a:solidFill>
            <a:ln>
              <a:solidFill>
                <a:schemeClr val="bg1"/>
              </a:solidFill>
            </a:ln>
            <a:effectLst>
              <a:glow rad="63500">
                <a:schemeClr val="accent1">
                  <a:satMod val="175000"/>
                  <a:alpha val="40000"/>
                </a:schemeClr>
              </a:glow>
            </a:effectLst>
          </p:spPr>
          <p:style>
            <a:lnRef idx="0">
              <a:scrgbClr r="0" g="0" b="0"/>
            </a:lnRef>
            <a:fillRef idx="3">
              <a:scrgbClr r="0" g="0" b="0"/>
            </a:fillRef>
            <a:effectRef idx="2">
              <a:scrgbClr r="0" g="0" b="0"/>
            </a:effectRef>
            <a:fontRef idx="minor">
              <a:schemeClr val="lt1"/>
            </a:fontRef>
          </p:style>
          <p:txBody>
            <a:bodyPr/>
            <a:lstStyle/>
            <a:p>
              <a:endParaRPr lang="en-US"/>
            </a:p>
          </p:txBody>
        </p:sp>
        <p:sp>
          <p:nvSpPr>
            <p:cNvPr id="25" name="Rectangle: Rounded Corners 20">
              <a:extLst>
                <a:ext uri="{FF2B5EF4-FFF2-40B4-BE49-F238E27FC236}">
                  <a16:creationId xmlns:a16="http://schemas.microsoft.com/office/drawing/2014/main" id="{20B000EF-1DC9-6F0B-EDCE-52D5B27CA949}"/>
                </a:ext>
              </a:extLst>
            </p:cNvPr>
            <p:cNvSpPr txBox="1"/>
            <p:nvPr/>
          </p:nvSpPr>
          <p:spPr>
            <a:xfrm>
              <a:off x="356398" y="6202997"/>
              <a:ext cx="5964375"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393" tIns="0" rIns="176393" bIns="0" numCol="1" spcCol="1270" anchor="ctr" anchorCtr="0">
              <a:noAutofit/>
            </a:bodyPr>
            <a:lstStyle/>
            <a:p>
              <a:pPr marL="0" lvl="0" indent="0" algn="l" defTabSz="800100">
                <a:lnSpc>
                  <a:spcPct val="90000"/>
                </a:lnSpc>
                <a:spcBef>
                  <a:spcPct val="0"/>
                </a:spcBef>
                <a:spcAft>
                  <a:spcPct val="35000"/>
                </a:spcAft>
                <a:buNone/>
              </a:pPr>
              <a:r>
                <a:rPr lang="en-US" sz="1800" kern="1200"/>
                <a:t>Florida Apprentices of the Year (4 over the past 3 years)</a:t>
              </a:r>
            </a:p>
          </p:txBody>
        </p:sp>
      </p:grpSp>
      <p:grpSp>
        <p:nvGrpSpPr>
          <p:cNvPr id="16" name="Group 15">
            <a:extLst>
              <a:ext uri="{FF2B5EF4-FFF2-40B4-BE49-F238E27FC236}">
                <a16:creationId xmlns:a16="http://schemas.microsoft.com/office/drawing/2014/main" id="{60767C31-17F1-121A-7CAA-CB454F79F929}"/>
              </a:ext>
              <a:ext uri="{C183D7F6-B498-43B3-948B-1728B52AA6E4}">
                <adec:decorative xmlns:adec="http://schemas.microsoft.com/office/drawing/2017/decorative" val="1"/>
              </a:ext>
            </a:extLst>
          </p:cNvPr>
          <p:cNvGrpSpPr/>
          <p:nvPr/>
        </p:nvGrpSpPr>
        <p:grpSpPr>
          <a:xfrm>
            <a:off x="5858508" y="62019"/>
            <a:ext cx="6010489" cy="472320"/>
            <a:chOff x="333341" y="38699"/>
            <a:chExt cx="6010489" cy="472320"/>
          </a:xfrm>
        </p:grpSpPr>
        <p:sp>
          <p:nvSpPr>
            <p:cNvPr id="38" name="Rectangle: Rounded Corners 37">
              <a:extLst>
                <a:ext uri="{FF2B5EF4-FFF2-40B4-BE49-F238E27FC236}">
                  <a16:creationId xmlns:a16="http://schemas.microsoft.com/office/drawing/2014/main" id="{8168A33D-19C1-40BD-5132-7BEF7695412B}"/>
                </a:ext>
              </a:extLst>
            </p:cNvPr>
            <p:cNvSpPr/>
            <p:nvPr/>
          </p:nvSpPr>
          <p:spPr>
            <a:xfrm>
              <a:off x="333341" y="38699"/>
              <a:ext cx="6010489" cy="472320"/>
            </a:xfrm>
            <a:prstGeom prst="roundRect">
              <a:avLst/>
            </a:prstGeom>
            <a:solidFill>
              <a:srgbClr val="679AB7"/>
            </a:solidFill>
            <a:ln>
              <a:solidFill>
                <a:schemeClr val="bg1"/>
              </a:solidFill>
            </a:ln>
            <a:effectLst>
              <a:glow rad="63500">
                <a:schemeClr val="accent1">
                  <a:satMod val="175000"/>
                  <a:alpha val="40000"/>
                </a:schemeClr>
              </a:glow>
            </a:effectLst>
          </p:spPr>
          <p:style>
            <a:lnRef idx="0">
              <a:scrgbClr r="0" g="0" b="0"/>
            </a:lnRef>
            <a:fillRef idx="3">
              <a:scrgbClr r="0" g="0" b="0"/>
            </a:fillRef>
            <a:effectRef idx="2">
              <a:scrgbClr r="0" g="0" b="0"/>
            </a:effectRef>
            <a:fontRef idx="minor">
              <a:schemeClr val="lt1"/>
            </a:fontRef>
          </p:style>
          <p:txBody>
            <a:bodyPr/>
            <a:lstStyle/>
            <a:p>
              <a:endParaRPr lang="en-US"/>
            </a:p>
          </p:txBody>
        </p:sp>
        <p:sp>
          <p:nvSpPr>
            <p:cNvPr id="39" name="Rectangle: Rounded Corners 6">
              <a:extLst>
                <a:ext uri="{FF2B5EF4-FFF2-40B4-BE49-F238E27FC236}">
                  <a16:creationId xmlns:a16="http://schemas.microsoft.com/office/drawing/2014/main" id="{0A6C7BA2-AE5D-6BB4-32AA-FFA79B933C53}"/>
                </a:ext>
              </a:extLst>
            </p:cNvPr>
            <p:cNvSpPr txBox="1"/>
            <p:nvPr/>
          </p:nvSpPr>
          <p:spPr>
            <a:xfrm>
              <a:off x="356398" y="61756"/>
              <a:ext cx="5964375"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393" tIns="0" rIns="176393" bIns="0" numCol="1" spcCol="1270" anchor="ctr" anchorCtr="0">
              <a:noAutofit/>
            </a:bodyPr>
            <a:lstStyle/>
            <a:p>
              <a:pPr marL="0" lvl="0" indent="0" algn="l" defTabSz="800100">
                <a:lnSpc>
                  <a:spcPct val="90000"/>
                </a:lnSpc>
                <a:spcBef>
                  <a:spcPct val="0"/>
                </a:spcBef>
                <a:spcAft>
                  <a:spcPct val="35000"/>
                </a:spcAft>
                <a:buNone/>
              </a:pPr>
              <a:r>
                <a:rPr lang="en-US" sz="1800" kern="1200"/>
                <a:t>2018 – Sponsorship – 1</a:t>
              </a:r>
              <a:r>
                <a:rPr lang="en-US" sz="1800" kern="1200" baseline="30000"/>
                <a:t>st</a:t>
              </a:r>
              <a:r>
                <a:rPr lang="en-US" sz="1800" kern="1200"/>
                <a:t> LWDB in FL to sponsor</a:t>
              </a:r>
            </a:p>
          </p:txBody>
        </p:sp>
      </p:grpSp>
      <p:grpSp>
        <p:nvGrpSpPr>
          <p:cNvPr id="18" name="Group 17">
            <a:extLst>
              <a:ext uri="{FF2B5EF4-FFF2-40B4-BE49-F238E27FC236}">
                <a16:creationId xmlns:a16="http://schemas.microsoft.com/office/drawing/2014/main" id="{48750B8B-93EA-41DA-144D-9A9E944992CB}"/>
              </a:ext>
              <a:ext uri="{C183D7F6-B498-43B3-948B-1728B52AA6E4}">
                <adec:decorative xmlns:adec="http://schemas.microsoft.com/office/drawing/2017/decorative" val="1"/>
              </a:ext>
            </a:extLst>
          </p:cNvPr>
          <p:cNvGrpSpPr/>
          <p:nvPr/>
        </p:nvGrpSpPr>
        <p:grpSpPr>
          <a:xfrm>
            <a:off x="5858508" y="2198979"/>
            <a:ext cx="6010489" cy="472320"/>
            <a:chOff x="333341" y="2175659"/>
            <a:chExt cx="6010489" cy="472320"/>
          </a:xfrm>
        </p:grpSpPr>
        <p:sp>
          <p:nvSpPr>
            <p:cNvPr id="34" name="Rectangle: Rounded Corners 33">
              <a:extLst>
                <a:ext uri="{FF2B5EF4-FFF2-40B4-BE49-F238E27FC236}">
                  <a16:creationId xmlns:a16="http://schemas.microsoft.com/office/drawing/2014/main" id="{0F75F682-CA2D-1BA6-33CC-E4E70508B943}"/>
                </a:ext>
              </a:extLst>
            </p:cNvPr>
            <p:cNvSpPr/>
            <p:nvPr/>
          </p:nvSpPr>
          <p:spPr>
            <a:xfrm>
              <a:off x="333341" y="2175659"/>
              <a:ext cx="6010489" cy="472320"/>
            </a:xfrm>
            <a:prstGeom prst="roundRect">
              <a:avLst/>
            </a:prstGeom>
            <a:solidFill>
              <a:srgbClr val="679AB7"/>
            </a:solidFill>
            <a:ln>
              <a:solidFill>
                <a:schemeClr val="bg1"/>
              </a:solidFill>
            </a:ln>
            <a:effectLst>
              <a:glow rad="63500">
                <a:schemeClr val="accent1">
                  <a:satMod val="175000"/>
                  <a:alpha val="40000"/>
                </a:schemeClr>
              </a:glow>
            </a:effectLst>
          </p:spPr>
          <p:style>
            <a:lnRef idx="0">
              <a:scrgbClr r="0" g="0" b="0"/>
            </a:lnRef>
            <a:fillRef idx="3">
              <a:scrgbClr r="0" g="0" b="0"/>
            </a:fillRef>
            <a:effectRef idx="2">
              <a:scrgbClr r="0" g="0" b="0"/>
            </a:effectRef>
            <a:fontRef idx="minor">
              <a:schemeClr val="lt1"/>
            </a:fontRef>
          </p:style>
          <p:txBody>
            <a:bodyPr/>
            <a:lstStyle/>
            <a:p>
              <a:endParaRPr lang="en-US"/>
            </a:p>
          </p:txBody>
        </p:sp>
        <p:sp>
          <p:nvSpPr>
            <p:cNvPr id="35" name="Rectangle: Rounded Corners 10">
              <a:extLst>
                <a:ext uri="{FF2B5EF4-FFF2-40B4-BE49-F238E27FC236}">
                  <a16:creationId xmlns:a16="http://schemas.microsoft.com/office/drawing/2014/main" id="{4093E26D-076D-3927-845C-C1F5AD1BD726}"/>
                </a:ext>
              </a:extLst>
            </p:cNvPr>
            <p:cNvSpPr txBox="1"/>
            <p:nvPr/>
          </p:nvSpPr>
          <p:spPr>
            <a:xfrm>
              <a:off x="356398" y="2198716"/>
              <a:ext cx="5964375"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393" tIns="0" rIns="176393" bIns="0" numCol="1" spcCol="1270" anchor="ctr" anchorCtr="0">
              <a:noAutofit/>
            </a:bodyPr>
            <a:lstStyle/>
            <a:p>
              <a:pPr marL="0" lvl="0" indent="0" algn="l" defTabSz="800100">
                <a:lnSpc>
                  <a:spcPct val="90000"/>
                </a:lnSpc>
                <a:spcBef>
                  <a:spcPct val="0"/>
                </a:spcBef>
                <a:spcAft>
                  <a:spcPct val="35000"/>
                </a:spcAft>
                <a:buNone/>
              </a:pPr>
              <a:r>
                <a:rPr lang="en-US" sz="1800" kern="1200"/>
                <a:t>Apprenticeship Navigator – Level of Assistance </a:t>
              </a:r>
            </a:p>
          </p:txBody>
        </p:sp>
      </p:grpSp>
      <p:grpSp>
        <p:nvGrpSpPr>
          <p:cNvPr id="19" name="Group 18">
            <a:extLst>
              <a:ext uri="{FF2B5EF4-FFF2-40B4-BE49-F238E27FC236}">
                <a16:creationId xmlns:a16="http://schemas.microsoft.com/office/drawing/2014/main" id="{D5C2B173-9426-169E-E63D-B44025E1F915}"/>
              </a:ext>
              <a:ext uri="{C183D7F6-B498-43B3-948B-1728B52AA6E4}">
                <adec:decorative xmlns:adec="http://schemas.microsoft.com/office/drawing/2017/decorative" val="1"/>
              </a:ext>
            </a:extLst>
          </p:cNvPr>
          <p:cNvGrpSpPr/>
          <p:nvPr/>
        </p:nvGrpSpPr>
        <p:grpSpPr>
          <a:xfrm>
            <a:off x="5405892" y="3804801"/>
            <a:ext cx="6666833" cy="718200"/>
            <a:chOff x="0" y="3742380"/>
            <a:chExt cx="6666833" cy="718200"/>
          </a:xfrm>
        </p:grpSpPr>
        <p:sp>
          <p:nvSpPr>
            <p:cNvPr id="32" name="Rectangle 31">
              <a:extLst>
                <a:ext uri="{FF2B5EF4-FFF2-40B4-BE49-F238E27FC236}">
                  <a16:creationId xmlns:a16="http://schemas.microsoft.com/office/drawing/2014/main" id="{2EF04EDC-036B-6706-70F5-944C32409BB7}"/>
                </a:ext>
              </a:extLst>
            </p:cNvPr>
            <p:cNvSpPr/>
            <p:nvPr/>
          </p:nvSpPr>
          <p:spPr>
            <a:xfrm>
              <a:off x="0" y="3742380"/>
              <a:ext cx="6666833" cy="718200"/>
            </a:xfrm>
            <a:prstGeom prst="rect">
              <a:avLst/>
            </a:prstGeom>
          </p:spPr>
          <p:style>
            <a:lnRef idx="1">
              <a:schemeClr val="accent5">
                <a:hueOff val="-3379271"/>
                <a:satOff val="-8710"/>
                <a:lumOff val="-5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3" name="TextBox 32">
              <a:extLst>
                <a:ext uri="{FF2B5EF4-FFF2-40B4-BE49-F238E27FC236}">
                  <a16:creationId xmlns:a16="http://schemas.microsoft.com/office/drawing/2014/main" id="{6B05E614-D21A-6BE1-242E-29A3F94477BB}"/>
                </a:ext>
              </a:extLst>
            </p:cNvPr>
            <p:cNvSpPr txBox="1"/>
            <p:nvPr/>
          </p:nvSpPr>
          <p:spPr>
            <a:xfrm>
              <a:off x="0" y="3742380"/>
              <a:ext cx="6666833" cy="718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7420" tIns="333248"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3 completed in PY23/24; 3 scheduled for PY 24/25</a:t>
              </a:r>
            </a:p>
          </p:txBody>
        </p:sp>
      </p:grpSp>
      <p:grpSp>
        <p:nvGrpSpPr>
          <p:cNvPr id="20" name="Group 19">
            <a:extLst>
              <a:ext uri="{FF2B5EF4-FFF2-40B4-BE49-F238E27FC236}">
                <a16:creationId xmlns:a16="http://schemas.microsoft.com/office/drawing/2014/main" id="{02751E41-8D05-8EC1-BF18-933C1A4A7990}"/>
              </a:ext>
              <a:ext uri="{C183D7F6-B498-43B3-948B-1728B52AA6E4}">
                <adec:decorative xmlns:adec="http://schemas.microsoft.com/office/drawing/2017/decorative" val="1"/>
              </a:ext>
            </a:extLst>
          </p:cNvPr>
          <p:cNvGrpSpPr/>
          <p:nvPr/>
        </p:nvGrpSpPr>
        <p:grpSpPr>
          <a:xfrm>
            <a:off x="5858508" y="3529540"/>
            <a:ext cx="6010489" cy="472320"/>
            <a:chOff x="333341" y="3506220"/>
            <a:chExt cx="6010489" cy="472320"/>
          </a:xfrm>
        </p:grpSpPr>
        <p:sp>
          <p:nvSpPr>
            <p:cNvPr id="30" name="Rectangle: Rounded Corners 29">
              <a:extLst>
                <a:ext uri="{FF2B5EF4-FFF2-40B4-BE49-F238E27FC236}">
                  <a16:creationId xmlns:a16="http://schemas.microsoft.com/office/drawing/2014/main" id="{2DA9F225-8D5D-950F-0558-528CAB03A5F2}"/>
                </a:ext>
              </a:extLst>
            </p:cNvPr>
            <p:cNvSpPr/>
            <p:nvPr/>
          </p:nvSpPr>
          <p:spPr>
            <a:xfrm>
              <a:off x="333341" y="3506220"/>
              <a:ext cx="6010489" cy="472320"/>
            </a:xfrm>
            <a:prstGeom prst="roundRect">
              <a:avLst/>
            </a:prstGeom>
            <a:solidFill>
              <a:srgbClr val="679AB7"/>
            </a:solidFill>
            <a:ln>
              <a:solidFill>
                <a:schemeClr val="bg1"/>
              </a:solidFill>
            </a:ln>
            <a:effectLst>
              <a:glow rad="63500">
                <a:schemeClr val="accent1">
                  <a:satMod val="175000"/>
                  <a:alpha val="40000"/>
                </a:schemeClr>
              </a:glow>
            </a:effectLst>
          </p:spPr>
          <p:style>
            <a:lnRef idx="0">
              <a:scrgbClr r="0" g="0" b="0"/>
            </a:lnRef>
            <a:fillRef idx="3">
              <a:scrgbClr r="0" g="0" b="0"/>
            </a:fillRef>
            <a:effectRef idx="2">
              <a:scrgbClr r="0" g="0" b="0"/>
            </a:effectRef>
            <a:fontRef idx="minor">
              <a:schemeClr val="lt1"/>
            </a:fontRef>
          </p:style>
          <p:txBody>
            <a:bodyPr/>
            <a:lstStyle/>
            <a:p>
              <a:endParaRPr lang="en-US"/>
            </a:p>
          </p:txBody>
        </p:sp>
        <p:sp>
          <p:nvSpPr>
            <p:cNvPr id="31" name="Rectangle: Rounded Corners 14">
              <a:extLst>
                <a:ext uri="{FF2B5EF4-FFF2-40B4-BE49-F238E27FC236}">
                  <a16:creationId xmlns:a16="http://schemas.microsoft.com/office/drawing/2014/main" id="{C6692D11-47C0-E8FF-D199-EEEB62F477CD}"/>
                </a:ext>
              </a:extLst>
            </p:cNvPr>
            <p:cNvSpPr txBox="1"/>
            <p:nvPr/>
          </p:nvSpPr>
          <p:spPr>
            <a:xfrm>
              <a:off x="356398" y="3529277"/>
              <a:ext cx="5964375"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393" tIns="0" rIns="176393" bIns="0" numCol="1" spcCol="1270" anchor="ctr" anchorCtr="0">
              <a:noAutofit/>
            </a:bodyPr>
            <a:lstStyle/>
            <a:p>
              <a:pPr marL="0" lvl="0" indent="0" algn="l" defTabSz="800100">
                <a:lnSpc>
                  <a:spcPct val="90000"/>
                </a:lnSpc>
                <a:spcBef>
                  <a:spcPct val="0"/>
                </a:spcBef>
                <a:spcAft>
                  <a:spcPct val="35000"/>
                </a:spcAft>
                <a:buNone/>
              </a:pPr>
              <a:r>
                <a:rPr lang="en-US" sz="1800" kern="1200"/>
                <a:t>Apprenticeship Accelerators  </a:t>
              </a:r>
            </a:p>
          </p:txBody>
        </p:sp>
      </p:grpSp>
      <p:grpSp>
        <p:nvGrpSpPr>
          <p:cNvPr id="22" name="Group 21">
            <a:extLst>
              <a:ext uri="{FF2B5EF4-FFF2-40B4-BE49-F238E27FC236}">
                <a16:creationId xmlns:a16="http://schemas.microsoft.com/office/drawing/2014/main" id="{439BB426-767B-8C64-02CF-9D0732383EE7}"/>
              </a:ext>
              <a:ext uri="{C183D7F6-B498-43B3-948B-1728B52AA6E4}">
                <adec:decorative xmlns:adec="http://schemas.microsoft.com/office/drawing/2017/decorative" val="1"/>
              </a:ext>
            </a:extLst>
          </p:cNvPr>
          <p:cNvGrpSpPr/>
          <p:nvPr/>
        </p:nvGrpSpPr>
        <p:grpSpPr>
          <a:xfrm>
            <a:off x="5858508" y="4570300"/>
            <a:ext cx="6010489" cy="472320"/>
            <a:chOff x="333341" y="4546980"/>
            <a:chExt cx="6010489" cy="472320"/>
          </a:xfrm>
        </p:grpSpPr>
        <p:sp>
          <p:nvSpPr>
            <p:cNvPr id="26" name="Rectangle: Rounded Corners 25">
              <a:extLst>
                <a:ext uri="{FF2B5EF4-FFF2-40B4-BE49-F238E27FC236}">
                  <a16:creationId xmlns:a16="http://schemas.microsoft.com/office/drawing/2014/main" id="{D300C75B-8D82-25F6-1B3B-ADE207EDA7E3}"/>
                </a:ext>
              </a:extLst>
            </p:cNvPr>
            <p:cNvSpPr/>
            <p:nvPr/>
          </p:nvSpPr>
          <p:spPr>
            <a:xfrm>
              <a:off x="333341" y="4546980"/>
              <a:ext cx="6010489" cy="472320"/>
            </a:xfrm>
            <a:prstGeom prst="roundRect">
              <a:avLst/>
            </a:prstGeom>
            <a:solidFill>
              <a:srgbClr val="679AB7"/>
            </a:solidFill>
            <a:ln>
              <a:solidFill>
                <a:schemeClr val="bg1"/>
              </a:solidFill>
            </a:ln>
            <a:effectLst>
              <a:glow rad="63500">
                <a:schemeClr val="accent1">
                  <a:satMod val="175000"/>
                  <a:alpha val="40000"/>
                </a:schemeClr>
              </a:glow>
            </a:effectLst>
          </p:spPr>
          <p:style>
            <a:lnRef idx="0">
              <a:scrgbClr r="0" g="0" b="0"/>
            </a:lnRef>
            <a:fillRef idx="3">
              <a:scrgbClr r="0" g="0" b="0"/>
            </a:fillRef>
            <a:effectRef idx="2">
              <a:scrgbClr r="0" g="0" b="0"/>
            </a:effectRef>
            <a:fontRef idx="minor">
              <a:schemeClr val="lt1"/>
            </a:fontRef>
          </p:style>
          <p:txBody>
            <a:bodyPr/>
            <a:lstStyle/>
            <a:p>
              <a:endParaRPr lang="en-US"/>
            </a:p>
          </p:txBody>
        </p:sp>
        <p:sp>
          <p:nvSpPr>
            <p:cNvPr id="27" name="Rectangle: Rounded Corners 18">
              <a:extLst>
                <a:ext uri="{FF2B5EF4-FFF2-40B4-BE49-F238E27FC236}">
                  <a16:creationId xmlns:a16="http://schemas.microsoft.com/office/drawing/2014/main" id="{83478446-2C32-32A5-1ADE-5B6B6EDB7C55}"/>
                </a:ext>
              </a:extLst>
            </p:cNvPr>
            <p:cNvSpPr txBox="1"/>
            <p:nvPr/>
          </p:nvSpPr>
          <p:spPr>
            <a:xfrm>
              <a:off x="356398" y="4570037"/>
              <a:ext cx="5964375"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393" tIns="0" rIns="176393" bIns="0" numCol="1" spcCol="1270" anchor="ctr" anchorCtr="0">
              <a:noAutofit/>
            </a:bodyPr>
            <a:lstStyle/>
            <a:p>
              <a:pPr marL="0" lvl="0" indent="0" algn="l" defTabSz="800100">
                <a:lnSpc>
                  <a:spcPct val="90000"/>
                </a:lnSpc>
                <a:spcBef>
                  <a:spcPct val="0"/>
                </a:spcBef>
                <a:spcAft>
                  <a:spcPct val="35000"/>
                </a:spcAft>
                <a:buNone/>
              </a:pPr>
              <a:r>
                <a:rPr lang="en-US" sz="1800" kern="1200"/>
                <a:t>Funding Apprentices </a:t>
              </a:r>
            </a:p>
          </p:txBody>
        </p:sp>
      </p:grpSp>
      <p:pic>
        <p:nvPicPr>
          <p:cNvPr id="14" name="Picture 13">
            <a:extLst>
              <a:ext uri="{FF2B5EF4-FFF2-40B4-BE49-F238E27FC236}">
                <a16:creationId xmlns:a16="http://schemas.microsoft.com/office/drawing/2014/main" id="{72475141-6CB0-38AD-31B0-469DA257D34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9032"/>
            <a:ext cx="5466359" cy="6877032"/>
          </a:xfrm>
          <a:prstGeom prst="rect">
            <a:avLst/>
          </a:prstGeom>
        </p:spPr>
      </p:pic>
    </p:spTree>
    <p:extLst>
      <p:ext uri="{BB962C8B-B14F-4D97-AF65-F5344CB8AC3E}">
        <p14:creationId xmlns:p14="http://schemas.microsoft.com/office/powerpoint/2010/main" val="2023980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 blue soft blur background">
            <a:extLst>
              <a:ext uri="{FF2B5EF4-FFF2-40B4-BE49-F238E27FC236}">
                <a16:creationId xmlns:a16="http://schemas.microsoft.com/office/drawing/2014/main" id="{BCB94AEE-D72D-6E0D-0F5E-F1036C127EF2}"/>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6"/>
            <a:ext cx="12192000" cy="6868144"/>
          </a:xfrm>
          <a:prstGeom prst="rect">
            <a:avLst/>
          </a:prstGeom>
        </p:spPr>
      </p:pic>
      <p:sp>
        <p:nvSpPr>
          <p:cNvPr id="11" name="Title 1" descr="How Did We Accomplish This?">
            <a:extLst>
              <a:ext uri="{FF2B5EF4-FFF2-40B4-BE49-F238E27FC236}">
                <a16:creationId xmlns:a16="http://schemas.microsoft.com/office/drawing/2014/main" id="{2AD6CC5D-3278-5FF9-37AF-78F271B054EF}"/>
              </a:ext>
            </a:extLst>
          </p:cNvPr>
          <p:cNvSpPr txBox="1">
            <a:spLocks noGrp="1"/>
          </p:cNvSpPr>
          <p:nvPr>
            <p:ph type="title" idx="4294967295"/>
          </p:nvPr>
        </p:nvSpPr>
        <p:spPr>
          <a:xfrm>
            <a:off x="255922" y="2178011"/>
            <a:ext cx="4288755" cy="250197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solidFill>
              <a:schemeClr val="bg1"/>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glow rad="101600">
                    <a:schemeClr val="bg1">
                      <a:lumMod val="75000"/>
                      <a:alpha val="60000"/>
                    </a:schemeClr>
                  </a:glow>
                </a:effectLst>
                <a:uLnTx/>
                <a:uFillTx/>
                <a:latin typeface="+mj-lt"/>
                <a:ea typeface="+mj-ea"/>
                <a:cs typeface="+mj-cs"/>
              </a:rPr>
              <a:t>How Did We Accomplish This?</a:t>
            </a:r>
          </a:p>
        </p:txBody>
      </p:sp>
      <p:sp>
        <p:nvSpPr>
          <p:cNvPr id="5" name="Freeform: Shape 4" descr="LWDB Policy &amp; Procedure Changes&#10;Below Self-Sufficiency Definition&#10;Updated LOPs &#10;Staff training &amp; development&#10;Umbrella OJT contracts&#10;">
            <a:extLst>
              <a:ext uri="{FF2B5EF4-FFF2-40B4-BE49-F238E27FC236}">
                <a16:creationId xmlns:a16="http://schemas.microsoft.com/office/drawing/2014/main" id="{FF4470C5-CEB4-9188-34A7-1A6D371813DC}"/>
              </a:ext>
            </a:extLst>
          </p:cNvPr>
          <p:cNvSpPr/>
          <p:nvPr/>
        </p:nvSpPr>
        <p:spPr>
          <a:xfrm>
            <a:off x="4800600" y="255316"/>
            <a:ext cx="7067734" cy="1878009"/>
          </a:xfrm>
          <a:custGeom>
            <a:avLst/>
            <a:gdLst>
              <a:gd name="connsiteX0" fmla="*/ 0 w 10927829"/>
              <a:gd name="connsiteY0" fmla="*/ 158666 h 1586664"/>
              <a:gd name="connsiteX1" fmla="*/ 158666 w 10927829"/>
              <a:gd name="connsiteY1" fmla="*/ 0 h 1586664"/>
              <a:gd name="connsiteX2" fmla="*/ 10769163 w 10927829"/>
              <a:gd name="connsiteY2" fmla="*/ 0 h 1586664"/>
              <a:gd name="connsiteX3" fmla="*/ 10927829 w 10927829"/>
              <a:gd name="connsiteY3" fmla="*/ 158666 h 1586664"/>
              <a:gd name="connsiteX4" fmla="*/ 10927829 w 10927829"/>
              <a:gd name="connsiteY4" fmla="*/ 1427998 h 1586664"/>
              <a:gd name="connsiteX5" fmla="*/ 10769163 w 10927829"/>
              <a:gd name="connsiteY5" fmla="*/ 1586664 h 1586664"/>
              <a:gd name="connsiteX6" fmla="*/ 158666 w 10927829"/>
              <a:gd name="connsiteY6" fmla="*/ 1586664 h 1586664"/>
              <a:gd name="connsiteX7" fmla="*/ 0 w 10927829"/>
              <a:gd name="connsiteY7" fmla="*/ 1427998 h 1586664"/>
              <a:gd name="connsiteX8" fmla="*/ 0 w 10927829"/>
              <a:gd name="connsiteY8" fmla="*/ 158666 h 15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27829" h="1586664">
                <a:moveTo>
                  <a:pt x="0" y="158666"/>
                </a:moveTo>
                <a:cubicBezTo>
                  <a:pt x="0" y="71037"/>
                  <a:pt x="71037" y="0"/>
                  <a:pt x="158666" y="0"/>
                </a:cubicBezTo>
                <a:lnTo>
                  <a:pt x="10769163" y="0"/>
                </a:lnTo>
                <a:cubicBezTo>
                  <a:pt x="10856792" y="0"/>
                  <a:pt x="10927829" y="71037"/>
                  <a:pt x="10927829" y="158666"/>
                </a:cubicBezTo>
                <a:lnTo>
                  <a:pt x="10927829" y="1427998"/>
                </a:lnTo>
                <a:cubicBezTo>
                  <a:pt x="10927829" y="1515627"/>
                  <a:pt x="10856792" y="1586664"/>
                  <a:pt x="10769163" y="1586664"/>
                </a:cubicBezTo>
                <a:lnTo>
                  <a:pt x="158666" y="1586664"/>
                </a:lnTo>
                <a:cubicBezTo>
                  <a:pt x="71037" y="1586664"/>
                  <a:pt x="0" y="1515627"/>
                  <a:pt x="0" y="1427998"/>
                </a:cubicBezTo>
                <a:lnTo>
                  <a:pt x="0" y="158666"/>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2420432" tIns="76200" rIns="76201" bIns="76200" numCol="1" spcCol="1270" anchor="t" anchorCtr="0">
            <a:noAutofit/>
          </a:bodyPr>
          <a:lstStyle/>
          <a:p>
            <a:pPr marL="0" lvl="0" indent="0" algn="l" defTabSz="889000">
              <a:lnSpc>
                <a:spcPct val="90000"/>
              </a:lnSpc>
              <a:spcBef>
                <a:spcPct val="0"/>
              </a:spcBef>
              <a:spcAft>
                <a:spcPct val="35000"/>
              </a:spcAft>
              <a:buNone/>
              <a:defRPr cap="all"/>
            </a:pPr>
            <a:r>
              <a:rPr lang="en-US" sz="2000" kern="1200" cap="none"/>
              <a:t>LWDB Policy &amp; Procedure Changes</a:t>
            </a:r>
          </a:p>
          <a:p>
            <a:pPr marL="171450" lvl="1" indent="-171450" algn="l" defTabSz="800100">
              <a:lnSpc>
                <a:spcPct val="90000"/>
              </a:lnSpc>
              <a:spcBef>
                <a:spcPct val="0"/>
              </a:spcBef>
              <a:spcAft>
                <a:spcPct val="15000"/>
              </a:spcAft>
              <a:buChar char="•"/>
              <a:defRPr cap="all"/>
            </a:pPr>
            <a:r>
              <a:rPr lang="en-US" sz="1800" kern="1200" cap="none"/>
              <a:t>Below Self-Sufficiency Definition</a:t>
            </a:r>
          </a:p>
          <a:p>
            <a:pPr marL="171450" lvl="1" indent="-171450" algn="l" defTabSz="800100">
              <a:lnSpc>
                <a:spcPct val="90000"/>
              </a:lnSpc>
              <a:spcBef>
                <a:spcPct val="0"/>
              </a:spcBef>
              <a:spcAft>
                <a:spcPct val="15000"/>
              </a:spcAft>
              <a:buChar char="•"/>
              <a:defRPr cap="all"/>
            </a:pPr>
            <a:r>
              <a:rPr lang="en-US" sz="1800" kern="1200" cap="none"/>
              <a:t>Updated LOPs </a:t>
            </a:r>
          </a:p>
          <a:p>
            <a:pPr marL="171450" lvl="1" indent="-171450" algn="l" defTabSz="800100">
              <a:lnSpc>
                <a:spcPct val="90000"/>
              </a:lnSpc>
              <a:spcBef>
                <a:spcPct val="0"/>
              </a:spcBef>
              <a:spcAft>
                <a:spcPct val="15000"/>
              </a:spcAft>
              <a:buChar char="•"/>
              <a:defRPr cap="all"/>
            </a:pPr>
            <a:r>
              <a:rPr lang="en-US" sz="1800" kern="1200" cap="none"/>
              <a:t>Staff training &amp; development</a:t>
            </a:r>
          </a:p>
          <a:p>
            <a:pPr marL="171450" lvl="1" indent="-171450" defTabSz="800100">
              <a:lnSpc>
                <a:spcPct val="90000"/>
              </a:lnSpc>
              <a:spcBef>
                <a:spcPct val="0"/>
              </a:spcBef>
              <a:spcAft>
                <a:spcPct val="15000"/>
              </a:spcAft>
              <a:buFontTx/>
              <a:buChar char="•"/>
              <a:defRPr cap="all"/>
            </a:pPr>
            <a:r>
              <a:rPr lang="en-US" sz="1800" kern="1200" cap="none"/>
              <a:t>Umbrella OJT contracts</a:t>
            </a:r>
          </a:p>
        </p:txBody>
      </p:sp>
      <p:sp>
        <p:nvSpPr>
          <p:cNvPr id="7" name="Freeform: Shape 6" descr="Performance&#10;Good, and consistent  data (MIS)&#10;Itinerant Credentials within Standards&#10;Demand / Targeted Occupations as much as possible&#10;">
            <a:extLst>
              <a:ext uri="{FF2B5EF4-FFF2-40B4-BE49-F238E27FC236}">
                <a16:creationId xmlns:a16="http://schemas.microsoft.com/office/drawing/2014/main" id="{DF3358C0-ACB1-6F58-3E22-757A9B667190}"/>
              </a:ext>
            </a:extLst>
          </p:cNvPr>
          <p:cNvSpPr/>
          <p:nvPr/>
        </p:nvSpPr>
        <p:spPr>
          <a:xfrm>
            <a:off x="4800600" y="2489995"/>
            <a:ext cx="7067734" cy="1878009"/>
          </a:xfrm>
          <a:custGeom>
            <a:avLst/>
            <a:gdLst>
              <a:gd name="connsiteX0" fmla="*/ 0 w 10927829"/>
              <a:gd name="connsiteY0" fmla="*/ 158666 h 1586664"/>
              <a:gd name="connsiteX1" fmla="*/ 158666 w 10927829"/>
              <a:gd name="connsiteY1" fmla="*/ 0 h 1586664"/>
              <a:gd name="connsiteX2" fmla="*/ 10769163 w 10927829"/>
              <a:gd name="connsiteY2" fmla="*/ 0 h 1586664"/>
              <a:gd name="connsiteX3" fmla="*/ 10927829 w 10927829"/>
              <a:gd name="connsiteY3" fmla="*/ 158666 h 1586664"/>
              <a:gd name="connsiteX4" fmla="*/ 10927829 w 10927829"/>
              <a:gd name="connsiteY4" fmla="*/ 1427998 h 1586664"/>
              <a:gd name="connsiteX5" fmla="*/ 10769163 w 10927829"/>
              <a:gd name="connsiteY5" fmla="*/ 1586664 h 1586664"/>
              <a:gd name="connsiteX6" fmla="*/ 158666 w 10927829"/>
              <a:gd name="connsiteY6" fmla="*/ 1586664 h 1586664"/>
              <a:gd name="connsiteX7" fmla="*/ 0 w 10927829"/>
              <a:gd name="connsiteY7" fmla="*/ 1427998 h 1586664"/>
              <a:gd name="connsiteX8" fmla="*/ 0 w 10927829"/>
              <a:gd name="connsiteY8" fmla="*/ 158666 h 15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27829" h="1586664">
                <a:moveTo>
                  <a:pt x="0" y="158666"/>
                </a:moveTo>
                <a:cubicBezTo>
                  <a:pt x="0" y="71037"/>
                  <a:pt x="71037" y="0"/>
                  <a:pt x="158666" y="0"/>
                </a:cubicBezTo>
                <a:lnTo>
                  <a:pt x="10769163" y="0"/>
                </a:lnTo>
                <a:cubicBezTo>
                  <a:pt x="10856792" y="0"/>
                  <a:pt x="10927829" y="71037"/>
                  <a:pt x="10927829" y="158666"/>
                </a:cubicBezTo>
                <a:lnTo>
                  <a:pt x="10927829" y="1427998"/>
                </a:lnTo>
                <a:cubicBezTo>
                  <a:pt x="10927829" y="1515627"/>
                  <a:pt x="10856792" y="1586664"/>
                  <a:pt x="10769163" y="1586664"/>
                </a:cubicBezTo>
                <a:lnTo>
                  <a:pt x="158666" y="1586664"/>
                </a:lnTo>
                <a:cubicBezTo>
                  <a:pt x="71037" y="1586664"/>
                  <a:pt x="0" y="1515627"/>
                  <a:pt x="0" y="1427998"/>
                </a:cubicBezTo>
                <a:lnTo>
                  <a:pt x="0" y="158666"/>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lt1">
              <a:hueOff val="0"/>
              <a:satOff val="0"/>
              <a:lumOff val="0"/>
              <a:alphaOff val="0"/>
            </a:schemeClr>
          </a:lnRef>
          <a:fillRef idx="1">
            <a:scrgbClr r="0" g="0" b="0"/>
          </a:fillRef>
          <a:effectRef idx="0">
            <a:schemeClr val="accent1">
              <a:shade val="50000"/>
              <a:hueOff val="393099"/>
              <a:satOff val="-41319"/>
              <a:lumOff val="35655"/>
              <a:alphaOff val="0"/>
            </a:schemeClr>
          </a:effectRef>
          <a:fontRef idx="minor">
            <a:schemeClr val="lt1"/>
          </a:fontRef>
        </p:style>
        <p:txBody>
          <a:bodyPr spcFirstLastPara="0" vert="horz" wrap="square" lIns="2420432" tIns="76200" rIns="76201" bIns="76200" numCol="1" spcCol="1270" anchor="t" anchorCtr="0">
            <a:noAutofit/>
          </a:bodyPr>
          <a:lstStyle/>
          <a:p>
            <a:pPr marL="0" lvl="0" indent="0" algn="l" defTabSz="889000">
              <a:lnSpc>
                <a:spcPct val="90000"/>
              </a:lnSpc>
              <a:spcBef>
                <a:spcPct val="0"/>
              </a:spcBef>
              <a:spcAft>
                <a:spcPct val="35000"/>
              </a:spcAft>
              <a:buNone/>
              <a:defRPr cap="all"/>
            </a:pPr>
            <a:r>
              <a:rPr lang="en-US" sz="2000" kern="1200" cap="none"/>
              <a:t>Performance</a:t>
            </a:r>
          </a:p>
          <a:p>
            <a:pPr marL="171450" lvl="1" indent="-171450" algn="l" defTabSz="800100">
              <a:lnSpc>
                <a:spcPct val="90000"/>
              </a:lnSpc>
              <a:spcBef>
                <a:spcPct val="0"/>
              </a:spcBef>
              <a:spcAft>
                <a:spcPct val="15000"/>
              </a:spcAft>
              <a:buChar char="•"/>
              <a:defRPr cap="all"/>
            </a:pPr>
            <a:r>
              <a:rPr lang="en-US" sz="1800" kern="1200" cap="none"/>
              <a:t>Good, and consistent  data (MIS)</a:t>
            </a:r>
          </a:p>
          <a:p>
            <a:pPr marL="171450" lvl="1" indent="-171450" algn="l" defTabSz="800100">
              <a:lnSpc>
                <a:spcPct val="90000"/>
              </a:lnSpc>
              <a:spcBef>
                <a:spcPct val="0"/>
              </a:spcBef>
              <a:spcAft>
                <a:spcPct val="15000"/>
              </a:spcAft>
              <a:buChar char="•"/>
              <a:defRPr cap="all"/>
            </a:pPr>
            <a:r>
              <a:rPr lang="en-US" sz="1800" kern="1200" cap="none"/>
              <a:t>Itinerant Credentials within Standards</a:t>
            </a:r>
          </a:p>
          <a:p>
            <a:pPr marL="171450" lvl="1" indent="-171450" defTabSz="800100">
              <a:lnSpc>
                <a:spcPct val="90000"/>
              </a:lnSpc>
              <a:spcBef>
                <a:spcPct val="0"/>
              </a:spcBef>
              <a:spcAft>
                <a:spcPct val="15000"/>
              </a:spcAft>
              <a:buFontTx/>
              <a:buChar char="•"/>
              <a:defRPr cap="all"/>
            </a:pPr>
            <a:r>
              <a:rPr lang="en-US" sz="1800" kern="1200" cap="none"/>
              <a:t>Demand / Targeted Occupations as much as possible</a:t>
            </a:r>
          </a:p>
        </p:txBody>
      </p:sp>
      <p:sp>
        <p:nvSpPr>
          <p:cNvPr id="9" name="Freeform: Shape 8" descr="Spread the Word &#10;Apprenticeship Accelerators&#10;Community engagement (ex. EDC’s, Chambers of Commerce)&#10;CSS website/social media&#10;Other outreach – school districts  ">
            <a:extLst>
              <a:ext uri="{FF2B5EF4-FFF2-40B4-BE49-F238E27FC236}">
                <a16:creationId xmlns:a16="http://schemas.microsoft.com/office/drawing/2014/main" id="{11C8C002-B5D8-A554-18E7-28285078123B}"/>
              </a:ext>
            </a:extLst>
          </p:cNvPr>
          <p:cNvSpPr/>
          <p:nvPr/>
        </p:nvSpPr>
        <p:spPr>
          <a:xfrm>
            <a:off x="4800600" y="4724675"/>
            <a:ext cx="7067734" cy="1878009"/>
          </a:xfrm>
          <a:custGeom>
            <a:avLst/>
            <a:gdLst>
              <a:gd name="connsiteX0" fmla="*/ 0 w 10927829"/>
              <a:gd name="connsiteY0" fmla="*/ 158666 h 1586664"/>
              <a:gd name="connsiteX1" fmla="*/ 158666 w 10927829"/>
              <a:gd name="connsiteY1" fmla="*/ 0 h 1586664"/>
              <a:gd name="connsiteX2" fmla="*/ 10769163 w 10927829"/>
              <a:gd name="connsiteY2" fmla="*/ 0 h 1586664"/>
              <a:gd name="connsiteX3" fmla="*/ 10927829 w 10927829"/>
              <a:gd name="connsiteY3" fmla="*/ 158666 h 1586664"/>
              <a:gd name="connsiteX4" fmla="*/ 10927829 w 10927829"/>
              <a:gd name="connsiteY4" fmla="*/ 1427998 h 1586664"/>
              <a:gd name="connsiteX5" fmla="*/ 10769163 w 10927829"/>
              <a:gd name="connsiteY5" fmla="*/ 1586664 h 1586664"/>
              <a:gd name="connsiteX6" fmla="*/ 158666 w 10927829"/>
              <a:gd name="connsiteY6" fmla="*/ 1586664 h 1586664"/>
              <a:gd name="connsiteX7" fmla="*/ 0 w 10927829"/>
              <a:gd name="connsiteY7" fmla="*/ 1427998 h 1586664"/>
              <a:gd name="connsiteX8" fmla="*/ 0 w 10927829"/>
              <a:gd name="connsiteY8" fmla="*/ 158666 h 15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27829" h="1586664">
                <a:moveTo>
                  <a:pt x="0" y="158666"/>
                </a:moveTo>
                <a:cubicBezTo>
                  <a:pt x="0" y="71037"/>
                  <a:pt x="71037" y="0"/>
                  <a:pt x="158666" y="0"/>
                </a:cubicBezTo>
                <a:lnTo>
                  <a:pt x="10769163" y="0"/>
                </a:lnTo>
                <a:cubicBezTo>
                  <a:pt x="10856792" y="0"/>
                  <a:pt x="10927829" y="71037"/>
                  <a:pt x="10927829" y="158666"/>
                </a:cubicBezTo>
                <a:lnTo>
                  <a:pt x="10927829" y="1427998"/>
                </a:lnTo>
                <a:cubicBezTo>
                  <a:pt x="10927829" y="1515627"/>
                  <a:pt x="10856792" y="1586664"/>
                  <a:pt x="10769163" y="1586664"/>
                </a:cubicBezTo>
                <a:lnTo>
                  <a:pt x="158666" y="1586664"/>
                </a:lnTo>
                <a:cubicBezTo>
                  <a:pt x="71037" y="1586664"/>
                  <a:pt x="0" y="1515627"/>
                  <a:pt x="0" y="1427998"/>
                </a:cubicBezTo>
                <a:lnTo>
                  <a:pt x="0" y="158666"/>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lt1">
              <a:hueOff val="0"/>
              <a:satOff val="0"/>
              <a:lumOff val="0"/>
              <a:alphaOff val="0"/>
            </a:schemeClr>
          </a:lnRef>
          <a:fillRef idx="1">
            <a:scrgbClr r="0" g="0" b="0"/>
          </a:fillRef>
          <a:effectRef idx="0">
            <a:schemeClr val="accent1">
              <a:shade val="50000"/>
              <a:hueOff val="393099"/>
              <a:satOff val="-41319"/>
              <a:lumOff val="35655"/>
              <a:alphaOff val="0"/>
            </a:schemeClr>
          </a:effectRef>
          <a:fontRef idx="minor">
            <a:schemeClr val="lt1"/>
          </a:fontRef>
        </p:style>
        <p:txBody>
          <a:bodyPr spcFirstLastPara="0" vert="horz" wrap="square" lIns="2420432" tIns="76200" rIns="76201" bIns="76200" numCol="1" spcCol="1270" anchor="t" anchorCtr="0">
            <a:noAutofit/>
          </a:bodyPr>
          <a:lstStyle/>
          <a:p>
            <a:pPr marL="0" lvl="0" indent="0" algn="l" defTabSz="889000">
              <a:lnSpc>
                <a:spcPct val="90000"/>
              </a:lnSpc>
              <a:spcBef>
                <a:spcPct val="0"/>
              </a:spcBef>
              <a:spcAft>
                <a:spcPct val="35000"/>
              </a:spcAft>
              <a:buNone/>
              <a:defRPr cap="all"/>
            </a:pPr>
            <a:r>
              <a:rPr lang="en-US" sz="2000" kern="1200" cap="none"/>
              <a:t>Spread the Word </a:t>
            </a:r>
          </a:p>
          <a:p>
            <a:pPr marL="171450" lvl="1" indent="-171450" algn="l" defTabSz="800100">
              <a:lnSpc>
                <a:spcPct val="90000"/>
              </a:lnSpc>
              <a:spcBef>
                <a:spcPct val="0"/>
              </a:spcBef>
              <a:spcAft>
                <a:spcPct val="15000"/>
              </a:spcAft>
              <a:buChar char="•"/>
              <a:defRPr cap="all"/>
            </a:pPr>
            <a:r>
              <a:rPr lang="en-US" sz="1800" kern="1200" cap="none"/>
              <a:t>Apprenticeship Accelerators</a:t>
            </a:r>
          </a:p>
          <a:p>
            <a:pPr marL="171450" lvl="1" indent="-171450" algn="l" defTabSz="800100">
              <a:lnSpc>
                <a:spcPct val="90000"/>
              </a:lnSpc>
              <a:spcBef>
                <a:spcPct val="0"/>
              </a:spcBef>
              <a:spcAft>
                <a:spcPct val="15000"/>
              </a:spcAft>
              <a:buChar char="•"/>
              <a:defRPr cap="all"/>
            </a:pPr>
            <a:r>
              <a:rPr lang="en-US" sz="1800" kern="1200" cap="none"/>
              <a:t>Community engagement (ex. EDC’s, Chambers of Commerce)</a:t>
            </a:r>
          </a:p>
          <a:p>
            <a:pPr marL="171450" lvl="1" indent="-171450" algn="l" defTabSz="800100">
              <a:lnSpc>
                <a:spcPct val="90000"/>
              </a:lnSpc>
              <a:spcBef>
                <a:spcPct val="0"/>
              </a:spcBef>
              <a:spcAft>
                <a:spcPct val="15000"/>
              </a:spcAft>
              <a:buChar char="•"/>
              <a:defRPr cap="all"/>
            </a:pPr>
            <a:r>
              <a:rPr lang="en-US" sz="1800" kern="1200" cap="none"/>
              <a:t>CSS website/social media</a:t>
            </a:r>
          </a:p>
          <a:p>
            <a:pPr marL="171450" lvl="1" indent="-171450" algn="l" defTabSz="800100">
              <a:lnSpc>
                <a:spcPct val="90000"/>
              </a:lnSpc>
              <a:spcBef>
                <a:spcPct val="0"/>
              </a:spcBef>
              <a:spcAft>
                <a:spcPct val="15000"/>
              </a:spcAft>
              <a:buChar char="•"/>
              <a:defRPr cap="all"/>
            </a:pPr>
            <a:r>
              <a:rPr lang="en-US" sz="1800" kern="1200" cap="none"/>
              <a:t>Other outreach – school districts  </a:t>
            </a:r>
          </a:p>
        </p:txBody>
      </p:sp>
      <p:sp>
        <p:nvSpPr>
          <p:cNvPr id="6" name="Rectangle: Rounded Corners 5">
            <a:extLst>
              <a:ext uri="{FF2B5EF4-FFF2-40B4-BE49-F238E27FC236}">
                <a16:creationId xmlns:a16="http://schemas.microsoft.com/office/drawing/2014/main" id="{98203C3B-23A1-6003-A562-F7AC1DAA6D4E}"/>
              </a:ext>
              <a:ext uri="{C183D7F6-B498-43B3-948B-1728B52AA6E4}">
                <adec:decorative xmlns:adec="http://schemas.microsoft.com/office/drawing/2017/decorative" val="1"/>
              </a:ext>
            </a:extLst>
          </p:cNvPr>
          <p:cNvSpPr/>
          <p:nvPr/>
        </p:nvSpPr>
        <p:spPr>
          <a:xfrm>
            <a:off x="4949616" y="468541"/>
            <a:ext cx="2052651" cy="1415215"/>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Rectangle: Rounded Corners 7">
            <a:extLst>
              <a:ext uri="{FF2B5EF4-FFF2-40B4-BE49-F238E27FC236}">
                <a16:creationId xmlns:a16="http://schemas.microsoft.com/office/drawing/2014/main" id="{68E16445-92CE-57B3-85F0-DE487C5320AD}"/>
              </a:ext>
              <a:ext uri="{C183D7F6-B498-43B3-948B-1728B52AA6E4}">
                <adec:decorative xmlns:adec="http://schemas.microsoft.com/office/drawing/2017/decorative" val="1"/>
              </a:ext>
            </a:extLst>
          </p:cNvPr>
          <p:cNvSpPr/>
          <p:nvPr/>
        </p:nvSpPr>
        <p:spPr>
          <a:xfrm>
            <a:off x="4949616" y="2721392"/>
            <a:ext cx="2052651" cy="1415215"/>
          </a:xfrm>
          <a:prstGeom prst="roundRect">
            <a:avLst>
              <a:gd name="adj" fmla="val 10000"/>
            </a:avLst>
          </a:prstGeom>
        </p:spPr>
        <p:style>
          <a:lnRef idx="2">
            <a:schemeClr val="lt1">
              <a:hueOff val="0"/>
              <a:satOff val="0"/>
              <a:lumOff val="0"/>
              <a:alphaOff val="0"/>
            </a:schemeClr>
          </a:lnRef>
          <a:fillRef idx="1">
            <a:schemeClr val="accent1">
              <a:tint val="50000"/>
              <a:hueOff val="-4883"/>
              <a:satOff val="202"/>
              <a:lumOff val="-1418"/>
              <a:alphaOff val="0"/>
            </a:schemeClr>
          </a:fillRef>
          <a:effectRef idx="0">
            <a:schemeClr val="accent1">
              <a:tint val="50000"/>
              <a:hueOff val="-4883"/>
              <a:satOff val="202"/>
              <a:lumOff val="-1418"/>
              <a:alphaOff val="0"/>
            </a:schemeClr>
          </a:effectRef>
          <a:fontRef idx="minor">
            <a:schemeClr val="lt1">
              <a:hueOff val="0"/>
              <a:satOff val="0"/>
              <a:lumOff val="0"/>
              <a:alphaOff val="0"/>
            </a:schemeClr>
          </a:fontRef>
        </p:style>
        <p:txBody>
          <a:bodyPr/>
          <a:lstStyle/>
          <a:p>
            <a:endParaRPr lang="en-US"/>
          </a:p>
        </p:txBody>
      </p:sp>
      <p:sp>
        <p:nvSpPr>
          <p:cNvPr id="10" name="Rectangle: Rounded Corners 9">
            <a:extLst>
              <a:ext uri="{FF2B5EF4-FFF2-40B4-BE49-F238E27FC236}">
                <a16:creationId xmlns:a16="http://schemas.microsoft.com/office/drawing/2014/main" id="{D3ABF866-1087-0D4B-51A1-ADA243A4B16B}"/>
              </a:ext>
              <a:ext uri="{C183D7F6-B498-43B3-948B-1728B52AA6E4}">
                <adec:decorative xmlns:adec="http://schemas.microsoft.com/office/drawing/2017/decorative" val="1"/>
              </a:ext>
            </a:extLst>
          </p:cNvPr>
          <p:cNvSpPr/>
          <p:nvPr/>
        </p:nvSpPr>
        <p:spPr>
          <a:xfrm>
            <a:off x="4949616" y="4954757"/>
            <a:ext cx="2052651" cy="1415215"/>
          </a:xfrm>
          <a:prstGeom prst="roundRect">
            <a:avLst>
              <a:gd name="adj" fmla="val 10000"/>
            </a:avLst>
          </a:prstGeom>
        </p:spPr>
        <p:style>
          <a:lnRef idx="2">
            <a:schemeClr val="lt1">
              <a:hueOff val="0"/>
              <a:satOff val="0"/>
              <a:lumOff val="0"/>
              <a:alphaOff val="0"/>
            </a:schemeClr>
          </a:lnRef>
          <a:fillRef idx="1">
            <a:schemeClr val="accent1">
              <a:tint val="50000"/>
              <a:hueOff val="-9766"/>
              <a:satOff val="404"/>
              <a:lumOff val="-2836"/>
              <a:alphaOff val="0"/>
            </a:schemeClr>
          </a:fillRef>
          <a:effectRef idx="0">
            <a:schemeClr val="accent1">
              <a:tint val="50000"/>
              <a:hueOff val="-9766"/>
              <a:satOff val="404"/>
              <a:lumOff val="-2836"/>
              <a:alphaOff val="0"/>
            </a:schemeClr>
          </a:effectRef>
          <a:fontRef idx="minor">
            <a:schemeClr val="lt1">
              <a:hueOff val="0"/>
              <a:satOff val="0"/>
              <a:lumOff val="0"/>
              <a:alphaOff val="0"/>
            </a:schemeClr>
          </a:fontRef>
        </p:style>
        <p:txBody>
          <a:bodyPr/>
          <a:lstStyle/>
          <a:p>
            <a:endParaRPr lang="en-US"/>
          </a:p>
        </p:txBody>
      </p:sp>
      <p:pic>
        <p:nvPicPr>
          <p:cNvPr id="17" name="Graphic 16">
            <a:extLst>
              <a:ext uri="{FF2B5EF4-FFF2-40B4-BE49-F238E27FC236}">
                <a16:creationId xmlns:a16="http://schemas.microsoft.com/office/drawing/2014/main" id="{22165359-3C2E-8484-4719-145F9511AFD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1989" y="4918412"/>
            <a:ext cx="1487905" cy="1487905"/>
          </a:xfrm>
          <a:prstGeom prst="rect">
            <a:avLst/>
          </a:prstGeom>
          <a:effectLst>
            <a:glow rad="63500">
              <a:schemeClr val="accent1">
                <a:satMod val="175000"/>
                <a:alpha val="40000"/>
              </a:schemeClr>
            </a:glow>
          </a:effectLst>
        </p:spPr>
      </p:pic>
      <p:pic>
        <p:nvPicPr>
          <p:cNvPr id="19" name="Graphic 18">
            <a:extLst>
              <a:ext uri="{FF2B5EF4-FFF2-40B4-BE49-F238E27FC236}">
                <a16:creationId xmlns:a16="http://schemas.microsoft.com/office/drawing/2014/main" id="{1CCB95F9-644A-5E37-5A40-8E2F08DAA53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8334" y="2721392"/>
            <a:ext cx="1415215" cy="1415215"/>
          </a:xfrm>
          <a:prstGeom prst="rect">
            <a:avLst/>
          </a:prstGeom>
          <a:effectLst>
            <a:glow rad="63500">
              <a:schemeClr val="accent1">
                <a:satMod val="175000"/>
                <a:alpha val="40000"/>
              </a:schemeClr>
            </a:glow>
          </a:effectLst>
        </p:spPr>
      </p:pic>
      <p:pic>
        <p:nvPicPr>
          <p:cNvPr id="21" name="Graphic 20">
            <a:extLst>
              <a:ext uri="{FF2B5EF4-FFF2-40B4-BE49-F238E27FC236}">
                <a16:creationId xmlns:a16="http://schemas.microsoft.com/office/drawing/2014/main" id="{327BCB87-2324-76E0-998E-97FA20E5190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057" y="458264"/>
            <a:ext cx="1435768" cy="1435768"/>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1143079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FF12E-F28A-A119-6FA8-838E3E208338}"/>
              </a:ext>
            </a:extLst>
          </p:cNvPr>
          <p:cNvSpPr>
            <a:spLocks noGrp="1"/>
          </p:cNvSpPr>
          <p:nvPr>
            <p:ph type="title"/>
          </p:nvPr>
        </p:nvSpPr>
        <p:spPr/>
        <p:txBody>
          <a:bodyPr>
            <a:normAutofit/>
          </a:bodyPr>
          <a:lstStyle/>
          <a:p>
            <a:pPr algn="ctr"/>
            <a:r>
              <a:rPr lang="en-US" sz="7200" b="1">
                <a:solidFill>
                  <a:schemeClr val="bg1"/>
                </a:solidFill>
                <a:latin typeface="Aptos" panose="020B0004020202020204" pitchFamily="34" charset="0"/>
              </a:rPr>
              <a:t>Discussion</a:t>
            </a:r>
          </a:p>
        </p:txBody>
      </p:sp>
    </p:spTree>
    <p:extLst>
      <p:ext uri="{BB962C8B-B14F-4D97-AF65-F5344CB8AC3E}">
        <p14:creationId xmlns:p14="http://schemas.microsoft.com/office/powerpoint/2010/main" val="1603817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046267-F068-B04E-DB0A-D593FAAE0C35}"/>
              </a:ext>
            </a:extLst>
          </p:cNvPr>
          <p:cNvSpPr>
            <a:spLocks noGrp="1"/>
          </p:cNvSpPr>
          <p:nvPr>
            <p:ph type="title"/>
          </p:nvPr>
        </p:nvSpPr>
        <p:spPr/>
        <p:txBody>
          <a:bodyPr>
            <a:normAutofit fontScale="90000"/>
          </a:bodyPr>
          <a:lstStyle/>
          <a:p>
            <a:r>
              <a:rPr lang="en-US" b="1"/>
              <a:t>Visit us online: dolcoe.safalapps.com</a:t>
            </a:r>
          </a:p>
        </p:txBody>
      </p:sp>
    </p:spTree>
    <p:extLst>
      <p:ext uri="{BB962C8B-B14F-4D97-AF65-F5344CB8AC3E}">
        <p14:creationId xmlns:p14="http://schemas.microsoft.com/office/powerpoint/2010/main" val="31243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p:txBody>
          <a:bodyPr/>
          <a:lstStyle/>
          <a:p>
            <a:r>
              <a:rPr lang="en-US">
                <a:latin typeface="Aptos" panose="020B0004020202020204" pitchFamily="34" charset="0"/>
              </a:rPr>
              <a:t>Center of Excellence Overview</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838200" y="1690688"/>
            <a:ext cx="8505825" cy="4133214"/>
          </a:xfrm>
        </p:spPr>
        <p:txBody>
          <a:bodyPr vert="horz" lIns="91440" tIns="45720" rIns="91440" bIns="45720" rtlCol="0" anchor="t">
            <a:noAutofit/>
          </a:bodyPr>
          <a:lstStyle/>
          <a:p>
            <a:pPr>
              <a:lnSpc>
                <a:spcPct val="110000"/>
              </a:lnSpc>
            </a:pPr>
            <a:r>
              <a:rPr lang="en-US" sz="2000" b="1">
                <a:solidFill>
                  <a:schemeClr val="tx1"/>
                </a:solidFill>
                <a:latin typeface="Aptos" panose="020B0004020202020204" pitchFamily="34" charset="0"/>
                <a:ea typeface="+mn-lt"/>
                <a:cs typeface="Segoe UI"/>
              </a:rPr>
              <a:t>Focus: Increase alignment, strategic partnerships between apprenticeship, workforce, educational systems. Tasks include:</a:t>
            </a:r>
          </a:p>
          <a:p>
            <a:pPr lvl="1">
              <a:lnSpc>
                <a:spcPct val="110000"/>
              </a:lnSpc>
            </a:pPr>
            <a:r>
              <a:rPr lang="en-US" sz="2000">
                <a:solidFill>
                  <a:schemeClr val="tx1"/>
                </a:solidFill>
                <a:latin typeface="Aptos" panose="020B0004020202020204" pitchFamily="34" charset="0"/>
                <a:ea typeface="+mn-lt"/>
                <a:cs typeface="Segoe UI"/>
              </a:rPr>
              <a:t>Increasing use of RA in WIOA, leveraging of WIOA funding </a:t>
            </a:r>
          </a:p>
          <a:p>
            <a:pPr lvl="1">
              <a:lnSpc>
                <a:spcPct val="110000"/>
              </a:lnSpc>
            </a:pPr>
            <a:r>
              <a:rPr lang="en-US" sz="2000">
                <a:solidFill>
                  <a:schemeClr val="tx1"/>
                </a:solidFill>
                <a:latin typeface="Aptos" panose="020B0004020202020204" pitchFamily="34" charset="0"/>
                <a:ea typeface="+mn-lt"/>
                <a:cs typeface="Segoe UI"/>
              </a:rPr>
              <a:t>Doubling statewide WIOA support for RA programs</a:t>
            </a:r>
          </a:p>
          <a:p>
            <a:pPr lvl="1">
              <a:lnSpc>
                <a:spcPct val="110000"/>
              </a:lnSpc>
            </a:pPr>
            <a:r>
              <a:rPr lang="en-US" sz="2000">
                <a:solidFill>
                  <a:schemeClr val="tx1"/>
                </a:solidFill>
                <a:latin typeface="Aptos" panose="020B0004020202020204" pitchFamily="34" charset="0"/>
                <a:ea typeface="+mn-lt"/>
                <a:cs typeface="Segoe UI"/>
              </a:rPr>
              <a:t>Informing new policy and program development  </a:t>
            </a:r>
          </a:p>
          <a:p>
            <a:pPr>
              <a:lnSpc>
                <a:spcPct val="110000"/>
              </a:lnSpc>
            </a:pPr>
            <a:r>
              <a:rPr lang="en-US" sz="2000" b="1">
                <a:solidFill>
                  <a:schemeClr val="tx1"/>
                </a:solidFill>
                <a:latin typeface="Aptos" panose="020B0004020202020204" pitchFamily="34" charset="0"/>
                <a:ea typeface="+mn-lt"/>
                <a:cs typeface="Segoe UI"/>
              </a:rPr>
              <a:t>3-Tier Approach to TA Products and Service Delivery</a:t>
            </a:r>
          </a:p>
          <a:p>
            <a:pPr lvl="1">
              <a:lnSpc>
                <a:spcPct val="110000"/>
              </a:lnSpc>
            </a:pPr>
            <a:r>
              <a:rPr lang="en-US" sz="2000" b="1">
                <a:solidFill>
                  <a:schemeClr val="tx1"/>
                </a:solidFill>
                <a:latin typeface="Aptos" panose="020B0004020202020204" pitchFamily="34" charset="0"/>
                <a:ea typeface="+mn-lt"/>
                <a:cs typeface="Segoe UI"/>
              </a:rPr>
              <a:t>Universal:</a:t>
            </a:r>
            <a:r>
              <a:rPr lang="en-US" sz="2000">
                <a:solidFill>
                  <a:schemeClr val="tx1"/>
                </a:solidFill>
                <a:latin typeface="Aptos" panose="020B0004020202020204" pitchFamily="34" charset="0"/>
                <a:ea typeface="+mn-lt"/>
                <a:cs typeface="Segoe UI"/>
              </a:rPr>
              <a:t> website, monthly webinars, quarterly virtual office hours, desk aides, toolkits, frameworks</a:t>
            </a:r>
          </a:p>
          <a:p>
            <a:pPr lvl="1">
              <a:lnSpc>
                <a:spcPct val="110000"/>
              </a:lnSpc>
            </a:pPr>
            <a:r>
              <a:rPr lang="en-US" sz="2000" b="1">
                <a:solidFill>
                  <a:schemeClr val="tx1"/>
                </a:solidFill>
                <a:latin typeface="Aptos" panose="020B0004020202020204" pitchFamily="34" charset="0"/>
                <a:ea typeface="+mn-lt"/>
                <a:cs typeface="Segoe UI"/>
              </a:rPr>
              <a:t>Customized:</a:t>
            </a:r>
            <a:r>
              <a:rPr lang="en-US" sz="2000">
                <a:solidFill>
                  <a:schemeClr val="tx1"/>
                </a:solidFill>
                <a:latin typeface="Aptos" panose="020B0004020202020204" pitchFamily="34" charset="0"/>
                <a:ea typeface="+mn-lt"/>
                <a:cs typeface="Segoe UI"/>
              </a:rPr>
              <a:t> Individual TA/coaching sessions</a:t>
            </a:r>
          </a:p>
          <a:p>
            <a:pPr lvl="1">
              <a:lnSpc>
                <a:spcPct val="110000"/>
              </a:lnSpc>
            </a:pPr>
            <a:r>
              <a:rPr lang="en-US" sz="2000" b="1">
                <a:solidFill>
                  <a:schemeClr val="tx1"/>
                </a:solidFill>
                <a:latin typeface="Aptos" panose="020B0004020202020204" pitchFamily="34" charset="0"/>
                <a:ea typeface="+mn-lt"/>
                <a:cs typeface="Segoe UI"/>
              </a:rPr>
              <a:t>Intensive:</a:t>
            </a:r>
            <a:r>
              <a:rPr lang="en-US" sz="2000">
                <a:solidFill>
                  <a:schemeClr val="tx1"/>
                </a:solidFill>
                <a:latin typeface="Aptos" panose="020B0004020202020204" pitchFamily="34" charset="0"/>
                <a:ea typeface="+mn-lt"/>
                <a:cs typeface="Segoe UI"/>
              </a:rPr>
              <a:t> Extended, tailored TA to multiple stakeholders</a:t>
            </a:r>
          </a:p>
        </p:txBody>
      </p:sp>
      <p:sp>
        <p:nvSpPr>
          <p:cNvPr id="10" name="Rectangle 9">
            <a:extLst>
              <a:ext uri="{FF2B5EF4-FFF2-40B4-BE49-F238E27FC236}">
                <a16:creationId xmlns:a16="http://schemas.microsoft.com/office/drawing/2014/main" id="{5F9AEEBB-4948-A36F-3CF5-A3C4F227E961}"/>
              </a:ext>
              <a:ext uri="{C183D7F6-B498-43B3-948B-1728B52AA6E4}">
                <adec:decorative xmlns:adec="http://schemas.microsoft.com/office/drawing/2017/decorative" val="1"/>
              </a:ext>
            </a:extLst>
          </p:cNvPr>
          <p:cNvSpPr/>
          <p:nvPr/>
        </p:nvSpPr>
        <p:spPr>
          <a:xfrm>
            <a:off x="312242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3" descr="U.S. Department of Labor logo">
            <a:extLst>
              <a:ext uri="{FF2B5EF4-FFF2-40B4-BE49-F238E27FC236}">
                <a16:creationId xmlns:a16="http://schemas.microsoft.com/office/drawing/2014/main" id="{D09C23DC-03A7-FDB9-310E-96D69B71B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7346" y="575484"/>
            <a:ext cx="1563476" cy="1566053"/>
          </a:xfrm>
          <a:prstGeom prst="rect">
            <a:avLst/>
          </a:prstGeom>
        </p:spPr>
      </p:pic>
      <p:pic>
        <p:nvPicPr>
          <p:cNvPr id="8" name="Picture 7" descr="NAWDP, COABE, NDI, WIA, and FASTPORT logos">
            <a:extLst>
              <a:ext uri="{FF2B5EF4-FFF2-40B4-BE49-F238E27FC236}">
                <a16:creationId xmlns:a16="http://schemas.microsoft.com/office/drawing/2014/main" id="{5BE37307-D472-5BF7-AC8B-4DFE01164EC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46692" y="2249258"/>
            <a:ext cx="2413842" cy="1716027"/>
          </a:xfrm>
          <a:prstGeom prst="rect">
            <a:avLst/>
          </a:prstGeom>
        </p:spPr>
      </p:pic>
      <p:pic>
        <p:nvPicPr>
          <p:cNvPr id="1026" name="Picture 2" descr="QR code for Center of Excellence Website">
            <a:extLst>
              <a:ext uri="{FF2B5EF4-FFF2-40B4-BE49-F238E27FC236}">
                <a16:creationId xmlns:a16="http://schemas.microsoft.com/office/drawing/2014/main" id="{5D133F86-14F2-6F17-B48B-90D3CFEEAB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1706" y="4416135"/>
            <a:ext cx="1739116" cy="168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58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A5F1-B301-41F2-6BF9-4F49640000C9}"/>
              </a:ext>
            </a:extLst>
          </p:cNvPr>
          <p:cNvSpPr>
            <a:spLocks noGrp="1"/>
          </p:cNvSpPr>
          <p:nvPr>
            <p:ph type="title"/>
          </p:nvPr>
        </p:nvSpPr>
        <p:spPr>
          <a:xfrm>
            <a:off x="533400" y="701847"/>
            <a:ext cx="10515600" cy="1086247"/>
          </a:xfrm>
        </p:spPr>
        <p:txBody>
          <a:bodyPr>
            <a:normAutofit/>
          </a:bodyPr>
          <a:lstStyle/>
          <a:p>
            <a:r>
              <a:rPr lang="en-US" sz="5400">
                <a:solidFill>
                  <a:srgbClr val="FFFFFF"/>
                </a:solidFill>
                <a:latin typeface="Aptos" panose="020B0004020202020204" pitchFamily="34" charset="0"/>
              </a:rPr>
              <a:t>Firsts: Understanding the Field</a:t>
            </a:r>
            <a:endParaRPr lang="en-US" sz="5400">
              <a:solidFill>
                <a:srgbClr val="00015E"/>
              </a:solidFill>
              <a:latin typeface="Aptos" panose="020B0004020202020204" pitchFamily="34" charset="0"/>
            </a:endParaRPr>
          </a:p>
        </p:txBody>
      </p:sp>
      <p:sp>
        <p:nvSpPr>
          <p:cNvPr id="5" name="Content Placeholder 4">
            <a:extLst>
              <a:ext uri="{FF2B5EF4-FFF2-40B4-BE49-F238E27FC236}">
                <a16:creationId xmlns:a16="http://schemas.microsoft.com/office/drawing/2014/main" id="{E9483E15-A7CA-5029-DE67-5FE7519C719B}"/>
              </a:ext>
            </a:extLst>
          </p:cNvPr>
          <p:cNvSpPr>
            <a:spLocks noGrp="1"/>
          </p:cNvSpPr>
          <p:nvPr>
            <p:ph sz="half" idx="14"/>
          </p:nvPr>
        </p:nvSpPr>
        <p:spPr>
          <a:xfrm>
            <a:off x="652911" y="1837060"/>
            <a:ext cx="11186664" cy="4002425"/>
          </a:xfrm>
        </p:spPr>
        <p:txBody>
          <a:bodyPr vert="horz" lIns="91440" tIns="45720" rIns="91440" bIns="45720" rtlCol="0" anchor="t">
            <a:noAutofit/>
          </a:bodyPr>
          <a:lstStyle/>
          <a:p>
            <a:pPr marL="0" indent="0">
              <a:lnSpc>
                <a:spcPct val="120000"/>
              </a:lnSpc>
              <a:buNone/>
            </a:pPr>
            <a:r>
              <a:rPr lang="en-US" sz="1800" b="1">
                <a:solidFill>
                  <a:schemeClr val="tx1"/>
                </a:solidFill>
                <a:latin typeface="Aptos" panose="020B0004020202020204" pitchFamily="34" charset="0"/>
              </a:rPr>
              <a:t>Deep dive into system understanding of RA</a:t>
            </a:r>
          </a:p>
          <a:p>
            <a:pPr>
              <a:lnSpc>
                <a:spcPct val="120000"/>
              </a:lnSpc>
            </a:pPr>
            <a:r>
              <a:rPr lang="en-US" sz="1800">
                <a:solidFill>
                  <a:schemeClr val="tx1"/>
                </a:solidFill>
                <a:latin typeface="Aptos" panose="020B0004020202020204" pitchFamily="34" charset="0"/>
              </a:rPr>
              <a:t>Multiple methodologies: data analysis, interviews, partner surveys, </a:t>
            </a:r>
            <a:br>
              <a:rPr lang="en-US" sz="1800">
                <a:solidFill>
                  <a:schemeClr val="tx1"/>
                </a:solidFill>
                <a:latin typeface="Aptos" panose="020B0004020202020204" pitchFamily="34" charset="0"/>
              </a:rPr>
            </a:br>
            <a:r>
              <a:rPr lang="en-US" sz="1800">
                <a:solidFill>
                  <a:schemeClr val="tx1"/>
                </a:solidFill>
                <a:latin typeface="Aptos" panose="020B0004020202020204" pitchFamily="34" charset="0"/>
              </a:rPr>
              <a:t>working groups, TA participant feedback, literature review</a:t>
            </a:r>
          </a:p>
          <a:p>
            <a:pPr>
              <a:lnSpc>
                <a:spcPct val="120000"/>
              </a:lnSpc>
            </a:pPr>
            <a:r>
              <a:rPr lang="en-US" sz="1800">
                <a:solidFill>
                  <a:schemeClr val="tx1"/>
                </a:solidFill>
                <a:latin typeface="Aptos" panose="020B0004020202020204" pitchFamily="34" charset="0"/>
              </a:rPr>
              <a:t>First analysis of national, state WIOA/RA co-enrollment data</a:t>
            </a:r>
          </a:p>
          <a:p>
            <a:pPr>
              <a:lnSpc>
                <a:spcPct val="120000"/>
              </a:lnSpc>
            </a:pPr>
            <a:r>
              <a:rPr lang="en-US" sz="1800">
                <a:solidFill>
                  <a:schemeClr val="tx1"/>
                </a:solidFill>
                <a:latin typeface="Aptos" panose="020B0004020202020204" pitchFamily="34" charset="0"/>
              </a:rPr>
              <a:t>First analysis of WIOA State Unified and Combined Plans for RA </a:t>
            </a:r>
          </a:p>
          <a:p>
            <a:pPr>
              <a:lnSpc>
                <a:spcPct val="120000"/>
              </a:lnSpc>
            </a:pPr>
            <a:r>
              <a:rPr lang="en-US" sz="1800">
                <a:solidFill>
                  <a:schemeClr val="tx1"/>
                </a:solidFill>
                <a:latin typeface="Aptos" panose="020B0004020202020204" pitchFamily="34" charset="0"/>
              </a:rPr>
              <a:t>First national assessment,</a:t>
            </a:r>
            <a:r>
              <a:rPr lang="en-US" sz="1800">
                <a:solidFill>
                  <a:schemeClr val="tx1"/>
                </a:solidFill>
                <a:latin typeface="Aptos" panose="020B0004020202020204" pitchFamily="34" charset="0"/>
                <a:cs typeface="Calibri Light"/>
              </a:rPr>
              <a:t> "Workforce System RA Baseline </a:t>
            </a:r>
            <a:br>
              <a:rPr lang="en-US" sz="1800">
                <a:solidFill>
                  <a:schemeClr val="tx1"/>
                </a:solidFill>
                <a:latin typeface="Aptos" panose="020B0004020202020204" pitchFamily="34" charset="0"/>
                <a:cs typeface="Calibri Light"/>
              </a:rPr>
            </a:br>
            <a:r>
              <a:rPr lang="en-US" sz="1800">
                <a:solidFill>
                  <a:schemeClr val="tx1"/>
                </a:solidFill>
                <a:latin typeface="Aptos" panose="020B0004020202020204" pitchFamily="34" charset="0"/>
                <a:cs typeface="Calibri Light"/>
              </a:rPr>
              <a:t>Knowledge Assessment Report"</a:t>
            </a:r>
          </a:p>
          <a:p>
            <a:pPr>
              <a:lnSpc>
                <a:spcPct val="120000"/>
              </a:lnSpc>
            </a:pPr>
            <a:r>
              <a:rPr lang="en-US" sz="1800">
                <a:solidFill>
                  <a:schemeClr val="tx1"/>
                </a:solidFill>
                <a:latin typeface="Aptos" panose="020B0004020202020204" pitchFamily="34" charset="0"/>
              </a:rPr>
              <a:t>First national assessment of Title II RA engagement, </a:t>
            </a:r>
            <a:br>
              <a:rPr lang="en-US" sz="1800">
                <a:solidFill>
                  <a:schemeClr val="tx1"/>
                </a:solidFill>
                <a:latin typeface="Aptos" panose="020B0004020202020204" pitchFamily="34" charset="0"/>
              </a:rPr>
            </a:br>
            <a:r>
              <a:rPr lang="en-US" sz="1800">
                <a:solidFill>
                  <a:schemeClr val="tx1"/>
                </a:solidFill>
                <a:latin typeface="Aptos" panose="020B0004020202020204" pitchFamily="34" charset="0"/>
              </a:rPr>
              <a:t>“Expanding RA through WIOA Title I and Title II Partnerships Report”</a:t>
            </a:r>
          </a:p>
          <a:p>
            <a:pPr>
              <a:lnSpc>
                <a:spcPct val="120000"/>
              </a:lnSpc>
            </a:pPr>
            <a:r>
              <a:rPr lang="en-US" sz="1800">
                <a:solidFill>
                  <a:schemeClr val="tx1"/>
                </a:solidFill>
                <a:latin typeface="Aptos" panose="020B0004020202020204" pitchFamily="34" charset="0"/>
              </a:rPr>
              <a:t>First landscape scan, analysis of Apprenticeship Networks across US</a:t>
            </a:r>
          </a:p>
        </p:txBody>
      </p:sp>
      <p:pic>
        <p:nvPicPr>
          <p:cNvPr id="6" name="Picture 5" descr="Cover of &quot;Workforce System Registered Apprenticeship Baseline Knowledge Assessment Report: Insight &amp; Opportunities to Strengthen Workforce Practitioner Knowledge of Registered Apprenticeship&quot; by Safal Partners and the Center of Excellence - March 2023">
            <a:extLst>
              <a:ext uri="{FF2B5EF4-FFF2-40B4-BE49-F238E27FC236}">
                <a16:creationId xmlns:a16="http://schemas.microsoft.com/office/drawing/2014/main" id="{B4A1C3CA-C4DC-5D6E-6CC7-88A11B62CEFA}"/>
              </a:ext>
            </a:extLst>
          </p:cNvPr>
          <p:cNvPicPr>
            <a:picLocks noChangeAspect="1"/>
          </p:cNvPicPr>
          <p:nvPr/>
        </p:nvPicPr>
        <p:blipFill>
          <a:blip r:embed="rId3" cstate="screen">
            <a:extLst>
              <a:ext uri="{28A0092B-C50C-407E-A947-70E740481C1C}">
                <a14:useLocalDpi xmlns:a14="http://schemas.microsoft.com/office/drawing/2010/main" val="0"/>
              </a:ext>
            </a:extLst>
          </a:blip>
          <a:srcRect l="11168" r="59"/>
          <a:stretch/>
        </p:blipFill>
        <p:spPr>
          <a:xfrm>
            <a:off x="9221671" y="1774653"/>
            <a:ext cx="2970329" cy="438149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79901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7B01-44DD-7DD8-6FE4-88C6E5B506D8}"/>
              </a:ext>
            </a:extLst>
          </p:cNvPr>
          <p:cNvSpPr>
            <a:spLocks noGrp="1"/>
          </p:cNvSpPr>
          <p:nvPr>
            <p:ph type="title"/>
          </p:nvPr>
        </p:nvSpPr>
        <p:spPr>
          <a:xfrm>
            <a:off x="611092" y="378618"/>
            <a:ext cx="11479308" cy="1325563"/>
          </a:xfrm>
        </p:spPr>
        <p:txBody>
          <a:bodyPr>
            <a:normAutofit/>
          </a:bodyPr>
          <a:lstStyle/>
          <a:p>
            <a:r>
              <a:rPr lang="en-US">
                <a:solidFill>
                  <a:srgbClr val="FFFFFF"/>
                </a:solidFill>
                <a:latin typeface="Aptos" panose="020B0004020202020204" pitchFamily="34" charset="0"/>
              </a:rPr>
              <a:t>Rethinking Assumptions</a:t>
            </a:r>
          </a:p>
        </p:txBody>
      </p:sp>
      <p:sp>
        <p:nvSpPr>
          <p:cNvPr id="4" name="Content Placeholder 3">
            <a:extLst>
              <a:ext uri="{FF2B5EF4-FFF2-40B4-BE49-F238E27FC236}">
                <a16:creationId xmlns:a16="http://schemas.microsoft.com/office/drawing/2014/main" id="{D16F998A-3430-0DF9-70BC-6FC3E1D05F3A}"/>
              </a:ext>
            </a:extLst>
          </p:cNvPr>
          <p:cNvSpPr>
            <a:spLocks noGrp="1"/>
          </p:cNvSpPr>
          <p:nvPr>
            <p:ph sz="half" idx="2"/>
          </p:nvPr>
        </p:nvSpPr>
        <p:spPr>
          <a:xfrm>
            <a:off x="607001" y="1840089"/>
            <a:ext cx="10973907" cy="4271068"/>
          </a:xfrm>
        </p:spPr>
        <p:txBody>
          <a:bodyPr vert="horz" lIns="91440" tIns="45720" rIns="91440" bIns="45720" rtlCol="0" anchor="t">
            <a:normAutofit/>
          </a:bodyPr>
          <a:lstStyle/>
          <a:p>
            <a:pPr marL="0" indent="0" algn="ctr">
              <a:buNone/>
            </a:pPr>
            <a:r>
              <a:rPr lang="en-US" sz="3000">
                <a:solidFill>
                  <a:schemeClr val="tx1"/>
                </a:solidFill>
                <a:latin typeface="Aptos" panose="020B0004020202020204" pitchFamily="34" charset="0"/>
              </a:rPr>
              <a:t>Workforce system stakeholders aren't as engaged in or strategically planning for RA inclusion </a:t>
            </a:r>
            <a:br>
              <a:rPr lang="en-US" sz="3000">
                <a:solidFill>
                  <a:schemeClr val="tx1"/>
                </a:solidFill>
                <a:latin typeface="Aptos" panose="020B0004020202020204" pitchFamily="34" charset="0"/>
              </a:rPr>
            </a:br>
            <a:r>
              <a:rPr lang="en-US" sz="3000">
                <a:solidFill>
                  <a:schemeClr val="tx1"/>
                </a:solidFill>
                <a:latin typeface="Aptos" panose="020B0004020202020204" pitchFamily="34" charset="0"/>
              </a:rPr>
              <a:t>as initially thought. </a:t>
            </a:r>
          </a:p>
          <a:p>
            <a:pPr marL="0" indent="0">
              <a:buNone/>
            </a:pPr>
            <a:endParaRPr lang="en-US" sz="3000">
              <a:solidFill>
                <a:schemeClr val="tx1"/>
              </a:solidFill>
              <a:latin typeface="Aptos" panose="020B0004020202020204" pitchFamily="34" charset="0"/>
            </a:endParaRPr>
          </a:p>
          <a:p>
            <a:pPr marL="0" indent="0" algn="ctr">
              <a:buNone/>
            </a:pPr>
            <a:r>
              <a:rPr lang="en-US" sz="3000">
                <a:solidFill>
                  <a:schemeClr val="tx1"/>
                </a:solidFill>
                <a:latin typeface="Aptos" panose="020B0004020202020204" pitchFamily="34" charset="0"/>
              </a:rPr>
              <a:t>Misalignment seen across multiple areas:</a:t>
            </a:r>
          </a:p>
          <a:p>
            <a:pPr marL="0" indent="0" algn="ctr">
              <a:buNone/>
            </a:pPr>
            <a:r>
              <a:rPr lang="en-US" sz="3000">
                <a:solidFill>
                  <a:schemeClr val="tx1"/>
                </a:solidFill>
                <a:latin typeface="Aptos" panose="020B0004020202020204" pitchFamily="34" charset="0"/>
              </a:rPr>
              <a:t>- State planning to local implementation</a:t>
            </a:r>
          </a:p>
          <a:p>
            <a:pPr algn="ctr">
              <a:buFontTx/>
              <a:buChar char="-"/>
            </a:pPr>
            <a:r>
              <a:rPr lang="en-US" sz="3000">
                <a:solidFill>
                  <a:schemeClr val="tx1"/>
                </a:solidFill>
                <a:latin typeface="Aptos" panose="020B0004020202020204" pitchFamily="34" charset="0"/>
              </a:rPr>
              <a:t>WIOA funding utilization to policy development</a:t>
            </a:r>
          </a:p>
          <a:p>
            <a:pPr marL="0" indent="0" algn="ctr">
              <a:buNone/>
            </a:pPr>
            <a:r>
              <a:rPr lang="en-US" sz="3000" b="1">
                <a:solidFill>
                  <a:schemeClr val="tx1"/>
                </a:solidFill>
                <a:latin typeface="Aptos" panose="020B0004020202020204" pitchFamily="34" charset="0"/>
              </a:rPr>
              <a:t>…and more</a:t>
            </a:r>
          </a:p>
          <a:p>
            <a:pPr marL="457200" lvl="1" indent="0" algn="ctr">
              <a:buNone/>
            </a:pPr>
            <a:endParaRPr lang="en-US" sz="1600">
              <a:solidFill>
                <a:schemeClr val="tx1"/>
              </a:solidFill>
              <a:latin typeface="Aptos" panose="020B0004020202020204" pitchFamily="34" charset="0"/>
            </a:endParaRPr>
          </a:p>
          <a:p>
            <a:endParaRPr lang="en-US" sz="2000" b="1" i="1">
              <a:solidFill>
                <a:srgbClr val="000000"/>
              </a:solidFill>
              <a:latin typeface="Aptos" panose="020B0004020202020204" pitchFamily="34" charset="0"/>
            </a:endParaRPr>
          </a:p>
        </p:txBody>
      </p:sp>
    </p:spTree>
    <p:extLst>
      <p:ext uri="{BB962C8B-B14F-4D97-AF65-F5344CB8AC3E}">
        <p14:creationId xmlns:p14="http://schemas.microsoft.com/office/powerpoint/2010/main" val="135098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CF30-520E-48CF-B406-13B07ECE2A54}"/>
              </a:ext>
            </a:extLst>
          </p:cNvPr>
          <p:cNvSpPr>
            <a:spLocks noGrp="1"/>
          </p:cNvSpPr>
          <p:nvPr>
            <p:ph type="title"/>
          </p:nvPr>
        </p:nvSpPr>
        <p:spPr>
          <a:xfrm>
            <a:off x="838200" y="500062"/>
            <a:ext cx="10515600" cy="1325563"/>
          </a:xfrm>
        </p:spPr>
        <p:txBody>
          <a:bodyPr>
            <a:normAutofit/>
          </a:bodyPr>
          <a:lstStyle/>
          <a:p>
            <a:r>
              <a:rPr lang="en-US" sz="4000">
                <a:latin typeface="Aptos" panose="020B0004020202020204" pitchFamily="34" charset="0"/>
              </a:rPr>
              <a:t>WIOA State Plans: 7 Indicators of RA Alignment</a:t>
            </a:r>
          </a:p>
        </p:txBody>
      </p:sp>
      <p:sp>
        <p:nvSpPr>
          <p:cNvPr id="3" name="Content Placeholder 2">
            <a:extLst>
              <a:ext uri="{FF2B5EF4-FFF2-40B4-BE49-F238E27FC236}">
                <a16:creationId xmlns:a16="http://schemas.microsoft.com/office/drawing/2014/main" id="{8A945185-BCBD-0233-785C-94275160D3E9}"/>
              </a:ext>
            </a:extLst>
          </p:cNvPr>
          <p:cNvSpPr>
            <a:spLocks noGrp="1"/>
          </p:cNvSpPr>
          <p:nvPr>
            <p:ph sz="half" idx="1"/>
          </p:nvPr>
        </p:nvSpPr>
        <p:spPr>
          <a:xfrm>
            <a:off x="838200" y="1825625"/>
            <a:ext cx="10515600" cy="3924935"/>
          </a:xfrm>
        </p:spPr>
        <p:txBody>
          <a:bodyPr>
            <a:noAutofit/>
          </a:bodyPr>
          <a:lstStyle/>
          <a:p>
            <a:pPr marL="457200" indent="-457200">
              <a:lnSpc>
                <a:spcPct val="120000"/>
              </a:lnSpc>
              <a:buFont typeface="+mj-lt"/>
              <a:buAutoNum type="arabicParenR"/>
            </a:pPr>
            <a:r>
              <a:rPr lang="en-US" sz="2000">
                <a:solidFill>
                  <a:schemeClr val="tx1"/>
                </a:solidFill>
                <a:latin typeface="Aptos" panose="020B0004020202020204" pitchFamily="34" charset="0"/>
              </a:rPr>
              <a:t>Apprenticeship mentioned as workforce strategy</a:t>
            </a:r>
          </a:p>
          <a:p>
            <a:pPr marL="457200" indent="-457200">
              <a:lnSpc>
                <a:spcPct val="120000"/>
              </a:lnSpc>
              <a:buFont typeface="+mj-lt"/>
              <a:buAutoNum type="arabicParenR"/>
            </a:pPr>
            <a:r>
              <a:rPr lang="en-US" sz="2000">
                <a:solidFill>
                  <a:schemeClr val="tx1"/>
                </a:solidFill>
                <a:latin typeface="Aptos" panose="020B0004020202020204" pitchFamily="34" charset="0"/>
              </a:rPr>
              <a:t>Plans to apply for/utilize federal grants to expand apprenticeship</a:t>
            </a:r>
          </a:p>
          <a:p>
            <a:pPr marL="457200" indent="-457200">
              <a:lnSpc>
                <a:spcPct val="120000"/>
              </a:lnSpc>
              <a:buFont typeface="+mj-lt"/>
              <a:buAutoNum type="arabicParenR"/>
            </a:pPr>
            <a:r>
              <a:rPr lang="en-US" sz="2000">
                <a:solidFill>
                  <a:schemeClr val="tx1"/>
                </a:solidFill>
                <a:latin typeface="Aptos" panose="020B0004020202020204" pitchFamily="34" charset="0"/>
              </a:rPr>
              <a:t>Apprenticeship articulated specifically in strategies to meet State Plan vision</a:t>
            </a:r>
          </a:p>
          <a:p>
            <a:pPr marL="457200" indent="-457200">
              <a:lnSpc>
                <a:spcPct val="120000"/>
              </a:lnSpc>
              <a:buFont typeface="+mj-lt"/>
              <a:buAutoNum type="arabicParenR"/>
            </a:pPr>
            <a:r>
              <a:rPr lang="en-US" sz="2000">
                <a:solidFill>
                  <a:schemeClr val="tx1"/>
                </a:solidFill>
                <a:latin typeface="Aptos" panose="020B0004020202020204" pitchFamily="34" charset="0"/>
              </a:rPr>
              <a:t>State level apprenticeship work group or committee to State Workforce Board</a:t>
            </a:r>
          </a:p>
          <a:p>
            <a:pPr marL="457200" indent="-457200">
              <a:lnSpc>
                <a:spcPct val="120000"/>
              </a:lnSpc>
              <a:buFont typeface="+mj-lt"/>
              <a:buAutoNum type="arabicParenR"/>
            </a:pPr>
            <a:r>
              <a:rPr lang="en-US" sz="2000">
                <a:solidFill>
                  <a:schemeClr val="tx1"/>
                </a:solidFill>
                <a:latin typeface="Aptos" panose="020B0004020202020204" pitchFamily="34" charset="0"/>
              </a:rPr>
              <a:t>Specialist expertise in American Job Centers</a:t>
            </a:r>
          </a:p>
          <a:p>
            <a:pPr marL="457200" indent="-457200">
              <a:lnSpc>
                <a:spcPct val="120000"/>
              </a:lnSpc>
              <a:buFont typeface="+mj-lt"/>
              <a:buAutoNum type="arabicParenR"/>
            </a:pPr>
            <a:r>
              <a:rPr lang="en-US" sz="2000">
                <a:solidFill>
                  <a:schemeClr val="tx1"/>
                </a:solidFill>
                <a:latin typeface="Aptos" panose="020B0004020202020204" pitchFamily="34" charset="0"/>
              </a:rPr>
              <a:t>State-level initiative for RA expansion (i.e. investment of additional resources, statutes to incentivize/scale RA programs)</a:t>
            </a:r>
          </a:p>
          <a:p>
            <a:pPr marL="457200" indent="-457200">
              <a:lnSpc>
                <a:spcPct val="120000"/>
              </a:lnSpc>
              <a:buFont typeface="+mj-lt"/>
              <a:buAutoNum type="arabicParenR"/>
            </a:pPr>
            <a:r>
              <a:rPr lang="en-US" sz="2000">
                <a:solidFill>
                  <a:schemeClr val="tx1"/>
                </a:solidFill>
                <a:latin typeface="Aptos" panose="020B0004020202020204" pitchFamily="34" charset="0"/>
              </a:rPr>
              <a:t>Specific objectives, goals for increased # of apprentices or RA programs</a:t>
            </a:r>
          </a:p>
        </p:txBody>
      </p:sp>
    </p:spTree>
    <p:extLst>
      <p:ext uri="{BB962C8B-B14F-4D97-AF65-F5344CB8AC3E}">
        <p14:creationId xmlns:p14="http://schemas.microsoft.com/office/powerpoint/2010/main" val="90379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7B01-44DD-7DD8-6FE4-88C6E5B506D8}"/>
              </a:ext>
            </a:extLst>
          </p:cNvPr>
          <p:cNvSpPr>
            <a:spLocks noGrp="1"/>
          </p:cNvSpPr>
          <p:nvPr>
            <p:ph type="title"/>
          </p:nvPr>
        </p:nvSpPr>
        <p:spPr>
          <a:xfrm>
            <a:off x="611092" y="378618"/>
            <a:ext cx="11479308" cy="1325563"/>
          </a:xfrm>
        </p:spPr>
        <p:txBody>
          <a:bodyPr>
            <a:normAutofit/>
          </a:bodyPr>
          <a:lstStyle/>
          <a:p>
            <a:r>
              <a:rPr lang="en-US">
                <a:solidFill>
                  <a:srgbClr val="FFFFFF"/>
                </a:solidFill>
                <a:latin typeface="Aptos" panose="020B0004020202020204" pitchFamily="34" charset="0"/>
              </a:rPr>
              <a:t>Support at Top, Dropoff in Planning</a:t>
            </a:r>
          </a:p>
        </p:txBody>
      </p:sp>
      <p:sp>
        <p:nvSpPr>
          <p:cNvPr id="3" name="Rectangle 2" descr="RA Alignment Indicator&#10;1. Apprenticeship acknowledged as workforce strategy&#10;2. Plans to apply for/utilize federal grants to expand apprenticeship&#10;3. Apprenticeship articulated specifically in strategies to meet State Plan vision&#10;4. State level apprenticeship work group or committee to SWDB&#10;5. Specialist expertise in AJCs&#10;6. State level initiative (e.g., investment of additional resources, statute designed to incentivize or encourage establishment of apprenticeships)&#10;7. Specific objectives and goals for increased # of apprentices or apprenticeship programs&#10;&#10;Table with columns labelled &quot;# of state plans included&quot;, &quot;% of states&quot;, &quot;# of territories&quot;. Chart reads that 50 state plans were included, 100% of states, and 6 territories. The next row reads 42 state plans included, 84% of states, 4 territories. The next row reads 17 state plans included, 34% of states, 3 territories. The next row reads 17 state plans included, 34% of states, 1 territory. The next row reads 16 state plans included, 32% of states, 1 territory. The next row reads 15 state plans included, 30% of states, 2 territories. The next row reads 7 state plans included, 14% of states, 0 territories.&#10;4.">
            <a:extLst>
              <a:ext uri="{FF2B5EF4-FFF2-40B4-BE49-F238E27FC236}">
                <a16:creationId xmlns:a16="http://schemas.microsoft.com/office/drawing/2014/main" id="{D8939C94-C196-529D-6D06-2F6DA9FE1F91}"/>
              </a:ext>
            </a:extLst>
          </p:cNvPr>
          <p:cNvSpPr/>
          <p:nvPr/>
        </p:nvSpPr>
        <p:spPr>
          <a:xfrm>
            <a:off x="611092" y="1524000"/>
            <a:ext cx="11062748" cy="44907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AC396D8E-D5EC-299D-EF24-F3BCC338EAAE}"/>
              </a:ext>
            </a:extLst>
          </p:cNvPr>
          <p:cNvGraphicFramePr>
            <a:graphicFrameLocks noGrp="1"/>
          </p:cNvGraphicFramePr>
          <p:nvPr>
            <p:extLst>
              <p:ext uri="{D42A27DB-BD31-4B8C-83A1-F6EECF244321}">
                <p14:modId xmlns:p14="http://schemas.microsoft.com/office/powerpoint/2010/main" val="2238708571"/>
              </p:ext>
            </p:extLst>
          </p:nvPr>
        </p:nvGraphicFramePr>
        <p:xfrm>
          <a:off x="719388" y="1606879"/>
          <a:ext cx="10753223" cy="4260813"/>
        </p:xfrm>
        <a:graphic>
          <a:graphicData uri="http://schemas.openxmlformats.org/drawingml/2006/table">
            <a:tbl>
              <a:tblPr firstRow="1" bandRow="1">
                <a:tableStyleId>{5C22544A-7EE6-4342-B048-85BDC9FD1C3A}</a:tableStyleId>
              </a:tblPr>
              <a:tblGrid>
                <a:gridCol w="7252003">
                  <a:extLst>
                    <a:ext uri="{9D8B030D-6E8A-4147-A177-3AD203B41FA5}">
                      <a16:colId xmlns:a16="http://schemas.microsoft.com/office/drawing/2014/main" val="2465197168"/>
                    </a:ext>
                  </a:extLst>
                </a:gridCol>
                <a:gridCol w="1436246">
                  <a:extLst>
                    <a:ext uri="{9D8B030D-6E8A-4147-A177-3AD203B41FA5}">
                      <a16:colId xmlns:a16="http://schemas.microsoft.com/office/drawing/2014/main" val="2403231161"/>
                    </a:ext>
                  </a:extLst>
                </a:gridCol>
                <a:gridCol w="871671">
                  <a:extLst>
                    <a:ext uri="{9D8B030D-6E8A-4147-A177-3AD203B41FA5}">
                      <a16:colId xmlns:a16="http://schemas.microsoft.com/office/drawing/2014/main" val="557982147"/>
                    </a:ext>
                  </a:extLst>
                </a:gridCol>
                <a:gridCol w="1193303">
                  <a:extLst>
                    <a:ext uri="{9D8B030D-6E8A-4147-A177-3AD203B41FA5}">
                      <a16:colId xmlns:a16="http://schemas.microsoft.com/office/drawing/2014/main" val="2841369350"/>
                    </a:ext>
                  </a:extLst>
                </a:gridCol>
              </a:tblGrid>
              <a:tr h="610525">
                <a:tc>
                  <a:txBody>
                    <a:bodyPr/>
                    <a:lstStyle/>
                    <a:p>
                      <a:pPr algn="l" rtl="0" fontAlgn="base">
                        <a:lnSpc>
                          <a:spcPct val="100000"/>
                        </a:lnSpc>
                      </a:pPr>
                      <a:r>
                        <a:rPr lang="en-US" sz="2200" b="1">
                          <a:solidFill>
                            <a:schemeClr val="accent1">
                              <a:lumMod val="50000"/>
                            </a:schemeClr>
                          </a:solidFill>
                          <a:effectLst/>
                          <a:latin typeface="Aptos" panose="020B0004020202020204" pitchFamily="34" charset="0"/>
                        </a:rPr>
                        <a:t>RA Alignment Indicator</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DD6EE"/>
                    </a:solidFill>
                  </a:tcPr>
                </a:tc>
                <a:tc>
                  <a:txBody>
                    <a:bodyPr/>
                    <a:lstStyle/>
                    <a:p>
                      <a:pPr algn="ctr" rtl="0" fontAlgn="base">
                        <a:lnSpc>
                          <a:spcPts val="1200"/>
                        </a:lnSpc>
                      </a:pPr>
                      <a:br>
                        <a:rPr lang="en-US" sz="1500" b="1">
                          <a:solidFill>
                            <a:schemeClr val="accent1">
                              <a:lumMod val="50000"/>
                            </a:schemeClr>
                          </a:solidFill>
                          <a:effectLst/>
                          <a:latin typeface="Aptos" panose="020B0004020202020204" pitchFamily="34" charset="0"/>
                        </a:rPr>
                      </a:br>
                      <a:r>
                        <a:rPr lang="en-US" sz="1500" b="1">
                          <a:solidFill>
                            <a:schemeClr val="accent1">
                              <a:lumMod val="50000"/>
                            </a:schemeClr>
                          </a:solidFill>
                          <a:effectLst/>
                          <a:latin typeface="Aptos" panose="020B0004020202020204" pitchFamily="34" charset="0"/>
                        </a:rPr>
                        <a:t># of</a:t>
                      </a:r>
                    </a:p>
                    <a:p>
                      <a:pPr algn="ctr" rtl="0" fontAlgn="base">
                        <a:lnSpc>
                          <a:spcPts val="1200"/>
                        </a:lnSpc>
                      </a:pPr>
                      <a:r>
                        <a:rPr lang="en-US" sz="1500" b="1">
                          <a:solidFill>
                            <a:schemeClr val="accent1">
                              <a:lumMod val="50000"/>
                            </a:schemeClr>
                          </a:solidFill>
                          <a:effectLst/>
                          <a:latin typeface="Aptos" panose="020B0004020202020204" pitchFamily="34" charset="0"/>
                        </a:rPr>
                        <a:t>State Plans Included</a:t>
                      </a:r>
                      <a:r>
                        <a:rPr lang="en-US" sz="1500">
                          <a:solidFill>
                            <a:schemeClr val="accent1">
                              <a:lumMod val="50000"/>
                            </a:schemeClr>
                          </a:solidFill>
                          <a:effectLst/>
                          <a:latin typeface="Aptos" panose="020B0004020202020204" pitchFamily="34" charset="0"/>
                        </a:rPr>
                        <a: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DD6EE"/>
                    </a:solidFill>
                  </a:tcPr>
                </a:tc>
                <a:tc>
                  <a:txBody>
                    <a:bodyPr/>
                    <a:lstStyle/>
                    <a:p>
                      <a:pPr algn="ctr" rtl="0" fontAlgn="base">
                        <a:lnSpc>
                          <a:spcPts val="1200"/>
                        </a:lnSpc>
                      </a:pPr>
                      <a:br>
                        <a:rPr lang="en-US" sz="1500" b="1">
                          <a:solidFill>
                            <a:schemeClr val="accent1">
                              <a:lumMod val="50000"/>
                            </a:schemeClr>
                          </a:solidFill>
                          <a:effectLst/>
                          <a:latin typeface="Aptos" panose="020B0004020202020204" pitchFamily="34" charset="0"/>
                        </a:rPr>
                      </a:br>
                      <a:r>
                        <a:rPr lang="en-US" sz="1500" b="1">
                          <a:solidFill>
                            <a:schemeClr val="accent1">
                              <a:lumMod val="50000"/>
                            </a:schemeClr>
                          </a:solidFill>
                          <a:effectLst/>
                          <a:latin typeface="Aptos" panose="020B0004020202020204" pitchFamily="34" charset="0"/>
                        </a:rPr>
                        <a:t>% of States</a:t>
                      </a:r>
                      <a:endParaRPr lang="en-US" sz="1500">
                        <a:solidFill>
                          <a:schemeClr val="accent1">
                            <a:lumMod val="50000"/>
                          </a:schemeClr>
                        </a:solidFill>
                        <a:effectLst/>
                        <a:latin typeface="Aptos" panose="020B0004020202020204" pitchFamily="34" charset="0"/>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DD6EE"/>
                    </a:solidFill>
                  </a:tcPr>
                </a:tc>
                <a:tc>
                  <a:txBody>
                    <a:bodyPr/>
                    <a:lstStyle/>
                    <a:p>
                      <a:pPr algn="ctr" rtl="0" fontAlgn="base">
                        <a:lnSpc>
                          <a:spcPts val="1200"/>
                        </a:lnSpc>
                      </a:pPr>
                      <a:br>
                        <a:rPr lang="en-US" sz="1500" b="1">
                          <a:solidFill>
                            <a:schemeClr val="accent1">
                              <a:lumMod val="50000"/>
                            </a:schemeClr>
                          </a:solidFill>
                          <a:effectLst/>
                          <a:latin typeface="Aptos" panose="020B0004020202020204" pitchFamily="34" charset="0"/>
                        </a:rPr>
                      </a:br>
                      <a:r>
                        <a:rPr lang="en-US" sz="1500" b="1">
                          <a:solidFill>
                            <a:schemeClr val="accent1">
                              <a:lumMod val="50000"/>
                            </a:schemeClr>
                          </a:solidFill>
                          <a:effectLst/>
                          <a:latin typeface="Aptos" panose="020B0004020202020204" pitchFamily="34" charset="0"/>
                        </a:rPr>
                        <a:t># of Territories</a:t>
                      </a:r>
                      <a:r>
                        <a:rPr lang="en-US" sz="1500">
                          <a:solidFill>
                            <a:schemeClr val="accent1">
                              <a:lumMod val="50000"/>
                            </a:schemeClr>
                          </a:solidFill>
                          <a:effectLst/>
                          <a:latin typeface="Aptos" panose="020B0004020202020204" pitchFamily="34" charset="0"/>
                        </a:rPr>
                        <a: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DD6EE"/>
                    </a:solidFill>
                  </a:tcPr>
                </a:tc>
                <a:extLst>
                  <a:ext uri="{0D108BD9-81ED-4DB2-BD59-A6C34878D82A}">
                    <a16:rowId xmlns:a16="http://schemas.microsoft.com/office/drawing/2014/main" val="3430133646"/>
                  </a:ext>
                </a:extLst>
              </a:tr>
              <a:tr h="488420">
                <a:tc>
                  <a:txBody>
                    <a:bodyPr/>
                    <a:lstStyle/>
                    <a:p>
                      <a:pPr algn="l" rtl="0" fontAlgn="base">
                        <a:lnSpc>
                          <a:spcPct val="100000"/>
                        </a:lnSpc>
                      </a:pPr>
                      <a:r>
                        <a:rPr lang="en-US" sz="1500">
                          <a:effectLst/>
                          <a:latin typeface="Aptos" panose="020B0004020202020204" pitchFamily="34" charset="0"/>
                        </a:rPr>
                        <a:t>1. Apprenticeship acknowledged as workforce strategy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00"/>
                        </a:lnSpc>
                      </a:pPr>
                      <a:br>
                        <a:rPr lang="en-US" sz="1500">
                          <a:effectLst/>
                          <a:latin typeface="Aptos" panose="020B0004020202020204" pitchFamily="34" charset="0"/>
                        </a:rPr>
                      </a:br>
                      <a:r>
                        <a:rPr lang="en-US" sz="1500">
                          <a:effectLst/>
                          <a:latin typeface="Aptos" panose="020B0004020202020204" pitchFamily="34" charset="0"/>
                        </a:rPr>
                        <a:t>50 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rtl="0" fontAlgn="base">
                        <a:lnSpc>
                          <a:spcPts val="1200"/>
                        </a:lnSpc>
                      </a:pPr>
                      <a:br>
                        <a:rPr lang="en-US" sz="1500">
                          <a:effectLst/>
                          <a:latin typeface="Aptos" panose="020B0004020202020204" pitchFamily="34" charset="0"/>
                        </a:rPr>
                      </a:br>
                      <a:r>
                        <a:rPr lang="en-US" sz="1500">
                          <a:effectLst/>
                          <a:latin typeface="Aptos" panose="020B0004020202020204" pitchFamily="34" charset="0"/>
                        </a:rPr>
                        <a:t>100%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rtl="0" fontAlgn="base">
                        <a:lnSpc>
                          <a:spcPts val="1200"/>
                        </a:lnSpc>
                      </a:pPr>
                      <a:br>
                        <a:rPr lang="en-US" sz="1500">
                          <a:effectLst/>
                          <a:latin typeface="Aptos" panose="020B0004020202020204" pitchFamily="34" charset="0"/>
                        </a:rPr>
                      </a:br>
                      <a:r>
                        <a:rPr lang="en-US" sz="1500">
                          <a:effectLst/>
                          <a:latin typeface="Aptos" panose="020B0004020202020204" pitchFamily="34" charset="0"/>
                        </a:rPr>
                        <a:t>6 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38616906"/>
                  </a:ext>
                </a:extLst>
              </a:tr>
              <a:tr h="488420">
                <a:tc>
                  <a:txBody>
                    <a:bodyPr/>
                    <a:lstStyle/>
                    <a:p>
                      <a:pPr algn="l" rtl="0" fontAlgn="base">
                        <a:lnSpc>
                          <a:spcPct val="100000"/>
                        </a:lnSpc>
                      </a:pPr>
                      <a:r>
                        <a:rPr lang="en-US" sz="1500">
                          <a:effectLst/>
                          <a:latin typeface="Aptos" panose="020B0004020202020204" pitchFamily="34" charset="0"/>
                        </a:rPr>
                        <a:t>2. Plans to apply for/utilize federal grants to expand apprenticeship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00"/>
                        </a:lnSpc>
                      </a:pPr>
                      <a:br>
                        <a:rPr lang="en-US" sz="1500">
                          <a:effectLst/>
                          <a:latin typeface="Aptos" panose="020B0004020202020204" pitchFamily="34" charset="0"/>
                        </a:rPr>
                      </a:br>
                      <a:r>
                        <a:rPr lang="en-US" sz="1500">
                          <a:effectLst/>
                          <a:latin typeface="Aptos" panose="020B0004020202020204" pitchFamily="34" charset="0"/>
                        </a:rPr>
                        <a:t>42 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rtl="0" fontAlgn="base">
                        <a:lnSpc>
                          <a:spcPts val="1200"/>
                        </a:lnSpc>
                      </a:pPr>
                      <a:r>
                        <a:rPr lang="en-US" sz="1500">
                          <a:effectLst/>
                          <a:latin typeface="Aptos" panose="020B0004020202020204" pitchFamily="34" charset="0"/>
                        </a:rPr>
                        <a:t>  </a:t>
                      </a:r>
                      <a:br>
                        <a:rPr lang="en-US" sz="1500">
                          <a:effectLst/>
                          <a:latin typeface="Aptos" panose="020B0004020202020204" pitchFamily="34" charset="0"/>
                        </a:rPr>
                      </a:br>
                      <a:r>
                        <a:rPr lang="en-US" sz="1500">
                          <a:effectLst/>
                          <a:latin typeface="Aptos" panose="020B0004020202020204" pitchFamily="34" charset="0"/>
                        </a:rPr>
                        <a:t>84%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rtl="0" fontAlgn="base">
                        <a:lnSpc>
                          <a:spcPts val="1200"/>
                        </a:lnSpc>
                      </a:pPr>
                      <a:br>
                        <a:rPr lang="en-US" sz="1500">
                          <a:effectLst/>
                          <a:latin typeface="Aptos" panose="020B0004020202020204" pitchFamily="34" charset="0"/>
                        </a:rPr>
                      </a:br>
                      <a:r>
                        <a:rPr lang="en-US" sz="1500">
                          <a:effectLst/>
                          <a:latin typeface="Aptos" panose="020B0004020202020204" pitchFamily="34" charset="0"/>
                        </a:rPr>
                        <a:t>4 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56768153"/>
                  </a:ext>
                </a:extLst>
              </a:tr>
              <a:tr h="488420">
                <a:tc>
                  <a:txBody>
                    <a:bodyPr/>
                    <a:lstStyle/>
                    <a:p>
                      <a:pPr algn="l" rtl="0" fontAlgn="base">
                        <a:lnSpc>
                          <a:spcPct val="100000"/>
                        </a:lnSpc>
                      </a:pPr>
                      <a:r>
                        <a:rPr lang="en-US" sz="1500">
                          <a:effectLst/>
                          <a:latin typeface="Aptos" panose="020B0004020202020204" pitchFamily="34" charset="0"/>
                        </a:rPr>
                        <a:t>3. Apprenticeship articulated specifically in strategies to meet State Plan vision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00"/>
                        </a:lnSpc>
                      </a:pPr>
                      <a:br>
                        <a:rPr lang="en-US" sz="1500">
                          <a:effectLst/>
                          <a:latin typeface="Aptos" panose="020B0004020202020204" pitchFamily="34" charset="0"/>
                        </a:rPr>
                      </a:br>
                      <a:r>
                        <a:rPr lang="en-US" sz="1500">
                          <a:effectLst/>
                          <a:latin typeface="Aptos" panose="020B0004020202020204" pitchFamily="34" charset="0"/>
                        </a:rPr>
                        <a:t>17 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rtl="0" fontAlgn="base">
                        <a:lnSpc>
                          <a:spcPts val="1200"/>
                        </a:lnSpc>
                      </a:pPr>
                      <a:br>
                        <a:rPr lang="en-US" sz="1500">
                          <a:effectLst/>
                          <a:latin typeface="Aptos" panose="020B0004020202020204" pitchFamily="34" charset="0"/>
                        </a:rPr>
                      </a:br>
                      <a:r>
                        <a:rPr lang="en-US" sz="1500">
                          <a:effectLst/>
                          <a:latin typeface="Aptos" panose="020B0004020202020204" pitchFamily="34" charset="0"/>
                        </a:rPr>
                        <a:t>  34%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rtl="0" fontAlgn="base">
                        <a:lnSpc>
                          <a:spcPts val="1200"/>
                        </a:lnSpc>
                      </a:pPr>
                      <a:br>
                        <a:rPr lang="en-US" sz="1500">
                          <a:effectLst/>
                          <a:latin typeface="Aptos" panose="020B0004020202020204" pitchFamily="34" charset="0"/>
                        </a:rPr>
                      </a:br>
                      <a:r>
                        <a:rPr lang="en-US" sz="1500">
                          <a:effectLst/>
                          <a:latin typeface="Aptos" panose="020B0004020202020204" pitchFamily="34" charset="0"/>
                        </a:rPr>
                        <a:t>3 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0665212"/>
                  </a:ext>
                </a:extLst>
              </a:tr>
              <a:tr h="488420">
                <a:tc>
                  <a:txBody>
                    <a:bodyPr/>
                    <a:lstStyle/>
                    <a:p>
                      <a:pPr algn="l" rtl="0" fontAlgn="base">
                        <a:lnSpc>
                          <a:spcPct val="100000"/>
                        </a:lnSpc>
                      </a:pPr>
                      <a:r>
                        <a:rPr lang="en-US" sz="1500">
                          <a:effectLst/>
                          <a:latin typeface="Aptos" panose="020B0004020202020204" pitchFamily="34" charset="0"/>
                        </a:rPr>
                        <a:t>4. State level apprenticeship work group or committee to SWDB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00"/>
                        </a:lnSpc>
                      </a:pPr>
                      <a:br>
                        <a:rPr lang="en-US" sz="1500">
                          <a:effectLst/>
                          <a:latin typeface="Aptos" panose="020B0004020202020204" pitchFamily="34" charset="0"/>
                        </a:rPr>
                      </a:br>
                      <a:r>
                        <a:rPr lang="en-US" sz="1500">
                          <a:effectLst/>
                          <a:latin typeface="Aptos" panose="020B0004020202020204" pitchFamily="34" charset="0"/>
                        </a:rPr>
                        <a:t>17 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rtl="0" fontAlgn="base">
                        <a:lnSpc>
                          <a:spcPts val="1200"/>
                        </a:lnSpc>
                      </a:pPr>
                      <a:r>
                        <a:rPr lang="en-US" sz="1500">
                          <a:effectLst/>
                          <a:latin typeface="Aptos" panose="020B0004020202020204" pitchFamily="34" charset="0"/>
                        </a:rPr>
                        <a:t>  </a:t>
                      </a:r>
                      <a:br>
                        <a:rPr lang="en-US" sz="1500">
                          <a:effectLst/>
                          <a:latin typeface="Aptos" panose="020B0004020202020204" pitchFamily="34" charset="0"/>
                        </a:rPr>
                      </a:br>
                      <a:r>
                        <a:rPr lang="en-US" sz="1500">
                          <a:effectLst/>
                          <a:latin typeface="Aptos" panose="020B0004020202020204" pitchFamily="34" charset="0"/>
                        </a:rPr>
                        <a:t>34%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rtl="0" fontAlgn="base">
                        <a:lnSpc>
                          <a:spcPts val="1200"/>
                        </a:lnSpc>
                      </a:pPr>
                      <a:endParaRPr lang="en-US" sz="1500">
                        <a:effectLst/>
                        <a:latin typeface="Aptos" panose="020B0004020202020204" pitchFamily="34" charset="0"/>
                      </a:endParaRPr>
                    </a:p>
                    <a:p>
                      <a:pPr algn="ctr" rtl="0" fontAlgn="base">
                        <a:lnSpc>
                          <a:spcPts val="1200"/>
                        </a:lnSpc>
                      </a:pPr>
                      <a:r>
                        <a:rPr lang="en-US" sz="1500">
                          <a:effectLst/>
                          <a:latin typeface="Aptos" panose="020B0004020202020204" pitchFamily="34" charset="0"/>
                        </a:rPr>
                        <a:t>1 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15556023"/>
                  </a:ext>
                </a:extLst>
              </a:tr>
              <a:tr h="488420">
                <a:tc>
                  <a:txBody>
                    <a:bodyPr/>
                    <a:lstStyle/>
                    <a:p>
                      <a:pPr algn="l" rtl="0" fontAlgn="base">
                        <a:lnSpc>
                          <a:spcPct val="100000"/>
                        </a:lnSpc>
                      </a:pPr>
                      <a:r>
                        <a:rPr lang="en-US" sz="1500">
                          <a:effectLst/>
                          <a:latin typeface="Aptos" panose="020B0004020202020204" pitchFamily="34" charset="0"/>
                        </a:rPr>
                        <a:t>5. Specialist expertise in AJCs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00"/>
                        </a:lnSpc>
                      </a:pPr>
                      <a:endParaRPr lang="en-US" sz="1500">
                        <a:effectLst/>
                        <a:latin typeface="Aptos" panose="020B0004020202020204" pitchFamily="34" charset="0"/>
                      </a:endParaRPr>
                    </a:p>
                    <a:p>
                      <a:pPr algn="ctr" rtl="0" fontAlgn="base">
                        <a:lnSpc>
                          <a:spcPts val="1200"/>
                        </a:lnSpc>
                      </a:pPr>
                      <a:r>
                        <a:rPr lang="en-US" sz="1500">
                          <a:effectLst/>
                          <a:latin typeface="Aptos" panose="020B0004020202020204" pitchFamily="34" charset="0"/>
                        </a:rPr>
                        <a:t>16 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rtl="0" fontAlgn="base">
                        <a:lnSpc>
                          <a:spcPts val="1200"/>
                        </a:lnSpc>
                      </a:pPr>
                      <a:r>
                        <a:rPr lang="en-US" sz="1500">
                          <a:effectLst/>
                          <a:latin typeface="Aptos" panose="020B0004020202020204" pitchFamily="34" charset="0"/>
                        </a:rPr>
                        <a:t>  </a:t>
                      </a:r>
                    </a:p>
                    <a:p>
                      <a:pPr algn="ctr" rtl="0" fontAlgn="base">
                        <a:lnSpc>
                          <a:spcPts val="1200"/>
                        </a:lnSpc>
                      </a:pPr>
                      <a:r>
                        <a:rPr lang="en-US" sz="1500">
                          <a:effectLst/>
                          <a:latin typeface="Aptos" panose="020B0004020202020204" pitchFamily="34" charset="0"/>
                        </a:rPr>
                        <a:t>32%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rtl="0" fontAlgn="base">
                        <a:lnSpc>
                          <a:spcPts val="1200"/>
                        </a:lnSpc>
                      </a:pPr>
                      <a:endParaRPr lang="en-US" sz="1500">
                        <a:effectLst/>
                        <a:latin typeface="Aptos" panose="020B0004020202020204" pitchFamily="34" charset="0"/>
                      </a:endParaRPr>
                    </a:p>
                    <a:p>
                      <a:pPr algn="ctr" rtl="0" fontAlgn="base">
                        <a:lnSpc>
                          <a:spcPts val="1200"/>
                        </a:lnSpc>
                      </a:pPr>
                      <a:r>
                        <a:rPr lang="en-US" sz="1500">
                          <a:effectLst/>
                          <a:latin typeface="Aptos" panose="020B0004020202020204" pitchFamily="34" charset="0"/>
                        </a:rPr>
                        <a:t>1 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395799338"/>
                  </a:ext>
                </a:extLst>
              </a:tr>
              <a:tr h="554364">
                <a:tc>
                  <a:txBody>
                    <a:bodyPr/>
                    <a:lstStyle/>
                    <a:p>
                      <a:pPr algn="l" rtl="0" fontAlgn="base">
                        <a:lnSpc>
                          <a:spcPct val="100000"/>
                        </a:lnSpc>
                      </a:pPr>
                      <a:r>
                        <a:rPr lang="en-US" sz="1500">
                          <a:effectLst/>
                          <a:latin typeface="Aptos" panose="020B0004020202020204" pitchFamily="34" charset="0"/>
                        </a:rPr>
                        <a:t>6. State level Initiative (e.g., investment of additional resources, statute designed to incentivize or encourage establishment of apprenticeships)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00"/>
                        </a:lnSpc>
                      </a:pPr>
                      <a:endParaRPr lang="en-US" sz="1500">
                        <a:effectLst/>
                        <a:latin typeface="Aptos" panose="020B0004020202020204" pitchFamily="34" charset="0"/>
                      </a:endParaRPr>
                    </a:p>
                    <a:p>
                      <a:pPr algn="ctr" rtl="0" fontAlgn="base">
                        <a:lnSpc>
                          <a:spcPts val="1200"/>
                        </a:lnSpc>
                      </a:pPr>
                      <a:r>
                        <a:rPr lang="en-US" sz="1500">
                          <a:effectLst/>
                          <a:latin typeface="Aptos" panose="020B0004020202020204" pitchFamily="34" charset="0"/>
                        </a:rPr>
                        <a:t>15 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rtl="0" fontAlgn="base">
                        <a:lnSpc>
                          <a:spcPts val="1200"/>
                        </a:lnSpc>
                      </a:pPr>
                      <a:r>
                        <a:rPr lang="en-US" sz="1500">
                          <a:effectLst/>
                          <a:latin typeface="Aptos" panose="020B0004020202020204" pitchFamily="34" charset="0"/>
                        </a:rPr>
                        <a:t>  </a:t>
                      </a:r>
                    </a:p>
                    <a:p>
                      <a:pPr algn="ctr" rtl="0" fontAlgn="base">
                        <a:lnSpc>
                          <a:spcPts val="1200"/>
                        </a:lnSpc>
                      </a:pPr>
                      <a:r>
                        <a:rPr lang="en-US" sz="1500">
                          <a:effectLst/>
                          <a:latin typeface="Aptos" panose="020B0004020202020204" pitchFamily="34" charset="0"/>
                        </a:rPr>
                        <a:t>30%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rtl="0" fontAlgn="base">
                        <a:lnSpc>
                          <a:spcPts val="1200"/>
                        </a:lnSpc>
                      </a:pPr>
                      <a:endParaRPr lang="en-US" sz="1500">
                        <a:effectLst/>
                        <a:latin typeface="Aptos" panose="020B0004020202020204" pitchFamily="34" charset="0"/>
                      </a:endParaRPr>
                    </a:p>
                    <a:p>
                      <a:pPr algn="ctr" rtl="0" fontAlgn="base">
                        <a:lnSpc>
                          <a:spcPts val="1200"/>
                        </a:lnSpc>
                      </a:pPr>
                      <a:r>
                        <a:rPr lang="en-US" sz="1500">
                          <a:effectLst/>
                          <a:latin typeface="Aptos" panose="020B0004020202020204" pitchFamily="34" charset="0"/>
                        </a:rPr>
                        <a:t>2 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99647745"/>
                  </a:ext>
                </a:extLst>
              </a:tr>
              <a:tr h="488420">
                <a:tc>
                  <a:txBody>
                    <a:bodyPr/>
                    <a:lstStyle/>
                    <a:p>
                      <a:pPr algn="l" rtl="0" fontAlgn="base">
                        <a:lnSpc>
                          <a:spcPct val="100000"/>
                        </a:lnSpc>
                      </a:pPr>
                      <a:r>
                        <a:rPr lang="en-US" sz="1500">
                          <a:effectLst/>
                          <a:latin typeface="Aptos" panose="020B0004020202020204" pitchFamily="34" charset="0"/>
                        </a:rPr>
                        <a:t>7. Specific objectives and goals for increased # of apprentices </a:t>
                      </a:r>
                      <a:br>
                        <a:rPr lang="en-US" sz="1500">
                          <a:effectLst/>
                          <a:latin typeface="Aptos" panose="020B0004020202020204" pitchFamily="34" charset="0"/>
                        </a:rPr>
                      </a:br>
                      <a:r>
                        <a:rPr lang="en-US" sz="1500">
                          <a:effectLst/>
                          <a:latin typeface="Aptos" panose="020B0004020202020204" pitchFamily="34" charset="0"/>
                        </a:rPr>
                        <a:t>or apprenticeship programs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00"/>
                        </a:lnSpc>
                      </a:pPr>
                      <a:endParaRPr lang="en-US" sz="1500">
                        <a:effectLst/>
                        <a:latin typeface="Aptos" panose="020B0004020202020204" pitchFamily="34" charset="0"/>
                      </a:endParaRPr>
                    </a:p>
                    <a:p>
                      <a:pPr algn="ctr" rtl="0" fontAlgn="base">
                        <a:lnSpc>
                          <a:spcPts val="1200"/>
                        </a:lnSpc>
                      </a:pPr>
                      <a:r>
                        <a:rPr lang="en-US" sz="1500">
                          <a:effectLst/>
                          <a:latin typeface="Aptos" panose="020B0004020202020204" pitchFamily="34" charset="0"/>
                        </a:rPr>
                        <a:t>7 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3300"/>
                    </a:solidFill>
                  </a:tcPr>
                </a:tc>
                <a:tc>
                  <a:txBody>
                    <a:bodyPr/>
                    <a:lstStyle/>
                    <a:p>
                      <a:pPr algn="ctr" rtl="0" fontAlgn="base">
                        <a:lnSpc>
                          <a:spcPts val="1200"/>
                        </a:lnSpc>
                      </a:pPr>
                      <a:endParaRPr lang="en-US" sz="1500">
                        <a:effectLst/>
                        <a:latin typeface="Aptos" panose="020B0004020202020204" pitchFamily="34" charset="0"/>
                      </a:endParaRPr>
                    </a:p>
                    <a:p>
                      <a:pPr algn="ctr" rtl="0" fontAlgn="base">
                        <a:lnSpc>
                          <a:spcPts val="1200"/>
                        </a:lnSpc>
                      </a:pPr>
                      <a:r>
                        <a:rPr lang="en-US" sz="1500">
                          <a:effectLst/>
                          <a:latin typeface="Aptos" panose="020B0004020202020204" pitchFamily="34" charset="0"/>
                        </a:rPr>
                        <a:t>  14%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3300"/>
                    </a:solidFill>
                  </a:tcPr>
                </a:tc>
                <a:tc>
                  <a:txBody>
                    <a:bodyPr/>
                    <a:lstStyle/>
                    <a:p>
                      <a:pPr algn="ctr" rtl="0" fontAlgn="base">
                        <a:lnSpc>
                          <a:spcPts val="1200"/>
                        </a:lnSpc>
                      </a:pPr>
                      <a:endParaRPr lang="en-US" sz="1500">
                        <a:effectLst/>
                        <a:latin typeface="Aptos" panose="020B0004020202020204" pitchFamily="34" charset="0"/>
                      </a:endParaRPr>
                    </a:p>
                    <a:p>
                      <a:pPr algn="ctr" rtl="0" fontAlgn="base">
                        <a:lnSpc>
                          <a:spcPts val="1200"/>
                        </a:lnSpc>
                      </a:pPr>
                      <a:r>
                        <a:rPr lang="en-US" sz="1500">
                          <a:effectLst/>
                          <a:latin typeface="Aptos" panose="020B0004020202020204" pitchFamily="34" charset="0"/>
                        </a:rPr>
                        <a:t>0 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3300"/>
                    </a:solidFill>
                  </a:tcPr>
                </a:tc>
                <a:extLst>
                  <a:ext uri="{0D108BD9-81ED-4DB2-BD59-A6C34878D82A}">
                    <a16:rowId xmlns:a16="http://schemas.microsoft.com/office/drawing/2014/main" val="2406525653"/>
                  </a:ext>
                </a:extLst>
              </a:tr>
            </a:tbl>
          </a:graphicData>
        </a:graphic>
      </p:graphicFrame>
    </p:spTree>
    <p:extLst>
      <p:ext uri="{BB962C8B-B14F-4D97-AF65-F5344CB8AC3E}">
        <p14:creationId xmlns:p14="http://schemas.microsoft.com/office/powerpoint/2010/main" val="163728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DE89-B213-3AF4-8CB2-90D817CBD797}"/>
              </a:ext>
            </a:extLst>
          </p:cNvPr>
          <p:cNvSpPr>
            <a:spLocks noGrp="1"/>
          </p:cNvSpPr>
          <p:nvPr>
            <p:ph type="title"/>
          </p:nvPr>
        </p:nvSpPr>
        <p:spPr/>
        <p:txBody>
          <a:bodyPr/>
          <a:lstStyle/>
          <a:p>
            <a:r>
              <a:rPr lang="en-US">
                <a:latin typeface="Aptos" panose="020B0004020202020204" pitchFamily="34" charset="0"/>
              </a:rPr>
              <a:t>2020 State WIOA Plan RA Leaders</a:t>
            </a:r>
          </a:p>
        </p:txBody>
      </p:sp>
      <p:sp>
        <p:nvSpPr>
          <p:cNvPr id="7" name="Content Placeholder 3">
            <a:extLst>
              <a:ext uri="{FF2B5EF4-FFF2-40B4-BE49-F238E27FC236}">
                <a16:creationId xmlns:a16="http://schemas.microsoft.com/office/drawing/2014/main" id="{D63E7D63-8DF8-977F-140E-A4C5F0500B05}"/>
              </a:ext>
            </a:extLst>
          </p:cNvPr>
          <p:cNvSpPr txBox="1">
            <a:spLocks/>
          </p:cNvSpPr>
          <p:nvPr/>
        </p:nvSpPr>
        <p:spPr>
          <a:xfrm>
            <a:off x="609046" y="1690688"/>
            <a:ext cx="10973907" cy="42710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chemeClr val="tx1"/>
                </a:solidFill>
                <a:latin typeface="Aptos" panose="020B0004020202020204" pitchFamily="34" charset="0"/>
              </a:rPr>
              <a:t>While no state or territory had all seven indicators of RA alignment in their Unified or Combined Plan, 15 had four or more indicators</a:t>
            </a:r>
            <a:endParaRPr lang="en-US" sz="1600">
              <a:solidFill>
                <a:schemeClr val="tx1"/>
              </a:solidFill>
              <a:latin typeface="Aptos" panose="020B0004020202020204" pitchFamily="34" charset="0"/>
            </a:endParaRPr>
          </a:p>
          <a:p>
            <a:pPr marL="457200" lvl="1" indent="0">
              <a:buFont typeface="Arial" panose="020B0604020202020204" pitchFamily="34" charset="0"/>
              <a:buNone/>
            </a:pPr>
            <a:endParaRPr lang="en-US" sz="1600">
              <a:solidFill>
                <a:schemeClr val="tx1"/>
              </a:solidFill>
              <a:latin typeface="Aptos" panose="020B0004020202020204" pitchFamily="34" charset="0"/>
            </a:endParaRPr>
          </a:p>
          <a:p>
            <a:endParaRPr lang="en-US" sz="2000" b="1" i="1">
              <a:solidFill>
                <a:srgbClr val="000000"/>
              </a:solidFill>
              <a:latin typeface="Aptos" panose="020B0004020202020204" pitchFamily="34" charset="0"/>
            </a:endParaRPr>
          </a:p>
        </p:txBody>
      </p:sp>
      <p:graphicFrame>
        <p:nvGraphicFramePr>
          <p:cNvPr id="8" name="Table 7">
            <a:extLst>
              <a:ext uri="{FF2B5EF4-FFF2-40B4-BE49-F238E27FC236}">
                <a16:creationId xmlns:a16="http://schemas.microsoft.com/office/drawing/2014/main" id="{81314887-75DD-26AE-23C1-11C4AC21013E}"/>
              </a:ext>
            </a:extLst>
          </p:cNvPr>
          <p:cNvGraphicFramePr>
            <a:graphicFrameLocks noGrp="1"/>
          </p:cNvGraphicFramePr>
          <p:nvPr>
            <p:extLst>
              <p:ext uri="{D42A27DB-BD31-4B8C-83A1-F6EECF244321}">
                <p14:modId xmlns:p14="http://schemas.microsoft.com/office/powerpoint/2010/main" val="2292168140"/>
              </p:ext>
            </p:extLst>
          </p:nvPr>
        </p:nvGraphicFramePr>
        <p:xfrm>
          <a:off x="1596794" y="2499859"/>
          <a:ext cx="8998409" cy="3840480"/>
        </p:xfrm>
        <a:graphic>
          <a:graphicData uri="http://schemas.openxmlformats.org/drawingml/2006/table">
            <a:tbl>
              <a:tblPr firstRow="1"/>
              <a:tblGrid>
                <a:gridCol w="2680686">
                  <a:extLst>
                    <a:ext uri="{9D8B030D-6E8A-4147-A177-3AD203B41FA5}">
                      <a16:colId xmlns:a16="http://schemas.microsoft.com/office/drawing/2014/main" val="547537982"/>
                    </a:ext>
                  </a:extLst>
                </a:gridCol>
                <a:gridCol w="2840078">
                  <a:extLst>
                    <a:ext uri="{9D8B030D-6E8A-4147-A177-3AD203B41FA5}">
                      <a16:colId xmlns:a16="http://schemas.microsoft.com/office/drawing/2014/main" val="686905949"/>
                    </a:ext>
                  </a:extLst>
                </a:gridCol>
                <a:gridCol w="3477645">
                  <a:extLst>
                    <a:ext uri="{9D8B030D-6E8A-4147-A177-3AD203B41FA5}">
                      <a16:colId xmlns:a16="http://schemas.microsoft.com/office/drawing/2014/main" val="3168909145"/>
                    </a:ext>
                  </a:extLst>
                </a:gridCol>
              </a:tblGrid>
              <a:tr h="334738">
                <a:tc>
                  <a:txBody>
                    <a:bodyPr/>
                    <a:lstStyle/>
                    <a:p>
                      <a:pPr algn="just" rtl="0" fontAlgn="base"/>
                      <a:r>
                        <a:rPr lang="en-US" sz="1600" b="1" i="0">
                          <a:effectLst/>
                          <a:latin typeface="Montserrat Medium" pitchFamily="2" charset="0"/>
                        </a:rPr>
                        <a:t>Six (6) Indicators</a:t>
                      </a:r>
                      <a:r>
                        <a:rPr lang="en-US" sz="1600" b="0" i="0">
                          <a:effectLst/>
                          <a:latin typeface="Montserrat Medium" pitchFamily="2" charset="0"/>
                        </a:rPr>
                        <a:t>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BDD6EE"/>
                    </a:solidFill>
                  </a:tcPr>
                </a:tc>
                <a:tc>
                  <a:txBody>
                    <a:bodyPr/>
                    <a:lstStyle/>
                    <a:p>
                      <a:pPr algn="just" rtl="0" fontAlgn="base"/>
                      <a:r>
                        <a:rPr lang="en-US" sz="1600" b="1" i="0">
                          <a:effectLst/>
                          <a:latin typeface="Montserrat Medium" pitchFamily="2" charset="0"/>
                        </a:rPr>
                        <a:t>Five (5) Indicators</a:t>
                      </a:r>
                      <a:r>
                        <a:rPr lang="en-US" sz="1600" b="0" i="0">
                          <a:effectLst/>
                          <a:latin typeface="Montserrat Medium" pitchFamily="2" charset="0"/>
                        </a:rPr>
                        <a:t>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DD6EE"/>
                    </a:solidFill>
                  </a:tcPr>
                </a:tc>
                <a:tc>
                  <a:txBody>
                    <a:bodyPr/>
                    <a:lstStyle/>
                    <a:p>
                      <a:pPr algn="just" rtl="0" fontAlgn="base"/>
                      <a:r>
                        <a:rPr lang="en-US" sz="1600" b="1" i="0">
                          <a:effectLst/>
                          <a:latin typeface="Montserrat Medium" pitchFamily="2" charset="0"/>
                        </a:rPr>
                        <a:t>Four (4) Indicators</a:t>
                      </a:r>
                      <a:r>
                        <a:rPr lang="en-US" sz="1600" b="0" i="0">
                          <a:effectLst/>
                          <a:latin typeface="Montserrat Medium" pitchFamily="2" charset="0"/>
                        </a:rPr>
                        <a:t>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DD6EE"/>
                    </a:solidFill>
                  </a:tcPr>
                </a:tc>
                <a:extLst>
                  <a:ext uri="{0D108BD9-81ED-4DB2-BD59-A6C34878D82A}">
                    <a16:rowId xmlns:a16="http://schemas.microsoft.com/office/drawing/2014/main" val="618908664"/>
                  </a:ext>
                </a:extLst>
              </a:tr>
              <a:tr h="3499528">
                <a:tc>
                  <a:txBody>
                    <a:bodyPr/>
                    <a:lstStyle/>
                    <a:p>
                      <a:pPr algn="just" rtl="0" fontAlgn="base"/>
                      <a:r>
                        <a:rPr lang="en-US" sz="1600" b="0" i="0">
                          <a:effectLst/>
                          <a:latin typeface="Montserrat Medium" pitchFamily="2" charset="0"/>
                        </a:rPr>
                        <a:t>Pennsylvania  </a:t>
                      </a:r>
                    </a:p>
                    <a:p>
                      <a:pPr algn="just" rtl="0" fontAlgn="base"/>
                      <a:r>
                        <a:rPr lang="en-US" sz="1600" b="0" i="0">
                          <a:effectLst/>
                          <a:latin typeface="Montserrat Medium" pitchFamily="2" charset="0"/>
                        </a:rPr>
                        <a:t>Texas  </a:t>
                      </a:r>
                    </a:p>
                    <a:p>
                      <a:pPr algn="just" rtl="0" fontAlgn="base"/>
                      <a:r>
                        <a:rPr lang="en-US" sz="1600" b="0" i="0">
                          <a:effectLst/>
                          <a:latin typeface="Montserrat Medium" pitchFamily="2" charset="0"/>
                        </a:rPr>
                        <a:t> </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rtl="0" fontAlgn="base"/>
                      <a:r>
                        <a:rPr lang="en-US" sz="1600" b="0" i="0">
                          <a:effectLst/>
                          <a:latin typeface="Montserrat Medium" pitchFamily="2" charset="0"/>
                        </a:rPr>
                        <a:t>Arizona </a:t>
                      </a:r>
                    </a:p>
                    <a:p>
                      <a:pPr algn="just" rtl="0" fontAlgn="base"/>
                      <a:r>
                        <a:rPr lang="en-US" sz="1600" b="0" i="0">
                          <a:effectLst/>
                          <a:latin typeface="Montserrat Medium" pitchFamily="2" charset="0"/>
                        </a:rPr>
                        <a:t>Illinois </a:t>
                      </a:r>
                    </a:p>
                    <a:p>
                      <a:pPr algn="just" rtl="0" fontAlgn="base"/>
                      <a:r>
                        <a:rPr lang="en-US" sz="1600" b="0" i="0">
                          <a:effectLst/>
                          <a:latin typeface="Montserrat Medium" pitchFamily="2" charset="0"/>
                        </a:rPr>
                        <a:t>Iowa </a:t>
                      </a:r>
                    </a:p>
                    <a:p>
                      <a:pPr algn="just" rtl="0" fontAlgn="base"/>
                      <a:r>
                        <a:rPr lang="en-US" sz="1600" b="0" i="0">
                          <a:effectLst/>
                          <a:latin typeface="Montserrat Medium" pitchFamily="2" charset="0"/>
                        </a:rPr>
                        <a:t>Kentucky </a:t>
                      </a:r>
                    </a:p>
                    <a:p>
                      <a:pPr algn="just" rtl="0" fontAlgn="base"/>
                      <a:r>
                        <a:rPr lang="en-US" sz="1600" b="0" i="0">
                          <a:effectLst/>
                          <a:latin typeface="Montserrat Medium" pitchFamily="2" charset="0"/>
                        </a:rPr>
                        <a:t>Nevada  </a:t>
                      </a:r>
                    </a:p>
                    <a:p>
                      <a:pPr algn="just" rtl="0" fontAlgn="base"/>
                      <a:r>
                        <a:rPr lang="en-US" sz="1600" b="0" i="0">
                          <a:effectLst/>
                          <a:latin typeface="Montserrat Medium" pitchFamily="2" charset="0"/>
                        </a:rPr>
                        <a:t>New Mexico </a:t>
                      </a:r>
                    </a:p>
                    <a:p>
                      <a:pPr algn="just" rtl="0" fontAlgn="base"/>
                      <a:r>
                        <a:rPr lang="en-US" sz="1600" b="0" i="0">
                          <a:effectLst/>
                          <a:latin typeface="Montserrat Medium" pitchFamily="2" charset="0"/>
                        </a:rPr>
                        <a:t>Oklahoma  </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just" rtl="0" fontAlgn="base"/>
                      <a:r>
                        <a:rPr lang="en-US" sz="1600" b="0" i="0">
                          <a:effectLst/>
                          <a:latin typeface="Montserrat Medium" pitchFamily="2" charset="0"/>
                        </a:rPr>
                        <a:t>Alaska </a:t>
                      </a:r>
                    </a:p>
                    <a:p>
                      <a:pPr algn="just" rtl="0" fontAlgn="base"/>
                      <a:r>
                        <a:rPr lang="en-US" sz="1600" b="0" i="0">
                          <a:effectLst/>
                          <a:latin typeface="Montserrat Medium" pitchFamily="2" charset="0"/>
                        </a:rPr>
                        <a:t>Arkansas </a:t>
                      </a:r>
                    </a:p>
                    <a:p>
                      <a:pPr algn="just" rtl="0" fontAlgn="base"/>
                      <a:r>
                        <a:rPr lang="en-US" sz="1600" b="0" i="0">
                          <a:effectLst/>
                          <a:latin typeface="Montserrat Medium" pitchFamily="2" charset="0"/>
                        </a:rPr>
                        <a:t>Connecticut </a:t>
                      </a:r>
                    </a:p>
                    <a:p>
                      <a:pPr algn="just" rtl="0" fontAlgn="base"/>
                      <a:r>
                        <a:rPr lang="en-US" sz="1600" b="0" i="0">
                          <a:effectLst/>
                          <a:latin typeface="Montserrat Medium" pitchFamily="2" charset="0"/>
                        </a:rPr>
                        <a:t>Florida </a:t>
                      </a:r>
                    </a:p>
                    <a:p>
                      <a:pPr algn="just" rtl="0" fontAlgn="base"/>
                      <a:r>
                        <a:rPr lang="en-US" sz="1600" b="0" i="0">
                          <a:effectLst/>
                          <a:latin typeface="Montserrat Medium" pitchFamily="2" charset="0"/>
                        </a:rPr>
                        <a:t>Idaho </a:t>
                      </a:r>
                    </a:p>
                    <a:p>
                      <a:pPr algn="just" rtl="0" fontAlgn="base"/>
                      <a:r>
                        <a:rPr lang="en-US" sz="1600" b="0" i="0">
                          <a:effectLst/>
                          <a:latin typeface="Montserrat Medium" pitchFamily="2" charset="0"/>
                        </a:rPr>
                        <a:t>Kansas </a:t>
                      </a:r>
                    </a:p>
                    <a:p>
                      <a:pPr algn="just" rtl="0" fontAlgn="base"/>
                      <a:r>
                        <a:rPr lang="en-US" sz="1600" b="0" i="0">
                          <a:effectLst/>
                          <a:latin typeface="Montserrat Medium" pitchFamily="2" charset="0"/>
                        </a:rPr>
                        <a:t>Maine </a:t>
                      </a:r>
                    </a:p>
                    <a:p>
                      <a:pPr algn="just" rtl="0" fontAlgn="base"/>
                      <a:r>
                        <a:rPr lang="en-US" sz="1600" b="0" i="0">
                          <a:effectLst/>
                          <a:latin typeface="Montserrat Medium" pitchFamily="2" charset="0"/>
                        </a:rPr>
                        <a:t>Missouri </a:t>
                      </a:r>
                    </a:p>
                    <a:p>
                      <a:pPr algn="just" rtl="0" fontAlgn="base"/>
                      <a:r>
                        <a:rPr lang="en-US" sz="1600" b="0" i="0">
                          <a:effectLst/>
                          <a:latin typeface="Montserrat Medium" pitchFamily="2" charset="0"/>
                        </a:rPr>
                        <a:t>New York </a:t>
                      </a:r>
                    </a:p>
                    <a:p>
                      <a:pPr algn="just" rtl="0" fontAlgn="base"/>
                      <a:r>
                        <a:rPr lang="en-US" sz="1600" b="0" i="0">
                          <a:effectLst/>
                          <a:latin typeface="Montserrat Medium" pitchFamily="2" charset="0"/>
                        </a:rPr>
                        <a:t>Wisconsin </a:t>
                      </a:r>
                    </a:p>
                    <a:p>
                      <a:pPr algn="just" rtl="0" fontAlgn="base"/>
                      <a:r>
                        <a:rPr lang="en-US" sz="1600" b="0" i="0">
                          <a:effectLst/>
                          <a:latin typeface="Montserrat Medium" pitchFamily="2" charset="0"/>
                        </a:rPr>
                        <a:t>US Territories:   </a:t>
                      </a:r>
                    </a:p>
                    <a:p>
                      <a:pPr algn="just" rtl="0" fontAlgn="base">
                        <a:buFont typeface="Arial" panose="020B0604020202020204" pitchFamily="34" charset="0"/>
                        <a:buChar char="•"/>
                      </a:pPr>
                      <a:r>
                        <a:rPr lang="en-US" sz="1600" b="0" i="0">
                          <a:effectLst/>
                          <a:latin typeface="Montserrat Medium" pitchFamily="2" charset="0"/>
                        </a:rPr>
                        <a:t>American Samoa </a:t>
                      </a:r>
                    </a:p>
                    <a:p>
                      <a:pPr algn="just" rtl="0" fontAlgn="base">
                        <a:buFont typeface="Arial" panose="020B0604020202020204" pitchFamily="34" charset="0"/>
                        <a:buChar char="•"/>
                      </a:pPr>
                      <a:r>
                        <a:rPr lang="en-US" sz="1600" b="0" i="0">
                          <a:effectLst/>
                          <a:latin typeface="Montserrat Medium" pitchFamily="2" charset="0"/>
                        </a:rPr>
                        <a:t>District of Columbia </a:t>
                      </a:r>
                    </a:p>
                    <a:p>
                      <a:pPr algn="just" rtl="0" fontAlgn="base">
                        <a:buFont typeface="Arial" panose="020B0604020202020204" pitchFamily="34" charset="0"/>
                        <a:buChar char="•"/>
                      </a:pPr>
                      <a:r>
                        <a:rPr lang="en-US" sz="1600" b="0" i="0">
                          <a:effectLst/>
                          <a:latin typeface="Montserrat Medium" pitchFamily="2" charset="0"/>
                        </a:rPr>
                        <a:t>Guam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46952669"/>
                  </a:ext>
                </a:extLst>
              </a:tr>
            </a:tbl>
          </a:graphicData>
        </a:graphic>
      </p:graphicFrame>
    </p:spTree>
    <p:extLst>
      <p:ext uri="{BB962C8B-B14F-4D97-AF65-F5344CB8AC3E}">
        <p14:creationId xmlns:p14="http://schemas.microsoft.com/office/powerpoint/2010/main" val="290527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BA4BD-E4A6-DEC8-225A-80327CC5F877}"/>
              </a:ext>
            </a:extLst>
          </p:cNvPr>
          <p:cNvSpPr>
            <a:spLocks noGrp="1"/>
          </p:cNvSpPr>
          <p:nvPr>
            <p:ph type="title"/>
          </p:nvPr>
        </p:nvSpPr>
        <p:spPr>
          <a:xfrm>
            <a:off x="838200" y="618622"/>
            <a:ext cx="10515600" cy="1325563"/>
          </a:xfrm>
        </p:spPr>
        <p:txBody>
          <a:bodyPr/>
          <a:lstStyle/>
          <a:p>
            <a:r>
              <a:rPr lang="en-US">
                <a:solidFill>
                  <a:schemeClr val="bg1"/>
                </a:solidFill>
              </a:rPr>
              <a:t>2020 State WIOA Plan RA Leaders </a:t>
            </a:r>
            <a:r>
              <a:rPr lang="en-US"/>
              <a:t>1</a:t>
            </a:r>
          </a:p>
        </p:txBody>
      </p:sp>
      <p:sp>
        <p:nvSpPr>
          <p:cNvPr id="3" name="Content Placeholder 2">
            <a:extLst>
              <a:ext uri="{FF2B5EF4-FFF2-40B4-BE49-F238E27FC236}">
                <a16:creationId xmlns:a16="http://schemas.microsoft.com/office/drawing/2014/main" id="{3BAC045A-4150-C3F4-2CC9-1D7CEF1AD7D6}"/>
              </a:ext>
            </a:extLst>
          </p:cNvPr>
          <p:cNvSpPr>
            <a:spLocks noGrp="1"/>
          </p:cNvSpPr>
          <p:nvPr>
            <p:ph sz="half" idx="1"/>
          </p:nvPr>
        </p:nvSpPr>
        <p:spPr>
          <a:xfrm>
            <a:off x="477520" y="1828035"/>
            <a:ext cx="11196320" cy="691239"/>
          </a:xfrm>
        </p:spPr>
        <p:txBody>
          <a:bodyPr>
            <a:normAutofit/>
          </a:bodyPr>
          <a:lstStyle/>
          <a:p>
            <a:pPr marL="0" indent="0">
              <a:buNone/>
            </a:pPr>
            <a:r>
              <a:rPr lang="en-US" sz="1600">
                <a:solidFill>
                  <a:schemeClr val="tx1"/>
                </a:solidFill>
                <a:latin typeface="Aptos" panose="020B0004020202020204" pitchFamily="34" charset="0"/>
              </a:rPr>
              <a:t>While no state or territory had all seven indicators of RA alignment in their Unified or Combined Plan, 15 had four or more indicators</a:t>
            </a:r>
            <a:endParaRPr lang="en-US" sz="1200">
              <a:solidFill>
                <a:schemeClr val="tx1"/>
              </a:solidFill>
              <a:latin typeface="Aptos" panose="020B0004020202020204" pitchFamily="34" charset="0"/>
            </a:endParaRPr>
          </a:p>
        </p:txBody>
      </p:sp>
      <p:sp>
        <p:nvSpPr>
          <p:cNvPr id="4" name="Content Placeholder 3">
            <a:extLst>
              <a:ext uri="{FF2B5EF4-FFF2-40B4-BE49-F238E27FC236}">
                <a16:creationId xmlns:a16="http://schemas.microsoft.com/office/drawing/2014/main" id="{8B3E96AA-9A68-A9C2-4DED-AC962D53A768}"/>
              </a:ext>
            </a:extLst>
          </p:cNvPr>
          <p:cNvSpPr>
            <a:spLocks noGrp="1"/>
          </p:cNvSpPr>
          <p:nvPr>
            <p:ph sz="half" idx="13"/>
          </p:nvPr>
        </p:nvSpPr>
        <p:spPr>
          <a:xfrm>
            <a:off x="845033" y="2349604"/>
            <a:ext cx="3214576" cy="334518"/>
          </a:xfrm>
          <a:solidFill>
            <a:srgbClr val="00015E"/>
          </a:solidFill>
        </p:spPr>
        <p:txBody>
          <a:bodyPr>
            <a:normAutofit lnSpcReduction="10000"/>
          </a:bodyPr>
          <a:lstStyle/>
          <a:p>
            <a:pPr marL="0" indent="0" algn="ctr">
              <a:buNone/>
            </a:pPr>
            <a:r>
              <a:rPr lang="en-US" sz="1800" b="1">
                <a:solidFill>
                  <a:schemeClr val="bg1"/>
                </a:solidFill>
                <a:latin typeface="Aptos" panose="020B0004020202020204" pitchFamily="34" charset="0"/>
              </a:rPr>
              <a:t>Six (6) Indicators</a:t>
            </a:r>
          </a:p>
        </p:txBody>
      </p:sp>
      <p:sp>
        <p:nvSpPr>
          <p:cNvPr id="5" name="Content Placeholder 4">
            <a:extLst>
              <a:ext uri="{FF2B5EF4-FFF2-40B4-BE49-F238E27FC236}">
                <a16:creationId xmlns:a16="http://schemas.microsoft.com/office/drawing/2014/main" id="{EE2CC5BE-9BD8-B395-9EBD-A1756F5F8BF6}"/>
              </a:ext>
            </a:extLst>
          </p:cNvPr>
          <p:cNvSpPr>
            <a:spLocks noGrp="1"/>
          </p:cNvSpPr>
          <p:nvPr>
            <p:ph sz="half" idx="14"/>
          </p:nvPr>
        </p:nvSpPr>
        <p:spPr>
          <a:xfrm>
            <a:off x="4137318" y="2346787"/>
            <a:ext cx="3320513" cy="331083"/>
          </a:xfrm>
          <a:solidFill>
            <a:srgbClr val="00015E"/>
          </a:solidFill>
        </p:spPr>
        <p:txBody>
          <a:bodyPr>
            <a:normAutofit lnSpcReduction="10000"/>
          </a:bodyPr>
          <a:lstStyle/>
          <a:p>
            <a:pPr marL="0" indent="0" algn="ctr">
              <a:buNone/>
            </a:pPr>
            <a:r>
              <a:rPr lang="en-US" sz="1800" b="1">
                <a:solidFill>
                  <a:schemeClr val="bg1"/>
                </a:solidFill>
                <a:latin typeface="Aptos" panose="020B0004020202020204" pitchFamily="34" charset="0"/>
              </a:rPr>
              <a:t>Five (5) Indicators</a:t>
            </a:r>
          </a:p>
        </p:txBody>
      </p:sp>
      <p:sp>
        <p:nvSpPr>
          <p:cNvPr id="9" name="Content Placeholder 8">
            <a:extLst>
              <a:ext uri="{FF2B5EF4-FFF2-40B4-BE49-F238E27FC236}">
                <a16:creationId xmlns:a16="http://schemas.microsoft.com/office/drawing/2014/main" id="{AD85823B-C9E8-2839-94C5-A21899938EF7}"/>
              </a:ext>
            </a:extLst>
          </p:cNvPr>
          <p:cNvSpPr>
            <a:spLocks noGrp="1"/>
          </p:cNvSpPr>
          <p:nvPr>
            <p:ph sz="half" idx="18"/>
          </p:nvPr>
        </p:nvSpPr>
        <p:spPr>
          <a:xfrm>
            <a:off x="845033" y="2696175"/>
            <a:ext cx="3214576" cy="1097255"/>
          </a:xfrm>
        </p:spPr>
        <p:txBody>
          <a:bodyPr>
            <a:normAutofit/>
          </a:bodyPr>
          <a:lstStyle/>
          <a:p>
            <a:pPr marL="0" indent="0">
              <a:buNone/>
            </a:pPr>
            <a:r>
              <a:rPr lang="en-US" sz="1400">
                <a:latin typeface="Aptos" panose="020B0004020202020204" pitchFamily="34" charset="0"/>
              </a:rPr>
              <a:t>Pennsylvania</a:t>
            </a:r>
          </a:p>
          <a:p>
            <a:pPr marL="0" indent="0">
              <a:buNone/>
            </a:pPr>
            <a:r>
              <a:rPr lang="en-US" sz="1400">
                <a:latin typeface="Aptos" panose="020B0004020202020204" pitchFamily="34" charset="0"/>
              </a:rPr>
              <a:t>Texas</a:t>
            </a:r>
          </a:p>
        </p:txBody>
      </p:sp>
      <p:sp>
        <p:nvSpPr>
          <p:cNvPr id="10" name="Content Placeholder 9">
            <a:extLst>
              <a:ext uri="{FF2B5EF4-FFF2-40B4-BE49-F238E27FC236}">
                <a16:creationId xmlns:a16="http://schemas.microsoft.com/office/drawing/2014/main" id="{D9C4CA58-6DC8-9D22-0692-30DC0649C8E2}"/>
              </a:ext>
            </a:extLst>
          </p:cNvPr>
          <p:cNvSpPr>
            <a:spLocks noGrp="1"/>
          </p:cNvSpPr>
          <p:nvPr>
            <p:ph sz="half" idx="19"/>
          </p:nvPr>
        </p:nvSpPr>
        <p:spPr>
          <a:xfrm>
            <a:off x="4137318" y="2696175"/>
            <a:ext cx="3320513" cy="2700973"/>
          </a:xfrm>
        </p:spPr>
        <p:txBody>
          <a:bodyPr>
            <a:normAutofit/>
          </a:bodyPr>
          <a:lstStyle/>
          <a:p>
            <a:pPr marL="0" indent="0" algn="just" fontAlgn="base">
              <a:buNone/>
            </a:pPr>
            <a:r>
              <a:rPr lang="en-US" sz="1400">
                <a:latin typeface="Aptos" panose="020B0004020202020204" pitchFamily="34" charset="0"/>
              </a:rPr>
              <a:t>Arizona </a:t>
            </a:r>
          </a:p>
          <a:p>
            <a:pPr marL="0" indent="0" algn="just" fontAlgn="base">
              <a:buNone/>
            </a:pPr>
            <a:r>
              <a:rPr lang="en-US" sz="1400">
                <a:latin typeface="Aptos" panose="020B0004020202020204" pitchFamily="34" charset="0"/>
              </a:rPr>
              <a:t>Illinois </a:t>
            </a:r>
          </a:p>
          <a:p>
            <a:pPr marL="0" indent="0" algn="just" fontAlgn="base">
              <a:buNone/>
            </a:pPr>
            <a:r>
              <a:rPr lang="en-US" sz="1400">
                <a:latin typeface="Aptos" panose="020B0004020202020204" pitchFamily="34" charset="0"/>
              </a:rPr>
              <a:t>Iowa </a:t>
            </a:r>
          </a:p>
          <a:p>
            <a:pPr marL="0" indent="0" algn="just" fontAlgn="base">
              <a:buNone/>
            </a:pPr>
            <a:r>
              <a:rPr lang="en-US" sz="1400">
                <a:latin typeface="Aptos" panose="020B0004020202020204" pitchFamily="34" charset="0"/>
              </a:rPr>
              <a:t>Kentucky </a:t>
            </a:r>
          </a:p>
          <a:p>
            <a:pPr marL="0" indent="0" algn="just" fontAlgn="base">
              <a:buNone/>
            </a:pPr>
            <a:r>
              <a:rPr lang="en-US" sz="1400">
                <a:latin typeface="Aptos" panose="020B0004020202020204" pitchFamily="34" charset="0"/>
              </a:rPr>
              <a:t>Nevada  </a:t>
            </a:r>
          </a:p>
          <a:p>
            <a:pPr marL="0" indent="0" algn="just" fontAlgn="base">
              <a:buNone/>
            </a:pPr>
            <a:r>
              <a:rPr lang="en-US" sz="1400">
                <a:latin typeface="Aptos" panose="020B0004020202020204" pitchFamily="34" charset="0"/>
              </a:rPr>
              <a:t>New Mexico </a:t>
            </a:r>
          </a:p>
          <a:p>
            <a:pPr marL="0" indent="0" algn="just" fontAlgn="base">
              <a:buNone/>
            </a:pPr>
            <a:r>
              <a:rPr lang="en-US" sz="1400">
                <a:latin typeface="Aptos" panose="020B0004020202020204" pitchFamily="34" charset="0"/>
              </a:rPr>
              <a:t>Oklahoma  </a:t>
            </a:r>
          </a:p>
          <a:p>
            <a:endParaRPr lang="en-US"/>
          </a:p>
        </p:txBody>
      </p:sp>
      <p:sp>
        <p:nvSpPr>
          <p:cNvPr id="11" name="Content Placeholder 10">
            <a:extLst>
              <a:ext uri="{FF2B5EF4-FFF2-40B4-BE49-F238E27FC236}">
                <a16:creationId xmlns:a16="http://schemas.microsoft.com/office/drawing/2014/main" id="{770722D9-36B9-08E4-C132-67C74BD32538}"/>
              </a:ext>
            </a:extLst>
          </p:cNvPr>
          <p:cNvSpPr>
            <a:spLocks noGrp="1"/>
          </p:cNvSpPr>
          <p:nvPr>
            <p:ph sz="half" idx="20"/>
          </p:nvPr>
        </p:nvSpPr>
        <p:spPr>
          <a:xfrm>
            <a:off x="7599584" y="2356186"/>
            <a:ext cx="3214576" cy="326177"/>
          </a:xfrm>
          <a:solidFill>
            <a:srgbClr val="00015E"/>
          </a:solidFill>
        </p:spPr>
        <p:txBody>
          <a:bodyPr>
            <a:noAutofit/>
          </a:bodyPr>
          <a:lstStyle/>
          <a:p>
            <a:pPr marL="0" indent="0" algn="ctr">
              <a:buNone/>
            </a:pPr>
            <a:r>
              <a:rPr lang="en-US" sz="1800" b="1">
                <a:solidFill>
                  <a:schemeClr val="bg1"/>
                </a:solidFill>
                <a:latin typeface="Aptos" panose="020B0004020202020204" pitchFamily="34" charset="0"/>
              </a:rPr>
              <a:t>Four (4) Indicators</a:t>
            </a:r>
          </a:p>
        </p:txBody>
      </p:sp>
      <p:sp>
        <p:nvSpPr>
          <p:cNvPr id="12" name="Content Placeholder 11">
            <a:extLst>
              <a:ext uri="{FF2B5EF4-FFF2-40B4-BE49-F238E27FC236}">
                <a16:creationId xmlns:a16="http://schemas.microsoft.com/office/drawing/2014/main" id="{58EBA003-7E72-C09A-05F7-5C75A56D932D}"/>
              </a:ext>
            </a:extLst>
          </p:cNvPr>
          <p:cNvSpPr>
            <a:spLocks noGrp="1"/>
          </p:cNvSpPr>
          <p:nvPr>
            <p:ph sz="half" idx="21"/>
          </p:nvPr>
        </p:nvSpPr>
        <p:spPr>
          <a:xfrm>
            <a:off x="7599584" y="2677870"/>
            <a:ext cx="3214576" cy="3674145"/>
          </a:xfrm>
        </p:spPr>
        <p:txBody>
          <a:bodyPr>
            <a:noAutofit/>
          </a:bodyPr>
          <a:lstStyle/>
          <a:p>
            <a:pPr marL="0" indent="0" algn="just" fontAlgn="base">
              <a:buNone/>
            </a:pPr>
            <a:r>
              <a:rPr lang="en-US" sz="1050">
                <a:latin typeface="Aptos" panose="020B0004020202020204" pitchFamily="34" charset="0"/>
              </a:rPr>
              <a:t>Alaska </a:t>
            </a:r>
          </a:p>
          <a:p>
            <a:pPr marL="0" indent="0" algn="just" fontAlgn="base">
              <a:buNone/>
            </a:pPr>
            <a:r>
              <a:rPr lang="en-US" sz="1050">
                <a:latin typeface="Aptos" panose="020B0004020202020204" pitchFamily="34" charset="0"/>
              </a:rPr>
              <a:t>Arkansas </a:t>
            </a:r>
          </a:p>
          <a:p>
            <a:pPr marL="0" indent="0" algn="just" fontAlgn="base">
              <a:buNone/>
            </a:pPr>
            <a:r>
              <a:rPr lang="en-US" sz="1050">
                <a:latin typeface="Aptos" panose="020B0004020202020204" pitchFamily="34" charset="0"/>
              </a:rPr>
              <a:t>Connecticut </a:t>
            </a:r>
          </a:p>
          <a:p>
            <a:pPr marL="0" indent="0" algn="just" fontAlgn="base">
              <a:buNone/>
            </a:pPr>
            <a:r>
              <a:rPr lang="en-US" sz="1050">
                <a:latin typeface="Aptos" panose="020B0004020202020204" pitchFamily="34" charset="0"/>
              </a:rPr>
              <a:t>Florida </a:t>
            </a:r>
          </a:p>
          <a:p>
            <a:pPr marL="0" indent="0" algn="just" fontAlgn="base">
              <a:buNone/>
            </a:pPr>
            <a:r>
              <a:rPr lang="en-US" sz="1050">
                <a:latin typeface="Aptos" panose="020B0004020202020204" pitchFamily="34" charset="0"/>
              </a:rPr>
              <a:t>Idaho </a:t>
            </a:r>
          </a:p>
          <a:p>
            <a:pPr marL="0" indent="0" algn="just" fontAlgn="base">
              <a:buNone/>
            </a:pPr>
            <a:r>
              <a:rPr lang="en-US" sz="1050">
                <a:latin typeface="Aptos" panose="020B0004020202020204" pitchFamily="34" charset="0"/>
              </a:rPr>
              <a:t>Kansas </a:t>
            </a:r>
          </a:p>
          <a:p>
            <a:pPr marL="0" indent="0" algn="just" fontAlgn="base">
              <a:buNone/>
            </a:pPr>
            <a:r>
              <a:rPr lang="en-US" sz="1050">
                <a:latin typeface="Aptos" panose="020B0004020202020204" pitchFamily="34" charset="0"/>
              </a:rPr>
              <a:t>Maine </a:t>
            </a:r>
          </a:p>
          <a:p>
            <a:pPr marL="0" indent="0" algn="just" fontAlgn="base">
              <a:buNone/>
            </a:pPr>
            <a:r>
              <a:rPr lang="en-US" sz="1050">
                <a:latin typeface="Aptos" panose="020B0004020202020204" pitchFamily="34" charset="0"/>
              </a:rPr>
              <a:t>Missouri </a:t>
            </a:r>
          </a:p>
          <a:p>
            <a:pPr marL="0" indent="0" algn="just" fontAlgn="base">
              <a:buNone/>
            </a:pPr>
            <a:r>
              <a:rPr lang="en-US" sz="1050">
                <a:latin typeface="Aptos" panose="020B0004020202020204" pitchFamily="34" charset="0"/>
              </a:rPr>
              <a:t>New York </a:t>
            </a:r>
          </a:p>
          <a:p>
            <a:pPr marL="0" indent="0" algn="just" fontAlgn="base">
              <a:buNone/>
            </a:pPr>
            <a:r>
              <a:rPr lang="en-US" sz="1050">
                <a:latin typeface="Aptos" panose="020B0004020202020204" pitchFamily="34" charset="0"/>
              </a:rPr>
              <a:t>Wisconsin </a:t>
            </a:r>
          </a:p>
          <a:p>
            <a:pPr marL="0" indent="0" algn="just" fontAlgn="base">
              <a:buNone/>
            </a:pPr>
            <a:r>
              <a:rPr lang="en-US" sz="1050" b="1">
                <a:latin typeface="Aptos" panose="020B0004020202020204" pitchFamily="34" charset="0"/>
              </a:rPr>
              <a:t>US Territories:   </a:t>
            </a:r>
          </a:p>
          <a:p>
            <a:pPr algn="just" fontAlgn="base"/>
            <a:r>
              <a:rPr lang="en-US" sz="1050">
                <a:latin typeface="Aptos" panose="020B0004020202020204" pitchFamily="34" charset="0"/>
              </a:rPr>
              <a:t>American Samoa </a:t>
            </a:r>
          </a:p>
          <a:p>
            <a:pPr algn="just" fontAlgn="base"/>
            <a:r>
              <a:rPr lang="en-US" sz="1050">
                <a:latin typeface="Aptos" panose="020B0004020202020204" pitchFamily="34" charset="0"/>
              </a:rPr>
              <a:t>District of Columbia </a:t>
            </a:r>
          </a:p>
          <a:p>
            <a:pPr algn="just" fontAlgn="base"/>
            <a:r>
              <a:rPr lang="en-US" sz="1050">
                <a:latin typeface="Aptos" panose="020B0004020202020204" pitchFamily="34" charset="0"/>
              </a:rPr>
              <a:t>Guam </a:t>
            </a:r>
          </a:p>
          <a:p>
            <a:pPr marL="0" indent="0">
              <a:buNone/>
            </a:pPr>
            <a:endParaRPr lang="en-US" sz="1000"/>
          </a:p>
        </p:txBody>
      </p:sp>
    </p:spTree>
    <p:extLst>
      <p:ext uri="{BB962C8B-B14F-4D97-AF65-F5344CB8AC3E}">
        <p14:creationId xmlns:p14="http://schemas.microsoft.com/office/powerpoint/2010/main" val="2100685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f00f82b-dce9-458f-ab1d-1c5fd145e219" xsi:nil="true"/>
    <TaxCatchAll xmlns="4cd59d27-ca2b-4708-b9c7-7fa281384922" xsi:nil="true"/>
    <ClassificationLevel xmlns="2f00f82b-dce9-458f-ab1d-1c5fd145e219" xsi:nil="true"/>
    <lcf76f155ced4ddcb4097134ff3c332f xmlns="2f00f82b-dce9-458f-ab1d-1c5fd145e2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BE250C-F31C-4788-83E3-252AF58D0389}">
  <ds:schemaRefs>
    <ds:schemaRef ds:uri="http://schemas.microsoft.com/sharepoint/v3/contenttype/forms"/>
  </ds:schemaRefs>
</ds:datastoreItem>
</file>

<file path=customXml/itemProps2.xml><?xml version="1.0" encoding="utf-8"?>
<ds:datastoreItem xmlns:ds="http://schemas.openxmlformats.org/officeDocument/2006/customXml" ds:itemID="{0C4CA41B-9928-425C-80BB-2BA91F926769}">
  <ds:schemaRefs>
    <ds:schemaRef ds:uri="http://purl.org/dc/elements/1.1/"/>
    <ds:schemaRef ds:uri="4cd59d27-ca2b-4708-b9c7-7fa281384922"/>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2f00f82b-dce9-458f-ab1d-1c5fd145e219"/>
    <ds:schemaRef ds:uri="http://www.w3.org/XML/1998/namespace"/>
    <ds:schemaRef ds:uri="http://purl.org/dc/terms/"/>
  </ds:schemaRefs>
</ds:datastoreItem>
</file>

<file path=customXml/itemProps3.xml><?xml version="1.0" encoding="utf-8"?>
<ds:datastoreItem xmlns:ds="http://schemas.openxmlformats.org/officeDocument/2006/customXml" ds:itemID="{0077610B-78D7-4A29-9DE2-0E8C6CA594A9}">
  <ds:schemaRefs>
    <ds:schemaRef ds:uri="2f00f82b-dce9-458f-ab1d-1c5fd145e219"/>
    <ds:schemaRef ds:uri="4cd59d27-ca2b-4708-b9c7-7fa2813849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2586</Words>
  <Application>Microsoft Office PowerPoint</Application>
  <PresentationFormat>Widescreen</PresentationFormat>
  <Paragraphs>319</Paragraphs>
  <Slides>26</Slides>
  <Notes>18</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Aptos</vt:lpstr>
      <vt:lpstr>Arial</vt:lpstr>
      <vt:lpstr>Calibri</vt:lpstr>
      <vt:lpstr>Courier New</vt:lpstr>
      <vt:lpstr>Courier New,monospace</vt:lpstr>
      <vt:lpstr>Montserrat</vt:lpstr>
      <vt:lpstr>Montserrat Medium</vt:lpstr>
      <vt:lpstr>Montserrat SemiBold</vt:lpstr>
      <vt:lpstr>Segoe UI</vt:lpstr>
      <vt:lpstr>Wingdings</vt:lpstr>
      <vt:lpstr>Wingdings 2</vt:lpstr>
      <vt:lpstr>1_Office Theme</vt:lpstr>
      <vt:lpstr>Aligning Systems,  Scaling Apprenticeship</vt:lpstr>
      <vt:lpstr>Presenters</vt:lpstr>
      <vt:lpstr>Center of Excellence Overview</vt:lpstr>
      <vt:lpstr>Firsts: Understanding the Field</vt:lpstr>
      <vt:lpstr>Rethinking Assumptions</vt:lpstr>
      <vt:lpstr>WIOA State Plans: 7 Indicators of RA Alignment</vt:lpstr>
      <vt:lpstr>Support at Top, Dropoff in Planning</vt:lpstr>
      <vt:lpstr>2020 State WIOA Plan RA Leaders</vt:lpstr>
      <vt:lpstr>2020 State WIOA Plan RA Leaders 1</vt:lpstr>
      <vt:lpstr>Low Utilization Due to Several Factors</vt:lpstr>
      <vt:lpstr>Knowledge Gap: Connecting Systems</vt:lpstr>
      <vt:lpstr>Knowledge Gap: How RA Works</vt:lpstr>
      <vt:lpstr>Knowledge Gap: Funding</vt:lpstr>
      <vt:lpstr>Knowledge Gap: Communication</vt:lpstr>
      <vt:lpstr>Field-Informed TA: Creating New Tools </vt:lpstr>
      <vt:lpstr>State Progress: Interest, Investments </vt:lpstr>
      <vt:lpstr>Field Needs, Responds to Centers’ TA</vt:lpstr>
      <vt:lpstr>The View from the Field</vt:lpstr>
      <vt:lpstr>Florida’s Apprenticeship Expansion Efforts</vt:lpstr>
      <vt:lpstr>Florida’s Apprenticeship Expansion Results (PY23/24)</vt:lpstr>
      <vt:lpstr>CareerSource Suncoast</vt:lpstr>
      <vt:lpstr>CareerSource Suncoast (CSS)  RAP Approach</vt:lpstr>
      <vt:lpstr>CareerSource </vt:lpstr>
      <vt:lpstr>How Did We Accomplish This?</vt:lpstr>
      <vt:lpstr>Discussion</vt:lpstr>
      <vt:lpstr>Visit us online: dolcoe.safalapps.com</vt:lpstr>
    </vt:vector>
  </TitlesOfParts>
  <Manager>Jana Bauer, Judy Blanchard</Manager>
  <Company>Safal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Systems, Scaling Apprenticeships - NAW Urban Institute Vision 2030</dc:title>
  <dc:creator>Katie Adams, Alan Dodkowitz</dc:creator>
  <cp:lastModifiedBy>Colleen Beck</cp:lastModifiedBy>
  <cp:revision>3</cp:revision>
  <dcterms:created xsi:type="dcterms:W3CDTF">2024-11-12T20:17:25Z</dcterms:created>
  <dcterms:modified xsi:type="dcterms:W3CDTF">2024-12-10T21:17:53Z</dcterms:modified>
  <cp:category>Urban Institute, Apprenticeship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MediaServiceImageTags">
    <vt:lpwstr/>
  </property>
</Properties>
</file>