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D9EAE_C18CD286.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749_2F275736.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9" r:id="rId5"/>
    <p:sldMasterId id="2147483906" r:id="rId6"/>
    <p:sldMasterId id="2147483915" r:id="rId7"/>
    <p:sldMasterId id="2147483999" r:id="rId8"/>
  </p:sldMasterIdLst>
  <p:notesMasterIdLst>
    <p:notesMasterId r:id="rId53"/>
  </p:notesMasterIdLst>
  <p:sldIdLst>
    <p:sldId id="1947" r:id="rId9"/>
    <p:sldId id="264" r:id="rId10"/>
    <p:sldId id="1737" r:id="rId11"/>
    <p:sldId id="278" r:id="rId12"/>
    <p:sldId id="1709" r:id="rId13"/>
    <p:sldId id="2147327359" r:id="rId14"/>
    <p:sldId id="1820" r:id="rId15"/>
    <p:sldId id="2147327608" r:id="rId16"/>
    <p:sldId id="2147327609" r:id="rId17"/>
    <p:sldId id="1972" r:id="rId18"/>
    <p:sldId id="2147327648" r:id="rId19"/>
    <p:sldId id="2147327663" r:id="rId20"/>
    <p:sldId id="2147327656" r:id="rId21"/>
    <p:sldId id="1831" r:id="rId22"/>
    <p:sldId id="2147327662" r:id="rId23"/>
    <p:sldId id="2147327666" r:id="rId24"/>
    <p:sldId id="2147327650" r:id="rId25"/>
    <p:sldId id="2147327659" r:id="rId26"/>
    <p:sldId id="2147327652" r:id="rId27"/>
    <p:sldId id="2147327653" r:id="rId28"/>
    <p:sldId id="2147327664" r:id="rId29"/>
    <p:sldId id="2147327655" r:id="rId30"/>
    <p:sldId id="2147327667" r:id="rId31"/>
    <p:sldId id="1843" r:id="rId32"/>
    <p:sldId id="1842" r:id="rId33"/>
    <p:sldId id="1844" r:id="rId34"/>
    <p:sldId id="1830" r:id="rId35"/>
    <p:sldId id="1760" r:id="rId36"/>
    <p:sldId id="1834" r:id="rId37"/>
    <p:sldId id="1835" r:id="rId38"/>
    <p:sldId id="2147327661" r:id="rId39"/>
    <p:sldId id="1837" r:id="rId40"/>
    <p:sldId id="1838" r:id="rId41"/>
    <p:sldId id="1840" r:id="rId42"/>
    <p:sldId id="1839" r:id="rId43"/>
    <p:sldId id="2147327665" r:id="rId44"/>
    <p:sldId id="1832" r:id="rId45"/>
    <p:sldId id="367" r:id="rId46"/>
    <p:sldId id="1841" r:id="rId47"/>
    <p:sldId id="1836" r:id="rId48"/>
    <p:sldId id="1865" r:id="rId49"/>
    <p:sldId id="744" r:id="rId50"/>
    <p:sldId id="743" r:id="rId51"/>
    <p:sldId id="184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AD" userId="S::alan.dodkowitz@safalpartners.com::77e67509-39e7-4278-826a-eddbfd8246a9" providerId="AD"/>
  <p188:author id="{1C363978-593C-497C-1A28-B2866C017889}" name="Lauren Fraulo" initials="LF" userId="S::Lauren.Fraulo@safalpartners.com::d323c613-e09b-4858-ba6f-779347ece142" providerId="AD"/>
  <p188:author id="{B101EA7F-1F1D-244E-742F-E90126A525B5}" name="Nicole Bentley" initials="NB" userId="S::nicole.bentley@safalpartners.com::b5d2ff4a-3540-4f74-b30b-a131ee334a37" providerId="AD"/>
  <p188:author id="{F7E418CF-0377-B734-AF71-763692714119}" name="Jeremy Faulkner" initials="JF" userId="S::jeremy.faulkner@safalpartners.com::f36d5d23-3a6d-43fd-82c9-544be2dd84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a:srgbClr val="98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B889F-9FD8-4B97-BE0A-42CB36187E91}" v="69" dt="2025-01-09T18:32:13.392"/>
    <p1510:client id="{B15BA02B-CBDD-5E47-9801-C524B4504C19}" v="72" dt="2025-01-09T17:13:25.989"/>
    <p1510:client id="{DB3BC390-2F26-4595-9A73-51C6655EB749}" v="92" dt="2025-01-09T17:48:29.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2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comments/modernComment_749_2F275736.xml><?xml version="1.0" encoding="utf-8"?>
<p188:cmLst xmlns:a="http://schemas.openxmlformats.org/drawingml/2006/main" xmlns:r="http://schemas.openxmlformats.org/officeDocument/2006/relationships" xmlns:p188="http://schemas.microsoft.com/office/powerpoint/2018/8/main">
  <p188:cm id="{61136704-C174-468D-99F6-6910293761CC}" authorId="{1C363978-593C-497C-1A28-B2866C017889}" created="2024-12-23T12:23:39.343" startDate="2024-12-23T12:23:39.343" dueDate="2024-12-23T12:23:39.343" assignedTo="{F4163442-F286-172A-646F-BF7FB8052BBF}" title="@Alan Dodkowitz I think Jana mentioned we are no longer using the word “toolkit” and want to refer to it as a guide. Where could I grab a new screenshot?">
    <ac:deMkLst xmlns:ac="http://schemas.microsoft.com/office/drawing/2013/main/command">
      <pc:docMk xmlns:pc="http://schemas.microsoft.com/office/powerpoint/2013/main/command"/>
      <pc:sldMk xmlns:pc="http://schemas.microsoft.com/office/powerpoint/2013/main/command" cId="791107382" sldId="1865"/>
      <ac:picMk id="9" creationId="{77FCAA57-5024-2F8D-6017-E31F4D4D8AB7}"/>
    </ac:deMkLst>
    <p188:replyLst>
      <p188:reply id="{125FCB43-3116-48F8-9A03-477B4DE15489}" authorId="{F4163442-F286-172A-646F-BF7FB8052BBF}" created="2025-01-06T14:01:14.083">
        <p188:txBody>
          <a:bodyPr/>
          <a:lstStyle/>
          <a:p>
            <a:r>
              <a:rPr lang="en-US"/>
              <a:t>Seeing as how this won’t be out before the webinar I think we should just hide this slide.  [@Jeremy Faulkner] [@Nicole Bentley] Agreed?</a:t>
            </a:r>
          </a:p>
        </p188:txBody>
        <p188:extLst>
          <p:ext xmlns:p="http://schemas.openxmlformats.org/presentationml/2006/main" uri="{57CB4572-C831-44C2-8A1C-0ADB6CCDFE69}">
            <p223:reactions xmlns:p223="http://schemas.microsoft.com/office/powerpoint/2022/03/main">
              <p223:rxn type="👍">
                <p223:instance time="2025-01-06T14:38:12.463" authorId="{B101EA7F-1F1D-244E-742F-E90126A525B5}"/>
              </p223:rxn>
            </p223:reactions>
          </p:ext>
        </p188:extLst>
      </p188:reply>
      <p188:reply id="{57016721-30C7-42DB-8AAD-8D9B36539FDE}" authorId="{F7E418CF-0377-B734-AF71-763692714119}" created="2025-01-06T14:27:09.351">
        <p188:txBody>
          <a:bodyPr/>
          <a:lstStyle/>
          <a:p>
            <a:r>
              <a:rPr lang="en-US"/>
              <a:t>Agree</a:t>
            </a:r>
          </a:p>
        </p188:txBody>
      </p188:reply>
    </p188:replyLst>
    <p188:txBody>
      <a:bodyPr/>
      <a:lstStyle/>
      <a:p>
        <a:r>
          <a:rPr lang="en-US"/>
          <a:t>[@Alan Dodkowitz] I think Jana mentioned we are no longer using the word “toolkit” and want to refer to it as a guide. Where could I grab a new screenshot?</a:t>
        </a:r>
      </a:p>
    </p188:txBody>
    <p188:extLst>
      <p:ext xmlns:p="http://schemas.openxmlformats.org/presentationml/2006/main" uri="{5BB2D875-25FF-4072-B9AC-8F64D62656EB}">
        <p228:taskDetails xmlns:p228="http://schemas.microsoft.com/office/powerpoint/2022/08/main">
          <p228:history>
            <p228:event time="2024-12-23T12:23:39.343" id="{226245E4-1179-4901-AEA4-8C3294C05CB1}">
              <p228:atrbtn authorId="{1C363978-593C-497C-1A28-B2866C017889}"/>
              <p228:anchr>
                <p228:comment id="{61136704-C174-468D-99F6-6910293761CC}"/>
              </p228:anchr>
              <p228:add/>
            </p228:event>
            <p228:event time="2024-12-23T12:23:39.343" id="{BC16C253-3A48-4C3C-9C3E-9F08A6A622AF}">
              <p228:atrbtn authorId="{1C363978-593C-497C-1A28-B2866C017889}"/>
              <p228:anchr>
                <p228:comment id="{61136704-C174-468D-99F6-6910293761CC}"/>
              </p228:anchr>
              <p228:asgn authorId="{F4163442-F286-172A-646F-BF7FB8052BBF}"/>
            </p228:event>
            <p228:event time="2024-12-23T12:23:39.343" id="{76E296C1-F752-4FE0-9057-CDCD736EC0FB}">
              <p228:atrbtn authorId="{1C363978-593C-497C-1A28-B2866C017889}"/>
              <p228:anchr>
                <p228:comment id="{61136704-C174-468D-99F6-6910293761CC}"/>
              </p228:anchr>
              <p228:title val="@Alan Dodkowitz I think Jana mentioned we are no longer using the word “toolkit” and want to refer to it as a guide. Where could I grab a new screenshot?"/>
            </p228:event>
            <p228:event time="2024-12-23T12:23:39.343" id="{9657FFB4-3DB5-4D2F-A3E6-C81380499F88}">
              <p228:atrbtn authorId="{1C363978-593C-497C-1A28-B2866C017889}"/>
              <p228:anchr>
                <p228:comment id="{61136704-C174-468D-99F6-6910293761CC}"/>
              </p228:anchr>
              <p228:date stDt="2024-12-23T12:23:39.343" endDt="2024-12-23T12:23:39.343"/>
            </p228:event>
          </p228:history>
        </p228:taskDetails>
      </p:ext>
    </p188:extLst>
  </p188:cm>
</p188:cmLst>
</file>

<file path=ppt/comments/modernComment_7FFD9EAE_C18CD286.xml><?xml version="1.0" encoding="utf-8"?>
<p188:cmLst xmlns:a="http://schemas.openxmlformats.org/drawingml/2006/main" xmlns:r="http://schemas.openxmlformats.org/officeDocument/2006/relationships" xmlns:p188="http://schemas.microsoft.com/office/powerpoint/2018/8/main">
  <p188:cm id="{E2400782-0809-40A0-9536-3223595C9F5E}" authorId="{1C363978-593C-497C-1A28-B2866C017889}" status="resolved" created="2024-12-16T15:28:39.489" complete="100000">
    <ac:deMkLst xmlns:ac="http://schemas.microsoft.com/office/drawing/2013/main/command">
      <pc:docMk xmlns:pc="http://schemas.microsoft.com/office/powerpoint/2013/main/command"/>
      <pc:sldMk xmlns:pc="http://schemas.microsoft.com/office/powerpoint/2013/main/command" cId="3247231622" sldId="2147327662"/>
      <ac:picMk id="16" creationId="{EE462225-1CA4-B91B-5A9A-2698CCDD048F}"/>
    </ac:deMkLst>
    <p188:txBody>
      <a:bodyPr/>
      <a:lstStyle/>
      <a:p>
        <a:r>
          <a:rPr lang="en-US"/>
          <a:t>Placeholder for Amy Shields</a:t>
        </a:r>
      </a:p>
    </p188:txBody>
  </p188:cm>
  <p188:cm id="{9F1B32C4-C4AB-4285-A2D0-3F2D8432CA14}" authorId="{1C363978-593C-497C-1A28-B2866C017889}" created="2024-12-18T20:04:52.826">
    <pc:sldMkLst xmlns:pc="http://schemas.microsoft.com/office/powerpoint/2013/main/command">
      <pc:docMk/>
      <pc:sldMk cId="3247231622" sldId="2147327662"/>
    </pc:sldMkLst>
    <p188:replyLst>
      <p188:reply id="{10D5B7CE-8633-4F8B-A600-412F14176040}" authorId="{F4163442-F286-172A-646F-BF7FB8052BBF}" created="2024-12-18T20:07:10.617">
        <p188:txBody>
          <a:bodyPr/>
          <a:lstStyle/>
          <a:p>
            <a:r>
              <a:rPr lang="en-US"/>
              <a:t>Thank You!</a:t>
            </a:r>
          </a:p>
        </p188:txBody>
      </p188:reply>
    </p188:replyLst>
    <p188:txBody>
      <a:bodyPr/>
      <a:lstStyle/>
      <a:p>
        <a:r>
          <a:rPr lang="en-US"/>
          <a:t>[@Alan Dodkowitz] Bio for Amy is in the Notes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0889D-029B-4B42-8130-213CD0C9265A}"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43CA5-F2F6-4081-86D1-E73FFAD5AB05}" type="slidenum">
              <a:rPr lang="en-US" smtClean="0"/>
              <a:t>‹#›</a:t>
            </a:fld>
            <a:endParaRPr lang="en-US"/>
          </a:p>
        </p:txBody>
      </p:sp>
    </p:spTree>
    <p:extLst>
      <p:ext uri="{BB962C8B-B14F-4D97-AF65-F5344CB8AC3E}">
        <p14:creationId xmlns:p14="http://schemas.microsoft.com/office/powerpoint/2010/main" val="204903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NB</a:t>
            </a:r>
          </a:p>
          <a:p>
            <a:endParaRPr lang="en-US">
              <a:ea typeface="Calibri"/>
              <a:cs typeface="Calibri"/>
            </a:endParaRPr>
          </a:p>
          <a:p>
            <a:r>
              <a:rPr lang="en-US">
                <a:ea typeface="Calibri"/>
                <a:cs typeface="Calibri"/>
              </a:rPr>
              <a:t>The registered apprenticeship model was honed by the building trades over the last century and they largely made it into what it is today. I like to mention that because so much of what we know about what makes apprenticeship successful comes from work in the building trades labor unions and labor-management partnerships. But now it's expanding into new industries and we have many more apprentices – across many sectors – in the United States. You can see a selection of them here in the slide. You can probably see industries that our learners are currently in or aspire to be in. </a:t>
            </a:r>
            <a:endParaRPr lang="en-US"/>
          </a:p>
          <a:p>
            <a:endParaRPr lang="en-US">
              <a:ea typeface="Calibri"/>
              <a:cs typeface="Calibri"/>
            </a:endParaRPr>
          </a:p>
          <a:p>
            <a:r>
              <a:rPr lang="en-US" sz="1800">
                <a:effectLst/>
                <a:latin typeface="Segoe UI"/>
                <a:cs typeface="Segoe UI"/>
              </a:rPr>
              <a:t>Within these sectors are a wide variety of careers, including entry-level positions in which apprentices can begin, accessing higher-prestige/higher-wage positions over time. If we can help our students prepare for and eventually access an RA program in these industries, they will have a good chance of staying employed and have the opportunity to advance over time.</a:t>
            </a:r>
            <a:r>
              <a:rPr lang="en-US" sz="1800">
                <a:latin typeface="Segoe UI"/>
                <a:cs typeface="Segoe UI"/>
              </a:rPr>
              <a:t> </a:t>
            </a:r>
            <a:endParaRPr lang="en-US" sz="1800">
              <a:effectLst/>
              <a:latin typeface="Arial" panose="020B0604020202020204" pitchFamily="34" charset="0"/>
            </a:endParaRPr>
          </a:p>
          <a:p>
            <a:endParaRPr lang="en-US">
              <a:ea typeface="Calibri"/>
              <a:cs typeface="Calibri"/>
            </a:endParaRPr>
          </a:p>
          <a:p>
            <a:r>
              <a:rPr lang="en-US">
                <a:ea typeface="Calibri"/>
                <a:cs typeface="Calibri"/>
              </a:rPr>
              <a:t>While our students can and do go into a broad range of careers after completing their participation in Adult Education, frontline healthcare positions are some examples of in-demand occupations with clear career ladders or pathways that our students can access through registered apprenticeship. In New Mexico, we are beginning to talk about education apprenticeships, and these careers include not only teachers but also teachers' aides with pathways to becoming a licensed teacher, and positions like bus drivers.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EDA0-9D9F-43FC-AAC8-169467B76D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93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BF49F2-BC7C-4CCE-ABE3-7F924B16A0F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85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653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NB</a:t>
            </a:r>
          </a:p>
        </p:txBody>
      </p:sp>
      <p:sp>
        <p:nvSpPr>
          <p:cNvPr id="4" name="Slide Number Placeholder 3"/>
          <p:cNvSpPr>
            <a:spLocks noGrp="1"/>
          </p:cNvSpPr>
          <p:nvPr>
            <p:ph type="sldNum" sz="quarter" idx="5"/>
          </p:nvPr>
        </p:nvSpPr>
        <p:spPr/>
        <p:txBody>
          <a:bodyPr/>
          <a:lstStyle/>
          <a:p>
            <a:fld id="{EF243CA5-F2F6-4081-86D1-E73FFAD5AB05}" type="slidenum">
              <a:rPr lang="en-US" smtClean="0"/>
              <a:t>13</a:t>
            </a:fld>
            <a:endParaRPr lang="en-US"/>
          </a:p>
        </p:txBody>
      </p:sp>
    </p:spTree>
    <p:extLst>
      <p:ext uri="{BB962C8B-B14F-4D97-AF65-F5344CB8AC3E}">
        <p14:creationId xmlns:p14="http://schemas.microsoft.com/office/powerpoint/2010/main" val="74733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fld id="{C9DE0BF5-9FF1-4C6A-B846-D964AC03F8E4}" type="slidenum">
              <a:rPr lang="en-US" smtClean="0"/>
              <a:t>14</a:t>
            </a:fld>
            <a:endParaRPr lang="en-US"/>
          </a:p>
        </p:txBody>
      </p:sp>
    </p:spTree>
    <p:extLst>
      <p:ext uri="{BB962C8B-B14F-4D97-AF65-F5344CB8AC3E}">
        <p14:creationId xmlns:p14="http://schemas.microsoft.com/office/powerpoint/2010/main" val="380751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AD</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Amy Shields oversees the professional development programs offered through </a:t>
            </a:r>
            <a:r>
              <a:rPr lang="en-US" b="0" i="0">
                <a:solidFill>
                  <a:srgbClr val="1F1F1F"/>
                </a:solidFill>
                <a:effectLst/>
                <a:latin typeface="Google Sans"/>
              </a:rPr>
              <a:t>Association of Chamber of Commerce Executives (</a:t>
            </a:r>
            <a:r>
              <a:rPr lang="en-US" sz="1200" kern="1200">
                <a:solidFill>
                  <a:schemeClr val="tx1"/>
                </a:solidFill>
                <a:effectLst/>
                <a:latin typeface="+mn-lt"/>
                <a:ea typeface="+mn-ea"/>
                <a:cs typeface="+mn-cs"/>
              </a:rPr>
              <a:t>ACCE) and the ACCE Foundation. Amy’s team leads signature programs like ACCE’s Fellowship and the Certified Chamber Executive program, convenings for chamber executives, and ongoing peer learning opportunities. As the Executive Director of the ACCE Foundation, Amy is focused on growing support for chamber community impact work in the areas of education and talent development, diversity, equity and inclusion and economic and community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624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EF243CA5-F2F6-4081-86D1-E73FFAD5AB05}" type="slidenum">
              <a:rPr lang="en-US" smtClean="0"/>
              <a:t>16</a:t>
            </a:fld>
            <a:endParaRPr lang="en-US"/>
          </a:p>
        </p:txBody>
      </p:sp>
    </p:spTree>
    <p:extLst>
      <p:ext uri="{BB962C8B-B14F-4D97-AF65-F5344CB8AC3E}">
        <p14:creationId xmlns:p14="http://schemas.microsoft.com/office/powerpoint/2010/main" val="2424409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en-US" sz="1800" b="0" i="0" u="none" strike="noStrike">
                <a:solidFill>
                  <a:srgbClr val="000000"/>
                </a:solidFill>
                <a:effectLst/>
                <a:latin typeface="Calibri" panose="020F0502020204030204" pitchFamily="34" charset="0"/>
              </a:rPr>
              <a:t>Amy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71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EF243CA5-F2F6-4081-86D1-E73FFAD5AB05}" type="slidenum">
              <a:rPr lang="en-US" smtClean="0"/>
              <a:t>18</a:t>
            </a:fld>
            <a:endParaRPr lang="en-US"/>
          </a:p>
        </p:txBody>
      </p:sp>
    </p:spTree>
    <p:extLst>
      <p:ext uri="{BB962C8B-B14F-4D97-AF65-F5344CB8AC3E}">
        <p14:creationId xmlns:p14="http://schemas.microsoft.com/office/powerpoint/2010/main" val="1216130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645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a:t>
            </a:r>
          </a:p>
          <a:p>
            <a:endParaRPr lang="en-US">
              <a:cs typeface="Calibri"/>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Thank you! I’d like to begin by introducing our presenters today.</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Jeremy brings over a decade of experience in workforce development with expertise in project management, strategic planning, and Registered Apprenticeship implementation. As a Senior Director at Safal and certified entrepreneurship coach, he has led multi-million-dollar initiatives and provided impactful technical assistance. Jeremy’s background also includes a decade in manufacturing, where he became an expert in lean manufacturing and ISO standards. He has been a featured as a presenter on best practices in business engagement at numerous conferences and webinars, a newspaper columnist on workforce and economic development, and has served in various leadership roles, driving significant innovation and change within workforce systems across the U.S.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Nicole Bentley is a Registered Apprenticeship Subject Matter Expert. She supports the U.S. Department of Labor’s (DOL) Registered Apprenticeship Program Expansion contract and the U.S. DOL Registered Apprenticeship Technical Assistance Center of Excellence for Strategic Partnerships and Alignment. She has spent her career working in economic development with a specialized focus in workforce development and registered apprenticeship growth and expansion. Nicole previously worked for Apprenticeship Carolina, South Carolina’s state agency for apprenticeship growth and expansion. In addition to her duties as an Apprenticeship Consultant, Nicole supported a variety of projects including serving as a Grant Administrator for Jobs for the Future’s Center for Apprenticeship and Work-Based Learning cooperative agreements as well as Interim Grant Administrator for the YARG grant. As a Principal at Resource Development Group and a Sponsorship Associate at the International Economic Development Council, she developed an expertise in c-suite level executive management, strategic partnership and relationship management, high profile fundraising and consulting initiatives, and public speaking. Nicole currently lives in Beaufort, South Carolina.</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5:notes"/>
          <p:cNvSpPr>
            <a:spLocks noGrp="1" noRot="1" noChangeAspect="1"/>
          </p:cNvSpPr>
          <p:nvPr>
            <p:ph type="sldImg" idx="2"/>
          </p:nvPr>
        </p:nvSpPr>
        <p:spPr>
          <a:xfrm>
            <a:off x="2514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ct val="0"/>
              </a:spcBef>
              <a:spcAft>
                <a:spcPct val="0"/>
              </a:spcAft>
              <a:buSzPts val="1400"/>
              <a:buNone/>
            </a:pPr>
            <a:endParaRPr/>
          </a:p>
        </p:txBody>
      </p:sp>
      <p:sp>
        <p:nvSpPr>
          <p:cNvPr id="230" name="Google Shape;230;p5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89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EF243CA5-F2F6-4081-86D1-E73FFAD5AB05}" type="slidenum">
              <a:rPr lang="en-US" smtClean="0"/>
              <a:t>21</a:t>
            </a:fld>
            <a:endParaRPr lang="en-US"/>
          </a:p>
        </p:txBody>
      </p:sp>
    </p:spTree>
    <p:extLst>
      <p:ext uri="{BB962C8B-B14F-4D97-AF65-F5344CB8AC3E}">
        <p14:creationId xmlns:p14="http://schemas.microsoft.com/office/powerpoint/2010/main" val="105548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4:notes"/>
          <p:cNvSpPr>
            <a:spLocks noGrp="1" noRot="1" noChangeAspect="1"/>
          </p:cNvSpPr>
          <p:nvPr>
            <p:ph type="sldImg" idx="2"/>
          </p:nvPr>
        </p:nvSpPr>
        <p:spPr>
          <a:xfrm>
            <a:off x="2514600" y="857250"/>
            <a:ext cx="4114800" cy="23145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ct val="0"/>
              </a:spcBef>
              <a:spcAft>
                <a:spcPct val="0"/>
              </a:spcAft>
              <a:buSzPts val="1400"/>
              <a:buNone/>
            </a:pPr>
            <a:r>
              <a:rPr lang="en-US"/>
              <a:t>Amy</a:t>
            </a:r>
            <a:endParaRPr/>
          </a:p>
        </p:txBody>
      </p:sp>
      <p:sp>
        <p:nvSpPr>
          <p:cNvPr id="223" name="Google Shape;223;p5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200"/>
                <a:buFont typeface="Arial"/>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164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
        <p:nvSpPr>
          <p:cNvPr id="4" name="Slide Number Placeholder 3"/>
          <p:cNvSpPr>
            <a:spLocks noGrp="1"/>
          </p:cNvSpPr>
          <p:nvPr>
            <p:ph type="sldNum" sz="quarter" idx="5"/>
          </p:nvPr>
        </p:nvSpPr>
        <p:spPr/>
        <p:txBody>
          <a:bodyPr/>
          <a:lstStyle/>
          <a:p>
            <a:fld id="{EF243CA5-F2F6-4081-86D1-E73FFAD5AB05}" type="slidenum">
              <a:rPr lang="en-US" smtClean="0"/>
              <a:t>23</a:t>
            </a:fld>
            <a:endParaRPr lang="en-US"/>
          </a:p>
        </p:txBody>
      </p:sp>
    </p:spTree>
    <p:extLst>
      <p:ext uri="{BB962C8B-B14F-4D97-AF65-F5344CB8AC3E}">
        <p14:creationId xmlns:p14="http://schemas.microsoft.com/office/powerpoint/2010/main" val="484542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JF</a:t>
            </a:r>
          </a:p>
          <a:p>
            <a:pPr mar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Enhanced Portfolio of Opportunities</a:t>
            </a:r>
            <a:endParaRPr lang="en-US" sz="1200">
              <a:effectLst/>
              <a:latin typeface="Aptos" panose="020B0004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Engage more deeply with member businesses by offering support and resources, including registration assistance, funding information, and apprentice connections.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Strengthen relationships with educational institutions, government agencies, and community organizations through collaboration.</a:t>
            </a:r>
            <a:endParaRPr lang="en-US" sz="1200">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Stronger Contributions to the Local Community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Reduce workforce shortages and fill jobs.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Help critical and emerging industries meet their workforce needs.</a:t>
            </a:r>
            <a:endParaRPr lang="en-US" sz="1200">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Improved Policy Advocacy</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Gain a stronger voice in shaping policies that benefit members and the local economy by participating in Registered Apprenticeship initiatives.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Secure federal and state funding for Registered Apprenticeship programs.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24</a:t>
            </a:fld>
            <a:endParaRPr lang="en-US"/>
          </a:p>
        </p:txBody>
      </p:sp>
    </p:spTree>
    <p:extLst>
      <p:ext uri="{BB962C8B-B14F-4D97-AF65-F5344CB8AC3E}">
        <p14:creationId xmlns:p14="http://schemas.microsoft.com/office/powerpoint/2010/main" val="1991145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JF</a:t>
            </a:r>
          </a:p>
          <a:p>
            <a:pPr mar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Creating a Skilled Workforce</a:t>
            </a:r>
            <a:endParaRPr lang="en-US" sz="1200">
              <a:effectLst/>
              <a:latin typeface="Aptos" panose="020B0004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Hands-on training and classroom instruction tailored to industry needs.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Ensure programs are industry-driven and aligned with standards.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Help apprentices earn nationally recognized credentials.</a:t>
            </a:r>
            <a:endParaRPr lang="en-US" sz="1200">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Improving Productivity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Allow apprentices to apply skills directly to real work assignments.</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Combine on-the-job learning with classroom instruction.</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Reducing Turnover</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Improve workplace morale and increase company loyalty.</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Encourage long-term retention with the "earn while you learn" model.</a:t>
            </a:r>
            <a:endParaRPr lang="en-US" sz="12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Provide clear career pathways, reducing the likelihood of employees leaving and lowering costs for businesses.</a:t>
            </a:r>
            <a:endParaRPr lang="en-US" sz="1200">
              <a:effectLst/>
              <a:latin typeface="Aptos" panose="020B0004020202020204" pitchFamily="34" charset="0"/>
              <a:ea typeface="Aptos" panose="020B0004020202020204" pitchFamily="34" charset="0"/>
              <a:cs typeface="Calibri" panose="020F0502020204030204" pitchFamily="34" charset="0"/>
            </a:endParaRPr>
          </a:p>
          <a:p>
            <a:pPr marL="0" marR="0" lvl="0" indent="0">
              <a:lnSpc>
                <a:spcPct val="107000"/>
              </a:lnSpc>
              <a:spcBef>
                <a:spcPts val="0"/>
              </a:spcBef>
              <a:spcAft>
                <a:spcPts val="600"/>
              </a:spcAft>
              <a:buSzPts val="1000"/>
              <a:buFont typeface="Symbol" panose="05050102010706020507" pitchFamily="18" charset="2"/>
              <a:buNone/>
              <a:tabLst>
                <a:tab pos="914400" algn="l"/>
              </a:tabLst>
            </a:pPr>
            <a:r>
              <a:rPr lang="en-US" sz="1200" b="1">
                <a:effectLst/>
                <a:latin typeface="Aptos" panose="020B0004020202020204" pitchFamily="34" charset="0"/>
                <a:ea typeface="Aptos" panose="020B0004020202020204" pitchFamily="34" charset="0"/>
                <a:cs typeface="Calibri" panose="020F0502020204030204" pitchFamily="34" charset="0"/>
              </a:rPr>
              <a:t>Positive ROI</a:t>
            </a:r>
          </a:p>
          <a:p>
            <a:pPr marL="171450" marR="0" lvl="0" indent="-171450">
              <a:lnSpc>
                <a:spcPct val="107000"/>
              </a:lnSpc>
              <a:spcBef>
                <a:spcPts val="0"/>
              </a:spcBef>
              <a:spcAft>
                <a:spcPts val="600"/>
              </a:spcAft>
              <a:buSzPts val="1000"/>
              <a:buFont typeface="Arial" panose="020B0604020202020204" pitchFamily="34" charset="0"/>
              <a:buChar char="•"/>
              <a:tabLst>
                <a:tab pos="914400" algn="l"/>
              </a:tabLst>
            </a:pPr>
            <a:r>
              <a:rPr lang="en-US" sz="1200" b="0">
                <a:effectLst/>
                <a:latin typeface="Aptos" panose="020B0004020202020204" pitchFamily="34" charset="0"/>
                <a:ea typeface="Aptos" panose="020B0004020202020204" pitchFamily="34" charset="0"/>
                <a:cs typeface="Calibri" panose="020F0502020204030204" pitchFamily="34" charset="0"/>
              </a:rPr>
              <a:t>What is employees were trained exactly as you want them to be? </a:t>
            </a:r>
            <a:endParaRPr lang="en-US" sz="1200" b="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25</a:t>
            </a:fld>
            <a:endParaRPr lang="en-US"/>
          </a:p>
        </p:txBody>
      </p:sp>
    </p:spTree>
    <p:extLst>
      <p:ext uri="{BB962C8B-B14F-4D97-AF65-F5344CB8AC3E}">
        <p14:creationId xmlns:p14="http://schemas.microsoft.com/office/powerpoint/2010/main" val="123672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buSzPts val="1000"/>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JF</a:t>
            </a:r>
          </a:p>
          <a:p>
            <a:pPr>
              <a:lnSpc>
                <a:spcPct val="107000"/>
              </a:lnSpc>
              <a:spcAft>
                <a:spcPts val="600"/>
              </a:spcAft>
              <a:buSzPts val="1000"/>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Customizing Training</a:t>
            </a:r>
            <a:endParaRPr lang="en-US" sz="1200">
              <a:effectLst/>
              <a:latin typeface="Aptos" panose="020B000402020202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Design curricula aligned with specific goals and industry needs.</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Address skill gaps and future workforce demands.</a:t>
            </a:r>
            <a:endParaRPr lang="en-US" sz="1100">
              <a:latin typeface="Aptos" panose="020B000402020202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600"/>
              </a:spcAft>
              <a:buSzPts val="1000"/>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Retaining Workers</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Retain 94% of apprentices a year after completing a program.</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Offer structured career pathways with clear advancement opportunities.</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Boost loyalty and job satisfaction by investing in employee development.</a:t>
            </a:r>
            <a:endParaRPr lang="en-US" sz="1100">
              <a:latin typeface="Aptos" panose="020B000402020202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600"/>
              </a:spcAft>
              <a:buSzPts val="1000"/>
              <a:tabLst>
                <a:tab pos="914400" algn="l"/>
              </a:tabLst>
            </a:pPr>
            <a:r>
              <a:rPr lang="en-US" sz="1200" b="1">
                <a:effectLst/>
                <a:latin typeface="Aptos" panose="020B0004020202020204" pitchFamily="34" charset="0"/>
                <a:ea typeface="Times New Roman" panose="02020603050405020304" pitchFamily="18" charset="0"/>
                <a:cs typeface="Calibri" panose="020F0502020204030204" pitchFamily="34" charset="0"/>
              </a:rPr>
              <a:t>Promoting Diversity</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Ensure programs reflect the communities in which they operate.</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Implement strong non-discrimination, anti-harassment, and recruitment practices to ensure access, equity, and inclusion.</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914400" algn="l"/>
              </a:tabLst>
            </a:pPr>
            <a:r>
              <a:rPr lang="en-US" sz="1200">
                <a:effectLst/>
                <a:latin typeface="Aptos" panose="020B0004020202020204" pitchFamily="34" charset="0"/>
                <a:ea typeface="Times New Roman" panose="02020603050405020304" pitchFamily="18" charset="0"/>
                <a:cs typeface="Calibri" panose="020F0502020204030204" pitchFamily="34" charset="0"/>
              </a:rPr>
              <a:t>Offer underrepresented groups opportunities to enter and advance.</a:t>
            </a:r>
            <a:endParaRPr lang="en-US" sz="1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26</a:t>
            </a:fld>
            <a:endParaRPr lang="en-US"/>
          </a:p>
        </p:txBody>
      </p:sp>
    </p:spTree>
    <p:extLst>
      <p:ext uri="{BB962C8B-B14F-4D97-AF65-F5344CB8AC3E}">
        <p14:creationId xmlns:p14="http://schemas.microsoft.com/office/powerpoint/2010/main" val="3172770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a:t>
            </a:r>
          </a:p>
        </p:txBody>
      </p:sp>
      <p:sp>
        <p:nvSpPr>
          <p:cNvPr id="4" name="Slide Number Placeholder 3"/>
          <p:cNvSpPr>
            <a:spLocks noGrp="1"/>
          </p:cNvSpPr>
          <p:nvPr>
            <p:ph type="sldNum" sz="quarter" idx="5"/>
          </p:nvPr>
        </p:nvSpPr>
        <p:spPr/>
        <p:txBody>
          <a:bodyPr/>
          <a:lstStyle/>
          <a:p>
            <a:fld id="{C9DE0BF5-9FF1-4C6A-B846-D964AC03F8E4}" type="slidenum">
              <a:rPr lang="en-US" smtClean="0"/>
              <a:t>27</a:t>
            </a:fld>
            <a:endParaRPr lang="en-US"/>
          </a:p>
        </p:txBody>
      </p:sp>
    </p:spTree>
    <p:extLst>
      <p:ext uri="{BB962C8B-B14F-4D97-AF65-F5344CB8AC3E}">
        <p14:creationId xmlns:p14="http://schemas.microsoft.com/office/powerpoint/2010/main" val="117930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a:t>
            </a:r>
          </a:p>
        </p:txBody>
      </p:sp>
      <p:sp>
        <p:nvSpPr>
          <p:cNvPr id="4" name="Slide Number Placeholder 3"/>
          <p:cNvSpPr>
            <a:spLocks noGrp="1"/>
          </p:cNvSpPr>
          <p:nvPr>
            <p:ph type="sldNum" sz="quarter" idx="5"/>
          </p:nvPr>
        </p:nvSpPr>
        <p:spPr/>
        <p:txBody>
          <a:bodyPr/>
          <a:lstStyle/>
          <a:p>
            <a:fld id="{D82F87B3-AEC0-4A48-9BB8-61B7C21FDCE8}" type="slidenum">
              <a:rPr lang="en-US" smtClean="0"/>
              <a:t>28</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a:t>
            </a:r>
          </a:p>
        </p:txBody>
      </p:sp>
      <p:sp>
        <p:nvSpPr>
          <p:cNvPr id="4" name="Slide Number Placeholder 3"/>
          <p:cNvSpPr>
            <a:spLocks noGrp="1"/>
          </p:cNvSpPr>
          <p:nvPr>
            <p:ph type="sldNum" sz="quarter" idx="5"/>
          </p:nvPr>
        </p:nvSpPr>
        <p:spPr/>
        <p:txBody>
          <a:bodyPr/>
          <a:lstStyle/>
          <a:p>
            <a:fld id="{C9DE0BF5-9FF1-4C6A-B846-D964AC03F8E4}" type="slidenum">
              <a:rPr lang="en-US" smtClean="0"/>
              <a:t>29</a:t>
            </a:fld>
            <a:endParaRPr lang="en-US"/>
          </a:p>
        </p:txBody>
      </p:sp>
    </p:spTree>
    <p:extLst>
      <p:ext uri="{BB962C8B-B14F-4D97-AF65-F5344CB8AC3E}">
        <p14:creationId xmlns:p14="http://schemas.microsoft.com/office/powerpoint/2010/main" val="404031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AD</a:t>
            </a:r>
          </a:p>
          <a:p>
            <a:endParaRPr lang="en-US" b="1">
              <a:ea typeface="Calibri" panose="020F0502020204030204"/>
              <a:cs typeface="Calibri" panose="020F0502020204030204"/>
            </a:endParaRPr>
          </a:p>
          <a:p>
            <a:pPr marL="0" marR="0">
              <a:lnSpc>
                <a:spcPct val="115000"/>
              </a:lnSpc>
              <a:spcAft>
                <a:spcPts val="800"/>
              </a:spcAft>
            </a:pPr>
            <a:r>
              <a:rPr lang="en-US" sz="1800" b="1" kern="100">
                <a:effectLst/>
                <a:latin typeface="Aptos" panose="020B0004020202020204" pitchFamily="34" charset="0"/>
                <a:ea typeface="Aptos" panose="020B0004020202020204" pitchFamily="34" charset="0"/>
                <a:cs typeface="Arial" panose="020B0604020202020204" pitchFamily="34" charset="0"/>
              </a:rPr>
              <a:t>Safal was awarded the opportunity to lead the US DOL Registered Apprenticeship Technical Assistance Center of Excellence for Strategic Partnerships and Systems Alignment in 2021.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We are here to help close the gap between the apprenticeship and workforce systems and accelerate partnerships across education, economic development, and other partners to increase adoption of RA nationwide.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b="1" kern="100">
                <a:effectLst/>
                <a:latin typeface="Aptos" panose="020B0004020202020204" pitchFamily="34" charset="0"/>
                <a:ea typeface="Aptos" panose="020B0004020202020204" pitchFamily="34" charset="0"/>
                <a:cs typeface="Arial" panose="020B0604020202020204" pitchFamily="34" charset="0"/>
              </a:rPr>
              <a:t>The Center is supported by five national partners including the National Association of Workforce Development Professionals, the Coalition on Adult Basic Education, the National Disability Institute, FASTPORT, and the Wireless Infrastructure Association.</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Our national partners were strategically chosen to help us reach specific groups whether on the workforce, education or employer side.</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b="1" kern="100">
                <a:effectLst/>
                <a:latin typeface="Aptos" panose="020B0004020202020204" pitchFamily="34" charset="0"/>
                <a:ea typeface="Aptos" panose="020B0004020202020204" pitchFamily="34" charset="0"/>
                <a:cs typeface="Arial" panose="020B0604020202020204" pitchFamily="34" charset="0"/>
              </a:rPr>
              <a:t>The Center of Excellence provides no-cost technical assistance – online, in-person and through hybrid delivery - to accelerate sustainable partnerships and align apprenticeship, workforce and education systems.</a:t>
            </a:r>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a:t>
            </a:r>
          </a:p>
        </p:txBody>
      </p:sp>
      <p:sp>
        <p:nvSpPr>
          <p:cNvPr id="4" name="Slide Number Placeholder 3"/>
          <p:cNvSpPr>
            <a:spLocks noGrp="1"/>
          </p:cNvSpPr>
          <p:nvPr>
            <p:ph type="sldNum" sz="quarter" idx="5"/>
          </p:nvPr>
        </p:nvSpPr>
        <p:spPr/>
        <p:txBody>
          <a:bodyPr/>
          <a:lstStyle/>
          <a:p>
            <a:fld id="{C9DE0BF5-9FF1-4C6A-B846-D964AC03F8E4}" type="slidenum">
              <a:rPr lang="en-US" smtClean="0"/>
              <a:t>30</a:t>
            </a:fld>
            <a:endParaRPr lang="en-US"/>
          </a:p>
        </p:txBody>
      </p:sp>
    </p:spTree>
    <p:extLst>
      <p:ext uri="{BB962C8B-B14F-4D97-AF65-F5344CB8AC3E}">
        <p14:creationId xmlns:p14="http://schemas.microsoft.com/office/powerpoint/2010/main" val="2171998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 – hand off to AD for Chamber highlights </a:t>
            </a:r>
          </a:p>
        </p:txBody>
      </p:sp>
      <p:sp>
        <p:nvSpPr>
          <p:cNvPr id="4" name="Slide Number Placeholder 3"/>
          <p:cNvSpPr>
            <a:spLocks noGrp="1"/>
          </p:cNvSpPr>
          <p:nvPr>
            <p:ph type="sldNum" sz="quarter" idx="5"/>
          </p:nvPr>
        </p:nvSpPr>
        <p:spPr/>
        <p:txBody>
          <a:bodyPr/>
          <a:lstStyle/>
          <a:p>
            <a:fld id="{EF243CA5-F2F6-4081-86D1-E73FFAD5AB05}" type="slidenum">
              <a:rPr lang="en-US" smtClean="0"/>
              <a:t>31</a:t>
            </a:fld>
            <a:endParaRPr lang="en-US"/>
          </a:p>
        </p:txBody>
      </p:sp>
    </p:spTree>
    <p:extLst>
      <p:ext uri="{BB962C8B-B14F-4D97-AF65-F5344CB8AC3E}">
        <p14:creationId xmlns:p14="http://schemas.microsoft.com/office/powerpoint/2010/main" val="1534431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fld id="{C9DE0BF5-9FF1-4C6A-B846-D964AC03F8E4}" type="slidenum">
              <a:rPr lang="en-US" smtClean="0"/>
              <a:t>32</a:t>
            </a:fld>
            <a:endParaRPr lang="en-US"/>
          </a:p>
        </p:txBody>
      </p:sp>
    </p:spTree>
    <p:extLst>
      <p:ext uri="{BB962C8B-B14F-4D97-AF65-F5344CB8AC3E}">
        <p14:creationId xmlns:p14="http://schemas.microsoft.com/office/powerpoint/2010/main" val="206233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fld id="{C9DE0BF5-9FF1-4C6A-B846-D964AC03F8E4}" type="slidenum">
              <a:rPr lang="en-US" smtClean="0"/>
              <a:t>33</a:t>
            </a:fld>
            <a:endParaRPr lang="en-US"/>
          </a:p>
        </p:txBody>
      </p:sp>
    </p:spTree>
    <p:extLst>
      <p:ext uri="{BB962C8B-B14F-4D97-AF65-F5344CB8AC3E}">
        <p14:creationId xmlns:p14="http://schemas.microsoft.com/office/powerpoint/2010/main" val="3330862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 – Talent Pipeline Management</a:t>
            </a:r>
          </a:p>
        </p:txBody>
      </p:sp>
      <p:sp>
        <p:nvSpPr>
          <p:cNvPr id="4" name="Slide Number Placeholder 3"/>
          <p:cNvSpPr>
            <a:spLocks noGrp="1"/>
          </p:cNvSpPr>
          <p:nvPr>
            <p:ph type="sldNum" sz="quarter" idx="5"/>
          </p:nvPr>
        </p:nvSpPr>
        <p:spPr/>
        <p:txBody>
          <a:bodyPr/>
          <a:lstStyle/>
          <a:p>
            <a:fld id="{C9DE0BF5-9FF1-4C6A-B846-D964AC03F8E4}" type="slidenum">
              <a:rPr lang="en-US" smtClean="0"/>
              <a:t>34</a:t>
            </a:fld>
            <a:endParaRPr lang="en-US"/>
          </a:p>
        </p:txBody>
      </p:sp>
    </p:spTree>
    <p:extLst>
      <p:ext uri="{BB962C8B-B14F-4D97-AF65-F5344CB8AC3E}">
        <p14:creationId xmlns:p14="http://schemas.microsoft.com/office/powerpoint/2010/main" val="3167322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NB </a:t>
            </a:r>
          </a:p>
        </p:txBody>
      </p:sp>
      <p:sp>
        <p:nvSpPr>
          <p:cNvPr id="4" name="Slide Number Placeholder 3"/>
          <p:cNvSpPr>
            <a:spLocks noGrp="1"/>
          </p:cNvSpPr>
          <p:nvPr>
            <p:ph type="sldNum" sz="quarter" idx="5"/>
          </p:nvPr>
        </p:nvSpPr>
        <p:spPr/>
        <p:txBody>
          <a:bodyPr/>
          <a:lstStyle/>
          <a:p>
            <a:fld id="{C9DE0BF5-9FF1-4C6A-B846-D964AC03F8E4}" type="slidenum">
              <a:rPr lang="en-US" smtClean="0"/>
              <a:t>35</a:t>
            </a:fld>
            <a:endParaRPr lang="en-US"/>
          </a:p>
        </p:txBody>
      </p:sp>
    </p:spTree>
    <p:extLst>
      <p:ext uri="{BB962C8B-B14F-4D97-AF65-F5344CB8AC3E}">
        <p14:creationId xmlns:p14="http://schemas.microsoft.com/office/powerpoint/2010/main" val="55896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fld id="{EF243CA5-F2F6-4081-86D1-E73FFAD5AB05}" type="slidenum">
              <a:rPr lang="en-US" smtClean="0"/>
              <a:t>36</a:t>
            </a:fld>
            <a:endParaRPr lang="en-US"/>
          </a:p>
        </p:txBody>
      </p:sp>
    </p:spTree>
    <p:extLst>
      <p:ext uri="{BB962C8B-B14F-4D97-AF65-F5344CB8AC3E}">
        <p14:creationId xmlns:p14="http://schemas.microsoft.com/office/powerpoint/2010/main" val="3956378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fld id="{C9DE0BF5-9FF1-4C6A-B846-D964AC03F8E4}" type="slidenum">
              <a:rPr lang="en-US" smtClean="0"/>
              <a:t>37</a:t>
            </a:fld>
            <a:endParaRPr lang="en-US"/>
          </a:p>
        </p:txBody>
      </p:sp>
    </p:spTree>
    <p:extLst>
      <p:ext uri="{BB962C8B-B14F-4D97-AF65-F5344CB8AC3E}">
        <p14:creationId xmlns:p14="http://schemas.microsoft.com/office/powerpoint/2010/main" val="4220841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a:p>
            <a:endParaRPr lang="en-US"/>
          </a:p>
          <a:p>
            <a:r>
              <a:rPr lang="en-US"/>
              <a:t>Registered Apprenticeships (RA) offer incredible workforce solutions, and chambers of commerce can play a pivotal role in promoting and implementing these programs. Chambers can adopt one or more roles—convener, partner, or sponsor—based on their capacity and community engagement in workforce development.</a:t>
            </a:r>
          </a:p>
          <a:p>
            <a:r>
              <a:rPr lang="en-US"/>
              <a:t>As conveners, chambers connect members and stakeholders through events like industry roundtables, informational sessions, and workshops. By leveraging relationships with employers, educators, and public agencies, chambers accelerate awareness and adoption of RA programs while facilitating connections between members and apprenticeship experts.</a:t>
            </a:r>
          </a:p>
          <a:p>
            <a:r>
              <a:rPr lang="en-US"/>
              <a:t>As partners, chambers actively support members by coordinating marketing efforts, hosting apprenticeship fairs, and offering employability training or mentorship programs. They can also provide resources to streamline processes, advocate for funding, and host key events like National Apprenticeship Week celebrations.</a:t>
            </a:r>
          </a:p>
          <a:p>
            <a:r>
              <a:rPr lang="en-US"/>
              <a:t>Lastly, as sponsors, chambers take on administrative responsibilities to manage group RA programs for their members. This includes recruiting employers, maintaining apprentice records, and ensuring compliance with program standards. By assuming the sponsor role, chambers simplify the process for employers, enabling them to benefit from RA programs without added administrative burden.</a:t>
            </a:r>
          </a:p>
          <a:p>
            <a:r>
              <a:rPr lang="en-US"/>
              <a:t>Chambers of commerce have a unique opportunity to shape workforce development, bridge skills gaps, and help employers thrive by supporting RA in these impactful ways.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304C6-EB7D-9F46-B615-FB7AF52474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89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a:p>
            <a:endParaRPr lang="en-US"/>
          </a:p>
          <a:p>
            <a:r>
              <a:rPr lang="en-US"/>
              <a:t>Much of this is offered in our guide</a:t>
            </a:r>
          </a:p>
        </p:txBody>
      </p:sp>
      <p:sp>
        <p:nvSpPr>
          <p:cNvPr id="4" name="Slide Number Placeholder 3"/>
          <p:cNvSpPr>
            <a:spLocks noGrp="1"/>
          </p:cNvSpPr>
          <p:nvPr>
            <p:ph type="sldNum" sz="quarter" idx="5"/>
          </p:nvPr>
        </p:nvSpPr>
        <p:spPr/>
        <p:txBody>
          <a:bodyPr/>
          <a:lstStyle/>
          <a:p>
            <a:fld id="{C9DE0BF5-9FF1-4C6A-B846-D964AC03F8E4}" type="slidenum">
              <a:rPr lang="en-US" smtClean="0"/>
              <a:t>39</a:t>
            </a:fld>
            <a:endParaRPr lang="en-US"/>
          </a:p>
        </p:txBody>
      </p:sp>
    </p:spTree>
    <p:extLst>
      <p:ext uri="{BB962C8B-B14F-4D97-AF65-F5344CB8AC3E}">
        <p14:creationId xmlns:p14="http://schemas.microsoft.com/office/powerpoint/2010/main" val="2890515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rPr>
              <a:t>AD- Mention the guide</a:t>
            </a:r>
          </a:p>
          <a:p>
            <a:endParaRPr lang="en-US">
              <a:latin typeface="Aptos" panose="020B0004020202020204" pitchFamily="34" charset="0"/>
            </a:endParaRPr>
          </a:p>
          <a:p>
            <a:r>
              <a:rPr lang="en-US">
                <a:latin typeface="Aptos" panose="020B0004020202020204" pitchFamily="34" charset="0"/>
              </a:rPr>
              <a:t>Our website is continually updated with relevant news, TA resources and tools including frameworks, case studies, webinars, customizable templates, questionnaires, and more. </a:t>
            </a:r>
            <a:endParaRPr lang="en-US" sz="1200">
              <a:latin typeface="Aptos" panose="020B0004020202020204" pitchFamily="34" charset="0"/>
            </a:endParaRPr>
          </a:p>
          <a:p>
            <a:endParaRPr lang="en-US">
              <a:latin typeface="Aptos" panose="020B0004020202020204" pitchFamily="34" charset="0"/>
            </a:endParaRPr>
          </a:p>
          <a:p>
            <a:r>
              <a:rPr lang="en-US">
                <a:latin typeface="Aptos" panose="020B0004020202020204" pitchFamily="34" charset="0"/>
              </a:rPr>
              <a:t>Since 2021 more than 3,000 organizations have become no-cost Center partners and utilized our tools – such as the "RA Partner Profile Questionnaire" - to accelerate their organizations' understanding and effective usage of RA. </a:t>
            </a:r>
          </a:p>
          <a:p>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32222"/>
                </a:solidFill>
                <a:effectLst/>
                <a:latin typeface="IBM-Plex-Sans"/>
              </a:rPr>
              <a:t>This questionnaire is intended to help you build a network in your area around Registered Apprenticeship (RA). With the information gathered here, your board should be better able to engage with and convene RA stakeholders to expand RA program opportunities. It is designed to be used in conjunction with the USDOL RA TA Center of Excellence “Workforce Board Guide to Identifying Pre-Apprenticeship and Apprenticeship Partners” publication. This publication and more information on the Center can be found online at dolcoe.safalapps.com﻿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6742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53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add Amy </a:t>
            </a:r>
          </a:p>
        </p:txBody>
      </p:sp>
      <p:sp>
        <p:nvSpPr>
          <p:cNvPr id="4" name="Slide Number Placeholder 3"/>
          <p:cNvSpPr>
            <a:spLocks noGrp="1"/>
          </p:cNvSpPr>
          <p:nvPr>
            <p:ph type="sldNum" sz="quarter" idx="5"/>
          </p:nvPr>
        </p:nvSpPr>
        <p:spPr/>
        <p:txBody>
          <a:bodyPr/>
          <a:lstStyle/>
          <a:p>
            <a:fld id="{C9DE0BF5-9FF1-4C6A-B846-D964AC03F8E4}" type="slidenum">
              <a:rPr lang="en-US" smtClean="0"/>
              <a:t>42</a:t>
            </a:fld>
            <a:endParaRPr lang="en-US"/>
          </a:p>
        </p:txBody>
      </p:sp>
    </p:spTree>
    <p:extLst>
      <p:ext uri="{BB962C8B-B14F-4D97-AF65-F5344CB8AC3E}">
        <p14:creationId xmlns:p14="http://schemas.microsoft.com/office/powerpoint/2010/main" val="2875819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r>
              <a:rPr lang="en-US">
                <a:solidFill>
                  <a:srgbClr val="242021"/>
                </a:solidFill>
              </a:rPr>
              <a:t>AD</a:t>
            </a: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13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NB</a:t>
            </a:r>
          </a:p>
        </p:txBody>
      </p:sp>
      <p:sp>
        <p:nvSpPr>
          <p:cNvPr id="4" name="Slide Number Placeholder 3"/>
          <p:cNvSpPr>
            <a:spLocks noGrp="1"/>
          </p:cNvSpPr>
          <p:nvPr>
            <p:ph type="sldNum" sz="quarter" idx="5"/>
          </p:nvPr>
        </p:nvSpPr>
        <p:spPr/>
        <p:txBody>
          <a:bodyPr/>
          <a:lstStyle/>
          <a:p>
            <a:fld id="{C9DE0BF5-9FF1-4C6A-B846-D964AC03F8E4}" type="slidenum">
              <a:rPr lang="en-US" smtClean="0"/>
              <a:t>7</a:t>
            </a:fld>
            <a:endParaRPr lang="en-US"/>
          </a:p>
        </p:txBody>
      </p:sp>
    </p:spTree>
    <p:extLst>
      <p:ext uri="{BB962C8B-B14F-4D97-AF65-F5344CB8AC3E}">
        <p14:creationId xmlns:p14="http://schemas.microsoft.com/office/powerpoint/2010/main" val="52305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1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23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21.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1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8.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13.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8.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4.png"/></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38.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40.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1.jpeg"/><Relationship Id="rId4" Type="http://schemas.openxmlformats.org/officeDocument/2006/relationships/image" Target="../media/image38.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49.png"/><Relationship Id="rId4" Type="http://schemas.openxmlformats.org/officeDocument/2006/relationships/image" Target="../media/image8.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50.png"/><Relationship Id="rId4" Type="http://schemas.openxmlformats.org/officeDocument/2006/relationships/image" Target="../media/image13.jpe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9.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3.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0.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119571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6468068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155525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372741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9239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434179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847446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23561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5276965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46913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620974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40290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pic>
        <p:nvPicPr>
          <p:cNvPr id="26" name="Picture 25" descr="A blue and yellow circle with white text&#10;&#10;Description automatically generated">
            <a:extLst>
              <a:ext uri="{FF2B5EF4-FFF2-40B4-BE49-F238E27FC236}">
                <a16:creationId xmlns:a16="http://schemas.microsoft.com/office/drawing/2014/main" id="{A176E4E5-2736-016E-A8CF-D3D80148EF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3001" y="5860448"/>
            <a:ext cx="915182" cy="915182"/>
          </a:xfrm>
          <a:prstGeom prst="rect">
            <a:avLst/>
          </a:prstGeom>
        </p:spPr>
      </p:pic>
    </p:spTree>
    <p:extLst>
      <p:ext uri="{BB962C8B-B14F-4D97-AF65-F5344CB8AC3E}">
        <p14:creationId xmlns:p14="http://schemas.microsoft.com/office/powerpoint/2010/main" val="40543124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153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331568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397249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5689304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70085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925522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8977320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2" name="Picture 1">
            <a:extLst>
              <a:ext uri="{FF2B5EF4-FFF2-40B4-BE49-F238E27FC236}">
                <a16:creationId xmlns:a16="http://schemas.microsoft.com/office/drawing/2014/main" id="{8B4A5B18-451C-9454-ACE5-14282136702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22704" y="3155805"/>
            <a:ext cx="2162372" cy="2162372"/>
          </a:xfrm>
          <a:prstGeom prst="rect">
            <a:avLst/>
          </a:prstGeom>
        </p:spPr>
      </p:pic>
    </p:spTree>
    <p:extLst>
      <p:ext uri="{BB962C8B-B14F-4D97-AF65-F5344CB8AC3E}">
        <p14:creationId xmlns:p14="http://schemas.microsoft.com/office/powerpoint/2010/main" val="543020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8671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Tree>
    <p:extLst>
      <p:ext uri="{BB962C8B-B14F-4D97-AF65-F5344CB8AC3E}">
        <p14:creationId xmlns:p14="http://schemas.microsoft.com/office/powerpoint/2010/main" val="273268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14D51FAB-3180-5794-9FC3-C87EE80071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42235921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26936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623623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3062F95-280C-A3B7-60A1-7FD24EB94BC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2480107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675032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785996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7769741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222376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989341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11048572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7" name="Rectangle 6">
            <a:extLst>
              <a:ext uri="{FF2B5EF4-FFF2-40B4-BE49-F238E27FC236}">
                <a16:creationId xmlns:a16="http://schemas.microsoft.com/office/drawing/2014/main" id="{A3A22C17-6B44-59FB-1660-7C3B34292051}"/>
              </a:ext>
            </a:extLst>
          </p:cNvPr>
          <p:cNvSpPr/>
          <p:nvPr userDrawn="1"/>
        </p:nvSpPr>
        <p:spPr>
          <a:xfrm>
            <a:off x="2451078" y="6178035"/>
            <a:ext cx="683663"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AD683D-354A-6AE8-C374-76366B169B91}"/>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7617" y="5926042"/>
            <a:ext cx="869112" cy="869112"/>
          </a:xfrm>
          <a:prstGeom prst="rect">
            <a:avLst/>
          </a:prstGeom>
        </p:spPr>
      </p:pic>
    </p:spTree>
    <p:extLst>
      <p:ext uri="{BB962C8B-B14F-4D97-AF65-F5344CB8AC3E}">
        <p14:creationId xmlns:p14="http://schemas.microsoft.com/office/powerpoint/2010/main" val="116522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4F2973E8-13C5-537F-9DEF-10E456DCC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5790648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519506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4400"/>
              <a:buFont typeface="Arial"/>
              <a:buNone/>
              <a:defRPr>
                <a:solidFill>
                  <a:srgbClr val="013C5B"/>
                </a:solidFil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28" name="Google Shape;28;p34"/>
          <p:cNvSpPr txBox="1">
            <a:spLocks noGrp="1"/>
          </p:cNvSpPr>
          <p:nvPr>
            <p:ph type="body" idx="1"/>
          </p:nvPr>
        </p:nvSpPr>
        <p:spPr>
          <a:xfrm>
            <a:off x="838200" y="1446823"/>
            <a:ext cx="10515600" cy="473014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29" name="Google Shape;29;p3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0" name="Google Shape;30;p3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1" name="Google Shape;31;p3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41195153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
        <p:cNvGrpSpPr/>
        <p:nvPr/>
      </p:nvGrpSpPr>
      <p:grpSpPr>
        <a:xfrm>
          <a:off x="0" y="0"/>
          <a:ext cx="0" cy="0"/>
          <a:chOff x="0" y="0"/>
          <a:chExt cx="0" cy="0"/>
        </a:xfrm>
      </p:grpSpPr>
      <p:sp>
        <p:nvSpPr>
          <p:cNvPr id="62" name="Google Shape;62;p39"/>
          <p:cNvSpPr txBox="1">
            <a:spLocks noGrp="1"/>
          </p:cNvSpPr>
          <p:nvPr>
            <p:ph type="ctrTitle"/>
          </p:nvPr>
        </p:nvSpPr>
        <p:spPr>
          <a:xfrm>
            <a:off x="914400" y="1644879"/>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rgbClr val="013C5B"/>
              </a:buClr>
              <a:buSzPts val="6000"/>
              <a:buFont typeface="Arial"/>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3" name="Google Shape;63;p39"/>
          <p:cNvSpPr txBox="1">
            <a:spLocks noGrp="1"/>
          </p:cNvSpPr>
          <p:nvPr>
            <p:ph type="subTitle" idx="1"/>
          </p:nvPr>
        </p:nvSpPr>
        <p:spPr>
          <a:xfrm>
            <a:off x="1524000" y="4124553"/>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ct val="0"/>
              </a:spcAft>
              <a:buClr>
                <a:schemeClr val="dk1"/>
              </a:buClr>
              <a:buSzPts val="2400"/>
              <a:buNone/>
              <a:defRPr sz="2400"/>
            </a:lvl1pPr>
            <a:lvl2pPr lvl="1" algn="ctr">
              <a:lnSpc>
                <a:spcPct val="90000"/>
              </a:lnSpc>
              <a:spcBef>
                <a:spcPts val="500"/>
              </a:spcBef>
              <a:spcAft>
                <a:spcPct val="0"/>
              </a:spcAft>
              <a:buClr>
                <a:schemeClr val="dk1"/>
              </a:buClr>
              <a:buSzPts val="2000"/>
              <a:buNone/>
              <a:defRPr sz="2000"/>
            </a:lvl2pPr>
            <a:lvl3pPr lvl="2" algn="ctr">
              <a:lnSpc>
                <a:spcPct val="90000"/>
              </a:lnSpc>
              <a:spcBef>
                <a:spcPts val="500"/>
              </a:spcBef>
              <a:spcAft>
                <a:spcPct val="0"/>
              </a:spcAft>
              <a:buClr>
                <a:schemeClr val="dk1"/>
              </a:buClr>
              <a:buSzPts val="1800"/>
              <a:buNone/>
              <a:defRPr sz="1800"/>
            </a:lvl3pPr>
            <a:lvl4pPr lvl="3" algn="ctr">
              <a:lnSpc>
                <a:spcPct val="90000"/>
              </a:lnSpc>
              <a:spcBef>
                <a:spcPts val="500"/>
              </a:spcBef>
              <a:spcAft>
                <a:spcPct val="0"/>
              </a:spcAft>
              <a:buClr>
                <a:schemeClr val="dk1"/>
              </a:buClr>
              <a:buSzPts val="1600"/>
              <a:buNone/>
              <a:defRPr sz="1600"/>
            </a:lvl4pPr>
            <a:lvl5pPr lvl="4" algn="ctr">
              <a:lnSpc>
                <a:spcPct val="90000"/>
              </a:lnSpc>
              <a:spcBef>
                <a:spcPts val="500"/>
              </a:spcBef>
              <a:spcAft>
                <a:spcPct val="0"/>
              </a:spcAft>
              <a:buClr>
                <a:schemeClr val="dk1"/>
              </a:buClr>
              <a:buSzPts val="1600"/>
              <a:buNone/>
              <a:defRPr sz="1600"/>
            </a:lvl5pPr>
            <a:lvl6pPr lvl="5" algn="ctr">
              <a:lnSpc>
                <a:spcPct val="90000"/>
              </a:lnSpc>
              <a:spcBef>
                <a:spcPts val="500"/>
              </a:spcBef>
              <a:spcAft>
                <a:spcPct val="0"/>
              </a:spcAft>
              <a:buClr>
                <a:schemeClr val="dk1"/>
              </a:buClr>
              <a:buSzPts val="1600"/>
              <a:buNone/>
              <a:defRPr sz="1600"/>
            </a:lvl6pPr>
            <a:lvl7pPr lvl="6" algn="ctr">
              <a:lnSpc>
                <a:spcPct val="90000"/>
              </a:lnSpc>
              <a:spcBef>
                <a:spcPts val="500"/>
              </a:spcBef>
              <a:spcAft>
                <a:spcPct val="0"/>
              </a:spcAft>
              <a:buClr>
                <a:schemeClr val="dk1"/>
              </a:buClr>
              <a:buSzPts val="1600"/>
              <a:buNone/>
              <a:defRPr sz="1600"/>
            </a:lvl7pPr>
            <a:lvl8pPr lvl="7" algn="ctr">
              <a:lnSpc>
                <a:spcPct val="90000"/>
              </a:lnSpc>
              <a:spcBef>
                <a:spcPts val="500"/>
              </a:spcBef>
              <a:spcAft>
                <a:spcPct val="0"/>
              </a:spcAft>
              <a:buClr>
                <a:schemeClr val="dk1"/>
              </a:buClr>
              <a:buSzPts val="1600"/>
              <a:buNone/>
              <a:defRPr sz="1600"/>
            </a:lvl8pPr>
            <a:lvl9pPr lvl="8" algn="ctr">
              <a:lnSpc>
                <a:spcPct val="90000"/>
              </a:lnSpc>
              <a:spcBef>
                <a:spcPts val="500"/>
              </a:spcBef>
              <a:spcAft>
                <a:spcPct val="0"/>
              </a:spcAft>
              <a:buClr>
                <a:schemeClr val="dk1"/>
              </a:buClr>
              <a:buSzPts val="1600"/>
              <a:buNone/>
              <a:defRPr sz="1600"/>
            </a:lvl9pPr>
          </a:lstStyle>
          <a:p>
            <a:endParaRPr/>
          </a:p>
        </p:txBody>
      </p:sp>
      <p:sp>
        <p:nvSpPr>
          <p:cNvPr id="64" name="Google Shape;64;p3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5" name="Google Shape;65;p3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6" name="Google Shape;66;p3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56599158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9" name="Google Shape;69;p40"/>
          <p:cNvSpPr txBox="1">
            <a:spLocks noGrp="1"/>
          </p:cNvSpPr>
          <p:nvPr>
            <p:ph type="body" idx="1"/>
          </p:nvPr>
        </p:nvSpPr>
        <p:spPr>
          <a:xfrm>
            <a:off x="838200" y="1354015"/>
            <a:ext cx="5181600" cy="482294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0" name="Google Shape;70;p4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1" name="Google Shape;71;p4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2" name="Google Shape;72;p4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73" name="Google Shape;73;p40"/>
          <p:cNvSpPr>
            <a:spLocks noGrp="1"/>
          </p:cNvSpPr>
          <p:nvPr>
            <p:ph type="pic" idx="2"/>
          </p:nvPr>
        </p:nvSpPr>
        <p:spPr>
          <a:xfrm>
            <a:off x="6172203" y="1354015"/>
            <a:ext cx="5181600" cy="4822948"/>
          </a:xfrm>
          <a:prstGeom prst="rect">
            <a:avLst/>
          </a:prstGeom>
          <a:noFill/>
          <a:ln>
            <a:noFill/>
          </a:ln>
        </p:spPr>
        <p:txBody>
          <a:bodyPr/>
          <a:lstStyle/>
          <a:p>
            <a:endParaRPr/>
          </a:p>
        </p:txBody>
      </p:sp>
    </p:spTree>
    <p:extLst>
      <p:ext uri="{BB962C8B-B14F-4D97-AF65-F5344CB8AC3E}">
        <p14:creationId xmlns:p14="http://schemas.microsoft.com/office/powerpoint/2010/main" val="66573883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89" y="1262151"/>
            <a:ext cx="5157787"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89" y="2086063"/>
            <a:ext cx="5157787" cy="417327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6172203" y="1262151"/>
            <a:ext cx="5183188"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6172203" y="2086063"/>
            <a:ext cx="5183188" cy="4173272"/>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83671355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89" y="1262151"/>
            <a:ext cx="5157787"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89" y="2086063"/>
            <a:ext cx="5157787" cy="362201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6172203" y="1262151"/>
            <a:ext cx="5183188"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6172203" y="2086063"/>
            <a:ext cx="5183188" cy="362201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3" name="Text Placeholder 2">
            <a:extLst>
              <a:ext uri="{FF2B5EF4-FFF2-40B4-BE49-F238E27FC236}">
                <a16:creationId xmlns:a16="http://schemas.microsoft.com/office/drawing/2014/main" id="{4AB95386-F31C-7AFF-A14C-B2FF60A45C27}"/>
              </a:ext>
            </a:extLst>
          </p:cNvPr>
          <p:cNvSpPr>
            <a:spLocks noGrp="1"/>
          </p:cNvSpPr>
          <p:nvPr>
            <p:ph type="body" sz="quarter" idx="13"/>
          </p:nvPr>
        </p:nvSpPr>
        <p:spPr>
          <a:xfrm>
            <a:off x="4038600" y="5919788"/>
            <a:ext cx="3414713"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91871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8">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838200" y="598666"/>
            <a:ext cx="10515600" cy="566471"/>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76" name="Google Shape;76;p41"/>
          <p:cNvSpPr txBox="1">
            <a:spLocks noGrp="1"/>
          </p:cNvSpPr>
          <p:nvPr>
            <p:ph type="body" idx="1"/>
          </p:nvPr>
        </p:nvSpPr>
        <p:spPr>
          <a:xfrm>
            <a:off x="839790" y="1262151"/>
            <a:ext cx="1737156" cy="726896"/>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7" name="Google Shape;77;p41"/>
          <p:cNvSpPr txBox="1">
            <a:spLocks noGrp="1"/>
          </p:cNvSpPr>
          <p:nvPr>
            <p:ph type="body" idx="2"/>
          </p:nvPr>
        </p:nvSpPr>
        <p:spPr>
          <a:xfrm>
            <a:off x="839790" y="2086063"/>
            <a:ext cx="1737156" cy="971173"/>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8" name="Google Shape;78;p41"/>
          <p:cNvSpPr txBox="1">
            <a:spLocks noGrp="1"/>
          </p:cNvSpPr>
          <p:nvPr>
            <p:ph type="body" idx="3"/>
          </p:nvPr>
        </p:nvSpPr>
        <p:spPr>
          <a:xfrm>
            <a:off x="768930" y="3533619"/>
            <a:ext cx="1737156" cy="930635"/>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ct val="0"/>
              </a:spcAft>
              <a:buClr>
                <a:schemeClr val="dk1"/>
              </a:buClr>
              <a:buSzPts val="2400"/>
              <a:buNone/>
              <a:defRPr sz="2400" b="1"/>
            </a:lvl1pPr>
            <a:lvl2pPr marL="914377" lvl="1" indent="-228594" algn="l">
              <a:lnSpc>
                <a:spcPct val="90000"/>
              </a:lnSpc>
              <a:spcBef>
                <a:spcPts val="500"/>
              </a:spcBef>
              <a:spcAft>
                <a:spcPct val="0"/>
              </a:spcAft>
              <a:buClr>
                <a:schemeClr val="dk1"/>
              </a:buClr>
              <a:buSzPts val="2000"/>
              <a:buNone/>
              <a:defRPr sz="2000" b="1"/>
            </a:lvl2pPr>
            <a:lvl3pPr marL="1371566" lvl="2" indent="-228594" algn="l">
              <a:lnSpc>
                <a:spcPct val="90000"/>
              </a:lnSpc>
              <a:spcBef>
                <a:spcPts val="500"/>
              </a:spcBef>
              <a:spcAft>
                <a:spcPct val="0"/>
              </a:spcAft>
              <a:buClr>
                <a:schemeClr val="dk1"/>
              </a:buClr>
              <a:buSzPts val="1800"/>
              <a:buNone/>
              <a:defRPr sz="1800" b="1"/>
            </a:lvl3pPr>
            <a:lvl4pPr marL="1828754" lvl="3" indent="-228594" algn="l">
              <a:lnSpc>
                <a:spcPct val="90000"/>
              </a:lnSpc>
              <a:spcBef>
                <a:spcPts val="500"/>
              </a:spcBef>
              <a:spcAft>
                <a:spcPct val="0"/>
              </a:spcAft>
              <a:buClr>
                <a:schemeClr val="dk1"/>
              </a:buClr>
              <a:buSzPts val="1600"/>
              <a:buNone/>
              <a:defRPr sz="1600" b="1"/>
            </a:lvl4pPr>
            <a:lvl5pPr marL="2285943" lvl="4" indent="-228594" algn="l">
              <a:lnSpc>
                <a:spcPct val="90000"/>
              </a:lnSpc>
              <a:spcBef>
                <a:spcPts val="500"/>
              </a:spcBef>
              <a:spcAft>
                <a:spcPct val="0"/>
              </a:spcAft>
              <a:buClr>
                <a:schemeClr val="dk1"/>
              </a:buClr>
              <a:buSzPts val="1600"/>
              <a:buNone/>
              <a:defRPr sz="1600" b="1"/>
            </a:lvl5pPr>
            <a:lvl6pPr marL="2743131" lvl="5" indent="-228594" algn="l">
              <a:lnSpc>
                <a:spcPct val="90000"/>
              </a:lnSpc>
              <a:spcBef>
                <a:spcPts val="500"/>
              </a:spcBef>
              <a:spcAft>
                <a:spcPct val="0"/>
              </a:spcAft>
              <a:buClr>
                <a:schemeClr val="dk1"/>
              </a:buClr>
              <a:buSzPts val="1600"/>
              <a:buNone/>
              <a:defRPr sz="1600" b="1"/>
            </a:lvl6pPr>
            <a:lvl7pPr marL="3200320" lvl="6" indent="-228594" algn="l">
              <a:lnSpc>
                <a:spcPct val="90000"/>
              </a:lnSpc>
              <a:spcBef>
                <a:spcPts val="500"/>
              </a:spcBef>
              <a:spcAft>
                <a:spcPct val="0"/>
              </a:spcAft>
              <a:buClr>
                <a:schemeClr val="dk1"/>
              </a:buClr>
              <a:buSzPts val="1600"/>
              <a:buNone/>
              <a:defRPr sz="1600" b="1"/>
            </a:lvl7pPr>
            <a:lvl8pPr marL="3657509" lvl="7" indent="-228594" algn="l">
              <a:lnSpc>
                <a:spcPct val="90000"/>
              </a:lnSpc>
              <a:spcBef>
                <a:spcPts val="500"/>
              </a:spcBef>
              <a:spcAft>
                <a:spcPct val="0"/>
              </a:spcAft>
              <a:buClr>
                <a:schemeClr val="dk1"/>
              </a:buClr>
              <a:buSzPts val="1600"/>
              <a:buNone/>
              <a:defRPr sz="1600" b="1"/>
            </a:lvl8pPr>
            <a:lvl9pPr marL="4114697" lvl="8" indent="-228594" algn="l">
              <a:lnSpc>
                <a:spcPct val="90000"/>
              </a:lnSpc>
              <a:spcBef>
                <a:spcPts val="500"/>
              </a:spcBef>
              <a:spcAft>
                <a:spcPct val="0"/>
              </a:spcAft>
              <a:buClr>
                <a:schemeClr val="dk1"/>
              </a:buClr>
              <a:buSzPts val="1600"/>
              <a:buNone/>
              <a:defRPr sz="1600" b="1"/>
            </a:lvl9pPr>
          </a:lstStyle>
          <a:p>
            <a:endParaRPr/>
          </a:p>
        </p:txBody>
      </p:sp>
      <p:sp>
        <p:nvSpPr>
          <p:cNvPr id="79" name="Google Shape;79;p41"/>
          <p:cNvSpPr txBox="1">
            <a:spLocks noGrp="1"/>
          </p:cNvSpPr>
          <p:nvPr>
            <p:ph type="body" idx="4"/>
          </p:nvPr>
        </p:nvSpPr>
        <p:spPr>
          <a:xfrm>
            <a:off x="3752276" y="1261978"/>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80" name="Google Shape;80;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1" name="Google Shape;81;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2" name="Google Shape;82;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
        <p:nvSpPr>
          <p:cNvPr id="3" name="Text Placeholder 2">
            <a:extLst>
              <a:ext uri="{FF2B5EF4-FFF2-40B4-BE49-F238E27FC236}">
                <a16:creationId xmlns:a16="http://schemas.microsoft.com/office/drawing/2014/main" id="{4AB95386-F31C-7AFF-A14C-B2FF60A45C27}"/>
              </a:ext>
            </a:extLst>
          </p:cNvPr>
          <p:cNvSpPr>
            <a:spLocks noGrp="1"/>
          </p:cNvSpPr>
          <p:nvPr>
            <p:ph type="body" sz="quarter" idx="13"/>
          </p:nvPr>
        </p:nvSpPr>
        <p:spPr>
          <a:xfrm>
            <a:off x="4038600" y="5919788"/>
            <a:ext cx="3414713" cy="33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oogle Shape;79;p41">
            <a:extLst>
              <a:ext uri="{FF2B5EF4-FFF2-40B4-BE49-F238E27FC236}">
                <a16:creationId xmlns:a16="http://schemas.microsoft.com/office/drawing/2014/main" id="{488B4FF3-CEC3-579D-EA1D-F8465D022DC1}"/>
              </a:ext>
            </a:extLst>
          </p:cNvPr>
          <p:cNvSpPr txBox="1">
            <a:spLocks noGrp="1"/>
          </p:cNvSpPr>
          <p:nvPr>
            <p:ph type="body" idx="14"/>
          </p:nvPr>
        </p:nvSpPr>
        <p:spPr>
          <a:xfrm>
            <a:off x="3664530" y="2614081"/>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6" name="Google Shape;79;p41">
            <a:extLst>
              <a:ext uri="{FF2B5EF4-FFF2-40B4-BE49-F238E27FC236}">
                <a16:creationId xmlns:a16="http://schemas.microsoft.com/office/drawing/2014/main" id="{66DF424F-8483-784D-4429-C821254E9808}"/>
              </a:ext>
            </a:extLst>
          </p:cNvPr>
          <p:cNvSpPr txBox="1">
            <a:spLocks noGrp="1"/>
          </p:cNvSpPr>
          <p:nvPr>
            <p:ph type="body" idx="15"/>
          </p:nvPr>
        </p:nvSpPr>
        <p:spPr>
          <a:xfrm>
            <a:off x="3664530" y="3911885"/>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7" name="Google Shape;79;p41">
            <a:extLst>
              <a:ext uri="{FF2B5EF4-FFF2-40B4-BE49-F238E27FC236}">
                <a16:creationId xmlns:a16="http://schemas.microsoft.com/office/drawing/2014/main" id="{004A090B-C7B2-2E80-1C02-3D6705D088E8}"/>
              </a:ext>
            </a:extLst>
          </p:cNvPr>
          <p:cNvSpPr txBox="1">
            <a:spLocks noGrp="1"/>
          </p:cNvSpPr>
          <p:nvPr>
            <p:ph type="body" idx="16"/>
          </p:nvPr>
        </p:nvSpPr>
        <p:spPr>
          <a:xfrm>
            <a:off x="4948385" y="4621984"/>
            <a:ext cx="5183188" cy="1146664"/>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Tree>
    <p:extLst>
      <p:ext uri="{BB962C8B-B14F-4D97-AF65-F5344CB8AC3E}">
        <p14:creationId xmlns:p14="http://schemas.microsoft.com/office/powerpoint/2010/main" val="96172926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4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5" name="Google Shape;85;p4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6" name="Google Shape;86;p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95600183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Google Shape;88;p43"/>
          <p:cNvSpPr txBox="1">
            <a:spLocks noGrp="1"/>
          </p:cNvSpPr>
          <p:nvPr>
            <p:ph type="title"/>
          </p:nvPr>
        </p:nvSpPr>
        <p:spPr>
          <a:xfrm>
            <a:off x="839788" y="624255"/>
            <a:ext cx="3932237" cy="1069975"/>
          </a:xfrm>
          <a:prstGeom prst="rect">
            <a:avLst/>
          </a:prstGeom>
          <a:noFill/>
          <a:ln>
            <a:noFill/>
          </a:ln>
        </p:spPr>
        <p:txBody>
          <a:bodyPr spcFirstLastPara="1" wrap="square" lIns="91425" tIns="45700" rIns="91425" bIns="45700" anchor="b" anchorCtr="0">
            <a:noAutofit/>
          </a:bodyPr>
          <a:lstStyle>
            <a:lvl1pPr lvl="0" algn="l">
              <a:lnSpc>
                <a:spcPct val="90000"/>
              </a:lnSpc>
              <a:spcBef>
                <a:spcPct val="0"/>
              </a:spcBef>
              <a:spcAft>
                <a:spcPct val="0"/>
              </a:spcAft>
              <a:buClr>
                <a:srgbClr val="013C5B"/>
              </a:buClr>
              <a:buSzPts val="2800"/>
              <a:buFont typeface="Arial"/>
              <a:buNone/>
              <a:defRPr sz="28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89" name="Google Shape;89;p43"/>
          <p:cNvSpPr txBox="1">
            <a:spLocks noGrp="1"/>
          </p:cNvSpPr>
          <p:nvPr>
            <p:ph type="body" idx="1"/>
          </p:nvPr>
        </p:nvSpPr>
        <p:spPr>
          <a:xfrm>
            <a:off x="5183188" y="624255"/>
            <a:ext cx="6172200" cy="5524187"/>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ct val="0"/>
              </a:spcAft>
              <a:buClr>
                <a:schemeClr val="dk1"/>
              </a:buClr>
              <a:buSzPts val="3200"/>
              <a:buChar char="•"/>
              <a:defRPr sz="3200"/>
            </a:lvl1pPr>
            <a:lvl2pPr marL="914377" lvl="1" indent="-406390" algn="l">
              <a:lnSpc>
                <a:spcPct val="90000"/>
              </a:lnSpc>
              <a:spcBef>
                <a:spcPts val="500"/>
              </a:spcBef>
              <a:spcAft>
                <a:spcPct val="0"/>
              </a:spcAft>
              <a:buClr>
                <a:schemeClr val="dk1"/>
              </a:buClr>
              <a:buSzPts val="2800"/>
              <a:buChar char="•"/>
              <a:defRPr sz="2800"/>
            </a:lvl2pPr>
            <a:lvl3pPr marL="1371566" lvl="2" indent="-380990" algn="l">
              <a:lnSpc>
                <a:spcPct val="90000"/>
              </a:lnSpc>
              <a:spcBef>
                <a:spcPts val="500"/>
              </a:spcBef>
              <a:spcAft>
                <a:spcPct val="0"/>
              </a:spcAft>
              <a:buClr>
                <a:schemeClr val="dk1"/>
              </a:buClr>
              <a:buSzPts val="2400"/>
              <a:buChar char="•"/>
              <a:defRPr sz="2400"/>
            </a:lvl3pPr>
            <a:lvl4pPr marL="1828754" lvl="3" indent="-355591" algn="l">
              <a:lnSpc>
                <a:spcPct val="90000"/>
              </a:lnSpc>
              <a:spcBef>
                <a:spcPts val="500"/>
              </a:spcBef>
              <a:spcAft>
                <a:spcPct val="0"/>
              </a:spcAft>
              <a:buClr>
                <a:schemeClr val="dk1"/>
              </a:buClr>
              <a:buSzPts val="2000"/>
              <a:buChar char="•"/>
              <a:defRPr sz="2000"/>
            </a:lvl4pPr>
            <a:lvl5pPr marL="2285943" lvl="4" indent="-355591" algn="l">
              <a:lnSpc>
                <a:spcPct val="90000"/>
              </a:lnSpc>
              <a:spcBef>
                <a:spcPts val="500"/>
              </a:spcBef>
              <a:spcAft>
                <a:spcPct val="0"/>
              </a:spcAft>
              <a:buClr>
                <a:schemeClr val="dk1"/>
              </a:buClr>
              <a:buSzPts val="2000"/>
              <a:buChar char="•"/>
              <a:defRPr sz="2000"/>
            </a:lvl5pPr>
            <a:lvl6pPr marL="2743131" lvl="5" indent="-355591" algn="l">
              <a:lnSpc>
                <a:spcPct val="90000"/>
              </a:lnSpc>
              <a:spcBef>
                <a:spcPts val="500"/>
              </a:spcBef>
              <a:spcAft>
                <a:spcPct val="0"/>
              </a:spcAft>
              <a:buClr>
                <a:schemeClr val="dk1"/>
              </a:buClr>
              <a:buSzPts val="2000"/>
              <a:buChar char="•"/>
              <a:defRPr sz="2000"/>
            </a:lvl6pPr>
            <a:lvl7pPr marL="3200320" lvl="6" indent="-355591" algn="l">
              <a:lnSpc>
                <a:spcPct val="90000"/>
              </a:lnSpc>
              <a:spcBef>
                <a:spcPts val="500"/>
              </a:spcBef>
              <a:spcAft>
                <a:spcPct val="0"/>
              </a:spcAft>
              <a:buClr>
                <a:schemeClr val="dk1"/>
              </a:buClr>
              <a:buSzPts val="2000"/>
              <a:buChar char="•"/>
              <a:defRPr sz="2000"/>
            </a:lvl7pPr>
            <a:lvl8pPr marL="3657509" lvl="7" indent="-355591" algn="l">
              <a:lnSpc>
                <a:spcPct val="90000"/>
              </a:lnSpc>
              <a:spcBef>
                <a:spcPts val="500"/>
              </a:spcBef>
              <a:spcAft>
                <a:spcPct val="0"/>
              </a:spcAft>
              <a:buClr>
                <a:schemeClr val="dk1"/>
              </a:buClr>
              <a:buSzPts val="2000"/>
              <a:buChar char="•"/>
              <a:defRPr sz="2000"/>
            </a:lvl8pPr>
            <a:lvl9pPr marL="4114697" lvl="8" indent="-355591" algn="l">
              <a:lnSpc>
                <a:spcPct val="90000"/>
              </a:lnSpc>
              <a:spcBef>
                <a:spcPts val="500"/>
              </a:spcBef>
              <a:spcAft>
                <a:spcPct val="0"/>
              </a:spcAft>
              <a:buClr>
                <a:schemeClr val="dk1"/>
              </a:buClr>
              <a:buSzPts val="2000"/>
              <a:buChar char="•"/>
              <a:defRPr sz="2000"/>
            </a:lvl9pPr>
          </a:lstStyle>
          <a:p>
            <a:endParaRPr/>
          </a:p>
        </p:txBody>
      </p:sp>
      <p:sp>
        <p:nvSpPr>
          <p:cNvPr id="90" name="Google Shape;90;p43"/>
          <p:cNvSpPr txBox="1">
            <a:spLocks noGrp="1"/>
          </p:cNvSpPr>
          <p:nvPr>
            <p:ph type="body" idx="2"/>
          </p:nvPr>
        </p:nvSpPr>
        <p:spPr>
          <a:xfrm>
            <a:off x="839788" y="1694230"/>
            <a:ext cx="3932237" cy="446214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ct val="0"/>
              </a:spcAft>
              <a:buClr>
                <a:schemeClr val="dk1"/>
              </a:buClr>
              <a:buSzPts val="1600"/>
              <a:buNone/>
              <a:defRPr sz="1600"/>
            </a:lvl1pPr>
            <a:lvl2pPr marL="914377" lvl="1" indent="-228594" algn="l">
              <a:lnSpc>
                <a:spcPct val="90000"/>
              </a:lnSpc>
              <a:spcBef>
                <a:spcPts val="500"/>
              </a:spcBef>
              <a:spcAft>
                <a:spcPct val="0"/>
              </a:spcAft>
              <a:buClr>
                <a:schemeClr val="dk1"/>
              </a:buClr>
              <a:buSzPts val="1400"/>
              <a:buNone/>
              <a:defRPr sz="1400"/>
            </a:lvl2pPr>
            <a:lvl3pPr marL="1371566" lvl="2" indent="-228594" algn="l">
              <a:lnSpc>
                <a:spcPct val="90000"/>
              </a:lnSpc>
              <a:spcBef>
                <a:spcPts val="500"/>
              </a:spcBef>
              <a:spcAft>
                <a:spcPct val="0"/>
              </a:spcAft>
              <a:buClr>
                <a:schemeClr val="dk1"/>
              </a:buClr>
              <a:buSzPts val="1200"/>
              <a:buNone/>
              <a:defRPr sz="1200"/>
            </a:lvl3pPr>
            <a:lvl4pPr marL="1828754" lvl="3" indent="-228594" algn="l">
              <a:lnSpc>
                <a:spcPct val="90000"/>
              </a:lnSpc>
              <a:spcBef>
                <a:spcPts val="500"/>
              </a:spcBef>
              <a:spcAft>
                <a:spcPct val="0"/>
              </a:spcAft>
              <a:buClr>
                <a:schemeClr val="dk1"/>
              </a:buClr>
              <a:buSzPts val="1000"/>
              <a:buNone/>
              <a:defRPr sz="1000"/>
            </a:lvl4pPr>
            <a:lvl5pPr marL="2285943" lvl="4" indent="-228594" algn="l">
              <a:lnSpc>
                <a:spcPct val="90000"/>
              </a:lnSpc>
              <a:spcBef>
                <a:spcPts val="500"/>
              </a:spcBef>
              <a:spcAft>
                <a:spcPct val="0"/>
              </a:spcAft>
              <a:buClr>
                <a:schemeClr val="dk1"/>
              </a:buClr>
              <a:buSzPts val="1000"/>
              <a:buNone/>
              <a:defRPr sz="1000"/>
            </a:lvl5pPr>
            <a:lvl6pPr marL="2743131" lvl="5" indent="-228594" algn="l">
              <a:lnSpc>
                <a:spcPct val="90000"/>
              </a:lnSpc>
              <a:spcBef>
                <a:spcPts val="500"/>
              </a:spcBef>
              <a:spcAft>
                <a:spcPct val="0"/>
              </a:spcAft>
              <a:buClr>
                <a:schemeClr val="dk1"/>
              </a:buClr>
              <a:buSzPts val="1000"/>
              <a:buNone/>
              <a:defRPr sz="1000"/>
            </a:lvl6pPr>
            <a:lvl7pPr marL="3200320" lvl="6" indent="-228594" algn="l">
              <a:lnSpc>
                <a:spcPct val="90000"/>
              </a:lnSpc>
              <a:spcBef>
                <a:spcPts val="500"/>
              </a:spcBef>
              <a:spcAft>
                <a:spcPct val="0"/>
              </a:spcAft>
              <a:buClr>
                <a:schemeClr val="dk1"/>
              </a:buClr>
              <a:buSzPts val="1000"/>
              <a:buNone/>
              <a:defRPr sz="1000"/>
            </a:lvl7pPr>
            <a:lvl8pPr marL="3657509" lvl="7" indent="-228594" algn="l">
              <a:lnSpc>
                <a:spcPct val="90000"/>
              </a:lnSpc>
              <a:spcBef>
                <a:spcPts val="500"/>
              </a:spcBef>
              <a:spcAft>
                <a:spcPct val="0"/>
              </a:spcAft>
              <a:buClr>
                <a:schemeClr val="dk1"/>
              </a:buClr>
              <a:buSzPts val="1000"/>
              <a:buNone/>
              <a:defRPr sz="1000"/>
            </a:lvl8pPr>
            <a:lvl9pPr marL="4114697" lvl="8" indent="-228594" algn="l">
              <a:lnSpc>
                <a:spcPct val="90000"/>
              </a:lnSpc>
              <a:spcBef>
                <a:spcPts val="500"/>
              </a:spcBef>
              <a:spcAft>
                <a:spcPct val="0"/>
              </a:spcAft>
              <a:buClr>
                <a:schemeClr val="dk1"/>
              </a:buClr>
              <a:buSzPts val="1000"/>
              <a:buNone/>
              <a:defRPr sz="1000"/>
            </a:lvl9pPr>
          </a:lstStyle>
          <a:p>
            <a:endParaRPr/>
          </a:p>
        </p:txBody>
      </p:sp>
      <p:sp>
        <p:nvSpPr>
          <p:cNvPr id="91" name="Google Shape;91;p4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2" name="Google Shape;92;p4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3" name="Google Shape;93;p4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02350192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4"/>
        <p:cNvGrpSpPr/>
        <p:nvPr/>
      </p:nvGrpSpPr>
      <p:grpSpPr>
        <a:xfrm>
          <a:off x="0" y="0"/>
          <a:ext cx="0" cy="0"/>
          <a:chOff x="0" y="0"/>
          <a:chExt cx="0" cy="0"/>
        </a:xfrm>
      </p:grpSpPr>
      <p:sp>
        <p:nvSpPr>
          <p:cNvPr id="95" name="Google Shape;95;p44"/>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96" name="Google Shape;96;p44"/>
          <p:cNvSpPr txBox="1">
            <a:spLocks noGrp="1"/>
          </p:cNvSpPr>
          <p:nvPr>
            <p:ph type="body" idx="1"/>
          </p:nvPr>
        </p:nvSpPr>
        <p:spPr>
          <a:xfrm rot="5400000">
            <a:off x="3730931" y="-1445907"/>
            <a:ext cx="4730140"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97" name="Google Shape;97;p4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8" name="Google Shape;98;p4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9" name="Google Shape;99;p4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73477170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0FC11613-337D-C328-4234-FC86ADB455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3531286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rot="5400000">
            <a:off x="7262998" y="2086161"/>
            <a:ext cx="555270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ct val="0"/>
              </a:spcBef>
              <a:spcAft>
                <a:spcPct val="0"/>
              </a:spcAft>
              <a:buClr>
                <a:srgbClr val="013C5B"/>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02" name="Google Shape;102;p45"/>
          <p:cNvSpPr txBox="1">
            <a:spLocks noGrp="1"/>
          </p:cNvSpPr>
          <p:nvPr>
            <p:ph type="body" idx="1"/>
          </p:nvPr>
        </p:nvSpPr>
        <p:spPr>
          <a:xfrm rot="5400000">
            <a:off x="1928998" y="-466539"/>
            <a:ext cx="555270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ct val="0"/>
              </a:spcAft>
              <a:buClr>
                <a:schemeClr val="dk1"/>
              </a:buClr>
              <a:buSzPts val="1800"/>
              <a:buChar char="•"/>
              <a:defRPr/>
            </a:lvl1pPr>
            <a:lvl2pPr marL="914377" lvl="1" indent="-342891" algn="l">
              <a:lnSpc>
                <a:spcPct val="90000"/>
              </a:lnSpc>
              <a:spcBef>
                <a:spcPts val="500"/>
              </a:spcBef>
              <a:spcAft>
                <a:spcPct val="0"/>
              </a:spcAft>
              <a:buClr>
                <a:schemeClr val="dk1"/>
              </a:buClr>
              <a:buSzPts val="1800"/>
              <a:buChar char="•"/>
              <a:defRPr/>
            </a:lvl2pPr>
            <a:lvl3pPr marL="1371566" lvl="2" indent="-342891" algn="l">
              <a:lnSpc>
                <a:spcPct val="90000"/>
              </a:lnSpc>
              <a:spcBef>
                <a:spcPts val="500"/>
              </a:spcBef>
              <a:spcAft>
                <a:spcPct val="0"/>
              </a:spcAft>
              <a:buClr>
                <a:schemeClr val="dk1"/>
              </a:buClr>
              <a:buSzPts val="1800"/>
              <a:buChar char="•"/>
              <a:defRPr/>
            </a:lvl3pPr>
            <a:lvl4pPr marL="1828754" lvl="3" indent="-342891" algn="l">
              <a:lnSpc>
                <a:spcPct val="90000"/>
              </a:lnSpc>
              <a:spcBef>
                <a:spcPts val="500"/>
              </a:spcBef>
              <a:spcAft>
                <a:spcPct val="0"/>
              </a:spcAft>
              <a:buClr>
                <a:schemeClr val="dk1"/>
              </a:buClr>
              <a:buSzPts val="1800"/>
              <a:buChar char="•"/>
              <a:defRPr/>
            </a:lvl4pPr>
            <a:lvl5pPr marL="2285943" lvl="4" indent="-342891" algn="l">
              <a:lnSpc>
                <a:spcPct val="90000"/>
              </a:lnSpc>
              <a:spcBef>
                <a:spcPts val="500"/>
              </a:spcBef>
              <a:spcAft>
                <a:spcPct val="0"/>
              </a:spcAft>
              <a:buClr>
                <a:schemeClr val="dk1"/>
              </a:buClr>
              <a:buSzPts val="1800"/>
              <a:buChar char="•"/>
              <a:defRPr/>
            </a:lvl5pPr>
            <a:lvl6pPr marL="2743131" lvl="5" indent="-342891" algn="l">
              <a:lnSpc>
                <a:spcPct val="90000"/>
              </a:lnSpc>
              <a:spcBef>
                <a:spcPts val="500"/>
              </a:spcBef>
              <a:spcAft>
                <a:spcPct val="0"/>
              </a:spcAft>
              <a:buClr>
                <a:schemeClr val="dk1"/>
              </a:buClr>
              <a:buSzPts val="1800"/>
              <a:buChar char="•"/>
              <a:defRPr/>
            </a:lvl6pPr>
            <a:lvl7pPr marL="3200320" lvl="6" indent="-342891" algn="l">
              <a:lnSpc>
                <a:spcPct val="90000"/>
              </a:lnSpc>
              <a:spcBef>
                <a:spcPts val="500"/>
              </a:spcBef>
              <a:spcAft>
                <a:spcPct val="0"/>
              </a:spcAft>
              <a:buClr>
                <a:schemeClr val="dk1"/>
              </a:buClr>
              <a:buSzPts val="1800"/>
              <a:buChar char="•"/>
              <a:defRPr/>
            </a:lvl7pPr>
            <a:lvl8pPr marL="3657509" lvl="7" indent="-342891" algn="l">
              <a:lnSpc>
                <a:spcPct val="90000"/>
              </a:lnSpc>
              <a:spcBef>
                <a:spcPts val="500"/>
              </a:spcBef>
              <a:spcAft>
                <a:spcPct val="0"/>
              </a:spcAft>
              <a:buClr>
                <a:schemeClr val="dk1"/>
              </a:buClr>
              <a:buSzPts val="1800"/>
              <a:buChar char="•"/>
              <a:defRPr/>
            </a:lvl8pPr>
            <a:lvl9pPr marL="4114697" lvl="8" indent="-342891" algn="l">
              <a:lnSpc>
                <a:spcPct val="90000"/>
              </a:lnSpc>
              <a:spcBef>
                <a:spcPts val="500"/>
              </a:spcBef>
              <a:spcAft>
                <a:spcPct val="0"/>
              </a:spcAft>
              <a:buClr>
                <a:schemeClr val="dk1"/>
              </a:buClr>
              <a:buSzPts val="1800"/>
              <a:buChar char="•"/>
              <a:defRPr/>
            </a:lvl9pPr>
          </a:lstStyle>
          <a:p>
            <a:endParaRPr/>
          </a:p>
        </p:txBody>
      </p:sp>
      <p:sp>
        <p:nvSpPr>
          <p:cNvPr id="103" name="Google Shape;103;p4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4" name="Google Shape;104;p4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5" name="Google Shape;105;p4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4529346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67331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215009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046830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2986697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30525739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6594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364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846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172198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022260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23565896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524491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18693890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9776146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457936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955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119400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359727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3684767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39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796B4177-4D17-B689-2256-7542C0E733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870609"/>
            <a:ext cx="915182" cy="915182"/>
          </a:xfrm>
          <a:prstGeom prst="rect">
            <a:avLst/>
          </a:prstGeom>
        </p:spPr>
      </p:pic>
    </p:spTree>
    <p:extLst>
      <p:ext uri="{BB962C8B-B14F-4D97-AF65-F5344CB8AC3E}">
        <p14:creationId xmlns:p14="http://schemas.microsoft.com/office/powerpoint/2010/main" val="38910007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13392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33064759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189973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943669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266928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48509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4874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0075987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8383859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96330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756879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2117463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900898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2279970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229189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087028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15683018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7752473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8987252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245805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2394189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17E8CD54-F6AA-ADA8-B238-58C5894EDC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6720" y="3540079"/>
            <a:ext cx="1426810" cy="1426810"/>
          </a:xfrm>
          <a:prstGeom prst="rect">
            <a:avLst/>
          </a:prstGeom>
        </p:spPr>
      </p:pic>
    </p:spTree>
    <p:extLst>
      <p:ext uri="{BB962C8B-B14F-4D97-AF65-F5344CB8AC3E}">
        <p14:creationId xmlns:p14="http://schemas.microsoft.com/office/powerpoint/2010/main" val="35351346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2626737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6856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2256238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9989245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8615787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5442706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7287027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26785451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5180278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17797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296D66-4584-7CC3-CAAB-A5154BCE2E94}"/>
              </a:ext>
            </a:extLst>
          </p:cNvPr>
          <p:cNvSpPr/>
          <p:nvPr userDrawn="1"/>
        </p:nvSpPr>
        <p:spPr>
          <a:xfrm>
            <a:off x="2883004"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A18ABD53-F246-47CE-36CF-CB5DDF9C48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5889848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0503560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076524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18260296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6314892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3114636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3638936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6348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9948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2652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09962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127483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18257636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5955933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4750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210251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788881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6834498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261724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317025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719975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3089846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73290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41547A-97F8-1341-36D3-A752A3AD000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1B516D13-F98B-5763-9B23-80A0394384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42780999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323485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848108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204862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578996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2887906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642418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40934379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1316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3216539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194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yellow circle with white text&#10;&#10;Description automatically generated">
            <a:extLst>
              <a:ext uri="{FF2B5EF4-FFF2-40B4-BE49-F238E27FC236}">
                <a16:creationId xmlns:a16="http://schemas.microsoft.com/office/drawing/2014/main" id="{3BBF1ADA-AA0E-4D56-3110-60E561F22D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380" y="5913640"/>
            <a:ext cx="868362" cy="868362"/>
          </a:xfrm>
          <a:prstGeom prst="rect">
            <a:avLst/>
          </a:prstGeom>
        </p:spPr>
      </p:pic>
    </p:spTree>
    <p:extLst>
      <p:ext uri="{BB962C8B-B14F-4D97-AF65-F5344CB8AC3E}">
        <p14:creationId xmlns:p14="http://schemas.microsoft.com/office/powerpoint/2010/main" val="10418531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5510184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599331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39849291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0818676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32482566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0352863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8377901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42711831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70386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622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46B90A19-1A80-1296-54A5-ECA05BF967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5435502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4790580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28235119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6652772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10101870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83907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4696" y="5823487"/>
            <a:ext cx="920593" cy="920593"/>
          </a:xfrm>
          <a:prstGeom prst="rect">
            <a:avLst/>
          </a:prstGeom>
        </p:spPr>
      </p:pic>
    </p:spTree>
    <p:extLst>
      <p:ext uri="{BB962C8B-B14F-4D97-AF65-F5344CB8AC3E}">
        <p14:creationId xmlns:p14="http://schemas.microsoft.com/office/powerpoint/2010/main" val="11230050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795424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pic>
        <p:nvPicPr>
          <p:cNvPr id="8" name="Picture 7">
            <a:extLst>
              <a:ext uri="{FF2B5EF4-FFF2-40B4-BE49-F238E27FC236}">
                <a16:creationId xmlns:a16="http://schemas.microsoft.com/office/drawing/2014/main" id="{EAE9D422-52C3-5CA1-9A83-543D06F845CC}"/>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5172834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876336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38083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7067" y="3535281"/>
            <a:ext cx="1324884" cy="1324884"/>
          </a:xfrm>
          <a:prstGeom prst="rect">
            <a:avLst/>
          </a:prstGeom>
        </p:spPr>
      </p:pic>
      <p:pic>
        <p:nvPicPr>
          <p:cNvPr id="7" name="Picture 6" descr="A blue and yellow circle with white text&#10;&#10;Description automatically generated">
            <a:extLst>
              <a:ext uri="{FF2B5EF4-FFF2-40B4-BE49-F238E27FC236}">
                <a16:creationId xmlns:a16="http://schemas.microsoft.com/office/drawing/2014/main" id="{E7516678-D0D0-27B9-C780-23B40643D4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6389" y="3429000"/>
            <a:ext cx="1557011" cy="1557011"/>
          </a:xfrm>
          <a:prstGeom prst="rect">
            <a:avLst/>
          </a:prstGeom>
        </p:spPr>
      </p:pic>
    </p:spTree>
    <p:extLst>
      <p:ext uri="{BB962C8B-B14F-4D97-AF65-F5344CB8AC3E}">
        <p14:creationId xmlns:p14="http://schemas.microsoft.com/office/powerpoint/2010/main" val="34262545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3380444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23806602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15880284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9162557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0935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5418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36670959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24665790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673373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1265765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41033623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1020173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77123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6693327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6879342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24096143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3901542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A50D4A-DDE8-EC08-A614-062E705A54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4657543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438686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9164357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74153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22152230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751623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264106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192057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529673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5146245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40707949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28410790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9943795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13490214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429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6478DF16-EF71-AA6D-F556-D8293128B5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4554378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3321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6202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8052024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Tree>
    <p:extLst>
      <p:ext uri="{BB962C8B-B14F-4D97-AF65-F5344CB8AC3E}">
        <p14:creationId xmlns:p14="http://schemas.microsoft.com/office/powerpoint/2010/main" val="18606946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17382056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5896029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8051051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119982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730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043898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82B0B6EC-0357-E51B-6F77-5D80A1DADF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0605911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0814066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1186614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1201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805994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762302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89817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20986305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3659309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191904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85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6C77ADE9-EDF9-F2E3-C5E5-33DF3DEC82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5106822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6225026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146546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4959023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9980646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5865478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126464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3715256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920083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4260175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55357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1449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pic>
        <p:nvPicPr>
          <p:cNvPr id="2" name="Picture 1" descr="A blue and yellow circle with white text&#10;&#10;Description automatically generated">
            <a:extLst>
              <a:ext uri="{FF2B5EF4-FFF2-40B4-BE49-F238E27FC236}">
                <a16:creationId xmlns:a16="http://schemas.microsoft.com/office/drawing/2014/main" id="{9C9AF4BA-C862-B82D-C64E-FABF3B8555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6302488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676153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24630075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6246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9909303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8409974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030613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5044053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4789714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8600641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4159314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pic>
        <p:nvPicPr>
          <p:cNvPr id="4" name="Picture 3" descr="A blue and yellow circle with white text&#10;&#10;Description automatically generated">
            <a:extLst>
              <a:ext uri="{FF2B5EF4-FFF2-40B4-BE49-F238E27FC236}">
                <a16:creationId xmlns:a16="http://schemas.microsoft.com/office/drawing/2014/main" id="{8B4F2895-1566-A0CB-3DEF-389CC1786B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4023268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2589239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6810859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2363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91105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45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5198210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0024100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937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461608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9065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descr="A blue and yellow circle with white text&#10;&#10;Description automatically generated">
            <a:extLst>
              <a:ext uri="{FF2B5EF4-FFF2-40B4-BE49-F238E27FC236}">
                <a16:creationId xmlns:a16="http://schemas.microsoft.com/office/drawing/2014/main" id="{6936959E-2295-A949-57C1-EC35DBEF7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35173894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31447271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8952888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38180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7429911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459192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983606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00606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815278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730169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5315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C95A02C1-1A94-9AAE-3821-EF734E356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18714821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686770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660472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34822868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7631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518025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157470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36962332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92706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21169675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401507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10" name="Picture 9" descr="A blue and yellow circle with white text&#10;&#10;Description automatically generated">
            <a:extLst>
              <a:ext uri="{FF2B5EF4-FFF2-40B4-BE49-F238E27FC236}">
                <a16:creationId xmlns:a16="http://schemas.microsoft.com/office/drawing/2014/main" id="{47DE26A6-5687-7ECF-29FA-DDF2B356F8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213997912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74514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38863DF5-AA82-73A0-67D3-A74DED010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937" y="5930863"/>
            <a:ext cx="868362" cy="868362"/>
          </a:xfrm>
          <a:prstGeom prst="rect">
            <a:avLst/>
          </a:prstGeom>
        </p:spPr>
      </p:pic>
    </p:spTree>
    <p:extLst>
      <p:ext uri="{BB962C8B-B14F-4D97-AF65-F5344CB8AC3E}">
        <p14:creationId xmlns:p14="http://schemas.microsoft.com/office/powerpoint/2010/main" val="4220032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984090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08030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45370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9959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3982274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C3008E65-DCCC-FC34-37F7-4935D4134CE5}"/>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yellow circle with white text&#10;&#10;Description automatically generated">
            <a:extLst>
              <a:ext uri="{FF2B5EF4-FFF2-40B4-BE49-F238E27FC236}">
                <a16:creationId xmlns:a16="http://schemas.microsoft.com/office/drawing/2014/main" id="{31041FC4-7DA7-263D-6FF6-64CC7C8EA9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9904" y="5922169"/>
            <a:ext cx="868362" cy="868362"/>
          </a:xfrm>
          <a:prstGeom prst="rect">
            <a:avLst/>
          </a:prstGeom>
        </p:spPr>
      </p:pic>
    </p:spTree>
    <p:extLst>
      <p:ext uri="{BB962C8B-B14F-4D97-AF65-F5344CB8AC3E}">
        <p14:creationId xmlns:p14="http://schemas.microsoft.com/office/powerpoint/2010/main" val="1102130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descr="A blue and yellow circle with white text&#10;&#10;Description automatically generated">
            <a:extLst>
              <a:ext uri="{FF2B5EF4-FFF2-40B4-BE49-F238E27FC236}">
                <a16:creationId xmlns:a16="http://schemas.microsoft.com/office/drawing/2014/main" id="{85585EE3-1B0B-441F-AD61-4435FF47DC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9904" y="5922169"/>
            <a:ext cx="868362" cy="868362"/>
          </a:xfrm>
          <a:prstGeom prst="rect">
            <a:avLst/>
          </a:prstGeom>
        </p:spPr>
      </p:pic>
    </p:spTree>
    <p:extLst>
      <p:ext uri="{BB962C8B-B14F-4D97-AF65-F5344CB8AC3E}">
        <p14:creationId xmlns:p14="http://schemas.microsoft.com/office/powerpoint/2010/main" val="400720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1EF5CD28-C511-3852-9371-B8BC7B89BA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3953" y="3586469"/>
            <a:ext cx="1333504" cy="1333504"/>
          </a:xfrm>
          <a:prstGeom prst="rect">
            <a:avLst/>
          </a:prstGeom>
        </p:spPr>
      </p:pic>
    </p:spTree>
    <p:extLst>
      <p:ext uri="{BB962C8B-B14F-4D97-AF65-F5344CB8AC3E}">
        <p14:creationId xmlns:p14="http://schemas.microsoft.com/office/powerpoint/2010/main" val="1241075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Aptos" panose="020B0004020202020204" pitchFamily="34" charset="0"/>
              </a:defRPr>
            </a:lvl2pPr>
          </a:lstStyle>
          <a:p>
            <a:pPr lvl="1"/>
            <a:r>
              <a:rPr lang="en-US" i="1"/>
              <a:t>Subtitle goes in this space under the headline/title</a:t>
            </a: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E16377A6-56D9-2B53-E020-BE37C435F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3282" y="3723532"/>
            <a:ext cx="1092463" cy="1092463"/>
          </a:xfrm>
          <a:prstGeom prst="rect">
            <a:avLst/>
          </a:prstGeom>
        </p:spPr>
      </p:pic>
    </p:spTree>
    <p:extLst>
      <p:ext uri="{BB962C8B-B14F-4D97-AF65-F5344CB8AC3E}">
        <p14:creationId xmlns:p14="http://schemas.microsoft.com/office/powerpoint/2010/main" val="3068175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7" name="Rectangle 6">
            <a:extLst>
              <a:ext uri="{FF2B5EF4-FFF2-40B4-BE49-F238E27FC236}">
                <a16:creationId xmlns:a16="http://schemas.microsoft.com/office/drawing/2014/main" id="{90C09F83-BAD8-F0C1-C61D-27126F29C7A3}"/>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A5065D33-1926-CE96-D539-6DC854F55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4143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Tree>
    <p:extLst>
      <p:ext uri="{BB962C8B-B14F-4D97-AF65-F5344CB8AC3E}">
        <p14:creationId xmlns:p14="http://schemas.microsoft.com/office/powerpoint/2010/main" val="331462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pic>
        <p:nvPicPr>
          <p:cNvPr id="7" name="Picture 6" descr="A blue and yellow circle with white text&#10;&#10;Description automatically generated">
            <a:extLst>
              <a:ext uri="{FF2B5EF4-FFF2-40B4-BE49-F238E27FC236}">
                <a16:creationId xmlns:a16="http://schemas.microsoft.com/office/drawing/2014/main" id="{5B533B2B-D626-F007-2E28-ECCDB9B216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3356" y="5877719"/>
            <a:ext cx="868362" cy="868362"/>
          </a:xfrm>
          <a:prstGeom prst="rect">
            <a:avLst/>
          </a:prstGeom>
        </p:spPr>
      </p:pic>
    </p:spTree>
    <p:extLst>
      <p:ext uri="{BB962C8B-B14F-4D97-AF65-F5344CB8AC3E}">
        <p14:creationId xmlns:p14="http://schemas.microsoft.com/office/powerpoint/2010/main" val="547989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1E9FD8-C496-80BA-6CB3-16381054CD82}"/>
              </a:ext>
            </a:extLst>
          </p:cNvPr>
          <p:cNvSpPr/>
          <p:nvPr userDrawn="1"/>
        </p:nvSpPr>
        <p:spPr>
          <a:xfrm>
            <a:off x="2763381" y="6256331"/>
            <a:ext cx="438539" cy="2482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3556F56-B0E7-D30D-9E31-ECA5283201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1105" y="5941219"/>
            <a:ext cx="868362" cy="868362"/>
          </a:xfrm>
          <a:prstGeom prst="rect">
            <a:avLst/>
          </a:prstGeom>
        </p:spPr>
      </p:pic>
    </p:spTree>
    <p:extLst>
      <p:ext uri="{BB962C8B-B14F-4D97-AF65-F5344CB8AC3E}">
        <p14:creationId xmlns:p14="http://schemas.microsoft.com/office/powerpoint/2010/main" val="3314413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527CDC69-90CF-FC2D-6824-1920F2034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1960" y="5915511"/>
            <a:ext cx="868362" cy="868362"/>
          </a:xfrm>
          <a:prstGeom prst="rect">
            <a:avLst/>
          </a:prstGeom>
        </p:spPr>
      </p:pic>
    </p:spTree>
    <p:extLst>
      <p:ext uri="{BB962C8B-B14F-4D97-AF65-F5344CB8AC3E}">
        <p14:creationId xmlns:p14="http://schemas.microsoft.com/office/powerpoint/2010/main" val="1986861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yellow circle with white text&#10;&#10;Description automatically generated">
            <a:extLst>
              <a:ext uri="{FF2B5EF4-FFF2-40B4-BE49-F238E27FC236}">
                <a16:creationId xmlns:a16="http://schemas.microsoft.com/office/drawing/2014/main" id="{2BD6DBDD-90C6-7675-A551-A8AC2DFF3F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47855" y="5913640"/>
            <a:ext cx="868362" cy="868362"/>
          </a:xfrm>
          <a:prstGeom prst="rect">
            <a:avLst/>
          </a:prstGeom>
        </p:spPr>
      </p:pic>
    </p:spTree>
    <p:extLst>
      <p:ext uri="{BB962C8B-B14F-4D97-AF65-F5344CB8AC3E}">
        <p14:creationId xmlns:p14="http://schemas.microsoft.com/office/powerpoint/2010/main" val="21093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962700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pic>
        <p:nvPicPr>
          <p:cNvPr id="2" name="Picture 1" descr="A blue and yellow circle with white text&#10;&#10;Description automatically generated">
            <a:extLst>
              <a:ext uri="{FF2B5EF4-FFF2-40B4-BE49-F238E27FC236}">
                <a16:creationId xmlns:a16="http://schemas.microsoft.com/office/drawing/2014/main" id="{834958FD-191C-79E3-0E93-A8E86482FEF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61960" y="5922169"/>
            <a:ext cx="868362" cy="868362"/>
          </a:xfrm>
          <a:prstGeom prst="rect">
            <a:avLst/>
          </a:prstGeom>
        </p:spPr>
      </p:pic>
    </p:spTree>
    <p:extLst>
      <p:ext uri="{BB962C8B-B14F-4D97-AF65-F5344CB8AC3E}">
        <p14:creationId xmlns:p14="http://schemas.microsoft.com/office/powerpoint/2010/main" val="152490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pic>
        <p:nvPicPr>
          <p:cNvPr id="4" name="Picture 3" descr="A blue and yellow circle with white text&#10;&#10;Description automatically generated">
            <a:extLst>
              <a:ext uri="{FF2B5EF4-FFF2-40B4-BE49-F238E27FC236}">
                <a16:creationId xmlns:a16="http://schemas.microsoft.com/office/drawing/2014/main" id="{90345EC4-2B3C-8AF4-7E06-B30AD3C350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2299" y="5914231"/>
            <a:ext cx="868362" cy="868362"/>
          </a:xfrm>
          <a:prstGeom prst="rect">
            <a:avLst/>
          </a:prstGeom>
        </p:spPr>
      </p:pic>
    </p:spTree>
    <p:extLst>
      <p:ext uri="{BB962C8B-B14F-4D97-AF65-F5344CB8AC3E}">
        <p14:creationId xmlns:p14="http://schemas.microsoft.com/office/powerpoint/2010/main" val="3855712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3364609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023547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540F021D-D2F7-DC31-8480-82410FDF0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8964" y="3734764"/>
            <a:ext cx="1107823" cy="1107823"/>
          </a:xfrm>
          <a:prstGeom prst="rect">
            <a:avLst/>
          </a:prstGeom>
        </p:spPr>
      </p:pic>
    </p:spTree>
    <p:extLst>
      <p:ext uri="{BB962C8B-B14F-4D97-AF65-F5344CB8AC3E}">
        <p14:creationId xmlns:p14="http://schemas.microsoft.com/office/powerpoint/2010/main" val="1965537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99DC30CD-2490-D3BA-E8E0-7FE332BD78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0303" y="3535690"/>
            <a:ext cx="1263393" cy="1263393"/>
          </a:xfrm>
          <a:prstGeom prst="rect">
            <a:avLst/>
          </a:prstGeom>
        </p:spPr>
      </p:pic>
    </p:spTree>
    <p:extLst>
      <p:ext uri="{BB962C8B-B14F-4D97-AF65-F5344CB8AC3E}">
        <p14:creationId xmlns:p14="http://schemas.microsoft.com/office/powerpoint/2010/main" val="3216827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B861B4E9-F835-865E-E152-FD9E94DF53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938862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054679F2-75D8-3A4B-F5FA-75C8D99A25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2899" y="4599365"/>
            <a:ext cx="1552643" cy="1552643"/>
          </a:xfrm>
          <a:prstGeom prst="rect">
            <a:avLst/>
          </a:prstGeom>
        </p:spPr>
      </p:pic>
    </p:spTree>
    <p:extLst>
      <p:ext uri="{BB962C8B-B14F-4D97-AF65-F5344CB8AC3E}">
        <p14:creationId xmlns:p14="http://schemas.microsoft.com/office/powerpoint/2010/main" val="706465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049505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292F6156-D528-8631-5E38-77766C489F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16842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5623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293B24B4-B780-7E64-75CF-1A5F452B9E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831944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6E544D68-EB1C-4829-E8C1-C9CBFEDC3B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15547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942281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89C95F18-9B86-853F-7D61-1EA072B661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979553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795080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pic>
        <p:nvPicPr>
          <p:cNvPr id="19" name="Picture 18" descr="A blue and yellow circle with white text&#10;&#10;Description automatically generated">
            <a:extLst>
              <a:ext uri="{FF2B5EF4-FFF2-40B4-BE49-F238E27FC236}">
                <a16:creationId xmlns:a16="http://schemas.microsoft.com/office/drawing/2014/main" id="{42F1631A-7119-4ADC-1AF0-C62E1B1DF2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3025601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6" name="Picture 5" descr="A blue and yellow circle with white text&#10;&#10;Description automatically generated">
            <a:extLst>
              <a:ext uri="{FF2B5EF4-FFF2-40B4-BE49-F238E27FC236}">
                <a16:creationId xmlns:a16="http://schemas.microsoft.com/office/drawing/2014/main" id="{211D59D2-7171-2644-6412-51D1FB5B72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542228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blue and yellow circle with white text&#10;&#10;Description automatically generated">
            <a:extLst>
              <a:ext uri="{FF2B5EF4-FFF2-40B4-BE49-F238E27FC236}">
                <a16:creationId xmlns:a16="http://schemas.microsoft.com/office/drawing/2014/main" id="{BF6B7231-EC86-7523-AF70-2B719A12E1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896389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pic>
        <p:nvPicPr>
          <p:cNvPr id="5" name="Picture 4" descr="A blue and yellow circle with white text&#10;&#10;Description automatically generated">
            <a:extLst>
              <a:ext uri="{FF2B5EF4-FFF2-40B4-BE49-F238E27FC236}">
                <a16:creationId xmlns:a16="http://schemas.microsoft.com/office/drawing/2014/main" id="{3A9A47AC-20CD-E34F-183A-77E83C0415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3155398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pic>
        <p:nvPicPr>
          <p:cNvPr id="4" name="Picture 3" descr="A blue and yellow circle with white text&#10;&#10;Description automatically generated">
            <a:extLst>
              <a:ext uri="{FF2B5EF4-FFF2-40B4-BE49-F238E27FC236}">
                <a16:creationId xmlns:a16="http://schemas.microsoft.com/office/drawing/2014/main" id="{C7EF0E55-C43F-FC4F-4CE8-F2E3E140B8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4314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2485103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164CFB7E-EA23-C466-3554-E9B09DDD21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5932998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2BB5C63B-FA05-5E4E-B9EF-E2B2893976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776180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6" name="Picture 5" descr="A blue and yellow circle with white text&#10;&#10;Description automatically generated">
            <a:extLst>
              <a:ext uri="{FF2B5EF4-FFF2-40B4-BE49-F238E27FC236}">
                <a16:creationId xmlns:a16="http://schemas.microsoft.com/office/drawing/2014/main" id="{A470D11A-14FE-5E6B-F39E-67DCA1F974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277238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B6BAC5FD-181C-DD64-0355-86C6CAB012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1933752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circle with white text&#10;&#10;Description automatically generated">
            <a:extLst>
              <a:ext uri="{FF2B5EF4-FFF2-40B4-BE49-F238E27FC236}">
                <a16:creationId xmlns:a16="http://schemas.microsoft.com/office/drawing/2014/main" id="{DAE6C457-D7E4-1B3B-0F22-4A70ED74FE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922871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3436FF81-034B-53A4-2A17-B8BBC97D9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909881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pic>
        <p:nvPicPr>
          <p:cNvPr id="5" name="Picture 4" descr="A blue and yellow circle with white text&#10;&#10;Description automatically generated">
            <a:extLst>
              <a:ext uri="{FF2B5EF4-FFF2-40B4-BE49-F238E27FC236}">
                <a16:creationId xmlns:a16="http://schemas.microsoft.com/office/drawing/2014/main" id="{A6A85124-B26D-A135-3D91-A7873C236A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48927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pic>
        <p:nvPicPr>
          <p:cNvPr id="5" name="Picture 4" descr="A blue and yellow circle with white text&#10;&#10;Description automatically generated">
            <a:extLst>
              <a:ext uri="{FF2B5EF4-FFF2-40B4-BE49-F238E27FC236}">
                <a16:creationId xmlns:a16="http://schemas.microsoft.com/office/drawing/2014/main" id="{EB424E67-228F-03CC-BD46-8619DB8E58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100805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yellow circle with white text&#10;&#10;Description automatically generated">
            <a:extLst>
              <a:ext uri="{FF2B5EF4-FFF2-40B4-BE49-F238E27FC236}">
                <a16:creationId xmlns:a16="http://schemas.microsoft.com/office/drawing/2014/main" id="{3834583C-FD5E-220A-6B51-E12D8D5594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3356" y="5928658"/>
            <a:ext cx="868362" cy="868362"/>
          </a:xfrm>
          <a:prstGeom prst="rect">
            <a:avLst/>
          </a:prstGeom>
        </p:spPr>
      </p:pic>
    </p:spTree>
    <p:extLst>
      <p:ext uri="{BB962C8B-B14F-4D97-AF65-F5344CB8AC3E}">
        <p14:creationId xmlns:p14="http://schemas.microsoft.com/office/powerpoint/2010/main" val="3476180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yellow circle with white text&#10;&#10;Description automatically generated">
            <a:extLst>
              <a:ext uri="{FF2B5EF4-FFF2-40B4-BE49-F238E27FC236}">
                <a16:creationId xmlns:a16="http://schemas.microsoft.com/office/drawing/2014/main" id="{433CF4E5-A3A9-22A0-6F9C-E91A46BC70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2461" y="5922169"/>
            <a:ext cx="868362" cy="868362"/>
          </a:xfrm>
          <a:prstGeom prst="rect">
            <a:avLst/>
          </a:prstGeom>
        </p:spPr>
      </p:pic>
    </p:spTree>
    <p:extLst>
      <p:ext uri="{BB962C8B-B14F-4D97-AF65-F5344CB8AC3E}">
        <p14:creationId xmlns:p14="http://schemas.microsoft.com/office/powerpoint/2010/main" val="351407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78789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9" name="Picture 8" descr="A blue and yellow circle with white text&#10;&#10;Description automatically generated">
            <a:extLst>
              <a:ext uri="{FF2B5EF4-FFF2-40B4-BE49-F238E27FC236}">
                <a16:creationId xmlns:a16="http://schemas.microsoft.com/office/drawing/2014/main" id="{474F31E2-0B2A-C1CE-D3BE-1E607BC131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297" y="5922169"/>
            <a:ext cx="868362" cy="868362"/>
          </a:xfrm>
          <a:prstGeom prst="rect">
            <a:avLst/>
          </a:prstGeom>
        </p:spPr>
      </p:pic>
    </p:spTree>
    <p:extLst>
      <p:ext uri="{BB962C8B-B14F-4D97-AF65-F5344CB8AC3E}">
        <p14:creationId xmlns:p14="http://schemas.microsoft.com/office/powerpoint/2010/main" val="3482033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435272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68AEAB02-1CCD-02FE-9D0E-5639A35275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1096" y="5922169"/>
            <a:ext cx="868362" cy="868362"/>
          </a:xfrm>
          <a:prstGeom prst="rect">
            <a:avLst/>
          </a:prstGeom>
        </p:spPr>
      </p:pic>
    </p:spTree>
    <p:extLst>
      <p:ext uri="{BB962C8B-B14F-4D97-AF65-F5344CB8AC3E}">
        <p14:creationId xmlns:p14="http://schemas.microsoft.com/office/powerpoint/2010/main" val="30908768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2023</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10" name="Picture 9" descr="A blue and yellow circle with white text&#10;&#10;Description automatically generated">
            <a:extLst>
              <a:ext uri="{FF2B5EF4-FFF2-40B4-BE49-F238E27FC236}">
                <a16:creationId xmlns:a16="http://schemas.microsoft.com/office/drawing/2014/main" id="{F097E610-C18F-9603-5F0C-479D7F81C1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2461" y="5941219"/>
            <a:ext cx="868362" cy="868362"/>
          </a:xfrm>
          <a:prstGeom prst="rect">
            <a:avLst/>
          </a:prstGeom>
        </p:spPr>
      </p:pic>
    </p:spTree>
    <p:extLst>
      <p:ext uri="{BB962C8B-B14F-4D97-AF65-F5344CB8AC3E}">
        <p14:creationId xmlns:p14="http://schemas.microsoft.com/office/powerpoint/2010/main" val="262139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descr="A blue and yellow circle with white text&#10;&#10;Description automatically generated">
            <a:extLst>
              <a:ext uri="{FF2B5EF4-FFF2-40B4-BE49-F238E27FC236}">
                <a16:creationId xmlns:a16="http://schemas.microsoft.com/office/drawing/2014/main" id="{4162CE9E-F692-5E76-711D-D4FEDEE16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8869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B86153FE-D13A-A403-13F9-01240C973D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4263773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256792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circle with white text&#10;&#10;Description automatically generated">
            <a:extLst>
              <a:ext uri="{FF2B5EF4-FFF2-40B4-BE49-F238E27FC236}">
                <a16:creationId xmlns:a16="http://schemas.microsoft.com/office/drawing/2014/main" id="{FF95AE8E-5ECA-D0DD-9390-1C50755279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034557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Aptos" panose="020B0004020202020204" pitchFamily="34"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pic>
        <p:nvPicPr>
          <p:cNvPr id="11" name="Picture 10" descr="A blue and yellow circle with white text&#10;&#10;Description automatically generated">
            <a:extLst>
              <a:ext uri="{FF2B5EF4-FFF2-40B4-BE49-F238E27FC236}">
                <a16:creationId xmlns:a16="http://schemas.microsoft.com/office/drawing/2014/main" id="{293D88D1-B3FD-D548-AB2C-CF29F39B28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2085550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yellow circle with white text&#10;&#10;Description automatically generated">
            <a:extLst>
              <a:ext uri="{FF2B5EF4-FFF2-40B4-BE49-F238E27FC236}">
                <a16:creationId xmlns:a16="http://schemas.microsoft.com/office/drawing/2014/main" id="{6EAD02BB-A042-69A6-4300-EE4244BAB8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5165" y="5895976"/>
            <a:ext cx="868362" cy="868362"/>
          </a:xfrm>
          <a:prstGeom prst="rect">
            <a:avLst/>
          </a:prstGeom>
        </p:spPr>
      </p:pic>
    </p:spTree>
    <p:extLst>
      <p:ext uri="{BB962C8B-B14F-4D97-AF65-F5344CB8AC3E}">
        <p14:creationId xmlns:p14="http://schemas.microsoft.com/office/powerpoint/2010/main" val="23488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5698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ue and yellow circle with white text&#10;&#10;Description automatically generated">
            <a:extLst>
              <a:ext uri="{FF2B5EF4-FFF2-40B4-BE49-F238E27FC236}">
                <a16:creationId xmlns:a16="http://schemas.microsoft.com/office/drawing/2014/main" id="{08AF13B0-6BB1-F030-CB4D-79E40493D4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9800" y="5922169"/>
            <a:ext cx="868362" cy="868362"/>
          </a:xfrm>
          <a:prstGeom prst="rect">
            <a:avLst/>
          </a:prstGeom>
        </p:spPr>
      </p:pic>
    </p:spTree>
    <p:extLst>
      <p:ext uri="{BB962C8B-B14F-4D97-AF65-F5344CB8AC3E}">
        <p14:creationId xmlns:p14="http://schemas.microsoft.com/office/powerpoint/2010/main" val="4192385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0B98292-D7B1-636F-EE01-9A0C6B96E0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60555" y="5941219"/>
            <a:ext cx="868362" cy="868362"/>
          </a:xfrm>
          <a:prstGeom prst="rect">
            <a:avLst/>
          </a:prstGeom>
        </p:spPr>
      </p:pic>
    </p:spTree>
    <p:extLst>
      <p:ext uri="{BB962C8B-B14F-4D97-AF65-F5344CB8AC3E}">
        <p14:creationId xmlns:p14="http://schemas.microsoft.com/office/powerpoint/2010/main" val="3284950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763B5A7F-72B6-06F5-DC40-CD791D8C46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8214" y="4696859"/>
            <a:ext cx="1300858" cy="1300858"/>
          </a:xfrm>
          <a:prstGeom prst="rect">
            <a:avLst/>
          </a:prstGeom>
        </p:spPr>
      </p:pic>
    </p:spTree>
    <p:extLst>
      <p:ext uri="{BB962C8B-B14F-4D97-AF65-F5344CB8AC3E}">
        <p14:creationId xmlns:p14="http://schemas.microsoft.com/office/powerpoint/2010/main" val="696759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3" name="Picture 2" descr="A blue and yellow circle with white text&#10;&#10;Description automatically generated">
            <a:extLst>
              <a:ext uri="{FF2B5EF4-FFF2-40B4-BE49-F238E27FC236}">
                <a16:creationId xmlns:a16="http://schemas.microsoft.com/office/drawing/2014/main" id="{9DA7D521-C3D4-E3B0-FB49-83DE28836C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0304" y="3676261"/>
            <a:ext cx="1206784" cy="1206784"/>
          </a:xfrm>
          <a:prstGeom prst="rect">
            <a:avLst/>
          </a:prstGeom>
        </p:spPr>
      </p:pic>
    </p:spTree>
    <p:extLst>
      <p:ext uri="{BB962C8B-B14F-4D97-AF65-F5344CB8AC3E}">
        <p14:creationId xmlns:p14="http://schemas.microsoft.com/office/powerpoint/2010/main" val="3173121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D9B2F60B-FA0E-ABBE-9450-5E30AE82BE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4288" y="5927458"/>
            <a:ext cx="868362" cy="868362"/>
          </a:xfrm>
          <a:prstGeom prst="rect">
            <a:avLst/>
          </a:prstGeom>
        </p:spPr>
      </p:pic>
    </p:spTree>
    <p:extLst>
      <p:ext uri="{BB962C8B-B14F-4D97-AF65-F5344CB8AC3E}">
        <p14:creationId xmlns:p14="http://schemas.microsoft.com/office/powerpoint/2010/main" val="9316665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9FB9E6C9-CBF1-6978-9716-E2E666F9D9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0223" y="4669612"/>
            <a:ext cx="1580634" cy="1580634"/>
          </a:xfrm>
          <a:prstGeom prst="rect">
            <a:avLst/>
          </a:prstGeom>
        </p:spPr>
      </p:pic>
    </p:spTree>
    <p:extLst>
      <p:ext uri="{BB962C8B-B14F-4D97-AF65-F5344CB8AC3E}">
        <p14:creationId xmlns:p14="http://schemas.microsoft.com/office/powerpoint/2010/main" val="2717800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539453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2024</a:t>
            </a:r>
          </a:p>
        </p:txBody>
      </p:sp>
    </p:spTree>
    <p:extLst>
      <p:ext uri="{BB962C8B-B14F-4D97-AF65-F5344CB8AC3E}">
        <p14:creationId xmlns:p14="http://schemas.microsoft.com/office/powerpoint/2010/main" val="1728912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584323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1/29/2025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580662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heme" Target="../theme/theme1.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2.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6.xml"/><Relationship Id="rId21" Type="http://schemas.openxmlformats.org/officeDocument/2006/relationships/slideLayout" Target="../slideLayouts/slideLayout161.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63" Type="http://schemas.openxmlformats.org/officeDocument/2006/relationships/slideLayout" Target="../slideLayouts/slideLayout203.xml"/><Relationship Id="rId68" Type="http://schemas.openxmlformats.org/officeDocument/2006/relationships/slideLayout" Target="../slideLayouts/slideLayout208.xml"/><Relationship Id="rId84" Type="http://schemas.openxmlformats.org/officeDocument/2006/relationships/theme" Target="../theme/theme4.xml"/><Relationship Id="rId16" Type="http://schemas.openxmlformats.org/officeDocument/2006/relationships/slideLayout" Target="../slideLayouts/slideLayout156.xml"/><Relationship Id="rId11" Type="http://schemas.openxmlformats.org/officeDocument/2006/relationships/slideLayout" Target="../slideLayouts/slideLayout151.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53" Type="http://schemas.openxmlformats.org/officeDocument/2006/relationships/slideLayout" Target="../slideLayouts/slideLayout193.xml"/><Relationship Id="rId58" Type="http://schemas.openxmlformats.org/officeDocument/2006/relationships/slideLayout" Target="../slideLayouts/slideLayout198.xml"/><Relationship Id="rId74" Type="http://schemas.openxmlformats.org/officeDocument/2006/relationships/slideLayout" Target="../slideLayouts/slideLayout214.xml"/><Relationship Id="rId79" Type="http://schemas.openxmlformats.org/officeDocument/2006/relationships/slideLayout" Target="../slideLayouts/slideLayout219.xml"/><Relationship Id="rId5" Type="http://schemas.openxmlformats.org/officeDocument/2006/relationships/slideLayout" Target="../slideLayouts/slideLayout145.xml"/><Relationship Id="rId61" Type="http://schemas.openxmlformats.org/officeDocument/2006/relationships/slideLayout" Target="../slideLayouts/slideLayout201.xml"/><Relationship Id="rId82" Type="http://schemas.openxmlformats.org/officeDocument/2006/relationships/slideLayout" Target="../slideLayouts/slideLayout222.xml"/><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64" Type="http://schemas.openxmlformats.org/officeDocument/2006/relationships/slideLayout" Target="../slideLayouts/slideLayout204.xml"/><Relationship Id="rId69" Type="http://schemas.openxmlformats.org/officeDocument/2006/relationships/slideLayout" Target="../slideLayouts/slideLayout209.xml"/><Relationship Id="rId77" Type="http://schemas.openxmlformats.org/officeDocument/2006/relationships/slideLayout" Target="../slideLayouts/slideLayout217.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72" Type="http://schemas.openxmlformats.org/officeDocument/2006/relationships/slideLayout" Target="../slideLayouts/slideLayout212.xml"/><Relationship Id="rId80" Type="http://schemas.openxmlformats.org/officeDocument/2006/relationships/slideLayout" Target="../slideLayouts/slideLayout220.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slideLayout" Target="../slideLayouts/slideLayout199.xml"/><Relationship Id="rId67" Type="http://schemas.openxmlformats.org/officeDocument/2006/relationships/slideLayout" Target="../slideLayouts/slideLayout207.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slideLayout" Target="../slideLayouts/slideLayout202.xml"/><Relationship Id="rId70" Type="http://schemas.openxmlformats.org/officeDocument/2006/relationships/slideLayout" Target="../slideLayouts/slideLayout210.xml"/><Relationship Id="rId75" Type="http://schemas.openxmlformats.org/officeDocument/2006/relationships/slideLayout" Target="../slideLayouts/slideLayout215.xml"/><Relationship Id="rId83" Type="http://schemas.openxmlformats.org/officeDocument/2006/relationships/slideLayout" Target="../slideLayouts/slideLayout223.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slideLayout" Target="../slideLayouts/slideLayout200.xml"/><Relationship Id="rId65" Type="http://schemas.openxmlformats.org/officeDocument/2006/relationships/slideLayout" Target="../slideLayouts/slideLayout205.xml"/><Relationship Id="rId73" Type="http://schemas.openxmlformats.org/officeDocument/2006/relationships/slideLayout" Target="../slideLayouts/slideLayout213.xml"/><Relationship Id="rId78" Type="http://schemas.openxmlformats.org/officeDocument/2006/relationships/slideLayout" Target="../slideLayouts/slideLayout218.xml"/><Relationship Id="rId81" Type="http://schemas.openxmlformats.org/officeDocument/2006/relationships/slideLayout" Target="../slideLayouts/slideLayout22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9" Type="http://schemas.openxmlformats.org/officeDocument/2006/relationships/slideLayout" Target="../slideLayouts/slideLayout179.xml"/><Relationship Id="rId34" Type="http://schemas.openxmlformats.org/officeDocument/2006/relationships/slideLayout" Target="../slideLayouts/slideLayout174.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76" Type="http://schemas.openxmlformats.org/officeDocument/2006/relationships/slideLayout" Target="../slideLayouts/slideLayout216.xml"/><Relationship Id="rId7" Type="http://schemas.openxmlformats.org/officeDocument/2006/relationships/slideLayout" Target="../slideLayouts/slideLayout147.xml"/><Relationship Id="rId71" Type="http://schemas.openxmlformats.org/officeDocument/2006/relationships/slideLayout" Target="../slideLayouts/slideLayout211.xml"/><Relationship Id="rId2" Type="http://schemas.openxmlformats.org/officeDocument/2006/relationships/slideLayout" Target="../slideLayouts/slideLayout142.xml"/><Relationship Id="rId29" Type="http://schemas.openxmlformats.org/officeDocument/2006/relationships/slideLayout" Target="../slideLayouts/slideLayout169.xml"/><Relationship Id="rId24" Type="http://schemas.openxmlformats.org/officeDocument/2006/relationships/slideLayout" Target="../slideLayouts/slideLayout164.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66" Type="http://schemas.openxmlformats.org/officeDocument/2006/relationships/slideLayout" Target="../slideLayouts/slideLayout20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49.xml"/><Relationship Id="rId117" Type="http://schemas.openxmlformats.org/officeDocument/2006/relationships/slideLayout" Target="../slideLayouts/slideLayout340.xml"/><Relationship Id="rId21" Type="http://schemas.openxmlformats.org/officeDocument/2006/relationships/slideLayout" Target="../slideLayouts/slideLayout244.xml"/><Relationship Id="rId42" Type="http://schemas.openxmlformats.org/officeDocument/2006/relationships/slideLayout" Target="../slideLayouts/slideLayout265.xml"/><Relationship Id="rId47" Type="http://schemas.openxmlformats.org/officeDocument/2006/relationships/slideLayout" Target="../slideLayouts/slideLayout270.xml"/><Relationship Id="rId63" Type="http://schemas.openxmlformats.org/officeDocument/2006/relationships/slideLayout" Target="../slideLayouts/slideLayout286.xml"/><Relationship Id="rId68" Type="http://schemas.openxmlformats.org/officeDocument/2006/relationships/slideLayout" Target="../slideLayouts/slideLayout291.xml"/><Relationship Id="rId84" Type="http://schemas.openxmlformats.org/officeDocument/2006/relationships/slideLayout" Target="../slideLayouts/slideLayout307.xml"/><Relationship Id="rId89" Type="http://schemas.openxmlformats.org/officeDocument/2006/relationships/slideLayout" Target="../slideLayouts/slideLayout312.xml"/><Relationship Id="rId112" Type="http://schemas.openxmlformats.org/officeDocument/2006/relationships/slideLayout" Target="../slideLayouts/slideLayout335.xml"/><Relationship Id="rId16" Type="http://schemas.openxmlformats.org/officeDocument/2006/relationships/slideLayout" Target="../slideLayouts/slideLayout239.xml"/><Relationship Id="rId107" Type="http://schemas.openxmlformats.org/officeDocument/2006/relationships/slideLayout" Target="../slideLayouts/slideLayout330.xml"/><Relationship Id="rId11" Type="http://schemas.openxmlformats.org/officeDocument/2006/relationships/slideLayout" Target="../slideLayouts/slideLayout234.xml"/><Relationship Id="rId32" Type="http://schemas.openxmlformats.org/officeDocument/2006/relationships/slideLayout" Target="../slideLayouts/slideLayout255.xml"/><Relationship Id="rId37" Type="http://schemas.openxmlformats.org/officeDocument/2006/relationships/slideLayout" Target="../slideLayouts/slideLayout260.xml"/><Relationship Id="rId53" Type="http://schemas.openxmlformats.org/officeDocument/2006/relationships/slideLayout" Target="../slideLayouts/slideLayout276.xml"/><Relationship Id="rId58" Type="http://schemas.openxmlformats.org/officeDocument/2006/relationships/slideLayout" Target="../slideLayouts/slideLayout281.xml"/><Relationship Id="rId74" Type="http://schemas.openxmlformats.org/officeDocument/2006/relationships/slideLayout" Target="../slideLayouts/slideLayout297.xml"/><Relationship Id="rId79" Type="http://schemas.openxmlformats.org/officeDocument/2006/relationships/slideLayout" Target="../slideLayouts/slideLayout302.xml"/><Relationship Id="rId102" Type="http://schemas.openxmlformats.org/officeDocument/2006/relationships/slideLayout" Target="../slideLayouts/slideLayout325.xml"/><Relationship Id="rId5" Type="http://schemas.openxmlformats.org/officeDocument/2006/relationships/slideLayout" Target="../slideLayouts/slideLayout228.xml"/><Relationship Id="rId90" Type="http://schemas.openxmlformats.org/officeDocument/2006/relationships/slideLayout" Target="../slideLayouts/slideLayout313.xml"/><Relationship Id="rId95" Type="http://schemas.openxmlformats.org/officeDocument/2006/relationships/slideLayout" Target="../slideLayouts/slideLayout318.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43" Type="http://schemas.openxmlformats.org/officeDocument/2006/relationships/slideLayout" Target="../slideLayouts/slideLayout266.xml"/><Relationship Id="rId48" Type="http://schemas.openxmlformats.org/officeDocument/2006/relationships/slideLayout" Target="../slideLayouts/slideLayout271.xml"/><Relationship Id="rId64" Type="http://schemas.openxmlformats.org/officeDocument/2006/relationships/slideLayout" Target="../slideLayouts/slideLayout287.xml"/><Relationship Id="rId69" Type="http://schemas.openxmlformats.org/officeDocument/2006/relationships/slideLayout" Target="../slideLayouts/slideLayout292.xml"/><Relationship Id="rId113" Type="http://schemas.openxmlformats.org/officeDocument/2006/relationships/slideLayout" Target="../slideLayouts/slideLayout336.xml"/><Relationship Id="rId118" Type="http://schemas.openxmlformats.org/officeDocument/2006/relationships/theme" Target="../theme/theme5.xml"/><Relationship Id="rId80" Type="http://schemas.openxmlformats.org/officeDocument/2006/relationships/slideLayout" Target="../slideLayouts/slideLayout303.xml"/><Relationship Id="rId85" Type="http://schemas.openxmlformats.org/officeDocument/2006/relationships/slideLayout" Target="../slideLayouts/slideLayout308.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33" Type="http://schemas.openxmlformats.org/officeDocument/2006/relationships/slideLayout" Target="../slideLayouts/slideLayout256.xml"/><Relationship Id="rId38" Type="http://schemas.openxmlformats.org/officeDocument/2006/relationships/slideLayout" Target="../slideLayouts/slideLayout261.xml"/><Relationship Id="rId59" Type="http://schemas.openxmlformats.org/officeDocument/2006/relationships/slideLayout" Target="../slideLayouts/slideLayout282.xml"/><Relationship Id="rId103" Type="http://schemas.openxmlformats.org/officeDocument/2006/relationships/slideLayout" Target="../slideLayouts/slideLayout326.xml"/><Relationship Id="rId108" Type="http://schemas.openxmlformats.org/officeDocument/2006/relationships/slideLayout" Target="../slideLayouts/slideLayout331.xml"/><Relationship Id="rId54" Type="http://schemas.openxmlformats.org/officeDocument/2006/relationships/slideLayout" Target="../slideLayouts/slideLayout277.xml"/><Relationship Id="rId70" Type="http://schemas.openxmlformats.org/officeDocument/2006/relationships/slideLayout" Target="../slideLayouts/slideLayout293.xml"/><Relationship Id="rId75" Type="http://schemas.openxmlformats.org/officeDocument/2006/relationships/slideLayout" Target="../slideLayouts/slideLayout298.xml"/><Relationship Id="rId91" Type="http://schemas.openxmlformats.org/officeDocument/2006/relationships/slideLayout" Target="../slideLayouts/slideLayout314.xml"/><Relationship Id="rId96" Type="http://schemas.openxmlformats.org/officeDocument/2006/relationships/slideLayout" Target="../slideLayouts/slideLayout319.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49" Type="http://schemas.openxmlformats.org/officeDocument/2006/relationships/slideLayout" Target="../slideLayouts/slideLayout272.xml"/><Relationship Id="rId114" Type="http://schemas.openxmlformats.org/officeDocument/2006/relationships/slideLayout" Target="../slideLayouts/slideLayout337.xml"/><Relationship Id="rId10" Type="http://schemas.openxmlformats.org/officeDocument/2006/relationships/slideLayout" Target="../slideLayouts/slideLayout233.xml"/><Relationship Id="rId31" Type="http://schemas.openxmlformats.org/officeDocument/2006/relationships/slideLayout" Target="../slideLayouts/slideLayout254.xml"/><Relationship Id="rId44" Type="http://schemas.openxmlformats.org/officeDocument/2006/relationships/slideLayout" Target="../slideLayouts/slideLayout267.xml"/><Relationship Id="rId52" Type="http://schemas.openxmlformats.org/officeDocument/2006/relationships/slideLayout" Target="../slideLayouts/slideLayout275.xml"/><Relationship Id="rId60" Type="http://schemas.openxmlformats.org/officeDocument/2006/relationships/slideLayout" Target="../slideLayouts/slideLayout283.xml"/><Relationship Id="rId65" Type="http://schemas.openxmlformats.org/officeDocument/2006/relationships/slideLayout" Target="../slideLayouts/slideLayout288.xml"/><Relationship Id="rId73" Type="http://schemas.openxmlformats.org/officeDocument/2006/relationships/slideLayout" Target="../slideLayouts/slideLayout296.xml"/><Relationship Id="rId78" Type="http://schemas.openxmlformats.org/officeDocument/2006/relationships/slideLayout" Target="../slideLayouts/slideLayout301.xml"/><Relationship Id="rId81" Type="http://schemas.openxmlformats.org/officeDocument/2006/relationships/slideLayout" Target="../slideLayouts/slideLayout304.xml"/><Relationship Id="rId86" Type="http://schemas.openxmlformats.org/officeDocument/2006/relationships/slideLayout" Target="../slideLayouts/slideLayout309.xml"/><Relationship Id="rId94" Type="http://schemas.openxmlformats.org/officeDocument/2006/relationships/slideLayout" Target="../slideLayouts/slideLayout317.xml"/><Relationship Id="rId99" Type="http://schemas.openxmlformats.org/officeDocument/2006/relationships/slideLayout" Target="../slideLayouts/slideLayout322.xml"/><Relationship Id="rId101" Type="http://schemas.openxmlformats.org/officeDocument/2006/relationships/slideLayout" Target="../slideLayouts/slideLayout324.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9" Type="http://schemas.openxmlformats.org/officeDocument/2006/relationships/slideLayout" Target="../slideLayouts/slideLayout262.xml"/><Relationship Id="rId109" Type="http://schemas.openxmlformats.org/officeDocument/2006/relationships/slideLayout" Target="../slideLayouts/slideLayout332.xml"/><Relationship Id="rId34" Type="http://schemas.openxmlformats.org/officeDocument/2006/relationships/slideLayout" Target="../slideLayouts/slideLayout257.xml"/><Relationship Id="rId50" Type="http://schemas.openxmlformats.org/officeDocument/2006/relationships/slideLayout" Target="../slideLayouts/slideLayout273.xml"/><Relationship Id="rId55" Type="http://schemas.openxmlformats.org/officeDocument/2006/relationships/slideLayout" Target="../slideLayouts/slideLayout278.xml"/><Relationship Id="rId76" Type="http://schemas.openxmlformats.org/officeDocument/2006/relationships/slideLayout" Target="../slideLayouts/slideLayout299.xml"/><Relationship Id="rId97" Type="http://schemas.openxmlformats.org/officeDocument/2006/relationships/slideLayout" Target="../slideLayouts/slideLayout320.xml"/><Relationship Id="rId104" Type="http://schemas.openxmlformats.org/officeDocument/2006/relationships/slideLayout" Target="../slideLayouts/slideLayout327.xml"/><Relationship Id="rId7" Type="http://schemas.openxmlformats.org/officeDocument/2006/relationships/slideLayout" Target="../slideLayouts/slideLayout230.xml"/><Relationship Id="rId71" Type="http://schemas.openxmlformats.org/officeDocument/2006/relationships/slideLayout" Target="../slideLayouts/slideLayout294.xml"/><Relationship Id="rId92" Type="http://schemas.openxmlformats.org/officeDocument/2006/relationships/slideLayout" Target="../slideLayouts/slideLayout315.xml"/><Relationship Id="rId2" Type="http://schemas.openxmlformats.org/officeDocument/2006/relationships/slideLayout" Target="../slideLayouts/slideLayout225.xml"/><Relationship Id="rId29" Type="http://schemas.openxmlformats.org/officeDocument/2006/relationships/slideLayout" Target="../slideLayouts/slideLayout252.xml"/><Relationship Id="rId24" Type="http://schemas.openxmlformats.org/officeDocument/2006/relationships/slideLayout" Target="../slideLayouts/slideLayout247.xml"/><Relationship Id="rId40" Type="http://schemas.openxmlformats.org/officeDocument/2006/relationships/slideLayout" Target="../slideLayouts/slideLayout263.xml"/><Relationship Id="rId45" Type="http://schemas.openxmlformats.org/officeDocument/2006/relationships/slideLayout" Target="../slideLayouts/slideLayout268.xml"/><Relationship Id="rId66" Type="http://schemas.openxmlformats.org/officeDocument/2006/relationships/slideLayout" Target="../slideLayouts/slideLayout289.xml"/><Relationship Id="rId87" Type="http://schemas.openxmlformats.org/officeDocument/2006/relationships/slideLayout" Target="../slideLayouts/slideLayout310.xml"/><Relationship Id="rId110" Type="http://schemas.openxmlformats.org/officeDocument/2006/relationships/slideLayout" Target="../slideLayouts/slideLayout333.xml"/><Relationship Id="rId115" Type="http://schemas.openxmlformats.org/officeDocument/2006/relationships/slideLayout" Target="../slideLayouts/slideLayout338.xml"/><Relationship Id="rId61" Type="http://schemas.openxmlformats.org/officeDocument/2006/relationships/slideLayout" Target="../slideLayouts/slideLayout284.xml"/><Relationship Id="rId82" Type="http://schemas.openxmlformats.org/officeDocument/2006/relationships/slideLayout" Target="../slideLayouts/slideLayout305.xml"/><Relationship Id="rId19" Type="http://schemas.openxmlformats.org/officeDocument/2006/relationships/slideLayout" Target="../slideLayouts/slideLayout242.xml"/><Relationship Id="rId14" Type="http://schemas.openxmlformats.org/officeDocument/2006/relationships/slideLayout" Target="../slideLayouts/slideLayout237.xml"/><Relationship Id="rId30" Type="http://schemas.openxmlformats.org/officeDocument/2006/relationships/slideLayout" Target="../slideLayouts/slideLayout253.xml"/><Relationship Id="rId35" Type="http://schemas.openxmlformats.org/officeDocument/2006/relationships/slideLayout" Target="../slideLayouts/slideLayout258.xml"/><Relationship Id="rId56" Type="http://schemas.openxmlformats.org/officeDocument/2006/relationships/slideLayout" Target="../slideLayouts/slideLayout279.xml"/><Relationship Id="rId77" Type="http://schemas.openxmlformats.org/officeDocument/2006/relationships/slideLayout" Target="../slideLayouts/slideLayout300.xml"/><Relationship Id="rId100" Type="http://schemas.openxmlformats.org/officeDocument/2006/relationships/slideLayout" Target="../slideLayouts/slideLayout323.xml"/><Relationship Id="rId105" Type="http://schemas.openxmlformats.org/officeDocument/2006/relationships/slideLayout" Target="../slideLayouts/slideLayout328.xml"/><Relationship Id="rId8" Type="http://schemas.openxmlformats.org/officeDocument/2006/relationships/slideLayout" Target="../slideLayouts/slideLayout231.xml"/><Relationship Id="rId51" Type="http://schemas.openxmlformats.org/officeDocument/2006/relationships/slideLayout" Target="../slideLayouts/slideLayout274.xml"/><Relationship Id="rId72" Type="http://schemas.openxmlformats.org/officeDocument/2006/relationships/slideLayout" Target="../slideLayouts/slideLayout295.xml"/><Relationship Id="rId93" Type="http://schemas.openxmlformats.org/officeDocument/2006/relationships/slideLayout" Target="../slideLayouts/slideLayout316.xml"/><Relationship Id="rId98" Type="http://schemas.openxmlformats.org/officeDocument/2006/relationships/slideLayout" Target="../slideLayouts/slideLayout321.xml"/><Relationship Id="rId3" Type="http://schemas.openxmlformats.org/officeDocument/2006/relationships/slideLayout" Target="../slideLayouts/slideLayout226.xml"/><Relationship Id="rId25" Type="http://schemas.openxmlformats.org/officeDocument/2006/relationships/slideLayout" Target="../slideLayouts/slideLayout248.xml"/><Relationship Id="rId46" Type="http://schemas.openxmlformats.org/officeDocument/2006/relationships/slideLayout" Target="../slideLayouts/slideLayout269.xml"/><Relationship Id="rId67" Type="http://schemas.openxmlformats.org/officeDocument/2006/relationships/slideLayout" Target="../slideLayouts/slideLayout290.xml"/><Relationship Id="rId116" Type="http://schemas.openxmlformats.org/officeDocument/2006/relationships/slideLayout" Target="../slideLayouts/slideLayout339.xml"/><Relationship Id="rId20" Type="http://schemas.openxmlformats.org/officeDocument/2006/relationships/slideLayout" Target="../slideLayouts/slideLayout243.xml"/><Relationship Id="rId41" Type="http://schemas.openxmlformats.org/officeDocument/2006/relationships/slideLayout" Target="../slideLayouts/slideLayout264.xml"/><Relationship Id="rId62" Type="http://schemas.openxmlformats.org/officeDocument/2006/relationships/slideLayout" Target="../slideLayouts/slideLayout285.xml"/><Relationship Id="rId83" Type="http://schemas.openxmlformats.org/officeDocument/2006/relationships/slideLayout" Target="../slideLayouts/slideLayout306.xml"/><Relationship Id="rId88" Type="http://schemas.openxmlformats.org/officeDocument/2006/relationships/slideLayout" Target="../slideLayouts/slideLayout311.xml"/><Relationship Id="rId111" Type="http://schemas.openxmlformats.org/officeDocument/2006/relationships/slideLayout" Target="../slideLayouts/slideLayout334.xml"/><Relationship Id="rId15" Type="http://schemas.openxmlformats.org/officeDocument/2006/relationships/slideLayout" Target="../slideLayouts/slideLayout238.xml"/><Relationship Id="rId36" Type="http://schemas.openxmlformats.org/officeDocument/2006/relationships/slideLayout" Target="../slideLayouts/slideLayout259.xml"/><Relationship Id="rId57" Type="http://schemas.openxmlformats.org/officeDocument/2006/relationships/slideLayout" Target="../slideLayouts/slideLayout280.xml"/><Relationship Id="rId106" Type="http://schemas.openxmlformats.org/officeDocument/2006/relationships/slideLayout" Target="../slideLayouts/slideLayout3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47629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 id="2147483773" r:id="rId112"/>
    <p:sldLayoutId id="2147483774" r:id="rId113"/>
    <p:sldLayoutId id="2147483775" r:id="rId114"/>
    <p:sldLayoutId id="2147483777" r:id="rId115"/>
    <p:sldLayoutId id="2147483778" r:id="rId116"/>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86402203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hf hdr="0" ftr="0" dt="0"/>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681038"/>
            <a:ext cx="10515600" cy="56832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rgbClr val="013C5B"/>
              </a:buClr>
              <a:buSzPts val="4400"/>
              <a:buFont typeface="Arial"/>
              <a:buNone/>
              <a:defRPr sz="4400" b="0" i="0" u="none" strike="noStrike" cap="none">
                <a:solidFill>
                  <a:srgbClr val="013C5B"/>
                </a:solidFill>
                <a:latin typeface="Arial"/>
                <a:ea typeface="Arial"/>
                <a:cs typeface="Arial"/>
                <a:sym typeface="Arial"/>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32"/>
          <p:cNvSpPr txBox="1">
            <a:spLocks noGrp="1"/>
          </p:cNvSpPr>
          <p:nvPr>
            <p:ph type="body" idx="1"/>
          </p:nvPr>
        </p:nvSpPr>
        <p:spPr>
          <a:xfrm>
            <a:off x="838200" y="1446823"/>
            <a:ext cx="10515600" cy="473014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ct val="0"/>
              </a:spcAft>
              <a:buSzPts val="1400"/>
              <a:buNone/>
              <a:defRPr sz="1200" b="0" i="0" u="none" strike="noStrike" cap="none">
                <a:solidFill>
                  <a:srgbClr val="888888"/>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ct val="0"/>
              </a:spcAft>
              <a:buSzPts val="1400"/>
              <a:buNone/>
              <a:defRPr sz="1200" b="0" i="0" u="none" strike="noStrike" cap="none">
                <a:solidFill>
                  <a:srgbClr val="888888"/>
                </a:solidFill>
                <a:latin typeface="Arial"/>
                <a:ea typeface="Arial"/>
                <a:cs typeface="Arial"/>
                <a:sym typeface="Arial"/>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200" b="0" i="0" u="none" strike="noStrike" cap="none">
                <a:solidFill>
                  <a:srgbClr val="888888"/>
                </a:solidFill>
                <a:latin typeface="Arial"/>
                <a:ea typeface="Arial"/>
                <a:cs typeface="Arial"/>
                <a:sym typeface="Arial"/>
              </a:defRPr>
            </a:lvl1pPr>
            <a:lvl2pPr marL="0" marR="0" lvl="1" indent="0" algn="r" rtl="0">
              <a:spcBef>
                <a:spcPct val="0"/>
              </a:spcBef>
              <a:buNone/>
              <a:defRPr sz="1200" b="0" i="0" u="none" strike="noStrike" cap="none">
                <a:solidFill>
                  <a:srgbClr val="888888"/>
                </a:solidFill>
                <a:latin typeface="Arial"/>
                <a:ea typeface="Arial"/>
                <a:cs typeface="Arial"/>
                <a:sym typeface="Arial"/>
              </a:defRPr>
            </a:lvl2pPr>
            <a:lvl3pPr marL="0" marR="0" lvl="2" indent="0" algn="r" rtl="0">
              <a:spcBef>
                <a:spcPct val="0"/>
              </a:spcBef>
              <a:buNone/>
              <a:defRPr sz="1200" b="0" i="0" u="none" strike="noStrike" cap="none">
                <a:solidFill>
                  <a:srgbClr val="888888"/>
                </a:solidFill>
                <a:latin typeface="Arial"/>
                <a:ea typeface="Arial"/>
                <a:cs typeface="Arial"/>
                <a:sym typeface="Arial"/>
              </a:defRPr>
            </a:lvl3pPr>
            <a:lvl4pPr marL="0" marR="0" lvl="3" indent="0" algn="r" rtl="0">
              <a:spcBef>
                <a:spcPct val="0"/>
              </a:spcBef>
              <a:buNone/>
              <a:defRPr sz="1200" b="0" i="0" u="none" strike="noStrike" cap="none">
                <a:solidFill>
                  <a:srgbClr val="888888"/>
                </a:solidFill>
                <a:latin typeface="Arial"/>
                <a:ea typeface="Arial"/>
                <a:cs typeface="Arial"/>
                <a:sym typeface="Arial"/>
              </a:defRPr>
            </a:lvl4pPr>
            <a:lvl5pPr marL="0" marR="0" lvl="4" indent="0" algn="r" rtl="0">
              <a:spcBef>
                <a:spcPct val="0"/>
              </a:spcBef>
              <a:buNone/>
              <a:defRPr sz="1200" b="0" i="0" u="none" strike="noStrike" cap="none">
                <a:solidFill>
                  <a:srgbClr val="888888"/>
                </a:solidFill>
                <a:latin typeface="Arial"/>
                <a:ea typeface="Arial"/>
                <a:cs typeface="Arial"/>
                <a:sym typeface="Arial"/>
              </a:defRPr>
            </a:lvl5pPr>
            <a:lvl6pPr marL="0" marR="0" lvl="5" indent="0" algn="r" rtl="0">
              <a:spcBef>
                <a:spcPct val="0"/>
              </a:spcBef>
              <a:buNone/>
              <a:defRPr sz="1200" b="0" i="0" u="none" strike="noStrike" cap="none">
                <a:solidFill>
                  <a:srgbClr val="888888"/>
                </a:solidFill>
                <a:latin typeface="Arial"/>
                <a:ea typeface="Arial"/>
                <a:cs typeface="Arial"/>
                <a:sym typeface="Arial"/>
              </a:defRPr>
            </a:lvl6pPr>
            <a:lvl7pPr marL="0" marR="0" lvl="6" indent="0" algn="r" rtl="0">
              <a:spcBef>
                <a:spcPct val="0"/>
              </a:spcBef>
              <a:buNone/>
              <a:defRPr sz="1200" b="0" i="0" u="none" strike="noStrike" cap="none">
                <a:solidFill>
                  <a:srgbClr val="888888"/>
                </a:solidFill>
                <a:latin typeface="Arial"/>
                <a:ea typeface="Arial"/>
                <a:cs typeface="Arial"/>
                <a:sym typeface="Arial"/>
              </a:defRPr>
            </a:lvl7pPr>
            <a:lvl8pPr marL="0" marR="0" lvl="7" indent="0" algn="r" rtl="0">
              <a:spcBef>
                <a:spcPct val="0"/>
              </a:spcBef>
              <a:buNone/>
              <a:defRPr sz="1200" b="0" i="0" u="none" strike="noStrike" cap="none">
                <a:solidFill>
                  <a:srgbClr val="888888"/>
                </a:solidFill>
                <a:latin typeface="Arial"/>
                <a:ea typeface="Arial"/>
                <a:cs typeface="Arial"/>
                <a:sym typeface="Arial"/>
              </a:defRPr>
            </a:lvl8pPr>
            <a:lvl9pPr marL="0" marR="0" lvl="8" indent="0" algn="r" rtl="0">
              <a:spcBef>
                <a:spcPct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t>‹#›</a:t>
            </a:fld>
            <a:endParaRPr lang="en-US"/>
          </a:p>
        </p:txBody>
      </p:sp>
      <p:sp>
        <p:nvSpPr>
          <p:cNvPr id="15" name="Google Shape;15;p32"/>
          <p:cNvSpPr/>
          <p:nvPr userDrawn="1"/>
        </p:nvSpPr>
        <p:spPr>
          <a:xfrm>
            <a:off x="0" y="1"/>
            <a:ext cx="12192000" cy="483576"/>
          </a:xfrm>
          <a:prstGeom prst="rect">
            <a:avLst/>
          </a:prstGeom>
          <a:solidFill>
            <a:srgbClr val="4D4D4D">
              <a:alpha val="49019"/>
            </a:srgbClr>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6" name="Google Shape;16;p32"/>
          <p:cNvSpPr/>
          <p:nvPr/>
        </p:nvSpPr>
        <p:spPr>
          <a:xfrm>
            <a:off x="4772194" y="1"/>
            <a:ext cx="7419809" cy="483576"/>
          </a:xfrm>
          <a:custGeom>
            <a:avLst/>
            <a:gdLst/>
            <a:ahLst/>
            <a:cxnLst/>
            <a:rect l="l" t="t" r="r" b="b"/>
            <a:pathLst>
              <a:path w="6096001" h="1122363" extrusionOk="0">
                <a:moveTo>
                  <a:pt x="209725" y="0"/>
                </a:moveTo>
                <a:lnTo>
                  <a:pt x="6096001" y="0"/>
                </a:lnTo>
                <a:lnTo>
                  <a:pt x="6096001" y="1122363"/>
                </a:lnTo>
                <a:lnTo>
                  <a:pt x="0" y="1122363"/>
                </a:lnTo>
                <a:lnTo>
                  <a:pt x="209725" y="0"/>
                </a:lnTo>
                <a:close/>
              </a:path>
            </a:pathLst>
          </a:custGeom>
          <a:solidFill>
            <a:srgbClr val="013C5B"/>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
        <p:nvSpPr>
          <p:cNvPr id="18" name="Google Shape;18;p32"/>
          <p:cNvSpPr/>
          <p:nvPr/>
        </p:nvSpPr>
        <p:spPr>
          <a:xfrm>
            <a:off x="4713690" y="68553"/>
            <a:ext cx="397687" cy="336481"/>
          </a:xfrm>
          <a:prstGeom prst="parallelogram">
            <a:avLst>
              <a:gd name="adj" fmla="val 45634"/>
            </a:avLst>
          </a:prstGeom>
          <a:solidFill>
            <a:srgbClr val="98002E"/>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31915573"/>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4117" r:id="rId5"/>
    <p:sldLayoutId id="2147484118" r:id="rId6"/>
    <p:sldLayoutId id="2147483911" r:id="rId7"/>
    <p:sldLayoutId id="2147483912" r:id="rId8"/>
    <p:sldLayoutId id="2147483913" r:id="rId9"/>
    <p:sldLayoutId id="2147483914" r:id="rId10"/>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6578728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 id="2147483952" r:id="rId37"/>
    <p:sldLayoutId id="2147483953" r:id="rId38"/>
    <p:sldLayoutId id="2147483954" r:id="rId39"/>
    <p:sldLayoutId id="2147483955" r:id="rId40"/>
    <p:sldLayoutId id="2147483956" r:id="rId41"/>
    <p:sldLayoutId id="2147483957" r:id="rId42"/>
    <p:sldLayoutId id="2147483958" r:id="rId43"/>
    <p:sldLayoutId id="2147483959" r:id="rId44"/>
    <p:sldLayoutId id="2147483960" r:id="rId45"/>
    <p:sldLayoutId id="2147483961" r:id="rId46"/>
    <p:sldLayoutId id="2147483962" r:id="rId47"/>
    <p:sldLayoutId id="2147483963" r:id="rId48"/>
    <p:sldLayoutId id="2147483964" r:id="rId49"/>
    <p:sldLayoutId id="2147483965" r:id="rId50"/>
    <p:sldLayoutId id="2147483966" r:id="rId51"/>
    <p:sldLayoutId id="2147483967" r:id="rId52"/>
    <p:sldLayoutId id="2147483968" r:id="rId53"/>
    <p:sldLayoutId id="2147483969" r:id="rId54"/>
    <p:sldLayoutId id="2147483970" r:id="rId55"/>
    <p:sldLayoutId id="2147483971" r:id="rId56"/>
    <p:sldLayoutId id="2147483972" r:id="rId57"/>
    <p:sldLayoutId id="2147483973" r:id="rId58"/>
    <p:sldLayoutId id="2147483974" r:id="rId59"/>
    <p:sldLayoutId id="2147483975" r:id="rId60"/>
    <p:sldLayoutId id="2147483976" r:id="rId61"/>
    <p:sldLayoutId id="2147483977" r:id="rId62"/>
    <p:sldLayoutId id="2147483978" r:id="rId63"/>
    <p:sldLayoutId id="2147483979" r:id="rId64"/>
    <p:sldLayoutId id="2147483980" r:id="rId65"/>
    <p:sldLayoutId id="2147483981" r:id="rId66"/>
    <p:sldLayoutId id="2147483982" r:id="rId67"/>
    <p:sldLayoutId id="2147483983" r:id="rId68"/>
    <p:sldLayoutId id="2147483984" r:id="rId69"/>
    <p:sldLayoutId id="2147483985" r:id="rId70"/>
    <p:sldLayoutId id="2147483986" r:id="rId71"/>
    <p:sldLayoutId id="2147483987" r:id="rId72"/>
    <p:sldLayoutId id="2147483988" r:id="rId73"/>
    <p:sldLayoutId id="2147483989" r:id="rId74"/>
    <p:sldLayoutId id="2147483990" r:id="rId75"/>
    <p:sldLayoutId id="2147483991" r:id="rId76"/>
    <p:sldLayoutId id="2147483992" r:id="rId77"/>
    <p:sldLayoutId id="2147483993" r:id="rId78"/>
    <p:sldLayoutId id="2147483994" r:id="rId79"/>
    <p:sldLayoutId id="2147483995" r:id="rId80"/>
    <p:sldLayoutId id="2147483996" r:id="rId81"/>
    <p:sldLayoutId id="2147483997" r:id="rId82"/>
    <p:sldLayoutId id="2147483998" r:id="rId83"/>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92419823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 id="2147484039" r:id="rId40"/>
    <p:sldLayoutId id="2147484040" r:id="rId41"/>
    <p:sldLayoutId id="2147484041" r:id="rId42"/>
    <p:sldLayoutId id="2147484042" r:id="rId43"/>
    <p:sldLayoutId id="2147484043" r:id="rId44"/>
    <p:sldLayoutId id="2147484044" r:id="rId45"/>
    <p:sldLayoutId id="2147484045" r:id="rId46"/>
    <p:sldLayoutId id="2147484046" r:id="rId47"/>
    <p:sldLayoutId id="2147484047" r:id="rId48"/>
    <p:sldLayoutId id="2147484048" r:id="rId49"/>
    <p:sldLayoutId id="2147484049" r:id="rId50"/>
    <p:sldLayoutId id="2147484050" r:id="rId51"/>
    <p:sldLayoutId id="2147484051" r:id="rId52"/>
    <p:sldLayoutId id="2147484052" r:id="rId53"/>
    <p:sldLayoutId id="2147484053" r:id="rId54"/>
    <p:sldLayoutId id="2147484054" r:id="rId55"/>
    <p:sldLayoutId id="2147484055" r:id="rId56"/>
    <p:sldLayoutId id="2147484056" r:id="rId57"/>
    <p:sldLayoutId id="2147484057" r:id="rId58"/>
    <p:sldLayoutId id="2147484058" r:id="rId59"/>
    <p:sldLayoutId id="2147484059" r:id="rId60"/>
    <p:sldLayoutId id="2147484060" r:id="rId61"/>
    <p:sldLayoutId id="2147484061" r:id="rId62"/>
    <p:sldLayoutId id="2147484062" r:id="rId63"/>
    <p:sldLayoutId id="2147484063" r:id="rId64"/>
    <p:sldLayoutId id="2147484064" r:id="rId65"/>
    <p:sldLayoutId id="2147484065" r:id="rId66"/>
    <p:sldLayoutId id="2147484066" r:id="rId67"/>
    <p:sldLayoutId id="2147484067" r:id="rId68"/>
    <p:sldLayoutId id="2147484068" r:id="rId69"/>
    <p:sldLayoutId id="2147484069" r:id="rId70"/>
    <p:sldLayoutId id="2147484070" r:id="rId71"/>
    <p:sldLayoutId id="2147484071" r:id="rId72"/>
    <p:sldLayoutId id="2147484072" r:id="rId73"/>
    <p:sldLayoutId id="2147484073" r:id="rId74"/>
    <p:sldLayoutId id="2147484074" r:id="rId75"/>
    <p:sldLayoutId id="2147484075" r:id="rId76"/>
    <p:sldLayoutId id="2147484076" r:id="rId77"/>
    <p:sldLayoutId id="2147484077" r:id="rId78"/>
    <p:sldLayoutId id="2147484078" r:id="rId79"/>
    <p:sldLayoutId id="2147484079" r:id="rId80"/>
    <p:sldLayoutId id="2147484080" r:id="rId81"/>
    <p:sldLayoutId id="2147484081" r:id="rId82"/>
    <p:sldLayoutId id="2147484082" r:id="rId83"/>
    <p:sldLayoutId id="2147484083" r:id="rId84"/>
    <p:sldLayoutId id="2147484084" r:id="rId85"/>
    <p:sldLayoutId id="2147484085" r:id="rId86"/>
    <p:sldLayoutId id="2147484086" r:id="rId87"/>
    <p:sldLayoutId id="2147484087" r:id="rId88"/>
    <p:sldLayoutId id="2147484088" r:id="rId89"/>
    <p:sldLayoutId id="2147484089" r:id="rId90"/>
    <p:sldLayoutId id="2147484090" r:id="rId91"/>
    <p:sldLayoutId id="2147484091" r:id="rId92"/>
    <p:sldLayoutId id="2147484092" r:id="rId93"/>
    <p:sldLayoutId id="2147484093" r:id="rId94"/>
    <p:sldLayoutId id="2147484094" r:id="rId95"/>
    <p:sldLayoutId id="2147484095" r:id="rId96"/>
    <p:sldLayoutId id="2147484096" r:id="rId97"/>
    <p:sldLayoutId id="2147484097" r:id="rId98"/>
    <p:sldLayoutId id="2147484098" r:id="rId99"/>
    <p:sldLayoutId id="2147484099" r:id="rId100"/>
    <p:sldLayoutId id="2147484100" r:id="rId101"/>
    <p:sldLayoutId id="2147484101" r:id="rId102"/>
    <p:sldLayoutId id="2147484102" r:id="rId103"/>
    <p:sldLayoutId id="2147484103" r:id="rId104"/>
    <p:sldLayoutId id="2147484104" r:id="rId105"/>
    <p:sldLayoutId id="2147484105" r:id="rId106"/>
    <p:sldLayoutId id="2147484106" r:id="rId107"/>
    <p:sldLayoutId id="2147484107" r:id="rId108"/>
    <p:sldLayoutId id="2147484108" r:id="rId109"/>
    <p:sldLayoutId id="2147484109" r:id="rId110"/>
    <p:sldLayoutId id="2147484110" r:id="rId111"/>
    <p:sldLayoutId id="2147484111" r:id="rId112"/>
    <p:sldLayoutId id="2147484112" r:id="rId113"/>
    <p:sldLayoutId id="2147484113" r:id="rId114"/>
    <p:sldLayoutId id="2147484114" r:id="rId115"/>
    <p:sldLayoutId id="2147484115" r:id="rId116"/>
    <p:sldLayoutId id="2147484116" r:id="rId117"/>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image" Target="../media/image64.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69.svg"/><Relationship Id="rId11" Type="http://schemas.openxmlformats.org/officeDocument/2006/relationships/image" Target="../media/image73.sv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svg"/><Relationship Id="rId9" Type="http://schemas.openxmlformats.org/officeDocument/2006/relationships/hyperlink" Target="https://svgsilh.com/image/1275665.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14.xml"/><Relationship Id="rId6" Type="http://schemas.openxmlformats.org/officeDocument/2006/relationships/image" Target="../media/image77.svg"/><Relationship Id="rId11" Type="http://schemas.openxmlformats.org/officeDocument/2006/relationships/image" Target="../media/image10.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3.sv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D9EAE_C18CD286.xm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4.jpeg"/></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hyperlink" Target="https://url.avanan.click/v2/___https:/www.dol.gov/agencies/eta/employers/workforce-development-solutions___.YXAzOnNhZmFscGFydG5lcnM6YTpvOjI4MDUwYzNkMTRhYWYyNWY0ZWY4YTYyZmY2YzQwODkwOjY6YjU1ZDo1YTlmMjM0MzBiYWFiZDBjNGM2N2Q0MDU1NTM5YzFlMDliNTkyMjljZTdjM2EwOWY2ZGQyMzBmZTMyYWI3YjhlOnA6VDpO" TargetMode="External"/><Relationship Id="rId2" Type="http://schemas.openxmlformats.org/officeDocument/2006/relationships/notesSlide" Target="../notesSlides/notesSlide18.xml"/><Relationship Id="rId1" Type="http://schemas.openxmlformats.org/officeDocument/2006/relationships/slideLayout" Target="../slideLayouts/slideLayout135.xml"/><Relationship Id="rId4" Type="http://schemas.openxmlformats.org/officeDocument/2006/relationships/hyperlink" Target="https://url.avanan.click/v2/___https:/www.stlouisfed.org/publications/bridges/spring-2010/what-is-workforce-development%23:~:text=Workforce%20development%20from%20the%20societal,a%20sustainable%20competitive%20economic%20environment.___.YXAzOnNhZmFscGFydG5lcnM6YTpvOjI4MDUwYzNkMTRhYWYyNWY0ZWY4YTYyZmY2YzQwODkwOjY6ZGQ2ZjpjMzdlN2VmZmFkNDgzZjJiM2JiOGEzZjExN2JlOWYyMzNmNDBiYzZkMTFmZDRjOWNiY2Q2NTYyOWZhMjE3MTliOnA6VDp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jpe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hyperlink" Target="https://url.avanan.click/v2/___https:/www.apprenticeship.gov/sites/default/files/dol_apprenticeshipusa_v13_web-ready.pdf___.YXAzOnNhZmFscGFydG5lcnM6YTpvOjI4MDUwYzNkMTRhYWYyNWY0ZWY4YTYyZmY2YzQwODkwOjY6Mjk3NTo2ZTE4MzFhNjkwYzBlY2RmMzVlY2M1M2I0NGU5ODBmY2I4NjcyYmFlMzk5N2NmNGExOGU1NGQ5NmJjMDU2MjY1OnA6VDpO" TargetMode="External"/><Relationship Id="rId2" Type="http://schemas.openxmlformats.org/officeDocument/2006/relationships/notesSlide" Target="../notesSlides/notesSlide21.xml"/><Relationship Id="rId1" Type="http://schemas.openxmlformats.org/officeDocument/2006/relationships/slideLayout" Target="../slideLayouts/slideLayout136.xml"/><Relationship Id="rId5" Type="http://schemas.openxmlformats.org/officeDocument/2006/relationships/hyperlink" Target="https://url.avanan.click/v2/___https:/www.naceweb.org/talent-acquisition/trends-and-predictions/intern-conversion-rate-fell-fueled-by-lower-offer-rate___.YXAzOnNhZmFscGFydG5lcnM6YTpvOjI4MDUwYzNkMTRhYWYyNWY0ZWY4YTYyZmY2YzQwODkwOjY6NTI4NDo3Y2VjM2IwZDFmZGZiYWFlMWJiYTQwYmMzY2Y4YWFjMjk1NDk3MDFlMzZhOTk3OWNkOTU4NWRlYzA0YmRiNzAwOnA6VDpO" TargetMode="External"/><Relationship Id="rId4" Type="http://schemas.openxmlformats.org/officeDocument/2006/relationships/hyperlink" Target="https://url.avanan.click/v2/___https:/www.edweek.org/teaching-learning/youth-apprenticeships-are-growing-but-disparities-remain-how-can-districts-help/2022/11___.YXAzOnNhZmFscGFydG5lcnM6YTpvOjI4MDUwYzNkMTRhYWYyNWY0ZWY4YTYyZmY2YzQwODkwOjY6NDA5NDoxMzRkMWM1NDRjOGViOWI0MWYzYWY5ODEyNGY5MDIyOTZlYWQ3YzMzZDQ5YTNhYTkzZjQzNjQxYjJkZWQ1MDUzOnA6VDp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114.xml"/><Relationship Id="rId5" Type="http://schemas.openxmlformats.org/officeDocument/2006/relationships/image" Target="../media/image10.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14.xml"/><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14.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86.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png"/><Relationship Id="rId7" Type="http://schemas.openxmlformats.org/officeDocument/2006/relationships/image" Target="../media/image108.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 Id="rId9" Type="http://schemas.openxmlformats.org/officeDocument/2006/relationships/image" Target="../media/image110.sv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7.sv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dolcoe.safalapps.com/resources/resourcesandtool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118.xml"/><Relationship Id="rId5" Type="http://schemas.openxmlformats.org/officeDocument/2006/relationships/image" Target="../media/image15.png"/><Relationship Id="rId4" Type="http://schemas.openxmlformats.org/officeDocument/2006/relationships/image" Target="../media/image112.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microsoft.com/office/2018/10/relationships/comments" Target="../comments/modernComment_749_2F275736.xml"/><Relationship Id="rId1" Type="http://schemas.openxmlformats.org/officeDocument/2006/relationships/slideLayout" Target="../slideLayouts/slideLayout86.xml"/><Relationship Id="rId5" Type="http://schemas.openxmlformats.org/officeDocument/2006/relationships/image" Target="../media/image114.png"/><Relationship Id="rId4" Type="http://schemas.openxmlformats.org/officeDocument/2006/relationships/hyperlink" Target="https://safal.partners/chamber"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Jeremy.Faulkner@safalpartners.com" TargetMode="External"/><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mailto:ashields@acce.org" TargetMode="External"/><Relationship Id="rId5" Type="http://schemas.openxmlformats.org/officeDocument/2006/relationships/image" Target="../media/image116.jpeg"/><Relationship Id="rId10" Type="http://schemas.openxmlformats.org/officeDocument/2006/relationships/hyperlink" Target="mailto:Alan.Dodkowitz@safalpartners.com" TargetMode="External"/><Relationship Id="rId4" Type="http://schemas.openxmlformats.org/officeDocument/2006/relationships/hyperlink" Target="mailto:Lisa.Rice@safalpartners.com" TargetMode="External"/><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18.xml"/><Relationship Id="rId6" Type="http://schemas.openxmlformats.org/officeDocument/2006/relationships/image" Target="../media/image15.png"/><Relationship Id="rId5" Type="http://schemas.openxmlformats.org/officeDocument/2006/relationships/image" Target="../media/image120.png"/><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lcoe.safalapps.com/" TargetMode="Externa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91.xml"/><Relationship Id="rId5" Type="http://schemas.openxmlformats.org/officeDocument/2006/relationships/image" Target="../media/image10.png"/><Relationship Id="rId4" Type="http://schemas.openxmlformats.org/officeDocument/2006/relationships/hyperlink" Target="https://www.thebluediamondgallery.com/handwriting/p/poll.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9.xml"/></Relationships>
</file>

<file path=ppt/slides/_rels/slide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37741" y="1311215"/>
            <a:ext cx="10672103" cy="2117785"/>
          </a:xfrm>
        </p:spPr>
        <p:txBody>
          <a:bodyPr>
            <a:normAutofit/>
          </a:bodyPr>
          <a:lstStyle/>
          <a:p>
            <a:r>
              <a:rPr lang="en-US">
                <a:latin typeface="Aptos"/>
              </a:rPr>
              <a:t>Equipping Chambers of Commerce to Engage in Registered Apprenticeship</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vert="horz" lIns="91440" tIns="45720" rIns="91440" bIns="45720" rtlCol="0" anchor="t">
            <a:noAutofit/>
          </a:bodyPr>
          <a:lstStyle/>
          <a:p>
            <a:pPr algn="ctr"/>
            <a:r>
              <a:rPr lang="en-US">
                <a:latin typeface="Aptos"/>
              </a:rPr>
              <a:t>January 2025</a:t>
            </a:r>
          </a:p>
        </p:txBody>
      </p:sp>
      <p:pic>
        <p:nvPicPr>
          <p:cNvPr id="5" name="Picture 4" descr="Logo for the Registered Apprenticeship Center of Excellence: Strategic Partnerships &amp; Systems Alingment">
            <a:extLst>
              <a:ext uri="{FF2B5EF4-FFF2-40B4-BE49-F238E27FC236}">
                <a16:creationId xmlns:a16="http://schemas.microsoft.com/office/drawing/2014/main" id="{81EB3FB2-078F-C288-D5F9-2F70E433F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275" y="3429000"/>
            <a:ext cx="1447767" cy="1447767"/>
          </a:xfrm>
          <a:prstGeom prst="rect">
            <a:avLst/>
          </a:prstGeom>
        </p:spPr>
      </p:pic>
    </p:spTree>
    <p:extLst>
      <p:ext uri="{BB962C8B-B14F-4D97-AF65-F5344CB8AC3E}">
        <p14:creationId xmlns:p14="http://schemas.microsoft.com/office/powerpoint/2010/main" val="417299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E65-1F0F-4BFC-9B33-93F3F1DFB91B}"/>
              </a:ext>
            </a:extLst>
          </p:cNvPr>
          <p:cNvSpPr>
            <a:spLocks noGrp="1"/>
          </p:cNvSpPr>
          <p:nvPr>
            <p:ph type="title"/>
          </p:nvPr>
        </p:nvSpPr>
        <p:spPr>
          <a:xfrm>
            <a:off x="769041" y="386554"/>
            <a:ext cx="10515600" cy="1325563"/>
          </a:xfrm>
        </p:spPr>
        <p:txBody>
          <a:bodyPr>
            <a:normAutofit/>
          </a:bodyPr>
          <a:lstStyle/>
          <a:p>
            <a:r>
              <a:rPr lang="en-US" sz="4800">
                <a:latin typeface="Aptos" panose="020B0004020202020204" pitchFamily="34" charset="0"/>
              </a:rPr>
              <a:t>Spans all Sectors</a:t>
            </a:r>
          </a:p>
        </p:txBody>
      </p:sp>
      <p:sp>
        <p:nvSpPr>
          <p:cNvPr id="10" name="Picture Placeholder 9">
            <a:extLst>
              <a:ext uri="{FF2B5EF4-FFF2-40B4-BE49-F238E27FC236}">
                <a16:creationId xmlns:a16="http://schemas.microsoft.com/office/drawing/2014/main" id="{1B4F1D36-CF67-7E1B-62C8-FAA9BFFE3A12}"/>
              </a:ext>
              <a:ext uri="{C183D7F6-B498-43B3-948B-1728B52AA6E4}">
                <adec:decorative xmlns:adec="http://schemas.microsoft.com/office/drawing/2017/decorative" val="1"/>
              </a:ext>
            </a:extLst>
          </p:cNvPr>
          <p:cNvSpPr>
            <a:spLocks noGrp="1"/>
          </p:cNvSpPr>
          <p:nvPr>
            <p:ph type="pic" sz="quarter" idx="16"/>
          </p:nvPr>
        </p:nvSpPr>
        <p:spPr/>
        <p:txBody>
          <a:bodyPr/>
          <a:lstStyle/>
          <a:p>
            <a:endParaRPr lang="en-US"/>
          </a:p>
        </p:txBody>
      </p:sp>
      <p:sp>
        <p:nvSpPr>
          <p:cNvPr id="11" name="Text Placeholder 10">
            <a:extLst>
              <a:ext uri="{FF2B5EF4-FFF2-40B4-BE49-F238E27FC236}">
                <a16:creationId xmlns:a16="http://schemas.microsoft.com/office/drawing/2014/main" id="{FBF6A139-DF8B-501A-D447-08F850AEAFA4}"/>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B4EA6C2A-4034-E3AB-647E-E2BE4302EA1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9D115EDB-D9FD-DAC7-D914-9CE3F1B5E096}"/>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5EAB25C0-76AC-8844-41F0-6CAC57DCB478}"/>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6B7FB32-717C-51D6-5F9C-E75E879B2E9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9C22D8FA-2D3B-BD51-1E6E-3A77C9643E21}"/>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2463C179-4025-FE37-BFBB-FD1E652C5B82}"/>
              </a:ext>
            </a:extLst>
          </p:cNvPr>
          <p:cNvSpPr>
            <a:spLocks noGrp="1"/>
          </p:cNvSpPr>
          <p:nvPr>
            <p:ph type="body" sz="quarter" idx="23"/>
          </p:nvPr>
        </p:nvSpPr>
        <p:spPr/>
        <p:txBody>
          <a:bodyPr/>
          <a:lstStyle/>
          <a:p>
            <a:endParaRPr lang="en-US"/>
          </a:p>
        </p:txBody>
      </p:sp>
      <p:sp>
        <p:nvSpPr>
          <p:cNvPr id="18" name="Text Placeholder 17">
            <a:extLst>
              <a:ext uri="{FF2B5EF4-FFF2-40B4-BE49-F238E27FC236}">
                <a16:creationId xmlns:a16="http://schemas.microsoft.com/office/drawing/2014/main" id="{369EA030-63C5-726D-3140-5B3082F89704}"/>
              </a:ext>
            </a:extLst>
          </p:cNvPr>
          <p:cNvSpPr>
            <a:spLocks noGrp="1"/>
          </p:cNvSpPr>
          <p:nvPr>
            <p:ph type="body" sz="quarter" idx="24"/>
          </p:nvPr>
        </p:nvSpPr>
        <p:spPr/>
        <p:txBody>
          <a:bodyPr/>
          <a:lstStyle/>
          <a:p>
            <a:endParaRPr lang="en-US"/>
          </a:p>
        </p:txBody>
      </p:sp>
      <p:pic>
        <p:nvPicPr>
          <p:cNvPr id="8" name="Picture 7" descr="Depicting sectors including Healthcare, Cybersecurity, Information Technology, Education, Transportation, Construction, Financial Services, Advanced Manufacturing, Hospitality, Engineering, Energy, Telecommunications">
            <a:extLst>
              <a:ext uri="{FF2B5EF4-FFF2-40B4-BE49-F238E27FC236}">
                <a16:creationId xmlns:a16="http://schemas.microsoft.com/office/drawing/2014/main" id="{1036A151-700D-C0FA-639C-19BACE9F519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16621" y="1660175"/>
            <a:ext cx="10958757" cy="4237531"/>
          </a:xfrm>
          <a:prstGeom prst="rect">
            <a:avLst/>
          </a:prstGeom>
        </p:spPr>
      </p:pic>
      <p:pic>
        <p:nvPicPr>
          <p:cNvPr id="3" name="Picture 2">
            <a:extLst>
              <a:ext uri="{FF2B5EF4-FFF2-40B4-BE49-F238E27FC236}">
                <a16:creationId xmlns:a16="http://schemas.microsoft.com/office/drawing/2014/main" id="{1EB90172-72BC-8CD0-BD29-789D8D11E7B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7849" y="5897706"/>
            <a:ext cx="909782" cy="909782"/>
          </a:xfrm>
          <a:prstGeom prst="rect">
            <a:avLst/>
          </a:prstGeom>
        </p:spPr>
      </p:pic>
    </p:spTree>
    <p:custDataLst>
      <p:tags r:id="rId1"/>
    </p:custDataLst>
    <p:extLst>
      <p:ext uri="{BB962C8B-B14F-4D97-AF65-F5344CB8AC3E}">
        <p14:creationId xmlns:p14="http://schemas.microsoft.com/office/powerpoint/2010/main" val="709820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93BB-F3E8-6888-B66F-7BE893874DC0}"/>
              </a:ext>
            </a:extLst>
          </p:cNvPr>
          <p:cNvSpPr>
            <a:spLocks noGrp="1"/>
          </p:cNvSpPr>
          <p:nvPr>
            <p:ph type="title"/>
          </p:nvPr>
        </p:nvSpPr>
        <p:spPr/>
        <p:txBody>
          <a:bodyPr>
            <a:normAutofit/>
          </a:bodyPr>
          <a:lstStyle/>
          <a:p>
            <a:r>
              <a:rPr lang="en-US" sz="4800">
                <a:latin typeface="Aptos" panose="020B0004020202020204" pitchFamily="34" charset="0"/>
              </a:rPr>
              <a:t>Core Components of RA</a:t>
            </a:r>
          </a:p>
        </p:txBody>
      </p:sp>
      <p:sp>
        <p:nvSpPr>
          <p:cNvPr id="3" name="Content Placeholder 2">
            <a:extLst>
              <a:ext uri="{FF2B5EF4-FFF2-40B4-BE49-F238E27FC236}">
                <a16:creationId xmlns:a16="http://schemas.microsoft.com/office/drawing/2014/main" id="{C45F5FBD-8DD4-77A6-D884-FDE33F0DAA6D}"/>
              </a:ext>
            </a:extLst>
          </p:cNvPr>
          <p:cNvSpPr>
            <a:spLocks noGrp="1"/>
          </p:cNvSpPr>
          <p:nvPr>
            <p:ph sz="half" idx="1"/>
          </p:nvPr>
        </p:nvSpPr>
        <p:spPr>
          <a:xfrm>
            <a:off x="354325" y="4069530"/>
            <a:ext cx="1993392" cy="483841"/>
          </a:xfrm>
        </p:spPr>
        <p:txBody>
          <a:bodyPr vert="horz" lIns="91440" tIns="45720" rIns="91440" bIns="45720" rtlCol="0" anchor="t">
            <a:normAutofit/>
          </a:bodyPr>
          <a:lstStyle/>
          <a:p>
            <a:pPr marL="0" indent="0" algn="ctr">
              <a:buNone/>
            </a:pPr>
            <a:r>
              <a:rPr lang="en-US" sz="1800" b="1">
                <a:latin typeface="Aptos"/>
              </a:rPr>
              <a:t>Industry Led</a:t>
            </a:r>
          </a:p>
        </p:txBody>
      </p:sp>
      <p:sp>
        <p:nvSpPr>
          <p:cNvPr id="4" name="Content Placeholder 3">
            <a:extLst>
              <a:ext uri="{FF2B5EF4-FFF2-40B4-BE49-F238E27FC236}">
                <a16:creationId xmlns:a16="http://schemas.microsoft.com/office/drawing/2014/main" id="{7DA5681F-4CAB-E3D3-D507-C3EDFCB9C161}"/>
              </a:ext>
            </a:extLst>
          </p:cNvPr>
          <p:cNvSpPr>
            <a:spLocks noGrp="1"/>
          </p:cNvSpPr>
          <p:nvPr>
            <p:ph sz="half" idx="2"/>
          </p:nvPr>
        </p:nvSpPr>
        <p:spPr>
          <a:xfrm>
            <a:off x="2120984" y="4063694"/>
            <a:ext cx="1988924" cy="1195196"/>
          </a:xfrm>
        </p:spPr>
        <p:txBody>
          <a:bodyPr vert="horz" lIns="91440" tIns="45720" rIns="91440" bIns="45720" rtlCol="0" anchor="t">
            <a:normAutofit/>
          </a:bodyPr>
          <a:lstStyle/>
          <a:p>
            <a:pPr marL="0" indent="0" algn="ctr">
              <a:buNone/>
            </a:pPr>
            <a:r>
              <a:rPr lang="en-US" sz="1800" b="1">
                <a:solidFill>
                  <a:prstClr val="black"/>
                </a:solidFill>
                <a:latin typeface="Aptos"/>
              </a:rPr>
              <a:t>Structured </a:t>
            </a:r>
            <a:br>
              <a:rPr lang="en-US" sz="1800" b="1">
                <a:latin typeface="Aptos"/>
              </a:rPr>
            </a:br>
            <a:r>
              <a:rPr lang="en-US" sz="1800" b="1">
                <a:solidFill>
                  <a:prstClr val="black"/>
                </a:solidFill>
                <a:latin typeface="Aptos"/>
              </a:rPr>
              <a:t>On-the-Job Learning &amp; Mentorship</a:t>
            </a:r>
            <a:endParaRPr lang="pl-PL" sz="1800" b="1">
              <a:solidFill>
                <a:prstClr val="black"/>
              </a:solidFill>
              <a:latin typeface="Aptos"/>
            </a:endParaRPr>
          </a:p>
        </p:txBody>
      </p:sp>
      <p:sp>
        <p:nvSpPr>
          <p:cNvPr id="5" name="Text Placeholder 4">
            <a:extLst>
              <a:ext uri="{FF2B5EF4-FFF2-40B4-BE49-F238E27FC236}">
                <a16:creationId xmlns:a16="http://schemas.microsoft.com/office/drawing/2014/main" id="{4BEDA2B6-FCCB-9F58-19DA-6A8DE35B49C0}"/>
              </a:ext>
            </a:extLst>
          </p:cNvPr>
          <p:cNvSpPr>
            <a:spLocks noGrp="1"/>
          </p:cNvSpPr>
          <p:nvPr>
            <p:ph type="body" sz="quarter" idx="13"/>
          </p:nvPr>
        </p:nvSpPr>
        <p:spPr>
          <a:xfrm>
            <a:off x="3943806" y="4084033"/>
            <a:ext cx="2126900" cy="1099152"/>
          </a:xfrm>
        </p:spPr>
        <p:txBody>
          <a:bodyPr vert="horz" lIns="91440" tIns="45720" rIns="91440" bIns="45720" rtlCol="0" anchor="t">
            <a:normAutofit/>
          </a:bodyPr>
          <a:lstStyle/>
          <a:p>
            <a:pPr marL="0" indent="0" algn="ctr">
              <a:lnSpc>
                <a:spcPct val="100000"/>
              </a:lnSpc>
              <a:buNone/>
            </a:pPr>
            <a:r>
              <a:rPr lang="en-US" sz="1800" b="1">
                <a:solidFill>
                  <a:prstClr val="black"/>
                </a:solidFill>
                <a:latin typeface="Aptos"/>
              </a:rPr>
              <a:t>Related Instruction </a:t>
            </a:r>
            <a:br>
              <a:rPr lang="en-US" sz="1800" b="1">
                <a:latin typeface="Aptos"/>
              </a:rPr>
            </a:br>
            <a:r>
              <a:rPr lang="en-US" sz="1800" b="1">
                <a:solidFill>
                  <a:prstClr val="black"/>
                </a:solidFill>
                <a:latin typeface="Aptos"/>
              </a:rPr>
              <a:t>(RI)</a:t>
            </a:r>
            <a:endParaRPr lang="pl-PL" sz="1800" b="1">
              <a:solidFill>
                <a:prstClr val="black"/>
              </a:solidFill>
              <a:latin typeface="Aptos"/>
            </a:endParaRPr>
          </a:p>
        </p:txBody>
      </p:sp>
      <p:sp>
        <p:nvSpPr>
          <p:cNvPr id="6" name="Text Placeholder 5">
            <a:extLst>
              <a:ext uri="{FF2B5EF4-FFF2-40B4-BE49-F238E27FC236}">
                <a16:creationId xmlns:a16="http://schemas.microsoft.com/office/drawing/2014/main" id="{6A6D8935-9E31-6031-6F8C-ED33B44116A4}"/>
              </a:ext>
            </a:extLst>
          </p:cNvPr>
          <p:cNvSpPr>
            <a:spLocks noGrp="1"/>
          </p:cNvSpPr>
          <p:nvPr>
            <p:ph type="body" sz="quarter" idx="14"/>
          </p:nvPr>
        </p:nvSpPr>
        <p:spPr>
          <a:xfrm>
            <a:off x="5754426" y="4169810"/>
            <a:ext cx="2071064" cy="873095"/>
          </a:xfrm>
        </p:spPr>
        <p:txBody>
          <a:bodyPr vert="horz" lIns="91440" tIns="45720" rIns="91440" bIns="45720" rtlCol="0" anchor="t">
            <a:normAutofit lnSpcReduction="10000"/>
          </a:bodyPr>
          <a:lstStyle/>
          <a:p>
            <a:pPr marL="0" lvl="0" indent="0" algn="ctr">
              <a:lnSpc>
                <a:spcPct val="100000"/>
              </a:lnSpc>
              <a:spcBef>
                <a:spcPts val="0"/>
              </a:spcBef>
              <a:buNone/>
              <a:defRPr/>
            </a:pPr>
            <a:r>
              <a:rPr lang="en-US" sz="1800" b="1">
                <a:solidFill>
                  <a:prstClr val="black"/>
                </a:solidFill>
                <a:latin typeface="Aptos"/>
              </a:rPr>
              <a:t>Paid Job &amp; Rewards for </a:t>
            </a:r>
          </a:p>
          <a:p>
            <a:pPr marL="0" lvl="0" indent="0" algn="ctr">
              <a:lnSpc>
                <a:spcPct val="100000"/>
              </a:lnSpc>
              <a:spcBef>
                <a:spcPts val="0"/>
              </a:spcBef>
              <a:buNone/>
              <a:defRPr/>
            </a:pPr>
            <a:r>
              <a:rPr lang="en-US" sz="1800" b="1">
                <a:solidFill>
                  <a:prstClr val="black"/>
                </a:solidFill>
                <a:latin typeface="Aptos"/>
              </a:rPr>
              <a:t>Skill Gains</a:t>
            </a:r>
            <a:endParaRPr lang="pl-PL" sz="1800" b="1">
              <a:solidFill>
                <a:prstClr val="black"/>
              </a:solidFill>
              <a:latin typeface="Aptos"/>
            </a:endParaRPr>
          </a:p>
        </p:txBody>
      </p:sp>
      <p:sp>
        <p:nvSpPr>
          <p:cNvPr id="7" name="Content Placeholder 6">
            <a:extLst>
              <a:ext uri="{FF2B5EF4-FFF2-40B4-BE49-F238E27FC236}">
                <a16:creationId xmlns:a16="http://schemas.microsoft.com/office/drawing/2014/main" id="{C713EB53-C6E0-850B-0C1C-9821FCE0183E}"/>
              </a:ext>
            </a:extLst>
          </p:cNvPr>
          <p:cNvSpPr>
            <a:spLocks noGrp="1"/>
          </p:cNvSpPr>
          <p:nvPr>
            <p:ph sz="half" idx="15"/>
          </p:nvPr>
        </p:nvSpPr>
        <p:spPr>
          <a:xfrm>
            <a:off x="7715143" y="4188073"/>
            <a:ext cx="1941230" cy="867373"/>
          </a:xfrm>
        </p:spPr>
        <p:txBody>
          <a:bodyPr vert="horz" lIns="91440" tIns="45720" rIns="91440" bIns="45720" rtlCol="0" anchor="t">
            <a:normAutofit/>
          </a:bodyPr>
          <a:lstStyle/>
          <a:p>
            <a:pPr marL="0" indent="0" algn="ctr">
              <a:buNone/>
            </a:pPr>
            <a:r>
              <a:rPr lang="en-US" sz="1800" b="1">
                <a:solidFill>
                  <a:prstClr val="black"/>
                </a:solidFill>
                <a:latin typeface="Aptos"/>
              </a:rPr>
              <a:t>Quality &amp; </a:t>
            </a:r>
          </a:p>
          <a:p>
            <a:pPr marL="0" indent="0" algn="ctr">
              <a:buNone/>
            </a:pPr>
            <a:r>
              <a:rPr lang="en-US" sz="1800" b="1">
                <a:solidFill>
                  <a:prstClr val="black"/>
                </a:solidFill>
                <a:latin typeface="Aptos"/>
              </a:rPr>
              <a:t>Safety</a:t>
            </a:r>
            <a:endParaRPr lang="en-US" sz="1800">
              <a:solidFill>
                <a:prstClr val="black"/>
              </a:solidFill>
              <a:latin typeface="Aptos"/>
            </a:endParaRPr>
          </a:p>
        </p:txBody>
      </p:sp>
      <p:sp>
        <p:nvSpPr>
          <p:cNvPr id="8" name="Content Placeholder 7">
            <a:extLst>
              <a:ext uri="{FF2B5EF4-FFF2-40B4-BE49-F238E27FC236}">
                <a16:creationId xmlns:a16="http://schemas.microsoft.com/office/drawing/2014/main" id="{362C71C4-2C7D-5AAF-2CF1-8D4F65D62E52}"/>
              </a:ext>
            </a:extLst>
          </p:cNvPr>
          <p:cNvSpPr>
            <a:spLocks noGrp="1"/>
          </p:cNvSpPr>
          <p:nvPr>
            <p:ph sz="half" idx="16"/>
          </p:nvPr>
        </p:nvSpPr>
        <p:spPr>
          <a:xfrm>
            <a:off x="9447991" y="4153805"/>
            <a:ext cx="1917201" cy="886238"/>
          </a:xfrm>
        </p:spPr>
        <p:txBody>
          <a:bodyPr vert="horz" lIns="91440" tIns="45720" rIns="91440" bIns="45720" rtlCol="0" anchor="t">
            <a:normAutofit/>
          </a:bodyPr>
          <a:lstStyle/>
          <a:p>
            <a:pPr marL="0" indent="0" algn="ctr">
              <a:buNone/>
            </a:pPr>
            <a:r>
              <a:rPr lang="en-US" sz="1800" b="1">
                <a:solidFill>
                  <a:prstClr val="black"/>
                </a:solidFill>
                <a:latin typeface="Aptos"/>
              </a:rPr>
              <a:t>National </a:t>
            </a:r>
            <a:br>
              <a:rPr lang="en-US" sz="1800" b="1">
                <a:latin typeface="Aptos"/>
              </a:rPr>
            </a:br>
            <a:r>
              <a:rPr lang="en-US" sz="1800" b="1">
                <a:solidFill>
                  <a:prstClr val="black"/>
                </a:solidFill>
                <a:latin typeface="Aptos"/>
              </a:rPr>
              <a:t>Occupational Credential</a:t>
            </a:r>
            <a:endParaRPr lang="pl-PL" sz="1800" b="1">
              <a:solidFill>
                <a:prstClr val="black"/>
              </a:solidFill>
              <a:latin typeface="Aptos"/>
            </a:endParaRPr>
          </a:p>
        </p:txBody>
      </p:sp>
      <p:sp>
        <p:nvSpPr>
          <p:cNvPr id="12" name="Slide Number Placeholder 5">
            <a:extLst>
              <a:ext uri="{FF2B5EF4-FFF2-40B4-BE49-F238E27FC236}">
                <a16:creationId xmlns:a16="http://schemas.microsoft.com/office/drawing/2014/main" id="{8BC91ED7-5D6A-36EE-3E0F-E9F7EAB91E6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grpSp>
        <p:nvGrpSpPr>
          <p:cNvPr id="13" name="Group 12">
            <a:extLst>
              <a:ext uri="{FF2B5EF4-FFF2-40B4-BE49-F238E27FC236}">
                <a16:creationId xmlns:a16="http://schemas.microsoft.com/office/drawing/2014/main" id="{695E6BC4-33FF-78BB-7A15-5A8B11D197D3}"/>
              </a:ext>
              <a:ext uri="{C183D7F6-B498-43B3-948B-1728B52AA6E4}">
                <adec:decorative xmlns:adec="http://schemas.microsoft.com/office/drawing/2017/decorative" val="1"/>
              </a:ext>
            </a:extLst>
          </p:cNvPr>
          <p:cNvGrpSpPr/>
          <p:nvPr/>
        </p:nvGrpSpPr>
        <p:grpSpPr>
          <a:xfrm>
            <a:off x="808436" y="2637043"/>
            <a:ext cx="1371600" cy="1333930"/>
            <a:chOff x="1114010" y="2732085"/>
            <a:chExt cx="1371600" cy="1371600"/>
          </a:xfrm>
        </p:grpSpPr>
        <p:sp>
          <p:nvSpPr>
            <p:cNvPr id="14" name="AutoShape 23">
              <a:extLst>
                <a:ext uri="{FF2B5EF4-FFF2-40B4-BE49-F238E27FC236}">
                  <a16:creationId xmlns:a16="http://schemas.microsoft.com/office/drawing/2014/main" id="{36A4D7C4-ADE4-A415-2952-148DC3C64FAE}"/>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51D47FF-2CB6-E115-6BC7-88157EA31CCB}"/>
                </a:ext>
              </a:extLst>
            </p:cNvPr>
            <p:cNvGrpSpPr/>
            <p:nvPr userDrawn="1"/>
          </p:nvGrpSpPr>
          <p:grpSpPr>
            <a:xfrm>
              <a:off x="1529142" y="3103967"/>
              <a:ext cx="541337" cy="412750"/>
              <a:chOff x="906463" y="3402013"/>
              <a:chExt cx="541337" cy="412750"/>
            </a:xfrm>
          </p:grpSpPr>
          <p:sp>
            <p:nvSpPr>
              <p:cNvPr id="17" name="Freeform 25">
                <a:extLst>
                  <a:ext uri="{FF2B5EF4-FFF2-40B4-BE49-F238E27FC236}">
                    <a16:creationId xmlns:a16="http://schemas.microsoft.com/office/drawing/2014/main" id="{3E1E6047-510C-D0D9-0C3D-E616C928E9E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6">
                <a:extLst>
                  <a:ext uri="{FF2B5EF4-FFF2-40B4-BE49-F238E27FC236}">
                    <a16:creationId xmlns:a16="http://schemas.microsoft.com/office/drawing/2014/main" id="{3B3D2B61-95E8-BA8A-23E0-D92887B1663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9" name="Freeform 27">
                <a:extLst>
                  <a:ext uri="{FF2B5EF4-FFF2-40B4-BE49-F238E27FC236}">
                    <a16:creationId xmlns:a16="http://schemas.microsoft.com/office/drawing/2014/main" id="{2F9627A2-EE01-0947-98F8-BC7075770195}"/>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0" name="Freeform 28">
                <a:extLst>
                  <a:ext uri="{FF2B5EF4-FFF2-40B4-BE49-F238E27FC236}">
                    <a16:creationId xmlns:a16="http://schemas.microsoft.com/office/drawing/2014/main" id="{5C208C5C-DD45-44CC-8793-A7E0D84D68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1" name="Freeform 29">
                <a:extLst>
                  <a:ext uri="{FF2B5EF4-FFF2-40B4-BE49-F238E27FC236}">
                    <a16:creationId xmlns:a16="http://schemas.microsoft.com/office/drawing/2014/main" id="{FB040BAC-256F-64DC-0C92-70C08075D48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6" name="Oval 15">
              <a:extLst>
                <a:ext uri="{FF2B5EF4-FFF2-40B4-BE49-F238E27FC236}">
                  <a16:creationId xmlns:a16="http://schemas.microsoft.com/office/drawing/2014/main" id="{A35DF648-872D-9A5E-B46F-DAF7C880ECAD}"/>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FB56C172-D8A5-A8ED-A7BF-CD977E5E8EDC}"/>
              </a:ext>
              <a:ext uri="{C183D7F6-B498-43B3-948B-1728B52AA6E4}">
                <adec:decorative xmlns:adec="http://schemas.microsoft.com/office/drawing/2017/decorative" val="1"/>
              </a:ext>
            </a:extLst>
          </p:cNvPr>
          <p:cNvGrpSpPr/>
          <p:nvPr/>
        </p:nvGrpSpPr>
        <p:grpSpPr>
          <a:xfrm>
            <a:off x="2557637" y="2671996"/>
            <a:ext cx="1371600" cy="1292115"/>
            <a:chOff x="3257264" y="2736540"/>
            <a:chExt cx="1371600" cy="1371600"/>
          </a:xfrm>
        </p:grpSpPr>
        <p:sp>
          <p:nvSpPr>
            <p:cNvPr id="23" name="AutoShape 23">
              <a:extLst>
                <a:ext uri="{FF2B5EF4-FFF2-40B4-BE49-F238E27FC236}">
                  <a16:creationId xmlns:a16="http://schemas.microsoft.com/office/drawing/2014/main" id="{AF301996-7284-5713-C474-B2590D82AF84}"/>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upa 65">
              <a:extLst>
                <a:ext uri="{FF2B5EF4-FFF2-40B4-BE49-F238E27FC236}">
                  <a16:creationId xmlns:a16="http://schemas.microsoft.com/office/drawing/2014/main" id="{7DE1EE68-D7CC-9632-46D6-8B323C3BDE18}"/>
                </a:ext>
              </a:extLst>
            </p:cNvPr>
            <p:cNvGrpSpPr/>
            <p:nvPr userDrawn="1"/>
          </p:nvGrpSpPr>
          <p:grpSpPr>
            <a:xfrm>
              <a:off x="3672396" y="3108422"/>
              <a:ext cx="541337" cy="412750"/>
              <a:chOff x="906463" y="3402013"/>
              <a:chExt cx="541337" cy="412750"/>
            </a:xfrm>
          </p:grpSpPr>
          <p:sp>
            <p:nvSpPr>
              <p:cNvPr id="26" name="Freeform 25">
                <a:extLst>
                  <a:ext uri="{FF2B5EF4-FFF2-40B4-BE49-F238E27FC236}">
                    <a16:creationId xmlns:a16="http://schemas.microsoft.com/office/drawing/2014/main" id="{1C296DA7-348A-F1CF-151A-EE3A61950C9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7" name="Freeform 26">
                <a:extLst>
                  <a:ext uri="{FF2B5EF4-FFF2-40B4-BE49-F238E27FC236}">
                    <a16:creationId xmlns:a16="http://schemas.microsoft.com/office/drawing/2014/main" id="{D70A5609-E3FB-F7E5-921A-3E55F058AC6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8" name="Freeform 27">
                <a:extLst>
                  <a:ext uri="{FF2B5EF4-FFF2-40B4-BE49-F238E27FC236}">
                    <a16:creationId xmlns:a16="http://schemas.microsoft.com/office/drawing/2014/main" id="{2771AD86-57DD-4C19-5BC9-040907102BD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Freeform 28">
                <a:extLst>
                  <a:ext uri="{FF2B5EF4-FFF2-40B4-BE49-F238E27FC236}">
                    <a16:creationId xmlns:a16="http://schemas.microsoft.com/office/drawing/2014/main" id="{D29F84B1-3D88-2035-EDE3-1777899B7FC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0" name="Freeform 29">
                <a:extLst>
                  <a:ext uri="{FF2B5EF4-FFF2-40B4-BE49-F238E27FC236}">
                    <a16:creationId xmlns:a16="http://schemas.microsoft.com/office/drawing/2014/main" id="{FA3FC379-7F19-78BD-1447-4DBA0AF873D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5" name="Oval 24">
              <a:extLst>
                <a:ext uri="{FF2B5EF4-FFF2-40B4-BE49-F238E27FC236}">
                  <a16:creationId xmlns:a16="http://schemas.microsoft.com/office/drawing/2014/main" id="{9D1A0F6C-0064-C4FF-4F1F-DA19D08F1C54}"/>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grpSp>
        <p:nvGrpSpPr>
          <p:cNvPr id="31" name="Group 30">
            <a:extLst>
              <a:ext uri="{FF2B5EF4-FFF2-40B4-BE49-F238E27FC236}">
                <a16:creationId xmlns:a16="http://schemas.microsoft.com/office/drawing/2014/main" id="{83103E63-8AB7-0899-718F-0D2F00A39532}"/>
              </a:ext>
              <a:ext uri="{C183D7F6-B498-43B3-948B-1728B52AA6E4}">
                <adec:decorative xmlns:adec="http://schemas.microsoft.com/office/drawing/2017/decorative" val="1"/>
              </a:ext>
            </a:extLst>
          </p:cNvPr>
          <p:cNvGrpSpPr/>
          <p:nvPr/>
        </p:nvGrpSpPr>
        <p:grpSpPr>
          <a:xfrm>
            <a:off x="4306838" y="2683174"/>
            <a:ext cx="1371600" cy="1371600"/>
            <a:chOff x="5426426" y="2775614"/>
            <a:chExt cx="1371600" cy="1371600"/>
          </a:xfrm>
        </p:grpSpPr>
        <p:sp>
          <p:nvSpPr>
            <p:cNvPr id="32" name="AutoShape 23">
              <a:extLst>
                <a:ext uri="{FF2B5EF4-FFF2-40B4-BE49-F238E27FC236}">
                  <a16:creationId xmlns:a16="http://schemas.microsoft.com/office/drawing/2014/main" id="{E8EB8682-E469-47E7-1AD9-055A6E1F9F66}"/>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upa 65">
              <a:extLst>
                <a:ext uri="{FF2B5EF4-FFF2-40B4-BE49-F238E27FC236}">
                  <a16:creationId xmlns:a16="http://schemas.microsoft.com/office/drawing/2014/main" id="{A2E1693B-D423-C561-4724-10895980D3B7}"/>
                </a:ext>
              </a:extLst>
            </p:cNvPr>
            <p:cNvGrpSpPr/>
            <p:nvPr userDrawn="1"/>
          </p:nvGrpSpPr>
          <p:grpSpPr>
            <a:xfrm>
              <a:off x="5841558" y="3147496"/>
              <a:ext cx="541337" cy="412750"/>
              <a:chOff x="906463" y="3402013"/>
              <a:chExt cx="541337" cy="412750"/>
            </a:xfrm>
          </p:grpSpPr>
          <p:sp>
            <p:nvSpPr>
              <p:cNvPr id="36" name="Freeform 25">
                <a:extLst>
                  <a:ext uri="{FF2B5EF4-FFF2-40B4-BE49-F238E27FC236}">
                    <a16:creationId xmlns:a16="http://schemas.microsoft.com/office/drawing/2014/main" id="{B41816F4-5A00-C057-C1F3-BD9E57C0F63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7" name="Freeform 26">
                <a:extLst>
                  <a:ext uri="{FF2B5EF4-FFF2-40B4-BE49-F238E27FC236}">
                    <a16:creationId xmlns:a16="http://schemas.microsoft.com/office/drawing/2014/main" id="{462CD1EA-7E9C-6F08-54FB-C95CD0DF2BD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7">
                <a:extLst>
                  <a:ext uri="{FF2B5EF4-FFF2-40B4-BE49-F238E27FC236}">
                    <a16:creationId xmlns:a16="http://schemas.microsoft.com/office/drawing/2014/main" id="{1936D0B3-698B-452B-E627-7CCBFB1E1C8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8">
                <a:extLst>
                  <a:ext uri="{FF2B5EF4-FFF2-40B4-BE49-F238E27FC236}">
                    <a16:creationId xmlns:a16="http://schemas.microsoft.com/office/drawing/2014/main" id="{2B9BB7DF-50A2-6AF9-1436-355D8CA65FE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0" name="Freeform 29">
                <a:extLst>
                  <a:ext uri="{FF2B5EF4-FFF2-40B4-BE49-F238E27FC236}">
                    <a16:creationId xmlns:a16="http://schemas.microsoft.com/office/drawing/2014/main" id="{B3FE71D0-A1B5-365C-0B0D-3E26B71D06E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34" name="Oval 33">
              <a:extLst>
                <a:ext uri="{FF2B5EF4-FFF2-40B4-BE49-F238E27FC236}">
                  <a16:creationId xmlns:a16="http://schemas.microsoft.com/office/drawing/2014/main" id="{C62770B9-6B84-1025-0A48-88E2DCE74E87}"/>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5" name="Graphic 34" descr="Classroom with solid fill">
              <a:extLst>
                <a:ext uri="{FF2B5EF4-FFF2-40B4-BE49-F238E27FC236}">
                  <a16:creationId xmlns:a16="http://schemas.microsoft.com/office/drawing/2014/main" id="{D36A5CEA-D3D8-89CB-CD34-F771B32245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5654" y="2859212"/>
              <a:ext cx="1113144" cy="1113144"/>
            </a:xfrm>
            <a:prstGeom prst="rect">
              <a:avLst/>
            </a:prstGeom>
          </p:spPr>
        </p:pic>
      </p:grpSp>
      <p:grpSp>
        <p:nvGrpSpPr>
          <p:cNvPr id="41" name="Group 40">
            <a:extLst>
              <a:ext uri="{FF2B5EF4-FFF2-40B4-BE49-F238E27FC236}">
                <a16:creationId xmlns:a16="http://schemas.microsoft.com/office/drawing/2014/main" id="{F68D0CF3-DC1C-D979-CE98-457F581E6A18}"/>
              </a:ext>
              <a:ext uri="{C183D7F6-B498-43B3-948B-1728B52AA6E4}">
                <adec:decorative xmlns:adec="http://schemas.microsoft.com/office/drawing/2017/decorative" val="1"/>
              </a:ext>
            </a:extLst>
          </p:cNvPr>
          <p:cNvGrpSpPr/>
          <p:nvPr/>
        </p:nvGrpSpPr>
        <p:grpSpPr>
          <a:xfrm>
            <a:off x="6056039" y="2693435"/>
            <a:ext cx="1371600" cy="1371600"/>
            <a:chOff x="7703808" y="2780966"/>
            <a:chExt cx="1371600" cy="1371600"/>
          </a:xfrm>
        </p:grpSpPr>
        <p:sp>
          <p:nvSpPr>
            <p:cNvPr id="42" name="AutoShape 23">
              <a:extLst>
                <a:ext uri="{FF2B5EF4-FFF2-40B4-BE49-F238E27FC236}">
                  <a16:creationId xmlns:a16="http://schemas.microsoft.com/office/drawing/2014/main" id="{8FB028DE-4886-D1B9-E181-22C51542FE00}"/>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upa 65">
              <a:extLst>
                <a:ext uri="{FF2B5EF4-FFF2-40B4-BE49-F238E27FC236}">
                  <a16:creationId xmlns:a16="http://schemas.microsoft.com/office/drawing/2014/main" id="{0F6DC719-9A88-89DA-ACA3-CC3AE085BB4D}"/>
                </a:ext>
              </a:extLst>
            </p:cNvPr>
            <p:cNvGrpSpPr/>
            <p:nvPr userDrawn="1"/>
          </p:nvGrpSpPr>
          <p:grpSpPr>
            <a:xfrm>
              <a:off x="8118940" y="3123993"/>
              <a:ext cx="541337" cy="412750"/>
              <a:chOff x="906463" y="3402013"/>
              <a:chExt cx="541337" cy="412750"/>
            </a:xfrm>
          </p:grpSpPr>
          <p:sp>
            <p:nvSpPr>
              <p:cNvPr id="51" name="Freeform 25">
                <a:extLst>
                  <a:ext uri="{FF2B5EF4-FFF2-40B4-BE49-F238E27FC236}">
                    <a16:creationId xmlns:a16="http://schemas.microsoft.com/office/drawing/2014/main" id="{125A0195-4AAB-6402-D635-E60D4C85274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6">
                <a:extLst>
                  <a:ext uri="{FF2B5EF4-FFF2-40B4-BE49-F238E27FC236}">
                    <a16:creationId xmlns:a16="http://schemas.microsoft.com/office/drawing/2014/main" id="{A40250FD-BC67-55E5-6E0A-CCE6F198516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7">
                <a:extLst>
                  <a:ext uri="{FF2B5EF4-FFF2-40B4-BE49-F238E27FC236}">
                    <a16:creationId xmlns:a16="http://schemas.microsoft.com/office/drawing/2014/main" id="{9F32965C-DF21-F4EF-8F60-C8CFDD1836C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4" name="Freeform 28">
                <a:extLst>
                  <a:ext uri="{FF2B5EF4-FFF2-40B4-BE49-F238E27FC236}">
                    <a16:creationId xmlns:a16="http://schemas.microsoft.com/office/drawing/2014/main" id="{56181D01-25C5-A185-5435-4EC53D5857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5" name="Freeform 29">
                <a:extLst>
                  <a:ext uri="{FF2B5EF4-FFF2-40B4-BE49-F238E27FC236}">
                    <a16:creationId xmlns:a16="http://schemas.microsoft.com/office/drawing/2014/main" id="{2DD03733-FBC1-3EE6-44F4-408E2142E56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4" name="Oval 43">
              <a:extLst>
                <a:ext uri="{FF2B5EF4-FFF2-40B4-BE49-F238E27FC236}">
                  <a16:creationId xmlns:a16="http://schemas.microsoft.com/office/drawing/2014/main" id="{DCE43064-B8E6-318A-2682-85BDF50651D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5" name="Group 44">
              <a:extLst>
                <a:ext uri="{FF2B5EF4-FFF2-40B4-BE49-F238E27FC236}">
                  <a16:creationId xmlns:a16="http://schemas.microsoft.com/office/drawing/2014/main" id="{7FEEAEDC-D92C-E04B-2EBE-8CF103B99562}"/>
                </a:ext>
              </a:extLst>
            </p:cNvPr>
            <p:cNvGrpSpPr/>
            <p:nvPr userDrawn="1"/>
          </p:nvGrpSpPr>
          <p:grpSpPr>
            <a:xfrm>
              <a:off x="7932408" y="2979531"/>
              <a:ext cx="914400" cy="914400"/>
              <a:chOff x="0" y="0"/>
              <a:chExt cx="304050" cy="282000"/>
            </a:xfrm>
            <a:solidFill>
              <a:srgbClr val="4472C4"/>
            </a:solidFill>
          </p:grpSpPr>
          <p:sp>
            <p:nvSpPr>
              <p:cNvPr id="46" name="Google Shape;5017;p59">
                <a:extLst>
                  <a:ext uri="{FF2B5EF4-FFF2-40B4-BE49-F238E27FC236}">
                    <a16:creationId xmlns:a16="http://schemas.microsoft.com/office/drawing/2014/main" id="{D98E5057-74C8-6652-FF72-4D04DA90A660}"/>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8;p59">
                <a:extLst>
                  <a:ext uri="{FF2B5EF4-FFF2-40B4-BE49-F238E27FC236}">
                    <a16:creationId xmlns:a16="http://schemas.microsoft.com/office/drawing/2014/main" id="{C426D02D-D7EA-BCD4-A8F9-E472094FAF89}"/>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19;p59">
                <a:extLst>
                  <a:ext uri="{FF2B5EF4-FFF2-40B4-BE49-F238E27FC236}">
                    <a16:creationId xmlns:a16="http://schemas.microsoft.com/office/drawing/2014/main" id="{7C150E21-4798-7E18-82DC-7D277FC5F9F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0;p59">
                <a:extLst>
                  <a:ext uri="{FF2B5EF4-FFF2-40B4-BE49-F238E27FC236}">
                    <a16:creationId xmlns:a16="http://schemas.microsoft.com/office/drawing/2014/main" id="{43897120-E96B-DBDD-7940-854AB80533AC}"/>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021;p59">
                <a:extLst>
                  <a:ext uri="{FF2B5EF4-FFF2-40B4-BE49-F238E27FC236}">
                    <a16:creationId xmlns:a16="http://schemas.microsoft.com/office/drawing/2014/main" id="{2BFA1057-2977-7954-B01A-2AF79B1EB6EF}"/>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BADC64DB-C092-E1CA-AFFF-E59812376C28}"/>
              </a:ext>
              <a:ext uri="{C183D7F6-B498-43B3-948B-1728B52AA6E4}">
                <adec:decorative xmlns:adec="http://schemas.microsoft.com/office/drawing/2017/decorative" val="1"/>
              </a:ext>
            </a:extLst>
          </p:cNvPr>
          <p:cNvGrpSpPr/>
          <p:nvPr/>
        </p:nvGrpSpPr>
        <p:grpSpPr>
          <a:xfrm>
            <a:off x="9720791" y="2652824"/>
            <a:ext cx="1371600" cy="1371600"/>
            <a:chOff x="9815177" y="2775614"/>
            <a:chExt cx="1371600" cy="1371600"/>
          </a:xfrm>
        </p:grpSpPr>
        <p:sp>
          <p:nvSpPr>
            <p:cNvPr id="57" name="AutoShape 23">
              <a:extLst>
                <a:ext uri="{FF2B5EF4-FFF2-40B4-BE49-F238E27FC236}">
                  <a16:creationId xmlns:a16="http://schemas.microsoft.com/office/drawing/2014/main" id="{5DC5AE32-2562-BA04-771B-61B0DB4C0909}"/>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4705879-5E8A-7302-F3CE-0C7A72B20F79}"/>
                </a:ext>
              </a:extLst>
            </p:cNvPr>
            <p:cNvGrpSpPr/>
            <p:nvPr userDrawn="1"/>
          </p:nvGrpSpPr>
          <p:grpSpPr>
            <a:xfrm>
              <a:off x="10230309" y="3147496"/>
              <a:ext cx="541337" cy="412750"/>
              <a:chOff x="906463" y="3402013"/>
              <a:chExt cx="541337" cy="412750"/>
            </a:xfrm>
          </p:grpSpPr>
          <p:sp>
            <p:nvSpPr>
              <p:cNvPr id="67" name="Freeform 25">
                <a:extLst>
                  <a:ext uri="{FF2B5EF4-FFF2-40B4-BE49-F238E27FC236}">
                    <a16:creationId xmlns:a16="http://schemas.microsoft.com/office/drawing/2014/main" id="{C01284E8-ACEC-01F3-4D80-1383C74B5DA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8" name="Freeform 26">
                <a:extLst>
                  <a:ext uri="{FF2B5EF4-FFF2-40B4-BE49-F238E27FC236}">
                    <a16:creationId xmlns:a16="http://schemas.microsoft.com/office/drawing/2014/main" id="{DA0F329A-5100-E8DD-80B6-4EA38FFDD18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9" name="Freeform 27">
                <a:extLst>
                  <a:ext uri="{FF2B5EF4-FFF2-40B4-BE49-F238E27FC236}">
                    <a16:creationId xmlns:a16="http://schemas.microsoft.com/office/drawing/2014/main" id="{B0718561-FF37-C4BE-4BD7-D27A80992439}"/>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0" name="Freeform 28">
                <a:extLst>
                  <a:ext uri="{FF2B5EF4-FFF2-40B4-BE49-F238E27FC236}">
                    <a16:creationId xmlns:a16="http://schemas.microsoft.com/office/drawing/2014/main" id="{F7FFE3BA-2551-845A-2EC5-EFA66B6C005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1" name="Freeform 29">
                <a:extLst>
                  <a:ext uri="{FF2B5EF4-FFF2-40B4-BE49-F238E27FC236}">
                    <a16:creationId xmlns:a16="http://schemas.microsoft.com/office/drawing/2014/main" id="{AF021C47-2CC7-A19E-94FB-F7828878047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9" name="Oval 58">
              <a:extLst>
                <a:ext uri="{FF2B5EF4-FFF2-40B4-BE49-F238E27FC236}">
                  <a16:creationId xmlns:a16="http://schemas.microsoft.com/office/drawing/2014/main" id="{02311243-2AF9-B4BB-5BE6-AA31AE4590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60" name="Group 59">
              <a:extLst>
                <a:ext uri="{FF2B5EF4-FFF2-40B4-BE49-F238E27FC236}">
                  <a16:creationId xmlns:a16="http://schemas.microsoft.com/office/drawing/2014/main" id="{F359E16E-739D-114C-2B99-E5EC672061BB}"/>
                </a:ext>
              </a:extLst>
            </p:cNvPr>
            <p:cNvGrpSpPr/>
            <p:nvPr userDrawn="1"/>
          </p:nvGrpSpPr>
          <p:grpSpPr>
            <a:xfrm>
              <a:off x="10043777" y="2975710"/>
              <a:ext cx="914400" cy="914400"/>
              <a:chOff x="0" y="0"/>
              <a:chExt cx="296175" cy="297225"/>
            </a:xfrm>
            <a:solidFill>
              <a:srgbClr val="4472C4"/>
            </a:solidFill>
          </p:grpSpPr>
          <p:sp>
            <p:nvSpPr>
              <p:cNvPr id="61" name="Google Shape;8996;p68">
                <a:extLst>
                  <a:ext uri="{FF2B5EF4-FFF2-40B4-BE49-F238E27FC236}">
                    <a16:creationId xmlns:a16="http://schemas.microsoft.com/office/drawing/2014/main" id="{3D34D894-A243-4C97-1205-3E3C352EC002}"/>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7;p68">
                <a:extLst>
                  <a:ext uri="{FF2B5EF4-FFF2-40B4-BE49-F238E27FC236}">
                    <a16:creationId xmlns:a16="http://schemas.microsoft.com/office/drawing/2014/main" id="{CB764A65-B0E5-EB42-9FF8-5739E850F009}"/>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8;p68">
                <a:extLst>
                  <a:ext uri="{FF2B5EF4-FFF2-40B4-BE49-F238E27FC236}">
                    <a16:creationId xmlns:a16="http://schemas.microsoft.com/office/drawing/2014/main" id="{9F693DEA-4D15-B29C-3925-A73A32030701}"/>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8999;p68">
                <a:extLst>
                  <a:ext uri="{FF2B5EF4-FFF2-40B4-BE49-F238E27FC236}">
                    <a16:creationId xmlns:a16="http://schemas.microsoft.com/office/drawing/2014/main" id="{FD74A4F6-CDB6-7620-3CF5-9E52D88DFB5D}"/>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0;p68">
                <a:extLst>
                  <a:ext uri="{FF2B5EF4-FFF2-40B4-BE49-F238E27FC236}">
                    <a16:creationId xmlns:a16="http://schemas.microsoft.com/office/drawing/2014/main" id="{2B922ED5-C887-D39E-BE9B-6083D6D445DF}"/>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9001;p68">
                <a:extLst>
                  <a:ext uri="{FF2B5EF4-FFF2-40B4-BE49-F238E27FC236}">
                    <a16:creationId xmlns:a16="http://schemas.microsoft.com/office/drawing/2014/main" id="{81797669-7E94-BA0E-627C-B2511580F02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2" name="Graphic 71">
            <a:extLst>
              <a:ext uri="{FF2B5EF4-FFF2-40B4-BE49-F238E27FC236}">
                <a16:creationId xmlns:a16="http://schemas.microsoft.com/office/drawing/2014/main" id="{752361B5-D68C-BAEE-17EB-F7EBBBDB742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747" y="2778623"/>
            <a:ext cx="914400" cy="914400"/>
          </a:xfrm>
          <a:prstGeom prst="rect">
            <a:avLst/>
          </a:prstGeom>
        </p:spPr>
      </p:pic>
      <p:grpSp>
        <p:nvGrpSpPr>
          <p:cNvPr id="73" name="Group 72">
            <a:extLst>
              <a:ext uri="{FF2B5EF4-FFF2-40B4-BE49-F238E27FC236}">
                <a16:creationId xmlns:a16="http://schemas.microsoft.com/office/drawing/2014/main" id="{352EFB94-A907-0882-E1D9-49CAFEAA7A82}"/>
              </a:ext>
              <a:ext uri="{C183D7F6-B498-43B3-948B-1728B52AA6E4}">
                <adec:decorative xmlns:adec="http://schemas.microsoft.com/office/drawing/2017/decorative" val="1"/>
              </a:ext>
            </a:extLst>
          </p:cNvPr>
          <p:cNvGrpSpPr/>
          <p:nvPr/>
        </p:nvGrpSpPr>
        <p:grpSpPr>
          <a:xfrm>
            <a:off x="7939163" y="2751656"/>
            <a:ext cx="1371600" cy="1371600"/>
            <a:chOff x="7703808" y="2780966"/>
            <a:chExt cx="1371600" cy="1371600"/>
          </a:xfrm>
        </p:grpSpPr>
        <p:sp>
          <p:nvSpPr>
            <p:cNvPr id="74" name="AutoShape 23">
              <a:extLst>
                <a:ext uri="{FF2B5EF4-FFF2-40B4-BE49-F238E27FC236}">
                  <a16:creationId xmlns:a16="http://schemas.microsoft.com/office/drawing/2014/main" id="{466A052C-D76E-E554-BDAB-ED087CB17913}"/>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upa 65">
              <a:extLst>
                <a:ext uri="{FF2B5EF4-FFF2-40B4-BE49-F238E27FC236}">
                  <a16:creationId xmlns:a16="http://schemas.microsoft.com/office/drawing/2014/main" id="{484A5939-70F2-CE49-EA5F-50DE61AB19C1}"/>
                </a:ext>
              </a:extLst>
            </p:cNvPr>
            <p:cNvGrpSpPr/>
            <p:nvPr userDrawn="1"/>
          </p:nvGrpSpPr>
          <p:grpSpPr>
            <a:xfrm>
              <a:off x="8118940" y="3123993"/>
              <a:ext cx="541337" cy="412750"/>
              <a:chOff x="906463" y="3402013"/>
              <a:chExt cx="541337" cy="412750"/>
            </a:xfrm>
          </p:grpSpPr>
          <p:sp>
            <p:nvSpPr>
              <p:cNvPr id="77" name="Freeform 25">
                <a:extLst>
                  <a:ext uri="{FF2B5EF4-FFF2-40B4-BE49-F238E27FC236}">
                    <a16:creationId xmlns:a16="http://schemas.microsoft.com/office/drawing/2014/main" id="{F8E3A246-55D7-A0CA-C1F4-1EF5BC809CC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8" name="Freeform 26">
                <a:extLst>
                  <a:ext uri="{FF2B5EF4-FFF2-40B4-BE49-F238E27FC236}">
                    <a16:creationId xmlns:a16="http://schemas.microsoft.com/office/drawing/2014/main" id="{8E2560D1-2B0B-0051-3713-E77FE598B4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9" name="Freeform 27">
                <a:extLst>
                  <a:ext uri="{FF2B5EF4-FFF2-40B4-BE49-F238E27FC236}">
                    <a16:creationId xmlns:a16="http://schemas.microsoft.com/office/drawing/2014/main" id="{73CC2A20-807D-2AB1-CD21-31AE52C097C1}"/>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80" name="Freeform 28">
                <a:extLst>
                  <a:ext uri="{FF2B5EF4-FFF2-40B4-BE49-F238E27FC236}">
                    <a16:creationId xmlns:a16="http://schemas.microsoft.com/office/drawing/2014/main" id="{A01846A4-9126-8C45-BF73-422D0773C46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81" name="Freeform 29">
                <a:extLst>
                  <a:ext uri="{FF2B5EF4-FFF2-40B4-BE49-F238E27FC236}">
                    <a16:creationId xmlns:a16="http://schemas.microsoft.com/office/drawing/2014/main" id="{FFAE53B0-A2F4-B12D-1305-E20F70DF47F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76" name="Oval 75">
              <a:extLst>
                <a:ext uri="{FF2B5EF4-FFF2-40B4-BE49-F238E27FC236}">
                  <a16:creationId xmlns:a16="http://schemas.microsoft.com/office/drawing/2014/main" id="{FF4593DB-BA67-918F-4B67-4259F0CEB63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pic>
        <p:nvPicPr>
          <p:cNvPr id="82" name="Graphic 81">
            <a:extLst>
              <a:ext uri="{FF2B5EF4-FFF2-40B4-BE49-F238E27FC236}">
                <a16:creationId xmlns:a16="http://schemas.microsoft.com/office/drawing/2014/main" id="{97AD3386-6706-DEE4-AA36-2A0FB240C3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41295" y="2962656"/>
            <a:ext cx="767336" cy="932688"/>
          </a:xfrm>
          <a:prstGeom prst="rect">
            <a:avLst/>
          </a:prstGeom>
        </p:spPr>
      </p:pic>
      <p:pic>
        <p:nvPicPr>
          <p:cNvPr id="83" name="Graphic 82">
            <a:extLst>
              <a:ext uri="{FF2B5EF4-FFF2-40B4-BE49-F238E27FC236}">
                <a16:creationId xmlns:a16="http://schemas.microsoft.com/office/drawing/2014/main" id="{BC902A82-A4D5-53C7-2E33-05DCC360A59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9990" y="2866144"/>
            <a:ext cx="914400" cy="914400"/>
          </a:xfrm>
          <a:prstGeom prst="rect">
            <a:avLst/>
          </a:prstGeom>
        </p:spPr>
      </p:pic>
      <p:pic>
        <p:nvPicPr>
          <p:cNvPr id="11" name="Picture 10">
            <a:extLst>
              <a:ext uri="{FF2B5EF4-FFF2-40B4-BE49-F238E27FC236}">
                <a16:creationId xmlns:a16="http://schemas.microsoft.com/office/drawing/2014/main" id="{66DAB738-835B-2608-37A3-CDF549AD9F1F}"/>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9961" y="5844357"/>
            <a:ext cx="985520" cy="985520"/>
          </a:xfrm>
          <a:prstGeom prst="rect">
            <a:avLst/>
          </a:prstGeom>
        </p:spPr>
      </p:pic>
    </p:spTree>
    <p:extLst>
      <p:ext uri="{BB962C8B-B14F-4D97-AF65-F5344CB8AC3E}">
        <p14:creationId xmlns:p14="http://schemas.microsoft.com/office/powerpoint/2010/main" val="59167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793C-DEF3-09FD-4B72-61D170EFB98F}"/>
              </a:ext>
            </a:extLst>
          </p:cNvPr>
          <p:cNvSpPr>
            <a:spLocks noGrp="1"/>
          </p:cNvSpPr>
          <p:nvPr>
            <p:ph type="title"/>
          </p:nvPr>
        </p:nvSpPr>
        <p:spPr>
          <a:xfrm>
            <a:off x="592448" y="641664"/>
            <a:ext cx="11507189" cy="1120504"/>
          </a:xfrm>
        </p:spPr>
        <p:txBody>
          <a:bodyPr>
            <a:noAutofit/>
          </a:bodyPr>
          <a:lstStyle/>
          <a:p>
            <a:r>
              <a:rPr lang="en-US" sz="4800">
                <a:latin typeface="Aptos" panose="020B0004020202020204" pitchFamily="34" charset="0"/>
              </a:rPr>
              <a:t>Key Organizational Apprenticeship Roles </a:t>
            </a:r>
            <a:r>
              <a:rPr lang="en-US" sz="4800">
                <a:solidFill>
                  <a:srgbClr val="00015E"/>
                </a:solidFill>
              </a:rPr>
              <a:t>A</a:t>
            </a:r>
          </a:p>
        </p:txBody>
      </p:sp>
      <p:grpSp>
        <p:nvGrpSpPr>
          <p:cNvPr id="52" name="Group 51" descr="Building with many employees">
            <a:extLst>
              <a:ext uri="{FF2B5EF4-FFF2-40B4-BE49-F238E27FC236}">
                <a16:creationId xmlns:a16="http://schemas.microsoft.com/office/drawing/2014/main" id="{27065134-F006-2205-EB15-81B8103ADAFB}"/>
              </a:ext>
            </a:extLst>
          </p:cNvPr>
          <p:cNvGrpSpPr/>
          <p:nvPr/>
        </p:nvGrpSpPr>
        <p:grpSpPr>
          <a:xfrm>
            <a:off x="1292316" y="2234368"/>
            <a:ext cx="1371600" cy="1371600"/>
            <a:chOff x="1326945" y="2277052"/>
            <a:chExt cx="1371600" cy="1371600"/>
          </a:xfrm>
        </p:grpSpPr>
        <p:sp>
          <p:nvSpPr>
            <p:cNvPr id="6" name="AutoShape 23">
              <a:extLst>
                <a:ext uri="{FF2B5EF4-FFF2-40B4-BE49-F238E27FC236}">
                  <a16:creationId xmlns:a16="http://schemas.microsoft.com/office/drawing/2014/main" id="{F0704DFB-802C-E0E4-3DC0-3CDC2B9F0B0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a 65">
              <a:extLst>
                <a:ext uri="{FF2B5EF4-FFF2-40B4-BE49-F238E27FC236}">
                  <a16:creationId xmlns:a16="http://schemas.microsoft.com/office/drawing/2014/main" id="{95B10CB1-8A8F-E144-4F8B-FD67B256B913}"/>
                </a:ext>
              </a:extLst>
            </p:cNvPr>
            <p:cNvGrpSpPr/>
            <p:nvPr userDrawn="1"/>
          </p:nvGrpSpPr>
          <p:grpSpPr>
            <a:xfrm>
              <a:off x="1742077" y="2648934"/>
              <a:ext cx="541337" cy="412750"/>
              <a:chOff x="906463" y="3402013"/>
              <a:chExt cx="541337" cy="412750"/>
            </a:xfrm>
          </p:grpSpPr>
          <p:sp>
            <p:nvSpPr>
              <p:cNvPr id="47" name="Freeform 25">
                <a:extLst>
                  <a:ext uri="{FF2B5EF4-FFF2-40B4-BE49-F238E27FC236}">
                    <a16:creationId xmlns:a16="http://schemas.microsoft.com/office/drawing/2014/main" id="{875D68BC-B34D-239C-3EDC-C5F8A936202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8" name="Freeform 26">
                <a:extLst>
                  <a:ext uri="{FF2B5EF4-FFF2-40B4-BE49-F238E27FC236}">
                    <a16:creationId xmlns:a16="http://schemas.microsoft.com/office/drawing/2014/main" id="{0736C2C3-392E-C56E-8534-0CECE84EB2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9" name="Freeform 27">
                <a:extLst>
                  <a:ext uri="{FF2B5EF4-FFF2-40B4-BE49-F238E27FC236}">
                    <a16:creationId xmlns:a16="http://schemas.microsoft.com/office/drawing/2014/main" id="{72532441-D2C5-96C9-C20C-7ABB64CC78B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0" name="Freeform 28">
                <a:extLst>
                  <a:ext uri="{FF2B5EF4-FFF2-40B4-BE49-F238E27FC236}">
                    <a16:creationId xmlns:a16="http://schemas.microsoft.com/office/drawing/2014/main" id="{C41F22C7-03B9-5425-F12C-001DB31A44F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9">
                <a:extLst>
                  <a:ext uri="{FF2B5EF4-FFF2-40B4-BE49-F238E27FC236}">
                    <a16:creationId xmlns:a16="http://schemas.microsoft.com/office/drawing/2014/main" id="{C3F165A6-EC95-FE26-95C0-3F68AE2E79A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8" name="Oval 7">
              <a:extLst>
                <a:ext uri="{FF2B5EF4-FFF2-40B4-BE49-F238E27FC236}">
                  <a16:creationId xmlns:a16="http://schemas.microsoft.com/office/drawing/2014/main" id="{435D5145-FB6A-98C8-1FA5-EE2D2F40BD54}"/>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0" name="Graphic 29" descr="Remote work with solid fill">
              <a:extLst>
                <a:ext uri="{FF2B5EF4-FFF2-40B4-BE49-F238E27FC236}">
                  <a16:creationId xmlns:a16="http://schemas.microsoft.com/office/drawing/2014/main" id="{7E864775-CD5B-4EDC-F4A1-F17A5BE982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sp>
        <p:nvSpPr>
          <p:cNvPr id="79" name="Content Placeholder 78">
            <a:extLst>
              <a:ext uri="{FF2B5EF4-FFF2-40B4-BE49-F238E27FC236}">
                <a16:creationId xmlns:a16="http://schemas.microsoft.com/office/drawing/2014/main" id="{D8710E72-5B7D-A922-87C9-725E73D1CFDA}"/>
              </a:ext>
            </a:extLst>
          </p:cNvPr>
          <p:cNvSpPr>
            <a:spLocks noGrp="1"/>
          </p:cNvSpPr>
          <p:nvPr>
            <p:ph sz="half" idx="1"/>
          </p:nvPr>
        </p:nvSpPr>
        <p:spPr>
          <a:xfrm>
            <a:off x="1190822" y="3740815"/>
            <a:ext cx="1574587" cy="571408"/>
          </a:xfrm>
        </p:spPr>
        <p:txBody>
          <a:bodyPr>
            <a:normAutofit/>
          </a:bodyPr>
          <a:lstStyle/>
          <a:p>
            <a:pPr algn="ctr"/>
            <a:r>
              <a:rPr kumimoji="0" lang="en-US" sz="2800" b="1" i="0" u="none" strike="noStrike" kern="1200" cap="none" spc="0" normalizeH="0" baseline="0" noProof="0">
                <a:ln>
                  <a:noFill/>
                </a:ln>
                <a:solidFill>
                  <a:srgbClr val="00015E"/>
                </a:solidFill>
                <a:effectLst/>
                <a:uLnTx/>
                <a:uFillTx/>
                <a:latin typeface="Aptos" panose="020B0004020202020204" pitchFamily="34" charset="0"/>
              </a:rPr>
              <a:t>Sponsor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ndParaRPr>
          </a:p>
          <a:p>
            <a:endParaRPr lang="en-US">
              <a:solidFill>
                <a:srgbClr val="00015E"/>
              </a:solidFill>
              <a:latin typeface="Aptos" panose="020B0004020202020204" pitchFamily="34" charset="0"/>
            </a:endParaRPr>
          </a:p>
        </p:txBody>
      </p:sp>
      <p:sp>
        <p:nvSpPr>
          <p:cNvPr id="80" name="Content Placeholder 79">
            <a:extLst>
              <a:ext uri="{FF2B5EF4-FFF2-40B4-BE49-F238E27FC236}">
                <a16:creationId xmlns:a16="http://schemas.microsoft.com/office/drawing/2014/main" id="{0831B32D-9875-74C3-3C2E-9F93C34ED78C}"/>
              </a:ext>
            </a:extLst>
          </p:cNvPr>
          <p:cNvSpPr>
            <a:spLocks noGrp="1"/>
          </p:cNvSpPr>
          <p:nvPr>
            <p:ph sz="half" idx="2"/>
          </p:nvPr>
        </p:nvSpPr>
        <p:spPr>
          <a:xfrm>
            <a:off x="912103" y="4191219"/>
            <a:ext cx="2313620" cy="1300543"/>
          </a:xfrm>
        </p:spPr>
        <p:txBody>
          <a:bodyPr>
            <a:normAutofit fontScale="25000" lnSpcReduction="20000"/>
          </a:bodyPr>
          <a:lstStyle/>
          <a:p>
            <a:pPr algn="ctr">
              <a:lnSpc>
                <a:spcPct val="120000"/>
              </a:lnSpc>
              <a:defRPr/>
            </a:pPr>
            <a:r>
              <a:rPr lang="en-US" sz="6400">
                <a:solidFill>
                  <a:prstClr val="black"/>
                </a:solidFill>
              </a:rPr>
              <a:t>An organization that agrees to operate an apprenticeship program and in whose name the program is registered.</a:t>
            </a:r>
            <a:endParaRPr lang="pl-PL" sz="6400">
              <a:solidFill>
                <a:prstClr val="black"/>
              </a:solidFill>
            </a:endParaRPr>
          </a:p>
          <a:p>
            <a:endParaRPr lang="en-US">
              <a:solidFill>
                <a:srgbClr val="00015E"/>
              </a:solidFill>
              <a:latin typeface="Aptos" panose="020B0004020202020204" pitchFamily="34" charset="0"/>
            </a:endParaRPr>
          </a:p>
        </p:txBody>
      </p:sp>
      <p:grpSp>
        <p:nvGrpSpPr>
          <p:cNvPr id="54" name="Group 53" descr="employees learning">
            <a:extLst>
              <a:ext uri="{FF2B5EF4-FFF2-40B4-BE49-F238E27FC236}">
                <a16:creationId xmlns:a16="http://schemas.microsoft.com/office/drawing/2014/main" id="{9EEA245E-6C3F-C855-2DCD-D89C12318FE6}"/>
              </a:ext>
            </a:extLst>
          </p:cNvPr>
          <p:cNvGrpSpPr/>
          <p:nvPr/>
        </p:nvGrpSpPr>
        <p:grpSpPr>
          <a:xfrm>
            <a:off x="4105782" y="2212954"/>
            <a:ext cx="1371600" cy="1371600"/>
            <a:chOff x="6844895" y="2307082"/>
            <a:chExt cx="1371600" cy="1371600"/>
          </a:xfrm>
        </p:grpSpPr>
        <p:sp>
          <p:nvSpPr>
            <p:cNvPr id="10" name="AutoShape 23">
              <a:extLst>
                <a:ext uri="{FF2B5EF4-FFF2-40B4-BE49-F238E27FC236}">
                  <a16:creationId xmlns:a16="http://schemas.microsoft.com/office/drawing/2014/main" id="{F83B8E6C-9DCE-55C9-1467-F415B35402F6}"/>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BD228A59-A6CE-C267-A312-DAF1E356D23E}"/>
                </a:ext>
              </a:extLst>
            </p:cNvPr>
            <p:cNvGrpSpPr/>
            <p:nvPr userDrawn="1"/>
          </p:nvGrpSpPr>
          <p:grpSpPr>
            <a:xfrm>
              <a:off x="7405168" y="2650109"/>
              <a:ext cx="541337" cy="412750"/>
              <a:chOff x="906463" y="3402013"/>
              <a:chExt cx="541337" cy="412750"/>
            </a:xfrm>
          </p:grpSpPr>
          <p:sp>
            <p:nvSpPr>
              <p:cNvPr id="42" name="Freeform 25">
                <a:extLst>
                  <a:ext uri="{FF2B5EF4-FFF2-40B4-BE49-F238E27FC236}">
                    <a16:creationId xmlns:a16="http://schemas.microsoft.com/office/drawing/2014/main" id="{21029E77-E31F-3A7E-1C28-97FAB301700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3" name="Freeform 26">
                <a:extLst>
                  <a:ext uri="{FF2B5EF4-FFF2-40B4-BE49-F238E27FC236}">
                    <a16:creationId xmlns:a16="http://schemas.microsoft.com/office/drawing/2014/main" id="{37382F3D-E5A9-E0D3-F95D-15FEA36D2C4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4" name="Freeform 27">
                <a:extLst>
                  <a:ext uri="{FF2B5EF4-FFF2-40B4-BE49-F238E27FC236}">
                    <a16:creationId xmlns:a16="http://schemas.microsoft.com/office/drawing/2014/main" id="{828E2E35-E56D-A01E-25DA-0F4B2DD5029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5" name="Freeform 28">
                <a:extLst>
                  <a:ext uri="{FF2B5EF4-FFF2-40B4-BE49-F238E27FC236}">
                    <a16:creationId xmlns:a16="http://schemas.microsoft.com/office/drawing/2014/main" id="{D1EE6C1D-8497-C8AA-6BC6-14964F209D8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6" name="Freeform 29">
                <a:extLst>
                  <a:ext uri="{FF2B5EF4-FFF2-40B4-BE49-F238E27FC236}">
                    <a16:creationId xmlns:a16="http://schemas.microsoft.com/office/drawing/2014/main" id="{6B57A999-A8F1-A113-C9EE-FAFFB63CEBD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Oval 11">
              <a:extLst>
                <a:ext uri="{FF2B5EF4-FFF2-40B4-BE49-F238E27FC236}">
                  <a16:creationId xmlns:a16="http://schemas.microsoft.com/office/drawing/2014/main" id="{3533650D-18F8-0133-6200-C14918E1BAAF}"/>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8EA4E0F8-94FC-AEF8-F509-C820BF3A724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sp>
        <p:nvSpPr>
          <p:cNvPr id="81" name="Content Placeholder 80">
            <a:extLst>
              <a:ext uri="{FF2B5EF4-FFF2-40B4-BE49-F238E27FC236}">
                <a16:creationId xmlns:a16="http://schemas.microsoft.com/office/drawing/2014/main" id="{7988AA0D-074E-CF7D-1F24-2A5BADF0A880}"/>
              </a:ext>
            </a:extLst>
          </p:cNvPr>
          <p:cNvSpPr>
            <a:spLocks noGrp="1"/>
          </p:cNvSpPr>
          <p:nvPr>
            <p:ph sz="half" idx="13"/>
          </p:nvPr>
        </p:nvSpPr>
        <p:spPr>
          <a:xfrm>
            <a:off x="3680170" y="3789699"/>
            <a:ext cx="2197193" cy="425247"/>
          </a:xfrm>
        </p:spPr>
        <p:txBody>
          <a:bodyPr>
            <a:normAutofit fontScale="92500" lnSpcReduction="20000"/>
          </a:bodyPr>
          <a:lstStyle/>
          <a:p>
            <a:pPr algn="ctr">
              <a:lnSpc>
                <a:spcPct val="100000"/>
              </a:lnSpc>
            </a:pPr>
            <a:r>
              <a:rPr lang="en-US" b="1">
                <a:solidFill>
                  <a:srgbClr val="00015E"/>
                </a:solidFill>
                <a:latin typeface="Aptos" panose="020B0004020202020204" pitchFamily="34" charset="0"/>
              </a:rPr>
              <a:t>Employer</a:t>
            </a:r>
            <a:endParaRPr lang="pl-PL" b="1">
              <a:solidFill>
                <a:srgbClr val="00015E"/>
              </a:solidFill>
              <a:latin typeface="Aptos" panose="020B0004020202020204" pitchFamily="34" charset="0"/>
            </a:endParaRPr>
          </a:p>
          <a:p>
            <a:endParaRPr lang="en-US">
              <a:solidFill>
                <a:srgbClr val="00015E"/>
              </a:solidFill>
              <a:latin typeface="Aptos" panose="020B0004020202020204" pitchFamily="34" charset="0"/>
            </a:endParaRPr>
          </a:p>
        </p:txBody>
      </p:sp>
      <p:sp>
        <p:nvSpPr>
          <p:cNvPr id="82" name="Content Placeholder 81">
            <a:extLst>
              <a:ext uri="{FF2B5EF4-FFF2-40B4-BE49-F238E27FC236}">
                <a16:creationId xmlns:a16="http://schemas.microsoft.com/office/drawing/2014/main" id="{A86745B7-6684-A0DF-D26F-168DFCE46E17}"/>
              </a:ext>
            </a:extLst>
          </p:cNvPr>
          <p:cNvSpPr>
            <a:spLocks noGrp="1"/>
          </p:cNvSpPr>
          <p:nvPr>
            <p:ph sz="half" idx="14"/>
          </p:nvPr>
        </p:nvSpPr>
        <p:spPr>
          <a:xfrm>
            <a:off x="3589759" y="4188343"/>
            <a:ext cx="2672381" cy="1615838"/>
          </a:xfrm>
        </p:spPr>
        <p:txBody>
          <a:bodyPr>
            <a:normAutofit/>
          </a:bodyPr>
          <a:lstStyle/>
          <a:p>
            <a:pPr marR="0" lvl="0" algn="ctr" fontAlgn="auto">
              <a:lnSpc>
                <a:spcPct val="100000"/>
              </a:lnSpc>
              <a:spcAft>
                <a:spcPts val="0"/>
              </a:spcAft>
              <a:buClrTx/>
              <a:buSzTx/>
              <a:tabLst/>
              <a:defRPr/>
            </a:pPr>
            <a:r>
              <a:rPr lang="en-US" sz="1600">
                <a:solidFill>
                  <a:prstClr val="black"/>
                </a:solidFill>
                <a:latin typeface="Aptos" panose="020B0004020202020204" pitchFamily="34" charset="0"/>
              </a:rPr>
              <a:t>Hires and provides paid OJL for apprentices under supervision of a designated mentor who is a skilled professional in that occupation.</a:t>
            </a:r>
          </a:p>
        </p:txBody>
      </p:sp>
      <p:grpSp>
        <p:nvGrpSpPr>
          <p:cNvPr id="53" name="Group 52" descr="students commenting on instruction">
            <a:extLst>
              <a:ext uri="{FF2B5EF4-FFF2-40B4-BE49-F238E27FC236}">
                <a16:creationId xmlns:a16="http://schemas.microsoft.com/office/drawing/2014/main" id="{51A2458B-E619-ADC6-D678-D9317162E628}"/>
              </a:ext>
            </a:extLst>
          </p:cNvPr>
          <p:cNvGrpSpPr/>
          <p:nvPr/>
        </p:nvGrpSpPr>
        <p:grpSpPr>
          <a:xfrm>
            <a:off x="7064554" y="2226468"/>
            <a:ext cx="1371600" cy="1371600"/>
            <a:chOff x="4084230" y="2320581"/>
            <a:chExt cx="1371600" cy="1371600"/>
          </a:xfrm>
        </p:grpSpPr>
        <p:sp>
          <p:nvSpPr>
            <p:cNvPr id="17" name="AutoShape 23">
              <a:extLst>
                <a:ext uri="{FF2B5EF4-FFF2-40B4-BE49-F238E27FC236}">
                  <a16:creationId xmlns:a16="http://schemas.microsoft.com/office/drawing/2014/main" id="{C3A1F688-1962-DD60-597C-7217E2F8D462}"/>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upa 65">
              <a:extLst>
                <a:ext uri="{FF2B5EF4-FFF2-40B4-BE49-F238E27FC236}">
                  <a16:creationId xmlns:a16="http://schemas.microsoft.com/office/drawing/2014/main" id="{C8711B0F-7814-00C8-8515-EAC81CF15DB0}"/>
                </a:ext>
              </a:extLst>
            </p:cNvPr>
            <p:cNvGrpSpPr/>
            <p:nvPr userDrawn="1"/>
          </p:nvGrpSpPr>
          <p:grpSpPr>
            <a:xfrm>
              <a:off x="4432532" y="2692463"/>
              <a:ext cx="541337" cy="412750"/>
              <a:chOff x="906463" y="3402013"/>
              <a:chExt cx="541337" cy="412750"/>
            </a:xfrm>
          </p:grpSpPr>
          <p:sp>
            <p:nvSpPr>
              <p:cNvPr id="32" name="Freeform 25">
                <a:extLst>
                  <a:ext uri="{FF2B5EF4-FFF2-40B4-BE49-F238E27FC236}">
                    <a16:creationId xmlns:a16="http://schemas.microsoft.com/office/drawing/2014/main" id="{E3BB0B52-4950-A951-EF0B-53512E51325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3" name="Freeform 26">
                <a:extLst>
                  <a:ext uri="{FF2B5EF4-FFF2-40B4-BE49-F238E27FC236}">
                    <a16:creationId xmlns:a16="http://schemas.microsoft.com/office/drawing/2014/main" id="{ACE8D492-0144-61AA-B4C7-671A6F83806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4" name="Freeform 27">
                <a:extLst>
                  <a:ext uri="{FF2B5EF4-FFF2-40B4-BE49-F238E27FC236}">
                    <a16:creationId xmlns:a16="http://schemas.microsoft.com/office/drawing/2014/main" id="{66A763C3-9D03-F22A-CFAA-053D699038A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5" name="Freeform 28">
                <a:extLst>
                  <a:ext uri="{FF2B5EF4-FFF2-40B4-BE49-F238E27FC236}">
                    <a16:creationId xmlns:a16="http://schemas.microsoft.com/office/drawing/2014/main" id="{8ACF5197-29A5-3BAB-37C6-B1B230FCEE6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6" name="Freeform 29">
                <a:extLst>
                  <a:ext uri="{FF2B5EF4-FFF2-40B4-BE49-F238E27FC236}">
                    <a16:creationId xmlns:a16="http://schemas.microsoft.com/office/drawing/2014/main" id="{E1E976AF-DB55-47F2-1548-6FA6B77E11D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9" name="Oval 18">
              <a:extLst>
                <a:ext uri="{FF2B5EF4-FFF2-40B4-BE49-F238E27FC236}">
                  <a16:creationId xmlns:a16="http://schemas.microsoft.com/office/drawing/2014/main" id="{901A6636-A17A-D98E-9581-C130CC53D822}"/>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7" name="Graphic 26" descr="Customer review with solid fill">
              <a:extLst>
                <a:ext uri="{FF2B5EF4-FFF2-40B4-BE49-F238E27FC236}">
                  <a16:creationId xmlns:a16="http://schemas.microsoft.com/office/drawing/2014/main" id="{3AEC42C0-5D89-43BD-5393-610F4926FA2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2830" y="2535682"/>
              <a:ext cx="914400" cy="914400"/>
            </a:xfrm>
            <a:prstGeom prst="rect">
              <a:avLst/>
            </a:prstGeom>
          </p:spPr>
        </p:pic>
      </p:grpSp>
      <p:sp>
        <p:nvSpPr>
          <p:cNvPr id="83" name="Content Placeholder 82">
            <a:extLst>
              <a:ext uri="{FF2B5EF4-FFF2-40B4-BE49-F238E27FC236}">
                <a16:creationId xmlns:a16="http://schemas.microsoft.com/office/drawing/2014/main" id="{CF1E45F5-B5F7-7409-5987-422D8D2F8B13}"/>
              </a:ext>
            </a:extLst>
          </p:cNvPr>
          <p:cNvSpPr>
            <a:spLocks noGrp="1"/>
          </p:cNvSpPr>
          <p:nvPr>
            <p:ph sz="half" idx="15"/>
          </p:nvPr>
        </p:nvSpPr>
        <p:spPr>
          <a:xfrm>
            <a:off x="6476716" y="3811889"/>
            <a:ext cx="2567229" cy="500334"/>
          </a:xfrm>
        </p:spPr>
        <p:txBody>
          <a:bodyPr>
            <a:normAutofit fontScale="92500" lnSpcReduction="20000"/>
          </a:bodyPr>
          <a:lstStyle/>
          <a:p>
            <a:pPr algn="ctr">
              <a:lnSpc>
                <a:spcPct val="120000"/>
              </a:lnSpc>
              <a:defRPr/>
            </a:pPr>
            <a:r>
              <a:rPr lang="en-US" b="1">
                <a:solidFill>
                  <a:srgbClr val="00015E"/>
                </a:solidFill>
                <a:latin typeface="Aptos" panose="020B0004020202020204" pitchFamily="34" charset="0"/>
              </a:rPr>
              <a:t>RI Provider</a:t>
            </a:r>
            <a:endParaRPr lang="pl-PL" b="1">
              <a:solidFill>
                <a:srgbClr val="00015E"/>
              </a:solidFill>
              <a:latin typeface="Aptos" panose="020B0004020202020204" pitchFamily="34" charset="0"/>
            </a:endParaRPr>
          </a:p>
          <a:p>
            <a:endParaRPr lang="en-US" sz="1600"/>
          </a:p>
        </p:txBody>
      </p:sp>
      <p:sp>
        <p:nvSpPr>
          <p:cNvPr id="84" name="Content Placeholder 83">
            <a:extLst>
              <a:ext uri="{FF2B5EF4-FFF2-40B4-BE49-F238E27FC236}">
                <a16:creationId xmlns:a16="http://schemas.microsoft.com/office/drawing/2014/main" id="{D858D0B8-28FF-9FF7-4B65-BD7BC425AA03}"/>
              </a:ext>
            </a:extLst>
          </p:cNvPr>
          <p:cNvSpPr>
            <a:spLocks noGrp="1"/>
          </p:cNvSpPr>
          <p:nvPr>
            <p:ph sz="half" idx="16"/>
          </p:nvPr>
        </p:nvSpPr>
        <p:spPr>
          <a:xfrm>
            <a:off x="6487649" y="4212129"/>
            <a:ext cx="2504371" cy="1718053"/>
          </a:xfrm>
        </p:spPr>
        <p:txBody>
          <a:bodyPr>
            <a:normAutofit lnSpcReduction="10000"/>
          </a:bodyPr>
          <a:lstStyle/>
          <a:p>
            <a:pPr algn="ctr">
              <a:lnSpc>
                <a:spcPct val="120000"/>
              </a:lnSpc>
              <a:defRPr/>
            </a:pPr>
            <a:r>
              <a:rPr lang="en-US" sz="1600">
                <a:solidFill>
                  <a:prstClr val="black"/>
                </a:solidFill>
                <a:latin typeface="Aptos" panose="020B0004020202020204" pitchFamily="34" charset="0"/>
              </a:rPr>
              <a:t> Entity that provides instruction to apprentices in the designated occupation’s core knowledge, skills, and abilities.</a:t>
            </a:r>
            <a:endParaRPr lang="pl-PL" sz="1600">
              <a:solidFill>
                <a:prstClr val="black"/>
              </a:solidFill>
              <a:latin typeface="Aptos" panose="020B0004020202020204" pitchFamily="34" charset="0"/>
            </a:endParaRPr>
          </a:p>
          <a:p>
            <a:endParaRPr lang="en-US" sz="1600"/>
          </a:p>
        </p:txBody>
      </p:sp>
      <p:grpSp>
        <p:nvGrpSpPr>
          <p:cNvPr id="55" name="Group 54" descr="network of people">
            <a:extLst>
              <a:ext uri="{FF2B5EF4-FFF2-40B4-BE49-F238E27FC236}">
                <a16:creationId xmlns:a16="http://schemas.microsoft.com/office/drawing/2014/main" id="{AA536082-CD58-97C9-D9F0-9B793AE211C8}"/>
              </a:ext>
            </a:extLst>
          </p:cNvPr>
          <p:cNvGrpSpPr/>
          <p:nvPr/>
        </p:nvGrpSpPr>
        <p:grpSpPr>
          <a:xfrm>
            <a:off x="9614936" y="2249728"/>
            <a:ext cx="1371600" cy="1371600"/>
            <a:chOff x="9580307" y="2313967"/>
            <a:chExt cx="1371600" cy="1371600"/>
          </a:xfrm>
        </p:grpSpPr>
        <p:sp>
          <p:nvSpPr>
            <p:cNvPr id="14" name="AutoShape 23">
              <a:extLst>
                <a:ext uri="{FF2B5EF4-FFF2-40B4-BE49-F238E27FC236}">
                  <a16:creationId xmlns:a16="http://schemas.microsoft.com/office/drawing/2014/main" id="{1BC78266-C6B6-412B-4212-BEE2D82B06C4}"/>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819D5F0-CD99-DEC6-16F9-D7B6E1A13B75}"/>
                </a:ext>
              </a:extLst>
            </p:cNvPr>
            <p:cNvGrpSpPr/>
            <p:nvPr userDrawn="1"/>
          </p:nvGrpSpPr>
          <p:grpSpPr>
            <a:xfrm>
              <a:off x="10071580" y="2685849"/>
              <a:ext cx="541337" cy="412750"/>
              <a:chOff x="906463" y="3402013"/>
              <a:chExt cx="541337" cy="412750"/>
            </a:xfrm>
          </p:grpSpPr>
          <p:sp>
            <p:nvSpPr>
              <p:cNvPr id="37" name="Freeform 25">
                <a:extLst>
                  <a:ext uri="{FF2B5EF4-FFF2-40B4-BE49-F238E27FC236}">
                    <a16:creationId xmlns:a16="http://schemas.microsoft.com/office/drawing/2014/main" id="{136E5E56-C70C-F14D-BBC4-740B34416B0C}"/>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6">
                <a:extLst>
                  <a:ext uri="{FF2B5EF4-FFF2-40B4-BE49-F238E27FC236}">
                    <a16:creationId xmlns:a16="http://schemas.microsoft.com/office/drawing/2014/main" id="{37A9A516-F75E-C2CD-E39F-38A125662D8D}"/>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7">
                <a:extLst>
                  <a:ext uri="{FF2B5EF4-FFF2-40B4-BE49-F238E27FC236}">
                    <a16:creationId xmlns:a16="http://schemas.microsoft.com/office/drawing/2014/main" id="{C061F7C6-2733-B84D-232F-A888B36F792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0" name="Freeform 28">
                <a:extLst>
                  <a:ext uri="{FF2B5EF4-FFF2-40B4-BE49-F238E27FC236}">
                    <a16:creationId xmlns:a16="http://schemas.microsoft.com/office/drawing/2014/main" id="{E77AADBD-F2E1-3800-76C4-636162A5B509}"/>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1" name="Freeform 29">
                <a:extLst>
                  <a:ext uri="{FF2B5EF4-FFF2-40B4-BE49-F238E27FC236}">
                    <a16:creationId xmlns:a16="http://schemas.microsoft.com/office/drawing/2014/main" id="{BA0CE0B0-E619-128C-8177-6387F630D8E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6" name="Oval 15">
              <a:extLst>
                <a:ext uri="{FF2B5EF4-FFF2-40B4-BE49-F238E27FC236}">
                  <a16:creationId xmlns:a16="http://schemas.microsoft.com/office/drawing/2014/main" id="{48EDC056-A436-AD24-B3EC-6C2A1757BE1B}"/>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8" name="Graphic 27" descr="Connections with solid fill">
              <a:extLst>
                <a:ext uri="{FF2B5EF4-FFF2-40B4-BE49-F238E27FC236}">
                  <a16:creationId xmlns:a16="http://schemas.microsoft.com/office/drawing/2014/main" id="{C26C43E3-9FA7-0C26-8833-7AD046EBD18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sp>
        <p:nvSpPr>
          <p:cNvPr id="85" name="Content Placeholder 84">
            <a:extLst>
              <a:ext uri="{FF2B5EF4-FFF2-40B4-BE49-F238E27FC236}">
                <a16:creationId xmlns:a16="http://schemas.microsoft.com/office/drawing/2014/main" id="{CECBA5CA-E153-AE2D-7CCE-D11287156727}"/>
              </a:ext>
            </a:extLst>
          </p:cNvPr>
          <p:cNvSpPr>
            <a:spLocks noGrp="1"/>
          </p:cNvSpPr>
          <p:nvPr>
            <p:ph sz="half" idx="17"/>
          </p:nvPr>
        </p:nvSpPr>
        <p:spPr>
          <a:xfrm>
            <a:off x="9641770" y="3786882"/>
            <a:ext cx="1470214" cy="425247"/>
          </a:xfrm>
        </p:spPr>
        <p:txBody>
          <a:bodyPr>
            <a:normAutofit fontScale="92500" lnSpcReduction="20000"/>
          </a:bodyPr>
          <a:lstStyle/>
          <a:p>
            <a:pPr algn="ctr">
              <a:lnSpc>
                <a:spcPct val="100000"/>
              </a:lnSpc>
            </a:pPr>
            <a:r>
              <a:rPr lang="en-US" b="1">
                <a:solidFill>
                  <a:srgbClr val="00015E"/>
                </a:solidFill>
                <a:latin typeface="Aptos" panose="020B0004020202020204" pitchFamily="34" charset="0"/>
              </a:rPr>
              <a:t>Partner</a:t>
            </a:r>
            <a:endParaRPr lang="pl-PL" b="1">
              <a:solidFill>
                <a:srgbClr val="00015E"/>
              </a:solidFill>
              <a:latin typeface="Aptos" panose="020B0004020202020204" pitchFamily="34" charset="0"/>
            </a:endParaRPr>
          </a:p>
          <a:p>
            <a:endParaRPr lang="en-US">
              <a:solidFill>
                <a:srgbClr val="00015E"/>
              </a:solidFill>
              <a:latin typeface="Aptos" panose="020B0004020202020204" pitchFamily="34" charset="0"/>
            </a:endParaRPr>
          </a:p>
        </p:txBody>
      </p:sp>
      <p:sp>
        <p:nvSpPr>
          <p:cNvPr id="86" name="Content Placeholder 85">
            <a:extLst>
              <a:ext uri="{FF2B5EF4-FFF2-40B4-BE49-F238E27FC236}">
                <a16:creationId xmlns:a16="http://schemas.microsoft.com/office/drawing/2014/main" id="{9ECA1DF6-34A0-26B6-7F3C-5836C98B95FD}"/>
              </a:ext>
            </a:extLst>
          </p:cNvPr>
          <p:cNvSpPr>
            <a:spLocks noGrp="1"/>
          </p:cNvSpPr>
          <p:nvPr>
            <p:ph sz="half" idx="18"/>
          </p:nvPr>
        </p:nvSpPr>
        <p:spPr>
          <a:xfrm>
            <a:off x="9269356" y="4163783"/>
            <a:ext cx="2251081" cy="1664958"/>
          </a:xfrm>
        </p:spPr>
        <p:txBody>
          <a:bodyPr>
            <a:normAutofit/>
          </a:bodyPr>
          <a:lstStyle/>
          <a:p>
            <a:pPr algn="ctr">
              <a:lnSpc>
                <a:spcPct val="120000"/>
              </a:lnSpc>
              <a:defRPr/>
            </a:pPr>
            <a:r>
              <a:rPr lang="en-US" sz="1600">
                <a:solidFill>
                  <a:prstClr val="black"/>
                </a:solidFill>
                <a:latin typeface="Aptos" panose="020B0004020202020204" pitchFamily="34" charset="0"/>
              </a:rPr>
              <a:t> Organizations committed to assisting RA programs. They can play one or more roles. </a:t>
            </a:r>
            <a:endParaRPr lang="pl-PL" sz="1600">
              <a:solidFill>
                <a:prstClr val="black"/>
              </a:solidFill>
              <a:latin typeface="Aptos" panose="020B0004020202020204" pitchFamily="34" charset="0"/>
            </a:endParaRPr>
          </a:p>
          <a:p>
            <a:endParaRPr lang="en-US" sz="1600"/>
          </a:p>
        </p:txBody>
      </p:sp>
      <p:cxnSp>
        <p:nvCxnSpPr>
          <p:cNvPr id="25" name="Łącznik prosty 26">
            <a:extLst>
              <a:ext uri="{FF2B5EF4-FFF2-40B4-BE49-F238E27FC236}">
                <a16:creationId xmlns:a16="http://schemas.microsoft.com/office/drawing/2014/main" id="{316EF346-D37D-9DE4-995A-8608260A708D}"/>
              </a:ext>
              <a:ext uri="{C183D7F6-B498-43B3-948B-1728B52AA6E4}">
                <adec:decorative xmlns:adec="http://schemas.microsoft.com/office/drawing/2017/decorative" val="1"/>
              </a:ext>
            </a:extLst>
          </p:cNvPr>
          <p:cNvCxnSpPr>
            <a:cxnSpLocks/>
          </p:cNvCxnSpPr>
          <p:nvPr userDrawn="1"/>
        </p:nvCxnSpPr>
        <p:spPr>
          <a:xfrm flipH="1">
            <a:off x="9096852"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7" name="Slide Number Placeholder 5">
            <a:extLst>
              <a:ext uri="{FF2B5EF4-FFF2-40B4-BE49-F238E27FC236}">
                <a16:creationId xmlns:a16="http://schemas.microsoft.com/office/drawing/2014/main" id="{84E33CDD-4013-6093-5720-B609E444EB85}"/>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Safal Partners © 2024</a:t>
            </a:r>
          </a:p>
        </p:txBody>
      </p:sp>
      <p:pic>
        <p:nvPicPr>
          <p:cNvPr id="4" name="Picture 3">
            <a:extLst>
              <a:ext uri="{FF2B5EF4-FFF2-40B4-BE49-F238E27FC236}">
                <a16:creationId xmlns:a16="http://schemas.microsoft.com/office/drawing/2014/main" id="{F1F13715-592B-5983-A0A9-E87BC46D858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3769" y="5913844"/>
            <a:ext cx="884779" cy="884779"/>
          </a:xfrm>
          <a:prstGeom prst="rect">
            <a:avLst/>
          </a:prstGeom>
        </p:spPr>
      </p:pic>
      <p:cxnSp>
        <p:nvCxnSpPr>
          <p:cNvPr id="23" name="Łącznik prosty 26">
            <a:extLst>
              <a:ext uri="{FF2B5EF4-FFF2-40B4-BE49-F238E27FC236}">
                <a16:creationId xmlns:a16="http://schemas.microsoft.com/office/drawing/2014/main" id="{864FEB4A-3B48-E14B-6E4A-0425661B370F}"/>
              </a:ext>
              <a:ext uri="{C183D7F6-B498-43B3-948B-1728B52AA6E4}">
                <adec:decorative xmlns:adec="http://schemas.microsoft.com/office/drawing/2017/decorative" val="1"/>
              </a:ext>
            </a:extLst>
          </p:cNvPr>
          <p:cNvCxnSpPr>
            <a:cxnSpLocks/>
          </p:cNvCxnSpPr>
          <p:nvPr userDrawn="1"/>
        </p:nvCxnSpPr>
        <p:spPr>
          <a:xfrm flipH="1">
            <a:off x="3383115"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4" name="Łącznik prosty 26">
            <a:extLst>
              <a:ext uri="{FF2B5EF4-FFF2-40B4-BE49-F238E27FC236}">
                <a16:creationId xmlns:a16="http://schemas.microsoft.com/office/drawing/2014/main" id="{B4C4D0B5-FF8C-4C7E-EA7C-2AD796DD4899}"/>
              </a:ext>
              <a:ext uri="{C183D7F6-B498-43B3-948B-1728B52AA6E4}">
                <adec:decorative xmlns:adec="http://schemas.microsoft.com/office/drawing/2017/decorative" val="1"/>
              </a:ext>
            </a:extLst>
          </p:cNvPr>
          <p:cNvCxnSpPr>
            <a:cxnSpLocks/>
          </p:cNvCxnSpPr>
          <p:nvPr userDrawn="1"/>
        </p:nvCxnSpPr>
        <p:spPr>
          <a:xfrm flipH="1">
            <a:off x="6373738"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97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D337-3DAD-DED3-76EC-111CFA9D8F6B}"/>
              </a:ext>
            </a:extLst>
          </p:cNvPr>
          <p:cNvSpPr>
            <a:spLocks noGrp="1"/>
          </p:cNvSpPr>
          <p:nvPr>
            <p:ph type="title"/>
          </p:nvPr>
        </p:nvSpPr>
        <p:spPr>
          <a:xfrm>
            <a:off x="746760" y="656587"/>
            <a:ext cx="10515600" cy="1169035"/>
          </a:xfrm>
        </p:spPr>
        <p:txBody>
          <a:bodyPr>
            <a:normAutofit/>
          </a:bodyPr>
          <a:lstStyle/>
          <a:p>
            <a:r>
              <a:rPr lang="en-US" sz="4800"/>
              <a:t>Benefits of Registered Apprenticeship</a:t>
            </a:r>
          </a:p>
        </p:txBody>
      </p:sp>
      <p:sp>
        <p:nvSpPr>
          <p:cNvPr id="3" name="Content Placeholder 2">
            <a:extLst>
              <a:ext uri="{FF2B5EF4-FFF2-40B4-BE49-F238E27FC236}">
                <a16:creationId xmlns:a16="http://schemas.microsoft.com/office/drawing/2014/main" id="{A53C9C42-96F8-8577-6809-CF59FC17A9FE}"/>
              </a:ext>
            </a:extLst>
          </p:cNvPr>
          <p:cNvSpPr>
            <a:spLocks noGrp="1"/>
          </p:cNvSpPr>
          <p:nvPr>
            <p:ph sz="half" idx="1"/>
          </p:nvPr>
        </p:nvSpPr>
        <p:spPr>
          <a:xfrm>
            <a:off x="1272964" y="2160464"/>
            <a:ext cx="4654295" cy="923544"/>
          </a:xfrm>
        </p:spPr>
        <p:txBody>
          <a:bodyPr>
            <a:noAutofit/>
          </a:bodyPr>
          <a:lstStyle/>
          <a:p>
            <a:pPr marL="0" indent="0">
              <a:lnSpc>
                <a:spcPct val="100000"/>
              </a:lnSpc>
              <a:buNone/>
            </a:pPr>
            <a:r>
              <a:rPr lang="en-US" sz="1800" b="1">
                <a:latin typeface="Franklin Gothic Book" panose="020B0503020102020204" pitchFamily="34" charset="0"/>
              </a:rPr>
              <a:t>Reduced Turnover: </a:t>
            </a:r>
            <a:r>
              <a:rPr lang="en-US" sz="1800">
                <a:latin typeface="Franklin Gothic Book" panose="020B0503020102020204" pitchFamily="34" charset="0"/>
              </a:rPr>
              <a:t>Registered Apprenticeship is estimated to have a 93% retention rate (USDOL)</a:t>
            </a:r>
          </a:p>
        </p:txBody>
      </p:sp>
      <p:sp>
        <p:nvSpPr>
          <p:cNvPr id="4" name="Content Placeholder 3">
            <a:extLst>
              <a:ext uri="{FF2B5EF4-FFF2-40B4-BE49-F238E27FC236}">
                <a16:creationId xmlns:a16="http://schemas.microsoft.com/office/drawing/2014/main" id="{44C440B7-3AD3-46CD-F53C-AD26BD998FE3}"/>
              </a:ext>
            </a:extLst>
          </p:cNvPr>
          <p:cNvSpPr>
            <a:spLocks noGrp="1"/>
          </p:cNvSpPr>
          <p:nvPr>
            <p:ph sz="half" idx="13"/>
          </p:nvPr>
        </p:nvSpPr>
        <p:spPr>
          <a:xfrm>
            <a:off x="1212772" y="3312221"/>
            <a:ext cx="4654295" cy="923544"/>
          </a:xfrm>
        </p:spPr>
        <p:txBody>
          <a:bodyPr>
            <a:noAutofit/>
          </a:bodyPr>
          <a:lstStyle/>
          <a:p>
            <a:pPr marL="0" indent="0">
              <a:lnSpc>
                <a:spcPct val="110000"/>
              </a:lnSpc>
              <a:buNone/>
            </a:pPr>
            <a:r>
              <a:rPr lang="en-US" sz="1800" b="1">
                <a:latin typeface="Franklin Gothic Book" panose="020B0503020102020204" pitchFamily="34" charset="0"/>
              </a:rPr>
              <a:t>Positive ROI: </a:t>
            </a:r>
            <a:r>
              <a:rPr lang="en-US" sz="1800">
                <a:latin typeface="Franklin Gothic Book" panose="020B0503020102020204" pitchFamily="34" charset="0"/>
              </a:rPr>
              <a:t>Employers report earning on average $1.44 for every $1 invested in apprenticeship (USDOL)</a:t>
            </a:r>
          </a:p>
        </p:txBody>
      </p:sp>
      <p:sp>
        <p:nvSpPr>
          <p:cNvPr id="5" name="Content Placeholder 4">
            <a:extLst>
              <a:ext uri="{FF2B5EF4-FFF2-40B4-BE49-F238E27FC236}">
                <a16:creationId xmlns:a16="http://schemas.microsoft.com/office/drawing/2014/main" id="{B2971489-7F12-DA51-5F75-7DCB9FA4566C}"/>
              </a:ext>
            </a:extLst>
          </p:cNvPr>
          <p:cNvSpPr>
            <a:spLocks noGrp="1"/>
          </p:cNvSpPr>
          <p:nvPr>
            <p:ph sz="half" idx="14"/>
          </p:nvPr>
        </p:nvSpPr>
        <p:spPr>
          <a:xfrm>
            <a:off x="1212772" y="4494455"/>
            <a:ext cx="4654296" cy="1223277"/>
          </a:xfrm>
        </p:spPr>
        <p:txBody>
          <a:bodyPr>
            <a:normAutofit fontScale="77500" lnSpcReduction="20000"/>
          </a:bodyPr>
          <a:lstStyle/>
          <a:p>
            <a:pPr marL="0" indent="0">
              <a:lnSpc>
                <a:spcPct val="120000"/>
              </a:lnSpc>
              <a:buNone/>
            </a:pPr>
            <a:r>
              <a:rPr lang="en-US" sz="2300" b="1">
                <a:latin typeface="Franklin Gothic Book" panose="020B0503020102020204" pitchFamily="34" charset="0"/>
              </a:rPr>
              <a:t>Standardized Skillset: </a:t>
            </a:r>
            <a:r>
              <a:rPr lang="en-US" sz="2300">
                <a:latin typeface="Franklin Gothic Book" panose="020B0503020102020204" pitchFamily="34" charset="0"/>
              </a:rPr>
              <a:t>Every apprentice that completes an employer’s apprenticeship program becomes fully proficient in the same set of skills, creating a more agile workforce </a:t>
            </a:r>
          </a:p>
          <a:p>
            <a:pPr marL="0" indent="0">
              <a:lnSpc>
                <a:spcPct val="120000"/>
              </a:lnSpc>
              <a:buNone/>
            </a:pPr>
            <a:endParaRPr lang="en-US" sz="1800"/>
          </a:p>
        </p:txBody>
      </p:sp>
      <p:sp>
        <p:nvSpPr>
          <p:cNvPr id="6" name="Content Placeholder 5">
            <a:extLst>
              <a:ext uri="{FF2B5EF4-FFF2-40B4-BE49-F238E27FC236}">
                <a16:creationId xmlns:a16="http://schemas.microsoft.com/office/drawing/2014/main" id="{08349412-F293-5A0A-3C8A-7BE0D6A61842}"/>
              </a:ext>
            </a:extLst>
          </p:cNvPr>
          <p:cNvSpPr>
            <a:spLocks noGrp="1"/>
          </p:cNvSpPr>
          <p:nvPr>
            <p:ph sz="half" idx="15"/>
          </p:nvPr>
        </p:nvSpPr>
        <p:spPr>
          <a:xfrm>
            <a:off x="6782134" y="2136020"/>
            <a:ext cx="4954722" cy="1749221"/>
          </a:xfrm>
        </p:spPr>
        <p:txBody>
          <a:bodyPr>
            <a:noAutofit/>
          </a:bodyPr>
          <a:lstStyle/>
          <a:p>
            <a:pPr marL="0" indent="0">
              <a:lnSpc>
                <a:spcPct val="120000"/>
              </a:lnSpc>
              <a:buNone/>
            </a:pPr>
            <a:r>
              <a:rPr lang="en-US" sz="1800" b="1">
                <a:latin typeface="Franklin Gothic Book" panose="020B0503020102020204" pitchFamily="34" charset="0"/>
              </a:rPr>
              <a:t>Accessing Financial Benefits: </a:t>
            </a:r>
            <a:r>
              <a:rPr lang="en-US" sz="1800">
                <a:latin typeface="Franklin Gothic Book" panose="020B0503020102020204" pitchFamily="34" charset="0"/>
              </a:rPr>
              <a:t>employers with apprenticeship programs can qualify for federal and state tax credits, workforce funding, and a network of partners to support program implementation</a:t>
            </a:r>
          </a:p>
          <a:p>
            <a:pPr marL="0" indent="0">
              <a:lnSpc>
                <a:spcPct val="120000"/>
              </a:lnSpc>
              <a:buNone/>
            </a:pPr>
            <a:endParaRPr lang="en-US" sz="1800"/>
          </a:p>
        </p:txBody>
      </p:sp>
      <p:sp>
        <p:nvSpPr>
          <p:cNvPr id="7" name="Content Placeholder 6">
            <a:extLst>
              <a:ext uri="{FF2B5EF4-FFF2-40B4-BE49-F238E27FC236}">
                <a16:creationId xmlns:a16="http://schemas.microsoft.com/office/drawing/2014/main" id="{EB95EDFB-152A-486F-1375-642EBFCE2C32}"/>
              </a:ext>
            </a:extLst>
          </p:cNvPr>
          <p:cNvSpPr>
            <a:spLocks noGrp="1"/>
          </p:cNvSpPr>
          <p:nvPr>
            <p:ph sz="half" idx="16"/>
          </p:nvPr>
        </p:nvSpPr>
        <p:spPr>
          <a:xfrm>
            <a:off x="6782134" y="4089052"/>
            <a:ext cx="4840847" cy="1468072"/>
          </a:xfrm>
        </p:spPr>
        <p:txBody>
          <a:bodyPr>
            <a:normAutofit/>
          </a:bodyPr>
          <a:lstStyle/>
          <a:p>
            <a:pPr marL="0" indent="0">
              <a:lnSpc>
                <a:spcPct val="120000"/>
              </a:lnSpc>
              <a:buNone/>
            </a:pPr>
            <a:r>
              <a:rPr lang="en-US" sz="1800" b="1">
                <a:latin typeface="Franklin Gothic Book" panose="020B0503020102020204" pitchFamily="34" charset="0"/>
              </a:rPr>
              <a:t>Earn and Learn Training Model: </a:t>
            </a:r>
            <a:r>
              <a:rPr lang="en-US" sz="1800">
                <a:latin typeface="Franklin Gothic Book" panose="020B0503020102020204" pitchFamily="34" charset="0"/>
              </a:rPr>
              <a:t>Apprentices are paid for the duration of their apprenticeship term, allowing them to earn a wage while learning their new occupation. </a:t>
            </a:r>
          </a:p>
          <a:p>
            <a:pPr marL="0" indent="0">
              <a:lnSpc>
                <a:spcPct val="120000"/>
              </a:lnSpc>
              <a:buNone/>
            </a:pPr>
            <a:endParaRPr lang="en-US" sz="1800"/>
          </a:p>
        </p:txBody>
      </p:sp>
      <p:pic>
        <p:nvPicPr>
          <p:cNvPr id="11" name="Content Placeholder 10">
            <a:extLst>
              <a:ext uri="{FF2B5EF4-FFF2-40B4-BE49-F238E27FC236}">
                <a16:creationId xmlns:a16="http://schemas.microsoft.com/office/drawing/2014/main" id="{1DD51E55-AEFD-9B24-FDE2-F308E4E49719}"/>
              </a:ext>
              <a:ext uri="{C183D7F6-B498-43B3-948B-1728B52AA6E4}">
                <adec:decorative xmlns:adec="http://schemas.microsoft.com/office/drawing/2017/decorative" val="1"/>
              </a:ext>
            </a:extLst>
          </p:cNvPr>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142278" y="5833835"/>
            <a:ext cx="923545" cy="923545"/>
          </a:xfrm>
        </p:spPr>
      </p:pic>
      <p:sp>
        <p:nvSpPr>
          <p:cNvPr id="9" name="Slide Number Placeholder 5">
            <a:extLst>
              <a:ext uri="{FF2B5EF4-FFF2-40B4-BE49-F238E27FC236}">
                <a16:creationId xmlns:a16="http://schemas.microsoft.com/office/drawing/2014/main" id="{D0AD8208-3476-1B47-BF8F-8D2A96F776A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2" name="Graphic 11">
            <a:extLst>
              <a:ext uri="{FF2B5EF4-FFF2-40B4-BE49-F238E27FC236}">
                <a16:creationId xmlns:a16="http://schemas.microsoft.com/office/drawing/2014/main" id="{AC22D960-F07D-FADA-5F61-7CCC635CADA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436" y="2140594"/>
            <a:ext cx="457200" cy="457200"/>
          </a:xfrm>
          <a:prstGeom prst="rect">
            <a:avLst/>
          </a:prstGeom>
        </p:spPr>
      </p:pic>
      <p:pic>
        <p:nvPicPr>
          <p:cNvPr id="13" name="Graphic 12">
            <a:extLst>
              <a:ext uri="{FF2B5EF4-FFF2-40B4-BE49-F238E27FC236}">
                <a16:creationId xmlns:a16="http://schemas.microsoft.com/office/drawing/2014/main" id="{1231BD6E-D173-DCFD-1057-960FFDA2DEA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5436" y="3265083"/>
            <a:ext cx="457200" cy="457200"/>
          </a:xfrm>
          <a:prstGeom prst="rect">
            <a:avLst/>
          </a:prstGeom>
        </p:spPr>
      </p:pic>
      <p:pic>
        <p:nvPicPr>
          <p:cNvPr id="14" name="Graphic 13">
            <a:extLst>
              <a:ext uri="{FF2B5EF4-FFF2-40B4-BE49-F238E27FC236}">
                <a16:creationId xmlns:a16="http://schemas.microsoft.com/office/drawing/2014/main" id="{2946E412-F0E5-6259-21E3-59D9F3C35C9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764" y="4459347"/>
            <a:ext cx="457200" cy="457200"/>
          </a:xfrm>
          <a:prstGeom prst="rect">
            <a:avLst/>
          </a:prstGeom>
        </p:spPr>
      </p:pic>
      <p:pic>
        <p:nvPicPr>
          <p:cNvPr id="15" name="Graphic 14">
            <a:extLst>
              <a:ext uri="{FF2B5EF4-FFF2-40B4-BE49-F238E27FC236}">
                <a16:creationId xmlns:a16="http://schemas.microsoft.com/office/drawing/2014/main" id="{49237105-4FAB-D1A4-565B-1CFD5960D5B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192" y="2152218"/>
            <a:ext cx="457200" cy="457200"/>
          </a:xfrm>
          <a:prstGeom prst="rect">
            <a:avLst/>
          </a:prstGeom>
        </p:spPr>
      </p:pic>
      <p:pic>
        <p:nvPicPr>
          <p:cNvPr id="16" name="Graphic 15">
            <a:extLst>
              <a:ext uri="{FF2B5EF4-FFF2-40B4-BE49-F238E27FC236}">
                <a16:creationId xmlns:a16="http://schemas.microsoft.com/office/drawing/2014/main" id="{1F53C7D1-8533-DC8D-33E7-CA398E7F2A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192" y="4077787"/>
            <a:ext cx="457200" cy="457200"/>
          </a:xfrm>
          <a:prstGeom prst="rect">
            <a:avLst/>
          </a:prstGeom>
        </p:spPr>
      </p:pic>
    </p:spTree>
    <p:extLst>
      <p:ext uri="{BB962C8B-B14F-4D97-AF65-F5344CB8AC3E}">
        <p14:creationId xmlns:p14="http://schemas.microsoft.com/office/powerpoint/2010/main" val="321031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419100" y="2558768"/>
            <a:ext cx="11353800" cy="1325563"/>
          </a:xfrm>
        </p:spPr>
        <p:txBody>
          <a:bodyPr>
            <a:noAutofit/>
          </a:bodyPr>
          <a:lstStyle/>
          <a:p>
            <a:pPr algn="ctr"/>
            <a:r>
              <a:rPr lang="en-US" sz="4800">
                <a:solidFill>
                  <a:schemeClr val="bg1"/>
                </a:solidFill>
              </a:rPr>
              <a:t>Registered Apprenticeship and Chambers- </a:t>
            </a:r>
            <a:br>
              <a:rPr lang="en-US" sz="4800">
                <a:solidFill>
                  <a:schemeClr val="bg1"/>
                </a:solidFill>
              </a:rPr>
            </a:br>
            <a:r>
              <a:rPr lang="en-US" sz="4800">
                <a:solidFill>
                  <a:schemeClr val="bg1"/>
                </a:solidFill>
              </a:rPr>
              <a:t>A Match Made for Each Other</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CC91E5D0-6411-3C69-3A3B-0BD7371A6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899" y="5821378"/>
            <a:ext cx="929116" cy="929116"/>
          </a:xfrm>
          <a:prstGeom prst="rect">
            <a:avLst/>
          </a:prstGeom>
        </p:spPr>
      </p:pic>
    </p:spTree>
    <p:extLst>
      <p:ext uri="{BB962C8B-B14F-4D97-AF65-F5344CB8AC3E}">
        <p14:creationId xmlns:p14="http://schemas.microsoft.com/office/powerpoint/2010/main" val="367410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sz="4800">
                <a:solidFill>
                  <a:schemeClr val="bg1"/>
                </a:solidFill>
              </a:rPr>
              <a:t>Presenter</a:t>
            </a:r>
          </a:p>
        </p:txBody>
      </p:sp>
      <p:pic>
        <p:nvPicPr>
          <p:cNvPr id="16" name="Picture 15" descr="Amy Shields">
            <a:extLst>
              <a:ext uri="{FF2B5EF4-FFF2-40B4-BE49-F238E27FC236}">
                <a16:creationId xmlns:a16="http://schemas.microsoft.com/office/drawing/2014/main" id="{EE462225-1CA4-B91B-5A9A-2698CCDD048F}"/>
              </a:ext>
            </a:extLst>
          </p:cNvPr>
          <p:cNvPicPr>
            <a:picLocks noChangeAspect="1"/>
          </p:cNvPicPr>
          <p:nvPr/>
        </p:nvPicPr>
        <p:blipFill>
          <a:blip r:embed="rId4">
            <a:extLst>
              <a:ext uri="{28A0092B-C50C-407E-A947-70E740481C1C}">
                <a14:useLocalDpi xmlns:a14="http://schemas.microsoft.com/office/drawing/2010/main" val="0"/>
              </a:ext>
            </a:extLst>
          </a:blip>
          <a:srcRect l="13291" r="13291"/>
          <a:stretch/>
        </p:blipFill>
        <p:spPr>
          <a:xfrm>
            <a:off x="4974309" y="1815413"/>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487A5C85-1B31-65DB-21AF-59366296DF92}"/>
              </a:ext>
            </a:extLst>
          </p:cNvPr>
          <p:cNvSpPr>
            <a:spLocks noGrp="1"/>
          </p:cNvSpPr>
          <p:nvPr>
            <p:ph type="body" sz="quarter" idx="20"/>
          </p:nvPr>
        </p:nvSpPr>
        <p:spPr>
          <a:xfrm>
            <a:off x="4261626" y="4465086"/>
            <a:ext cx="3725916" cy="563563"/>
          </a:xfrm>
        </p:spPr>
        <p:txBody>
          <a:bodyPr>
            <a:normAutofit/>
          </a:bodyPr>
          <a:lstStyle/>
          <a:p>
            <a:pPr>
              <a:lnSpc>
                <a:spcPct val="70000"/>
              </a:lnSpc>
            </a:pPr>
            <a:r>
              <a:rPr lang="en-US">
                <a:solidFill>
                  <a:srgbClr val="0D274D"/>
                </a:solidFill>
              </a:rPr>
              <a:t>Amy Shields</a:t>
            </a:r>
          </a:p>
          <a:p>
            <a:endParaRPr lang="en-US"/>
          </a:p>
        </p:txBody>
      </p:sp>
      <p:sp>
        <p:nvSpPr>
          <p:cNvPr id="20" name="Text Placeholder 19">
            <a:extLst>
              <a:ext uri="{FF2B5EF4-FFF2-40B4-BE49-F238E27FC236}">
                <a16:creationId xmlns:a16="http://schemas.microsoft.com/office/drawing/2014/main" id="{503D3BAD-803D-8912-7256-AFCB3AF3015F}"/>
              </a:ext>
            </a:extLst>
          </p:cNvPr>
          <p:cNvSpPr>
            <a:spLocks noGrp="1"/>
          </p:cNvSpPr>
          <p:nvPr>
            <p:ph type="body" sz="quarter" idx="22"/>
          </p:nvPr>
        </p:nvSpPr>
        <p:spPr>
          <a:xfrm>
            <a:off x="4530658" y="4911333"/>
            <a:ext cx="3130684" cy="1002920"/>
          </a:xfrm>
        </p:spPr>
        <p:txBody>
          <a:bodyPr>
            <a:normAutofit/>
          </a:bodyPr>
          <a:lstStyle/>
          <a:p>
            <a:pPr marL="0" marR="0">
              <a:spcBef>
                <a:spcPts val="0"/>
              </a:spcBef>
              <a:spcAft>
                <a:spcPts val="800"/>
              </a:spcAft>
            </a:pPr>
            <a: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t>Executive Director of the ACCE Foundation</a:t>
            </a:r>
            <a:b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br>
            <a:r>
              <a:rPr lang="en-US" sz="1800">
                <a:solidFill>
                  <a:srgbClr val="00015E"/>
                </a:solidFill>
                <a:effectLst/>
                <a:latin typeface="Aptos" panose="020B0004020202020204" pitchFamily="34" charset="0"/>
                <a:ea typeface="Aptos" panose="020B0004020202020204" pitchFamily="34" charset="0"/>
                <a:cs typeface="Times New Roman" panose="02020603050405020304" pitchFamily="18" charset="0"/>
              </a:rPr>
              <a:t> &amp; VP of Programs at ACCE</a:t>
            </a:r>
            <a:endParaRPr lang="en-US" sz="1800" kern="100">
              <a:solidFill>
                <a:srgbClr val="00015E"/>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122421" y="6271092"/>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23162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6A10-7D04-53FD-79D2-1422DEA22A03}"/>
              </a:ext>
            </a:extLst>
          </p:cNvPr>
          <p:cNvSpPr>
            <a:spLocks noGrp="1"/>
          </p:cNvSpPr>
          <p:nvPr>
            <p:ph type="title"/>
          </p:nvPr>
        </p:nvSpPr>
        <p:spPr/>
        <p:txBody>
          <a:bodyPr>
            <a:normAutofit/>
          </a:bodyPr>
          <a:lstStyle/>
          <a:p>
            <a:r>
              <a:rPr lang="en-US"/>
              <a:t>About ACCE and the ACCE Foundation</a:t>
            </a:r>
          </a:p>
        </p:txBody>
      </p:sp>
      <p:pic>
        <p:nvPicPr>
          <p:cNvPr id="25" name="Picture 24" descr="ACCE meeting, a groiup of people seated around a table">
            <a:extLst>
              <a:ext uri="{FF2B5EF4-FFF2-40B4-BE49-F238E27FC236}">
                <a16:creationId xmlns:a16="http://schemas.microsoft.com/office/drawing/2014/main" id="{E80FCA98-E1B7-88BB-08A3-2B8D6BB81CB5}"/>
              </a:ext>
            </a:extLst>
          </p:cNvPr>
          <p:cNvPicPr>
            <a:picLocks noChangeAspect="1"/>
          </p:cNvPicPr>
          <p:nvPr/>
        </p:nvPicPr>
        <p:blipFill>
          <a:blip r:embed="rId3">
            <a:extLst>
              <a:ext uri="{28A0092B-C50C-407E-A947-70E740481C1C}">
                <a14:useLocalDpi xmlns:a14="http://schemas.microsoft.com/office/drawing/2010/main" val="0"/>
              </a:ext>
            </a:extLst>
          </a:blip>
          <a:srcRect t="18274" b="21985"/>
          <a:stretch/>
        </p:blipFill>
        <p:spPr>
          <a:xfrm>
            <a:off x="1270001" y="1558925"/>
            <a:ext cx="9423399" cy="4238845"/>
          </a:xfrm>
          <a:prstGeom prst="rect">
            <a:avLst/>
          </a:prstGeom>
        </p:spPr>
      </p:pic>
      <p:sp>
        <p:nvSpPr>
          <p:cNvPr id="3" name="Slide Number Placeholder 5">
            <a:extLst>
              <a:ext uri="{FF2B5EF4-FFF2-40B4-BE49-F238E27FC236}">
                <a16:creationId xmlns:a16="http://schemas.microsoft.com/office/drawing/2014/main" id="{81EE8840-8545-A774-3F15-14580CE514B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27022066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er shape with the text &quot;Talent Development Ecosystem&quot; in the middle. The petals of the flower include the following words: Business, Government, Early Childhood Education &amp; Care, K-12 Districts, 2-Year Credential Providers, 4-Year Advanced Degree Providers, Training Providers, Social Services, Nonprofits &amp; Philanthropy, Infrastructure">
            <a:extLst>
              <a:ext uri="{FF2B5EF4-FFF2-40B4-BE49-F238E27FC236}">
                <a16:creationId xmlns:a16="http://schemas.microsoft.com/office/drawing/2014/main" id="{29CDC981-2B9A-4EC1-F794-09AF7AE110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6683" y="509338"/>
            <a:ext cx="6488032" cy="6250404"/>
          </a:xfrm>
          <a:prstGeom prst="rect">
            <a:avLst/>
          </a:prstGeom>
        </p:spPr>
      </p:pic>
      <p:sp>
        <p:nvSpPr>
          <p:cNvPr id="3" name="Title 2">
            <a:extLst>
              <a:ext uri="{FF2B5EF4-FFF2-40B4-BE49-F238E27FC236}">
                <a16:creationId xmlns:a16="http://schemas.microsoft.com/office/drawing/2014/main" id="{AA582A04-A809-B25D-A480-30E86BCDA19F}"/>
              </a:ext>
            </a:extLst>
          </p:cNvPr>
          <p:cNvSpPr>
            <a:spLocks noGrp="1"/>
          </p:cNvSpPr>
          <p:nvPr>
            <p:ph type="title"/>
          </p:nvPr>
        </p:nvSpPr>
        <p:spPr/>
        <p:txBody>
          <a:bodyPr>
            <a:normAutofit/>
          </a:bodyPr>
          <a:lstStyle/>
          <a:p>
            <a:r>
              <a:rPr lang="en-US" sz="800">
                <a:solidFill>
                  <a:schemeClr val="bg1"/>
                </a:solidFill>
              </a:rPr>
              <a:t>Talent Development Ecosystem</a:t>
            </a:r>
          </a:p>
        </p:txBody>
      </p:sp>
    </p:spTree>
    <p:extLst>
      <p:ext uri="{BB962C8B-B14F-4D97-AF65-F5344CB8AC3E}">
        <p14:creationId xmlns:p14="http://schemas.microsoft.com/office/powerpoint/2010/main" val="34216696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52D8-A9F7-8A34-4DFE-7AD680B1D52A}"/>
              </a:ext>
            </a:extLst>
          </p:cNvPr>
          <p:cNvSpPr>
            <a:spLocks noGrp="1"/>
          </p:cNvSpPr>
          <p:nvPr>
            <p:ph type="title"/>
          </p:nvPr>
        </p:nvSpPr>
        <p:spPr/>
        <p:txBody>
          <a:bodyPr>
            <a:noAutofit/>
          </a:bodyPr>
          <a:lstStyle/>
          <a:p>
            <a:r>
              <a:rPr lang="en-US" sz="4000"/>
              <a:t>Goals of Workforce Development </a:t>
            </a:r>
            <a:r>
              <a:rPr lang="en-US" sz="4000">
                <a:solidFill>
                  <a:schemeClr val="bg1"/>
                </a:solidFill>
              </a:rPr>
              <a:t>1</a:t>
            </a:r>
          </a:p>
        </p:txBody>
      </p:sp>
      <p:sp>
        <p:nvSpPr>
          <p:cNvPr id="3" name="Text Placeholder 2">
            <a:extLst>
              <a:ext uri="{FF2B5EF4-FFF2-40B4-BE49-F238E27FC236}">
                <a16:creationId xmlns:a16="http://schemas.microsoft.com/office/drawing/2014/main" id="{EAFEBE63-EBEE-BCB0-DA7E-FB8605FF0BB4}"/>
              </a:ext>
            </a:extLst>
          </p:cNvPr>
          <p:cNvSpPr>
            <a:spLocks noGrp="1"/>
          </p:cNvSpPr>
          <p:nvPr>
            <p:ph type="body" idx="1"/>
          </p:nvPr>
        </p:nvSpPr>
        <p:spPr>
          <a:xfrm>
            <a:off x="839789" y="1262151"/>
            <a:ext cx="10195560" cy="454889"/>
          </a:xfrm>
          <a:solidFill>
            <a:srgbClr val="98002E"/>
          </a:solidFill>
        </p:spPr>
        <p:txBody>
          <a:bodyPr>
            <a:noAutofit/>
          </a:bodyPr>
          <a:lstStyle/>
          <a:p>
            <a:pPr algn="ctr"/>
            <a:r>
              <a:rPr lang="en-US" sz="2670">
                <a:solidFill>
                  <a:schemeClr val="bg1"/>
                </a:solidFill>
              </a:rPr>
              <a:t>Public Sector Perspective</a:t>
            </a:r>
          </a:p>
        </p:txBody>
      </p:sp>
      <p:sp>
        <p:nvSpPr>
          <p:cNvPr id="4" name="Text Placeholder 3">
            <a:extLst>
              <a:ext uri="{FF2B5EF4-FFF2-40B4-BE49-F238E27FC236}">
                <a16:creationId xmlns:a16="http://schemas.microsoft.com/office/drawing/2014/main" id="{4A3F6AB3-E7B4-3510-36E8-E382F690F3B6}"/>
              </a:ext>
            </a:extLst>
          </p:cNvPr>
          <p:cNvSpPr>
            <a:spLocks noGrp="1"/>
          </p:cNvSpPr>
          <p:nvPr>
            <p:ph type="body" idx="2"/>
          </p:nvPr>
        </p:nvSpPr>
        <p:spPr>
          <a:xfrm>
            <a:off x="838200" y="1730965"/>
            <a:ext cx="10186416" cy="2129836"/>
          </a:xfrm>
          <a:ln>
            <a:solidFill>
              <a:schemeClr val="tx1"/>
            </a:solidFill>
          </a:ln>
        </p:spPr>
        <p:txBody>
          <a:bodyPr>
            <a:normAutofit/>
          </a:bodyPr>
          <a:lstStyle/>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Equip workers with the skills and tools they need to succeed, navigate challenges and handle disruptions in the workplace</a:t>
            </a:r>
            <a:r>
              <a:rPr lang="en-US" sz="1870" baseline="30000">
                <a:solidFill>
                  <a:srgbClr val="000000"/>
                </a:solidFill>
              </a:rPr>
              <a:t>1</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Help businesses find qualified workers</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Education institutions, social service providers: sustainable economic security of an individual</a:t>
            </a:r>
            <a:r>
              <a:rPr lang="en-US" sz="1870" baseline="30000">
                <a:solidFill>
                  <a:srgbClr val="000000"/>
                </a:solidFill>
              </a:rPr>
              <a:t>2</a:t>
            </a:r>
          </a:p>
          <a:p>
            <a:pPr marL="380990" lvl="0" indent="-380990" defTabSz="1219170">
              <a:lnSpc>
                <a:spcPct val="100000"/>
              </a:lnSpc>
              <a:spcBef>
                <a:spcPct val="0"/>
              </a:spcBef>
              <a:buClr>
                <a:srgbClr val="000000"/>
              </a:buClr>
              <a:buSzTx/>
              <a:buFont typeface="Arial" panose="020B0604020202020204" pitchFamily="34" charset="0"/>
              <a:buChar char="•"/>
              <a:defRPr/>
            </a:pPr>
            <a:r>
              <a:rPr lang="en-US" sz="1870">
                <a:solidFill>
                  <a:srgbClr val="000000"/>
                </a:solidFill>
              </a:rPr>
              <a:t>Community and economic developers: sustainable economic growth of a community, region</a:t>
            </a:r>
            <a:r>
              <a:rPr lang="en-US" sz="1870" baseline="30000">
                <a:solidFill>
                  <a:srgbClr val="000000"/>
                </a:solidFill>
              </a:rPr>
              <a:t>2</a:t>
            </a:r>
          </a:p>
        </p:txBody>
      </p:sp>
      <p:sp>
        <p:nvSpPr>
          <p:cNvPr id="5" name="Text Placeholder 4">
            <a:extLst>
              <a:ext uri="{FF2B5EF4-FFF2-40B4-BE49-F238E27FC236}">
                <a16:creationId xmlns:a16="http://schemas.microsoft.com/office/drawing/2014/main" id="{554BD16C-A915-AE80-B0FA-45FD492FA920}"/>
              </a:ext>
            </a:extLst>
          </p:cNvPr>
          <p:cNvSpPr>
            <a:spLocks noGrp="1"/>
          </p:cNvSpPr>
          <p:nvPr>
            <p:ph type="body" idx="3"/>
          </p:nvPr>
        </p:nvSpPr>
        <p:spPr>
          <a:xfrm>
            <a:off x="838200" y="4033519"/>
            <a:ext cx="10195560" cy="457200"/>
          </a:xfrm>
          <a:solidFill>
            <a:srgbClr val="98002E"/>
          </a:solidFill>
        </p:spPr>
        <p:txBody>
          <a:bodyPr>
            <a:noAutofit/>
          </a:bodyPr>
          <a:lstStyle/>
          <a:p>
            <a:pPr algn="ctr"/>
            <a:r>
              <a:rPr lang="en-US" sz="2670">
                <a:solidFill>
                  <a:schemeClr val="bg1"/>
                </a:solidFill>
              </a:rPr>
              <a:t>Private Sector Perspective</a:t>
            </a:r>
          </a:p>
        </p:txBody>
      </p:sp>
      <p:sp>
        <p:nvSpPr>
          <p:cNvPr id="6" name="Text Placeholder 5">
            <a:extLst>
              <a:ext uri="{FF2B5EF4-FFF2-40B4-BE49-F238E27FC236}">
                <a16:creationId xmlns:a16="http://schemas.microsoft.com/office/drawing/2014/main" id="{CDF1482A-A27B-3C0D-2AD5-37E981AF7CED}"/>
              </a:ext>
            </a:extLst>
          </p:cNvPr>
          <p:cNvSpPr>
            <a:spLocks noGrp="1"/>
          </p:cNvSpPr>
          <p:nvPr>
            <p:ph type="body" idx="4"/>
          </p:nvPr>
        </p:nvSpPr>
        <p:spPr>
          <a:xfrm>
            <a:off x="838200" y="4490719"/>
            <a:ext cx="10186416" cy="1353033"/>
          </a:xfrm>
          <a:ln>
            <a:solidFill>
              <a:schemeClr val="tx1"/>
            </a:solidFill>
          </a:ln>
        </p:spPr>
        <p:txBody>
          <a:bodyPr>
            <a:normAutofit fontScale="70000" lnSpcReduction="20000"/>
          </a:bodyPr>
          <a:lstStyle/>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Hire the best talent available</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Develop talent on general and industry-specific skills to increase productivity, revenue over time and remain competitive</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Invest in future talent</a:t>
            </a:r>
          </a:p>
          <a:p>
            <a:pPr marL="380990" lvl="0" indent="-380990" defTabSz="1219170">
              <a:lnSpc>
                <a:spcPct val="100000"/>
              </a:lnSpc>
              <a:spcBef>
                <a:spcPct val="0"/>
              </a:spcBef>
              <a:buClr>
                <a:srgbClr val="000000"/>
              </a:buClr>
              <a:buSzTx/>
              <a:buFont typeface="Arial" panose="020B0604020202020204" pitchFamily="34" charset="0"/>
              <a:buChar char="•"/>
              <a:defRPr/>
            </a:pPr>
            <a:r>
              <a:rPr lang="en-US">
                <a:solidFill>
                  <a:srgbClr val="000000"/>
                </a:solidFill>
              </a:rPr>
              <a:t>Approach workforce dev. from an organizational perspective</a:t>
            </a:r>
            <a:r>
              <a:rPr lang="en-US" baseline="30000">
                <a:solidFill>
                  <a:srgbClr val="000000"/>
                </a:solidFill>
              </a:rPr>
              <a:t>2</a:t>
            </a:r>
          </a:p>
        </p:txBody>
      </p:sp>
      <p:sp>
        <p:nvSpPr>
          <p:cNvPr id="7" name="Text Placeholder 6">
            <a:extLst>
              <a:ext uri="{FF2B5EF4-FFF2-40B4-BE49-F238E27FC236}">
                <a16:creationId xmlns:a16="http://schemas.microsoft.com/office/drawing/2014/main" id="{B1741D80-32F1-64C2-D2DC-82A486AB4638}"/>
              </a:ext>
            </a:extLst>
          </p:cNvPr>
          <p:cNvSpPr>
            <a:spLocks noGrp="1"/>
          </p:cNvSpPr>
          <p:nvPr>
            <p:ph type="body" sz="quarter" idx="13"/>
          </p:nvPr>
        </p:nvSpPr>
        <p:spPr>
          <a:xfrm>
            <a:off x="436880" y="5919788"/>
            <a:ext cx="8666480" cy="566471"/>
          </a:xfrm>
        </p:spPr>
        <p:txBody>
          <a:bodyPr>
            <a:normAutofit/>
          </a:bodyPr>
          <a:lstStyle/>
          <a:p>
            <a:pPr marL="0" lvl="0" indent="0" defTabSz="1219170">
              <a:lnSpc>
                <a:spcPct val="100000"/>
              </a:lnSpc>
              <a:spcBef>
                <a:spcPct val="0"/>
              </a:spcBef>
              <a:buClr>
                <a:srgbClr val="000000"/>
              </a:buClr>
              <a:buSzTx/>
              <a:buNone/>
              <a:defRPr/>
            </a:pPr>
            <a:r>
              <a:rPr lang="en-US" sz="1200">
                <a:solidFill>
                  <a:srgbClr val="000000"/>
                </a:solidFill>
              </a:rPr>
              <a:t>1 </a:t>
            </a:r>
            <a:r>
              <a:rPr lang="en-US" sz="1200" i="1">
                <a:solidFill>
                  <a:srgbClr val="000000"/>
                </a:solidFill>
                <a:hlinkClick r:id="rId3" tooltip="https://url.avanan.click/v2/___https:/www.dol.gov/agencies/eta/employers/workforce-development-solutions___.YXAzOnNhZmFscGFydG5lcnM6YTpvOjI4MDUwYzNkMTRhYWYyNWY0ZWY4YTYyZmY2YzQwODkwOjY6YjU1ZDo1YTlmMjM0MzBiYWFiZDBjNGM2N2Q0MDU1NTM5YzFlMDliNTkyMjljZTdjM2EwOWY2"/>
              </a:rPr>
              <a:t>Workforce Development Solutions</a:t>
            </a:r>
            <a:r>
              <a:rPr lang="en-US" sz="1200" i="1">
                <a:solidFill>
                  <a:srgbClr val="000000"/>
                </a:solidFill>
              </a:rPr>
              <a:t>, U.S. Dept. of Labor, Employment and Training Admin</a:t>
            </a:r>
            <a:r>
              <a:rPr lang="en-US" sz="1200">
                <a:solidFill>
                  <a:srgbClr val="000000"/>
                </a:solidFill>
              </a:rPr>
              <a:t>.</a:t>
            </a:r>
          </a:p>
          <a:p>
            <a:pPr marL="0" lvl="0" indent="0" defTabSz="1219170">
              <a:lnSpc>
                <a:spcPct val="100000"/>
              </a:lnSpc>
              <a:spcBef>
                <a:spcPct val="0"/>
              </a:spcBef>
              <a:buClr>
                <a:srgbClr val="000000"/>
              </a:buClr>
              <a:buSzTx/>
              <a:buNone/>
              <a:defRPr/>
            </a:pPr>
            <a:r>
              <a:rPr lang="en-US" sz="1200">
                <a:solidFill>
                  <a:srgbClr val="000000"/>
                </a:solidFill>
              </a:rPr>
              <a:t>2 </a:t>
            </a:r>
            <a:r>
              <a:rPr lang="en-US" sz="1200" i="1">
                <a:solidFill>
                  <a:srgbClr val="000000"/>
                </a:solidFill>
                <a:hlinkClick r:id="rId4"/>
              </a:rPr>
              <a:t>What is Workforce Development?</a:t>
            </a:r>
            <a:r>
              <a:rPr lang="en-US" sz="1200" i="1">
                <a:solidFill>
                  <a:srgbClr val="000000"/>
                </a:solidFill>
              </a:rPr>
              <a:t> Federal Reserve Bank of St. Louis</a:t>
            </a:r>
          </a:p>
        </p:txBody>
      </p:sp>
    </p:spTree>
    <p:extLst>
      <p:ext uri="{BB962C8B-B14F-4D97-AF65-F5344CB8AC3E}">
        <p14:creationId xmlns:p14="http://schemas.microsoft.com/office/powerpoint/2010/main" val="26921233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B13E-8B4D-DC29-47F1-0009E1BD115B}"/>
              </a:ext>
            </a:extLst>
          </p:cNvPr>
          <p:cNvSpPr>
            <a:spLocks noGrp="1"/>
          </p:cNvSpPr>
          <p:nvPr>
            <p:ph type="title"/>
          </p:nvPr>
        </p:nvSpPr>
        <p:spPr/>
        <p:txBody>
          <a:bodyPr>
            <a:normAutofit fontScale="90000"/>
          </a:bodyPr>
          <a:lstStyle/>
          <a:p>
            <a:r>
              <a:rPr lang="en-US"/>
              <a:t>An Individual's Talent Journey</a:t>
            </a:r>
          </a:p>
        </p:txBody>
      </p:sp>
      <p:pic>
        <p:nvPicPr>
          <p:cNvPr id="4" name="Picture 3" descr="A collage of people in different education and job settings. The first image shows the picture of young children in a classroom with the text &quot;Early Childhood Education&quot;. The second image shows two students working on a science experiment with the text &quot;K-12 Education&quot;. The third image shows students sitting in a college classroom with the text &quot;Post-Secondary Education&quot;. The last image shows a woman holding a pen and smiling with the text &quot;Employment and Career Progression&quot;.">
            <a:extLst>
              <a:ext uri="{FF2B5EF4-FFF2-40B4-BE49-F238E27FC236}">
                <a16:creationId xmlns:a16="http://schemas.microsoft.com/office/drawing/2014/main" id="{0CA9FF05-0415-7951-52CA-8A6D6337CA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999593"/>
            <a:ext cx="12161108" cy="4351924"/>
          </a:xfrm>
          <a:prstGeom prst="rect">
            <a:avLst/>
          </a:prstGeom>
        </p:spPr>
      </p:pic>
    </p:spTree>
    <p:extLst>
      <p:ext uri="{BB962C8B-B14F-4D97-AF65-F5344CB8AC3E}">
        <p14:creationId xmlns:p14="http://schemas.microsoft.com/office/powerpoint/2010/main" val="24758150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sz="4800">
                <a:solidFill>
                  <a:schemeClr val="bg1"/>
                </a:solidFill>
              </a:rPr>
              <a:t>Presenters</a:t>
            </a:r>
          </a:p>
        </p:txBody>
      </p:sp>
      <p:pic>
        <p:nvPicPr>
          <p:cNvPr id="10" name="Picture 9" descr="Nicole Bentley">
            <a:extLst>
              <a:ext uri="{FF2B5EF4-FFF2-40B4-BE49-F238E27FC236}">
                <a16:creationId xmlns:a16="http://schemas.microsoft.com/office/drawing/2014/main" id="{296FE81A-58ED-E2D7-67DE-8A841E54F17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14115" y="204871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Placeholder 12">
            <a:extLst>
              <a:ext uri="{FF2B5EF4-FFF2-40B4-BE49-F238E27FC236}">
                <a16:creationId xmlns:a16="http://schemas.microsoft.com/office/drawing/2014/main" id="{8D4C9ECB-EEBE-C9C3-E201-3DC322ECF113}"/>
              </a:ext>
            </a:extLst>
          </p:cNvPr>
          <p:cNvSpPr>
            <a:spLocks noGrp="1"/>
          </p:cNvSpPr>
          <p:nvPr>
            <p:ph type="body" sz="quarter" idx="18"/>
          </p:nvPr>
        </p:nvSpPr>
        <p:spPr>
          <a:xfrm>
            <a:off x="744468" y="4606033"/>
            <a:ext cx="3247591" cy="588622"/>
          </a:xfrm>
        </p:spPr>
        <p:txBody>
          <a:bodyPr>
            <a:normAutofit/>
          </a:bodyPr>
          <a:lstStyle/>
          <a:p>
            <a:pPr lvl="0">
              <a:lnSpc>
                <a:spcPct val="100000"/>
              </a:lnSpc>
              <a:spcBef>
                <a:spcPts val="0"/>
              </a:spcBef>
            </a:pPr>
            <a:r>
              <a:rPr lang="en-US">
                <a:solidFill>
                  <a:srgbClr val="0D274D"/>
                </a:solidFill>
              </a:rPr>
              <a:t>Nicole Bentley</a:t>
            </a:r>
            <a:endParaRPr lang="pl-PL">
              <a:solidFill>
                <a:srgbClr val="0D274D"/>
              </a:solidFill>
            </a:endParaRPr>
          </a:p>
          <a:p>
            <a:endParaRPr lang="en-US"/>
          </a:p>
        </p:txBody>
      </p:sp>
      <p:sp>
        <p:nvSpPr>
          <p:cNvPr id="23" name="Text Placeholder 22">
            <a:extLst>
              <a:ext uri="{FF2B5EF4-FFF2-40B4-BE49-F238E27FC236}">
                <a16:creationId xmlns:a16="http://schemas.microsoft.com/office/drawing/2014/main" id="{3C1BCAED-127F-D6D1-79DF-D3ED8F827258}"/>
              </a:ext>
            </a:extLst>
          </p:cNvPr>
          <p:cNvSpPr>
            <a:spLocks noGrp="1"/>
          </p:cNvSpPr>
          <p:nvPr>
            <p:ph type="body" sz="quarter" idx="19"/>
          </p:nvPr>
        </p:nvSpPr>
        <p:spPr>
          <a:xfrm>
            <a:off x="664656" y="5044359"/>
            <a:ext cx="3396379" cy="797641"/>
          </a:xfrm>
        </p:spPr>
        <p:txBody>
          <a:bodyPr>
            <a:normAutofit fontScale="25000" lnSpcReduction="20000"/>
          </a:bodyPr>
          <a:lstStyle/>
          <a:p>
            <a:pPr>
              <a:lnSpc>
                <a:spcPct val="150000"/>
              </a:lnSpc>
              <a:spcBef>
                <a:spcPts val="0"/>
              </a:spcBef>
            </a:pPr>
            <a:r>
              <a:rPr lang="en-US" sz="7200" b="0">
                <a:solidFill>
                  <a:srgbClr val="0D274D"/>
                </a:solidFill>
                <a:ea typeface="Roboto"/>
              </a:rPr>
              <a:t>Subject Matter Expert</a:t>
            </a:r>
          </a:p>
          <a:p>
            <a:pPr>
              <a:lnSpc>
                <a:spcPct val="150000"/>
              </a:lnSpc>
              <a:spcBef>
                <a:spcPts val="0"/>
              </a:spcBef>
            </a:pPr>
            <a:r>
              <a:rPr lang="en-US" sz="7200" b="0">
                <a:solidFill>
                  <a:srgbClr val="0D274D"/>
                </a:solidFill>
                <a:ea typeface="Roboto"/>
              </a:rPr>
              <a:t>Safal Partners</a:t>
            </a:r>
          </a:p>
          <a:p>
            <a:endParaRPr lang="en-US"/>
          </a:p>
        </p:txBody>
      </p:sp>
      <p:pic>
        <p:nvPicPr>
          <p:cNvPr id="16" name="Picture 15" descr="Jeremy Faulkner">
            <a:extLst>
              <a:ext uri="{FF2B5EF4-FFF2-40B4-BE49-F238E27FC236}">
                <a16:creationId xmlns:a16="http://schemas.microsoft.com/office/drawing/2014/main" id="{EE462225-1CA4-B91B-5A9A-2698CCDD048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862106" y="2048711"/>
            <a:ext cx="2300551" cy="2410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487A5C85-1B31-65DB-21AF-59366296DF92}"/>
              </a:ext>
            </a:extLst>
          </p:cNvPr>
          <p:cNvSpPr>
            <a:spLocks noGrp="1"/>
          </p:cNvSpPr>
          <p:nvPr>
            <p:ph type="body" sz="quarter" idx="20"/>
          </p:nvPr>
        </p:nvSpPr>
        <p:spPr>
          <a:xfrm>
            <a:off x="4071871" y="4722018"/>
            <a:ext cx="3725916" cy="563563"/>
          </a:xfrm>
        </p:spPr>
        <p:txBody>
          <a:bodyPr>
            <a:normAutofit/>
          </a:bodyPr>
          <a:lstStyle/>
          <a:p>
            <a:pPr>
              <a:lnSpc>
                <a:spcPct val="70000"/>
              </a:lnSpc>
            </a:pPr>
            <a:r>
              <a:rPr lang="en-US">
                <a:solidFill>
                  <a:srgbClr val="0D274D"/>
                </a:solidFill>
              </a:rPr>
              <a:t>Jeremy Faulkner</a:t>
            </a:r>
          </a:p>
          <a:p>
            <a:endParaRPr lang="en-US"/>
          </a:p>
        </p:txBody>
      </p:sp>
      <p:sp>
        <p:nvSpPr>
          <p:cNvPr id="20" name="Text Placeholder 19">
            <a:extLst>
              <a:ext uri="{FF2B5EF4-FFF2-40B4-BE49-F238E27FC236}">
                <a16:creationId xmlns:a16="http://schemas.microsoft.com/office/drawing/2014/main" id="{503D3BAD-803D-8912-7256-AFCB3AF3015F}"/>
              </a:ext>
            </a:extLst>
          </p:cNvPr>
          <p:cNvSpPr>
            <a:spLocks noGrp="1"/>
          </p:cNvSpPr>
          <p:nvPr>
            <p:ph type="body" sz="quarter" idx="22"/>
          </p:nvPr>
        </p:nvSpPr>
        <p:spPr>
          <a:xfrm>
            <a:off x="4401154" y="5003799"/>
            <a:ext cx="3130684" cy="1002920"/>
          </a:xfrm>
        </p:spPr>
        <p:txBody>
          <a:bodyPr>
            <a:normAutofit/>
          </a:bodyPr>
          <a:lstStyle/>
          <a:p>
            <a:pPr>
              <a:lnSpc>
                <a:spcPct val="150000"/>
              </a:lnSpc>
              <a:spcBef>
                <a:spcPts val="0"/>
              </a:spcBef>
            </a:pPr>
            <a:r>
              <a:rPr lang="en-US">
                <a:solidFill>
                  <a:srgbClr val="0D274D"/>
                </a:solidFill>
                <a:ea typeface="Roboto"/>
              </a:rPr>
              <a:t>Subject Matter Expert</a:t>
            </a:r>
          </a:p>
          <a:p>
            <a:pPr>
              <a:lnSpc>
                <a:spcPct val="150000"/>
              </a:lnSpc>
              <a:spcBef>
                <a:spcPts val="0"/>
              </a:spcBef>
            </a:pPr>
            <a:r>
              <a:rPr lang="en-US">
                <a:solidFill>
                  <a:srgbClr val="0D274D"/>
                </a:solidFill>
                <a:ea typeface="Roboto"/>
              </a:rPr>
              <a:t>Safal Partners</a:t>
            </a:r>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5" cstate="email">
            <a:extLst>
              <a:ext uri="{28A0092B-C50C-407E-A947-70E740481C1C}">
                <a14:useLocalDpi xmlns:a14="http://schemas.microsoft.com/office/drawing/2010/main"/>
              </a:ext>
            </a:extLst>
          </a:blip>
          <a:srcRect l="2119" r="2119"/>
          <a:stretch/>
        </p:blipFill>
        <p:spPr>
          <a:xfrm>
            <a:off x="8704253" y="2050989"/>
            <a:ext cx="2314711" cy="2407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 Placeholder 20">
            <a:extLst>
              <a:ext uri="{FF2B5EF4-FFF2-40B4-BE49-F238E27FC236}">
                <a16:creationId xmlns:a16="http://schemas.microsoft.com/office/drawing/2014/main" id="{C8D1EB95-A760-CC09-09CF-E0C071752A33}"/>
              </a:ext>
            </a:extLst>
          </p:cNvPr>
          <p:cNvSpPr>
            <a:spLocks noGrp="1"/>
          </p:cNvSpPr>
          <p:nvPr>
            <p:ph type="body" sz="quarter" idx="23"/>
          </p:nvPr>
        </p:nvSpPr>
        <p:spPr>
          <a:xfrm>
            <a:off x="8216808" y="4722017"/>
            <a:ext cx="3207442" cy="563563"/>
          </a:xfrm>
        </p:spPr>
        <p:txBody>
          <a:bodyPr>
            <a:normAutofit/>
          </a:bodyPr>
          <a:lstStyle/>
          <a:p>
            <a:pPr>
              <a:lnSpc>
                <a:spcPct val="70000"/>
              </a:lnSpc>
            </a:pPr>
            <a:r>
              <a:rPr lang="en-US" sz="2800" b="1">
                <a:solidFill>
                  <a:srgbClr val="0D274D"/>
                </a:solidFill>
              </a:rPr>
              <a:t>Alan Dodkowitz</a:t>
            </a:r>
          </a:p>
        </p:txBody>
      </p:sp>
      <p:sp>
        <p:nvSpPr>
          <p:cNvPr id="22" name="Text Placeholder 21">
            <a:extLst>
              <a:ext uri="{FF2B5EF4-FFF2-40B4-BE49-F238E27FC236}">
                <a16:creationId xmlns:a16="http://schemas.microsoft.com/office/drawing/2014/main" id="{909AD05D-5973-E375-E273-872691692859}"/>
              </a:ext>
            </a:extLst>
          </p:cNvPr>
          <p:cNvSpPr>
            <a:spLocks noGrp="1"/>
          </p:cNvSpPr>
          <p:nvPr>
            <p:ph type="body" sz="quarter" idx="24"/>
          </p:nvPr>
        </p:nvSpPr>
        <p:spPr>
          <a:xfrm>
            <a:off x="8369419" y="5016967"/>
            <a:ext cx="2984381" cy="906313"/>
          </a:xfrm>
        </p:spPr>
        <p:txBody>
          <a:bodyPr>
            <a:normAutofit lnSpcReduction="10000"/>
          </a:bodyPr>
          <a:lstStyle/>
          <a:p>
            <a:pPr>
              <a:lnSpc>
                <a:spcPct val="150000"/>
              </a:lnSpc>
              <a:spcBef>
                <a:spcPts val="0"/>
              </a:spcBef>
            </a:pPr>
            <a:r>
              <a:rPr lang="en-US">
                <a:solidFill>
                  <a:srgbClr val="0D274D"/>
                </a:solidFill>
                <a:ea typeface="Roboto"/>
              </a:rPr>
              <a:t>Subject Matter Expert</a:t>
            </a:r>
          </a:p>
          <a:p>
            <a:pPr>
              <a:lnSpc>
                <a:spcPct val="150000"/>
              </a:lnSpc>
              <a:spcBef>
                <a:spcPts val="0"/>
              </a:spcBef>
            </a:pPr>
            <a:r>
              <a:rPr lang="en-US">
                <a:solidFill>
                  <a:srgbClr val="0D274D"/>
                </a:solidFill>
                <a:ea typeface="Roboto"/>
              </a:rPr>
              <a:t>Safal Partners </a:t>
            </a:r>
          </a:p>
          <a:p>
            <a:endParaRPr lang="en-US"/>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122421" y="6271092"/>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5"/>
          <p:cNvSpPr txBox="1">
            <a:spLocks noGrp="1"/>
          </p:cNvSpPr>
          <p:nvPr>
            <p:ph type="title"/>
          </p:nvPr>
        </p:nvSpPr>
        <p:spPr>
          <a:xfrm>
            <a:off x="838200" y="681038"/>
            <a:ext cx="10515600" cy="568327"/>
          </a:xfrm>
          <a:prstGeom prst="rect">
            <a:avLst/>
          </a:prstGeom>
          <a:noFill/>
          <a:ln>
            <a:noFill/>
          </a:ln>
        </p:spPr>
        <p:txBody>
          <a:bodyPr spcFirstLastPara="1" wrap="square" lIns="121900" tIns="60933" rIns="121900" bIns="60933" anchor="ctr" anchorCtr="0">
            <a:normAutofit fontScale="90000"/>
          </a:bodyPr>
          <a:lstStyle/>
          <a:p>
            <a:pPr>
              <a:buSzPct val="111111"/>
            </a:pPr>
            <a:r>
              <a:rPr lang="en-US"/>
              <a:t>Work-Based Learning Framework</a:t>
            </a:r>
            <a:endParaRPr/>
          </a:p>
        </p:txBody>
      </p:sp>
      <p:pic>
        <p:nvPicPr>
          <p:cNvPr id="233" name="Google Shape;233;p55" descr="A collage of showing three images depicting the Work-Based Learning Framework. The first text box reads &quot;Exposure: Learning about work, career days, industry speakers, mentoring, workplace tours&quot;. The second box reads &quot;learning through work, project-based learning, short-term internships&quot;. The third box reads &quot;Experience: Learning at work, apprenticeships, reskilling, upskilling, long-term internships&quot;.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1480632"/>
            <a:ext cx="11640551" cy="5220209"/>
          </a:xfrm>
          <a:prstGeom prst="rect">
            <a:avLst/>
          </a:prstGeom>
          <a:noFill/>
          <a:ln>
            <a:noFill/>
          </a:ln>
        </p:spPr>
      </p:pic>
    </p:spTree>
    <p:extLst>
      <p:ext uri="{BB962C8B-B14F-4D97-AF65-F5344CB8AC3E}">
        <p14:creationId xmlns:p14="http://schemas.microsoft.com/office/powerpoint/2010/main" val="27428858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1D72-6A11-F372-F0AD-4F5889CCD9F2}"/>
              </a:ext>
            </a:extLst>
          </p:cNvPr>
          <p:cNvSpPr>
            <a:spLocks noGrp="1"/>
          </p:cNvSpPr>
          <p:nvPr>
            <p:ph type="title"/>
          </p:nvPr>
        </p:nvSpPr>
        <p:spPr/>
        <p:txBody>
          <a:bodyPr>
            <a:normAutofit fontScale="90000"/>
          </a:bodyPr>
          <a:lstStyle/>
          <a:p>
            <a:r>
              <a:rPr lang="en-US"/>
              <a:t>Impact of Work-Based Learning </a:t>
            </a:r>
            <a:r>
              <a:rPr lang="en-US">
                <a:solidFill>
                  <a:schemeClr val="bg1"/>
                </a:solidFill>
              </a:rPr>
              <a:t>1</a:t>
            </a:r>
          </a:p>
        </p:txBody>
      </p:sp>
      <p:sp>
        <p:nvSpPr>
          <p:cNvPr id="3" name="Text Placeholder 2">
            <a:extLst>
              <a:ext uri="{FF2B5EF4-FFF2-40B4-BE49-F238E27FC236}">
                <a16:creationId xmlns:a16="http://schemas.microsoft.com/office/drawing/2014/main" id="{BB166735-CA03-3414-09CC-8B1658291E09}"/>
              </a:ext>
            </a:extLst>
          </p:cNvPr>
          <p:cNvSpPr>
            <a:spLocks noGrp="1"/>
          </p:cNvSpPr>
          <p:nvPr>
            <p:ph type="body" idx="1"/>
          </p:nvPr>
        </p:nvSpPr>
        <p:spPr>
          <a:xfrm>
            <a:off x="373181" y="1236563"/>
            <a:ext cx="3553307" cy="1494242"/>
          </a:xfrm>
        </p:spPr>
        <p:txBody>
          <a:bodyPr>
            <a:noAutofit/>
          </a:bodyPr>
          <a:lstStyle/>
          <a:p>
            <a:r>
              <a:rPr kumimoji="0" lang="en-US" sz="10670" b="1" i="0" u="none" strike="noStrike" kern="0" cap="none" spc="0" normalizeH="0" baseline="0" noProof="0">
                <a:ln>
                  <a:noFill/>
                </a:ln>
                <a:solidFill>
                  <a:srgbClr val="017396"/>
                </a:solidFill>
                <a:effectLst/>
                <a:uLnTx/>
                <a:uFillTx/>
                <a:latin typeface="Arial" panose="020B0604020202020204" pitchFamily="34" charset="0"/>
                <a:cs typeface="Arial" panose="020B0604020202020204" pitchFamily="34" charset="0"/>
                <a:sym typeface="Arial"/>
              </a:rPr>
              <a:t>93%</a:t>
            </a:r>
          </a:p>
        </p:txBody>
      </p:sp>
      <p:sp>
        <p:nvSpPr>
          <p:cNvPr id="4" name="Text Placeholder 3">
            <a:extLst>
              <a:ext uri="{FF2B5EF4-FFF2-40B4-BE49-F238E27FC236}">
                <a16:creationId xmlns:a16="http://schemas.microsoft.com/office/drawing/2014/main" id="{709F168B-6E67-AFC4-0063-FF58AA8282A4}"/>
              </a:ext>
            </a:extLst>
          </p:cNvPr>
          <p:cNvSpPr>
            <a:spLocks noGrp="1"/>
          </p:cNvSpPr>
          <p:nvPr>
            <p:ph type="body" idx="2"/>
          </p:nvPr>
        </p:nvSpPr>
        <p:spPr>
          <a:xfrm>
            <a:off x="3429490" y="1417239"/>
            <a:ext cx="7835044" cy="928717"/>
          </a:xfrm>
        </p:spPr>
        <p:txBody>
          <a:bodyPr>
            <a:noAutofit/>
          </a:bodyPr>
          <a:lstStyle/>
          <a:p>
            <a:pPr marL="114298" indent="0">
              <a:buNone/>
            </a:pPr>
            <a:r>
              <a:rPr lang="en-US" sz="2400">
                <a:solidFill>
                  <a:srgbClr val="000000"/>
                </a:solidFill>
                <a:latin typeface="Arial" panose="020B0604020202020204" pitchFamily="34" charset="0"/>
                <a:cs typeface="Arial" panose="020B0604020202020204" pitchFamily="34" charset="0"/>
              </a:rPr>
              <a:t>of apprentices stay with an employer after completing an apprenticeship program</a:t>
            </a:r>
            <a:r>
              <a:rPr lang="en-US" sz="2400" baseline="30000">
                <a:solidFill>
                  <a:srgbClr val="000000"/>
                </a:solidFill>
                <a:latin typeface="Arial" panose="020B0604020202020204" pitchFamily="34" charset="0"/>
                <a:cs typeface="Arial" panose="020B0604020202020204" pitchFamily="34" charset="0"/>
              </a:rPr>
              <a:t>1</a:t>
            </a:r>
          </a:p>
        </p:txBody>
      </p:sp>
      <p:sp>
        <p:nvSpPr>
          <p:cNvPr id="5" name="Text Placeholder 4">
            <a:extLst>
              <a:ext uri="{FF2B5EF4-FFF2-40B4-BE49-F238E27FC236}">
                <a16:creationId xmlns:a16="http://schemas.microsoft.com/office/drawing/2014/main" id="{479B0442-5AE8-9BF8-0341-078159E75447}"/>
              </a:ext>
            </a:extLst>
          </p:cNvPr>
          <p:cNvSpPr>
            <a:spLocks noGrp="1"/>
          </p:cNvSpPr>
          <p:nvPr>
            <p:ph type="body" idx="3"/>
          </p:nvPr>
        </p:nvSpPr>
        <p:spPr>
          <a:xfrm>
            <a:off x="394450" y="2870269"/>
            <a:ext cx="2953760" cy="1543160"/>
          </a:xfrm>
        </p:spPr>
        <p:txBody>
          <a:bodyPr>
            <a:noAutofit/>
          </a:bodyPr>
          <a:lstStyle/>
          <a:p>
            <a:r>
              <a:rPr kumimoji="0" lang="en-US" sz="10670" b="1" i="0" u="none" strike="noStrike" kern="0" cap="none" spc="0" normalizeH="0" baseline="0" noProof="0">
                <a:ln>
                  <a:noFill/>
                </a:ln>
                <a:solidFill>
                  <a:schemeClr val="accent6">
                    <a:lumMod val="50000"/>
                  </a:schemeClr>
                </a:solidFill>
                <a:effectLst/>
                <a:uLnTx/>
                <a:uFillTx/>
                <a:latin typeface="Arial" panose="020B0604020202020204" pitchFamily="34" charset="0"/>
                <a:cs typeface="Arial" panose="020B0604020202020204" pitchFamily="34" charset="0"/>
                <a:sym typeface="Arial"/>
              </a:rPr>
              <a:t>$31</a:t>
            </a:r>
          </a:p>
        </p:txBody>
      </p:sp>
      <p:sp>
        <p:nvSpPr>
          <p:cNvPr id="6" name="Text Placeholder 5">
            <a:extLst>
              <a:ext uri="{FF2B5EF4-FFF2-40B4-BE49-F238E27FC236}">
                <a16:creationId xmlns:a16="http://schemas.microsoft.com/office/drawing/2014/main" id="{27DBBA90-2ED5-2CE5-136E-344D29CA9DD1}"/>
              </a:ext>
            </a:extLst>
          </p:cNvPr>
          <p:cNvSpPr>
            <a:spLocks noGrp="1"/>
          </p:cNvSpPr>
          <p:nvPr>
            <p:ph type="body" idx="4"/>
          </p:nvPr>
        </p:nvSpPr>
        <p:spPr>
          <a:xfrm>
            <a:off x="3388850" y="2725794"/>
            <a:ext cx="7752522" cy="1663384"/>
          </a:xfrm>
        </p:spPr>
        <p:txBody>
          <a:bodyPr>
            <a:noAutofit/>
          </a:bodyPr>
          <a:lstStyle/>
          <a:p>
            <a:pPr marL="114298" indent="0">
              <a:lnSpc>
                <a:spcPct val="100000"/>
              </a:lnSpc>
              <a:buNone/>
            </a:pPr>
            <a:r>
              <a:rPr lang="en-US" sz="2400">
                <a:solidFill>
                  <a:srgbClr val="000000"/>
                </a:solidFill>
              </a:rPr>
              <a:t>Average exit wage for youth apprentices of all genders and races, compared to about $12 for all other youth. Differences were most pronounced for Black and Hispanic youth</a:t>
            </a:r>
            <a:r>
              <a:rPr lang="en-US" sz="2400" baseline="30000">
                <a:solidFill>
                  <a:srgbClr val="000000"/>
                </a:solidFill>
              </a:rPr>
              <a:t>2</a:t>
            </a:r>
            <a:endParaRPr lang="en-US" sz="2400">
              <a:solidFill>
                <a:srgbClr val="000000"/>
              </a:solidFill>
            </a:endParaRPr>
          </a:p>
        </p:txBody>
      </p:sp>
      <p:sp>
        <p:nvSpPr>
          <p:cNvPr id="7" name="Text Placeholder 6">
            <a:extLst>
              <a:ext uri="{FF2B5EF4-FFF2-40B4-BE49-F238E27FC236}">
                <a16:creationId xmlns:a16="http://schemas.microsoft.com/office/drawing/2014/main" id="{7A5097C0-F1FD-EBE2-D7FD-29AC16C3BF6D}"/>
              </a:ext>
            </a:extLst>
          </p:cNvPr>
          <p:cNvSpPr>
            <a:spLocks noGrp="1"/>
          </p:cNvSpPr>
          <p:nvPr>
            <p:ph type="body" sz="quarter" idx="13"/>
          </p:nvPr>
        </p:nvSpPr>
        <p:spPr>
          <a:xfrm>
            <a:off x="553630" y="4528642"/>
            <a:ext cx="2984169" cy="1373711"/>
          </a:xfrm>
        </p:spPr>
        <p:txBody>
          <a:bodyPr>
            <a:noAutofit/>
          </a:bodyPr>
          <a:lstStyle/>
          <a:p>
            <a:pPr marL="50800" indent="0">
              <a:buNone/>
            </a:pPr>
            <a:r>
              <a:rPr lang="en-US" sz="10670" b="1">
                <a:solidFill>
                  <a:srgbClr val="017396"/>
                </a:solidFill>
                <a:latin typeface="Arial" panose="020B0604020202020204" pitchFamily="34" charset="0"/>
                <a:cs typeface="Arial" panose="020B0604020202020204" pitchFamily="34" charset="0"/>
              </a:rPr>
              <a:t>53%</a:t>
            </a:r>
          </a:p>
        </p:txBody>
      </p:sp>
      <p:sp>
        <p:nvSpPr>
          <p:cNvPr id="8" name="Text Placeholder 7">
            <a:extLst>
              <a:ext uri="{FF2B5EF4-FFF2-40B4-BE49-F238E27FC236}">
                <a16:creationId xmlns:a16="http://schemas.microsoft.com/office/drawing/2014/main" id="{E6C06E0B-0837-977E-F891-1F5EB21058A6}"/>
              </a:ext>
            </a:extLst>
          </p:cNvPr>
          <p:cNvSpPr>
            <a:spLocks noGrp="1"/>
          </p:cNvSpPr>
          <p:nvPr>
            <p:ph type="body" idx="14"/>
          </p:nvPr>
        </p:nvSpPr>
        <p:spPr>
          <a:xfrm>
            <a:off x="3429490" y="4861478"/>
            <a:ext cx="7711882" cy="1040875"/>
          </a:xfrm>
        </p:spPr>
        <p:txBody>
          <a:bodyPr>
            <a:noAutofit/>
          </a:bodyPr>
          <a:lstStyle/>
          <a:p>
            <a:pPr marL="114298" indent="0">
              <a:buNone/>
            </a:pPr>
            <a:r>
              <a:rPr lang="en-US" sz="2400">
                <a:solidFill>
                  <a:srgbClr val="000000"/>
                </a:solidFill>
              </a:rPr>
              <a:t>of employers surveyed converted interns to full time hires from 2022-2023</a:t>
            </a:r>
            <a:r>
              <a:rPr lang="en-US" sz="2400" baseline="30000">
                <a:solidFill>
                  <a:srgbClr val="000000"/>
                </a:solidFill>
              </a:rPr>
              <a:t>3</a:t>
            </a:r>
            <a:endParaRPr lang="en-US" sz="2400">
              <a:solidFill>
                <a:srgbClr val="000000"/>
              </a:solidFill>
            </a:endParaRPr>
          </a:p>
        </p:txBody>
      </p:sp>
      <p:sp>
        <p:nvSpPr>
          <p:cNvPr id="9" name="Text Placeholder 8">
            <a:extLst>
              <a:ext uri="{FF2B5EF4-FFF2-40B4-BE49-F238E27FC236}">
                <a16:creationId xmlns:a16="http://schemas.microsoft.com/office/drawing/2014/main" id="{DB46AC0D-3F76-ED22-5B9C-F987FEDB9F31}"/>
              </a:ext>
            </a:extLst>
          </p:cNvPr>
          <p:cNvSpPr>
            <a:spLocks noGrp="1"/>
          </p:cNvSpPr>
          <p:nvPr>
            <p:ph type="body" idx="15"/>
          </p:nvPr>
        </p:nvSpPr>
        <p:spPr>
          <a:xfrm>
            <a:off x="604693" y="6114125"/>
            <a:ext cx="10619201" cy="559407"/>
          </a:xfrm>
        </p:spPr>
        <p:txBody>
          <a:bodyPr>
            <a:normAutofit/>
          </a:bodyPr>
          <a:lstStyle/>
          <a:p>
            <a:pPr marL="114298" indent="0">
              <a:buNone/>
            </a:pPr>
            <a:r>
              <a:rPr lang="en-US" sz="1200">
                <a:solidFill>
                  <a:srgbClr val="000000"/>
                </a:solidFill>
              </a:rPr>
              <a:t>1 </a:t>
            </a:r>
            <a:r>
              <a:rPr lang="en-US" sz="1200" i="1" err="1">
                <a:solidFill>
                  <a:srgbClr val="000000"/>
                </a:solidFill>
                <a:hlinkClick r:id="rId3"/>
              </a:rPr>
              <a:t>ApprenticeshipUSA</a:t>
            </a:r>
            <a:r>
              <a:rPr lang="en-US" sz="1200" i="1">
                <a:solidFill>
                  <a:srgbClr val="000000"/>
                </a:solidFill>
                <a:hlinkClick r:id="rId3"/>
              </a:rPr>
              <a:t> Factsheet</a:t>
            </a:r>
            <a:r>
              <a:rPr lang="en-US" sz="1200">
                <a:solidFill>
                  <a:srgbClr val="000000"/>
                </a:solidFill>
              </a:rPr>
              <a:t>, </a:t>
            </a:r>
            <a:r>
              <a:rPr lang="en-US" sz="1200" i="1">
                <a:solidFill>
                  <a:srgbClr val="000000"/>
                </a:solidFill>
              </a:rPr>
              <a:t>Apprenticeship.gov </a:t>
            </a:r>
            <a:r>
              <a:rPr lang="en-US" sz="1200">
                <a:solidFill>
                  <a:srgbClr val="000000"/>
                </a:solidFill>
              </a:rPr>
              <a:t>		2 </a:t>
            </a:r>
            <a:r>
              <a:rPr lang="en-US" sz="1200" i="1">
                <a:solidFill>
                  <a:srgbClr val="000000"/>
                </a:solidFill>
                <a:hlinkClick r:id="rId4"/>
              </a:rPr>
              <a:t>Youth Apprenticeships Growing, Disparities Remain</a:t>
            </a:r>
            <a:r>
              <a:rPr lang="en-US" sz="1200">
                <a:solidFill>
                  <a:srgbClr val="000000"/>
                </a:solidFill>
              </a:rPr>
              <a:t>, </a:t>
            </a:r>
            <a:r>
              <a:rPr lang="en-US" sz="1200" i="1">
                <a:solidFill>
                  <a:srgbClr val="000000"/>
                </a:solidFill>
              </a:rPr>
              <a:t>Education Week </a:t>
            </a:r>
            <a:br>
              <a:rPr lang="en-US" sz="1200">
                <a:solidFill>
                  <a:srgbClr val="000000"/>
                </a:solidFill>
              </a:rPr>
            </a:br>
            <a:r>
              <a:rPr lang="en-US" sz="1200">
                <a:solidFill>
                  <a:srgbClr val="000000"/>
                </a:solidFill>
              </a:rPr>
              <a:t>3 </a:t>
            </a:r>
            <a:r>
              <a:rPr lang="en-US" sz="1200" i="1">
                <a:solidFill>
                  <a:srgbClr val="000000"/>
                </a:solidFill>
                <a:hlinkClick r:id="rId5"/>
              </a:rPr>
              <a:t>Intern Conversion Rate Fell</a:t>
            </a:r>
            <a:r>
              <a:rPr lang="en-US" sz="1200">
                <a:solidFill>
                  <a:srgbClr val="000000"/>
                </a:solidFill>
              </a:rPr>
              <a:t>, </a:t>
            </a:r>
            <a:r>
              <a:rPr lang="en-US" sz="1200" i="1">
                <a:solidFill>
                  <a:srgbClr val="000000"/>
                </a:solidFill>
              </a:rPr>
              <a:t>National Association of Colleges and Employers</a:t>
            </a:r>
          </a:p>
          <a:p>
            <a:pPr marL="114298" indent="0">
              <a:buNone/>
            </a:pP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57941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4"/>
          <p:cNvSpPr txBox="1">
            <a:spLocks noGrp="1"/>
          </p:cNvSpPr>
          <p:nvPr>
            <p:ph type="title"/>
          </p:nvPr>
        </p:nvSpPr>
        <p:spPr>
          <a:xfrm>
            <a:off x="838200" y="681038"/>
            <a:ext cx="10515600" cy="568327"/>
          </a:xfrm>
          <a:prstGeom prst="rect">
            <a:avLst/>
          </a:prstGeom>
          <a:noFill/>
          <a:ln>
            <a:noFill/>
          </a:ln>
        </p:spPr>
        <p:txBody>
          <a:bodyPr spcFirstLastPara="1" wrap="square" lIns="121900" tIns="60933" rIns="121900" bIns="60933" anchor="ctr" anchorCtr="0">
            <a:normAutofit fontScale="90000"/>
          </a:bodyPr>
          <a:lstStyle/>
          <a:p>
            <a:pPr>
              <a:buSzPct val="111111"/>
            </a:pPr>
            <a:r>
              <a:rPr lang="en-US"/>
              <a:t>Levels of Involvement in WBL</a:t>
            </a:r>
            <a:endParaRPr/>
          </a:p>
        </p:txBody>
      </p:sp>
      <p:pic>
        <p:nvPicPr>
          <p:cNvPr id="226" name="Google Shape;226;p54" descr="3 columns with images of people in classroom or work settings. The first column reads &quot;Low Engagement: Visiting classrooms to speak or teach a session, hosting challenges or awards, funding and/or reviewing scholarship applications&quot;. The second column reads &quot;Medium Engagement: Career Fairs, Trade Days (e.g. manufacturing), Events where education and business are present (e.g. summits, conferences)&quot;. The third column reads &quot;High Engagement: Work-based learning efforts, Teacher or educator externships, Systems change (e.g. committees, councils, taskforces), Advocacy&quot;. "/>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2843" y="1536478"/>
            <a:ext cx="10026315" cy="5148623"/>
          </a:xfrm>
          <a:prstGeom prst="rect">
            <a:avLst/>
          </a:prstGeom>
          <a:noFill/>
          <a:ln>
            <a:noFill/>
          </a:ln>
        </p:spPr>
      </p:pic>
    </p:spTree>
    <p:extLst>
      <p:ext uri="{BB962C8B-B14F-4D97-AF65-F5344CB8AC3E}">
        <p14:creationId xmlns:p14="http://schemas.microsoft.com/office/powerpoint/2010/main" val="5524883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2C6E6-F340-8D94-F2F7-62A3E15F0F7F}"/>
              </a:ext>
            </a:extLst>
          </p:cNvPr>
          <p:cNvSpPr>
            <a:spLocks noGrp="1"/>
          </p:cNvSpPr>
          <p:nvPr>
            <p:ph type="title"/>
          </p:nvPr>
        </p:nvSpPr>
        <p:spPr/>
        <p:txBody>
          <a:bodyPr>
            <a:normAutofit fontScale="90000"/>
          </a:bodyPr>
          <a:lstStyle/>
          <a:p>
            <a:r>
              <a:rPr lang="en-US"/>
              <a:t>Benefits of Championing Apprenticeships</a:t>
            </a:r>
          </a:p>
        </p:txBody>
      </p:sp>
      <p:sp>
        <p:nvSpPr>
          <p:cNvPr id="3" name="Text Placeholder 2">
            <a:extLst>
              <a:ext uri="{FF2B5EF4-FFF2-40B4-BE49-F238E27FC236}">
                <a16:creationId xmlns:a16="http://schemas.microsoft.com/office/drawing/2014/main" id="{E60ED0D7-749E-7819-AC8E-A10F7C1CFC62}"/>
              </a:ext>
            </a:extLst>
          </p:cNvPr>
          <p:cNvSpPr>
            <a:spLocks noGrp="1"/>
          </p:cNvSpPr>
          <p:nvPr>
            <p:ph type="body" idx="1"/>
          </p:nvPr>
        </p:nvSpPr>
        <p:spPr/>
        <p:txBody>
          <a:bodyPr/>
          <a:lstStyle/>
          <a:p>
            <a:r>
              <a:rPr lang="en-US"/>
              <a:t>Help address talent pipeline gaps in your region</a:t>
            </a:r>
          </a:p>
          <a:p>
            <a:r>
              <a:rPr lang="en-US"/>
              <a:t>Provide pathways for economic mobility</a:t>
            </a:r>
          </a:p>
          <a:p>
            <a:r>
              <a:rPr lang="en-US"/>
              <a:t>Connect employers with skilled talent</a:t>
            </a:r>
          </a:p>
          <a:p>
            <a:r>
              <a:rPr lang="en-US"/>
              <a:t>Strengthen partnerships within the talent development ecosystem</a:t>
            </a:r>
          </a:p>
          <a:p>
            <a:r>
              <a:rPr lang="en-US"/>
              <a:t>Position the chamber as a problem solver</a:t>
            </a:r>
          </a:p>
          <a:p>
            <a:r>
              <a:rPr lang="en-US"/>
              <a:t>Potential non-dues revenue opportunity</a:t>
            </a:r>
          </a:p>
          <a:p>
            <a:endParaRPr lang="en-US"/>
          </a:p>
        </p:txBody>
      </p:sp>
    </p:spTree>
    <p:extLst>
      <p:ext uri="{BB962C8B-B14F-4D97-AF65-F5344CB8AC3E}">
        <p14:creationId xmlns:p14="http://schemas.microsoft.com/office/powerpoint/2010/main" val="37385662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51427"/>
            <a:ext cx="10515600" cy="1325563"/>
          </a:xfrm>
        </p:spPr>
        <p:txBody>
          <a:bodyPr>
            <a:noAutofit/>
          </a:bodyPr>
          <a:lstStyle/>
          <a:p>
            <a:r>
              <a:rPr lang="en-US" sz="4800">
                <a:solidFill>
                  <a:schemeClr val="bg1"/>
                </a:solidFill>
              </a:rPr>
              <a:t>What Registered Apprenticeship Offers Chambers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738309" y="2358459"/>
            <a:ext cx="6530788" cy="2837121"/>
          </a:xfrm>
        </p:spPr>
        <p:txBody>
          <a:bodyPr vert="horz" lIns="91440" tIns="45720" rIns="91440" bIns="45720" rtlCol="0" anchor="t">
            <a:noAutofit/>
          </a:bodyPr>
          <a:lstStyle/>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Enhanced Portfolio of Opportunities</a:t>
            </a:r>
            <a:endParaRPr lang="en-US" sz="3200">
              <a:solidFill>
                <a:schemeClr val="tx1"/>
              </a:solidFill>
              <a:effectLst/>
              <a:ea typeface="Times New Roman" panose="02020603050405020304" pitchFamily="18" charset="0"/>
              <a:cs typeface="Calibri" panose="020F0502020204030204" pitchFamily="34" charset="0"/>
            </a:endParaRPr>
          </a:p>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Stronger Contributions to the Local Community</a:t>
            </a:r>
            <a:endParaRPr lang="en-US" sz="3200">
              <a:solidFill>
                <a:schemeClr val="tx1"/>
              </a:solidFill>
              <a:effectLst/>
              <a:ea typeface="Aptos" panose="020B0004020202020204" pitchFamily="34" charset="0"/>
              <a:cs typeface="Times New Roman" panose="02020603050405020304" pitchFamily="18" charset="0"/>
            </a:endParaRPr>
          </a:p>
          <a:p>
            <a:pPr marL="457200" indent="-457200">
              <a:lnSpc>
                <a:spcPct val="107000"/>
              </a:lnSpc>
              <a:spcBef>
                <a:spcPts val="0"/>
              </a:spcBef>
              <a:spcAft>
                <a:spcPts val="600"/>
              </a:spcAft>
              <a:buSzPct val="100000"/>
              <a:buFont typeface="Arial" panose="020B0604020202020204" pitchFamily="34" charset="0"/>
              <a:buChar char="•"/>
              <a:tabLst>
                <a:tab pos="914400" algn="l"/>
              </a:tabLst>
            </a:pPr>
            <a:r>
              <a:rPr lang="en-US" sz="3200" b="1">
                <a:solidFill>
                  <a:schemeClr val="tx1"/>
                </a:solidFill>
                <a:effectLst/>
                <a:ea typeface="Times New Roman" panose="02020603050405020304" pitchFamily="18" charset="0"/>
                <a:cs typeface="Calibri" panose="020F0502020204030204" pitchFamily="34" charset="0"/>
              </a:rPr>
              <a:t>Improved Policy Advocacy</a:t>
            </a:r>
            <a:endParaRPr lang="en-US" sz="3200">
              <a:solidFill>
                <a:schemeClr val="tx1"/>
              </a:solidFill>
              <a:effectLst/>
              <a:ea typeface="Aptos" panose="020B0004020202020204" pitchFamily="34" charset="0"/>
              <a:cs typeface="Times New Roman" panose="02020603050405020304" pitchFamily="18" charset="0"/>
            </a:endParaRPr>
          </a:p>
          <a:p>
            <a:pPr marL="0" marR="0" lvl="0" indent="0">
              <a:lnSpc>
                <a:spcPct val="107000"/>
              </a:lnSpc>
              <a:spcBef>
                <a:spcPts val="0"/>
              </a:spcBef>
              <a:spcAft>
                <a:spcPts val="600"/>
              </a:spcAft>
              <a:buSzPts val="1000"/>
              <a:buNone/>
              <a:tabLst>
                <a:tab pos="914400" algn="l"/>
              </a:tabLst>
            </a:pPr>
            <a:endParaRPr lang="en-US" sz="16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050" name="Picture 2" descr="United States Chamber of Commerce ...">
            <a:extLst>
              <a:ext uri="{FF2B5EF4-FFF2-40B4-BE49-F238E27FC236}">
                <a16:creationId xmlns:a16="http://schemas.microsoft.com/office/drawing/2014/main" id="{7D398957-C08C-C809-3BC0-432B74EB9B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69097" y="2092198"/>
            <a:ext cx="4922903" cy="3691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6" name="Picture 5">
            <a:extLst>
              <a:ext uri="{FF2B5EF4-FFF2-40B4-BE49-F238E27FC236}">
                <a16:creationId xmlns:a16="http://schemas.microsoft.com/office/drawing/2014/main" id="{C0C63B11-00C2-34E6-68F6-414E13A223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365" y="5895784"/>
            <a:ext cx="905256" cy="905256"/>
          </a:xfrm>
          <a:prstGeom prst="rect">
            <a:avLst/>
          </a:prstGeom>
        </p:spPr>
      </p:pic>
    </p:spTree>
    <p:extLst>
      <p:ext uri="{BB962C8B-B14F-4D97-AF65-F5344CB8AC3E}">
        <p14:creationId xmlns:p14="http://schemas.microsoft.com/office/powerpoint/2010/main" val="3369989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482610" y="500607"/>
            <a:ext cx="11499574" cy="1325563"/>
          </a:xfrm>
        </p:spPr>
        <p:txBody>
          <a:bodyPr>
            <a:normAutofit/>
          </a:bodyPr>
          <a:lstStyle/>
          <a:p>
            <a:r>
              <a:rPr lang="en-US" sz="3900">
                <a:solidFill>
                  <a:schemeClr val="bg1"/>
                </a:solidFill>
              </a:rPr>
              <a:t>What Registered Apprenticeship Offers Businesses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74413" y="2104562"/>
            <a:ext cx="6742960" cy="3124941"/>
          </a:xfrm>
        </p:spPr>
        <p:txBody>
          <a:bodyPr vert="horz" lIns="91440" tIns="45720" rIns="91440" bIns="45720" rtlCol="0" anchor="t">
            <a:noAutofit/>
          </a:bodyPr>
          <a:lstStyle/>
          <a:p>
            <a:pPr marL="0" indent="0">
              <a:lnSpc>
                <a:spcPct val="150000"/>
              </a:lnSpc>
              <a:spcBef>
                <a:spcPts val="0"/>
              </a:spcBef>
              <a:spcAft>
                <a:spcPts val="600"/>
              </a:spcAft>
              <a:buSzPts val="1000"/>
              <a:buNone/>
              <a:tabLst>
                <a:tab pos="914400" algn="l"/>
              </a:tabLst>
            </a:pPr>
            <a:r>
              <a:rPr lang="en-US" sz="3200" b="1">
                <a:latin typeface="Aptos" panose="020B0004020202020204" pitchFamily="34" charset="0"/>
                <a:ea typeface="Times New Roman" panose="02020603050405020304" pitchFamily="18" charset="0"/>
                <a:cs typeface="Calibri" panose="020F0502020204030204" pitchFamily="34" charset="0"/>
              </a:rPr>
              <a:t>Standardized,</a:t>
            </a:r>
            <a:r>
              <a:rPr lang="en-US" sz="3200" b="1">
                <a:effectLst/>
                <a:latin typeface="Aptos" panose="020B0004020202020204" pitchFamily="34" charset="0"/>
                <a:ea typeface="Times New Roman" panose="02020603050405020304" pitchFamily="18" charset="0"/>
                <a:cs typeface="Calibri" panose="020F0502020204030204" pitchFamily="34" charset="0"/>
              </a:rPr>
              <a:t> Skilled Workforce</a:t>
            </a:r>
            <a:endParaRPr lang="en-US" sz="3200">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nSpc>
                <a:spcPct val="150000"/>
              </a:lnSpc>
              <a:spcBef>
                <a:spcPts val="0"/>
              </a:spcBef>
              <a:spcAft>
                <a:spcPts val="600"/>
              </a:spcAft>
              <a:buSzPts val="1000"/>
              <a:buNone/>
              <a:tabLst>
                <a:tab pos="914400" algn="l"/>
              </a:tabLst>
            </a:pPr>
            <a:r>
              <a:rPr lang="en-US" sz="3200" b="1">
                <a:effectLst/>
                <a:latin typeface="Aptos" panose="020B0004020202020204" pitchFamily="34" charset="0"/>
                <a:ea typeface="Times New Roman" panose="02020603050405020304" pitchFamily="18" charset="0"/>
                <a:cs typeface="Calibri" panose="020F0502020204030204" pitchFamily="34" charset="0"/>
              </a:rPr>
              <a:t>Improved Productivity</a:t>
            </a:r>
            <a:br>
              <a:rPr lang="en-US" sz="3200" b="1">
                <a:effectLst/>
                <a:latin typeface="Aptos" panose="020B0004020202020204" pitchFamily="34" charset="0"/>
                <a:ea typeface="Times New Roman" panose="02020603050405020304" pitchFamily="18" charset="0"/>
                <a:cs typeface="Calibri" panose="020F0502020204030204" pitchFamily="34" charset="0"/>
              </a:rPr>
            </a:br>
            <a:r>
              <a:rPr lang="en-US" sz="3200" b="1">
                <a:latin typeface="Aptos" panose="020B0004020202020204" pitchFamily="34" charset="0"/>
                <a:ea typeface="Times New Roman" panose="02020603050405020304" pitchFamily="18" charset="0"/>
                <a:cs typeface="Calibri" panose="020F0502020204030204" pitchFamily="34" charset="0"/>
              </a:rPr>
              <a:t>Reduction in Turnover</a:t>
            </a:r>
            <a:endParaRPr lang="en-US" sz="3200" b="1">
              <a:effectLst/>
              <a:latin typeface="Aptos" panose="020B0004020202020204" pitchFamily="34" charset="0"/>
              <a:ea typeface="Times New Roman" panose="02020603050405020304" pitchFamily="18" charset="0"/>
              <a:cs typeface="Calibri" panose="020F0502020204030204" pitchFamily="34" charset="0"/>
            </a:endParaRPr>
          </a:p>
          <a:p>
            <a:pPr marL="0" marR="0" lvl="0" indent="0">
              <a:lnSpc>
                <a:spcPct val="150000"/>
              </a:lnSpc>
              <a:spcBef>
                <a:spcPts val="0"/>
              </a:spcBef>
              <a:spcAft>
                <a:spcPts val="600"/>
              </a:spcAft>
              <a:buSzPts val="1000"/>
              <a:buNone/>
              <a:tabLst>
                <a:tab pos="914400" algn="l"/>
              </a:tabLst>
            </a:pPr>
            <a:r>
              <a:rPr lang="en-US" sz="3200" b="1">
                <a:latin typeface="Aptos" panose="020B0004020202020204" pitchFamily="34" charset="0"/>
                <a:ea typeface="Times New Roman" panose="02020603050405020304" pitchFamily="18" charset="0"/>
                <a:cs typeface="Calibri" panose="020F0502020204030204" pitchFamily="34" charset="0"/>
              </a:rPr>
              <a:t>Positive ROI </a:t>
            </a:r>
          </a:p>
          <a:p>
            <a:pPr marL="0" marR="0" lvl="0" indent="0" algn="ctr">
              <a:lnSpc>
                <a:spcPct val="107000"/>
              </a:lnSpc>
              <a:spcBef>
                <a:spcPts val="0"/>
              </a:spcBef>
              <a:spcAft>
                <a:spcPts val="600"/>
              </a:spcAft>
              <a:buSzPts val="1000"/>
              <a:buNone/>
              <a:tabLst>
                <a:tab pos="914400" algn="l"/>
              </a:tabLst>
            </a:pPr>
            <a:endParaRPr lang="en-US">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8194" name="Picture 2" descr="Registered Apprenticeship ...">
            <a:extLst>
              <a:ext uri="{FF2B5EF4-FFF2-40B4-BE49-F238E27FC236}">
                <a16:creationId xmlns:a16="http://schemas.microsoft.com/office/drawing/2014/main" id="{A937F8C7-A85D-791A-EBA4-E1D45B126A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2345" y="2286097"/>
            <a:ext cx="3616460" cy="312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796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631135" y="553182"/>
            <a:ext cx="10929730" cy="1325563"/>
          </a:xfrm>
        </p:spPr>
        <p:txBody>
          <a:bodyPr>
            <a:normAutofit/>
          </a:bodyPr>
          <a:lstStyle/>
          <a:p>
            <a:r>
              <a:rPr lang="en-US" sz="3800">
                <a:solidFill>
                  <a:schemeClr val="bg1"/>
                </a:solidFill>
              </a:rPr>
              <a:t>What Registered Apprenticeship Offers Businesses (Continued)</a:t>
            </a:r>
          </a:p>
        </p:txBody>
      </p:sp>
      <p:sp>
        <p:nvSpPr>
          <p:cNvPr id="3" name="Content Placeholder 2">
            <a:extLst>
              <a:ext uri="{FF2B5EF4-FFF2-40B4-BE49-F238E27FC236}">
                <a16:creationId xmlns:a16="http://schemas.microsoft.com/office/drawing/2014/main" id="{51820B2C-3F45-ED65-8EA2-4C7EEA4C7FB3}"/>
              </a:ext>
            </a:extLst>
          </p:cNvPr>
          <p:cNvSpPr>
            <a:spLocks noGrp="1"/>
          </p:cNvSpPr>
          <p:nvPr>
            <p:ph sz="half" idx="1"/>
          </p:nvPr>
        </p:nvSpPr>
        <p:spPr>
          <a:xfrm>
            <a:off x="971735" y="2840799"/>
            <a:ext cx="6603096" cy="2176357"/>
          </a:xfrm>
        </p:spPr>
        <p:txBody>
          <a:bodyPr>
            <a:normAutofit/>
          </a:bodyPr>
          <a:lstStyle/>
          <a:p>
            <a:pPr marL="457200" indent="-457200">
              <a:lnSpc>
                <a:spcPct val="107000"/>
              </a:lnSpc>
              <a:spcAft>
                <a:spcPts val="600"/>
              </a:spcAft>
              <a:buSzPct val="100000"/>
              <a:buFont typeface="Arial" panose="020B0604020202020204" pitchFamily="34" charset="0"/>
              <a:buChar char="•"/>
              <a:tabLst>
                <a:tab pos="914400" algn="l"/>
              </a:tabLst>
            </a:pPr>
            <a:r>
              <a:rPr lang="en-US" sz="3600" b="1">
                <a:solidFill>
                  <a:schemeClr val="tx1"/>
                </a:solidFill>
                <a:ea typeface="Times New Roman" panose="02020603050405020304" pitchFamily="18" charset="0"/>
                <a:cs typeface="Calibri" panose="020F0502020204030204" pitchFamily="34" charset="0"/>
              </a:rPr>
              <a:t>Customizing Training</a:t>
            </a:r>
            <a:endParaRPr lang="en-US" sz="3600">
              <a:solidFill>
                <a:schemeClr val="tx1"/>
              </a:solidFill>
              <a:ea typeface="Times New Roman" panose="02020603050405020304" pitchFamily="18" charset="0"/>
              <a:cs typeface="Calibri" panose="020F0502020204030204" pitchFamily="34" charset="0"/>
            </a:endParaRPr>
          </a:p>
          <a:p>
            <a:pPr marL="457200" marR="0" lvl="0" indent="-457200">
              <a:lnSpc>
                <a:spcPct val="107000"/>
              </a:lnSpc>
              <a:spcBef>
                <a:spcPts val="0"/>
              </a:spcBef>
              <a:spcAft>
                <a:spcPts val="600"/>
              </a:spcAft>
              <a:buSzPct val="100000"/>
              <a:buFont typeface="Arial" panose="020B0604020202020204" pitchFamily="34" charset="0"/>
              <a:buChar char="•"/>
              <a:tabLst>
                <a:tab pos="914400" algn="l"/>
              </a:tabLst>
            </a:pPr>
            <a:r>
              <a:rPr lang="en-US" sz="3600" b="1">
                <a:solidFill>
                  <a:schemeClr val="tx1"/>
                </a:solidFill>
                <a:ea typeface="Times New Roman" panose="02020603050405020304" pitchFamily="18" charset="0"/>
                <a:cs typeface="Calibri" panose="020F0502020204030204" pitchFamily="34" charset="0"/>
              </a:rPr>
              <a:t>Retaining Workers</a:t>
            </a:r>
            <a:endParaRPr lang="en-US" sz="3600">
              <a:solidFill>
                <a:schemeClr val="tx1"/>
              </a:solidFill>
              <a:ea typeface="Aptos" panose="020B0004020202020204" pitchFamily="34" charset="0"/>
              <a:cs typeface="Times New Roman" panose="02020603050405020304" pitchFamily="18" charset="0"/>
            </a:endParaRPr>
          </a:p>
          <a:p>
            <a:pPr marL="457200" marR="0" lvl="0" indent="-457200">
              <a:lnSpc>
                <a:spcPct val="107000"/>
              </a:lnSpc>
              <a:spcBef>
                <a:spcPts val="0"/>
              </a:spcBef>
              <a:spcAft>
                <a:spcPts val="600"/>
              </a:spcAft>
              <a:buSzPct val="100000"/>
              <a:buFont typeface="Arial" panose="020B0604020202020204" pitchFamily="34" charset="0"/>
              <a:buChar char="•"/>
              <a:tabLst>
                <a:tab pos="914400" algn="l"/>
              </a:tabLst>
            </a:pPr>
            <a:r>
              <a:rPr lang="en-US" sz="3600" b="1">
                <a:solidFill>
                  <a:schemeClr val="tx1"/>
                </a:solidFill>
                <a:ea typeface="Times New Roman" panose="02020603050405020304" pitchFamily="18" charset="0"/>
                <a:cs typeface="Calibri" panose="020F0502020204030204" pitchFamily="34" charset="0"/>
              </a:rPr>
              <a:t>Promoting Diversity</a:t>
            </a:r>
            <a:endParaRPr lang="en-US" sz="3600">
              <a:solidFill>
                <a:schemeClr val="tx1"/>
              </a:solidFill>
              <a:ea typeface="Aptos" panose="020B0004020202020204" pitchFamily="34" charset="0"/>
              <a:cs typeface="Times New Roman" panose="02020603050405020304" pitchFamily="18" charset="0"/>
            </a:endParaRPr>
          </a:p>
          <a:p>
            <a:endParaRPr lang="en-US"/>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10242" name="Picture 2" descr="Why Registered Apprenticeship Programs ...">
            <a:extLst>
              <a:ext uri="{FF2B5EF4-FFF2-40B4-BE49-F238E27FC236}">
                <a16:creationId xmlns:a16="http://schemas.microsoft.com/office/drawing/2014/main" id="{C7CAD677-4C30-63BB-E8F9-C497C6D426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67706" y="2186554"/>
            <a:ext cx="5293159" cy="3484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0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4800">
                <a:solidFill>
                  <a:schemeClr val="bg1"/>
                </a:solidFill>
              </a:rPr>
              <a:t>How Chambers are Currently </a:t>
            </a:r>
            <a:br>
              <a:rPr lang="en-US" sz="4800">
                <a:solidFill>
                  <a:schemeClr val="bg1"/>
                </a:solidFill>
              </a:rPr>
            </a:br>
            <a:r>
              <a:rPr lang="en-US" sz="4800">
                <a:solidFill>
                  <a:schemeClr val="bg1"/>
                </a:solidFill>
              </a:rPr>
              <a:t>Engaging in RA</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2E804C0C-C9F8-C725-02A4-C29F9DF2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92" y="5830432"/>
            <a:ext cx="938169" cy="938169"/>
          </a:xfrm>
          <a:prstGeom prst="rect">
            <a:avLst/>
          </a:prstGeom>
        </p:spPr>
      </p:pic>
    </p:spTree>
    <p:extLst>
      <p:ext uri="{BB962C8B-B14F-4D97-AF65-F5344CB8AC3E}">
        <p14:creationId xmlns:p14="http://schemas.microsoft.com/office/powerpoint/2010/main" val="100521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365760"/>
            <a:ext cx="10773697" cy="1325563"/>
          </a:xfrm>
        </p:spPr>
        <p:txBody>
          <a:bodyPr>
            <a:normAutofit/>
          </a:bodyPr>
          <a:lstStyle/>
          <a:p>
            <a:r>
              <a:rPr lang="en-US" sz="4800">
                <a:solidFill>
                  <a:schemeClr val="bg1"/>
                </a:solidFill>
              </a:rPr>
              <a:t>Chamber Pulse Check </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74415" y="1753485"/>
            <a:ext cx="6722065" cy="3976755"/>
          </a:xfrm>
        </p:spPr>
        <p:txBody>
          <a:bodyPr vert="horz" lIns="91440" tIns="45720" rIns="91440" bIns="45720" rtlCol="0" anchor="t">
            <a:noAutofit/>
          </a:bodyPr>
          <a:lstStyle/>
          <a:p>
            <a:pPr>
              <a:lnSpc>
                <a:spcPct val="100000"/>
              </a:lnSpc>
              <a:spcBef>
                <a:spcPts val="600"/>
              </a:spcBef>
              <a:spcAft>
                <a:spcPts val="600"/>
              </a:spcAft>
            </a:pPr>
            <a:r>
              <a:rPr lang="en-US" sz="2400">
                <a:solidFill>
                  <a:schemeClr val="tx1"/>
                </a:solidFill>
                <a:effectLst/>
                <a:ea typeface="Calibri" panose="020F0502020204030204" pitchFamily="34" charset="0"/>
                <a:cs typeface="Times New Roman" panose="02020603050405020304" pitchFamily="18" charset="0"/>
              </a:rPr>
              <a:t>Beginning in December 2023, Safal Partners began to speak with Chambers throughout the country to understand their involvement in registered apprenticeship and how they would like to get more involved.</a:t>
            </a:r>
          </a:p>
          <a:p>
            <a:pPr>
              <a:lnSpc>
                <a:spcPct val="100000"/>
              </a:lnSpc>
              <a:spcBef>
                <a:spcPts val="600"/>
              </a:spcBef>
              <a:spcAft>
                <a:spcPts val="600"/>
              </a:spcAft>
            </a:pPr>
            <a:r>
              <a:rPr lang="en-US" sz="2400">
                <a:solidFill>
                  <a:schemeClr val="tx1"/>
                </a:solidFill>
                <a:ea typeface="+mn-lt"/>
                <a:cs typeface="Times New Roman" panose="02020603050405020304" pitchFamily="18" charset="0"/>
              </a:rPr>
              <a:t>Working with the ACCE, the team also surveyed chambers throughout the country to understand their involvement in registered apprenticeship, their needs, and what resources could help them.	</a:t>
            </a:r>
          </a:p>
        </p:txBody>
      </p:sp>
      <p:pic>
        <p:nvPicPr>
          <p:cNvPr id="1026" name="Picture 2" descr="Chamber of Commerce Executives ...">
            <a:extLst>
              <a:ext uri="{FF2B5EF4-FFF2-40B4-BE49-F238E27FC236}">
                <a16:creationId xmlns:a16="http://schemas.microsoft.com/office/drawing/2014/main" id="{AAB526D6-9E06-EF77-E5A4-86707ED325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3254" y="1753485"/>
            <a:ext cx="4158642" cy="371451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2024</a:t>
            </a:r>
          </a:p>
        </p:txBody>
      </p:sp>
      <p:pic>
        <p:nvPicPr>
          <p:cNvPr id="6" name="Picture 5">
            <a:extLst>
              <a:ext uri="{FF2B5EF4-FFF2-40B4-BE49-F238E27FC236}">
                <a16:creationId xmlns:a16="http://schemas.microsoft.com/office/drawing/2014/main" id="{29B9265D-46EA-F0B9-0F86-45F1946E86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384" y="5825024"/>
            <a:ext cx="975360" cy="975360"/>
          </a:xfrm>
          <a:prstGeom prst="rect">
            <a:avLst/>
          </a:prstGeom>
        </p:spPr>
      </p:pic>
    </p:spTree>
    <p:extLst>
      <p:ext uri="{BB962C8B-B14F-4D97-AF65-F5344CB8AC3E}">
        <p14:creationId xmlns:p14="http://schemas.microsoft.com/office/powerpoint/2010/main" val="151766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24840" y="665826"/>
            <a:ext cx="10515600" cy="907156"/>
          </a:xfrm>
        </p:spPr>
        <p:txBody>
          <a:bodyPr>
            <a:normAutofit/>
          </a:bodyPr>
          <a:lstStyle/>
          <a:p>
            <a:r>
              <a:rPr lang="en-US" sz="4800"/>
              <a:t>Chamber Survey Results</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24840" y="1568013"/>
            <a:ext cx="7541149" cy="4340801"/>
          </a:xfrm>
        </p:spPr>
        <p:txBody>
          <a:bodyPr anchor="ctr" anchorCtr="0">
            <a:noAutofit/>
          </a:bodyPr>
          <a:lstStyle/>
          <a:p>
            <a:pPr marL="0" marR="0" lvl="0" indent="0">
              <a:lnSpc>
                <a:spcPct val="107000"/>
              </a:lnSpc>
              <a:spcBef>
                <a:spcPts val="0"/>
              </a:spcBef>
              <a:spcAft>
                <a:spcPts val="800"/>
              </a:spcAft>
              <a:buNone/>
              <a:tabLst>
                <a:tab pos="457200" algn="l"/>
              </a:tabLst>
            </a:pPr>
            <a:r>
              <a:rPr lang="en-US" sz="2000" b="1">
                <a:solidFill>
                  <a:srgbClr val="002060"/>
                </a:solidFill>
                <a:effectLst/>
                <a:ea typeface="Aptos" panose="020B0004020202020204" pitchFamily="34" charset="0"/>
                <a:cs typeface="Times New Roman" panose="02020603050405020304" pitchFamily="18" charset="0"/>
              </a:rPr>
              <a:t>Knowledge and Engagement Levels: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Around half of the respondents indicate having relationships with local employers, unions, workforce boards, or educational institutions that sponsor apprenticeship programs.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Only a few chambers are currently sponsoring a registered apprenticeship program themselves.</a:t>
            </a:r>
          </a:p>
          <a:p>
            <a:pPr marL="0" marR="0" lvl="0" indent="0">
              <a:lnSpc>
                <a:spcPct val="107000"/>
              </a:lnSpc>
              <a:spcBef>
                <a:spcPts val="0"/>
              </a:spcBef>
              <a:spcAft>
                <a:spcPts val="800"/>
              </a:spcAft>
              <a:buNone/>
              <a:tabLst>
                <a:tab pos="457200" algn="l"/>
              </a:tabLst>
            </a:pPr>
            <a:r>
              <a:rPr lang="en-US" sz="2000" b="1">
                <a:solidFill>
                  <a:srgbClr val="002060"/>
                </a:solidFill>
                <a:effectLst/>
                <a:ea typeface="Aptos" panose="020B0004020202020204" pitchFamily="34" charset="0"/>
                <a:cs typeface="Times New Roman" panose="02020603050405020304" pitchFamily="18" charset="0"/>
              </a:rPr>
              <a:t>Priorities and Involvement: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For most chambers, apprenticeships are a moderate priority (rated 2-4 on a 5-point scale) within their broader workforce and talent strategies.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Common ways chambers are involved include promoting apprenticeships to employers, convening employers to identify gaps, and working with school systems to support pre-apprenticeships.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Some chambers are exploring becoming apprenticeship intermediaries or supporting regulatory changes related to apprenticeships.</a:t>
            </a:r>
          </a:p>
        </p:txBody>
      </p:sp>
      <p:pic>
        <p:nvPicPr>
          <p:cNvPr id="3074" name="Picture 2" descr="people working on a whiteboard using markers and sticky notes">
            <a:extLst>
              <a:ext uri="{FF2B5EF4-FFF2-40B4-BE49-F238E27FC236}">
                <a16:creationId xmlns:a16="http://schemas.microsoft.com/office/drawing/2014/main" id="{77DCB61E-8904-6532-B34E-597A9B9907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3442" y="2423551"/>
            <a:ext cx="3153718" cy="2486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4E807FDA-318B-A29E-8BB8-FCC31C8B6A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096" y="5903844"/>
            <a:ext cx="954156" cy="954156"/>
          </a:xfrm>
          <a:prstGeom prst="rect">
            <a:avLst/>
          </a:prstGeom>
        </p:spPr>
      </p:pic>
    </p:spTree>
    <p:extLst>
      <p:ext uri="{BB962C8B-B14F-4D97-AF65-F5344CB8AC3E}">
        <p14:creationId xmlns:p14="http://schemas.microsoft.com/office/powerpoint/2010/main" val="200422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295728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4800">
                <a:latin typeface="Aptos"/>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Aptos"/>
                <a:ea typeface="+mn-lt"/>
                <a:cs typeface="Segoe UI"/>
              </a:rPr>
              <a:t>U.S. DOL initiative to increase systems alignment across apprenticeship, education, and workforce</a:t>
            </a:r>
          </a:p>
          <a:p>
            <a:pPr>
              <a:lnSpc>
                <a:spcPct val="110000"/>
              </a:lnSpc>
            </a:pPr>
            <a:r>
              <a:rPr lang="en-US" sz="4000">
                <a:solidFill>
                  <a:schemeClr val="tx1"/>
                </a:solidFill>
                <a:latin typeface="Aptos"/>
                <a:ea typeface="+mn-lt"/>
                <a:cs typeface="Segoe UI"/>
              </a:rPr>
              <a:t>Led by Safal Partners</a:t>
            </a:r>
            <a:r>
              <a:rPr lang="en-US" sz="2400">
                <a:solidFill>
                  <a:schemeClr val="tx1"/>
                </a:solidFill>
                <a:latin typeface="Aptos"/>
              </a:rPr>
              <a:t>; </a:t>
            </a:r>
            <a:r>
              <a:rPr lang="en-US" sz="3600">
                <a:solidFill>
                  <a:schemeClr val="tx1"/>
                </a:solidFill>
                <a:latin typeface="Aptos"/>
                <a:ea typeface="+mn-lt"/>
                <a:cs typeface="Segoe UI"/>
              </a:rPr>
              <a:t>5 national partners</a:t>
            </a:r>
            <a:endParaRPr lang="en-US">
              <a:solidFill>
                <a:schemeClr val="tx1"/>
              </a:solidFill>
              <a:latin typeface="Aptos"/>
              <a:ea typeface="+mn-lt"/>
              <a:cs typeface="Segoe UI"/>
            </a:endParaRPr>
          </a:p>
          <a:p>
            <a:pPr>
              <a:lnSpc>
                <a:spcPct val="110000"/>
              </a:lnSpc>
            </a:pPr>
            <a:r>
              <a:rPr lang="en-US" sz="4000">
                <a:solidFill>
                  <a:schemeClr val="tx1"/>
                </a:solidFill>
                <a:latin typeface="Aptos"/>
                <a:ea typeface="+mn-lt"/>
                <a:cs typeface="Segoe UI"/>
              </a:rPr>
              <a:t>We provide </a:t>
            </a:r>
            <a:r>
              <a:rPr lang="en-US" sz="4000" u="sng">
                <a:solidFill>
                  <a:schemeClr val="tx1"/>
                </a:solidFill>
                <a:latin typeface="Aptos"/>
                <a:ea typeface="+mn-lt"/>
                <a:cs typeface="Segoe UI"/>
              </a:rPr>
              <a:t>no-cost</a:t>
            </a:r>
            <a:r>
              <a:rPr lang="en-US" sz="4000">
                <a:solidFill>
                  <a:schemeClr val="tx1"/>
                </a:solidFill>
                <a:latin typeface="Aptos"/>
                <a:ea typeface="+mn-lt"/>
                <a:cs typeface="Segoe UI"/>
              </a:rPr>
              <a:t> TA including:</a:t>
            </a:r>
          </a:p>
          <a:p>
            <a:pPr lvl="1">
              <a:lnSpc>
                <a:spcPct val="110000"/>
              </a:lnSpc>
            </a:pPr>
            <a:r>
              <a:rPr lang="en-US" sz="3600">
                <a:solidFill>
                  <a:schemeClr val="tx1"/>
                </a:solidFill>
                <a:latin typeface="Aptos"/>
                <a:ea typeface="+mn-lt"/>
                <a:cs typeface="Segoe UI"/>
              </a:rPr>
              <a:t>Monthly webinars</a:t>
            </a:r>
          </a:p>
          <a:p>
            <a:pPr lvl="1">
              <a:lnSpc>
                <a:spcPct val="110000"/>
              </a:lnSpc>
            </a:pPr>
            <a:r>
              <a:rPr lang="en-US" sz="3600">
                <a:solidFill>
                  <a:schemeClr val="tx1"/>
                </a:solidFill>
                <a:latin typeface="Aptos"/>
                <a:ea typeface="+mn-lt"/>
                <a:cs typeface="Segoe UI"/>
              </a:rPr>
              <a:t>Quarterly virtual office hours</a:t>
            </a:r>
          </a:p>
          <a:p>
            <a:pPr lvl="1">
              <a:lnSpc>
                <a:spcPct val="110000"/>
              </a:lnSpc>
            </a:pPr>
            <a:r>
              <a:rPr lang="en-US" sz="3600">
                <a:solidFill>
                  <a:schemeClr val="tx1"/>
                </a:solidFill>
                <a:latin typeface="Aptos"/>
                <a:ea typeface="+mn-lt"/>
                <a:cs typeface="Segoe UI"/>
              </a:rPr>
              <a:t>Individual TA/coaching sessions</a:t>
            </a:r>
            <a:endParaRPr lang="en-US">
              <a:solidFill>
                <a:schemeClr val="tx1"/>
              </a:solidFill>
              <a:latin typeface="Aptos"/>
              <a:ea typeface="+mn-lt"/>
              <a:cs typeface="Segoe UI"/>
            </a:endParaRPr>
          </a:p>
          <a:p>
            <a:pPr lvl="1">
              <a:lnSpc>
                <a:spcPct val="110000"/>
              </a:lnSpc>
            </a:pPr>
            <a:r>
              <a:rPr lang="en-US" sz="3600">
                <a:solidFill>
                  <a:schemeClr val="tx1"/>
                </a:solidFill>
                <a:latin typeface="Aptos"/>
                <a:ea typeface="+mn-lt"/>
                <a:cs typeface="Segoe UI"/>
              </a:rPr>
              <a:t>Online resources (desk aids, guides, frameworks, etc.)</a:t>
            </a:r>
            <a:br>
              <a:rPr lang="en-US" sz="3600">
                <a:latin typeface="Aptos"/>
                <a:ea typeface="+mn-lt"/>
                <a:cs typeface="Segoe UI" panose="020B0502040204020203" pitchFamily="34" charset="0"/>
              </a:rPr>
            </a:br>
            <a:endParaRPr lang="en-US">
              <a:latin typeface="Aptos"/>
            </a:endParaRPr>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vert="horz" lIns="91440" tIns="45720" rIns="91440" bIns="45720" rtlCol="0" anchor="t">
            <a:normAutofit fontScale="625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a:t>
            </a:r>
            <a:r>
              <a:rPr lang="en-US" sz="2800">
                <a:solidFill>
                  <a:srgbClr val="0563C1"/>
                </a:solidFill>
                <a:latin typeface="Aptos"/>
                <a:hlinkClick r:id="rId3">
                  <a:extLst>
                    <a:ext uri="{A12FA001-AC4F-418D-AE19-62706E023703}">
                      <ahyp:hlinkClr xmlns:ahyp="http://schemas.microsoft.com/office/drawing/2018/hyperlinkcolor" val="tx"/>
                    </a:ext>
                  </a:extLst>
                </a:hlinkClick>
              </a:rPr>
              <a:t>website</a:t>
            </a:r>
            <a:r>
              <a:rPr lang="en-US" sz="2800">
                <a:solidFill>
                  <a:srgbClr val="0563C1"/>
                </a:solidFill>
                <a:hlinkClick r:id="rId3">
                  <a:extLst>
                    <a:ext uri="{A12FA001-AC4F-418D-AE19-62706E023703}">
                      <ahyp:hlinkClr xmlns:ahyp="http://schemas.microsoft.com/office/drawing/2018/hyperlinkcolor" val="tx"/>
                    </a:ext>
                  </a:extLst>
                </a:hlinkClick>
              </a:rPr>
              <a:t>,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35890" y="647433"/>
            <a:ext cx="10638751" cy="953337"/>
          </a:xfrm>
        </p:spPr>
        <p:txBody>
          <a:bodyPr>
            <a:normAutofit/>
          </a:bodyPr>
          <a:lstStyle/>
          <a:p>
            <a:r>
              <a:rPr lang="en-US" sz="4800"/>
              <a:t>Chamber Survey Results (Continued)</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545461"/>
            <a:ext cx="7038019" cy="4258992"/>
          </a:xfrm>
        </p:spPr>
        <p:txBody>
          <a:bodyPr anchor="ctr" anchorCtr="0">
            <a:normAutofit fontScale="92500"/>
          </a:bodyPr>
          <a:lstStyle/>
          <a:p>
            <a:pPr marL="0" marR="0" lvl="0" indent="0">
              <a:lnSpc>
                <a:spcPct val="107000"/>
              </a:lnSpc>
              <a:spcBef>
                <a:spcPts val="0"/>
              </a:spcBef>
              <a:spcAft>
                <a:spcPts val="800"/>
              </a:spcAft>
              <a:buNone/>
              <a:tabLst>
                <a:tab pos="457200" algn="l"/>
              </a:tabLst>
            </a:pPr>
            <a:r>
              <a:rPr lang="en-US" sz="2200" b="1">
                <a:solidFill>
                  <a:srgbClr val="002060"/>
                </a:solidFill>
                <a:effectLst/>
                <a:ea typeface="Aptos" panose="020B0004020202020204" pitchFamily="34" charset="0"/>
                <a:cs typeface="Times New Roman" panose="02020603050405020304" pitchFamily="18" charset="0"/>
              </a:rPr>
              <a:t>Barriers and Challenges:</a:t>
            </a:r>
            <a:endParaRPr lang="en-US" sz="2200">
              <a:solidFill>
                <a:srgbClr val="002060"/>
              </a:solidFill>
              <a:effectLs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a typeface="Aptos" panose="020B0004020202020204" pitchFamily="34" charset="0"/>
                <a:cs typeface="Times New Roman" panose="02020603050405020304" pitchFamily="18" charset="0"/>
              </a:rPr>
              <a:t>L</a:t>
            </a:r>
            <a:r>
              <a:rPr lang="en-US" sz="1800">
                <a:solidFill>
                  <a:schemeClr val="tx1"/>
                </a:solidFill>
                <a:effectLst/>
                <a:ea typeface="Aptos" panose="020B0004020202020204" pitchFamily="34" charset="0"/>
                <a:cs typeface="Times New Roman" panose="02020603050405020304" pitchFamily="18" charset="0"/>
              </a:rPr>
              <a:t>ack of employer engagement, funding constraints, limited knowledge about apprenticeships, limited chamber capacity, and the complexity of navigating the apprenticeship process.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Concerns about the ability to identify a sufficient talent pipeline to fill registered apprenticeships.</a:t>
            </a:r>
          </a:p>
          <a:p>
            <a:pPr marL="0" marR="0" lvl="0" indent="0">
              <a:lnSpc>
                <a:spcPct val="107000"/>
              </a:lnSpc>
              <a:spcBef>
                <a:spcPts val="0"/>
              </a:spcBef>
              <a:spcAft>
                <a:spcPts val="800"/>
              </a:spcAft>
              <a:buNone/>
              <a:tabLst>
                <a:tab pos="457200" algn="l"/>
              </a:tabLst>
            </a:pPr>
            <a:r>
              <a:rPr lang="en-US" sz="2200" b="1">
                <a:solidFill>
                  <a:srgbClr val="002060"/>
                </a:solidFill>
                <a:effectLst/>
                <a:ea typeface="Aptos" panose="020B0004020202020204" pitchFamily="34" charset="0"/>
                <a:cs typeface="Times New Roman" panose="02020603050405020304" pitchFamily="18" charset="0"/>
              </a:rPr>
              <a:t>Resource Needs: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Training on the basics of the registered apprenticeship, guidance on providing technical assistance to employers, sample outreach materials, and how-to guides on different aspects of apprenticeships.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Resources on designing training curricula, promoting opportunities, and models for community collaboration around apprenticeships.</a:t>
            </a:r>
          </a:p>
        </p:txBody>
      </p:sp>
      <p:pic>
        <p:nvPicPr>
          <p:cNvPr id="4098" name="Picture 2" descr="Man holding a briefcase and jumping between two cliffs - one side is marked with a sign that says &quot;Start&quot;. Between the two cliff edges, there is the word &quot;Obstacles&quot;. The other side of the cliff shows a sign with the word &quot;Success&quot;. The picture depicts that apprentices might have to overcome obstacles as they make their way through an apprenticeship program.">
            <a:extLst>
              <a:ext uri="{FF2B5EF4-FFF2-40B4-BE49-F238E27FC236}">
                <a16:creationId xmlns:a16="http://schemas.microsoft.com/office/drawing/2014/main" id="{E9C3978D-A84F-8A52-4D38-24E7FFEAF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2415" y="2268924"/>
            <a:ext cx="3446004" cy="3176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0D8766D-025F-CA73-6A86-2E7917B06C4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933440"/>
            <a:ext cx="924560" cy="924560"/>
          </a:xfrm>
          <a:prstGeom prst="rect">
            <a:avLst/>
          </a:prstGeom>
        </p:spPr>
      </p:pic>
    </p:spTree>
    <p:extLst>
      <p:ext uri="{BB962C8B-B14F-4D97-AF65-F5344CB8AC3E}">
        <p14:creationId xmlns:p14="http://schemas.microsoft.com/office/powerpoint/2010/main" val="2367022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4BD3-855C-86C5-9F3A-759676871D75}"/>
              </a:ext>
            </a:extLst>
          </p:cNvPr>
          <p:cNvSpPr>
            <a:spLocks noGrp="1"/>
          </p:cNvSpPr>
          <p:nvPr>
            <p:ph type="title"/>
          </p:nvPr>
        </p:nvSpPr>
        <p:spPr>
          <a:xfrm>
            <a:off x="838200" y="575332"/>
            <a:ext cx="10515600" cy="1325563"/>
          </a:xfrm>
        </p:spPr>
        <p:txBody>
          <a:bodyPr>
            <a:normAutofit/>
          </a:bodyPr>
          <a:lstStyle/>
          <a:p>
            <a:r>
              <a:rPr lang="en-US" sz="4800"/>
              <a:t>Engagement Poll</a:t>
            </a:r>
          </a:p>
        </p:txBody>
      </p:sp>
      <p:sp>
        <p:nvSpPr>
          <p:cNvPr id="3" name="Content Placeholder 2">
            <a:extLst>
              <a:ext uri="{FF2B5EF4-FFF2-40B4-BE49-F238E27FC236}">
                <a16:creationId xmlns:a16="http://schemas.microsoft.com/office/drawing/2014/main" id="{CB5129D0-FD98-0F8B-3358-D0223517388D}"/>
              </a:ext>
            </a:extLst>
          </p:cNvPr>
          <p:cNvSpPr>
            <a:spLocks noGrp="1"/>
          </p:cNvSpPr>
          <p:nvPr>
            <p:ph sz="half" idx="1"/>
          </p:nvPr>
        </p:nvSpPr>
        <p:spPr>
          <a:xfrm>
            <a:off x="838200" y="2040304"/>
            <a:ext cx="10628586" cy="749410"/>
          </a:xfrm>
        </p:spPr>
        <p:txBody>
          <a:bodyPr>
            <a:noAutofit/>
          </a:bodyPr>
          <a:lstStyle/>
          <a:p>
            <a:pPr marL="0" indent="0" algn="ctr">
              <a:buNone/>
            </a:pPr>
            <a:r>
              <a:rPr lang="en-US" sz="3600"/>
              <a:t>How would you rate your organization's level of RA engagement? </a:t>
            </a:r>
          </a:p>
        </p:txBody>
      </p:sp>
      <p:pic>
        <p:nvPicPr>
          <p:cNvPr id="9" name="Graphic 8" descr="Speedometer Low with solid fill">
            <a:extLst>
              <a:ext uri="{FF2B5EF4-FFF2-40B4-BE49-F238E27FC236}">
                <a16:creationId xmlns:a16="http://schemas.microsoft.com/office/drawing/2014/main" id="{B6547032-7444-B5BE-BA8E-C36AECD2E6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1830" y="2789714"/>
            <a:ext cx="2230354" cy="2185113"/>
          </a:xfrm>
          <a:prstGeom prst="rect">
            <a:avLst/>
          </a:prstGeom>
        </p:spPr>
      </p:pic>
      <p:sp>
        <p:nvSpPr>
          <p:cNvPr id="4" name="Content Placeholder 3">
            <a:extLst>
              <a:ext uri="{FF2B5EF4-FFF2-40B4-BE49-F238E27FC236}">
                <a16:creationId xmlns:a16="http://schemas.microsoft.com/office/drawing/2014/main" id="{4816063F-764D-960C-E492-07767CA0AB63}"/>
              </a:ext>
            </a:extLst>
          </p:cNvPr>
          <p:cNvSpPr>
            <a:spLocks noGrp="1"/>
          </p:cNvSpPr>
          <p:nvPr>
            <p:ph sz="half" idx="13"/>
          </p:nvPr>
        </p:nvSpPr>
        <p:spPr>
          <a:xfrm>
            <a:off x="1689254" y="4863115"/>
            <a:ext cx="2455506" cy="549714"/>
          </a:xfrm>
        </p:spPr>
        <p:txBody>
          <a:bodyPr>
            <a:normAutofit fontScale="85000" lnSpcReduction="20000"/>
          </a:bodyPr>
          <a:lstStyle/>
          <a:p>
            <a:pPr marL="0" indent="0" algn="ctr">
              <a:buNone/>
            </a:pPr>
            <a:r>
              <a:rPr lang="en-US" sz="4400" b="1">
                <a:solidFill>
                  <a:srgbClr val="00015E"/>
                </a:solidFill>
              </a:rPr>
              <a:t>Low</a:t>
            </a:r>
          </a:p>
        </p:txBody>
      </p:sp>
      <p:pic>
        <p:nvPicPr>
          <p:cNvPr id="10" name="Graphic 9" descr="Speedometer Middle with solid fill">
            <a:extLst>
              <a:ext uri="{FF2B5EF4-FFF2-40B4-BE49-F238E27FC236}">
                <a16:creationId xmlns:a16="http://schemas.microsoft.com/office/drawing/2014/main" id="{59C0EF4B-02B9-8365-C8F0-B2CF24393A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9055" y="2699150"/>
            <a:ext cx="2231136" cy="2278305"/>
          </a:xfrm>
          <a:prstGeom prst="rect">
            <a:avLst/>
          </a:prstGeom>
        </p:spPr>
      </p:pic>
      <p:sp>
        <p:nvSpPr>
          <p:cNvPr id="5" name="Content Placeholder 4">
            <a:extLst>
              <a:ext uri="{FF2B5EF4-FFF2-40B4-BE49-F238E27FC236}">
                <a16:creationId xmlns:a16="http://schemas.microsoft.com/office/drawing/2014/main" id="{A7AF5679-954B-E54B-0084-B23AAAFE15F8}"/>
              </a:ext>
            </a:extLst>
          </p:cNvPr>
          <p:cNvSpPr>
            <a:spLocks noGrp="1"/>
          </p:cNvSpPr>
          <p:nvPr>
            <p:ph sz="half" idx="14"/>
          </p:nvPr>
        </p:nvSpPr>
        <p:spPr>
          <a:xfrm>
            <a:off x="4996870" y="4831583"/>
            <a:ext cx="2455506" cy="581246"/>
          </a:xfrm>
        </p:spPr>
        <p:txBody>
          <a:bodyPr>
            <a:normAutofit fontScale="92500" lnSpcReduction="20000"/>
          </a:bodyPr>
          <a:lstStyle/>
          <a:p>
            <a:pPr marL="0" indent="0" algn="ctr">
              <a:buNone/>
            </a:pPr>
            <a:r>
              <a:rPr lang="en-US" sz="4400" b="1">
                <a:solidFill>
                  <a:srgbClr val="00015E"/>
                </a:solidFill>
              </a:rPr>
              <a:t>Medium</a:t>
            </a:r>
          </a:p>
        </p:txBody>
      </p:sp>
      <p:pic>
        <p:nvPicPr>
          <p:cNvPr id="11" name="Graphic 10" descr="speedometer indicating high speed">
            <a:extLst>
              <a:ext uri="{FF2B5EF4-FFF2-40B4-BE49-F238E27FC236}">
                <a16:creationId xmlns:a16="http://schemas.microsoft.com/office/drawing/2014/main" id="{6C92C4BF-C69F-7F27-0356-AE0A6A95FD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00105" y="2808066"/>
            <a:ext cx="2231136" cy="2252467"/>
          </a:xfrm>
          <a:prstGeom prst="rect">
            <a:avLst/>
          </a:prstGeom>
        </p:spPr>
      </p:pic>
      <p:sp>
        <p:nvSpPr>
          <p:cNvPr id="6" name="Content Placeholder 5">
            <a:extLst>
              <a:ext uri="{FF2B5EF4-FFF2-40B4-BE49-F238E27FC236}">
                <a16:creationId xmlns:a16="http://schemas.microsoft.com/office/drawing/2014/main" id="{CFC6E52F-1F53-0D9D-61E6-0D40593B74FC}"/>
              </a:ext>
            </a:extLst>
          </p:cNvPr>
          <p:cNvSpPr>
            <a:spLocks noGrp="1"/>
          </p:cNvSpPr>
          <p:nvPr>
            <p:ph sz="half" idx="15"/>
          </p:nvPr>
        </p:nvSpPr>
        <p:spPr>
          <a:xfrm>
            <a:off x="8304486" y="4758905"/>
            <a:ext cx="2455506" cy="589384"/>
          </a:xfrm>
        </p:spPr>
        <p:txBody>
          <a:bodyPr>
            <a:noAutofit/>
          </a:bodyPr>
          <a:lstStyle/>
          <a:p>
            <a:pPr marL="0" indent="0" algn="ctr">
              <a:buNone/>
            </a:pPr>
            <a:r>
              <a:rPr lang="en-US" sz="4400" b="1">
                <a:solidFill>
                  <a:srgbClr val="00015E"/>
                </a:solidFill>
              </a:rPr>
              <a:t>High</a:t>
            </a:r>
          </a:p>
        </p:txBody>
      </p:sp>
      <p:sp>
        <p:nvSpPr>
          <p:cNvPr id="7" name="Slide Number Placeholder 5">
            <a:extLst>
              <a:ext uri="{FF2B5EF4-FFF2-40B4-BE49-F238E27FC236}">
                <a16:creationId xmlns:a16="http://schemas.microsoft.com/office/drawing/2014/main" id="{E8188A31-1B0D-A318-32B5-0C6EAA57067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8" name="Picture 7">
            <a:extLst>
              <a:ext uri="{FF2B5EF4-FFF2-40B4-BE49-F238E27FC236}">
                <a16:creationId xmlns:a16="http://schemas.microsoft.com/office/drawing/2014/main" id="{B50FB38D-304C-4CCA-1DE5-D886B5DA98F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3920" y="5882005"/>
            <a:ext cx="965200" cy="965200"/>
          </a:xfrm>
          <a:prstGeom prst="rect">
            <a:avLst/>
          </a:prstGeom>
        </p:spPr>
      </p:pic>
    </p:spTree>
    <p:extLst>
      <p:ext uri="{BB962C8B-B14F-4D97-AF65-F5344CB8AC3E}">
        <p14:creationId xmlns:p14="http://schemas.microsoft.com/office/powerpoint/2010/main" val="3042437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5400">
                <a:solidFill>
                  <a:schemeClr val="bg1"/>
                </a:solidFill>
              </a:rPr>
              <a:t>Noteworthy Chambers</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A775DDB7-6F17-2753-B8A5-A07F25D4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525" y="5721790"/>
            <a:ext cx="1055864" cy="1055864"/>
          </a:xfrm>
          <a:prstGeom prst="rect">
            <a:avLst/>
          </a:prstGeom>
        </p:spPr>
      </p:pic>
    </p:spTree>
    <p:extLst>
      <p:ext uri="{BB962C8B-B14F-4D97-AF65-F5344CB8AC3E}">
        <p14:creationId xmlns:p14="http://schemas.microsoft.com/office/powerpoint/2010/main" val="4114708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19354" y="585515"/>
            <a:ext cx="11535317" cy="1325563"/>
          </a:xfrm>
        </p:spPr>
        <p:txBody>
          <a:bodyPr>
            <a:noAutofit/>
          </a:bodyPr>
          <a:lstStyle/>
          <a:p>
            <a:r>
              <a:rPr lang="en-US" sz="4800"/>
              <a:t>German-American Chamber of Commerce</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1"/>
          </p:nvPr>
        </p:nvSpPr>
        <p:spPr>
          <a:xfrm>
            <a:off x="564320" y="1860882"/>
            <a:ext cx="7249155" cy="4044606"/>
          </a:xfrm>
        </p:spPr>
        <p:txBody>
          <a:bodyPr anchor="ctr" anchorCtr="0">
            <a:normAutofit/>
          </a:bodyPr>
          <a:lstStyle/>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Implements German-style Registered Apprenticeship programs across the Midwest and Southern US.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GACC works with 56 employers in fields like advanced manufacturing, pharmaceutical manufacturing, industrial electronics, and business operations (e.g., purchasing, marketing, HR, accounting).</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They train company instructors, assist with recruitment and outreach, connect with college providers, and liaise with stakeholders.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Apprentices earn both a USDOL certification and a German </a:t>
            </a:r>
            <a:r>
              <a:rPr lang="en-US" sz="1600" err="1">
                <a:solidFill>
                  <a:schemeClr val="tx1"/>
                </a:solidFill>
                <a:effectLst/>
                <a:ea typeface="Aptos" panose="020B0004020202020204" pitchFamily="34" charset="0"/>
                <a:cs typeface="Times New Roman" panose="02020603050405020304" pitchFamily="18" charset="0"/>
              </a:rPr>
              <a:t>journeyworker</a:t>
            </a:r>
            <a:r>
              <a:rPr lang="en-US" sz="1600">
                <a:solidFill>
                  <a:schemeClr val="tx1"/>
                </a:solidFill>
                <a:effectLst/>
                <a:ea typeface="Aptos" panose="020B0004020202020204" pitchFamily="34" charset="0"/>
                <a:cs typeface="Times New Roman" panose="02020603050405020304" pitchFamily="18" charset="0"/>
              </a:rPr>
              <a:t> credential.</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600">
                <a:solidFill>
                  <a:schemeClr val="tx1"/>
                </a:solidFill>
                <a:effectLst/>
                <a:ea typeface="Aptos" panose="020B0004020202020204" pitchFamily="34" charset="0"/>
                <a:cs typeface="Times New Roman" panose="02020603050405020304" pitchFamily="18" charset="0"/>
              </a:rPr>
              <a:t>GACC expands Registered Apprenticeship initiatives based on workforce needs identified by member companies, partnering with workforce development organizations, and aiming to scale programs to a self-sustaining level.</a:t>
            </a:r>
          </a:p>
        </p:txBody>
      </p:sp>
      <p:pic>
        <p:nvPicPr>
          <p:cNvPr id="5122" name="Picture 2" descr="German American Chambers of Commerce">
            <a:extLst>
              <a:ext uri="{FF2B5EF4-FFF2-40B4-BE49-F238E27FC236}">
                <a16:creationId xmlns:a16="http://schemas.microsoft.com/office/drawing/2014/main" id="{DE0F3CE0-7393-3E0C-F16E-988D05A1A39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0046" b="29160"/>
          <a:stretch/>
        </p:blipFill>
        <p:spPr bwMode="auto">
          <a:xfrm>
            <a:off x="7813476" y="3286837"/>
            <a:ext cx="3599765" cy="1192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C2A490-BA95-1EC0-EB54-7F14A5884F3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486" y="5905488"/>
            <a:ext cx="922314" cy="922314"/>
          </a:xfrm>
          <a:prstGeom prst="rect">
            <a:avLst/>
          </a:prstGeom>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3706018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683579" y="606967"/>
            <a:ext cx="10515600" cy="907156"/>
          </a:xfrm>
        </p:spPr>
        <p:txBody>
          <a:bodyPr>
            <a:normAutofit/>
          </a:bodyPr>
          <a:lstStyle/>
          <a:p>
            <a:r>
              <a:rPr lang="en-US" sz="4800"/>
              <a:t>Kentucky Chamber Foundation</a:t>
            </a:r>
          </a:p>
        </p:txBody>
      </p:sp>
      <p:pic>
        <p:nvPicPr>
          <p:cNvPr id="6146" name="Picture 2" descr="Kentucky Chamber Foundation | Kentucky ...">
            <a:extLst>
              <a:ext uri="{FF2B5EF4-FFF2-40B4-BE49-F238E27FC236}">
                <a16:creationId xmlns:a16="http://schemas.microsoft.com/office/drawing/2014/main" id="{A57B5DAB-7050-F56C-435E-E37C4535B7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330" y="1765586"/>
            <a:ext cx="3071380" cy="35761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3764710" y="1765586"/>
            <a:ext cx="7698421" cy="4144688"/>
          </a:xfrm>
        </p:spPr>
        <p:txBody>
          <a:bodyPr anchor="ctr" anchorCtr="0">
            <a:normAutofit/>
          </a:bodyPr>
          <a:lstStyle/>
          <a:p>
            <a:pPr>
              <a:lnSpc>
                <a:spcPct val="107000"/>
              </a:lnSpc>
              <a:spcBef>
                <a:spcPts val="0"/>
              </a:spcBef>
              <a:spcAft>
                <a:spcPts val="800"/>
              </a:spcAft>
              <a:tabLst>
                <a:tab pos="457200" algn="l"/>
              </a:tabLst>
            </a:pPr>
            <a:r>
              <a:rPr lang="en-US" sz="1800">
                <a:solidFill>
                  <a:schemeClr val="tx1"/>
                </a:solidFill>
                <a:effectLst/>
                <a:ea typeface="Aptos" panose="020B0004020202020204" pitchFamily="34" charset="0"/>
                <a:cs typeface="Times New Roman" panose="02020603050405020304" pitchFamily="18" charset="0"/>
              </a:rPr>
              <a:t>Partners with over 80 local chambers and 25,000 professionals, they advocate for Registered Apprenticeships to address labor shortages and workforce development.</a:t>
            </a:r>
          </a:p>
          <a:p>
            <a:pPr>
              <a:lnSpc>
                <a:spcPct val="107000"/>
              </a:lnSpc>
              <a:spcBef>
                <a:spcPts val="0"/>
              </a:spcBef>
              <a:spcAft>
                <a:spcPts val="800"/>
              </a:spcAft>
              <a:tabLst>
                <a:tab pos="457200" algn="l"/>
              </a:tabLst>
            </a:pPr>
            <a:r>
              <a:rPr lang="en-US" sz="1800">
                <a:solidFill>
                  <a:schemeClr val="tx1"/>
                </a:solidFill>
                <a:effectLst/>
                <a:ea typeface="Aptos" panose="020B0004020202020204" pitchFamily="34" charset="0"/>
                <a:cs typeface="Times New Roman" panose="02020603050405020304" pitchFamily="18" charset="0"/>
              </a:rPr>
              <a:t>Providers tools and information to help member businesses establish Registered Apprenticeship programs by equipping smaller chambers through the process.</a:t>
            </a:r>
          </a:p>
          <a:p>
            <a:pPr>
              <a:lnSpc>
                <a:spcPct val="107000"/>
              </a:lnSpc>
              <a:spcBef>
                <a:spcPts val="0"/>
              </a:spcBef>
              <a:spcAft>
                <a:spcPts val="800"/>
              </a:spcAft>
              <a:tabLst>
                <a:tab pos="457200" algn="l"/>
              </a:tabLst>
            </a:pPr>
            <a:r>
              <a:rPr lang="en-US" sz="1800">
                <a:solidFill>
                  <a:schemeClr val="tx1"/>
                </a:solidFill>
                <a:effectLst/>
                <a:ea typeface="Aptos" panose="020B0004020202020204" pitchFamily="34" charset="0"/>
                <a:cs typeface="Times New Roman" panose="02020603050405020304" pitchFamily="18" charset="0"/>
              </a:rPr>
              <a:t>They foster partnerships between educational institutions and the Registered Apprenticeship ecosystem, enabling students to earn both educational credentials and Registered Apprenticeship certificates.</a:t>
            </a:r>
          </a:p>
          <a:p>
            <a:pPr>
              <a:lnSpc>
                <a:spcPct val="107000"/>
              </a:lnSpc>
              <a:spcBef>
                <a:spcPts val="0"/>
              </a:spcBef>
              <a:spcAft>
                <a:spcPts val="800"/>
              </a:spcAft>
              <a:tabLst>
                <a:tab pos="457200" algn="l"/>
              </a:tabLst>
            </a:pPr>
            <a:r>
              <a:rPr lang="en-US" sz="1800">
                <a:solidFill>
                  <a:schemeClr val="tx1"/>
                </a:solidFill>
                <a:effectLst/>
                <a:ea typeface="Aptos" panose="020B0004020202020204" pitchFamily="34" charset="0"/>
                <a:cs typeface="Times New Roman" panose="02020603050405020304" pitchFamily="18" charset="0"/>
              </a:rPr>
              <a:t>Emphasizes diversity and inclusion, supporting underrepresented groups such as women, minorities, and individuals with disabilities to increase participation in Registered Apprenticeships.</a:t>
            </a:r>
          </a:p>
        </p:txBody>
      </p:sp>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862B5F1-CB52-681E-DD0D-AFF5446734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275" y="5910274"/>
            <a:ext cx="947726" cy="947726"/>
          </a:xfrm>
          <a:prstGeom prst="rect">
            <a:avLst/>
          </a:prstGeom>
        </p:spPr>
      </p:pic>
    </p:spTree>
    <p:extLst>
      <p:ext uri="{BB962C8B-B14F-4D97-AF65-F5344CB8AC3E}">
        <p14:creationId xmlns:p14="http://schemas.microsoft.com/office/powerpoint/2010/main" val="1304511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79394" y="665826"/>
            <a:ext cx="11441260" cy="907156"/>
          </a:xfrm>
        </p:spPr>
        <p:txBody>
          <a:bodyPr>
            <a:noAutofit/>
          </a:bodyPr>
          <a:lstStyle/>
          <a:p>
            <a:r>
              <a:rPr lang="en-US" sz="4800"/>
              <a:t>Charleston Metro Chamber of Commerce</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690808"/>
            <a:ext cx="7536687" cy="4086138"/>
          </a:xfrm>
        </p:spPr>
        <p:txBody>
          <a:bodyPr anchor="ctr" anchorCtr="0">
            <a:normAutofit fontScale="25000" lnSpcReduction="20000"/>
          </a:bodyPr>
          <a:lstStyle/>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Promotes Registered Apprenticeship growth through their talent development program.</a:t>
            </a:r>
            <a:r>
              <a:rPr lang="en-US" sz="8800">
                <a:solidFill>
                  <a:schemeClr val="tx1"/>
                </a:solidFill>
                <a:ea typeface="Aptos" panose="020B0004020202020204" pitchFamily="34" charset="0"/>
                <a:cs typeface="Times New Roman"/>
              </a:rPr>
              <a:t> </a:t>
            </a:r>
            <a:endParaRPr lang="en-US" sz="88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They</a:t>
            </a:r>
            <a:r>
              <a:rPr lang="en-US" sz="8800">
                <a:solidFill>
                  <a:schemeClr val="tx1"/>
                </a:solidFill>
                <a:ea typeface="Aptos" panose="020B0004020202020204" pitchFamily="34" charset="0"/>
                <a:cs typeface="Times New Roman"/>
              </a:rPr>
              <a:t> </a:t>
            </a:r>
            <a:r>
              <a:rPr lang="en-US" sz="8800">
                <a:solidFill>
                  <a:schemeClr val="tx1"/>
                </a:solidFill>
                <a:effectLst/>
                <a:ea typeface="Aptos" panose="020B0004020202020204" pitchFamily="34" charset="0"/>
                <a:cs typeface="Times New Roman"/>
              </a:rPr>
              <a:t> </a:t>
            </a:r>
            <a:r>
              <a:rPr lang="en-US" sz="8800">
                <a:solidFill>
                  <a:schemeClr val="tx1"/>
                </a:solidFill>
                <a:ea typeface="Aptos" panose="020B0004020202020204" pitchFamily="34" charset="0"/>
                <a:cs typeface="Times New Roman"/>
              </a:rPr>
              <a:t>helped to expand</a:t>
            </a:r>
            <a:r>
              <a:rPr lang="en-US" sz="8800">
                <a:solidFill>
                  <a:schemeClr val="tx1"/>
                </a:solidFill>
                <a:effectLst/>
                <a:ea typeface="Aptos" panose="020B0004020202020204" pitchFamily="34" charset="0"/>
                <a:cs typeface="Times New Roman"/>
              </a:rPr>
              <a:t> Registered </a:t>
            </a:r>
            <a:r>
              <a:rPr lang="en-US" sz="8800">
                <a:solidFill>
                  <a:schemeClr val="tx1"/>
                </a:solidFill>
                <a:ea typeface="Aptos" panose="020B0004020202020204" pitchFamily="34" charset="0"/>
                <a:cs typeface="Times New Roman"/>
              </a:rPr>
              <a:t>Apprenticeship</a:t>
            </a:r>
            <a:r>
              <a:rPr lang="en-US" sz="8800">
                <a:solidFill>
                  <a:schemeClr val="tx1"/>
                </a:solidFill>
                <a:effectLst/>
                <a:ea typeface="Aptos" panose="020B0004020202020204" pitchFamily="34" charset="0"/>
                <a:cs typeface="Times New Roman"/>
              </a:rPr>
              <a:t> to nontraditional industries, </a:t>
            </a:r>
            <a:r>
              <a:rPr lang="en-US" sz="8800">
                <a:solidFill>
                  <a:schemeClr val="tx1"/>
                </a:solidFill>
                <a:ea typeface="Aptos" panose="020B0004020202020204" pitchFamily="34" charset="0"/>
                <a:cs typeface="Times New Roman"/>
              </a:rPr>
              <a:t>recruit</a:t>
            </a:r>
            <a:r>
              <a:rPr lang="en-US" sz="8800">
                <a:solidFill>
                  <a:schemeClr val="tx1"/>
                </a:solidFill>
                <a:effectLst/>
                <a:ea typeface="Aptos" panose="020B0004020202020204" pitchFamily="34" charset="0"/>
                <a:cs typeface="Times New Roman"/>
              </a:rPr>
              <a:t> employers, </a:t>
            </a:r>
            <a:r>
              <a:rPr lang="en-US" sz="8800">
                <a:solidFill>
                  <a:schemeClr val="tx1"/>
                </a:solidFill>
                <a:ea typeface="Aptos" panose="020B0004020202020204" pitchFamily="34" charset="0"/>
                <a:cs typeface="Times New Roman"/>
              </a:rPr>
              <a:t>arrange interviews</a:t>
            </a:r>
            <a:r>
              <a:rPr lang="en-US" sz="8800">
                <a:solidFill>
                  <a:schemeClr val="tx1"/>
                </a:solidFill>
                <a:effectLst/>
                <a:ea typeface="Aptos" panose="020B0004020202020204" pitchFamily="34" charset="0"/>
                <a:cs typeface="Times New Roman"/>
              </a:rPr>
              <a:t>, </a:t>
            </a:r>
            <a:r>
              <a:rPr lang="en-US" sz="8800">
                <a:solidFill>
                  <a:schemeClr val="tx1"/>
                </a:solidFill>
                <a:ea typeface="Aptos" panose="020B0004020202020204" pitchFamily="34" charset="0"/>
                <a:cs typeface="Times New Roman"/>
              </a:rPr>
              <a:t>hosted</a:t>
            </a:r>
            <a:r>
              <a:rPr lang="en-US" sz="8800">
                <a:solidFill>
                  <a:schemeClr val="tx1"/>
                </a:solidFill>
                <a:effectLst/>
                <a:ea typeface="Aptos" panose="020B0004020202020204" pitchFamily="34" charset="0"/>
                <a:cs typeface="Times New Roman"/>
              </a:rPr>
              <a:t> signing days, and contributed private investment for related instruction at the local technical college through Accelerate Greater Charleston</a:t>
            </a:r>
            <a:r>
              <a:rPr lang="en-US" sz="8800">
                <a:solidFill>
                  <a:schemeClr val="tx1"/>
                </a:solidFill>
                <a:ea typeface="Aptos" panose="020B0004020202020204" pitchFamily="34" charset="0"/>
                <a:cs typeface="Times New Roman"/>
              </a:rPr>
              <a:t> to </a:t>
            </a:r>
            <a:r>
              <a:rPr lang="en-US" sz="8800">
                <a:solidFill>
                  <a:schemeClr val="tx1"/>
                </a:solidFill>
                <a:effectLst/>
                <a:ea typeface="Aptos" panose="020B0004020202020204" pitchFamily="34" charset="0"/>
                <a:cs typeface="Times New Roman"/>
              </a:rPr>
              <a:t>over 200 employers across South Carolina.</a:t>
            </a:r>
            <a:r>
              <a:rPr lang="en-US" sz="8800">
                <a:solidFill>
                  <a:schemeClr val="tx1"/>
                </a:solidFill>
                <a:ea typeface="Aptos" panose="020B0004020202020204" pitchFamily="34" charset="0"/>
                <a:cs typeface="Times New Roman"/>
              </a:rPr>
              <a:t> </a:t>
            </a:r>
            <a:endParaRPr lang="en-US" sz="88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8800">
                <a:solidFill>
                  <a:schemeClr val="tx1"/>
                </a:solidFill>
                <a:effectLst/>
                <a:ea typeface="Aptos" panose="020B0004020202020204" pitchFamily="34" charset="0"/>
                <a:cs typeface="Times New Roman"/>
              </a:rPr>
              <a:t>The Chamber recruits employers, shares information through outreach events, and aligns regional workforce boards and employers to access WIOA funding to offset training costs.</a:t>
            </a:r>
          </a:p>
        </p:txBody>
      </p:sp>
      <p:pic>
        <p:nvPicPr>
          <p:cNvPr id="7170" name="Picture 2" descr="Charleston Metro Chamber of Commerce Log: Driving growth. Defining tomorrow.">
            <a:extLst>
              <a:ext uri="{FF2B5EF4-FFF2-40B4-BE49-F238E27FC236}">
                <a16:creationId xmlns:a16="http://schemas.microsoft.com/office/drawing/2014/main" id="{830A15C2-FAB3-24EC-8807-A305BACD86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0268" y="2123364"/>
            <a:ext cx="3288151" cy="28959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EEF3A0D3-2BB6-0614-DB65-56356DDF639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468" y="5894772"/>
            <a:ext cx="963228" cy="963228"/>
          </a:xfrm>
          <a:prstGeom prst="rect">
            <a:avLst/>
          </a:prstGeom>
        </p:spPr>
      </p:pic>
    </p:spTree>
    <p:extLst>
      <p:ext uri="{BB962C8B-B14F-4D97-AF65-F5344CB8AC3E}">
        <p14:creationId xmlns:p14="http://schemas.microsoft.com/office/powerpoint/2010/main" val="372678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E6E1-A138-C7F1-691A-BE8B20B77C72}"/>
              </a:ext>
            </a:extLst>
          </p:cNvPr>
          <p:cNvSpPr>
            <a:spLocks noGrp="1"/>
          </p:cNvSpPr>
          <p:nvPr>
            <p:ph type="title"/>
          </p:nvPr>
        </p:nvSpPr>
        <p:spPr>
          <a:xfrm>
            <a:off x="754861" y="785190"/>
            <a:ext cx="10515600" cy="950979"/>
          </a:xfrm>
        </p:spPr>
        <p:txBody>
          <a:bodyPr/>
          <a:lstStyle/>
          <a:p>
            <a:r>
              <a:rPr lang="en-US"/>
              <a:t>Greater Cleveland Partnership </a:t>
            </a:r>
            <a:r>
              <a:rPr lang="en-US">
                <a:solidFill>
                  <a:srgbClr val="00015E"/>
                </a:solidFill>
              </a:rPr>
              <a:t>1 </a:t>
            </a:r>
          </a:p>
        </p:txBody>
      </p:sp>
      <p:sp>
        <p:nvSpPr>
          <p:cNvPr id="3" name="Content Placeholder 2">
            <a:extLst>
              <a:ext uri="{FF2B5EF4-FFF2-40B4-BE49-F238E27FC236}">
                <a16:creationId xmlns:a16="http://schemas.microsoft.com/office/drawing/2014/main" id="{8E8CAF00-CE57-C699-B87F-6A581F47EC1B}"/>
              </a:ext>
            </a:extLst>
          </p:cNvPr>
          <p:cNvSpPr>
            <a:spLocks noGrp="1"/>
          </p:cNvSpPr>
          <p:nvPr>
            <p:ph sz="half" idx="1"/>
          </p:nvPr>
        </p:nvSpPr>
        <p:spPr>
          <a:xfrm>
            <a:off x="1958242" y="2872461"/>
            <a:ext cx="2283084" cy="633837"/>
          </a:xfrm>
        </p:spPr>
        <p:txBody>
          <a:bodyPr>
            <a:noAutofit/>
          </a:bodyPr>
          <a:lstStyle/>
          <a:p>
            <a:pPr marL="0" indent="0" algn="ctr">
              <a:lnSpc>
                <a:spcPct val="120000"/>
              </a:lnSpc>
              <a:buNone/>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ABA Category 4 Grant for $5.8 Million</a:t>
            </a:r>
            <a:endPar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algn="ctr"/>
            <a:endParaRPr lang="en-US" sz="1600"/>
          </a:p>
        </p:txBody>
      </p:sp>
      <p:sp>
        <p:nvSpPr>
          <p:cNvPr id="4" name="Content Placeholder 3">
            <a:extLst>
              <a:ext uri="{FF2B5EF4-FFF2-40B4-BE49-F238E27FC236}">
                <a16:creationId xmlns:a16="http://schemas.microsoft.com/office/drawing/2014/main" id="{3F523703-A75A-6C65-D719-C11AC3B1A4AE}"/>
              </a:ext>
            </a:extLst>
          </p:cNvPr>
          <p:cNvSpPr>
            <a:spLocks noGrp="1"/>
          </p:cNvSpPr>
          <p:nvPr>
            <p:ph sz="half" idx="13"/>
          </p:nvPr>
        </p:nvSpPr>
        <p:spPr>
          <a:xfrm>
            <a:off x="4954458" y="2914464"/>
            <a:ext cx="2283084" cy="760738"/>
          </a:xfrm>
        </p:spPr>
        <p:txBody>
          <a:bodyPr>
            <a:normAutofit/>
          </a:bodyPr>
          <a:lstStyle/>
          <a:p>
            <a:pPr marL="0" indent="0" algn="ctr">
              <a:buNone/>
            </a:pPr>
            <a:r>
              <a:rPr kumimoji="0" lang="en-US" sz="1600" b="0" i="0" u="none" strike="noStrike" kern="1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Established a RAP Hub in Greater Cleveland</a:t>
            </a:r>
          </a:p>
        </p:txBody>
      </p:sp>
      <p:sp>
        <p:nvSpPr>
          <p:cNvPr id="5" name="Content Placeholder 4">
            <a:extLst>
              <a:ext uri="{FF2B5EF4-FFF2-40B4-BE49-F238E27FC236}">
                <a16:creationId xmlns:a16="http://schemas.microsoft.com/office/drawing/2014/main" id="{E6993A1C-4E20-DB58-E6A2-75505B0B28B6}"/>
              </a:ext>
            </a:extLst>
          </p:cNvPr>
          <p:cNvSpPr>
            <a:spLocks noGrp="1"/>
          </p:cNvSpPr>
          <p:nvPr>
            <p:ph sz="half" idx="14"/>
          </p:nvPr>
        </p:nvSpPr>
        <p:spPr>
          <a:xfrm>
            <a:off x="7950674" y="2947717"/>
            <a:ext cx="2283084" cy="777870"/>
          </a:xfrm>
        </p:spPr>
        <p:txBody>
          <a:bodyPr>
            <a:normAutofit/>
          </a:bodyPr>
          <a:lstStyle/>
          <a:p>
            <a:pPr marL="0" indent="0" algn="ctr">
              <a:buNone/>
            </a:pPr>
            <a:r>
              <a:rPr kumimoji="0" lang="en-US" sz="1600" b="0" i="0" u="none" strike="noStrike" kern="1200" cap="none" spc="0" normalizeH="0" baseline="0" noProof="0">
                <a:ln>
                  <a:noFill/>
                </a:ln>
                <a:solidFill>
                  <a:prstClr val="black"/>
                </a:solidFill>
                <a:effectLst/>
                <a:uLnTx/>
                <a:uFillTx/>
                <a:latin typeface="Poppins"/>
                <a:ea typeface="Calibri" panose="020F0502020204030204" pitchFamily="34" charset="0"/>
                <a:cs typeface="Poppins"/>
              </a:rPr>
              <a:t>Used for Staff and for System Support/Growth</a:t>
            </a:r>
            <a:endParaRPr kumimoji="0" lang="en-US" sz="1600" b="0" i="0" u="none" strike="noStrike" kern="100" cap="none" spc="0" normalizeH="0" baseline="0" noProof="0">
              <a:ln>
                <a:noFill/>
              </a:ln>
              <a:solidFill>
                <a:prstClr val="black"/>
              </a:solidFill>
              <a:effectLst/>
              <a:uLnTx/>
              <a:uFillTx/>
              <a:latin typeface="Poppins"/>
              <a:ea typeface="Calibri" panose="020F0502020204030204" pitchFamily="34" charset="0"/>
              <a:cs typeface="Poppins"/>
            </a:endParaRPr>
          </a:p>
        </p:txBody>
      </p:sp>
      <p:sp>
        <p:nvSpPr>
          <p:cNvPr id="6" name="Content Placeholder 5">
            <a:extLst>
              <a:ext uri="{FF2B5EF4-FFF2-40B4-BE49-F238E27FC236}">
                <a16:creationId xmlns:a16="http://schemas.microsoft.com/office/drawing/2014/main" id="{57D2E983-661B-B98C-8AB6-E9A27487604F}"/>
              </a:ext>
            </a:extLst>
          </p:cNvPr>
          <p:cNvSpPr>
            <a:spLocks noGrp="1"/>
          </p:cNvSpPr>
          <p:nvPr>
            <p:ph sz="half" idx="15"/>
          </p:nvPr>
        </p:nvSpPr>
        <p:spPr>
          <a:xfrm>
            <a:off x="1215886" y="3853375"/>
            <a:ext cx="9760227" cy="1132034"/>
          </a:xfrm>
          <a:solidFill>
            <a:srgbClr val="00015E"/>
          </a:solidFill>
          <a:ln>
            <a:solidFill>
              <a:srgbClr val="00015E"/>
            </a:solidFill>
          </a:ln>
        </p:spPr>
        <p:txBody>
          <a:bodyPr>
            <a:normAutofit lnSpcReduction="10000"/>
          </a:bodyPr>
          <a:lstStyle/>
          <a:p>
            <a:pPr marL="0" indent="0" algn="ctr">
              <a:lnSpc>
                <a:spcPct val="100000"/>
              </a:lnSpc>
              <a:buNone/>
            </a:pPr>
            <a:r>
              <a:rPr lang="en-US" sz="1800">
                <a:solidFill>
                  <a:schemeClr val="bg1"/>
                </a:solidFill>
                <a:effectLst/>
                <a:latin typeface="Poppins" panose="00000500000000000000" pitchFamily="2" charset="0"/>
                <a:cs typeface="Poppins" panose="00000500000000000000" pitchFamily="2" charset="0"/>
              </a:rPr>
              <a:t>GCP serves as the</a:t>
            </a:r>
            <a:r>
              <a:rPr lang="en-US" sz="1800">
                <a:solidFill>
                  <a:schemeClr val="bg1"/>
                </a:solidFill>
                <a:latin typeface="Poppins" panose="00000500000000000000" pitchFamily="2" charset="0"/>
                <a:cs typeface="Poppins" panose="00000500000000000000" pitchFamily="2" charset="0"/>
              </a:rPr>
              <a:t> program sponsor and acts as an</a:t>
            </a:r>
            <a:r>
              <a:rPr lang="en-US" sz="1800">
                <a:solidFill>
                  <a:schemeClr val="bg1"/>
                </a:solidFill>
                <a:effectLst/>
                <a:latin typeface="Poppins" panose="00000500000000000000" pitchFamily="2" charset="0"/>
                <a:cs typeface="Poppins" panose="00000500000000000000" pitchFamily="2" charset="0"/>
              </a:rPr>
              <a:t> intermediary to provide mentor training and support, identify and connect to wraparound services, assist with data collection and reporting, and advocate for RA program supported policies at the local, state, and federal level.</a:t>
            </a:r>
          </a:p>
        </p:txBody>
      </p:sp>
      <p:sp>
        <p:nvSpPr>
          <p:cNvPr id="7" name="Content Placeholder 6">
            <a:extLst>
              <a:ext uri="{FF2B5EF4-FFF2-40B4-BE49-F238E27FC236}">
                <a16:creationId xmlns:a16="http://schemas.microsoft.com/office/drawing/2014/main" id="{AE6DB4BC-E15D-3A70-901E-B11C8E279107}"/>
              </a:ext>
            </a:extLst>
          </p:cNvPr>
          <p:cNvSpPr>
            <a:spLocks noGrp="1"/>
          </p:cNvSpPr>
          <p:nvPr>
            <p:ph sz="half" idx="16"/>
          </p:nvPr>
        </p:nvSpPr>
        <p:spPr>
          <a:xfrm>
            <a:off x="3474500" y="5233053"/>
            <a:ext cx="5243001" cy="633837"/>
          </a:xfrm>
        </p:spPr>
        <p:txBody>
          <a:bodyPr>
            <a:normAutofit fontScale="25000" lnSpcReduction="20000"/>
          </a:bodyPr>
          <a:lstStyle/>
          <a:p>
            <a:pPr marL="0" indent="0" algn="ctr">
              <a:buNone/>
            </a:pPr>
            <a:r>
              <a:rPr lang="en-US" sz="21600" b="1" i="1">
                <a:solidFill>
                  <a:srgbClr val="00015E"/>
                </a:solidFill>
              </a:rPr>
              <a:t>14</a:t>
            </a:r>
            <a:r>
              <a:rPr lang="en-US" sz="17600" b="1" i="1">
                <a:solidFill>
                  <a:srgbClr val="00015E"/>
                </a:solidFill>
              </a:rPr>
              <a:t> </a:t>
            </a:r>
            <a:r>
              <a:rPr lang="en-US" sz="11200" i="1"/>
              <a:t>occupations registered</a:t>
            </a:r>
          </a:p>
        </p:txBody>
      </p:sp>
      <p:sp>
        <p:nvSpPr>
          <p:cNvPr id="9" name="Slide Number Placeholder 5">
            <a:extLst>
              <a:ext uri="{FF2B5EF4-FFF2-40B4-BE49-F238E27FC236}">
                <a16:creationId xmlns:a16="http://schemas.microsoft.com/office/drawing/2014/main" id="{FA6D2BD3-EB47-3559-E470-2E6E65DD1E0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2" name="Picture 11">
            <a:extLst>
              <a:ext uri="{FF2B5EF4-FFF2-40B4-BE49-F238E27FC236}">
                <a16:creationId xmlns:a16="http://schemas.microsoft.com/office/drawing/2014/main" id="{9B6272F5-4741-E028-F8F6-D7B8B93A66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659" y="5834061"/>
            <a:ext cx="950979" cy="950979"/>
          </a:xfrm>
          <a:prstGeom prst="rect">
            <a:avLst/>
          </a:prstGeom>
        </p:spPr>
      </p:pic>
      <p:grpSp>
        <p:nvGrpSpPr>
          <p:cNvPr id="22" name="Group 21">
            <a:extLst>
              <a:ext uri="{FF2B5EF4-FFF2-40B4-BE49-F238E27FC236}">
                <a16:creationId xmlns:a16="http://schemas.microsoft.com/office/drawing/2014/main" id="{574307AC-45E8-CA44-0E5E-19DD7E06DAA1}"/>
              </a:ext>
              <a:ext uri="{C183D7F6-B498-43B3-948B-1728B52AA6E4}">
                <adec:decorative xmlns:adec="http://schemas.microsoft.com/office/drawing/2017/decorative" val="1"/>
              </a:ext>
            </a:extLst>
          </p:cNvPr>
          <p:cNvGrpSpPr/>
          <p:nvPr/>
        </p:nvGrpSpPr>
        <p:grpSpPr>
          <a:xfrm>
            <a:off x="2616533" y="1913234"/>
            <a:ext cx="937380" cy="923031"/>
            <a:chOff x="3120554" y="2234703"/>
            <a:chExt cx="937380" cy="923031"/>
          </a:xfrm>
        </p:grpSpPr>
        <p:sp>
          <p:nvSpPr>
            <p:cNvPr id="14" name="Oval 13">
              <a:extLst>
                <a:ext uri="{FF2B5EF4-FFF2-40B4-BE49-F238E27FC236}">
                  <a16:creationId xmlns:a16="http://schemas.microsoft.com/office/drawing/2014/main" id="{D563F28E-EA3B-5471-79E1-E5B181CD3F08}"/>
                </a:ext>
              </a:extLst>
            </p:cNvPr>
            <p:cNvSpPr/>
            <p:nvPr/>
          </p:nvSpPr>
          <p:spPr>
            <a:xfrm>
              <a:off x="3120554"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Dollar outline">
              <a:extLst>
                <a:ext uri="{FF2B5EF4-FFF2-40B4-BE49-F238E27FC236}">
                  <a16:creationId xmlns:a16="http://schemas.microsoft.com/office/drawing/2014/main" id="{8B5740B2-6A27-1F7C-4A4F-3734430B5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6115" y="2338648"/>
              <a:ext cx="726258" cy="715141"/>
            </a:xfrm>
            <a:prstGeom prst="rect">
              <a:avLst/>
            </a:prstGeom>
          </p:spPr>
        </p:pic>
      </p:grpSp>
      <p:grpSp>
        <p:nvGrpSpPr>
          <p:cNvPr id="23" name="Group 22">
            <a:extLst>
              <a:ext uri="{FF2B5EF4-FFF2-40B4-BE49-F238E27FC236}">
                <a16:creationId xmlns:a16="http://schemas.microsoft.com/office/drawing/2014/main" id="{6347A322-2569-6CE1-4537-B64EE7EFF6AE}"/>
              </a:ext>
              <a:ext uri="{C183D7F6-B498-43B3-948B-1728B52AA6E4}">
                <adec:decorative xmlns:adec="http://schemas.microsoft.com/office/drawing/2017/decorative" val="1"/>
              </a:ext>
            </a:extLst>
          </p:cNvPr>
          <p:cNvGrpSpPr/>
          <p:nvPr/>
        </p:nvGrpSpPr>
        <p:grpSpPr>
          <a:xfrm>
            <a:off x="5627310" y="1929090"/>
            <a:ext cx="937380" cy="923031"/>
            <a:chOff x="5521980" y="2234703"/>
            <a:chExt cx="937380" cy="923031"/>
          </a:xfrm>
        </p:grpSpPr>
        <p:sp>
          <p:nvSpPr>
            <p:cNvPr id="17" name="Oval 16">
              <a:extLst>
                <a:ext uri="{FF2B5EF4-FFF2-40B4-BE49-F238E27FC236}">
                  <a16:creationId xmlns:a16="http://schemas.microsoft.com/office/drawing/2014/main" id="{E4E187F6-BEE2-9289-9EA2-776C1C932A58}"/>
                </a:ext>
              </a:extLst>
            </p:cNvPr>
            <p:cNvSpPr/>
            <p:nvPr/>
          </p:nvSpPr>
          <p:spPr>
            <a:xfrm>
              <a:off x="5521980"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User network outline">
              <a:extLst>
                <a:ext uri="{FF2B5EF4-FFF2-40B4-BE49-F238E27FC236}">
                  <a16:creationId xmlns:a16="http://schemas.microsoft.com/office/drawing/2014/main" id="{4D0C39D6-4DDE-CCF4-7E87-708EEE7212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4431" y="2330332"/>
              <a:ext cx="726258" cy="715141"/>
            </a:xfrm>
            <a:prstGeom prst="rect">
              <a:avLst/>
            </a:prstGeom>
          </p:spPr>
        </p:pic>
      </p:grpSp>
      <p:grpSp>
        <p:nvGrpSpPr>
          <p:cNvPr id="24" name="Group 23">
            <a:extLst>
              <a:ext uri="{FF2B5EF4-FFF2-40B4-BE49-F238E27FC236}">
                <a16:creationId xmlns:a16="http://schemas.microsoft.com/office/drawing/2014/main" id="{9D8EDA5F-BBD7-788A-E174-12CFA461026D}"/>
              </a:ext>
              <a:ext uri="{C183D7F6-B498-43B3-948B-1728B52AA6E4}">
                <adec:decorative xmlns:adec="http://schemas.microsoft.com/office/drawing/2017/decorative" val="1"/>
              </a:ext>
            </a:extLst>
          </p:cNvPr>
          <p:cNvGrpSpPr/>
          <p:nvPr/>
        </p:nvGrpSpPr>
        <p:grpSpPr>
          <a:xfrm>
            <a:off x="8532526" y="1920773"/>
            <a:ext cx="937380" cy="923031"/>
            <a:chOff x="7896389" y="2234703"/>
            <a:chExt cx="937380" cy="923031"/>
          </a:xfrm>
        </p:grpSpPr>
        <p:sp>
          <p:nvSpPr>
            <p:cNvPr id="20" name="Oval 19">
              <a:extLst>
                <a:ext uri="{FF2B5EF4-FFF2-40B4-BE49-F238E27FC236}">
                  <a16:creationId xmlns:a16="http://schemas.microsoft.com/office/drawing/2014/main" id="{D486BF8B-33D0-7786-DEBE-919B11EE9A1D}"/>
                </a:ext>
              </a:extLst>
            </p:cNvPr>
            <p:cNvSpPr/>
            <p:nvPr/>
          </p:nvSpPr>
          <p:spPr>
            <a:xfrm>
              <a:off x="7896389"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Programmer female outline">
              <a:extLst>
                <a:ext uri="{FF2B5EF4-FFF2-40B4-BE49-F238E27FC236}">
                  <a16:creationId xmlns:a16="http://schemas.microsoft.com/office/drawing/2014/main" id="{0A524D4F-FF11-B674-48B1-B3E5B30496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3236" y="2318831"/>
              <a:ext cx="726258" cy="715141"/>
            </a:xfrm>
            <a:prstGeom prst="rect">
              <a:avLst/>
            </a:prstGeom>
          </p:spPr>
        </p:pic>
      </p:grpSp>
    </p:spTree>
    <p:extLst>
      <p:ext uri="{BB962C8B-B14F-4D97-AF65-F5344CB8AC3E}">
        <p14:creationId xmlns:p14="http://schemas.microsoft.com/office/powerpoint/2010/main" val="150033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838200" y="2588585"/>
            <a:ext cx="10515600" cy="1325563"/>
          </a:xfrm>
        </p:spPr>
        <p:txBody>
          <a:bodyPr>
            <a:noAutofit/>
          </a:bodyPr>
          <a:lstStyle/>
          <a:p>
            <a:pPr algn="ctr"/>
            <a:r>
              <a:rPr lang="en-US" sz="4800">
                <a:solidFill>
                  <a:schemeClr val="bg1"/>
                </a:solidFill>
              </a:rPr>
              <a:t>How Can You Get Involved</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B1094BF4-D21D-DEBA-2082-C6C7E688B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79" y="5793877"/>
            <a:ext cx="1028703" cy="1028703"/>
          </a:xfrm>
          <a:prstGeom prst="rect">
            <a:avLst/>
          </a:prstGeom>
        </p:spPr>
      </p:pic>
    </p:spTree>
    <p:extLst>
      <p:ext uri="{BB962C8B-B14F-4D97-AF65-F5344CB8AC3E}">
        <p14:creationId xmlns:p14="http://schemas.microsoft.com/office/powerpoint/2010/main" val="1172219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normAutofit/>
          </a:bodyPr>
          <a:lstStyle/>
          <a:p>
            <a:r>
              <a:rPr lang="en-US" sz="4800"/>
              <a:t>What Role Do/Could You Play in RA?</a:t>
            </a:r>
          </a:p>
        </p:txBody>
      </p:sp>
      <p:pic>
        <p:nvPicPr>
          <p:cNvPr id="9" name="Graphic 8" descr="Group brainstorm with solid fill">
            <a:extLst>
              <a:ext uri="{FF2B5EF4-FFF2-40B4-BE49-F238E27FC236}">
                <a16:creationId xmlns:a16="http://schemas.microsoft.com/office/drawing/2014/main" id="{CF7C42A2-C090-FF65-655C-3EF8EE8FDC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2294" y="1936864"/>
            <a:ext cx="1073036" cy="1073036"/>
          </a:xfrm>
          <a:prstGeom prst="rect">
            <a:avLst/>
          </a:prstGeom>
        </p:spPr>
      </p:pic>
      <p:sp>
        <p:nvSpPr>
          <p:cNvPr id="27" name="Text Placeholder 26">
            <a:extLst>
              <a:ext uri="{FF2B5EF4-FFF2-40B4-BE49-F238E27FC236}">
                <a16:creationId xmlns:a16="http://schemas.microsoft.com/office/drawing/2014/main" id="{BACFF8ED-EA21-F102-76C8-1658DF661702}"/>
              </a:ext>
            </a:extLst>
          </p:cNvPr>
          <p:cNvSpPr>
            <a:spLocks noGrp="1"/>
          </p:cNvSpPr>
          <p:nvPr>
            <p:ph type="body" sz="quarter" idx="17"/>
          </p:nvPr>
        </p:nvSpPr>
        <p:spPr>
          <a:xfrm>
            <a:off x="1819137" y="3264314"/>
            <a:ext cx="2419350" cy="563563"/>
          </a:xfrm>
        </p:spPr>
        <p:txBody>
          <a:bodyPr/>
          <a:lstStyle/>
          <a:p>
            <a:r>
              <a:rPr lang="en-US" sz="3200" u="sng">
                <a:solidFill>
                  <a:schemeClr val="tx1"/>
                </a:solidFill>
                <a:cs typeface="Segoe UI" panose="020B0502040204020203" pitchFamily="34" charset="0"/>
              </a:rPr>
              <a:t>Convener</a:t>
            </a:r>
            <a:endParaRPr lang="en-US" sz="3200" b="0" u="sng">
              <a:solidFill>
                <a:schemeClr val="tx1"/>
              </a:solidFill>
              <a:cs typeface="Segoe UI" panose="020B0502040204020203" pitchFamily="34" charset="0"/>
            </a:endParaRPr>
          </a:p>
          <a:p>
            <a:endParaRPr lang="en-US"/>
          </a:p>
        </p:txBody>
      </p:sp>
      <p:sp>
        <p:nvSpPr>
          <p:cNvPr id="28" name="Text Placeholder 27">
            <a:extLst>
              <a:ext uri="{FF2B5EF4-FFF2-40B4-BE49-F238E27FC236}">
                <a16:creationId xmlns:a16="http://schemas.microsoft.com/office/drawing/2014/main" id="{2092FAD1-D280-57A0-3174-A8DADD5CCC96}"/>
              </a:ext>
            </a:extLst>
          </p:cNvPr>
          <p:cNvSpPr>
            <a:spLocks noGrp="1"/>
          </p:cNvSpPr>
          <p:nvPr>
            <p:ph type="body" sz="quarter" idx="18"/>
          </p:nvPr>
        </p:nvSpPr>
        <p:spPr>
          <a:xfrm>
            <a:off x="1874217" y="3800509"/>
            <a:ext cx="2419350" cy="1600994"/>
          </a:xfrm>
        </p:spPr>
        <p:txBody>
          <a:bodyPr>
            <a:normAutofit fontScale="70000" lnSpcReduction="20000"/>
          </a:bodyPr>
          <a:lstStyle/>
          <a:p>
            <a:r>
              <a:rPr lang="en-US" b="0">
                <a:solidFill>
                  <a:schemeClr val="tx1"/>
                </a:solidFill>
                <a:cs typeface="Segoe UI" panose="020B0502040204020203" pitchFamily="34" charset="0"/>
              </a:rPr>
              <a:t>Engage community to share information about RA and maintain working knowledge of available resources </a:t>
            </a:r>
          </a:p>
          <a:p>
            <a:endParaRPr lang="en-US"/>
          </a:p>
        </p:txBody>
      </p:sp>
      <p:pic>
        <p:nvPicPr>
          <p:cNvPr id="11" name="Graphic 10" descr="Connections with solid fill">
            <a:extLst>
              <a:ext uri="{FF2B5EF4-FFF2-40B4-BE49-F238E27FC236}">
                <a16:creationId xmlns:a16="http://schemas.microsoft.com/office/drawing/2014/main" id="{A8B2F60B-CD79-3B6C-7B3B-929E18539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2010" y="1991728"/>
            <a:ext cx="1016996" cy="1016996"/>
          </a:xfrm>
          <a:prstGeom prst="rect">
            <a:avLst/>
          </a:prstGeom>
        </p:spPr>
      </p:pic>
      <p:sp>
        <p:nvSpPr>
          <p:cNvPr id="29" name="Text Placeholder 28">
            <a:extLst>
              <a:ext uri="{FF2B5EF4-FFF2-40B4-BE49-F238E27FC236}">
                <a16:creationId xmlns:a16="http://schemas.microsoft.com/office/drawing/2014/main" id="{C9912CC4-7C13-770F-E7CE-CC92BA72007F}"/>
              </a:ext>
            </a:extLst>
          </p:cNvPr>
          <p:cNvSpPr>
            <a:spLocks noGrp="1"/>
          </p:cNvSpPr>
          <p:nvPr>
            <p:ph type="body" sz="quarter" idx="19"/>
          </p:nvPr>
        </p:nvSpPr>
        <p:spPr>
          <a:xfrm>
            <a:off x="5230547" y="3303835"/>
            <a:ext cx="2419350" cy="563563"/>
          </a:xfrm>
        </p:spPr>
        <p:txBody>
          <a:bodyPr/>
          <a:lstStyle/>
          <a:p>
            <a:r>
              <a:rPr lang="en-US" sz="3200" u="sng">
                <a:solidFill>
                  <a:schemeClr val="tx1"/>
                </a:solidFill>
                <a:cs typeface="Segoe UI" panose="020B0502040204020203" pitchFamily="34" charset="0"/>
              </a:rPr>
              <a:t>Partner</a:t>
            </a:r>
          </a:p>
          <a:p>
            <a:endParaRPr lang="en-US"/>
          </a:p>
        </p:txBody>
      </p:sp>
      <p:sp>
        <p:nvSpPr>
          <p:cNvPr id="31" name="Text Placeholder 30">
            <a:extLst>
              <a:ext uri="{FF2B5EF4-FFF2-40B4-BE49-F238E27FC236}">
                <a16:creationId xmlns:a16="http://schemas.microsoft.com/office/drawing/2014/main" id="{8F850E89-B577-615B-0960-F5ED2A369699}"/>
              </a:ext>
            </a:extLst>
          </p:cNvPr>
          <p:cNvSpPr>
            <a:spLocks noGrp="1"/>
          </p:cNvSpPr>
          <p:nvPr>
            <p:ph type="body" sz="quarter" idx="21"/>
          </p:nvPr>
        </p:nvSpPr>
        <p:spPr>
          <a:xfrm>
            <a:off x="5175467" y="3821243"/>
            <a:ext cx="2419350" cy="1882589"/>
          </a:xfrm>
        </p:spPr>
        <p:txBody>
          <a:bodyPr>
            <a:normAutofit/>
          </a:bodyPr>
          <a:lstStyle/>
          <a:p>
            <a:r>
              <a:rPr lang="en-US" sz="2000">
                <a:solidFill>
                  <a:schemeClr val="tx1"/>
                </a:solidFill>
                <a:cs typeface="Segoe UI" panose="020B0502040204020203" pitchFamily="34" charset="0"/>
              </a:rPr>
              <a:t>Actively promote RA, host events for RA stakeholders to present information, support through special initiatives</a:t>
            </a:r>
          </a:p>
        </p:txBody>
      </p:sp>
      <p:pic>
        <p:nvPicPr>
          <p:cNvPr id="3" name="Graphic 2" descr="Remote work with solid fill">
            <a:extLst>
              <a:ext uri="{FF2B5EF4-FFF2-40B4-BE49-F238E27FC236}">
                <a16:creationId xmlns:a16="http://schemas.microsoft.com/office/drawing/2014/main" id="{557D6134-BC58-3EC4-4EB2-C3EEFC8426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12500" y="1991728"/>
            <a:ext cx="1135656" cy="1135656"/>
          </a:xfrm>
          <a:prstGeom prst="rect">
            <a:avLst/>
          </a:prstGeom>
        </p:spPr>
      </p:pic>
      <p:sp>
        <p:nvSpPr>
          <p:cNvPr id="32" name="Text Placeholder 31">
            <a:extLst>
              <a:ext uri="{FF2B5EF4-FFF2-40B4-BE49-F238E27FC236}">
                <a16:creationId xmlns:a16="http://schemas.microsoft.com/office/drawing/2014/main" id="{AB496921-0C96-DF27-3EF9-9D07F978117E}"/>
              </a:ext>
            </a:extLst>
          </p:cNvPr>
          <p:cNvSpPr>
            <a:spLocks noGrp="1"/>
          </p:cNvSpPr>
          <p:nvPr>
            <p:ph type="body" sz="quarter" idx="22"/>
          </p:nvPr>
        </p:nvSpPr>
        <p:spPr>
          <a:xfrm>
            <a:off x="8641957" y="3263695"/>
            <a:ext cx="2669986" cy="564182"/>
          </a:xfrm>
        </p:spPr>
        <p:txBody>
          <a:bodyPr>
            <a:normAutofit/>
          </a:bodyPr>
          <a:lstStyle/>
          <a:p>
            <a:r>
              <a:rPr lang="en-US" sz="3200" b="1" u="sng">
                <a:solidFill>
                  <a:schemeClr val="tx1"/>
                </a:solidFill>
                <a:cs typeface="Segoe UI" panose="020B0502040204020203" pitchFamily="34" charset="0"/>
              </a:rPr>
              <a:t>Sponsor</a:t>
            </a:r>
          </a:p>
          <a:p>
            <a:endParaRPr lang="en-US"/>
          </a:p>
        </p:txBody>
      </p:sp>
      <p:sp>
        <p:nvSpPr>
          <p:cNvPr id="33" name="Text Placeholder 32">
            <a:extLst>
              <a:ext uri="{FF2B5EF4-FFF2-40B4-BE49-F238E27FC236}">
                <a16:creationId xmlns:a16="http://schemas.microsoft.com/office/drawing/2014/main" id="{09FBDF84-4D6F-A453-AD94-4AF95890BDA3}"/>
              </a:ext>
            </a:extLst>
          </p:cNvPr>
          <p:cNvSpPr>
            <a:spLocks noGrp="1"/>
          </p:cNvSpPr>
          <p:nvPr>
            <p:ph type="body" sz="quarter" idx="23"/>
          </p:nvPr>
        </p:nvSpPr>
        <p:spPr>
          <a:xfrm>
            <a:off x="8641957" y="3821243"/>
            <a:ext cx="2586899" cy="1542321"/>
          </a:xfrm>
        </p:spPr>
        <p:txBody>
          <a:bodyPr>
            <a:normAutofit/>
          </a:bodyPr>
          <a:lstStyle/>
          <a:p>
            <a:r>
              <a:rPr lang="en-US" sz="2000">
                <a:solidFill>
                  <a:schemeClr val="tx1"/>
                </a:solidFill>
                <a:cs typeface="Segoe UI" panose="020B0502040204020203" pitchFamily="34" charset="0"/>
              </a:rPr>
              <a:t>Register a group program and manage the related administrative duties for employers</a:t>
            </a:r>
          </a:p>
          <a:p>
            <a:endParaRPr lang="en-US"/>
          </a:p>
        </p:txBody>
      </p:sp>
    </p:spTree>
    <p:extLst>
      <p:ext uri="{BB962C8B-B14F-4D97-AF65-F5344CB8AC3E}">
        <p14:creationId xmlns:p14="http://schemas.microsoft.com/office/powerpoint/2010/main" val="249381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479394" y="665826"/>
            <a:ext cx="10874406" cy="907156"/>
          </a:xfrm>
        </p:spPr>
        <p:txBody>
          <a:bodyPr>
            <a:normAutofit/>
          </a:bodyPr>
          <a:lstStyle/>
          <a:p>
            <a:r>
              <a:rPr lang="en-US" sz="4800"/>
              <a:t>Key Resources to Access</a:t>
            </a:r>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3581" y="1805231"/>
            <a:ext cx="10473636" cy="3284929"/>
          </a:xfrm>
        </p:spPr>
        <p:txBody>
          <a:bodyPr anchor="ctr" anchorCtr="0">
            <a:normAutofit/>
          </a:bodyPr>
          <a:lstStyle/>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Understanding of current state apprenticeship efforts</a:t>
            </a: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Engagement with apprenticeship ecosystem and/or</a:t>
            </a:r>
          </a:p>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Where and how related apprenticeship funding is accessed </a:t>
            </a: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Industries and employers already involved and using RA </a:t>
            </a:r>
          </a:p>
          <a:p>
            <a:pPr marL="0" indent="0">
              <a:lnSpc>
                <a:spcPct val="107000"/>
              </a:lnSpc>
              <a:spcBef>
                <a:spcPts val="0"/>
              </a:spcBef>
              <a:spcAft>
                <a:spcPts val="800"/>
              </a:spcAft>
              <a:buNone/>
              <a:tabLst>
                <a:tab pos="457200" algn="l"/>
              </a:tabLst>
            </a:pPr>
            <a:endParaRPr lang="en-US"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5">
            <a:extLst>
              <a:ext uri="{FF2B5EF4-FFF2-40B4-BE49-F238E27FC236}">
                <a16:creationId xmlns:a16="http://schemas.microsoft.com/office/drawing/2014/main" id="{A7A35CF3-CD75-DBAE-CABA-C0887F84CC4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a:extLst>
              <a:ext uri="{FF2B5EF4-FFF2-40B4-BE49-F238E27FC236}">
                <a16:creationId xmlns:a16="http://schemas.microsoft.com/office/drawing/2014/main" id="{061A8202-981A-D096-FAD3-FB9F6CE14A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4" y="5923280"/>
            <a:ext cx="934720" cy="934720"/>
          </a:xfrm>
          <a:prstGeom prst="rect">
            <a:avLst/>
          </a:prstGeom>
        </p:spPr>
      </p:pic>
    </p:spTree>
    <p:extLst>
      <p:ext uri="{BB962C8B-B14F-4D97-AF65-F5344CB8AC3E}">
        <p14:creationId xmlns:p14="http://schemas.microsoft.com/office/powerpoint/2010/main" val="147142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C3B179-6456-C2A0-BF48-A023E157C5CB}"/>
              </a:ext>
              <a:ext uri="{C183D7F6-B498-43B3-948B-1728B52AA6E4}">
                <adec:decorative xmlns:adec="http://schemas.microsoft.com/office/drawing/2017/decorative" val="1"/>
              </a:ext>
            </a:extLst>
          </p:cNvPr>
          <p:cNvSpPr/>
          <p:nvPr/>
        </p:nvSpPr>
        <p:spPr>
          <a:xfrm>
            <a:off x="2954678"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normAutofit/>
          </a:bodyPr>
          <a:lstStyle/>
          <a:p>
            <a:r>
              <a:rPr lang="en-US" sz="4800">
                <a:latin typeface="Aptos"/>
              </a:rPr>
              <a:t>Online Resources, On-Demand TA</a:t>
            </a:r>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635268" y="1884770"/>
            <a:ext cx="5148763" cy="3089352"/>
          </a:xfrm>
          <a:prstGeom prst="rect">
            <a:avLst/>
          </a:prstGeom>
        </p:spPr>
      </p:pic>
      <p:sp>
        <p:nvSpPr>
          <p:cNvPr id="13" name="Content Placeholder 12">
            <a:extLst>
              <a:ext uri="{FF2B5EF4-FFF2-40B4-BE49-F238E27FC236}">
                <a16:creationId xmlns:a16="http://schemas.microsoft.com/office/drawing/2014/main" id="{4F4963F1-5F51-0C38-7E42-8C56D86FBB17}"/>
              </a:ext>
            </a:extLst>
          </p:cNvPr>
          <p:cNvSpPr>
            <a:spLocks noGrp="1"/>
          </p:cNvSpPr>
          <p:nvPr>
            <p:ph sz="half" idx="1"/>
          </p:nvPr>
        </p:nvSpPr>
        <p:spPr>
          <a:xfrm>
            <a:off x="528562" y="5280753"/>
            <a:ext cx="5804401" cy="619635"/>
          </a:xfrm>
        </p:spPr>
        <p:txBody>
          <a:bodyPr>
            <a:normAutofit/>
          </a:bodyPr>
          <a:lstStyle/>
          <a:p>
            <a:pPr marL="0" lvl="0" indent="0">
              <a:lnSpc>
                <a:spcPct val="100000"/>
              </a:lnSpc>
              <a:spcBef>
                <a:spcPts val="0"/>
              </a:spcBef>
              <a:buNone/>
            </a:pPr>
            <a:r>
              <a:rPr lang="en-US" sz="1700">
                <a:solidFill>
                  <a:srgbClr val="0070C0"/>
                </a:solidFill>
                <a:latin typeface="Aptos" panose="020B0004020202020204" pitchFamily="34" charset="0"/>
                <a:hlinkClick r:id="rId4" tooltip="https://dolcoe.safalapps.com/resources/resourcesandtools">
                  <a:extLst>
                    <a:ext uri="{A12FA001-AC4F-418D-AE19-62706E023703}">
                      <ahyp:hlinkClr xmlns:ahyp="http://schemas.microsoft.com/office/drawing/2018/hyperlinkcolor" val="tx"/>
                    </a:ext>
                  </a:extLst>
                </a:hlinkClick>
              </a:rPr>
              <a:t>https://dolcoe.safalapps.com/resources/resourcesandtools</a:t>
            </a:r>
            <a:endParaRPr lang="en-US" sz="1700">
              <a:solidFill>
                <a:srgbClr val="0070C0"/>
              </a:solidFill>
              <a:latin typeface="Aptos" panose="020B0004020202020204" pitchFamily="34" charset="0"/>
            </a:endParaRPr>
          </a:p>
          <a:p>
            <a:pPr marL="0" indent="0">
              <a:buNone/>
            </a:pPr>
            <a:endParaRPr lang="en-US"/>
          </a:p>
        </p:txBody>
      </p:sp>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328377" y="1682642"/>
            <a:ext cx="4913528" cy="4059790"/>
          </a:xfrm>
          <a:prstGeom prst="rect">
            <a:avLst/>
          </a:prstGeom>
          <a:noFill/>
          <a:ln w="7620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p:txBody>
          <a:bodyPr vert="horz" lIns="91440" tIns="45720" rIns="91440" bIns="45720" rtlCol="0" anchor="t">
            <a:normAutofit/>
          </a:bodyPr>
          <a:lstStyle/>
          <a:p>
            <a:pPr marL="0" indent="0" algn="ctr">
              <a:buNone/>
            </a:pPr>
            <a:r>
              <a:rPr lang="en-US" sz="2400" b="1">
                <a:solidFill>
                  <a:schemeClr val="tx1"/>
                </a:solidFill>
                <a:latin typeface="Aptos" panose="020B0004020202020204" pitchFamily="34" charset="0"/>
                <a:cs typeface="Arial"/>
              </a:rPr>
              <a:t>Registered Apprenticeship Partner Profile Questionnaire </a:t>
            </a:r>
          </a:p>
        </p:txBody>
      </p:sp>
      <p:pic>
        <p:nvPicPr>
          <p:cNvPr id="18" name="Picture 17">
            <a:extLst>
              <a:ext uri="{FF2B5EF4-FFF2-40B4-BE49-F238E27FC236}">
                <a16:creationId xmlns:a16="http://schemas.microsoft.com/office/drawing/2014/main" id="{6FCE91DD-3CD0-0E5F-1BEE-9960A2096D89}"/>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8926" y="2845199"/>
            <a:ext cx="3010834" cy="1729896"/>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R Code for Partner Profile Questionnaire: &#10;https://dolcoe.safalapps.com/sites/default/files/2022-11/Partnership%20Questionnaire.pdf">
            <a:extLst>
              <a:ext uri="{FF2B5EF4-FFF2-40B4-BE49-F238E27FC236}">
                <a16:creationId xmlns:a16="http://schemas.microsoft.com/office/drawing/2014/main" id="{9DB89EC1-7D79-7378-E8C7-58A78A294F90}"/>
              </a:ext>
            </a:extLst>
          </p:cNvPr>
          <p:cNvPicPr>
            <a:picLocks noChangeAspect="1"/>
          </p:cNvPicPr>
          <p:nvPr/>
        </p:nvPicPr>
        <p:blipFill>
          <a:blip r:embed="rId6"/>
          <a:stretch>
            <a:fillRect/>
          </a:stretch>
        </p:blipFill>
        <p:spPr>
          <a:xfrm>
            <a:off x="9036566" y="3870139"/>
            <a:ext cx="1520726" cy="1585900"/>
          </a:xfrm>
          <a:prstGeom prst="rect">
            <a:avLst/>
          </a:prstGeom>
        </p:spPr>
      </p:pic>
      <p:sp>
        <p:nvSpPr>
          <p:cNvPr id="6" name="Slide Number Placeholder 5">
            <a:extLst>
              <a:ext uri="{FF2B5EF4-FFF2-40B4-BE49-F238E27FC236}">
                <a16:creationId xmlns:a16="http://schemas.microsoft.com/office/drawing/2014/main" id="{00FAC045-D57B-1A88-656D-4BA90BCEFBE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3803902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609600" y="714375"/>
            <a:ext cx="10515600" cy="566854"/>
          </a:xfrm>
        </p:spPr>
        <p:txBody>
          <a:bodyPr>
            <a:noAutofit/>
          </a:bodyPr>
          <a:lstStyle/>
          <a:p>
            <a:r>
              <a:rPr lang="en-US" sz="4800">
                <a:latin typeface="Aptos" panose="020B0004020202020204" pitchFamily="34" charset="0"/>
              </a:rPr>
              <a:t>Questions</a:t>
            </a:r>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14" name="Picture 13" descr="Question mark symbol">
            <a:extLst>
              <a:ext uri="{FF2B5EF4-FFF2-40B4-BE49-F238E27FC236}">
                <a16:creationId xmlns:a16="http://schemas.microsoft.com/office/drawing/2014/main" id="{A79D3E85-C202-E628-0624-4192DD9B29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044" y="1576764"/>
            <a:ext cx="10865913" cy="4271586"/>
          </a:xfrm>
          <a:prstGeom prst="rect">
            <a:avLst/>
          </a:prstGeom>
        </p:spPr>
      </p:pic>
      <p:pic>
        <p:nvPicPr>
          <p:cNvPr id="4" name="Picture 3">
            <a:extLst>
              <a:ext uri="{FF2B5EF4-FFF2-40B4-BE49-F238E27FC236}">
                <a16:creationId xmlns:a16="http://schemas.microsoft.com/office/drawing/2014/main" id="{436B7E8D-6B0C-E51A-1452-2B9648EF627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105444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577773-E003-EFDE-39D4-05057B637CB4}"/>
              </a:ext>
            </a:extLst>
          </p:cNvPr>
          <p:cNvSpPr>
            <a:spLocks noGrp="1"/>
          </p:cNvSpPr>
          <p:nvPr>
            <p:ph type="title"/>
          </p:nvPr>
        </p:nvSpPr>
        <p:spPr/>
        <p:txBody>
          <a:bodyPr>
            <a:normAutofit/>
          </a:bodyPr>
          <a:lstStyle/>
          <a:p>
            <a:r>
              <a:rPr lang="en-US" sz="4800"/>
              <a:t>Chamber of Commerce Guide</a:t>
            </a:r>
          </a:p>
        </p:txBody>
      </p:sp>
      <p:pic>
        <p:nvPicPr>
          <p:cNvPr id="9" name="Picture 8" descr="Chamber of Commerce Toolkit">
            <a:extLst>
              <a:ext uri="{FF2B5EF4-FFF2-40B4-BE49-F238E27FC236}">
                <a16:creationId xmlns:a16="http://schemas.microsoft.com/office/drawing/2014/main" id="{77FCAA57-5024-2F8D-6017-E31F4D4D8A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311" y="1636700"/>
            <a:ext cx="3237555" cy="4165972"/>
          </a:xfrm>
          <a:prstGeom prst="rect">
            <a:avLst/>
          </a:prstGeom>
        </p:spPr>
      </p:pic>
      <p:sp>
        <p:nvSpPr>
          <p:cNvPr id="5" name="Text Placeholder 4">
            <a:extLst>
              <a:ext uri="{FF2B5EF4-FFF2-40B4-BE49-F238E27FC236}">
                <a16:creationId xmlns:a16="http://schemas.microsoft.com/office/drawing/2014/main" id="{F533501F-3AD9-C580-1207-87CABA4B233C}"/>
              </a:ext>
            </a:extLst>
          </p:cNvPr>
          <p:cNvSpPr>
            <a:spLocks noGrp="1"/>
          </p:cNvSpPr>
          <p:nvPr>
            <p:ph type="body" sz="quarter" idx="13"/>
          </p:nvPr>
        </p:nvSpPr>
        <p:spPr>
          <a:xfrm>
            <a:off x="5759360" y="1939760"/>
            <a:ext cx="4786798" cy="572920"/>
          </a:xfrm>
        </p:spPr>
        <p:txBody>
          <a:bodyPr>
            <a:normAutofit/>
          </a:bodyPr>
          <a:lstStyle/>
          <a:p>
            <a:pPr marL="0" indent="0">
              <a:buNone/>
            </a:pPr>
            <a:r>
              <a:rPr lang="en-US"/>
              <a:t>Scan QR Code for </a:t>
            </a:r>
            <a:r>
              <a:rPr lang="en-US">
                <a:hlinkClick r:id="rId4" tooltip="https://safal.partners/chamber"/>
              </a:rPr>
              <a:t>Guide</a:t>
            </a:r>
            <a:endParaRPr lang="en-US"/>
          </a:p>
        </p:txBody>
      </p:sp>
      <p:sp>
        <p:nvSpPr>
          <p:cNvPr id="10" name="Rectangle 9">
            <a:extLst>
              <a:ext uri="{FF2B5EF4-FFF2-40B4-BE49-F238E27FC236}">
                <a16:creationId xmlns:a16="http://schemas.microsoft.com/office/drawing/2014/main" id="{0070D739-787C-608A-B5A3-A40AB5C214EC}"/>
              </a:ext>
              <a:ext uri="{C183D7F6-B498-43B3-948B-1728B52AA6E4}">
                <adec:decorative xmlns:adec="http://schemas.microsoft.com/office/drawing/2017/decorative" val="1"/>
              </a:ext>
            </a:extLst>
          </p:cNvPr>
          <p:cNvSpPr/>
          <p:nvPr/>
        </p:nvSpPr>
        <p:spPr>
          <a:xfrm>
            <a:off x="6500692" y="2477017"/>
            <a:ext cx="3304135" cy="320916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QR Code to Chamber of Commerce Toolkit - https://safal.partners/chamber">
            <a:extLst>
              <a:ext uri="{FF2B5EF4-FFF2-40B4-BE49-F238E27FC236}">
                <a16:creationId xmlns:a16="http://schemas.microsoft.com/office/drawing/2014/main" id="{BAFADF5C-ADFE-4995-3C69-478C7A6DD436}"/>
              </a:ext>
            </a:extLst>
          </p:cNvPr>
          <p:cNvPicPr>
            <a:picLocks noGrp="1" noChangeAspect="1"/>
          </p:cNvPicPr>
          <p:nvPr>
            <p:ph idx="1"/>
          </p:nvPr>
        </p:nvPicPr>
        <p:blipFill rotWithShape="1">
          <a:blip r:embed="rId5" cstate="email">
            <a:extLst>
              <a:ext uri="{28A0092B-C50C-407E-A947-70E740481C1C}">
                <a14:useLocalDpi xmlns:a14="http://schemas.microsoft.com/office/drawing/2010/main"/>
              </a:ext>
            </a:extLst>
          </a:blip>
          <a:srcRect/>
          <a:stretch/>
        </p:blipFill>
        <p:spPr>
          <a:xfrm>
            <a:off x="6877209" y="2799960"/>
            <a:ext cx="2557440" cy="2574162"/>
          </a:xfrm>
        </p:spPr>
      </p:pic>
    </p:spTree>
    <p:extLst>
      <p:ext uri="{BB962C8B-B14F-4D97-AF65-F5344CB8AC3E}">
        <p14:creationId xmlns:p14="http://schemas.microsoft.com/office/powerpoint/2010/main" val="791107382"/>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E22AFD1-A16C-3F4A-94C1-6DA7592AA282}"/>
              </a:ext>
            </a:extLst>
          </p:cNvPr>
          <p:cNvSpPr>
            <a:spLocks noGrp="1"/>
          </p:cNvSpPr>
          <p:nvPr>
            <p:ph type="title"/>
          </p:nvPr>
        </p:nvSpPr>
        <p:spPr>
          <a:xfrm>
            <a:off x="731084" y="739804"/>
            <a:ext cx="10515600" cy="781636"/>
          </a:xfrm>
        </p:spPr>
        <p:txBody>
          <a:bodyPr anchor="t">
            <a:normAutofit/>
          </a:bodyPr>
          <a:lstStyle/>
          <a:p>
            <a:r>
              <a:rPr lang="en-US" sz="4800">
                <a:cs typeface="Segoe UI"/>
              </a:rPr>
              <a:t>Contact Us</a:t>
            </a:r>
          </a:p>
        </p:txBody>
      </p:sp>
      <p:pic>
        <p:nvPicPr>
          <p:cNvPr id="22" name="Picture Placeholder 21" descr="Nicole Bentley">
            <a:extLst>
              <a:ext uri="{FF2B5EF4-FFF2-40B4-BE49-F238E27FC236}">
                <a16:creationId xmlns:a16="http://schemas.microsoft.com/office/drawing/2014/main" id="{F36F4C8D-CD26-6265-FFC4-506440C9E62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1119996" y="1867102"/>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 Placeholder 17">
            <a:extLst>
              <a:ext uri="{FF2B5EF4-FFF2-40B4-BE49-F238E27FC236}">
                <a16:creationId xmlns:a16="http://schemas.microsoft.com/office/drawing/2014/main" id="{D57059BD-B72B-19E3-61EE-1FD34C00A551}"/>
              </a:ext>
            </a:extLst>
          </p:cNvPr>
          <p:cNvSpPr>
            <a:spLocks noGrp="1"/>
          </p:cNvSpPr>
          <p:nvPr>
            <p:ph type="body" sz="quarter" idx="22"/>
          </p:nvPr>
        </p:nvSpPr>
        <p:spPr>
          <a:xfrm>
            <a:off x="2977483" y="1803449"/>
            <a:ext cx="4454318" cy="1254125"/>
          </a:xfrm>
        </p:spPr>
        <p:txBody>
          <a:bodyPr>
            <a:normAutofit fontScale="92500" lnSpcReduction="10000"/>
          </a:bodyPr>
          <a:lstStyle/>
          <a:p>
            <a:pPr lvl="0" algn="l">
              <a:lnSpc>
                <a:spcPct val="120000"/>
              </a:lnSpc>
              <a:spcBef>
                <a:spcPts val="2133"/>
              </a:spcBef>
              <a:defRPr/>
            </a:pPr>
            <a:r>
              <a:rPr lang="fr-FR" b="1">
                <a:solidFill>
                  <a:prstClr val="black"/>
                </a:solidFill>
                <a:ea typeface="Raleway"/>
                <a:cs typeface="Raleway"/>
                <a:sym typeface="Raleway"/>
              </a:rPr>
              <a:t>Nicole Bentley</a:t>
            </a:r>
          </a:p>
          <a:p>
            <a:pPr lvl="0" algn="l">
              <a:lnSpc>
                <a:spcPct val="120000"/>
              </a:lnSpc>
              <a:spcBef>
                <a:spcPts val="0"/>
              </a:spcBef>
              <a:defRPr/>
            </a:pPr>
            <a:r>
              <a:rPr lang="fr-FR" err="1">
                <a:solidFill>
                  <a:prstClr val="black"/>
                </a:solidFill>
                <a:ea typeface="Raleway"/>
                <a:cs typeface="Raleway"/>
                <a:sym typeface="Raleway"/>
              </a:rPr>
              <a:t>Subject</a:t>
            </a:r>
            <a:r>
              <a:rPr lang="fr-FR">
                <a:solidFill>
                  <a:prstClr val="black"/>
                </a:solidFill>
                <a:ea typeface="Raleway"/>
                <a:cs typeface="Raleway"/>
                <a:sym typeface="Raleway"/>
              </a:rPr>
              <a:t> </a:t>
            </a:r>
            <a:r>
              <a:rPr lang="fr-FR" err="1">
                <a:solidFill>
                  <a:prstClr val="black"/>
                </a:solidFill>
                <a:ea typeface="Raleway"/>
                <a:cs typeface="Raleway"/>
                <a:sym typeface="Raleway"/>
              </a:rPr>
              <a:t>Matter</a:t>
            </a:r>
            <a:r>
              <a:rPr lang="fr-FR">
                <a:solidFill>
                  <a:prstClr val="black"/>
                </a:solidFill>
                <a:ea typeface="Raleway"/>
                <a:cs typeface="Raleway"/>
                <a:sym typeface="Raleway"/>
              </a:rPr>
              <a:t> Expert</a:t>
            </a:r>
          </a:p>
          <a:p>
            <a:pPr lvl="0" algn="l">
              <a:lnSpc>
                <a:spcPct val="120000"/>
              </a:lnSpc>
              <a:spcBef>
                <a:spcPts val="0"/>
              </a:spcBef>
              <a:defRPr/>
            </a:pPr>
            <a:r>
              <a:rPr lang="fr-FR">
                <a:solidFill>
                  <a:prstClr val="black"/>
                </a:solidFill>
                <a:ea typeface="Raleway"/>
                <a:cs typeface="Raleway"/>
                <a:sym typeface="Raleway"/>
              </a:rPr>
              <a:t>Safal </a:t>
            </a:r>
            <a:r>
              <a:rPr lang="fr-FR" err="1">
                <a:solidFill>
                  <a:prstClr val="black"/>
                </a:solidFill>
                <a:ea typeface="Raleway"/>
                <a:cs typeface="Raleway"/>
                <a:sym typeface="Raleway"/>
              </a:rPr>
              <a:t>Partners</a:t>
            </a:r>
            <a:endParaRPr lang="fr-FR">
              <a:solidFill>
                <a:prstClr val="black"/>
              </a:solidFill>
              <a:ea typeface="Raleway"/>
              <a:cs typeface="Raleway"/>
            </a:endParaRPr>
          </a:p>
          <a:p>
            <a:pPr lvl="0" algn="l">
              <a:lnSpc>
                <a:spcPct val="120000"/>
              </a:lnSpc>
              <a:spcBef>
                <a:spcPts val="0"/>
              </a:spcBef>
              <a:defRPr/>
            </a:pPr>
            <a:r>
              <a:rPr lang="fr-FR">
                <a:solidFill>
                  <a:srgbClr val="AF994A"/>
                </a:solidFill>
                <a:ea typeface="Raleway"/>
                <a:cs typeface="Raleway"/>
                <a:hlinkClick r:id="rId4"/>
              </a:rPr>
              <a:t>Nicole.Bentley@safalpartners.com</a:t>
            </a:r>
            <a:r>
              <a:rPr lang="fr-FR">
                <a:solidFill>
                  <a:srgbClr val="AF994A"/>
                </a:solidFill>
                <a:latin typeface="Raleway"/>
                <a:ea typeface="Raleway"/>
                <a:cs typeface="Raleway"/>
              </a:rPr>
              <a:t>	</a:t>
            </a:r>
            <a:endParaRPr lang="en-US"/>
          </a:p>
        </p:txBody>
      </p:sp>
      <p:pic>
        <p:nvPicPr>
          <p:cNvPr id="3" name="Picture Placeholder 21" descr="Amy Shields">
            <a:extLst>
              <a:ext uri="{FF2B5EF4-FFF2-40B4-BE49-F238E27FC236}">
                <a16:creationId xmlns:a16="http://schemas.microsoft.com/office/drawing/2014/main" id="{88D2AC51-AE1A-67B7-EA6C-5494A9D4F944}"/>
              </a:ext>
            </a:extLst>
          </p:cNvPr>
          <p:cNvPicPr>
            <a:picLocks noChangeAspect="1"/>
          </p:cNvPicPr>
          <p:nvPr/>
        </p:nvPicPr>
        <p:blipFill>
          <a:blip r:embed="rId5">
            <a:extLst>
              <a:ext uri="{28A0092B-C50C-407E-A947-70E740481C1C}">
                <a14:useLocalDpi xmlns:a14="http://schemas.microsoft.com/office/drawing/2010/main" val="0"/>
              </a:ext>
            </a:extLst>
          </a:blip>
          <a:srcRect t="6528" b="6528"/>
          <a:stretch/>
        </p:blipFill>
        <p:spPr>
          <a:xfrm>
            <a:off x="6728114" y="1867102"/>
            <a:ext cx="1280418" cy="1099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17">
            <a:extLst>
              <a:ext uri="{FF2B5EF4-FFF2-40B4-BE49-F238E27FC236}">
                <a16:creationId xmlns:a16="http://schemas.microsoft.com/office/drawing/2014/main" id="{AF39983B-0925-060E-F054-B72AE581CF6D}"/>
              </a:ext>
            </a:extLst>
          </p:cNvPr>
          <p:cNvSpPr txBox="1">
            <a:spLocks/>
          </p:cNvSpPr>
          <p:nvPr/>
        </p:nvSpPr>
        <p:spPr>
          <a:xfrm>
            <a:off x="8242363" y="1821601"/>
            <a:ext cx="3516800" cy="146471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2133"/>
              </a:spcBef>
              <a:defRPr/>
            </a:pPr>
            <a:r>
              <a:rPr lang="fr-FR" b="1">
                <a:solidFill>
                  <a:prstClr val="black"/>
                </a:solidFill>
                <a:ea typeface="Raleway"/>
                <a:cs typeface="Raleway"/>
                <a:sym typeface="Raleway"/>
              </a:rPr>
              <a:t>Amy Shields</a:t>
            </a:r>
          </a:p>
          <a:p>
            <a:pPr algn="l">
              <a:lnSpc>
                <a:spcPct val="120000"/>
              </a:lnSpc>
              <a:spcBef>
                <a:spcPts val="0"/>
              </a:spcBef>
              <a:defRPr/>
            </a:pPr>
            <a:r>
              <a:rPr lang="en-US">
                <a:solidFill>
                  <a:prstClr val="black"/>
                </a:solidFill>
                <a:ea typeface="Raleway"/>
                <a:cs typeface="Raleway"/>
                <a:sym typeface="Raleway"/>
              </a:rPr>
              <a:t>Executive Director of the ACCE Foundation &amp; VP of Programs at ACCE</a:t>
            </a:r>
          </a:p>
          <a:p>
            <a:pPr algn="l">
              <a:lnSpc>
                <a:spcPct val="120000"/>
              </a:lnSpc>
              <a:spcBef>
                <a:spcPts val="0"/>
              </a:spcBef>
              <a:defRPr/>
            </a:pPr>
            <a:r>
              <a:rPr lang="fr-FR">
                <a:solidFill>
                  <a:srgbClr val="AF994A"/>
                </a:solidFill>
                <a:ea typeface="Raleway"/>
                <a:cs typeface="Raleway"/>
                <a:hlinkClick r:id="rId6"/>
              </a:rPr>
              <a:t>ashields@acce.org</a:t>
            </a:r>
            <a:r>
              <a:rPr lang="fr-FR">
                <a:solidFill>
                  <a:srgbClr val="AF994A"/>
                </a:solidFill>
                <a:ea typeface="Raleway"/>
                <a:cs typeface="Raleway"/>
              </a:rPr>
              <a:t>	</a:t>
            </a:r>
            <a:r>
              <a:rPr lang="fr-FR">
                <a:solidFill>
                  <a:srgbClr val="AF994A"/>
                </a:solidFill>
                <a:latin typeface="Raleway"/>
                <a:ea typeface="Raleway"/>
                <a:cs typeface="Raleway"/>
              </a:rPr>
              <a:t>	</a:t>
            </a:r>
            <a:endParaRPr lang="en-US"/>
          </a:p>
        </p:txBody>
      </p:sp>
      <p:pic>
        <p:nvPicPr>
          <p:cNvPr id="24" name="Picture Placeholder 23" descr="Jeremy Faulkner">
            <a:extLst>
              <a:ext uri="{FF2B5EF4-FFF2-40B4-BE49-F238E27FC236}">
                <a16:creationId xmlns:a16="http://schemas.microsoft.com/office/drawing/2014/main" id="{F7B61B1D-B374-50CD-996F-70AB3D19A037}"/>
              </a:ext>
            </a:extLst>
          </p:cNvPr>
          <p:cNvPicPr>
            <a:picLocks noGrp="1" noChangeAspect="1"/>
          </p:cNvPicPr>
          <p:nvPr>
            <p:ph type="pic" sz="quarter" idx="15"/>
          </p:nvPr>
        </p:nvPicPr>
        <p:blipFill>
          <a:blip r:embed="rId7" cstate="email">
            <a:extLst>
              <a:ext uri="{28A0092B-C50C-407E-A947-70E740481C1C}">
                <a14:useLocalDpi xmlns:a14="http://schemas.microsoft.com/office/drawing/2010/main"/>
              </a:ext>
            </a:extLst>
          </a:blip>
          <a:srcRect/>
          <a:stretch>
            <a:fillRect/>
          </a:stretch>
        </p:blipFill>
        <p:spPr>
          <a:xfrm>
            <a:off x="1119996" y="3248558"/>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Text Placeholder 18">
            <a:extLst>
              <a:ext uri="{FF2B5EF4-FFF2-40B4-BE49-F238E27FC236}">
                <a16:creationId xmlns:a16="http://schemas.microsoft.com/office/drawing/2014/main" id="{BD2D7D34-FEBE-A8F3-AAC2-046F042FBCAE}"/>
              </a:ext>
            </a:extLst>
          </p:cNvPr>
          <p:cNvSpPr>
            <a:spLocks noGrp="1"/>
          </p:cNvSpPr>
          <p:nvPr>
            <p:ph type="body" sz="quarter" idx="23"/>
          </p:nvPr>
        </p:nvSpPr>
        <p:spPr>
          <a:xfrm>
            <a:off x="2977483" y="3286317"/>
            <a:ext cx="5607780" cy="1254125"/>
          </a:xfrm>
        </p:spPr>
        <p:txBody>
          <a:bodyPr>
            <a:normAutofit/>
          </a:bodyPr>
          <a:lstStyle/>
          <a:p>
            <a:pPr lvl="0" algn="l">
              <a:lnSpc>
                <a:spcPct val="100000"/>
              </a:lnSpc>
              <a:spcBef>
                <a:spcPts val="0"/>
              </a:spcBef>
              <a:defRPr/>
            </a:pPr>
            <a:r>
              <a:rPr lang="fr-FR" sz="1500" b="1">
                <a:solidFill>
                  <a:prstClr val="black"/>
                </a:solidFill>
                <a:ea typeface="Raleway"/>
                <a:cs typeface="Raleway"/>
                <a:sym typeface="Raleway"/>
              </a:rPr>
              <a:t>Jeremy Faulkner</a:t>
            </a:r>
          </a:p>
          <a:p>
            <a:pPr lvl="0" algn="l">
              <a:lnSpc>
                <a:spcPct val="100000"/>
              </a:lnSpc>
              <a:spcBef>
                <a:spcPts val="0"/>
              </a:spcBef>
              <a:defRPr/>
            </a:pPr>
            <a:r>
              <a:rPr lang="fr-FR" sz="1500">
                <a:solidFill>
                  <a:prstClr val="black"/>
                </a:solidFill>
                <a:ea typeface="Raleway"/>
                <a:cs typeface="Raleway"/>
                <a:sym typeface="Raleway"/>
              </a:rPr>
              <a:t>Subject Matter Expert</a:t>
            </a:r>
          </a:p>
          <a:p>
            <a:pPr lvl="0" algn="l">
              <a:lnSpc>
                <a:spcPct val="100000"/>
              </a:lnSpc>
              <a:spcBef>
                <a:spcPts val="0"/>
              </a:spcBef>
              <a:defRPr/>
            </a:pPr>
            <a:r>
              <a:rPr lang="fr-FR" sz="1500">
                <a:solidFill>
                  <a:prstClr val="black"/>
                </a:solidFill>
                <a:ea typeface="Raleway"/>
                <a:cs typeface="Raleway"/>
                <a:sym typeface="Raleway"/>
              </a:rPr>
              <a:t>Safal Partners</a:t>
            </a:r>
            <a:endParaRPr lang="fr-FR" sz="1500">
              <a:solidFill>
                <a:prstClr val="black"/>
              </a:solidFill>
              <a:ea typeface="Raleway"/>
              <a:cs typeface="Raleway"/>
            </a:endParaRPr>
          </a:p>
          <a:p>
            <a:pPr lvl="0" algn="l">
              <a:lnSpc>
                <a:spcPct val="100000"/>
              </a:lnSpc>
              <a:spcBef>
                <a:spcPts val="0"/>
              </a:spcBef>
              <a:defRPr/>
            </a:pPr>
            <a:r>
              <a:rPr lang="fr-FR" sz="1500">
                <a:solidFill>
                  <a:srgbClr val="AF994A"/>
                </a:solidFill>
                <a:ea typeface="Raleway"/>
                <a:cs typeface="Raleway"/>
                <a:hlinkClick r:id="rId8"/>
              </a:rPr>
              <a:t>Jeremy.Faulkner@safalpartners.com</a:t>
            </a:r>
            <a:r>
              <a:rPr lang="fr-FR">
                <a:solidFill>
                  <a:srgbClr val="AF994A"/>
                </a:solidFill>
                <a:ea typeface="Raleway"/>
                <a:cs typeface="Raleway"/>
              </a:rPr>
              <a:t>	</a:t>
            </a:r>
          </a:p>
        </p:txBody>
      </p:sp>
      <p:pic>
        <p:nvPicPr>
          <p:cNvPr id="26" name="Picture Placeholder 25" descr="Alan Dodkowitz">
            <a:extLst>
              <a:ext uri="{FF2B5EF4-FFF2-40B4-BE49-F238E27FC236}">
                <a16:creationId xmlns:a16="http://schemas.microsoft.com/office/drawing/2014/main" id="{11243620-B32E-1E62-859F-1CC9566935F2}"/>
              </a:ext>
            </a:extLst>
          </p:cNvPr>
          <p:cNvPicPr>
            <a:picLocks noGrp="1" noChangeAspect="1"/>
          </p:cNvPicPr>
          <p:nvPr>
            <p:ph type="pic" sz="quarter" idx="16"/>
          </p:nvPr>
        </p:nvPicPr>
        <p:blipFill>
          <a:blip r:embed="rId9" cstate="email">
            <a:extLst>
              <a:ext uri="{28A0092B-C50C-407E-A947-70E740481C1C}">
                <a14:useLocalDpi xmlns:a14="http://schemas.microsoft.com/office/drawing/2010/main"/>
              </a:ext>
            </a:extLst>
          </a:blip>
          <a:srcRect/>
          <a:stretch>
            <a:fillRect/>
          </a:stretch>
        </p:blipFill>
        <p:spPr>
          <a:xfrm>
            <a:off x="1119995" y="4630014"/>
            <a:ext cx="1151003" cy="10357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Text Placeholder 19">
            <a:extLst>
              <a:ext uri="{FF2B5EF4-FFF2-40B4-BE49-F238E27FC236}">
                <a16:creationId xmlns:a16="http://schemas.microsoft.com/office/drawing/2014/main" id="{C3093A9A-84AD-137F-2BAD-9B42139C9721}"/>
              </a:ext>
            </a:extLst>
          </p:cNvPr>
          <p:cNvSpPr>
            <a:spLocks noGrp="1"/>
          </p:cNvSpPr>
          <p:nvPr>
            <p:ph type="body" sz="quarter" idx="24"/>
          </p:nvPr>
        </p:nvSpPr>
        <p:spPr>
          <a:xfrm>
            <a:off x="2875883" y="4630014"/>
            <a:ext cx="7370589" cy="1254125"/>
          </a:xfrm>
        </p:spPr>
        <p:txBody>
          <a:bodyPr>
            <a:normAutofit/>
          </a:bodyPr>
          <a:lstStyle/>
          <a:p>
            <a:pPr lvl="0" algn="l">
              <a:lnSpc>
                <a:spcPct val="100000"/>
              </a:lnSpc>
              <a:spcBef>
                <a:spcPts val="0"/>
              </a:spcBef>
              <a:defRPr/>
            </a:pPr>
            <a:r>
              <a:rPr lang="fr-FR" sz="1500" b="1">
                <a:solidFill>
                  <a:prstClr val="black"/>
                </a:solidFill>
                <a:ea typeface="Raleway"/>
                <a:cs typeface="Raleway"/>
                <a:sym typeface="Raleway"/>
              </a:rPr>
              <a:t>Alan D. Dodkowitz</a:t>
            </a:r>
          </a:p>
          <a:p>
            <a:pPr lvl="0" algn="l">
              <a:lnSpc>
                <a:spcPct val="100000"/>
              </a:lnSpc>
              <a:spcBef>
                <a:spcPts val="0"/>
              </a:spcBef>
              <a:defRPr/>
            </a:pPr>
            <a:r>
              <a:rPr lang="fr-FR" sz="1500">
                <a:solidFill>
                  <a:prstClr val="black"/>
                </a:solidFill>
                <a:ea typeface="Raleway"/>
                <a:cs typeface="Raleway"/>
                <a:sym typeface="Raleway"/>
              </a:rPr>
              <a:t>Subject Matter Expert</a:t>
            </a:r>
          </a:p>
          <a:p>
            <a:pPr lvl="0" algn="l">
              <a:lnSpc>
                <a:spcPct val="100000"/>
              </a:lnSpc>
              <a:spcBef>
                <a:spcPts val="0"/>
              </a:spcBef>
              <a:defRPr/>
            </a:pPr>
            <a:r>
              <a:rPr lang="fr-FR" sz="1500">
                <a:solidFill>
                  <a:prstClr val="black"/>
                </a:solidFill>
                <a:ea typeface="Raleway"/>
                <a:cs typeface="Raleway"/>
                <a:sym typeface="Raleway"/>
              </a:rPr>
              <a:t>Safal Partners</a:t>
            </a:r>
            <a:endParaRPr lang="fr-FR" sz="1500">
              <a:solidFill>
                <a:prstClr val="black"/>
              </a:solidFill>
              <a:ea typeface="Raleway"/>
              <a:cs typeface="Raleway"/>
            </a:endParaRPr>
          </a:p>
          <a:p>
            <a:pPr lvl="0" algn="l">
              <a:lnSpc>
                <a:spcPct val="100000"/>
              </a:lnSpc>
              <a:spcBef>
                <a:spcPts val="0"/>
              </a:spcBef>
              <a:defRPr/>
            </a:pPr>
            <a:r>
              <a:rPr lang="fr-FR" sz="1500">
                <a:solidFill>
                  <a:srgbClr val="AF994A"/>
                </a:solidFill>
                <a:ea typeface="Raleway"/>
                <a:cs typeface="Raleway"/>
                <a:hlinkClick r:id="rId10"/>
              </a:rPr>
              <a:t>Alan.Dodkowitz@safalpartners.com</a:t>
            </a:r>
            <a:endParaRPr lang="en-US" sz="1500"/>
          </a:p>
        </p:txBody>
      </p:sp>
    </p:spTree>
    <p:extLst>
      <p:ext uri="{BB962C8B-B14F-4D97-AF65-F5344CB8AC3E}">
        <p14:creationId xmlns:p14="http://schemas.microsoft.com/office/powerpoint/2010/main" val="916194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sz="4800">
                <a:latin typeface="Apto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Aptos"/>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2" name="Picture 1">
            <a:extLst>
              <a:ext uri="{FF2B5EF4-FFF2-40B4-BE49-F238E27FC236}">
                <a16:creationId xmlns:a16="http://schemas.microsoft.com/office/drawing/2014/main" id="{E6E66445-9CFA-6DB9-CD08-70724E9CD59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8892" y="5953125"/>
            <a:ext cx="869112" cy="869112"/>
          </a:xfrm>
          <a:prstGeom prst="rect">
            <a:avLst/>
          </a:prstGeom>
        </p:spPr>
      </p:pic>
      <p:pic>
        <p:nvPicPr>
          <p:cNvPr id="5" name="Picture 4" descr="A blue and yellow circle with white text&#10;&#10;Description automatically generated">
            <a:extLst>
              <a:ext uri="{FF2B5EF4-FFF2-40B4-BE49-F238E27FC236}">
                <a16:creationId xmlns:a16="http://schemas.microsoft.com/office/drawing/2014/main" id="{160724EC-3E17-E5C7-65E2-DBAC70190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166" y="5924762"/>
            <a:ext cx="925838" cy="925838"/>
          </a:xfrm>
          <a:prstGeom prst="rect">
            <a:avLst/>
          </a:prstGeom>
        </p:spPr>
      </p:pic>
    </p:spTree>
    <p:extLst>
      <p:ext uri="{BB962C8B-B14F-4D97-AF65-F5344CB8AC3E}">
        <p14:creationId xmlns:p14="http://schemas.microsoft.com/office/powerpoint/2010/main" val="531959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a:latin typeface="Aptos"/>
              </a:rPr>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vert="horz" lIns="91440" tIns="45720" rIns="91440" bIns="45720" rtlCol="0" anchor="t">
            <a:normAutofit/>
          </a:bodyPr>
          <a:lstStyle/>
          <a:p>
            <a:r>
              <a:rPr lang="en-US" sz="2200" i="1">
                <a:solidFill>
                  <a:prstClr val="black">
                    <a:lumMod val="75000"/>
                    <a:lumOff val="25000"/>
                  </a:prstClr>
                </a:solidFill>
                <a:latin typeface="Aptos"/>
                <a:ea typeface="+mj-ea"/>
                <a:cs typeface="+mj-cs"/>
              </a:rPr>
              <a:t>Email us your questions at RA_COE@SafalPartners.com</a:t>
            </a:r>
            <a:endParaRPr lang="en-US">
              <a:solidFill>
                <a:prstClr val="black">
                  <a:lumMod val="75000"/>
                  <a:lumOff val="25000"/>
                </a:prstClr>
              </a:solidFill>
              <a:latin typeface="Aptos"/>
            </a:endParaRPr>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vert="horz" lIns="91440" tIns="45720" rIns="91440" bIns="45720" rtlCol="0" anchor="t">
            <a:normAutofit/>
          </a:bodyPr>
          <a:lstStyle/>
          <a:p>
            <a:r>
              <a:rPr lang="en-US">
                <a:latin typeface="Aptos"/>
              </a:rPr>
              <a:t>For more information, visit: </a:t>
            </a:r>
            <a:r>
              <a:rPr lang="en-US">
                <a:latin typeface="Aptos"/>
                <a:hlinkClick r:id="rId2" tooltip="https://dolcoe.safalapps.com/">
                  <a:extLst>
                    <a:ext uri="{A12FA001-AC4F-418D-AE19-62706E023703}">
                      <ahyp:hlinkClr xmlns:ahyp="http://schemas.microsoft.com/office/drawing/2018/hyperlinkcolor" val="tx"/>
                    </a:ext>
                  </a:extLst>
                </a:hlinkClick>
              </a:rPr>
              <a:t>dolcoe.safalapps.com</a:t>
            </a:r>
            <a:endParaRPr lang="en-US">
              <a:latin typeface="Aptos"/>
            </a:endParaRPr>
          </a:p>
          <a:p>
            <a:endParaRPr lang="en-US"/>
          </a:p>
        </p:txBody>
      </p:sp>
      <p:pic>
        <p:nvPicPr>
          <p:cNvPr id="6" name="Picture 5" descr="A blue and yellow circle with white text&#10;&#10;Description automatically generated">
            <a:extLst>
              <a:ext uri="{FF2B5EF4-FFF2-40B4-BE49-F238E27FC236}">
                <a16:creationId xmlns:a16="http://schemas.microsoft.com/office/drawing/2014/main" id="{20F0EC5C-6D8C-A877-290A-27F962D54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503" y="4890990"/>
            <a:ext cx="1209773" cy="1209773"/>
          </a:xfrm>
          <a:prstGeom prst="rect">
            <a:avLst/>
          </a:prstGeom>
        </p:spPr>
      </p:pic>
    </p:spTree>
    <p:extLst>
      <p:ext uri="{BB962C8B-B14F-4D97-AF65-F5344CB8AC3E}">
        <p14:creationId xmlns:p14="http://schemas.microsoft.com/office/powerpoint/2010/main" val="22512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612422" y="430077"/>
            <a:ext cx="10515600" cy="1325563"/>
          </a:xfrm>
        </p:spPr>
        <p:txBody>
          <a:bodyPr>
            <a:normAutofit/>
          </a:bodyPr>
          <a:lstStyle/>
          <a:p>
            <a:r>
              <a:rPr lang="en-US" sz="4800">
                <a:solidFill>
                  <a:schemeClr val="bg1"/>
                </a:solidFill>
                <a:latin typeface="Aptos"/>
              </a:rPr>
              <a:t>Objectives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12422" y="1717881"/>
            <a:ext cx="7526363" cy="4134520"/>
          </a:xfrm>
        </p:spPr>
        <p:txBody>
          <a:bodyPr vert="horz" lIns="91440" tIns="45720" rIns="91440" bIns="45720" rtlCol="0" anchor="t">
            <a:normAutofit fontScale="77500" lnSpcReduction="20000"/>
          </a:bodyPr>
          <a:lstStyle/>
          <a:p>
            <a:pPr>
              <a:lnSpc>
                <a:spcPct val="100000"/>
              </a:lnSpc>
            </a:pPr>
            <a:r>
              <a:rPr lang="en-US" sz="3400">
                <a:solidFill>
                  <a:schemeClr val="tx1"/>
                </a:solidFill>
                <a:cs typeface="Segoe UI"/>
              </a:rPr>
              <a:t>Center of Excellence Overview</a:t>
            </a:r>
          </a:p>
          <a:p>
            <a:pPr>
              <a:lnSpc>
                <a:spcPct val="100000"/>
              </a:lnSpc>
            </a:pPr>
            <a:r>
              <a:rPr lang="en-US" sz="3400">
                <a:solidFill>
                  <a:schemeClr val="tx1"/>
                </a:solidFill>
                <a:cs typeface="Segoe UI"/>
              </a:rPr>
              <a:t>An Overview of Registered Apprenticeship</a:t>
            </a:r>
          </a:p>
          <a:p>
            <a:pPr>
              <a:lnSpc>
                <a:spcPct val="100000"/>
              </a:lnSpc>
            </a:pPr>
            <a:r>
              <a:rPr lang="en-US" sz="3400">
                <a:solidFill>
                  <a:schemeClr val="tx1"/>
                </a:solidFill>
                <a:cs typeface="Segoe UI"/>
              </a:rPr>
              <a:t>Why Registered Apprenticeship and Chambers of Commerce Work Well Together</a:t>
            </a:r>
          </a:p>
          <a:p>
            <a:pPr>
              <a:lnSpc>
                <a:spcPct val="100000"/>
              </a:lnSpc>
            </a:pPr>
            <a:r>
              <a:rPr lang="en-US" sz="3400">
                <a:solidFill>
                  <a:schemeClr val="tx1"/>
                </a:solidFill>
                <a:cs typeface="Segoe UI"/>
              </a:rPr>
              <a:t>Current Involvement of Chambers in Registered Apprenticeship</a:t>
            </a:r>
          </a:p>
          <a:p>
            <a:pPr>
              <a:lnSpc>
                <a:spcPct val="100000"/>
              </a:lnSpc>
            </a:pPr>
            <a:r>
              <a:rPr lang="en-US" sz="3400">
                <a:solidFill>
                  <a:schemeClr val="tx1"/>
                </a:solidFill>
                <a:cs typeface="Segoe UI"/>
              </a:rPr>
              <a:t>Examples of Chamber Involvement </a:t>
            </a:r>
          </a:p>
          <a:p>
            <a:pPr>
              <a:lnSpc>
                <a:spcPct val="100000"/>
              </a:lnSpc>
            </a:pPr>
            <a:r>
              <a:rPr lang="en-US" sz="3400">
                <a:solidFill>
                  <a:schemeClr val="tx1"/>
                </a:solidFill>
                <a:cs typeface="Segoe UI"/>
              </a:rPr>
              <a:t>How Chambers can Engage in RA and Leverage Benefits to Enhance Workforce Strategy</a:t>
            </a:r>
          </a:p>
          <a:p>
            <a:pPr>
              <a:lnSpc>
                <a:spcPct val="100000"/>
              </a:lnSpc>
            </a:pPr>
            <a:r>
              <a:rPr lang="en-US" sz="3400">
                <a:solidFill>
                  <a:schemeClr val="tx1"/>
                </a:solidFill>
                <a:cs typeface="Segoe UI"/>
              </a:rPr>
              <a:t>Questions</a:t>
            </a:r>
            <a:endParaRPr lang="en-US" sz="3400">
              <a:solidFill>
                <a:schemeClr val="tx1"/>
              </a:solidFill>
              <a:cs typeface="Segoe UI" panose="020B0502040204020203" pitchFamily="34" charset="0"/>
            </a:endParaRPr>
          </a:p>
          <a:p>
            <a:pPr>
              <a:lnSpc>
                <a:spcPct val="100000"/>
              </a:lnSpc>
            </a:pPr>
            <a:endParaRPr lang="en-US" sz="2900">
              <a:solidFill>
                <a:schemeClr val="tx1"/>
              </a:solidFill>
              <a:latin typeface="Aptos"/>
              <a:cs typeface="Segoe UI"/>
            </a:endParaRPr>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0274" y="2170864"/>
            <a:ext cx="3319304" cy="3228553"/>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9" name="Picture 8">
            <a:extLst>
              <a:ext uri="{FF2B5EF4-FFF2-40B4-BE49-F238E27FC236}">
                <a16:creationId xmlns:a16="http://schemas.microsoft.com/office/drawing/2014/main" id="{4D466386-9AE4-72B6-8C41-6C6398034AE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920" y="5844536"/>
            <a:ext cx="1013464" cy="1013464"/>
          </a:xfrm>
          <a:prstGeom prst="rect">
            <a:avLst/>
          </a:prstGeom>
        </p:spPr>
      </p:pic>
    </p:spTree>
    <p:extLst>
      <p:ext uri="{BB962C8B-B14F-4D97-AF65-F5344CB8AC3E}">
        <p14:creationId xmlns:p14="http://schemas.microsoft.com/office/powerpoint/2010/main" val="1221871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a:xfrm>
            <a:off x="838200" y="345846"/>
            <a:ext cx="10515600" cy="1325563"/>
          </a:xfrm>
        </p:spPr>
        <p:txBody>
          <a:bodyPr>
            <a:normAutofit/>
          </a:bodyPr>
          <a:lstStyle/>
          <a:p>
            <a:r>
              <a:rPr lang="en-US" sz="4800"/>
              <a:t>Getting to Know You</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a:xfrm>
            <a:off x="838200" y="1671409"/>
            <a:ext cx="10515600" cy="4351338"/>
          </a:xfrm>
        </p:spPr>
        <p:txBody>
          <a:bodyPr vert="horz" lIns="91440" tIns="45720" rIns="91440" bIns="45720" rtlCol="0" anchor="t">
            <a:noAutofit/>
          </a:bodyPr>
          <a:lstStyle/>
          <a:p>
            <a:pPr marL="0" indent="0">
              <a:buNone/>
            </a:pPr>
            <a:r>
              <a:rPr lang="en-US" sz="2400">
                <a:latin typeface="Aptos" panose="020B0004020202020204" pitchFamily="34" charset="0"/>
              </a:rPr>
              <a:t>Are you a….</a:t>
            </a:r>
          </a:p>
          <a:p>
            <a:pPr lvl="1"/>
            <a:r>
              <a:rPr lang="en-US">
                <a:latin typeface="Aptos" panose="020B0004020202020204" pitchFamily="34" charset="0"/>
              </a:rPr>
              <a:t>Chamber of Commerce Executive</a:t>
            </a:r>
          </a:p>
          <a:p>
            <a:pPr lvl="1"/>
            <a:r>
              <a:rPr lang="en-US">
                <a:latin typeface="Aptos" panose="020B0004020202020204" pitchFamily="34" charset="0"/>
              </a:rPr>
              <a:t>Chamber of Commerce Member</a:t>
            </a:r>
          </a:p>
          <a:p>
            <a:pPr lvl="1"/>
            <a:r>
              <a:rPr lang="en-US">
                <a:latin typeface="Aptos" panose="020B0004020202020204" pitchFamily="34" charset="0"/>
              </a:rPr>
              <a:t>Business</a:t>
            </a:r>
          </a:p>
          <a:p>
            <a:pPr lvl="1"/>
            <a:r>
              <a:rPr lang="en-US">
                <a:latin typeface="Aptos" panose="020B0004020202020204" pitchFamily="34" charset="0"/>
              </a:rPr>
              <a:t>Workforce Board Director or Staff</a:t>
            </a:r>
          </a:p>
          <a:p>
            <a:pPr lvl="1"/>
            <a:r>
              <a:rPr lang="en-US">
                <a:latin typeface="Aptos" panose="020B0004020202020204" pitchFamily="34" charset="0"/>
              </a:rPr>
              <a:t>AJC / Career Center Partner</a:t>
            </a:r>
          </a:p>
          <a:p>
            <a:pPr lvl="1"/>
            <a:r>
              <a:rPr lang="en-US">
                <a:latin typeface="Aptos" panose="020B0004020202020204" pitchFamily="34" charset="0"/>
              </a:rPr>
              <a:t>Service Provider</a:t>
            </a:r>
          </a:p>
          <a:p>
            <a:pPr lvl="1"/>
            <a:r>
              <a:rPr lang="en-US">
                <a:latin typeface="Aptos" panose="020B0004020202020204" pitchFamily="34" charset="0"/>
              </a:rPr>
              <a:t>Educational Partner</a:t>
            </a:r>
          </a:p>
          <a:p>
            <a:pPr lvl="1"/>
            <a:r>
              <a:rPr lang="en-US">
                <a:latin typeface="Aptos" panose="020B0004020202020204" pitchFamily="34" charset="0"/>
              </a:rPr>
              <a:t>Board Member</a:t>
            </a:r>
          </a:p>
          <a:p>
            <a:pPr lvl="1"/>
            <a:r>
              <a:rPr lang="en-US">
                <a:latin typeface="Aptos" panose="020B0004020202020204" pitchFamily="34" charset="0"/>
              </a:rPr>
              <a:t>Other?</a:t>
            </a:r>
          </a:p>
        </p:txBody>
      </p:sp>
      <p:pic>
        <p:nvPicPr>
          <p:cNvPr id="4" name="Picture 3" descr="A hand writing on a white board">
            <a:extLst>
              <a:ext uri="{FF2B5EF4-FFF2-40B4-BE49-F238E27FC236}">
                <a16:creationId xmlns:a16="http://schemas.microsoft.com/office/drawing/2014/main" id="{18B8F6AF-A476-EF87-1BD5-5E289E6BF4CC}"/>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952116" y="3847078"/>
            <a:ext cx="3719623" cy="2145362"/>
          </a:xfrm>
          <a:prstGeom prst="rect">
            <a:avLst/>
          </a:prstGeom>
        </p:spPr>
      </p:pic>
      <p:sp>
        <p:nvSpPr>
          <p:cNvPr id="2" name="Slide Number Placeholder 5">
            <a:extLst>
              <a:ext uri="{FF2B5EF4-FFF2-40B4-BE49-F238E27FC236}">
                <a16:creationId xmlns:a16="http://schemas.microsoft.com/office/drawing/2014/main" id="{00ADC332-C520-7571-46ED-F437947F037D}"/>
              </a:ext>
              <a:ext uri="{C183D7F6-B498-43B3-948B-1728B52AA6E4}">
                <adec:decorative xmlns:adec="http://schemas.microsoft.com/office/drawing/2017/decorative" val="1"/>
              </a:ext>
            </a:extLst>
          </p:cNvPr>
          <p:cNvSpPr>
            <a:spLocks noGrp="1"/>
          </p:cNvSpPr>
          <p:nvPr>
            <p:ph type="sldNum" sz="quarter" idx="12"/>
          </p:nvPr>
        </p:nvSpPr>
        <p:spPr>
          <a:xfrm>
            <a:off x="8545941"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5" name="Picture 4" descr="A blue and yellow circle with white text&#10;&#10;Description automatically generated">
            <a:extLst>
              <a:ext uri="{FF2B5EF4-FFF2-40B4-BE49-F238E27FC236}">
                <a16:creationId xmlns:a16="http://schemas.microsoft.com/office/drawing/2014/main" id="{3B932150-E98D-9590-114C-702C9D55E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9708" y="5861946"/>
            <a:ext cx="983738" cy="983738"/>
          </a:xfrm>
          <a:prstGeom prst="rect">
            <a:avLst/>
          </a:prstGeom>
        </p:spPr>
      </p:pic>
    </p:spTree>
    <p:extLst>
      <p:ext uri="{BB962C8B-B14F-4D97-AF65-F5344CB8AC3E}">
        <p14:creationId xmlns:p14="http://schemas.microsoft.com/office/powerpoint/2010/main" val="176731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E502-6A9B-BD7A-D5BE-EEF62903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47E8A-9E14-89D2-73F4-F4A735C69F26}"/>
              </a:ext>
            </a:extLst>
          </p:cNvPr>
          <p:cNvSpPr>
            <a:spLocks noGrp="1"/>
          </p:cNvSpPr>
          <p:nvPr>
            <p:ph type="title"/>
          </p:nvPr>
        </p:nvSpPr>
        <p:spPr>
          <a:xfrm>
            <a:off x="419100" y="2568707"/>
            <a:ext cx="11353800" cy="1325563"/>
          </a:xfrm>
        </p:spPr>
        <p:txBody>
          <a:bodyPr>
            <a:noAutofit/>
          </a:bodyPr>
          <a:lstStyle/>
          <a:p>
            <a:pPr algn="ctr"/>
            <a:r>
              <a:rPr lang="en-US" sz="4800">
                <a:solidFill>
                  <a:schemeClr val="bg1"/>
                </a:solidFill>
              </a:rPr>
              <a:t>An Overview of Registered Apprenticeship</a:t>
            </a:r>
          </a:p>
        </p:txBody>
      </p:sp>
      <p:sp>
        <p:nvSpPr>
          <p:cNvPr id="3" name="Slide Number Placeholder 5">
            <a:extLst>
              <a:ext uri="{FF2B5EF4-FFF2-40B4-BE49-F238E27FC236}">
                <a16:creationId xmlns:a16="http://schemas.microsoft.com/office/drawing/2014/main" id="{594BB912-A751-BB7F-152D-D08D956833D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0C8ED30B-96A6-2051-88B1-060E1CED1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846" y="5712736"/>
            <a:ext cx="1028704" cy="1028704"/>
          </a:xfrm>
          <a:prstGeom prst="rect">
            <a:avLst/>
          </a:prstGeom>
        </p:spPr>
      </p:pic>
    </p:spTree>
    <p:extLst>
      <p:ext uri="{BB962C8B-B14F-4D97-AF65-F5344CB8AC3E}">
        <p14:creationId xmlns:p14="http://schemas.microsoft.com/office/powerpoint/2010/main" val="217655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CC70-685E-45C7-0644-A4B5B850917F}"/>
              </a:ext>
            </a:extLst>
          </p:cNvPr>
          <p:cNvSpPr>
            <a:spLocks noGrp="1"/>
          </p:cNvSpPr>
          <p:nvPr>
            <p:ph type="title"/>
          </p:nvPr>
        </p:nvSpPr>
        <p:spPr>
          <a:xfrm>
            <a:off x="629970" y="560067"/>
            <a:ext cx="10515600" cy="1325563"/>
          </a:xfrm>
        </p:spPr>
        <p:txBody>
          <a:bodyPr>
            <a:normAutofit/>
          </a:bodyPr>
          <a:lstStyle/>
          <a:p>
            <a:r>
              <a:rPr lang="en-US" sz="4800">
                <a:latin typeface="Aptos"/>
              </a:rPr>
              <a:t>Assessing Your RA Knowledge </a:t>
            </a:r>
            <a:r>
              <a:rPr lang="en-US">
                <a:solidFill>
                  <a:srgbClr val="00015E"/>
                </a:solidFill>
              </a:rPr>
              <a:t>1</a:t>
            </a:r>
          </a:p>
        </p:txBody>
      </p:sp>
      <p:sp>
        <p:nvSpPr>
          <p:cNvPr id="3" name="Content Placeholder 2">
            <a:extLst>
              <a:ext uri="{FF2B5EF4-FFF2-40B4-BE49-F238E27FC236}">
                <a16:creationId xmlns:a16="http://schemas.microsoft.com/office/drawing/2014/main" id="{1413662F-4002-7923-7E35-B1067DC94E0A}"/>
              </a:ext>
            </a:extLst>
          </p:cNvPr>
          <p:cNvSpPr>
            <a:spLocks noGrp="1"/>
          </p:cNvSpPr>
          <p:nvPr>
            <p:ph sz="half" idx="1"/>
          </p:nvPr>
        </p:nvSpPr>
        <p:spPr>
          <a:xfrm>
            <a:off x="629970" y="1994745"/>
            <a:ext cx="3474720" cy="347191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Basic</a:t>
            </a:r>
          </a:p>
          <a:p>
            <a:pPr marL="0" indent="0">
              <a:lnSpc>
                <a:spcPct val="80000"/>
              </a:lnSpc>
              <a:spcBef>
                <a:spcPts val="0"/>
              </a:spcBef>
              <a:buNone/>
            </a:pPr>
            <a:endParaRPr lang="en-US" sz="22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know what it means, but I don’t know how to utilize it and don’t have significant experience with it.</a:t>
            </a:r>
          </a:p>
          <a:p>
            <a:pPr marL="0" indent="0">
              <a:lnSpc>
                <a:spcPct val="80000"/>
              </a:lnSpc>
              <a:spcBef>
                <a:spcPts val="0"/>
              </a:spcBef>
              <a:buNone/>
            </a:pPr>
            <a:endParaRPr lang="en-US" sz="2200">
              <a:solidFill>
                <a:schemeClr val="tx1"/>
              </a:solidFill>
              <a:latin typeface="Aptos"/>
              <a:cs typeface="Segoe UI"/>
            </a:endParaRPr>
          </a:p>
        </p:txBody>
      </p:sp>
      <p:sp>
        <p:nvSpPr>
          <p:cNvPr id="4" name="Content Placeholder 3">
            <a:extLst>
              <a:ext uri="{FF2B5EF4-FFF2-40B4-BE49-F238E27FC236}">
                <a16:creationId xmlns:a16="http://schemas.microsoft.com/office/drawing/2014/main" id="{86151097-0082-0E7B-2F44-295278CBED19}"/>
              </a:ext>
            </a:extLst>
          </p:cNvPr>
          <p:cNvSpPr>
            <a:spLocks noGrp="1"/>
          </p:cNvSpPr>
          <p:nvPr>
            <p:ph sz="half" idx="13"/>
          </p:nvPr>
        </p:nvSpPr>
        <p:spPr>
          <a:xfrm>
            <a:off x="4301197" y="1978771"/>
            <a:ext cx="3474720" cy="349574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Intermediate</a:t>
            </a:r>
          </a:p>
          <a:p>
            <a:pPr marL="0" indent="0">
              <a:lnSpc>
                <a:spcPct val="80000"/>
              </a:lnSpc>
              <a:spcBef>
                <a:spcPts val="0"/>
              </a:spcBef>
              <a:buNone/>
            </a:pPr>
            <a:endParaRPr lang="en-US" sz="20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understand RA, I’ve had experience with RA in some capacity, and I feel comfortable educating internal and external stakeholders </a:t>
            </a:r>
            <a:br>
              <a:rPr lang="en-US" sz="2200">
                <a:latin typeface="Aptos"/>
                <a:cs typeface="Segoe UI"/>
              </a:rPr>
            </a:br>
            <a:r>
              <a:rPr lang="en-US" sz="2200">
                <a:solidFill>
                  <a:schemeClr val="tx1"/>
                </a:solidFill>
                <a:latin typeface="Aptos"/>
                <a:cs typeface="Segoe UI"/>
              </a:rPr>
              <a:t>about it.</a:t>
            </a:r>
          </a:p>
        </p:txBody>
      </p:sp>
      <p:sp>
        <p:nvSpPr>
          <p:cNvPr id="5" name="Content Placeholder 4">
            <a:extLst>
              <a:ext uri="{FF2B5EF4-FFF2-40B4-BE49-F238E27FC236}">
                <a16:creationId xmlns:a16="http://schemas.microsoft.com/office/drawing/2014/main" id="{05D1CAFE-EA5F-6928-4550-C3EB37FB90F1}"/>
              </a:ext>
            </a:extLst>
          </p:cNvPr>
          <p:cNvSpPr>
            <a:spLocks noGrp="1"/>
          </p:cNvSpPr>
          <p:nvPr>
            <p:ph sz="half" idx="14"/>
          </p:nvPr>
        </p:nvSpPr>
        <p:spPr>
          <a:xfrm>
            <a:off x="7972425" y="1955204"/>
            <a:ext cx="3589605" cy="3527169"/>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Expert</a:t>
            </a:r>
          </a:p>
          <a:p>
            <a:pPr marL="0" indent="0" algn="ctr">
              <a:buNone/>
              <a:defRPr sz="2400" b="0" i="0" u="none" strike="noStrike" kern="1200" spc="0" baseline="0">
                <a:solidFill>
                  <a:prstClr val="black">
                    <a:lumMod val="65000"/>
                    <a:lumOff val="35000"/>
                  </a:prstClr>
                </a:solidFill>
                <a:latin typeface="+mn-lt"/>
                <a:ea typeface="+mn-ea"/>
                <a:cs typeface="+mn-cs"/>
              </a:defRPr>
            </a:pPr>
            <a:endParaRPr lang="en-US" sz="800" b="1">
              <a:solidFill>
                <a:srgbClr val="00015E"/>
              </a:solidFill>
              <a:latin typeface="Aptos"/>
              <a:cs typeface="Segoe UI"/>
            </a:endParaRPr>
          </a:p>
          <a:p>
            <a:pPr marL="0" indent="0">
              <a:spcBef>
                <a:spcPts val="0"/>
              </a:spcBef>
              <a:buNone/>
              <a:defRPr sz="2400" b="0" i="0" u="none" strike="noStrike" kern="1200" spc="0" baseline="0">
                <a:solidFill>
                  <a:prstClr val="black">
                    <a:lumMod val="65000"/>
                    <a:lumOff val="35000"/>
                  </a:prstClr>
                </a:solidFill>
                <a:latin typeface="+mn-lt"/>
                <a:ea typeface="+mn-ea"/>
                <a:cs typeface="+mn-cs"/>
              </a:defRPr>
            </a:pPr>
            <a:r>
              <a:rPr lang="en-US" sz="2200">
                <a:solidFill>
                  <a:schemeClr val="tx1">
                    <a:lumMod val="95000"/>
                    <a:lumOff val="5000"/>
                  </a:schemeClr>
                </a:solidFill>
                <a:latin typeface="Aptos"/>
                <a:cs typeface="Segoe UI"/>
              </a:rPr>
              <a:t>I have extensive knowledge</a:t>
            </a:r>
            <a:r>
              <a:rPr lang="en-US" sz="2200">
                <a:solidFill>
                  <a:schemeClr val="tx1">
                    <a:lumMod val="95000"/>
                    <a:lumOff val="5000"/>
                  </a:schemeClr>
                </a:solidFill>
                <a:latin typeface="Aptos"/>
                <a:cs typeface="Calibri" panose="020F0502020204030204"/>
              </a:rPr>
              <a:t> </a:t>
            </a:r>
            <a:r>
              <a:rPr lang="en-US" sz="2200">
                <a:solidFill>
                  <a:schemeClr val="tx1">
                    <a:lumMod val="95000"/>
                    <a:lumOff val="5000"/>
                  </a:schemeClr>
                </a:solidFill>
                <a:latin typeface="Aptos"/>
                <a:cs typeface="Segoe UI"/>
              </a:rPr>
              <a:t>and relevant experience developing and implementing  programs and standards, recruiting apprentices, and convening stakeholders.</a:t>
            </a:r>
            <a:endParaRPr lang="en-US" sz="2200">
              <a:solidFill>
                <a:schemeClr val="tx1">
                  <a:lumMod val="95000"/>
                  <a:lumOff val="5000"/>
                </a:schemeClr>
              </a:solidFill>
              <a:latin typeface="Aptos"/>
            </a:endParaRPr>
          </a:p>
          <a:p>
            <a:pPr marL="0" indent="0">
              <a:buNone/>
            </a:pPr>
            <a:endParaRPr lang="en-US"/>
          </a:p>
        </p:txBody>
      </p:sp>
      <p:sp>
        <p:nvSpPr>
          <p:cNvPr id="7" name="Slide Number Placeholder 5">
            <a:extLst>
              <a:ext uri="{FF2B5EF4-FFF2-40B4-BE49-F238E27FC236}">
                <a16:creationId xmlns:a16="http://schemas.microsoft.com/office/drawing/2014/main" id="{04783F54-49E3-8CDB-857D-D8515C101AF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2024</a:t>
            </a:r>
          </a:p>
        </p:txBody>
      </p:sp>
    </p:spTree>
    <p:extLst>
      <p:ext uri="{BB962C8B-B14F-4D97-AF65-F5344CB8AC3E}">
        <p14:creationId xmlns:p14="http://schemas.microsoft.com/office/powerpoint/2010/main" val="188874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556-FBE5-7F6F-D627-D543156479B4}"/>
              </a:ext>
            </a:extLst>
          </p:cNvPr>
          <p:cNvSpPr>
            <a:spLocks noGrp="1"/>
          </p:cNvSpPr>
          <p:nvPr>
            <p:ph type="title"/>
          </p:nvPr>
        </p:nvSpPr>
        <p:spPr>
          <a:xfrm>
            <a:off x="474161" y="511743"/>
            <a:ext cx="10515600" cy="1325563"/>
          </a:xfrm>
        </p:spPr>
        <p:txBody>
          <a:bodyPr>
            <a:normAutofit/>
          </a:bodyPr>
          <a:lstStyle/>
          <a:p>
            <a:r>
              <a:rPr lang="en-US" sz="4800">
                <a:latin typeface="Aptos"/>
              </a:rPr>
              <a:t>Registered Apprenticeship</a:t>
            </a:r>
          </a:p>
        </p:txBody>
      </p:sp>
      <p:sp>
        <p:nvSpPr>
          <p:cNvPr id="3" name="Content Placeholder 2">
            <a:extLst>
              <a:ext uri="{FF2B5EF4-FFF2-40B4-BE49-F238E27FC236}">
                <a16:creationId xmlns:a16="http://schemas.microsoft.com/office/drawing/2014/main" id="{F11C246A-2C5B-25A2-5CAD-11DB7CB9DDCC}"/>
              </a:ext>
            </a:extLst>
          </p:cNvPr>
          <p:cNvSpPr>
            <a:spLocks noGrp="1"/>
          </p:cNvSpPr>
          <p:nvPr>
            <p:ph sz="half" idx="1"/>
          </p:nvPr>
        </p:nvSpPr>
        <p:spPr>
          <a:xfrm>
            <a:off x="474161" y="2012516"/>
            <a:ext cx="7351679" cy="497998"/>
          </a:xfrm>
        </p:spPr>
        <p:txBody>
          <a:bodyPr vert="horz" lIns="91440" tIns="45720" rIns="91440" bIns="45720" rtlCol="0" anchor="t">
            <a:normAutofit fontScale="25000" lnSpcReduction="20000"/>
          </a:bodyPr>
          <a:lstStyle/>
          <a:p>
            <a:pPr marL="0" indent="0">
              <a:buNone/>
            </a:pPr>
            <a:r>
              <a:rPr lang="en-US" sz="14400" b="1">
                <a:solidFill>
                  <a:schemeClr val="tx1"/>
                </a:solidFill>
                <a:latin typeface="Aptos"/>
              </a:rPr>
              <a:t>Registered Apprenticeship is:</a:t>
            </a:r>
          </a:p>
          <a:p>
            <a:endParaRPr lang="en-US">
              <a:latin typeface="Aptos"/>
            </a:endParaRPr>
          </a:p>
        </p:txBody>
      </p:sp>
      <p:sp>
        <p:nvSpPr>
          <p:cNvPr id="5" name="Content Placeholder 2">
            <a:extLst>
              <a:ext uri="{FF2B5EF4-FFF2-40B4-BE49-F238E27FC236}">
                <a16:creationId xmlns:a16="http://schemas.microsoft.com/office/drawing/2014/main" id="{4CF57852-ED31-FED1-12F9-9B4A4784208A}"/>
              </a:ext>
            </a:extLst>
          </p:cNvPr>
          <p:cNvSpPr>
            <a:spLocks noGrp="1"/>
          </p:cNvSpPr>
          <p:nvPr>
            <p:ph sz="half" idx="2"/>
          </p:nvPr>
        </p:nvSpPr>
        <p:spPr>
          <a:xfrm>
            <a:off x="763556" y="2510514"/>
            <a:ext cx="8061650" cy="3046103"/>
          </a:xfrm>
        </p:spPr>
        <p:txBody>
          <a:bodyPr vert="horz" lIns="91440" tIns="45720" rIns="91440" bIns="45720" rtlCol="0" anchor="t">
            <a:noAutofit/>
          </a:bodyPr>
          <a:lstStyle/>
          <a:p>
            <a:r>
              <a:rPr lang="en-US">
                <a:solidFill>
                  <a:schemeClr val="tx1"/>
                </a:solidFill>
                <a:latin typeface="Aptos"/>
              </a:rPr>
              <a:t>a</a:t>
            </a:r>
            <a:r>
              <a:rPr kumimoji="0" lang="en-US" i="0" u="none" strike="noStrike" kern="1200" cap="none" spc="0" normalizeH="0" baseline="0" noProof="0">
                <a:ln>
                  <a:noFill/>
                </a:ln>
                <a:solidFill>
                  <a:schemeClr val="tx1"/>
                </a:solidFill>
                <a:effectLst/>
                <a:uLnTx/>
                <a:uFillTx/>
                <a:latin typeface="Aptos"/>
              </a:rPr>
              <a:t> proven model of job </a:t>
            </a:r>
            <a:r>
              <a:rPr lang="en-US">
                <a:solidFill>
                  <a:schemeClr val="tx1"/>
                </a:solidFill>
                <a:latin typeface="Aptos"/>
              </a:rPr>
              <a:t>preparation that</a:t>
            </a:r>
            <a:r>
              <a:rPr kumimoji="0" lang="en-US" i="0" u="none" strike="noStrike" kern="1200" cap="none" spc="0" normalizeH="0" baseline="0" noProof="0">
                <a:ln>
                  <a:noFill/>
                </a:ln>
                <a:solidFill>
                  <a:schemeClr val="tx1"/>
                </a:solidFill>
                <a:effectLst/>
                <a:uLnTx/>
                <a:uFillTx/>
                <a:latin typeface="Aptos"/>
              </a:rPr>
              <a:t> combines paid on-the-job training (OJT) with related instruction to progressively increase workers’ skill levels and wages;</a:t>
            </a:r>
            <a:endParaRPr lang="en-US" noProof="0">
              <a:solidFill>
                <a:schemeClr val="tx1"/>
              </a:solidFill>
              <a:highlight>
                <a:srgbClr val="FFFF00"/>
              </a:highlight>
              <a:latin typeface="Aptos"/>
            </a:endParaRPr>
          </a:p>
          <a:p>
            <a:r>
              <a:rPr kumimoji="0" lang="en-US" i="0" u="none" strike="noStrike" kern="1200" cap="none" spc="0" normalizeH="0" baseline="0" noProof="0">
                <a:ln>
                  <a:noFill/>
                </a:ln>
                <a:solidFill>
                  <a:schemeClr val="tx1"/>
                </a:solidFill>
                <a:effectLst/>
                <a:uLnTx/>
                <a:uFillTx/>
                <a:latin typeface="Aptos"/>
              </a:rPr>
              <a:t>a proven business-driven model that provides an effective way for businesses to recruit, train, and retain highly skilled workers.</a:t>
            </a:r>
            <a:endParaRPr lang="en-US">
              <a:solidFill>
                <a:schemeClr val="tx1"/>
              </a:solidFill>
              <a:highlight>
                <a:srgbClr val="FFFF00"/>
              </a:highlight>
              <a:latin typeface="Aptos"/>
            </a:endParaRPr>
          </a:p>
        </p:txBody>
      </p:sp>
      <p:pic>
        <p:nvPicPr>
          <p:cNvPr id="6" name="Picture 5">
            <a:extLst>
              <a:ext uri="{FF2B5EF4-FFF2-40B4-BE49-F238E27FC236}">
                <a16:creationId xmlns:a16="http://schemas.microsoft.com/office/drawing/2014/main" id="{B3181F08-A6C4-D351-C6B8-6C3A412E683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779062" y="2012516"/>
            <a:ext cx="2900755" cy="3881979"/>
          </a:xfrm>
          <a:prstGeom prst="rect">
            <a:avLst/>
          </a:prstGeom>
        </p:spPr>
      </p:pic>
      <p:sp>
        <p:nvSpPr>
          <p:cNvPr id="7" name="Slide Number Placeholder 5">
            <a:extLst>
              <a:ext uri="{FF2B5EF4-FFF2-40B4-BE49-F238E27FC236}">
                <a16:creationId xmlns:a16="http://schemas.microsoft.com/office/drawing/2014/main" id="{7BFA2CD8-FB22-5318-76B8-C80AE5F438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Safal Partners © 2024</a:t>
            </a:r>
          </a:p>
        </p:txBody>
      </p:sp>
      <p:pic>
        <p:nvPicPr>
          <p:cNvPr id="4" name="Picture 3">
            <a:extLst>
              <a:ext uri="{FF2B5EF4-FFF2-40B4-BE49-F238E27FC236}">
                <a16:creationId xmlns:a16="http://schemas.microsoft.com/office/drawing/2014/main" id="{ACEACD45-2355-CCB4-D925-41257CA4576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7849" y="5907037"/>
            <a:ext cx="909782" cy="909782"/>
          </a:xfrm>
          <a:prstGeom prst="rect">
            <a:avLst/>
          </a:prstGeom>
        </p:spPr>
      </p:pic>
      <p:pic>
        <p:nvPicPr>
          <p:cNvPr id="9" name="Picture 8" descr="A blue and yellow circle with white text&#10;&#10;Description automatically generated">
            <a:extLst>
              <a:ext uri="{FF2B5EF4-FFF2-40B4-BE49-F238E27FC236}">
                <a16:creationId xmlns:a16="http://schemas.microsoft.com/office/drawing/2014/main" id="{0BC55993-6DD5-143F-096C-B4D44D1B2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470" y="5779975"/>
            <a:ext cx="1063782" cy="1063782"/>
          </a:xfrm>
          <a:prstGeom prst="rect">
            <a:avLst/>
          </a:prstGeom>
        </p:spPr>
      </p:pic>
    </p:spTree>
    <p:extLst>
      <p:ext uri="{BB962C8B-B14F-4D97-AF65-F5344CB8AC3E}">
        <p14:creationId xmlns:p14="http://schemas.microsoft.com/office/powerpoint/2010/main" val="230337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C3C42A-B46A-407D-B6E4-7CFB27F378E6}">
  <ds:schemaRefs>
    <ds:schemaRef ds:uri="http://schemas.microsoft.com/office/2006/documentManagement/types"/>
    <ds:schemaRef ds:uri="http://purl.org/dc/terms/"/>
    <ds:schemaRef ds:uri="http://schemas.openxmlformats.org/package/2006/metadata/core-properties"/>
    <ds:schemaRef ds:uri="2f00f82b-dce9-458f-ab1d-1c5fd145e219"/>
    <ds:schemaRef ds:uri="http://schemas.microsoft.com/office/infopath/2007/PartnerControls"/>
    <ds:schemaRef ds:uri="http://purl.org/dc/dcmitype/"/>
    <ds:schemaRef ds:uri="http://purl.org/dc/elements/1.1/"/>
    <ds:schemaRef ds:uri="http://schemas.microsoft.com/office/2006/metadata/properties"/>
    <ds:schemaRef ds:uri="http://www.w3.org/XML/1998/namespace"/>
    <ds:schemaRef ds:uri="4cd59d27-ca2b-4708-b9c7-7fa281384922"/>
  </ds:schemaRefs>
</ds:datastoreItem>
</file>

<file path=customXml/itemProps2.xml><?xml version="1.0" encoding="utf-8"?>
<ds:datastoreItem xmlns:ds="http://schemas.openxmlformats.org/officeDocument/2006/customXml" ds:itemID="{40E7B2E8-CAB7-4FF6-9492-E191B009AFA9}">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2998E7-75D2-4B96-8DBF-CB204BF999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3571</Words>
  <Application>Microsoft Office PowerPoint</Application>
  <PresentationFormat>Widescreen</PresentationFormat>
  <Paragraphs>400</Paragraphs>
  <Slides>44</Slides>
  <Notes>42</Notes>
  <HiddenSlides>1</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44</vt:i4>
      </vt:variant>
    </vt:vector>
  </HeadingPairs>
  <TitlesOfParts>
    <vt:vector size="65" baseType="lpstr">
      <vt:lpstr>Aptos</vt:lpstr>
      <vt:lpstr>Arial</vt:lpstr>
      <vt:lpstr>Calibri</vt:lpstr>
      <vt:lpstr>Franklin Gothic Book</vt:lpstr>
      <vt:lpstr>Google Sans</vt:lpstr>
      <vt:lpstr>IBM-Plex-Sans</vt:lpstr>
      <vt:lpstr>Montserrat Medium</vt:lpstr>
      <vt:lpstr>Montserrat SemiBold</vt:lpstr>
      <vt:lpstr>Poppins</vt:lpstr>
      <vt:lpstr>Raleway</vt:lpstr>
      <vt:lpstr>Roboto</vt:lpstr>
      <vt:lpstr>Segoe UI</vt:lpstr>
      <vt:lpstr>Symbol</vt:lpstr>
      <vt:lpstr>Times New Roman</vt:lpstr>
      <vt:lpstr>Wingdings</vt:lpstr>
      <vt:lpstr>Wingdings 2</vt:lpstr>
      <vt:lpstr>5_Office Theme</vt:lpstr>
      <vt:lpstr>11_Office Theme</vt:lpstr>
      <vt:lpstr>6_Office Theme</vt:lpstr>
      <vt:lpstr>1_Office Theme</vt:lpstr>
      <vt:lpstr>7_Office Theme</vt:lpstr>
      <vt:lpstr>Equipping Chambers of Commerce to Engage in Registered Apprenticeship</vt:lpstr>
      <vt:lpstr>Presenters</vt:lpstr>
      <vt:lpstr>Center of Excellence Overview</vt:lpstr>
      <vt:lpstr>Online Resources, On-Demand TA</vt:lpstr>
      <vt:lpstr>Objectives</vt:lpstr>
      <vt:lpstr>Getting to Know You</vt:lpstr>
      <vt:lpstr>An Overview of Registered Apprenticeship</vt:lpstr>
      <vt:lpstr>Assessing Your RA Knowledge 1</vt:lpstr>
      <vt:lpstr>Registered Apprenticeship</vt:lpstr>
      <vt:lpstr>Spans all Sectors</vt:lpstr>
      <vt:lpstr>Core Components of RA</vt:lpstr>
      <vt:lpstr>Key Organizational Apprenticeship Roles A</vt:lpstr>
      <vt:lpstr>Benefits of Registered Apprenticeship</vt:lpstr>
      <vt:lpstr>Registered Apprenticeship and Chambers-  A Match Made for Each Other</vt:lpstr>
      <vt:lpstr>Presenter</vt:lpstr>
      <vt:lpstr>About ACCE and the ACCE Foundation</vt:lpstr>
      <vt:lpstr>Talent Development Ecosystem</vt:lpstr>
      <vt:lpstr>Goals of Workforce Development 1</vt:lpstr>
      <vt:lpstr>An Individual's Talent Journey</vt:lpstr>
      <vt:lpstr>Work-Based Learning Framework</vt:lpstr>
      <vt:lpstr>Impact of Work-Based Learning 1</vt:lpstr>
      <vt:lpstr>Levels of Involvement in WBL</vt:lpstr>
      <vt:lpstr>Benefits of Championing Apprenticeships</vt:lpstr>
      <vt:lpstr>What Registered Apprenticeship Offers Chambers</vt:lpstr>
      <vt:lpstr>What Registered Apprenticeship Offers Businesses</vt:lpstr>
      <vt:lpstr>What Registered Apprenticeship Offers Businesses (Continued)</vt:lpstr>
      <vt:lpstr>How Chambers are Currently  Engaging in RA</vt:lpstr>
      <vt:lpstr>Chamber Pulse Check </vt:lpstr>
      <vt:lpstr>Chamber Survey Results</vt:lpstr>
      <vt:lpstr>Chamber Survey Results (Continued)</vt:lpstr>
      <vt:lpstr>Engagement Poll</vt:lpstr>
      <vt:lpstr>Noteworthy Chambers</vt:lpstr>
      <vt:lpstr>German-American Chamber of Commerce</vt:lpstr>
      <vt:lpstr>Kentucky Chamber Foundation</vt:lpstr>
      <vt:lpstr>Charleston Metro Chamber of Commerce</vt:lpstr>
      <vt:lpstr>Greater Cleveland Partnership 1 </vt:lpstr>
      <vt:lpstr>How Can You Get Involved</vt:lpstr>
      <vt:lpstr>What Role Do/Could You Play in RA?</vt:lpstr>
      <vt:lpstr>Key Resources to Access</vt:lpstr>
      <vt:lpstr>Questions</vt:lpstr>
      <vt:lpstr>Chamber of Commerce Guide</vt:lpstr>
      <vt:lpstr>Contact Us</vt:lpstr>
      <vt:lpstr>No-Cost Resources</vt:lpstr>
      <vt:lpstr>Thank You for Joining Us</vt:lpstr>
    </vt:vector>
  </TitlesOfParts>
  <Manager>Jana Bauer, Judy Blanchard</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Chambers of Commerce Can Understand and Support Registered Apprenticeship</dc:title>
  <dc:subject/>
  <dc:creator>Jeremy Faulkner, Alan Dodkowitz, Nicole Bentley, Amy Shields</dc:creator>
  <cp:keywords>Chambers of Commerce, Registered Apprenticeship</cp:keywords>
  <cp:lastModifiedBy>Leah Mcdonagh</cp:lastModifiedBy>
  <cp:revision>2</cp:revision>
  <dcterms:created xsi:type="dcterms:W3CDTF">2024-11-27T20:39:54Z</dcterms:created>
  <dcterms:modified xsi:type="dcterms:W3CDTF">2025-01-29T18:32:49Z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