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6FE_173B7DE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2" r:id="rId5"/>
    <p:sldMasterId id="2147483702" r:id="rId6"/>
    <p:sldMasterId id="2147483723" r:id="rId7"/>
  </p:sldMasterIdLst>
  <p:notesMasterIdLst>
    <p:notesMasterId r:id="rId54"/>
  </p:notesMasterIdLst>
  <p:sldIdLst>
    <p:sldId id="256" r:id="rId8"/>
    <p:sldId id="264" r:id="rId9"/>
    <p:sldId id="1774" r:id="rId10"/>
    <p:sldId id="1775" r:id="rId11"/>
    <p:sldId id="1776" r:id="rId12"/>
    <p:sldId id="1761" r:id="rId13"/>
    <p:sldId id="1769" r:id="rId14"/>
    <p:sldId id="1770" r:id="rId15"/>
    <p:sldId id="1777" r:id="rId16"/>
    <p:sldId id="1779" r:id="rId17"/>
    <p:sldId id="1780" r:id="rId18"/>
    <p:sldId id="731" r:id="rId19"/>
    <p:sldId id="2147327207" r:id="rId20"/>
    <p:sldId id="2147327174" r:id="rId21"/>
    <p:sldId id="2147327176" r:id="rId22"/>
    <p:sldId id="2147327208" r:id="rId23"/>
    <p:sldId id="2147327219" r:id="rId24"/>
    <p:sldId id="1783" r:id="rId25"/>
    <p:sldId id="1784" r:id="rId26"/>
    <p:sldId id="1762" r:id="rId27"/>
    <p:sldId id="1768" r:id="rId28"/>
    <p:sldId id="2147327220" r:id="rId29"/>
    <p:sldId id="2147327214" r:id="rId30"/>
    <p:sldId id="1763" r:id="rId31"/>
    <p:sldId id="2147327200" r:id="rId32"/>
    <p:sldId id="2147327221" r:id="rId33"/>
    <p:sldId id="2147327204" r:id="rId34"/>
    <p:sldId id="1766" r:id="rId35"/>
    <p:sldId id="2147327222" r:id="rId36"/>
    <p:sldId id="2147327223" r:id="rId37"/>
    <p:sldId id="2147327216" r:id="rId38"/>
    <p:sldId id="2147327224" r:id="rId39"/>
    <p:sldId id="2147327203" r:id="rId40"/>
    <p:sldId id="2147327225" r:id="rId41"/>
    <p:sldId id="2147327198" r:id="rId42"/>
    <p:sldId id="2147327226" r:id="rId43"/>
    <p:sldId id="2147327217" r:id="rId44"/>
    <p:sldId id="1786" r:id="rId45"/>
    <p:sldId id="735" r:id="rId46"/>
    <p:sldId id="736" r:id="rId47"/>
    <p:sldId id="737" r:id="rId48"/>
    <p:sldId id="738" r:id="rId49"/>
    <p:sldId id="1787" r:id="rId50"/>
    <p:sldId id="1788" r:id="rId51"/>
    <p:sldId id="1789" r:id="rId52"/>
    <p:sldId id="179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 userId="S::alan.dodkowitz@safalpartners.com::77e67509-39e7-4278-826a-eddbfd8246a9" providerId="AD"/>
  <p188:author id="{B559C752-2525-71CB-7807-7B9AB669AB9E}" name="Clare Vanderpool" initials="CV" userId="S::clare.vanderpool@safalpartners.com::e960daf4-3a69-4cc2-9c12-e5ed686c0160" providerId="AD"/>
  <p188:author id="{E0384261-A7B9-3D92-DC1F-F1AAC0DFB7E5}" name="Lisa Rice" initials="" userId="S::lisa.rice@safalpartners.com::da68d56e-ad6c-437e-8950-9d35568b768d" providerId="AD"/>
  <p188:author id="{1C363978-593C-497C-1A28-B2866C017889}" name="Lauren Fraulo" initials="LF" userId="S::Lauren.Fraulo@safalpartners.com::d323c613-e09b-4858-ba6f-779347ece142"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BEA4BADA-3A62-75E9-1149-3637B0CB55BB}" name="Fleet, Abby" initials="FA" userId="S::afleet@bcm.edu::c878d58f-c565-41dc-a684-9d168b397a3f" providerId="AD"/>
  <p188:author id="{240231DE-3EFA-53BD-D1E8-5116182198A2}" name="Lisa Rice" initials="LR" userId="93014a320e154e19" providerId="Windows Live"/>
  <p188:author id="{99D8F1DF-9179-D62F-B323-FB64596310B0}" name="Jennifer Cowns" initials="JC" userId="S::jennifer.cowns@safalpartners.com::c8959f4d-51a8-4bd9-b274-b156c9774b25"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256161"/>
    <a:srgbClr val="013871"/>
    <a:srgbClr val="ED7D31"/>
    <a:srgbClr val="75978E"/>
    <a:srgbClr val="993300"/>
    <a:srgbClr val="26804B"/>
    <a:srgbClr val="0D274D"/>
    <a:srgbClr val="FFC000"/>
    <a:srgbClr val="FAAB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597D-15CD-4830-A13F-BC5D2F2A72C1}" v="1" dt="2025-01-29T19:58:19.630"/>
    <p1510:client id="{9C54963B-C25C-4A26-8E45-8937A86ADCFC}" v="1" dt="2024-09-27T12:27:32.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8/10/relationships/authors" Target="authors.xml"/></Relationships>
</file>

<file path=ppt/comments/modernComment_6FE_173B7DEF.xml><?xml version="1.0" encoding="utf-8"?>
<p188:cmLst xmlns:a="http://schemas.openxmlformats.org/drawingml/2006/main" xmlns:r="http://schemas.openxmlformats.org/officeDocument/2006/relationships" xmlns:p188="http://schemas.microsoft.com/office/powerpoint/2018/8/main">
  <p188:cm id="{E51CA3C0-3634-422B-9B64-57419E996AE0}" authorId="{1C363978-593C-497C-1A28-B2866C017889}" status="resolved" created="2024-08-30T09:58:11.981" complete="100000">
    <pc:sldMkLst xmlns:pc="http://schemas.microsoft.com/office/powerpoint/2013/main/command">
      <pc:docMk/>
      <pc:sldMk cId="389774831" sldId="1790"/>
    </pc:sldMkLst>
    <p188:txBody>
      <a:bodyPr/>
      <a:lstStyle/>
      <a:p>
        <a:r>
          <a:rPr lang="en-US"/>
          <a:t>Logo quality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5E80-5214-4D9F-9836-139C1E5E55DE}"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B9C84-A7DA-45F9-846D-9152DECA8268}" type="slidenum">
              <a:rPr lang="en-US" smtClean="0"/>
              <a:t>‹#›</a:t>
            </a:fld>
            <a:endParaRPr lang="en-US"/>
          </a:p>
        </p:txBody>
      </p:sp>
    </p:spTree>
    <p:extLst>
      <p:ext uri="{BB962C8B-B14F-4D97-AF65-F5344CB8AC3E}">
        <p14:creationId xmlns:p14="http://schemas.microsoft.com/office/powerpoint/2010/main" val="321428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prenticeship.gov/registered-apprenticeship-academ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Apprenticeship (OA) launched the Registered Apprenticeship Academy to assist stakeholders in expanding registered apprenticeship. The Registered Apprenticeship Academy is an interactive learning hub designed to inform, educate, and assist registered apprenticeship stakeholders succeed in their respective roles by providing vital learning pathways that are accessible, impactful, and relevant.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Registered Apprenticeship Academy can be found using the QR code here or at </a:t>
            </a:r>
            <a:r>
              <a:rPr kumimoji="0" lang="en-US" sz="1800" b="0" i="0" u="none" strike="noStrike" kern="1200" cap="none" spc="0" normalizeH="0" baseline="0" noProof="0">
                <a:ln>
                  <a:noFill/>
                </a:ln>
                <a:solidFill>
                  <a:srgbClr val="4D5D6C"/>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www.apprenticeship.gov/registered-apprenticeship-academy</a:t>
            </a:r>
            <a:r>
              <a:rPr lang="en-US"/>
              <a:t>. It can also be found at the top right while on apprenticeship.gov.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a grantee, you are in the DOL-funded investment partners category. The catalog for investment partners contains recourses and trainings on registered apprenticeship overview, program administration, RAPIDS, EEO and DEIA, outreach and recruitment, and funding and grants. </a:t>
            </a:r>
          </a:p>
          <a:p>
            <a:endParaRPr lang="en-US"/>
          </a:p>
          <a:p>
            <a:r>
              <a:rPr lang="en-US"/>
              <a:t>The Registered Apprenticeship Academy is also working on a new resource for onboarding grantees that will be added to the website once completed. </a:t>
            </a:r>
          </a:p>
          <a:p>
            <a:endParaRPr lang="en-US"/>
          </a:p>
          <a:p>
            <a:r>
              <a:rPr lang="en-US"/>
              <a:t>If you have any questions please reach out to raacademy@dol.gov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7682E-0F17-4FDE-9E75-6A09AED111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00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16</a:t>
            </a:fld>
            <a:endParaRPr lang="en-US"/>
          </a:p>
        </p:txBody>
      </p:sp>
    </p:spTree>
    <p:extLst>
      <p:ext uri="{BB962C8B-B14F-4D97-AF65-F5344CB8AC3E}">
        <p14:creationId xmlns:p14="http://schemas.microsoft.com/office/powerpoint/2010/main" val="108326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19</a:t>
            </a:fld>
            <a:endParaRPr lang="en-US"/>
          </a:p>
        </p:txBody>
      </p:sp>
    </p:spTree>
    <p:extLst>
      <p:ext uri="{BB962C8B-B14F-4D97-AF65-F5344CB8AC3E}">
        <p14:creationId xmlns:p14="http://schemas.microsoft.com/office/powerpoint/2010/main" val="407746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20</a:t>
            </a:fld>
            <a:endParaRPr lang="en-US"/>
          </a:p>
        </p:txBody>
      </p:sp>
    </p:spTree>
    <p:extLst>
      <p:ext uri="{BB962C8B-B14F-4D97-AF65-F5344CB8AC3E}">
        <p14:creationId xmlns:p14="http://schemas.microsoft.com/office/powerpoint/2010/main" val="14047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21</a:t>
            </a:fld>
            <a:endParaRPr lang="en-US"/>
          </a:p>
        </p:txBody>
      </p:sp>
    </p:spTree>
    <p:extLst>
      <p:ext uri="{BB962C8B-B14F-4D97-AF65-F5344CB8AC3E}">
        <p14:creationId xmlns:p14="http://schemas.microsoft.com/office/powerpoint/2010/main" val="140122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24</a:t>
            </a:fld>
            <a:endParaRPr lang="en-US"/>
          </a:p>
        </p:txBody>
      </p:sp>
    </p:spTree>
    <p:extLst>
      <p:ext uri="{BB962C8B-B14F-4D97-AF65-F5344CB8AC3E}">
        <p14:creationId xmlns:p14="http://schemas.microsoft.com/office/powerpoint/2010/main" val="251176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61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Alan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6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28</a:t>
            </a:fld>
            <a:endParaRPr lang="en-US"/>
          </a:p>
        </p:txBody>
      </p:sp>
    </p:spTree>
    <p:extLst>
      <p:ext uri="{BB962C8B-B14F-4D97-AF65-F5344CB8AC3E}">
        <p14:creationId xmlns:p14="http://schemas.microsoft.com/office/powerpoint/2010/main" val="192022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47 percent of young adults are interested in pursuing a career in the trades.</a:t>
            </a:r>
          </a:p>
          <a:p>
            <a:pPr marL="171450" indent="-171450">
              <a:buFont typeface="Arial" panose="020B0604020202020204" pitchFamily="34" charset="0"/>
              <a:buChar char="•"/>
            </a:pPr>
            <a:r>
              <a:rPr lang="en-US" sz="1200"/>
              <a:t>From 2018 to 2024, the number of students studying construction trades rose by 23%, with those in HVAC and vehicle maintenance programs increasing by 7%.</a:t>
            </a:r>
          </a:p>
          <a:p>
            <a:pPr marL="171450" indent="-171450">
              <a:buFont typeface="Arial" panose="020B0604020202020204" pitchFamily="34" charset="0"/>
              <a:buChar char="•"/>
            </a:pPr>
            <a:r>
              <a:rPr lang="en-US" sz="1200"/>
              <a:t>There are 229,000 more electricians than a decade ago though their median age fell by 2.9 years.</a:t>
            </a:r>
          </a:p>
          <a:p>
            <a:pPr marL="171450" indent="-171450">
              <a:buFont typeface="Arial" panose="020B0604020202020204" pitchFamily="34" charset="0"/>
              <a:buChar char="•"/>
            </a:pPr>
            <a:r>
              <a:rPr lang="en-US" sz="1200"/>
              <a:t>The median pay for new construction hires grew by 5.1% to $48,089 last year, compared to a 2.7% increase in professional services.</a:t>
            </a:r>
          </a:p>
          <a:p>
            <a:pPr marL="171450" indent="-171450">
              <a:buFont typeface="Arial" panose="020B0604020202020204" pitchFamily="34" charset="0"/>
              <a:buChar char="•"/>
            </a:pPr>
            <a:r>
              <a:rPr lang="en-US" sz="1200"/>
              <a:t>Vocational-focused community colleges saw a 16% increase in enrollment last year, the highest increase since tracking began.</a:t>
            </a:r>
          </a:p>
          <a:p>
            <a:pPr marL="171450" indent="-171450">
              <a:buFont typeface="Arial" panose="020B0604020202020204" pitchFamily="34" charset="0"/>
              <a:buChar char="•"/>
            </a:pPr>
            <a:r>
              <a:rPr lang="en-US" sz="1200"/>
              <a:t>Many of these professions are considered “AI-proofed” and less likely to be replaced.  A survey by Thumbtack found 95 percent are optimistic about their job security and believe they won’t be replaced by AI.</a:t>
            </a:r>
          </a:p>
          <a:p>
            <a:pPr marL="457200" lvl="1" indent="0">
              <a:buNone/>
            </a:pPr>
            <a:r>
              <a:rPr lang="en-US"/>
              <a:t>Wall Street Journal Article: https://www.wsj.com/lifestyle/careers/gen-z-trades-jobs-plumbing-welding-a76b5e43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The last bullet point is by Thumbtack: https://press.thumbtack.com/announcements/new-report-from-thumbtack-examines-forces-behind-skilled-trade-labor-shortage-offering-optimistic-outlook-for-the-future/</a:t>
            </a:r>
            <a:endParaRPr lang="en-US" sz="1800">
              <a:effectLst/>
              <a:latin typeface="Arial" panose="020B0604020202020204" pitchFamily="34" charset="0"/>
            </a:endParaRPr>
          </a:p>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7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Workforce Board Staff</a:t>
            </a:r>
          </a:p>
          <a:p>
            <a:r>
              <a:rPr lang="en-US">
                <a:solidFill>
                  <a:schemeClr val="tx1"/>
                </a:solidFill>
              </a:rPr>
              <a:t>Service Provider Staff</a:t>
            </a:r>
          </a:p>
          <a:p>
            <a:r>
              <a:rPr lang="en-US">
                <a:solidFill>
                  <a:schemeClr val="tx1"/>
                </a:solidFill>
              </a:rPr>
              <a:t>Educational Partner</a:t>
            </a:r>
          </a:p>
          <a:p>
            <a:r>
              <a:rPr lang="en-US">
                <a:solidFill>
                  <a:schemeClr val="tx1"/>
                </a:solidFill>
              </a:rPr>
              <a:t>Vocational Rehabilitation Partner</a:t>
            </a:r>
          </a:p>
          <a:p>
            <a:r>
              <a:rPr lang="en-US">
                <a:solidFill>
                  <a:schemeClr val="tx1"/>
                </a:solidFill>
              </a:rPr>
              <a:t>Employer</a:t>
            </a:r>
          </a:p>
          <a:p>
            <a:r>
              <a:rPr lang="en-US">
                <a:solidFill>
                  <a:schemeClr val="tx1"/>
                </a:solidFill>
              </a:rPr>
              <a:t>Board Member</a:t>
            </a:r>
          </a:p>
          <a:p>
            <a:r>
              <a:rPr lang="en-US">
                <a:solidFill>
                  <a:schemeClr val="tx1"/>
                </a:solidFill>
              </a:rPr>
              <a:t>Registered Apprenticeship Staff</a:t>
            </a:r>
          </a:p>
          <a:p>
            <a:r>
              <a:rPr lang="en-US">
                <a:solidFill>
                  <a:schemeClr val="tx1"/>
                </a:solidFill>
              </a:rPr>
              <a:t>Other</a:t>
            </a: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69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45</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a:ea typeface="Calibri"/>
              <a:cs typeface="Calibri"/>
            </a:endParaRPr>
          </a:p>
          <a:p>
            <a:r>
              <a:rPr lang="en-US">
                <a:cs typeface="Calibri" panose="020F0502020204030204"/>
              </a:rPr>
              <a:t>California Workforce Association (CWA) is our partner in the state, helping increase workforce system awareness and utilization of RA as a workforce solution for both employers and jobseekers.</a:t>
            </a: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Medium"/>
              </a:rPr>
              <a:t>Our website is continually updated with relevant news, TA resources and tools including frameworks, case studies, webinars, customizable templates, questionnaires, and more. </a:t>
            </a:r>
            <a:endParaRPr lang="en-US" sz="1200">
              <a:latin typeface="Montserrat Medium" panose="00000600000000000000" pitchFamily="2" charset="0"/>
            </a:endParaRPr>
          </a:p>
          <a:p>
            <a:endParaRPr lang="en-US">
              <a:latin typeface="Montserrat Medium"/>
            </a:endParaRPr>
          </a:p>
          <a:p>
            <a:r>
              <a:rPr lang="en-US">
                <a:latin typeface="Montserrat Medium"/>
              </a:rPr>
              <a:t>Since 2021 more than 3,000 organizations have become no-cost Center partners and utilized our tools – such as the "RA Partner Profile Questionnaire" - to accelerate their organizations' understanding and effective usage of RA. </a:t>
            </a:r>
          </a:p>
          <a:p>
            <a:endParaRPr lang="en-US">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Link to </a:t>
            </a:r>
            <a:r>
              <a:rPr lang="en-US" b="1"/>
              <a:t>Questionnaire</a:t>
            </a:r>
            <a:r>
              <a:rPr lang="en-US"/>
              <a:t> - </a:t>
            </a:r>
            <a:r>
              <a:rPr lang="en-US" sz="1800" kern="100">
                <a:effectLst/>
                <a:latin typeface="Calibri"/>
                <a:ea typeface="Calibri" panose="020F0502020204030204" pitchFamily="34" charset="0"/>
                <a:cs typeface="Calibri"/>
              </a:rPr>
              <a:t>https://dolcoe.safalapps.com/sites/default/files/2022-11/Partnership%20Questionnaire.pdf</a:t>
            </a:r>
            <a:endParaRPr lang="en-US" b="0" i="0">
              <a:solidFill>
                <a:srgbClr val="232222"/>
              </a:solidFill>
              <a:effectLst/>
              <a:latin typeface="Calibri"/>
              <a:cs typeface="Calibri"/>
            </a:endParaRPr>
          </a:p>
          <a:p>
            <a:r>
              <a:rPr lang="en-US" b="0" i="0">
                <a:solidFill>
                  <a:srgbClr val="232222"/>
                </a:solidFill>
                <a:effectLst/>
                <a:latin typeface="IBM-Plex-Sans"/>
              </a:rPr>
              <a:t>This questionnaire is intended to help you build a network in your area around Registered Apprenticeship (RA). With the information gathered here, your board should be better able to engage with and convene RA stakeholders to expand RA program opportunities. It is designed to be used in conjunction with the USDOL RA TA Center of Excellence “Workforce Board Guide to Identifying Pre-Apprenticeship and Apprenticeship Partners” publication. This publication and more information on the Center can be found online at dolcoe.safalapps.com﻿</a:t>
            </a:r>
            <a:endParaRPr lang="en-US"/>
          </a:p>
        </p:txBody>
      </p:sp>
      <p:sp>
        <p:nvSpPr>
          <p:cNvPr id="4" name="Slide Number Placeholder 3"/>
          <p:cNvSpPr>
            <a:spLocks noGrp="1"/>
          </p:cNvSpPr>
          <p:nvPr>
            <p:ph type="sldNum" sz="quarter" idx="5"/>
          </p:nvPr>
        </p:nvSpPr>
        <p:spPr/>
        <p:txBody>
          <a:bodyPr/>
          <a:lstStyle/>
          <a:p>
            <a:fld id="{212F3256-0F80-4475-8BEB-548FAFFD8D93}" type="slidenum">
              <a:rPr lang="en-US" smtClean="0"/>
              <a:t>5</a:t>
            </a:fld>
            <a:endParaRPr lang="en-US"/>
          </a:p>
        </p:txBody>
      </p:sp>
    </p:spTree>
    <p:extLst>
      <p:ext uri="{BB962C8B-B14F-4D97-AF65-F5344CB8AC3E}">
        <p14:creationId xmlns:p14="http://schemas.microsoft.com/office/powerpoint/2010/main" val="28467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7</a:t>
            </a:fld>
            <a:endParaRPr lang="en-US"/>
          </a:p>
        </p:txBody>
      </p:sp>
    </p:spTree>
    <p:extLst>
      <p:ext uri="{BB962C8B-B14F-4D97-AF65-F5344CB8AC3E}">
        <p14:creationId xmlns:p14="http://schemas.microsoft.com/office/powerpoint/2010/main" val="146934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a:solidFill>
                  <a:srgbClr val="00015E"/>
                </a:solidFill>
                <a:effectLst/>
                <a:latin typeface="Montserrat Medium" panose="00000600000000000000" pitchFamily="2" charset="0"/>
              </a:rPr>
              <a:t>Disability: </a:t>
            </a:r>
            <a:r>
              <a:rPr lang="en-US" sz="1200" b="0" i="0">
                <a:solidFill>
                  <a:schemeClr val="tx1"/>
                </a:solidFill>
                <a:effectLst/>
                <a:latin typeface="Montserrat Medium" panose="00000600000000000000" pitchFamily="2" charset="0"/>
              </a:rPr>
              <a:t>Over 16% of disconnected youth have a disability, while only 5% of connected youth face similar challenges.</a:t>
            </a:r>
          </a:p>
          <a:p>
            <a:pPr algn="l"/>
            <a:r>
              <a:rPr lang="en-US" sz="1200" b="1" i="0">
                <a:solidFill>
                  <a:srgbClr val="00015E"/>
                </a:solidFill>
                <a:effectLst/>
                <a:latin typeface="Montserrat Medium" panose="00000600000000000000" pitchFamily="2" charset="0"/>
              </a:rPr>
              <a:t>Expectant and Parenting Youth and Young Adults: </a:t>
            </a:r>
            <a:r>
              <a:rPr lang="en-US" sz="1200" b="0" i="0">
                <a:solidFill>
                  <a:schemeClr val="tx1"/>
                </a:solidFill>
                <a:effectLst/>
                <a:latin typeface="Montserrat Medium" panose="00000600000000000000" pitchFamily="2" charset="0"/>
              </a:rPr>
              <a:t>Approximately 28% of opportunity youth are either expectant parents or parents- four times more likely to be mothers than their connected counterparts.</a:t>
            </a:r>
          </a:p>
          <a:p>
            <a:pPr algn="l"/>
            <a:r>
              <a:rPr lang="en-US" sz="1200" b="1" i="0">
                <a:solidFill>
                  <a:srgbClr val="00015E"/>
                </a:solidFill>
                <a:effectLst/>
                <a:latin typeface="Montserrat Medium" panose="00000600000000000000" pitchFamily="2" charset="0"/>
              </a:rPr>
              <a:t>Homelessness: </a:t>
            </a:r>
            <a:r>
              <a:rPr lang="en-US" sz="1200" b="0" i="0">
                <a:solidFill>
                  <a:schemeClr val="tx1"/>
                </a:solidFill>
                <a:effectLst/>
                <a:latin typeface="Montserrat Medium" panose="00000600000000000000" pitchFamily="2" charset="0"/>
              </a:rPr>
              <a:t>A significant portion of youth experiencing homelessness are also disconnected from school due to substantial disruptions </a:t>
            </a:r>
            <a:r>
              <a:rPr lang="en-US" sz="1200">
                <a:solidFill>
                  <a:schemeClr val="tx1"/>
                </a:solidFill>
                <a:latin typeface="Montserrat Medium" panose="00000600000000000000" pitchFamily="2" charset="0"/>
              </a:rPr>
              <a:t>to</a:t>
            </a:r>
            <a:r>
              <a:rPr lang="en-US" sz="1200" b="0" i="0">
                <a:solidFill>
                  <a:schemeClr val="tx1"/>
                </a:solidFill>
                <a:effectLst/>
                <a:latin typeface="Montserrat Medium" panose="00000600000000000000" pitchFamily="2" charset="0"/>
              </a:rPr>
              <a:t> their education.</a:t>
            </a:r>
          </a:p>
          <a:p>
            <a:pPr algn="l"/>
            <a:r>
              <a:rPr lang="en-US" sz="1200" b="1" i="0">
                <a:solidFill>
                  <a:srgbClr val="00015E"/>
                </a:solidFill>
                <a:effectLst/>
                <a:latin typeface="Montserrat Medium" panose="00000600000000000000" pitchFamily="2" charset="0"/>
              </a:rPr>
              <a:t>Incarceration:</a:t>
            </a:r>
            <a:r>
              <a:rPr lang="en-US" sz="1200" b="0" i="0">
                <a:solidFill>
                  <a:srgbClr val="00015E"/>
                </a:solidFill>
                <a:effectLst/>
                <a:latin typeface="Montserrat Medium" panose="00000600000000000000" pitchFamily="2" charset="0"/>
              </a:rPr>
              <a:t> </a:t>
            </a:r>
            <a:r>
              <a:rPr lang="en-US" sz="1200" b="0" i="0">
                <a:solidFill>
                  <a:schemeClr val="tx1"/>
                </a:solidFill>
                <a:effectLst/>
                <a:latin typeface="Montserrat Medium" panose="00000600000000000000" pitchFamily="2" charset="0"/>
              </a:rPr>
              <a:t>Youth with a history of incarceration face an elevated risk of disconnection from their communities, with a higher representation of Black individuals (12%) compared to white peers (7%).</a:t>
            </a:r>
          </a:p>
          <a:p>
            <a:pPr algn="l"/>
            <a:r>
              <a:rPr lang="en-US" sz="1200" b="1" i="0">
                <a:solidFill>
                  <a:srgbClr val="00015E"/>
                </a:solidFill>
                <a:effectLst/>
                <a:latin typeface="Montserrat Medium" panose="00000600000000000000" pitchFamily="2" charset="0"/>
              </a:rPr>
              <a:t>Impoverished: </a:t>
            </a:r>
            <a:r>
              <a:rPr lang="en-US" sz="1200" b="0" i="0">
                <a:solidFill>
                  <a:schemeClr val="tx1"/>
                </a:solidFill>
                <a:effectLst/>
                <a:latin typeface="Montserrat Medium" panose="00000600000000000000" pitchFamily="2" charset="0"/>
              </a:rPr>
              <a:t>Nearly twice as likely to live in poverty. </a:t>
            </a:r>
            <a:r>
              <a:rPr lang="en-US" sz="1200">
                <a:solidFill>
                  <a:schemeClr val="tx1"/>
                </a:solidFill>
                <a:latin typeface="Montserrat Medium" panose="00000600000000000000" pitchFamily="2" charset="0"/>
              </a:rPr>
              <a:t>I</a:t>
            </a:r>
            <a:r>
              <a:rPr lang="en-US" sz="1200" b="0" i="0">
                <a:solidFill>
                  <a:schemeClr val="tx1"/>
                </a:solidFill>
                <a:effectLst/>
                <a:latin typeface="Montserrat Medium" panose="00000600000000000000" pitchFamily="2" charset="0"/>
              </a:rPr>
              <a:t>ndividuals from high-poverty areas are significantly more likely (21%) to be opportunity youth compared to their peers from low-poverty areas (6%).</a:t>
            </a: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8</a:t>
            </a:fld>
            <a:endParaRPr lang="en-US"/>
          </a:p>
        </p:txBody>
      </p:sp>
    </p:spTree>
    <p:extLst>
      <p:ext uri="{BB962C8B-B14F-4D97-AF65-F5344CB8AC3E}">
        <p14:creationId xmlns:p14="http://schemas.microsoft.com/office/powerpoint/2010/main" val="410368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9</a:t>
            </a:fld>
            <a:endParaRPr lang="en-US"/>
          </a:p>
        </p:txBody>
      </p:sp>
    </p:spTree>
    <p:extLst>
      <p:ext uri="{BB962C8B-B14F-4D97-AF65-F5344CB8AC3E}">
        <p14:creationId xmlns:p14="http://schemas.microsoft.com/office/powerpoint/2010/main" val="330644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10</a:t>
            </a:fld>
            <a:endParaRPr lang="en-US"/>
          </a:p>
        </p:txBody>
      </p:sp>
    </p:spTree>
    <p:extLst>
      <p:ext uri="{BB962C8B-B14F-4D97-AF65-F5344CB8AC3E}">
        <p14:creationId xmlns:p14="http://schemas.microsoft.com/office/powerpoint/2010/main" val="262247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53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205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2859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ircle with white text&#10;&#10;Description automatically generated">
            <a:extLst>
              <a:ext uri="{FF2B5EF4-FFF2-40B4-BE49-F238E27FC236}">
                <a16:creationId xmlns:a16="http://schemas.microsoft.com/office/drawing/2014/main" id="{F42BC395-2182-0E43-8FA3-969F5B773E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937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4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2597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5232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3370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15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A blue and yellow circle with white text&#10;&#10;Description automatically generated">
            <a:extLst>
              <a:ext uri="{FF2B5EF4-FFF2-40B4-BE49-F238E27FC236}">
                <a16:creationId xmlns:a16="http://schemas.microsoft.com/office/drawing/2014/main" id="{D1ED1601-6267-67FE-E74B-A665402CFE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5172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5846" y="-905254"/>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DA703250-E44D-B4AE-D407-A6A75F3E56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53252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5604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7322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5BD36033-FA59-1BB7-57E5-BFCB523B7F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71858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691219"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50EEDA20-B5E5-6C31-956C-96D19D5223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412240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777B1B9-C8C3-AD80-A5DD-8649F69BF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59487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7150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91"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002672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482DCF8-2B53-F993-ECE1-DDE578FF72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192679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71821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376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6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89342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yellow circle with white text&#10;&#10;Description automatically generated">
            <a:extLst>
              <a:ext uri="{FF2B5EF4-FFF2-40B4-BE49-F238E27FC236}">
                <a16:creationId xmlns:a16="http://schemas.microsoft.com/office/drawing/2014/main" id="{63BBB9A1-B16B-80E5-BC6A-AD502E897B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953954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05784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55699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22381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BEF42B47-1F8E-D1B0-26D8-4F3CBEF7A6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936" y="4958862"/>
            <a:ext cx="965921" cy="965921"/>
          </a:xfrm>
          <a:prstGeom prst="rect">
            <a:avLst/>
          </a:prstGeom>
        </p:spPr>
      </p:pic>
    </p:spTree>
    <p:extLst>
      <p:ext uri="{BB962C8B-B14F-4D97-AF65-F5344CB8AC3E}">
        <p14:creationId xmlns:p14="http://schemas.microsoft.com/office/powerpoint/2010/main" val="268668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25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49500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2767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43470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166295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A blue and yellow circle with white text&#10;&#10;Description automatically generated">
            <a:extLst>
              <a:ext uri="{FF2B5EF4-FFF2-40B4-BE49-F238E27FC236}">
                <a16:creationId xmlns:a16="http://schemas.microsoft.com/office/drawing/2014/main" id="{ECA76B3A-D502-90F9-28C3-E30A032A11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39446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30288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8375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117-B7CC-1E70-50C5-C5E562A68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FC3DE-8679-213D-7BA2-D23D92E89CBB}"/>
              </a:ext>
            </a:extLst>
          </p:cNvPr>
          <p:cNvSpPr>
            <a:spLocks noGrp="1"/>
          </p:cNvSpPr>
          <p:nvPr>
            <p:ph type="dt" sz="half" idx="10"/>
          </p:nvPr>
        </p:nvSpPr>
        <p:spPr/>
        <p:txBody>
          <a:bodyPr/>
          <a:lstStyle/>
          <a:p>
            <a:fld id="{F1C99F0C-A7E4-426B-9560-F655CBC912B5}" type="datetimeFigureOut">
              <a:rPr lang="en-US" smtClean="0"/>
              <a:t>1/29/2025</a:t>
            </a:fld>
            <a:endParaRPr lang="en-US"/>
          </a:p>
        </p:txBody>
      </p:sp>
      <p:sp>
        <p:nvSpPr>
          <p:cNvPr id="4" name="Footer Placeholder 3">
            <a:extLst>
              <a:ext uri="{FF2B5EF4-FFF2-40B4-BE49-F238E27FC236}">
                <a16:creationId xmlns:a16="http://schemas.microsoft.com/office/drawing/2014/main" id="{B67CDF89-4736-7B76-D999-F8818725C0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192DE-B43D-610C-EA89-754801BE5139}"/>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1734967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9ADB-E73E-1CC4-705A-2953FCE13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94B65-C839-A01E-DAB4-A52358784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22554-B6A3-9F4C-EF69-831FACBD2A17}"/>
              </a:ext>
            </a:extLst>
          </p:cNvPr>
          <p:cNvSpPr>
            <a:spLocks noGrp="1"/>
          </p:cNvSpPr>
          <p:nvPr>
            <p:ph type="dt" sz="half" idx="10"/>
          </p:nvPr>
        </p:nvSpPr>
        <p:spPr/>
        <p:txBody>
          <a:bodyPr/>
          <a:lstStyle/>
          <a:p>
            <a:fld id="{F1C99F0C-A7E4-426B-9560-F655CBC912B5}" type="datetimeFigureOut">
              <a:rPr lang="en-US" smtClean="0"/>
              <a:t>1/29/2025</a:t>
            </a:fld>
            <a:endParaRPr lang="en-US"/>
          </a:p>
        </p:txBody>
      </p:sp>
      <p:sp>
        <p:nvSpPr>
          <p:cNvPr id="5" name="Footer Placeholder 4">
            <a:extLst>
              <a:ext uri="{FF2B5EF4-FFF2-40B4-BE49-F238E27FC236}">
                <a16:creationId xmlns:a16="http://schemas.microsoft.com/office/drawing/2014/main" id="{B3E0A5D6-1D00-7E11-F666-E99B8705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AF0-095C-2764-6438-60F35FFF4937}"/>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75811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754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1E43BA57-E87F-91E2-887D-16DA4470DA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44549" y="5955363"/>
            <a:ext cx="766112" cy="766112"/>
          </a:xfrm>
          <a:prstGeom prst="rect">
            <a:avLst/>
          </a:prstGeom>
        </p:spPr>
      </p:pic>
    </p:spTree>
    <p:extLst>
      <p:ext uri="{BB962C8B-B14F-4D97-AF65-F5344CB8AC3E}">
        <p14:creationId xmlns:p14="http://schemas.microsoft.com/office/powerpoint/2010/main" val="3829409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3DFE7EC7-E0E6-9A26-4722-278257DEB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99739" y="3786002"/>
            <a:ext cx="1022842" cy="1022842"/>
          </a:xfrm>
          <a:prstGeom prst="rect">
            <a:avLst/>
          </a:prstGeom>
        </p:spPr>
      </p:pic>
    </p:spTree>
    <p:extLst>
      <p:ext uri="{BB962C8B-B14F-4D97-AF65-F5344CB8AC3E}">
        <p14:creationId xmlns:p14="http://schemas.microsoft.com/office/powerpoint/2010/main" val="1087078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8CB97716-5A11-76A2-AF31-BCDF338B601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92214" y="6040754"/>
            <a:ext cx="725801" cy="725801"/>
          </a:xfrm>
          <a:prstGeom prst="rect">
            <a:avLst/>
          </a:prstGeom>
        </p:spPr>
      </p:pic>
    </p:spTree>
    <p:extLst>
      <p:ext uri="{BB962C8B-B14F-4D97-AF65-F5344CB8AC3E}">
        <p14:creationId xmlns:p14="http://schemas.microsoft.com/office/powerpoint/2010/main" val="1051132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80560667-C8E5-3980-A0B4-5D1F86FE73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4860" y="4965238"/>
            <a:ext cx="984223" cy="984223"/>
          </a:xfrm>
          <a:prstGeom prst="rect">
            <a:avLst/>
          </a:prstGeom>
        </p:spPr>
      </p:pic>
    </p:spTree>
    <p:extLst>
      <p:ext uri="{BB962C8B-B14F-4D97-AF65-F5344CB8AC3E}">
        <p14:creationId xmlns:p14="http://schemas.microsoft.com/office/powerpoint/2010/main" val="4161451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8871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2930456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45701" y="5952744"/>
            <a:ext cx="791336" cy="791336"/>
          </a:xfrm>
          <a:prstGeom prst="rect">
            <a:avLst/>
          </a:prstGeom>
        </p:spPr>
      </p:pic>
    </p:spTree>
    <p:extLst>
      <p:ext uri="{BB962C8B-B14F-4D97-AF65-F5344CB8AC3E}">
        <p14:creationId xmlns:p14="http://schemas.microsoft.com/office/powerpoint/2010/main" val="354805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407343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696439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030408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09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86998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EEA56B01-ADFD-ED47-51EC-A209D400D2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140009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91429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41009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65940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17942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a:extLst>
              <a:ext uri="{FF2B5EF4-FFF2-40B4-BE49-F238E27FC236}">
                <a16:creationId xmlns:a16="http://schemas.microsoft.com/office/drawing/2014/main" id="{0653EBFD-1480-A363-CBCE-D7C04CF3867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33600" y="5989568"/>
            <a:ext cx="782519" cy="782519"/>
          </a:xfrm>
          <a:prstGeom prst="rect">
            <a:avLst/>
          </a:prstGeom>
        </p:spPr>
      </p:pic>
    </p:spTree>
    <p:extLst>
      <p:ext uri="{BB962C8B-B14F-4D97-AF65-F5344CB8AC3E}">
        <p14:creationId xmlns:p14="http://schemas.microsoft.com/office/powerpoint/2010/main" val="3456812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754016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2302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562892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53727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03954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1/29/2025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916874"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yellow circle with white text&#10;&#10;Description automatically generated">
            <a:extLst>
              <a:ext uri="{FF2B5EF4-FFF2-40B4-BE49-F238E27FC236}">
                <a16:creationId xmlns:a16="http://schemas.microsoft.com/office/drawing/2014/main" id="{96F09E47-79AF-EC05-8716-9CFAE0EE2F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221409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1070-C78E-64A3-8C46-5095E64E4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0B4B90-5FB4-DEB3-2651-9BAA97AEC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1F0AC-A502-E090-5DEA-17E3A1C8CC57}"/>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69AF1B1A-9055-117C-872B-E909CE925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38756-81C9-69A1-EF41-C1112CC349F8}"/>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1109421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F202-4AC1-D5F4-E9B2-DFC764635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F67F0-AF5F-A9AE-A079-2A6515FED6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35DB9-40BA-602F-0F9B-28E936B1DB70}"/>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B8C9819E-2096-9A95-56FB-7637F2070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1F9DC-F299-E4A0-572F-9990F5AD256E}"/>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1767186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F8DB-3AE6-E216-8AF1-262422535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EA8FA-5B7C-B4C6-C226-3BBB3DB8A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626F2-EBF8-16A3-886B-EF7443FD39D0}"/>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B85B0958-0B5F-51CE-2844-C71E5F351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C7B9A-5AD2-5C3A-9943-7D69CD821A29}"/>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564706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0C01-BB11-605F-DD63-EF0FD3E3B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7606C-6F13-D6A6-D763-0B71895BC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514262-5CCC-8F1E-AD6C-E634CF186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5F019-C8D3-AAA4-82C0-4B780FF3821C}"/>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6" name="Footer Placeholder 5">
            <a:extLst>
              <a:ext uri="{FF2B5EF4-FFF2-40B4-BE49-F238E27FC236}">
                <a16:creationId xmlns:a16="http://schemas.microsoft.com/office/drawing/2014/main" id="{65A35C38-3207-1BC4-C216-C9552644C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C7381-6043-CA08-E0A2-8092021E2EA2}"/>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4259168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E1B1-7A24-0B5E-61B9-FA52FD15C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8D558-5ADB-6966-2792-38803866C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5DB04-5A57-E6F2-889D-04756B83F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E706-018B-3102-9680-6CD6EDA21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AB5BC-D22D-F66A-C6B7-2D71B05FC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4C25E0-5227-E43D-EB0E-51544A9FA3A7}"/>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8" name="Footer Placeholder 7">
            <a:extLst>
              <a:ext uri="{FF2B5EF4-FFF2-40B4-BE49-F238E27FC236}">
                <a16:creationId xmlns:a16="http://schemas.microsoft.com/office/drawing/2014/main" id="{2CA84E82-0FB8-BD34-20C0-CD39957CD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505A19-B43F-8D00-31E2-67F69BA2FC2F}"/>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4294492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A040-1EBB-35A2-C12C-618581D2F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591B1-48F6-DF6D-878D-66C9335197C7}"/>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4" name="Footer Placeholder 3">
            <a:extLst>
              <a:ext uri="{FF2B5EF4-FFF2-40B4-BE49-F238E27FC236}">
                <a16:creationId xmlns:a16="http://schemas.microsoft.com/office/drawing/2014/main" id="{3A262F4B-22D7-D9EC-C8B2-9B8A0B418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7F2B2-44E1-2AB5-CD94-47A5EED090C9}"/>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325163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7F53-22EF-7006-27EE-576FAA2DB5CA}"/>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3" name="Footer Placeholder 2">
            <a:extLst>
              <a:ext uri="{FF2B5EF4-FFF2-40B4-BE49-F238E27FC236}">
                <a16:creationId xmlns:a16="http://schemas.microsoft.com/office/drawing/2014/main" id="{A0A705C4-95E6-9300-E866-BDC541148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49A422-F190-373C-ED09-C506DD10D510}"/>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3924786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CACD-9BD4-98A9-DEC0-8DB2100E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9BB2D-FA5F-AE38-D854-BD5F9729D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65F00-BAE7-62D8-4CC4-B7364FC80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22652-40F1-03E0-A53B-649C8181BEE7}"/>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6" name="Footer Placeholder 5">
            <a:extLst>
              <a:ext uri="{FF2B5EF4-FFF2-40B4-BE49-F238E27FC236}">
                <a16:creationId xmlns:a16="http://schemas.microsoft.com/office/drawing/2014/main" id="{CAA2E28F-9E7F-3EFC-528F-F589D0623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76A6E-EE9D-9A6D-FFB5-E3A1CB3FA7EC}"/>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830153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FB3E-E6D8-C58B-7945-C08F5E8C3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0BA696-8D70-0ADF-A690-D3A850028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9D204-89C9-EBDB-18D9-D7CCC1343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AE9EC-B7AE-24FF-58BA-4D076DE3EEF3}"/>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6" name="Footer Placeholder 5">
            <a:extLst>
              <a:ext uri="{FF2B5EF4-FFF2-40B4-BE49-F238E27FC236}">
                <a16:creationId xmlns:a16="http://schemas.microsoft.com/office/drawing/2014/main" id="{5298A5C3-7D82-29EE-3FC4-25F41F832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0BF56-AAF9-CA12-92B5-4CC52FABCDA3}"/>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639613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959C-2B79-0FEE-9B32-4CC839F1A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DEEC0-02FF-E812-6D0F-2C73ACCC2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2EB73-51A7-8903-1F6B-EFE7B8F31DD5}"/>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A4D22BD2-6CF6-1C17-9687-F38AB1DC2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0EA65-4279-B49C-3D11-3DDA4CF7544B}"/>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75146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92859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2" name="Picture 1" descr="A blue and yellow circle with white text&#10;&#10;Description automatically generated">
            <a:extLst>
              <a:ext uri="{FF2B5EF4-FFF2-40B4-BE49-F238E27FC236}">
                <a16:creationId xmlns:a16="http://schemas.microsoft.com/office/drawing/2014/main" id="{CD01B57C-DA4F-7DF1-E69D-86CF9B235CC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840345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27D95-CDDF-7BDE-0C84-BFFEC2D65E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3816A-67D7-DD79-CFD2-BE1F95499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E1E69-7C61-0AB2-0592-4F475164EFB3}"/>
              </a:ext>
            </a:extLst>
          </p:cNvPr>
          <p:cNvSpPr>
            <a:spLocks noGrp="1"/>
          </p:cNvSpPr>
          <p:nvPr>
            <p:ph type="dt" sz="half" idx="10"/>
          </p:nvPr>
        </p:nvSpPr>
        <p:spPr/>
        <p:txBody>
          <a:body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244AAA0B-076E-A40E-E1A5-7AD308F76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49F72-5B98-2BA6-AB75-84A40AFF9E65}"/>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592442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B16D5-FC53-4486-0A75-8D910AF5124F}"/>
              </a:ext>
            </a:extLst>
          </p:cNvPr>
          <p:cNvSpPr>
            <a:spLocks noGrp="1"/>
          </p:cNvSpPr>
          <p:nvPr>
            <p:ph type="body" sz="quarter" idx="13"/>
          </p:nvPr>
        </p:nvSpPr>
        <p:spPr>
          <a:xfrm>
            <a:off x="7456488" y="4757900"/>
            <a:ext cx="3897312" cy="47942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CC71A4-3DF6-0D4B-9D33-FF63B1ECF07D}"/>
              </a:ext>
            </a:extLst>
          </p:cNvPr>
          <p:cNvSpPr>
            <a:spLocks noGrp="1"/>
          </p:cNvSpPr>
          <p:nvPr>
            <p:ph type="body" sz="quarter" idx="14"/>
          </p:nvPr>
        </p:nvSpPr>
        <p:spPr>
          <a:xfrm>
            <a:off x="7413171" y="3788656"/>
            <a:ext cx="3940629" cy="48013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C42601F7-0DA3-D56B-900F-5A7CD11EB5FC}"/>
              </a:ext>
            </a:extLst>
          </p:cNvPr>
          <p:cNvSpPr>
            <a:spLocks noGrp="1"/>
          </p:cNvSpPr>
          <p:nvPr>
            <p:ph type="body" sz="quarter" idx="15"/>
          </p:nvPr>
        </p:nvSpPr>
        <p:spPr>
          <a:xfrm>
            <a:off x="838200" y="4192978"/>
            <a:ext cx="4572000" cy="129381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012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 Slide w/ Image 4">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3539983" y="469899"/>
            <a:ext cx="2644079" cy="5559614"/>
          </a:xfrm>
          <a:custGeom>
            <a:avLst/>
            <a:gdLst>
              <a:gd name="connsiteX0" fmla="*/ 0 w 2644079"/>
              <a:gd name="connsiteY0" fmla="*/ 0 h 5559614"/>
              <a:gd name="connsiteX1" fmla="*/ 2644079 w 2644079"/>
              <a:gd name="connsiteY1" fmla="*/ 0 h 5559614"/>
              <a:gd name="connsiteX2" fmla="*/ 2644079 w 2644079"/>
              <a:gd name="connsiteY2" fmla="*/ 5559614 h 5559614"/>
              <a:gd name="connsiteX3" fmla="*/ 0 w 2644079"/>
              <a:gd name="connsiteY3" fmla="*/ 5559614 h 5559614"/>
            </a:gdLst>
            <a:ahLst/>
            <a:cxnLst>
              <a:cxn ang="0">
                <a:pos x="connsiteX0" y="connsiteY0"/>
              </a:cxn>
              <a:cxn ang="0">
                <a:pos x="connsiteX1" y="connsiteY1"/>
              </a:cxn>
              <a:cxn ang="0">
                <a:pos x="connsiteX2" y="connsiteY2"/>
              </a:cxn>
              <a:cxn ang="0">
                <a:pos x="connsiteX3" y="connsiteY3"/>
              </a:cxn>
            </a:cxnLst>
            <a:rect l="l" t="t" r="r" b="b"/>
            <a:pathLst>
              <a:path w="2644079" h="5559614">
                <a:moveTo>
                  <a:pt x="0" y="0"/>
                </a:moveTo>
                <a:lnTo>
                  <a:pt x="2644079" y="0"/>
                </a:lnTo>
                <a:lnTo>
                  <a:pt x="2644079" y="5559614"/>
                </a:lnTo>
                <a:lnTo>
                  <a:pt x="0" y="5559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2"/>
          </p:nvPr>
        </p:nvSpPr>
        <p:spPr>
          <a:xfrm>
            <a:off x="686531" y="469899"/>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2" name="Picture Placeholder 11"/>
          <p:cNvSpPr>
            <a:spLocks noGrp="1"/>
          </p:cNvSpPr>
          <p:nvPr>
            <p:ph type="pic" sz="quarter" idx="13"/>
          </p:nvPr>
        </p:nvSpPr>
        <p:spPr>
          <a:xfrm>
            <a:off x="686530" y="3340699"/>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2" name="Rectangle 1">
            <a:extLst>
              <a:ext uri="{FF2B5EF4-FFF2-40B4-BE49-F238E27FC236}">
                <a16:creationId xmlns:a16="http://schemas.microsoft.com/office/drawing/2014/main" id="{C103D18E-F35A-5071-0AB4-A9A821FFF74C}"/>
              </a:ext>
            </a:extLst>
          </p:cNvPr>
          <p:cNvSpPr/>
          <p:nvPr userDrawn="1"/>
        </p:nvSpPr>
        <p:spPr>
          <a:xfrm>
            <a:off x="6476282" y="469900"/>
            <a:ext cx="4972769" cy="5559614"/>
          </a:xfrm>
          <a:prstGeom prst="rect">
            <a:avLst/>
          </a:prstGeom>
          <a:solidFill>
            <a:srgbClr val="085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5758A48F-3400-2F22-54C7-557B774738EC}"/>
              </a:ext>
            </a:extLst>
          </p:cNvPr>
          <p:cNvSpPr>
            <a:spLocks/>
          </p:cNvSpPr>
          <p:nvPr userDrawn="1"/>
        </p:nvSpPr>
        <p:spPr>
          <a:xfrm rot="5400000">
            <a:off x="127906" y="120648"/>
            <a:ext cx="349251" cy="349251"/>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6" name="Text Placeholder 11">
            <a:extLst>
              <a:ext uri="{FF2B5EF4-FFF2-40B4-BE49-F238E27FC236}">
                <a16:creationId xmlns:a16="http://schemas.microsoft.com/office/drawing/2014/main" id="{391032F7-BFDF-9F63-DDB0-859A0D3C10DF}"/>
              </a:ext>
            </a:extLst>
          </p:cNvPr>
          <p:cNvSpPr>
            <a:spLocks noGrp="1"/>
          </p:cNvSpPr>
          <p:nvPr>
            <p:ph type="body" sz="quarter" idx="14"/>
          </p:nvPr>
        </p:nvSpPr>
        <p:spPr>
          <a:xfrm>
            <a:off x="7059501" y="733093"/>
            <a:ext cx="4116388" cy="1202032"/>
          </a:xfrm>
        </p:spPr>
        <p:txBody>
          <a:bodyPr>
            <a:normAutofit/>
          </a:bodyPr>
          <a:lstStyle>
            <a:lvl1pPr marL="0" indent="0">
              <a:buNone/>
              <a:defRPr sz="4400">
                <a:solidFill>
                  <a:schemeClr val="bg1"/>
                </a:solidFill>
                <a:latin typeface="+mj-lt"/>
              </a:defRPr>
            </a:lvl1pPr>
            <a:lvl2pPr>
              <a:defRPr sz="3800">
                <a:latin typeface="+mj-lt"/>
              </a:defRPr>
            </a:lvl2pPr>
            <a:lvl3pPr>
              <a:defRPr sz="3800">
                <a:latin typeface="+mj-lt"/>
              </a:defRPr>
            </a:lvl3pPr>
            <a:lvl4pPr>
              <a:defRPr sz="3800">
                <a:latin typeface="+mj-lt"/>
              </a:defRPr>
            </a:lvl4pPr>
            <a:lvl5pPr>
              <a:defRPr sz="3800">
                <a:latin typeface="+mj-lt"/>
              </a:defRPr>
            </a:lvl5pPr>
          </a:lstStyle>
          <a:p>
            <a:pPr lvl="0"/>
            <a:r>
              <a:rPr lang="en-US"/>
              <a:t>Click to edit</a:t>
            </a:r>
          </a:p>
        </p:txBody>
      </p:sp>
      <p:cxnSp>
        <p:nvCxnSpPr>
          <p:cNvPr id="7" name="Straight Connector 6">
            <a:extLst>
              <a:ext uri="{FF2B5EF4-FFF2-40B4-BE49-F238E27FC236}">
                <a16:creationId xmlns:a16="http://schemas.microsoft.com/office/drawing/2014/main" id="{9F938CDE-57B7-3F7D-119F-39EA2DBB3B1E}"/>
              </a:ext>
            </a:extLst>
          </p:cNvPr>
          <p:cNvCxnSpPr/>
          <p:nvPr userDrawn="1"/>
        </p:nvCxnSpPr>
        <p:spPr>
          <a:xfrm>
            <a:off x="7517219" y="2020187"/>
            <a:ext cx="295939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Slide Number Placeholder 20">
            <a:extLst>
              <a:ext uri="{FF2B5EF4-FFF2-40B4-BE49-F238E27FC236}">
                <a16:creationId xmlns:a16="http://schemas.microsoft.com/office/drawing/2014/main" id="{90D08AC2-7703-D1E1-3FA9-E54BF113FE14}"/>
              </a:ext>
            </a:extLst>
          </p:cNvPr>
          <p:cNvSpPr>
            <a:spLocks noGrp="1"/>
          </p:cNvSpPr>
          <p:nvPr>
            <p:ph type="sldNum" sz="quarter" idx="15"/>
          </p:nvPr>
        </p:nvSpPr>
        <p:spPr>
          <a:xfrm>
            <a:off x="9269818" y="6296630"/>
            <a:ext cx="2743200" cy="365125"/>
          </a:xfrm>
        </p:spPr>
        <p:txBody>
          <a:bodyPr/>
          <a:lstStyle>
            <a:lvl1pPr>
              <a:defRPr sz="1400" b="1">
                <a:latin typeface="+mj-lt"/>
              </a:defRPr>
            </a:lvl1pPr>
          </a:lstStyle>
          <a:p>
            <a:fld id="{23970DB7-850B-44EA-8FFE-ADA20E9E2956}" type="slidenum">
              <a:rPr lang="en-US" smtClean="0"/>
              <a:pPr/>
              <a:t>‹#›</a:t>
            </a:fld>
            <a:endParaRPr lang="en-US"/>
          </a:p>
        </p:txBody>
      </p:sp>
      <p:cxnSp>
        <p:nvCxnSpPr>
          <p:cNvPr id="19" name="Straight Connector 18">
            <a:extLst>
              <a:ext uri="{FF2B5EF4-FFF2-40B4-BE49-F238E27FC236}">
                <a16:creationId xmlns:a16="http://schemas.microsoft.com/office/drawing/2014/main" id="{7E0EAB16-91CA-300A-3070-59E471521416}"/>
              </a:ext>
            </a:extLst>
          </p:cNvPr>
          <p:cNvCxnSpPr>
            <a:cxnSpLocks/>
          </p:cNvCxnSpPr>
          <p:nvPr userDrawn="1"/>
        </p:nvCxnSpPr>
        <p:spPr>
          <a:xfrm>
            <a:off x="686530" y="6479193"/>
            <a:ext cx="1073283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09D5361-5EF3-922F-19EA-25A55D176314}"/>
              </a:ext>
            </a:extLst>
          </p:cNvPr>
          <p:cNvSpPr>
            <a:spLocks noGrp="1"/>
          </p:cNvSpPr>
          <p:nvPr>
            <p:ph type="body" sz="quarter" idx="16" hasCustomPrompt="1"/>
          </p:nvPr>
        </p:nvSpPr>
        <p:spPr>
          <a:xfrm>
            <a:off x="7059613" y="2357438"/>
            <a:ext cx="4116387" cy="2982912"/>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add text</a:t>
            </a:r>
          </a:p>
        </p:txBody>
      </p:sp>
      <p:sp>
        <p:nvSpPr>
          <p:cNvPr id="9" name="Text Placeholder 8">
            <a:extLst>
              <a:ext uri="{FF2B5EF4-FFF2-40B4-BE49-F238E27FC236}">
                <a16:creationId xmlns:a16="http://schemas.microsoft.com/office/drawing/2014/main" id="{26B7131F-FBD2-EBD2-6A28-A9412A797DFB}"/>
              </a:ext>
            </a:extLst>
          </p:cNvPr>
          <p:cNvSpPr>
            <a:spLocks noGrp="1"/>
          </p:cNvSpPr>
          <p:nvPr>
            <p:ph type="body" sz="quarter" idx="17" hasCustomPrompt="1"/>
          </p:nvPr>
        </p:nvSpPr>
        <p:spPr>
          <a:xfrm>
            <a:off x="7059613" y="5522913"/>
            <a:ext cx="1981200" cy="361950"/>
          </a:xfrm>
        </p:spPr>
        <p:txBody>
          <a:bodyPr>
            <a:normAutofit/>
          </a:bodyPr>
          <a:lstStyle>
            <a:lvl1pPr marL="0" indent="0">
              <a:buFontTx/>
              <a:buNone/>
              <a:defRPr sz="160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EB92CCCB-FA3E-4099-6891-4ED27214CC08}"/>
              </a:ext>
            </a:extLst>
          </p:cNvPr>
          <p:cNvSpPr>
            <a:spLocks noGrp="1"/>
          </p:cNvSpPr>
          <p:nvPr>
            <p:ph type="body" sz="quarter" idx="18" hasCustomPrompt="1"/>
          </p:nvPr>
        </p:nvSpPr>
        <p:spPr>
          <a:xfrm>
            <a:off x="9269413" y="5522913"/>
            <a:ext cx="1906476" cy="361950"/>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add text</a:t>
            </a:r>
          </a:p>
        </p:txBody>
      </p:sp>
    </p:spTree>
    <p:custDataLst>
      <p:tags r:id="rId1"/>
    </p:custDataLst>
    <p:extLst>
      <p:ext uri="{BB962C8B-B14F-4D97-AF65-F5344CB8AC3E}">
        <p14:creationId xmlns:p14="http://schemas.microsoft.com/office/powerpoint/2010/main" val="3018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88756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63DC457D-DA37-65EC-9C45-9A31D11665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3023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77357E19-6775-073B-B4D8-5D03544678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86009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2902221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73" r:id="rId6"/>
    <p:sldLayoutId id="2147483674" r:id="rId7"/>
    <p:sldLayoutId id="2147483663" r:id="rId8"/>
    <p:sldLayoutId id="2147483660" r:id="rId9"/>
    <p:sldLayoutId id="2147483661" r:id="rId10"/>
    <p:sldLayoutId id="2147483675" r:id="rId11"/>
    <p:sldLayoutId id="2147483676" r:id="rId12"/>
    <p:sldLayoutId id="2147483677" r:id="rId13"/>
    <p:sldLayoutId id="2147483678" r:id="rId14"/>
    <p:sldLayoutId id="2147483664" r:id="rId15"/>
    <p:sldLayoutId id="2147483665" r:id="rId16"/>
    <p:sldLayoutId id="2147483667"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0416272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7880800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789FF-393C-F058-98C2-92D84070F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A2887-BCD5-E358-2E61-FDD58ECE8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52A0A-68D4-4794-DE8B-0AE7371D3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9ECF9-097A-4AE1-AC4B-CDAACC9294A1}" type="datetimeFigureOut">
              <a:rPr lang="en-US" smtClean="0"/>
              <a:t>1/29/2025</a:t>
            </a:fld>
            <a:endParaRPr lang="en-US"/>
          </a:p>
        </p:txBody>
      </p:sp>
      <p:sp>
        <p:nvSpPr>
          <p:cNvPr id="5" name="Footer Placeholder 4">
            <a:extLst>
              <a:ext uri="{FF2B5EF4-FFF2-40B4-BE49-F238E27FC236}">
                <a16:creationId xmlns:a16="http://schemas.microsoft.com/office/drawing/2014/main" id="{8F7019B2-A357-4F39-ED46-FA31435A8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BB32F-75F2-4AD2-E340-5D09DEFBF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B81A-28C0-4AEB-9D00-16E1818FA249}" type="slidenum">
              <a:rPr lang="en-US" smtClean="0"/>
              <a:t>‹#›</a:t>
            </a:fld>
            <a:endParaRPr lang="en-US"/>
          </a:p>
        </p:txBody>
      </p:sp>
    </p:spTree>
    <p:extLst>
      <p:ext uri="{BB962C8B-B14F-4D97-AF65-F5344CB8AC3E}">
        <p14:creationId xmlns:p14="http://schemas.microsoft.com/office/powerpoint/2010/main" val="30045395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1.xml"/><Relationship Id="rId1" Type="http://schemas.openxmlformats.org/officeDocument/2006/relationships/tags" Target="../tags/tag2.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notesSlide" Target="../notesSlides/notesSlide10.xml"/><Relationship Id="rId7" Type="http://schemas.openxmlformats.org/officeDocument/2006/relationships/image" Target="../media/image48.png"/><Relationship Id="rId2" Type="http://schemas.openxmlformats.org/officeDocument/2006/relationships/slideLayout" Target="../slideLayouts/slideLayout71.xml"/><Relationship Id="rId1" Type="http://schemas.openxmlformats.org/officeDocument/2006/relationships/tags" Target="../tags/tag3.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3.jpeg"/><Relationship Id="rId9" Type="http://schemas.openxmlformats.org/officeDocument/2006/relationships/hyperlink" Target="mailto:raacademy@dol.gov"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19.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s://www.whitehouse.gov/invest/?utm_source=invest.gov" TargetMode="External"/><Relationship Id="rId7" Type="http://schemas.openxmlformats.org/officeDocument/2006/relationships/hyperlink" Target="https://www.irs.gov/credits-and-deductions-under-the-inflation-reduction-act-of-2022"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5" Type="http://schemas.openxmlformats.org/officeDocument/2006/relationships/hyperlink" Target="https://www.investopedia.com/chips-and-science-act-6500333" TargetMode="External"/><Relationship Id="rId4" Type="http://schemas.openxmlformats.org/officeDocument/2006/relationships/hyperlink" Target="https://www.whitehouse.gov/wp-content/uploads/2022/11/Advancing-Equitable-Workforce-Development-for-Infrastructure-Jobs_110122.pdf"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hyperlink" Target="https://www.transportation.gov/grants/SS4A"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hyperlink" Target="https://www.whitehouse.gov/wp-content/uploads/2022/11/Advancing-Equitable-Workforce-Development-for-Infrastructure-Jobs_110122.pdf" TargetMode="External"/><Relationship Id="rId4" Type="http://schemas.openxmlformats.org/officeDocument/2006/relationships/hyperlink" Target="https://www.dol.gov/sites/dolgov/files/ETA/grants/Building%20Pathways%20to%20Infrastructure%20Jobs_FOA-ETA-23-3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pprenticeship.gov/sites/default/files/workforce-and-labor-faq-ev-charging.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64.jpeg"/><Relationship Id="rId4" Type="http://schemas.openxmlformats.org/officeDocument/2006/relationships/hyperlink" Target="https://www.energy.gov/gdo/grid-resilience-and-innovation-partnerships-grip-progra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hyperlink" Target="https://nam02.safelinks.protection.outlook.com/?url=https%3A%2F%2Fwww.whitehouse.gov%2Finvest%2F%3Futm_source%3Dinvest.gov&amp;data=05%7C02%7CLauren.Fraulo%40safalpartners.com%7Cb02d9032c1db48c6e88508dccce7abe0%7Ce1f1c3372599475395d84853fb4b179c%7C1%7C0%7C638610542618254789%7CUnknown%7CTWFpbGZsb3d8eyJWIjoiMC4wLjAwMDAiLCJQIjoiV2luMzIiLCJBTiI6Ik1haWwiLCJXVCI6Mn0%3D%7C0%7C%7C%7C&amp;sdata=gZ6BRN1q4%2F0bFyKujKPvCj1U2IZFE8bgfXw0uKC4lXo%3D&amp;reserved=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rics.org/" TargetMode="External"/><Relationship Id="rId2" Type="http://schemas.openxmlformats.org/officeDocument/2006/relationships/hyperlink" Target="https://www.bls.gov/ooh/construction-and-extraction/home.htm#:~:text=Overall%20employment%20in%20construction%20and%20extraction%20occupations%20is,to%20replace%20workers%20who%20leave%20the%20occupations%20permanently." TargetMode="Externa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hyperlink" Target="https://hbi.org/wp-content/uploads/2023/06/Spring-2023-construction-labor-market-report_final-PDF.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da.gov/funding/programs/regional-technology-and-innovation-hub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66.jpeg"/><Relationship Id="rId4" Type="http://schemas.openxmlformats.org/officeDocument/2006/relationships/hyperlink" Target="https://www.nist.gov/system/files/documents/2023/11/03/Building-the-US-Semiconductor-Workforc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whitehouse.gov/invest/?utm_source=invest.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hitehouse.gov/cea/written-materials/2024/03/20/u-s-semiconductor-jobs-are-making-a-comeback/" TargetMode="External"/><Relationship Id="rId2" Type="http://schemas.openxmlformats.org/officeDocument/2006/relationships/hyperlink" Target="https://www.bls.gov/news.release/ecopro.nr0.htm#:~:text=BLS%20projects%20this%20sector%20to%20grow%200.8%20percent,2022%20to%202032%2C%20adding%20close%20to%20570%2C000%20jobs"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apnews.com/press-release/ein-presswire-newsmatics/technology-steve-morgan-ein-presswire-newsmatics-2c99c00b8673966bde5eca81f65353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ax.thomsonreuters.com/blog/prevailing-wage-and-apprenticeship-requirements-for-inflation-reduction-act-clean-energy-tax-credits/" TargetMode="Externa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68.jpeg"/><Relationship Id="rId5" Type="http://schemas.openxmlformats.org/officeDocument/2006/relationships/hyperlink" Target="https://www.energy.gov/mesc/domestic-manufacturing-conversion-grants" TargetMode="External"/><Relationship Id="rId4" Type="http://schemas.openxmlformats.org/officeDocument/2006/relationships/hyperlink" Target="https://www.grants.gov/search-results-detail/34923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pa.gov/inflation-reduction-act/inflation-reduction-act-environmental-and-climate-justice-program"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69.jpeg"/><Relationship Id="rId5" Type="http://schemas.openxmlformats.org/officeDocument/2006/relationships/hyperlink" Target="file:///C:\Users\AlanDodkowitz\Downloads\DE-FOA-0003056-IRA-50131-CODES-FOA%20(1).pdf" TargetMode="External"/><Relationship Id="rId4" Type="http://schemas.openxmlformats.org/officeDocument/2006/relationships/hyperlink" Target="https://www.epa.gov/greenhouse-gas-reduction-fund/clean-communities-investment-accelerato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whitehouse.gov/invest/?utm_source=invest.gov" TargetMode="External"/><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hyperlink" Target="https://www.energy.gov/inves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fred.stlouisfed.org/series/TLMFGCONS" TargetMode="External"/><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77.jpeg"/><Relationship Id="rId11" Type="http://schemas.openxmlformats.org/officeDocument/2006/relationships/hyperlink" Target="https://www.wsj.com/lifestyle/careers/gen-z-trades-jobs-plumbing-welding-a76b5e43" TargetMode="External"/><Relationship Id="rId5" Type="http://schemas.openxmlformats.org/officeDocument/2006/relationships/image" Target="../media/image76.png"/><Relationship Id="rId10" Type="http://schemas.openxmlformats.org/officeDocument/2006/relationships/hyperlink" Target="https://press.thumbtack.com/announcements/new-report-from-thumbtack-examines-forces-behind-skilled-trade-labor-shortage-offering-optimistic-outlook-for-the-future/" TargetMode="External"/><Relationship Id="rId4" Type="http://schemas.openxmlformats.org/officeDocument/2006/relationships/image" Target="../media/image75.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dolcoe.safalapps.com/"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6FE_173B7DEF.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dolcoe.safalapps.com/resources/resourcesandtool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hyperlink" Target="https://youth.gov/youth-topics/opportunity-youth/preval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hyperlink" Target="https://nces.e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b="1">
                <a:effectLst/>
              </a:rPr>
              <a:t>How the Investing in America Agenda Can </a:t>
            </a:r>
            <a:r>
              <a:rPr lang="en-US" b="1"/>
              <a:t>P</a:t>
            </a:r>
            <a:r>
              <a:rPr lang="en-US" b="1">
                <a:effectLst/>
              </a:rPr>
              <a:t>rovide Registered Apprenticeship </a:t>
            </a:r>
            <a:r>
              <a:rPr lang="en-US" b="1"/>
              <a:t>P</a:t>
            </a:r>
            <a:r>
              <a:rPr lang="en-US" b="1">
                <a:effectLst/>
              </a:rPr>
              <a:t>athways for Opportunity Youth</a:t>
            </a:r>
            <a:br>
              <a:rPr lang="en-US" b="1">
                <a:latin typeface="Montserrat"/>
              </a:rPr>
            </a:br>
            <a:br>
              <a:rPr lang="en-US" sz="900" b="1">
                <a:latin typeface="Montserrat"/>
              </a:rPr>
            </a:br>
            <a:r>
              <a:rPr lang="en-US" sz="1800">
                <a:latin typeface="Montserrat"/>
              </a:rPr>
              <a:t>PA Workforce Leaders Symposium September 17, 2024</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3844702" y="5044643"/>
            <a:ext cx="4502597" cy="795048"/>
          </a:xfrm>
        </p:spPr>
        <p:txBody>
          <a:bodyPr/>
          <a:lstStyle/>
          <a:p>
            <a:pPr algn="ctr"/>
            <a:r>
              <a:rPr lang="en-US"/>
              <a:t>September 17</a:t>
            </a:r>
            <a:r>
              <a:rPr lang="en-US" baseline="30000"/>
              <a:t>th</a:t>
            </a:r>
            <a:r>
              <a:rPr lang="en-US"/>
              <a:t>, 2024</a:t>
            </a:r>
          </a:p>
        </p:txBody>
      </p:sp>
      <p:pic>
        <p:nvPicPr>
          <p:cNvPr id="5" name="Picture 4">
            <a:extLst>
              <a:ext uri="{FF2B5EF4-FFF2-40B4-BE49-F238E27FC236}">
                <a16:creationId xmlns:a16="http://schemas.microsoft.com/office/drawing/2014/main" id="{D3892E2F-2639-C397-C28D-697AC18F7A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96205" y="3613962"/>
            <a:ext cx="1320178" cy="1320178"/>
          </a:xfrm>
          <a:prstGeom prst="rect">
            <a:avLst/>
          </a:prstGeom>
        </p:spPr>
      </p:pic>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89267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85762"/>
            <a:ext cx="10515600" cy="1325563"/>
          </a:xfrm>
        </p:spPr>
        <p:txBody>
          <a:bodyPr>
            <a:normAutofit/>
          </a:bodyPr>
          <a:lstStyle/>
          <a:p>
            <a:r>
              <a:rPr lang="en-US">
                <a:solidFill>
                  <a:schemeClr val="bg1"/>
                </a:solidFill>
                <a:latin typeface="Montserrat"/>
              </a:rPr>
              <a:t>What Did this Info Tell Us?</a:t>
            </a: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6" name="Content Placeholder 5">
            <a:extLst>
              <a:ext uri="{FF2B5EF4-FFF2-40B4-BE49-F238E27FC236}">
                <a16:creationId xmlns:a16="http://schemas.microsoft.com/office/drawing/2014/main" id="{08EA792D-FF64-8663-D9A5-61CC5B012A5C}"/>
              </a:ext>
            </a:extLst>
          </p:cNvPr>
          <p:cNvSpPr>
            <a:spLocks noGrp="1"/>
          </p:cNvSpPr>
          <p:nvPr>
            <p:ph idx="1"/>
          </p:nvPr>
        </p:nvSpPr>
        <p:spPr>
          <a:xfrm>
            <a:off x="838200" y="1606488"/>
            <a:ext cx="10811494" cy="4351338"/>
          </a:xfrm>
        </p:spPr>
        <p:txBody>
          <a:bodyPr/>
          <a:lstStyle/>
          <a:p>
            <a:r>
              <a:rPr lang="en-US">
                <a:solidFill>
                  <a:schemeClr val="tx1"/>
                </a:solidFill>
              </a:rPr>
              <a:t>Were we effectively working with all youth populations?</a:t>
            </a:r>
          </a:p>
          <a:p>
            <a:r>
              <a:rPr lang="en-US">
                <a:solidFill>
                  <a:schemeClr val="tx1"/>
                </a:solidFill>
              </a:rPr>
              <a:t>Were we working with the right organizations?</a:t>
            </a:r>
          </a:p>
          <a:p>
            <a:r>
              <a:rPr lang="en-US">
                <a:solidFill>
                  <a:schemeClr val="tx1"/>
                </a:solidFill>
              </a:rPr>
              <a:t>Were we meeting youth where they were? </a:t>
            </a:r>
          </a:p>
          <a:p>
            <a:r>
              <a:rPr lang="en-US">
                <a:solidFill>
                  <a:schemeClr val="tx1"/>
                </a:solidFill>
              </a:rPr>
              <a:t>Were we asking youth to walk through our doors?</a:t>
            </a:r>
          </a:p>
          <a:p>
            <a:r>
              <a:rPr lang="en-US">
                <a:solidFill>
                  <a:schemeClr val="tx1"/>
                </a:solidFill>
              </a:rPr>
              <a:t>Were our staffing models and experiences effective in engaging youth populations?</a:t>
            </a:r>
          </a:p>
          <a:p>
            <a:r>
              <a:rPr lang="en-US">
                <a:solidFill>
                  <a:schemeClr val="tx1"/>
                </a:solidFill>
              </a:rPr>
              <a:t>Where were we lacking funding and partnerships to serve opportunity youth?</a:t>
            </a:r>
          </a:p>
          <a:p>
            <a:r>
              <a:rPr lang="en-US">
                <a:solidFill>
                  <a:schemeClr val="tx1"/>
                </a:solidFill>
              </a:rPr>
              <a:t>Were we missing data?</a:t>
            </a:r>
          </a:p>
        </p:txBody>
      </p:sp>
      <p:pic>
        <p:nvPicPr>
          <p:cNvPr id="3" name="Picture 2">
            <a:extLst>
              <a:ext uri="{FF2B5EF4-FFF2-40B4-BE49-F238E27FC236}">
                <a16:creationId xmlns:a16="http://schemas.microsoft.com/office/drawing/2014/main" id="{6550A74B-5EDC-2E35-E375-2D247AF2E3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82805" y="5934937"/>
            <a:ext cx="880925" cy="880925"/>
          </a:xfrm>
          <a:prstGeom prst="rect">
            <a:avLst/>
          </a:prstGeom>
        </p:spPr>
      </p:pic>
    </p:spTree>
    <p:extLst>
      <p:ext uri="{BB962C8B-B14F-4D97-AF65-F5344CB8AC3E}">
        <p14:creationId xmlns:p14="http://schemas.microsoft.com/office/powerpoint/2010/main" val="286939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0" y="2588585"/>
            <a:ext cx="12192000" cy="1325563"/>
          </a:xfrm>
        </p:spPr>
        <p:txBody>
          <a:bodyPr>
            <a:noAutofit/>
          </a:bodyPr>
          <a:lstStyle/>
          <a:p>
            <a:pPr algn="ctr"/>
            <a:r>
              <a:rPr lang="en-US" b="1">
                <a:solidFill>
                  <a:schemeClr val="bg1"/>
                </a:solidFill>
                <a:latin typeface="Montserrat"/>
              </a:rPr>
              <a:t>Apprenticeship:</a:t>
            </a:r>
            <a:br>
              <a:rPr lang="en-US" b="1">
                <a:solidFill>
                  <a:schemeClr val="bg1"/>
                </a:solidFill>
                <a:latin typeface="Montserrat"/>
              </a:rPr>
            </a:br>
            <a:r>
              <a:rPr lang="en-US" b="1">
                <a:solidFill>
                  <a:schemeClr val="bg1"/>
                </a:solidFill>
                <a:latin typeface="Montserrat"/>
              </a:rPr>
              <a:t>A Way to Engage Opportunity Youth </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F616DB96-9284-99D4-BABA-564C1A31E8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252949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914400" y="2040812"/>
            <a:ext cx="5740731" cy="3400511"/>
          </a:xfrm>
        </p:spPr>
        <p:txBody>
          <a:bodyPr anchor="ctr" anchorCtr="0">
            <a:normAutofit/>
          </a:bodyPr>
          <a:lstStyle/>
          <a:p>
            <a:pPr marL="0" indent="0">
              <a:buNone/>
            </a:pPr>
            <a:r>
              <a:rPr lang="en-US" sz="3200">
                <a:solidFill>
                  <a:schemeClr val="tx1"/>
                </a:solidFill>
              </a:rPr>
              <a:t>Registered Apprenticeship is a proven, customizable, and structured model to </a:t>
            </a:r>
            <a:r>
              <a:rPr lang="en-US" sz="3200" b="1" i="1">
                <a:solidFill>
                  <a:srgbClr val="00015E"/>
                </a:solidFill>
              </a:rPr>
              <a:t>find and train diverse new talent</a:t>
            </a:r>
            <a:r>
              <a:rPr lang="en-US" sz="3200">
                <a:solidFill>
                  <a:srgbClr val="00015E"/>
                </a:solidFill>
              </a:rPr>
              <a:t> </a:t>
            </a:r>
            <a:r>
              <a:rPr lang="en-US" sz="3200">
                <a:solidFill>
                  <a:schemeClr val="tx1"/>
                </a:solidFill>
              </a:rPr>
              <a:t>as well as </a:t>
            </a:r>
            <a:r>
              <a:rPr lang="en-US" sz="3200" b="1" i="1">
                <a:solidFill>
                  <a:srgbClr val="00015E"/>
                </a:solidFill>
              </a:rPr>
              <a:t>upskill current workers </a:t>
            </a:r>
            <a:r>
              <a:rPr lang="en-US" sz="320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4490" y="2137892"/>
            <a:ext cx="4955147" cy="3303431"/>
          </a:xfrm>
          <a:prstGeom prst="rect">
            <a:avLst/>
          </a:prstGeom>
          <a:ln>
            <a:noFill/>
          </a:ln>
          <a:effectLst>
            <a:outerShdw blurRad="190500" algn="tl" rotWithShape="0">
              <a:srgbClr val="000000">
                <a:alpha val="70000"/>
              </a:srgbClr>
            </a:outerShdw>
          </a:effectLst>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A786FB48-C78D-182A-1634-D6E53019C7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41794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a:latin typeface="Montserrat"/>
              </a:rPr>
              <a:t>Five Core Components of RA </a:t>
            </a:r>
            <a:endParaRPr lang="en-US"/>
          </a:p>
        </p:txBody>
      </p:sp>
      <p:sp>
        <p:nvSpPr>
          <p:cNvPr id="12" name="Text Placeholder 11">
            <a:extLst>
              <a:ext uri="{FF2B5EF4-FFF2-40B4-BE49-F238E27FC236}">
                <a16:creationId xmlns:a16="http://schemas.microsoft.com/office/drawing/2014/main" id="{0FB8FDCB-D369-87FC-6C79-F767AA5AC50F}"/>
              </a:ext>
            </a:extLst>
          </p:cNvPr>
          <p:cNvSpPr>
            <a:spLocks noGrp="1"/>
          </p:cNvSpPr>
          <p:nvPr>
            <p:ph type="body" sz="quarter" idx="21"/>
          </p:nvPr>
        </p:nvSpPr>
        <p:spPr>
          <a:xfrm>
            <a:off x="385451" y="4096535"/>
            <a:ext cx="2419350" cy="1254125"/>
          </a:xfrm>
        </p:spPr>
        <p:txBody>
          <a:bodyPr/>
          <a:lstStyle/>
          <a:p>
            <a:r>
              <a:rPr lang="en-US" b="1">
                <a:solidFill>
                  <a:prstClr val="black"/>
                </a:solidFill>
                <a:latin typeface="Montserrat" panose="00000500000000000000" pitchFamily="2" charset="0"/>
              </a:rPr>
              <a:t>Employer Involvement</a:t>
            </a:r>
            <a:endParaRPr lang="pl-PL" b="1">
              <a:solidFill>
                <a:srgbClr val="4472C4"/>
              </a:solidFill>
              <a:latin typeface="Montserrat" panose="00000500000000000000" pitchFamily="2" charset="0"/>
            </a:endParaRPr>
          </a:p>
          <a:p>
            <a:endParaRPr lang="en-US"/>
          </a:p>
        </p:txBody>
      </p:sp>
      <p:sp>
        <p:nvSpPr>
          <p:cNvPr id="13" name="Text Placeholder 12">
            <a:extLst>
              <a:ext uri="{FF2B5EF4-FFF2-40B4-BE49-F238E27FC236}">
                <a16:creationId xmlns:a16="http://schemas.microsoft.com/office/drawing/2014/main" id="{2D841BCC-DFEA-96E1-3A8A-CBB728FDF047}"/>
              </a:ext>
            </a:extLst>
          </p:cNvPr>
          <p:cNvSpPr>
            <a:spLocks noGrp="1"/>
          </p:cNvSpPr>
          <p:nvPr>
            <p:ph type="body" sz="quarter" idx="22"/>
          </p:nvPr>
        </p:nvSpPr>
        <p:spPr>
          <a:xfrm>
            <a:off x="2827676" y="4033896"/>
            <a:ext cx="2419350" cy="1254125"/>
          </a:xfrm>
        </p:spPr>
        <p:txBody>
          <a:bodyPr/>
          <a:lstStyle/>
          <a:p>
            <a:r>
              <a:rPr lang="en-US" b="1">
                <a:solidFill>
                  <a:prstClr val="black"/>
                </a:solidFill>
                <a:latin typeface="Montserrat" panose="00000500000000000000" pitchFamily="2" charset="0"/>
              </a:rPr>
              <a:t>Structured On-the-Job Learning (OJL)</a:t>
            </a:r>
            <a:endParaRPr lang="pl-PL" b="1">
              <a:solidFill>
                <a:srgbClr val="4472C4"/>
              </a:solidFill>
              <a:latin typeface="Montserrat" panose="00000500000000000000" pitchFamily="2" charset="0"/>
            </a:endParaRPr>
          </a:p>
          <a:p>
            <a:endParaRPr lang="en-US"/>
          </a:p>
        </p:txBody>
      </p:sp>
      <p:sp>
        <p:nvSpPr>
          <p:cNvPr id="14" name="Text Placeholder 13">
            <a:extLst>
              <a:ext uri="{FF2B5EF4-FFF2-40B4-BE49-F238E27FC236}">
                <a16:creationId xmlns:a16="http://schemas.microsoft.com/office/drawing/2014/main" id="{D8B5D00E-6870-958D-53F5-00AC3F096B53}"/>
              </a:ext>
            </a:extLst>
          </p:cNvPr>
          <p:cNvSpPr>
            <a:spLocks noGrp="1"/>
          </p:cNvSpPr>
          <p:nvPr>
            <p:ph type="body" sz="quarter" idx="23"/>
          </p:nvPr>
        </p:nvSpPr>
        <p:spPr>
          <a:xfrm>
            <a:off x="4943967" y="4048661"/>
            <a:ext cx="2419350" cy="1254125"/>
          </a:xfrm>
        </p:spPr>
        <p:txBody>
          <a:bodyPr/>
          <a:lstStyle/>
          <a:p>
            <a:r>
              <a:rPr lang="en-US" b="1">
                <a:solidFill>
                  <a:prstClr val="black"/>
                </a:solidFill>
                <a:latin typeface="Montserrat" panose="00000500000000000000" pitchFamily="2" charset="0"/>
              </a:rPr>
              <a:t>Related Instruction (RI)</a:t>
            </a:r>
            <a:endParaRPr lang="pl-PL" b="1">
              <a:solidFill>
                <a:srgbClr val="4472C4"/>
              </a:solidFill>
              <a:latin typeface="Montserrat" panose="00000500000000000000" pitchFamily="2" charset="0"/>
            </a:endParaRPr>
          </a:p>
          <a:p>
            <a:endParaRPr lang="en-US"/>
          </a:p>
        </p:txBody>
      </p:sp>
      <p:sp>
        <p:nvSpPr>
          <p:cNvPr id="10" name="Text Placeholder 9">
            <a:extLst>
              <a:ext uri="{FF2B5EF4-FFF2-40B4-BE49-F238E27FC236}">
                <a16:creationId xmlns:a16="http://schemas.microsoft.com/office/drawing/2014/main" id="{E69FFF3D-4BAE-8995-1F51-BFE8E0941F96}"/>
              </a:ext>
            </a:extLst>
          </p:cNvPr>
          <p:cNvSpPr>
            <a:spLocks noGrp="1"/>
          </p:cNvSpPr>
          <p:nvPr>
            <p:ph type="body" sz="quarter" idx="19"/>
          </p:nvPr>
        </p:nvSpPr>
        <p:spPr>
          <a:xfrm>
            <a:off x="7060258" y="4078008"/>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pl-PL">
              <a:solidFill>
                <a:srgbClr val="4472C4"/>
              </a:solidFill>
              <a:latin typeface="Montserrat" panose="00000500000000000000" pitchFamily="2" charset="0"/>
            </a:endParaRPr>
          </a:p>
          <a:p>
            <a:endParaRPr lang="en-US"/>
          </a:p>
        </p:txBody>
      </p:sp>
      <p:sp>
        <p:nvSpPr>
          <p:cNvPr id="15" name="Text Placeholder 14">
            <a:extLst>
              <a:ext uri="{FF2B5EF4-FFF2-40B4-BE49-F238E27FC236}">
                <a16:creationId xmlns:a16="http://schemas.microsoft.com/office/drawing/2014/main" id="{BDA296D7-0D16-6F77-7F08-8FF2BD4FA793}"/>
              </a:ext>
            </a:extLst>
          </p:cNvPr>
          <p:cNvSpPr>
            <a:spLocks noGrp="1"/>
          </p:cNvSpPr>
          <p:nvPr>
            <p:ph type="body" sz="quarter" idx="24"/>
          </p:nvPr>
        </p:nvSpPr>
        <p:spPr>
          <a:xfrm>
            <a:off x="9428366" y="4029552"/>
            <a:ext cx="2419350" cy="1254125"/>
          </a:xfrm>
        </p:spPr>
        <p:txBody>
          <a:bodyPr/>
          <a:lstStyle/>
          <a:p>
            <a:r>
              <a:rPr lang="en-US" b="1">
                <a:solidFill>
                  <a:prstClr val="black"/>
                </a:solidFill>
                <a:latin typeface="Montserrat" panose="00000500000000000000" pitchFamily="2" charset="0"/>
              </a:rPr>
              <a:t>National Occupational Credential</a:t>
            </a:r>
            <a:endParaRPr lang="pl-PL" b="1">
              <a:solidFill>
                <a:srgbClr val="4472C4"/>
              </a:solidFill>
              <a:latin typeface="Montserrat" panose="00000500000000000000" pitchFamily="2" charset="0"/>
            </a:endParaRPr>
          </a:p>
          <a:p>
            <a:endParaRPr lang="en-US"/>
          </a:p>
        </p:txBody>
      </p:sp>
      <p:grpSp>
        <p:nvGrpSpPr>
          <p:cNvPr id="135" name="Group 134">
            <a:extLst>
              <a:ext uri="{FF2B5EF4-FFF2-40B4-BE49-F238E27FC236}">
                <a16:creationId xmlns:a16="http://schemas.microsoft.com/office/drawing/2014/main" id="{1CFE45BF-8F6A-F23F-C49B-1A3DA5F2C5CA}"/>
              </a:ext>
              <a:ext uri="{C183D7F6-B498-43B3-948B-1728B52AA6E4}">
                <adec:decorative xmlns:adec="http://schemas.microsoft.com/office/drawing/2017/decorative" val="1"/>
              </a:ext>
            </a:extLst>
          </p:cNvPr>
          <p:cNvGrpSpPr/>
          <p:nvPr/>
        </p:nvGrpSpPr>
        <p:grpSpPr>
          <a:xfrm>
            <a:off x="909326" y="2319410"/>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grpSp>
        <p:nvGrpSpPr>
          <p:cNvPr id="138" name="Group 137">
            <a:extLst>
              <a:ext uri="{FF2B5EF4-FFF2-40B4-BE49-F238E27FC236}">
                <a16:creationId xmlns:a16="http://schemas.microsoft.com/office/drawing/2014/main" id="{404DFA56-EA3F-D5F6-CFCF-A7335C1975D4}"/>
              </a:ext>
              <a:ext uri="{C183D7F6-B498-43B3-948B-1728B52AA6E4}">
                <adec:decorative xmlns:adec="http://schemas.microsoft.com/office/drawing/2017/decorative" val="1"/>
              </a:ext>
            </a:extLst>
          </p:cNvPr>
          <p:cNvGrpSpPr/>
          <p:nvPr/>
        </p:nvGrpSpPr>
        <p:grpSpPr>
          <a:xfrm>
            <a:off x="7558044" y="2319408"/>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9" name="Group 138">
            <a:extLst>
              <a:ext uri="{FF2B5EF4-FFF2-40B4-BE49-F238E27FC236}">
                <a16:creationId xmlns:a16="http://schemas.microsoft.com/office/drawing/2014/main" id="{6D99A983-CC23-719E-D033-6334309800BE}"/>
              </a:ext>
              <a:ext uri="{C183D7F6-B498-43B3-948B-1728B52AA6E4}">
                <adec:decorative xmlns:adec="http://schemas.microsoft.com/office/drawing/2017/decorative" val="1"/>
              </a:ext>
            </a:extLst>
          </p:cNvPr>
          <p:cNvGrpSpPr/>
          <p:nvPr/>
        </p:nvGrpSpPr>
        <p:grpSpPr>
          <a:xfrm>
            <a:off x="9856293" y="2319408"/>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6" name="Group 135">
            <a:extLst>
              <a:ext uri="{FF2B5EF4-FFF2-40B4-BE49-F238E27FC236}">
                <a16:creationId xmlns:a16="http://schemas.microsoft.com/office/drawing/2014/main" id="{A58E678C-FF82-F727-9406-20A0DF7D314E}"/>
              </a:ext>
              <a:ext uri="{C183D7F6-B498-43B3-948B-1728B52AA6E4}">
                <adec:decorative xmlns:adec="http://schemas.microsoft.com/office/drawing/2017/decorative" val="1"/>
              </a:ext>
            </a:extLst>
          </p:cNvPr>
          <p:cNvGrpSpPr/>
          <p:nvPr/>
        </p:nvGrpSpPr>
        <p:grpSpPr>
          <a:xfrm>
            <a:off x="3233584" y="2319406"/>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grpSp>
        <p:nvGrpSpPr>
          <p:cNvPr id="137" name="Group 136">
            <a:extLst>
              <a:ext uri="{FF2B5EF4-FFF2-40B4-BE49-F238E27FC236}">
                <a16:creationId xmlns:a16="http://schemas.microsoft.com/office/drawing/2014/main" id="{38D3E677-1689-BF9A-3376-0F192C02212D}"/>
              </a:ext>
              <a:ext uri="{C183D7F6-B498-43B3-948B-1728B52AA6E4}">
                <adec:decorative xmlns:adec="http://schemas.microsoft.com/office/drawing/2017/decorative" val="1"/>
              </a:ext>
            </a:extLst>
          </p:cNvPr>
          <p:cNvGrpSpPr/>
          <p:nvPr/>
        </p:nvGrpSpPr>
        <p:grpSpPr>
          <a:xfrm>
            <a:off x="5417537" y="2319408"/>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3" name="Slide Number Placeholder 5">
            <a:extLst>
              <a:ext uri="{FF2B5EF4-FFF2-40B4-BE49-F238E27FC236}">
                <a16:creationId xmlns:a16="http://schemas.microsoft.com/office/drawing/2014/main" id="{500CC0AC-5B87-567C-F9AA-80E676F4DDE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2" name="Picture 1">
            <a:extLst>
              <a:ext uri="{FF2B5EF4-FFF2-40B4-BE49-F238E27FC236}">
                <a16:creationId xmlns:a16="http://schemas.microsoft.com/office/drawing/2014/main" id="{DBE65C6A-BFC3-76AE-207E-E6FBA1F39FD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199990" y="5927261"/>
            <a:ext cx="836459" cy="836459"/>
          </a:xfrm>
          <a:prstGeom prst="rect">
            <a:avLst/>
          </a:prstGeom>
        </p:spPr>
      </p:pic>
    </p:spTree>
    <p:extLst>
      <p:ext uri="{BB962C8B-B14F-4D97-AF65-F5344CB8AC3E}">
        <p14:creationId xmlns:p14="http://schemas.microsoft.com/office/powerpoint/2010/main" val="22605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BF16-E6BD-CB38-1406-481346D2F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6FA3E-A97A-35CC-0853-50E62EF0FD70}"/>
              </a:ext>
            </a:extLst>
          </p:cNvPr>
          <p:cNvSpPr>
            <a:spLocks noGrp="1"/>
          </p:cNvSpPr>
          <p:nvPr>
            <p:ph type="title"/>
          </p:nvPr>
        </p:nvSpPr>
        <p:spPr>
          <a:xfrm>
            <a:off x="235633" y="-647462"/>
            <a:ext cx="10678512" cy="480131"/>
          </a:xfrm>
        </p:spPr>
        <p:txBody>
          <a:bodyPr/>
          <a:lstStyle/>
          <a:p>
            <a:r>
              <a:rPr lang="en-US"/>
              <a:t>Welcome to the Registered Apprenticeship Academy</a:t>
            </a:r>
          </a:p>
        </p:txBody>
      </p:sp>
      <p:pic>
        <p:nvPicPr>
          <p:cNvPr id="15" name="Picture 14" descr="Image with logo and QR code. Welcome to the Registered Apprenticeship Academy. The academy is designed to cater to all RA program stakeholders playing a vital role in the success of the RA system. John V. Ladd, Administrator, Office of Apprenticeship">
            <a:extLst>
              <a:ext uri="{FF2B5EF4-FFF2-40B4-BE49-F238E27FC236}">
                <a16:creationId xmlns:a16="http://schemas.microsoft.com/office/drawing/2014/main" id="{BE778C83-3D8A-8434-34D6-141327838F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9407"/>
            <a:ext cx="12192000" cy="4138539"/>
          </a:xfrm>
          <a:prstGeom prst="rect">
            <a:avLst/>
          </a:prstGeom>
          <a:effectLst/>
        </p:spPr>
      </p:pic>
      <p:pic>
        <p:nvPicPr>
          <p:cNvPr id="12" name="Picture 11" descr="A QR code on a white background - QR code navigates to the Registered Apprenticeship Academy website">
            <a:extLst>
              <a:ext uri="{FF2B5EF4-FFF2-40B4-BE49-F238E27FC236}">
                <a16:creationId xmlns:a16="http://schemas.microsoft.com/office/drawing/2014/main" id="{45B917F8-BDAD-A80E-B36E-76E91B1C94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6915" y="2723728"/>
            <a:ext cx="871640" cy="897126"/>
          </a:xfrm>
          <a:prstGeom prst="rect">
            <a:avLst/>
          </a:prstGeom>
        </p:spPr>
      </p:pic>
      <p:sp>
        <p:nvSpPr>
          <p:cNvPr id="3" name="Content Placeholder 2">
            <a:extLst>
              <a:ext uri="{FF2B5EF4-FFF2-40B4-BE49-F238E27FC236}">
                <a16:creationId xmlns:a16="http://schemas.microsoft.com/office/drawing/2014/main" id="{5E9A955C-3256-7093-E935-D6A166BAE221}"/>
              </a:ext>
            </a:extLst>
          </p:cNvPr>
          <p:cNvSpPr>
            <a:spLocks noGrp="1"/>
          </p:cNvSpPr>
          <p:nvPr>
            <p:ph idx="12"/>
          </p:nvPr>
        </p:nvSpPr>
        <p:spPr>
          <a:xfrm>
            <a:off x="283464" y="4467794"/>
            <a:ext cx="5443558" cy="2007018"/>
          </a:xfrm>
        </p:spPr>
        <p:txBody>
          <a:bodyPr vert="horz" lIns="91440" tIns="45720" rIns="91440" bIns="45720" rtlCol="0" anchor="t">
            <a:noAutofit/>
          </a:bodyPr>
          <a:lstStyle/>
          <a:p>
            <a:r>
              <a:rPr lang="en-US" sz="1800" b="1">
                <a:solidFill>
                  <a:srgbClr val="4D5D6C"/>
                </a:solidFill>
                <a:effectLst/>
                <a:latin typeface="Open Sans"/>
                <a:ea typeface="Open Sans"/>
                <a:cs typeface="Open Sans"/>
              </a:rPr>
              <a:t>The Registered Apprenticeship Academy is an interactive learning hub designed to inform, educate, and assist </a:t>
            </a:r>
            <a:r>
              <a:rPr lang="en-US" sz="1800" b="1">
                <a:solidFill>
                  <a:srgbClr val="4D5D6C"/>
                </a:solidFill>
                <a:latin typeface="Open Sans"/>
                <a:ea typeface="Open Sans"/>
                <a:cs typeface="Open Sans"/>
              </a:rPr>
              <a:t>registered</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apprenticeship</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stakeholders</a:t>
            </a:r>
            <a:r>
              <a:rPr lang="en-US" sz="1800" b="1">
                <a:solidFill>
                  <a:srgbClr val="4D5D6C"/>
                </a:solidFill>
                <a:effectLst/>
                <a:latin typeface="Open Sans"/>
                <a:ea typeface="Open Sans"/>
                <a:cs typeface="Open Sans"/>
              </a:rPr>
              <a:t> in succeeding in their respective roles by providing vital learning pathways that are accessible, impactful, and relevant.</a:t>
            </a:r>
            <a:endParaRPr lang="en-US" sz="1600" b="1">
              <a:solidFill>
                <a:srgbClr val="4D5D6C"/>
              </a:solidFill>
              <a:latin typeface="Open Sans"/>
              <a:ea typeface="Open Sans"/>
              <a:cs typeface="Open Sans"/>
            </a:endParaRPr>
          </a:p>
        </p:txBody>
      </p:sp>
      <p:cxnSp>
        <p:nvCxnSpPr>
          <p:cNvPr id="17" name="Straight Connector 16">
            <a:extLst>
              <a:ext uri="{FF2B5EF4-FFF2-40B4-BE49-F238E27FC236}">
                <a16:creationId xmlns:a16="http://schemas.microsoft.com/office/drawing/2014/main" id="{32B1FCCE-3269-05EC-3C74-016BD3B1F5E3}"/>
              </a:ext>
              <a:ext uri="{C183D7F6-B498-43B3-948B-1728B52AA6E4}">
                <adec:decorative xmlns:adec="http://schemas.microsoft.com/office/drawing/2017/decorative" val="1"/>
              </a:ext>
            </a:extLst>
          </p:cNvPr>
          <p:cNvCxnSpPr>
            <a:cxnSpLocks/>
          </p:cNvCxnSpPr>
          <p:nvPr/>
        </p:nvCxnSpPr>
        <p:spPr>
          <a:xfrm>
            <a:off x="6086168" y="4250497"/>
            <a:ext cx="0" cy="2441612"/>
          </a:xfrm>
          <a:prstGeom prst="line">
            <a:avLst/>
          </a:prstGeom>
          <a:noFill/>
          <a:ln w="25400" cap="flat">
            <a:solidFill>
              <a:srgbClr val="4D5D6C"/>
            </a:solidFill>
            <a:prstDash val="solid"/>
            <a:miter lim="400000"/>
          </a:ln>
          <a:effectLst/>
          <a:sp3d/>
        </p:spPr>
        <p:style>
          <a:lnRef idx="0">
            <a:scrgbClr r="0" g="0" b="0"/>
          </a:lnRef>
          <a:fillRef idx="0">
            <a:scrgbClr r="0" g="0" b="0"/>
          </a:fillRef>
          <a:effectRef idx="0">
            <a:scrgbClr r="0" g="0" b="0"/>
          </a:effectRef>
          <a:fontRef idx="none"/>
        </p:style>
      </p:cxnSp>
      <p:pic>
        <p:nvPicPr>
          <p:cNvPr id="8" name="Picture 7" descr="Catalog selections from the Registered Apprenticeship Academy website. Find your Catalog: Registered Apprentices, Registered Apprenticeship Sponsors, Federal Partners, and DOL-funded investment partners. Search through all available trainings!">
            <a:extLst>
              <a:ext uri="{FF2B5EF4-FFF2-40B4-BE49-F238E27FC236}">
                <a16:creationId xmlns:a16="http://schemas.microsoft.com/office/drawing/2014/main" id="{FC71EE9E-F1B7-A3D3-F47B-A6A680DF2E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0986" y="4320960"/>
            <a:ext cx="4738994" cy="221916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186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BF16-E6BD-CB38-1406-481346D2FCF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C640A2-E517-D43B-CE43-C9E1DBD6E7FC}"/>
              </a:ext>
            </a:extLst>
          </p:cNvPr>
          <p:cNvSpPr>
            <a:spLocks noGrp="1"/>
          </p:cNvSpPr>
          <p:nvPr>
            <p:ph type="title"/>
          </p:nvPr>
        </p:nvSpPr>
        <p:spPr/>
        <p:txBody>
          <a:bodyPr/>
          <a:lstStyle/>
          <a:p>
            <a:r>
              <a:rPr lang="en-US" sz="2800" b="0" kern="1200">
                <a:solidFill>
                  <a:srgbClr val="595959"/>
                </a:solidFill>
                <a:effectLst/>
                <a:latin typeface="Calibri Light" panose="020F0302020204030204" pitchFamily="34" charset="0"/>
                <a:ea typeface="+mj-ea"/>
                <a:cs typeface="+mj-cs"/>
              </a:rPr>
              <a:t>Welcome to the Registered Apprenticeship Academy (1)</a:t>
            </a:r>
            <a:endParaRPr lang="en-US"/>
          </a:p>
        </p:txBody>
      </p:sp>
      <p:pic>
        <p:nvPicPr>
          <p:cNvPr id="15" name="Picture 14" descr="Banner image from Registered Apprenticeship Academy website. Includes Registered Apprenticeship Academy logo, welcome message, and QR code. &#10;&#10;Welcome to the Registered Apprenticeship Academy &#10;The academy is designed to cater to all Registered Apprenticeship program stakeholders playing a vital role in the success of the RA system. John V. Ladd, Administrator, Office of Apprenticeship">
            <a:extLst>
              <a:ext uri="{FF2B5EF4-FFF2-40B4-BE49-F238E27FC236}">
                <a16:creationId xmlns:a16="http://schemas.microsoft.com/office/drawing/2014/main" id="{BE778C83-3D8A-8434-34D6-141327838F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0" y="0"/>
            <a:ext cx="12192000" cy="4138539"/>
          </a:xfrm>
          <a:prstGeom prst="rect">
            <a:avLst/>
          </a:prstGeom>
          <a:effectLst/>
        </p:spPr>
      </p:pic>
      <p:sp>
        <p:nvSpPr>
          <p:cNvPr id="3" name="Content Placeholder 2">
            <a:extLst>
              <a:ext uri="{FF2B5EF4-FFF2-40B4-BE49-F238E27FC236}">
                <a16:creationId xmlns:a16="http://schemas.microsoft.com/office/drawing/2014/main" id="{5E9A955C-3256-7093-E935-D6A166BAE221}"/>
              </a:ext>
            </a:extLst>
          </p:cNvPr>
          <p:cNvSpPr>
            <a:spLocks noGrp="1"/>
          </p:cNvSpPr>
          <p:nvPr>
            <p:ph idx="12"/>
          </p:nvPr>
        </p:nvSpPr>
        <p:spPr>
          <a:xfrm>
            <a:off x="283464" y="4471416"/>
            <a:ext cx="5440680" cy="2011680"/>
          </a:xfrm>
        </p:spPr>
        <p:txBody>
          <a:bodyPr vert="horz" lIns="91440" tIns="45720" rIns="91440" bIns="45720" rtlCol="0" anchor="t">
            <a:noAutofit/>
          </a:bodyPr>
          <a:lstStyle/>
          <a:p>
            <a:r>
              <a:rPr lang="en-US" sz="1800" b="1">
                <a:solidFill>
                  <a:srgbClr val="4D5D6C"/>
                </a:solidFill>
                <a:effectLst/>
                <a:latin typeface="Open Sans"/>
                <a:ea typeface="Open Sans"/>
                <a:cs typeface="Open Sans"/>
              </a:rPr>
              <a:t>The Registered Apprenticeship Academy is an interactive learning hub designed to inform, educate, and assist </a:t>
            </a:r>
            <a:r>
              <a:rPr lang="en-US" sz="1800" b="1">
                <a:solidFill>
                  <a:srgbClr val="4D5D6C"/>
                </a:solidFill>
                <a:latin typeface="Open Sans"/>
                <a:ea typeface="Open Sans"/>
                <a:cs typeface="Open Sans"/>
              </a:rPr>
              <a:t>registered</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apprenticeship</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stakeholders</a:t>
            </a:r>
            <a:r>
              <a:rPr lang="en-US" sz="1800" b="1">
                <a:solidFill>
                  <a:srgbClr val="4D5D6C"/>
                </a:solidFill>
                <a:effectLst/>
                <a:latin typeface="Open Sans"/>
                <a:ea typeface="Open Sans"/>
                <a:cs typeface="Open Sans"/>
              </a:rPr>
              <a:t> in succeeding in their respective roles by providing vital learning pathways that are accessible, impactful, and relevant.</a:t>
            </a:r>
          </a:p>
        </p:txBody>
      </p:sp>
      <p:cxnSp>
        <p:nvCxnSpPr>
          <p:cNvPr id="17" name="Straight Connector 16">
            <a:extLst>
              <a:ext uri="{FF2B5EF4-FFF2-40B4-BE49-F238E27FC236}">
                <a16:creationId xmlns:a16="http://schemas.microsoft.com/office/drawing/2014/main" id="{32B1FCCE-3269-05EC-3C74-016BD3B1F5E3}"/>
              </a:ext>
              <a:ext uri="{C183D7F6-B498-43B3-948B-1728B52AA6E4}">
                <adec:decorative xmlns:adec="http://schemas.microsoft.com/office/drawing/2017/decorative" val="1"/>
              </a:ext>
            </a:extLst>
          </p:cNvPr>
          <p:cNvCxnSpPr>
            <a:cxnSpLocks/>
          </p:cNvCxnSpPr>
          <p:nvPr/>
        </p:nvCxnSpPr>
        <p:spPr>
          <a:xfrm>
            <a:off x="6144623" y="4292780"/>
            <a:ext cx="0" cy="2441612"/>
          </a:xfrm>
          <a:prstGeom prst="line">
            <a:avLst/>
          </a:prstGeom>
          <a:noFill/>
          <a:ln w="25400" cap="flat">
            <a:solidFill>
              <a:srgbClr val="4D5D6C"/>
            </a:solidFill>
            <a:prstDash val="solid"/>
            <a:miter lim="400000"/>
          </a:ln>
          <a:effectLst/>
          <a:sp3d/>
        </p:spPr>
        <p:style>
          <a:lnRef idx="0">
            <a:scrgbClr r="0" g="0" b="0"/>
          </a:lnRef>
          <a:fillRef idx="0">
            <a:scrgbClr r="0" g="0" b="0"/>
          </a:fillRef>
          <a:effectRef idx="0">
            <a:scrgbClr r="0" g="0" b="0"/>
          </a:effectRef>
          <a:fontRef idx="none"/>
        </p:style>
      </p:cxnSp>
      <p:sp>
        <p:nvSpPr>
          <p:cNvPr id="5" name="Oval 4">
            <a:extLst>
              <a:ext uri="{FF2B5EF4-FFF2-40B4-BE49-F238E27FC236}">
                <a16:creationId xmlns:a16="http://schemas.microsoft.com/office/drawing/2014/main" id="{D90F6A8F-49DD-C3F7-E50B-77F4CEE62D95}"/>
              </a:ext>
              <a:ext uri="{C183D7F6-B498-43B3-948B-1728B52AA6E4}">
                <adec:decorative xmlns:adec="http://schemas.microsoft.com/office/drawing/2017/decorative" val="1"/>
              </a:ext>
            </a:extLst>
          </p:cNvPr>
          <p:cNvSpPr/>
          <p:nvPr/>
        </p:nvSpPr>
        <p:spPr>
          <a:xfrm>
            <a:off x="6418680" y="4559935"/>
            <a:ext cx="731520" cy="731520"/>
          </a:xfrm>
          <a:prstGeom prst="ellipse">
            <a:avLst/>
          </a:prstGeom>
          <a:solidFill>
            <a:srgbClr val="4D5D6C"/>
          </a:solidFill>
          <a:ln w="19050">
            <a:solidFill>
              <a:srgbClr val="4D5D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Internet with solid fill">
            <a:extLst>
              <a:ext uri="{FF2B5EF4-FFF2-40B4-BE49-F238E27FC236}">
                <a16:creationId xmlns:a16="http://schemas.microsoft.com/office/drawing/2014/main" id="{A8663F84-B8F0-49B1-5DC6-74259C9DA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6701" y="4628515"/>
            <a:ext cx="594360" cy="594360"/>
          </a:xfrm>
          <a:prstGeom prst="rect">
            <a:avLst/>
          </a:prstGeom>
        </p:spPr>
      </p:pic>
      <p:sp>
        <p:nvSpPr>
          <p:cNvPr id="21" name="Text Placeholder 20">
            <a:extLst>
              <a:ext uri="{FF2B5EF4-FFF2-40B4-BE49-F238E27FC236}">
                <a16:creationId xmlns:a16="http://schemas.microsoft.com/office/drawing/2014/main" id="{C7B79BDE-7601-1992-859E-B24B12CC323D}"/>
              </a:ext>
            </a:extLst>
          </p:cNvPr>
          <p:cNvSpPr>
            <a:spLocks noGrp="1"/>
          </p:cNvSpPr>
          <p:nvPr>
            <p:ph type="body" sz="quarter" idx="13"/>
          </p:nvPr>
        </p:nvSpPr>
        <p:spPr>
          <a:xfrm>
            <a:off x="7318473" y="4599432"/>
            <a:ext cx="4407408" cy="649224"/>
          </a:xfrm>
        </p:spPr>
        <p:txBody>
          <a:bodyPr>
            <a:noAutofit/>
          </a:bodyPr>
          <a:lstStyle/>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www.apprenticeship.gov/</a:t>
            </a:r>
          </a:p>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registered-apprenticeship-academy</a:t>
            </a:r>
            <a:endPar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3174434F-3B18-F646-62C8-5B1C42D0F746}"/>
              </a:ext>
              <a:ext uri="{C183D7F6-B498-43B3-948B-1728B52AA6E4}">
                <adec:decorative xmlns:adec="http://schemas.microsoft.com/office/drawing/2017/decorative" val="1"/>
              </a:ext>
            </a:extLst>
          </p:cNvPr>
          <p:cNvSpPr/>
          <p:nvPr/>
        </p:nvSpPr>
        <p:spPr>
          <a:xfrm>
            <a:off x="6418680" y="5470665"/>
            <a:ext cx="731520" cy="731520"/>
          </a:xfrm>
          <a:prstGeom prst="ellipse">
            <a:avLst/>
          </a:prstGeom>
          <a:solidFill>
            <a:srgbClr val="4D5D6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Envelope with solid fill">
            <a:extLst>
              <a:ext uri="{FF2B5EF4-FFF2-40B4-BE49-F238E27FC236}">
                <a16:creationId xmlns:a16="http://schemas.microsoft.com/office/drawing/2014/main" id="{3F6DB74E-ADEE-3AB7-98CA-02FFC71287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6701" y="5539245"/>
            <a:ext cx="594360" cy="594360"/>
          </a:xfrm>
          <a:prstGeom prst="rect">
            <a:avLst/>
          </a:prstGeom>
        </p:spPr>
      </p:pic>
      <p:sp>
        <p:nvSpPr>
          <p:cNvPr id="22" name="Text Placeholder 21">
            <a:extLst>
              <a:ext uri="{FF2B5EF4-FFF2-40B4-BE49-F238E27FC236}">
                <a16:creationId xmlns:a16="http://schemas.microsoft.com/office/drawing/2014/main" id="{EDD76824-F9A7-2D61-37EE-5AA7810F827C}"/>
              </a:ext>
            </a:extLst>
          </p:cNvPr>
          <p:cNvSpPr>
            <a:spLocks noGrp="1"/>
          </p:cNvSpPr>
          <p:nvPr>
            <p:ph type="body" sz="quarter" idx="14"/>
          </p:nvPr>
        </p:nvSpPr>
        <p:spPr>
          <a:xfrm>
            <a:off x="7318473" y="5650992"/>
            <a:ext cx="2688336" cy="365760"/>
          </a:xfrm>
        </p:spPr>
        <p:txBody>
          <a:bodyPr>
            <a:normAutofit/>
          </a:bodyPr>
          <a:lstStyle/>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raacademy@dol.gov</a:t>
            </a:r>
            <a:endPar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descr="A QR code on a white background. QR code navigates to the Registered Apprenticeship Academy website">
            <a:extLst>
              <a:ext uri="{FF2B5EF4-FFF2-40B4-BE49-F238E27FC236}">
                <a16:creationId xmlns:a16="http://schemas.microsoft.com/office/drawing/2014/main" id="{E7CCFB29-6026-8F4C-1F4E-A6DEC8EF1A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04304" y="5470665"/>
            <a:ext cx="1270347" cy="1270347"/>
          </a:xfrm>
          <a:prstGeom prst="rect">
            <a:avLst/>
          </a:prstGeom>
        </p:spPr>
      </p:pic>
    </p:spTree>
    <p:custDataLst>
      <p:tags r:id="rId1"/>
    </p:custDataLst>
    <p:extLst>
      <p:ext uri="{BB962C8B-B14F-4D97-AF65-F5344CB8AC3E}">
        <p14:creationId xmlns:p14="http://schemas.microsoft.com/office/powerpoint/2010/main" val="354817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28650" y="420540"/>
            <a:ext cx="11258550" cy="1325563"/>
          </a:xfrm>
        </p:spPr>
        <p:txBody>
          <a:bodyPr>
            <a:normAutofit/>
          </a:bodyPr>
          <a:lstStyle/>
          <a:p>
            <a:r>
              <a:rPr lang="en-US">
                <a:solidFill>
                  <a:schemeClr val="bg1"/>
                </a:solidFill>
                <a:latin typeface="Montserrat"/>
              </a:rPr>
              <a:t>Apprenticeships for Opportunity Youth</a:t>
            </a:r>
          </a:p>
        </p:txBody>
      </p:sp>
      <p:sp>
        <p:nvSpPr>
          <p:cNvPr id="12" name="TextBox 11">
            <a:extLst>
              <a:ext uri="{FF2B5EF4-FFF2-40B4-BE49-F238E27FC236}">
                <a16:creationId xmlns:a16="http://schemas.microsoft.com/office/drawing/2014/main" id="{C750515D-B881-7BCB-A1B7-71DD6F777975}"/>
              </a:ext>
            </a:extLst>
          </p:cNvPr>
          <p:cNvSpPr txBox="1"/>
          <p:nvPr/>
        </p:nvSpPr>
        <p:spPr>
          <a:xfrm>
            <a:off x="776092" y="1711204"/>
            <a:ext cx="10692084" cy="461665"/>
          </a:xfrm>
          <a:prstGeom prst="rect">
            <a:avLst/>
          </a:prstGeom>
          <a:solidFill>
            <a:schemeClr val="accent5">
              <a:lumMod val="20000"/>
              <a:lumOff val="80000"/>
            </a:schemeClr>
          </a:solidFill>
        </p:spPr>
        <p:txBody>
          <a:bodyPr wrap="square" rtlCol="0">
            <a:spAutoFit/>
          </a:bodyPr>
          <a:lstStyle/>
          <a:p>
            <a:r>
              <a:rPr lang="en-US" sz="2400"/>
              <a:t> 	</a:t>
            </a:r>
            <a:r>
              <a:rPr lang="en-US" sz="2000" i="0">
                <a:solidFill>
                  <a:schemeClr val="tx1"/>
                </a:solidFill>
                <a:effectLst/>
                <a:latin typeface="Montserrat Medium" panose="00000600000000000000" pitchFamily="2" charset="0"/>
              </a:rPr>
              <a:t>Connection to employment AND education</a:t>
            </a:r>
            <a:endParaRPr lang="en-US" sz="2000"/>
          </a:p>
        </p:txBody>
      </p:sp>
      <p:sp>
        <p:nvSpPr>
          <p:cNvPr id="14" name="TextBox 13">
            <a:extLst>
              <a:ext uri="{FF2B5EF4-FFF2-40B4-BE49-F238E27FC236}">
                <a16:creationId xmlns:a16="http://schemas.microsoft.com/office/drawing/2014/main" id="{C7B9744D-252F-DC3A-AE32-A51C576BAECC}"/>
              </a:ext>
            </a:extLst>
          </p:cNvPr>
          <p:cNvSpPr txBox="1"/>
          <p:nvPr/>
        </p:nvSpPr>
        <p:spPr>
          <a:xfrm>
            <a:off x="844805" y="2441128"/>
            <a:ext cx="10606929" cy="769441"/>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solidFill>
                  <a:schemeClr val="tx1"/>
                </a:solidFill>
                <a:latin typeface="Montserrat Medium" panose="00000600000000000000" pitchFamily="2" charset="0"/>
              </a:rPr>
              <a:t>C</a:t>
            </a:r>
            <a:r>
              <a:rPr lang="en-US" sz="2000" i="0">
                <a:solidFill>
                  <a:schemeClr val="tx1"/>
                </a:solidFill>
                <a:effectLst/>
                <a:latin typeface="Montserrat Medium" panose="00000600000000000000" pitchFamily="2" charset="0"/>
              </a:rPr>
              <a:t>areer pathway beyond RA Program completion for occupations that 	provide a family-supporting wage</a:t>
            </a:r>
            <a:endParaRPr lang="en-US" sz="2400" i="0">
              <a:solidFill>
                <a:schemeClr val="tx1"/>
              </a:solidFill>
              <a:effectLst/>
              <a:latin typeface="Montserrat Medium" panose="00000600000000000000" pitchFamily="2" charset="0"/>
            </a:endParaRPr>
          </a:p>
        </p:txBody>
      </p:sp>
      <p:sp>
        <p:nvSpPr>
          <p:cNvPr id="20" name="TextBox 19">
            <a:extLst>
              <a:ext uri="{FF2B5EF4-FFF2-40B4-BE49-F238E27FC236}">
                <a16:creationId xmlns:a16="http://schemas.microsoft.com/office/drawing/2014/main" id="{0CCCD922-734E-A5DD-1F7B-23710ACF888F}"/>
              </a:ext>
            </a:extLst>
          </p:cNvPr>
          <p:cNvSpPr txBox="1"/>
          <p:nvPr/>
        </p:nvSpPr>
        <p:spPr>
          <a:xfrm>
            <a:off x="792535" y="3573405"/>
            <a:ext cx="10659199" cy="461665"/>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latin typeface="Montserrat Medium" panose="00000600000000000000" pitchFamily="2" charset="0"/>
              </a:rPr>
              <a:t>R</a:t>
            </a:r>
            <a:r>
              <a:rPr lang="en-US" sz="2000">
                <a:solidFill>
                  <a:schemeClr val="tx1"/>
                </a:solidFill>
                <a:latin typeface="Montserrat Medium" panose="00000600000000000000" pitchFamily="2" charset="0"/>
              </a:rPr>
              <a:t>oadmap to credential, certification, and degree 	attainment </a:t>
            </a:r>
            <a:r>
              <a:rPr lang="en-US" sz="2000" i="0">
                <a:solidFill>
                  <a:schemeClr val="tx1"/>
                </a:solidFill>
                <a:effectLst/>
                <a:latin typeface="Montserrat Medium" panose="00000600000000000000" pitchFamily="2" charset="0"/>
              </a:rPr>
              <a:t>​​</a:t>
            </a:r>
          </a:p>
        </p:txBody>
      </p:sp>
      <p:sp>
        <p:nvSpPr>
          <p:cNvPr id="33" name="TextBox 32">
            <a:extLst>
              <a:ext uri="{FF2B5EF4-FFF2-40B4-BE49-F238E27FC236}">
                <a16:creationId xmlns:a16="http://schemas.microsoft.com/office/drawing/2014/main" id="{6EE533AB-CE8F-18A3-FB8C-274E5060FD91}"/>
              </a:ext>
            </a:extLst>
          </p:cNvPr>
          <p:cNvSpPr txBox="1"/>
          <p:nvPr/>
        </p:nvSpPr>
        <p:spPr>
          <a:xfrm>
            <a:off x="740266" y="4443348"/>
            <a:ext cx="10659199" cy="461665"/>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latin typeface="Montserrat Medium" panose="00000600000000000000" pitchFamily="2" charset="0"/>
              </a:rPr>
              <a:t>Connection to mentors who can offer support and guidance</a:t>
            </a:r>
            <a:r>
              <a:rPr lang="en-US" sz="2000" i="0">
                <a:solidFill>
                  <a:schemeClr val="tx1"/>
                </a:solidFill>
                <a:effectLst/>
                <a:latin typeface="Montserrat Medium" panose="00000600000000000000" pitchFamily="2" charset="0"/>
              </a:rPr>
              <a:t>​​</a:t>
            </a:r>
          </a:p>
        </p:txBody>
      </p:sp>
      <p:sp>
        <p:nvSpPr>
          <p:cNvPr id="36" name="TextBox 35">
            <a:extLst>
              <a:ext uri="{FF2B5EF4-FFF2-40B4-BE49-F238E27FC236}">
                <a16:creationId xmlns:a16="http://schemas.microsoft.com/office/drawing/2014/main" id="{85042F93-97FD-5A34-F3C1-324F5CF92EF7}"/>
              </a:ext>
            </a:extLst>
          </p:cNvPr>
          <p:cNvSpPr txBox="1"/>
          <p:nvPr/>
        </p:nvSpPr>
        <p:spPr>
          <a:xfrm>
            <a:off x="818669" y="5214674"/>
            <a:ext cx="10659199" cy="769441"/>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latin typeface="Montserrat Medium" panose="00000600000000000000" pitchFamily="2" charset="0"/>
              </a:rPr>
              <a:t>Linkages to critical supports to assist them in their learning and earning 	pathway</a:t>
            </a:r>
            <a:r>
              <a:rPr lang="en-US" sz="2000" i="0">
                <a:solidFill>
                  <a:schemeClr val="tx1"/>
                </a:solidFill>
                <a:effectLst/>
                <a:latin typeface="Montserrat Medium" panose="00000600000000000000" pitchFamily="2" charset="0"/>
              </a:rPr>
              <a:t>​​</a:t>
            </a: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172"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4" name="Oval 23">
            <a:extLst>
              <a:ext uri="{FF2B5EF4-FFF2-40B4-BE49-F238E27FC236}">
                <a16:creationId xmlns:a16="http://schemas.microsoft.com/office/drawing/2014/main" id="{42B8944B-5169-D3EC-A401-8042E39DD370}"/>
              </a:ext>
              <a:ext uri="{C183D7F6-B498-43B3-948B-1728B52AA6E4}">
                <adec:decorative xmlns:adec="http://schemas.microsoft.com/office/drawing/2017/decorative" val="1"/>
              </a:ext>
            </a:extLst>
          </p:cNvPr>
          <p:cNvSpPr/>
          <p:nvPr/>
        </p:nvSpPr>
        <p:spPr>
          <a:xfrm>
            <a:off x="628650" y="1539672"/>
            <a:ext cx="841034" cy="816406"/>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5023608-375F-1761-C49D-60002B9F9D4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87" y="1597604"/>
            <a:ext cx="705208" cy="705208"/>
          </a:xfrm>
          <a:prstGeom prst="rect">
            <a:avLst/>
          </a:prstGeom>
        </p:spPr>
      </p:pic>
      <p:sp>
        <p:nvSpPr>
          <p:cNvPr id="29" name="Oval 28">
            <a:extLst>
              <a:ext uri="{FF2B5EF4-FFF2-40B4-BE49-F238E27FC236}">
                <a16:creationId xmlns:a16="http://schemas.microsoft.com/office/drawing/2014/main" id="{1C276212-7B93-C8FF-09D3-67EB83DAF9E6}"/>
              </a:ext>
              <a:ext uri="{C183D7F6-B498-43B3-948B-1728B52AA6E4}">
                <adec:decorative xmlns:adec="http://schemas.microsoft.com/office/drawing/2017/decorative" val="1"/>
              </a:ext>
            </a:extLst>
          </p:cNvPr>
          <p:cNvSpPr/>
          <p:nvPr/>
        </p:nvSpPr>
        <p:spPr>
          <a:xfrm>
            <a:off x="606109" y="2427249"/>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F597E74-7D8A-0122-C6E8-C3E0BF7F2D9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266" y="2551573"/>
            <a:ext cx="572719" cy="572719"/>
          </a:xfrm>
          <a:prstGeom prst="rect">
            <a:avLst/>
          </a:prstGeom>
        </p:spPr>
      </p:pic>
      <p:sp>
        <p:nvSpPr>
          <p:cNvPr id="30" name="Oval 29">
            <a:extLst>
              <a:ext uri="{FF2B5EF4-FFF2-40B4-BE49-F238E27FC236}">
                <a16:creationId xmlns:a16="http://schemas.microsoft.com/office/drawing/2014/main" id="{AE175AA1-18A4-1638-6C9C-2F3C8C447051}"/>
              </a:ext>
              <a:ext uri="{C183D7F6-B498-43B3-948B-1728B52AA6E4}">
                <adec:decorative xmlns:adec="http://schemas.microsoft.com/office/drawing/2017/decorative" val="1"/>
              </a:ext>
            </a:extLst>
          </p:cNvPr>
          <p:cNvSpPr/>
          <p:nvPr/>
        </p:nvSpPr>
        <p:spPr>
          <a:xfrm>
            <a:off x="628650" y="3363911"/>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5429F439-0083-2B30-48E4-05F852E052D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454" y="3398204"/>
            <a:ext cx="681074" cy="681074"/>
          </a:xfrm>
          <a:prstGeom prst="rect">
            <a:avLst/>
          </a:prstGeom>
        </p:spPr>
      </p:pic>
      <p:sp>
        <p:nvSpPr>
          <p:cNvPr id="31" name="Oval 30">
            <a:extLst>
              <a:ext uri="{FF2B5EF4-FFF2-40B4-BE49-F238E27FC236}">
                <a16:creationId xmlns:a16="http://schemas.microsoft.com/office/drawing/2014/main" id="{4D03824D-093D-4D37-5A71-843388302220}"/>
              </a:ext>
              <a:ext uri="{C183D7F6-B498-43B3-948B-1728B52AA6E4}">
                <adec:decorative xmlns:adec="http://schemas.microsoft.com/office/drawing/2017/decorative" val="1"/>
              </a:ext>
            </a:extLst>
          </p:cNvPr>
          <p:cNvSpPr/>
          <p:nvPr/>
        </p:nvSpPr>
        <p:spPr>
          <a:xfrm>
            <a:off x="628650" y="4283687"/>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7405B1B1-BE87-0661-ACB6-2415FD39CB6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270" y="4360480"/>
            <a:ext cx="769442" cy="769442"/>
          </a:xfrm>
          <a:prstGeom prst="rect">
            <a:avLst/>
          </a:prstGeom>
        </p:spPr>
      </p:pic>
      <p:sp>
        <p:nvSpPr>
          <p:cNvPr id="32" name="Oval 31">
            <a:extLst>
              <a:ext uri="{FF2B5EF4-FFF2-40B4-BE49-F238E27FC236}">
                <a16:creationId xmlns:a16="http://schemas.microsoft.com/office/drawing/2014/main" id="{9ACEAA92-F026-15D1-4AF9-B9378023BED5}"/>
              </a:ext>
              <a:ext uri="{C183D7F6-B498-43B3-948B-1728B52AA6E4}">
                <adec:decorative xmlns:adec="http://schemas.microsoft.com/office/drawing/2017/decorative" val="1"/>
              </a:ext>
            </a:extLst>
          </p:cNvPr>
          <p:cNvSpPr/>
          <p:nvPr/>
        </p:nvSpPr>
        <p:spPr>
          <a:xfrm>
            <a:off x="606109" y="5181848"/>
            <a:ext cx="863575" cy="861749"/>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D3A8A7D3-89E2-4684-C588-D366EA4E045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132" y="5250973"/>
            <a:ext cx="682463" cy="682463"/>
          </a:xfrm>
          <a:prstGeom prst="rect">
            <a:avLst/>
          </a:prstGeom>
        </p:spPr>
      </p:pic>
      <p:pic>
        <p:nvPicPr>
          <p:cNvPr id="3" name="Picture 2">
            <a:extLst>
              <a:ext uri="{FF2B5EF4-FFF2-40B4-BE49-F238E27FC236}">
                <a16:creationId xmlns:a16="http://schemas.microsoft.com/office/drawing/2014/main" id="{7C8C33C6-533F-E580-EA34-6E239D330D87}"/>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50514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C8E7-23B8-C309-FCF8-0915B89F4B0A}"/>
              </a:ext>
            </a:extLst>
          </p:cNvPr>
          <p:cNvSpPr>
            <a:spLocks noGrp="1"/>
          </p:cNvSpPr>
          <p:nvPr>
            <p:ph type="title"/>
          </p:nvPr>
        </p:nvSpPr>
        <p:spPr/>
        <p:txBody>
          <a:bodyPr/>
          <a:lstStyle/>
          <a:p>
            <a:r>
              <a:rPr lang="en-US"/>
              <a:t>Apprenticeships for Youth</a:t>
            </a:r>
          </a:p>
        </p:txBody>
      </p:sp>
      <p:pic>
        <p:nvPicPr>
          <p:cNvPr id="16" name="Picture Placeholder 15" descr="Graph depicting the &quot;Total Youth Apprentices (16-24) Served, Fiscal Years 2018-2022&quot;. The source can be found at hrrps://www.apprenticeship.gov.">
            <a:extLst>
              <a:ext uri="{FF2B5EF4-FFF2-40B4-BE49-F238E27FC236}">
                <a16:creationId xmlns:a16="http://schemas.microsoft.com/office/drawing/2014/main" id="{9C76EAA0-ECF7-0465-A6CE-02BD4D5E87CF}"/>
              </a:ext>
            </a:extLst>
          </p:cNvPr>
          <p:cNvPicPr>
            <a:picLocks noGrp="1" noChangeAspect="1"/>
          </p:cNvPicPr>
          <p:nvPr>
            <p:ph type="pic" sz="quarter" idx="13"/>
          </p:nvPr>
        </p:nvPicPr>
        <p:blipFill rotWithShape="1">
          <a:blip r:embed="rId2"/>
          <a:srcRect l="2884" t="-5044" r="3811" b="515"/>
          <a:stretch/>
        </p:blipFill>
        <p:spPr>
          <a:xfrm>
            <a:off x="715223" y="1439501"/>
            <a:ext cx="7289218" cy="4059253"/>
          </a:xfrm>
          <a:ln>
            <a:noFill/>
          </a:ln>
        </p:spPr>
      </p:pic>
      <p:sp>
        <p:nvSpPr>
          <p:cNvPr id="9" name="Text Placeholder 8">
            <a:extLst>
              <a:ext uri="{FF2B5EF4-FFF2-40B4-BE49-F238E27FC236}">
                <a16:creationId xmlns:a16="http://schemas.microsoft.com/office/drawing/2014/main" id="{B6980CBB-6C82-4233-09F5-DA50A53932B8}"/>
              </a:ext>
            </a:extLst>
          </p:cNvPr>
          <p:cNvSpPr>
            <a:spLocks noGrp="1"/>
          </p:cNvSpPr>
          <p:nvPr>
            <p:ph type="body" sz="quarter" idx="19"/>
          </p:nvPr>
        </p:nvSpPr>
        <p:spPr>
          <a:xfrm>
            <a:off x="8320134" y="1859971"/>
            <a:ext cx="3291339" cy="3638783"/>
          </a:xfrm>
          <a:ln w="38100">
            <a:solidFill>
              <a:srgbClr val="ED7D31"/>
            </a:solidFill>
          </a:ln>
        </p:spPr>
        <p:txBody>
          <a:bodyPr>
            <a:normAutofit fontScale="92500"/>
          </a:bodyPr>
          <a:lstStyle/>
          <a:p>
            <a:pPr marL="0" indent="0" algn="ctr">
              <a:buNone/>
            </a:pPr>
            <a:r>
              <a:rPr lang="en-US">
                <a:solidFill>
                  <a:srgbClr val="75978E"/>
                </a:solidFill>
              </a:rPr>
              <a:t>In 2022, there were</a:t>
            </a:r>
          </a:p>
          <a:p>
            <a:pPr marL="0" indent="0" algn="ctr">
              <a:buNone/>
            </a:pPr>
            <a:endParaRPr lang="en-US"/>
          </a:p>
          <a:p>
            <a:pPr marL="0" indent="0" algn="ctr">
              <a:buNone/>
            </a:pPr>
            <a:r>
              <a:rPr lang="en-US" sz="5400" b="1">
                <a:solidFill>
                  <a:srgbClr val="013871"/>
                </a:solidFill>
              </a:rPr>
              <a:t>228,535 </a:t>
            </a:r>
          </a:p>
          <a:p>
            <a:pPr marL="0" indent="0" algn="ctr">
              <a:buNone/>
            </a:pPr>
            <a:endParaRPr lang="en-US"/>
          </a:p>
          <a:p>
            <a:pPr marL="0" indent="0" algn="ctr">
              <a:buNone/>
            </a:pPr>
            <a:r>
              <a:rPr lang="en-US">
                <a:solidFill>
                  <a:srgbClr val="013871"/>
                </a:solidFill>
              </a:rPr>
              <a:t>Youth Apprentices</a:t>
            </a:r>
          </a:p>
          <a:p>
            <a:pPr marL="0" indent="0" algn="ctr">
              <a:buNone/>
            </a:pPr>
            <a:r>
              <a:rPr lang="en-US">
                <a:solidFill>
                  <a:srgbClr val="013871"/>
                </a:solidFill>
              </a:rPr>
              <a:t>Registered</a:t>
            </a:r>
          </a:p>
          <a:p>
            <a:endParaRPr lang="en-US"/>
          </a:p>
        </p:txBody>
      </p:sp>
      <p:sp>
        <p:nvSpPr>
          <p:cNvPr id="11" name="Text Placeholder 10">
            <a:extLst>
              <a:ext uri="{FF2B5EF4-FFF2-40B4-BE49-F238E27FC236}">
                <a16:creationId xmlns:a16="http://schemas.microsoft.com/office/drawing/2014/main" id="{15AB1E6B-CAE5-AEE1-6B74-F3AF2CE6D99B}"/>
              </a:ext>
            </a:extLst>
          </p:cNvPr>
          <p:cNvSpPr>
            <a:spLocks noGrp="1"/>
          </p:cNvSpPr>
          <p:nvPr>
            <p:ph type="body" sz="quarter" idx="21"/>
          </p:nvPr>
        </p:nvSpPr>
        <p:spPr>
          <a:xfrm>
            <a:off x="715223" y="5538386"/>
            <a:ext cx="4898059" cy="551932"/>
          </a:xfrm>
        </p:spPr>
        <p:txBody>
          <a:bodyPr>
            <a:normAutofit/>
          </a:bodyPr>
          <a:lstStyle/>
          <a:p>
            <a:r>
              <a:rPr lang="en-US" sz="1800" b="1">
                <a:latin typeface="Montserrat" panose="00000500000000000000" pitchFamily="2" charset="0"/>
              </a:rPr>
              <a:t>Source: </a:t>
            </a:r>
            <a:r>
              <a:rPr lang="en-US" sz="1800">
                <a:latin typeface="Montserrat" panose="00000500000000000000" pitchFamily="2" charset="0"/>
                <a:hlinkClick r:id="rId3" tooltip="https://www.apprenticeship.gov/ "/>
              </a:rPr>
              <a:t>https://www.apprenticeship.gov/ </a:t>
            </a:r>
            <a:r>
              <a:rPr lang="en-US" sz="1800" b="1">
                <a:latin typeface="Montserrat" panose="00000500000000000000" pitchFamily="2" charset="0"/>
              </a:rPr>
              <a:t> </a:t>
            </a:r>
          </a:p>
        </p:txBody>
      </p:sp>
      <p:pic>
        <p:nvPicPr>
          <p:cNvPr id="19" name="Picture 18">
            <a:extLst>
              <a:ext uri="{FF2B5EF4-FFF2-40B4-BE49-F238E27FC236}">
                <a16:creationId xmlns:a16="http://schemas.microsoft.com/office/drawing/2014/main" id="{BCBAEBAC-2823-D532-092C-60BF4D16D3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1068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The Investing in America Agenda and Opportunity Youth:</a:t>
            </a:r>
            <a:br>
              <a:rPr lang="en-US" b="1">
                <a:solidFill>
                  <a:schemeClr val="bg1"/>
                </a:solidFill>
                <a:latin typeface="Montserrat"/>
              </a:rPr>
            </a:br>
            <a:r>
              <a:rPr lang="en-US" b="1">
                <a:solidFill>
                  <a:schemeClr val="bg1"/>
                </a:solidFill>
                <a:latin typeface="Montserrat"/>
              </a:rPr>
              <a:t>A Match Made for Each Other</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91AEF865-5968-3CB7-68A4-81C242EF32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68790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285750" y="420540"/>
            <a:ext cx="11734800" cy="1325563"/>
          </a:xfrm>
        </p:spPr>
        <p:txBody>
          <a:bodyPr>
            <a:normAutofit/>
          </a:bodyPr>
          <a:lstStyle/>
          <a:p>
            <a:r>
              <a:rPr lang="en-US" sz="4000">
                <a:solidFill>
                  <a:schemeClr val="bg1"/>
                </a:solidFill>
                <a:latin typeface="Montserrat"/>
              </a:rPr>
              <a:t>What is the Investing in America Agenda?</a:t>
            </a:r>
          </a:p>
        </p:txBody>
      </p:sp>
      <p:sp>
        <p:nvSpPr>
          <p:cNvPr id="6" name="TextBox 5">
            <a:extLst>
              <a:ext uri="{FF2B5EF4-FFF2-40B4-BE49-F238E27FC236}">
                <a16:creationId xmlns:a16="http://schemas.microsoft.com/office/drawing/2014/main" id="{F2EA02B8-8653-704C-B638-AFFFAB7B2732}"/>
              </a:ext>
            </a:extLst>
          </p:cNvPr>
          <p:cNvSpPr txBox="1"/>
          <p:nvPr/>
        </p:nvSpPr>
        <p:spPr>
          <a:xfrm>
            <a:off x="548958" y="1620570"/>
            <a:ext cx="10876515" cy="830997"/>
          </a:xfrm>
          <a:prstGeom prst="rect">
            <a:avLst/>
          </a:prstGeom>
          <a:noFill/>
        </p:spPr>
        <p:txBody>
          <a:bodyPr wrap="square" rtlCol="0">
            <a:spAutoFit/>
          </a:bodyPr>
          <a:lstStyle/>
          <a:p>
            <a:r>
              <a:rPr lang="en-US" sz="2400">
                <a:latin typeface="Montserrat" panose="00000500000000000000" pitchFamily="2" charset="0"/>
              </a:rPr>
              <a:t>The </a:t>
            </a:r>
            <a:r>
              <a:rPr lang="en-US" sz="2400" b="1">
                <a:latin typeface="Montserrat" panose="00000500000000000000" pitchFamily="2" charset="0"/>
                <a:hlinkClick r:id="rId3"/>
              </a:rPr>
              <a:t>Investing in America Agenda</a:t>
            </a:r>
            <a:r>
              <a:rPr lang="en-US" sz="2400" b="1">
                <a:latin typeface="Montserrat" panose="00000500000000000000" pitchFamily="2" charset="0"/>
              </a:rPr>
              <a:t> </a:t>
            </a:r>
            <a:r>
              <a:rPr lang="en-US" sz="2400">
                <a:latin typeface="Montserrat" panose="00000500000000000000" pitchFamily="2" charset="0"/>
              </a:rPr>
              <a:t>consists of extensive resources and rules to support the advancement of Registered Apprenticeship: </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10552" y="2617269"/>
            <a:ext cx="10553325" cy="3166304"/>
          </a:xfrm>
        </p:spPr>
        <p:txBody>
          <a:bodyPr vert="horz" lIns="91440" tIns="45720" rIns="91440" bIns="45720" rtlCol="0" anchor="t">
            <a:normAutofit/>
          </a:bodyPr>
          <a:lstStyle/>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4"/>
              </a:rPr>
              <a:t>The Bipartisan Infrastructure Bill</a:t>
            </a:r>
            <a:r>
              <a:rPr lang="en-US" sz="1800">
                <a:solidFill>
                  <a:schemeClr val="tx1"/>
                </a:solidFill>
                <a:latin typeface="Montserrat" panose="00000500000000000000" pitchFamily="2" charset="0"/>
              </a:rPr>
              <a:t>: $550 billion in new funds for infrastructure</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5"/>
              </a:rPr>
              <a:t>The CHIPS and Science Act</a:t>
            </a:r>
            <a:r>
              <a:rPr lang="en-US" sz="1800">
                <a:solidFill>
                  <a:schemeClr val="tx1"/>
                </a:solidFill>
                <a:latin typeface="Montserrat" panose="00000500000000000000" pitchFamily="2" charset="0"/>
              </a:rPr>
              <a:t>: </a:t>
            </a:r>
            <a:r>
              <a:rPr lang="en-US" sz="1800">
                <a:effectLst/>
                <a:latin typeface="Montserrat" panose="00000500000000000000" pitchFamily="2" charset="0"/>
                <a:ea typeface="Calibri" panose="020F0502020204030204" pitchFamily="34" charset="0"/>
              </a:rPr>
              <a:t>$</a:t>
            </a:r>
            <a:r>
              <a:rPr lang="en-US" sz="1800">
                <a:solidFill>
                  <a:srgbClr val="000000"/>
                </a:solidFill>
                <a:effectLst/>
                <a:latin typeface="Montserrat" panose="00000500000000000000" pitchFamily="2" charset="0"/>
                <a:ea typeface="Calibri" panose="020F0502020204030204" pitchFamily="34" charset="0"/>
              </a:rPr>
              <a:t>52.7 billion for American semiconductor research, development, manufacturing, and workforce development</a:t>
            </a:r>
            <a:br>
              <a:rPr lang="en-US" sz="1800">
                <a:solidFill>
                  <a:srgbClr val="000000"/>
                </a:solidFill>
                <a:effectLst/>
                <a:latin typeface="Montserrat" panose="00000500000000000000" pitchFamily="2" charset="0"/>
                <a:ea typeface="Calibri" panose="020F0502020204030204" pitchFamily="34" charset="0"/>
              </a:rPr>
            </a:br>
            <a:endParaRPr lang="en-US" sz="1800">
              <a:solidFill>
                <a:srgbClr val="000000"/>
              </a:solidFill>
              <a:effectLst/>
              <a:latin typeface="Montserrat" panose="00000500000000000000" pitchFamily="2" charset="0"/>
              <a:ea typeface="Calibri" panose="020F0502020204030204" pitchFamily="34"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6"/>
              </a:rPr>
              <a:t>The American Rescue Plan Act</a:t>
            </a:r>
            <a:r>
              <a:rPr lang="en-US" sz="1800">
                <a:solidFill>
                  <a:schemeClr val="tx1"/>
                </a:solidFill>
                <a:latin typeface="Montserrat" panose="00000500000000000000" pitchFamily="2" charset="0"/>
              </a:rPr>
              <a:t>: $1.9 trillion recovery bill with more than $40 billion dedicated to workforce development</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7"/>
              </a:rPr>
              <a:t>The Inflation Reduction Act</a:t>
            </a:r>
            <a:r>
              <a:rPr lang="en-US" sz="1800">
                <a:solidFill>
                  <a:schemeClr val="tx1"/>
                </a:solidFill>
                <a:latin typeface="Montserrat" panose="00000500000000000000" pitchFamily="2" charset="0"/>
              </a:rPr>
              <a:t>: Nearly $1.2 trillion in incentives for green energy and </a:t>
            </a:r>
            <a:br>
              <a:rPr lang="en-US" sz="1800">
                <a:solidFill>
                  <a:schemeClr val="tx1"/>
                </a:solidFill>
                <a:latin typeface="Montserrat" panose="00000500000000000000" pitchFamily="2" charset="0"/>
              </a:rPr>
            </a:br>
            <a:r>
              <a:rPr lang="en-US" sz="1800">
                <a:solidFill>
                  <a:schemeClr val="tx1"/>
                </a:solidFill>
                <a:latin typeface="Montserrat" panose="00000500000000000000" pitchFamily="2" charset="0"/>
              </a:rPr>
              <a:t>increased Affordable Care Act (ACA) subsidies</a:t>
            </a:r>
          </a:p>
          <a:p>
            <a:pPr>
              <a:lnSpc>
                <a:spcPct val="100000"/>
              </a:lnSpc>
            </a:pPr>
            <a:endParaRPr lang="en-US"/>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0447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122" name="Picture 2">
            <a:extLst>
              <a:ext uri="{FF2B5EF4-FFF2-40B4-BE49-F238E27FC236}">
                <a16:creationId xmlns:a16="http://schemas.microsoft.com/office/drawing/2014/main" id="{6DBD2B2F-9951-33A1-D6FD-DFF75659B56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98465" y="4318119"/>
            <a:ext cx="3879562" cy="2610644"/>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44A460-3DC7-65CA-731D-60EBE4AB2C9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191784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a:t>
            </a:r>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3" cstate="email">
            <a:extLst>
              <a:ext uri="{28A0092B-C50C-407E-A947-70E740481C1C}">
                <a14:useLocalDpi xmlns:a14="http://schemas.microsoft.com/office/drawing/2010/main"/>
              </a:ext>
            </a:extLst>
          </a:blip>
          <a:srcRect l="2119" r="2119"/>
          <a:stretch/>
        </p:blipFill>
        <p:spPr>
          <a:xfrm>
            <a:off x="4629517" y="1925659"/>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4068832" y="4512752"/>
            <a:ext cx="3395938" cy="997397"/>
          </a:xfrm>
        </p:spPr>
        <p:txBody>
          <a:bodyPr>
            <a:normAutofit/>
          </a:bodyPr>
          <a:lstStyle/>
          <a:p>
            <a:pPr>
              <a:lnSpc>
                <a:spcPct val="70000"/>
              </a:lnSpc>
            </a:pPr>
            <a:r>
              <a:rPr lang="en-US">
                <a:solidFill>
                  <a:srgbClr val="0D274D"/>
                </a:solidFill>
                <a:latin typeface="Montserrat" panose="00000500000000000000" pitchFamily="2" charset="0"/>
              </a:rPr>
              <a:t>Alan D. Dodkowitz</a:t>
            </a:r>
          </a:p>
          <a:p>
            <a:endParaRPr lang="en-US"/>
          </a:p>
        </p:txBody>
      </p:sp>
      <p:sp>
        <p:nvSpPr>
          <p:cNvPr id="22" name="Text Placeholder 21">
            <a:extLst>
              <a:ext uri="{FF2B5EF4-FFF2-40B4-BE49-F238E27FC236}">
                <a16:creationId xmlns:a16="http://schemas.microsoft.com/office/drawing/2014/main" id="{909AD05D-5973-E375-E273-872691692859}"/>
              </a:ext>
            </a:extLst>
          </p:cNvPr>
          <p:cNvSpPr>
            <a:spLocks noGrp="1"/>
          </p:cNvSpPr>
          <p:nvPr>
            <p:ph type="body" sz="quarter" idx="24"/>
          </p:nvPr>
        </p:nvSpPr>
        <p:spPr>
          <a:xfrm>
            <a:off x="3978215" y="5094288"/>
            <a:ext cx="3577172" cy="997398"/>
          </a:xfrm>
        </p:spPr>
        <p:txBody>
          <a:bodyPr>
            <a:normAutofit/>
          </a:bodyPr>
          <a:lstStyle/>
          <a:p>
            <a:pPr>
              <a:lnSpc>
                <a:spcPct val="150000"/>
              </a:lnSpc>
              <a:spcBef>
                <a:spcPts val="0"/>
              </a:spcBef>
            </a:pPr>
            <a:r>
              <a:rPr lang="en-US">
                <a:solidFill>
                  <a:srgbClr val="0D274D"/>
                </a:solidFill>
                <a:latin typeface="Montserrat"/>
                <a:ea typeface="Roboto"/>
              </a:rPr>
              <a:t>Senior Subject Matter Expert</a:t>
            </a:r>
          </a:p>
          <a:p>
            <a:pPr>
              <a:lnSpc>
                <a:spcPct val="150000"/>
              </a:lnSpc>
              <a:spcBef>
                <a:spcPts val="0"/>
              </a:spcBef>
            </a:pPr>
            <a:r>
              <a:rPr lang="en-US">
                <a:solidFill>
                  <a:srgbClr val="0D274D"/>
                </a:solidFill>
                <a:latin typeface="Montserrat"/>
                <a:ea typeface="Roboto"/>
              </a:rPr>
              <a:t>Safal Partners</a:t>
            </a:r>
          </a:p>
          <a:p>
            <a:endParaRPr lang="en-US"/>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3F15D0-458B-F933-1A16-076096D364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Bipartisan Infrastructure Law</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53915" y="1533760"/>
            <a:ext cx="11152216" cy="4340407"/>
          </a:xfrm>
        </p:spPr>
        <p:txBody>
          <a:bodyPr vert="horz" lIns="91440" tIns="45720" rIns="91440" bIns="45720" rtlCol="0" anchor="t">
            <a:noAutofit/>
          </a:bodyPr>
          <a:lstStyle/>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3"/>
              </a:rPr>
              <a:t>Safe Streets and Roads for All (SS4A) Grant program</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$1 billion to enhance roadway safety, includes pre-apprenticeship, apprenticeship readiness, and youth service initiatives</a:t>
            </a:r>
            <a:r>
              <a:rPr lang="en-US" sz="1800">
                <a:solidFill>
                  <a:srgbClr val="242021"/>
                </a:solidFill>
                <a:latin typeface="Montserrat" panose="00000500000000000000" pitchFamily="2" charset="0"/>
                <a:ea typeface="Calibri" panose="020F0502020204030204" pitchFamily="34" charset="0"/>
                <a:cs typeface="Calibri" panose="020F0502020204030204" pitchFamily="34" charset="0"/>
              </a:rPr>
              <a:t> </a:t>
            </a: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with a clear path towards registered apprenticeships</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4"/>
              </a:rPr>
              <a:t>Building Pathways to Infrastructure Jobs Grant Program</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Supports enhanced training models in H-1B industries and focuses on sectors like advanced manufacturing, information technology, professional services, supporting renewable energy, transportation, and broadband infrastructure</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hlinkClick r:id="rId5"/>
              </a:rPr>
              <a:t>Workforce Development</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a:t>
            </a:r>
            <a: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Expands existing workforce development programs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encompassing trade schools, community colleges, and union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training programs in Registered Apprenticeship. Participants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gain expertise in conducting energy assessments for small-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and mid-sized manufacturing businesses.</a:t>
            </a:r>
            <a:endParaRPr lang="en-US" sz="1800">
              <a:latin typeface="Montserrat" panose="00000500000000000000" pitchFamily="2" charset="0"/>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103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49732A23-AC49-C947-EBFC-69FFD4EB4AB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5958" y="3984577"/>
            <a:ext cx="4602297" cy="2873423"/>
          </a:xfrm>
          <a:prstGeom prst="rect">
            <a:avLst/>
          </a:prstGeom>
          <a:effectLst>
            <a:softEdge rad="635000"/>
          </a:effectLst>
        </p:spPr>
      </p:pic>
      <p:pic>
        <p:nvPicPr>
          <p:cNvPr id="4" name="Picture 3">
            <a:extLst>
              <a:ext uri="{FF2B5EF4-FFF2-40B4-BE49-F238E27FC236}">
                <a16:creationId xmlns:a16="http://schemas.microsoft.com/office/drawing/2014/main" id="{BC16FE0F-6FBA-4BC5-B8F5-AEEFA6B02D3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93159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6A692D-DCD7-3F1F-2CC0-E85553A9F293}"/>
              </a:ext>
            </a:extLst>
          </p:cNvPr>
          <p:cNvSpPr txBox="1">
            <a:spLocks noGrp="1"/>
          </p:cNvSpPr>
          <p:nvPr>
            <p:ph type="title" idx="4294967295"/>
          </p:nvPr>
        </p:nvSpPr>
        <p:spPr>
          <a:xfrm>
            <a:off x="838200" y="42054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ontserrat"/>
                <a:ea typeface="+mj-ea"/>
                <a:cs typeface="+mj-cs"/>
              </a:rPr>
              <a:t>The Bipartisan Infrastructure Law </a:t>
            </a:r>
            <a:r>
              <a:rPr kumimoji="0" lang="en-US" sz="4400" b="0" i="0" u="none" strike="noStrike" kern="1200" cap="none" spc="0" normalizeH="0" baseline="0" noProof="0">
                <a:ln>
                  <a:noFill/>
                </a:ln>
                <a:effectLst/>
                <a:uLnTx/>
                <a:uFillTx/>
                <a:latin typeface="Montserrat"/>
                <a:ea typeface="+mj-ea"/>
                <a:cs typeface="+mj-cs"/>
              </a:rPr>
              <a:t>2</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47206" y="1746103"/>
            <a:ext cx="8388152" cy="3365795"/>
          </a:xfrm>
        </p:spPr>
        <p:txBody>
          <a:bodyPr vert="horz" lIns="91440" tIns="45720" rIns="91440" bIns="45720" rtlCol="0" anchor="t">
            <a:noAutofit/>
          </a:bodyPr>
          <a:lstStyle/>
          <a:p>
            <a:pPr>
              <a:spcBef>
                <a:spcPts val="0"/>
              </a:spcBef>
            </a:pPr>
            <a:r>
              <a:rPr lang="en-US" sz="2000" b="1">
                <a:effectLst/>
                <a:latin typeface="Montserrat" panose="00000500000000000000" pitchFamily="2" charset="0"/>
                <a:ea typeface="Calibri" panose="020F0502020204030204" pitchFamily="34" charset="0"/>
                <a:hlinkClick r:id="rId3"/>
              </a:rPr>
              <a:t>National Electric Vehicle Infrastructure Formula Program: </a:t>
            </a:r>
            <a:br>
              <a:rPr lang="en-US" sz="2000" b="1">
                <a:effectLst/>
                <a:latin typeface="Montserrat" panose="00000500000000000000" pitchFamily="2" charset="0"/>
                <a:ea typeface="Calibri" panose="020F0502020204030204" pitchFamily="34" charset="0"/>
              </a:rPr>
            </a:br>
            <a:r>
              <a:rPr lang="en-US" sz="1800">
                <a:effectLst/>
                <a:latin typeface="Montserrat" panose="00000500000000000000" pitchFamily="2" charset="0"/>
                <a:ea typeface="Calibri" panose="020F0502020204030204" pitchFamily="34" charset="0"/>
              </a:rPr>
              <a:t>Provides $5 billion to states to strategically deploy electric vehicle (EV) charging infrastructure and to establish an interconnected network to facilitate data collection, access, and reliability. States are using NEVI funds for Registered Apprenticeship. </a:t>
            </a:r>
          </a:p>
          <a:p>
            <a:pPr marL="0" indent="0">
              <a:spcBef>
                <a:spcPts val="0"/>
              </a:spcBef>
              <a:buNone/>
            </a:pPr>
            <a:endParaRPr lang="en-US" sz="1800">
              <a:effectLst/>
              <a:latin typeface="Montserrat" panose="00000500000000000000" pitchFamily="2" charset="0"/>
              <a:ea typeface="Calibri" panose="020F0502020204030204" pitchFamily="34" charset="0"/>
            </a:endParaRPr>
          </a:p>
          <a:p>
            <a:pPr>
              <a:spcBef>
                <a:spcPts val="0"/>
              </a:spcBef>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4"/>
              </a:rPr>
              <a:t>Grid Resilience and Innovation Partnerships (GRIP) Program</a:t>
            </a:r>
            <a: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Includes </a:t>
            </a: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$10.5 billion to enhance grid flexibility and improve the resilience of the power system against growing threats of extreme weather and climate change. Substantial opportunities are included for Registered Apprenticeship for opportunity youth to conduct this work.</a:t>
            </a:r>
          </a:p>
        </p:txBody>
      </p:sp>
      <p:pic>
        <p:nvPicPr>
          <p:cNvPr id="9" name="Picture 2" descr="Latest Technology In Electric Vehicles Advancements In Electric Vehicle ...">
            <a:extLst>
              <a:ext uri="{FF2B5EF4-FFF2-40B4-BE49-F238E27FC236}">
                <a16:creationId xmlns:a16="http://schemas.microsoft.com/office/drawing/2014/main" id="{B9742890-CF4F-C236-D12F-5D188C316C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5847" y="4109770"/>
            <a:ext cx="4399643" cy="2565667"/>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1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7E9C18EC-04A5-E0EE-B978-0F88CA505B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69953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6D8B-F646-646C-5BE6-73E5A434BD96}"/>
              </a:ext>
            </a:extLst>
          </p:cNvPr>
          <p:cNvSpPr>
            <a:spLocks noGrp="1"/>
          </p:cNvSpPr>
          <p:nvPr>
            <p:ph type="title"/>
          </p:nvPr>
        </p:nvSpPr>
        <p:spPr/>
        <p:txBody>
          <a:bodyPr>
            <a:normAutofit/>
          </a:bodyPr>
          <a:lstStyle/>
          <a:p>
            <a:r>
              <a:rPr lang="en-US" sz="3200">
                <a:solidFill>
                  <a:schemeClr val="bg1"/>
                </a:solidFill>
                <a:latin typeface="Montserrat"/>
              </a:rPr>
              <a:t>Over $400 Billion in Public Infrastructure Investments So Far!</a:t>
            </a:r>
            <a:endParaRPr lang="en-US" sz="3200"/>
          </a:p>
        </p:txBody>
      </p:sp>
      <p:pic>
        <p:nvPicPr>
          <p:cNvPr id="22" name="Picture Placeholder 21" descr="A map of the United States depicting public investments in public infrastructure. This data can be found at https://www.whitehouse.gov/invest/?utm_source=invest.gov">
            <a:extLst>
              <a:ext uri="{FF2B5EF4-FFF2-40B4-BE49-F238E27FC236}">
                <a16:creationId xmlns:a16="http://schemas.microsoft.com/office/drawing/2014/main" id="{9C7E44A5-B87A-E423-CAA4-890D76B9617C}"/>
              </a:ext>
            </a:extLst>
          </p:cNvPr>
          <p:cNvPicPr>
            <a:picLocks noGrp="1" noChangeAspect="1"/>
          </p:cNvPicPr>
          <p:nvPr>
            <p:ph type="pic" sz="quarter" idx="13"/>
          </p:nvPr>
        </p:nvPicPr>
        <p:blipFill rotWithShape="1">
          <a:blip r:embed="rId2"/>
          <a:srcRect l="1003" r="-57"/>
          <a:stretch/>
        </p:blipFill>
        <p:spPr>
          <a:xfrm>
            <a:off x="2809593" y="1603163"/>
            <a:ext cx="6572815" cy="3745871"/>
          </a:xfrm>
        </p:spPr>
      </p:pic>
      <p:pic>
        <p:nvPicPr>
          <p:cNvPr id="20" name="Picture Placeholder 19">
            <a:extLst>
              <a:ext uri="{FF2B5EF4-FFF2-40B4-BE49-F238E27FC236}">
                <a16:creationId xmlns:a16="http://schemas.microsoft.com/office/drawing/2014/main" id="{1D09B8FD-658F-6F7A-83EC-4EEC6A95D0B8}"/>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a:srcRect t="-26" b="-5762"/>
          <a:stretch/>
        </p:blipFill>
        <p:spPr>
          <a:xfrm>
            <a:off x="2100263" y="5914618"/>
            <a:ext cx="862053" cy="943382"/>
          </a:xfrm>
          <a:ln>
            <a:noFill/>
          </a:ln>
        </p:spPr>
      </p:pic>
      <p:sp>
        <p:nvSpPr>
          <p:cNvPr id="7" name="Text Placeholder 6">
            <a:extLst>
              <a:ext uri="{FF2B5EF4-FFF2-40B4-BE49-F238E27FC236}">
                <a16:creationId xmlns:a16="http://schemas.microsoft.com/office/drawing/2014/main" id="{8C1B54EE-67AB-1C6F-E82D-E7AC2EECA76E}"/>
              </a:ext>
            </a:extLst>
          </p:cNvPr>
          <p:cNvSpPr>
            <a:spLocks noGrp="1"/>
          </p:cNvSpPr>
          <p:nvPr>
            <p:ph type="body" sz="quarter" idx="17"/>
          </p:nvPr>
        </p:nvSpPr>
        <p:spPr>
          <a:xfrm>
            <a:off x="2100263" y="5458436"/>
            <a:ext cx="9039225" cy="563563"/>
          </a:xfrm>
        </p:spPr>
        <p:txBody>
          <a:bodyPr>
            <a:normAutofit fontScale="62500" lnSpcReduction="20000"/>
          </a:bodyPr>
          <a:lstStyle/>
          <a:p>
            <a:pPr algn="l"/>
            <a:r>
              <a:rPr lang="en-US" sz="2800" b="0">
                <a:effectLst/>
                <a:latin typeface="Montserrat" panose="00000500000000000000" pitchFamily="2" charset="0"/>
                <a:ea typeface="Aptos" panose="020B0004020202020204" pitchFamily="34" charset="0"/>
                <a:cs typeface="Aptos" panose="020B0004020202020204" pitchFamily="34" charset="0"/>
              </a:rPr>
              <a:t>Public investments refers to federal spending on infrastructure, green energy, advanced manufacturing, and semiconductor development.</a:t>
            </a:r>
            <a:endParaRPr lang="en-US" sz="2800" b="0">
              <a:latin typeface="Montserrat" panose="00000500000000000000" pitchFamily="2" charset="0"/>
            </a:endParaRPr>
          </a:p>
          <a:p>
            <a:endParaRPr lang="en-US"/>
          </a:p>
        </p:txBody>
      </p:sp>
      <p:sp>
        <p:nvSpPr>
          <p:cNvPr id="11" name="Text Placeholder 10">
            <a:extLst>
              <a:ext uri="{FF2B5EF4-FFF2-40B4-BE49-F238E27FC236}">
                <a16:creationId xmlns:a16="http://schemas.microsoft.com/office/drawing/2014/main" id="{E3583332-5F0D-8533-4AE7-BA8EEF0ADFEB}"/>
              </a:ext>
            </a:extLst>
          </p:cNvPr>
          <p:cNvSpPr>
            <a:spLocks noGrp="1"/>
          </p:cNvSpPr>
          <p:nvPr>
            <p:ph type="body" sz="quarter" idx="21"/>
          </p:nvPr>
        </p:nvSpPr>
        <p:spPr>
          <a:xfrm>
            <a:off x="2169521" y="5918445"/>
            <a:ext cx="8359952" cy="386170"/>
          </a:xfrm>
        </p:spPr>
        <p:txBody>
          <a:bodyPr>
            <a:normAutofit/>
          </a:bodyPr>
          <a:lstStyle/>
          <a:p>
            <a:r>
              <a:rPr lang="en-US" sz="1400" b="1">
                <a:latin typeface="Montserrat" panose="00000500000000000000" pitchFamily="2" charset="0"/>
              </a:rPr>
              <a:t>Source: </a:t>
            </a:r>
            <a:r>
              <a:rPr lang="en-US" sz="14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4"/>
              </a:rPr>
              <a:t>https://www.whitehouse.gov/invest/?utm_source=invest.gov</a:t>
            </a:r>
            <a:r>
              <a:rPr lang="en-US" sz="1400">
                <a:effectLst/>
                <a:latin typeface="Montserrat" panose="00000500000000000000" pitchFamily="2" charset="0"/>
                <a:ea typeface="Aptos" panose="020B0004020202020204" pitchFamily="34" charset="0"/>
                <a:cs typeface="Aptos" panose="020B0004020202020204" pitchFamily="34" charset="0"/>
              </a:rPr>
              <a:t>  </a:t>
            </a:r>
            <a:endParaRPr lang="en-US" sz="1400">
              <a:latin typeface="Montserrat" panose="00000500000000000000" pitchFamily="2" charset="0"/>
            </a:endParaRPr>
          </a:p>
          <a:p>
            <a:endParaRPr lang="en-US"/>
          </a:p>
        </p:txBody>
      </p:sp>
    </p:spTree>
    <p:extLst>
      <p:ext uri="{BB962C8B-B14F-4D97-AF65-F5344CB8AC3E}">
        <p14:creationId xmlns:p14="http://schemas.microsoft.com/office/powerpoint/2010/main" val="265159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25A7-2F9C-8144-63F4-70D1FF0F0798}"/>
              </a:ext>
            </a:extLst>
          </p:cNvPr>
          <p:cNvSpPr>
            <a:spLocks noGrp="1"/>
          </p:cNvSpPr>
          <p:nvPr>
            <p:ph type="title"/>
          </p:nvPr>
        </p:nvSpPr>
        <p:spPr>
          <a:xfrm>
            <a:off x="838200" y="500062"/>
            <a:ext cx="10515600" cy="1325563"/>
          </a:xfrm>
        </p:spPr>
        <p:txBody>
          <a:bodyPr>
            <a:normAutofit/>
          </a:bodyPr>
          <a:lstStyle/>
          <a:p>
            <a:r>
              <a:rPr kumimoji="0" lang="en-US" sz="3600" b="0" i="0" u="none" strike="noStrike" kern="1200" cap="none" spc="0" normalizeH="0" baseline="0" noProof="0">
                <a:ln>
                  <a:noFill/>
                </a:ln>
                <a:solidFill>
                  <a:prstClr val="white"/>
                </a:solidFill>
                <a:effectLst/>
                <a:uLnTx/>
                <a:uFillTx/>
                <a:latin typeface="Montserrat" panose="00000500000000000000" pitchFamily="2" charset="0"/>
                <a:cs typeface="Calibri" panose="020F0502020204030204" pitchFamily="34" charset="0"/>
              </a:rPr>
              <a:t>An Investment Boom that Needs Workers: </a:t>
            </a:r>
            <a:r>
              <a:rPr kumimoji="0" lang="en-US" sz="3600" b="1" i="0" u="none" strike="noStrike" kern="1200" cap="none" spc="0" normalizeH="0" baseline="0" noProof="0">
                <a:ln>
                  <a:noFill/>
                </a:ln>
                <a:solidFill>
                  <a:prstClr val="white"/>
                </a:solidFill>
                <a:effectLst/>
                <a:uLnTx/>
                <a:uFillTx/>
                <a:latin typeface="Montserrat" panose="00000500000000000000" pitchFamily="2" charset="0"/>
                <a:cs typeface="Calibri" panose="020F0502020204030204" pitchFamily="34" charset="0"/>
              </a:rPr>
              <a:t>Construction</a:t>
            </a:r>
            <a:endParaRPr lang="en-US" sz="3600"/>
          </a:p>
        </p:txBody>
      </p:sp>
      <p:sp>
        <p:nvSpPr>
          <p:cNvPr id="3" name="Content Placeholder 2">
            <a:extLst>
              <a:ext uri="{FF2B5EF4-FFF2-40B4-BE49-F238E27FC236}">
                <a16:creationId xmlns:a16="http://schemas.microsoft.com/office/drawing/2014/main" id="{476A0AC4-0C15-F79C-1550-724D18593EBE}"/>
              </a:ext>
            </a:extLst>
          </p:cNvPr>
          <p:cNvSpPr>
            <a:spLocks noGrp="1"/>
          </p:cNvSpPr>
          <p:nvPr>
            <p:ph sz="half" idx="1"/>
          </p:nvPr>
        </p:nvSpPr>
        <p:spPr>
          <a:xfrm>
            <a:off x="838199" y="1825625"/>
            <a:ext cx="10601131" cy="1325563"/>
          </a:xfrm>
          <a:ln w="28575">
            <a:solidFill>
              <a:srgbClr val="ED7D31"/>
            </a:solidFill>
          </a:ln>
        </p:spPr>
        <p:txBody>
          <a:bodyPr>
            <a:normAutofit fontScale="250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The industry faces an enormous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skills gap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given the $10 trillion global construction output, with a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need to build 13,000 buildings each day between now and 2050</a:t>
            </a:r>
            <a:r>
              <a:rPr kumimoji="0" lang="en-US" sz="7200" b="0" i="0" u="none" strike="noStrike" kern="1200" cap="none" spc="0" normalizeH="0" baseline="0" noProof="0">
                <a:ln>
                  <a:noFill/>
                </a:ln>
                <a:solidFill>
                  <a:srgbClr val="993300"/>
                </a:solidFill>
                <a:effectLst/>
                <a:uLnTx/>
                <a:uFillTx/>
                <a:latin typeface="Montserrat" panose="00000500000000000000" pitchFamily="2" charset="0"/>
              </a:rPr>
              <a:t>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to support an expected population of 7.7 billion people living in cities.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The</a:t>
            </a:r>
            <a:r>
              <a:rPr kumimoji="0" lang="en-US" sz="7200" b="0" i="0" u="none" strike="noStrike" kern="1200" cap="none" spc="0" normalizeH="0" baseline="0" noProof="0">
                <a:ln>
                  <a:noFill/>
                </a:ln>
                <a:solidFill>
                  <a:srgbClr val="993300"/>
                </a:solidFill>
                <a:effectLst/>
                <a:uLnTx/>
                <a:uFillTx/>
                <a:latin typeface="Montserrat" panose="00000500000000000000" pitchFamily="2" charset="0"/>
              </a:rPr>
              <a:t>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McKinsey Global Institute estimates that, by 2030, there will be up to 200 million construction jobs worldwide.</a:t>
            </a:r>
          </a:p>
          <a:p>
            <a:pPr>
              <a:defRPr/>
            </a:pPr>
            <a:r>
              <a:rPr kumimoji="0" lang="en-US" sz="4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2"/>
              </a:rPr>
              <a:t>Construction and Extraction Occupations : Occupational Outlook Handbook: : U.S. Bureau of Labor Statistics (bls.gov)</a:t>
            </a:r>
            <a:endParaRPr kumimoji="0" lang="en-US" sz="4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5" name="Content Placeholder 4">
            <a:extLst>
              <a:ext uri="{FF2B5EF4-FFF2-40B4-BE49-F238E27FC236}">
                <a16:creationId xmlns:a16="http://schemas.microsoft.com/office/drawing/2014/main" id="{DE493C48-5192-DCCF-5B05-22552668B446}"/>
              </a:ext>
            </a:extLst>
          </p:cNvPr>
          <p:cNvSpPr>
            <a:spLocks noGrp="1"/>
          </p:cNvSpPr>
          <p:nvPr>
            <p:ph sz="half" idx="13"/>
          </p:nvPr>
        </p:nvSpPr>
        <p:spPr>
          <a:xfrm>
            <a:off x="838199" y="3266781"/>
            <a:ext cx="10601131" cy="1454509"/>
          </a:xfrm>
          <a:ln w="28575">
            <a:solidFill>
              <a:srgbClr val="ED7D31"/>
            </a:solidFill>
          </a:ln>
        </p:spPr>
        <p:txBody>
          <a:bodyPr>
            <a:normAutofit fontScale="85000" lnSpcReduction="20000"/>
          </a:bodyPr>
          <a:lstStyle/>
          <a:p>
            <a:pPr marL="0" marR="0" lvl="0" indent="0" defTabSz="914400" rtl="0" eaLnBrk="0" fontAlgn="base" latinLnBrk="0" hangingPunct="0">
              <a:lnSpc>
                <a:spcPct val="90000"/>
              </a:lnSpc>
              <a:spcAft>
                <a:spcPct val="0"/>
              </a:spcAft>
              <a:buClrTx/>
              <a:buSzTx/>
              <a:buFont typeface="Arial" panose="020B0604020202020204" pitchFamily="34" charset="0"/>
              <a:buNone/>
              <a:tabLst/>
              <a:defRPr/>
            </a:pPr>
            <a:r>
              <a:rPr kumimoji="0" lang="en-US" sz="2300" b="0" i="0" u="none" strike="noStrike" kern="1200" cap="none" spc="0" normalizeH="0" baseline="0" noProof="0">
                <a:ln>
                  <a:noFill/>
                </a:ln>
                <a:solidFill>
                  <a:srgbClr val="003366"/>
                </a:solidFill>
                <a:effectLst/>
                <a:uLnTx/>
                <a:uFillTx/>
                <a:latin typeface="Montserrat" panose="00000500000000000000" pitchFamily="2" charset="0"/>
              </a:rPr>
              <a:t>Overall employment in construction and extraction occupations is projected to grow about as fast as the average for all occupations from 2022 to 2032. About </a:t>
            </a:r>
            <a:r>
              <a:rPr kumimoji="0" lang="en-US" sz="2300" b="1" i="0" u="none" strike="noStrike" kern="1200" cap="none" spc="0" normalizeH="0" baseline="0" noProof="0">
                <a:ln>
                  <a:noFill/>
                </a:ln>
                <a:solidFill>
                  <a:srgbClr val="993300"/>
                </a:solidFill>
                <a:effectLst/>
                <a:uLnTx/>
                <a:uFillTx/>
                <a:latin typeface="Montserrat" panose="00000500000000000000" pitchFamily="2" charset="0"/>
              </a:rPr>
              <a:t>646,100 openings are projected each year</a:t>
            </a:r>
            <a:r>
              <a:rPr kumimoji="0" lang="en-US" sz="2300" b="0" i="0" u="none" strike="noStrike" kern="1200" cap="none" spc="0" normalizeH="0" baseline="0" noProof="0">
                <a:ln>
                  <a:noFill/>
                </a:ln>
                <a:solidFill>
                  <a:srgbClr val="003366"/>
                </a:solidFill>
                <a:effectLst/>
                <a:uLnTx/>
                <a:uFillTx/>
                <a:latin typeface="Montserrat" panose="00000500000000000000" pitchFamily="2" charset="0"/>
              </a:rPr>
              <a:t>, on average, in these occupations due to employment growth and the need to replace workers who leave the occupations permanently.</a:t>
            </a:r>
          </a:p>
          <a:p>
            <a:pPr eaLnBrk="0" fontAlgn="base" hangingPunct="0">
              <a:lnSpc>
                <a:spcPct val="90000"/>
              </a:lnSpc>
              <a:spcAft>
                <a:spcPct val="0"/>
              </a:spcAft>
              <a:defRPr/>
            </a:pPr>
            <a:r>
              <a:rPr kumimoji="0" lang="en-US" sz="15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hlinkClick r:id="rId3"/>
              </a:rPr>
              <a:t>www.rics.org</a:t>
            </a:r>
            <a:r>
              <a:rPr kumimoji="0" lang="en-US" sz="15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rPr>
              <a:t> </a:t>
            </a:r>
            <a:endParaRPr kumimoji="0" lang="en-US" sz="15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6" name="Content Placeholder 5">
            <a:extLst>
              <a:ext uri="{FF2B5EF4-FFF2-40B4-BE49-F238E27FC236}">
                <a16:creationId xmlns:a16="http://schemas.microsoft.com/office/drawing/2014/main" id="{35667E5E-F818-936C-4D02-F8AC69698685}"/>
              </a:ext>
            </a:extLst>
          </p:cNvPr>
          <p:cNvSpPr>
            <a:spLocks noGrp="1"/>
          </p:cNvSpPr>
          <p:nvPr>
            <p:ph sz="half" idx="14"/>
          </p:nvPr>
        </p:nvSpPr>
        <p:spPr>
          <a:xfrm>
            <a:off x="838200" y="4955648"/>
            <a:ext cx="10601130" cy="885315"/>
          </a:xfrm>
          <a:ln w="28575">
            <a:solidFill>
              <a:srgbClr val="ED7D31"/>
            </a:solidFill>
          </a:ln>
        </p:spPr>
        <p:txBody>
          <a:bodyPr>
            <a:normAutofit fontScale="25000" lnSpcReduction="20000"/>
          </a:bodyPr>
          <a:lstStyle/>
          <a:p>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2023: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The number of open, unfilled jobs in the overall construction industry totaled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300,000 to 400,000 positions</a:t>
            </a:r>
            <a:r>
              <a:rPr kumimoji="0" lang="en-US" sz="7200" b="1" i="0" u="none" strike="noStrike" kern="1200" cap="none" spc="0" normalizeH="0" baseline="0" noProof="0">
                <a:ln>
                  <a:noFill/>
                </a:ln>
                <a:solidFill>
                  <a:srgbClr val="CC6600"/>
                </a:solidFill>
                <a:effectLst/>
                <a:uLnTx/>
                <a:uFillTx/>
                <a:latin typeface="Montserrat" panose="00000500000000000000" pitchFamily="2" charset="0"/>
              </a:rPr>
              <a:t>.</a:t>
            </a:r>
            <a:endParaRPr kumimoji="0" lang="en-US" sz="6200" b="1" i="0" u="none" strike="noStrike" kern="1200" cap="none" spc="0" normalizeH="0" baseline="0" noProof="0">
              <a:ln>
                <a:noFill/>
              </a:ln>
              <a:solidFill>
                <a:srgbClr val="CC6600"/>
              </a:solidFill>
              <a:effectLst/>
              <a:uLnTx/>
              <a:uFillTx/>
              <a:latin typeface="Montserrat" panose="00000500000000000000" pitchFamily="2" charset="0"/>
            </a:endParaRPr>
          </a:p>
          <a:p>
            <a:r>
              <a:rPr kumimoji="0" lang="en-US" sz="4800" b="0" i="0" u="none" strike="noStrike" kern="1200" cap="none" spc="0" normalizeH="0" baseline="0" noProof="0">
                <a:ln>
                  <a:noFill/>
                </a:ln>
                <a:solidFill>
                  <a:prstClr val="black">
                    <a:lumMod val="75000"/>
                    <a:lumOff val="25000"/>
                  </a:prstClr>
                </a:solidFill>
                <a:effectLst/>
                <a:uLnTx/>
                <a:uFillTx/>
                <a:latin typeface="Montserrat" panose="00000500000000000000" pitchFamily="2" charset="0"/>
                <a:hlinkClick r:id="rId4"/>
              </a:rPr>
              <a:t>Spring 2023 construction labor market report (hbi.org)</a:t>
            </a:r>
            <a:endParaRPr lang="en-US" sz="4800"/>
          </a:p>
        </p:txBody>
      </p:sp>
      <p:pic>
        <p:nvPicPr>
          <p:cNvPr id="12" name="Picture 11">
            <a:extLst>
              <a:ext uri="{FF2B5EF4-FFF2-40B4-BE49-F238E27FC236}">
                <a16:creationId xmlns:a16="http://schemas.microsoft.com/office/drawing/2014/main" id="{FF1F0808-37C4-72A5-65A8-6EFF1E2489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91139" y="5913497"/>
            <a:ext cx="885315" cy="885315"/>
          </a:xfrm>
          <a:prstGeom prst="rect">
            <a:avLst/>
          </a:prstGeom>
        </p:spPr>
      </p:pic>
      <p:sp>
        <p:nvSpPr>
          <p:cNvPr id="4" name="Slide Number Placeholder 5">
            <a:extLst>
              <a:ext uri="{FF2B5EF4-FFF2-40B4-BE49-F238E27FC236}">
                <a16:creationId xmlns:a16="http://schemas.microsoft.com/office/drawing/2014/main" id="{2D082642-E1A6-1DEF-9236-EA489AE80298}"/>
              </a:ext>
              <a:ext uri="{C183D7F6-B498-43B3-948B-1728B52AA6E4}">
                <adec:decorative xmlns:adec="http://schemas.microsoft.com/office/drawing/2017/decorative" val="1"/>
              </a:ext>
            </a:extLst>
          </p:cNvPr>
          <p:cNvSpPr txBox="1">
            <a:spLocks/>
          </p:cNvSpPr>
          <p:nvPr/>
        </p:nvSpPr>
        <p:spPr>
          <a:xfrm>
            <a:off x="8776855" y="6502019"/>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01382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CHIPS and Science Act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387665" y="1556103"/>
            <a:ext cx="10893891" cy="4497057"/>
          </a:xfrm>
        </p:spPr>
        <p:txBody>
          <a:bodyPr vert="horz" lIns="91440" tIns="45720" rIns="91440" bIns="45720" rtlCol="0" anchor="t">
            <a:noAutofit/>
          </a:bodyPr>
          <a:lstStyle/>
          <a:p>
            <a:pPr marL="400050" indent="-285750">
              <a:spcBef>
                <a:spcPts val="0"/>
              </a:spcBef>
              <a:spcAft>
                <a:spcPts val="600"/>
              </a:spcAft>
            </a:pPr>
            <a:r>
              <a:rPr lang="en-US" sz="1800" b="1">
                <a:effectLst/>
                <a:latin typeface="Montserrat" panose="00000500000000000000" pitchFamily="2" charset="0"/>
                <a:hlinkClick r:id="rId3"/>
              </a:rPr>
              <a:t>Regional Innovation and Technology Hubs</a:t>
            </a:r>
            <a:r>
              <a:rPr lang="en-US" sz="1800" b="1">
                <a:effectLst/>
                <a:latin typeface="Montserrat" panose="00000500000000000000" pitchFamily="2" charset="0"/>
              </a:rPr>
              <a:t>:</a:t>
            </a:r>
            <a:r>
              <a:rPr lang="en-US" sz="1800">
                <a:effectLst/>
                <a:latin typeface="Montserrat" panose="00000500000000000000" pitchFamily="2" charset="0"/>
              </a:rPr>
              <a:t> </a:t>
            </a:r>
            <a:br>
              <a:rPr lang="en-US" sz="1800">
                <a:effectLst/>
                <a:latin typeface="Montserrat" panose="00000500000000000000" pitchFamily="2" charset="0"/>
              </a:rPr>
            </a:br>
            <a:r>
              <a:rPr lang="en-US" sz="1800">
                <a:effectLst/>
                <a:latin typeface="Montserrat" panose="00000500000000000000" pitchFamily="2" charset="0"/>
              </a:rPr>
              <a:t>These hubs will create jobs, spur regional economic development, and position communities throughout the country to lead in high-growth, high-wage sectors such as artificial intelligence, advanced manufacturing, and clean energy technology. </a:t>
            </a:r>
          </a:p>
          <a:p>
            <a:pPr marL="400050" indent="-285750">
              <a:spcBef>
                <a:spcPts val="0"/>
              </a:spcBef>
              <a:spcAft>
                <a:spcPts val="600"/>
              </a:spcAft>
            </a:pPr>
            <a:r>
              <a:rPr lang="en-US" sz="1800" b="1">
                <a:effectLst/>
                <a:latin typeface="Montserrat" panose="00000500000000000000" pitchFamily="2" charset="0"/>
                <a:hlinkClick r:id="rId4"/>
              </a:rPr>
              <a:t>CHIPS for America Workforce and Education Fund</a:t>
            </a:r>
            <a:r>
              <a:rPr lang="en-US" sz="1800" b="1">
                <a:effectLst/>
                <a:latin typeface="Montserrat" panose="00000500000000000000" pitchFamily="2" charset="0"/>
              </a:rPr>
              <a:t>: </a:t>
            </a:r>
            <a:br>
              <a:rPr lang="en-US" sz="1800" b="1">
                <a:effectLst/>
                <a:latin typeface="Montserrat" panose="00000500000000000000" pitchFamily="2" charset="0"/>
              </a:rPr>
            </a:br>
            <a:r>
              <a:rPr lang="en-US" sz="1800">
                <a:effectLst/>
                <a:latin typeface="Montserrat" panose="00000500000000000000" pitchFamily="2" charset="0"/>
              </a:rPr>
              <a:t>$200 million </a:t>
            </a:r>
            <a:r>
              <a:rPr lang="en-US" sz="1800">
                <a:latin typeface="Montserrat" panose="00000500000000000000" pitchFamily="2" charset="0"/>
              </a:rPr>
              <a:t>fund which p</a:t>
            </a:r>
            <a:r>
              <a:rPr lang="en-US" sz="1800">
                <a:effectLst/>
                <a:latin typeface="Montserrat" panose="00000500000000000000" pitchFamily="2" charset="0"/>
              </a:rPr>
              <a:t>rovides $25 million for Fiscal Year (FY) 2023, $25 million for FY2024, and $50 million for each fiscal year 2025-2027.</a:t>
            </a:r>
          </a:p>
          <a:p>
            <a:pPr marL="400050" indent="-285750">
              <a:spcBef>
                <a:spcPts val="0"/>
              </a:spcBef>
              <a:spcAft>
                <a:spcPts val="600"/>
              </a:spcAft>
            </a:pPr>
            <a:r>
              <a:rPr lang="en-US" sz="1800" b="1">
                <a:effectLst/>
                <a:latin typeface="Montserrat" panose="00000500000000000000" pitchFamily="2" charset="0"/>
                <a:hlinkClick r:id="rId4"/>
              </a:rPr>
              <a:t>Embedding Apprenticeship Within th</a:t>
            </a:r>
            <a:r>
              <a:rPr lang="en-US" sz="1800" b="1">
                <a:latin typeface="Montserrat" panose="00000500000000000000" pitchFamily="2" charset="0"/>
                <a:hlinkClick r:id="rId4"/>
              </a:rPr>
              <a:t>e Incentives Program</a:t>
            </a:r>
            <a:r>
              <a:rPr lang="en-US" sz="1800" b="1">
                <a:latin typeface="Montserrat" panose="00000500000000000000" pitchFamily="2" charset="0"/>
              </a:rPr>
              <a:t>: </a:t>
            </a:r>
            <a:br>
              <a:rPr lang="en-US" sz="1800" b="1">
                <a:latin typeface="Montserrat" panose="00000500000000000000" pitchFamily="2" charset="0"/>
              </a:rPr>
            </a:br>
            <a:r>
              <a:rPr lang="en-US" sz="1800">
                <a:effectLst/>
                <a:latin typeface="Montserrat" panose="00000500000000000000" pitchFamily="2" charset="0"/>
              </a:rPr>
              <a:t>Companies seeking funding via the CHIPS Incentives Program </a:t>
            </a:r>
            <a:br>
              <a:rPr lang="en-US" sz="1800">
                <a:effectLst/>
                <a:latin typeface="Montserrat" panose="00000500000000000000" pitchFamily="2" charset="0"/>
              </a:rPr>
            </a:br>
            <a:r>
              <a:rPr lang="en-US" sz="1800">
                <a:effectLst/>
                <a:latin typeface="Montserrat" panose="00000500000000000000" pitchFamily="2" charset="0"/>
              </a:rPr>
              <a:t>must submit workforce development plans for facility operators </a:t>
            </a:r>
            <a:br>
              <a:rPr lang="en-US" sz="1800">
                <a:effectLst/>
                <a:latin typeface="Montserrat" panose="00000500000000000000" pitchFamily="2" charset="0"/>
              </a:rPr>
            </a:br>
            <a:r>
              <a:rPr lang="en-US" sz="1800">
                <a:effectLst/>
                <a:latin typeface="Montserrat" panose="00000500000000000000" pitchFamily="2" charset="0"/>
              </a:rPr>
              <a:t>and construction workers, with applicants committing to hiring </a:t>
            </a:r>
            <a:br>
              <a:rPr lang="en-US" sz="1800">
                <a:effectLst/>
                <a:latin typeface="Montserrat" panose="00000500000000000000" pitchFamily="2" charset="0"/>
              </a:rPr>
            </a:br>
            <a:r>
              <a:rPr lang="en-US" sz="1800">
                <a:effectLst/>
                <a:latin typeface="Montserrat" panose="00000500000000000000" pitchFamily="2" charset="0"/>
              </a:rPr>
              <a:t>individuals who complete training programs and to consider </a:t>
            </a:r>
            <a:br>
              <a:rPr lang="en-US" sz="1800">
                <a:effectLst/>
                <a:latin typeface="Montserrat" panose="00000500000000000000" pitchFamily="2" charset="0"/>
              </a:rPr>
            </a:br>
            <a:r>
              <a:rPr lang="en-US" sz="1800">
                <a:effectLst/>
                <a:latin typeface="Montserrat" panose="00000500000000000000" pitchFamily="2" charset="0"/>
              </a:rPr>
              <a:t>partnerships with various skill-building programs, including </a:t>
            </a:r>
            <a:br>
              <a:rPr lang="en-US" sz="1800">
                <a:effectLst/>
                <a:latin typeface="Montserrat" panose="00000500000000000000" pitchFamily="2" charset="0"/>
              </a:rPr>
            </a:br>
            <a:r>
              <a:rPr lang="en-US" sz="1800">
                <a:effectLst/>
                <a:latin typeface="Montserrat" panose="00000500000000000000" pitchFamily="2" charset="0"/>
              </a:rPr>
              <a:t>Registered Apprenticeships, pre-apprenticeships, community </a:t>
            </a:r>
            <a:br>
              <a:rPr lang="en-US" sz="1800">
                <a:effectLst/>
                <a:latin typeface="Montserrat" panose="00000500000000000000" pitchFamily="2" charset="0"/>
              </a:rPr>
            </a:br>
            <a:r>
              <a:rPr lang="en-US" sz="1800">
                <a:effectLst/>
                <a:latin typeface="Montserrat" panose="00000500000000000000" pitchFamily="2" charset="0"/>
              </a:rPr>
              <a:t>and technical college programs, high school career pathways </a:t>
            </a:r>
            <a:br>
              <a:rPr lang="en-US" sz="1800">
                <a:effectLst/>
                <a:latin typeface="Montserrat" panose="00000500000000000000" pitchFamily="2" charset="0"/>
              </a:rPr>
            </a:br>
            <a:r>
              <a:rPr lang="en-US" sz="1800">
                <a:effectLst/>
                <a:latin typeface="Montserrat" panose="00000500000000000000" pitchFamily="2" charset="0"/>
              </a:rPr>
              <a:t>and paid work-based learning initiatives in the semiconductor </a:t>
            </a:r>
            <a:br>
              <a:rPr lang="en-US" sz="1800">
                <a:effectLst/>
                <a:latin typeface="Montserrat" panose="00000500000000000000" pitchFamily="2" charset="0"/>
              </a:rPr>
            </a:br>
            <a:r>
              <a:rPr lang="en-US" sz="1800">
                <a:effectLst/>
                <a:latin typeface="Montserrat" panose="00000500000000000000" pitchFamily="2" charset="0"/>
              </a:rPr>
              <a:t>industry.</a:t>
            </a:r>
            <a:endParaRPr lang="en-US" sz="1800">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050" name="Picture 2" descr="Image result for Semiconductor Examples">
            <a:extLst>
              <a:ext uri="{FF2B5EF4-FFF2-40B4-BE49-F238E27FC236}">
                <a16:creationId xmlns:a16="http://schemas.microsoft.com/office/drawing/2014/main" id="{12B0B7E2-2CEA-2DCF-8C4C-12FE5774DC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29474" y="3779638"/>
            <a:ext cx="4435659" cy="2995237"/>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C7CE04-07F5-8E55-53CF-377EEA233CD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00446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65703"/>
            <a:ext cx="10515600" cy="1325563"/>
          </a:xfrm>
        </p:spPr>
        <p:txBody>
          <a:bodyPr>
            <a:normAutofit/>
          </a:bodyPr>
          <a:lstStyle/>
          <a:p>
            <a:r>
              <a:rPr lang="en-US">
                <a:solidFill>
                  <a:schemeClr val="bg1"/>
                </a:solidFill>
                <a:latin typeface="Montserrat"/>
              </a:rPr>
              <a:t>$395 Billion in Semiconductor Manufacturing</a:t>
            </a:r>
          </a:p>
        </p:txBody>
      </p:sp>
      <p:pic>
        <p:nvPicPr>
          <p:cNvPr id="10" name="Picture 9" descr="Map of the United States showing private investments in semiconductor manufacturing. A link to this data can be found here: https://www.whitehouse.gov/invest/?utm_source=invest.gov">
            <a:extLst>
              <a:ext uri="{FF2B5EF4-FFF2-40B4-BE49-F238E27FC236}">
                <a16:creationId xmlns:a16="http://schemas.microsoft.com/office/drawing/2014/main" id="{44F74DB2-12E2-1A2A-80C4-541A569C9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3048" y="1806872"/>
            <a:ext cx="7412804" cy="3679316"/>
          </a:xfrm>
          <a:prstGeom prst="rect">
            <a:avLst/>
          </a:prstGeom>
        </p:spPr>
      </p:pic>
      <p:sp>
        <p:nvSpPr>
          <p:cNvPr id="4" name="Content Placeholder 3">
            <a:extLst>
              <a:ext uri="{FF2B5EF4-FFF2-40B4-BE49-F238E27FC236}">
                <a16:creationId xmlns:a16="http://schemas.microsoft.com/office/drawing/2014/main" id="{354638EC-E195-8D1E-ADDF-E42F15BAF677}"/>
              </a:ext>
            </a:extLst>
          </p:cNvPr>
          <p:cNvSpPr>
            <a:spLocks noGrp="1"/>
          </p:cNvSpPr>
          <p:nvPr>
            <p:ph sz="half" idx="1"/>
          </p:nvPr>
        </p:nvSpPr>
        <p:spPr>
          <a:xfrm>
            <a:off x="1803236" y="5572138"/>
            <a:ext cx="8963087" cy="4279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Orange dots represent private investment in semiconductor manufacturing</a:t>
            </a:r>
          </a:p>
          <a:p>
            <a:pPr marL="0" indent="0">
              <a:buNone/>
            </a:pPr>
            <a:endParaRPr lang="en-US"/>
          </a:p>
        </p:txBody>
      </p:sp>
      <p:sp>
        <p:nvSpPr>
          <p:cNvPr id="11" name="Content Placeholder 10">
            <a:extLst>
              <a:ext uri="{FF2B5EF4-FFF2-40B4-BE49-F238E27FC236}">
                <a16:creationId xmlns:a16="http://schemas.microsoft.com/office/drawing/2014/main" id="{431C2C6F-873A-F80C-EA11-F48C4B8D3BDE}"/>
              </a:ext>
            </a:extLst>
          </p:cNvPr>
          <p:cNvSpPr>
            <a:spLocks noGrp="1"/>
          </p:cNvSpPr>
          <p:nvPr>
            <p:ph sz="half" idx="2"/>
          </p:nvPr>
        </p:nvSpPr>
        <p:spPr>
          <a:xfrm>
            <a:off x="3286250" y="6000066"/>
            <a:ext cx="5486400" cy="3716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Source: </a:t>
            </a:r>
            <a:r>
              <a:rPr kumimoji="0" lang="en-US" sz="1200" b="0" i="0" u="sng" strike="noStrike" kern="1200" cap="none" spc="0" normalizeH="0" baseline="0" noProof="0">
                <a:ln>
                  <a:noFill/>
                </a:ln>
                <a:solidFill>
                  <a:srgbClr val="467886"/>
                </a:solidFill>
                <a:effectLst/>
                <a:uLnTx/>
                <a:uFillTx/>
                <a:latin typeface="Montserrat" panose="00000500000000000000" pitchFamily="2" charset="0"/>
                <a:ea typeface="Aptos" panose="020B0004020202020204" pitchFamily="34" charset="0"/>
                <a:cs typeface="Aptos" panose="020B0004020202020204" pitchFamily="34" charset="0"/>
                <a:hlinkClick r:id="rId4"/>
              </a:rPr>
              <a:t>https://www.whitehouse.gov/invest/?utm_source=invest.gov</a:t>
            </a:r>
            <a:endPar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3" name="Picture 2">
            <a:extLst>
              <a:ext uri="{FF2B5EF4-FFF2-40B4-BE49-F238E27FC236}">
                <a16:creationId xmlns:a16="http://schemas.microsoft.com/office/drawing/2014/main" id="{84101000-BFE0-23A0-0FA5-E81F28DDB2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168982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796A-F486-E177-9541-3894D0CF0AE0}"/>
              </a:ext>
            </a:extLst>
          </p:cNvPr>
          <p:cNvSpPr>
            <a:spLocks noGrp="1"/>
          </p:cNvSpPr>
          <p:nvPr>
            <p:ph type="title"/>
          </p:nvPr>
        </p:nvSpPr>
        <p:spPr/>
        <p:txBody>
          <a:bodyPr>
            <a:normAutofit/>
          </a:bodyPr>
          <a:lstStyle/>
          <a:p>
            <a:r>
              <a:rPr lang="en-US" sz="3200">
                <a:solidFill>
                  <a:schemeClr val="bg1"/>
                </a:solidFill>
                <a:latin typeface="Montserrat"/>
              </a:rPr>
              <a:t>An Investment Boom that Needs Workers: </a:t>
            </a:r>
            <a:br>
              <a:rPr lang="en-US" sz="3200">
                <a:solidFill>
                  <a:schemeClr val="bg1"/>
                </a:solidFill>
                <a:latin typeface="Montserrat"/>
              </a:rPr>
            </a:br>
            <a:r>
              <a:rPr lang="en-US" sz="3200">
                <a:solidFill>
                  <a:schemeClr val="bg1"/>
                </a:solidFill>
                <a:latin typeface="Montserrat"/>
              </a:rPr>
              <a:t>IT and Cybersecurity</a:t>
            </a:r>
            <a:endParaRPr lang="en-US" sz="3200"/>
          </a:p>
        </p:txBody>
      </p:sp>
      <p:sp>
        <p:nvSpPr>
          <p:cNvPr id="11" name="Text Placeholder 10">
            <a:extLst>
              <a:ext uri="{FF2B5EF4-FFF2-40B4-BE49-F238E27FC236}">
                <a16:creationId xmlns:a16="http://schemas.microsoft.com/office/drawing/2014/main" id="{3AF500A8-EBA8-52C9-0379-422F32B3BBDB}"/>
              </a:ext>
            </a:extLst>
          </p:cNvPr>
          <p:cNvSpPr>
            <a:spLocks noGrp="1"/>
          </p:cNvSpPr>
          <p:nvPr>
            <p:ph type="body" sz="quarter" idx="21"/>
          </p:nvPr>
        </p:nvSpPr>
        <p:spPr>
          <a:xfrm>
            <a:off x="933478" y="1624548"/>
            <a:ext cx="10420322" cy="1254125"/>
          </a:xfrm>
          <a:ln w="28575">
            <a:solidFill>
              <a:srgbClr val="013871"/>
            </a:solidFill>
          </a:ln>
        </p:spPr>
        <p:txBody>
          <a:bodyPr>
            <a:normAutofit lnSpcReduction="10000"/>
          </a:bodyPr>
          <a:lstStyle/>
          <a:p>
            <a:pPr algn="l"/>
            <a:r>
              <a:rPr lang="en-US" altLang="en-US" sz="1800">
                <a:solidFill>
                  <a:srgbClr val="003366"/>
                </a:solidFill>
                <a:latin typeface="Montserrat" panose="00000500000000000000" pitchFamily="2" charset="0"/>
              </a:rPr>
              <a:t>The </a:t>
            </a:r>
            <a:r>
              <a:rPr lang="en-US" altLang="en-US" sz="1800" b="1">
                <a:solidFill>
                  <a:srgbClr val="993300"/>
                </a:solidFill>
                <a:latin typeface="Montserrat" panose="00000500000000000000" pitchFamily="2" charset="0"/>
              </a:rPr>
              <a:t>computer systems design </a:t>
            </a:r>
            <a:r>
              <a:rPr lang="en-US" altLang="en-US" sz="1800">
                <a:solidFill>
                  <a:srgbClr val="003366"/>
                </a:solidFill>
                <a:latin typeface="Montserrat" panose="00000500000000000000" pitchFamily="2" charset="0"/>
              </a:rPr>
              <a:t>and related services industry is the eighth fastest growing industry, growing at a rate of 1.8 percent annually over the 2022-32 decade. This industry is also seen </a:t>
            </a:r>
            <a:r>
              <a:rPr lang="en-US" altLang="en-US" sz="1800" b="1">
                <a:solidFill>
                  <a:srgbClr val="993300"/>
                </a:solidFill>
                <a:latin typeface="Montserrat" panose="00000500000000000000" pitchFamily="2" charset="0"/>
              </a:rPr>
              <a:t>adding </a:t>
            </a:r>
            <a:r>
              <a:rPr lang="en-US" altLang="en-US" sz="1800" b="1">
                <a:solidFill>
                  <a:srgbClr val="993300"/>
                </a:solidFill>
                <a:effectLst>
                  <a:outerShdw blurRad="38100" dist="38100" dir="2700000" algn="tl">
                    <a:srgbClr val="000000">
                      <a:alpha val="43137"/>
                    </a:srgbClr>
                  </a:outerShdw>
                </a:effectLst>
                <a:latin typeface="Montserrat" panose="00000500000000000000" pitchFamily="2" charset="0"/>
              </a:rPr>
              <a:t>474,800 jobs</a:t>
            </a:r>
            <a:r>
              <a:rPr lang="en-US" altLang="en-US" sz="1800" b="1">
                <a:solidFill>
                  <a:srgbClr val="993300"/>
                </a:solidFill>
                <a:latin typeface="Montserrat" panose="00000500000000000000" pitchFamily="2" charset="0"/>
              </a:rPr>
              <a:t> </a:t>
            </a:r>
            <a:r>
              <a:rPr lang="en-US" altLang="en-US" sz="1800">
                <a:solidFill>
                  <a:srgbClr val="003366"/>
                </a:solidFill>
                <a:latin typeface="Montserrat" panose="00000500000000000000" pitchFamily="2" charset="0"/>
              </a:rPr>
              <a:t>over the projections period, the second most of any industry.</a:t>
            </a:r>
            <a:endParaRPr lang="en-US" sz="1800">
              <a:latin typeface="Montserrat" panose="00000500000000000000" pitchFamily="2" charset="0"/>
            </a:endParaRPr>
          </a:p>
          <a:p>
            <a:pPr algn="l"/>
            <a:r>
              <a:rPr lang="en-US" sz="1000">
                <a:latin typeface="Montserrat" panose="00000500000000000000" pitchFamily="2" charset="0"/>
                <a:hlinkClick r:id="rId2"/>
              </a:rPr>
              <a:t>Employment Projections: 2022-2032 Summary - 2022 A01 Results (bls.gov)</a:t>
            </a:r>
            <a:endParaRPr lang="en-US" sz="1000">
              <a:latin typeface="Montserrat" panose="00000500000000000000" pitchFamily="2" charset="0"/>
            </a:endParaRPr>
          </a:p>
        </p:txBody>
      </p:sp>
      <p:sp>
        <p:nvSpPr>
          <p:cNvPr id="12" name="Text Placeholder 11">
            <a:extLst>
              <a:ext uri="{FF2B5EF4-FFF2-40B4-BE49-F238E27FC236}">
                <a16:creationId xmlns:a16="http://schemas.microsoft.com/office/drawing/2014/main" id="{BC3C8B2D-8A84-9937-B67B-218EA05C3F70}"/>
              </a:ext>
            </a:extLst>
          </p:cNvPr>
          <p:cNvSpPr>
            <a:spLocks noGrp="1"/>
          </p:cNvSpPr>
          <p:nvPr>
            <p:ph type="body" sz="quarter" idx="22"/>
          </p:nvPr>
        </p:nvSpPr>
        <p:spPr>
          <a:xfrm>
            <a:off x="945316" y="3118153"/>
            <a:ext cx="10420322" cy="861176"/>
          </a:xfrm>
          <a:ln w="28575">
            <a:solidFill>
              <a:srgbClr val="013871"/>
            </a:solidFill>
          </a:ln>
        </p:spPr>
        <p:txBody>
          <a:bodyPr>
            <a:normAutofit lnSpcReduction="10000"/>
          </a:bodyPr>
          <a:lstStyle/>
          <a:p>
            <a:pPr algn="l"/>
            <a:r>
              <a:rPr lang="en-US" altLang="en-US" sz="1800">
                <a:solidFill>
                  <a:srgbClr val="003366"/>
                </a:solidFill>
                <a:latin typeface="Montserrat" panose="00000500000000000000" pitchFamily="2" charset="0"/>
              </a:rPr>
              <a:t>Since 2021, </a:t>
            </a:r>
            <a:r>
              <a:rPr lang="en-US" altLang="en-US" sz="1800" b="1">
                <a:solidFill>
                  <a:srgbClr val="993300"/>
                </a:solidFill>
                <a:latin typeface="Montserrat" panose="00000500000000000000" pitchFamily="2" charset="0"/>
              </a:rPr>
              <a:t>semiconductor employment </a:t>
            </a:r>
            <a:r>
              <a:rPr lang="en-US" altLang="en-US" sz="1800">
                <a:solidFill>
                  <a:srgbClr val="003366"/>
                </a:solidFill>
                <a:latin typeface="Montserrat" panose="00000500000000000000" pitchFamily="2" charset="0"/>
              </a:rPr>
              <a:t>has increased an average of </a:t>
            </a:r>
            <a:r>
              <a:rPr lang="en-US" altLang="en-US" sz="1800" b="1">
                <a:solidFill>
                  <a:srgbClr val="993300"/>
                </a:solidFill>
                <a:latin typeface="Montserrat" panose="00000500000000000000" pitchFamily="2" charset="0"/>
              </a:rPr>
              <a:t>4.3% per year to over 203,000 workers in 2023</a:t>
            </a:r>
            <a:r>
              <a:rPr lang="en-US" altLang="en-US" sz="1800">
                <a:solidFill>
                  <a:srgbClr val="003366"/>
                </a:solidFill>
                <a:latin typeface="Montserrat" panose="00000500000000000000" pitchFamily="2" charset="0"/>
              </a:rPr>
              <a:t>.</a:t>
            </a:r>
            <a:br>
              <a:rPr lang="en-US" sz="1200">
                <a:latin typeface="Montserrat" panose="00000500000000000000" pitchFamily="2" charset="0"/>
                <a:hlinkClick r:id="rId3"/>
              </a:rPr>
            </a:br>
            <a:br>
              <a:rPr lang="en-US" sz="1200">
                <a:latin typeface="Montserrat" panose="00000500000000000000" pitchFamily="2" charset="0"/>
                <a:hlinkClick r:id="rId3"/>
              </a:rPr>
            </a:br>
            <a:r>
              <a:rPr lang="en-US" sz="1000">
                <a:latin typeface="Montserrat" panose="00000500000000000000" pitchFamily="2" charset="0"/>
                <a:hlinkClick r:id="rId3"/>
              </a:rPr>
              <a:t>U.S. Semiconductor Jobs are Making a Comeback</a:t>
            </a:r>
            <a:endParaRPr lang="en-US" sz="1000">
              <a:latin typeface="Montserrat" panose="00000500000000000000" pitchFamily="2" charset="0"/>
            </a:endParaRPr>
          </a:p>
        </p:txBody>
      </p:sp>
      <p:sp>
        <p:nvSpPr>
          <p:cNvPr id="13" name="Text Placeholder 12">
            <a:extLst>
              <a:ext uri="{FF2B5EF4-FFF2-40B4-BE49-F238E27FC236}">
                <a16:creationId xmlns:a16="http://schemas.microsoft.com/office/drawing/2014/main" id="{3F9D4E86-8877-AB05-EC14-1B5354CF9553}"/>
              </a:ext>
            </a:extLst>
          </p:cNvPr>
          <p:cNvSpPr>
            <a:spLocks noGrp="1"/>
          </p:cNvSpPr>
          <p:nvPr>
            <p:ph type="body" sz="quarter" idx="23"/>
          </p:nvPr>
        </p:nvSpPr>
        <p:spPr>
          <a:xfrm>
            <a:off x="945316" y="4218809"/>
            <a:ext cx="10420322" cy="1385286"/>
          </a:xfrm>
          <a:ln w="28575">
            <a:solidFill>
              <a:srgbClr val="013871"/>
            </a:solidFill>
          </a:ln>
        </p:spPr>
        <p:txBody>
          <a:bodyPr>
            <a:normAutofit fontScale="92500" lnSpcReduction="20000"/>
          </a:bodyPr>
          <a:lstStyle/>
          <a:p>
            <a:pPr algn="l"/>
            <a:r>
              <a:rPr lang="en-US" b="1">
                <a:solidFill>
                  <a:srgbClr val="993300"/>
                </a:solidFill>
                <a:latin typeface="Montserrat" panose="00000500000000000000" pitchFamily="2" charset="0"/>
              </a:rPr>
              <a:t>Global cybersecurity job vacancies grew by 350 percent</a:t>
            </a:r>
            <a:r>
              <a:rPr lang="en-US">
                <a:solidFill>
                  <a:srgbClr val="993300"/>
                </a:solidFill>
                <a:latin typeface="Montserrat" panose="00000500000000000000" pitchFamily="2" charset="0"/>
              </a:rPr>
              <a:t>, </a:t>
            </a:r>
            <a:r>
              <a:rPr lang="en-US">
                <a:solidFill>
                  <a:srgbClr val="003366"/>
                </a:solidFill>
                <a:latin typeface="Montserrat" panose="00000500000000000000" pitchFamily="2" charset="0"/>
              </a:rPr>
              <a:t>from one million openings in 2013 to </a:t>
            </a:r>
            <a:r>
              <a:rPr lang="en-US" b="1">
                <a:solidFill>
                  <a:srgbClr val="993300"/>
                </a:solidFill>
                <a:latin typeface="Montserrat" panose="00000500000000000000" pitchFamily="2" charset="0"/>
              </a:rPr>
              <a:t>3.5 million</a:t>
            </a:r>
            <a:r>
              <a:rPr lang="en-US" b="1">
                <a:solidFill>
                  <a:srgbClr val="CC6600"/>
                </a:solidFill>
                <a:latin typeface="Montserrat" panose="00000500000000000000" pitchFamily="2" charset="0"/>
              </a:rPr>
              <a:t> </a:t>
            </a:r>
            <a:r>
              <a:rPr lang="en-US">
                <a:solidFill>
                  <a:srgbClr val="003366"/>
                </a:solidFill>
                <a:latin typeface="Montserrat" panose="00000500000000000000" pitchFamily="2" charset="0"/>
              </a:rPr>
              <a:t>in 2021, according to Cybersecurity Ventures. The </a:t>
            </a:r>
            <a:r>
              <a:rPr lang="en-US" b="1">
                <a:solidFill>
                  <a:srgbClr val="993300"/>
                </a:solidFill>
                <a:latin typeface="Montserrat" panose="00000500000000000000" pitchFamily="2" charset="0"/>
              </a:rPr>
              <a:t>number of unfilled jobs remains at 3.5 million in 2023</a:t>
            </a:r>
            <a:r>
              <a:rPr lang="en-US">
                <a:solidFill>
                  <a:srgbClr val="CC6600"/>
                </a:solidFill>
                <a:latin typeface="Montserrat" panose="00000500000000000000" pitchFamily="2" charset="0"/>
              </a:rPr>
              <a:t>,</a:t>
            </a:r>
            <a:r>
              <a:rPr lang="en-US">
                <a:solidFill>
                  <a:srgbClr val="003366"/>
                </a:solidFill>
                <a:latin typeface="Montserrat" panose="00000500000000000000" pitchFamily="2" charset="0"/>
              </a:rPr>
              <a:t> with more than 750,000 of those positions in the U.S. </a:t>
            </a:r>
          </a:p>
          <a:p>
            <a:pPr algn="l"/>
            <a:r>
              <a:rPr lang="en-US">
                <a:solidFill>
                  <a:srgbClr val="003366"/>
                </a:solidFill>
                <a:latin typeface="Montserrat" panose="00000500000000000000" pitchFamily="2" charset="0"/>
              </a:rPr>
              <a:t>Industry efforts to source new talent and tackle burnout continues, but we predict that the </a:t>
            </a:r>
            <a:r>
              <a:rPr lang="en-US" b="1">
                <a:solidFill>
                  <a:srgbClr val="993300"/>
                </a:solidFill>
                <a:latin typeface="Montserrat" panose="00000500000000000000" pitchFamily="2" charset="0"/>
              </a:rPr>
              <a:t>disparity between demand and supply will remain through at least 2025.</a:t>
            </a:r>
          </a:p>
          <a:p>
            <a:pPr algn="l"/>
            <a:r>
              <a:rPr lang="en-US" sz="1000">
                <a:latin typeface="Montserrat" panose="00000500000000000000" pitchFamily="2" charset="0"/>
                <a:hlinkClick r:id="rId4"/>
              </a:rPr>
              <a:t>Cybersecurity Jobs Report: 3.5 Million Unfilled Positions In 2025 | AP News</a:t>
            </a:r>
            <a:endParaRPr lang="en-US" sz="1000">
              <a:latin typeface="Montserrat" panose="00000500000000000000" pitchFamily="2" charset="0"/>
            </a:endParaRPr>
          </a:p>
          <a:p>
            <a:endParaRPr lang="en-US"/>
          </a:p>
        </p:txBody>
      </p:sp>
      <p:pic>
        <p:nvPicPr>
          <p:cNvPr id="15" name="Picture 14">
            <a:extLst>
              <a:ext uri="{FF2B5EF4-FFF2-40B4-BE49-F238E27FC236}">
                <a16:creationId xmlns:a16="http://schemas.microsoft.com/office/drawing/2014/main" id="{1988E1F2-4254-1701-98FA-7EDD57DC6D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364526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(IRA)</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838200" y="1746103"/>
            <a:ext cx="10601326" cy="3921298"/>
          </a:xfrm>
        </p:spPr>
        <p:txBody>
          <a:bodyPr vert="horz" lIns="91440" tIns="45720" rIns="91440" bIns="45720" rtlCol="0" anchor="t">
            <a:noAutofit/>
          </a:bodyPr>
          <a:lstStyle/>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3"/>
              </a:rPr>
              <a:t>Labor Hours Requirements</a:t>
            </a:r>
            <a:r>
              <a:rPr lang="en-US" sz="1800" b="1">
                <a:latin typeface="Montserrat" panose="00000500000000000000" pitchFamily="2" charset="0"/>
                <a:cs typeface="Calibri" panose="020F0502020204030204" pitchFamily="34" charset="0"/>
              </a:rPr>
              <a:t>: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Ten separate tax credits in the IRA note that employers who access these funds must set aside a minimum of 15% of their labor hours for apprentices</a:t>
            </a:r>
          </a:p>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4"/>
              </a:rPr>
              <a:t>National Clean Investment Fund: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$14 billion to provide grants to 2–3 national nonprofit clean financing institutions to provide accessible, affordable financing for tens of thousands of clean technology projects across the country with a goal of supporting Registered Apprenticeship</a:t>
            </a:r>
          </a:p>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5"/>
              </a:rPr>
              <a:t>Domestic Manufacturing Conversion Grants</a:t>
            </a:r>
            <a:r>
              <a:rPr lang="en-US" sz="1800" b="1">
                <a:latin typeface="Montserrat" panose="00000500000000000000" pitchFamily="2" charset="0"/>
                <a:cs typeface="Calibri" panose="020F0502020204030204" pitchFamily="34" charset="0"/>
              </a:rPr>
              <a:t>: </a:t>
            </a:r>
            <a:br>
              <a:rPr lang="en-US" sz="1800" b="1">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$2 billion for applicants must commit to signing a project labor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agreement that includes precise objectives related to investing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in workforce education and training and using registered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apprentices and creating opportunities for local workers to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participate in the construction project.</a:t>
            </a:r>
          </a:p>
        </p:txBody>
      </p:sp>
      <p:pic>
        <p:nvPicPr>
          <p:cNvPr id="4098" name="Picture 2" descr="Image result for registered apprenticeship">
            <a:extLst>
              <a:ext uri="{FF2B5EF4-FFF2-40B4-BE49-F238E27FC236}">
                <a16:creationId xmlns:a16="http://schemas.microsoft.com/office/drawing/2014/main" id="{3B11B6D9-2D59-0EE9-EEA8-C9F31FFB50D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53451" y="4116501"/>
            <a:ext cx="4267200" cy="2856179"/>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285CEA-8C1B-2697-09D0-8E4E119082B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99823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a:t>
            </a:r>
            <a:r>
              <a:rPr lang="en-US">
                <a:latin typeface="Montserrat"/>
              </a:rPr>
              <a:t>2</a:t>
            </a: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638174" y="1508057"/>
            <a:ext cx="11020425" cy="4559178"/>
          </a:xfrm>
        </p:spPr>
        <p:txBody>
          <a:bodyPr>
            <a:normAutofit fontScale="32500" lnSpcReduction="20000"/>
          </a:bodyPr>
          <a:lstStyle/>
          <a:p>
            <a:pPr>
              <a:lnSpc>
                <a:spcPct val="120000"/>
              </a:lnSpc>
            </a:pPr>
            <a:r>
              <a:rPr lang="en-US" sz="5500" b="1">
                <a:latin typeface="Montserrat" panose="00000500000000000000" pitchFamily="2" charset="0"/>
                <a:hlinkClick r:id="rId3"/>
              </a:rPr>
              <a:t>Environmental and Climate Justice Community Change Grants</a:t>
            </a:r>
            <a:r>
              <a:rPr lang="en-US" sz="5500" b="1">
                <a:latin typeface="Montserrat" panose="00000500000000000000" pitchFamily="2" charset="0"/>
              </a:rPr>
              <a:t>: </a:t>
            </a:r>
            <a:br>
              <a:rPr lang="en-US" sz="5500" b="1">
                <a:latin typeface="Montserrat" panose="00000500000000000000" pitchFamily="2" charset="0"/>
              </a:rPr>
            </a:br>
            <a:r>
              <a:rPr lang="en-US" sz="5500">
                <a:latin typeface="Montserrat" panose="00000500000000000000" pitchFamily="2" charset="0"/>
              </a:rPr>
              <a:t>$2 billion in grants available to support community-driven projects that deploy clean energy.  Grantees will be awarded based on the inclusion of pre-apprenticeships or Registered Apprenticeship Programs, that are worker-centered, demand-driven, and lead to good jobs.</a:t>
            </a:r>
          </a:p>
          <a:p>
            <a:pPr>
              <a:lnSpc>
                <a:spcPct val="120000"/>
              </a:lnSpc>
            </a:pPr>
            <a:r>
              <a:rPr lang="en-US" sz="5500" b="1">
                <a:latin typeface="Montserrat" panose="00000500000000000000" pitchFamily="2" charset="0"/>
                <a:hlinkClick r:id="rId4"/>
              </a:rPr>
              <a:t>Clean Communities Investment Accelerator</a:t>
            </a:r>
            <a:r>
              <a:rPr lang="en-US" sz="5500" b="1">
                <a:latin typeface="Montserrat" panose="00000500000000000000" pitchFamily="2" charset="0"/>
              </a:rPr>
              <a:t>: </a:t>
            </a:r>
            <a:br>
              <a:rPr lang="en-US" sz="5500" b="1">
                <a:latin typeface="Montserrat" panose="00000500000000000000" pitchFamily="2" charset="0"/>
              </a:rPr>
            </a:br>
            <a:r>
              <a:rPr lang="en-US" sz="5500">
                <a:latin typeface="Montserrat" panose="00000500000000000000" pitchFamily="2" charset="0"/>
              </a:rPr>
              <a:t>$6 billion to establish hubs that provide funding and technical assistance to community lenders working in low-income and disadvantaged communities, providing an immediate pathway to deploy projects in those communities while also building capacity of hundreds of community lenders to finance projects for years.</a:t>
            </a:r>
          </a:p>
          <a:p>
            <a:pPr>
              <a:lnSpc>
                <a:spcPct val="120000"/>
              </a:lnSpc>
            </a:pPr>
            <a:r>
              <a:rPr lang="en-US" sz="5500" b="1">
                <a:latin typeface="Montserrat" panose="00000500000000000000" pitchFamily="2" charset="0"/>
                <a:hlinkClick r:id="rId5"/>
              </a:rPr>
              <a:t>Latest and Zero Building Energy Code Adoption</a:t>
            </a:r>
            <a:r>
              <a:rPr lang="en-US" sz="5500" b="1">
                <a:latin typeface="Montserrat" panose="00000500000000000000" pitchFamily="2" charset="0"/>
              </a:rPr>
              <a:t>: </a:t>
            </a:r>
            <a:br>
              <a:rPr lang="en-US" sz="5500" b="1">
                <a:latin typeface="Montserrat" panose="00000500000000000000" pitchFamily="2" charset="0"/>
              </a:rPr>
            </a:br>
            <a:r>
              <a:rPr lang="en-US" sz="5500">
                <a:latin typeface="Montserrat" panose="00000500000000000000" pitchFamily="2" charset="0"/>
              </a:rPr>
              <a:t>$1 billion for States and units of local government with the </a:t>
            </a:r>
            <a:br>
              <a:rPr lang="en-US" sz="5500">
                <a:latin typeface="Montserrat" panose="00000500000000000000" pitchFamily="2" charset="0"/>
              </a:rPr>
            </a:br>
            <a:r>
              <a:rPr lang="en-US" sz="5500">
                <a:latin typeface="Montserrat" panose="00000500000000000000" pitchFamily="2" charset="0"/>
              </a:rPr>
              <a:t>authority to adopt building energy codes to adopt and implement </a:t>
            </a:r>
            <a:br>
              <a:rPr lang="en-US" sz="5500">
                <a:latin typeface="Montserrat" panose="00000500000000000000" pitchFamily="2" charset="0"/>
              </a:rPr>
            </a:br>
            <a:r>
              <a:rPr lang="en-US" sz="5500">
                <a:latin typeface="Montserrat" panose="00000500000000000000" pitchFamily="2" charset="0"/>
              </a:rPr>
              <a:t>the latest building energy code.  States are expected to include </a:t>
            </a:r>
            <a:br>
              <a:rPr lang="en-US" sz="5500">
                <a:latin typeface="Montserrat" panose="00000500000000000000" pitchFamily="2" charset="0"/>
              </a:rPr>
            </a:br>
            <a:r>
              <a:rPr lang="en-US" sz="5500">
                <a:latin typeface="Montserrat" panose="00000500000000000000" pitchFamily="2" charset="0"/>
              </a:rPr>
              <a:t>plans to engage opportunity youth with Registered Apprenticeship </a:t>
            </a:r>
            <a:br>
              <a:rPr lang="en-US" sz="5500">
                <a:latin typeface="Montserrat" panose="00000500000000000000" pitchFamily="2" charset="0"/>
              </a:rPr>
            </a:br>
            <a:r>
              <a:rPr lang="en-US" sz="5500">
                <a:latin typeface="Montserrat" panose="00000500000000000000" pitchFamily="2" charset="0"/>
              </a:rPr>
              <a:t>a particular area.</a:t>
            </a:r>
          </a:p>
          <a:p>
            <a:endParaRPr lang="en-US"/>
          </a:p>
        </p:txBody>
      </p:sp>
      <p:pic>
        <p:nvPicPr>
          <p:cNvPr id="6146" name="Picture 2" descr="What is carbon farming? - SmartCloud Farming">
            <a:extLst>
              <a:ext uri="{FF2B5EF4-FFF2-40B4-BE49-F238E27FC236}">
                <a16:creationId xmlns:a16="http://schemas.microsoft.com/office/drawing/2014/main" id="{4875F036-1D1C-2C9E-73CE-E4550F92C9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4850" y="4205359"/>
            <a:ext cx="3981450" cy="2652641"/>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95522D-7FA7-9DE8-C466-E5A1C03276C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17861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4229-7301-D142-6320-BCCB3B632D4A}"/>
              </a:ext>
            </a:extLst>
          </p:cNvPr>
          <p:cNvSpPr>
            <a:spLocks noGrp="1"/>
          </p:cNvSpPr>
          <p:nvPr>
            <p:ph type="title"/>
          </p:nvPr>
        </p:nvSpPr>
        <p:spPr/>
        <p:txBody>
          <a:bodyPr>
            <a:normAutofit/>
          </a:bodyPr>
          <a:lstStyle/>
          <a:p>
            <a:r>
              <a:rPr lang="en-US" sz="3600">
                <a:solidFill>
                  <a:schemeClr val="bg1"/>
                </a:solidFill>
                <a:latin typeface="Montserrat"/>
              </a:rPr>
              <a:t>$412 Billion in Clean Energy Manufacturing </a:t>
            </a:r>
            <a:r>
              <a:rPr lang="en-US" sz="3600">
                <a:solidFill>
                  <a:srgbClr val="00015E"/>
                </a:solidFill>
                <a:latin typeface="Montserrat"/>
              </a:rPr>
              <a:t>2</a:t>
            </a:r>
            <a:endParaRPr lang="en-US" sz="3600">
              <a:solidFill>
                <a:srgbClr val="00015E"/>
              </a:solidFill>
            </a:endParaRPr>
          </a:p>
        </p:txBody>
      </p:sp>
      <p:pic>
        <p:nvPicPr>
          <p:cNvPr id="6" name="Content Placeholder 5" descr="Map of the United States showing private investments in Clean Power and Clean Energy Manufacturing. A link to this data can be found here: https://www.whitehouse.gov/invest/?utm_source=invest.gov">
            <a:extLst>
              <a:ext uri="{FF2B5EF4-FFF2-40B4-BE49-F238E27FC236}">
                <a16:creationId xmlns:a16="http://schemas.microsoft.com/office/drawing/2014/main" id="{44BEA27B-55DF-8711-E97C-4F96BB8FC84A}"/>
              </a:ext>
            </a:extLst>
          </p:cNvPr>
          <p:cNvPicPr>
            <a:picLocks noGrp="1" noChangeAspect="1"/>
          </p:cNvPicPr>
          <p:nvPr>
            <p:ph sz="half" idx="1"/>
          </p:nvPr>
        </p:nvPicPr>
        <p:blipFill>
          <a:blip r:embed="rId2"/>
          <a:stretch>
            <a:fillRect/>
          </a:stretch>
        </p:blipFill>
        <p:spPr>
          <a:xfrm>
            <a:off x="3218688" y="1637304"/>
            <a:ext cx="6229518" cy="3329570"/>
          </a:xfrm>
        </p:spPr>
      </p:pic>
      <p:sp>
        <p:nvSpPr>
          <p:cNvPr id="4" name="Content Placeholder 3">
            <a:extLst>
              <a:ext uri="{FF2B5EF4-FFF2-40B4-BE49-F238E27FC236}">
                <a16:creationId xmlns:a16="http://schemas.microsoft.com/office/drawing/2014/main" id="{551264FA-A450-3F2D-0FF6-3E3D47DE2864}"/>
              </a:ext>
            </a:extLst>
          </p:cNvPr>
          <p:cNvSpPr>
            <a:spLocks noGrp="1"/>
          </p:cNvSpPr>
          <p:nvPr>
            <p:ph sz="half" idx="2"/>
          </p:nvPr>
        </p:nvSpPr>
        <p:spPr>
          <a:xfrm>
            <a:off x="2953512" y="5075237"/>
            <a:ext cx="6903720" cy="932371"/>
          </a:xfrm>
        </p:spPr>
        <p:txBody>
          <a:bodyPr>
            <a:normAutofit/>
          </a:bodyPr>
          <a:lstStyle/>
          <a:p>
            <a:pPr marL="0" indent="0" algn="ctr">
              <a:buNone/>
            </a:pPr>
            <a:r>
              <a:rPr lang="en-US" sz="1400" b="1">
                <a:solidFill>
                  <a:srgbClr val="256161"/>
                </a:solidFill>
                <a:latin typeface="Montserrat" panose="00000500000000000000" pitchFamily="2" charset="0"/>
              </a:rPr>
              <a:t>Green dots </a:t>
            </a:r>
            <a:r>
              <a:rPr lang="en-US" sz="1400">
                <a:latin typeface="Montserrat" panose="00000500000000000000" pitchFamily="2" charset="0"/>
              </a:rPr>
              <a:t>indicate investments in Clean Power.</a:t>
            </a:r>
          </a:p>
          <a:p>
            <a:pPr marL="0" indent="0" algn="ctr">
              <a:buNone/>
            </a:pPr>
            <a:r>
              <a:rPr lang="en-US" sz="1400" b="1">
                <a:solidFill>
                  <a:srgbClr val="7030A0"/>
                </a:solidFill>
                <a:latin typeface="Montserrat" panose="00000500000000000000" pitchFamily="2" charset="0"/>
              </a:rPr>
              <a:t>Purple dots </a:t>
            </a:r>
            <a:r>
              <a:rPr lang="en-US" sz="1400">
                <a:latin typeface="Montserrat" panose="00000500000000000000" pitchFamily="2" charset="0"/>
              </a:rPr>
              <a:t>indicate investments in Clean Energy Manufacturing.</a:t>
            </a:r>
          </a:p>
          <a:p>
            <a:pPr marL="0" indent="0" algn="ctr">
              <a:buNone/>
            </a:pPr>
            <a:r>
              <a:rPr lang="en-US" sz="1200" b="1">
                <a:latin typeface="Montserrat" panose="00000500000000000000" pitchFamily="2" charset="0"/>
              </a:rPr>
              <a:t>Source: </a:t>
            </a:r>
            <a:r>
              <a:rPr lang="en-US" sz="12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3"/>
              </a:rPr>
              <a:t>https://www.whitehouse.gov/invest/?utm_source=invest.gov</a:t>
            </a:r>
            <a:endParaRPr lang="en-US" sz="1200">
              <a:latin typeface="Montserrat" panose="00000500000000000000" pitchFamily="2" charset="0"/>
            </a:endParaRPr>
          </a:p>
          <a:p>
            <a:pPr algn="ctr"/>
            <a:endParaRPr lang="en-US"/>
          </a:p>
        </p:txBody>
      </p:sp>
      <p:pic>
        <p:nvPicPr>
          <p:cNvPr id="7" name="Picture 6">
            <a:extLst>
              <a:ext uri="{FF2B5EF4-FFF2-40B4-BE49-F238E27FC236}">
                <a16:creationId xmlns:a16="http://schemas.microsoft.com/office/drawing/2014/main" id="{9FF66B4D-4E0A-81F8-6DE6-C7521E87C3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1751" y="5882831"/>
            <a:ext cx="836459" cy="836459"/>
          </a:xfrm>
          <a:prstGeom prst="rect">
            <a:avLst/>
          </a:prstGeom>
        </p:spPr>
      </p:pic>
      <p:sp>
        <p:nvSpPr>
          <p:cNvPr id="8" name="Slide Number Placeholder 5">
            <a:extLst>
              <a:ext uri="{FF2B5EF4-FFF2-40B4-BE49-F238E27FC236}">
                <a16:creationId xmlns:a16="http://schemas.microsoft.com/office/drawing/2014/main" id="{7B508EB7-1342-656E-72EA-499640AF779B}"/>
              </a:ext>
              <a:ext uri="{C183D7F6-B498-43B3-948B-1728B52AA6E4}">
                <adec:decorative xmlns:adec="http://schemas.microsoft.com/office/drawing/2017/decorative" val="1"/>
              </a:ext>
            </a:extLst>
          </p:cNvPr>
          <p:cNvSpPr txBox="1">
            <a:spLocks/>
          </p:cNvSpPr>
          <p:nvPr/>
        </p:nvSpPr>
        <p:spPr>
          <a:xfrm>
            <a:off x="8776855" y="6502019"/>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1431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85799" y="420539"/>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85799" y="1746102"/>
            <a:ext cx="9172575" cy="4206641"/>
          </a:xfrm>
        </p:spPr>
        <p:txBody>
          <a:bodyPr>
            <a:normAutofit/>
          </a:bodyPr>
          <a:lstStyle/>
          <a:p>
            <a:pPr>
              <a:lnSpc>
                <a:spcPct val="120000"/>
              </a:lnSpc>
            </a:pPr>
            <a:r>
              <a:rPr lang="en-US" sz="2400">
                <a:solidFill>
                  <a:schemeClr val="tx1"/>
                </a:solidFill>
                <a:latin typeface="Montserrat Medium"/>
                <a:cs typeface="Segoe UI"/>
              </a:rPr>
              <a:t>Center of Excellence Overview</a:t>
            </a:r>
          </a:p>
          <a:p>
            <a:pPr>
              <a:lnSpc>
                <a:spcPct val="120000"/>
              </a:lnSpc>
            </a:pPr>
            <a:r>
              <a:rPr lang="en-US" sz="2400">
                <a:solidFill>
                  <a:schemeClr val="tx1"/>
                </a:solidFill>
                <a:latin typeface="Montserrat Medium"/>
                <a:cs typeface="Segoe UI"/>
              </a:rPr>
              <a:t>An Overview Opportunity Youth</a:t>
            </a:r>
          </a:p>
          <a:p>
            <a:pPr>
              <a:lnSpc>
                <a:spcPct val="120000"/>
              </a:lnSpc>
            </a:pPr>
            <a:r>
              <a:rPr lang="en-US" sz="2400">
                <a:solidFill>
                  <a:schemeClr val="tx1"/>
                </a:solidFill>
                <a:latin typeface="Montserrat Medium"/>
                <a:cs typeface="Segoe UI"/>
              </a:rPr>
              <a:t>How Apprenticeships Can Serve Opportunity Youth</a:t>
            </a:r>
          </a:p>
          <a:p>
            <a:pPr>
              <a:lnSpc>
                <a:spcPct val="120000"/>
              </a:lnSpc>
            </a:pPr>
            <a:r>
              <a:rPr lang="en-US" sz="2400">
                <a:solidFill>
                  <a:schemeClr val="tx1"/>
                </a:solidFill>
                <a:latin typeface="Montserrat Medium"/>
                <a:cs typeface="Segoe UI"/>
              </a:rPr>
              <a:t>Ways the Investing in America Agenda Can Connect Opportunity Youth to Apprenticeships</a:t>
            </a:r>
          </a:p>
          <a:p>
            <a:pPr>
              <a:lnSpc>
                <a:spcPct val="120000"/>
              </a:lnSpc>
            </a:pPr>
            <a:r>
              <a:rPr lang="en-US" sz="2400">
                <a:solidFill>
                  <a:schemeClr val="tx1"/>
                </a:solidFill>
                <a:latin typeface="Montserrat Medium" panose="00000600000000000000" pitchFamily="2" charset="0"/>
                <a:cs typeface="Segoe UI" panose="020B0502040204020203" pitchFamily="34" charset="0"/>
              </a:rPr>
              <a:t>The Role of the Workforce System</a:t>
            </a:r>
          </a:p>
          <a:p>
            <a:pPr>
              <a:lnSpc>
                <a:spcPct val="120000"/>
              </a:lnSpc>
            </a:pPr>
            <a:r>
              <a:rPr lang="en-US" sz="2400">
                <a:solidFill>
                  <a:schemeClr val="tx1"/>
                </a:solidFill>
                <a:latin typeface="Montserrat Medium" panose="00000600000000000000" pitchFamily="2" charset="0"/>
                <a:cs typeface="Segoe UI" panose="020B0502040204020203" pitchFamily="34" charset="0"/>
              </a:rPr>
              <a:t>Questions and Wrap Up</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9878" y="3772822"/>
            <a:ext cx="2397826" cy="2397826"/>
          </a:xfrm>
          <a:prstGeom prst="rect">
            <a:avLst/>
          </a:prstGeom>
        </p:spPr>
      </p:pic>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7DBDEAAE-C1D8-D206-F196-950AC25613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693F-7488-408E-FD49-05EDE95FB646}"/>
              </a:ext>
            </a:extLst>
          </p:cNvPr>
          <p:cNvSpPr>
            <a:spLocks noGrp="1"/>
          </p:cNvSpPr>
          <p:nvPr>
            <p:ph type="title"/>
          </p:nvPr>
        </p:nvSpPr>
        <p:spPr/>
        <p:txBody>
          <a:bodyPr/>
          <a:lstStyle/>
          <a:p>
            <a:r>
              <a:rPr lang="en-US"/>
              <a:t>Clean Energy Investments in PA</a:t>
            </a:r>
          </a:p>
        </p:txBody>
      </p:sp>
      <p:pic>
        <p:nvPicPr>
          <p:cNvPr id="16" name="Picture Placeholder 15" descr="A map of Pennsylvania with pinpoints showing clean energy investments including batteries, electric vehicles, heat pumps and clean HVAC, hydrogen: electrolyzers and fuel cells, land-based wind, nuclear, offshore wind, and solar">
            <a:extLst>
              <a:ext uri="{FF2B5EF4-FFF2-40B4-BE49-F238E27FC236}">
                <a16:creationId xmlns:a16="http://schemas.microsoft.com/office/drawing/2014/main" id="{94C806F1-4238-30C6-107E-38C4405473DB}"/>
              </a:ext>
            </a:extLst>
          </p:cNvPr>
          <p:cNvPicPr>
            <a:picLocks noGrp="1" noChangeAspect="1"/>
          </p:cNvPicPr>
          <p:nvPr>
            <p:ph type="pic" sz="quarter" idx="13"/>
          </p:nvPr>
        </p:nvPicPr>
        <p:blipFill rotWithShape="1">
          <a:blip r:embed="rId2"/>
          <a:srcRect l="-1515" r="-2336"/>
          <a:stretch/>
        </p:blipFill>
        <p:spPr>
          <a:xfrm>
            <a:off x="838199" y="1847088"/>
            <a:ext cx="6947611" cy="3566160"/>
          </a:xfrm>
          <a:ln>
            <a:noFill/>
          </a:ln>
        </p:spPr>
      </p:pic>
      <p:pic>
        <p:nvPicPr>
          <p:cNvPr id="18" name="Picture Placeholder 17" descr="A key with different colors for different kinds of investments in clean energy">
            <a:extLst>
              <a:ext uri="{FF2B5EF4-FFF2-40B4-BE49-F238E27FC236}">
                <a16:creationId xmlns:a16="http://schemas.microsoft.com/office/drawing/2014/main" id="{FD7A1CE4-B598-EA24-27AF-C460A34C046B}"/>
              </a:ext>
            </a:extLst>
          </p:cNvPr>
          <p:cNvPicPr>
            <a:picLocks noGrp="1" noChangeAspect="1"/>
          </p:cNvPicPr>
          <p:nvPr>
            <p:ph type="pic" sz="quarter" idx="14"/>
          </p:nvPr>
        </p:nvPicPr>
        <p:blipFill>
          <a:blip r:embed="rId3"/>
          <a:srcRect t="3553" b="3553"/>
          <a:stretch>
            <a:fillRect/>
          </a:stretch>
        </p:blipFill>
        <p:spPr>
          <a:xfrm>
            <a:off x="8363720" y="2313879"/>
            <a:ext cx="2990080" cy="2690790"/>
          </a:xfrm>
          <a:ln>
            <a:noFill/>
          </a:ln>
        </p:spPr>
      </p:pic>
      <p:sp>
        <p:nvSpPr>
          <p:cNvPr id="11" name="Text Placeholder 10">
            <a:extLst>
              <a:ext uri="{FF2B5EF4-FFF2-40B4-BE49-F238E27FC236}">
                <a16:creationId xmlns:a16="http://schemas.microsoft.com/office/drawing/2014/main" id="{FEA093E0-BB56-1D89-3865-E517C5AFF3AC}"/>
              </a:ext>
            </a:extLst>
          </p:cNvPr>
          <p:cNvSpPr>
            <a:spLocks noGrp="1"/>
          </p:cNvSpPr>
          <p:nvPr>
            <p:ph type="body" sz="quarter" idx="21"/>
          </p:nvPr>
        </p:nvSpPr>
        <p:spPr>
          <a:xfrm>
            <a:off x="838200" y="5620295"/>
            <a:ext cx="4700015" cy="314161"/>
          </a:xfrm>
        </p:spPr>
        <p:txBody>
          <a:bodyPr>
            <a:normAutofit lnSpcReduction="10000"/>
          </a:bodyPr>
          <a:lstStyle/>
          <a:p>
            <a:r>
              <a:rPr lang="en-US" sz="1800">
                <a:latin typeface="Montserrat" panose="00000500000000000000" pitchFamily="2" charset="0"/>
              </a:rPr>
              <a:t>Source: </a:t>
            </a:r>
            <a:r>
              <a:rPr lang="en-US" sz="18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4"/>
              </a:rPr>
              <a:t>https://www.energy.gov/invest</a:t>
            </a:r>
            <a:endParaRPr lang="en-US" sz="1800">
              <a:latin typeface="Montserrat" panose="00000500000000000000" pitchFamily="2" charset="0"/>
            </a:endParaRPr>
          </a:p>
        </p:txBody>
      </p:sp>
    </p:spTree>
    <p:extLst>
      <p:ext uri="{BB962C8B-B14F-4D97-AF65-F5344CB8AC3E}">
        <p14:creationId xmlns:p14="http://schemas.microsoft.com/office/powerpoint/2010/main" val="284505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E945-7A4C-1328-28A8-45FB65C0C85E}"/>
              </a:ext>
            </a:extLst>
          </p:cNvPr>
          <p:cNvSpPr>
            <a:spLocks noGrp="1"/>
          </p:cNvSpPr>
          <p:nvPr>
            <p:ph type="title"/>
          </p:nvPr>
        </p:nvSpPr>
        <p:spPr>
          <a:xfrm>
            <a:off x="838200" y="500062"/>
            <a:ext cx="10515600" cy="1325563"/>
          </a:xfrm>
        </p:spPr>
        <p:txBody>
          <a:bodyPr/>
          <a:lstStyle/>
          <a:p>
            <a:r>
              <a:rPr lang="en-US" sz="4400">
                <a:solidFill>
                  <a:schemeClr val="bg1"/>
                </a:solidFill>
                <a:latin typeface="Montserrat" panose="00000500000000000000" pitchFamily="2" charset="0"/>
                <a:ea typeface="+mn-ea"/>
                <a:cs typeface="Calibri" panose="020F0502020204030204" pitchFamily="34" charset="0"/>
              </a:rPr>
              <a:t>An Investment Boom that Needs Workers: </a:t>
            </a:r>
            <a:r>
              <a:rPr lang="en-US" sz="4400" b="1">
                <a:solidFill>
                  <a:schemeClr val="bg1"/>
                </a:solidFill>
                <a:latin typeface="Montserrat" panose="00000500000000000000" pitchFamily="2" charset="0"/>
                <a:ea typeface="+mn-ea"/>
                <a:cs typeface="Calibri" panose="020F0502020204030204" pitchFamily="34" charset="0"/>
              </a:rPr>
              <a:t>Manufacturing and EVs</a:t>
            </a:r>
            <a:endParaRPr lang="en-US"/>
          </a:p>
        </p:txBody>
      </p:sp>
      <p:sp>
        <p:nvSpPr>
          <p:cNvPr id="3" name="Content Placeholder 2">
            <a:extLst>
              <a:ext uri="{FF2B5EF4-FFF2-40B4-BE49-F238E27FC236}">
                <a16:creationId xmlns:a16="http://schemas.microsoft.com/office/drawing/2014/main" id="{5E6107BB-C8BE-F36D-4AB5-2C7568EF2E69}"/>
              </a:ext>
            </a:extLst>
          </p:cNvPr>
          <p:cNvSpPr>
            <a:spLocks noGrp="1"/>
          </p:cNvSpPr>
          <p:nvPr>
            <p:ph sz="half" idx="1"/>
          </p:nvPr>
        </p:nvSpPr>
        <p:spPr>
          <a:xfrm>
            <a:off x="674136" y="1841111"/>
            <a:ext cx="10843727" cy="3959355"/>
          </a:xfrm>
        </p:spPr>
        <p:txBody>
          <a:bodyPr>
            <a:normAutofit fontScale="85000" lnSpcReduction="10000"/>
          </a:bodyPr>
          <a:lstStyle/>
          <a:p>
            <a:pPr marL="342900" indent="-342900">
              <a:buClr>
                <a:schemeClr val="tx1"/>
              </a:buClr>
              <a:buFont typeface="Arial" panose="020B0604020202020204" pitchFamily="34" charset="0"/>
              <a:buChar char="•"/>
            </a:pPr>
            <a:r>
              <a:rPr lang="en-US" altLang="en-US" sz="2800" b="1">
                <a:solidFill>
                  <a:srgbClr val="993300"/>
                </a:solidFill>
              </a:rPr>
              <a:t>Stronger demand for electric vehicle batteries and energy battery storage systems is expected to result in rapid employment growth in battery production</a:t>
            </a:r>
            <a:r>
              <a:rPr lang="en-US" altLang="en-US" sz="2800">
                <a:solidFill>
                  <a:srgbClr val="993300"/>
                </a:solidFill>
              </a:rPr>
              <a:t>. </a:t>
            </a:r>
            <a:br>
              <a:rPr lang="en-US" altLang="en-US" sz="2800">
                <a:solidFill>
                  <a:srgbClr val="993300"/>
                </a:solidFill>
              </a:rPr>
            </a:br>
            <a:endParaRPr lang="en-US" altLang="en-US" sz="2800">
              <a:solidFill>
                <a:srgbClr val="000000"/>
              </a:solidFill>
            </a:endParaRPr>
          </a:p>
          <a:p>
            <a:pPr marL="342900" indent="-342900">
              <a:buClr>
                <a:schemeClr val="tx1"/>
              </a:buClr>
              <a:buFont typeface="Arial" panose="020B0604020202020204" pitchFamily="34" charset="0"/>
              <a:buChar char="•"/>
            </a:pPr>
            <a:r>
              <a:rPr lang="en-US" altLang="en-US" sz="2800">
                <a:solidFill>
                  <a:srgbClr val="003366"/>
                </a:solidFill>
              </a:rPr>
              <a:t>That growth is evident in the other electrical equipment and component manufacturing industry, with</a:t>
            </a:r>
            <a:r>
              <a:rPr lang="en-US" altLang="en-US" sz="2800">
                <a:solidFill>
                  <a:srgbClr val="000000"/>
                </a:solidFill>
              </a:rPr>
              <a:t> </a:t>
            </a:r>
            <a:r>
              <a:rPr lang="en-US" altLang="en-US" sz="2800">
                <a:solidFill>
                  <a:srgbClr val="003366"/>
                </a:solidFill>
              </a:rPr>
              <a:t>the </a:t>
            </a:r>
            <a:r>
              <a:rPr lang="en-US" altLang="en-US" sz="2800" b="1">
                <a:solidFill>
                  <a:srgbClr val="993300"/>
                </a:solidFill>
              </a:rPr>
              <a:t>fastest growth at a rate of 3.0 percent annually over the projections period, gaining 52,700 jobs over the decade</a:t>
            </a:r>
            <a:r>
              <a:rPr lang="en-US" altLang="en-US" sz="2800">
                <a:solidFill>
                  <a:srgbClr val="993300"/>
                </a:solidFill>
              </a:rPr>
              <a:t>. </a:t>
            </a:r>
            <a:br>
              <a:rPr lang="en-US" altLang="en-US" sz="2800">
                <a:solidFill>
                  <a:srgbClr val="993300"/>
                </a:solidFill>
              </a:rPr>
            </a:br>
            <a:endParaRPr lang="en-US" altLang="en-US" sz="2800">
              <a:solidFill>
                <a:srgbClr val="993300"/>
              </a:solidFill>
            </a:endParaRPr>
          </a:p>
          <a:p>
            <a:pPr marL="342900" indent="-342900">
              <a:buClr>
                <a:schemeClr val="tx1"/>
              </a:buClr>
              <a:buFont typeface="Arial" panose="020B0604020202020204" pitchFamily="34" charset="0"/>
              <a:buChar char="•"/>
            </a:pPr>
            <a:r>
              <a:rPr lang="en-US" altLang="en-US" sz="2800" b="1">
                <a:solidFill>
                  <a:srgbClr val="993300"/>
                </a:solidFill>
              </a:rPr>
              <a:t>An aging manufacturing workforce requires workers</a:t>
            </a:r>
            <a:r>
              <a:rPr lang="en-US" altLang="en-US" sz="2800">
                <a:solidFill>
                  <a:srgbClr val="003366"/>
                </a:solidFill>
              </a:rPr>
              <a:t>.  Upwards of 2.1 million manufacturing jobs will be unfilled in 2030.</a:t>
            </a:r>
            <a:endParaRPr lang="en-US" altLang="en-US" sz="2800">
              <a:solidFill>
                <a:srgbClr val="993300"/>
              </a:solidFill>
            </a:endParaRPr>
          </a:p>
        </p:txBody>
      </p:sp>
      <p:pic>
        <p:nvPicPr>
          <p:cNvPr id="5" name="Picture 4">
            <a:extLst>
              <a:ext uri="{FF2B5EF4-FFF2-40B4-BE49-F238E27FC236}">
                <a16:creationId xmlns:a16="http://schemas.microsoft.com/office/drawing/2014/main" id="{CDECF259-0F2E-2753-F87D-1367DFA492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09044" y="5939708"/>
            <a:ext cx="836459" cy="836459"/>
          </a:xfrm>
          <a:prstGeom prst="rect">
            <a:avLst/>
          </a:prstGeom>
        </p:spPr>
      </p:pic>
      <p:sp>
        <p:nvSpPr>
          <p:cNvPr id="6" name="Slide Number Placeholder 5">
            <a:extLst>
              <a:ext uri="{FF2B5EF4-FFF2-40B4-BE49-F238E27FC236}">
                <a16:creationId xmlns:a16="http://schemas.microsoft.com/office/drawing/2014/main" id="{33739C39-875D-018F-11E8-5C21B68A25B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
        <p:nvSpPr>
          <p:cNvPr id="8" name="Content Placeholder 7">
            <a:extLst>
              <a:ext uri="{FF2B5EF4-FFF2-40B4-BE49-F238E27FC236}">
                <a16:creationId xmlns:a16="http://schemas.microsoft.com/office/drawing/2014/main" id="{5EED80A7-855E-8941-89A1-EB9FDA3CE8C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76783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90FB-666A-34D6-B946-38129E01BA21}"/>
              </a:ext>
            </a:extLst>
          </p:cNvPr>
          <p:cNvSpPr>
            <a:spLocks noGrp="1"/>
          </p:cNvSpPr>
          <p:nvPr>
            <p:ph type="title"/>
          </p:nvPr>
        </p:nvSpPr>
        <p:spPr>
          <a:xfrm>
            <a:off x="762000" y="549087"/>
            <a:ext cx="10515600" cy="1325563"/>
          </a:xfrm>
        </p:spPr>
        <p:txBody>
          <a:bodyPr>
            <a:normAutofit/>
          </a:bodyPr>
          <a:lstStyle/>
          <a:p>
            <a:r>
              <a:rPr lang="en-US" sz="3600">
                <a:solidFill>
                  <a:schemeClr val="bg1"/>
                </a:solidFill>
                <a:latin typeface="Montserrat" panose="00000500000000000000" pitchFamily="2" charset="0"/>
                <a:ea typeface="+mn-ea"/>
                <a:cs typeface="Calibri" panose="020F0502020204030204" pitchFamily="34" charset="0"/>
              </a:rPr>
              <a:t>An Investment Boom that Needs Workers: </a:t>
            </a:r>
            <a:r>
              <a:rPr lang="en-US" sz="3600" b="1">
                <a:solidFill>
                  <a:schemeClr val="bg1"/>
                </a:solidFill>
                <a:latin typeface="Montserrat" panose="00000500000000000000" pitchFamily="2" charset="0"/>
                <a:ea typeface="+mn-ea"/>
                <a:cs typeface="Calibri" panose="020F0502020204030204" pitchFamily="34" charset="0"/>
              </a:rPr>
              <a:t>Manufacturing and EVs </a:t>
            </a:r>
            <a:endParaRPr lang="en-US" sz="3600"/>
          </a:p>
        </p:txBody>
      </p:sp>
      <p:sp>
        <p:nvSpPr>
          <p:cNvPr id="3" name="Content Placeholder 2">
            <a:extLst>
              <a:ext uri="{FF2B5EF4-FFF2-40B4-BE49-F238E27FC236}">
                <a16:creationId xmlns:a16="http://schemas.microsoft.com/office/drawing/2014/main" id="{5E8DB543-C7FE-E372-FD11-09308F1D99DC}"/>
              </a:ext>
            </a:extLst>
          </p:cNvPr>
          <p:cNvSpPr>
            <a:spLocks noGrp="1"/>
          </p:cNvSpPr>
          <p:nvPr>
            <p:ph sz="half" idx="1"/>
          </p:nvPr>
        </p:nvSpPr>
        <p:spPr>
          <a:xfrm>
            <a:off x="838200" y="1825625"/>
            <a:ext cx="10603992" cy="2353183"/>
          </a:xfrm>
          <a:ln w="28575">
            <a:solidFill>
              <a:srgbClr val="00015E"/>
            </a:solidFill>
          </a:ln>
        </p:spPr>
        <p:txBody>
          <a:bodyPr>
            <a:noAutofit/>
          </a:bodyPr>
          <a:lstStyle/>
          <a:p>
            <a:pPr lvl="0"/>
            <a:r>
              <a:rPr lang="en-US" sz="3600" b="1">
                <a:latin typeface="Montserrat" panose="00000500000000000000" pitchFamily="2" charset="0"/>
              </a:rPr>
              <a:t>Investment: </a:t>
            </a:r>
          </a:p>
          <a:p>
            <a:pPr marL="342900" lvl="0" indent="-342900">
              <a:buFont typeface="Arial" panose="020B0604020202020204" pitchFamily="34" charset="0"/>
              <a:buChar char="•"/>
            </a:pPr>
            <a:r>
              <a:rPr lang="en-US" sz="1800">
                <a:solidFill>
                  <a:schemeClr val="tx1"/>
                </a:solidFill>
                <a:latin typeface="Montserrat" panose="00000500000000000000" pitchFamily="2" charset="0"/>
              </a:rPr>
              <a:t>Over the last 9 years, manufacturers have announced </a:t>
            </a:r>
            <a:r>
              <a:rPr lang="en-US" sz="1800" b="1">
                <a:solidFill>
                  <a:srgbClr val="993300"/>
                </a:solidFill>
                <a:latin typeface="Montserrat" panose="00000500000000000000" pitchFamily="2" charset="0"/>
              </a:rPr>
              <a:t>$188 billion in concrete investment in U.S. EV and EV battery manufacturing facilities</a:t>
            </a:r>
            <a:r>
              <a:rPr lang="en-US" sz="1800">
                <a:solidFill>
                  <a:schemeClr val="tx1"/>
                </a:solidFill>
                <a:latin typeface="Montserrat" panose="00000500000000000000" pitchFamily="2" charset="0"/>
              </a:rPr>
              <a:t>. </a:t>
            </a:r>
          </a:p>
          <a:p>
            <a:pPr marL="342900" lvl="0" indent="-342900">
              <a:buFont typeface="Arial" panose="020B0604020202020204" pitchFamily="34" charset="0"/>
              <a:buChar char="•"/>
            </a:pPr>
            <a:r>
              <a:rPr lang="en-US" sz="1800">
                <a:solidFill>
                  <a:schemeClr val="tx1"/>
                </a:solidFill>
                <a:latin typeface="Montserrat" panose="00000500000000000000" pitchFamily="2" charset="0"/>
              </a:rPr>
              <a:t>Federal policies have dramatically expanded and accelerated these investments: 61 percent of announced EV investments have occurred in the last 18 months since passage of the Inflation Reduction Act (IRA) and 82 percent have occurred in the last 27 months since passage of the Bipartisan Infrastructure Law (BIL).</a:t>
            </a:r>
          </a:p>
        </p:txBody>
      </p:sp>
      <p:sp>
        <p:nvSpPr>
          <p:cNvPr id="4" name="Content Placeholder 3">
            <a:extLst>
              <a:ext uri="{FF2B5EF4-FFF2-40B4-BE49-F238E27FC236}">
                <a16:creationId xmlns:a16="http://schemas.microsoft.com/office/drawing/2014/main" id="{171A597F-6BE3-5188-FF94-AD95D9B0E1D9}"/>
              </a:ext>
            </a:extLst>
          </p:cNvPr>
          <p:cNvSpPr>
            <a:spLocks noGrp="1"/>
          </p:cNvSpPr>
          <p:nvPr>
            <p:ph sz="half" idx="2"/>
          </p:nvPr>
        </p:nvSpPr>
        <p:spPr>
          <a:xfrm>
            <a:off x="838200" y="4312215"/>
            <a:ext cx="10603992" cy="1384497"/>
          </a:xfrm>
          <a:ln w="28575">
            <a:solidFill>
              <a:srgbClr val="00015E"/>
            </a:solidFill>
          </a:ln>
        </p:spPr>
        <p:txBody>
          <a:bodyPr>
            <a:normAutofit/>
          </a:bodyPr>
          <a:lstStyle/>
          <a:p>
            <a:r>
              <a:rPr lang="en-US" sz="3600" b="1">
                <a:latin typeface="Montserrat" panose="00000500000000000000" pitchFamily="2" charset="0"/>
              </a:rPr>
              <a:t>Jobs: </a:t>
            </a:r>
          </a:p>
          <a:p>
            <a:pPr marL="457200" indent="-457200">
              <a:buFont typeface="Arial" panose="020B0604020202020204" pitchFamily="34" charset="0"/>
              <a:buChar char="•"/>
            </a:pPr>
            <a:r>
              <a:rPr lang="en-US" sz="2000" b="0">
                <a:solidFill>
                  <a:schemeClr val="tx1"/>
                </a:solidFill>
                <a:latin typeface="Montserrat" panose="00000500000000000000" pitchFamily="2" charset="0"/>
              </a:rPr>
              <a:t>EV and battery manufacturing could also </a:t>
            </a:r>
            <a:r>
              <a:rPr lang="en-US" sz="2000" b="1">
                <a:solidFill>
                  <a:srgbClr val="993300"/>
                </a:solidFill>
                <a:latin typeface="Montserrat" panose="00000500000000000000" pitchFamily="2" charset="0"/>
              </a:rPr>
              <a:t>generate up to 876,000 additional jobs </a:t>
            </a:r>
            <a:r>
              <a:rPr lang="en-US" sz="2000" b="0">
                <a:solidFill>
                  <a:schemeClr val="tx1"/>
                </a:solidFill>
                <a:latin typeface="Montserrat" panose="00000500000000000000" pitchFamily="2" charset="0"/>
              </a:rPr>
              <a:t>in indirect/secondary employment.</a:t>
            </a:r>
          </a:p>
          <a:p>
            <a:endParaRPr lang="en-US" sz="2800" b="1">
              <a:latin typeface="Montserrat" panose="00000500000000000000" pitchFamily="2" charset="0"/>
            </a:endParaRPr>
          </a:p>
        </p:txBody>
      </p:sp>
      <p:sp>
        <p:nvSpPr>
          <p:cNvPr id="11" name="Slide Number Placeholder 5">
            <a:extLst>
              <a:ext uri="{FF2B5EF4-FFF2-40B4-BE49-F238E27FC236}">
                <a16:creationId xmlns:a16="http://schemas.microsoft.com/office/drawing/2014/main" id="{BC0497FF-A3F9-C2F3-7687-2A164E75F6A0}"/>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82433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199" y="2588585"/>
            <a:ext cx="11031246" cy="1325563"/>
          </a:xfrm>
        </p:spPr>
        <p:txBody>
          <a:bodyPr>
            <a:noAutofit/>
          </a:bodyPr>
          <a:lstStyle/>
          <a:p>
            <a:pPr algn="ctr"/>
            <a:r>
              <a:rPr lang="en-US" b="1">
                <a:solidFill>
                  <a:schemeClr val="bg1"/>
                </a:solidFill>
                <a:latin typeface="Montserrat"/>
              </a:rPr>
              <a:t>IIA Needs Apprentices and is Making a Big Impact on Pennsylvania</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A3C78F06-4431-6FD4-C07C-5AEB28E0D2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487105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20DE-25FA-C4D5-4BB4-DCD73D53E94C}"/>
              </a:ext>
            </a:extLst>
          </p:cNvPr>
          <p:cNvSpPr>
            <a:spLocks noGrp="1"/>
          </p:cNvSpPr>
          <p:nvPr>
            <p:ph type="title"/>
          </p:nvPr>
        </p:nvSpPr>
        <p:spPr/>
        <p:txBody>
          <a:bodyPr>
            <a:normAutofit/>
          </a:bodyPr>
          <a:lstStyle/>
          <a:p>
            <a:r>
              <a:rPr lang="en-US" sz="4000"/>
              <a:t>An Investment Boom for Apprentices</a:t>
            </a:r>
          </a:p>
        </p:txBody>
      </p:sp>
      <p:pic>
        <p:nvPicPr>
          <p:cNvPr id="6" name="Content Placeholder 5" descr="A graph depicting U.S. manufacturing construction spending. Notes indicate that this is a seasonally adjusted annual rate; monthly; January 2002 to November 2023. The source for this graph is https://fred.stlouisfed.org/series/TLMFGCONS.">
            <a:extLst>
              <a:ext uri="{FF2B5EF4-FFF2-40B4-BE49-F238E27FC236}">
                <a16:creationId xmlns:a16="http://schemas.microsoft.com/office/drawing/2014/main" id="{7CFF0C79-E357-D54A-BF4D-99CF2E493A18}"/>
              </a:ext>
            </a:extLst>
          </p:cNvPr>
          <p:cNvPicPr>
            <a:picLocks noGrp="1" noChangeAspect="1"/>
          </p:cNvPicPr>
          <p:nvPr>
            <p:ph sz="half" idx="1"/>
          </p:nvPr>
        </p:nvPicPr>
        <p:blipFill>
          <a:blip r:embed="rId2"/>
          <a:stretch>
            <a:fillRect/>
          </a:stretch>
        </p:blipFill>
        <p:spPr>
          <a:xfrm>
            <a:off x="1671958" y="1690688"/>
            <a:ext cx="8848084" cy="3925159"/>
          </a:xfrm>
        </p:spPr>
      </p:pic>
      <p:sp>
        <p:nvSpPr>
          <p:cNvPr id="4" name="Content Placeholder 3">
            <a:extLst>
              <a:ext uri="{FF2B5EF4-FFF2-40B4-BE49-F238E27FC236}">
                <a16:creationId xmlns:a16="http://schemas.microsoft.com/office/drawing/2014/main" id="{6F13ED6A-E4AF-7801-F272-4D363A61D02B}"/>
              </a:ext>
            </a:extLst>
          </p:cNvPr>
          <p:cNvSpPr>
            <a:spLocks noGrp="1"/>
          </p:cNvSpPr>
          <p:nvPr>
            <p:ph sz="half" idx="2"/>
          </p:nvPr>
        </p:nvSpPr>
        <p:spPr>
          <a:xfrm>
            <a:off x="3712464" y="5845873"/>
            <a:ext cx="4407408" cy="335471"/>
          </a:xfrm>
        </p:spPr>
        <p:txBody>
          <a:bodyPr>
            <a:normAutofit/>
          </a:bodyPr>
          <a:lstStyle/>
          <a:p>
            <a:pPr marL="0" indent="0">
              <a:buNone/>
            </a:pPr>
            <a:r>
              <a:rPr lang="en-US" sz="1200" b="1">
                <a:latin typeface="Montserrat" panose="00000500000000000000" pitchFamily="2" charset="0"/>
              </a:rPr>
              <a:t>Source: </a:t>
            </a:r>
            <a:r>
              <a:rPr lang="en-US" sz="12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3"/>
              </a:rPr>
              <a:t>https://fred.stlouisfed.org/series/TLMFGCONS</a:t>
            </a:r>
            <a:endParaRPr lang="en-US" sz="1200">
              <a:latin typeface="Montserrat" panose="00000500000000000000" pitchFamily="2" charset="0"/>
            </a:endParaRPr>
          </a:p>
          <a:p>
            <a:endParaRPr lang="en-US" sz="1200"/>
          </a:p>
        </p:txBody>
      </p:sp>
      <p:sp>
        <p:nvSpPr>
          <p:cNvPr id="7" name="Slide Number Placeholder 5">
            <a:extLst>
              <a:ext uri="{FF2B5EF4-FFF2-40B4-BE49-F238E27FC236}">
                <a16:creationId xmlns:a16="http://schemas.microsoft.com/office/drawing/2014/main" id="{48DCDAA2-064C-3174-5830-B754EBF84C8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061A365F-9BC6-63BB-B4F6-0185BE98CC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37471" y="5918298"/>
            <a:ext cx="836459" cy="836459"/>
          </a:xfrm>
          <a:prstGeom prst="rect">
            <a:avLst/>
          </a:prstGeom>
        </p:spPr>
      </p:pic>
    </p:spTree>
    <p:extLst>
      <p:ext uri="{BB962C8B-B14F-4D97-AF65-F5344CB8AC3E}">
        <p14:creationId xmlns:p14="http://schemas.microsoft.com/office/powerpoint/2010/main" val="360000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64345" y="530124"/>
            <a:ext cx="8554375" cy="1325563"/>
          </a:xfrm>
        </p:spPr>
        <p:txBody>
          <a:bodyPr>
            <a:normAutofit/>
          </a:bodyPr>
          <a:lstStyle/>
          <a:p>
            <a:r>
              <a:rPr lang="en-US"/>
              <a:t>Good Jobs for the “Toolbelt Generation”</a:t>
            </a:r>
          </a:p>
        </p:txBody>
      </p:sp>
      <p:pic>
        <p:nvPicPr>
          <p:cNvPr id="29" name="Picture 28" descr="47 percent">
            <a:extLst>
              <a:ext uri="{FF2B5EF4-FFF2-40B4-BE49-F238E27FC236}">
                <a16:creationId xmlns:a16="http://schemas.microsoft.com/office/drawing/2014/main" id="{8DC355DC-6690-3402-C496-A1A7D6131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606" y="1975440"/>
            <a:ext cx="1072671" cy="1090380"/>
          </a:xfrm>
          <a:prstGeom prst="rect">
            <a:avLst/>
          </a:prstGeom>
        </p:spPr>
      </p:pic>
      <p:sp>
        <p:nvSpPr>
          <p:cNvPr id="14" name="Content Placeholder 13">
            <a:extLst>
              <a:ext uri="{FF2B5EF4-FFF2-40B4-BE49-F238E27FC236}">
                <a16:creationId xmlns:a16="http://schemas.microsoft.com/office/drawing/2014/main" id="{E38008A7-E014-3EE6-E4DF-B9548D85CECD}"/>
              </a:ext>
            </a:extLst>
          </p:cNvPr>
          <p:cNvSpPr>
            <a:spLocks noGrp="1"/>
          </p:cNvSpPr>
          <p:nvPr>
            <p:ph sz="half" idx="13"/>
          </p:nvPr>
        </p:nvSpPr>
        <p:spPr>
          <a:xfrm>
            <a:off x="2041411" y="2177067"/>
            <a:ext cx="3410940" cy="832857"/>
          </a:xfrm>
        </p:spPr>
        <p:txBody>
          <a:bodyPr>
            <a:normAutofit fontScale="62500" lnSpcReduction="20000"/>
          </a:bodyPr>
          <a:lstStyle/>
          <a:p>
            <a:r>
              <a:rPr lang="en-US" sz="3500">
                <a:solidFill>
                  <a:schemeClr val="tx1"/>
                </a:solidFill>
              </a:rPr>
              <a:t>Young adults interested in trades career</a:t>
            </a:r>
          </a:p>
          <a:p>
            <a:endParaRPr lang="en-US"/>
          </a:p>
        </p:txBody>
      </p:sp>
      <p:pic>
        <p:nvPicPr>
          <p:cNvPr id="10" name="Picture 9" descr="23 percent">
            <a:extLst>
              <a:ext uri="{FF2B5EF4-FFF2-40B4-BE49-F238E27FC236}">
                <a16:creationId xmlns:a16="http://schemas.microsoft.com/office/drawing/2014/main" id="{AEC7904E-0D3A-391F-899F-C5CCAD2B7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323" y="3332747"/>
            <a:ext cx="1069681" cy="1087175"/>
          </a:xfrm>
          <a:prstGeom prst="rect">
            <a:avLst/>
          </a:prstGeom>
        </p:spPr>
      </p:pic>
      <p:sp>
        <p:nvSpPr>
          <p:cNvPr id="15" name="Content Placeholder 14">
            <a:extLst>
              <a:ext uri="{FF2B5EF4-FFF2-40B4-BE49-F238E27FC236}">
                <a16:creationId xmlns:a16="http://schemas.microsoft.com/office/drawing/2014/main" id="{19B17FB5-9E54-FFD8-0C49-414B4A611E6E}"/>
              </a:ext>
            </a:extLst>
          </p:cNvPr>
          <p:cNvSpPr>
            <a:spLocks noGrp="1"/>
          </p:cNvSpPr>
          <p:nvPr>
            <p:ph sz="half" idx="14"/>
          </p:nvPr>
        </p:nvSpPr>
        <p:spPr>
          <a:xfrm>
            <a:off x="2017464" y="3491620"/>
            <a:ext cx="3410940" cy="981216"/>
          </a:xfrm>
        </p:spPr>
        <p:txBody>
          <a:bodyPr>
            <a:normAutofit lnSpcReduction="10000"/>
          </a:bodyPr>
          <a:lstStyle/>
          <a:p>
            <a:r>
              <a:rPr lang="en-US" sz="2200">
                <a:solidFill>
                  <a:schemeClr val="tx1"/>
                </a:solidFill>
              </a:rPr>
              <a:t>Students studying construction trades rose from 2018 to 2024</a:t>
            </a:r>
            <a:endParaRPr lang="en-US" sz="2200"/>
          </a:p>
        </p:txBody>
      </p:sp>
      <p:pic>
        <p:nvPicPr>
          <p:cNvPr id="12" name="Picture 11" descr="299,000">
            <a:extLst>
              <a:ext uri="{FF2B5EF4-FFF2-40B4-BE49-F238E27FC236}">
                <a16:creationId xmlns:a16="http://schemas.microsoft.com/office/drawing/2014/main" id="{D422C2EC-FC0A-3B0A-E60A-E2A84672A8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9" y="4777268"/>
            <a:ext cx="1073174" cy="1080158"/>
          </a:xfrm>
          <a:prstGeom prst="rect">
            <a:avLst/>
          </a:prstGeom>
        </p:spPr>
      </p:pic>
      <p:sp>
        <p:nvSpPr>
          <p:cNvPr id="16" name="Content Placeholder 15">
            <a:extLst>
              <a:ext uri="{FF2B5EF4-FFF2-40B4-BE49-F238E27FC236}">
                <a16:creationId xmlns:a16="http://schemas.microsoft.com/office/drawing/2014/main" id="{550735A2-51D9-613B-9F7A-AA079F12BC6A}"/>
              </a:ext>
            </a:extLst>
          </p:cNvPr>
          <p:cNvSpPr>
            <a:spLocks noGrp="1"/>
          </p:cNvSpPr>
          <p:nvPr>
            <p:ph sz="half" idx="15"/>
          </p:nvPr>
        </p:nvSpPr>
        <p:spPr>
          <a:xfrm>
            <a:off x="2041411" y="4961496"/>
            <a:ext cx="3547369" cy="813562"/>
          </a:xfrm>
        </p:spPr>
        <p:txBody>
          <a:bodyPr>
            <a:normAutofit fontScale="77500" lnSpcReduction="20000"/>
          </a:bodyPr>
          <a:lstStyle/>
          <a:p>
            <a:r>
              <a:rPr lang="en-US">
                <a:solidFill>
                  <a:schemeClr val="tx1"/>
                </a:solidFill>
              </a:rPr>
              <a:t>More electricians than 2014 - median age fell by 2.9 years.</a:t>
            </a:r>
          </a:p>
          <a:p>
            <a:endParaRPr lang="en-US"/>
          </a:p>
        </p:txBody>
      </p:sp>
      <p:pic>
        <p:nvPicPr>
          <p:cNvPr id="2050" name="Picture 2" descr="How Gen Z Is Becoming the Toolbelt ...">
            <a:extLst>
              <a:ext uri="{FF2B5EF4-FFF2-40B4-BE49-F238E27FC236}">
                <a16:creationId xmlns:a16="http://schemas.microsoft.com/office/drawing/2014/main" id="{C87D4AF0-A3CC-5FE7-AAE6-45A60E988E0B}"/>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9358462" y="141375"/>
            <a:ext cx="2614336" cy="1867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descr="5.1 percent">
            <a:extLst>
              <a:ext uri="{FF2B5EF4-FFF2-40B4-BE49-F238E27FC236}">
                <a16:creationId xmlns:a16="http://schemas.microsoft.com/office/drawing/2014/main" id="{D96CC47B-B9DD-144C-D5AA-74897EAEB0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6918" y="1978645"/>
            <a:ext cx="1099996" cy="1087175"/>
          </a:xfrm>
          <a:prstGeom prst="rect">
            <a:avLst/>
          </a:prstGeom>
        </p:spPr>
      </p:pic>
      <p:sp>
        <p:nvSpPr>
          <p:cNvPr id="13" name="Content Placeholder 12">
            <a:extLst>
              <a:ext uri="{FF2B5EF4-FFF2-40B4-BE49-F238E27FC236}">
                <a16:creationId xmlns:a16="http://schemas.microsoft.com/office/drawing/2014/main" id="{B7E1E253-1209-F1A7-660C-6D18C31D1DBB}"/>
              </a:ext>
            </a:extLst>
          </p:cNvPr>
          <p:cNvSpPr>
            <a:spLocks noGrp="1"/>
          </p:cNvSpPr>
          <p:nvPr>
            <p:ph sz="half" idx="2"/>
          </p:nvPr>
        </p:nvSpPr>
        <p:spPr>
          <a:xfrm>
            <a:off x="7139181" y="2176620"/>
            <a:ext cx="4044556" cy="924503"/>
          </a:xfrm>
        </p:spPr>
        <p:txBody>
          <a:bodyPr>
            <a:normAutofit fontScale="55000" lnSpcReduction="20000"/>
          </a:bodyPr>
          <a:lstStyle/>
          <a:p>
            <a:r>
              <a:rPr lang="en-US" sz="4000">
                <a:solidFill>
                  <a:schemeClr val="tx1"/>
                </a:solidFill>
              </a:rPr>
              <a:t>Pay increase for new construction hires vs. 2.7% in professional services.</a:t>
            </a:r>
          </a:p>
          <a:p>
            <a:endParaRPr lang="en-US"/>
          </a:p>
        </p:txBody>
      </p:sp>
      <p:pic>
        <p:nvPicPr>
          <p:cNvPr id="25" name="Picture 24" descr="16 percent">
            <a:extLst>
              <a:ext uri="{FF2B5EF4-FFF2-40B4-BE49-F238E27FC236}">
                <a16:creationId xmlns:a16="http://schemas.microsoft.com/office/drawing/2014/main" id="{DF61DA94-C960-FBDA-11DB-CAEA2A72D4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96918" y="3332747"/>
            <a:ext cx="1158732" cy="1169982"/>
          </a:xfrm>
          <a:prstGeom prst="rect">
            <a:avLst/>
          </a:prstGeom>
        </p:spPr>
      </p:pic>
      <p:sp>
        <p:nvSpPr>
          <p:cNvPr id="17" name="Content Placeholder 16">
            <a:extLst>
              <a:ext uri="{FF2B5EF4-FFF2-40B4-BE49-F238E27FC236}">
                <a16:creationId xmlns:a16="http://schemas.microsoft.com/office/drawing/2014/main" id="{C59363A1-0049-46FD-9C80-5945F62844B2}"/>
              </a:ext>
            </a:extLst>
          </p:cNvPr>
          <p:cNvSpPr>
            <a:spLocks noGrp="1"/>
          </p:cNvSpPr>
          <p:nvPr>
            <p:ph sz="half" idx="16"/>
          </p:nvPr>
        </p:nvSpPr>
        <p:spPr>
          <a:xfrm>
            <a:off x="7139181" y="3568972"/>
            <a:ext cx="4268674" cy="875388"/>
          </a:xfrm>
        </p:spPr>
        <p:txBody>
          <a:bodyPr>
            <a:noAutofit/>
          </a:bodyPr>
          <a:lstStyle/>
          <a:p>
            <a:pPr>
              <a:lnSpc>
                <a:spcPct val="70000"/>
              </a:lnSpc>
            </a:pPr>
            <a:r>
              <a:rPr lang="en-US" sz="2200">
                <a:solidFill>
                  <a:schemeClr val="tx1"/>
                </a:solidFill>
              </a:rPr>
              <a:t>Vocational-focused community colleges increase in enrollment</a:t>
            </a:r>
          </a:p>
        </p:txBody>
      </p:sp>
      <p:pic>
        <p:nvPicPr>
          <p:cNvPr id="27" name="Picture 26" descr="95 percent">
            <a:extLst>
              <a:ext uri="{FF2B5EF4-FFF2-40B4-BE49-F238E27FC236}">
                <a16:creationId xmlns:a16="http://schemas.microsoft.com/office/drawing/2014/main" id="{6A19FCE1-0B5C-0023-45C7-C1FC0B7BAD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6918" y="4731197"/>
            <a:ext cx="1158732" cy="1172300"/>
          </a:xfrm>
          <a:prstGeom prst="rect">
            <a:avLst/>
          </a:prstGeom>
        </p:spPr>
      </p:pic>
      <p:sp>
        <p:nvSpPr>
          <p:cNvPr id="18" name="Content Placeholder 17">
            <a:extLst>
              <a:ext uri="{FF2B5EF4-FFF2-40B4-BE49-F238E27FC236}">
                <a16:creationId xmlns:a16="http://schemas.microsoft.com/office/drawing/2014/main" id="{DCA1E494-DF3B-68C4-2AD5-F7F23EA60B60}"/>
              </a:ext>
            </a:extLst>
          </p:cNvPr>
          <p:cNvSpPr>
            <a:spLocks noGrp="1"/>
          </p:cNvSpPr>
          <p:nvPr>
            <p:ph sz="half" idx="17"/>
          </p:nvPr>
        </p:nvSpPr>
        <p:spPr>
          <a:xfrm>
            <a:off x="7139181" y="4845212"/>
            <a:ext cx="4268674" cy="1058285"/>
          </a:xfrm>
        </p:spPr>
        <p:txBody>
          <a:bodyPr>
            <a:normAutofit fontScale="92500" lnSpcReduction="20000"/>
          </a:bodyPr>
          <a:lstStyle/>
          <a:p>
            <a:r>
              <a:rPr lang="en-US" sz="2400">
                <a:solidFill>
                  <a:schemeClr val="tx1"/>
                </a:solidFill>
              </a:rPr>
              <a:t>Optimistic about job security and believe they won’t be replaced by AI -  </a:t>
            </a:r>
            <a:r>
              <a:rPr lang="en-US" sz="2400">
                <a:solidFill>
                  <a:schemeClr val="tx1"/>
                </a:solidFill>
                <a:hlinkClick r:id="rId10" tooltip="https://press.thumbtack.com/announcements/new-report-from-thumbtack-examines-forces-behind-skilled-trade-labor-shortage-offering-optimistic-outlook-for-the-future/"/>
              </a:rPr>
              <a:t>Thumbtack </a:t>
            </a:r>
            <a:endParaRPr lang="en-US" sz="2400">
              <a:solidFill>
                <a:schemeClr val="tx1"/>
              </a:solidFill>
            </a:endParaRPr>
          </a:p>
          <a:p>
            <a:endParaRPr lang="en-US"/>
          </a:p>
        </p:txBody>
      </p:sp>
      <p:sp>
        <p:nvSpPr>
          <p:cNvPr id="19" name="Content Placeholder 18">
            <a:extLst>
              <a:ext uri="{FF2B5EF4-FFF2-40B4-BE49-F238E27FC236}">
                <a16:creationId xmlns:a16="http://schemas.microsoft.com/office/drawing/2014/main" id="{05C71F60-B915-D554-572C-67878C0CB389}"/>
              </a:ext>
            </a:extLst>
          </p:cNvPr>
          <p:cNvSpPr>
            <a:spLocks noGrp="1"/>
          </p:cNvSpPr>
          <p:nvPr>
            <p:ph sz="half" idx="18"/>
          </p:nvPr>
        </p:nvSpPr>
        <p:spPr>
          <a:xfrm>
            <a:off x="4273377" y="6489829"/>
            <a:ext cx="3247082" cy="368171"/>
          </a:xfrm>
        </p:spPr>
        <p:txBody>
          <a:bodyPr>
            <a:normAutofit/>
          </a:bodyPr>
          <a:lstStyle/>
          <a:p>
            <a:pPr marL="457200" lvl="1" indent="0">
              <a:buNone/>
            </a:pPr>
            <a:r>
              <a:rPr lang="en-US" sz="1400">
                <a:solidFill>
                  <a:schemeClr val="tx1"/>
                </a:solidFill>
              </a:rPr>
              <a:t>Source: </a:t>
            </a:r>
            <a:r>
              <a:rPr lang="en-US" sz="1400">
                <a:solidFill>
                  <a:srgbClr val="0563C1"/>
                </a:solidFill>
                <a:hlinkClick r:id="rId11" tooltip="https://www.wsj.com/lifestyle/careers/gen-z-trades-jobs-plumbing-welding-a76b5e43">
                  <a:extLst>
                    <a:ext uri="{A12FA001-AC4F-418D-AE19-62706E023703}">
                      <ahyp:hlinkClr xmlns:ahyp="http://schemas.microsoft.com/office/drawing/2018/hyperlinkcolor" val="tx"/>
                    </a:ext>
                  </a:extLst>
                </a:hlinkClick>
              </a:rPr>
              <a:t>Wall Street Journal</a:t>
            </a:r>
            <a:endParaRPr lang="en-US" sz="1400"/>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959A90DA-312B-15AE-B71E-0C468A162E4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180522" y="5801722"/>
            <a:ext cx="969857" cy="969857"/>
          </a:xfrm>
          <a:prstGeom prst="rect">
            <a:avLst/>
          </a:prstGeom>
        </p:spPr>
      </p:pic>
    </p:spTree>
    <p:extLst>
      <p:ext uri="{BB962C8B-B14F-4D97-AF65-F5344CB8AC3E}">
        <p14:creationId xmlns:p14="http://schemas.microsoft.com/office/powerpoint/2010/main" val="2716276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78EA-2A1E-3689-B65F-6A652F273A77}"/>
              </a:ext>
            </a:extLst>
          </p:cNvPr>
          <p:cNvSpPr>
            <a:spLocks noGrp="1"/>
          </p:cNvSpPr>
          <p:nvPr>
            <p:ph type="title"/>
          </p:nvPr>
        </p:nvSpPr>
        <p:spPr/>
        <p:txBody>
          <a:bodyPr/>
          <a:lstStyle/>
          <a:p>
            <a:r>
              <a:rPr lang="en-US"/>
              <a:t>IIA is Investing in the Future</a:t>
            </a:r>
          </a:p>
        </p:txBody>
      </p:sp>
      <p:sp>
        <p:nvSpPr>
          <p:cNvPr id="7" name="Text Placeholder 6">
            <a:extLst>
              <a:ext uri="{FF2B5EF4-FFF2-40B4-BE49-F238E27FC236}">
                <a16:creationId xmlns:a16="http://schemas.microsoft.com/office/drawing/2014/main" id="{2FCBB2FE-3934-7329-505D-DACD785710DD}"/>
              </a:ext>
            </a:extLst>
          </p:cNvPr>
          <p:cNvSpPr>
            <a:spLocks noGrp="1"/>
          </p:cNvSpPr>
          <p:nvPr>
            <p:ph type="body" sz="quarter" idx="17"/>
          </p:nvPr>
        </p:nvSpPr>
        <p:spPr>
          <a:xfrm>
            <a:off x="577751" y="2018370"/>
            <a:ext cx="3080766" cy="3733818"/>
          </a:xfrm>
        </p:spPr>
        <p:txBody>
          <a:bodyPr>
            <a:normAutofit fontScale="25000" lnSpcReduction="20000"/>
          </a:bodyPr>
          <a:lstStyle/>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Build a Holistic Workforce System! </a:t>
            </a:r>
            <a:br>
              <a:rPr lang="en-US" sz="11200" b="1">
                <a:solidFill>
                  <a:schemeClr val="tx1"/>
                </a:solidFill>
                <a:latin typeface="Montserrat" panose="00000500000000000000" pitchFamily="2" charset="0"/>
                <a:cs typeface="Calibri" panose="020F0502020204030204" pitchFamily="34" charset="0"/>
              </a:rPr>
            </a:br>
            <a:r>
              <a:rPr lang="en-US" sz="11200" b="1">
                <a:solidFill>
                  <a:schemeClr val="tx1"/>
                </a:solidFill>
                <a:latin typeface="Montserrat" panose="00000500000000000000" pitchFamily="2" charset="0"/>
                <a:cs typeface="Calibri" panose="020F0502020204030204" pitchFamily="34" charset="0"/>
              </a:rPr>
              <a:t>	       </a:t>
            </a:r>
          </a:p>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Think “FUTURE”! </a:t>
            </a:r>
            <a:br>
              <a:rPr lang="en-US" sz="11200" b="1">
                <a:solidFill>
                  <a:schemeClr val="tx1"/>
                </a:solidFill>
                <a:latin typeface="Montserrat" panose="00000500000000000000" pitchFamily="2" charset="0"/>
                <a:cs typeface="Calibri" panose="020F0502020204030204" pitchFamily="34" charset="0"/>
              </a:rPr>
            </a:br>
            <a:r>
              <a:rPr lang="en-US" sz="11200" b="1">
                <a:solidFill>
                  <a:schemeClr val="tx1"/>
                </a:solidFill>
                <a:latin typeface="Montserrat" panose="00000500000000000000" pitchFamily="2" charset="0"/>
                <a:cs typeface="Calibri" panose="020F0502020204030204" pitchFamily="34" charset="0"/>
              </a:rPr>
              <a:t>           </a:t>
            </a:r>
          </a:p>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Partner with NEW Partners!</a:t>
            </a:r>
          </a:p>
        </p:txBody>
      </p:sp>
      <p:pic>
        <p:nvPicPr>
          <p:cNvPr id="16" name="Picture Placeholder 15" descr="A map of the United States depicting Investing in America investments. The text on the side bar of the graph reads &quot;President Joe Biden Investing in America United States&quot; and &quot;Manufacturing the Future: $898 Billion so far in commitments to invest in the 21st century industries like semiconductors and electronics, EVs and batteries, clean energy manufacturing and infrastructure, and biomanufacturing.">
            <a:extLst>
              <a:ext uri="{FF2B5EF4-FFF2-40B4-BE49-F238E27FC236}">
                <a16:creationId xmlns:a16="http://schemas.microsoft.com/office/drawing/2014/main" id="{352760E2-E5BC-830F-0790-EC7CFB919BE3}"/>
              </a:ext>
            </a:extLst>
          </p:cNvPr>
          <p:cNvPicPr>
            <a:picLocks noGrp="1" noChangeAspect="1"/>
          </p:cNvPicPr>
          <p:nvPr>
            <p:ph type="pic" sz="quarter" idx="15"/>
          </p:nvPr>
        </p:nvPicPr>
        <p:blipFill rotWithShape="1">
          <a:blip r:embed="rId2"/>
          <a:srcRect l="-283" r="-86"/>
          <a:stretch/>
        </p:blipFill>
        <p:spPr>
          <a:xfrm>
            <a:off x="3678155" y="1787609"/>
            <a:ext cx="7936094" cy="3881671"/>
          </a:xfrm>
        </p:spPr>
      </p:pic>
    </p:spTree>
    <p:extLst>
      <p:ext uri="{BB962C8B-B14F-4D97-AF65-F5344CB8AC3E}">
        <p14:creationId xmlns:p14="http://schemas.microsoft.com/office/powerpoint/2010/main" val="4267176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8FB21-80C3-1C1D-2062-1060CDC07C48}"/>
              </a:ext>
            </a:extLst>
          </p:cNvPr>
          <p:cNvSpPr>
            <a:spLocks noGrp="1"/>
          </p:cNvSpPr>
          <p:nvPr>
            <p:ph idx="1"/>
          </p:nvPr>
        </p:nvSpPr>
        <p:spPr>
          <a:xfrm>
            <a:off x="4898680" y="1562136"/>
            <a:ext cx="6536602" cy="1036058"/>
          </a:xfrm>
        </p:spPr>
        <p:txBody>
          <a:bodyPr>
            <a:normAutofit lnSpcReduction="10000"/>
          </a:bodyPr>
          <a:lstStyle/>
          <a:p>
            <a:r>
              <a:rPr lang="en-US" sz="1800">
                <a:latin typeface="Montserrat" panose="00000500000000000000" pitchFamily="2" charset="0"/>
              </a:rPr>
              <a:t>Pittsburgh is one of nine workforce hubs and created </a:t>
            </a:r>
            <a:r>
              <a:rPr lang="en-US" sz="1800">
                <a:solidFill>
                  <a:schemeClr val="tx1"/>
                </a:solidFill>
                <a:latin typeface="Montserrat" panose="00000500000000000000" pitchFamily="2" charset="0"/>
              </a:rPr>
              <a:t>over 1,000 new jobs </a:t>
            </a:r>
            <a:r>
              <a:rPr lang="en-US" sz="1800">
                <a:latin typeface="Montserrat" panose="00000500000000000000" pitchFamily="2" charset="0"/>
              </a:rPr>
              <a:t>to expand apprenticeship programs in industries spurred by the Investing in America Agenda.</a:t>
            </a:r>
          </a:p>
        </p:txBody>
      </p:sp>
      <p:sp>
        <p:nvSpPr>
          <p:cNvPr id="3" name="Title 2">
            <a:extLst>
              <a:ext uri="{FF2B5EF4-FFF2-40B4-BE49-F238E27FC236}">
                <a16:creationId xmlns:a16="http://schemas.microsoft.com/office/drawing/2014/main" id="{57D35F03-6736-06C4-0B75-71D0B0DC1F22}"/>
              </a:ext>
            </a:extLst>
          </p:cNvPr>
          <p:cNvSpPr>
            <a:spLocks noGrp="1"/>
          </p:cNvSpPr>
          <p:nvPr>
            <p:ph type="title"/>
          </p:nvPr>
        </p:nvSpPr>
        <p:spPr>
          <a:xfrm>
            <a:off x="756719" y="427121"/>
            <a:ext cx="11112374" cy="1325563"/>
          </a:xfrm>
        </p:spPr>
        <p:txBody>
          <a:bodyPr>
            <a:normAutofit/>
          </a:bodyPr>
          <a:lstStyle/>
          <a:p>
            <a:r>
              <a:rPr lang="en-US" sz="4000">
                <a:solidFill>
                  <a:schemeClr val="bg1"/>
                </a:solidFill>
                <a:latin typeface="Montserrat"/>
              </a:rPr>
              <a:t>Massive </a:t>
            </a:r>
            <a:r>
              <a:rPr lang="en-US" sz="4000" b="1">
                <a:solidFill>
                  <a:schemeClr val="bg1"/>
                </a:solidFill>
                <a:latin typeface="Montserrat"/>
              </a:rPr>
              <a:t>Opportunities for Pennsylvania </a:t>
            </a:r>
            <a:r>
              <a:rPr lang="en-US" sz="4000" b="1">
                <a:solidFill>
                  <a:srgbClr val="00015E"/>
                </a:solidFill>
                <a:latin typeface="Montserrat"/>
              </a:rPr>
              <a:t>2</a:t>
            </a:r>
            <a:endParaRPr lang="en-US" sz="4000" b="1">
              <a:solidFill>
                <a:srgbClr val="00015E"/>
              </a:solidFill>
            </a:endParaRPr>
          </a:p>
        </p:txBody>
      </p:sp>
      <p:sp>
        <p:nvSpPr>
          <p:cNvPr id="5" name="Text Placeholder 4">
            <a:extLst>
              <a:ext uri="{FF2B5EF4-FFF2-40B4-BE49-F238E27FC236}">
                <a16:creationId xmlns:a16="http://schemas.microsoft.com/office/drawing/2014/main" id="{A81FCBC9-48D1-2AA7-36E7-604F2DD69F56}"/>
              </a:ext>
            </a:extLst>
          </p:cNvPr>
          <p:cNvSpPr>
            <a:spLocks noGrp="1"/>
          </p:cNvSpPr>
          <p:nvPr>
            <p:ph type="body" sz="quarter" idx="14"/>
          </p:nvPr>
        </p:nvSpPr>
        <p:spPr>
          <a:xfrm>
            <a:off x="756718" y="2643497"/>
            <a:ext cx="10437497" cy="3543181"/>
          </a:xfrm>
        </p:spPr>
        <p:txBody>
          <a:bodyPr>
            <a:noAutofit/>
          </a:bodyPr>
          <a:lstStyle/>
          <a:p>
            <a:pPr marL="285750" indent="-285750">
              <a:lnSpc>
                <a:spcPct val="120000"/>
              </a:lnSpc>
              <a:buFont typeface="Arial" panose="020B0604020202020204" pitchFamily="34" charset="0"/>
              <a:buChar char="•"/>
            </a:pPr>
            <a:r>
              <a:rPr lang="en-US" sz="1800">
                <a:latin typeface="Montserrat" panose="00000500000000000000" pitchFamily="2" charset="0"/>
              </a:rPr>
              <a:t>Eos Energy Enterprises is investing $500 million to expand its battery manufacturing operations in Turtle Creek, Pennsylvania, creating 1,000 new jobs. </a:t>
            </a:r>
          </a:p>
          <a:p>
            <a:pPr marL="285750" indent="-285750">
              <a:lnSpc>
                <a:spcPct val="120000"/>
              </a:lnSpc>
              <a:buFont typeface="Arial" panose="020B0604020202020204" pitchFamily="34" charset="0"/>
              <a:buChar char="•"/>
            </a:pPr>
            <a:r>
              <a:rPr lang="en-US" sz="1800">
                <a:latin typeface="Montserrat" panose="00000500000000000000" pitchFamily="2" charset="0"/>
              </a:rPr>
              <a:t>The Department of Energy is awarding up to $750 million to the Mid-Atlantic Hydrogen Hub, covering Pennsylvania, Delaware, and New Jersey. </a:t>
            </a:r>
          </a:p>
          <a:p>
            <a:pPr marL="285750" indent="-285750">
              <a:lnSpc>
                <a:spcPct val="120000"/>
              </a:lnSpc>
              <a:buFont typeface="Arial" panose="020B0604020202020204" pitchFamily="34" charset="0"/>
              <a:buChar char="•"/>
            </a:pPr>
            <a:r>
              <a:rPr lang="en-US" sz="1800">
                <a:latin typeface="Montserrat" panose="00000500000000000000" pitchFamily="2" charset="0"/>
              </a:rPr>
              <a:t>Through an investment of $858 million from the Bipartisan Infrastructure Law, the U.S. Army Corps of Engineers has broken ground on a project to upgrade and expand the nearly century-old Montgomery Locks near Pittsburgh – one of the oldest locks on the Ohio River.</a:t>
            </a:r>
          </a:p>
          <a:p>
            <a:pPr marL="285750" indent="-285750">
              <a:lnSpc>
                <a:spcPct val="120000"/>
              </a:lnSpc>
              <a:buFont typeface="Arial" panose="020B0604020202020204" pitchFamily="34" charset="0"/>
              <a:buChar char="•"/>
            </a:pPr>
            <a:r>
              <a:rPr lang="en-US" sz="1800">
                <a:latin typeface="Montserrat" panose="00000500000000000000" pitchFamily="2" charset="0"/>
              </a:rPr>
              <a:t>Over $4.4 billion in new private investments for Pennsylvania!</a:t>
            </a:r>
          </a:p>
          <a:p>
            <a:endParaRPr lang="en-US" sz="1800"/>
          </a:p>
        </p:txBody>
      </p:sp>
      <p:pic>
        <p:nvPicPr>
          <p:cNvPr id="8" name="Picture 2" descr="Biden's Investing in America ...">
            <a:extLst>
              <a:ext uri="{FF2B5EF4-FFF2-40B4-BE49-F238E27FC236}">
                <a16:creationId xmlns:a16="http://schemas.microsoft.com/office/drawing/2014/main" id="{5DD89604-89A8-FA52-8FAE-E1B2C94DD5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516" y="1562135"/>
            <a:ext cx="3400614" cy="1036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8F3AA12-8975-4336-F98A-74510FDE8F93}"/>
              </a:ext>
              <a:ext uri="{C183D7F6-B498-43B3-948B-1728B52AA6E4}">
                <adec:decorative xmlns:adec="http://schemas.microsoft.com/office/drawing/2017/decorative" val="1"/>
              </a:ext>
            </a:extLst>
          </p:cNvPr>
          <p:cNvSpPr/>
          <p:nvPr/>
        </p:nvSpPr>
        <p:spPr>
          <a:xfrm>
            <a:off x="2950778" y="6163959"/>
            <a:ext cx="399131" cy="332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C31A5-F28F-E145-4379-1BF3A9419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4641" y="5966864"/>
            <a:ext cx="840364" cy="840364"/>
          </a:xfrm>
          <a:prstGeom prst="rect">
            <a:avLst/>
          </a:prstGeom>
        </p:spPr>
      </p:pic>
    </p:spTree>
    <p:extLst>
      <p:ext uri="{BB962C8B-B14F-4D97-AF65-F5344CB8AC3E}">
        <p14:creationId xmlns:p14="http://schemas.microsoft.com/office/powerpoint/2010/main" val="2310082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BCDDABC3-43FB-9E30-E358-B1AE38B218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040792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Opportunity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93638895-4250-D2F7-3444-646556AA84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8739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a:solidFill>
                  <a:schemeClr val="tx1"/>
                </a:solidFill>
                <a:latin typeface="Montserrat Medium"/>
                <a:cs typeface="Segoe UI"/>
              </a:rPr>
              <a:t>U.S. DOL initiative to increase systems alignment across apprenticeship, education, and workforce</a:t>
            </a:r>
          </a:p>
          <a:p>
            <a:pPr>
              <a:lnSpc>
                <a:spcPct val="120000"/>
              </a:lnSpc>
            </a:pPr>
            <a:r>
              <a:rPr lang="en-US" sz="4000">
                <a:solidFill>
                  <a:schemeClr val="tx1"/>
                </a:solidFill>
                <a:latin typeface="Montserrat Medium"/>
                <a:cs typeface="Segoe UI"/>
              </a:rPr>
              <a:t>Led by Safal Partners</a:t>
            </a:r>
          </a:p>
          <a:p>
            <a:pPr lvl="1">
              <a:lnSpc>
                <a:spcPct val="120000"/>
              </a:lnSpc>
            </a:pPr>
            <a:r>
              <a:rPr lang="en-US" sz="3300">
                <a:solidFill>
                  <a:schemeClr val="tx1"/>
                </a:solidFill>
                <a:latin typeface="Montserrat Medium"/>
                <a:cs typeface="Segoe UI"/>
              </a:rPr>
              <a:t>Collaboration with 5 national partners</a:t>
            </a:r>
          </a:p>
          <a:p>
            <a:pPr>
              <a:lnSpc>
                <a:spcPct val="120000"/>
              </a:lnSpc>
            </a:pPr>
            <a:r>
              <a:rPr lang="en-US" sz="4000">
                <a:solidFill>
                  <a:schemeClr val="tx1"/>
                </a:solidFill>
                <a:latin typeface="Montserrat Medium"/>
                <a:cs typeface="Segoe UI"/>
              </a:rPr>
              <a:t>We provide no-cost TA including:</a:t>
            </a:r>
          </a:p>
          <a:p>
            <a:pPr lvl="1"/>
            <a:r>
              <a:rPr lang="en-US" sz="3300">
                <a:solidFill>
                  <a:schemeClr val="tx1"/>
                </a:solidFill>
              </a:rPr>
              <a:t>Monthly webinars</a:t>
            </a:r>
          </a:p>
          <a:p>
            <a:pPr lvl="1"/>
            <a:r>
              <a:rPr lang="en-US" sz="3300">
                <a:solidFill>
                  <a:schemeClr val="tx1"/>
                </a:solidFill>
              </a:rPr>
              <a:t>Quarterly virtual office hours</a:t>
            </a:r>
          </a:p>
          <a:p>
            <a:pPr lvl="1"/>
            <a:r>
              <a:rPr lang="en-US" sz="3300">
                <a:solidFill>
                  <a:schemeClr val="tx1"/>
                </a:solidFill>
              </a:rPr>
              <a:t>Individual TA/coaching sessions</a:t>
            </a:r>
          </a:p>
          <a:p>
            <a:pPr lvl="1"/>
            <a:r>
              <a:rPr lang="en-US" sz="3300">
                <a:solidFill>
                  <a:schemeClr val="tx1"/>
                </a:solidFill>
              </a:rPr>
              <a:t>Online resources (desk aids, guides, frameworks, etc.)</a:t>
            </a:r>
            <a:br>
              <a:rPr lang="en-US" sz="3300"/>
            </a:br>
            <a:endParaRPr lang="en-US" sz="330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172" y="2212071"/>
            <a:ext cx="2646650" cy="1902373"/>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827" y="4150476"/>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8339874" y="5891462"/>
            <a:ext cx="3917022" cy="315912"/>
          </a:xfrm>
        </p:spPr>
        <p:txBody>
          <a:bodyPr>
            <a:normAutofit fontScale="62500" lnSpcReduction="20000"/>
          </a:bodyPr>
          <a:lstStyle/>
          <a:p>
            <a:pPr marL="0" indent="0" algn="ctr">
              <a:buNone/>
            </a:pPr>
            <a:r>
              <a:rPr lang="en-US" sz="1900">
                <a:solidFill>
                  <a:srgbClr val="0563C1"/>
                </a:solidFill>
                <a:hlinkClick r:id="rId6" tooltip="https://dolcoe.safalapps.com/">
                  <a:extLst>
                    <a:ext uri="{A12FA001-AC4F-418D-AE19-62706E023703}">
                      <ahyp:hlinkClr xmlns:ahyp="http://schemas.microsoft.com/office/drawing/2018/hyperlinkcolor" val="tx"/>
                    </a:ext>
                  </a:extLst>
                </a:hlinkClick>
              </a:rPr>
              <a:t>Visit our website &amp; request T</a:t>
            </a:r>
            <a:r>
              <a:rPr lang="en-US" sz="1900">
                <a:solidFill>
                  <a:schemeClr val="accent1"/>
                </a:solidFill>
                <a:hlinkClick r:id="rId6" tooltip="https://dolcoe.safalapps.com/">
                  <a:extLst>
                    <a:ext uri="{A12FA001-AC4F-418D-AE19-62706E023703}">
                      <ahyp:hlinkClr xmlns:ahyp="http://schemas.microsoft.com/office/drawing/2018/hyperlinkcolor" val="tx"/>
                    </a:ext>
                  </a:extLst>
                </a:hlinkClick>
              </a:rPr>
              <a:t>A</a:t>
            </a:r>
            <a:endParaRPr lang="en-US" sz="1900">
              <a:solidFill>
                <a:schemeClr val="accent1"/>
              </a:solidFill>
            </a:endParaRPr>
          </a:p>
          <a:p>
            <a:pPr marL="0" indent="0">
              <a:buNone/>
            </a:pPr>
            <a:endParaRPr lang="en-US" sz="1500"/>
          </a:p>
        </p:txBody>
      </p:sp>
      <p:pic>
        <p:nvPicPr>
          <p:cNvPr id="7" name="Picture 6">
            <a:extLst>
              <a:ext uri="{FF2B5EF4-FFF2-40B4-BE49-F238E27FC236}">
                <a16:creationId xmlns:a16="http://schemas.microsoft.com/office/drawing/2014/main" id="{0865CA50-47ED-3BF4-BB7E-3C2766B1CA1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6359" y="5932970"/>
            <a:ext cx="811021" cy="811021"/>
          </a:xfrm>
          <a:prstGeom prst="rect">
            <a:avLst/>
          </a:prstGeom>
        </p:spPr>
      </p:pic>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31FE7830-60D0-69D2-F252-D7208475261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23938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Opportunity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Opportunity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BB3ED91A-F75B-46B4-01B5-E382AA5AA9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242119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Community-Based Organizations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61DE7D36-804A-A993-38EE-DE100DF9C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67638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460085" y="68398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92760"/>
            <a:ext cx="7807615" cy="3894138"/>
          </a:xfrm>
        </p:spPr>
        <p:txBody>
          <a:bodyPr vert="horz" lIns="91440" tIns="45720" rIns="91440" bIns="45720" rtlCol="0" anchor="t">
            <a:normAutofit fontScale="77500" lnSpcReduction="20000"/>
          </a:bodyPr>
          <a:lstStyle/>
          <a:p>
            <a:r>
              <a:rPr lang="en-US">
                <a:solidFill>
                  <a:schemeClr val="tx1"/>
                </a:solidFill>
                <a:latin typeface="Montserrat Medium"/>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999" y="2598592"/>
            <a:ext cx="4448321" cy="2969491"/>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3C03FE99-5B8B-F34A-F490-DCD8736CEE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43411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p:txBody>
          <a:bodyPr/>
          <a:lstStyle/>
          <a:p>
            <a:r>
              <a:rPr lang="en-US">
                <a:latin typeface="Montserrat"/>
              </a:rPr>
              <a:t>More Opportunity than Ever!</a:t>
            </a:r>
            <a:endParaRPr lang="en-US"/>
          </a:p>
        </p:txBody>
      </p:sp>
      <p:pic>
        <p:nvPicPr>
          <p:cNvPr id="8196" name="Picture 4">
            <a:extLst>
              <a:ext uri="{FF2B5EF4-FFF2-40B4-BE49-F238E27FC236}">
                <a16:creationId xmlns:a16="http://schemas.microsoft.com/office/drawing/2014/main" id="{A7F47555-CD4D-9C4F-2642-C1C79136E96A}"/>
              </a:ext>
              <a:ext uri="{C183D7F6-B498-43B3-948B-1728B52AA6E4}">
                <adec:decorative xmlns:adec="http://schemas.microsoft.com/office/drawing/2017/decorative" val="1"/>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28725" y="2085975"/>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E136E9A-0D2C-F8BF-C80C-BE2A45CCA9B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2063" y="288484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4195C9B-8A1D-77A8-F5EB-726357B496DF}"/>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788" y="3637322"/>
            <a:ext cx="559825" cy="5598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82D5E966-FC39-7FC0-F9FB-192E17F62788}"/>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3137" y="5138894"/>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75A820DD-DE46-7654-3847-365366F7AF63}"/>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3590" y="4359072"/>
            <a:ext cx="599368" cy="6807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13E3999-4954-90F6-3F3D-C7E8BBC756A8}"/>
              </a:ext>
            </a:extLst>
          </p:cNvPr>
          <p:cNvSpPr>
            <a:spLocks noGrp="1"/>
          </p:cNvSpPr>
          <p:nvPr>
            <p:ph sz="half" idx="1"/>
          </p:nvPr>
        </p:nvSpPr>
        <p:spPr>
          <a:xfrm>
            <a:off x="1852613" y="2183403"/>
            <a:ext cx="6194107" cy="3753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Create New Perspectives on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Devise Win-Win Collaboration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Innovate Outside Your Normal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Influence and Leverage New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Expand Your Reach Into Communities</a:t>
            </a:r>
          </a:p>
          <a:p>
            <a:pPr marL="0" indent="0">
              <a:buNone/>
            </a:pPr>
            <a:endParaRPr lang="en-US"/>
          </a:p>
        </p:txBody>
      </p:sp>
      <p:pic>
        <p:nvPicPr>
          <p:cNvPr id="17" name="Picture 16">
            <a:extLst>
              <a:ext uri="{FF2B5EF4-FFF2-40B4-BE49-F238E27FC236}">
                <a16:creationId xmlns:a16="http://schemas.microsoft.com/office/drawing/2014/main" id="{A9CD73A8-BD5C-1D2C-D4DC-64C6234D2E9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3507" y="2414587"/>
            <a:ext cx="3143630" cy="3253547"/>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4CB8FBE7-3129-D2DD-696F-4F62BB1FFDD7}"/>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7B421A81-DF37-3DB1-3204-15613150A68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219183" y="5936566"/>
            <a:ext cx="836459" cy="836459"/>
          </a:xfrm>
          <a:prstGeom prst="rect">
            <a:avLst/>
          </a:prstGeom>
        </p:spPr>
      </p:pic>
    </p:spTree>
    <p:extLst>
      <p:ext uri="{BB962C8B-B14F-4D97-AF65-F5344CB8AC3E}">
        <p14:creationId xmlns:p14="http://schemas.microsoft.com/office/powerpoint/2010/main" val="2278418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a:t>Questions and Discussion</a:t>
            </a:r>
          </a:p>
        </p:txBody>
      </p:sp>
      <p:sp>
        <p:nvSpPr>
          <p:cNvPr id="3" name="TextBox 2">
            <a:extLst>
              <a:ext uri="{FF2B5EF4-FFF2-40B4-BE49-F238E27FC236}">
                <a16:creationId xmlns:a16="http://schemas.microsoft.com/office/drawing/2014/main" id="{1716290D-548A-0241-88BB-A4EC0C91E264}"/>
              </a:ext>
            </a:extLst>
          </p:cNvPr>
          <p:cNvSpPr txBox="1"/>
          <p:nvPr/>
        </p:nvSpPr>
        <p:spPr>
          <a:xfrm>
            <a:off x="11627422" y="6505575"/>
            <a:ext cx="564578" cy="276999"/>
          </a:xfrm>
          <a:prstGeom prst="rect">
            <a:avLst/>
          </a:prstGeom>
          <a:solidFill>
            <a:srgbClr val="FAAB1C"/>
          </a:solidFill>
        </p:spPr>
        <p:txBody>
          <a:bodyPr wrap="none" rtlCol="0">
            <a:spAutoFit/>
          </a:bodyPr>
          <a:lstStyle/>
          <a:p>
            <a:r>
              <a:rPr lang="en-US" sz="1200">
                <a:latin typeface="Montserrat" panose="00000500000000000000" pitchFamily="2" charset="0"/>
              </a:rPr>
              <a:t>2024</a:t>
            </a:r>
          </a:p>
        </p:txBody>
      </p:sp>
      <p:pic>
        <p:nvPicPr>
          <p:cNvPr id="4" name="Picture 3">
            <a:extLst>
              <a:ext uri="{FF2B5EF4-FFF2-40B4-BE49-F238E27FC236}">
                <a16:creationId xmlns:a16="http://schemas.microsoft.com/office/drawing/2014/main" id="{D79102AE-F897-EC34-2181-BB49929717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61611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a:xfrm>
            <a:off x="866899" y="559490"/>
            <a:ext cx="11086562" cy="981300"/>
          </a:xfrm>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10" name="Text Placeholder 9">
            <a:extLst>
              <a:ext uri="{FF2B5EF4-FFF2-40B4-BE49-F238E27FC236}">
                <a16:creationId xmlns:a16="http://schemas.microsoft.com/office/drawing/2014/main" id="{81845639-1E26-0359-DB26-05F348816E1A}"/>
              </a:ext>
            </a:extLst>
          </p:cNvPr>
          <p:cNvSpPr>
            <a:spLocks noGrp="1"/>
          </p:cNvSpPr>
          <p:nvPr>
            <p:ph type="body" sz="quarter" idx="21"/>
          </p:nvPr>
        </p:nvSpPr>
        <p:spPr>
          <a:xfrm>
            <a:off x="1127653" y="2254732"/>
            <a:ext cx="6322143" cy="3158837"/>
          </a:xfrm>
        </p:spPr>
        <p:txBody>
          <a:bodyPr>
            <a:normAutofit fontScale="85000" lnSpcReduction="10000"/>
          </a:bodyPr>
          <a:lstStyle/>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Receive</a:t>
            </a:r>
            <a:r>
              <a:rPr lang="en-US" sz="3800">
                <a:solidFill>
                  <a:schemeClr val="tx1"/>
                </a:solidFill>
                <a:latin typeface="Montserrat" panose="00000500000000000000" pitchFamily="2" charset="0"/>
              </a:rPr>
              <a:t> no-cost expert TA,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materials, and assistance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Network </a:t>
            </a:r>
            <a:r>
              <a:rPr lang="en-US" sz="3800">
                <a:solidFill>
                  <a:schemeClr val="tx1"/>
                </a:solidFill>
                <a:latin typeface="Montserrat" panose="00000500000000000000" pitchFamily="2" charset="0"/>
              </a:rPr>
              <a:t>with potential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partners nationwide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Be </a:t>
            </a:r>
            <a:r>
              <a:rPr lang="en-US" sz="3800">
                <a:solidFill>
                  <a:schemeClr val="tx1"/>
                </a:solidFill>
                <a:latin typeface="Montserrat" panose="00000500000000000000" pitchFamily="2" charset="0"/>
              </a:rPr>
              <a:t>nationally recognized for your work</a:t>
            </a:r>
            <a:endParaRPr lang="en-US" sz="3800">
              <a:solidFill>
                <a:schemeClr val="tx1"/>
              </a:solidFill>
              <a:latin typeface="Montserrat" panose="00000500000000000000" pitchFamily="2" charset="0"/>
              <a:ea typeface="Raleway"/>
              <a:cs typeface="Raleway"/>
              <a:sym typeface="Raleway"/>
            </a:endParaRPr>
          </a:p>
          <a:p>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5BE49544-79DE-0E6B-30D9-34F68798EF33}"/>
              </a:ext>
            </a:extLst>
          </p:cNvPr>
          <p:cNvSpPr txBox="1">
            <a:spLocks/>
          </p:cNvSpPr>
          <p:nvPr/>
        </p:nvSpPr>
        <p:spPr>
          <a:xfrm>
            <a:off x="8055883" y="1947926"/>
            <a:ext cx="2743200" cy="867930"/>
          </a:xfrm>
          <a:prstGeom prst="rect">
            <a:avLst/>
          </a:prstGeom>
          <a:noFill/>
          <a:ln w="9525">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pic>
        <p:nvPicPr>
          <p:cNvPr id="3" name="Picture 2">
            <a:extLst>
              <a:ext uri="{FF2B5EF4-FFF2-40B4-BE49-F238E27FC236}">
                <a16:creationId xmlns:a16="http://schemas.microsoft.com/office/drawing/2014/main" id="{C4294352-3E69-B838-72AD-9B41E870C2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630942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a:t>Email us your questions at RA_COE@SafalPartners.com</a:t>
            </a:r>
          </a:p>
        </p:txBody>
      </p:sp>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a:t>For more information, visit: dolcoe.safalapps.com</a:t>
            </a:r>
          </a:p>
          <a:p>
            <a:endParaRPr lang="en-US"/>
          </a:p>
        </p:txBody>
      </p:sp>
      <p:sp>
        <p:nvSpPr>
          <p:cNvPr id="4" name="Slide Number Placeholder 5">
            <a:extLst>
              <a:ext uri="{FF2B5EF4-FFF2-40B4-BE49-F238E27FC236}">
                <a16:creationId xmlns:a16="http://schemas.microsoft.com/office/drawing/2014/main" id="{FE647BFC-4FA8-02B1-5616-37E052694288}"/>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2A081C09-B0AF-CA04-282E-44E88273C1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9199" y="4706495"/>
            <a:ext cx="1346977" cy="1346977"/>
          </a:xfrm>
          <a:prstGeom prst="rect">
            <a:avLst/>
          </a:prstGeom>
        </p:spPr>
      </p:pic>
    </p:spTree>
    <p:extLst>
      <p:ext uri="{BB962C8B-B14F-4D97-AF65-F5344CB8AC3E}">
        <p14:creationId xmlns:p14="http://schemas.microsoft.com/office/powerpoint/2010/main" val="38977483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stretch>
            <a:fillRect/>
          </a:stretch>
        </p:blipFill>
        <p:spPr>
          <a:xfrm>
            <a:off x="871037" y="1956871"/>
            <a:ext cx="5148763" cy="3089352"/>
          </a:xfrm>
          <a:prstGeom prst="rect">
            <a:avLst/>
          </a:prstGeom>
        </p:spPr>
      </p:pic>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p:txBody>
          <a:bodyPr>
            <a:normAutofit fontScale="85000" lnSpcReduction="10000"/>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8926" y="3002095"/>
            <a:ext cx="2737761" cy="1573000"/>
          </a:xfrm>
          <a:prstGeom prst="rect">
            <a:avLst/>
          </a:prstGeom>
        </p:spPr>
      </p:pic>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stretch>
            <a:fillRect/>
          </a:stretch>
        </p:blipFill>
        <p:spPr>
          <a:xfrm>
            <a:off x="9031350" y="389388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85000" lnSpcReduction="10000"/>
          </a:bodyPr>
          <a:lstStyle/>
          <a:p>
            <a:pPr marL="0" indent="0">
              <a:buNone/>
            </a:pPr>
            <a:r>
              <a:rPr lang="en-US" sz="1900">
                <a:hlinkClick r:id="rId6" tooltip="https://dolcoe.safalapps.com/resources/resourcesandtools"/>
              </a:rPr>
              <a:t>https://dolcoe.safalapps.com/resources/resourcesandtools</a:t>
            </a:r>
            <a:endParaRPr lang="en-US" sz="1900"/>
          </a:p>
          <a:p>
            <a:pPr marL="0" indent="0">
              <a:buNone/>
            </a:pPr>
            <a:endParaRPr lang="en-US"/>
          </a:p>
        </p:txBody>
      </p:sp>
      <p:pic>
        <p:nvPicPr>
          <p:cNvPr id="5" name="Picture 4">
            <a:extLst>
              <a:ext uri="{FF2B5EF4-FFF2-40B4-BE49-F238E27FC236}">
                <a16:creationId xmlns:a16="http://schemas.microsoft.com/office/drawing/2014/main" id="{DAA4BED7-D666-A7F7-AE6D-4CF23474E3E5}"/>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75389" y="5817410"/>
            <a:ext cx="930702" cy="930702"/>
          </a:xfrm>
          <a:prstGeom prst="rect">
            <a:avLst/>
          </a:prstGeom>
        </p:spPr>
      </p:pic>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endParaRPr lang="en-US"/>
          </a:p>
        </p:txBody>
      </p:sp>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8EAC3-596C-1100-7A06-6DBC0662513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175389" y="5817410"/>
            <a:ext cx="997398" cy="997398"/>
          </a:xfrm>
          <a:prstGeom prst="rect">
            <a:avLst/>
          </a:prstGeom>
        </p:spPr>
      </p:pic>
    </p:spTree>
    <p:extLst>
      <p:ext uri="{BB962C8B-B14F-4D97-AF65-F5344CB8AC3E}">
        <p14:creationId xmlns:p14="http://schemas.microsoft.com/office/powerpoint/2010/main" val="114386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Opportunity Youth:</a:t>
            </a:r>
            <a:br>
              <a:rPr lang="en-US" b="1">
                <a:solidFill>
                  <a:schemeClr val="bg1"/>
                </a:solidFill>
                <a:latin typeface="Montserrat"/>
              </a:rPr>
            </a:br>
            <a:r>
              <a:rPr lang="en-US" b="1">
                <a:solidFill>
                  <a:schemeClr val="bg1"/>
                </a:solidFill>
                <a:latin typeface="Montserrat"/>
              </a:rPr>
              <a:t>Meeting Youth Where They Are with Innovative Solutions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EBE0171F-03C4-4CA1-42FD-5D07A056EE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1278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 uri="{C183D7F6-B498-43B3-948B-1728B52AA6E4}">
                <adec:decorative xmlns:adec="http://schemas.microsoft.com/office/drawing/2017/decorative" val="0"/>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Defined</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58998" y="2161515"/>
            <a:ext cx="10874004" cy="2534970"/>
          </a:xfrm>
        </p:spPr>
        <p:txBody>
          <a:bodyPr vert="horz" lIns="91440" tIns="45720" rIns="91440" bIns="45720" rtlCol="0" anchor="t">
            <a:normAutofit/>
          </a:bodyPr>
          <a:lstStyle/>
          <a:p>
            <a:pPr marL="0" indent="0" algn="ctr">
              <a:lnSpc>
                <a:spcPct val="90000"/>
              </a:lnSpc>
              <a:buNone/>
            </a:pPr>
            <a:r>
              <a:rPr lang="en-US" sz="4000">
                <a:solidFill>
                  <a:schemeClr val="tx1"/>
                </a:solidFill>
                <a:latin typeface="Montserrat Medium" panose="00000600000000000000" pitchFamily="2" charset="0"/>
              </a:rPr>
              <a:t>Young people between the ages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of 16 and 24 who are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neither enrolled in school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nor participating in the labor market</a:t>
            </a:r>
          </a:p>
          <a:p>
            <a:pPr marL="0" indent="0" algn="ctr">
              <a:lnSpc>
                <a:spcPct val="90000"/>
              </a:lnSpc>
              <a:buNone/>
            </a:pPr>
            <a:endParaRPr lang="en-US" sz="3200">
              <a:latin typeface="Montserrat Medium" panose="00000600000000000000" pitchFamily="2" charset="0"/>
            </a:endParaRPr>
          </a:p>
          <a:p>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5" name="Picture 14">
            <a:extLst>
              <a:ext uri="{FF2B5EF4-FFF2-40B4-BE49-F238E27FC236}">
                <a16:creationId xmlns:a16="http://schemas.microsoft.com/office/drawing/2014/main" id="{F25900ED-F7D7-62D4-9024-87D6F0E1D2B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2422" y="4514470"/>
            <a:ext cx="2587156" cy="1724097"/>
          </a:xfrm>
          <a:prstGeom prst="rect">
            <a:avLst/>
          </a:prstGeom>
        </p:spPr>
      </p:pic>
      <p:pic>
        <p:nvPicPr>
          <p:cNvPr id="17" name="Picture 16">
            <a:extLst>
              <a:ext uri="{FF2B5EF4-FFF2-40B4-BE49-F238E27FC236}">
                <a16:creationId xmlns:a16="http://schemas.microsoft.com/office/drawing/2014/main" id="{C266CAAE-927F-366A-C630-A6DAB6D7460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390" y="4514469"/>
            <a:ext cx="1140515" cy="1711441"/>
          </a:xfrm>
          <a:prstGeom prst="rect">
            <a:avLst/>
          </a:prstGeom>
        </p:spPr>
      </p:pic>
      <p:pic>
        <p:nvPicPr>
          <p:cNvPr id="19" name="Picture 18">
            <a:extLst>
              <a:ext uri="{FF2B5EF4-FFF2-40B4-BE49-F238E27FC236}">
                <a16:creationId xmlns:a16="http://schemas.microsoft.com/office/drawing/2014/main" id="{25C3EB6B-58D8-1DA0-5EC4-05842637215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3095" y="4514469"/>
            <a:ext cx="1140515" cy="1711441"/>
          </a:xfrm>
          <a:prstGeom prst="rect">
            <a:avLst/>
          </a:prstGeom>
        </p:spPr>
      </p:pic>
      <p:pic>
        <p:nvPicPr>
          <p:cNvPr id="4" name="Picture 3">
            <a:extLst>
              <a:ext uri="{FF2B5EF4-FFF2-40B4-BE49-F238E27FC236}">
                <a16:creationId xmlns:a16="http://schemas.microsoft.com/office/drawing/2014/main" id="{3701B294-A954-3A06-BFD4-121CCD83244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58967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42878"/>
            <a:ext cx="10515600" cy="1325563"/>
          </a:xfrm>
        </p:spPr>
        <p:txBody>
          <a:bodyPr>
            <a:normAutofit/>
          </a:bodyPr>
          <a:lstStyle/>
          <a:p>
            <a:r>
              <a:rPr lang="en-US">
                <a:solidFill>
                  <a:schemeClr val="bg1"/>
                </a:solidFill>
                <a:latin typeface="Montserrat"/>
              </a:rPr>
              <a:t>Challenges Faced by Opportunity or Disconnected Youth</a:t>
            </a:r>
          </a:p>
        </p:txBody>
      </p:sp>
      <p:pic>
        <p:nvPicPr>
          <p:cNvPr id="42" name="Picture 41" descr="Disability 16% (3 times more)">
            <a:extLst>
              <a:ext uri="{FF2B5EF4-FFF2-40B4-BE49-F238E27FC236}">
                <a16:creationId xmlns:a16="http://schemas.microsoft.com/office/drawing/2014/main" id="{FF1011A1-79DF-EEF9-0914-408B1DA63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585" y="1858785"/>
            <a:ext cx="2443006" cy="2454263"/>
          </a:xfrm>
          <a:prstGeom prst="rect">
            <a:avLst/>
          </a:prstGeom>
        </p:spPr>
      </p:pic>
      <p:pic>
        <p:nvPicPr>
          <p:cNvPr id="44" name="Picture 43" descr="Text &quot;Homeless Significantly&quot; and arrow pointing upwards">
            <a:extLst>
              <a:ext uri="{FF2B5EF4-FFF2-40B4-BE49-F238E27FC236}">
                <a16:creationId xmlns:a16="http://schemas.microsoft.com/office/drawing/2014/main" id="{51955E35-B2CE-EA14-241B-C70B11DC1C7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6751" y="1856813"/>
            <a:ext cx="2443006" cy="2454263"/>
          </a:xfrm>
          <a:prstGeom prst="rect">
            <a:avLst/>
          </a:prstGeom>
        </p:spPr>
      </p:pic>
      <p:pic>
        <p:nvPicPr>
          <p:cNvPr id="46" name="Picture 45" descr="Poverty 21% (3 times more)">
            <a:extLst>
              <a:ext uri="{FF2B5EF4-FFF2-40B4-BE49-F238E27FC236}">
                <a16:creationId xmlns:a16="http://schemas.microsoft.com/office/drawing/2014/main" id="{FE15F522-F214-F8FA-8A30-1CE0F9353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8409" y="1898978"/>
            <a:ext cx="2443006" cy="2454263"/>
          </a:xfrm>
          <a:prstGeom prst="rect">
            <a:avLst/>
          </a:prstGeom>
        </p:spPr>
      </p:pic>
      <p:pic>
        <p:nvPicPr>
          <p:cNvPr id="43" name="Picture 42" descr="Parenting 28% (4 times more)">
            <a:extLst>
              <a:ext uri="{FF2B5EF4-FFF2-40B4-BE49-F238E27FC236}">
                <a16:creationId xmlns:a16="http://schemas.microsoft.com/office/drawing/2014/main" id="{B4A1D5DB-A957-9805-B3D0-C823D4B80B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0277" y="3852808"/>
            <a:ext cx="2443006" cy="2454263"/>
          </a:xfrm>
          <a:prstGeom prst="rect">
            <a:avLst/>
          </a:prstGeom>
        </p:spPr>
      </p:pic>
      <p:pic>
        <p:nvPicPr>
          <p:cNvPr id="45" name="Picture 44" descr="History of Incarceration with an &quot;up&quot; arrow">
            <a:extLst>
              <a:ext uri="{FF2B5EF4-FFF2-40B4-BE49-F238E27FC236}">
                <a16:creationId xmlns:a16="http://schemas.microsoft.com/office/drawing/2014/main" id="{5CF99A9C-33E3-28D5-3127-D07AFD0FE1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6746" y="3847459"/>
            <a:ext cx="2443006" cy="2454263"/>
          </a:xfrm>
          <a:prstGeom prst="rect">
            <a:avLst/>
          </a:prstGeom>
        </p:spPr>
      </p:pic>
      <p:sp>
        <p:nvSpPr>
          <p:cNvPr id="40" name="TextBox 39">
            <a:extLst>
              <a:ext uri="{FF2B5EF4-FFF2-40B4-BE49-F238E27FC236}">
                <a16:creationId xmlns:a16="http://schemas.microsoft.com/office/drawing/2014/main" id="{4A701886-A943-AFBA-2682-7E1144994433}"/>
              </a:ext>
            </a:extLst>
          </p:cNvPr>
          <p:cNvSpPr txBox="1"/>
          <p:nvPr/>
        </p:nvSpPr>
        <p:spPr>
          <a:xfrm>
            <a:off x="3094757" y="6456750"/>
            <a:ext cx="6365403" cy="307777"/>
          </a:xfrm>
          <a:prstGeom prst="rect">
            <a:avLst/>
          </a:prstGeom>
          <a:noFill/>
        </p:spPr>
        <p:txBody>
          <a:bodyPr wrap="square" rtlCol="0">
            <a:spAutoFit/>
          </a:bodyPr>
          <a:lstStyle/>
          <a:p>
            <a:r>
              <a:rPr lang="en-US" sz="1400">
                <a:effectLst/>
                <a:latin typeface="Montserrat" panose="00000500000000000000" pitchFamily="2" charset="0"/>
              </a:rPr>
              <a:t>Source: </a:t>
            </a:r>
            <a:r>
              <a:rPr lang="en-US" sz="1400">
                <a:effectLst/>
                <a:latin typeface="Montserrat" panose="00000500000000000000" pitchFamily="2" charset="0"/>
                <a:hlinkClick r:id="rId4" tooltip="https://youth.gov/youth-topics/opportunity-youth/prevalence"/>
              </a:rPr>
              <a:t>https://youth.gov/youth-topics/opportunity-youth/prevalence</a:t>
            </a:r>
            <a:endParaRPr lang="en-US" sz="1400">
              <a:effectLst/>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3" name="Content Placeholder 22">
            <a:extLst>
              <a:ext uri="{FF2B5EF4-FFF2-40B4-BE49-F238E27FC236}">
                <a16:creationId xmlns:a16="http://schemas.microsoft.com/office/drawing/2014/main" id="{A6C7E376-1E4C-88D5-766A-5CD3E6B77159}"/>
              </a:ext>
              <a:ext uri="{C183D7F6-B498-43B3-948B-1728B52AA6E4}">
                <adec:decorative xmlns:adec="http://schemas.microsoft.com/office/drawing/2017/decorative" val="1"/>
              </a:ext>
            </a:extLst>
          </p:cNvPr>
          <p:cNvSpPr>
            <a:spLocks noGrp="1"/>
          </p:cNvSpPr>
          <p:nvPr>
            <p:ph sz="half" idx="1"/>
          </p:nvPr>
        </p:nvSpPr>
        <p:spPr>
          <a:xfrm>
            <a:off x="7107138" y="4523254"/>
            <a:ext cx="2302223" cy="1169981"/>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History of Incarceration</a:t>
            </a:r>
          </a:p>
        </p:txBody>
      </p:sp>
      <p:sp>
        <p:nvSpPr>
          <p:cNvPr id="12" name="Content Placeholder 11">
            <a:extLst>
              <a:ext uri="{FF2B5EF4-FFF2-40B4-BE49-F238E27FC236}">
                <a16:creationId xmlns:a16="http://schemas.microsoft.com/office/drawing/2014/main" id="{0345E84C-FB00-3DEE-A2E9-172D27E1380A}"/>
              </a:ext>
              <a:ext uri="{C183D7F6-B498-43B3-948B-1728B52AA6E4}">
                <adec:decorative xmlns:adec="http://schemas.microsoft.com/office/drawing/2017/decorative" val="1"/>
              </a:ext>
            </a:extLst>
          </p:cNvPr>
          <p:cNvSpPr>
            <a:spLocks noGrp="1"/>
          </p:cNvSpPr>
          <p:nvPr>
            <p:ph sz="half" idx="14"/>
          </p:nvPr>
        </p:nvSpPr>
        <p:spPr>
          <a:xfrm>
            <a:off x="814080" y="2440041"/>
            <a:ext cx="1795204" cy="1075904"/>
          </a:xfrm>
        </p:spPr>
        <p:txBody>
          <a:bodyPr>
            <a:noAutofit/>
          </a:bodyPr>
          <a:lstStyle/>
          <a:p>
            <a:pPr algn="ctr">
              <a:lnSpc>
                <a:spcPct val="100000"/>
              </a:lnSpc>
              <a:spcBef>
                <a:spcPts val="0"/>
              </a:spcBef>
            </a:pPr>
            <a:r>
              <a:rPr lang="en-US" sz="2400" b="1" i="0">
                <a:solidFill>
                  <a:srgbClr val="00015E"/>
                </a:solidFill>
                <a:effectLst/>
                <a:latin typeface="Montserrat Medium" panose="00000600000000000000" pitchFamily="2" charset="0"/>
              </a:rPr>
              <a:t>Disability</a:t>
            </a:r>
          </a:p>
          <a:p>
            <a:pPr algn="ctr">
              <a:lnSpc>
                <a:spcPct val="100000"/>
              </a:lnSpc>
              <a:spcBef>
                <a:spcPts val="0"/>
              </a:spcBef>
            </a:pPr>
            <a:r>
              <a:rPr lang="en-US" sz="2400" b="1">
                <a:solidFill>
                  <a:srgbClr val="00015E"/>
                </a:solidFill>
                <a:latin typeface="Montserrat Medium" panose="00000600000000000000" pitchFamily="2" charset="0"/>
              </a:rPr>
              <a:t>16% </a:t>
            </a:r>
          </a:p>
          <a:p>
            <a:pPr algn="ctr">
              <a:lnSpc>
                <a:spcPct val="100000"/>
              </a:lnSpc>
              <a:spcBef>
                <a:spcPts val="0"/>
              </a:spcBef>
            </a:pPr>
            <a:r>
              <a:rPr lang="en-US" sz="2400" b="1">
                <a:solidFill>
                  <a:srgbClr val="00015E"/>
                </a:solidFill>
                <a:latin typeface="Montserrat Medium" panose="00000600000000000000" pitchFamily="2" charset="0"/>
              </a:rPr>
              <a:t>(3 x more)</a:t>
            </a:r>
            <a:endParaRPr lang="en-US" sz="2400"/>
          </a:p>
        </p:txBody>
      </p:sp>
      <p:sp>
        <p:nvSpPr>
          <p:cNvPr id="13" name="Content Placeholder 12">
            <a:extLst>
              <a:ext uri="{FF2B5EF4-FFF2-40B4-BE49-F238E27FC236}">
                <a16:creationId xmlns:a16="http://schemas.microsoft.com/office/drawing/2014/main" id="{61435E7B-8986-58EE-3C0D-305518A4ACB3}"/>
              </a:ext>
              <a:ext uri="{C183D7F6-B498-43B3-948B-1728B52AA6E4}">
                <adec:decorative xmlns:adec="http://schemas.microsoft.com/office/drawing/2017/decorative" val="1"/>
              </a:ext>
            </a:extLst>
          </p:cNvPr>
          <p:cNvSpPr>
            <a:spLocks noGrp="1"/>
          </p:cNvSpPr>
          <p:nvPr>
            <p:ph sz="half" idx="15"/>
          </p:nvPr>
        </p:nvSpPr>
        <p:spPr>
          <a:xfrm>
            <a:off x="2572221" y="4490967"/>
            <a:ext cx="2661825" cy="1625758"/>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Parenting</a:t>
            </a:r>
          </a:p>
          <a:p>
            <a:pPr algn="ctr">
              <a:lnSpc>
                <a:spcPct val="100000"/>
              </a:lnSpc>
              <a:spcBef>
                <a:spcPts val="0"/>
              </a:spcBef>
            </a:pPr>
            <a:r>
              <a:rPr lang="en-US" sz="2400" b="1">
                <a:solidFill>
                  <a:srgbClr val="00015E"/>
                </a:solidFill>
                <a:latin typeface="Montserrat Medium" panose="00000600000000000000" pitchFamily="2" charset="0"/>
              </a:rPr>
              <a:t>28%</a:t>
            </a:r>
          </a:p>
          <a:p>
            <a:pPr algn="ctr">
              <a:lnSpc>
                <a:spcPct val="100000"/>
              </a:lnSpc>
              <a:spcBef>
                <a:spcPts val="0"/>
              </a:spcBef>
            </a:pPr>
            <a:r>
              <a:rPr lang="en-US" sz="2400" b="1">
                <a:solidFill>
                  <a:srgbClr val="00015E"/>
                </a:solidFill>
                <a:latin typeface="Montserrat Medium" panose="00000600000000000000" pitchFamily="2" charset="0"/>
              </a:rPr>
              <a:t>(4 x more)</a:t>
            </a:r>
          </a:p>
        </p:txBody>
      </p:sp>
      <p:sp>
        <p:nvSpPr>
          <p:cNvPr id="14" name="Content Placeholder 13">
            <a:extLst>
              <a:ext uri="{FF2B5EF4-FFF2-40B4-BE49-F238E27FC236}">
                <a16:creationId xmlns:a16="http://schemas.microsoft.com/office/drawing/2014/main" id="{6D02E39B-33AB-D5ED-D254-E7365AF3AD72}"/>
              </a:ext>
              <a:ext uri="{C183D7F6-B498-43B3-948B-1728B52AA6E4}">
                <adec:decorative xmlns:adec="http://schemas.microsoft.com/office/drawing/2017/decorative" val="1"/>
              </a:ext>
            </a:extLst>
          </p:cNvPr>
          <p:cNvSpPr>
            <a:spLocks noGrp="1"/>
          </p:cNvSpPr>
          <p:nvPr>
            <p:ph sz="half" idx="16"/>
          </p:nvPr>
        </p:nvSpPr>
        <p:spPr>
          <a:xfrm>
            <a:off x="5034800" y="2445724"/>
            <a:ext cx="2106909" cy="1412540"/>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Homeless</a:t>
            </a:r>
          </a:p>
          <a:p>
            <a:pPr algn="ctr">
              <a:lnSpc>
                <a:spcPct val="100000"/>
              </a:lnSpc>
              <a:spcBef>
                <a:spcPts val="0"/>
              </a:spcBef>
            </a:pPr>
            <a:r>
              <a:rPr lang="en-US" sz="2400" b="1">
                <a:solidFill>
                  <a:srgbClr val="00015E"/>
                </a:solidFill>
                <a:latin typeface="Montserrat Medium" panose="00000600000000000000" pitchFamily="2" charset="0"/>
              </a:rPr>
              <a:t>Significantly</a:t>
            </a:r>
          </a:p>
        </p:txBody>
      </p:sp>
      <p:sp>
        <p:nvSpPr>
          <p:cNvPr id="20" name="Arrow: Up 19">
            <a:extLst>
              <a:ext uri="{FF2B5EF4-FFF2-40B4-BE49-F238E27FC236}">
                <a16:creationId xmlns:a16="http://schemas.microsoft.com/office/drawing/2014/main" id="{A4102244-058F-9996-D71C-C38EAC17C734}"/>
              </a:ext>
              <a:ext uri="{C183D7F6-B498-43B3-948B-1728B52AA6E4}">
                <adec:decorative xmlns:adec="http://schemas.microsoft.com/office/drawing/2017/decorative" val="1"/>
              </a:ext>
            </a:extLst>
          </p:cNvPr>
          <p:cNvSpPr/>
          <p:nvPr/>
        </p:nvSpPr>
        <p:spPr>
          <a:xfrm>
            <a:off x="5894503" y="3332501"/>
            <a:ext cx="401156" cy="513490"/>
          </a:xfrm>
          <a:prstGeom prst="upArrow">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B5FC4920-6182-9551-7A1A-C71A88A9FB0D}"/>
              </a:ext>
              <a:ext uri="{C183D7F6-B498-43B3-948B-1728B52AA6E4}">
                <adec:decorative xmlns:adec="http://schemas.microsoft.com/office/drawing/2017/decorative" val="1"/>
              </a:ext>
            </a:extLst>
          </p:cNvPr>
          <p:cNvSpPr/>
          <p:nvPr/>
        </p:nvSpPr>
        <p:spPr>
          <a:xfrm>
            <a:off x="8057671" y="5375130"/>
            <a:ext cx="401156" cy="513490"/>
          </a:xfrm>
          <a:prstGeom prst="upArrow">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9408D903-2D7A-8826-30C5-1705075D5B1D}"/>
              </a:ext>
              <a:ext uri="{C183D7F6-B498-43B3-948B-1728B52AA6E4}">
                <adec:decorative xmlns:adec="http://schemas.microsoft.com/office/drawing/2017/decorative" val="1"/>
              </a:ext>
            </a:extLst>
          </p:cNvPr>
          <p:cNvSpPr>
            <a:spLocks noGrp="1"/>
          </p:cNvSpPr>
          <p:nvPr>
            <p:ph sz="half" idx="18"/>
          </p:nvPr>
        </p:nvSpPr>
        <p:spPr>
          <a:xfrm>
            <a:off x="9211702" y="2464048"/>
            <a:ext cx="2351490" cy="1412540"/>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Poverty</a:t>
            </a:r>
          </a:p>
          <a:p>
            <a:pPr algn="ctr">
              <a:lnSpc>
                <a:spcPct val="100000"/>
              </a:lnSpc>
              <a:spcBef>
                <a:spcPts val="0"/>
              </a:spcBef>
            </a:pPr>
            <a:r>
              <a:rPr lang="en-US" sz="2400" b="1">
                <a:solidFill>
                  <a:srgbClr val="00015E"/>
                </a:solidFill>
                <a:latin typeface="Montserrat Medium" panose="00000600000000000000" pitchFamily="2" charset="0"/>
              </a:rPr>
              <a:t>21%</a:t>
            </a:r>
          </a:p>
          <a:p>
            <a:pPr algn="ctr">
              <a:lnSpc>
                <a:spcPct val="100000"/>
              </a:lnSpc>
              <a:spcBef>
                <a:spcPts val="0"/>
              </a:spcBef>
            </a:pPr>
            <a:r>
              <a:rPr lang="en-US" sz="2400" b="1">
                <a:solidFill>
                  <a:srgbClr val="00015E"/>
                </a:solidFill>
                <a:latin typeface="Montserrat Medium" panose="00000600000000000000" pitchFamily="2" charset="0"/>
              </a:rPr>
              <a:t>(3 x more)</a:t>
            </a:r>
          </a:p>
        </p:txBody>
      </p:sp>
      <p:pic>
        <p:nvPicPr>
          <p:cNvPr id="29" name="Content Placeholder 28">
            <a:extLst>
              <a:ext uri="{FF2B5EF4-FFF2-40B4-BE49-F238E27FC236}">
                <a16:creationId xmlns:a16="http://schemas.microsoft.com/office/drawing/2014/main" id="{D6C677FF-9178-A69D-C021-294446283150}"/>
              </a:ext>
              <a:ext uri="{C183D7F6-B498-43B3-948B-1728B52AA6E4}">
                <adec:decorative xmlns:adec="http://schemas.microsoft.com/office/drawing/2017/decorative" val="1"/>
              </a:ext>
            </a:extLst>
          </p:cNvPr>
          <p:cNvPicPr>
            <a:picLocks noGrp="1" noChangeAspect="1"/>
          </p:cNvPicPr>
          <p:nvPr>
            <p:ph sz="half" idx="17"/>
          </p:nvPr>
        </p:nvPicPr>
        <p:blipFill>
          <a:blip r:embed="rId5" cstate="email">
            <a:extLst>
              <a:ext uri="{28A0092B-C50C-407E-A947-70E740481C1C}">
                <a14:useLocalDpi xmlns:a14="http://schemas.microsoft.com/office/drawing/2010/main"/>
              </a:ext>
            </a:extLst>
          </a:blip>
          <a:stretch>
            <a:fillRect/>
          </a:stretch>
        </p:blipFill>
        <p:spPr>
          <a:xfrm>
            <a:off x="2244742" y="5945643"/>
            <a:ext cx="818884" cy="818884"/>
          </a:xfrm>
        </p:spPr>
      </p:pic>
      <p:pic>
        <p:nvPicPr>
          <p:cNvPr id="3" name="Picture 2">
            <a:extLst>
              <a:ext uri="{FF2B5EF4-FFF2-40B4-BE49-F238E27FC236}">
                <a16:creationId xmlns:a16="http://schemas.microsoft.com/office/drawing/2014/main" id="{1FD2AD65-CFE5-C1F3-7DA5-3DC168886B4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94708" y="5903544"/>
            <a:ext cx="950239" cy="950239"/>
          </a:xfrm>
          <a:prstGeom prst="rect">
            <a:avLst/>
          </a:prstGeom>
        </p:spPr>
      </p:pic>
    </p:spTree>
    <p:extLst>
      <p:ext uri="{BB962C8B-B14F-4D97-AF65-F5344CB8AC3E}">
        <p14:creationId xmlns:p14="http://schemas.microsoft.com/office/powerpoint/2010/main" val="428215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The Numbers</a:t>
            </a:r>
          </a:p>
        </p:txBody>
      </p:sp>
      <p:sp>
        <p:nvSpPr>
          <p:cNvPr id="12" name="TextBox 11">
            <a:extLst>
              <a:ext uri="{FF2B5EF4-FFF2-40B4-BE49-F238E27FC236}">
                <a16:creationId xmlns:a16="http://schemas.microsoft.com/office/drawing/2014/main" id="{0ADAFEE1-AD3E-DE6E-1F30-0912C75D3F23}"/>
              </a:ext>
            </a:extLst>
          </p:cNvPr>
          <p:cNvSpPr txBox="1"/>
          <p:nvPr/>
        </p:nvSpPr>
        <p:spPr>
          <a:xfrm>
            <a:off x="5511909" y="1546963"/>
            <a:ext cx="2087431" cy="369332"/>
          </a:xfrm>
          <a:prstGeom prst="rect">
            <a:avLst/>
          </a:prstGeom>
          <a:noFill/>
        </p:spPr>
        <p:txBody>
          <a:bodyPr wrap="none" rtlCol="0">
            <a:spAutoFit/>
          </a:bodyPr>
          <a:lstStyle/>
          <a:p>
            <a:r>
              <a:rPr lang="en-US" b="1">
                <a:latin typeface="Montserrat" panose="00000500000000000000" pitchFamily="2" charset="0"/>
              </a:rPr>
              <a:t>16-24 years olds</a:t>
            </a:r>
          </a:p>
        </p:txBody>
      </p:sp>
      <p:pic>
        <p:nvPicPr>
          <p:cNvPr id="6" name="Picture 5" descr="Line graph showing demographics of high school drop outs from 2010-2021. Native Americans are highest at 10.2 percent and Asian being the lowest at 2.1 percent.">
            <a:extLst>
              <a:ext uri="{FF2B5EF4-FFF2-40B4-BE49-F238E27FC236}">
                <a16:creationId xmlns:a16="http://schemas.microsoft.com/office/drawing/2014/main" id="{FF98FEFF-60C8-31AC-0BE3-5AB8E1C3A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71" y="1795947"/>
            <a:ext cx="7091091" cy="3874271"/>
          </a:xfrm>
          <a:prstGeom prst="rect">
            <a:avLst/>
          </a:prstGeom>
        </p:spPr>
      </p:pic>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102851" y="2024938"/>
            <a:ext cx="3416666" cy="3195602"/>
          </a:xfr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p>
            <a:pPr marL="0" indent="0" algn="ctr">
              <a:lnSpc>
                <a:spcPct val="90000"/>
              </a:lnSpc>
              <a:buNone/>
            </a:pPr>
            <a:br>
              <a:rPr lang="en-US" sz="2000">
                <a:solidFill>
                  <a:schemeClr val="tx1"/>
                </a:solidFill>
                <a:latin typeface="Montserrat Medium" panose="00000600000000000000" pitchFamily="2" charset="0"/>
              </a:rPr>
            </a:br>
            <a:r>
              <a:rPr lang="en-US" sz="2000">
                <a:solidFill>
                  <a:schemeClr val="tx1"/>
                </a:solidFill>
                <a:latin typeface="Montserrat" panose="00000500000000000000" pitchFamily="2" charset="0"/>
              </a:rPr>
              <a:t>In 2021, an estimated </a:t>
            </a:r>
          </a:p>
          <a:p>
            <a:pPr marL="0" indent="0" algn="ctr">
              <a:lnSpc>
                <a:spcPct val="90000"/>
              </a:lnSpc>
              <a:buNone/>
            </a:pPr>
            <a:r>
              <a:rPr lang="en-US" sz="2400" b="1">
                <a:solidFill>
                  <a:srgbClr val="00015E"/>
                </a:solidFill>
                <a:latin typeface="Montserrat" panose="00000500000000000000" pitchFamily="2" charset="0"/>
                <a:cs typeface="Aldhabi" panose="020F0502020204030204" pitchFamily="2" charset="-78"/>
              </a:rPr>
              <a:t>1.9 million students </a:t>
            </a:r>
            <a:br>
              <a:rPr lang="en-US" sz="2400" b="1">
                <a:solidFill>
                  <a:srgbClr val="00015E"/>
                </a:solidFill>
                <a:latin typeface="Montserrat" panose="00000500000000000000" pitchFamily="2" charset="0"/>
                <a:cs typeface="Aldhabi" panose="020F0502020204030204" pitchFamily="2" charset="-78"/>
              </a:rPr>
            </a:br>
            <a:r>
              <a:rPr lang="en-US" sz="2000">
                <a:solidFill>
                  <a:schemeClr val="tx1"/>
                </a:solidFill>
                <a:latin typeface="Montserrat" panose="00000500000000000000" pitchFamily="2" charset="0"/>
              </a:rPr>
              <a:t>dropped out of high school. </a:t>
            </a:r>
          </a:p>
          <a:p>
            <a:pPr marL="0" indent="0" algn="ctr">
              <a:lnSpc>
                <a:spcPct val="90000"/>
              </a:lnSpc>
              <a:buNone/>
            </a:pPr>
            <a:endParaRPr lang="en-US" sz="2000">
              <a:solidFill>
                <a:schemeClr val="tx1"/>
              </a:solidFill>
              <a:latin typeface="Montserrat Medium" panose="00000600000000000000" pitchFamily="2" charset="0"/>
            </a:endParaRPr>
          </a:p>
          <a:p>
            <a:pPr marL="0" indent="0" algn="ctr">
              <a:lnSpc>
                <a:spcPct val="90000"/>
              </a:lnSpc>
              <a:buNone/>
            </a:pPr>
            <a:r>
              <a:rPr lang="en-US" sz="2000">
                <a:solidFill>
                  <a:schemeClr val="tx1"/>
                </a:solidFill>
                <a:latin typeface="Montserrat" panose="00000500000000000000" pitchFamily="2" charset="0"/>
              </a:rPr>
              <a:t>In 2016, an estimated </a:t>
            </a:r>
          </a:p>
          <a:p>
            <a:pPr marL="0" indent="0" algn="ctr">
              <a:lnSpc>
                <a:spcPct val="90000"/>
              </a:lnSpc>
              <a:buNone/>
            </a:pPr>
            <a:r>
              <a:rPr lang="en-US" sz="2400" b="1">
                <a:solidFill>
                  <a:srgbClr val="00015E"/>
                </a:solidFill>
                <a:latin typeface="Montserrat" panose="00000500000000000000" pitchFamily="2" charset="0"/>
              </a:rPr>
              <a:t>3.46 million students </a:t>
            </a:r>
            <a:r>
              <a:rPr lang="en-US" sz="2000">
                <a:solidFill>
                  <a:schemeClr val="tx1"/>
                </a:solidFill>
                <a:latin typeface="Montserrat" panose="00000500000000000000" pitchFamily="2" charset="0"/>
              </a:rPr>
              <a:t>dropped out of high school.</a:t>
            </a:r>
          </a:p>
        </p:txBody>
      </p:sp>
      <p:sp>
        <p:nvSpPr>
          <p:cNvPr id="9" name="TextBox 8">
            <a:extLst>
              <a:ext uri="{FF2B5EF4-FFF2-40B4-BE49-F238E27FC236}">
                <a16:creationId xmlns:a16="http://schemas.microsoft.com/office/drawing/2014/main" id="{5B39DE64-98CE-8D1E-1AA1-88CBDA460130}"/>
              </a:ext>
            </a:extLst>
          </p:cNvPr>
          <p:cNvSpPr txBox="1"/>
          <p:nvPr/>
        </p:nvSpPr>
        <p:spPr>
          <a:xfrm>
            <a:off x="5511909" y="5798855"/>
            <a:ext cx="2351253" cy="276999"/>
          </a:xfrm>
          <a:prstGeom prst="rect">
            <a:avLst/>
          </a:prstGeom>
          <a:noFill/>
        </p:spPr>
        <p:txBody>
          <a:bodyPr wrap="square" rtlCol="0">
            <a:spAutoFit/>
          </a:bodyPr>
          <a:lstStyle/>
          <a:p>
            <a:r>
              <a:rPr lang="en-US" sz="1200">
                <a:latin typeface="Montserrat" panose="00000500000000000000" pitchFamily="2" charset="0"/>
              </a:rPr>
              <a:t>Source: </a:t>
            </a:r>
            <a:r>
              <a:rPr lang="en-US" sz="1200">
                <a:latin typeface="Montserrat" panose="00000500000000000000" pitchFamily="2" charset="0"/>
                <a:hlinkClick r:id="rId4" tooltip="https://nces.ed.gov/"/>
              </a:rPr>
              <a:t>https://nces.ed.gov/</a:t>
            </a:r>
            <a:endParaRPr lang="en-US" sz="1200">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88677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412F0C-5CAB-1D25-3A7C-86AABF0427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995262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SharedWithUsers xmlns="4cd59d27-ca2b-4708-b9c7-7fa281384922">
      <UserInfo>
        <DisplayName>Colleen Beck</DisplayName>
        <AccountId>39</AccountId>
        <AccountType/>
      </UserInfo>
      <UserInfo>
        <DisplayName>Lisa Rice</DisplayName>
        <AccountId>106</AccountId>
        <AccountType/>
      </UserInfo>
      <UserInfo>
        <DisplayName>Judy Blanchard</DisplayName>
        <AccountId>26</AccountId>
        <AccountType/>
      </UserInfo>
      <UserInfo>
        <DisplayName>Katie Adams</DisplayName>
        <AccountId>15</AccountId>
        <AccountType/>
      </UserInfo>
      <UserInfo>
        <DisplayName>Clare Vanderpool</DisplayName>
        <AccountId>48</AccountId>
        <AccountType/>
      </UserInfo>
      <UserInfo>
        <DisplayName>Melissa Aguilar-Southard</DisplayName>
        <AccountId>33</AccountId>
        <AccountType/>
      </UserInfo>
      <UserInfo>
        <DisplayName>Alan Dodkowitz</DisplayName>
        <AccountId>34</AccountId>
        <AccountType/>
      </UserInfo>
    </SharedWithUsers>
    <_Flow_SignoffStatus xmlns="2f00f82b-dce9-458f-ab1d-1c5fd145e219" xsi:nil="true"/>
    <ClassificationLevel xmlns="2f00f82b-dce9-458f-ab1d-1c5fd145e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4C0EB-7804-4F77-9889-01DE8DA9649B}">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73452F-5C8F-425C-B03A-6F781C54F726}">
  <ds:schemaRefs>
    <ds:schemaRef ds:uri="http://purl.org/dc/elements/1.1/"/>
    <ds:schemaRef ds:uri="4cd59d27-ca2b-4708-b9c7-7fa281384922"/>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2f00f82b-dce9-458f-ab1d-1c5fd145e219"/>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6E31030-0F86-49B6-8F64-CD211F09B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3979</Words>
  <Application>Microsoft Office PowerPoint</Application>
  <PresentationFormat>Widescreen</PresentationFormat>
  <Paragraphs>349</Paragraphs>
  <Slides>46</Slides>
  <Notes>25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46</vt:i4>
      </vt:variant>
    </vt:vector>
  </HeadingPairs>
  <TitlesOfParts>
    <vt:vector size="64" baseType="lpstr">
      <vt:lpstr>Aptos</vt:lpstr>
      <vt:lpstr>Arial</vt:lpstr>
      <vt:lpstr>Calibri</vt:lpstr>
      <vt:lpstr>Calibri Light</vt:lpstr>
      <vt:lpstr>Courier New</vt:lpstr>
      <vt:lpstr>IBM-Plex-Sans</vt:lpstr>
      <vt:lpstr>Montserrat</vt:lpstr>
      <vt:lpstr>Montserrat Medium</vt:lpstr>
      <vt:lpstr>Montserrat SemiBold</vt:lpstr>
      <vt:lpstr>Open Sans</vt:lpstr>
      <vt:lpstr>Segoe UI</vt:lpstr>
      <vt:lpstr>Symbol</vt:lpstr>
      <vt:lpstr>Wingdings</vt:lpstr>
      <vt:lpstr>Wingdings 2</vt:lpstr>
      <vt:lpstr>Office Theme</vt:lpstr>
      <vt:lpstr>1_Office Theme</vt:lpstr>
      <vt:lpstr>2_Office Theme</vt:lpstr>
      <vt:lpstr>3_Office Theme</vt:lpstr>
      <vt:lpstr>How the Investing in America Agenda Can Provide Registered Apprenticeship Pathways for Opportunity Youth  PA Workforce Leaders Symposium September 17, 2024</vt:lpstr>
      <vt:lpstr>Presenter</vt:lpstr>
      <vt:lpstr>Welcome and Agenda</vt:lpstr>
      <vt:lpstr>Center of Excellence Overview</vt:lpstr>
      <vt:lpstr>Online Resources, On-Demand TA</vt:lpstr>
      <vt:lpstr>Opportunity Youth: Meeting Youth Where They Are with Innovative Solutions</vt:lpstr>
      <vt:lpstr>Opportunity Youth Defined</vt:lpstr>
      <vt:lpstr>Challenges Faced by Opportunity or Disconnected Youth</vt:lpstr>
      <vt:lpstr>Opportunity Youth: The Numbers</vt:lpstr>
      <vt:lpstr>What Did this Info Tell Us?</vt:lpstr>
      <vt:lpstr>Apprenticeship: A Way to Engage Opportunity Youth </vt:lpstr>
      <vt:lpstr>What is Registered Apprenticeship? </vt:lpstr>
      <vt:lpstr>Five Core Components of RA </vt:lpstr>
      <vt:lpstr>Welcome to the Registered Apprenticeship Academy</vt:lpstr>
      <vt:lpstr>Welcome to the Registered Apprenticeship Academy (1)</vt:lpstr>
      <vt:lpstr>Apprenticeships for Opportunity Youth</vt:lpstr>
      <vt:lpstr>Apprenticeships for Youth</vt:lpstr>
      <vt:lpstr>The Investing in America Agenda and Opportunity Youth: A Match Made for Each Other</vt:lpstr>
      <vt:lpstr>What is the Investing in America Agenda?</vt:lpstr>
      <vt:lpstr>The Bipartisan Infrastructure Law</vt:lpstr>
      <vt:lpstr>The Bipartisan Infrastructure Law 2</vt:lpstr>
      <vt:lpstr>Over $400 Billion in Public Infrastructure Investments So Far!</vt:lpstr>
      <vt:lpstr>An Investment Boom that Needs Workers: Construction</vt:lpstr>
      <vt:lpstr>The CHIPS and Science Act</vt:lpstr>
      <vt:lpstr>$395 Billion in Semiconductor Manufacturing</vt:lpstr>
      <vt:lpstr>An Investment Boom that Needs Workers:  IT and Cybersecurity</vt:lpstr>
      <vt:lpstr>The Inflation Reduction Act (IRA)</vt:lpstr>
      <vt:lpstr>The Inflation Reduction Act 2</vt:lpstr>
      <vt:lpstr>$412 Billion in Clean Energy Manufacturing 2</vt:lpstr>
      <vt:lpstr>Clean Energy Investments in PA</vt:lpstr>
      <vt:lpstr>An Investment Boom that Needs Workers: Manufacturing and EVs</vt:lpstr>
      <vt:lpstr>An Investment Boom that Needs Workers: Manufacturing and EVs </vt:lpstr>
      <vt:lpstr>IIA Needs Apprentices and is Making a Big Impact on Pennsylvania</vt:lpstr>
      <vt:lpstr>An Investment Boom for Apprentices</vt:lpstr>
      <vt:lpstr>Good Jobs for the “Toolbelt Generation”</vt:lpstr>
      <vt:lpstr>IIA is Investing in the Future</vt:lpstr>
      <vt:lpstr>Massive Opportunities for Pennsylvania 2</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More Opportunity than Ever!</vt:lpstr>
      <vt:lpstr>Questions and Discussion</vt:lpstr>
      <vt:lpstr>Contact Us, Become a Partner</vt:lpstr>
      <vt:lpstr>Email us your questions at RA_COE@SafalPartners.com</vt:lpstr>
    </vt:vector>
  </TitlesOfParts>
  <Manager>Judy Blanchard,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Investing in America Agenda Can Provide Registered Apprenticeship Pathways for Opportunity Youth</dc:title>
  <dc:subject>Registered Apprenticeship</dc:subject>
  <dc:creator>Alan Dodkowitz</dc:creator>
  <cp:keywords>Investing in America Agenda, Registered Apprenticeship, Opportunity Youth</cp:keywords>
  <cp:lastModifiedBy>Leah Mcdonagh</cp:lastModifiedBy>
  <cp:revision>2</cp:revision>
  <dcterms:created xsi:type="dcterms:W3CDTF">2022-12-02T14:40:35Z</dcterms:created>
  <dcterms:modified xsi:type="dcterms:W3CDTF">2025-01-29T19:58:19Z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