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  <p:sldMasterId id="2147483694" r:id="rId6"/>
    <p:sldMasterId id="2147483711" r:id="rId7"/>
  </p:sldMasterIdLst>
  <p:notesMasterIdLst>
    <p:notesMasterId r:id="rId51"/>
  </p:notesMasterIdLst>
  <p:sldIdLst>
    <p:sldId id="257" r:id="rId8"/>
    <p:sldId id="264" r:id="rId9"/>
    <p:sldId id="1774" r:id="rId10"/>
    <p:sldId id="1775" r:id="rId11"/>
    <p:sldId id="1820" r:id="rId12"/>
    <p:sldId id="731" r:id="rId13"/>
    <p:sldId id="1779" r:id="rId14"/>
    <p:sldId id="730" r:id="rId15"/>
    <p:sldId id="726" r:id="rId16"/>
    <p:sldId id="739" r:id="rId17"/>
    <p:sldId id="1831" r:id="rId18"/>
    <p:sldId id="1843" r:id="rId19"/>
    <p:sldId id="1842" r:id="rId20"/>
    <p:sldId id="1844" r:id="rId21"/>
    <p:sldId id="1830" r:id="rId22"/>
    <p:sldId id="1760" r:id="rId23"/>
    <p:sldId id="1834" r:id="rId24"/>
    <p:sldId id="1835" r:id="rId25"/>
    <p:sldId id="1837" r:id="rId26"/>
    <p:sldId id="1838" r:id="rId27"/>
    <p:sldId id="1840" r:id="rId28"/>
    <p:sldId id="1839" r:id="rId29"/>
    <p:sldId id="1847" r:id="rId30"/>
    <p:sldId id="1848" r:id="rId31"/>
    <p:sldId id="1862" r:id="rId32"/>
    <p:sldId id="1855" r:id="rId33"/>
    <p:sldId id="1856" r:id="rId34"/>
    <p:sldId id="1857" r:id="rId35"/>
    <p:sldId id="1852" r:id="rId36"/>
    <p:sldId id="1854" r:id="rId37"/>
    <p:sldId id="1864" r:id="rId38"/>
    <p:sldId id="1853" r:id="rId39"/>
    <p:sldId id="1861" r:id="rId40"/>
    <p:sldId id="1863" r:id="rId41"/>
    <p:sldId id="1832" r:id="rId42"/>
    <p:sldId id="367" r:id="rId43"/>
    <p:sldId id="1841" r:id="rId44"/>
    <p:sldId id="743" r:id="rId45"/>
    <p:sldId id="1846" r:id="rId46"/>
    <p:sldId id="1829" r:id="rId47"/>
    <p:sldId id="744" r:id="rId48"/>
    <p:sldId id="1736" r:id="rId49"/>
    <p:sldId id="184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88F434-6523-76ED-5119-E7BEB2007D39}" name="Haylie Schuster" initials="" userId="S::Haylie.Schuster@safalpartners.com::2d43d25b-5453-4c71-bb4f-021108d57edd" providerId="AD"/>
  <p188:author id="{F4163442-F286-172A-646F-BF7FB8052BBF}" name="Alan Dodkowitz" initials="AD" userId="S::alan.dodkowitz@safalpartners.com::77e67509-39e7-4278-826a-eddbfd8246a9" providerId="AD"/>
  <p188:author id="{E0384261-A7B9-3D92-DC1F-F1AAC0DFB7E5}" name="Lisa Rice" initials="LR" userId="S::lisa.rice@safalpartners.com::da68d56e-ad6c-437e-8950-9d35568b768d" providerId="AD"/>
  <p188:author id="{B101EA7F-1F1D-244E-742F-E90126A525B5}" name="Nicole Bentley" initials="NB" userId="S::nicole.bentley@safalpartners.com::b5d2ff4a-3540-4f74-b30b-a131ee334a37" providerId="AD"/>
  <p188:author id="{6C9E338E-3575-D922-8638-DBB3198D8DE7}" name="Katie Adams" initials="" userId="S::Katie.Adams@safalpartners.com::9f2e6d00-44bd-4c75-9c75-d813f6b933da" providerId="AD"/>
  <p188:author id="{F5CDE29B-3EFC-D5BE-8DDE-F756FF4E4250}" name="Jana Bauer" initials="JB" userId="S::jana.bauer@safalpartners.com::f18a3f3c-4c69-4a10-b4b6-ac99762a0cf5" providerId="AD"/>
  <p188:author id="{8EFB5DAC-A58A-C8BB-9230-719DF9C8996E}" name="Haylie Schuster" initials="HS" userId="S::haylie.schuster@safalpartners.com::2d43d25b-5453-4c71-bb4f-021108d57edd" providerId="AD"/>
  <p188:author id="{CE21EBCB-E5FB-F1E1-A17D-C1C739217AFE}" name="Katie Adams" initials="KA" userId="S::katie.adams@safalpartners.com::9f2e6d00-44bd-4c75-9c75-d813f6b933da" providerId="AD"/>
  <p188:author id="{F7E418CF-0377-B734-AF71-763692714119}" name="Jeremy Faulkner" initials="JF" userId="S::jeremy.faulkner@safalpartners.com::f36d5d23-3a6d-43fd-82c9-544be2dd84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E7F7"/>
    <a:srgbClr val="000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28F03-4387-2D62-DB76-CC6E7351E4D1}" v="9" dt="2025-02-25T00:07:52.978"/>
    <p1510:client id="{77CAB5A7-6F05-4F4E-9690-EC46E0815F54}" v="10" dt="2025-02-25T00:27:51.054"/>
    <p1510:client id="{781FD8EF-0385-EC7C-EEA5-74CDE69E8036}" v="3" dt="2025-02-25T13:47:12.350"/>
    <p1510:client id="{78594B1A-AF7F-9105-7C53-CFC22675B2BD}" v="2" dt="2025-02-25T13:44:02.721"/>
    <p1510:client id="{8ADAD3A9-B8AA-D79D-7AAB-FCBD3D072EBA}" v="1" dt="2025-02-25T00:17:44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3971" autoAdjust="0"/>
  </p:normalViewPr>
  <p:slideViewPr>
    <p:cSldViewPr snapToGrid="0">
      <p:cViewPr varScale="1">
        <p:scale>
          <a:sx n="50" d="100"/>
          <a:sy n="50" d="100"/>
        </p:scale>
        <p:origin x="1104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microsoft.com/office/2015/10/relationships/revisionInfo" Target="revisionInfo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microsoft.com/office/2018/10/relationships/authors" Target="author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32C0-E5E4-4297-A639-FC0BB7BA8D2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E0BF5-9FF1-4C6A-B846-D964AC03F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59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04C6-EB7D-9F46-B615-FB7AF5247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01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13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87B3-AEC0-4A48-9BB8-61B7C21FDC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45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87B3-AEC0-4A48-9BB8-61B7C21FDC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2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  <a:buSzPts val="1000"/>
              <a:tabLst>
                <a:tab pos="914400" algn="l"/>
              </a:tabLst>
            </a:pPr>
            <a:endParaRPr lang="en-US" sz="1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87B3-AEC0-4A48-9BB8-61B7C21FDC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70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07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87B3-AEC0-4A48-9BB8-61B7C21FDC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66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13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8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B9C84-A7DA-45F9-846D-9152DECA8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044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62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22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6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569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477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101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228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771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305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59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F87B3-AEC0-4A48-9BB8-61B7C21FDC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610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05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en-US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299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7942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5967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412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04C6-EB7D-9F46-B615-FB7AF5247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8893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15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eef3b8665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1eef3b86655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>
              <a:solidFill>
                <a:srgbClr val="242021"/>
              </a:solidFill>
            </a:endParaRPr>
          </a:p>
        </p:txBody>
      </p:sp>
      <p:sp>
        <p:nvSpPr>
          <p:cNvPr id="330" name="Google Shape;330;g1eef3b86655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8019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77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F3256-0F80-4475-8BEB-548FAFFD8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7923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63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198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87B3-AEC0-4A48-9BB8-61B7C21FDCE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8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55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2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04C6-EB7D-9F46-B615-FB7AF5247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178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0BF5-9FF1-4C6A-B846-D964AC03F8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e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jpe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" y="-5862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1DF25D-A5B9-5A23-7F64-966FE8C041D1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36194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32B728-FE80-1048-81D5-7F332A06707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54100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1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61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88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4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43290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580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Top Corner Embellishment">
            <a:extLst>
              <a:ext uri="{FF2B5EF4-FFF2-40B4-BE49-F238E27FC236}">
                <a16:creationId xmlns:a16="http://schemas.microsoft.com/office/drawing/2014/main" id="{4F555946-CB04-9F04-9975-1135ED4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B6B3-2CD5-6A36-BFAD-413E7C246B0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5941D6-52C7-4A65-8DF9-81C5ECE7DA0D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7E73F1-C4F0-E444-8297-33929C1BAE7F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BFF4C1B-7199-F8CC-DFBF-CB4D9E202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3413" y="1492250"/>
            <a:ext cx="2635250" cy="1647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09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C31EF54-5947-6BC7-A87F-C1D0638A46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B2B0A1-70B0-ED29-E6AB-47423C7F6873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413963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CEE7086-3D07-BFF6-6AB7-C8A9C1E5862E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404383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D72E4-D007-8AE6-30D7-E132ABD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012" y="6465273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35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C31EF54-5947-6BC7-A87F-C1D0638A46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0D540B-FAD0-A700-D622-7DC676FAB34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738663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1325563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2198669"/>
            <a:ext cx="6290094" cy="397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DCA5D-B84B-6754-30C6-E1E8AD72D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75" y="2044700"/>
            <a:ext cx="4254500" cy="389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9F52B-7429-7F6F-0372-262C431CC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-3578"/>
            <a:ext cx="12179296" cy="6857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01EB4-0763-5C50-36DB-9D794ABBF72C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059A05B-4F68-DC79-6DD8-BC12A1E6E7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F4B4BCA-3A5F-6850-71F1-AF3A07D304E2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722296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5CE54B-575E-0B47-D7BC-2054932A32A5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4F8A40-C60F-5216-6300-14958133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EE294C-65F6-070D-4515-54A05C706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44675"/>
            <a:ext cx="10515600" cy="4762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B13F7-CB0C-BCDC-3DEC-5241BFF5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7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3DAB-D154-0592-B63F-9E1B18C4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62DA1-082A-7076-60C2-50775661A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8E9D9-7092-BA53-1946-33C949A9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44552-A632-B6C1-E423-7C38554E3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44CF3-30CE-6DF2-4514-CCA08E42A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7F359-1421-A76E-E7D9-F48AD328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3331B-CC0E-20B3-852D-452499BC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6D506-625E-D780-4B00-50F48810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42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CD8B585-4F76-0ED7-3509-FF59CCD0D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AC033-5145-BE27-2C8E-94133382D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79296" cy="68579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1AB36-4265-1469-FF5A-520F2622B7D5}"/>
              </a:ext>
            </a:extLst>
          </p:cNvPr>
          <p:cNvSpPr/>
          <p:nvPr userDrawn="1"/>
        </p:nvSpPr>
        <p:spPr>
          <a:xfrm>
            <a:off x="12704" y="2225407"/>
            <a:ext cx="12192000" cy="156453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464375"/>
            <a:ext cx="12166591" cy="1325563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57B282-A83B-A671-7117-8DD6A935D819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C164D1F-1B3E-C7F1-5575-7D09A8D2E3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AAEE8E-94A2-5B6E-F1D0-B79966FC3B27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231911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D16E2-1533-CC10-3690-3912CA1E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1A6F6-817B-FDE0-DBD8-0AD413DB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76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2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13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</a:rPr>
              <a:t>THANK YOU FOR JOINING US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919F0-3265-24AD-36EC-F4451F67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67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23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2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11384678" y="6356350"/>
            <a:ext cx="6529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805866" y="46208"/>
            <a:ext cx="11081334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1"/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>
            <a:off x="443982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31B430-0FEC-1BCE-0871-06042667C7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5610049"/>
            <a:ext cx="4114801" cy="430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EF48BD-9F8B-A76E-A6A6-C9481BC85B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825" y="4640086"/>
            <a:ext cx="4324350" cy="654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FAB879-2B1A-979E-4ACB-E5C08945E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512" y="3871736"/>
            <a:ext cx="3613151" cy="588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2051F-1ECD-B62B-8607-7B9652E1C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825" y="2890661"/>
            <a:ext cx="4030663" cy="6651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827895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5FC0AD-5FE7-D7EB-4D82-4BEA13824A66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124279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BEE1E5A-8B71-5523-EB7E-165070844845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753132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5DCE73B-CCC5-2A19-2507-458349F7BB25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678061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26CBD1-0283-2E36-22D3-015B42C3D310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DEA2FBB-EA94-DFCC-F22B-DB5C21F8AD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9997D2-577E-ECF2-A0E8-653A26F0EFD4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479486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B391F6-AF2B-304E-47A8-B3A0A9DBCABA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5417C00-D473-AC4F-A48C-CDF82866D4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F25F73-0E0A-C6C6-2159-15120C652EB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710656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</a:rPr>
              <a:t>THANK FOR JOINING US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F27EBC-54E8-03ED-1480-6E24AA8E5746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761029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B13F7-CB0C-BCDC-3DEC-5241BFF5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70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3DAB-D154-0592-B63F-9E1B18C4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62DA1-082A-7076-60C2-50775661A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8E9D9-7092-BA53-1946-33C949A9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44552-A632-B6C1-E423-7C38554E3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44CF3-30CE-6DF2-4514-CCA08E42A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7F359-1421-A76E-E7D9-F48AD328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3331B-CC0E-20B3-852D-452499BC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6D506-625E-D780-4B00-50F48810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931"/>
            <a:ext cx="14843919" cy="835841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0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0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CD8B585-4F76-0ED7-3509-FF59CCD0D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AC033-5145-BE27-2C8E-94133382D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79296" cy="68579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1AB36-4265-1469-FF5A-520F2622B7D5}"/>
              </a:ext>
            </a:extLst>
          </p:cNvPr>
          <p:cNvSpPr/>
          <p:nvPr userDrawn="1"/>
        </p:nvSpPr>
        <p:spPr>
          <a:xfrm>
            <a:off x="12704" y="2225407"/>
            <a:ext cx="12192000" cy="156453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464375"/>
            <a:ext cx="12166591" cy="1325563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6A9AC1-0A8C-D4EC-CA39-AB4124785337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44BABC3-6C5E-DECE-E2AF-194DDB7EB2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6DC26E-18A2-9AC7-5A39-345DCA7DD13C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952269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D16E2-1533-CC10-3690-3912CA1E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1A6F6-817B-FDE0-DBD8-0AD413DB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9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8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16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21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7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2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11384678" y="6356350"/>
            <a:ext cx="6529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805866" y="46208"/>
            <a:ext cx="11081334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1"/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>
            <a:off x="443982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31B430-0FEC-1BCE-0871-06042667C7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5610049"/>
            <a:ext cx="4114801" cy="430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EF48BD-9F8B-A76E-A6A6-C9481BC85B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825" y="4640086"/>
            <a:ext cx="4324350" cy="654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FAB879-2B1A-979E-4ACB-E5C08945E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512" y="3871736"/>
            <a:ext cx="3613151" cy="588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2051F-1ECD-B62B-8607-7B9652E1C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825" y="2890661"/>
            <a:ext cx="4030663" cy="6651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789354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788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C31EF54-5947-6BC7-A87F-C1D0638A46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1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169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169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4" y="0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D0C931-B0B4-3696-CD83-17BF46D2B3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061329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D6D5F9-0489-A5D6-F728-7B5C7D9395B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4270889"/>
            <a:ext cx="5181600" cy="7096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873D356-FB1C-A722-DC4B-E6864B633F8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5268335"/>
            <a:ext cx="5181600" cy="5659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5D7DAAE-4F03-3723-EA41-3CD83F7A072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86055" y="3102816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7D9EE58-2614-69D8-6062-9509F1229DE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324600" y="4278344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26C45A-AA8A-B48A-C2AA-FC60F7B0E97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324600" y="5317347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942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1325563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2198669"/>
            <a:ext cx="6290094" cy="397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DCA5D-B84B-6754-30C6-E1E8AD72D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75" y="2044700"/>
            <a:ext cx="4254500" cy="389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9F52B-7429-7F6F-0372-262C431CC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-3578"/>
            <a:ext cx="12179296" cy="6857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01EB4-0763-5C50-36DB-9D794ABBF72C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059A05B-4F68-DC79-6DD8-BC12A1E6E7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9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</a:rPr>
              <a:t>THANK FOR JOINING US</a:t>
            </a:r>
          </a:p>
        </p:txBody>
      </p:sp>
    </p:spTree>
    <p:extLst>
      <p:ext uri="{BB962C8B-B14F-4D97-AF65-F5344CB8AC3E}">
        <p14:creationId xmlns:p14="http://schemas.microsoft.com/office/powerpoint/2010/main" val="3068908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B13F7-CB0C-BCDC-3DEC-5241BFF5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7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3DAB-D154-0592-B63F-9E1B18C4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62DA1-082A-7076-60C2-50775661A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8E9D9-7092-BA53-1946-33C949A9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44552-A632-B6C1-E423-7C38554E3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44CF3-30CE-6DF2-4514-CCA08E42A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7F359-1421-A76E-E7D9-F48AD328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3331B-CC0E-20B3-852D-452499BC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6D506-625E-D780-4B00-50F48810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4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CD8B585-4F76-0ED7-3509-FF59CCD0D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AC033-5145-BE27-2C8E-94133382D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79296" cy="68579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1AB36-4265-1469-FF5A-520F2622B7D5}"/>
              </a:ext>
            </a:extLst>
          </p:cNvPr>
          <p:cNvSpPr/>
          <p:nvPr userDrawn="1"/>
        </p:nvSpPr>
        <p:spPr>
          <a:xfrm>
            <a:off x="12704" y="2225407"/>
            <a:ext cx="12192000" cy="156453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464375"/>
            <a:ext cx="12166591" cy="1325563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57B282-A83B-A671-7117-8DD6A935D819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C164D1F-1B3E-C7F1-5575-7D09A8D2E3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65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D16E2-1533-CC10-3690-3912CA1E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1A6F6-817B-FDE0-DBD8-0AD413DB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14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225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64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47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9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4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AD6B77-481B-04C0-517C-85C1CE5B1D52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0DBBF89E-36F7-AB45-900B-890FF14CC4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A6127D-7B41-BD06-5311-40EE6908AEE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630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2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11384678" y="6356350"/>
            <a:ext cx="6529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805866" y="46208"/>
            <a:ext cx="11081334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1"/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>
            <a:off x="443982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31B430-0FEC-1BCE-0871-06042667C7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5610049"/>
            <a:ext cx="4114801" cy="430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EF48BD-9F8B-A76E-A6A6-C9481BC85B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825" y="4640086"/>
            <a:ext cx="4324350" cy="654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FAB879-2B1A-979E-4ACB-E5C08945E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512" y="3871736"/>
            <a:ext cx="3613151" cy="588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2051F-1ECD-B62B-8607-7B9652E1C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825" y="2890661"/>
            <a:ext cx="4030663" cy="6651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6360207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8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artner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765393" y="2075575"/>
            <a:ext cx="2867883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392" y="2140337"/>
            <a:ext cx="2867883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Partner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5" name="Picture 3" descr="Qr code&#10;&#10;Description automatically generated">
            <a:extLst>
              <a:ext uri="{FF2B5EF4-FFF2-40B4-BE49-F238E27FC236}">
                <a16:creationId xmlns:a16="http://schemas.microsoft.com/office/drawing/2014/main" id="{DB30022D-CFA9-8F7A-0103-A49B1C26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4843" r="4330" b="6373"/>
          <a:stretch/>
        </p:blipFill>
        <p:spPr>
          <a:xfrm>
            <a:off x="7936089" y="3082593"/>
            <a:ext cx="2550754" cy="25639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Become a Center Partner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7" y="0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13;p30">
            <a:extLst>
              <a:ext uri="{FF2B5EF4-FFF2-40B4-BE49-F238E27FC236}">
                <a16:creationId xmlns:a16="http://schemas.microsoft.com/office/drawing/2014/main" id="{DA17BCA0-53CC-B4C1-8EAE-5ED9540A14C8}"/>
              </a:ext>
            </a:extLst>
          </p:cNvPr>
          <p:cNvSpPr txBox="1">
            <a:spLocks/>
          </p:cNvSpPr>
          <p:nvPr userDrawn="1"/>
        </p:nvSpPr>
        <p:spPr>
          <a:xfrm>
            <a:off x="914080" y="2271757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Receive</a:t>
            </a:r>
            <a:r>
              <a:rPr lang="en-US" sz="2800">
                <a:latin typeface="Montserrat" panose="00000500000000000000" pitchFamily="2" charset="0"/>
              </a:rPr>
              <a:t> no-cost expert TA, 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Network </a:t>
            </a:r>
            <a:r>
              <a:rPr lang="en-US" sz="2800">
                <a:latin typeface="Montserrat" panose="00000500000000000000" pitchFamily="2" charset="0"/>
              </a:rPr>
              <a:t>with potential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Be </a:t>
            </a:r>
            <a:r>
              <a:rPr lang="en-US" sz="2800">
                <a:latin typeface="Montserrat" panose="00000500000000000000" pitchFamily="2" charset="0"/>
              </a:rPr>
              <a:t>nationally recognized for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your work</a:t>
            </a:r>
            <a:endParaRPr lang="en-US" sz="2800"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23216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529689" y="2075575"/>
            <a:ext cx="3322782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400" y="2140337"/>
            <a:ext cx="3322782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TA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Request Technical Assistance (TA)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39" y="2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69E621-58E2-DA5B-4758-019726FC1B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312" y="2686480"/>
            <a:ext cx="2964822" cy="2981698"/>
          </a:xfrm>
          <a:prstGeom prst="rect">
            <a:avLst/>
          </a:prstGeom>
        </p:spPr>
      </p:pic>
      <p:sp>
        <p:nvSpPr>
          <p:cNvPr id="18" name="Google Shape;213;p30">
            <a:extLst>
              <a:ext uri="{FF2B5EF4-FFF2-40B4-BE49-F238E27FC236}">
                <a16:creationId xmlns:a16="http://schemas.microsoft.com/office/drawing/2014/main" id="{166C2D62-A94B-8F0B-14A7-48A825F48BE5}"/>
              </a:ext>
            </a:extLst>
          </p:cNvPr>
          <p:cNvSpPr txBox="1">
            <a:spLocks/>
          </p:cNvSpPr>
          <p:nvPr userDrawn="1"/>
        </p:nvSpPr>
        <p:spPr>
          <a:xfrm>
            <a:off x="895783" y="2163941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Answers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building strategic partnerships to expand RA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Solutions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effectively build a sustainable RA program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Align </a:t>
            </a:r>
            <a:r>
              <a:rPr lang="en-US" sz="2800">
                <a:solidFill>
                  <a:schemeClr val="tx1"/>
                </a:solidFill>
                <a:latin typeface="Montserrat" panose="00000500000000000000" pitchFamily="2" charset="0"/>
              </a:rPr>
              <a:t>with your local workforce and/or education systems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58379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Answers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" y="0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193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4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709" r:id="rId14"/>
    <p:sldLayoutId id="214748371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5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10" Type="http://schemas.openxmlformats.org/officeDocument/2006/relationships/image" Target="../media/image74.svg"/><Relationship Id="rId4" Type="http://schemas.openxmlformats.org/officeDocument/2006/relationships/image" Target="../media/image68.svg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8.sv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svg"/><Relationship Id="rId4" Type="http://schemas.openxmlformats.org/officeDocument/2006/relationships/image" Target="../media/image76.svg"/><Relationship Id="rId9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openxmlformats.org/officeDocument/2006/relationships/image" Target="../media/image93.png"/><Relationship Id="rId18" Type="http://schemas.openxmlformats.org/officeDocument/2006/relationships/image" Target="../media/image98.sv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58.sv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96.svg"/><Relationship Id="rId20" Type="http://schemas.openxmlformats.org/officeDocument/2006/relationships/image" Target="../media/image100.sv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88.svg"/><Relationship Id="rId11" Type="http://schemas.openxmlformats.org/officeDocument/2006/relationships/image" Target="../media/image57.png"/><Relationship Id="rId5" Type="http://schemas.openxmlformats.org/officeDocument/2006/relationships/image" Target="../media/image87.png"/><Relationship Id="rId15" Type="http://schemas.openxmlformats.org/officeDocument/2006/relationships/image" Target="../media/image95.png"/><Relationship Id="rId10" Type="http://schemas.openxmlformats.org/officeDocument/2006/relationships/image" Target="../media/image92.svg"/><Relationship Id="rId19" Type="http://schemas.openxmlformats.org/officeDocument/2006/relationships/image" Target="../media/image99.png"/><Relationship Id="rId4" Type="http://schemas.openxmlformats.org/officeDocument/2006/relationships/image" Target="../media/image86.svg"/><Relationship Id="rId9" Type="http://schemas.openxmlformats.org/officeDocument/2006/relationships/image" Target="../media/image91.png"/><Relationship Id="rId14" Type="http://schemas.openxmlformats.org/officeDocument/2006/relationships/image" Target="../media/image94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102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10.sv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svg"/><Relationship Id="rId4" Type="http://schemas.openxmlformats.org/officeDocument/2006/relationships/image" Target="../media/image108.svg"/><Relationship Id="rId9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19.png"/><Relationship Id="rId4" Type="http://schemas.openxmlformats.org/officeDocument/2006/relationships/image" Target="../media/image118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3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1.jpeg"/><Relationship Id="rId4" Type="http://schemas.openxmlformats.org/officeDocument/2006/relationships/hyperlink" Target="https://safal.partners/Partner-Resource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hyperlink" Target="https://dolcoe.safalapps.com/" TargetMode="External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mailto:Alan.Dodkowitz@safalpartners.com" TargetMode="External"/><Relationship Id="rId3" Type="http://schemas.openxmlformats.org/officeDocument/2006/relationships/image" Target="../media/image16.jpeg"/><Relationship Id="rId7" Type="http://schemas.openxmlformats.org/officeDocument/2006/relationships/hyperlink" Target="mailto:Jeremy.Faulkner@safalpartners.co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Lisa.Rice@safalpartners.com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dolcoe.safalapps.com/" TargetMode="Externa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F7B2-4157-4F4B-D77B-9FC1F9FD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7" y="1654020"/>
            <a:ext cx="9133726" cy="14898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ontserrat"/>
              </a:rPr>
              <a:t> Understanding and Supporting Registered Apprenticeship in Your Community</a:t>
            </a:r>
            <a:endParaRPr lang="en-US" sz="1800" dirty="0">
              <a:latin typeface="Montserra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EF6B4-FE5D-D4CA-A718-E5FAB3D59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7494" y="5106988"/>
            <a:ext cx="3219495" cy="439797"/>
          </a:xfrm>
        </p:spPr>
        <p:txBody>
          <a:bodyPr/>
          <a:lstStyle/>
          <a:p>
            <a:pPr algn="ctr"/>
            <a:r>
              <a:rPr lang="en-US"/>
              <a:t>July 18, 2024</a:t>
            </a:r>
          </a:p>
        </p:txBody>
      </p:sp>
    </p:spTree>
    <p:extLst>
      <p:ext uri="{BB962C8B-B14F-4D97-AF65-F5344CB8AC3E}">
        <p14:creationId xmlns:p14="http://schemas.microsoft.com/office/powerpoint/2010/main" val="8681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CC1138-151B-91D2-468B-53C11A5D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"/>
              </a:rPr>
              <a:t>Engagement Poll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2837B-650B-0D3C-E77E-E5FF34194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3464" y="1886774"/>
            <a:ext cx="10186697" cy="113784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How would you rate your organization's level of RA engagement? 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Graphic 2" descr="Speedometer Low with solid fill">
            <a:extLst>
              <a:ext uri="{FF2B5EF4-FFF2-40B4-BE49-F238E27FC236}">
                <a16:creationId xmlns:a16="http://schemas.microsoft.com/office/drawing/2014/main" id="{DFF4F414-B400-F90F-CBD5-27D5D443E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6286" y="3304309"/>
            <a:ext cx="1417607" cy="1388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5566D6-F6EA-C03D-99CD-E06FEF7995A3}"/>
              </a:ext>
            </a:extLst>
          </p:cNvPr>
          <p:cNvSpPr txBox="1"/>
          <p:nvPr/>
        </p:nvSpPr>
        <p:spPr>
          <a:xfrm>
            <a:off x="1093464" y="4972853"/>
            <a:ext cx="194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+mn-ea"/>
                <a:cs typeface="Segoe UI" panose="020B0502040204020203" pitchFamily="34" charset="0"/>
              </a:rPr>
              <a:t>Low</a:t>
            </a:r>
          </a:p>
        </p:txBody>
      </p:sp>
      <p:pic>
        <p:nvPicPr>
          <p:cNvPr id="6" name="Graphic 5" descr="Speedometer Middle with solid fill">
            <a:extLst>
              <a:ext uri="{FF2B5EF4-FFF2-40B4-BE49-F238E27FC236}">
                <a16:creationId xmlns:a16="http://schemas.microsoft.com/office/drawing/2014/main" id="{84A7F306-1D50-26AA-FCAE-53770D4C5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0934" y="3304309"/>
            <a:ext cx="1360098" cy="13888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0AC96E-A56B-B7C0-3D87-1AE04B1D57C0}"/>
              </a:ext>
            </a:extLst>
          </p:cNvPr>
          <p:cNvSpPr txBox="1"/>
          <p:nvPr/>
        </p:nvSpPr>
        <p:spPr>
          <a:xfrm>
            <a:off x="4869358" y="4971226"/>
            <a:ext cx="194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+mn-ea"/>
                <a:cs typeface="Segoe UI" panose="020B0502040204020203" pitchFamily="34" charset="0"/>
              </a:rPr>
              <a:t>Medium</a:t>
            </a:r>
          </a:p>
        </p:txBody>
      </p:sp>
      <p:pic>
        <p:nvPicPr>
          <p:cNvPr id="10" name="Graphic 9" descr="Gauge with solid fill">
            <a:extLst>
              <a:ext uri="{FF2B5EF4-FFF2-40B4-BE49-F238E27FC236}">
                <a16:creationId xmlns:a16="http://schemas.microsoft.com/office/drawing/2014/main" id="{262A65CD-C8CE-6AE9-D878-C22877A19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39766" y="3304309"/>
            <a:ext cx="1503871" cy="15182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58FE53-8C0F-2180-9018-9BF14F74B7A5}"/>
              </a:ext>
            </a:extLst>
          </p:cNvPr>
          <p:cNvSpPr txBox="1"/>
          <p:nvPr/>
        </p:nvSpPr>
        <p:spPr>
          <a:xfrm>
            <a:off x="8937665" y="4971226"/>
            <a:ext cx="194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+mn-ea"/>
                <a:cs typeface="Segoe UI" panose="020B0502040204020203" pitchFamily="34" charset="0"/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163970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6E502-6A9B-BD7A-D5BE-EEF62903B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7E8A-9E14-89D2-73F4-F4A735C6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5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Montserrat Medium" panose="00000600000000000000" pitchFamily="2" charset="0"/>
              </a:rPr>
              <a:t>Registered Apprenticeship and Chambers- A Match Made for Each Other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94BB912-A751-BB7F-152D-D08D956833D9}"/>
              </a:ext>
            </a:extLst>
          </p:cNvPr>
          <p:cNvSpPr txBox="1">
            <a:spLocks/>
          </p:cNvSpPr>
          <p:nvPr/>
        </p:nvSpPr>
        <p:spPr>
          <a:xfrm>
            <a:off x="8776855" y="6490682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67410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427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Montserrat"/>
              </a:rPr>
              <a:t>What Registered Apprenticeship Offers Chambers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792-D27E-77B1-7B9D-F2C4080AD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309" y="2547321"/>
            <a:ext cx="6530788" cy="27103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b="1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Enhanced Portfolio of Opportunities</a:t>
            </a:r>
            <a:endParaRPr lang="en-US">
              <a:solidFill>
                <a:schemeClr val="tx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b="1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Stronger Contributions to the Local Community</a:t>
            </a:r>
            <a:endParaRPr lang="en-US"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b="1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Improved Policy Advocacy</a:t>
            </a:r>
            <a:endParaRPr lang="en-US"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914400" algn="l"/>
              </a:tabLst>
            </a:pPr>
            <a:endParaRPr lang="en-US" sz="17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23A6E-BF54-626D-AD32-BF517DC0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6FE942-A0EB-6F75-ABDE-E8D9A01E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065D5B-0535-EC38-A676-83628C19046A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2050" name="Picture 2" descr="United States Chamber of Commerce ...">
            <a:extLst>
              <a:ext uri="{FF2B5EF4-FFF2-40B4-BE49-F238E27FC236}">
                <a16:creationId xmlns:a16="http://schemas.microsoft.com/office/drawing/2014/main" id="{7D398957-C08C-C809-3BC0-432B74EB9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97" y="2092198"/>
            <a:ext cx="4922903" cy="3691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8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365760"/>
            <a:ext cx="10773697" cy="132556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latin typeface="Montserrat"/>
              </a:rPr>
              <a:t>What Registered Apprenticeship Offers Businesses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792-D27E-77B1-7B9D-F2C4080A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718" y="1943445"/>
            <a:ext cx="5411679" cy="37571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914400" algn="l"/>
              </a:tabLst>
            </a:pPr>
            <a:r>
              <a:rPr lang="en-US" b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Standardized,</a:t>
            </a:r>
            <a:r>
              <a:rPr lang="en-US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Skilled Workforce</a:t>
            </a:r>
            <a:endParaRPr lang="en-US"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en-US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914400" algn="l"/>
              </a:tabLst>
            </a:pPr>
            <a:r>
              <a:rPr lang="en-US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Improved Productivity</a:t>
            </a:r>
            <a:br>
              <a:rPr lang="en-US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914400" algn="l"/>
              </a:tabLst>
            </a:pPr>
            <a:r>
              <a:rPr lang="en-US" b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Reduction in Turnover</a:t>
            </a:r>
            <a:endParaRPr lang="en-US" b="1"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914400" algn="l"/>
              </a:tabLst>
            </a:pPr>
            <a:endParaRPr lang="en-US" b="1"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914400" algn="l"/>
              </a:tabLst>
            </a:pPr>
            <a:r>
              <a:rPr lang="en-US" b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Positive ROI </a:t>
            </a:r>
            <a:endParaRPr lang="en-US" b="1"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914400" algn="l"/>
              </a:tabLst>
            </a:pPr>
            <a:endParaRPr lang="en-US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23A6E-BF54-626D-AD32-BF517DC0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6FE942-A0EB-6F75-ABDE-E8D9A01E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065D5B-0535-EC38-A676-83628C19046A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194" name="Picture 2" descr="Registered Apprenticeship ...">
            <a:extLst>
              <a:ext uri="{FF2B5EF4-FFF2-40B4-BE49-F238E27FC236}">
                <a16:creationId xmlns:a16="http://schemas.microsoft.com/office/drawing/2014/main" id="{A937F8C7-A85D-791A-EBA4-E1D45B126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27" y="2077375"/>
            <a:ext cx="3616460" cy="31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9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84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Montserrat"/>
              </a:rPr>
              <a:t>What Registered Apprenticeship Offers Businesses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20B2C-3F45-ED65-8EA2-4C7EEA4C7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735" y="2840799"/>
            <a:ext cx="6603096" cy="21763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7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b="1">
                <a:solidFill>
                  <a:schemeClr val="tx1"/>
                </a:solidFill>
                <a:latin typeface="Montserrat Medium"/>
                <a:ea typeface="Times New Roman" panose="02020603050405020304" pitchFamily="18" charset="0"/>
                <a:cs typeface="Calibri"/>
              </a:rPr>
              <a:t>Customizing Training</a:t>
            </a:r>
            <a:endParaRPr lang="en-US" sz="3200">
              <a:solidFill>
                <a:schemeClr val="tx1"/>
              </a:solidFill>
              <a:latin typeface="Montserrat Medium"/>
              <a:ea typeface="Times New Roman" panose="02020603050405020304" pitchFamily="18" charset="0"/>
              <a:cs typeface="Calibri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b="1">
                <a:solidFill>
                  <a:schemeClr val="tx1"/>
                </a:solidFill>
                <a:latin typeface="Montserrat Medium" panose="00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Retaining Workers</a:t>
            </a:r>
            <a:endParaRPr lang="en-US" sz="3200">
              <a:solidFill>
                <a:schemeClr val="tx1"/>
              </a:solidFill>
              <a:latin typeface="Montserrat Medium" panose="000006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tabLst>
                <a:tab pos="914400" algn="l"/>
              </a:tabLst>
            </a:pPr>
            <a:endParaRPr lang="en-US">
              <a:solidFill>
                <a:srgbClr val="404040"/>
              </a:solidFill>
              <a:ea typeface="Aptos" panose="020B0004020202020204" pitchFamily="34" charset="0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23A6E-BF54-626D-AD32-BF517DC0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6FE942-A0EB-6F75-ABDE-E8D9A01E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065D5B-0535-EC38-A676-83628C19046A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10242" name="Picture 2" descr="Why Registered Apprenticeship Programs ...">
            <a:extLst>
              <a:ext uri="{FF2B5EF4-FFF2-40B4-BE49-F238E27FC236}">
                <a16:creationId xmlns:a16="http://schemas.microsoft.com/office/drawing/2014/main" id="{C7CAD677-4C30-63BB-E8F9-C497C6D42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41" y="2157191"/>
            <a:ext cx="5293159" cy="3484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0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6E502-6A9B-BD7A-D5BE-EEF62903B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7E8A-9E14-89D2-73F4-F4A735C6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5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Montserrat"/>
              </a:rPr>
              <a:t>How Chambers are Currently Engaging in RA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94BB912-A751-BB7F-152D-D08D956833D9}"/>
              </a:ext>
            </a:extLst>
          </p:cNvPr>
          <p:cNvSpPr txBox="1">
            <a:spLocks/>
          </p:cNvSpPr>
          <p:nvPr/>
        </p:nvSpPr>
        <p:spPr>
          <a:xfrm>
            <a:off x="8776855" y="6490682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00521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365760"/>
            <a:ext cx="10773697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Montserrat"/>
              </a:rPr>
              <a:t>Chamber Pulse Check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792-D27E-77B1-7B9D-F2C4080A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15" y="1753485"/>
            <a:ext cx="6667417" cy="44970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Beginning in December 2023, Safal Partners began to speak with Chambers throughout the country to understand their involvement in registered apprenticeship and how they would like to get more involved.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solidFill>
                  <a:schemeClr val="tx1"/>
                </a:solidFill>
                <a:latin typeface="Montserrat" panose="00000500000000000000" pitchFamily="2" charset="0"/>
                <a:ea typeface="+mn-lt"/>
                <a:cs typeface="Times New Roman" panose="02020603050405020304" pitchFamily="18" charset="0"/>
              </a:rPr>
              <a:t>Working with the ACCE, the team also surveyed chambers throughout the country to understand their involvement in registered apprenticeship, their needs, and what resources could help them.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23A6E-BF54-626D-AD32-BF517DC0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6FE942-A0EB-6F75-ABDE-E8D9A01E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065D5B-0535-EC38-A676-83628C19046A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1026" name="Picture 2" descr="Chamber of Commerce Executives ...">
            <a:extLst>
              <a:ext uri="{FF2B5EF4-FFF2-40B4-BE49-F238E27FC236}">
                <a16:creationId xmlns:a16="http://schemas.microsoft.com/office/drawing/2014/main" id="{AAB526D6-9E06-EF77-E5A4-86707ED32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985" y="2036044"/>
            <a:ext cx="3657600" cy="326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61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5826"/>
            <a:ext cx="10515600" cy="907156"/>
          </a:xfrm>
        </p:spPr>
        <p:txBody>
          <a:bodyPr>
            <a:normAutofit/>
          </a:bodyPr>
          <a:lstStyle/>
          <a:p>
            <a:r>
              <a:rPr lang="en-US" sz="4900">
                <a:latin typeface="Montserrat"/>
              </a:rPr>
              <a:t>Chamber Survey Results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2B3DD2-B47A-4228-2D60-F1CEEAEA73B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3582" y="1805232"/>
            <a:ext cx="7423074" cy="3968750"/>
          </a:xfrm>
        </p:spPr>
        <p:txBody>
          <a:bodyPr anchor="ctr" anchorCtr="0">
            <a:normAutofit fontScale="85000" lnSpcReduction="1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b="1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Knowledge and Engagement Levels:</a:t>
            </a:r>
            <a:endParaRPr lang="en-US" sz="1800"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Around half of the respondents indicate having relationships with local employers, unions, workforce boards, or educational institutions that sponsor apprenticeship programs.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Only a few chambers are currently sponsoring a registered apprenticeship program themselves.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b="1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Priorities and Involvement:</a:t>
            </a:r>
            <a:endParaRPr lang="en-US" sz="1800"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For most chambers, apprenticeships are a moderate priority (rated 2-4 on a 5-point scale) within their broader workforce and talent strategies.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Common ways chambers are involved include promoting apprenticeships to employers, convening employers to identify gaps, and working with school systems to support pre-apprenticeships.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Some chambers are exploring becoming apprenticeship intermediaries or supporting regulatory changes related to apprenticeships.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  <p:pic>
        <p:nvPicPr>
          <p:cNvPr id="3074" name="Picture 2" descr="What Is Knowledge Engagement and Why ...">
            <a:extLst>
              <a:ext uri="{FF2B5EF4-FFF2-40B4-BE49-F238E27FC236}">
                <a16:creationId xmlns:a16="http://schemas.microsoft.com/office/drawing/2014/main" id="{77DCB61E-8904-6532-B34E-597A9B990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841" y="2258007"/>
            <a:ext cx="3645159" cy="2873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28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90" y="647433"/>
            <a:ext cx="10638751" cy="953337"/>
          </a:xfrm>
        </p:spPr>
        <p:txBody>
          <a:bodyPr>
            <a:normAutofit fontScale="90000"/>
          </a:bodyPr>
          <a:lstStyle/>
          <a:p>
            <a:r>
              <a:rPr lang="en-US" sz="4900">
                <a:latin typeface="Montserrat"/>
              </a:rPr>
              <a:t>Chamber Survey Results (Continued)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2B3DD2-B47A-4228-2D60-F1CEEAEA73B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3581" y="1660849"/>
            <a:ext cx="7350710" cy="4310743"/>
          </a:xfrm>
        </p:spPr>
        <p:txBody>
          <a:bodyPr anchor="ctr" anchorCtr="0">
            <a:normAutofit fontScale="92500" lnSpcReduction="1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b="1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Barriers and Challenges:</a:t>
            </a:r>
            <a:endParaRPr lang="en-US" sz="1800"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8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ack of employer engagement, funding constraints, limited knowledge about apprenticeships, limited chamber capacity, and the complexity of navigating the apprenticeship process.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Concerns about the ability to identify a sufficient talent pipeline to fill registered apprenticeships.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b="1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Resource Needs:</a:t>
            </a:r>
            <a:endParaRPr lang="en-US" sz="1800"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Training on the basics of the registered apprenticeship, guidance on providing technical assistance to employers, sample outreach materials, and how-to guides on different aspects of apprenticeships.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Resources on designing training curricula, promoting opportunities, and models for community collaboration around apprenticeships.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  <p:pic>
        <p:nvPicPr>
          <p:cNvPr id="4098" name="Picture 2" descr="Breaking Barriers: How to Execute ...">
            <a:extLst>
              <a:ext uri="{FF2B5EF4-FFF2-40B4-BE49-F238E27FC236}">
                <a16:creationId xmlns:a16="http://schemas.microsoft.com/office/drawing/2014/main" id="{E9C3978D-A84F-8A52-4D38-24E7FFEA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716" y="2289245"/>
            <a:ext cx="3091186" cy="2849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2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6E502-6A9B-BD7A-D5BE-EEF62903B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7E8A-9E14-89D2-73F4-F4A735C6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5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Montserrat"/>
              </a:rPr>
              <a:t>Noteworthy Chambers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94BB912-A751-BB7F-152D-D08D956833D9}"/>
              </a:ext>
            </a:extLst>
          </p:cNvPr>
          <p:cNvSpPr txBox="1">
            <a:spLocks/>
          </p:cNvSpPr>
          <p:nvPr/>
        </p:nvSpPr>
        <p:spPr>
          <a:xfrm>
            <a:off x="8776855" y="6490682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411470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Presenters</a:t>
            </a:r>
          </a:p>
        </p:txBody>
      </p:sp>
      <p:pic>
        <p:nvPicPr>
          <p:cNvPr id="10" name="Picture 9" descr="Nicole Bentley">
            <a:extLst>
              <a:ext uri="{FF2B5EF4-FFF2-40B4-BE49-F238E27FC236}">
                <a16:creationId xmlns:a16="http://schemas.microsoft.com/office/drawing/2014/main" id="{296FE81A-58ED-E2D7-67DE-8A841E54F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r="8799"/>
          <a:stretch/>
        </p:blipFill>
        <p:spPr>
          <a:xfrm>
            <a:off x="1214115" y="2048711"/>
            <a:ext cx="2300551" cy="2410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4C9ECB-EEBE-C9C3-E201-3DC322ECF1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4468" y="4606033"/>
            <a:ext cx="3247591" cy="58862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0D274D"/>
                </a:solidFill>
                <a:latin typeface="Montserrat"/>
              </a:rPr>
              <a:t>Nicole Bentley</a:t>
            </a:r>
            <a:endParaRPr lang="pl-PL">
              <a:solidFill>
                <a:srgbClr val="0D274D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03D3BAD-803D-8912-7256-AFCB3AF301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2921" y="5003801"/>
            <a:ext cx="3130684" cy="1002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>
                <a:solidFill>
                  <a:srgbClr val="0D274D"/>
                </a:solidFill>
                <a:latin typeface="Montserrat"/>
                <a:ea typeface="Roboto"/>
              </a:rPr>
              <a:t>Subject Matter Expert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>
                <a:solidFill>
                  <a:srgbClr val="0D274D"/>
                </a:solidFill>
                <a:latin typeface="Montserrat"/>
                <a:ea typeface="Roboto"/>
              </a:rPr>
              <a:t>Safal Partners</a:t>
            </a:r>
          </a:p>
          <a:p>
            <a:endParaRPr lang="en-US"/>
          </a:p>
        </p:txBody>
      </p:sp>
      <p:pic>
        <p:nvPicPr>
          <p:cNvPr id="16" name="Picture 15" descr="Jeremy Faulkner">
            <a:extLst>
              <a:ext uri="{FF2B5EF4-FFF2-40B4-BE49-F238E27FC236}">
                <a16:creationId xmlns:a16="http://schemas.microsoft.com/office/drawing/2014/main" id="{EE462225-1CA4-B91B-5A9A-2698CCDD0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r="6251"/>
          <a:stretch/>
        </p:blipFill>
        <p:spPr>
          <a:xfrm>
            <a:off x="4862106" y="2048711"/>
            <a:ext cx="2300551" cy="2410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C1BCAED-127F-D6D1-79DF-D3ED8F8272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810" y="4700827"/>
            <a:ext cx="3396379" cy="563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D274D"/>
                </a:solidFill>
                <a:latin typeface="Montserrat" panose="00000500000000000000" pitchFamily="2" charset="0"/>
              </a:rPr>
              <a:t>Jeremy Faulkner</a:t>
            </a:r>
          </a:p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8D1EB95-A760-CC09-09CF-E0C071752A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8660" y="5016967"/>
            <a:ext cx="3207442" cy="12541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>
                <a:solidFill>
                  <a:srgbClr val="0D274D"/>
                </a:solidFill>
                <a:latin typeface="Montserrat"/>
                <a:ea typeface="Roboto"/>
              </a:rPr>
              <a:t>Subject Matter Expert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>
                <a:solidFill>
                  <a:srgbClr val="0D274D"/>
                </a:solidFill>
                <a:latin typeface="Montserrat"/>
                <a:ea typeface="Roboto"/>
              </a:rPr>
              <a:t>Safal Partners</a:t>
            </a:r>
          </a:p>
          <a:p>
            <a:endParaRPr lang="en-US"/>
          </a:p>
        </p:txBody>
      </p:sp>
      <p:pic>
        <p:nvPicPr>
          <p:cNvPr id="7" name="Picture 6" descr="Alan Dodkowitz">
            <a:extLst>
              <a:ext uri="{FF2B5EF4-FFF2-40B4-BE49-F238E27FC236}">
                <a16:creationId xmlns:a16="http://schemas.microsoft.com/office/drawing/2014/main" id="{992739FA-EDB7-7664-35C9-84FA53BF51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r="2119"/>
          <a:stretch/>
        </p:blipFill>
        <p:spPr>
          <a:xfrm>
            <a:off x="8663174" y="2050989"/>
            <a:ext cx="2314711" cy="2407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7A5C85-1B31-65DB-21AF-59366296DF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19882" y="4747066"/>
            <a:ext cx="3725916" cy="563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>
                <a:solidFill>
                  <a:srgbClr val="0D274D"/>
                </a:solidFill>
                <a:latin typeface="Montserrat" panose="00000500000000000000" pitchFamily="2" charset="0"/>
              </a:rPr>
              <a:t>Alan D. Dodkowitz</a:t>
            </a:r>
          </a:p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09AD05D-5973-E375-E273-8726916928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28338" y="5003800"/>
            <a:ext cx="2984381" cy="12541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>
                <a:solidFill>
                  <a:srgbClr val="0D274D"/>
                </a:solidFill>
                <a:latin typeface="Montserrat"/>
                <a:ea typeface="Roboto"/>
              </a:rPr>
              <a:t>Subject Matter Expert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>
                <a:solidFill>
                  <a:srgbClr val="0D274D"/>
                </a:solidFill>
                <a:latin typeface="Montserrat"/>
                <a:ea typeface="Roboto"/>
              </a:rPr>
              <a:t>Safal Partners</a:t>
            </a:r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7233E-7F2D-26F5-A43D-3755338FF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FC99BC-7354-B906-B960-D195C96AC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139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81" y="535319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Montserrat"/>
              </a:rPr>
              <a:t>German-American Chamber of Commerce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2B3DD2-B47A-4228-2D60-F1CEEAEA7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829" y="1798064"/>
            <a:ext cx="7125042" cy="4241587"/>
          </a:xfrm>
        </p:spPr>
        <p:txBody>
          <a:bodyPr anchor="ctr" anchorCtr="0">
            <a:normAutofit fontScale="92500" lnSpcReduction="20000"/>
          </a:bodyPr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Implements German-style Registered Apprenticeship programs across the Midwest and Southern US.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GACC works with 56 employers in fields like advanced manufacturing, pharmaceutical manufacturing, industrial electronics, and business operations (e.g., purchasing, marketing, HR, accounting).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They train company instructors, assist with recruitment and outreach, connect with college providers, and liaise with stakeholders.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Apprentices earn both a USDOL certification and a German </a:t>
            </a:r>
            <a:r>
              <a:rPr lang="en-US" sz="1800" err="1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journeyworker</a:t>
            </a:r>
            <a:r>
              <a:rPr lang="en-US" sz="18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credential.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GACC expands Registered Apprenticeship initiatives based on workforce needs identified by member companies, partnering with workforce development organizations, and aiming to scale programs to a self-sustaining level.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  <p:pic>
        <p:nvPicPr>
          <p:cNvPr id="5122" name="Picture 2" descr="German American Chambers of Commerce">
            <a:extLst>
              <a:ext uri="{FF2B5EF4-FFF2-40B4-BE49-F238E27FC236}">
                <a16:creationId xmlns:a16="http://schemas.microsoft.com/office/drawing/2014/main" id="{DE0F3CE0-7393-3E0C-F16E-988D05A1A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919" y="2143621"/>
            <a:ext cx="3847438" cy="31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18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79" y="606967"/>
            <a:ext cx="10515600" cy="907156"/>
          </a:xfrm>
        </p:spPr>
        <p:txBody>
          <a:bodyPr>
            <a:normAutofit/>
          </a:bodyPr>
          <a:lstStyle/>
          <a:p>
            <a:r>
              <a:rPr lang="en-US" sz="4900">
                <a:latin typeface="Montserrat"/>
              </a:rPr>
              <a:t>Kentucky Chamber Foundation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2B3DD2-B47A-4228-2D60-F1CEEAEA73B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3580" y="1402672"/>
            <a:ext cx="8148313" cy="4572000"/>
          </a:xfrm>
        </p:spPr>
        <p:txBody>
          <a:bodyPr anchor="ctr" anchorCtr="0"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7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Partners with over 80 local chambers and 25,000 professionals, they advocate for Registered Apprenticeships to address labor shortages and workforce development.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7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Providers tools and information to help member businesses establish Registered Apprenticeship programs by equipping smaller chambers through the process.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700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They foster partnerships between educational institutions and the Registered Apprenticeship ecosystem, enabling students to earn both educational credentials and Registered Apprenticeship certificates.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  <p:pic>
        <p:nvPicPr>
          <p:cNvPr id="6146" name="Picture 2" descr="Kentucky Chamber Foundation | Kentucky ...">
            <a:extLst>
              <a:ext uri="{FF2B5EF4-FFF2-40B4-BE49-F238E27FC236}">
                <a16:creationId xmlns:a16="http://schemas.microsoft.com/office/drawing/2014/main" id="{A57B5DAB-7050-F56C-435E-E37C4535B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724" y="2130460"/>
            <a:ext cx="2676525" cy="31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11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65826"/>
            <a:ext cx="10874406" cy="907156"/>
          </a:xfrm>
        </p:spPr>
        <p:txBody>
          <a:bodyPr>
            <a:normAutofit/>
          </a:bodyPr>
          <a:lstStyle/>
          <a:p>
            <a:r>
              <a:rPr lang="en-US" sz="4000">
                <a:latin typeface="Montserrat"/>
              </a:rPr>
              <a:t>Charleston Metro Chamber of Commerce</a:t>
            </a:r>
            <a:endParaRPr lang="en-US" sz="40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2B3DD2-B47A-4228-2D60-F1CEEAEA73B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3581" y="1805231"/>
            <a:ext cx="7536687" cy="4089541"/>
          </a:xfrm>
        </p:spPr>
        <p:txBody>
          <a:bodyPr anchor="ctr" anchorCtr="0"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6800">
                <a:solidFill>
                  <a:schemeClr val="tx1"/>
                </a:solidFill>
                <a:effectLst/>
                <a:latin typeface="Montserrat"/>
                <a:ea typeface="Aptos" panose="020B0004020202020204" pitchFamily="34" charset="0"/>
                <a:cs typeface="Times New Roman"/>
              </a:rPr>
              <a:t>Promotes Registered Apprenticeship growth through their talent development program.</a:t>
            </a:r>
            <a:r>
              <a:rPr lang="en-US" sz="6800">
                <a:solidFill>
                  <a:schemeClr val="tx1"/>
                </a:solidFill>
                <a:latin typeface="Montserrat"/>
                <a:ea typeface="Aptos" panose="020B0004020202020204" pitchFamily="34" charset="0"/>
                <a:cs typeface="Times New Roman"/>
              </a:rPr>
              <a:t> </a:t>
            </a:r>
            <a:endParaRPr lang="en-US" sz="6800"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6800">
                <a:solidFill>
                  <a:schemeClr val="tx1"/>
                </a:solidFill>
                <a:effectLst/>
                <a:latin typeface="Montserrat"/>
                <a:ea typeface="Aptos" panose="020B0004020202020204" pitchFamily="34" charset="0"/>
                <a:cs typeface="Times New Roman"/>
              </a:rPr>
              <a:t>They</a:t>
            </a:r>
            <a:r>
              <a:rPr lang="en-US" sz="6800">
                <a:solidFill>
                  <a:schemeClr val="tx1"/>
                </a:solidFill>
                <a:latin typeface="Montserrat"/>
                <a:ea typeface="Aptos" panose="020B0004020202020204" pitchFamily="34" charset="0"/>
                <a:cs typeface="Times New Roman"/>
              </a:rPr>
              <a:t> </a:t>
            </a:r>
            <a:r>
              <a:rPr lang="en-US" sz="6800">
                <a:solidFill>
                  <a:schemeClr val="tx1"/>
                </a:solidFill>
                <a:effectLst/>
                <a:latin typeface="Montserrat"/>
                <a:ea typeface="Aptos" panose="020B0004020202020204" pitchFamily="34" charset="0"/>
                <a:cs typeface="Times New Roman"/>
              </a:rPr>
              <a:t> </a:t>
            </a:r>
            <a:r>
              <a:rPr lang="en-US" sz="6800">
                <a:solidFill>
                  <a:schemeClr val="tx1"/>
                </a:solidFill>
                <a:latin typeface="Montserrat"/>
                <a:ea typeface="Aptos" panose="020B0004020202020204" pitchFamily="34" charset="0"/>
                <a:cs typeface="Times New Roman"/>
              </a:rPr>
              <a:t>helped to expand</a:t>
            </a:r>
            <a:r>
              <a:rPr lang="en-US" sz="6800">
                <a:solidFill>
                  <a:schemeClr val="tx1"/>
                </a:solidFill>
                <a:effectLst/>
                <a:latin typeface="Montserrat"/>
                <a:ea typeface="Aptos" panose="020B0004020202020204" pitchFamily="34" charset="0"/>
                <a:cs typeface="Times New Roman"/>
              </a:rPr>
              <a:t> Registered </a:t>
            </a:r>
            <a:r>
              <a:rPr lang="en-US" sz="6800">
                <a:solidFill>
                  <a:schemeClr val="tx1"/>
                </a:solidFill>
                <a:latin typeface="Montserrat"/>
                <a:ea typeface="Aptos" panose="020B0004020202020204" pitchFamily="34" charset="0"/>
                <a:cs typeface="Times New Roman"/>
              </a:rPr>
              <a:t>Apprenticeship</a:t>
            </a:r>
            <a:r>
              <a:rPr lang="en-US" sz="6800">
                <a:solidFill>
                  <a:schemeClr val="tx1"/>
                </a:solidFill>
                <a:effectLst/>
                <a:latin typeface="Montserrat"/>
                <a:ea typeface="Aptos" panose="020B0004020202020204" pitchFamily="34" charset="0"/>
                <a:cs typeface="Times New Roman"/>
              </a:rPr>
              <a:t> to nontraditional industries, </a:t>
            </a:r>
            <a:r>
              <a:rPr lang="en-US" sz="6800">
                <a:solidFill>
                  <a:schemeClr val="tx1"/>
                </a:solidFill>
                <a:latin typeface="Montserrat"/>
                <a:ea typeface="Aptos" panose="020B0004020202020204" pitchFamily="34" charset="0"/>
                <a:cs typeface="Times New Roman"/>
              </a:rPr>
              <a:t>recruit</a:t>
            </a:r>
            <a:r>
              <a:rPr lang="en-US" sz="6800">
                <a:solidFill>
                  <a:schemeClr val="tx1"/>
                </a:solidFill>
                <a:effectLst/>
                <a:latin typeface="Montserrat"/>
                <a:ea typeface="Aptos" panose="020B0004020202020204" pitchFamily="34" charset="0"/>
                <a:cs typeface="Times New Roman"/>
              </a:rPr>
              <a:t> employers, </a:t>
            </a:r>
            <a:r>
              <a:rPr lang="en-US" sz="6800">
                <a:solidFill>
                  <a:schemeClr val="tx1"/>
                </a:solidFill>
                <a:latin typeface="Montserrat"/>
                <a:ea typeface="Aptos" panose="020B0004020202020204" pitchFamily="34" charset="0"/>
                <a:cs typeface="Times New Roman"/>
              </a:rPr>
              <a:t>arrange interviews</a:t>
            </a:r>
            <a:r>
              <a:rPr lang="en-US" sz="6800">
                <a:solidFill>
                  <a:schemeClr val="tx1"/>
                </a:solidFill>
                <a:effectLst/>
                <a:latin typeface="Montserrat"/>
                <a:ea typeface="Aptos" panose="020B0004020202020204" pitchFamily="34" charset="0"/>
                <a:cs typeface="Times New Roman"/>
              </a:rPr>
              <a:t>, </a:t>
            </a:r>
            <a:r>
              <a:rPr lang="en-US" sz="6800">
                <a:solidFill>
                  <a:schemeClr val="tx1"/>
                </a:solidFill>
                <a:latin typeface="Montserrat"/>
                <a:ea typeface="Aptos" panose="020B0004020202020204" pitchFamily="34" charset="0"/>
                <a:cs typeface="Times New Roman"/>
              </a:rPr>
              <a:t>hosted</a:t>
            </a:r>
            <a:r>
              <a:rPr lang="en-US" sz="6800">
                <a:solidFill>
                  <a:schemeClr val="tx1"/>
                </a:solidFill>
                <a:effectLst/>
                <a:latin typeface="Montserrat"/>
                <a:ea typeface="Aptos" panose="020B0004020202020204" pitchFamily="34" charset="0"/>
                <a:cs typeface="Times New Roman"/>
              </a:rPr>
              <a:t> signing days, and contributed private investment for related instruction at the local technical college through Accelerate Greater Charleston</a:t>
            </a:r>
            <a:r>
              <a:rPr lang="en-US" sz="6800">
                <a:solidFill>
                  <a:schemeClr val="tx1"/>
                </a:solidFill>
                <a:latin typeface="Montserrat"/>
                <a:ea typeface="Aptos" panose="020B0004020202020204" pitchFamily="34" charset="0"/>
                <a:cs typeface="Times New Roman"/>
              </a:rPr>
              <a:t> to </a:t>
            </a:r>
            <a:r>
              <a:rPr lang="en-US" sz="6800">
                <a:solidFill>
                  <a:schemeClr val="tx1"/>
                </a:solidFill>
                <a:effectLst/>
                <a:latin typeface="Montserrat"/>
                <a:ea typeface="Aptos" panose="020B0004020202020204" pitchFamily="34" charset="0"/>
                <a:cs typeface="Times New Roman"/>
              </a:rPr>
              <a:t>over 200 employers across South Carolina.</a:t>
            </a:r>
            <a:r>
              <a:rPr lang="en-US" sz="6800">
                <a:solidFill>
                  <a:schemeClr val="tx1"/>
                </a:solidFill>
                <a:latin typeface="Montserrat"/>
                <a:ea typeface="Aptos" panose="020B0004020202020204" pitchFamily="34" charset="0"/>
                <a:cs typeface="Times New Roman"/>
              </a:rPr>
              <a:t> </a:t>
            </a:r>
            <a:endParaRPr lang="en-US" sz="6800"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6800">
                <a:solidFill>
                  <a:schemeClr val="tx1"/>
                </a:solidFill>
                <a:effectLst/>
                <a:latin typeface="Montserrat"/>
                <a:ea typeface="Aptos" panose="020B0004020202020204" pitchFamily="34" charset="0"/>
                <a:cs typeface="Times New Roman"/>
              </a:rPr>
              <a:t>The Chamber recruits employers, shares information through outreach events, and aligns regional workforce boards and employers to access WIOA funding to offset training costs.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  <p:pic>
        <p:nvPicPr>
          <p:cNvPr id="7170" name="Picture 2" descr="Business Research ...">
            <a:extLst>
              <a:ext uri="{FF2B5EF4-FFF2-40B4-BE49-F238E27FC236}">
                <a16:creationId xmlns:a16="http://schemas.microsoft.com/office/drawing/2014/main" id="{830A15C2-FAB3-24EC-8807-A305BACD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228" y="2180327"/>
            <a:ext cx="3286125" cy="28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87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6E502-6A9B-BD7A-D5BE-EEF62903B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7E8A-9E14-89D2-73F4-F4A735C6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5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Montserrat"/>
              </a:rPr>
              <a:t>Greater Cleveland Partnership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94BB912-A751-BB7F-152D-D08D956833D9}"/>
              </a:ext>
            </a:extLst>
          </p:cNvPr>
          <p:cNvSpPr txBox="1">
            <a:spLocks/>
          </p:cNvSpPr>
          <p:nvPr/>
        </p:nvSpPr>
        <p:spPr>
          <a:xfrm>
            <a:off x="8776855" y="6490682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237978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65826"/>
            <a:ext cx="10874406" cy="907156"/>
          </a:xfrm>
        </p:spPr>
        <p:txBody>
          <a:bodyPr>
            <a:normAutofit/>
          </a:bodyPr>
          <a:lstStyle/>
          <a:p>
            <a:r>
              <a:rPr lang="en-US" sz="4000">
                <a:latin typeface="Montserrat"/>
              </a:rPr>
              <a:t>Who is GCP?</a:t>
            </a:r>
            <a:endParaRPr lang="en-US" sz="4000"/>
          </a:p>
        </p:txBody>
      </p:sp>
      <p:grpSp>
        <p:nvGrpSpPr>
          <p:cNvPr id="19" name="Group 18" descr="people with arrow moving up in a line graph, Region’s leading economic development organization">
            <a:extLst>
              <a:ext uri="{FF2B5EF4-FFF2-40B4-BE49-F238E27FC236}">
                <a16:creationId xmlns:a16="http://schemas.microsoft.com/office/drawing/2014/main" id="{6F61863E-66A8-FF2A-DA01-193D7A23039C}"/>
              </a:ext>
            </a:extLst>
          </p:cNvPr>
          <p:cNvGrpSpPr/>
          <p:nvPr/>
        </p:nvGrpSpPr>
        <p:grpSpPr>
          <a:xfrm>
            <a:off x="479394" y="2542074"/>
            <a:ext cx="2460550" cy="2560329"/>
            <a:chOff x="1959723" y="2378735"/>
            <a:chExt cx="2460550" cy="2560329"/>
          </a:xfrm>
        </p:grpSpPr>
        <p:sp>
          <p:nvSpPr>
            <p:cNvPr id="17" name="TextBox 16" descr="Region’s leading economic development organization&#10;">
              <a:extLst>
                <a:ext uri="{FF2B5EF4-FFF2-40B4-BE49-F238E27FC236}">
                  <a16:creationId xmlns:a16="http://schemas.microsoft.com/office/drawing/2014/main" id="{51933C24-A32B-7E88-E2BA-F6E144AF3220}"/>
                </a:ext>
              </a:extLst>
            </p:cNvPr>
            <p:cNvSpPr txBox="1"/>
            <p:nvPr/>
          </p:nvSpPr>
          <p:spPr>
            <a:xfrm>
              <a:off x="1959723" y="3861846"/>
              <a:ext cx="2460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Region’s leading economic development organization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E3C3F5-DB64-34A8-4385-7C9A7AB6F5AB}"/>
                </a:ext>
              </a:extLst>
            </p:cNvPr>
            <p:cNvSpPr/>
            <p:nvPr/>
          </p:nvSpPr>
          <p:spPr>
            <a:xfrm>
              <a:off x="2599891" y="2378735"/>
              <a:ext cx="1180214" cy="11802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1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8" descr="Business Growth outline">
              <a:extLst>
                <a:ext uri="{FF2B5EF4-FFF2-40B4-BE49-F238E27FC236}">
                  <a16:creationId xmlns:a16="http://schemas.microsoft.com/office/drawing/2014/main" id="{C5925CA6-2F98-F2C3-B3C1-1753FA82F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0411" y="2507126"/>
              <a:ext cx="923431" cy="923431"/>
            </a:xfrm>
            <a:prstGeom prst="rect">
              <a:avLst/>
            </a:prstGeom>
          </p:spPr>
        </p:pic>
      </p:grpSp>
      <p:grpSp>
        <p:nvGrpSpPr>
          <p:cNvPr id="21" name="Group 20" descr="people, Over 12,000 &#10;members">
            <a:extLst>
              <a:ext uri="{FF2B5EF4-FFF2-40B4-BE49-F238E27FC236}">
                <a16:creationId xmlns:a16="http://schemas.microsoft.com/office/drawing/2014/main" id="{08932A75-B7FC-0895-3C5E-B671CC755DDF}"/>
              </a:ext>
            </a:extLst>
          </p:cNvPr>
          <p:cNvGrpSpPr/>
          <p:nvPr/>
        </p:nvGrpSpPr>
        <p:grpSpPr>
          <a:xfrm>
            <a:off x="3317235" y="2542074"/>
            <a:ext cx="2460550" cy="2067886"/>
            <a:chOff x="4865725" y="2378735"/>
            <a:chExt cx="2460550" cy="2067886"/>
          </a:xfrm>
        </p:grpSpPr>
        <p:sp>
          <p:nvSpPr>
            <p:cNvPr id="15" name="TextBox 14" descr="Over 12,000 &#10;members&#10;">
              <a:extLst>
                <a:ext uri="{FF2B5EF4-FFF2-40B4-BE49-F238E27FC236}">
                  <a16:creationId xmlns:a16="http://schemas.microsoft.com/office/drawing/2014/main" id="{46F373A3-9CB6-063D-EBE7-21221BD806F4}"/>
                </a:ext>
              </a:extLst>
            </p:cNvPr>
            <p:cNvSpPr txBox="1"/>
            <p:nvPr/>
          </p:nvSpPr>
          <p:spPr>
            <a:xfrm>
              <a:off x="4865725" y="3861846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Over 12,000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members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7E2FAB-28FD-5ED2-5924-7D1C9ACC6CC5}"/>
                </a:ext>
              </a:extLst>
            </p:cNvPr>
            <p:cNvGrpSpPr/>
            <p:nvPr/>
          </p:nvGrpSpPr>
          <p:grpSpPr>
            <a:xfrm>
              <a:off x="5505893" y="2378735"/>
              <a:ext cx="1180214" cy="1180214"/>
              <a:chOff x="5505893" y="2378735"/>
              <a:chExt cx="1180214" cy="118021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FB3B1E5-E3D7-7230-CDAD-9714F4704001}"/>
                  </a:ext>
                </a:extLst>
              </p:cNvPr>
              <p:cNvSpPr/>
              <p:nvPr/>
            </p:nvSpPr>
            <p:spPr>
              <a:xfrm>
                <a:off x="5505893" y="2378735"/>
                <a:ext cx="1180214" cy="11802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15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Graphic 9" descr="Users outline">
                <a:extLst>
                  <a:ext uri="{FF2B5EF4-FFF2-40B4-BE49-F238E27FC236}">
                    <a16:creationId xmlns:a16="http://schemas.microsoft.com/office/drawing/2014/main" id="{D31ED43C-8E44-2C98-853C-F6A56D88F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38800" y="247207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23" name="Group 22" descr="buildings, Nation’s largest metropolitan chamber of commerce">
            <a:extLst>
              <a:ext uri="{FF2B5EF4-FFF2-40B4-BE49-F238E27FC236}">
                <a16:creationId xmlns:a16="http://schemas.microsoft.com/office/drawing/2014/main" id="{7137243A-D988-F532-E0A4-121F51B0914C}"/>
              </a:ext>
            </a:extLst>
          </p:cNvPr>
          <p:cNvGrpSpPr/>
          <p:nvPr/>
        </p:nvGrpSpPr>
        <p:grpSpPr>
          <a:xfrm>
            <a:off x="6155076" y="2542074"/>
            <a:ext cx="2460550" cy="2560933"/>
            <a:chOff x="7771727" y="2378735"/>
            <a:chExt cx="2460550" cy="2560933"/>
          </a:xfrm>
        </p:grpSpPr>
        <p:sp>
          <p:nvSpPr>
            <p:cNvPr id="13" name="TextBox 12" descr="Nation’s largest metropolitan chamber of commerce&#10;">
              <a:extLst>
                <a:ext uri="{FF2B5EF4-FFF2-40B4-BE49-F238E27FC236}">
                  <a16:creationId xmlns:a16="http://schemas.microsoft.com/office/drawing/2014/main" id="{5BBD981A-D9DA-97BA-02C5-CF5A8ECAB8BF}"/>
                </a:ext>
              </a:extLst>
            </p:cNvPr>
            <p:cNvSpPr txBox="1"/>
            <p:nvPr/>
          </p:nvSpPr>
          <p:spPr>
            <a:xfrm>
              <a:off x="7771727" y="3862450"/>
              <a:ext cx="2460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Nation’s largest metropolitan chamber of commerce</a:t>
              </a:r>
              <a:endPara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63A213-1724-BD12-0B39-39BE0219538B}"/>
                </a:ext>
              </a:extLst>
            </p:cNvPr>
            <p:cNvGrpSpPr/>
            <p:nvPr/>
          </p:nvGrpSpPr>
          <p:grpSpPr>
            <a:xfrm>
              <a:off x="8411895" y="2378735"/>
              <a:ext cx="1180214" cy="1180214"/>
              <a:chOff x="8411895" y="2378735"/>
              <a:chExt cx="1180214" cy="118021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9E2FC56-F2BA-2B07-6840-47130439D9A5}"/>
                  </a:ext>
                </a:extLst>
              </p:cNvPr>
              <p:cNvSpPr/>
              <p:nvPr/>
            </p:nvSpPr>
            <p:spPr>
              <a:xfrm>
                <a:off x="8411895" y="2378735"/>
                <a:ext cx="1180214" cy="11802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15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1" name="Graphic 10" descr="City outline">
                <a:extLst>
                  <a:ext uri="{FF2B5EF4-FFF2-40B4-BE49-F238E27FC236}">
                    <a16:creationId xmlns:a16="http://schemas.microsoft.com/office/drawing/2014/main" id="{EF5A4B48-437C-E837-DADF-F5D2A97045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549318" y="247207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33" name="Group 32" descr="settings wheels, We focus on strategic initiatives, business services, and advocacy">
            <a:extLst>
              <a:ext uri="{FF2B5EF4-FFF2-40B4-BE49-F238E27FC236}">
                <a16:creationId xmlns:a16="http://schemas.microsoft.com/office/drawing/2014/main" id="{2E37CA0C-D7FA-1A82-634D-49F2D9F62563}"/>
              </a:ext>
            </a:extLst>
          </p:cNvPr>
          <p:cNvGrpSpPr/>
          <p:nvPr/>
        </p:nvGrpSpPr>
        <p:grpSpPr>
          <a:xfrm>
            <a:off x="8992917" y="2542074"/>
            <a:ext cx="2460550" cy="2563888"/>
            <a:chOff x="9207971" y="2115281"/>
            <a:chExt cx="2460550" cy="2563888"/>
          </a:xfrm>
        </p:grpSpPr>
        <p:sp>
          <p:nvSpPr>
            <p:cNvPr id="26" name="TextBox 25" descr="We focus on strategic initiatives, business services, and advocacy&#10;">
              <a:extLst>
                <a:ext uri="{FF2B5EF4-FFF2-40B4-BE49-F238E27FC236}">
                  <a16:creationId xmlns:a16="http://schemas.microsoft.com/office/drawing/2014/main" id="{613ECB50-B5E5-97B8-7B9F-7CBE94AA1C07}"/>
                </a:ext>
              </a:extLst>
            </p:cNvPr>
            <p:cNvSpPr txBox="1"/>
            <p:nvPr/>
          </p:nvSpPr>
          <p:spPr>
            <a:xfrm>
              <a:off x="9207971" y="3601951"/>
              <a:ext cx="2460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We focus on strategic initiatives, business services, and advocacy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E97DAF9-1575-83C1-D210-29CCB7CD7DAD}"/>
                </a:ext>
              </a:extLst>
            </p:cNvPr>
            <p:cNvGrpSpPr/>
            <p:nvPr/>
          </p:nvGrpSpPr>
          <p:grpSpPr>
            <a:xfrm>
              <a:off x="9848139" y="2115281"/>
              <a:ext cx="1180214" cy="1180214"/>
              <a:chOff x="9848139" y="2115281"/>
              <a:chExt cx="1180214" cy="1180214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C92025-6368-7977-51DE-81E31529C46C}"/>
                  </a:ext>
                </a:extLst>
              </p:cNvPr>
              <p:cNvSpPr/>
              <p:nvPr/>
            </p:nvSpPr>
            <p:spPr>
              <a:xfrm>
                <a:off x="9848139" y="2115281"/>
                <a:ext cx="1180214" cy="11802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15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1" name="Graphic 30" descr="Gears outline">
                <a:extLst>
                  <a:ext uri="{FF2B5EF4-FFF2-40B4-BE49-F238E27FC236}">
                    <a16:creationId xmlns:a16="http://schemas.microsoft.com/office/drawing/2014/main" id="{E287DA4B-63D9-C227-7782-36FE6F6EB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981046" y="2238410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938931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65826"/>
            <a:ext cx="10874406" cy="907156"/>
          </a:xfrm>
        </p:spPr>
        <p:txBody>
          <a:bodyPr>
            <a:normAutofit/>
          </a:bodyPr>
          <a:lstStyle/>
          <a:p>
            <a:r>
              <a:rPr lang="en-US" sz="4000">
                <a:latin typeface="Montserrat"/>
              </a:rPr>
              <a:t>GCP’s RAP Journey</a:t>
            </a:r>
            <a:endParaRPr lang="en-US" sz="400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5E6371-7B8D-6B4F-94BD-17CECC8C2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02312" y="2637764"/>
            <a:ext cx="8781339" cy="2063054"/>
            <a:chOff x="2027883" y="2308153"/>
            <a:chExt cx="8781339" cy="206305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2BEF006-8A08-C836-092B-0598A74C1FF2}"/>
                </a:ext>
              </a:extLst>
            </p:cNvPr>
            <p:cNvGrpSpPr/>
            <p:nvPr/>
          </p:nvGrpSpPr>
          <p:grpSpPr>
            <a:xfrm>
              <a:off x="2027883" y="2308153"/>
              <a:ext cx="2597279" cy="2063054"/>
              <a:chOff x="2027883" y="2308153"/>
              <a:chExt cx="2597279" cy="2063054"/>
            </a:xfrm>
          </p:grpSpPr>
          <p:sp>
            <p:nvSpPr>
              <p:cNvPr id="17" name="TextBox 16" descr="ABA Category 4 Grant for $5.8 Million&#10;">
                <a:extLst>
                  <a:ext uri="{FF2B5EF4-FFF2-40B4-BE49-F238E27FC236}">
                    <a16:creationId xmlns:a16="http://schemas.microsoft.com/office/drawing/2014/main" id="{51933C24-A32B-7E88-E2BA-F6E144AF3220}"/>
                  </a:ext>
                </a:extLst>
              </p:cNvPr>
              <p:cNvSpPr txBox="1"/>
              <p:nvPr/>
            </p:nvSpPr>
            <p:spPr>
              <a:xfrm>
                <a:off x="2027883" y="3786432"/>
                <a:ext cx="25972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ABA Category 4 Grant for $5.8 Million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F436050-AB1D-4064-B909-00C6D916D806}"/>
                  </a:ext>
                </a:extLst>
              </p:cNvPr>
              <p:cNvGrpSpPr/>
              <p:nvPr/>
            </p:nvGrpSpPr>
            <p:grpSpPr>
              <a:xfrm>
                <a:off x="2736415" y="2308153"/>
                <a:ext cx="1180214" cy="1180214"/>
                <a:chOff x="2668052" y="2308153"/>
                <a:chExt cx="1180214" cy="1180214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2E3C3F5-DB64-34A8-4385-7C9A7AB6F5AB}"/>
                    </a:ext>
                  </a:extLst>
                </p:cNvPr>
                <p:cNvSpPr/>
                <p:nvPr/>
              </p:nvSpPr>
              <p:spPr>
                <a:xfrm>
                  <a:off x="2668052" y="2308153"/>
                  <a:ext cx="1180214" cy="118021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15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6" name="Graphic 5" descr="Dollar outline">
                  <a:extLst>
                    <a:ext uri="{FF2B5EF4-FFF2-40B4-BE49-F238E27FC236}">
                      <a16:creationId xmlns:a16="http://schemas.microsoft.com/office/drawing/2014/main" id="{B59944C0-E8E2-29C9-C175-32977B47C1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0959" y="2441060"/>
                  <a:ext cx="914400" cy="9144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4BBB256-0C3C-B26A-50DA-5E88BF98B076}"/>
                </a:ext>
              </a:extLst>
            </p:cNvPr>
            <p:cNvGrpSpPr/>
            <p:nvPr/>
          </p:nvGrpSpPr>
          <p:grpSpPr>
            <a:xfrm>
              <a:off x="5027196" y="2308153"/>
              <a:ext cx="2588750" cy="2063054"/>
              <a:chOff x="4801625" y="2308153"/>
              <a:chExt cx="2588750" cy="2063054"/>
            </a:xfrm>
          </p:grpSpPr>
          <p:sp>
            <p:nvSpPr>
              <p:cNvPr id="15" name="TextBox 14" descr="Established a RAP Hub in Greater Cleveland&#10;">
                <a:extLst>
                  <a:ext uri="{FF2B5EF4-FFF2-40B4-BE49-F238E27FC236}">
                    <a16:creationId xmlns:a16="http://schemas.microsoft.com/office/drawing/2014/main" id="{46F373A3-9CB6-063D-EBE7-21221BD806F4}"/>
                  </a:ext>
                </a:extLst>
              </p:cNvPr>
              <p:cNvSpPr txBox="1"/>
              <p:nvPr/>
            </p:nvSpPr>
            <p:spPr>
              <a:xfrm>
                <a:off x="4801625" y="3786432"/>
                <a:ext cx="25887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Calibri" panose="020F0502020204030204" pitchFamily="34" charset="0"/>
                    <a:cs typeface="Poppins" panose="00000500000000000000" pitchFamily="2" charset="0"/>
                  </a:rPr>
                  <a:t>Established a RAP Hub in Greater Cleveland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40063AF-2892-D28C-6C29-D25BEC11BA3E}"/>
                  </a:ext>
                </a:extLst>
              </p:cNvPr>
              <p:cNvGrpSpPr/>
              <p:nvPr/>
            </p:nvGrpSpPr>
            <p:grpSpPr>
              <a:xfrm>
                <a:off x="5505893" y="2308153"/>
                <a:ext cx="1180214" cy="1180214"/>
                <a:chOff x="5505893" y="2308153"/>
                <a:chExt cx="1180214" cy="1180214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8FB3B1E5-E3D7-7230-CDAD-9714F4704001}"/>
                    </a:ext>
                  </a:extLst>
                </p:cNvPr>
                <p:cNvSpPr/>
                <p:nvPr/>
              </p:nvSpPr>
              <p:spPr>
                <a:xfrm>
                  <a:off x="5505893" y="2308153"/>
                  <a:ext cx="1180214" cy="118021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15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8" name="Graphic 7" descr="User network outline">
                  <a:extLst>
                    <a:ext uri="{FF2B5EF4-FFF2-40B4-BE49-F238E27FC236}">
                      <a16:creationId xmlns:a16="http://schemas.microsoft.com/office/drawing/2014/main" id="{5B325506-F857-9698-1ACE-5B20E19364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0066" y="2430427"/>
                  <a:ext cx="914400" cy="9144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28BD2E4-541C-1F15-73E2-8C23330716DC}"/>
                </a:ext>
              </a:extLst>
            </p:cNvPr>
            <p:cNvGrpSpPr/>
            <p:nvPr/>
          </p:nvGrpSpPr>
          <p:grpSpPr>
            <a:xfrm>
              <a:off x="8017980" y="2308153"/>
              <a:ext cx="2791242" cy="2063054"/>
              <a:chOff x="7635201" y="2308153"/>
              <a:chExt cx="2791242" cy="2063054"/>
            </a:xfrm>
          </p:grpSpPr>
          <p:sp>
            <p:nvSpPr>
              <p:cNvPr id="13" name="TextBox 12" descr="Used for Staff and for System Support/Growth&#10;">
                <a:extLst>
                  <a:ext uri="{FF2B5EF4-FFF2-40B4-BE49-F238E27FC236}">
                    <a16:creationId xmlns:a16="http://schemas.microsoft.com/office/drawing/2014/main" id="{5BBD981A-D9DA-97BA-02C5-CF5A8ECAB8BF}"/>
                  </a:ext>
                </a:extLst>
              </p:cNvPr>
              <p:cNvSpPr txBox="1"/>
              <p:nvPr/>
            </p:nvSpPr>
            <p:spPr>
              <a:xfrm>
                <a:off x="7635201" y="3786432"/>
                <a:ext cx="2791242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ppins"/>
                    <a:ea typeface="Calibri" panose="020F0502020204030204" pitchFamily="34" charset="0"/>
                    <a:cs typeface="Poppins"/>
                  </a:rPr>
                  <a:t>Used for Staff and for System Support/Growth</a:t>
                </a:r>
                <a:endPara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/>
                  <a:ea typeface="Calibri" panose="020F0502020204030204" pitchFamily="34" charset="0"/>
                  <a:cs typeface="Poppins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EE96BA1-1300-6C04-C7EB-F398D4649B73}"/>
                  </a:ext>
                </a:extLst>
              </p:cNvPr>
              <p:cNvGrpSpPr/>
              <p:nvPr/>
            </p:nvGrpSpPr>
            <p:grpSpPr>
              <a:xfrm>
                <a:off x="8343733" y="2308153"/>
                <a:ext cx="1180214" cy="1180214"/>
                <a:chOff x="8343734" y="2308153"/>
                <a:chExt cx="1180214" cy="118021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69E2FC56-F2BA-2B07-6840-47130439D9A5}"/>
                    </a:ext>
                  </a:extLst>
                </p:cNvPr>
                <p:cNvSpPr/>
                <p:nvPr/>
              </p:nvSpPr>
              <p:spPr>
                <a:xfrm>
                  <a:off x="8343734" y="2308153"/>
                  <a:ext cx="1180214" cy="118021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15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4" name="Graphic 23" descr="Programmer female outline">
                  <a:extLst>
                    <a:ext uri="{FF2B5EF4-FFF2-40B4-BE49-F238E27FC236}">
                      <a16:creationId xmlns:a16="http://schemas.microsoft.com/office/drawing/2014/main" id="{B2580C9F-FF96-E32C-BA9D-96B4364CEB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97907" y="2415722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387260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65826"/>
            <a:ext cx="10874406" cy="907156"/>
          </a:xfrm>
        </p:spPr>
        <p:txBody>
          <a:bodyPr>
            <a:normAutofit/>
          </a:bodyPr>
          <a:lstStyle/>
          <a:p>
            <a:r>
              <a:rPr lang="en-US" sz="4000">
                <a:latin typeface="Montserrat"/>
              </a:rPr>
              <a:t>OUTCOMES - Programs</a:t>
            </a:r>
            <a:endParaRPr lang="en-US" sz="400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331A54-C78B-AE09-E755-3569CEFC4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02312" y="2317069"/>
            <a:ext cx="2597279" cy="2054138"/>
            <a:chOff x="1802312" y="2317069"/>
            <a:chExt cx="2597279" cy="2054138"/>
          </a:xfrm>
        </p:grpSpPr>
        <p:sp>
          <p:nvSpPr>
            <p:cNvPr id="17" name="TextBox 16" descr="10 New &#10;RA Programs&#10;">
              <a:extLst>
                <a:ext uri="{FF2B5EF4-FFF2-40B4-BE49-F238E27FC236}">
                  <a16:creationId xmlns:a16="http://schemas.microsoft.com/office/drawing/2014/main" id="{8A4D10BD-FE5E-BCC7-BC36-1A7C0B80BF79}"/>
                </a:ext>
              </a:extLst>
            </p:cNvPr>
            <p:cNvSpPr txBox="1"/>
            <p:nvPr/>
          </p:nvSpPr>
          <p:spPr>
            <a:xfrm>
              <a:off x="1802312" y="3786432"/>
              <a:ext cx="259727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/>
                  <a:ea typeface="Calibri" panose="020F0502020204030204" pitchFamily="34" charset="0"/>
                  <a:cs typeface="Poppins"/>
                </a:rPr>
                <a:t>New 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/>
                  <a:ea typeface="Calibri"/>
                  <a:cs typeface="Poppins"/>
                </a:rPr>
                <a:t>RA Programs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554387-C40F-7C99-4AC0-61413E54F6C7}"/>
                </a:ext>
              </a:extLst>
            </p:cNvPr>
            <p:cNvSpPr txBox="1"/>
            <p:nvPr/>
          </p:nvSpPr>
          <p:spPr>
            <a:xfrm>
              <a:off x="2011114" y="2317069"/>
              <a:ext cx="21796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>
                  <a:ln>
                    <a:noFill/>
                  </a:ln>
                  <a:solidFill>
                    <a:srgbClr val="FAAB1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34C5B75-937F-0682-7989-D4E644DEC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92409" y="2317069"/>
            <a:ext cx="2597279" cy="2054138"/>
            <a:chOff x="7792409" y="2317069"/>
            <a:chExt cx="2597279" cy="2054138"/>
          </a:xfrm>
        </p:grpSpPr>
        <p:sp>
          <p:nvSpPr>
            <p:cNvPr id="9" name="TextBox 8" descr="20 Pre-Apprenticeship Programs&#10;">
              <a:extLst>
                <a:ext uri="{FF2B5EF4-FFF2-40B4-BE49-F238E27FC236}">
                  <a16:creationId xmlns:a16="http://schemas.microsoft.com/office/drawing/2014/main" id="{6B557886-970C-1520-DEF8-FDF002DA2AAD}"/>
                </a:ext>
              </a:extLst>
            </p:cNvPr>
            <p:cNvSpPr txBox="1"/>
            <p:nvPr/>
          </p:nvSpPr>
          <p:spPr>
            <a:xfrm>
              <a:off x="7792409" y="3786432"/>
              <a:ext cx="259727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/>
                  <a:ea typeface="Calibri"/>
                  <a:cs typeface="Poppins"/>
                </a:rPr>
                <a:t>Pre-Apprenticeship Programs</a:t>
              </a:r>
              <a:endPara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58023D-1F17-F38E-11E3-FE436E9370E3}"/>
                </a:ext>
              </a:extLst>
            </p:cNvPr>
            <p:cNvSpPr txBox="1"/>
            <p:nvPr/>
          </p:nvSpPr>
          <p:spPr>
            <a:xfrm>
              <a:off x="8001212" y="2317069"/>
              <a:ext cx="21796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>
                  <a:ln>
                    <a:noFill/>
                  </a:ln>
                  <a:solidFill>
                    <a:srgbClr val="FAAB1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7D3DE0-43E2-0B4C-99DC-5F8BF50D6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01625" y="2317069"/>
            <a:ext cx="2588750" cy="2054138"/>
            <a:chOff x="4801625" y="2317069"/>
            <a:chExt cx="2588750" cy="2054138"/>
          </a:xfrm>
        </p:grpSpPr>
        <p:sp>
          <p:nvSpPr>
            <p:cNvPr id="13" name="TextBox 12" descr="5 Expand Existing &#10;RA Programs&#10;">
              <a:extLst>
                <a:ext uri="{FF2B5EF4-FFF2-40B4-BE49-F238E27FC236}">
                  <a16:creationId xmlns:a16="http://schemas.microsoft.com/office/drawing/2014/main" id="{C9F23DDA-9E0D-D834-649B-A2B86559FCC0}"/>
                </a:ext>
              </a:extLst>
            </p:cNvPr>
            <p:cNvSpPr txBox="1"/>
            <p:nvPr/>
          </p:nvSpPr>
          <p:spPr>
            <a:xfrm>
              <a:off x="4801625" y="3786432"/>
              <a:ext cx="2588750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/>
                  <a:ea typeface="Calibri"/>
                  <a:cs typeface="Poppins"/>
                </a:rPr>
                <a:t>Expand Existing </a:t>
              </a:r>
              <a:endPara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/>
                  <a:ea typeface="Calibri"/>
                  <a:cs typeface="Poppins"/>
                </a:rPr>
                <a:t>RA Programs</a:t>
              </a:r>
              <a:endPara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/>
                <a:cs typeface="Poppins" panose="000005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3D9A06-E105-6F1B-472D-C2724628EB0A}"/>
                </a:ext>
              </a:extLst>
            </p:cNvPr>
            <p:cNvSpPr txBox="1"/>
            <p:nvPr/>
          </p:nvSpPr>
          <p:spPr>
            <a:xfrm>
              <a:off x="5006163" y="2317069"/>
              <a:ext cx="21796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>
                  <a:ln>
                    <a:noFill/>
                  </a:ln>
                  <a:solidFill>
                    <a:srgbClr val="FAAB1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717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65826"/>
            <a:ext cx="10874406" cy="907156"/>
          </a:xfrm>
        </p:spPr>
        <p:txBody>
          <a:bodyPr>
            <a:normAutofit/>
          </a:bodyPr>
          <a:lstStyle/>
          <a:p>
            <a:r>
              <a:rPr lang="en-US" sz="4000">
                <a:latin typeface="Montserrat"/>
              </a:rPr>
              <a:t>OUTCOMES - People</a:t>
            </a:r>
            <a:endParaRPr lang="en-US" sz="400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D654FE-F703-76EE-3437-B2C307B0E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55860" y="2678810"/>
            <a:ext cx="2597279" cy="1841484"/>
            <a:chOff x="1802312" y="2529723"/>
            <a:chExt cx="2597279" cy="1841484"/>
          </a:xfrm>
        </p:grpSpPr>
        <p:sp>
          <p:nvSpPr>
            <p:cNvPr id="5" name="TextBox 4" descr="600 RAP Enrollees&#10;(Apprentices)&#10;">
              <a:extLst>
                <a:ext uri="{FF2B5EF4-FFF2-40B4-BE49-F238E27FC236}">
                  <a16:creationId xmlns:a16="http://schemas.microsoft.com/office/drawing/2014/main" id="{52F3AF59-6D6B-45DC-21B0-FFA34AAEDA11}"/>
                </a:ext>
              </a:extLst>
            </p:cNvPr>
            <p:cNvSpPr txBox="1"/>
            <p:nvPr/>
          </p:nvSpPr>
          <p:spPr>
            <a:xfrm>
              <a:off x="1802312" y="3786432"/>
              <a:ext cx="259727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/>
                  <a:ea typeface="Calibri" panose="020F0502020204030204" pitchFamily="34" charset="0"/>
                  <a:cs typeface="Poppins"/>
                </a:rPr>
                <a:t>RAP Enrollees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/>
                  <a:ea typeface="Calibri" panose="020F0502020204030204" pitchFamily="34" charset="0"/>
                  <a:cs typeface="Poppins"/>
                </a:rPr>
                <a:t>(Apprentices)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F78F94-14CB-30B5-8D98-0A1678D9E90A}"/>
                </a:ext>
              </a:extLst>
            </p:cNvPr>
            <p:cNvSpPr txBox="1"/>
            <p:nvPr/>
          </p:nvSpPr>
          <p:spPr>
            <a:xfrm>
              <a:off x="2011114" y="2529723"/>
              <a:ext cx="21796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FAAB1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FA3D05-5828-B620-F708-6C78EDDDB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55173" y="2678810"/>
            <a:ext cx="2588750" cy="1841484"/>
            <a:chOff x="4801625" y="2529723"/>
            <a:chExt cx="2588750" cy="1841484"/>
          </a:xfrm>
        </p:grpSpPr>
        <p:sp>
          <p:nvSpPr>
            <p:cNvPr id="12" name="TextBox 11" descr="1500 Pre-Apprenticeship&#10;Participants&#10;">
              <a:extLst>
                <a:ext uri="{FF2B5EF4-FFF2-40B4-BE49-F238E27FC236}">
                  <a16:creationId xmlns:a16="http://schemas.microsoft.com/office/drawing/2014/main" id="{9A2A575C-D1BA-3593-BA35-D26F6BEE915E}"/>
                </a:ext>
              </a:extLst>
            </p:cNvPr>
            <p:cNvSpPr txBox="1"/>
            <p:nvPr/>
          </p:nvSpPr>
          <p:spPr>
            <a:xfrm>
              <a:off x="4801625" y="3786432"/>
              <a:ext cx="25887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Pre-Apprenticeship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Participants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8529F-0724-8FE3-0D1C-FB9694CEF474}"/>
                </a:ext>
              </a:extLst>
            </p:cNvPr>
            <p:cNvSpPr txBox="1"/>
            <p:nvPr/>
          </p:nvSpPr>
          <p:spPr>
            <a:xfrm>
              <a:off x="5006163" y="2529723"/>
              <a:ext cx="21796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FAAB1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4553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Montserrat"/>
              </a:rPr>
              <a:t>OUTCOMES - Resources</a:t>
            </a:r>
            <a:endParaRPr lang="en-US" sz="4000"/>
          </a:p>
        </p:txBody>
      </p:sp>
      <p:sp>
        <p:nvSpPr>
          <p:cNvPr id="19" name="TextBox 18" descr="32">
            <a:extLst>
              <a:ext uri="{FF2B5EF4-FFF2-40B4-BE49-F238E27FC236}">
                <a16:creationId xmlns:a16="http://schemas.microsoft.com/office/drawing/2014/main" id="{438B239B-66D0-DBD2-B16A-8463C02D4130}"/>
              </a:ext>
            </a:extLst>
          </p:cNvPr>
          <p:cNvSpPr txBox="1"/>
          <p:nvPr/>
        </p:nvSpPr>
        <p:spPr>
          <a:xfrm>
            <a:off x="2011114" y="2317069"/>
            <a:ext cx="217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AAB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659E5-FD3E-F092-DD41-0868F553E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0746" y="3745228"/>
            <a:ext cx="2380410" cy="727942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>
                <a:solidFill>
                  <a:prstClr val="black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Technical Assistance (TA) Resources</a:t>
            </a:r>
            <a:endParaRPr lang="en-US" sz="160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4C476-3765-4669-B655-F036D4D34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933530"/>
            <a:ext cx="6290094" cy="4351338"/>
          </a:xfrm>
        </p:spPr>
        <p:txBody>
          <a:bodyPr>
            <a:normAutofit fontScale="92500"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>
                <a:solidFill>
                  <a:prstClr val="black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Employers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>
                <a:solidFill>
                  <a:prstClr val="black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Jobseekers (Potential Apprentices and Pre-Apprentices)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>
                <a:solidFill>
                  <a:prstClr val="black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Community Based Organizations and Other Partners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>
                <a:solidFill>
                  <a:prstClr val="black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K-12 Schools, Colleges and Universities, and Other Training Providers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>
                <a:solidFill>
                  <a:prstClr val="black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The General Public</a:t>
            </a:r>
          </a:p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52438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65826"/>
            <a:ext cx="10874406" cy="907156"/>
          </a:xfrm>
        </p:spPr>
        <p:txBody>
          <a:bodyPr>
            <a:normAutofit/>
          </a:bodyPr>
          <a:lstStyle/>
          <a:p>
            <a:r>
              <a:rPr lang="en-US" sz="4000">
                <a:latin typeface="Montserrat"/>
              </a:rPr>
              <a:t>GCP’s Role – Our Promises To Employers</a:t>
            </a:r>
            <a:endParaRPr lang="en-US" sz="400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B54CD1F-00DC-145C-A6B1-D37FEE6E6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55076" y="2775987"/>
            <a:ext cx="2460550" cy="2068490"/>
            <a:chOff x="6155076" y="2308153"/>
            <a:chExt cx="2460550" cy="2068490"/>
          </a:xfrm>
        </p:grpSpPr>
        <p:sp>
          <p:nvSpPr>
            <p:cNvPr id="15" name="TextBox 14" descr="Provide Starter Incentives &amp; Funding&#10;">
              <a:extLst>
                <a:ext uri="{FF2B5EF4-FFF2-40B4-BE49-F238E27FC236}">
                  <a16:creationId xmlns:a16="http://schemas.microsoft.com/office/drawing/2014/main" id="{B4A707CB-85CC-66A3-DDD6-DAA939A402B5}"/>
                </a:ext>
              </a:extLst>
            </p:cNvPr>
            <p:cNvSpPr txBox="1"/>
            <p:nvPr/>
          </p:nvSpPr>
          <p:spPr>
            <a:xfrm>
              <a:off x="6155076" y="3791868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Provide </a:t>
              </a: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Starter Incentives &amp; Funding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FF8F50E-4BA7-89EB-12EA-6A45C6DDA237}"/>
                </a:ext>
              </a:extLst>
            </p:cNvPr>
            <p:cNvGrpSpPr/>
            <p:nvPr/>
          </p:nvGrpSpPr>
          <p:grpSpPr>
            <a:xfrm>
              <a:off x="6795244" y="2308153"/>
              <a:ext cx="1180214" cy="1180214"/>
              <a:chOff x="6795244" y="2308153"/>
              <a:chExt cx="1180214" cy="1180214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D348E3A-222B-C1F4-3365-597737B1C720}"/>
                  </a:ext>
                </a:extLst>
              </p:cNvPr>
              <p:cNvSpPr/>
              <p:nvPr/>
            </p:nvSpPr>
            <p:spPr>
              <a:xfrm>
                <a:off x="6795244" y="2308153"/>
                <a:ext cx="1180214" cy="11802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15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" name="Graphic 24" descr="Money outline">
                <a:extLst>
                  <a:ext uri="{FF2B5EF4-FFF2-40B4-BE49-F238E27FC236}">
                    <a16:creationId xmlns:a16="http://schemas.microsoft.com/office/drawing/2014/main" id="{EFD94C1A-7696-BEC3-3D59-8B272A5274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28151" y="2377262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9009D66-8D53-6E34-9E19-BBAFF93DA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92917" y="2775987"/>
            <a:ext cx="2460550" cy="2071445"/>
            <a:chOff x="8992917" y="2308153"/>
            <a:chExt cx="2460550" cy="2071445"/>
          </a:xfrm>
        </p:grpSpPr>
        <p:sp>
          <p:nvSpPr>
            <p:cNvPr id="20" name="TextBox 19" descr="Help Recruit and Interview Candidates&#10;">
              <a:extLst>
                <a:ext uri="{FF2B5EF4-FFF2-40B4-BE49-F238E27FC236}">
                  <a16:creationId xmlns:a16="http://schemas.microsoft.com/office/drawing/2014/main" id="{41B285E1-E8DD-8C75-25E9-2A7ADC611016}"/>
                </a:ext>
              </a:extLst>
            </p:cNvPr>
            <p:cNvSpPr txBox="1"/>
            <p:nvPr/>
          </p:nvSpPr>
          <p:spPr>
            <a:xfrm>
              <a:off x="8992917" y="3794823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Help Recruit and Interview Candidates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023682A-AF19-DE68-48EF-8000F8EE54C1}"/>
                </a:ext>
              </a:extLst>
            </p:cNvPr>
            <p:cNvGrpSpPr/>
            <p:nvPr/>
          </p:nvGrpSpPr>
          <p:grpSpPr>
            <a:xfrm>
              <a:off x="9633085" y="2308153"/>
              <a:ext cx="1180214" cy="1180214"/>
              <a:chOff x="9633085" y="2308153"/>
              <a:chExt cx="1180214" cy="1180214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1ACB8FA-7C29-A626-2E46-6AB17FBA72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3085" y="2308153"/>
                <a:ext cx="1180214" cy="11802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15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" name="Graphic 26" descr="Handshake outline">
                <a:extLst>
                  <a:ext uri="{FF2B5EF4-FFF2-40B4-BE49-F238E27FC236}">
                    <a16:creationId xmlns:a16="http://schemas.microsoft.com/office/drawing/2014/main" id="{EC1E0F0E-D73F-F90F-7D92-9BE72CA0E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776625" y="2483592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B0961D-FC43-CAA6-0629-8B2766E76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94" y="2775987"/>
            <a:ext cx="2460550" cy="2067886"/>
            <a:chOff x="479394" y="2308153"/>
            <a:chExt cx="2460550" cy="2067886"/>
          </a:xfrm>
        </p:grpSpPr>
        <p:sp>
          <p:nvSpPr>
            <p:cNvPr id="5" name="TextBox 4" descr="Lead &#10;Program Design&#10;">
              <a:extLst>
                <a:ext uri="{FF2B5EF4-FFF2-40B4-BE49-F238E27FC236}">
                  <a16:creationId xmlns:a16="http://schemas.microsoft.com/office/drawing/2014/main" id="{3278B8B3-FF44-DFC0-E4AF-DAF26BF23F5E}"/>
                </a:ext>
              </a:extLst>
            </p:cNvPr>
            <p:cNvSpPr txBox="1"/>
            <p:nvPr/>
          </p:nvSpPr>
          <p:spPr>
            <a:xfrm>
              <a:off x="479394" y="3791264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Lead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Program Design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CE48C9B-3836-D04A-FF2F-5ECA8A17D06C}"/>
                </a:ext>
              </a:extLst>
            </p:cNvPr>
            <p:cNvGrpSpPr/>
            <p:nvPr/>
          </p:nvGrpSpPr>
          <p:grpSpPr>
            <a:xfrm>
              <a:off x="1119562" y="2308153"/>
              <a:ext cx="1180214" cy="1180214"/>
              <a:chOff x="1119562" y="2308153"/>
              <a:chExt cx="1180214" cy="1180214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892F97-3574-E3ED-0EBF-DB76518AB603}"/>
                  </a:ext>
                </a:extLst>
              </p:cNvPr>
              <p:cNvSpPr/>
              <p:nvPr/>
            </p:nvSpPr>
            <p:spPr>
              <a:xfrm>
                <a:off x="1119562" y="2308153"/>
                <a:ext cx="1180214" cy="11802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15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1" name="Graphic 30" descr="Ui Ux outline">
                <a:extLst>
                  <a:ext uri="{FF2B5EF4-FFF2-40B4-BE49-F238E27FC236}">
                    <a16:creationId xmlns:a16="http://schemas.microsoft.com/office/drawing/2014/main" id="{4D012152-B121-407C-F029-EFEA06F10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52469" y="244106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495CAF-26EA-E7BC-B377-E5FEFCC08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235" y="2775987"/>
            <a:ext cx="2460550" cy="2067886"/>
            <a:chOff x="3317235" y="2308153"/>
            <a:chExt cx="2460550" cy="2067886"/>
          </a:xfrm>
        </p:grpSpPr>
        <p:sp>
          <p:nvSpPr>
            <p:cNvPr id="10" name="TextBox 9" descr="Serve as&#10;the Intermediary&#10;">
              <a:extLst>
                <a:ext uri="{FF2B5EF4-FFF2-40B4-BE49-F238E27FC236}">
                  <a16:creationId xmlns:a16="http://schemas.microsoft.com/office/drawing/2014/main" id="{94B2576D-923E-22F4-5FA3-B8B54B1AA4E0}"/>
                </a:ext>
              </a:extLst>
            </p:cNvPr>
            <p:cNvSpPr txBox="1"/>
            <p:nvPr/>
          </p:nvSpPr>
          <p:spPr>
            <a:xfrm>
              <a:off x="3317235" y="3791264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Serve 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the Intermediary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986A42E-3411-6871-747B-A0B0EF9D3488}"/>
                </a:ext>
              </a:extLst>
            </p:cNvPr>
            <p:cNvGrpSpPr/>
            <p:nvPr/>
          </p:nvGrpSpPr>
          <p:grpSpPr>
            <a:xfrm>
              <a:off x="3957403" y="2308153"/>
              <a:ext cx="1180214" cy="1180214"/>
              <a:chOff x="3957403" y="2308153"/>
              <a:chExt cx="1180214" cy="118021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D5DA6C6-60EF-941F-98E9-0B092C6B58C8}"/>
                  </a:ext>
                </a:extLst>
              </p:cNvPr>
              <p:cNvSpPr/>
              <p:nvPr/>
            </p:nvSpPr>
            <p:spPr>
              <a:xfrm>
                <a:off x="3957403" y="2308153"/>
                <a:ext cx="1180214" cy="11802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15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Graphic 32" descr="Connections outline">
                <a:extLst>
                  <a:ext uri="{FF2B5EF4-FFF2-40B4-BE49-F238E27FC236}">
                    <a16:creationId xmlns:a16="http://schemas.microsoft.com/office/drawing/2014/main" id="{AFF1E69E-0BC3-4A60-E8D5-4D5CCD54E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090310" y="2441060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879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2054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Welcome and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792-D27E-77B1-7B9D-F2C4080A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87" y="1746103"/>
            <a:ext cx="8860873" cy="4206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>
                <a:solidFill>
                  <a:schemeClr val="tx1"/>
                </a:solidFill>
                <a:latin typeface="Montserrat Medium" panose="00000600000000000000" pitchFamily="2" charset="0"/>
                <a:cs typeface="Segoe UI"/>
              </a:rPr>
              <a:t>Center of Excellence Overview</a:t>
            </a: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chemeClr val="tx1"/>
                </a:solidFill>
                <a:latin typeface="Montserrat Medium" panose="00000600000000000000" pitchFamily="2" charset="0"/>
                <a:cs typeface="Segoe UI"/>
              </a:rPr>
              <a:t>An Overview of Registered Apprenticeship</a:t>
            </a: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chemeClr val="tx1"/>
                </a:solidFill>
                <a:latin typeface="Montserrat Medium" panose="00000600000000000000" pitchFamily="2" charset="0"/>
                <a:cs typeface="Segoe UI"/>
              </a:rPr>
              <a:t>Current Involvement of Chambers in Registered Apprenticeship</a:t>
            </a: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chemeClr val="tx1"/>
                </a:solidFill>
                <a:latin typeface="Montserrat Medium" panose="00000600000000000000" pitchFamily="2" charset="0"/>
                <a:cs typeface="Segoe UI"/>
              </a:rPr>
              <a:t>Examples of Chamber Involvement</a:t>
            </a: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chemeClr val="tx1"/>
                </a:solidFill>
                <a:latin typeface="Montserrat Medium" panose="00000600000000000000" pitchFamily="2" charset="0"/>
                <a:cs typeface="Segoe UI"/>
              </a:rPr>
              <a:t>Overview of the Greater Cleveland Partnership</a:t>
            </a: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chemeClr val="tx1"/>
                </a:solidFill>
                <a:latin typeface="Montserrat Medium" panose="00000600000000000000" pitchFamily="2" charset="0"/>
                <a:cs typeface="Segoe UI"/>
              </a:rPr>
              <a:t>How Your Chamber Can Get Involved</a:t>
            </a: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chemeClr val="tx1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Questions and Closing Thoughts </a:t>
            </a:r>
          </a:p>
          <a:p>
            <a:endParaRPr lang="en-US"/>
          </a:p>
        </p:txBody>
      </p:sp>
      <p:pic>
        <p:nvPicPr>
          <p:cNvPr id="4" name="Picture 3" descr="Center of Excellence Logo">
            <a:extLst>
              <a:ext uri="{FF2B5EF4-FFF2-40B4-BE49-F238E27FC236}">
                <a16:creationId xmlns:a16="http://schemas.microsoft.com/office/drawing/2014/main" id="{8694B03F-6D3B-8E72-D9FB-0CC4BE7E45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94" y="1973882"/>
            <a:ext cx="3337257" cy="3337257"/>
          </a:xfrm>
          <a:prstGeom prst="rect">
            <a:avLst/>
          </a:prstGeom>
        </p:spPr>
      </p:pic>
      <p:pic>
        <p:nvPicPr>
          <p:cNvPr id="5" name="Picture 4" descr="Center of Excellence logo">
            <a:extLst>
              <a:ext uri="{FF2B5EF4-FFF2-40B4-BE49-F238E27FC236}">
                <a16:creationId xmlns:a16="http://schemas.microsoft.com/office/drawing/2014/main" id="{EF623A6E-BF54-626D-AD32-BF517DC08D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6FE942-A0EB-6F75-ABDE-E8D9A01E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065D5B-0535-EC38-A676-83628C19046A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756495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65826"/>
            <a:ext cx="10874406" cy="907156"/>
          </a:xfrm>
        </p:spPr>
        <p:txBody>
          <a:bodyPr>
            <a:normAutofit/>
          </a:bodyPr>
          <a:lstStyle/>
          <a:p>
            <a:r>
              <a:rPr lang="en-US" sz="4000">
                <a:latin typeface="Montserrat"/>
              </a:rPr>
              <a:t>GCP’s Role – Our Promises To Employers</a:t>
            </a:r>
            <a:r>
              <a:rPr lang="en-US" sz="4000">
                <a:solidFill>
                  <a:srgbClr val="00015E"/>
                </a:solidFill>
                <a:latin typeface="Montserrat"/>
              </a:rPr>
              <a:t>2</a:t>
            </a:r>
            <a:endParaRPr lang="en-US" sz="4000">
              <a:solidFill>
                <a:srgbClr val="00015E"/>
              </a:solidFill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8F6048-24F7-08FD-693E-BE4692958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94" y="2775987"/>
            <a:ext cx="2460550" cy="2067886"/>
            <a:chOff x="479394" y="2775987"/>
            <a:chExt cx="2460550" cy="2067886"/>
          </a:xfrm>
        </p:grpSpPr>
        <p:sp>
          <p:nvSpPr>
            <p:cNvPr id="16" name="TextBox 15" descr="Provide Mentor&#10;Training &amp; Support&#10;">
              <a:extLst>
                <a:ext uri="{FF2B5EF4-FFF2-40B4-BE49-F238E27FC236}">
                  <a16:creationId xmlns:a16="http://schemas.microsoft.com/office/drawing/2014/main" id="{8106871F-9BC7-AB5B-529C-7D85262F72B3}"/>
                </a:ext>
              </a:extLst>
            </p:cNvPr>
            <p:cNvSpPr txBox="1"/>
            <p:nvPr/>
          </p:nvSpPr>
          <p:spPr>
            <a:xfrm>
              <a:off x="479394" y="4259098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Provide Mentor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Training &amp; Support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815DD7A-B965-2B1A-15EB-84444CAFC1EF}"/>
                </a:ext>
              </a:extLst>
            </p:cNvPr>
            <p:cNvGrpSpPr/>
            <p:nvPr/>
          </p:nvGrpSpPr>
          <p:grpSpPr>
            <a:xfrm>
              <a:off x="1119562" y="2775987"/>
              <a:ext cx="1180214" cy="1180214"/>
              <a:chOff x="1119562" y="2775987"/>
              <a:chExt cx="1180214" cy="1180214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D4034D4-A0B0-6338-9845-D4D1DAF4D4D4}"/>
                  </a:ext>
                </a:extLst>
              </p:cNvPr>
              <p:cNvSpPr/>
              <p:nvPr/>
            </p:nvSpPr>
            <p:spPr>
              <a:xfrm>
                <a:off x="1119562" y="2775987"/>
                <a:ext cx="1180214" cy="11802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15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6" name="Graphic 25" descr="Classroom outline">
                <a:extLst>
                  <a:ext uri="{FF2B5EF4-FFF2-40B4-BE49-F238E27FC236}">
                    <a16:creationId xmlns:a16="http://schemas.microsoft.com/office/drawing/2014/main" id="{733C73D3-9C0F-7040-1959-572C937BFA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52469" y="2908894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8AC031-840A-33D9-9D69-ADE9F2901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235" y="2775987"/>
            <a:ext cx="2460550" cy="2067886"/>
            <a:chOff x="3317235" y="2775987"/>
            <a:chExt cx="2460550" cy="2067886"/>
          </a:xfrm>
        </p:grpSpPr>
        <p:sp>
          <p:nvSpPr>
            <p:cNvPr id="21" name="TextBox 20" descr="Identify &amp; Connect to Wraparound Services&#10;">
              <a:extLst>
                <a:ext uri="{FF2B5EF4-FFF2-40B4-BE49-F238E27FC236}">
                  <a16:creationId xmlns:a16="http://schemas.microsoft.com/office/drawing/2014/main" id="{E7711605-59E3-F335-505B-330A5E28C57D}"/>
                </a:ext>
              </a:extLst>
            </p:cNvPr>
            <p:cNvSpPr txBox="1"/>
            <p:nvPr/>
          </p:nvSpPr>
          <p:spPr>
            <a:xfrm>
              <a:off x="3317235" y="4259098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Identify &amp; Connect to Wraparound Services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4B2F1CE-C8F8-0B0D-AD2E-F3F2F6AAABA6}"/>
                </a:ext>
              </a:extLst>
            </p:cNvPr>
            <p:cNvGrpSpPr/>
            <p:nvPr/>
          </p:nvGrpSpPr>
          <p:grpSpPr>
            <a:xfrm>
              <a:off x="3957403" y="2775987"/>
              <a:ext cx="1180214" cy="1180214"/>
              <a:chOff x="3957403" y="2775987"/>
              <a:chExt cx="1180214" cy="1180214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DEA0AB4-3C5C-8382-EEAE-D2B4927E0EEF}"/>
                  </a:ext>
                </a:extLst>
              </p:cNvPr>
              <p:cNvSpPr/>
              <p:nvPr/>
            </p:nvSpPr>
            <p:spPr>
              <a:xfrm>
                <a:off x="3957403" y="2775987"/>
                <a:ext cx="1180214" cy="11802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15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1B6ACAD-F149-7B1E-B8A3-2E10B790F1C9}"/>
                  </a:ext>
                </a:extLst>
              </p:cNvPr>
              <p:cNvGrpSpPr/>
              <p:nvPr/>
            </p:nvGrpSpPr>
            <p:grpSpPr>
              <a:xfrm>
                <a:off x="3957403" y="2775987"/>
                <a:ext cx="1180214" cy="1180214"/>
                <a:chOff x="5564969" y="4825600"/>
                <a:chExt cx="1180214" cy="1180214"/>
              </a:xfrm>
            </p:grpSpPr>
            <p:pic>
              <p:nvPicPr>
                <p:cNvPr id="28" name="Graphic 27" descr="Arrow circle outline">
                  <a:extLst>
                    <a:ext uri="{FF2B5EF4-FFF2-40B4-BE49-F238E27FC236}">
                      <a16:creationId xmlns:a16="http://schemas.microsoft.com/office/drawing/2014/main" id="{839BBA2B-8F73-E62D-E90C-153C3A535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64969" y="4825600"/>
                  <a:ext cx="1180214" cy="1180214"/>
                </a:xfrm>
                <a:prstGeom prst="rect">
                  <a:avLst/>
                </a:prstGeom>
              </p:spPr>
            </p:pic>
            <p:pic>
              <p:nvPicPr>
                <p:cNvPr id="30" name="Graphic 29" descr="School boy outline">
                  <a:extLst>
                    <a:ext uri="{FF2B5EF4-FFF2-40B4-BE49-F238E27FC236}">
                      <a16:creationId xmlns:a16="http://schemas.microsoft.com/office/drawing/2014/main" id="{7C1E548A-0B54-6815-315A-258F6CE567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0986" y="5093753"/>
                  <a:ext cx="590711" cy="59071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392A25B-E41F-BE0D-FB25-4B25FE038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55076" y="2775987"/>
            <a:ext cx="2460550" cy="2068490"/>
            <a:chOff x="6155076" y="2775987"/>
            <a:chExt cx="2460550" cy="2068490"/>
          </a:xfrm>
        </p:grpSpPr>
        <p:sp>
          <p:nvSpPr>
            <p:cNvPr id="5" name="TextBox 4" descr="Assist with Data Collection &amp; Reports&#10;">
              <a:extLst>
                <a:ext uri="{FF2B5EF4-FFF2-40B4-BE49-F238E27FC236}">
                  <a16:creationId xmlns:a16="http://schemas.microsoft.com/office/drawing/2014/main" id="{648BA525-AA70-CD54-5B74-68FEF1112E86}"/>
                </a:ext>
              </a:extLst>
            </p:cNvPr>
            <p:cNvSpPr txBox="1"/>
            <p:nvPr/>
          </p:nvSpPr>
          <p:spPr>
            <a:xfrm>
              <a:off x="6155076" y="4259702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Assist with Data Collection &amp; Reports</a:t>
              </a:r>
              <a:endPara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0606BFB-B6EE-5BF2-1A1D-454CF6B6A1F6}"/>
                </a:ext>
              </a:extLst>
            </p:cNvPr>
            <p:cNvGrpSpPr/>
            <p:nvPr/>
          </p:nvGrpSpPr>
          <p:grpSpPr>
            <a:xfrm>
              <a:off x="6795244" y="2775987"/>
              <a:ext cx="1180214" cy="1180214"/>
              <a:chOff x="6795244" y="2775987"/>
              <a:chExt cx="1180214" cy="118021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6A6B9D2-A344-B6E8-AA70-609B6937FFC4}"/>
                  </a:ext>
                </a:extLst>
              </p:cNvPr>
              <p:cNvSpPr/>
              <p:nvPr/>
            </p:nvSpPr>
            <p:spPr>
              <a:xfrm>
                <a:off x="6795244" y="2775987"/>
                <a:ext cx="1180214" cy="11802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15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Graphic 32" descr="Bar chart outline">
                <a:extLst>
                  <a:ext uri="{FF2B5EF4-FFF2-40B4-BE49-F238E27FC236}">
                    <a16:creationId xmlns:a16="http://schemas.microsoft.com/office/drawing/2014/main" id="{7E4F15C0-1282-A7B0-EEB3-509AC51878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938784" y="2908894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D12B97B-F590-C3BC-AB9D-EF64F8D6C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92917" y="2775987"/>
            <a:ext cx="2460550" cy="2071445"/>
            <a:chOff x="8992917" y="2775987"/>
            <a:chExt cx="2460550" cy="2071445"/>
          </a:xfrm>
        </p:grpSpPr>
        <p:sp>
          <p:nvSpPr>
            <p:cNvPr id="11" name="TextBox 10" descr="Advocate at the Local, State &amp; Federal Levels&#10;">
              <a:extLst>
                <a:ext uri="{FF2B5EF4-FFF2-40B4-BE49-F238E27FC236}">
                  <a16:creationId xmlns:a16="http://schemas.microsoft.com/office/drawing/2014/main" id="{94D5C00F-93B6-7A0F-6775-9869708D652E}"/>
                </a:ext>
              </a:extLst>
            </p:cNvPr>
            <p:cNvSpPr txBox="1"/>
            <p:nvPr/>
          </p:nvSpPr>
          <p:spPr>
            <a:xfrm>
              <a:off x="8992917" y="4262657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Advocate at the Local, State &amp; Federal Levels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94C216-B19F-EB09-BC95-1FEC516B773A}"/>
                </a:ext>
              </a:extLst>
            </p:cNvPr>
            <p:cNvGrpSpPr/>
            <p:nvPr/>
          </p:nvGrpSpPr>
          <p:grpSpPr>
            <a:xfrm>
              <a:off x="9633085" y="2775987"/>
              <a:ext cx="1180214" cy="1180214"/>
              <a:chOff x="9633085" y="2775987"/>
              <a:chExt cx="1180214" cy="118021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3A41991-6A36-BC70-D224-2741072B26C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3085" y="2775987"/>
                <a:ext cx="1180214" cy="11802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15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5" name="Graphic 34" descr="Court outline">
                <a:extLst>
                  <a:ext uri="{FF2B5EF4-FFF2-40B4-BE49-F238E27FC236}">
                    <a16:creationId xmlns:a16="http://schemas.microsoft.com/office/drawing/2014/main" id="{3068090D-6548-FB20-DDA2-1BDAF804E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765992" y="2882295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97040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65826"/>
            <a:ext cx="10874406" cy="907156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Montserrat"/>
              </a:rPr>
              <a:t>Ecosystem Partners &amp; Relationship Building</a:t>
            </a:r>
            <a:endParaRPr lang="en-US" sz="4000"/>
          </a:p>
        </p:txBody>
      </p:sp>
      <p:grpSp>
        <p:nvGrpSpPr>
          <p:cNvPr id="40" name="Group 39" descr="State and/or Federal Apprenticeship Agency">
            <a:extLst>
              <a:ext uri="{FF2B5EF4-FFF2-40B4-BE49-F238E27FC236}">
                <a16:creationId xmlns:a16="http://schemas.microsoft.com/office/drawing/2014/main" id="{3EAD88EB-0D83-DA16-B731-05B124C35A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903229" y="1681728"/>
            <a:ext cx="3332231" cy="869208"/>
            <a:chOff x="1954029" y="1681728"/>
            <a:chExt cx="3332231" cy="869208"/>
          </a:xfrm>
        </p:grpSpPr>
        <p:sp>
          <p:nvSpPr>
            <p:cNvPr id="17" name="TextBox 16" descr="State and/or Federal Apprenticeship Agency&#10;">
              <a:extLst>
                <a:ext uri="{FF2B5EF4-FFF2-40B4-BE49-F238E27FC236}">
                  <a16:creationId xmlns:a16="http://schemas.microsoft.com/office/drawing/2014/main" id="{678729B3-6535-0948-D57B-6B9D2FB6DB45}"/>
                </a:ext>
              </a:extLst>
            </p:cNvPr>
            <p:cNvSpPr txBox="1"/>
            <p:nvPr/>
          </p:nvSpPr>
          <p:spPr>
            <a:xfrm>
              <a:off x="2692803" y="1823945"/>
              <a:ext cx="25934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State and/or Federal Apprenticeship Agency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BA9276B-4570-18FB-D600-C1147D3AAF61}"/>
                </a:ext>
              </a:extLst>
            </p:cNvPr>
            <p:cNvGrpSpPr/>
            <p:nvPr/>
          </p:nvGrpSpPr>
          <p:grpSpPr>
            <a:xfrm>
              <a:off x="1954029" y="1681728"/>
              <a:ext cx="869208" cy="869208"/>
              <a:chOff x="10798809" y="2140970"/>
              <a:chExt cx="914400" cy="914400"/>
            </a:xfrm>
          </p:grpSpPr>
          <p:pic>
            <p:nvPicPr>
              <p:cNvPr id="36" name="Graphic 35" descr="Female Profile outline">
                <a:extLst>
                  <a:ext uri="{FF2B5EF4-FFF2-40B4-BE49-F238E27FC236}">
                    <a16:creationId xmlns:a16="http://schemas.microsoft.com/office/drawing/2014/main" id="{7EA58661-1037-4A0D-FBD2-E3855D780E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798809" y="214097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8" name="Graphic 37" descr="Employee badge outline">
                <a:extLst>
                  <a:ext uri="{FF2B5EF4-FFF2-40B4-BE49-F238E27FC236}">
                    <a16:creationId xmlns:a16="http://schemas.microsoft.com/office/drawing/2014/main" id="{19C2D5A9-D60E-0B6E-6497-17FB382AA6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011290" y="2667036"/>
                <a:ext cx="251460" cy="251460"/>
              </a:xfrm>
              <a:prstGeom prst="rect">
                <a:avLst/>
              </a:prstGeom>
            </p:spPr>
          </p:pic>
        </p:grpSp>
      </p:grpSp>
      <p:grpSp>
        <p:nvGrpSpPr>
          <p:cNvPr id="42" name="Group 41" descr="Other Regional Chambers">
            <a:extLst>
              <a:ext uri="{FF2B5EF4-FFF2-40B4-BE49-F238E27FC236}">
                <a16:creationId xmlns:a16="http://schemas.microsoft.com/office/drawing/2014/main" id="{39D29A57-4CCB-AD24-7FC3-D8537F546B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076288" y="3168972"/>
            <a:ext cx="2895154" cy="869207"/>
            <a:chOff x="1076288" y="3143572"/>
            <a:chExt cx="2895154" cy="869207"/>
          </a:xfrm>
        </p:grpSpPr>
        <p:sp>
          <p:nvSpPr>
            <p:cNvPr id="15" name="TextBox 14" descr="Other Regional Chambers&#10;">
              <a:extLst>
                <a:ext uri="{FF2B5EF4-FFF2-40B4-BE49-F238E27FC236}">
                  <a16:creationId xmlns:a16="http://schemas.microsoft.com/office/drawing/2014/main" id="{CCA8EF75-2F5F-4819-7966-F59F6CFD5345}"/>
                </a:ext>
              </a:extLst>
            </p:cNvPr>
            <p:cNvSpPr txBox="1"/>
            <p:nvPr/>
          </p:nvSpPr>
          <p:spPr>
            <a:xfrm flipH="1">
              <a:off x="1510892" y="3285788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Other Regional Chambers</a:t>
              </a:r>
            </a:p>
          </p:txBody>
        </p:sp>
        <p:pic>
          <p:nvPicPr>
            <p:cNvPr id="28" name="Graphic 27" descr="Remote work outline">
              <a:extLst>
                <a:ext uri="{FF2B5EF4-FFF2-40B4-BE49-F238E27FC236}">
                  <a16:creationId xmlns:a16="http://schemas.microsoft.com/office/drawing/2014/main" id="{A32191A9-3064-6392-20E3-1EA6B43BD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76288" y="3143572"/>
              <a:ext cx="869207" cy="869207"/>
            </a:xfrm>
            <a:prstGeom prst="rect">
              <a:avLst/>
            </a:prstGeom>
          </p:spPr>
        </p:pic>
      </p:grpSp>
      <p:grpSp>
        <p:nvGrpSpPr>
          <p:cNvPr id="44" name="Group 43" descr="Training Providers">
            <a:extLst>
              <a:ext uri="{FF2B5EF4-FFF2-40B4-BE49-F238E27FC236}">
                <a16:creationId xmlns:a16="http://schemas.microsoft.com/office/drawing/2014/main" id="{8EA570B3-DD07-58EE-1791-E12AC97CFD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630249" y="4557677"/>
            <a:ext cx="2952694" cy="765939"/>
            <a:chOff x="1630249" y="4643343"/>
            <a:chExt cx="2952694" cy="765939"/>
          </a:xfrm>
        </p:grpSpPr>
        <p:sp>
          <p:nvSpPr>
            <p:cNvPr id="14" name="TextBox 13" descr="Training Providers&#10;">
              <a:extLst>
                <a:ext uri="{FF2B5EF4-FFF2-40B4-BE49-F238E27FC236}">
                  <a16:creationId xmlns:a16="http://schemas.microsoft.com/office/drawing/2014/main" id="{26A067EE-2D0F-9CF1-87CE-88E1C285C8A8}"/>
                </a:ext>
              </a:extLst>
            </p:cNvPr>
            <p:cNvSpPr txBox="1"/>
            <p:nvPr/>
          </p:nvSpPr>
          <p:spPr>
            <a:xfrm>
              <a:off x="2122393" y="4857035"/>
              <a:ext cx="2460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Training Providers</a:t>
              </a:r>
            </a:p>
          </p:txBody>
        </p:sp>
        <p:pic>
          <p:nvPicPr>
            <p:cNvPr id="30" name="Graphic 29" descr="Remote learning language outline">
              <a:extLst>
                <a:ext uri="{FF2B5EF4-FFF2-40B4-BE49-F238E27FC236}">
                  <a16:creationId xmlns:a16="http://schemas.microsoft.com/office/drawing/2014/main" id="{CFB4DCF0-5FC1-9388-3CCF-80A74BF9E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30249" y="4643343"/>
              <a:ext cx="765939" cy="765939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F906FC0-1EC7-0D9E-CA95-BF0FE5A3F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5199961" y="2450534"/>
            <a:ext cx="305932" cy="437712"/>
          </a:xfrm>
          <a:prstGeom prst="line">
            <a:avLst/>
          </a:prstGeom>
          <a:ln w="38100">
            <a:solidFill>
              <a:srgbClr val="FAA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BA9FD28-8B1C-CB3F-ACAF-F4B311F25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57264" y="3578176"/>
            <a:ext cx="1632330" cy="0"/>
          </a:xfrm>
          <a:prstGeom prst="line">
            <a:avLst/>
          </a:prstGeom>
          <a:ln w="38100">
            <a:solidFill>
              <a:srgbClr val="FAA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8030DE-8B43-1780-DDF1-460BD4A81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329549" y="4466360"/>
            <a:ext cx="506788" cy="341996"/>
          </a:xfrm>
          <a:prstGeom prst="line">
            <a:avLst/>
          </a:prstGeom>
          <a:ln w="38100">
            <a:solidFill>
              <a:srgbClr val="FAA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0B4513-EE29-2C9B-D43E-30D7A2CC8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65725" y="2882865"/>
            <a:ext cx="2460550" cy="1625730"/>
            <a:chOff x="4865725" y="2882865"/>
            <a:chExt cx="2460550" cy="1625730"/>
          </a:xfrm>
        </p:grpSpPr>
        <p:sp>
          <p:nvSpPr>
            <p:cNvPr id="11" name="TextBox 10" descr="YOUR ORGANIZATION&#10;">
              <a:extLst>
                <a:ext uri="{FF2B5EF4-FFF2-40B4-BE49-F238E27FC236}">
                  <a16:creationId xmlns:a16="http://schemas.microsoft.com/office/drawing/2014/main" id="{94D5C00F-93B6-7A0F-6775-9869708D652E}"/>
                </a:ext>
              </a:extLst>
            </p:cNvPr>
            <p:cNvSpPr txBox="1"/>
            <p:nvPr/>
          </p:nvSpPr>
          <p:spPr>
            <a:xfrm>
              <a:off x="4865725" y="4170041"/>
              <a:ext cx="2460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00" cap="none" spc="0" normalizeH="0" baseline="0" noProof="0">
                  <a:ln>
                    <a:noFill/>
                  </a:ln>
                  <a:solidFill>
                    <a:srgbClr val="00015E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YOUR ORGANIZATION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A41991-6A36-BC70-D224-2741072B26CD}"/>
                </a:ext>
              </a:extLst>
            </p:cNvPr>
            <p:cNvSpPr>
              <a:spLocks/>
            </p:cNvSpPr>
            <p:nvPr/>
          </p:nvSpPr>
          <p:spPr>
            <a:xfrm>
              <a:off x="5505893" y="2882865"/>
              <a:ext cx="1180214" cy="11802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1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Graphic 5" descr="City outline">
            <a:extLst>
              <a:ext uri="{FF2B5EF4-FFF2-40B4-BE49-F238E27FC236}">
                <a16:creationId xmlns:a16="http://schemas.microsoft.com/office/drawing/2014/main" id="{F67FFA26-A807-EF81-4BEF-77A2F74365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38800" y="3019300"/>
            <a:ext cx="914400" cy="91440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91B7726-0EEF-5784-E93F-99E550FB8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4637358"/>
            <a:ext cx="0" cy="874442"/>
          </a:xfrm>
          <a:prstGeom prst="line">
            <a:avLst/>
          </a:prstGeom>
          <a:ln w="38100">
            <a:solidFill>
              <a:srgbClr val="FAA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 descr="Colleges and Universities">
            <a:extLst>
              <a:ext uri="{FF2B5EF4-FFF2-40B4-BE49-F238E27FC236}">
                <a16:creationId xmlns:a16="http://schemas.microsoft.com/office/drawing/2014/main" id="{0C65E42C-70C7-6E28-7006-AD9A1142FD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706883" y="5511800"/>
            <a:ext cx="2778234" cy="804886"/>
            <a:chOff x="4548041" y="5461595"/>
            <a:chExt cx="2778234" cy="804886"/>
          </a:xfrm>
        </p:grpSpPr>
        <p:sp>
          <p:nvSpPr>
            <p:cNvPr id="12" name="TextBox 11" descr="Colleges and Universities&#10;">
              <a:extLst>
                <a:ext uri="{FF2B5EF4-FFF2-40B4-BE49-F238E27FC236}">
                  <a16:creationId xmlns:a16="http://schemas.microsoft.com/office/drawing/2014/main" id="{4D722ADB-D128-0FFE-3BC3-A3B04B196719}"/>
                </a:ext>
              </a:extLst>
            </p:cNvPr>
            <p:cNvSpPr txBox="1"/>
            <p:nvPr/>
          </p:nvSpPr>
          <p:spPr>
            <a:xfrm>
              <a:off x="4865725" y="5571651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Colleges and Universities</a:t>
              </a:r>
            </a:p>
          </p:txBody>
        </p:sp>
        <p:pic>
          <p:nvPicPr>
            <p:cNvPr id="5" name="Graphic 4" descr="Schoolhouse outline">
              <a:extLst>
                <a:ext uri="{FF2B5EF4-FFF2-40B4-BE49-F238E27FC236}">
                  <a16:creationId xmlns:a16="http://schemas.microsoft.com/office/drawing/2014/main" id="{221CF2E7-27E9-9275-1DA5-F0D586B49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548041" y="5461595"/>
              <a:ext cx="804886" cy="804886"/>
            </a:xfrm>
            <a:prstGeom prst="rect">
              <a:avLst/>
            </a:prstGeom>
          </p:spPr>
        </p:pic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2C9C62F-2853-0AE9-F224-45F0C3123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686107" y="2436573"/>
            <a:ext cx="305932" cy="437712"/>
          </a:xfrm>
          <a:prstGeom prst="line">
            <a:avLst/>
          </a:prstGeom>
          <a:ln w="38100">
            <a:solidFill>
              <a:srgbClr val="FAA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 descr="Community Based Organizations (CBOs)">
            <a:extLst>
              <a:ext uri="{FF2B5EF4-FFF2-40B4-BE49-F238E27FC236}">
                <a16:creationId xmlns:a16="http://schemas.microsoft.com/office/drawing/2014/main" id="{7DB39694-E780-670C-27B0-B0B736EC13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132664" y="1681728"/>
            <a:ext cx="3287277" cy="869208"/>
            <a:chOff x="7142005" y="1719038"/>
            <a:chExt cx="3287277" cy="869208"/>
          </a:xfrm>
        </p:grpSpPr>
        <p:sp>
          <p:nvSpPr>
            <p:cNvPr id="7" name="TextBox 6" descr="Community Based Organizations (CBOs)&#10;">
              <a:extLst>
                <a:ext uri="{FF2B5EF4-FFF2-40B4-BE49-F238E27FC236}">
                  <a16:creationId xmlns:a16="http://schemas.microsoft.com/office/drawing/2014/main" id="{6366BFFF-2F8D-D1C1-AC3F-968FF892A81B}"/>
                </a:ext>
              </a:extLst>
            </p:cNvPr>
            <p:cNvSpPr txBox="1"/>
            <p:nvPr/>
          </p:nvSpPr>
          <p:spPr>
            <a:xfrm>
              <a:off x="7968732" y="1861255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Community Based Organizations (CBOs)</a:t>
              </a:r>
            </a:p>
          </p:txBody>
        </p:sp>
        <p:pic>
          <p:nvPicPr>
            <p:cNvPr id="34" name="Graphic 33" descr="Care outline">
              <a:extLst>
                <a:ext uri="{FF2B5EF4-FFF2-40B4-BE49-F238E27FC236}">
                  <a16:creationId xmlns:a16="http://schemas.microsoft.com/office/drawing/2014/main" id="{4F083897-E1C7-D242-8005-DCCE6D4FD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142005" y="1719038"/>
              <a:ext cx="869208" cy="869208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D25E18-D778-D5B8-539E-FDB98FB5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05742" y="3571088"/>
            <a:ext cx="1632330" cy="0"/>
          </a:xfrm>
          <a:prstGeom prst="line">
            <a:avLst/>
          </a:prstGeom>
          <a:ln w="38100">
            <a:solidFill>
              <a:srgbClr val="FAA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 descr="Workforce &#10;Boards">
            <a:extLst>
              <a:ext uri="{FF2B5EF4-FFF2-40B4-BE49-F238E27FC236}">
                <a16:creationId xmlns:a16="http://schemas.microsoft.com/office/drawing/2014/main" id="{06EB3D03-2F79-829B-1CA7-08B8FF5AB0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8695520" y="3134381"/>
            <a:ext cx="2743746" cy="869207"/>
            <a:chOff x="8695520" y="3133722"/>
            <a:chExt cx="2743746" cy="869207"/>
          </a:xfrm>
        </p:grpSpPr>
        <p:sp>
          <p:nvSpPr>
            <p:cNvPr id="9" name="TextBox 8" descr="Workforce &#10;Boards&#10;">
              <a:extLst>
                <a:ext uri="{FF2B5EF4-FFF2-40B4-BE49-F238E27FC236}">
                  <a16:creationId xmlns:a16="http://schemas.microsoft.com/office/drawing/2014/main" id="{BD285974-020C-98FF-C4B0-C831AEDB2656}"/>
                </a:ext>
              </a:extLst>
            </p:cNvPr>
            <p:cNvSpPr txBox="1"/>
            <p:nvPr/>
          </p:nvSpPr>
          <p:spPr>
            <a:xfrm>
              <a:off x="8978716" y="3275938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Workforce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Boards</a:t>
              </a:r>
            </a:p>
          </p:txBody>
        </p:sp>
        <p:pic>
          <p:nvPicPr>
            <p:cNvPr id="32" name="Graphic 31" descr="Board Of Directors outline">
              <a:extLst>
                <a:ext uri="{FF2B5EF4-FFF2-40B4-BE49-F238E27FC236}">
                  <a16:creationId xmlns:a16="http://schemas.microsoft.com/office/drawing/2014/main" id="{B5298582-1161-0506-C1A6-F11057184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695520" y="3133722"/>
              <a:ext cx="869207" cy="869207"/>
            </a:xfrm>
            <a:prstGeom prst="rect">
              <a:avLst/>
            </a:prstGeom>
          </p:spPr>
        </p:pic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2E48A90-4FB4-678C-9D5F-98412C285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57505" y="4476458"/>
            <a:ext cx="506788" cy="341996"/>
          </a:xfrm>
          <a:prstGeom prst="line">
            <a:avLst/>
          </a:prstGeom>
          <a:ln w="38100">
            <a:solidFill>
              <a:srgbClr val="FAA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descr="K-12 School Systems">
            <a:extLst>
              <a:ext uri="{FF2B5EF4-FFF2-40B4-BE49-F238E27FC236}">
                <a16:creationId xmlns:a16="http://schemas.microsoft.com/office/drawing/2014/main" id="{26418FDC-F2AA-CFAE-E5C0-E55771447D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934453" y="4466360"/>
            <a:ext cx="3260547" cy="914400"/>
            <a:chOff x="7895523" y="4508595"/>
            <a:chExt cx="3260547" cy="914400"/>
          </a:xfrm>
        </p:grpSpPr>
        <p:sp>
          <p:nvSpPr>
            <p:cNvPr id="10" name="TextBox 9" descr="K-12 School Systems&#10;">
              <a:extLst>
                <a:ext uri="{FF2B5EF4-FFF2-40B4-BE49-F238E27FC236}">
                  <a16:creationId xmlns:a16="http://schemas.microsoft.com/office/drawing/2014/main" id="{3CC8BF5A-9C0D-B96F-285E-622B79DDC153}"/>
                </a:ext>
              </a:extLst>
            </p:cNvPr>
            <p:cNvSpPr txBox="1"/>
            <p:nvPr/>
          </p:nvSpPr>
          <p:spPr>
            <a:xfrm>
              <a:off x="8695520" y="4796518"/>
              <a:ext cx="2460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K-12 School Systems</a:t>
              </a:r>
            </a:p>
          </p:txBody>
        </p:sp>
        <p:pic>
          <p:nvPicPr>
            <p:cNvPr id="16" name="Graphic 15" descr="Children outline">
              <a:extLst>
                <a:ext uri="{FF2B5EF4-FFF2-40B4-BE49-F238E27FC236}">
                  <a16:creationId xmlns:a16="http://schemas.microsoft.com/office/drawing/2014/main" id="{CABF79F7-918B-AE18-D566-DF60FC51C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895523" y="4508595"/>
              <a:ext cx="914400" cy="914400"/>
            </a:xfrm>
            <a:prstGeom prst="rect">
              <a:avLst/>
            </a:prstGeom>
          </p:spPr>
        </p:pic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660632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65826"/>
            <a:ext cx="10874406" cy="907156"/>
          </a:xfrm>
        </p:spPr>
        <p:txBody>
          <a:bodyPr>
            <a:normAutofit/>
          </a:bodyPr>
          <a:lstStyle/>
          <a:p>
            <a:r>
              <a:rPr lang="en-US" sz="4000">
                <a:latin typeface="Montserrat"/>
              </a:rPr>
              <a:t>Lessons Learned</a:t>
            </a:r>
            <a:endParaRPr lang="en-US" sz="400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8E99C9-A6CA-CAD4-8575-D66447153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98314" y="2775987"/>
            <a:ext cx="2460550" cy="2067886"/>
            <a:chOff x="479394" y="2775987"/>
            <a:chExt cx="2460550" cy="2067886"/>
          </a:xfrm>
        </p:grpSpPr>
        <p:sp>
          <p:nvSpPr>
            <p:cNvPr id="5" name="TextBox 4" descr="This Takes&#10;Work&#10;">
              <a:extLst>
                <a:ext uri="{FF2B5EF4-FFF2-40B4-BE49-F238E27FC236}">
                  <a16:creationId xmlns:a16="http://schemas.microsoft.com/office/drawing/2014/main" id="{540D491C-C0A6-DE45-15E0-CC2B173C32E3}"/>
                </a:ext>
              </a:extLst>
            </p:cNvPr>
            <p:cNvSpPr txBox="1"/>
            <p:nvPr/>
          </p:nvSpPr>
          <p:spPr>
            <a:xfrm>
              <a:off x="479394" y="4259098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This Takes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Work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96DF571-A6BC-9A05-3003-3478DEC8889F}"/>
                </a:ext>
              </a:extLst>
            </p:cNvPr>
            <p:cNvGrpSpPr/>
            <p:nvPr/>
          </p:nvGrpSpPr>
          <p:grpSpPr>
            <a:xfrm>
              <a:off x="1119562" y="2775987"/>
              <a:ext cx="1180214" cy="1180214"/>
              <a:chOff x="1119562" y="2775987"/>
              <a:chExt cx="1180214" cy="118021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A01093E-13FA-7D18-179C-2CE8E6F11BA3}"/>
                  </a:ext>
                </a:extLst>
              </p:cNvPr>
              <p:cNvSpPr/>
              <p:nvPr/>
            </p:nvSpPr>
            <p:spPr>
              <a:xfrm>
                <a:off x="1119562" y="2775987"/>
                <a:ext cx="1180214" cy="11802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15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" name="Graphic 27" descr="Aspiration outline">
                <a:extLst>
                  <a:ext uri="{FF2B5EF4-FFF2-40B4-BE49-F238E27FC236}">
                    <a16:creationId xmlns:a16="http://schemas.microsoft.com/office/drawing/2014/main" id="{C0C8FC7D-EED7-F4CB-262B-83C13B534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73732" y="2903575"/>
                <a:ext cx="831514" cy="831514"/>
              </a:xfrm>
              <a:prstGeom prst="rect">
                <a:avLst/>
              </a:prstGeom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F427DE7-0986-1588-AC35-76DF5F5D2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33137" y="2772428"/>
            <a:ext cx="2460550" cy="2071445"/>
            <a:chOff x="8992917" y="2775987"/>
            <a:chExt cx="2460550" cy="2071445"/>
          </a:xfrm>
        </p:grpSpPr>
        <p:sp>
          <p:nvSpPr>
            <p:cNvPr id="23" name="TextBox 22" descr="A Win &#10;Is a Win&#10;">
              <a:extLst>
                <a:ext uri="{FF2B5EF4-FFF2-40B4-BE49-F238E27FC236}">
                  <a16:creationId xmlns:a16="http://schemas.microsoft.com/office/drawing/2014/main" id="{77EB3417-F7DE-425E-439D-5A17A504B343}"/>
                </a:ext>
              </a:extLst>
            </p:cNvPr>
            <p:cNvSpPr txBox="1"/>
            <p:nvPr/>
          </p:nvSpPr>
          <p:spPr>
            <a:xfrm>
              <a:off x="8992917" y="4262657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A Win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Is a Win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F025414-6AB1-B665-7543-A4E19B9E6668}"/>
                </a:ext>
              </a:extLst>
            </p:cNvPr>
            <p:cNvGrpSpPr/>
            <p:nvPr/>
          </p:nvGrpSpPr>
          <p:grpSpPr>
            <a:xfrm>
              <a:off x="9633085" y="2775987"/>
              <a:ext cx="1180214" cy="1180214"/>
              <a:chOff x="9633085" y="2729225"/>
              <a:chExt cx="1180214" cy="1180214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76B9662-B98F-CF16-639D-7365038AC0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3085" y="2729225"/>
                <a:ext cx="1180214" cy="11802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15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0" name="Graphic 29" descr="Aspiration outline">
                <a:extLst>
                  <a:ext uri="{FF2B5EF4-FFF2-40B4-BE49-F238E27FC236}">
                    <a16:creationId xmlns:a16="http://schemas.microsoft.com/office/drawing/2014/main" id="{AF4EC2D0-F88A-73AB-8CBB-A5267DF9E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765992" y="2876995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AE36AA-19D9-D3E6-491E-3EA0894AA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65726" y="2775987"/>
            <a:ext cx="2460550" cy="2067886"/>
            <a:chOff x="3317235" y="2775987"/>
            <a:chExt cx="2460550" cy="2067886"/>
          </a:xfrm>
        </p:grpSpPr>
        <p:sp>
          <p:nvSpPr>
            <p:cNvPr id="11" name="TextBox 10" descr="Understand Your Audiences&#10;">
              <a:extLst>
                <a:ext uri="{FF2B5EF4-FFF2-40B4-BE49-F238E27FC236}">
                  <a16:creationId xmlns:a16="http://schemas.microsoft.com/office/drawing/2014/main" id="{605B9D2C-BB81-83C6-C27F-B513BB8072EF}"/>
                </a:ext>
              </a:extLst>
            </p:cNvPr>
            <p:cNvSpPr txBox="1"/>
            <p:nvPr/>
          </p:nvSpPr>
          <p:spPr>
            <a:xfrm>
              <a:off x="3317235" y="4259098"/>
              <a:ext cx="24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Understand Your Audiences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55624DC-0F30-5007-6692-EC656F8998B3}"/>
                </a:ext>
              </a:extLst>
            </p:cNvPr>
            <p:cNvGrpSpPr/>
            <p:nvPr/>
          </p:nvGrpSpPr>
          <p:grpSpPr>
            <a:xfrm>
              <a:off x="3957403" y="2775987"/>
              <a:ext cx="1180214" cy="1180214"/>
              <a:chOff x="3957403" y="2729225"/>
              <a:chExt cx="1180214" cy="118021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9B38685-36EE-46F4-FA47-9DBA845554C8}"/>
                  </a:ext>
                </a:extLst>
              </p:cNvPr>
              <p:cNvSpPr/>
              <p:nvPr/>
            </p:nvSpPr>
            <p:spPr>
              <a:xfrm>
                <a:off x="3957403" y="2729225"/>
                <a:ext cx="1180214" cy="11802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15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" name="Graphic 33" descr="Target Audience outline">
                <a:extLst>
                  <a:ext uri="{FF2B5EF4-FFF2-40B4-BE49-F238E27FC236}">
                    <a16:creationId xmlns:a16="http://schemas.microsoft.com/office/drawing/2014/main" id="{957A7686-C2C3-3690-4365-4668BA23E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090310" y="2876995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36421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65826"/>
            <a:ext cx="10874406" cy="907156"/>
          </a:xfrm>
        </p:spPr>
        <p:txBody>
          <a:bodyPr>
            <a:normAutofit/>
          </a:bodyPr>
          <a:lstStyle/>
          <a:p>
            <a:r>
              <a:rPr lang="en-US" sz="4000">
                <a:latin typeface="Montserrat"/>
              </a:rPr>
              <a:t>GCP’s Achievements – So Far!</a:t>
            </a:r>
            <a:endParaRPr lang="en-US" sz="40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ACD520C-9C11-5C69-0109-2D8053A3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562" y="2775987"/>
            <a:ext cx="1180214" cy="11802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1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Doctor female outline">
            <a:extLst>
              <a:ext uri="{FF2B5EF4-FFF2-40B4-BE49-F238E27FC236}">
                <a16:creationId xmlns:a16="http://schemas.microsoft.com/office/drawing/2014/main" id="{61FA1BE2-10F3-A536-832B-007BE36F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2469" y="2908894"/>
            <a:ext cx="914400" cy="914400"/>
          </a:xfrm>
          <a:prstGeom prst="rect">
            <a:avLst/>
          </a:prstGeom>
        </p:spPr>
      </p:pic>
      <p:sp>
        <p:nvSpPr>
          <p:cNvPr id="21" name="TextBox 20" descr="14 Occupations Registered&#10;">
            <a:extLst>
              <a:ext uri="{FF2B5EF4-FFF2-40B4-BE49-F238E27FC236}">
                <a16:creationId xmlns:a16="http://schemas.microsoft.com/office/drawing/2014/main" id="{E3FEE0B8-5E9F-2DDA-EAA5-95B5FB96EA0D}"/>
              </a:ext>
            </a:extLst>
          </p:cNvPr>
          <p:cNvSpPr txBox="1"/>
          <p:nvPr/>
        </p:nvSpPr>
        <p:spPr>
          <a:xfrm>
            <a:off x="479394" y="4259098"/>
            <a:ext cx="246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14 Occupations Registered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6399AE5-D109-F1B4-C155-61E6D7ACC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7403" y="2775987"/>
            <a:ext cx="1180214" cy="11802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1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631DE6F-D7F3-F85E-90BE-378D85061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95970" y="2958149"/>
            <a:ext cx="1279932" cy="815889"/>
            <a:chOff x="5638800" y="2971800"/>
            <a:chExt cx="1480737" cy="943892"/>
          </a:xfrm>
        </p:grpSpPr>
        <p:pic>
          <p:nvPicPr>
            <p:cNvPr id="43" name="Graphic 42" descr="Lecturer outline">
              <a:extLst>
                <a:ext uri="{FF2B5EF4-FFF2-40B4-BE49-F238E27FC236}">
                  <a16:creationId xmlns:a16="http://schemas.microsoft.com/office/drawing/2014/main" id="{A57AF358-2B88-8C8A-B490-DACF0A3B8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  <p:pic>
          <p:nvPicPr>
            <p:cNvPr id="45" name="Graphic 44" descr="Man and woman outline">
              <a:extLst>
                <a:ext uri="{FF2B5EF4-FFF2-40B4-BE49-F238E27FC236}">
                  <a16:creationId xmlns:a16="http://schemas.microsoft.com/office/drawing/2014/main" id="{019AC8D8-405D-B5CC-4239-0E28B12E5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05137" y="3001292"/>
              <a:ext cx="914400" cy="914400"/>
            </a:xfrm>
            <a:prstGeom prst="rect">
              <a:avLst/>
            </a:prstGeom>
          </p:spPr>
        </p:pic>
      </p:grpSp>
      <p:sp>
        <p:nvSpPr>
          <p:cNvPr id="36" name="TextBox 35" descr="Signing Day Event&#10;">
            <a:extLst>
              <a:ext uri="{FF2B5EF4-FFF2-40B4-BE49-F238E27FC236}">
                <a16:creationId xmlns:a16="http://schemas.microsoft.com/office/drawing/2014/main" id="{62A679C9-4BDA-61D0-8C7B-490C1CEFCEE7}"/>
              </a:ext>
            </a:extLst>
          </p:cNvPr>
          <p:cNvSpPr txBox="1"/>
          <p:nvPr/>
        </p:nvSpPr>
        <p:spPr>
          <a:xfrm>
            <a:off x="3317235" y="4259098"/>
            <a:ext cx="2460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Signing Day Event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B289B4A-150D-AA2D-BDAD-4E854671A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95244" y="2838893"/>
            <a:ext cx="1180214" cy="11802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1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Social distancing outline">
            <a:extLst>
              <a:ext uri="{FF2B5EF4-FFF2-40B4-BE49-F238E27FC236}">
                <a16:creationId xmlns:a16="http://schemas.microsoft.com/office/drawing/2014/main" id="{D9524167-52B7-AF61-8499-99E45AFD3C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151" y="2951357"/>
            <a:ext cx="914400" cy="914400"/>
          </a:xfrm>
          <a:prstGeom prst="rect">
            <a:avLst/>
          </a:prstGeom>
        </p:spPr>
      </p:pic>
      <p:sp>
        <p:nvSpPr>
          <p:cNvPr id="31" name="TextBox 30" descr="Employer Convening Events&#10;">
            <a:extLst>
              <a:ext uri="{FF2B5EF4-FFF2-40B4-BE49-F238E27FC236}">
                <a16:creationId xmlns:a16="http://schemas.microsoft.com/office/drawing/2014/main" id="{9509B0C3-EFF7-56C7-850B-D852C2E7C436}"/>
              </a:ext>
            </a:extLst>
          </p:cNvPr>
          <p:cNvSpPr txBox="1"/>
          <p:nvPr/>
        </p:nvSpPr>
        <p:spPr>
          <a:xfrm>
            <a:off x="6155076" y="4259702"/>
            <a:ext cx="246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Employer Convening Events</a:t>
            </a:r>
            <a:endParaRPr kumimoji="0" lang="en-US" sz="16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ACA0F3-643A-5560-0D72-B969F015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633085" y="2775987"/>
            <a:ext cx="1180214" cy="11802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1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Graphic 49" descr="Comment Like outline">
            <a:extLst>
              <a:ext uri="{FF2B5EF4-FFF2-40B4-BE49-F238E27FC236}">
                <a16:creationId xmlns:a16="http://schemas.microsoft.com/office/drawing/2014/main" id="{B282BC80-2F27-BDEB-9E7A-44737B7322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65992" y="2951357"/>
            <a:ext cx="914400" cy="914400"/>
          </a:xfrm>
          <a:prstGeom prst="rect">
            <a:avLst/>
          </a:prstGeom>
        </p:spPr>
      </p:pic>
      <p:sp>
        <p:nvSpPr>
          <p:cNvPr id="26" name="TextBox 25" descr="Sales Training for the Hub Team&#10;">
            <a:extLst>
              <a:ext uri="{FF2B5EF4-FFF2-40B4-BE49-F238E27FC236}">
                <a16:creationId xmlns:a16="http://schemas.microsoft.com/office/drawing/2014/main" id="{DCF0F6B8-0E0E-226F-C366-0770C25963F4}"/>
              </a:ext>
            </a:extLst>
          </p:cNvPr>
          <p:cNvSpPr txBox="1"/>
          <p:nvPr/>
        </p:nvSpPr>
        <p:spPr>
          <a:xfrm>
            <a:off x="8992917" y="4262657"/>
            <a:ext cx="246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Sales Training for the Hub Team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587973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65826"/>
            <a:ext cx="10874406" cy="907156"/>
          </a:xfrm>
        </p:spPr>
        <p:txBody>
          <a:bodyPr>
            <a:normAutofit/>
          </a:bodyPr>
          <a:lstStyle/>
          <a:p>
            <a:r>
              <a:rPr lang="en-US" sz="4000">
                <a:latin typeface="Montserrat"/>
              </a:rPr>
              <a:t>Engage with GCP</a:t>
            </a:r>
            <a:endParaRPr lang="en-US" sz="40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2B3DD2-B47A-4228-2D60-F1CEEAEA73B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9395" y="1925816"/>
            <a:ext cx="11229226" cy="837058"/>
          </a:xfrm>
        </p:spPr>
        <p:txBody>
          <a:bodyPr anchor="ctr" anchorCtr="0"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>
                <a:latin typeface="Aptos" panose="020B0004020202020204" pitchFamily="34" charset="0"/>
                <a:cs typeface="Times New Roman" panose="02020603050405020304" pitchFamily="18" charset="0"/>
              </a:rPr>
              <a:t>Connect with us on social or via </a:t>
            </a:r>
            <a:r>
              <a:rPr lang="en-US" u="sng">
                <a:latin typeface="Aptos" panose="020B0004020202020204" pitchFamily="34" charset="0"/>
                <a:cs typeface="Times New Roman" panose="02020603050405020304" pitchFamily="18" charset="0"/>
              </a:rPr>
              <a:t>apprenticeships@greatercle.com</a:t>
            </a:r>
            <a:endParaRPr lang="en-US" u="sng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aphic 16" descr="social media icons">
            <a:extLst>
              <a:ext uri="{FF2B5EF4-FFF2-40B4-BE49-F238E27FC236}">
                <a16:creationId xmlns:a16="http://schemas.microsoft.com/office/drawing/2014/main" id="{42D23D93-A8C3-0B6D-E9D0-DB71FCA66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8709" y="3045966"/>
            <a:ext cx="7070599" cy="1071303"/>
          </a:xfrm>
          <a:prstGeom prst="rect">
            <a:avLst/>
          </a:prstGeom>
        </p:spPr>
      </p:pic>
      <p:pic>
        <p:nvPicPr>
          <p:cNvPr id="21" name="Picture 20" descr="QR Code: https://linktr.ee/greatercle?_cldee=NYe7jYPQCl81KI3Z9tVjawbpR2v2DwaBaG8wW9fPibC_gh4RcAw-SaGlvAZixZqo&amp;recipientid=contact-afc7a636e0ffed118f6e002248081c88-e1b882d8490a434cb461ea1c566626a4&amp;utm_source=ClickDimensions&amp;utm_medium=email&amp;utm_campaign=GCP%20This%20Week&amp;esid=48866853-a87c-ee11-8179-002248081cac">
            <a:extLst>
              <a:ext uri="{FF2B5EF4-FFF2-40B4-BE49-F238E27FC236}">
                <a16:creationId xmlns:a16="http://schemas.microsoft.com/office/drawing/2014/main" id="{0AC6113A-36B3-4DCE-B3FC-E57A67491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90" y="4400361"/>
            <a:ext cx="1708636" cy="1708636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4058840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6E502-6A9B-BD7A-D5BE-EEF62903B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7E8A-9E14-89D2-73F4-F4A735C6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5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Montserrat"/>
              </a:rPr>
              <a:t>How Can You Get Involved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94BB912-A751-BB7F-152D-D08D956833D9}"/>
              </a:ext>
            </a:extLst>
          </p:cNvPr>
          <p:cNvSpPr txBox="1">
            <a:spLocks/>
          </p:cNvSpPr>
          <p:nvPr/>
        </p:nvSpPr>
        <p:spPr>
          <a:xfrm>
            <a:off x="8776855" y="6490682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172219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CC1138-151B-91D2-468B-53C11A5D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"/>
              </a:rPr>
              <a:t>What Role Do/Could You Play in RA?</a:t>
            </a:r>
            <a:endParaRPr lang="en-US"/>
          </a:p>
        </p:txBody>
      </p:sp>
      <p:pic>
        <p:nvPicPr>
          <p:cNvPr id="9" name="Graphic 8" descr="Group brainstorm with solid fill">
            <a:extLst>
              <a:ext uri="{FF2B5EF4-FFF2-40B4-BE49-F238E27FC236}">
                <a16:creationId xmlns:a16="http://schemas.microsoft.com/office/drawing/2014/main" id="{CF7C42A2-C090-FF65-655C-3EF8EE8FD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2294" y="1936864"/>
            <a:ext cx="1073036" cy="1073036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ACFF8ED-EA21-F102-76C8-1658DF6617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137" y="3264314"/>
            <a:ext cx="2419350" cy="563563"/>
          </a:xfrm>
        </p:spPr>
        <p:txBody>
          <a:bodyPr/>
          <a:lstStyle/>
          <a:p>
            <a:r>
              <a:rPr lang="en-US" u="sng">
                <a:solidFill>
                  <a:schemeClr val="tx1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Convener</a:t>
            </a:r>
            <a:endParaRPr lang="en-US" b="0" u="sng">
              <a:solidFill>
                <a:schemeClr val="tx1"/>
              </a:solidFill>
              <a:latin typeface="Montserrat Medium" panose="00000600000000000000" pitchFamily="2" charset="0"/>
              <a:cs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F850E89-B577-615B-0960-F5ED2A3696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19137" y="3944079"/>
            <a:ext cx="2419350" cy="188258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Engage community to share information about RA and maintain working knowledge of available resources </a:t>
            </a:r>
          </a:p>
          <a:p>
            <a:endParaRPr lang="en-US"/>
          </a:p>
        </p:txBody>
      </p:sp>
      <p:pic>
        <p:nvPicPr>
          <p:cNvPr id="11" name="Graphic 10" descr="Connections with solid fill">
            <a:extLst>
              <a:ext uri="{FF2B5EF4-FFF2-40B4-BE49-F238E27FC236}">
                <a16:creationId xmlns:a16="http://schemas.microsoft.com/office/drawing/2014/main" id="{A8B2F60B-CD79-3B6C-7B3B-929E18539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2010" y="1991728"/>
            <a:ext cx="1016996" cy="1016996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092FAD1-D280-57A0-3174-A8DADD5CCC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0833" y="3263547"/>
            <a:ext cx="2419350" cy="563563"/>
          </a:xfrm>
        </p:spPr>
        <p:txBody>
          <a:bodyPr/>
          <a:lstStyle/>
          <a:p>
            <a:r>
              <a:rPr lang="en-US" u="sng">
                <a:solidFill>
                  <a:schemeClr val="tx1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Partner</a:t>
            </a:r>
          </a:p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B496921-0C96-DF27-3EF9-9D07F97811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63671" y="3954520"/>
            <a:ext cx="2669986" cy="23156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Actively promote RA, host events for RA stakeholders to present information, support through special initiatives</a:t>
            </a:r>
          </a:p>
          <a:p>
            <a:endParaRPr lang="en-US"/>
          </a:p>
        </p:txBody>
      </p:sp>
      <p:pic>
        <p:nvPicPr>
          <p:cNvPr id="3" name="Graphic 2" descr="Remote work with solid fill">
            <a:extLst>
              <a:ext uri="{FF2B5EF4-FFF2-40B4-BE49-F238E27FC236}">
                <a16:creationId xmlns:a16="http://schemas.microsoft.com/office/drawing/2014/main" id="{557D6134-BC58-3EC4-4EB2-C3EEFC842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2500" y="1991728"/>
            <a:ext cx="1135656" cy="1135656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9912CC4-7C13-770F-E7CE-CC92BA7200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70653" y="3263546"/>
            <a:ext cx="2419350" cy="563563"/>
          </a:xfrm>
        </p:spPr>
        <p:txBody>
          <a:bodyPr/>
          <a:lstStyle/>
          <a:p>
            <a:r>
              <a:rPr lang="en-US" u="sng">
                <a:solidFill>
                  <a:schemeClr val="tx1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Sponsor</a:t>
            </a:r>
          </a:p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9FBDF84-4D6F-A453-AD94-4AF95890BD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86878" y="3944079"/>
            <a:ext cx="2586899" cy="22311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Register a group program and manage the related administrative duties for employers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18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65826"/>
            <a:ext cx="10874406" cy="907156"/>
          </a:xfrm>
        </p:spPr>
        <p:txBody>
          <a:bodyPr>
            <a:normAutofit/>
          </a:bodyPr>
          <a:lstStyle/>
          <a:p>
            <a:r>
              <a:rPr lang="en-US" sz="4000">
                <a:latin typeface="Montserrat"/>
              </a:rPr>
              <a:t>Key Resources to Access</a:t>
            </a:r>
            <a:endParaRPr lang="en-US" sz="40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2B3DD2-B47A-4228-2D60-F1CEEAEA73B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3581" y="1805231"/>
            <a:ext cx="10473636" cy="4089541"/>
          </a:xfrm>
        </p:spPr>
        <p:txBody>
          <a:bodyPr anchor="ctr" anchorCtr="0"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of current state apprenticeship efforts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>
                <a:solidFill>
                  <a:schemeClr val="tx1"/>
                </a:solidFill>
                <a:latin typeface="Montserrat"/>
                <a:ea typeface="Aptos" panose="020B0004020202020204" pitchFamily="34" charset="0"/>
                <a:cs typeface="Times New Roman"/>
              </a:rPr>
              <a:t>Engagement with apprenticeship ecosystem</a:t>
            </a:r>
            <a:endParaRPr lang="en-US">
              <a:solidFill>
                <a:schemeClr val="tx1"/>
              </a:solidFill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Where and how related apprenticeship funding is accessed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>
                <a:solidFill>
                  <a:schemeClr val="tx1"/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Industries and employers already involved and using RA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471429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eef3b86655_2_0"/>
          <p:cNvSpPr txBox="1">
            <a:spLocks noGrp="1"/>
          </p:cNvSpPr>
          <p:nvPr>
            <p:ph type="title"/>
          </p:nvPr>
        </p:nvSpPr>
        <p:spPr>
          <a:xfrm>
            <a:off x="838200" y="3608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en-US">
                <a:latin typeface="Montserra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No-Cost Resources</a:t>
            </a:r>
          </a:p>
        </p:txBody>
      </p:sp>
      <p:pic>
        <p:nvPicPr>
          <p:cNvPr id="2" name="Picture 2" descr="Workforce Board Guid">
            <a:extLst>
              <a:ext uri="{FF2B5EF4-FFF2-40B4-BE49-F238E27FC236}">
                <a16:creationId xmlns:a16="http://schemas.microsoft.com/office/drawing/2014/main" id="{B990CAD1-24FA-C111-A680-800E546B4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68" y="1818818"/>
            <a:ext cx="2743200" cy="322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Google Shape;319;p3" descr="QR Code: https://safal.partners/Partner-Resource">
            <a:extLst>
              <a:ext uri="{FF2B5EF4-FFF2-40B4-BE49-F238E27FC236}">
                <a16:creationId xmlns:a16="http://schemas.microsoft.com/office/drawing/2014/main" id="{6900806F-D0C8-71B1-2CCA-FFE7CD5E0933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569268" y="5167311"/>
            <a:ext cx="5181600" cy="47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160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chemeClr val="tx1"/>
                </a:solidFill>
                <a:latin typeface="Montserrat Medium"/>
                <a:hlinkClick r:id="rId4" tooltip="https://safal.partners/Partner-Resource"/>
              </a:rPr>
              <a:t>Guide to Identifying Partners</a:t>
            </a:r>
            <a:endParaRPr lang="en-US" sz="2000" b="1">
              <a:solidFill>
                <a:schemeClr val="tx1"/>
              </a:solidFill>
              <a:latin typeface="Montserrat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BC801-7317-FBF5-539F-A0CC5E3F6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0463" y="2067470"/>
            <a:ext cx="6240607" cy="4351338"/>
          </a:xfrm>
        </p:spPr>
        <p:txBody>
          <a:bodyPr/>
          <a:lstStyle/>
          <a:p>
            <a:pPr marL="742950" lvl="1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prstClr val="black"/>
                </a:solidFill>
                <a:latin typeface="Montserrat Medium"/>
              </a:rPr>
              <a:t>Request </a:t>
            </a:r>
            <a:r>
              <a:rPr lang="en-US" b="1" u="sng">
                <a:solidFill>
                  <a:prstClr val="black"/>
                </a:solidFill>
                <a:latin typeface="Montserrat Medium"/>
              </a:rPr>
              <a:t>no-cost</a:t>
            </a:r>
            <a:r>
              <a:rPr lang="en-US">
                <a:solidFill>
                  <a:prstClr val="black"/>
                </a:solidFill>
                <a:latin typeface="Montserrat Medium"/>
              </a:rPr>
              <a:t> online or in-person training for your organization</a:t>
            </a:r>
          </a:p>
          <a:p>
            <a:pPr marL="742950" lvl="1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prstClr val="black"/>
                </a:solidFill>
                <a:latin typeface="Montserrat Medium"/>
              </a:rPr>
              <a:t>Become a Center partner to receive notification of upcoming webinars, Virtual Office Hours</a:t>
            </a:r>
          </a:p>
          <a:p>
            <a:pPr marL="742950" lvl="1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prstClr val="black"/>
                </a:solidFill>
                <a:latin typeface="Montserrat Medium"/>
              </a:rPr>
              <a:t>Visit our website for </a:t>
            </a:r>
            <a:br>
              <a:rPr lang="en-US">
                <a:solidFill>
                  <a:prstClr val="black"/>
                </a:solidFill>
                <a:latin typeface="Montserrat Medium"/>
              </a:rPr>
            </a:br>
            <a:r>
              <a:rPr lang="en-US">
                <a:solidFill>
                  <a:prstClr val="black"/>
                </a:solidFill>
                <a:latin typeface="Montserrat Medium"/>
              </a:rPr>
              <a:t>downloadable materials </a:t>
            </a:r>
          </a:p>
          <a:p>
            <a:endParaRPr lang="en-US"/>
          </a:p>
        </p:txBody>
      </p:sp>
      <p:pic>
        <p:nvPicPr>
          <p:cNvPr id="6" name="Picture 7" descr="Qr code: https://safal.partners/Partner-Resource">
            <a:extLst>
              <a:ext uri="{FF2B5EF4-FFF2-40B4-BE49-F238E27FC236}">
                <a16:creationId xmlns:a16="http://schemas.microsoft.com/office/drawing/2014/main" id="{3942F5F7-9C13-D100-0E92-55D7B8FE1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91" y="4649546"/>
            <a:ext cx="1417979" cy="1388241"/>
          </a:xfrm>
          <a:prstGeom prst="rect">
            <a:avLst/>
          </a:prstGeom>
        </p:spPr>
      </p:pic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65845142-C36A-25ED-E318-CA1E981B14EE}"/>
              </a:ext>
            </a:extLst>
          </p:cNvPr>
          <p:cNvSpPr txBox="1">
            <a:spLocks/>
          </p:cNvSpPr>
          <p:nvPr/>
        </p:nvSpPr>
        <p:spPr>
          <a:xfrm>
            <a:off x="9982200" y="6492875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© 2024 Safal Partners</a:t>
            </a:r>
          </a:p>
        </p:txBody>
      </p:sp>
    </p:spTree>
    <p:extLst>
      <p:ext uri="{BB962C8B-B14F-4D97-AF65-F5344CB8AC3E}">
        <p14:creationId xmlns:p14="http://schemas.microsoft.com/office/powerpoint/2010/main" val="531959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0D15-ED5B-C9B7-6B9C-0E4C7B57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50924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FE04-D8EE-4B50-10ED-68BF3B5A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789"/>
            <a:ext cx="10515600" cy="1325563"/>
          </a:xfrm>
        </p:spPr>
        <p:txBody>
          <a:bodyPr/>
          <a:lstStyle/>
          <a:p>
            <a:r>
              <a:rPr lang="en-US"/>
              <a:t>Center of Excellence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FABF-0197-E13F-DF65-8F4DD4B5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8103920" cy="4591827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>
                <a:solidFill>
                  <a:schemeClr val="tx1"/>
                </a:solidFill>
                <a:latin typeface="Montserrat Medium"/>
                <a:cs typeface="Segoe UI"/>
              </a:rPr>
              <a:t>U.S. DOL initiative to increase systems alignment across apprenticeship, education, and workforce</a:t>
            </a:r>
          </a:p>
          <a:p>
            <a:pPr>
              <a:lnSpc>
                <a:spcPct val="120000"/>
              </a:lnSpc>
            </a:pPr>
            <a:r>
              <a:rPr lang="en-US" sz="4000">
                <a:solidFill>
                  <a:schemeClr val="tx1"/>
                </a:solidFill>
                <a:latin typeface="Montserrat Medium"/>
                <a:cs typeface="Segoe UI"/>
              </a:rPr>
              <a:t>Led by Safal Partners</a:t>
            </a:r>
          </a:p>
          <a:p>
            <a:pPr lvl="1">
              <a:lnSpc>
                <a:spcPct val="120000"/>
              </a:lnSpc>
            </a:pPr>
            <a:r>
              <a:rPr lang="en-US" sz="3300">
                <a:solidFill>
                  <a:schemeClr val="tx1"/>
                </a:solidFill>
                <a:latin typeface="Montserrat Medium"/>
                <a:cs typeface="Segoe UI"/>
              </a:rPr>
              <a:t>Collaboration with 5 national partners</a:t>
            </a:r>
          </a:p>
          <a:p>
            <a:pPr>
              <a:lnSpc>
                <a:spcPct val="120000"/>
              </a:lnSpc>
            </a:pPr>
            <a:r>
              <a:rPr lang="en-US" sz="4000">
                <a:solidFill>
                  <a:schemeClr val="tx1"/>
                </a:solidFill>
                <a:latin typeface="Montserrat Medium"/>
                <a:cs typeface="Segoe UI"/>
              </a:rPr>
              <a:t>We provide no-cost technical assistance (TA) including:</a:t>
            </a:r>
          </a:p>
          <a:p>
            <a:pPr lvl="1"/>
            <a:r>
              <a:rPr lang="en-US" sz="3300">
                <a:solidFill>
                  <a:schemeClr val="tx1"/>
                </a:solidFill>
              </a:rPr>
              <a:t>Monthly webinars</a:t>
            </a:r>
          </a:p>
          <a:p>
            <a:pPr lvl="1"/>
            <a:r>
              <a:rPr lang="en-US" sz="3300">
                <a:solidFill>
                  <a:schemeClr val="tx1"/>
                </a:solidFill>
              </a:rPr>
              <a:t>Quarterly virtual office hours</a:t>
            </a:r>
          </a:p>
          <a:p>
            <a:pPr lvl="1"/>
            <a:r>
              <a:rPr lang="en-US" sz="3300">
                <a:solidFill>
                  <a:schemeClr val="tx1"/>
                </a:solidFill>
              </a:rPr>
              <a:t>Individual TA/coaching sessions</a:t>
            </a:r>
          </a:p>
          <a:p>
            <a:pPr lvl="1"/>
            <a:r>
              <a:rPr lang="en-US" sz="3300">
                <a:solidFill>
                  <a:schemeClr val="tx1"/>
                </a:solidFill>
              </a:rPr>
              <a:t>Online resources (desk aids, guides, frameworks, etc.)</a:t>
            </a:r>
            <a:br>
              <a:rPr lang="en-US" sz="3300"/>
            </a:br>
            <a:endParaRPr lang="en-US" sz="3300"/>
          </a:p>
        </p:txBody>
      </p:sp>
      <p:pic>
        <p:nvPicPr>
          <p:cNvPr id="5" name="Picture 3" descr="U.S. Department of Labor logo">
            <a:extLst>
              <a:ext uri="{FF2B5EF4-FFF2-40B4-BE49-F238E27FC236}">
                <a16:creationId xmlns:a16="http://schemas.microsoft.com/office/drawing/2014/main" id="{D09C23DC-03A7-FDB9-310E-96D69B71B9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346" y="575484"/>
            <a:ext cx="1563476" cy="1566053"/>
          </a:xfrm>
          <a:prstGeom prst="rect">
            <a:avLst/>
          </a:prstGeom>
        </p:spPr>
      </p:pic>
      <p:pic>
        <p:nvPicPr>
          <p:cNvPr id="8" name="Picture 7" descr="Logos of Center of Excellence Parters: National Workforce Development Professionals, Coalistion for Adult Basic Education, National Disability Institute, Wireless Infrastructure Association, and FASTPORT">
            <a:extLst>
              <a:ext uri="{FF2B5EF4-FFF2-40B4-BE49-F238E27FC236}">
                <a16:creationId xmlns:a16="http://schemas.microsoft.com/office/drawing/2014/main" id="{5BE37307-D472-5BF7-AC8B-4DFE01164E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72" y="2212071"/>
            <a:ext cx="2646650" cy="190237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6E798-44A3-4CAF-9EBC-1649EF5E6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4111" y="4270139"/>
            <a:ext cx="2180423" cy="92834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600">
                <a:solidFill>
                  <a:srgbClr val="0563C1"/>
                </a:solidFill>
                <a:hlinkClick r:id="rId5" tooltip="https://dolcoe.safalapps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our website &amp; request T</a:t>
            </a:r>
            <a:r>
              <a:rPr lang="en-US" sz="2600">
                <a:solidFill>
                  <a:schemeClr val="accent1"/>
                </a:solidFill>
                <a:hlinkClick r:id="rId5" tooltip="https://dolcoe.safalapps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lang="en-US" sz="26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500"/>
          </a:p>
        </p:txBody>
      </p:sp>
      <p:pic>
        <p:nvPicPr>
          <p:cNvPr id="1026" name="Picture 2" descr="QR code for Center of Excellence Website">
            <a:extLst>
              <a:ext uri="{FF2B5EF4-FFF2-40B4-BE49-F238E27FC236}">
                <a16:creationId xmlns:a16="http://schemas.microsoft.com/office/drawing/2014/main" id="{5D133F86-14F2-6F17-B48B-90D3CFEE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040" y="4879611"/>
            <a:ext cx="1358566" cy="131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92B7C-6528-3B97-73FC-C2C3E714A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39384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70C5D5-A193-BCF8-EA62-8410361A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B963A-3F56-3FEA-3B9E-A9792EED6589}"/>
              </a:ext>
            </a:extLst>
          </p:cNvPr>
          <p:cNvSpPr txBox="1"/>
          <p:nvPr/>
        </p:nvSpPr>
        <p:spPr>
          <a:xfrm>
            <a:off x="624468" y="2150613"/>
            <a:ext cx="6032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Montserrat Medium" panose="00000600000000000000" pitchFamily="2" charset="0"/>
              </a:rPr>
              <a:t>Please take a moment to give us your feedback.</a:t>
            </a:r>
          </a:p>
        </p:txBody>
      </p:sp>
      <p:pic>
        <p:nvPicPr>
          <p:cNvPr id="5" name="Content Placeholder 4" descr="QR code to Evaluation">
            <a:extLst>
              <a:ext uri="{FF2B5EF4-FFF2-40B4-BE49-F238E27FC236}">
                <a16:creationId xmlns:a16="http://schemas.microsoft.com/office/drawing/2014/main" id="{6AEBEB40-45D0-FE5D-9E17-E29DCBB46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48" y="1899547"/>
            <a:ext cx="4114286" cy="4114286"/>
          </a:xfrm>
        </p:spPr>
      </p:pic>
    </p:spTree>
    <p:extLst>
      <p:ext uri="{BB962C8B-B14F-4D97-AF65-F5344CB8AC3E}">
        <p14:creationId xmlns:p14="http://schemas.microsoft.com/office/powerpoint/2010/main" val="1959227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AE22AFD1-A16C-3F4A-94C1-6DA7592A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084" y="739804"/>
            <a:ext cx="10515600" cy="781636"/>
          </a:xfrm>
        </p:spPr>
        <p:txBody>
          <a:bodyPr anchor="t"/>
          <a:lstStyle/>
          <a:p>
            <a:r>
              <a:rPr lang="en-US">
                <a:latin typeface="Montserrat" panose="00000500000000000000" pitchFamily="2" charset="0"/>
                <a:cs typeface="Segoe UI"/>
              </a:rPr>
              <a:t>Contact Us</a:t>
            </a:r>
          </a:p>
        </p:txBody>
      </p:sp>
      <p:pic>
        <p:nvPicPr>
          <p:cNvPr id="22" name="Picture Placeholder 21" descr="Nicole Bentley">
            <a:extLst>
              <a:ext uri="{FF2B5EF4-FFF2-40B4-BE49-F238E27FC236}">
                <a16:creationId xmlns:a16="http://schemas.microsoft.com/office/drawing/2014/main" id="{F36F4C8D-CD26-6265-FFC4-506440C9E6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r="2035"/>
          <a:stretch>
            <a:fillRect/>
          </a:stretch>
        </p:blipFill>
        <p:spPr>
          <a:xfrm>
            <a:off x="3765169" y="1909023"/>
            <a:ext cx="1151003" cy="1035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Placeholder 23" descr="Jeremy Faulkner">
            <a:extLst>
              <a:ext uri="{FF2B5EF4-FFF2-40B4-BE49-F238E27FC236}">
                <a16:creationId xmlns:a16="http://schemas.microsoft.com/office/drawing/2014/main" id="{F7B61B1D-B374-50CD-996F-70AB3D19A0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" b="914"/>
          <a:stretch>
            <a:fillRect/>
          </a:stretch>
        </p:blipFill>
        <p:spPr>
          <a:xfrm>
            <a:off x="3765169" y="3313208"/>
            <a:ext cx="1151003" cy="1035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Placeholder 25" descr="Alan Dodkowitz">
            <a:extLst>
              <a:ext uri="{FF2B5EF4-FFF2-40B4-BE49-F238E27FC236}">
                <a16:creationId xmlns:a16="http://schemas.microsoft.com/office/drawing/2014/main" id="{11243620-B32E-1E62-859F-1CC9566935F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" b="4831"/>
          <a:stretch>
            <a:fillRect/>
          </a:stretch>
        </p:blipFill>
        <p:spPr>
          <a:xfrm>
            <a:off x="3765168" y="4769185"/>
            <a:ext cx="1151003" cy="1035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7059BD-B72B-19E3-61EE-1FD34C00A5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66683" y="1867102"/>
            <a:ext cx="4454318" cy="1254125"/>
          </a:xfrm>
        </p:spPr>
        <p:txBody>
          <a:bodyPr>
            <a:normAutofit fontScale="85000" lnSpcReduction="10000"/>
          </a:bodyPr>
          <a:lstStyle/>
          <a:p>
            <a:pPr lvl="0" algn="l">
              <a:lnSpc>
                <a:spcPct val="120000"/>
              </a:lnSpc>
              <a:spcBef>
                <a:spcPts val="2133"/>
              </a:spcBef>
              <a:defRPr/>
            </a:pPr>
            <a:r>
              <a:rPr lang="fr-FR" b="1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Nicole Bentley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fr-FR" err="1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Subject</a:t>
            </a:r>
            <a:r>
              <a:rPr lang="fr-FR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 </a:t>
            </a:r>
            <a:r>
              <a:rPr lang="fr-FR" err="1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Matter</a:t>
            </a:r>
            <a:r>
              <a:rPr lang="fr-FR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 Expert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fr-FR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Safal </a:t>
            </a:r>
            <a:r>
              <a:rPr lang="fr-FR" err="1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Partners</a:t>
            </a:r>
            <a:endParaRPr lang="fr-FR">
              <a:solidFill>
                <a:prstClr val="black"/>
              </a:solidFill>
              <a:latin typeface="Montserrat" panose="00000500000000000000" pitchFamily="2" charset="0"/>
              <a:ea typeface="Raleway"/>
              <a:cs typeface="Raleway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fr-FR">
                <a:solidFill>
                  <a:srgbClr val="AF994A"/>
                </a:solidFill>
                <a:latin typeface="Montserrat" panose="00000500000000000000" pitchFamily="2" charset="0"/>
                <a:ea typeface="Raleway"/>
                <a:cs typeface="Raleway"/>
                <a:hlinkClick r:id="rId6"/>
              </a:rPr>
              <a:t>Nicole.Bentley@safalpartners.com</a:t>
            </a:r>
            <a:r>
              <a:rPr lang="fr-FR">
                <a:solidFill>
                  <a:srgbClr val="AF994A"/>
                </a:solidFill>
                <a:latin typeface="Raleway"/>
                <a:ea typeface="Raleway"/>
                <a:cs typeface="Raleway"/>
              </a:rPr>
              <a:t>	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2D7D34-FEBE-A8F3-AAC2-046F042FBC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66683" y="3339179"/>
            <a:ext cx="5607780" cy="1254125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500" b="1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Jeremy Faulkner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500" err="1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Subject</a:t>
            </a:r>
            <a:r>
              <a:rPr lang="fr-FR" sz="1500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 </a:t>
            </a:r>
            <a:r>
              <a:rPr lang="fr-FR" sz="1500" err="1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Matter</a:t>
            </a:r>
            <a:r>
              <a:rPr lang="fr-FR" sz="1500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 Expert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500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Safal </a:t>
            </a:r>
            <a:r>
              <a:rPr lang="fr-FR" sz="1500" err="1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Partners</a:t>
            </a:r>
            <a:endParaRPr lang="fr-FR" sz="1500">
              <a:solidFill>
                <a:prstClr val="black"/>
              </a:solidFill>
              <a:latin typeface="Montserrat" panose="00000500000000000000" pitchFamily="2" charset="0"/>
              <a:ea typeface="Raleway"/>
              <a:cs typeface="Raleway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500">
                <a:solidFill>
                  <a:srgbClr val="AF994A"/>
                </a:solidFill>
                <a:latin typeface="Montserrat" panose="00000500000000000000" pitchFamily="2" charset="0"/>
                <a:ea typeface="Raleway"/>
                <a:cs typeface="Raleway"/>
                <a:hlinkClick r:id="rId7"/>
              </a:rPr>
              <a:t>Jeremy.Faulkner@safalpartners.com</a:t>
            </a:r>
            <a:r>
              <a:rPr lang="fr-FR">
                <a:solidFill>
                  <a:srgbClr val="AF994A"/>
                </a:solidFill>
                <a:latin typeface="Montserrat" panose="00000500000000000000" pitchFamily="2" charset="0"/>
                <a:ea typeface="Raleway"/>
                <a:cs typeface="Raleway"/>
              </a:rPr>
              <a:t>	</a:t>
            </a:r>
          </a:p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3093A9A-84AD-137F-2BAD-9B42139C97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66683" y="4769185"/>
            <a:ext cx="7370589" cy="1254125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500" b="1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Alan D. Dodkowitz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500" err="1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Subject</a:t>
            </a:r>
            <a:r>
              <a:rPr lang="fr-FR" sz="1500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 </a:t>
            </a:r>
            <a:r>
              <a:rPr lang="fr-FR" sz="1500" err="1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Matter</a:t>
            </a:r>
            <a:r>
              <a:rPr lang="fr-FR" sz="1500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 Expert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500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Safal </a:t>
            </a:r>
            <a:r>
              <a:rPr lang="fr-FR" sz="1500" err="1">
                <a:solidFill>
                  <a:prstClr val="black"/>
                </a:solidFill>
                <a:latin typeface="Montserrat" panose="00000500000000000000" pitchFamily="2" charset="0"/>
                <a:ea typeface="Raleway"/>
                <a:cs typeface="Raleway"/>
                <a:sym typeface="Raleway"/>
              </a:rPr>
              <a:t>Partners</a:t>
            </a:r>
            <a:endParaRPr lang="fr-FR" sz="1500">
              <a:solidFill>
                <a:prstClr val="black"/>
              </a:solidFill>
              <a:latin typeface="Montserrat" panose="00000500000000000000" pitchFamily="2" charset="0"/>
              <a:ea typeface="Raleway"/>
              <a:cs typeface="Raleway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500">
                <a:solidFill>
                  <a:srgbClr val="AF994A"/>
                </a:solidFill>
                <a:latin typeface="Montserrat" panose="00000500000000000000" pitchFamily="2" charset="0"/>
                <a:ea typeface="Raleway"/>
                <a:cs typeface="Raleway"/>
                <a:hlinkClick r:id="rId8"/>
              </a:rPr>
              <a:t>Alan.Dodkowitz@safalpartners.com</a:t>
            </a:r>
            <a:endParaRPr lang="en-US" sz="150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94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4D4A-3DE4-FD0B-F2F3-88961B62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0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Contact Us, Become a Partner</a:t>
            </a:r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1F25C-F779-0A17-3344-2CA68EAFB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73" y="2113093"/>
            <a:ext cx="6267680" cy="3442115"/>
          </a:xfrm>
        </p:spPr>
        <p:txBody>
          <a:bodyPr>
            <a:normAutofit/>
          </a:bodyPr>
          <a:lstStyle/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b="1">
                <a:solidFill>
                  <a:schemeClr val="tx1"/>
                </a:solidFill>
                <a:latin typeface="Montserrat" panose="00000500000000000000" pitchFamily="2" charset="0"/>
              </a:rPr>
              <a:t>Receive</a:t>
            </a:r>
            <a:r>
              <a:rPr lang="en-US">
                <a:solidFill>
                  <a:schemeClr val="tx1"/>
                </a:solidFill>
                <a:latin typeface="Montserrat" panose="00000500000000000000" pitchFamily="2" charset="0"/>
              </a:rPr>
              <a:t> no-cost expert TA,  </a:t>
            </a:r>
            <a:br>
              <a:rPr lang="en-US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en-US">
                <a:solidFill>
                  <a:schemeClr val="tx1"/>
                </a:solidFill>
                <a:latin typeface="Montserrat" panose="00000500000000000000" pitchFamily="2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b="1">
                <a:solidFill>
                  <a:schemeClr val="tx1"/>
                </a:solidFill>
                <a:latin typeface="Montserrat" panose="00000500000000000000" pitchFamily="2" charset="0"/>
              </a:rPr>
              <a:t>Network </a:t>
            </a:r>
            <a:r>
              <a:rPr lang="en-US">
                <a:solidFill>
                  <a:schemeClr val="tx1"/>
                </a:solidFill>
                <a:latin typeface="Montserrat" panose="00000500000000000000" pitchFamily="2" charset="0"/>
              </a:rPr>
              <a:t>with potential </a:t>
            </a:r>
            <a:br>
              <a:rPr lang="en-US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en-US">
                <a:solidFill>
                  <a:schemeClr val="tx1"/>
                </a:solidFill>
                <a:latin typeface="Montserrat" panose="00000500000000000000" pitchFamily="2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b="1">
                <a:solidFill>
                  <a:schemeClr val="tx1"/>
                </a:solidFill>
                <a:latin typeface="Montserrat" panose="00000500000000000000" pitchFamily="2" charset="0"/>
              </a:rPr>
              <a:t>Be </a:t>
            </a:r>
            <a:r>
              <a:rPr lang="en-US">
                <a:solidFill>
                  <a:schemeClr val="tx1"/>
                </a:solidFill>
                <a:latin typeface="Montserrat" panose="00000500000000000000" pitchFamily="2" charset="0"/>
              </a:rPr>
              <a:t>nationally recognized for your work</a:t>
            </a:r>
            <a:endParaRPr lang="en-US">
              <a:solidFill>
                <a:schemeClr val="tx1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9DE638-65ED-08CC-1409-199D9155E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4967" y="1794207"/>
            <a:ext cx="3223260" cy="4079889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 descr="Scan for Partner Form&#10;">
            <a:extLst>
              <a:ext uri="{FF2B5EF4-FFF2-40B4-BE49-F238E27FC236}">
                <a16:creationId xmlns:a16="http://schemas.microsoft.com/office/drawing/2014/main" id="{8E41B0B7-FA8E-7C5D-B3B5-4EA886B87C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24434" y="1825626"/>
            <a:ext cx="2448622" cy="1243648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Scan for Partner Form</a:t>
            </a:r>
            <a:endParaRPr lang="en-US">
              <a:solidFill>
                <a:schemeClr val="bg1"/>
              </a:solidFill>
              <a:latin typeface="Montserrat" panose="00000500000000000000" pitchFamily="2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3" descr="Qr code for Partner Form">
            <a:extLst>
              <a:ext uri="{FF2B5EF4-FFF2-40B4-BE49-F238E27FC236}">
                <a16:creationId xmlns:a16="http://schemas.microsoft.com/office/drawing/2014/main" id="{B9197C90-5D7A-C570-CA04-D37FC26D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34" y="3069273"/>
            <a:ext cx="2448622" cy="251105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0B5EBB-723F-911F-C383-E4BDCB8F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218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077543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70BCD9-3B45-7E18-207D-D7D9D9C6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237"/>
            <a:ext cx="10515600" cy="1325563"/>
          </a:xfrm>
        </p:spPr>
        <p:txBody>
          <a:bodyPr/>
          <a:lstStyle/>
          <a:p>
            <a:pPr algn="ctr"/>
            <a:r>
              <a:rPr lang="en-US"/>
              <a:t>Thank You for Joining 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4C65D-CFCD-5F9F-5384-C5527616CB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i="1">
                <a:solidFill>
                  <a:prstClr val="black">
                    <a:lumMod val="75000"/>
                    <a:lumOff val="25000"/>
                  </a:prstClr>
                </a:solidFill>
                <a:latin typeface="Montserrat" panose="02000505000000020004" pitchFamily="2" charset="77"/>
                <a:ea typeface="+mj-ea"/>
                <a:cs typeface="+mj-cs"/>
              </a:rPr>
              <a:t>Email us your questions at RA_COE@SafalPartners.com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FA84AD-08DF-5890-9AAC-3CD93CE9B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more information, visit: </a:t>
            </a:r>
            <a:r>
              <a:rPr lang="en-US">
                <a:hlinkClick r:id="rId2" tooltip="https://dolcoe.safalapps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dolcoe.safalapps.com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6E502-6A9B-BD7A-D5BE-EEF62903B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7E8A-9E14-89D2-73F4-F4A735C6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5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Montserrat"/>
              </a:rPr>
              <a:t>An Overview of Registered Apprenticeship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94BB912-A751-BB7F-152D-D08D956833D9}"/>
              </a:ext>
            </a:extLst>
          </p:cNvPr>
          <p:cNvSpPr txBox="1">
            <a:spLocks/>
          </p:cNvSpPr>
          <p:nvPr/>
        </p:nvSpPr>
        <p:spPr>
          <a:xfrm>
            <a:off x="8776855" y="6490682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17655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994"/>
            <a:ext cx="10515600" cy="483987"/>
          </a:xfrm>
        </p:spPr>
        <p:txBody>
          <a:bodyPr>
            <a:normAutofit fontScale="90000"/>
          </a:bodyPr>
          <a:lstStyle/>
          <a:p>
            <a:r>
              <a:rPr lang="en-US" sz="4900">
                <a:latin typeface="Montserrat"/>
              </a:rPr>
              <a:t>What is Registered Apprenticeship?</a:t>
            </a:r>
            <a:br>
              <a:rPr lang="en-US"/>
            </a:b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2B3DD2-B47A-4228-2D60-F1CEEAEA73B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75706" y="1805232"/>
            <a:ext cx="5740731" cy="3968750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3200">
                <a:solidFill>
                  <a:schemeClr val="tx1"/>
                </a:solidFill>
                <a:latin typeface="Montserrat Medium"/>
              </a:rPr>
              <a:t>Registered Apprenticeship is a proven, customizable, and structured model to </a:t>
            </a:r>
            <a:r>
              <a:rPr lang="en-US" sz="3200" b="1" i="1">
                <a:solidFill>
                  <a:srgbClr val="00015E"/>
                </a:solidFill>
                <a:latin typeface="Montserrat Medium"/>
              </a:rPr>
              <a:t>find and train new talent</a:t>
            </a:r>
            <a:r>
              <a:rPr lang="en-US" sz="3200">
                <a:solidFill>
                  <a:srgbClr val="00015E"/>
                </a:solidFill>
                <a:latin typeface="Montserrat Medium"/>
              </a:rPr>
              <a:t> </a:t>
            </a:r>
            <a:r>
              <a:rPr lang="en-US" sz="3200">
                <a:solidFill>
                  <a:schemeClr val="tx1"/>
                </a:solidFill>
                <a:latin typeface="Montserrat Medium"/>
              </a:rPr>
              <a:t>as well as </a:t>
            </a:r>
            <a:r>
              <a:rPr lang="en-US" sz="3200" b="1" i="1">
                <a:solidFill>
                  <a:srgbClr val="00015E"/>
                </a:solidFill>
                <a:latin typeface="Montserrat Medium"/>
              </a:rPr>
              <a:t>upskill current workers </a:t>
            </a:r>
            <a:r>
              <a:rPr lang="en-US" sz="3200">
                <a:solidFill>
                  <a:schemeClr val="tx1"/>
                </a:solidFill>
                <a:latin typeface="Montserrat Medium"/>
              </a:rPr>
              <a:t>in critical occupations. </a:t>
            </a:r>
          </a:p>
        </p:txBody>
      </p:sp>
      <p:pic>
        <p:nvPicPr>
          <p:cNvPr id="4" name="Picture 3" descr="Doctor talking with woman">
            <a:extLst>
              <a:ext uri="{FF2B5EF4-FFF2-40B4-BE49-F238E27FC236}">
                <a16:creationId xmlns:a16="http://schemas.microsoft.com/office/drawing/2014/main" id="{5517067F-B36B-6CD7-56D7-9C961550FA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52" y="2137892"/>
            <a:ext cx="5365663" cy="357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A35CF3-CD75-DBAE-CABA-C0887F84CC4F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41794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760B7A-679B-A3D9-22AB-DCB3117B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ontserrat"/>
              </a:rPr>
              <a:t>Five Core Components of RA</a:t>
            </a:r>
            <a:endParaRPr lang="en-US"/>
          </a:p>
        </p:txBody>
      </p:sp>
      <p:grpSp>
        <p:nvGrpSpPr>
          <p:cNvPr id="135" name="Group 134" descr="shaking hands">
            <a:extLst>
              <a:ext uri="{FF2B5EF4-FFF2-40B4-BE49-F238E27FC236}">
                <a16:creationId xmlns:a16="http://schemas.microsoft.com/office/drawing/2014/main" id="{1CFE45BF-8F6A-F23F-C49B-1A3DA5F2C5CA}"/>
              </a:ext>
            </a:extLst>
          </p:cNvPr>
          <p:cNvGrpSpPr/>
          <p:nvPr/>
        </p:nvGrpSpPr>
        <p:grpSpPr>
          <a:xfrm>
            <a:off x="909326" y="2634454"/>
            <a:ext cx="1371600" cy="1371601"/>
            <a:chOff x="1114010" y="2732085"/>
            <a:chExt cx="1371600" cy="1410335"/>
          </a:xfrm>
        </p:grpSpPr>
        <p:sp>
          <p:nvSpPr>
            <p:cNvPr id="70" name="AutoShape 23">
              <a:extLst>
                <a:ext uri="{FF2B5EF4-FFF2-40B4-BE49-F238E27FC236}">
                  <a16:creationId xmlns:a16="http://schemas.microsoft.com/office/drawing/2014/main" id="{648FD7D5-493B-CEB6-CD27-50865B2C933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529142" y="3103967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1" name="Grupa 65">
              <a:extLst>
                <a:ext uri="{FF2B5EF4-FFF2-40B4-BE49-F238E27FC236}">
                  <a16:creationId xmlns:a16="http://schemas.microsoft.com/office/drawing/2014/main" id="{F65684ED-9852-86AE-C3CC-EE21012EF6D8}"/>
                </a:ext>
              </a:extLst>
            </p:cNvPr>
            <p:cNvGrpSpPr/>
            <p:nvPr userDrawn="1"/>
          </p:nvGrpSpPr>
          <p:grpSpPr>
            <a:xfrm>
              <a:off x="1529142" y="3103967"/>
              <a:ext cx="541337" cy="412750"/>
              <a:chOff x="906463" y="3402013"/>
              <a:chExt cx="541337" cy="412750"/>
            </a:xfrm>
          </p:grpSpPr>
          <p:sp>
            <p:nvSpPr>
              <p:cNvPr id="125" name="Freeform 25">
                <a:extLst>
                  <a:ext uri="{FF2B5EF4-FFF2-40B4-BE49-F238E27FC236}">
                    <a16:creationId xmlns:a16="http://schemas.microsoft.com/office/drawing/2014/main" id="{3D119BEE-DE62-AD58-E378-2010FB1D93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6" name="Freeform 26">
                <a:extLst>
                  <a:ext uri="{FF2B5EF4-FFF2-40B4-BE49-F238E27FC236}">
                    <a16:creationId xmlns:a16="http://schemas.microsoft.com/office/drawing/2014/main" id="{38CF412F-71BF-630D-26F0-FC6000CE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7" name="Freeform 27">
                <a:extLst>
                  <a:ext uri="{FF2B5EF4-FFF2-40B4-BE49-F238E27FC236}">
                    <a16:creationId xmlns:a16="http://schemas.microsoft.com/office/drawing/2014/main" id="{5480B049-495E-433A-CF32-F9F5DF7A1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8" name="Freeform 28">
                <a:extLst>
                  <a:ext uri="{FF2B5EF4-FFF2-40B4-BE49-F238E27FC236}">
                    <a16:creationId xmlns:a16="http://schemas.microsoft.com/office/drawing/2014/main" id="{DB804F52-C463-869A-195D-CC74BB3DC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9" name="Freeform 29">
                <a:extLst>
                  <a:ext uri="{FF2B5EF4-FFF2-40B4-BE49-F238E27FC236}">
                    <a16:creationId xmlns:a16="http://schemas.microsoft.com/office/drawing/2014/main" id="{D3BCE8E8-E803-10F2-D54D-A8A5A69BC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A5EA137-38FA-51BF-4D71-F210F83E5780}"/>
                </a:ext>
              </a:extLst>
            </p:cNvPr>
            <p:cNvSpPr/>
            <p:nvPr userDrawn="1"/>
          </p:nvSpPr>
          <p:spPr>
            <a:xfrm>
              <a:off x="1114010" y="2732085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73" name="Graphic 1953081532" descr="Handshake with solid fill">
              <a:extLst>
                <a:ext uri="{FF2B5EF4-FFF2-40B4-BE49-F238E27FC236}">
                  <a16:creationId xmlns:a16="http://schemas.microsoft.com/office/drawing/2014/main" id="{C3E26552-3BA1-8FCF-105C-2D376515D3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4010" y="2770820"/>
              <a:ext cx="1371600" cy="1371600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E2AE84-008F-E04F-EF1D-3B3B374732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5451" y="4148926"/>
            <a:ext cx="2419350" cy="563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300">
                <a:solidFill>
                  <a:prstClr val="black"/>
                </a:solidFill>
                <a:latin typeface="Montserrat" panose="00000500000000000000" pitchFamily="2" charset="0"/>
              </a:rPr>
              <a:t>Employer Involvement</a:t>
            </a:r>
            <a:endParaRPr lang="pl-PL" sz="230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grpSp>
        <p:nvGrpSpPr>
          <p:cNvPr id="136" name="Group 135" descr="Three people conected">
            <a:extLst>
              <a:ext uri="{FF2B5EF4-FFF2-40B4-BE49-F238E27FC236}">
                <a16:creationId xmlns:a16="http://schemas.microsoft.com/office/drawing/2014/main" id="{A58E678C-FF82-F727-9406-20A0DF7D314E}"/>
              </a:ext>
            </a:extLst>
          </p:cNvPr>
          <p:cNvGrpSpPr/>
          <p:nvPr/>
        </p:nvGrpSpPr>
        <p:grpSpPr>
          <a:xfrm>
            <a:off x="3233584" y="2634450"/>
            <a:ext cx="1371600" cy="1371599"/>
            <a:chOff x="3257264" y="2652166"/>
            <a:chExt cx="1371600" cy="1455974"/>
          </a:xfrm>
        </p:grpSpPr>
        <p:sp>
          <p:nvSpPr>
            <p:cNvPr id="83" name="AutoShape 23">
              <a:extLst>
                <a:ext uri="{FF2B5EF4-FFF2-40B4-BE49-F238E27FC236}">
                  <a16:creationId xmlns:a16="http://schemas.microsoft.com/office/drawing/2014/main" id="{2C002190-D802-DCD2-418A-DB91012AAE3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672396" y="3108422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4" name="Grupa 65">
              <a:extLst>
                <a:ext uri="{FF2B5EF4-FFF2-40B4-BE49-F238E27FC236}">
                  <a16:creationId xmlns:a16="http://schemas.microsoft.com/office/drawing/2014/main" id="{248FC07D-54C4-0414-693F-E5C8010A9E65}"/>
                </a:ext>
              </a:extLst>
            </p:cNvPr>
            <p:cNvGrpSpPr/>
            <p:nvPr userDrawn="1"/>
          </p:nvGrpSpPr>
          <p:grpSpPr>
            <a:xfrm>
              <a:off x="3672396" y="3108422"/>
              <a:ext cx="541337" cy="412750"/>
              <a:chOff x="906463" y="3402013"/>
              <a:chExt cx="541337" cy="412750"/>
            </a:xfrm>
          </p:grpSpPr>
          <p:sp>
            <p:nvSpPr>
              <p:cNvPr id="110" name="Freeform 25">
                <a:extLst>
                  <a:ext uri="{FF2B5EF4-FFF2-40B4-BE49-F238E27FC236}">
                    <a16:creationId xmlns:a16="http://schemas.microsoft.com/office/drawing/2014/main" id="{1E21B59D-D3FA-BA39-1E86-2C47022226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1" name="Freeform 26">
                <a:extLst>
                  <a:ext uri="{FF2B5EF4-FFF2-40B4-BE49-F238E27FC236}">
                    <a16:creationId xmlns:a16="http://schemas.microsoft.com/office/drawing/2014/main" id="{EBEF436C-1E28-3098-F6E2-E0E3494C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2" name="Freeform 27">
                <a:extLst>
                  <a:ext uri="{FF2B5EF4-FFF2-40B4-BE49-F238E27FC236}">
                    <a16:creationId xmlns:a16="http://schemas.microsoft.com/office/drawing/2014/main" id="{555D95FF-8A14-1699-6AC0-3E3171F73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3" name="Freeform 28">
                <a:extLst>
                  <a:ext uri="{FF2B5EF4-FFF2-40B4-BE49-F238E27FC236}">
                    <a16:creationId xmlns:a16="http://schemas.microsoft.com/office/drawing/2014/main" id="{2E7D5A26-AF31-C6B0-DC2C-5284119AF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4" name="Freeform 29">
                <a:extLst>
                  <a:ext uri="{FF2B5EF4-FFF2-40B4-BE49-F238E27FC236}">
                    <a16:creationId xmlns:a16="http://schemas.microsoft.com/office/drawing/2014/main" id="{5764A589-EEEF-9678-CE30-FDE7F765D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18C292C-64DC-5B4F-2CC0-9CABADC4BE90}"/>
                </a:ext>
              </a:extLst>
            </p:cNvPr>
            <p:cNvSpPr/>
            <p:nvPr userDrawn="1"/>
          </p:nvSpPr>
          <p:spPr>
            <a:xfrm>
              <a:off x="3257264" y="2736540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88" name="Graphic 1373769879" descr="Cycle with people with solid fill">
              <a:extLst>
                <a:ext uri="{FF2B5EF4-FFF2-40B4-BE49-F238E27FC236}">
                  <a16:creationId xmlns:a16="http://schemas.microsoft.com/office/drawing/2014/main" id="{4FCFCF81-6E95-6FDA-9C36-56CE214635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57264" y="2652166"/>
              <a:ext cx="1371600" cy="1371600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9C0798-627D-3BA9-E00A-D227222460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09709" y="4160034"/>
            <a:ext cx="2419350" cy="80341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300">
                <a:solidFill>
                  <a:prstClr val="black"/>
                </a:solidFill>
                <a:latin typeface="Montserrat" panose="00000500000000000000" pitchFamily="2" charset="0"/>
              </a:rPr>
              <a:t>Structured On-the-Job Learning (OJL)</a:t>
            </a:r>
            <a:endParaRPr lang="pl-PL" sz="330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grpSp>
        <p:nvGrpSpPr>
          <p:cNvPr id="137" name="Group 136" descr="Teacher with students">
            <a:extLst>
              <a:ext uri="{FF2B5EF4-FFF2-40B4-BE49-F238E27FC236}">
                <a16:creationId xmlns:a16="http://schemas.microsoft.com/office/drawing/2014/main" id="{38D3E677-1689-BF9A-3376-0F192C02212D}"/>
              </a:ext>
            </a:extLst>
          </p:cNvPr>
          <p:cNvGrpSpPr/>
          <p:nvPr/>
        </p:nvGrpSpPr>
        <p:grpSpPr>
          <a:xfrm>
            <a:off x="5417537" y="2634452"/>
            <a:ext cx="1371600" cy="1371600"/>
            <a:chOff x="5426426" y="2775614"/>
            <a:chExt cx="1371600" cy="1371600"/>
          </a:xfrm>
        </p:grpSpPr>
        <p:sp>
          <p:nvSpPr>
            <p:cNvPr id="89" name="AutoShape 23">
              <a:extLst>
                <a:ext uri="{FF2B5EF4-FFF2-40B4-BE49-F238E27FC236}">
                  <a16:creationId xmlns:a16="http://schemas.microsoft.com/office/drawing/2014/main" id="{112D68AA-3E75-E805-D998-92637EB79F9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841558" y="3147496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0" name="Grupa 65">
              <a:extLst>
                <a:ext uri="{FF2B5EF4-FFF2-40B4-BE49-F238E27FC236}">
                  <a16:creationId xmlns:a16="http://schemas.microsoft.com/office/drawing/2014/main" id="{E397F0AC-FB79-0FFC-F3DE-5DF47916B516}"/>
                </a:ext>
              </a:extLst>
            </p:cNvPr>
            <p:cNvGrpSpPr/>
            <p:nvPr userDrawn="1"/>
          </p:nvGrpSpPr>
          <p:grpSpPr>
            <a:xfrm>
              <a:off x="5841558" y="3147496"/>
              <a:ext cx="541337" cy="412750"/>
              <a:chOff x="906463" y="3402013"/>
              <a:chExt cx="541337" cy="412750"/>
            </a:xfrm>
          </p:grpSpPr>
          <p:sp>
            <p:nvSpPr>
              <p:cNvPr id="94" name="Freeform 25">
                <a:extLst>
                  <a:ext uri="{FF2B5EF4-FFF2-40B4-BE49-F238E27FC236}">
                    <a16:creationId xmlns:a16="http://schemas.microsoft.com/office/drawing/2014/main" id="{CD02C5EF-E3FF-BECE-64B9-DB10C20BDC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 26">
                <a:extLst>
                  <a:ext uri="{FF2B5EF4-FFF2-40B4-BE49-F238E27FC236}">
                    <a16:creationId xmlns:a16="http://schemas.microsoft.com/office/drawing/2014/main" id="{74A629A9-D457-1A67-0330-3D0755BA2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 27">
                <a:extLst>
                  <a:ext uri="{FF2B5EF4-FFF2-40B4-BE49-F238E27FC236}">
                    <a16:creationId xmlns:a16="http://schemas.microsoft.com/office/drawing/2014/main" id="{1D85A829-3396-0C6E-B7EE-6D947CAD4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 28">
                <a:extLst>
                  <a:ext uri="{FF2B5EF4-FFF2-40B4-BE49-F238E27FC236}">
                    <a16:creationId xmlns:a16="http://schemas.microsoft.com/office/drawing/2014/main" id="{DAD73C17-985C-83A9-FA9E-29EA7EAFF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 29">
                <a:extLst>
                  <a:ext uri="{FF2B5EF4-FFF2-40B4-BE49-F238E27FC236}">
                    <a16:creationId xmlns:a16="http://schemas.microsoft.com/office/drawing/2014/main" id="{6D6DCB3F-5AE5-A965-C199-83E52EC0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F733268-F31A-04C5-2855-1B6D9F4191D0}"/>
                </a:ext>
              </a:extLst>
            </p:cNvPr>
            <p:cNvSpPr/>
            <p:nvPr userDrawn="1"/>
          </p:nvSpPr>
          <p:spPr>
            <a:xfrm>
              <a:off x="5426426" y="2775614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93" name="Graphic 92" descr="Classroom with solid fill">
              <a:extLst>
                <a:ext uri="{FF2B5EF4-FFF2-40B4-BE49-F238E27FC236}">
                  <a16:creationId xmlns:a16="http://schemas.microsoft.com/office/drawing/2014/main" id="{AE37C4D3-BA1C-4CCC-F41E-F1DB1FDA93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55654" y="2859212"/>
              <a:ext cx="1113144" cy="1113144"/>
            </a:xfrm>
            <a:prstGeom prst="rect">
              <a:avLst/>
            </a:prstGeom>
          </p:spPr>
        </p:pic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8CBBB2-0189-0FEE-5BB4-4796DC55B1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3662" y="4179463"/>
            <a:ext cx="2419350" cy="563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300">
                <a:solidFill>
                  <a:prstClr val="black"/>
                </a:solidFill>
                <a:latin typeface="Montserrat" panose="00000500000000000000" pitchFamily="2" charset="0"/>
              </a:rPr>
              <a:t>Related Instruction (RI)</a:t>
            </a:r>
            <a:endParaRPr lang="pl-PL" sz="230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en-US" sz="230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grpSp>
        <p:nvGrpSpPr>
          <p:cNvPr id="138" name="Group 137" descr="stack of coins">
            <a:extLst>
              <a:ext uri="{FF2B5EF4-FFF2-40B4-BE49-F238E27FC236}">
                <a16:creationId xmlns:a16="http://schemas.microsoft.com/office/drawing/2014/main" id="{404DFA56-EA3F-D5F6-CFCF-A7335C1975D4}"/>
              </a:ext>
            </a:extLst>
          </p:cNvPr>
          <p:cNvGrpSpPr/>
          <p:nvPr/>
        </p:nvGrpSpPr>
        <p:grpSpPr>
          <a:xfrm>
            <a:off x="7558044" y="2634452"/>
            <a:ext cx="1371600" cy="1371600"/>
            <a:chOff x="7703808" y="2780966"/>
            <a:chExt cx="1371600" cy="1371600"/>
          </a:xfrm>
        </p:grpSpPr>
        <p:sp>
          <p:nvSpPr>
            <p:cNvPr id="75" name="AutoShape 23">
              <a:extLst>
                <a:ext uri="{FF2B5EF4-FFF2-40B4-BE49-F238E27FC236}">
                  <a16:creationId xmlns:a16="http://schemas.microsoft.com/office/drawing/2014/main" id="{DCC3A6E7-1D99-3C78-6167-186A6E9CD6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118940" y="3123993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6" name="Grupa 65">
              <a:extLst>
                <a:ext uri="{FF2B5EF4-FFF2-40B4-BE49-F238E27FC236}">
                  <a16:creationId xmlns:a16="http://schemas.microsoft.com/office/drawing/2014/main" id="{43030C44-05EE-89E1-8A23-0C26555761D0}"/>
                </a:ext>
              </a:extLst>
            </p:cNvPr>
            <p:cNvGrpSpPr/>
            <p:nvPr userDrawn="1"/>
          </p:nvGrpSpPr>
          <p:grpSpPr>
            <a:xfrm>
              <a:off x="8118940" y="3123993"/>
              <a:ext cx="541337" cy="412750"/>
              <a:chOff x="906463" y="3402013"/>
              <a:chExt cx="541337" cy="412750"/>
            </a:xfrm>
          </p:grpSpPr>
          <p:sp>
            <p:nvSpPr>
              <p:cNvPr id="120" name="Freeform 25">
                <a:extLst>
                  <a:ext uri="{FF2B5EF4-FFF2-40B4-BE49-F238E27FC236}">
                    <a16:creationId xmlns:a16="http://schemas.microsoft.com/office/drawing/2014/main" id="{4D64B7DE-FF86-A8CA-81FE-2D1B2B1DED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1" name="Freeform 26">
                <a:extLst>
                  <a:ext uri="{FF2B5EF4-FFF2-40B4-BE49-F238E27FC236}">
                    <a16:creationId xmlns:a16="http://schemas.microsoft.com/office/drawing/2014/main" id="{E5B1E154-3C88-EB8C-46AA-8C4F6B7D2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2" name="Freeform 27">
                <a:extLst>
                  <a:ext uri="{FF2B5EF4-FFF2-40B4-BE49-F238E27FC236}">
                    <a16:creationId xmlns:a16="http://schemas.microsoft.com/office/drawing/2014/main" id="{094D178D-1F60-51F4-F717-031787C3C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3" name="Freeform 28">
                <a:extLst>
                  <a:ext uri="{FF2B5EF4-FFF2-40B4-BE49-F238E27FC236}">
                    <a16:creationId xmlns:a16="http://schemas.microsoft.com/office/drawing/2014/main" id="{E5540D9E-5E96-E368-C157-0204D63C6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4" name="Freeform 29">
                <a:extLst>
                  <a:ext uri="{FF2B5EF4-FFF2-40B4-BE49-F238E27FC236}">
                    <a16:creationId xmlns:a16="http://schemas.microsoft.com/office/drawing/2014/main" id="{76BCD079-42A4-E0DB-BE9E-4EA1EB49D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FF3775E-DDC4-B589-5F4E-B3B6DB986122}"/>
                </a:ext>
              </a:extLst>
            </p:cNvPr>
            <p:cNvSpPr/>
            <p:nvPr userDrawn="1"/>
          </p:nvSpPr>
          <p:spPr>
            <a:xfrm>
              <a:off x="7703808" y="2780966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0165FA8-A889-B465-7072-8D6B8EC6D2BC}"/>
                </a:ext>
              </a:extLst>
            </p:cNvPr>
            <p:cNvGrpSpPr/>
            <p:nvPr userDrawn="1"/>
          </p:nvGrpSpPr>
          <p:grpSpPr>
            <a:xfrm>
              <a:off x="7932408" y="2979531"/>
              <a:ext cx="914400" cy="914400"/>
              <a:chOff x="0" y="0"/>
              <a:chExt cx="304050" cy="282000"/>
            </a:xfrm>
            <a:solidFill>
              <a:srgbClr val="4472C4"/>
            </a:solidFill>
          </p:grpSpPr>
          <p:sp>
            <p:nvSpPr>
              <p:cNvPr id="105" name="Google Shape;5017;p59">
                <a:extLst>
                  <a:ext uri="{FF2B5EF4-FFF2-40B4-BE49-F238E27FC236}">
                    <a16:creationId xmlns:a16="http://schemas.microsoft.com/office/drawing/2014/main" id="{CE51FCEE-71D5-472A-10D7-9EA1F4DFA3B1}"/>
                  </a:ext>
                </a:extLst>
              </p:cNvPr>
              <p:cNvSpPr/>
              <p:nvPr/>
            </p:nvSpPr>
            <p:spPr>
              <a:xfrm>
                <a:off x="97675" y="748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Google Shape;5018;p59">
                <a:extLst>
                  <a:ext uri="{FF2B5EF4-FFF2-40B4-BE49-F238E27FC236}">
                    <a16:creationId xmlns:a16="http://schemas.microsoft.com/office/drawing/2014/main" id="{222B4942-C2FE-9F15-31DC-1B7806D6D7CA}"/>
                  </a:ext>
                </a:extLst>
              </p:cNvPr>
              <p:cNvSpPr/>
              <p:nvPr/>
            </p:nvSpPr>
            <p:spPr>
              <a:xfrm>
                <a:off x="800" y="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Google Shape;5019;p59">
                <a:extLst>
                  <a:ext uri="{FF2B5EF4-FFF2-40B4-BE49-F238E27FC236}">
                    <a16:creationId xmlns:a16="http://schemas.microsoft.com/office/drawing/2014/main" id="{10AA88B5-B79A-7C0D-C983-F93ABD14769B}"/>
                  </a:ext>
                </a:extLst>
              </p:cNvPr>
              <p:cNvSpPr/>
              <p:nvPr/>
            </p:nvSpPr>
            <p:spPr>
              <a:xfrm>
                <a:off x="800" y="779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Google Shape;5020;p59">
                <a:extLst>
                  <a:ext uri="{FF2B5EF4-FFF2-40B4-BE49-F238E27FC236}">
                    <a16:creationId xmlns:a16="http://schemas.microsoft.com/office/drawing/2014/main" id="{70BE4EA0-624C-6936-39EC-79ECFA2FE9A7}"/>
                  </a:ext>
                </a:extLst>
              </p:cNvPr>
              <p:cNvSpPr/>
              <p:nvPr/>
            </p:nvSpPr>
            <p:spPr>
              <a:xfrm>
                <a:off x="800" y="2008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5021;p59">
                <a:extLst>
                  <a:ext uri="{FF2B5EF4-FFF2-40B4-BE49-F238E27FC236}">
                    <a16:creationId xmlns:a16="http://schemas.microsoft.com/office/drawing/2014/main" id="{C37C1BEA-C544-CBB4-2BC9-E3F3991F71F2}"/>
                  </a:ext>
                </a:extLst>
              </p:cNvPr>
              <p:cNvSpPr/>
              <p:nvPr/>
            </p:nvSpPr>
            <p:spPr>
              <a:xfrm>
                <a:off x="0" y="1394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413CCA-376E-B796-C271-B855CD7C6F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62941" y="4179462"/>
            <a:ext cx="2419350" cy="563563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prstClr val="black"/>
                </a:solidFill>
                <a:latin typeface="Montserrat" panose="00000500000000000000" pitchFamily="2" charset="0"/>
              </a:rPr>
              <a:t>Rewards for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prstClr val="black"/>
                </a:solidFill>
                <a:latin typeface="Montserrat" panose="00000500000000000000" pitchFamily="2" charset="0"/>
              </a:rPr>
              <a:t>Skill Gains</a:t>
            </a:r>
            <a:endParaRPr lang="en-US"/>
          </a:p>
        </p:txBody>
      </p:sp>
      <p:grpSp>
        <p:nvGrpSpPr>
          <p:cNvPr id="139" name="Group 138" descr="blue ribbon">
            <a:extLst>
              <a:ext uri="{FF2B5EF4-FFF2-40B4-BE49-F238E27FC236}">
                <a16:creationId xmlns:a16="http://schemas.microsoft.com/office/drawing/2014/main" id="{6D99A983-CC23-719E-D033-6334309800BE}"/>
              </a:ext>
            </a:extLst>
          </p:cNvPr>
          <p:cNvGrpSpPr/>
          <p:nvPr/>
        </p:nvGrpSpPr>
        <p:grpSpPr>
          <a:xfrm>
            <a:off x="9856293" y="2634452"/>
            <a:ext cx="1371600" cy="1371600"/>
            <a:chOff x="9815177" y="2775614"/>
            <a:chExt cx="1371600" cy="1371600"/>
          </a:xfrm>
        </p:grpSpPr>
        <p:sp>
          <p:nvSpPr>
            <p:cNvPr id="79" name="AutoShape 23">
              <a:extLst>
                <a:ext uri="{FF2B5EF4-FFF2-40B4-BE49-F238E27FC236}">
                  <a16:creationId xmlns:a16="http://schemas.microsoft.com/office/drawing/2014/main" id="{35AA2AE5-C51D-02C4-14C9-569D35F0386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0230309" y="3147496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0" name="Grupa 65">
              <a:extLst>
                <a:ext uri="{FF2B5EF4-FFF2-40B4-BE49-F238E27FC236}">
                  <a16:creationId xmlns:a16="http://schemas.microsoft.com/office/drawing/2014/main" id="{3C1E16F9-6B30-094C-9359-AAFC0046010B}"/>
                </a:ext>
              </a:extLst>
            </p:cNvPr>
            <p:cNvGrpSpPr/>
            <p:nvPr userDrawn="1"/>
          </p:nvGrpSpPr>
          <p:grpSpPr>
            <a:xfrm>
              <a:off x="10230309" y="3147496"/>
              <a:ext cx="541337" cy="412750"/>
              <a:chOff x="906463" y="3402013"/>
              <a:chExt cx="541337" cy="412750"/>
            </a:xfrm>
          </p:grpSpPr>
          <p:sp>
            <p:nvSpPr>
              <p:cNvPr id="115" name="Freeform 25">
                <a:extLst>
                  <a:ext uri="{FF2B5EF4-FFF2-40B4-BE49-F238E27FC236}">
                    <a16:creationId xmlns:a16="http://schemas.microsoft.com/office/drawing/2014/main" id="{590C2283-0247-E93C-8C44-BA57E8887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6" name="Freeform 26">
                <a:extLst>
                  <a:ext uri="{FF2B5EF4-FFF2-40B4-BE49-F238E27FC236}">
                    <a16:creationId xmlns:a16="http://schemas.microsoft.com/office/drawing/2014/main" id="{93FF5B5E-0ACB-A886-BB61-2179FBE02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7" name="Freeform 27">
                <a:extLst>
                  <a:ext uri="{FF2B5EF4-FFF2-40B4-BE49-F238E27FC236}">
                    <a16:creationId xmlns:a16="http://schemas.microsoft.com/office/drawing/2014/main" id="{8151D313-86CA-023E-B815-B6431630B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8" name="Freeform 28">
                <a:extLst>
                  <a:ext uri="{FF2B5EF4-FFF2-40B4-BE49-F238E27FC236}">
                    <a16:creationId xmlns:a16="http://schemas.microsoft.com/office/drawing/2014/main" id="{D31FC6C2-4F00-B81A-EFDA-3F5A8473C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9" name="Freeform 29">
                <a:extLst>
                  <a:ext uri="{FF2B5EF4-FFF2-40B4-BE49-F238E27FC236}">
                    <a16:creationId xmlns:a16="http://schemas.microsoft.com/office/drawing/2014/main" id="{AB7F2321-1FC5-AFD6-CAC9-328AD24E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4F0333C-5878-5FB4-FC6D-6C450A3B13CC}"/>
                </a:ext>
              </a:extLst>
            </p:cNvPr>
            <p:cNvSpPr/>
            <p:nvPr userDrawn="1"/>
          </p:nvSpPr>
          <p:spPr>
            <a:xfrm>
              <a:off x="9815177" y="2775614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3A3E492-9177-5A93-C0B4-C2D7F3C4049D}"/>
                </a:ext>
              </a:extLst>
            </p:cNvPr>
            <p:cNvGrpSpPr/>
            <p:nvPr userDrawn="1"/>
          </p:nvGrpSpPr>
          <p:grpSpPr>
            <a:xfrm>
              <a:off x="10043777" y="2975710"/>
              <a:ext cx="914402" cy="914399"/>
              <a:chOff x="0" y="0"/>
              <a:chExt cx="296175" cy="297225"/>
            </a:xfrm>
            <a:solidFill>
              <a:srgbClr val="4472C4"/>
            </a:solidFill>
          </p:grpSpPr>
          <p:sp>
            <p:nvSpPr>
              <p:cNvPr id="99" name="Google Shape;8996;p68">
                <a:extLst>
                  <a:ext uri="{FF2B5EF4-FFF2-40B4-BE49-F238E27FC236}">
                    <a16:creationId xmlns:a16="http://schemas.microsoft.com/office/drawing/2014/main" id="{955E57E2-72B5-A1D6-9D4E-8B492A097F49}"/>
                  </a:ext>
                </a:extLst>
              </p:cNvPr>
              <p:cNvSpPr/>
              <p:nvPr/>
            </p:nvSpPr>
            <p:spPr>
              <a:xfrm>
                <a:off x="96129" y="69700"/>
                <a:ext cx="105839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8997;p68">
                <a:extLst>
                  <a:ext uri="{FF2B5EF4-FFF2-40B4-BE49-F238E27FC236}">
                    <a16:creationId xmlns:a16="http://schemas.microsoft.com/office/drawing/2014/main" id="{0D1D97EC-31D9-7F32-C687-2211E9604CF2}"/>
                  </a:ext>
                </a:extLst>
              </p:cNvPr>
              <p:cNvSpPr/>
              <p:nvPr/>
            </p:nvSpPr>
            <p:spPr>
              <a:xfrm>
                <a:off x="129950" y="10515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8998;p68">
                <a:extLst>
                  <a:ext uri="{FF2B5EF4-FFF2-40B4-BE49-F238E27FC236}">
                    <a16:creationId xmlns:a16="http://schemas.microsoft.com/office/drawing/2014/main" id="{5ACA5E1C-556A-54DE-CC32-24E7C64DA22D}"/>
                  </a:ext>
                </a:extLst>
              </p:cNvPr>
              <p:cNvSpPr/>
              <p:nvPr/>
            </p:nvSpPr>
            <p:spPr>
              <a:xfrm>
                <a:off x="18125" y="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Google Shape;8999;p68">
                <a:extLst>
                  <a:ext uri="{FF2B5EF4-FFF2-40B4-BE49-F238E27FC236}">
                    <a16:creationId xmlns:a16="http://schemas.microsoft.com/office/drawing/2014/main" id="{2FB47EFB-3FFE-8928-269D-224274E87E7A}"/>
                  </a:ext>
                </a:extLst>
              </p:cNvPr>
              <p:cNvSpPr/>
              <p:nvPr/>
            </p:nvSpPr>
            <p:spPr>
              <a:xfrm>
                <a:off x="114200" y="15715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Google Shape;9000;p68">
                <a:extLst>
                  <a:ext uri="{FF2B5EF4-FFF2-40B4-BE49-F238E27FC236}">
                    <a16:creationId xmlns:a16="http://schemas.microsoft.com/office/drawing/2014/main" id="{42D5463D-B23A-EDE5-AF25-3BEF1952DAB2}"/>
                  </a:ext>
                </a:extLst>
              </p:cNvPr>
              <p:cNvSpPr/>
              <p:nvPr/>
            </p:nvSpPr>
            <p:spPr>
              <a:xfrm>
                <a:off x="200850" y="20832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9001;p68">
                <a:extLst>
                  <a:ext uri="{FF2B5EF4-FFF2-40B4-BE49-F238E27FC236}">
                    <a16:creationId xmlns:a16="http://schemas.microsoft.com/office/drawing/2014/main" id="{5DB79780-A75B-A28A-BCBC-162D404ABBF5}"/>
                  </a:ext>
                </a:extLst>
              </p:cNvPr>
              <p:cNvSpPr/>
              <p:nvPr/>
            </p:nvSpPr>
            <p:spPr>
              <a:xfrm>
                <a:off x="0" y="20990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ED912C3-0D6C-6526-EE3A-79593D64A6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1183" y="4177387"/>
            <a:ext cx="2419350" cy="1254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b="1">
                <a:solidFill>
                  <a:prstClr val="black"/>
                </a:solidFill>
                <a:latin typeface="Montserrat" panose="00000500000000000000" pitchFamily="2" charset="0"/>
              </a:rPr>
              <a:t>National Occupational Credential</a:t>
            </a:r>
            <a:endParaRPr lang="pl-PL" b="1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5F786A2-B38C-1CB1-B46A-A83DE2F1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24878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CC1138-151B-91D2-468B-53C11A5D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Montserrat"/>
              </a:rPr>
              <a:t>How's Your RA Knowledge?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59AC96-E00C-A07D-9373-69C9745C9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605" y="2152782"/>
            <a:ext cx="2719450" cy="3394759"/>
          </a:xfrm>
          <a:prstGeom prst="rect">
            <a:avLst/>
          </a:prstGeom>
          <a:noFill/>
          <a:ln w="38100">
            <a:solidFill>
              <a:srgbClr val="0001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58FD77-E4DF-666A-8640-095AF85F08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2626" y="2193699"/>
            <a:ext cx="2419350" cy="563563"/>
          </a:xfrm>
        </p:spPr>
        <p:txBody>
          <a:bodyPr/>
          <a:lstStyle/>
          <a:p>
            <a:r>
              <a:rPr lang="en-US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/>
                <a:cs typeface="Segoe UI"/>
              </a:rPr>
              <a:t>Basic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371EC4-4255-3A15-8021-0DE8425950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1478" y="2757262"/>
            <a:ext cx="2419350" cy="2832854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tx1"/>
                </a:solidFill>
                <a:latin typeface="Montserrat Medium"/>
                <a:cs typeface="Segoe UI"/>
              </a:rPr>
              <a:t>I know what it means, but I don’t know how to utilize it and don't have significant </a:t>
            </a:r>
            <a:br>
              <a:rPr lang="en-US" sz="2000">
                <a:solidFill>
                  <a:schemeClr val="tx1"/>
                </a:solidFill>
                <a:latin typeface="Montserrat Medium"/>
                <a:cs typeface="Segoe UI"/>
              </a:rPr>
            </a:br>
            <a:r>
              <a:rPr lang="en-US" sz="2000">
                <a:solidFill>
                  <a:schemeClr val="tx1"/>
                </a:solidFill>
                <a:latin typeface="Montserrat Medium"/>
                <a:cs typeface="Segoe UI"/>
              </a:rPr>
              <a:t>experience with it.</a:t>
            </a:r>
          </a:p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E2038F-E6CA-5BB9-32CB-53118F918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9780" y="2166636"/>
            <a:ext cx="3290232" cy="3394760"/>
          </a:xfrm>
          <a:prstGeom prst="rect">
            <a:avLst/>
          </a:prstGeom>
          <a:noFill/>
          <a:ln w="38100">
            <a:solidFill>
              <a:srgbClr val="0001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70F398-2801-5172-2CF1-D5D8F5DE34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5171" y="2193699"/>
            <a:ext cx="2719449" cy="628061"/>
          </a:xfrm>
        </p:spPr>
        <p:txBody>
          <a:bodyPr>
            <a:normAutofit/>
          </a:bodyPr>
          <a:lstStyle/>
          <a:p>
            <a:r>
              <a:rPr lang="en-US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/>
                <a:cs typeface="Segoe UI"/>
              </a:rPr>
              <a:t>Intermediate</a:t>
            </a:r>
          </a:p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EC3BE4-7022-05C9-3653-D6682C974B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00767" y="2757263"/>
            <a:ext cx="2962763" cy="2517936"/>
          </a:xfrm>
        </p:spPr>
        <p:txBody>
          <a:bodyPr>
            <a:normAutofit lnSpcReduction="10000"/>
          </a:bodyPr>
          <a:lstStyle/>
          <a:p>
            <a:r>
              <a:rPr lang="en-US" sz="2000">
                <a:solidFill>
                  <a:schemeClr val="tx1"/>
                </a:solidFill>
                <a:latin typeface="Montserrat Medium"/>
                <a:cs typeface="Segoe UI"/>
              </a:rPr>
              <a:t>I understand RA, I've had experience with RA in some capacity, and I feel comfortable educating internal and external stakeholders about it.</a:t>
            </a:r>
          </a:p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4A41-B67A-96A1-36D3-182A38F6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6587" y="2169719"/>
            <a:ext cx="4565150" cy="3394760"/>
          </a:xfrm>
          <a:prstGeom prst="rect">
            <a:avLst/>
          </a:prstGeom>
          <a:noFill/>
          <a:ln w="38100">
            <a:solidFill>
              <a:srgbClr val="0001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28C90C9-68EE-40DB-DEA1-CE0F525B4F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66399" y="2225947"/>
            <a:ext cx="2419350" cy="563563"/>
          </a:xfrm>
        </p:spPr>
        <p:txBody>
          <a:bodyPr>
            <a:normAutofit/>
          </a:bodyPr>
          <a:lstStyle/>
          <a:p>
            <a:r>
              <a:rPr lang="en-US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/>
                <a:cs typeface="Segoe UI"/>
              </a:rPr>
              <a:t>Expert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AF190FD-E16E-0700-8857-99B79B5EFE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38360" y="2757262"/>
            <a:ext cx="4115440" cy="2629247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Montserrat Medium"/>
                <a:cs typeface="Segoe UI"/>
              </a:rPr>
              <a:t>I have extensive knowledge and relevant experience: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Montserrat Medium"/>
                <a:cs typeface="Segoe UI"/>
              </a:rPr>
              <a:t>developing programs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Montserrat Medium"/>
                <a:cs typeface="Segoe UI"/>
              </a:rPr>
              <a:t>accessing multiple sources of funding; </a:t>
            </a:r>
            <a:endParaRPr lang="en-US">
              <a:solidFill>
                <a:schemeClr val="tx1"/>
              </a:solidFill>
              <a:latin typeface="Montserrat Medium" panose="00000600000000000000" pitchFamily="2" charset="0"/>
              <a:cs typeface="Segoe UI" panose="020B0502040204020203" pitchFamily="34" charset="0"/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Montserrat Medium"/>
                <a:cs typeface="Segoe UI"/>
              </a:rPr>
              <a:t>convening stakeholders ;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Montserrat Medium"/>
                <a:cs typeface="Segoe UI"/>
              </a:rPr>
              <a:t>adding programs to the ETPL; </a:t>
            </a:r>
            <a:endParaRPr lang="en-US">
              <a:solidFill>
                <a:schemeClr val="tx1"/>
              </a:solidFill>
              <a:latin typeface="Montserrat Medium" panose="00000600000000000000" pitchFamily="2" charset="0"/>
              <a:cs typeface="Segoe UI" panose="020B0502040204020203" pitchFamily="34" charset="0"/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Montserrat Medium"/>
                <a:cs typeface="Segoe UI"/>
              </a:rPr>
              <a:t>recruiting apprentices or employers.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9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793C-DEF3-09FD-4B72-61D170EF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07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Montserrat"/>
              </a:rPr>
              <a:t>Key Organizational Apprenticeship Roles</a:t>
            </a:r>
          </a:p>
        </p:txBody>
      </p:sp>
      <p:grpSp>
        <p:nvGrpSpPr>
          <p:cNvPr id="52" name="Group 51" descr="Building with many employees">
            <a:extLst>
              <a:ext uri="{FF2B5EF4-FFF2-40B4-BE49-F238E27FC236}">
                <a16:creationId xmlns:a16="http://schemas.microsoft.com/office/drawing/2014/main" id="{27065134-F006-2205-EB15-81B8103ADAFB}"/>
              </a:ext>
            </a:extLst>
          </p:cNvPr>
          <p:cNvGrpSpPr/>
          <p:nvPr/>
        </p:nvGrpSpPr>
        <p:grpSpPr>
          <a:xfrm>
            <a:off x="1292316" y="2184673"/>
            <a:ext cx="1371600" cy="1371600"/>
            <a:chOff x="1326945" y="2277052"/>
            <a:chExt cx="1371600" cy="1371600"/>
          </a:xfrm>
        </p:grpSpPr>
        <p:sp>
          <p:nvSpPr>
            <p:cNvPr id="6" name="AutoShape 23">
              <a:extLst>
                <a:ext uri="{FF2B5EF4-FFF2-40B4-BE49-F238E27FC236}">
                  <a16:creationId xmlns:a16="http://schemas.microsoft.com/office/drawing/2014/main" id="{F0704DFB-802C-E0E4-3DC0-3CDC2B9F0B0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42077" y="2648934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upa 65">
              <a:extLst>
                <a:ext uri="{FF2B5EF4-FFF2-40B4-BE49-F238E27FC236}">
                  <a16:creationId xmlns:a16="http://schemas.microsoft.com/office/drawing/2014/main" id="{95B10CB1-8A8F-E144-4F8B-FD67B256B913}"/>
                </a:ext>
              </a:extLst>
            </p:cNvPr>
            <p:cNvGrpSpPr/>
            <p:nvPr userDrawn="1"/>
          </p:nvGrpSpPr>
          <p:grpSpPr>
            <a:xfrm>
              <a:off x="1742077" y="2648934"/>
              <a:ext cx="541337" cy="412750"/>
              <a:chOff x="906463" y="3402013"/>
              <a:chExt cx="541337" cy="412750"/>
            </a:xfrm>
          </p:grpSpPr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875D68BC-B34D-239C-3EDC-C5F8A93620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0736C2C3-392E-C56E-8534-0CECE84E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72532441-D2C5-96C9-C20C-7ABB64CC7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C41F22C7-03B9-5425-F12C-001DB31A4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C3F165A6-EC95-FE26-95C0-3F68AE2E7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35D5145-FB6A-98C8-1FA5-EE2D2F40BD54}"/>
                </a:ext>
              </a:extLst>
            </p:cNvPr>
            <p:cNvSpPr/>
            <p:nvPr userDrawn="1"/>
          </p:nvSpPr>
          <p:spPr>
            <a:xfrm>
              <a:off x="1326945" y="2277052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30" name="Graphic 29" descr="Remote work with solid fill">
              <a:extLst>
                <a:ext uri="{FF2B5EF4-FFF2-40B4-BE49-F238E27FC236}">
                  <a16:creationId xmlns:a16="http://schemas.microsoft.com/office/drawing/2014/main" id="{7E864775-CD5B-4EDC-F4A1-F17A5BE982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44917" y="2420143"/>
              <a:ext cx="1135656" cy="1135656"/>
            </a:xfrm>
            <a:prstGeom prst="rect">
              <a:avLst/>
            </a:prstGeom>
          </p:spPr>
        </p:pic>
      </p:grp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D8710E72-5B7D-A922-87C9-725E73D1C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0822" y="3740815"/>
            <a:ext cx="1574587" cy="571408"/>
          </a:xfrm>
        </p:spPr>
        <p:txBody>
          <a:bodyPr>
            <a:normAutofit fontScale="92500"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</a:rPr>
              <a:t>Sponsor</a:t>
            </a:r>
            <a:endParaRPr kumimoji="0" lang="pl-PL" sz="28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ontserrat Medium" panose="00000600000000000000" pitchFamily="2" charset="0"/>
            </a:endParaRPr>
          </a:p>
          <a:p>
            <a:endParaRPr lang="en-US"/>
          </a:p>
        </p:txBody>
      </p:sp>
      <p:sp>
        <p:nvSpPr>
          <p:cNvPr id="83" name="Content Placeholder 82">
            <a:extLst>
              <a:ext uri="{FF2B5EF4-FFF2-40B4-BE49-F238E27FC236}">
                <a16:creationId xmlns:a16="http://schemas.microsoft.com/office/drawing/2014/main" id="{CF1E45F5-B5F7-7409-5987-422D8D2F8B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29260" y="4214946"/>
            <a:ext cx="2537976" cy="1795640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700">
                <a:solidFill>
                  <a:prstClr val="black"/>
                </a:solidFill>
                <a:latin typeface="Montserrat" panose="00000500000000000000" pitchFamily="2" charset="0"/>
              </a:rPr>
              <a:t>An organization that agrees to operate an apprenticeship program and in whose name the program is registered.</a:t>
            </a:r>
            <a:endParaRPr lang="pl-PL" sz="270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cxnSp>
        <p:nvCxnSpPr>
          <p:cNvPr id="23" name="Łącznik prosty 26">
            <a:extLst>
              <a:ext uri="{FF2B5EF4-FFF2-40B4-BE49-F238E27FC236}">
                <a16:creationId xmlns:a16="http://schemas.microsoft.com/office/drawing/2014/main" id="{864FEB4A-3B48-E14B-6E4A-0425661B3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383115" y="3992816"/>
            <a:ext cx="2313" cy="1192394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 descr="employees learning">
            <a:extLst>
              <a:ext uri="{FF2B5EF4-FFF2-40B4-BE49-F238E27FC236}">
                <a16:creationId xmlns:a16="http://schemas.microsoft.com/office/drawing/2014/main" id="{9EEA245E-6C3F-C855-2DCD-D89C12318FE6}"/>
              </a:ext>
            </a:extLst>
          </p:cNvPr>
          <p:cNvGrpSpPr/>
          <p:nvPr/>
        </p:nvGrpSpPr>
        <p:grpSpPr>
          <a:xfrm>
            <a:off x="4105782" y="2212954"/>
            <a:ext cx="1371600" cy="1371600"/>
            <a:chOff x="6844895" y="2307082"/>
            <a:chExt cx="1371600" cy="1371600"/>
          </a:xfrm>
        </p:grpSpPr>
        <p:sp>
          <p:nvSpPr>
            <p:cNvPr id="10" name="AutoShape 23">
              <a:extLst>
                <a:ext uri="{FF2B5EF4-FFF2-40B4-BE49-F238E27FC236}">
                  <a16:creationId xmlns:a16="http://schemas.microsoft.com/office/drawing/2014/main" id="{F83B8E6C-9DCE-55C9-1467-F415B35402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05168" y="2650109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upa 65">
              <a:extLst>
                <a:ext uri="{FF2B5EF4-FFF2-40B4-BE49-F238E27FC236}">
                  <a16:creationId xmlns:a16="http://schemas.microsoft.com/office/drawing/2014/main" id="{BD228A59-A6CE-C267-A312-DAF1E356D23E}"/>
                </a:ext>
              </a:extLst>
            </p:cNvPr>
            <p:cNvGrpSpPr/>
            <p:nvPr userDrawn="1"/>
          </p:nvGrpSpPr>
          <p:grpSpPr>
            <a:xfrm>
              <a:off x="7405168" y="2650109"/>
              <a:ext cx="541337" cy="412750"/>
              <a:chOff x="906463" y="3402013"/>
              <a:chExt cx="541337" cy="412750"/>
            </a:xfrm>
          </p:grpSpPr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21029E77-E31F-3A7E-1C28-97FAB30170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37382F3D-E5A9-E0D3-F95D-15FEA36D2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828E2E35-E56D-A01E-25DA-0F4B2DD50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D1EE6C1D-8497-C8AA-6BC6-14964F209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id="{6B57A999-A8F1-A113-C9EE-FAFFB63CE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533650D-18F8-0133-6200-C14918E1BAAF}"/>
                </a:ext>
              </a:extLst>
            </p:cNvPr>
            <p:cNvSpPr/>
            <p:nvPr userDrawn="1"/>
          </p:nvSpPr>
          <p:spPr>
            <a:xfrm>
              <a:off x="6844895" y="2307082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9" name="Graphic 28" descr="Group brainstorm with solid fill">
              <a:extLst>
                <a:ext uri="{FF2B5EF4-FFF2-40B4-BE49-F238E27FC236}">
                  <a16:creationId xmlns:a16="http://schemas.microsoft.com/office/drawing/2014/main" id="{8EA4E0F8-94FC-AEF8-F509-C820BF3A72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95329" y="2444964"/>
              <a:ext cx="1073036" cy="1073036"/>
            </a:xfrm>
            <a:prstGeom prst="rect">
              <a:avLst/>
            </a:prstGeom>
          </p:spPr>
        </p:pic>
      </p:grpSp>
      <p:sp>
        <p:nvSpPr>
          <p:cNvPr id="81" name="Content Placeholder 80">
            <a:extLst>
              <a:ext uri="{FF2B5EF4-FFF2-40B4-BE49-F238E27FC236}">
                <a16:creationId xmlns:a16="http://schemas.microsoft.com/office/drawing/2014/main" id="{7988AA0D-074E-CF7D-1F24-2A5BADF0A88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680170" y="3789699"/>
            <a:ext cx="2197193" cy="42524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prstClr val="black"/>
                </a:solidFill>
                <a:latin typeface="Montserrat Medium" panose="00000600000000000000" pitchFamily="2" charset="0"/>
              </a:rPr>
              <a:t>Employer</a:t>
            </a:r>
            <a:endParaRPr lang="pl-PL" b="1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endParaRPr lang="en-US"/>
          </a:p>
        </p:txBody>
      </p:sp>
      <p:sp>
        <p:nvSpPr>
          <p:cNvPr id="82" name="Content Placeholder 81">
            <a:extLst>
              <a:ext uri="{FF2B5EF4-FFF2-40B4-BE49-F238E27FC236}">
                <a16:creationId xmlns:a16="http://schemas.microsoft.com/office/drawing/2014/main" id="{A86745B7-6684-A0DF-D26F-168DFCE46E1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558713" y="4214946"/>
            <a:ext cx="2672381" cy="2076982"/>
          </a:xfrm>
        </p:spPr>
        <p:txBody>
          <a:bodyPr>
            <a:normAutofit/>
          </a:bodyPr>
          <a:lstStyle/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500">
                <a:solidFill>
                  <a:prstClr val="black"/>
                </a:solidFill>
                <a:latin typeface="Montserrat" panose="00000500000000000000" pitchFamily="2" charset="0"/>
              </a:rPr>
              <a:t>Hires and provides paid OJL for apprentices under supervision of a designated mentor who is a skilled professional in that occupation.</a:t>
            </a:r>
          </a:p>
        </p:txBody>
      </p:sp>
      <p:cxnSp>
        <p:nvCxnSpPr>
          <p:cNvPr id="24" name="Łącznik prosty 26">
            <a:extLst>
              <a:ext uri="{FF2B5EF4-FFF2-40B4-BE49-F238E27FC236}">
                <a16:creationId xmlns:a16="http://schemas.microsoft.com/office/drawing/2014/main" id="{B4C4D0B5-FF8C-4C7E-EA7C-2AD796DD4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373738" y="3992816"/>
            <a:ext cx="2313" cy="1192394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 descr="students commenting on instruction">
            <a:extLst>
              <a:ext uri="{FF2B5EF4-FFF2-40B4-BE49-F238E27FC236}">
                <a16:creationId xmlns:a16="http://schemas.microsoft.com/office/drawing/2014/main" id="{51A2458B-E619-ADC6-D678-D9317162E628}"/>
              </a:ext>
            </a:extLst>
          </p:cNvPr>
          <p:cNvGrpSpPr/>
          <p:nvPr/>
        </p:nvGrpSpPr>
        <p:grpSpPr>
          <a:xfrm>
            <a:off x="7022513" y="2256342"/>
            <a:ext cx="1371600" cy="1371600"/>
            <a:chOff x="4084230" y="2320581"/>
            <a:chExt cx="1371600" cy="1371600"/>
          </a:xfrm>
        </p:grpSpPr>
        <p:sp>
          <p:nvSpPr>
            <p:cNvPr id="17" name="AutoShape 23">
              <a:extLst>
                <a:ext uri="{FF2B5EF4-FFF2-40B4-BE49-F238E27FC236}">
                  <a16:creationId xmlns:a16="http://schemas.microsoft.com/office/drawing/2014/main" id="{C3A1F688-1962-DD60-597C-7217E2F8D46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432532" y="2692463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upa 65">
              <a:extLst>
                <a:ext uri="{FF2B5EF4-FFF2-40B4-BE49-F238E27FC236}">
                  <a16:creationId xmlns:a16="http://schemas.microsoft.com/office/drawing/2014/main" id="{C8711B0F-7814-00C8-8515-EAC81CF15DB0}"/>
                </a:ext>
              </a:extLst>
            </p:cNvPr>
            <p:cNvGrpSpPr/>
            <p:nvPr userDrawn="1"/>
          </p:nvGrpSpPr>
          <p:grpSpPr>
            <a:xfrm>
              <a:off x="4432532" y="2692463"/>
              <a:ext cx="541337" cy="412750"/>
              <a:chOff x="906463" y="3402013"/>
              <a:chExt cx="541337" cy="412750"/>
            </a:xfrm>
          </p:grpSpPr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E3BB0B52-4950-A951-EF0B-53512E5132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ACE8D492-0144-61AA-B4C7-671A6F838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66A763C3-9D03-F22A-CFAA-053D69903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8ACF5197-29A5-3BAB-37C6-B1B230FCE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E1E976AF-DB55-47F2-1548-6FA6B77E1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01A6636-A17A-D98E-9581-C130CC53D822}"/>
                </a:ext>
              </a:extLst>
            </p:cNvPr>
            <p:cNvSpPr/>
            <p:nvPr userDrawn="1"/>
          </p:nvSpPr>
          <p:spPr>
            <a:xfrm>
              <a:off x="4084230" y="2320581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7" name="Graphic 26" descr="Customer review with solid fill">
              <a:extLst>
                <a:ext uri="{FF2B5EF4-FFF2-40B4-BE49-F238E27FC236}">
                  <a16:creationId xmlns:a16="http://schemas.microsoft.com/office/drawing/2014/main" id="{3AEC42C0-5D89-43BD-5393-610F4926FA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12830" y="2535682"/>
              <a:ext cx="914400" cy="914400"/>
            </a:xfrm>
            <a:prstGeom prst="rect">
              <a:avLst/>
            </a:prstGeom>
          </p:spPr>
        </p:pic>
      </p:grpSp>
      <p:sp>
        <p:nvSpPr>
          <p:cNvPr id="80" name="Content Placeholder 79">
            <a:extLst>
              <a:ext uri="{FF2B5EF4-FFF2-40B4-BE49-F238E27FC236}">
                <a16:creationId xmlns:a16="http://schemas.microsoft.com/office/drawing/2014/main" id="{0831B32D-9875-74C3-3C2E-9F93C34ED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0218" y="3813261"/>
            <a:ext cx="2064876" cy="562212"/>
          </a:xfrm>
        </p:spPr>
        <p:txBody>
          <a:bodyPr>
            <a:normAutofit/>
          </a:bodyPr>
          <a:lstStyle/>
          <a:p>
            <a:pPr algn="ctr"/>
            <a:r>
              <a:rPr lang="en-US" sz="2600" b="1">
                <a:solidFill>
                  <a:prstClr val="black"/>
                </a:solidFill>
                <a:latin typeface="Montserrat Medium" panose="00000600000000000000" pitchFamily="2" charset="0"/>
              </a:rPr>
              <a:t>RI Provider</a:t>
            </a:r>
            <a:endParaRPr lang="pl-PL" sz="2600" b="1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endParaRPr lang="en-US"/>
          </a:p>
        </p:txBody>
      </p:sp>
      <p:sp>
        <p:nvSpPr>
          <p:cNvPr id="84" name="Content Placeholder 83">
            <a:extLst>
              <a:ext uri="{FF2B5EF4-FFF2-40B4-BE49-F238E27FC236}">
                <a16:creationId xmlns:a16="http://schemas.microsoft.com/office/drawing/2014/main" id="{D858D0B8-28FF-9FF7-4B65-BD7BC425AA0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640588" y="4220556"/>
            <a:ext cx="2184962" cy="1909229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Montserrat" panose="00000500000000000000" pitchFamily="2" charset="0"/>
              </a:rPr>
              <a:t> Entity that provides instruction to apprentices in the designated occupation’s core knowledge, skills, and abilities.</a:t>
            </a:r>
            <a:endParaRPr lang="pl-PL" sz="240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grpSp>
        <p:nvGrpSpPr>
          <p:cNvPr id="55" name="Group 54" descr="network of people">
            <a:extLst>
              <a:ext uri="{FF2B5EF4-FFF2-40B4-BE49-F238E27FC236}">
                <a16:creationId xmlns:a16="http://schemas.microsoft.com/office/drawing/2014/main" id="{AA536082-CD58-97C9-D9F0-9B793AE211C8}"/>
              </a:ext>
            </a:extLst>
          </p:cNvPr>
          <p:cNvGrpSpPr/>
          <p:nvPr/>
        </p:nvGrpSpPr>
        <p:grpSpPr>
          <a:xfrm>
            <a:off x="9614936" y="2249728"/>
            <a:ext cx="1371600" cy="1371600"/>
            <a:chOff x="9580307" y="2313967"/>
            <a:chExt cx="1371600" cy="1371600"/>
          </a:xfrm>
        </p:grpSpPr>
        <p:sp>
          <p:nvSpPr>
            <p:cNvPr id="14" name="AutoShape 23">
              <a:extLst>
                <a:ext uri="{FF2B5EF4-FFF2-40B4-BE49-F238E27FC236}">
                  <a16:creationId xmlns:a16="http://schemas.microsoft.com/office/drawing/2014/main" id="{1BC78266-C6B6-412B-4212-BEE2D82B06C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0071580" y="2685849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upa 65">
              <a:extLst>
                <a:ext uri="{FF2B5EF4-FFF2-40B4-BE49-F238E27FC236}">
                  <a16:creationId xmlns:a16="http://schemas.microsoft.com/office/drawing/2014/main" id="{1819D5F0-CD99-DEC6-16F9-D7B6E1A13B75}"/>
                </a:ext>
              </a:extLst>
            </p:cNvPr>
            <p:cNvGrpSpPr/>
            <p:nvPr userDrawn="1"/>
          </p:nvGrpSpPr>
          <p:grpSpPr>
            <a:xfrm>
              <a:off x="10071580" y="2685849"/>
              <a:ext cx="541337" cy="412750"/>
              <a:chOff x="906463" y="3402013"/>
              <a:chExt cx="541337" cy="412750"/>
            </a:xfrm>
          </p:grpSpPr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136E5E56-C70C-F14D-BBC4-740B34416B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37A9A516-F75E-C2CD-E39F-38A125662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C061F7C6-2733-B84D-232F-A888B36F7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E77AADBD-F2E1-3800-76C4-636162A5B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BA0CE0B0-E619-128C-8177-6387F630D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EDC056-A436-AD24-B3EC-6C2A1757BE1B}"/>
                </a:ext>
              </a:extLst>
            </p:cNvPr>
            <p:cNvSpPr/>
            <p:nvPr userDrawn="1"/>
          </p:nvSpPr>
          <p:spPr>
            <a:xfrm>
              <a:off x="9580307" y="2313967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8" name="Graphic 27" descr="Connections with solid fill">
              <a:extLst>
                <a:ext uri="{FF2B5EF4-FFF2-40B4-BE49-F238E27FC236}">
                  <a16:creationId xmlns:a16="http://schemas.microsoft.com/office/drawing/2014/main" id="{C26C43E3-9FA7-0C26-8833-7AD046EBD1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92282" y="2507401"/>
              <a:ext cx="1016996" cy="1016996"/>
            </a:xfrm>
            <a:prstGeom prst="rect">
              <a:avLst/>
            </a:prstGeom>
          </p:spPr>
        </p:pic>
      </p:grpSp>
      <p:sp>
        <p:nvSpPr>
          <p:cNvPr id="85" name="Content Placeholder 84">
            <a:extLst>
              <a:ext uri="{FF2B5EF4-FFF2-40B4-BE49-F238E27FC236}">
                <a16:creationId xmlns:a16="http://schemas.microsoft.com/office/drawing/2014/main" id="{CECBA5CA-E153-AE2D-7CCE-D1128715672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641770" y="3786882"/>
            <a:ext cx="1470214" cy="42524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prstClr val="black"/>
                </a:solidFill>
                <a:latin typeface="Montserrat Medium" panose="00000600000000000000" pitchFamily="2" charset="0"/>
              </a:rPr>
              <a:t>Partner</a:t>
            </a:r>
            <a:endParaRPr lang="pl-PL" b="1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endParaRPr lang="en-US"/>
          </a:p>
        </p:txBody>
      </p:sp>
      <p:sp>
        <p:nvSpPr>
          <p:cNvPr id="86" name="Content Placeholder 85">
            <a:extLst>
              <a:ext uri="{FF2B5EF4-FFF2-40B4-BE49-F238E27FC236}">
                <a16:creationId xmlns:a16="http://schemas.microsoft.com/office/drawing/2014/main" id="{9ECA1DF6-34A0-26B6-7F3C-5836C98B95F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256557" y="4220556"/>
            <a:ext cx="2251081" cy="185022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>
                <a:solidFill>
                  <a:prstClr val="black"/>
                </a:solidFill>
                <a:latin typeface="Montserrat" panose="00000500000000000000" pitchFamily="2" charset="0"/>
              </a:rPr>
              <a:t> Organizations committed to assisting RA programs. They can play one or more roles. </a:t>
            </a:r>
            <a:endParaRPr lang="pl-PL" sz="600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cxnSp>
        <p:nvCxnSpPr>
          <p:cNvPr id="25" name="Łącznik prosty 26">
            <a:extLst>
              <a:ext uri="{FF2B5EF4-FFF2-40B4-BE49-F238E27FC236}">
                <a16:creationId xmlns:a16="http://schemas.microsoft.com/office/drawing/2014/main" id="{316EF346-D37D-9DE4-995A-8608260A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9096852" y="3992816"/>
            <a:ext cx="2313" cy="1192394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84E33CDD-4013-6093-5720-B609E444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655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f00f82b-dce9-458f-ab1d-1c5fd145e219" xsi:nil="true"/>
    <TaxCatchAll xmlns="4cd59d27-ca2b-4708-b9c7-7fa281384922" xsi:nil="true"/>
    <lcf76f155ced4ddcb4097134ff3c332f xmlns="2f00f82b-dce9-458f-ab1d-1c5fd145e219">
      <Terms xmlns="http://schemas.microsoft.com/office/infopath/2007/PartnerControls"/>
    </lcf76f155ced4ddcb4097134ff3c332f>
    <ClassificationLevel xmlns="2f00f82b-dce9-458f-ab1d-1c5fd145e21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5DFDB39333340A6C821E1EFAF7E53" ma:contentTypeVersion="17" ma:contentTypeDescription="Create a new document." ma:contentTypeScope="" ma:versionID="3ac759074c6a86585099b25e885aa940">
  <xsd:schema xmlns:xsd="http://www.w3.org/2001/XMLSchema" xmlns:xs="http://www.w3.org/2001/XMLSchema" xmlns:p="http://schemas.microsoft.com/office/2006/metadata/properties" xmlns:ns2="2f00f82b-dce9-458f-ab1d-1c5fd145e219" xmlns:ns3="4cd59d27-ca2b-4708-b9c7-7fa281384922" targetNamespace="http://schemas.microsoft.com/office/2006/metadata/properties" ma:root="true" ma:fieldsID="3663b68fabe1147433f80d2870c2f93c" ns2:_="" ns3:_="">
    <xsd:import namespace="2f00f82b-dce9-458f-ab1d-1c5fd145e219"/>
    <xsd:import namespace="4cd59d27-ca2b-4708-b9c7-7fa2813849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ClassificationLeve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0f82b-dce9-458f-ab1d-1c5fd145e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40efca0-e4bb-4e8d-9d61-7e4cbb849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ClassificationLevel" ma:index="23" nillable="true" ma:displayName="Classification Level" ma:format="Dropdown" ma:internalName="ClassificationLevel">
      <xsd:simpleType>
        <xsd:restriction base="dms:Text">
          <xsd:maxLength value="255"/>
        </xsd:restriction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59d27-ca2b-4708-b9c7-7fa28138492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87ad012-c776-41ed-a0f8-f6cf97c34fbd}" ma:internalName="TaxCatchAll" ma:showField="CatchAllData" ma:web="4cd59d27-ca2b-4708-b9c7-7fa2813849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E91CE-ABC1-4FE1-8E6C-87090E69A68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f00f82b-dce9-458f-ab1d-1c5fd145e219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4cd59d27-ca2b-4708-b9c7-7fa28138492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23B4014-A012-47C0-A13A-242D523FD8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C5C70-4858-4577-A179-B9201E71C87F}">
  <ds:schemaRefs>
    <ds:schemaRef ds:uri="2f00f82b-dce9-458f-ab1d-1c5fd145e219"/>
    <ds:schemaRef ds:uri="4cd59d27-ca2b-4708-b9c7-7fa2813849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1712</Words>
  <Application>Microsoft Office PowerPoint</Application>
  <PresentationFormat>Widescreen</PresentationFormat>
  <Paragraphs>313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Aptos</vt:lpstr>
      <vt:lpstr>Arial</vt:lpstr>
      <vt:lpstr>Calibri</vt:lpstr>
      <vt:lpstr>Montserrat</vt:lpstr>
      <vt:lpstr>Montserrat Medium</vt:lpstr>
      <vt:lpstr>Montserrat SemiBold</vt:lpstr>
      <vt:lpstr>Poppins</vt:lpstr>
      <vt:lpstr>Raleway</vt:lpstr>
      <vt:lpstr>Symbol</vt:lpstr>
      <vt:lpstr>Wingdings</vt:lpstr>
      <vt:lpstr>Wingdings 2</vt:lpstr>
      <vt:lpstr>1_Office Theme</vt:lpstr>
      <vt:lpstr>2_Office Theme</vt:lpstr>
      <vt:lpstr>3_Office Theme</vt:lpstr>
      <vt:lpstr>4_Office Theme</vt:lpstr>
      <vt:lpstr> Understanding and Supporting Registered Apprenticeship in Your Community</vt:lpstr>
      <vt:lpstr>Presenters</vt:lpstr>
      <vt:lpstr>Welcome and Agenda</vt:lpstr>
      <vt:lpstr>Center of Excellence Overview</vt:lpstr>
      <vt:lpstr>An Overview of Registered Apprenticeship</vt:lpstr>
      <vt:lpstr>What is Registered Apprenticeship? </vt:lpstr>
      <vt:lpstr>Five Core Components of RA</vt:lpstr>
      <vt:lpstr>How's Your RA Knowledge?</vt:lpstr>
      <vt:lpstr>Key Organizational Apprenticeship Roles</vt:lpstr>
      <vt:lpstr>Engagement Poll</vt:lpstr>
      <vt:lpstr>Registered Apprenticeship and Chambers- A Match Made for Each Other</vt:lpstr>
      <vt:lpstr>What Registered Apprenticeship Offers Chambers</vt:lpstr>
      <vt:lpstr>What Registered Apprenticeship Offers Businesses</vt:lpstr>
      <vt:lpstr>What Registered Apprenticeship Offers Businesses (Continued)</vt:lpstr>
      <vt:lpstr>How Chambers are Currently Engaging in RA</vt:lpstr>
      <vt:lpstr>Chamber Pulse Check </vt:lpstr>
      <vt:lpstr>Chamber Survey Results</vt:lpstr>
      <vt:lpstr>Chamber Survey Results (Continued)</vt:lpstr>
      <vt:lpstr>Noteworthy Chambers</vt:lpstr>
      <vt:lpstr>German-American Chamber of Commerce</vt:lpstr>
      <vt:lpstr>Kentucky Chamber Foundation</vt:lpstr>
      <vt:lpstr>Charleston Metro Chamber of Commerce</vt:lpstr>
      <vt:lpstr>Greater Cleveland Partnership</vt:lpstr>
      <vt:lpstr>Who is GCP?</vt:lpstr>
      <vt:lpstr>GCP’s RAP Journey</vt:lpstr>
      <vt:lpstr>OUTCOMES - Programs</vt:lpstr>
      <vt:lpstr>OUTCOMES - People</vt:lpstr>
      <vt:lpstr>OUTCOMES - Resources</vt:lpstr>
      <vt:lpstr>GCP’s Role – Our Promises To Employers</vt:lpstr>
      <vt:lpstr>GCP’s Role – Our Promises To Employers2</vt:lpstr>
      <vt:lpstr>Ecosystem Partners &amp; Relationship Building</vt:lpstr>
      <vt:lpstr>Lessons Learned</vt:lpstr>
      <vt:lpstr>GCP’s Achievements – So Far!</vt:lpstr>
      <vt:lpstr>Engage with GCP</vt:lpstr>
      <vt:lpstr>How Can You Get Involved</vt:lpstr>
      <vt:lpstr>What Role Do/Could You Play in RA?</vt:lpstr>
      <vt:lpstr>Key Resources to Access</vt:lpstr>
      <vt:lpstr>No-Cost Resources</vt:lpstr>
      <vt:lpstr>Questions and Answers</vt:lpstr>
      <vt:lpstr>Evaluation</vt:lpstr>
      <vt:lpstr>Contact Us</vt:lpstr>
      <vt:lpstr>Contact Us, Become a Partner</vt:lpstr>
      <vt:lpstr>Thank You for Joining Us</vt:lpstr>
    </vt:vector>
  </TitlesOfParts>
  <Manager>Judy Blanchard</Manager>
  <Company>Safal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Supporting Registered Apprenticeship in Your Community</dc:title>
  <dc:creator>Haylie Schuster and Lisa Rice</dc:creator>
  <cp:keywords>Registered Apprenticeship, Workforce, Employers, Industry, Education, Instruction</cp:keywords>
  <cp:lastModifiedBy>Leah Mcdonagh</cp:lastModifiedBy>
  <cp:revision>2</cp:revision>
  <dcterms:created xsi:type="dcterms:W3CDTF">2024-04-03T17:26:52Z</dcterms:created>
  <dcterms:modified xsi:type="dcterms:W3CDTF">2025-02-25T20:40:17Z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0x010100FD65DFDB39333340A6C821E1EFAF7E53</vt:lpwstr>
  </property>
  <property fmtid="{D5CDD505-2E9C-101B-9397-08002B2CF9AE}" pid="3" name="MediaServiceImageTags">
    <vt:lpwstr/>
  </property>
</Properties>
</file>