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694" r:id="rId6"/>
    <p:sldMasterId id="2147483709" r:id="rId7"/>
    <p:sldMasterId id="2147483730" r:id="rId8"/>
    <p:sldMasterId id="2147483750" r:id="rId9"/>
  </p:sldMasterIdLst>
  <p:notesMasterIdLst>
    <p:notesMasterId r:id="rId62"/>
  </p:notesMasterIdLst>
  <p:sldIdLst>
    <p:sldId id="257" r:id="rId10"/>
    <p:sldId id="264" r:id="rId11"/>
    <p:sldId id="1774" r:id="rId12"/>
    <p:sldId id="1775" r:id="rId13"/>
    <p:sldId id="1776" r:id="rId14"/>
    <p:sldId id="1820" r:id="rId15"/>
    <p:sldId id="731" r:id="rId16"/>
    <p:sldId id="1779" r:id="rId17"/>
    <p:sldId id="730" r:id="rId18"/>
    <p:sldId id="726" r:id="rId19"/>
    <p:sldId id="367" r:id="rId20"/>
    <p:sldId id="749" r:id="rId21"/>
    <p:sldId id="746" r:id="rId22"/>
    <p:sldId id="1777" r:id="rId23"/>
    <p:sldId id="1817" r:id="rId24"/>
    <p:sldId id="1818" r:id="rId25"/>
    <p:sldId id="1819" r:id="rId26"/>
    <p:sldId id="1816" r:id="rId27"/>
    <p:sldId id="1807" r:id="rId28"/>
    <p:sldId id="1823" r:id="rId29"/>
    <p:sldId id="1808" r:id="rId30"/>
    <p:sldId id="739" r:id="rId31"/>
    <p:sldId id="1761" r:id="rId32"/>
    <p:sldId id="1813" r:id="rId33"/>
    <p:sldId id="1824" r:id="rId34"/>
    <p:sldId id="1814" r:id="rId35"/>
    <p:sldId id="1828" r:id="rId36"/>
    <p:sldId id="1806" r:id="rId37"/>
    <p:sldId id="1797" r:id="rId38"/>
    <p:sldId id="1798" r:id="rId39"/>
    <p:sldId id="1821" r:id="rId40"/>
    <p:sldId id="343" r:id="rId41"/>
    <p:sldId id="357" r:id="rId42"/>
    <p:sldId id="355" r:id="rId43"/>
    <p:sldId id="1827" r:id="rId44"/>
    <p:sldId id="1773" r:id="rId45"/>
    <p:sldId id="1810" r:id="rId46"/>
    <p:sldId id="1811" r:id="rId47"/>
    <p:sldId id="737" r:id="rId48"/>
    <p:sldId id="741" r:id="rId49"/>
    <p:sldId id="740" r:id="rId50"/>
    <p:sldId id="1826" r:id="rId51"/>
    <p:sldId id="1825" r:id="rId52"/>
    <p:sldId id="1787" r:id="rId53"/>
    <p:sldId id="1788" r:id="rId54"/>
    <p:sldId id="1789" r:id="rId55"/>
    <p:sldId id="1791" r:id="rId56"/>
    <p:sldId id="1793" r:id="rId57"/>
    <p:sldId id="1822" r:id="rId58"/>
    <p:sldId id="743" r:id="rId59"/>
    <p:sldId id="1829" r:id="rId60"/>
    <p:sldId id="74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88F434-6523-76ED-5119-E7BEB2007D39}" name="Haylie Schuster" initials="" userId="S::Haylie.Schuster@safalpartners.com::2d43d25b-5453-4c71-bb4f-021108d57edd" providerId="AD"/>
  <p188:author id="{F4163442-F286-172A-646F-BF7FB8052BBF}" name="Alan Dodkowitz" initials="AD" userId="S::alan.dodkowitz@safalpartners.com::77e67509-39e7-4278-826a-eddbfd8246a9" providerId="AD"/>
  <p188:author id="{E0384261-A7B9-3D92-DC1F-F1AAC0DFB7E5}" name="Lisa Rice" initials="LR" userId="S::lisa.rice@safalpartners.com::da68d56e-ad6c-437e-8950-9d35568b768d" providerId="AD"/>
  <p188:author id="{6C9E338E-3575-D922-8638-DBB3198D8DE7}" name="Katie Adams" initials="" userId="S::Katie.Adams@safalpartners.com::9f2e6d00-44bd-4c75-9c75-d813f6b933da" providerId="AD"/>
  <p188:author id="{F5CDE29B-3EFC-D5BE-8DDE-F756FF4E4250}" name="Jana Bauer" initials="JB" userId="S::jana.bauer@safalpartners.com::f18a3f3c-4c69-4a10-b4b6-ac99762a0cf5" providerId="AD"/>
  <p188:author id="{8EFB5DAC-A58A-C8BB-9230-719DF9C8996E}" name="Haylie Schuster" initials="HS" userId="S::haylie.schuster@safalpartners.com::2d43d25b-5453-4c71-bb4f-021108d57edd" providerId="AD"/>
  <p188:author id="{CE21EBCB-E5FB-F1E1-A17D-C1C739217AFE}" name="Katie Adams" initials="KA" userId="S::katie.adams@safalpartners.com::9f2e6d00-44bd-4c75-9c75-d813f6b933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2C208-2266-4292-AF98-7B89CF8ED161}" v="1" dt="2025-02-03T18:00:47.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02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F932C0-E5E4-4297-A639-FC0BB7BA8D23}"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E0BF5-9FF1-4C6A-B846-D964AC03F8E4}" type="slidenum">
              <a:rPr lang="en-US" smtClean="0"/>
              <a:t>‹#›</a:t>
            </a:fld>
            <a:endParaRPr lang="en-US"/>
          </a:p>
        </p:txBody>
      </p:sp>
    </p:spTree>
    <p:extLst>
      <p:ext uri="{BB962C8B-B14F-4D97-AF65-F5344CB8AC3E}">
        <p14:creationId xmlns:p14="http://schemas.microsoft.com/office/powerpoint/2010/main" val="321840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E0BF5-9FF1-4C6A-B846-D964AC03F8E4}" type="slidenum">
              <a:rPr lang="en-US" smtClean="0"/>
              <a:t>1</a:t>
            </a:fld>
            <a:endParaRPr lang="en-US"/>
          </a:p>
        </p:txBody>
      </p:sp>
    </p:spTree>
    <p:extLst>
      <p:ext uri="{BB962C8B-B14F-4D97-AF65-F5344CB8AC3E}">
        <p14:creationId xmlns:p14="http://schemas.microsoft.com/office/powerpoint/2010/main" val="335165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a:t>
            </a:r>
          </a:p>
          <a:p>
            <a:endParaRPr lang="en-US"/>
          </a:p>
          <a:p>
            <a:r>
              <a:rPr lang="en-US"/>
              <a:t>Another list – roles to play within the RA ecosystem</a:t>
            </a:r>
          </a:p>
          <a:p>
            <a:endParaRPr lang="en-US"/>
          </a:p>
          <a:p>
            <a:r>
              <a:rPr lang="en-US"/>
              <a:t>Sponsor – you can operate a program</a:t>
            </a:r>
          </a:p>
          <a:p>
            <a:endParaRPr lang="en-US"/>
          </a:p>
          <a:p>
            <a:r>
              <a:rPr lang="en-US"/>
              <a:t>RI Related Instruction provider – offer course learning to apprentices</a:t>
            </a:r>
          </a:p>
          <a:p>
            <a:endParaRPr lang="en-US"/>
          </a:p>
          <a:p>
            <a:r>
              <a:rPr lang="en-US"/>
              <a:t>Employer – you can be the company who hires the apprentice and offers on the job learning</a:t>
            </a:r>
          </a:p>
          <a:p>
            <a:endParaRPr lang="en-US"/>
          </a:p>
          <a:p>
            <a:r>
              <a:rPr lang="en-US"/>
              <a:t>Partner – this is the role most of us in the room today play – we aren’t the apprentice, we aren’t the employer or the instruction provider, but we will have a role to play - we champion RA, we offer it as a solution to workforce challenges, we maintain a working knowledge of trends and evolution in the RA world, we know enough to speak intelligently about it and point business customers in the right direction </a:t>
            </a:r>
          </a:p>
        </p:txBody>
      </p:sp>
      <p:sp>
        <p:nvSpPr>
          <p:cNvPr id="4" name="Slide Number Placeholder 3"/>
          <p:cNvSpPr>
            <a:spLocks noGrp="1"/>
          </p:cNvSpPr>
          <p:nvPr>
            <p:ph type="sldNum" sz="quarter" idx="5"/>
          </p:nvPr>
        </p:nvSpPr>
        <p:spPr/>
        <p:txBody>
          <a:bodyPr/>
          <a:lstStyle/>
          <a:p>
            <a:fld id="{C9DE0BF5-9FF1-4C6A-B846-D964AC03F8E4}" type="slidenum">
              <a:rPr lang="en-US" smtClean="0"/>
              <a:t>10</a:t>
            </a:fld>
            <a:endParaRPr lang="en-US"/>
          </a:p>
        </p:txBody>
      </p:sp>
    </p:spTree>
    <p:extLst>
      <p:ext uri="{BB962C8B-B14F-4D97-AF65-F5344CB8AC3E}">
        <p14:creationId xmlns:p14="http://schemas.microsoft.com/office/powerpoint/2010/main" val="527073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a:t>
            </a:r>
          </a:p>
          <a:p>
            <a:endParaRPr lang="en-US"/>
          </a:p>
          <a:p>
            <a:r>
              <a:rPr lang="en-US"/>
              <a:t>Who typically fulfills each role?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889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Lisa</a:t>
            </a:r>
          </a:p>
        </p:txBody>
      </p:sp>
      <p:sp>
        <p:nvSpPr>
          <p:cNvPr id="4" name="Slide Number Placeholder 3"/>
          <p:cNvSpPr>
            <a:spLocks noGrp="1"/>
          </p:cNvSpPr>
          <p:nvPr>
            <p:ph type="sldNum" sz="quarter" idx="5"/>
          </p:nvPr>
        </p:nvSpPr>
        <p:spPr/>
        <p:txBody>
          <a:bodyPr/>
          <a:lstStyle/>
          <a:p>
            <a:fld id="{C96B935D-67C0-4CB8-9A3D-4C8D049FB325}" type="slidenum">
              <a:rPr lang="en-US" smtClean="0"/>
              <a:t>12</a:t>
            </a:fld>
            <a:endParaRPr lang="en-US"/>
          </a:p>
        </p:txBody>
      </p:sp>
    </p:spTree>
    <p:extLst>
      <p:ext uri="{BB962C8B-B14F-4D97-AF65-F5344CB8AC3E}">
        <p14:creationId xmlns:p14="http://schemas.microsoft.com/office/powerpoint/2010/main" val="2465188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Lisa</a:t>
            </a:r>
          </a:p>
        </p:txBody>
      </p:sp>
      <p:sp>
        <p:nvSpPr>
          <p:cNvPr id="4" name="Slide Number Placeholder 3"/>
          <p:cNvSpPr>
            <a:spLocks noGrp="1"/>
          </p:cNvSpPr>
          <p:nvPr>
            <p:ph type="sldNum" sz="quarter" idx="5"/>
          </p:nvPr>
        </p:nvSpPr>
        <p:spPr/>
        <p:txBody>
          <a:bodyPr/>
          <a:lstStyle/>
          <a:p>
            <a:fld id="{C96B935D-67C0-4CB8-9A3D-4C8D049FB325}" type="slidenum">
              <a:rPr lang="en-US" smtClean="0"/>
              <a:t>13</a:t>
            </a:fld>
            <a:endParaRPr lang="en-US"/>
          </a:p>
        </p:txBody>
      </p:sp>
    </p:spTree>
    <p:extLst>
      <p:ext uri="{BB962C8B-B14F-4D97-AF65-F5344CB8AC3E}">
        <p14:creationId xmlns:p14="http://schemas.microsoft.com/office/powerpoint/2010/main" val="347279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p:txBody>
      </p:sp>
      <p:sp>
        <p:nvSpPr>
          <p:cNvPr id="4" name="Slide Number Placeholder 3"/>
          <p:cNvSpPr>
            <a:spLocks noGrp="1"/>
          </p:cNvSpPr>
          <p:nvPr>
            <p:ph type="sldNum" sz="quarter" idx="5"/>
          </p:nvPr>
        </p:nvSpPr>
        <p:spPr/>
        <p:txBody>
          <a:bodyPr/>
          <a:lstStyle/>
          <a:p>
            <a:fld id="{C9DE0BF5-9FF1-4C6A-B846-D964AC03F8E4}" type="slidenum">
              <a:rPr lang="en-US" smtClean="0"/>
              <a:t>14</a:t>
            </a:fld>
            <a:endParaRPr lang="en-US"/>
          </a:p>
        </p:txBody>
      </p:sp>
    </p:spTree>
    <p:extLst>
      <p:ext uri="{BB962C8B-B14F-4D97-AF65-F5344CB8AC3E}">
        <p14:creationId xmlns:p14="http://schemas.microsoft.com/office/powerpoint/2010/main" val="1311461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FC6F3-A825-6A66-1783-485408A52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2D365-40C8-6953-41E6-0209D06D1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E79E5-6B03-46A9-EEAD-F966A34723EB}"/>
              </a:ext>
            </a:extLst>
          </p:cNvPr>
          <p:cNvSpPr>
            <a:spLocks noGrp="1"/>
          </p:cNvSpPr>
          <p:nvPr>
            <p:ph type="body" idx="1"/>
          </p:nvPr>
        </p:nvSpPr>
        <p:spPr/>
        <p:txBody>
          <a:bodyPr/>
          <a:lstStyle/>
          <a:p>
            <a:pPr>
              <a:lnSpc>
                <a:spcPct val="90000"/>
              </a:lnSpc>
              <a:spcBef>
                <a:spcPts val="1000"/>
              </a:spcBef>
            </a:pPr>
            <a:r>
              <a:rPr lang="en-US">
                <a:ea typeface="Calibri"/>
                <a:cs typeface="Calibri"/>
              </a:rPr>
              <a:t>Alan </a:t>
            </a:r>
          </a:p>
        </p:txBody>
      </p:sp>
      <p:sp>
        <p:nvSpPr>
          <p:cNvPr id="4" name="Slide Number Placeholder 3">
            <a:extLst>
              <a:ext uri="{FF2B5EF4-FFF2-40B4-BE49-F238E27FC236}">
                <a16:creationId xmlns:a16="http://schemas.microsoft.com/office/drawing/2014/main" id="{B61B0567-ED3F-FF86-885F-FD1B93DE60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C5D5C-49E7-432C-9EC0-256838963A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386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B448-E942-42F0-22F0-A3967FE25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B50E5-3CC2-87BD-3C2E-49999D1F0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063FF-F663-A6AF-8C20-DAD844827514}"/>
              </a:ext>
            </a:extLst>
          </p:cNvPr>
          <p:cNvSpPr>
            <a:spLocks noGrp="1"/>
          </p:cNvSpPr>
          <p:nvPr>
            <p:ph type="body" idx="1"/>
          </p:nvPr>
        </p:nvSpPr>
        <p:spPr/>
        <p:txBody>
          <a:bodyPr/>
          <a:lstStyle/>
          <a:p>
            <a:pPr>
              <a:lnSpc>
                <a:spcPct val="90000"/>
              </a:lnSpc>
              <a:spcBef>
                <a:spcPts val="1000"/>
              </a:spcBef>
            </a:pPr>
            <a:r>
              <a:rPr lang="en-US">
                <a:ea typeface="Calibri"/>
                <a:cs typeface="Calibri"/>
              </a:rPr>
              <a:t>Alan / Katie</a:t>
            </a:r>
          </a:p>
        </p:txBody>
      </p:sp>
      <p:sp>
        <p:nvSpPr>
          <p:cNvPr id="4" name="Slide Number Placeholder 3">
            <a:extLst>
              <a:ext uri="{FF2B5EF4-FFF2-40B4-BE49-F238E27FC236}">
                <a16:creationId xmlns:a16="http://schemas.microsoft.com/office/drawing/2014/main" id="{8F1B1F98-61FC-F04C-7551-10DE27CC5B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C5D5C-49E7-432C-9EC0-256838963A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660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247E3-4E51-09CF-9735-CD4ACEB76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5970D-AA72-8CC0-D5CC-F5B24D248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945D7-FBDC-586B-F26E-E5D0C6D787F3}"/>
              </a:ext>
            </a:extLst>
          </p:cNvPr>
          <p:cNvSpPr>
            <a:spLocks noGrp="1"/>
          </p:cNvSpPr>
          <p:nvPr>
            <p:ph type="body" idx="1"/>
          </p:nvPr>
        </p:nvSpPr>
        <p:spPr/>
        <p:txBody>
          <a:bodyPr/>
          <a:lstStyle/>
          <a:p>
            <a:pPr>
              <a:lnSpc>
                <a:spcPct val="90000"/>
              </a:lnSpc>
              <a:spcBef>
                <a:spcPts val="1000"/>
              </a:spcBef>
            </a:pPr>
            <a:r>
              <a:rPr lang="en-US">
                <a:ea typeface="Calibri"/>
                <a:cs typeface="Calibri"/>
              </a:rPr>
              <a:t>Alan / Katie</a:t>
            </a:r>
          </a:p>
        </p:txBody>
      </p:sp>
      <p:sp>
        <p:nvSpPr>
          <p:cNvPr id="4" name="Slide Number Placeholder 3">
            <a:extLst>
              <a:ext uri="{FF2B5EF4-FFF2-40B4-BE49-F238E27FC236}">
                <a16:creationId xmlns:a16="http://schemas.microsoft.com/office/drawing/2014/main" id="{BD1DA72A-043A-6564-9CE7-EB1B03076C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C5D5C-49E7-432C-9EC0-256838963A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77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p:txBody>
      </p:sp>
      <p:sp>
        <p:nvSpPr>
          <p:cNvPr id="4" name="Slide Number Placeholder 3"/>
          <p:cNvSpPr>
            <a:spLocks noGrp="1"/>
          </p:cNvSpPr>
          <p:nvPr>
            <p:ph type="sldNum" sz="quarter" idx="5"/>
          </p:nvPr>
        </p:nvSpPr>
        <p:spPr/>
        <p:txBody>
          <a:bodyPr/>
          <a:lstStyle/>
          <a:p>
            <a:fld id="{C9DE0BF5-9FF1-4C6A-B846-D964AC03F8E4}" type="slidenum">
              <a:rPr lang="en-US" smtClean="0"/>
              <a:t>18</a:t>
            </a:fld>
            <a:endParaRPr lang="en-US"/>
          </a:p>
        </p:txBody>
      </p:sp>
    </p:spTree>
    <p:extLst>
      <p:ext uri="{BB962C8B-B14F-4D97-AF65-F5344CB8AC3E}">
        <p14:creationId xmlns:p14="http://schemas.microsoft.com/office/powerpoint/2010/main" val="1138616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9A4B5-263B-5778-F69C-40BE91908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B1E3D-98D0-9590-104B-FF7AFFEF5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1F973-E972-023C-D003-98794D87DC5E}"/>
              </a:ext>
            </a:extLst>
          </p:cNvPr>
          <p:cNvSpPr>
            <a:spLocks noGrp="1"/>
          </p:cNvSpPr>
          <p:nvPr>
            <p:ph type="body" idx="1"/>
          </p:nvPr>
        </p:nvSpPr>
        <p:spPr/>
        <p:txBody>
          <a:bodyPr/>
          <a:lstStyle/>
          <a:p>
            <a:pPr>
              <a:lnSpc>
                <a:spcPct val="90000"/>
              </a:lnSpc>
              <a:spcBef>
                <a:spcPts val="1000"/>
              </a:spcBef>
            </a:pPr>
            <a:r>
              <a:rPr lang="en-US">
                <a:ea typeface="Calibri"/>
                <a:cs typeface="Calibri"/>
              </a:rPr>
              <a:t>Alan </a:t>
            </a:r>
          </a:p>
          <a:p>
            <a:pPr>
              <a:lnSpc>
                <a:spcPct val="90000"/>
              </a:lnSpc>
              <a:spcBef>
                <a:spcPts val="1000"/>
              </a:spcBef>
            </a:pPr>
            <a:endParaRPr lang="en-US">
              <a:ea typeface="Calibri"/>
              <a:cs typeface="Calibri"/>
            </a:endParaRPr>
          </a:p>
          <a:p>
            <a:pPr>
              <a:lnSpc>
                <a:spcPct val="90000"/>
              </a:lnSpc>
              <a:spcBef>
                <a:spcPts val="1000"/>
              </a:spcBef>
            </a:pPr>
            <a:r>
              <a:rPr lang="en-US">
                <a:ea typeface="Calibri"/>
                <a:cs typeface="Calibri"/>
              </a:rPr>
              <a:t>30 FTEs in MATP- up from 2.5 since 2016</a:t>
            </a:r>
          </a:p>
        </p:txBody>
      </p:sp>
      <p:sp>
        <p:nvSpPr>
          <p:cNvPr id="4" name="Slide Number Placeholder 3">
            <a:extLst>
              <a:ext uri="{FF2B5EF4-FFF2-40B4-BE49-F238E27FC236}">
                <a16:creationId xmlns:a16="http://schemas.microsoft.com/office/drawing/2014/main" id="{0B6CF1F7-57E1-6F63-3FBE-121D4C7E58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C5D5C-49E7-432C-9EC0-256838963A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7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9A4B5-263B-5778-F69C-40BE91908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B1E3D-98D0-9590-104B-FF7AFFEF5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1F973-E972-023C-D003-98794D87DC5E}"/>
              </a:ext>
            </a:extLst>
          </p:cNvPr>
          <p:cNvSpPr>
            <a:spLocks noGrp="1"/>
          </p:cNvSpPr>
          <p:nvPr>
            <p:ph type="body" idx="1"/>
          </p:nvPr>
        </p:nvSpPr>
        <p:spPr/>
        <p:txBody>
          <a:bodyPr/>
          <a:lstStyle/>
          <a:p>
            <a:pPr>
              <a:lnSpc>
                <a:spcPct val="90000"/>
              </a:lnSpc>
              <a:spcBef>
                <a:spcPts val="1000"/>
              </a:spcBef>
            </a:pPr>
            <a:r>
              <a:rPr lang="en-US">
                <a:ea typeface="Calibri"/>
                <a:cs typeface="Calibri"/>
              </a:rPr>
              <a:t>Alan / Katie</a:t>
            </a:r>
          </a:p>
        </p:txBody>
      </p:sp>
      <p:sp>
        <p:nvSpPr>
          <p:cNvPr id="4" name="Slide Number Placeholder 3">
            <a:extLst>
              <a:ext uri="{FF2B5EF4-FFF2-40B4-BE49-F238E27FC236}">
                <a16:creationId xmlns:a16="http://schemas.microsoft.com/office/drawing/2014/main" id="{0B6CF1F7-57E1-6F63-3FBE-121D4C7E58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C5D5C-49E7-432C-9EC0-256838963A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798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462E-13F5-B0F8-6DA5-9A6F6CBAA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F4C30-EA76-6383-7DF1-012FCB822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EC33F-6E0A-F34D-E16A-037ED11969A1}"/>
              </a:ext>
            </a:extLst>
          </p:cNvPr>
          <p:cNvSpPr>
            <a:spLocks noGrp="1"/>
          </p:cNvSpPr>
          <p:nvPr>
            <p:ph type="body" idx="1"/>
          </p:nvPr>
        </p:nvSpPr>
        <p:spPr/>
        <p:txBody>
          <a:bodyPr/>
          <a:lstStyle/>
          <a:p>
            <a:pPr>
              <a:lnSpc>
                <a:spcPct val="90000"/>
              </a:lnSpc>
              <a:spcBef>
                <a:spcPts val="1000"/>
              </a:spcBef>
            </a:pPr>
            <a:r>
              <a:rPr lang="en-US">
                <a:ea typeface="Calibri"/>
                <a:cs typeface="Calibri"/>
              </a:rPr>
              <a:t>Alan / Katie</a:t>
            </a:r>
          </a:p>
        </p:txBody>
      </p:sp>
      <p:sp>
        <p:nvSpPr>
          <p:cNvPr id="4" name="Slide Number Placeholder 3">
            <a:extLst>
              <a:ext uri="{FF2B5EF4-FFF2-40B4-BE49-F238E27FC236}">
                <a16:creationId xmlns:a16="http://schemas.microsoft.com/office/drawing/2014/main" id="{CB4B9B29-20CA-5466-3131-D9077C9E4D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C5D5C-49E7-432C-9EC0-256838963A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600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015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p:txBody>
      </p:sp>
      <p:sp>
        <p:nvSpPr>
          <p:cNvPr id="4" name="Slide Number Placeholder 3"/>
          <p:cNvSpPr>
            <a:spLocks noGrp="1"/>
          </p:cNvSpPr>
          <p:nvPr>
            <p:ph type="sldNum" sz="quarter" idx="5"/>
          </p:nvPr>
        </p:nvSpPr>
        <p:spPr/>
        <p:txBody>
          <a:bodyPr/>
          <a:lstStyle/>
          <a:p>
            <a:fld id="{C9DE0BF5-9FF1-4C6A-B846-D964AC03F8E4}" type="slidenum">
              <a:rPr lang="en-US" smtClean="0"/>
              <a:t>23</a:t>
            </a:fld>
            <a:endParaRPr lang="en-US"/>
          </a:p>
        </p:txBody>
      </p:sp>
    </p:spTree>
    <p:extLst>
      <p:ext uri="{BB962C8B-B14F-4D97-AF65-F5344CB8AC3E}">
        <p14:creationId xmlns:p14="http://schemas.microsoft.com/office/powerpoint/2010/main" val="3016197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8A8CB-38D9-436E-3DDC-995A91B38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295CF-2545-4D47-86A9-555A53212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3605F-2C28-3BC1-341B-67D5BC1FB27A}"/>
              </a:ext>
            </a:extLst>
          </p:cNvPr>
          <p:cNvSpPr>
            <a:spLocks noGrp="1"/>
          </p:cNvSpPr>
          <p:nvPr>
            <p:ph type="body" idx="1"/>
          </p:nvPr>
        </p:nvSpPr>
        <p:spPr/>
        <p:txBody>
          <a:bodyPr/>
          <a:lstStyle/>
          <a:p>
            <a:r>
              <a:rPr lang="en-US"/>
              <a:t>Alan</a:t>
            </a:r>
          </a:p>
        </p:txBody>
      </p:sp>
      <p:sp>
        <p:nvSpPr>
          <p:cNvPr id="4" name="Slide Number Placeholder 3">
            <a:extLst>
              <a:ext uri="{FF2B5EF4-FFF2-40B4-BE49-F238E27FC236}">
                <a16:creationId xmlns:a16="http://schemas.microsoft.com/office/drawing/2014/main" id="{4D4E3493-A9AC-AE4D-1FBE-56D801BD78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296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8A8CB-38D9-436E-3DDC-995A91B38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295CF-2545-4D47-86A9-555A53212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3605F-2C28-3BC1-341B-67D5BC1FB27A}"/>
              </a:ext>
            </a:extLst>
          </p:cNvPr>
          <p:cNvSpPr>
            <a:spLocks noGrp="1"/>
          </p:cNvSpPr>
          <p:nvPr>
            <p:ph type="body" idx="1"/>
          </p:nvPr>
        </p:nvSpPr>
        <p:spPr/>
        <p:txBody>
          <a:bodyPr/>
          <a:lstStyle/>
          <a:p>
            <a:r>
              <a:rPr lang="en-US"/>
              <a:t>Alan</a:t>
            </a:r>
          </a:p>
        </p:txBody>
      </p:sp>
      <p:sp>
        <p:nvSpPr>
          <p:cNvPr id="4" name="Slide Number Placeholder 3">
            <a:extLst>
              <a:ext uri="{FF2B5EF4-FFF2-40B4-BE49-F238E27FC236}">
                <a16:creationId xmlns:a16="http://schemas.microsoft.com/office/drawing/2014/main" id="{4D4E3493-A9AC-AE4D-1FBE-56D801BD78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530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7F854-64C6-A8CE-668A-A35F408E8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215E6-E80E-3483-5FFB-CFDB01335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8FC82-CDB8-BDC2-3AC7-B3FCB594928F}"/>
              </a:ext>
            </a:extLst>
          </p:cNvPr>
          <p:cNvSpPr>
            <a:spLocks noGrp="1"/>
          </p:cNvSpPr>
          <p:nvPr>
            <p:ph type="body" idx="1"/>
          </p:nvPr>
        </p:nvSpPr>
        <p:spPr/>
        <p:txBody>
          <a:bodyPr/>
          <a:lstStyle/>
          <a:p>
            <a:r>
              <a:rPr lang="en-US"/>
              <a:t>Alan</a:t>
            </a:r>
          </a:p>
          <a:p>
            <a:endParaRPr lang="en-US"/>
          </a:p>
          <a:p>
            <a:r>
              <a:rPr lang="en-US"/>
              <a:t>Doesn’t include ARPA dollars that went to boards</a:t>
            </a:r>
          </a:p>
        </p:txBody>
      </p:sp>
      <p:sp>
        <p:nvSpPr>
          <p:cNvPr id="4" name="Slide Number Placeholder 3">
            <a:extLst>
              <a:ext uri="{FF2B5EF4-FFF2-40B4-BE49-F238E27FC236}">
                <a16:creationId xmlns:a16="http://schemas.microsoft.com/office/drawing/2014/main" id="{CD5E6F17-1623-6055-D7D8-3D7C0AA295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357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a:p>
            <a:endParaRPr lang="en-US"/>
          </a:p>
          <a:p>
            <a:r>
              <a:rPr lang="en-US"/>
              <a:t>How many bring education and business together right now to talk about their workforce needs, skills training, </a:t>
            </a:r>
            <a:r>
              <a:rPr lang="en-US" err="1"/>
              <a:t>etc</a:t>
            </a:r>
            <a:r>
              <a:rPr lang="en-US"/>
              <a: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68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Jeff</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382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Jeff</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01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1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Jeff</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251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p:txBody>
      </p:sp>
      <p:sp>
        <p:nvSpPr>
          <p:cNvPr id="4" name="Slide Number Placeholder 3"/>
          <p:cNvSpPr>
            <a:spLocks noGrp="1"/>
          </p:cNvSpPr>
          <p:nvPr>
            <p:ph type="sldNum" sz="quarter" idx="5"/>
          </p:nvPr>
        </p:nvSpPr>
        <p:spPr/>
        <p:txBody>
          <a:bodyPr/>
          <a:lstStyle/>
          <a:p>
            <a:fld id="{C9DE0BF5-9FF1-4C6A-B846-D964AC03F8E4}" type="slidenum">
              <a:rPr lang="en-US" smtClean="0"/>
              <a:t>31</a:t>
            </a:fld>
            <a:endParaRPr lang="en-US"/>
          </a:p>
        </p:txBody>
      </p:sp>
    </p:spTree>
    <p:extLst>
      <p:ext uri="{BB962C8B-B14F-4D97-AF65-F5344CB8AC3E}">
        <p14:creationId xmlns:p14="http://schemas.microsoft.com/office/powerpoint/2010/main" val="2776063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r>
              <a:rPr lang="en-US">
                <a:solidFill>
                  <a:srgbClr val="242021"/>
                </a:solidFill>
              </a:rPr>
              <a:t>Lisa</a:t>
            </a: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extLst>
      <p:ext uri="{BB962C8B-B14F-4D97-AF65-F5344CB8AC3E}">
        <p14:creationId xmlns:p14="http://schemas.microsoft.com/office/powerpoint/2010/main" val="1006686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r>
              <a:rPr lang="en-US">
                <a:solidFill>
                  <a:srgbClr val="242021"/>
                </a:solidFill>
              </a:rPr>
              <a:t>Lisa</a:t>
            </a: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3727151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r>
              <a:rPr lang="en-US">
                <a:solidFill>
                  <a:srgbClr val="242021"/>
                </a:solidFill>
              </a:rPr>
              <a:t>Lisa</a:t>
            </a:r>
          </a:p>
          <a:p>
            <a:pPr marL="0" indent="0">
              <a:lnSpc>
                <a:spcPct val="95000"/>
              </a:lnSpc>
              <a:spcBef>
                <a:spcPts val="1800"/>
              </a:spcBef>
              <a:buClr>
                <a:schemeClr val="dk1"/>
              </a:buClr>
              <a:buSzPts val="1100"/>
            </a:pPr>
            <a:endParaRPr lang="en-US">
              <a:solidFill>
                <a:srgbClr val="242021"/>
              </a:solidFill>
            </a:endParaRPr>
          </a:p>
          <a:p>
            <a:pPr marL="0" indent="0">
              <a:lnSpc>
                <a:spcPct val="95000"/>
              </a:lnSpc>
              <a:spcBef>
                <a:spcPts val="1800"/>
              </a:spcBef>
              <a:buClr>
                <a:schemeClr val="dk1"/>
              </a:buClr>
              <a:buSzPts val="1100"/>
            </a:pPr>
            <a:r>
              <a:rPr lang="en-US">
                <a:solidFill>
                  <a:srgbClr val="242021"/>
                </a:solidFill>
              </a:rPr>
              <a:t>WIOA Desk Reference that helps you understand what each field of the PIRL related to RA is about.  Finding that many check that a person went to training and may even indicate it is a RA program, but then there is another box – 931 – that is about the type of training and when that is check for RA then you have co-enrollment that is captured and reported.  Why is that important? Clear data, helps with grants when you can point to the validated number in PIRL.</a:t>
            </a:r>
          </a:p>
          <a:p>
            <a:pPr marL="0" indent="0">
              <a:lnSpc>
                <a:spcPct val="95000"/>
              </a:lnSpc>
              <a:spcBef>
                <a:spcPts val="1800"/>
              </a:spcBef>
              <a:buClr>
                <a:schemeClr val="dk1"/>
              </a:buClr>
              <a:buSzPts val="1100"/>
            </a:pPr>
            <a:endParaRPr lang="en-US">
              <a:solidFill>
                <a:srgbClr val="242021"/>
              </a:solidFill>
            </a:endParaRPr>
          </a:p>
          <a:p>
            <a:pPr marL="0" indent="0">
              <a:lnSpc>
                <a:spcPct val="95000"/>
              </a:lnSpc>
              <a:spcBef>
                <a:spcPts val="1800"/>
              </a:spcBef>
              <a:buClr>
                <a:schemeClr val="dk1"/>
              </a:buClr>
              <a:buSzPts val="1100"/>
            </a:pPr>
            <a:r>
              <a:rPr lang="en-US">
                <a:solidFill>
                  <a:srgbClr val="242021"/>
                </a:solidFill>
              </a:rPr>
              <a:t>Personal Information Record Locator - PIRL 931</a:t>
            </a: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1961797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a:p>
            <a:endParaRPr lang="en-US"/>
          </a:p>
          <a:p>
            <a:r>
              <a:rPr lang="en-US"/>
              <a:t>How many bring education and business together right now to talk about their workforce needs, skills training, </a:t>
            </a:r>
            <a:r>
              <a:rPr lang="en-US" err="1"/>
              <a:t>etc</a:t>
            </a:r>
            <a:r>
              <a:rPr lang="en-US"/>
              <a: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5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p:txBody>
      </p:sp>
      <p:sp>
        <p:nvSpPr>
          <p:cNvPr id="4" name="Slide Number Placeholder 3"/>
          <p:cNvSpPr>
            <a:spLocks noGrp="1"/>
          </p:cNvSpPr>
          <p:nvPr>
            <p:ph type="sldNum" sz="quarter" idx="5"/>
          </p:nvPr>
        </p:nvSpPr>
        <p:spPr/>
        <p:txBody>
          <a:bodyPr/>
          <a:lstStyle/>
          <a:p>
            <a:fld id="{C9DE0BF5-9FF1-4C6A-B846-D964AC03F8E4}" type="slidenum">
              <a:rPr lang="en-US" smtClean="0"/>
              <a:t>36</a:t>
            </a:fld>
            <a:endParaRPr lang="en-US"/>
          </a:p>
        </p:txBody>
      </p:sp>
    </p:spTree>
    <p:extLst>
      <p:ext uri="{BB962C8B-B14F-4D97-AF65-F5344CB8AC3E}">
        <p14:creationId xmlns:p14="http://schemas.microsoft.com/office/powerpoint/2010/main" val="218043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a:p>
            <a:endParaRPr lang="en-US"/>
          </a:p>
          <a:p>
            <a:r>
              <a:rPr lang="en-US"/>
              <a:t>How many bring education and business together right now to talk about their workforce needs, skills training, </a:t>
            </a:r>
            <a:r>
              <a:rPr lang="en-US" err="1"/>
              <a:t>etc</a:t>
            </a:r>
            <a:r>
              <a:rPr lang="en-US"/>
              <a: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410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a:p>
            <a:endParaRPr lang="en-US"/>
          </a:p>
          <a:p>
            <a:r>
              <a:rPr lang="en-US"/>
              <a:t>Outreach – telling people about open positions, RA programs, that’s all allowable. TEGL 03-23</a:t>
            </a:r>
          </a:p>
          <a:p>
            <a:endParaRPr lang="en-US"/>
          </a:p>
          <a:p>
            <a:r>
              <a:rPr lang="en-US"/>
              <a:t>OJT contract funding – allocate resources for both ITA’s and OJT’s that support RA </a:t>
            </a:r>
          </a:p>
          <a:p>
            <a:endParaRPr lang="en-US"/>
          </a:p>
          <a:p>
            <a:r>
              <a:rPr lang="en-US"/>
              <a:t>RA job 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390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82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Lisa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Safal was awarded the opportunity to lead the US DOL Registered Apprenticeship Technical Assistance Center of Excellence for Strategic Partnerships and Systems Alignment in 2021. </a:t>
            </a:r>
            <a:endParaRPr lang="en-US"/>
          </a:p>
          <a:p>
            <a:endParaRPr lang="en-US"/>
          </a:p>
          <a:p>
            <a:r>
              <a:rPr lang="en-US"/>
              <a:t>We are here to help close the gap between the apprenticeship and workforce systems and accelerate partnerships across education, economic development, and other partners to increase adoption of RA nationwide. </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The Center is supported by five national partners including the National Association of Workforce Development Professionals, the Coalition on Adult Basic Education, the National Disability Institute, FASTPORT, and the Wireless Infrastructure Association.</a:t>
            </a:r>
            <a:endParaRPr lang="en-US"/>
          </a:p>
          <a:p>
            <a:endParaRPr lang="en-US">
              <a:cs typeface="Calibri" panose="020F0502020204030204"/>
            </a:endParaRPr>
          </a:p>
          <a:p>
            <a:r>
              <a:rPr lang="en-US"/>
              <a:t>Our national partners were strategically chosen to help us reach specific groups whether on the workforce, education or employer side </a:t>
            </a:r>
            <a:endParaRPr lang="en-US">
              <a:cs typeface="Calibri"/>
            </a:endParaRPr>
          </a:p>
          <a:p>
            <a:endParaRPr lang="en-US">
              <a:ea typeface="Calibri"/>
              <a:cs typeface="Calibri"/>
            </a:endParaRPr>
          </a:p>
          <a:p>
            <a:r>
              <a:rPr lang="en-US">
                <a:cs typeface="Calibri" panose="020F0502020204030204"/>
              </a:rPr>
              <a:t>California Workforce Association (CWA) is our partner in the state, helping increase workforce system awareness and utilization of RA as a workforce solution for both employers and jobseekers.</a:t>
            </a:r>
          </a:p>
          <a:p>
            <a:endParaRPr lang="en-US" b="1"/>
          </a:p>
          <a:p>
            <a:r>
              <a:rPr lang="en-US" b="1"/>
              <a:t>The Center of Excellence provides no-cost technical assistance – online, in-person and through hybrid delivery - to accelerate sustainable partnerships and align apprenticeship, workforce and education systems.</a:t>
            </a:r>
            <a:endParaRPr lang="en-US" b="1">
              <a:ea typeface="Calibri" panose="020F0502020204030204"/>
              <a:cs typeface="Calibri" panose="020F0502020204030204"/>
            </a:endParaRPr>
          </a:p>
          <a:p>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792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r>
              <a:rPr lang="en-US">
                <a:solidFill>
                  <a:srgbClr val="242021"/>
                </a:solidFill>
                <a:ea typeface="Calibri"/>
                <a:cs typeface="Calibri"/>
              </a:rPr>
              <a:t>Alan</a:t>
            </a: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917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ea typeface="Calibri"/>
                <a:cs typeface="Calibri"/>
              </a:rPr>
              <a:t>Alan /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C5D5C-49E7-432C-9EC0-256838963A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4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p:txBody>
      </p:sp>
      <p:sp>
        <p:nvSpPr>
          <p:cNvPr id="4" name="Slide Number Placeholder 3"/>
          <p:cNvSpPr>
            <a:spLocks noGrp="1"/>
          </p:cNvSpPr>
          <p:nvPr>
            <p:ph type="sldNum" sz="quarter" idx="5"/>
          </p:nvPr>
        </p:nvSpPr>
        <p:spPr/>
        <p:txBody>
          <a:bodyPr/>
          <a:lstStyle/>
          <a:p>
            <a:fld id="{C9DE0BF5-9FF1-4C6A-B846-D964AC03F8E4}" type="slidenum">
              <a:rPr lang="en-US" smtClean="0"/>
              <a:t>42</a:t>
            </a:fld>
            <a:endParaRPr lang="en-US"/>
          </a:p>
        </p:txBody>
      </p:sp>
    </p:spTree>
    <p:extLst>
      <p:ext uri="{BB962C8B-B14F-4D97-AF65-F5344CB8AC3E}">
        <p14:creationId xmlns:p14="http://schemas.microsoft.com/office/powerpoint/2010/main" val="78537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 – have the handout passed out during this time.</a:t>
            </a:r>
          </a:p>
          <a:p>
            <a:endParaRPr lang="en-US"/>
          </a:p>
          <a:p>
            <a:r>
              <a:rPr lang="en-US"/>
              <a:t>The reason this tool was built was to help the workforce system and it’s partners look at ways that you can enhance your RA efforts. They are not linear, you could be doing things in several different areas and we acknowledge that this is not all inclusive, but rather it gives you a starting point to grow your RA work.</a:t>
            </a:r>
          </a:p>
        </p:txBody>
      </p:sp>
      <p:sp>
        <p:nvSpPr>
          <p:cNvPr id="4" name="Slide Number Placeholder 3"/>
          <p:cNvSpPr>
            <a:spLocks noGrp="1"/>
          </p:cNvSpPr>
          <p:nvPr>
            <p:ph type="sldNum" sz="quarter" idx="5"/>
          </p:nvPr>
        </p:nvSpPr>
        <p:spPr/>
        <p:txBody>
          <a:bodyPr/>
          <a:lstStyle/>
          <a:p>
            <a:fld id="{C9DE0BF5-9FF1-4C6A-B846-D964AC03F8E4}" type="slidenum">
              <a:rPr lang="en-US" smtClean="0"/>
              <a:t>43</a:t>
            </a:fld>
            <a:endParaRPr lang="en-US"/>
          </a:p>
        </p:txBody>
      </p:sp>
    </p:spTree>
    <p:extLst>
      <p:ext uri="{BB962C8B-B14F-4D97-AF65-F5344CB8AC3E}">
        <p14:creationId xmlns:p14="http://schemas.microsoft.com/office/powerpoint/2010/main" val="3838102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p:txBody>
      </p:sp>
      <p:sp>
        <p:nvSpPr>
          <p:cNvPr id="4" name="Slide Number Placeholder 3"/>
          <p:cNvSpPr>
            <a:spLocks noGrp="1"/>
          </p:cNvSpPr>
          <p:nvPr>
            <p:ph type="sldNum" sz="quarter" idx="5"/>
          </p:nvPr>
        </p:nvSpPr>
        <p:spPr/>
        <p:txBody>
          <a:bodyPr/>
          <a:lstStyle/>
          <a:p>
            <a:fld id="{C9DE0BF5-9FF1-4C6A-B846-D964AC03F8E4}" type="slidenum">
              <a:rPr lang="en-US" smtClean="0"/>
              <a:t>44</a:t>
            </a:fld>
            <a:endParaRPr lang="en-US"/>
          </a:p>
        </p:txBody>
      </p:sp>
    </p:spTree>
    <p:extLst>
      <p:ext uri="{BB962C8B-B14F-4D97-AF65-F5344CB8AC3E}">
        <p14:creationId xmlns:p14="http://schemas.microsoft.com/office/powerpoint/2010/main" val="132569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a:p>
            <a:endParaRPr lang="en-US"/>
          </a:p>
          <a:p>
            <a:r>
              <a:rPr lang="en-US"/>
              <a:t>How many of you have an Apprentice Navigator or someone in the AJC that is your SME on RA?</a:t>
            </a:r>
          </a:p>
          <a:p>
            <a:endParaRPr lang="en-US"/>
          </a:p>
          <a:p>
            <a:r>
              <a:rPr lang="en-US"/>
              <a:t>This section is really all about the frontline staff – case managers and Wagner-</a:t>
            </a:r>
            <a:r>
              <a:rPr lang="en-US" err="1"/>
              <a:t>Peyser</a:t>
            </a:r>
            <a:r>
              <a:rPr lang="en-US"/>
              <a:t> staff – who can help influence job seekers to pursue RA opportunities. If they have the right knowledge base. Which requires training….</a:t>
            </a:r>
          </a:p>
        </p:txBody>
      </p:sp>
      <p:sp>
        <p:nvSpPr>
          <p:cNvPr id="4" name="Slide Number Placeholder 3"/>
          <p:cNvSpPr>
            <a:spLocks noGrp="1"/>
          </p:cNvSpPr>
          <p:nvPr>
            <p:ph type="sldNum" sz="quarter" idx="5"/>
          </p:nvPr>
        </p:nvSpPr>
        <p:spPr/>
        <p:txBody>
          <a:bodyPr/>
          <a:lstStyle/>
          <a:p>
            <a:fld id="{C9DE0BF5-9FF1-4C6A-B846-D964AC03F8E4}" type="slidenum">
              <a:rPr lang="en-US" smtClean="0"/>
              <a:t>45</a:t>
            </a:fld>
            <a:endParaRPr lang="en-US"/>
          </a:p>
        </p:txBody>
      </p:sp>
    </p:spTree>
    <p:extLst>
      <p:ext uri="{BB962C8B-B14F-4D97-AF65-F5344CB8AC3E}">
        <p14:creationId xmlns:p14="http://schemas.microsoft.com/office/powerpoint/2010/main" val="3448555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a:t>
            </a:r>
          </a:p>
        </p:txBody>
      </p:sp>
      <p:sp>
        <p:nvSpPr>
          <p:cNvPr id="4" name="Slide Number Placeholder 3"/>
          <p:cNvSpPr>
            <a:spLocks noGrp="1"/>
          </p:cNvSpPr>
          <p:nvPr>
            <p:ph type="sldNum" sz="quarter" idx="5"/>
          </p:nvPr>
        </p:nvSpPr>
        <p:spPr/>
        <p:txBody>
          <a:bodyPr/>
          <a:lstStyle/>
          <a:p>
            <a:fld id="{C9DE0BF5-9FF1-4C6A-B846-D964AC03F8E4}" type="slidenum">
              <a:rPr lang="en-US" smtClean="0"/>
              <a:t>46</a:t>
            </a:fld>
            <a:endParaRPr lang="en-US"/>
          </a:p>
        </p:txBody>
      </p:sp>
    </p:spTree>
    <p:extLst>
      <p:ext uri="{BB962C8B-B14F-4D97-AF65-F5344CB8AC3E}">
        <p14:creationId xmlns:p14="http://schemas.microsoft.com/office/powerpoint/2010/main" val="1069459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Lisa</a:t>
            </a:r>
          </a:p>
          <a:p>
            <a:endParaRPr lang="en-US"/>
          </a:p>
          <a:p>
            <a:endParaRPr lang="en-US"/>
          </a:p>
        </p:txBody>
      </p:sp>
      <p:sp>
        <p:nvSpPr>
          <p:cNvPr id="4" name="Slide Number Placeholder 3"/>
          <p:cNvSpPr>
            <a:spLocks noGrp="1"/>
          </p:cNvSpPr>
          <p:nvPr>
            <p:ph type="sldNum" sz="quarter" idx="5"/>
          </p:nvPr>
        </p:nvSpPr>
        <p:spPr/>
        <p:txBody>
          <a:bodyPr/>
          <a:lstStyle/>
          <a:p>
            <a:fld id="{C9DE0BF5-9FF1-4C6A-B846-D964AC03F8E4}" type="slidenum">
              <a:rPr lang="en-US" smtClean="0"/>
              <a:t>47</a:t>
            </a:fld>
            <a:endParaRPr lang="en-US"/>
          </a:p>
        </p:txBody>
      </p:sp>
    </p:spTree>
    <p:extLst>
      <p:ext uri="{BB962C8B-B14F-4D97-AF65-F5344CB8AC3E}">
        <p14:creationId xmlns:p14="http://schemas.microsoft.com/office/powerpoint/2010/main" val="3959478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p:txBody>
      </p:sp>
      <p:sp>
        <p:nvSpPr>
          <p:cNvPr id="4" name="Slide Number Placeholder 3"/>
          <p:cNvSpPr>
            <a:spLocks noGrp="1"/>
          </p:cNvSpPr>
          <p:nvPr>
            <p:ph type="sldNum" sz="quarter" idx="5"/>
          </p:nvPr>
        </p:nvSpPr>
        <p:spPr/>
        <p:txBody>
          <a:bodyPr/>
          <a:lstStyle/>
          <a:p>
            <a:fld id="{C9DE0BF5-9FF1-4C6A-B846-D964AC03F8E4}" type="slidenum">
              <a:rPr lang="en-US" smtClean="0"/>
              <a:t>48</a:t>
            </a:fld>
            <a:endParaRPr lang="en-US"/>
          </a:p>
        </p:txBody>
      </p:sp>
    </p:spTree>
    <p:extLst>
      <p:ext uri="{BB962C8B-B14F-4D97-AF65-F5344CB8AC3E}">
        <p14:creationId xmlns:p14="http://schemas.microsoft.com/office/powerpoint/2010/main" val="4051574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91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ontserrat Medium"/>
              </a:rPr>
              <a:t>Lisa </a:t>
            </a:r>
          </a:p>
          <a:p>
            <a:endParaRPr lang="en-US">
              <a:latin typeface="Montserrat Medium"/>
            </a:endParaRPr>
          </a:p>
          <a:p>
            <a:r>
              <a:rPr lang="en-US">
                <a:latin typeface="Montserrat Medium"/>
              </a:rPr>
              <a:t>Our website is continually updated with relevant news, TA resources and tools including frameworks, case studies, webinars, customizable templates, questionnaires, and more. </a:t>
            </a:r>
            <a:endParaRPr lang="en-US" sz="1200">
              <a:latin typeface="Montserrat Medium" panose="00000600000000000000" pitchFamily="2" charset="0"/>
            </a:endParaRPr>
          </a:p>
          <a:p>
            <a:endParaRPr lang="en-US">
              <a:latin typeface="Montserrat Medium"/>
            </a:endParaRPr>
          </a:p>
          <a:p>
            <a:r>
              <a:rPr lang="en-US">
                <a:latin typeface="Montserrat Medium"/>
              </a:rPr>
              <a:t>Since 2021 more than 3,000 organizations have become no-cost Center partners and utilized our tools – such as the "RA Partner Profile Questionnaire" - to accelerate their organizations' understanding and effective usage of RA. </a:t>
            </a:r>
          </a:p>
          <a:p>
            <a:endParaRPr lang="en-US">
              <a:latin typeface="Montserrat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Link to </a:t>
            </a:r>
            <a:r>
              <a:rPr lang="en-US" b="1"/>
              <a:t>Questionnaire</a:t>
            </a:r>
            <a:r>
              <a:rPr lang="en-US"/>
              <a:t> - </a:t>
            </a:r>
            <a:r>
              <a:rPr lang="en-US" sz="1800" kern="100">
                <a:effectLst/>
                <a:latin typeface="Calibri"/>
                <a:ea typeface="Calibri" panose="020F0502020204030204" pitchFamily="34" charset="0"/>
                <a:cs typeface="Calibri"/>
              </a:rPr>
              <a:t>https://dolcoe.safalapps.com/sites/default/files/2022-11/Partnership%20Questionnaire.pdf</a:t>
            </a:r>
            <a:endParaRPr lang="en-US" b="0" i="0">
              <a:solidFill>
                <a:srgbClr val="232222"/>
              </a:solidFill>
              <a:effectLst/>
              <a:latin typeface="Calibri"/>
              <a:cs typeface="Calibri"/>
            </a:endParaRPr>
          </a:p>
          <a:p>
            <a:r>
              <a:rPr lang="en-US" b="0" i="0">
                <a:solidFill>
                  <a:srgbClr val="232222"/>
                </a:solidFill>
                <a:effectLst/>
                <a:latin typeface="IBM-Plex-Sans"/>
              </a:rPr>
              <a:t>This questionnaire is intended to help you build a network in your area around Registered Apprenticeship (RA). With the information gathered here, your board should be better able to engage with and convene RA stakeholders to expand RA program opportunities. It is designed to be used in conjunction with the USDOL RA TA Center of Excellence “Workforce Board Guide to Identifying Pre-Apprenticeship and Apprenticeship Partners” publication. This publication and more information on the Center can be found online at dolcoe.safalapps.com﻿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742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r>
              <a:rPr lang="en-US">
                <a:solidFill>
                  <a:srgbClr val="242021"/>
                </a:solidFill>
                <a:ea typeface="Calibri"/>
                <a:cs typeface="Calibri"/>
              </a:rPr>
              <a:t>Alan</a:t>
            </a: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1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p:txBody>
      </p:sp>
      <p:sp>
        <p:nvSpPr>
          <p:cNvPr id="4" name="Slide Number Placeholder 3"/>
          <p:cNvSpPr>
            <a:spLocks noGrp="1"/>
          </p:cNvSpPr>
          <p:nvPr>
            <p:ph type="sldNum" sz="quarter" idx="5"/>
          </p:nvPr>
        </p:nvSpPr>
        <p:spPr/>
        <p:txBody>
          <a:bodyPr/>
          <a:lstStyle/>
          <a:p>
            <a:fld id="{C9DE0BF5-9FF1-4C6A-B846-D964AC03F8E4}" type="slidenum">
              <a:rPr lang="en-US" smtClean="0"/>
              <a:t>52</a:t>
            </a:fld>
            <a:endParaRPr lang="en-US"/>
          </a:p>
        </p:txBody>
      </p:sp>
    </p:spTree>
    <p:extLst>
      <p:ext uri="{BB962C8B-B14F-4D97-AF65-F5344CB8AC3E}">
        <p14:creationId xmlns:p14="http://schemas.microsoft.com/office/powerpoint/2010/main" val="2875819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a:t>
            </a:r>
          </a:p>
        </p:txBody>
      </p:sp>
      <p:sp>
        <p:nvSpPr>
          <p:cNvPr id="4" name="Slide Number Placeholder 3"/>
          <p:cNvSpPr>
            <a:spLocks noGrp="1"/>
          </p:cNvSpPr>
          <p:nvPr>
            <p:ph type="sldNum" sz="quarter" idx="5"/>
          </p:nvPr>
        </p:nvSpPr>
        <p:spPr/>
        <p:txBody>
          <a:bodyPr/>
          <a:lstStyle/>
          <a:p>
            <a:fld id="{C9DE0BF5-9FF1-4C6A-B846-D964AC03F8E4}" type="slidenum">
              <a:rPr lang="en-US" smtClean="0"/>
              <a:t>6</a:t>
            </a:fld>
            <a:endParaRPr lang="en-US"/>
          </a:p>
        </p:txBody>
      </p:sp>
    </p:spTree>
    <p:extLst>
      <p:ext uri="{BB962C8B-B14F-4D97-AF65-F5344CB8AC3E}">
        <p14:creationId xmlns:p14="http://schemas.microsoft.com/office/powerpoint/2010/main" val="52305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a:t>
            </a:r>
          </a:p>
          <a:p>
            <a:endParaRPr lang="en-US"/>
          </a:p>
          <a:p>
            <a:r>
              <a:rPr lang="en-US"/>
              <a:t>Three main characteristics</a:t>
            </a:r>
          </a:p>
          <a:p>
            <a:endParaRPr lang="en-US"/>
          </a:p>
          <a:p>
            <a:r>
              <a:rPr lang="en-US"/>
              <a:t>Great way to recruit new talent and train them exactly the way you want them to be trained</a:t>
            </a:r>
          </a:p>
          <a:p>
            <a:endParaRPr lang="en-US"/>
          </a:p>
          <a:p>
            <a:r>
              <a:rPr lang="en-US"/>
              <a:t>Also a great way to identify talent already in your organization and upskill them – help them move to new levels in your org and help them gain the education to complement their work experience </a:t>
            </a:r>
          </a:p>
        </p:txBody>
      </p:sp>
      <p:sp>
        <p:nvSpPr>
          <p:cNvPr id="4" name="Slide Number Placeholder 3"/>
          <p:cNvSpPr>
            <a:spLocks noGrp="1"/>
          </p:cNvSpPr>
          <p:nvPr>
            <p:ph type="sldNum" sz="quarter" idx="5"/>
          </p:nvPr>
        </p:nvSpPr>
        <p:spPr/>
        <p:txBody>
          <a:bodyPr/>
          <a:lstStyle/>
          <a:p>
            <a:fld id="{C9DE0BF5-9FF1-4C6A-B846-D964AC03F8E4}" type="slidenum">
              <a:rPr lang="en-US" smtClean="0"/>
              <a:t>7</a:t>
            </a:fld>
            <a:endParaRPr lang="en-US"/>
          </a:p>
        </p:txBody>
      </p:sp>
    </p:spTree>
    <p:extLst>
      <p:ext uri="{BB962C8B-B14F-4D97-AF65-F5344CB8AC3E}">
        <p14:creationId xmlns:p14="http://schemas.microsoft.com/office/powerpoint/2010/main" val="2700355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a:t>
            </a:r>
          </a:p>
          <a:p>
            <a:endParaRPr lang="en-US"/>
          </a:p>
          <a:p>
            <a:r>
              <a:rPr lang="en-US"/>
              <a:t>There are 5 core components of RA – will hear these again in breakout sessions, maybe even alter in this presentation</a:t>
            </a:r>
          </a:p>
          <a:p>
            <a:endParaRPr lang="en-US"/>
          </a:p>
          <a:p>
            <a:r>
              <a:rPr lang="en-US"/>
              <a:t>Count them off with me</a:t>
            </a:r>
          </a:p>
        </p:txBody>
      </p:sp>
      <p:sp>
        <p:nvSpPr>
          <p:cNvPr id="4" name="Slide Number Placeholder 3"/>
          <p:cNvSpPr>
            <a:spLocks noGrp="1"/>
          </p:cNvSpPr>
          <p:nvPr>
            <p:ph type="sldNum" sz="quarter" idx="5"/>
          </p:nvPr>
        </p:nvSpPr>
        <p:spPr/>
        <p:txBody>
          <a:bodyPr/>
          <a:lstStyle/>
          <a:p>
            <a:fld id="{C9DE0BF5-9FF1-4C6A-B846-D964AC03F8E4}" type="slidenum">
              <a:rPr lang="en-US" smtClean="0"/>
              <a:t>8</a:t>
            </a:fld>
            <a:endParaRPr lang="en-US"/>
          </a:p>
        </p:txBody>
      </p:sp>
    </p:spTree>
    <p:extLst>
      <p:ext uri="{BB962C8B-B14F-4D97-AF65-F5344CB8AC3E}">
        <p14:creationId xmlns:p14="http://schemas.microsoft.com/office/powerpoint/2010/main" val="2822427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a:t>
            </a:r>
          </a:p>
          <a:p>
            <a:endParaRPr lang="en-US"/>
          </a:p>
          <a:p>
            <a:r>
              <a:rPr lang="en-US"/>
              <a:t>A quick poll just to get an idea of the knowledge </a:t>
            </a:r>
          </a:p>
          <a:p>
            <a:endParaRPr lang="en-US"/>
          </a:p>
          <a:p>
            <a:r>
              <a:rPr lang="en-US"/>
              <a:t>No need to feel embarrassed or bad about your level of exposure…that’s why we’re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178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6.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6.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6.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6.xml"/><Relationship Id="rId5" Type="http://schemas.openxmlformats.org/officeDocument/2006/relationships/image" Target="../media/image6.jpe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6.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6.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61945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0011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980516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1425999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688535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8619161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DEA2FBB-EA94-DFCC-F22B-DB5C21F8AD46}"/>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179588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03851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63661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41608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17754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432900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98580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123109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413963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4282711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995935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DEA2FBB-EA94-DFCC-F22B-DB5C21F8AD46}"/>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881751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4043838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738663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722296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1031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54847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913142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B957B282-A83B-A671-7117-8DD6A935D819}"/>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1C164D1F-1B3E-C7F1-5575-7D09A8D2E380}"/>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231911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996376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71523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492367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10531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991378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78623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2827895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DEA2FBB-EA94-DFCC-F22B-DB5C21F8AD46}"/>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248784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46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67806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DEA2FBB-EA94-DFCC-F22B-DB5C21F8AD46}"/>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479486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4" name="Rectangle 3">
            <a:extLst>
              <a:ext uri="{FF2B5EF4-FFF2-40B4-BE49-F238E27FC236}">
                <a16:creationId xmlns:a16="http://schemas.microsoft.com/office/drawing/2014/main" id="{1FB391F6-AF2B-304E-47A8-B3A0A9DBCABA}"/>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C5417C00-D473-AC4F-A48C-CDF82866D4ED}"/>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710656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276102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30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468070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626352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60020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DD6A9AC1-0A8C-D4EC-CA39-AB4124785337}"/>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744BABC3-6C5E-DECE-E2AF-194DDB7EB287}"/>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952269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92646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39268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12716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408121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128847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378935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942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091"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445094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834240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230738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4213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13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7582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820592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2277775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4304319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44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763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586478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176747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623249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909983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2751781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1855865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14435199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D117-B7CC-1E70-50C5-C5E562A68A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7FC3DE-8679-213D-7BA2-D23D92E89CBB}"/>
              </a:ext>
            </a:extLst>
          </p:cNvPr>
          <p:cNvSpPr>
            <a:spLocks noGrp="1"/>
          </p:cNvSpPr>
          <p:nvPr>
            <p:ph type="dt" sz="half" idx="10"/>
          </p:nvPr>
        </p:nvSpPr>
        <p:spPr/>
        <p:txBody>
          <a:bodyPr/>
          <a:lstStyle/>
          <a:p>
            <a:fld id="{F1C99F0C-A7E4-426B-9560-F655CBC912B5}" type="datetimeFigureOut">
              <a:rPr lang="en-US" smtClean="0"/>
              <a:t>2/3/2025</a:t>
            </a:fld>
            <a:endParaRPr lang="en-US"/>
          </a:p>
        </p:txBody>
      </p:sp>
      <p:sp>
        <p:nvSpPr>
          <p:cNvPr id="4" name="Footer Placeholder 3">
            <a:extLst>
              <a:ext uri="{FF2B5EF4-FFF2-40B4-BE49-F238E27FC236}">
                <a16:creationId xmlns:a16="http://schemas.microsoft.com/office/drawing/2014/main" id="{B67CDF89-4736-7B76-D999-F8818725C0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192DE-B43D-610C-EA89-754801BE5139}"/>
              </a:ext>
            </a:extLst>
          </p:cNvPr>
          <p:cNvSpPr>
            <a:spLocks noGrp="1"/>
          </p:cNvSpPr>
          <p:nvPr>
            <p:ph type="sldNum" sz="quarter" idx="12"/>
          </p:nvPr>
        </p:nvSpPr>
        <p:spPr/>
        <p:txBody>
          <a:bodyPr/>
          <a:lstStyle/>
          <a:p>
            <a:fld id="{025C084B-48FE-409C-B292-F96384220D1C}" type="slidenum">
              <a:rPr lang="en-US" smtClean="0"/>
              <a:t>‹#›</a:t>
            </a:fld>
            <a:endParaRPr lang="en-US"/>
          </a:p>
        </p:txBody>
      </p:sp>
    </p:spTree>
    <p:extLst>
      <p:ext uri="{BB962C8B-B14F-4D97-AF65-F5344CB8AC3E}">
        <p14:creationId xmlns:p14="http://schemas.microsoft.com/office/powerpoint/2010/main" val="20233737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9ADB-E73E-1CC4-705A-2953FCE13C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294B65-C839-A01E-DAB4-A52358784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22554-B6A3-9F4C-EF69-831FACBD2A17}"/>
              </a:ext>
            </a:extLst>
          </p:cNvPr>
          <p:cNvSpPr>
            <a:spLocks noGrp="1"/>
          </p:cNvSpPr>
          <p:nvPr>
            <p:ph type="dt" sz="half" idx="10"/>
          </p:nvPr>
        </p:nvSpPr>
        <p:spPr/>
        <p:txBody>
          <a:bodyPr/>
          <a:lstStyle/>
          <a:p>
            <a:fld id="{F1C99F0C-A7E4-426B-9560-F655CBC912B5}" type="datetimeFigureOut">
              <a:rPr lang="en-US" smtClean="0"/>
              <a:t>2/3/2025</a:t>
            </a:fld>
            <a:endParaRPr lang="en-US"/>
          </a:p>
        </p:txBody>
      </p:sp>
      <p:sp>
        <p:nvSpPr>
          <p:cNvPr id="5" name="Footer Placeholder 4">
            <a:extLst>
              <a:ext uri="{FF2B5EF4-FFF2-40B4-BE49-F238E27FC236}">
                <a16:creationId xmlns:a16="http://schemas.microsoft.com/office/drawing/2014/main" id="{B3E0A5D6-1D00-7E11-F666-E99B8705B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ADAF0-095C-2764-6438-60F35FFF4937}"/>
              </a:ext>
            </a:extLst>
          </p:cNvPr>
          <p:cNvSpPr>
            <a:spLocks noGrp="1"/>
          </p:cNvSpPr>
          <p:nvPr>
            <p:ph type="sldNum" sz="quarter" idx="12"/>
          </p:nvPr>
        </p:nvSpPr>
        <p:spPr/>
        <p:txBody>
          <a:bodyPr/>
          <a:lstStyle/>
          <a:p>
            <a:fld id="{025C084B-48FE-409C-B292-F96384220D1C}" type="slidenum">
              <a:rPr lang="en-US" smtClean="0"/>
              <a:t>‹#›</a:t>
            </a:fld>
            <a:endParaRPr lang="en-US"/>
          </a:p>
        </p:txBody>
      </p:sp>
    </p:spTree>
    <p:extLst>
      <p:ext uri="{BB962C8B-B14F-4D97-AF65-F5344CB8AC3E}">
        <p14:creationId xmlns:p14="http://schemas.microsoft.com/office/powerpoint/2010/main" val="552487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29014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2321649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2855607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528033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382245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3729403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475203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375129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B957B282-A83B-A671-7117-8DD6A935D819}"/>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1C164D1F-1B3E-C7F1-5575-7D09A8D2E380}"/>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107252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293458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37363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462144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5837920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685181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367949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14155943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688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4332780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34754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5356532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479220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700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59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0219331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1898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34424787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6829719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11358028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5721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6295778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291684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348003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2/3/2025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0615903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692000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3.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4.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theme" Target="../theme/theme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6.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4214601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29"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425334285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745" r:id="rId14"/>
    <p:sldLayoutId id="2147483749" r:id="rId15"/>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65915018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418093413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48"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428262873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6" r:id="rId15"/>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00498613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36.svg"/><Relationship Id="rId4" Type="http://schemas.openxmlformats.org/officeDocument/2006/relationships/image" Target="../media/image40.sv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19.pn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hyperlink" Target="https://www.eda.gov/funding/programs/american-rescue-plan/good-jobs-challenge" TargetMode="External"/><Relationship Id="rId2" Type="http://schemas.openxmlformats.org/officeDocument/2006/relationships/notesSlide" Target="../notesSlides/notesSlide29.xml"/><Relationship Id="rId1" Type="http://schemas.openxmlformats.org/officeDocument/2006/relationships/slideLayout" Target="../slideLayouts/slideLayout64.xml"/><Relationship Id="rId5" Type="http://schemas.openxmlformats.org/officeDocument/2006/relationships/image" Target="../media/image59.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64.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84.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84.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hyperlink" Target="https://d2leuf3vilid4d.cloudfront.net/-/media/Communities/performancereporting/Files/content/RAP-WIOA-Reporting-Guide---FINAL,-d-,docx--2,-d-,28,-d-,2020.ashx?rev=a5889eabd0de4926a5cee2c8e241b1ad" TargetMode="External"/><Relationship Id="rId2" Type="http://schemas.openxmlformats.org/officeDocument/2006/relationships/notesSlide" Target="../notesSlides/notesSlide34.xml"/><Relationship Id="rId1" Type="http://schemas.openxmlformats.org/officeDocument/2006/relationships/slideLayout" Target="../slideLayouts/slideLayout84.xml"/><Relationship Id="rId6" Type="http://schemas.openxmlformats.org/officeDocument/2006/relationships/image" Target="../media/image13.jpe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dolcoe.safalapps.com/"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4.xml"/><Relationship Id="rId5" Type="http://schemas.openxmlformats.org/officeDocument/2006/relationships/image" Target="../media/image69.jpe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dolcoe.safalapps.com/resources/resourcesandtools"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hyperlink" Target="https://safal.partners/Partner-Resource" TargetMode="External"/><Relationship Id="rId2" Type="http://schemas.openxmlformats.org/officeDocument/2006/relationships/notesSlide" Target="../notesSlides/notesSlide50.xml"/><Relationship Id="rId1" Type="http://schemas.openxmlformats.org/officeDocument/2006/relationships/slideLayout" Target="../slideLayouts/slideLayout37.xml"/><Relationship Id="rId5" Type="http://schemas.openxmlformats.org/officeDocument/2006/relationships/image" Target="../media/image77.jpe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hyperlink" Target="mailto:Lisa.Rice@safalpartners.com" TargetMode="External"/><Relationship Id="rId7"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37.xml"/><Relationship Id="rId6" Type="http://schemas.openxmlformats.org/officeDocument/2006/relationships/image" Target="../media/image7.png"/><Relationship Id="rId5" Type="http://schemas.openxmlformats.org/officeDocument/2006/relationships/hyperlink" Target="mailto:Alan.Dodkowitz@safalpartners.com" TargetMode="External"/><Relationship Id="rId4" Type="http://schemas.openxmlformats.org/officeDocument/2006/relationships/hyperlink" Target="mailto:Jeremy.Faulkner@safalpartners.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29137" y="1654020"/>
            <a:ext cx="9133726" cy="1489897"/>
          </a:xfrm>
        </p:spPr>
        <p:txBody>
          <a:bodyPr>
            <a:normAutofit fontScale="90000"/>
          </a:bodyPr>
          <a:lstStyle/>
          <a:p>
            <a:r>
              <a:rPr lang="en-US" b="1">
                <a:effectLst/>
              </a:rPr>
              <a:t>Aligning the Maryland Workforce and Apprenticeship Systems </a:t>
            </a:r>
            <a:br>
              <a:rPr lang="en-US" b="1">
                <a:latin typeface="Montserrat"/>
              </a:rPr>
            </a:br>
            <a:br>
              <a:rPr lang="en-US" sz="900" b="1">
                <a:latin typeface="Montserrat"/>
              </a:rPr>
            </a:br>
            <a:endParaRPr lang="en-US" sz="1800">
              <a:latin typeface="Montserrat"/>
            </a:endParaRP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pPr algn="ctr"/>
            <a:r>
              <a:rPr lang="en-US"/>
              <a:t>June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793C-DEF3-09FD-4B72-61D170EFB98F}"/>
              </a:ext>
            </a:extLst>
          </p:cNvPr>
          <p:cNvSpPr>
            <a:spLocks noGrp="1"/>
          </p:cNvSpPr>
          <p:nvPr>
            <p:ph type="title"/>
          </p:nvPr>
        </p:nvSpPr>
        <p:spPr>
          <a:xfrm>
            <a:off x="344510" y="464355"/>
            <a:ext cx="11599571" cy="1314831"/>
          </a:xfrm>
        </p:spPr>
        <p:txBody>
          <a:bodyPr>
            <a:normAutofit/>
          </a:bodyPr>
          <a:lstStyle/>
          <a:p>
            <a:r>
              <a:rPr lang="en-US" sz="4000">
                <a:latin typeface="Montserrat"/>
              </a:rPr>
              <a:t>Key Organizational Apprenticeship Roles</a:t>
            </a:r>
          </a:p>
        </p:txBody>
      </p:sp>
      <p:grpSp>
        <p:nvGrpSpPr>
          <p:cNvPr id="56" name="Group 55" descr="Sponsor - an organizaiton that agrees to opearte an apprenticeship program and in whose name the program is registered">
            <a:extLst>
              <a:ext uri="{FF2B5EF4-FFF2-40B4-BE49-F238E27FC236}">
                <a16:creationId xmlns:a16="http://schemas.microsoft.com/office/drawing/2014/main" id="{79090371-195A-548D-5BE4-4F765BE82F00}"/>
              </a:ext>
            </a:extLst>
          </p:cNvPr>
          <p:cNvGrpSpPr/>
          <p:nvPr/>
        </p:nvGrpSpPr>
        <p:grpSpPr>
          <a:xfrm>
            <a:off x="691506" y="2277052"/>
            <a:ext cx="2566278" cy="2992599"/>
            <a:chOff x="729606" y="2277052"/>
            <a:chExt cx="2566278" cy="2992599"/>
          </a:xfrm>
        </p:grpSpPr>
        <p:sp>
          <p:nvSpPr>
            <p:cNvPr id="5" name="pole tekstowe 13">
              <a:extLst>
                <a:ext uri="{FF2B5EF4-FFF2-40B4-BE49-F238E27FC236}">
                  <a16:creationId xmlns:a16="http://schemas.microsoft.com/office/drawing/2014/main" id="{752B679A-EC47-76BD-0BC4-3E3942D6C8A0}"/>
                </a:ext>
              </a:extLst>
            </p:cNvPr>
            <p:cNvSpPr txBox="1"/>
            <p:nvPr userDrawn="1"/>
          </p:nvSpPr>
          <p:spPr>
            <a:xfrm>
              <a:off x="1091540" y="3936055"/>
              <a:ext cx="18424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Sponsor</a:t>
              </a:r>
              <a:endParaRPr kumimoji="0" lang="pl-PL" sz="1800" b="1" i="0" u="none" strike="noStrike" kern="1200" cap="none" spc="0" normalizeH="0" baseline="0" noProof="0">
                <a:ln>
                  <a:noFill/>
                </a:ln>
                <a:solidFill>
                  <a:srgbClr val="4472C4"/>
                </a:solidFill>
                <a:effectLst/>
                <a:uLnTx/>
                <a:uFillTx/>
                <a:latin typeface="Franklin Gothic Medium" panose="020B0603020102020204" pitchFamily="34" charset="0"/>
                <a:ea typeface="+mn-ea"/>
                <a:cs typeface="+mn-cs"/>
              </a:endParaRPr>
            </a:p>
          </p:txBody>
        </p:sp>
        <p:sp>
          <p:nvSpPr>
            <p:cNvPr id="21" name="pole tekstowe 13">
              <a:extLst>
                <a:ext uri="{FF2B5EF4-FFF2-40B4-BE49-F238E27FC236}">
                  <a16:creationId xmlns:a16="http://schemas.microsoft.com/office/drawing/2014/main" id="{8C47DBE4-E0AA-00C2-3642-D67E05656879}"/>
                </a:ext>
              </a:extLst>
            </p:cNvPr>
            <p:cNvSpPr txBox="1"/>
            <p:nvPr userDrawn="1"/>
          </p:nvSpPr>
          <p:spPr>
            <a:xfrm>
              <a:off x="729606" y="4315544"/>
              <a:ext cx="256627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An organization that agrees to operate an apprenticeship program and in whose name the program is registered.</a:t>
              </a:r>
              <a:endParaRPr kumimoji="0" lang="pl-PL" sz="1400" b="0" i="0" u="none" strike="noStrike" kern="1200" cap="none" spc="0" normalizeH="0" baseline="0" noProof="0">
                <a:ln>
                  <a:noFill/>
                </a:ln>
                <a:solidFill>
                  <a:srgbClr val="4472C4"/>
                </a:solidFill>
                <a:effectLst/>
                <a:uLnTx/>
                <a:uFillTx/>
                <a:latin typeface="Franklin Gothic Book" panose="020B0503020102020204" pitchFamily="34" charset="0"/>
                <a:ea typeface="+mn-ea"/>
                <a:cs typeface="+mn-cs"/>
              </a:endParaRPr>
            </a:p>
          </p:txBody>
        </p:sp>
        <p:grpSp>
          <p:nvGrpSpPr>
            <p:cNvPr id="52" name="Group 51">
              <a:extLst>
                <a:ext uri="{FF2B5EF4-FFF2-40B4-BE49-F238E27FC236}">
                  <a16:creationId xmlns:a16="http://schemas.microsoft.com/office/drawing/2014/main" id="{27065134-F006-2205-EB15-81B8103ADAFB}"/>
                </a:ext>
              </a:extLst>
            </p:cNvPr>
            <p:cNvGrpSpPr/>
            <p:nvPr/>
          </p:nvGrpSpPr>
          <p:grpSpPr>
            <a:xfrm>
              <a:off x="1326945" y="2277052"/>
              <a:ext cx="1371600" cy="1371600"/>
              <a:chOff x="1326945" y="2277052"/>
              <a:chExt cx="1371600" cy="1371600"/>
            </a:xfrm>
          </p:grpSpPr>
          <p:sp>
            <p:nvSpPr>
              <p:cNvPr id="6" name="AutoShape 23">
                <a:extLst>
                  <a:ext uri="{FF2B5EF4-FFF2-40B4-BE49-F238E27FC236}">
                    <a16:creationId xmlns:a16="http://schemas.microsoft.com/office/drawing/2014/main" id="{F0704DFB-802C-E0E4-3DC0-3CDC2B9F0B0B}"/>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upa 65">
                <a:extLst>
                  <a:ext uri="{FF2B5EF4-FFF2-40B4-BE49-F238E27FC236}">
                    <a16:creationId xmlns:a16="http://schemas.microsoft.com/office/drawing/2014/main" id="{95B10CB1-8A8F-E144-4F8B-FD67B256B913}"/>
                  </a:ext>
                </a:extLst>
              </p:cNvPr>
              <p:cNvGrpSpPr/>
              <p:nvPr userDrawn="1"/>
            </p:nvGrpSpPr>
            <p:grpSpPr>
              <a:xfrm>
                <a:off x="1742077" y="2648934"/>
                <a:ext cx="541337" cy="412750"/>
                <a:chOff x="906463" y="3402013"/>
                <a:chExt cx="541337" cy="412750"/>
              </a:xfrm>
            </p:grpSpPr>
            <p:sp>
              <p:nvSpPr>
                <p:cNvPr id="47" name="Freeform 25">
                  <a:extLst>
                    <a:ext uri="{FF2B5EF4-FFF2-40B4-BE49-F238E27FC236}">
                      <a16:creationId xmlns:a16="http://schemas.microsoft.com/office/drawing/2014/main" id="{875D68BC-B34D-239C-3EDC-C5F8A936202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8" name="Freeform 26">
                  <a:extLst>
                    <a:ext uri="{FF2B5EF4-FFF2-40B4-BE49-F238E27FC236}">
                      <a16:creationId xmlns:a16="http://schemas.microsoft.com/office/drawing/2014/main" id="{0736C2C3-392E-C56E-8534-0CECE84EB20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9" name="Freeform 27">
                  <a:extLst>
                    <a:ext uri="{FF2B5EF4-FFF2-40B4-BE49-F238E27FC236}">
                      <a16:creationId xmlns:a16="http://schemas.microsoft.com/office/drawing/2014/main" id="{72532441-D2C5-96C9-C20C-7ABB64CC78B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0" name="Freeform 28">
                  <a:extLst>
                    <a:ext uri="{FF2B5EF4-FFF2-40B4-BE49-F238E27FC236}">
                      <a16:creationId xmlns:a16="http://schemas.microsoft.com/office/drawing/2014/main" id="{C41F22C7-03B9-5425-F12C-001DB31A44F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1" name="Freeform 29">
                  <a:extLst>
                    <a:ext uri="{FF2B5EF4-FFF2-40B4-BE49-F238E27FC236}">
                      <a16:creationId xmlns:a16="http://schemas.microsoft.com/office/drawing/2014/main" id="{C3F165A6-EC95-FE26-95C0-3F68AE2E79AE}"/>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 name="Oval 7">
                <a:extLst>
                  <a:ext uri="{FF2B5EF4-FFF2-40B4-BE49-F238E27FC236}">
                    <a16:creationId xmlns:a16="http://schemas.microsoft.com/office/drawing/2014/main" id="{435D5145-FB6A-98C8-1FA5-EE2D2F40BD54}"/>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30" name="Graphic 29" descr="Remote work with solid fill">
                <a:extLst>
                  <a:ext uri="{FF2B5EF4-FFF2-40B4-BE49-F238E27FC236}">
                    <a16:creationId xmlns:a16="http://schemas.microsoft.com/office/drawing/2014/main" id="{7E864775-CD5B-4EDC-F4A1-F17A5BE982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4917" y="2420143"/>
                <a:ext cx="1135656" cy="1135656"/>
              </a:xfrm>
              <a:prstGeom prst="rect">
                <a:avLst/>
              </a:prstGeom>
            </p:spPr>
          </p:pic>
        </p:grpSp>
      </p:grpSp>
      <p:grpSp>
        <p:nvGrpSpPr>
          <p:cNvPr id="57" name="Group 56" descr="RI Provider - Entity that provides instruction to apprentices in the designated occupation's core knowledge, skills, and abilities.">
            <a:extLst>
              <a:ext uri="{FF2B5EF4-FFF2-40B4-BE49-F238E27FC236}">
                <a16:creationId xmlns:a16="http://schemas.microsoft.com/office/drawing/2014/main" id="{C728662E-4472-DA62-14C8-2FD61B9E1182}"/>
              </a:ext>
            </a:extLst>
          </p:cNvPr>
          <p:cNvGrpSpPr/>
          <p:nvPr/>
        </p:nvGrpSpPr>
        <p:grpSpPr>
          <a:xfrm>
            <a:off x="3510759" y="2320581"/>
            <a:ext cx="2737648" cy="2949070"/>
            <a:chOff x="3401206" y="2320581"/>
            <a:chExt cx="2737648" cy="2949070"/>
          </a:xfrm>
        </p:grpSpPr>
        <p:sp>
          <p:nvSpPr>
            <p:cNvPr id="20" name="pole tekstowe 13">
              <a:extLst>
                <a:ext uri="{FF2B5EF4-FFF2-40B4-BE49-F238E27FC236}">
                  <a16:creationId xmlns:a16="http://schemas.microsoft.com/office/drawing/2014/main" id="{BA074BBC-F2A7-EEFC-C853-561F1803BE74}"/>
                </a:ext>
              </a:extLst>
            </p:cNvPr>
            <p:cNvSpPr txBox="1"/>
            <p:nvPr userDrawn="1"/>
          </p:nvSpPr>
          <p:spPr>
            <a:xfrm>
              <a:off x="3486891" y="3936055"/>
              <a:ext cx="25662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RI Provider</a:t>
              </a:r>
              <a:endParaRPr kumimoji="0" lang="pl-PL" sz="1800" b="1" i="0" u="none" strike="noStrike" kern="1200" cap="none" spc="0" normalizeH="0" baseline="0" noProof="0">
                <a:ln>
                  <a:noFill/>
                </a:ln>
                <a:solidFill>
                  <a:srgbClr val="4472C4"/>
                </a:solidFill>
                <a:effectLst/>
                <a:uLnTx/>
                <a:uFillTx/>
                <a:latin typeface="Franklin Gothic Medium" panose="020B0603020102020204" pitchFamily="34" charset="0"/>
                <a:ea typeface="+mn-ea"/>
                <a:cs typeface="+mn-cs"/>
              </a:endParaRPr>
            </a:p>
          </p:txBody>
        </p:sp>
        <p:sp>
          <p:nvSpPr>
            <p:cNvPr id="22" name="pole tekstowe 13">
              <a:extLst>
                <a:ext uri="{FF2B5EF4-FFF2-40B4-BE49-F238E27FC236}">
                  <a16:creationId xmlns:a16="http://schemas.microsoft.com/office/drawing/2014/main" id="{D4BEB377-2833-5B71-3BFE-60ADB7B119AC}"/>
                </a:ext>
              </a:extLst>
            </p:cNvPr>
            <p:cNvSpPr txBox="1"/>
            <p:nvPr userDrawn="1"/>
          </p:nvSpPr>
          <p:spPr>
            <a:xfrm>
              <a:off x="3401206" y="4315544"/>
              <a:ext cx="27376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a:t>
              </a:r>
              <a:r>
                <a:rPr kumimoji="0" lang="en-US" sz="1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Entity that provides instruction to apprentices in the designated occupation’s core knowledge, skills, and abilities.</a:t>
              </a:r>
              <a:endParaRPr kumimoji="0" lang="pl-PL" sz="1400" b="0" i="0" u="none" strike="noStrike" kern="1200" cap="none" spc="0" normalizeH="0" baseline="0" noProof="0">
                <a:ln>
                  <a:noFill/>
                </a:ln>
                <a:solidFill>
                  <a:srgbClr val="4472C4"/>
                </a:solidFill>
                <a:effectLst/>
                <a:uLnTx/>
                <a:uFillTx/>
                <a:latin typeface="Franklin Gothic Book" panose="020B0503020102020204" pitchFamily="34" charset="0"/>
                <a:ea typeface="+mn-ea"/>
                <a:cs typeface="+mn-cs"/>
              </a:endParaRPr>
            </a:p>
          </p:txBody>
        </p:sp>
        <p:grpSp>
          <p:nvGrpSpPr>
            <p:cNvPr id="53" name="Group 52">
              <a:extLst>
                <a:ext uri="{FF2B5EF4-FFF2-40B4-BE49-F238E27FC236}">
                  <a16:creationId xmlns:a16="http://schemas.microsoft.com/office/drawing/2014/main" id="{51A2458B-E619-ADC6-D678-D9317162E628}"/>
                </a:ext>
              </a:extLst>
            </p:cNvPr>
            <p:cNvGrpSpPr/>
            <p:nvPr/>
          </p:nvGrpSpPr>
          <p:grpSpPr>
            <a:xfrm>
              <a:off x="4084230" y="2320581"/>
              <a:ext cx="1371600" cy="1371600"/>
              <a:chOff x="4084230" y="2320581"/>
              <a:chExt cx="1371600" cy="1371600"/>
            </a:xfrm>
          </p:grpSpPr>
          <p:sp>
            <p:nvSpPr>
              <p:cNvPr id="17" name="AutoShape 23">
                <a:extLst>
                  <a:ext uri="{FF2B5EF4-FFF2-40B4-BE49-F238E27FC236}">
                    <a16:creationId xmlns:a16="http://schemas.microsoft.com/office/drawing/2014/main" id="{C3A1F688-1962-DD60-597C-7217E2F8D462}"/>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upa 65">
                <a:extLst>
                  <a:ext uri="{FF2B5EF4-FFF2-40B4-BE49-F238E27FC236}">
                    <a16:creationId xmlns:a16="http://schemas.microsoft.com/office/drawing/2014/main" id="{C8711B0F-7814-00C8-8515-EAC81CF15DB0}"/>
                  </a:ext>
                </a:extLst>
              </p:cNvPr>
              <p:cNvGrpSpPr/>
              <p:nvPr userDrawn="1"/>
            </p:nvGrpSpPr>
            <p:grpSpPr>
              <a:xfrm>
                <a:off x="4432532" y="2692463"/>
                <a:ext cx="541337" cy="412750"/>
                <a:chOff x="906463" y="3402013"/>
                <a:chExt cx="541337" cy="412750"/>
              </a:xfrm>
            </p:grpSpPr>
            <p:sp>
              <p:nvSpPr>
                <p:cNvPr id="32" name="Freeform 25">
                  <a:extLst>
                    <a:ext uri="{FF2B5EF4-FFF2-40B4-BE49-F238E27FC236}">
                      <a16:creationId xmlns:a16="http://schemas.microsoft.com/office/drawing/2014/main" id="{E3BB0B52-4950-A951-EF0B-53512E51325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3" name="Freeform 26">
                  <a:extLst>
                    <a:ext uri="{FF2B5EF4-FFF2-40B4-BE49-F238E27FC236}">
                      <a16:creationId xmlns:a16="http://schemas.microsoft.com/office/drawing/2014/main" id="{ACE8D492-0144-61AA-B4C7-671A6F838064}"/>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4" name="Freeform 27">
                  <a:extLst>
                    <a:ext uri="{FF2B5EF4-FFF2-40B4-BE49-F238E27FC236}">
                      <a16:creationId xmlns:a16="http://schemas.microsoft.com/office/drawing/2014/main" id="{66A763C3-9D03-F22A-CFAA-053D699038A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5" name="Freeform 28">
                  <a:extLst>
                    <a:ext uri="{FF2B5EF4-FFF2-40B4-BE49-F238E27FC236}">
                      <a16:creationId xmlns:a16="http://schemas.microsoft.com/office/drawing/2014/main" id="{8ACF5197-29A5-3BAB-37C6-B1B230FCEE6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6" name="Freeform 29">
                  <a:extLst>
                    <a:ext uri="{FF2B5EF4-FFF2-40B4-BE49-F238E27FC236}">
                      <a16:creationId xmlns:a16="http://schemas.microsoft.com/office/drawing/2014/main" id="{E1E976AF-DB55-47F2-1548-6FA6B77E11D9}"/>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9" name="Oval 18">
                <a:extLst>
                  <a:ext uri="{FF2B5EF4-FFF2-40B4-BE49-F238E27FC236}">
                    <a16:creationId xmlns:a16="http://schemas.microsoft.com/office/drawing/2014/main" id="{901A6636-A17A-D98E-9581-C130CC53D822}"/>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27" name="Graphic 26" descr="Customer review with solid fill">
                <a:extLst>
                  <a:ext uri="{FF2B5EF4-FFF2-40B4-BE49-F238E27FC236}">
                    <a16:creationId xmlns:a16="http://schemas.microsoft.com/office/drawing/2014/main" id="{3AEC42C0-5D89-43BD-5393-610F4926FA2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2830" y="2535682"/>
                <a:ext cx="914400" cy="914400"/>
              </a:xfrm>
              <a:prstGeom prst="rect">
                <a:avLst/>
              </a:prstGeom>
            </p:spPr>
          </p:pic>
        </p:grpSp>
      </p:grpSp>
      <p:grpSp>
        <p:nvGrpSpPr>
          <p:cNvPr id="58" name="Group 57" descr="Employer - Hires and provides paid OJL for apprentices under supervision of a designated mentor who is a skill professional in that occupation.">
            <a:extLst>
              <a:ext uri="{FF2B5EF4-FFF2-40B4-BE49-F238E27FC236}">
                <a16:creationId xmlns:a16="http://schemas.microsoft.com/office/drawing/2014/main" id="{DDF8DAD6-372B-2178-F255-44190BFC14BB}"/>
              </a:ext>
            </a:extLst>
          </p:cNvPr>
          <p:cNvGrpSpPr/>
          <p:nvPr/>
        </p:nvGrpSpPr>
        <p:grpSpPr>
          <a:xfrm>
            <a:off x="6501382" y="2307082"/>
            <a:ext cx="2470139" cy="3393457"/>
            <a:chOff x="6387608" y="2307082"/>
            <a:chExt cx="2470139" cy="3393457"/>
          </a:xfrm>
        </p:grpSpPr>
        <p:sp>
          <p:nvSpPr>
            <p:cNvPr id="9" name="pole tekstowe 13">
              <a:extLst>
                <a:ext uri="{FF2B5EF4-FFF2-40B4-BE49-F238E27FC236}">
                  <a16:creationId xmlns:a16="http://schemas.microsoft.com/office/drawing/2014/main" id="{6325CA46-1226-33F5-1679-C113BF42186A}"/>
                </a:ext>
              </a:extLst>
            </p:cNvPr>
            <p:cNvSpPr txBox="1"/>
            <p:nvPr userDrawn="1"/>
          </p:nvSpPr>
          <p:spPr>
            <a:xfrm>
              <a:off x="6865386" y="3936055"/>
              <a:ext cx="147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Employer</a:t>
              </a:r>
              <a:endParaRPr kumimoji="0" lang="pl-PL" sz="1800" b="1" i="0" u="none" strike="noStrike" kern="1200" cap="none" spc="0" normalizeH="0" baseline="0" noProof="0">
                <a:ln>
                  <a:noFill/>
                </a:ln>
                <a:solidFill>
                  <a:srgbClr val="4472C4"/>
                </a:solidFill>
                <a:effectLst/>
                <a:uLnTx/>
                <a:uFillTx/>
                <a:latin typeface="Franklin Gothic Medium" panose="020B0603020102020204" pitchFamily="34" charset="0"/>
                <a:ea typeface="+mn-ea"/>
                <a:cs typeface="+mn-cs"/>
              </a:endParaRPr>
            </a:p>
          </p:txBody>
        </p:sp>
        <p:sp>
          <p:nvSpPr>
            <p:cNvPr id="26" name="pole tekstowe 13">
              <a:extLst>
                <a:ext uri="{FF2B5EF4-FFF2-40B4-BE49-F238E27FC236}">
                  <a16:creationId xmlns:a16="http://schemas.microsoft.com/office/drawing/2014/main" id="{9375E934-55AC-361F-AD5A-8D19ED964432}"/>
                </a:ext>
              </a:extLst>
            </p:cNvPr>
            <p:cNvSpPr txBox="1"/>
            <p:nvPr userDrawn="1"/>
          </p:nvSpPr>
          <p:spPr>
            <a:xfrm>
              <a:off x="6387608" y="4315544"/>
              <a:ext cx="2470139"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 </a:t>
              </a:r>
              <a:r>
                <a:rPr kumimoji="0" lang="en-US" sz="1400" b="0" i="0" u="none" strike="noStrike" kern="1200" cap="none" spc="0" normalizeH="0" baseline="0" noProof="0">
                  <a:ln>
                    <a:noFill/>
                  </a:ln>
                  <a:solidFill>
                    <a:prstClr val="black"/>
                  </a:solidFill>
                  <a:effectLst/>
                  <a:uLnTx/>
                  <a:uFillTx/>
                  <a:latin typeface="Franklin Gothic Book"/>
                  <a:ea typeface="+mn-ea"/>
                  <a:cs typeface="+mn-cs"/>
                </a:rPr>
                <a:t>Hires and provides paid OJL for apprentices under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ranklin Gothic Book"/>
                  <a:ea typeface="+mn-ea"/>
                  <a:cs typeface="+mn-cs"/>
                </a:rPr>
                <a:t>supervision of a designated mentor who is a skilled professional in </a:t>
              </a:r>
              <a:endParaRPr kumimoji="0" lang="en-US" sz="1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ranklin Gothic Book"/>
                  <a:ea typeface="+mn-ea"/>
                  <a:cs typeface="+mn-cs"/>
                </a:rPr>
                <a:t>that occupation.</a:t>
              </a:r>
              <a:endParaRPr kumimoji="0" lang="pl-PL" sz="1400" b="0" i="0" u="none" strike="noStrike" kern="1200" cap="none" spc="0" normalizeH="0" baseline="0" noProof="0">
                <a:ln>
                  <a:noFill/>
                </a:ln>
                <a:solidFill>
                  <a:srgbClr val="4472C4"/>
                </a:solidFill>
                <a:effectLst/>
                <a:uLnTx/>
                <a:uFillTx/>
                <a:latin typeface="Franklin Gothic Book"/>
                <a:ea typeface="+mn-ea"/>
                <a:cs typeface="+mn-cs"/>
              </a:endParaRPr>
            </a:p>
          </p:txBody>
        </p:sp>
        <p:grpSp>
          <p:nvGrpSpPr>
            <p:cNvPr id="54" name="Group 53">
              <a:extLst>
                <a:ext uri="{FF2B5EF4-FFF2-40B4-BE49-F238E27FC236}">
                  <a16:creationId xmlns:a16="http://schemas.microsoft.com/office/drawing/2014/main" id="{9EEA245E-6C3F-C855-2DCD-D89C12318FE6}"/>
                </a:ext>
              </a:extLst>
            </p:cNvPr>
            <p:cNvGrpSpPr/>
            <p:nvPr/>
          </p:nvGrpSpPr>
          <p:grpSpPr>
            <a:xfrm>
              <a:off x="6844895" y="2307082"/>
              <a:ext cx="1371600" cy="1371600"/>
              <a:chOff x="6844895" y="2307082"/>
              <a:chExt cx="1371600" cy="1371600"/>
            </a:xfrm>
          </p:grpSpPr>
          <p:sp>
            <p:nvSpPr>
              <p:cNvPr id="10" name="AutoShape 23">
                <a:extLst>
                  <a:ext uri="{FF2B5EF4-FFF2-40B4-BE49-F238E27FC236}">
                    <a16:creationId xmlns:a16="http://schemas.microsoft.com/office/drawing/2014/main" id="{F83B8E6C-9DCE-55C9-1467-F415B35402F6}"/>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a 65">
                <a:extLst>
                  <a:ext uri="{FF2B5EF4-FFF2-40B4-BE49-F238E27FC236}">
                    <a16:creationId xmlns:a16="http://schemas.microsoft.com/office/drawing/2014/main" id="{BD228A59-A6CE-C267-A312-DAF1E356D23E}"/>
                  </a:ext>
                </a:extLst>
              </p:cNvPr>
              <p:cNvGrpSpPr/>
              <p:nvPr userDrawn="1"/>
            </p:nvGrpSpPr>
            <p:grpSpPr>
              <a:xfrm>
                <a:off x="7405168" y="2650109"/>
                <a:ext cx="541337" cy="412750"/>
                <a:chOff x="906463" y="3402013"/>
                <a:chExt cx="541337" cy="412750"/>
              </a:xfrm>
            </p:grpSpPr>
            <p:sp>
              <p:nvSpPr>
                <p:cNvPr id="42" name="Freeform 25">
                  <a:extLst>
                    <a:ext uri="{FF2B5EF4-FFF2-40B4-BE49-F238E27FC236}">
                      <a16:creationId xmlns:a16="http://schemas.microsoft.com/office/drawing/2014/main" id="{21029E77-E31F-3A7E-1C28-97FAB301700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3" name="Freeform 26">
                  <a:extLst>
                    <a:ext uri="{FF2B5EF4-FFF2-40B4-BE49-F238E27FC236}">
                      <a16:creationId xmlns:a16="http://schemas.microsoft.com/office/drawing/2014/main" id="{37382F3D-E5A9-E0D3-F95D-15FEA36D2C40}"/>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4" name="Freeform 27">
                  <a:extLst>
                    <a:ext uri="{FF2B5EF4-FFF2-40B4-BE49-F238E27FC236}">
                      <a16:creationId xmlns:a16="http://schemas.microsoft.com/office/drawing/2014/main" id="{828E2E35-E56D-A01E-25DA-0F4B2DD5029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5" name="Freeform 28">
                  <a:extLst>
                    <a:ext uri="{FF2B5EF4-FFF2-40B4-BE49-F238E27FC236}">
                      <a16:creationId xmlns:a16="http://schemas.microsoft.com/office/drawing/2014/main" id="{D1EE6C1D-8497-C8AA-6BC6-14964F209D8F}"/>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6" name="Freeform 29">
                  <a:extLst>
                    <a:ext uri="{FF2B5EF4-FFF2-40B4-BE49-F238E27FC236}">
                      <a16:creationId xmlns:a16="http://schemas.microsoft.com/office/drawing/2014/main" id="{6B57A999-A8F1-A113-C9EE-FAFFB63CEBD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2" name="Oval 11">
                <a:extLst>
                  <a:ext uri="{FF2B5EF4-FFF2-40B4-BE49-F238E27FC236}">
                    <a16:creationId xmlns:a16="http://schemas.microsoft.com/office/drawing/2014/main" id="{3533650D-18F8-0133-6200-C14918E1BAAF}"/>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29" name="Graphic 28" descr="Group brainstorm with solid fill">
                <a:extLst>
                  <a:ext uri="{FF2B5EF4-FFF2-40B4-BE49-F238E27FC236}">
                    <a16:creationId xmlns:a16="http://schemas.microsoft.com/office/drawing/2014/main" id="{8EA4E0F8-94FC-AEF8-F509-C820BF3A7240}"/>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5329" y="2444964"/>
                <a:ext cx="1073036" cy="1073036"/>
              </a:xfrm>
              <a:prstGeom prst="rect">
                <a:avLst/>
              </a:prstGeom>
            </p:spPr>
          </p:pic>
        </p:grpSp>
      </p:grpSp>
      <p:grpSp>
        <p:nvGrpSpPr>
          <p:cNvPr id="59" name="Group 58" descr="Partner - organizations committed to assisting RA programs, they can play one or more roles">
            <a:extLst>
              <a:ext uri="{FF2B5EF4-FFF2-40B4-BE49-F238E27FC236}">
                <a16:creationId xmlns:a16="http://schemas.microsoft.com/office/drawing/2014/main" id="{FF2BD983-26AB-A346-598F-3B7437AC541B}"/>
              </a:ext>
            </a:extLst>
          </p:cNvPr>
          <p:cNvGrpSpPr/>
          <p:nvPr/>
        </p:nvGrpSpPr>
        <p:grpSpPr>
          <a:xfrm>
            <a:off x="9224496" y="2313967"/>
            <a:ext cx="2285523" cy="2955684"/>
            <a:chOff x="9176871" y="2313967"/>
            <a:chExt cx="2285523" cy="2955684"/>
          </a:xfrm>
        </p:grpSpPr>
        <p:sp>
          <p:nvSpPr>
            <p:cNvPr id="13" name="pole tekstowe 13">
              <a:extLst>
                <a:ext uri="{FF2B5EF4-FFF2-40B4-BE49-F238E27FC236}">
                  <a16:creationId xmlns:a16="http://schemas.microsoft.com/office/drawing/2014/main" id="{37020802-ED57-8517-F4F0-3B4474E32DA8}"/>
                </a:ext>
              </a:extLst>
            </p:cNvPr>
            <p:cNvSpPr txBox="1"/>
            <p:nvPr userDrawn="1"/>
          </p:nvSpPr>
          <p:spPr>
            <a:xfrm>
              <a:off x="9380990" y="3936055"/>
              <a:ext cx="18772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Partner</a:t>
              </a:r>
              <a:endParaRPr kumimoji="0" lang="pl-PL" sz="1800" b="1" i="0" u="none" strike="noStrike" kern="1200" cap="none" spc="0" normalizeH="0" baseline="0" noProof="0">
                <a:ln>
                  <a:noFill/>
                </a:ln>
                <a:solidFill>
                  <a:srgbClr val="4472C4"/>
                </a:solidFill>
                <a:effectLst/>
                <a:uLnTx/>
                <a:uFillTx/>
                <a:latin typeface="Franklin Gothic Medium" panose="020B0603020102020204" pitchFamily="34" charset="0"/>
                <a:ea typeface="+mn-ea"/>
                <a:cs typeface="+mn-cs"/>
              </a:endParaRPr>
            </a:p>
          </p:txBody>
        </p:sp>
        <p:grpSp>
          <p:nvGrpSpPr>
            <p:cNvPr id="55" name="Group 54">
              <a:extLst>
                <a:ext uri="{FF2B5EF4-FFF2-40B4-BE49-F238E27FC236}">
                  <a16:creationId xmlns:a16="http://schemas.microsoft.com/office/drawing/2014/main" id="{AA536082-CD58-97C9-D9F0-9B793AE211C8}"/>
                </a:ext>
              </a:extLst>
            </p:cNvPr>
            <p:cNvGrpSpPr/>
            <p:nvPr/>
          </p:nvGrpSpPr>
          <p:grpSpPr>
            <a:xfrm>
              <a:off x="9580307" y="2313967"/>
              <a:ext cx="1371600" cy="1371600"/>
              <a:chOff x="9580307" y="2313967"/>
              <a:chExt cx="1371600" cy="1371600"/>
            </a:xfrm>
          </p:grpSpPr>
          <p:sp>
            <p:nvSpPr>
              <p:cNvPr id="14" name="AutoShape 23">
                <a:extLst>
                  <a:ext uri="{FF2B5EF4-FFF2-40B4-BE49-F238E27FC236}">
                    <a16:creationId xmlns:a16="http://schemas.microsoft.com/office/drawing/2014/main" id="{1BC78266-C6B6-412B-4212-BEE2D82B06C4}"/>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upa 65">
                <a:extLst>
                  <a:ext uri="{FF2B5EF4-FFF2-40B4-BE49-F238E27FC236}">
                    <a16:creationId xmlns:a16="http://schemas.microsoft.com/office/drawing/2014/main" id="{1819D5F0-CD99-DEC6-16F9-D7B6E1A13B75}"/>
                  </a:ext>
                </a:extLst>
              </p:cNvPr>
              <p:cNvGrpSpPr/>
              <p:nvPr userDrawn="1"/>
            </p:nvGrpSpPr>
            <p:grpSpPr>
              <a:xfrm>
                <a:off x="10071580" y="2685849"/>
                <a:ext cx="541337" cy="412750"/>
                <a:chOff x="906463" y="3402013"/>
                <a:chExt cx="541337" cy="412750"/>
              </a:xfrm>
            </p:grpSpPr>
            <p:sp>
              <p:nvSpPr>
                <p:cNvPr id="37" name="Freeform 25">
                  <a:extLst>
                    <a:ext uri="{FF2B5EF4-FFF2-40B4-BE49-F238E27FC236}">
                      <a16:creationId xmlns:a16="http://schemas.microsoft.com/office/drawing/2014/main" id="{136E5E56-C70C-F14D-BBC4-740B34416B0C}"/>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8" name="Freeform 26">
                  <a:extLst>
                    <a:ext uri="{FF2B5EF4-FFF2-40B4-BE49-F238E27FC236}">
                      <a16:creationId xmlns:a16="http://schemas.microsoft.com/office/drawing/2014/main" id="{37A9A516-F75E-C2CD-E39F-38A125662D8D}"/>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9" name="Freeform 27">
                  <a:extLst>
                    <a:ext uri="{FF2B5EF4-FFF2-40B4-BE49-F238E27FC236}">
                      <a16:creationId xmlns:a16="http://schemas.microsoft.com/office/drawing/2014/main" id="{C061F7C6-2733-B84D-232F-A888B36F7924}"/>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0" name="Freeform 28">
                  <a:extLst>
                    <a:ext uri="{FF2B5EF4-FFF2-40B4-BE49-F238E27FC236}">
                      <a16:creationId xmlns:a16="http://schemas.microsoft.com/office/drawing/2014/main" id="{E77AADBD-F2E1-3800-76C4-636162A5B509}"/>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1" name="Freeform 29">
                  <a:extLst>
                    <a:ext uri="{FF2B5EF4-FFF2-40B4-BE49-F238E27FC236}">
                      <a16:creationId xmlns:a16="http://schemas.microsoft.com/office/drawing/2014/main" id="{BA0CE0B0-E619-128C-8177-6387F630D8E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6" name="Oval 15">
                <a:extLst>
                  <a:ext uri="{FF2B5EF4-FFF2-40B4-BE49-F238E27FC236}">
                    <a16:creationId xmlns:a16="http://schemas.microsoft.com/office/drawing/2014/main" id="{48EDC056-A436-AD24-B3EC-6C2A1757BE1B}"/>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28" name="Graphic 27" descr="Connections with solid fill">
                <a:extLst>
                  <a:ext uri="{FF2B5EF4-FFF2-40B4-BE49-F238E27FC236}">
                    <a16:creationId xmlns:a16="http://schemas.microsoft.com/office/drawing/2014/main" id="{C26C43E3-9FA7-0C26-8833-7AD046EBD18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sp>
          <p:nvSpPr>
            <p:cNvPr id="31" name="pole tekstowe 13">
              <a:extLst>
                <a:ext uri="{FF2B5EF4-FFF2-40B4-BE49-F238E27FC236}">
                  <a16:creationId xmlns:a16="http://schemas.microsoft.com/office/drawing/2014/main" id="{7062F190-E1A4-DE11-AF28-D34B52A86E40}"/>
                </a:ext>
              </a:extLst>
            </p:cNvPr>
            <p:cNvSpPr txBox="1"/>
            <p:nvPr userDrawn="1"/>
          </p:nvSpPr>
          <p:spPr>
            <a:xfrm>
              <a:off x="9176871" y="4315544"/>
              <a:ext cx="228552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Organizations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committed to assisting RA programs. They can play one or more roles</a:t>
              </a: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a:t>
              </a:r>
              <a:endParaRPr kumimoji="0" lang="pl-PL" sz="1400" b="0"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cxnSp>
        <p:nvCxnSpPr>
          <p:cNvPr id="23" name="Łącznik prosty 26">
            <a:extLst>
              <a:ext uri="{FF2B5EF4-FFF2-40B4-BE49-F238E27FC236}">
                <a16:creationId xmlns:a16="http://schemas.microsoft.com/office/drawing/2014/main" id="{864FEB4A-3B48-E14B-6E4A-0425661B370F}"/>
              </a:ext>
              <a:ext uri="{C183D7F6-B498-43B3-948B-1728B52AA6E4}">
                <adec:decorative xmlns:adec="http://schemas.microsoft.com/office/drawing/2017/decorative" val="1"/>
              </a:ext>
            </a:extLst>
          </p:cNvPr>
          <p:cNvCxnSpPr>
            <a:cxnSpLocks/>
          </p:cNvCxnSpPr>
          <p:nvPr userDrawn="1"/>
        </p:nvCxnSpPr>
        <p:spPr>
          <a:xfrm flipH="1">
            <a:off x="3383115"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4" name="Łącznik prosty 26">
            <a:extLst>
              <a:ext uri="{FF2B5EF4-FFF2-40B4-BE49-F238E27FC236}">
                <a16:creationId xmlns:a16="http://schemas.microsoft.com/office/drawing/2014/main" id="{B4C4D0B5-FF8C-4C7E-EA7C-2AD796DD4899}"/>
              </a:ext>
              <a:ext uri="{C183D7F6-B498-43B3-948B-1728B52AA6E4}">
                <adec:decorative xmlns:adec="http://schemas.microsoft.com/office/drawing/2017/decorative" val="1"/>
              </a:ext>
            </a:extLst>
          </p:cNvPr>
          <p:cNvCxnSpPr>
            <a:cxnSpLocks/>
          </p:cNvCxnSpPr>
          <p:nvPr userDrawn="1"/>
        </p:nvCxnSpPr>
        <p:spPr>
          <a:xfrm flipH="1">
            <a:off x="6373738"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5" name="Łącznik prosty 26">
            <a:extLst>
              <a:ext uri="{FF2B5EF4-FFF2-40B4-BE49-F238E27FC236}">
                <a16:creationId xmlns:a16="http://schemas.microsoft.com/office/drawing/2014/main" id="{316EF346-D37D-9DE4-995A-8608260A708D}"/>
              </a:ext>
              <a:ext uri="{C183D7F6-B498-43B3-948B-1728B52AA6E4}">
                <adec:decorative xmlns:adec="http://schemas.microsoft.com/office/drawing/2017/decorative" val="1"/>
              </a:ext>
            </a:extLst>
          </p:cNvPr>
          <p:cNvCxnSpPr>
            <a:cxnSpLocks/>
          </p:cNvCxnSpPr>
          <p:nvPr userDrawn="1"/>
        </p:nvCxnSpPr>
        <p:spPr>
          <a:xfrm flipH="1">
            <a:off x="9096852"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1" name="Footer Placeholder 10">
            <a:extLst>
              <a:ext uri="{FF2B5EF4-FFF2-40B4-BE49-F238E27FC236}">
                <a16:creationId xmlns:a16="http://schemas.microsoft.com/office/drawing/2014/main" id="{0D4A0E65-2380-7C8B-0FF0-92C137529813}"/>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spTree>
    <p:extLst>
      <p:ext uri="{BB962C8B-B14F-4D97-AF65-F5344CB8AC3E}">
        <p14:creationId xmlns:p14="http://schemas.microsoft.com/office/powerpoint/2010/main" val="401556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C1138-151B-91D2-468B-53C11A5DEB82}"/>
              </a:ext>
            </a:extLst>
          </p:cNvPr>
          <p:cNvSpPr>
            <a:spLocks noGrp="1"/>
          </p:cNvSpPr>
          <p:nvPr>
            <p:ph type="title"/>
          </p:nvPr>
        </p:nvSpPr>
        <p:spPr/>
        <p:txBody>
          <a:bodyPr/>
          <a:lstStyle/>
          <a:p>
            <a:r>
              <a:rPr lang="en-US">
                <a:latin typeface="Montserrat"/>
              </a:rPr>
              <a:t>What Role Do/Could You Play in RA?</a:t>
            </a:r>
            <a:endParaRPr lang="en-US"/>
          </a:p>
        </p:txBody>
      </p:sp>
      <p:sp>
        <p:nvSpPr>
          <p:cNvPr id="13" name="TextBox 12">
            <a:extLst>
              <a:ext uri="{FF2B5EF4-FFF2-40B4-BE49-F238E27FC236}">
                <a16:creationId xmlns:a16="http://schemas.microsoft.com/office/drawing/2014/main" id="{ECD4F409-FBC2-70AB-F736-F488FDB031F1}"/>
              </a:ext>
            </a:extLst>
          </p:cNvPr>
          <p:cNvSpPr txBox="1"/>
          <p:nvPr/>
        </p:nvSpPr>
        <p:spPr>
          <a:xfrm>
            <a:off x="653472" y="3272905"/>
            <a:ext cx="2708564" cy="190821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800" b="0" i="0" u="sng" strike="noStrike" kern="1200" cap="none" spc="0" normalizeH="0" baseline="0" noProof="0">
                <a:ln>
                  <a:noFill/>
                </a:ln>
                <a:solidFill>
                  <a:prstClr val="black">
                    <a:lumMod val="65000"/>
                    <a:lumOff val="35000"/>
                  </a:prstClr>
                </a:solidFill>
                <a:effectLst/>
                <a:uLnTx/>
                <a:uFillTx/>
                <a:latin typeface="Montserrat Medium"/>
                <a:ea typeface="+mn-ea"/>
                <a:cs typeface="Segoe UI"/>
              </a:rPr>
              <a:t>Partner</a:t>
            </a:r>
          </a:p>
          <a:p>
            <a:pPr marL="0" marR="0" lvl="0" indent="0" algn="ctr" defTabSz="914400" rtl="0" eaLnBrk="1" fontAlgn="auto" latinLnBrk="0" hangingPunct="1">
              <a:lnSpc>
                <a:spcPct val="100000"/>
              </a:lnSpc>
              <a:spcBef>
                <a:spcPts val="120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(Workforce Board,</a:t>
            </a:r>
          </a:p>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Intermediary, </a:t>
            </a:r>
            <a:endParaRPr kumimoji="0" lang="en-US" sz="2000" b="0" i="0" u="none"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Gov Official, Community Org)</a:t>
            </a:r>
          </a:p>
        </p:txBody>
      </p:sp>
      <p:sp>
        <p:nvSpPr>
          <p:cNvPr id="6" name="TextBox 5">
            <a:extLst>
              <a:ext uri="{FF2B5EF4-FFF2-40B4-BE49-F238E27FC236}">
                <a16:creationId xmlns:a16="http://schemas.microsoft.com/office/drawing/2014/main" id="{2C2CFFF7-C6C4-D77C-E358-0353D8745CE1}"/>
              </a:ext>
            </a:extLst>
          </p:cNvPr>
          <p:cNvSpPr txBox="1"/>
          <p:nvPr/>
        </p:nvSpPr>
        <p:spPr>
          <a:xfrm>
            <a:off x="3392138" y="3298936"/>
            <a:ext cx="2708564" cy="1908215"/>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800" b="0" i="0" u="sng"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rPr>
              <a:t>RI Provider </a:t>
            </a:r>
          </a:p>
          <a:p>
            <a:pPr marL="0" marR="0" lvl="0" indent="0" algn="ctr" defTabSz="914400" rtl="0" eaLnBrk="1" fontAlgn="auto" latinLnBrk="0" hangingPunct="1">
              <a:lnSpc>
                <a:spcPct val="100000"/>
              </a:lnSpc>
              <a:spcBef>
                <a:spcPts val="120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rPr>
              <a:t>(Education Entity, University, Community College)</a:t>
            </a:r>
          </a:p>
        </p:txBody>
      </p:sp>
      <p:sp>
        <p:nvSpPr>
          <p:cNvPr id="7" name="TextBox 6">
            <a:extLst>
              <a:ext uri="{FF2B5EF4-FFF2-40B4-BE49-F238E27FC236}">
                <a16:creationId xmlns:a16="http://schemas.microsoft.com/office/drawing/2014/main" id="{C24EB85D-D84C-E3EB-0860-8D2E0FF89689}"/>
              </a:ext>
            </a:extLst>
          </p:cNvPr>
          <p:cNvSpPr txBox="1"/>
          <p:nvPr/>
        </p:nvSpPr>
        <p:spPr>
          <a:xfrm>
            <a:off x="6047991" y="3309727"/>
            <a:ext cx="2708564" cy="19082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800" b="0" i="0" u="sng"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rPr>
              <a:t>Employer</a:t>
            </a:r>
          </a:p>
          <a:p>
            <a:pPr marL="0" marR="0" lvl="0" indent="0" algn="ctr" defTabSz="914400" rtl="0" eaLnBrk="1" fontAlgn="auto" latinLnBrk="0" hangingPunct="1">
              <a:lnSpc>
                <a:spcPct val="100000"/>
              </a:lnSpc>
              <a:spcBef>
                <a:spcPts val="120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rPr>
              <a:t>(Hire the apprentice, </a:t>
            </a:r>
          </a:p>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rPr>
              <a:t>provide OJL and mentor)</a:t>
            </a:r>
          </a:p>
        </p:txBody>
      </p:sp>
      <p:sp>
        <p:nvSpPr>
          <p:cNvPr id="8" name="TextBox 7">
            <a:extLst>
              <a:ext uri="{FF2B5EF4-FFF2-40B4-BE49-F238E27FC236}">
                <a16:creationId xmlns:a16="http://schemas.microsoft.com/office/drawing/2014/main" id="{F0521FB9-E828-AE5B-5445-6BFE53F22DBB}"/>
              </a:ext>
            </a:extLst>
          </p:cNvPr>
          <p:cNvSpPr txBox="1"/>
          <p:nvPr/>
        </p:nvSpPr>
        <p:spPr>
          <a:xfrm>
            <a:off x="8697378" y="3295467"/>
            <a:ext cx="2708564"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800" b="0" i="0" u="sng"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rPr>
              <a:t>Sponsor</a:t>
            </a:r>
          </a:p>
          <a:p>
            <a:pPr marL="0" marR="0" lvl="0" indent="0" algn="ctr" defTabSz="914400" rtl="0" eaLnBrk="1" fontAlgn="auto" latinLnBrk="0" hangingPunct="1">
              <a:lnSpc>
                <a:spcPct val="100000"/>
              </a:lnSpc>
              <a:spcBef>
                <a:spcPts val="120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rPr>
              <a:t>(Register the program, provide documentation)</a:t>
            </a:r>
          </a:p>
        </p:txBody>
      </p:sp>
      <p:pic>
        <p:nvPicPr>
          <p:cNvPr id="9" name="Graphic 8">
            <a:extLst>
              <a:ext uri="{FF2B5EF4-FFF2-40B4-BE49-F238E27FC236}">
                <a16:creationId xmlns:a16="http://schemas.microsoft.com/office/drawing/2014/main" id="{CF7C42A2-C090-FF65-655C-3EF8EE8FDC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5755" y="2161867"/>
            <a:ext cx="1073036" cy="1073036"/>
          </a:xfrm>
          <a:prstGeom prst="rect">
            <a:avLst/>
          </a:prstGeom>
        </p:spPr>
      </p:pic>
      <p:pic>
        <p:nvPicPr>
          <p:cNvPr id="10" name="Graphic 9">
            <a:extLst>
              <a:ext uri="{FF2B5EF4-FFF2-40B4-BE49-F238E27FC236}">
                <a16:creationId xmlns:a16="http://schemas.microsoft.com/office/drawing/2014/main" id="{FD58293D-C4D3-9205-0C50-F646C0475C3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32321" y="2185478"/>
            <a:ext cx="914400" cy="914400"/>
          </a:xfrm>
          <a:prstGeom prst="rect">
            <a:avLst/>
          </a:prstGeom>
        </p:spPr>
      </p:pic>
      <p:pic>
        <p:nvPicPr>
          <p:cNvPr id="11" name="Graphic 10">
            <a:extLst>
              <a:ext uri="{FF2B5EF4-FFF2-40B4-BE49-F238E27FC236}">
                <a16:creationId xmlns:a16="http://schemas.microsoft.com/office/drawing/2014/main" id="{A8B2F60B-CD79-3B6C-7B3B-929E18539D6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99256" y="2189887"/>
            <a:ext cx="1016996" cy="1016996"/>
          </a:xfrm>
          <a:prstGeom prst="rect">
            <a:avLst/>
          </a:prstGeom>
        </p:spPr>
      </p:pic>
      <p:sp>
        <p:nvSpPr>
          <p:cNvPr id="2" name="Footer Placeholder 10">
            <a:extLst>
              <a:ext uri="{FF2B5EF4-FFF2-40B4-BE49-F238E27FC236}">
                <a16:creationId xmlns:a16="http://schemas.microsoft.com/office/drawing/2014/main" id="{5AC18FC0-1CAE-8BA4-2E14-718CCB1FE947}"/>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pic>
        <p:nvPicPr>
          <p:cNvPr id="3" name="Graphic 2">
            <a:extLst>
              <a:ext uri="{FF2B5EF4-FFF2-40B4-BE49-F238E27FC236}">
                <a16:creationId xmlns:a16="http://schemas.microsoft.com/office/drawing/2014/main" id="{557D6134-BC58-3EC4-4EB2-C3EEFC84262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83832" y="2163280"/>
            <a:ext cx="1135656" cy="1135656"/>
          </a:xfrm>
          <a:prstGeom prst="rect">
            <a:avLst/>
          </a:prstGeom>
        </p:spPr>
      </p:pic>
    </p:spTree>
    <p:extLst>
      <p:ext uri="{BB962C8B-B14F-4D97-AF65-F5344CB8AC3E}">
        <p14:creationId xmlns:p14="http://schemas.microsoft.com/office/powerpoint/2010/main" val="2493818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a:xfrm>
            <a:off x="311727" y="402797"/>
            <a:ext cx="11815618" cy="1325563"/>
          </a:xfrm>
        </p:spPr>
        <p:txBody>
          <a:bodyPr>
            <a:normAutofit/>
          </a:bodyPr>
          <a:lstStyle/>
          <a:p>
            <a:r>
              <a:rPr lang="en-US" sz="4000">
                <a:latin typeface="Montserrat"/>
              </a:rPr>
              <a:t>What is Youth Apprenticeship? </a:t>
            </a:r>
            <a:endParaRPr lang="en-US" sz="4000"/>
          </a:p>
        </p:txBody>
      </p:sp>
      <p:sp>
        <p:nvSpPr>
          <p:cNvPr id="4" name="TextBox 3">
            <a:extLst>
              <a:ext uri="{FF2B5EF4-FFF2-40B4-BE49-F238E27FC236}">
                <a16:creationId xmlns:a16="http://schemas.microsoft.com/office/drawing/2014/main" id="{1FA4F2F1-EC19-30C6-79D7-771E187EEAA4}"/>
              </a:ext>
            </a:extLst>
          </p:cNvPr>
          <p:cNvSpPr txBox="1"/>
          <p:nvPr/>
        </p:nvSpPr>
        <p:spPr>
          <a:xfrm>
            <a:off x="552234" y="1667489"/>
            <a:ext cx="7015033" cy="4401205"/>
          </a:xfrm>
          <a:prstGeom prst="rect">
            <a:avLst/>
          </a:prstGeom>
          <a:noFill/>
        </p:spPr>
        <p:txBody>
          <a:bodyPr wrap="square" lIns="91440" tIns="45720" rIns="91440" bIns="45720" anchor="t">
            <a:spAutoFit/>
          </a:bodyPr>
          <a:lstStyle/>
          <a:p>
            <a:pPr algn="ctr" rtl="0" fontAlgn="base"/>
            <a:r>
              <a:rPr lang="en-US" sz="2000" b="0" i="0" u="none" strike="noStrike">
                <a:solidFill>
                  <a:srgbClr val="000000"/>
                </a:solidFill>
                <a:effectLst/>
                <a:latin typeface="Raleway"/>
              </a:rPr>
              <a:t>A </a:t>
            </a:r>
            <a:r>
              <a:rPr lang="en-US" sz="2000" b="1" i="0" u="none" strike="noStrike">
                <a:solidFill>
                  <a:srgbClr val="000000"/>
                </a:solidFill>
                <a:effectLst/>
                <a:latin typeface="Raleway"/>
              </a:rPr>
              <a:t>youth apprentice</a:t>
            </a:r>
            <a:r>
              <a:rPr lang="en-US" sz="2000" b="0" i="0" u="none" strike="noStrike">
                <a:solidFill>
                  <a:srgbClr val="000000"/>
                </a:solidFill>
                <a:effectLst/>
                <a:latin typeface="Raleway"/>
              </a:rPr>
              <a:t> is defined as…</a:t>
            </a:r>
            <a:r>
              <a:rPr lang="en-US" sz="2000" b="0" i="0">
                <a:solidFill>
                  <a:srgbClr val="000000"/>
                </a:solidFill>
                <a:effectLst/>
                <a:latin typeface="Raleway"/>
              </a:rPr>
              <a:t>​</a:t>
            </a:r>
            <a:endParaRPr lang="en-US" sz="2000" b="0" i="0">
              <a:solidFill>
                <a:srgbClr val="000000"/>
              </a:solidFill>
              <a:effectLst/>
              <a:latin typeface="Raleway"/>
              <a:cs typeface="Segoe UI"/>
            </a:endParaRPr>
          </a:p>
          <a:p>
            <a:pPr algn="ctr" fontAlgn="base"/>
            <a:r>
              <a:rPr lang="en-US" sz="2000" b="0" i="0" u="none" strike="noStrike">
                <a:solidFill>
                  <a:srgbClr val="000000"/>
                </a:solidFill>
                <a:effectLst/>
                <a:latin typeface="Raleway"/>
              </a:rPr>
              <a:t> an in-school OR out-of</a:t>
            </a:r>
            <a:r>
              <a:rPr lang="en-US" sz="2000">
                <a:solidFill>
                  <a:srgbClr val="000000"/>
                </a:solidFill>
                <a:latin typeface="Raleway"/>
              </a:rPr>
              <a:t>-</a:t>
            </a:r>
            <a:r>
              <a:rPr lang="en-US" sz="2000" b="0" i="0" u="none" strike="noStrike">
                <a:solidFill>
                  <a:srgbClr val="000000"/>
                </a:solidFill>
                <a:effectLst/>
                <a:latin typeface="Raleway"/>
              </a:rPr>
              <a:t>school youth </a:t>
            </a:r>
            <a:r>
              <a:rPr lang="en-US" sz="2000" b="1" i="0" u="none" strike="noStrike">
                <a:solidFill>
                  <a:srgbClr val="000000"/>
                </a:solidFill>
                <a:effectLst/>
                <a:latin typeface="Raleway"/>
              </a:rPr>
              <a:t>between the </a:t>
            </a:r>
            <a:br>
              <a:rPr lang="en-US" sz="2000" b="1">
                <a:solidFill>
                  <a:srgbClr val="000000"/>
                </a:solidFill>
                <a:latin typeface="Raleway"/>
              </a:rPr>
            </a:br>
            <a:r>
              <a:rPr lang="en-US" sz="2000" b="1" i="0" u="none" strike="noStrike">
                <a:solidFill>
                  <a:srgbClr val="000000"/>
                </a:solidFill>
                <a:effectLst/>
                <a:latin typeface="Raleway"/>
              </a:rPr>
              <a:t>ages of 16 and 24</a:t>
            </a:r>
            <a:r>
              <a:rPr lang="en-US" sz="2000" b="0" i="0" u="none" strike="noStrike">
                <a:solidFill>
                  <a:srgbClr val="000000"/>
                </a:solidFill>
                <a:effectLst/>
                <a:latin typeface="Raleway"/>
              </a:rPr>
              <a:t>…</a:t>
            </a:r>
            <a:r>
              <a:rPr lang="en-US" sz="2000" b="0" i="0">
                <a:solidFill>
                  <a:srgbClr val="000000"/>
                </a:solidFill>
                <a:effectLst/>
                <a:latin typeface="Raleway"/>
              </a:rPr>
              <a:t>​</a:t>
            </a:r>
            <a:endParaRPr lang="en-US" sz="2000" b="0" i="0">
              <a:solidFill>
                <a:srgbClr val="000000"/>
              </a:solidFill>
              <a:effectLst/>
              <a:latin typeface="Raleway"/>
              <a:cs typeface="Segoe UI"/>
            </a:endParaRPr>
          </a:p>
          <a:p>
            <a:pPr algn="ctr" rtl="0" fontAlgn="base"/>
            <a:r>
              <a:rPr lang="en-US" sz="2000" b="0" i="0">
                <a:solidFill>
                  <a:srgbClr val="000000"/>
                </a:solidFill>
                <a:effectLst/>
                <a:latin typeface="Raleway"/>
              </a:rPr>
              <a:t>​</a:t>
            </a:r>
            <a:endParaRPr lang="en-US" sz="2000" b="0" i="0">
              <a:solidFill>
                <a:srgbClr val="000000"/>
              </a:solidFill>
              <a:effectLst/>
              <a:latin typeface="Raleway"/>
              <a:cs typeface="Segoe UI"/>
            </a:endParaRPr>
          </a:p>
          <a:p>
            <a:pPr algn="ctr" rtl="0" fontAlgn="base"/>
            <a:r>
              <a:rPr lang="en-US" sz="2000" b="0" i="0" u="none" strike="noStrike">
                <a:solidFill>
                  <a:srgbClr val="000000"/>
                </a:solidFill>
                <a:effectLst/>
                <a:latin typeface="Raleway"/>
              </a:rPr>
              <a:t>who </a:t>
            </a:r>
            <a:r>
              <a:rPr lang="en-US" sz="2000" b="1" i="0" u="none" strike="noStrike">
                <a:solidFill>
                  <a:srgbClr val="000000"/>
                </a:solidFill>
                <a:effectLst/>
                <a:latin typeface="Raleway"/>
              </a:rPr>
              <a:t>receives industry-validated </a:t>
            </a:r>
            <a:r>
              <a:rPr lang="en-US" sz="2000" b="1">
                <a:solidFill>
                  <a:srgbClr val="000000"/>
                </a:solidFill>
                <a:latin typeface="Raleway"/>
              </a:rPr>
              <a:t>R</a:t>
            </a:r>
            <a:r>
              <a:rPr lang="en-US" sz="2000" b="1" i="0" u="none" strike="noStrike">
                <a:solidFill>
                  <a:srgbClr val="000000"/>
                </a:solidFill>
                <a:effectLst/>
                <a:latin typeface="Raleway"/>
              </a:rPr>
              <a:t>elated </a:t>
            </a:r>
            <a:r>
              <a:rPr lang="en-US" sz="2000" b="1">
                <a:solidFill>
                  <a:srgbClr val="000000"/>
                </a:solidFill>
                <a:latin typeface="Raleway"/>
              </a:rPr>
              <a:t>I</a:t>
            </a:r>
            <a:r>
              <a:rPr lang="en-US" sz="2000" b="1" i="0" u="none" strike="noStrike">
                <a:solidFill>
                  <a:srgbClr val="000000"/>
                </a:solidFill>
                <a:effectLst/>
                <a:latin typeface="Raleway"/>
              </a:rPr>
              <a:t>nstruction for an RA program from an education provider </a:t>
            </a:r>
            <a:r>
              <a:rPr lang="en-US" sz="2000" b="0" i="0" u="none" strike="noStrike">
                <a:solidFill>
                  <a:srgbClr val="000000"/>
                </a:solidFill>
                <a:effectLst/>
                <a:latin typeface="Raleway"/>
              </a:rPr>
              <a:t>while… </a:t>
            </a:r>
            <a:r>
              <a:rPr lang="en-US" sz="2000" b="0" i="0">
                <a:solidFill>
                  <a:srgbClr val="000000"/>
                </a:solidFill>
                <a:effectLst/>
                <a:latin typeface="Raleway"/>
              </a:rPr>
              <a:t>​</a:t>
            </a:r>
            <a:endParaRPr lang="en-US" sz="2000" b="0" i="0">
              <a:solidFill>
                <a:srgbClr val="000000"/>
              </a:solidFill>
              <a:effectLst/>
              <a:latin typeface="Raleway"/>
              <a:cs typeface="Segoe UI"/>
            </a:endParaRPr>
          </a:p>
          <a:p>
            <a:pPr algn="ctr" fontAlgn="base"/>
            <a:r>
              <a:rPr lang="en-US" sz="2000" b="0" i="0" u="none" strike="noStrike">
                <a:solidFill>
                  <a:srgbClr val="000000"/>
                </a:solidFill>
                <a:effectLst/>
                <a:latin typeface="Raleway"/>
              </a:rPr>
              <a:t> </a:t>
            </a:r>
            <a:r>
              <a:rPr lang="en-US" sz="2000" b="0" i="0">
                <a:solidFill>
                  <a:srgbClr val="000000"/>
                </a:solidFill>
                <a:effectLst/>
                <a:latin typeface="Raleway"/>
              </a:rPr>
              <a:t>​</a:t>
            </a:r>
            <a:br>
              <a:rPr lang="en-US" sz="2000" b="0" i="0">
                <a:effectLst/>
                <a:latin typeface="Raleway" pitchFamily="2" charset="0"/>
              </a:rPr>
            </a:br>
            <a:r>
              <a:rPr lang="en-US" sz="2000" b="1" i="0" u="none" strike="noStrike">
                <a:solidFill>
                  <a:srgbClr val="000000"/>
                </a:solidFill>
                <a:effectLst/>
                <a:latin typeface="Raleway"/>
              </a:rPr>
              <a:t>completing part-time, paid, work-based </a:t>
            </a:r>
            <a:br>
              <a:rPr lang="en-US" sz="2000" b="1">
                <a:solidFill>
                  <a:srgbClr val="000000"/>
                </a:solidFill>
                <a:latin typeface="Raleway"/>
              </a:rPr>
            </a:br>
            <a:r>
              <a:rPr lang="en-US" sz="2000" b="1" i="0" u="none" strike="noStrike">
                <a:solidFill>
                  <a:srgbClr val="000000"/>
                </a:solidFill>
                <a:effectLst/>
                <a:latin typeface="Raleway"/>
              </a:rPr>
              <a:t>experience </a:t>
            </a:r>
            <a:r>
              <a:rPr lang="en-US" sz="2000" b="0" i="0">
                <a:solidFill>
                  <a:srgbClr val="000000"/>
                </a:solidFill>
                <a:effectLst/>
                <a:latin typeface="Raleway"/>
              </a:rPr>
              <a:t>​</a:t>
            </a:r>
            <a:r>
              <a:rPr lang="en-US" sz="2000" b="1" i="0" u="none" strike="noStrike">
                <a:solidFill>
                  <a:srgbClr val="000000"/>
                </a:solidFill>
                <a:effectLst/>
                <a:latin typeface="Raleway"/>
              </a:rPr>
              <a:t>from an employer </a:t>
            </a:r>
            <a:r>
              <a:rPr lang="en-US" sz="2000" b="0" i="0" u="none" strike="noStrike">
                <a:solidFill>
                  <a:srgbClr val="000000"/>
                </a:solidFill>
                <a:effectLst/>
                <a:latin typeface="Raleway"/>
              </a:rPr>
              <a:t>under a </a:t>
            </a:r>
            <a:r>
              <a:rPr lang="en-US" sz="2000" b="0" i="0">
                <a:solidFill>
                  <a:srgbClr val="000000"/>
                </a:solidFill>
                <a:effectLst/>
                <a:latin typeface="Raleway"/>
              </a:rPr>
              <a:t>​</a:t>
            </a:r>
            <a:br>
              <a:rPr lang="en-US" sz="2000" b="0" i="0">
                <a:effectLst/>
                <a:latin typeface="Raleway" pitchFamily="2" charset="0"/>
              </a:rPr>
            </a:br>
            <a:r>
              <a:rPr lang="en-US" sz="2000" b="0" i="0" u="none" strike="noStrike">
                <a:solidFill>
                  <a:srgbClr val="000000"/>
                </a:solidFill>
                <a:effectLst/>
                <a:latin typeface="Raleway"/>
              </a:rPr>
              <a:t>mentored supervision as part of… </a:t>
            </a:r>
            <a:r>
              <a:rPr lang="en-US" sz="2000" b="0" i="0">
                <a:solidFill>
                  <a:srgbClr val="000000"/>
                </a:solidFill>
                <a:effectLst/>
                <a:latin typeface="Raleway"/>
              </a:rPr>
              <a:t>​</a:t>
            </a:r>
            <a:endParaRPr lang="en-US" sz="2000" b="0" i="0">
              <a:solidFill>
                <a:srgbClr val="000000"/>
              </a:solidFill>
              <a:effectLst/>
              <a:latin typeface="Raleway"/>
              <a:cs typeface="Segoe UI"/>
            </a:endParaRPr>
          </a:p>
          <a:p>
            <a:pPr algn="ctr" rtl="0" fontAlgn="base"/>
            <a:r>
              <a:rPr lang="en-US" sz="2000" b="0" i="0">
                <a:solidFill>
                  <a:srgbClr val="000000"/>
                </a:solidFill>
                <a:effectLst/>
                <a:latin typeface="Raleway"/>
              </a:rPr>
              <a:t>​</a:t>
            </a:r>
            <a:endParaRPr lang="en-US" sz="2000" b="0" i="0">
              <a:solidFill>
                <a:srgbClr val="000000"/>
              </a:solidFill>
              <a:effectLst/>
              <a:latin typeface="Raleway"/>
              <a:cs typeface="Segoe UI"/>
            </a:endParaRPr>
          </a:p>
          <a:p>
            <a:pPr algn="ctr" rtl="0" fontAlgn="base"/>
            <a:r>
              <a:rPr lang="en-US" sz="2000" b="0" i="0" u="none" strike="noStrike">
                <a:solidFill>
                  <a:srgbClr val="000000"/>
                </a:solidFill>
                <a:effectLst/>
                <a:latin typeface="Raleway"/>
              </a:rPr>
              <a:t>a </a:t>
            </a:r>
            <a:r>
              <a:rPr lang="en-US" sz="2000" b="1" i="0" u="none" strike="noStrike">
                <a:solidFill>
                  <a:srgbClr val="000000"/>
                </a:solidFill>
                <a:effectLst/>
                <a:latin typeface="Raleway"/>
              </a:rPr>
              <a:t>program approved </a:t>
            </a:r>
            <a:r>
              <a:rPr lang="en-US" sz="2000" b="0" i="0">
                <a:solidFill>
                  <a:srgbClr val="000000"/>
                </a:solidFill>
                <a:effectLst/>
                <a:latin typeface="Raleway"/>
              </a:rPr>
              <a:t>​</a:t>
            </a:r>
            <a:br>
              <a:rPr lang="en-US" sz="2000" b="0" i="0">
                <a:effectLst/>
                <a:latin typeface="Raleway" pitchFamily="2" charset="0"/>
              </a:rPr>
            </a:br>
            <a:r>
              <a:rPr lang="en-US" sz="2000" b="1" i="0" u="none" strike="noStrike">
                <a:solidFill>
                  <a:srgbClr val="000000"/>
                </a:solidFill>
                <a:effectLst/>
                <a:latin typeface="Raleway"/>
              </a:rPr>
              <a:t>by DOL or a state apprenticeship agency (SAA)</a:t>
            </a:r>
            <a:r>
              <a:rPr lang="en-US" sz="2000" b="0" i="0" u="none" strike="noStrike">
                <a:solidFill>
                  <a:srgbClr val="000000"/>
                </a:solidFill>
                <a:effectLst/>
                <a:latin typeface="Raleway"/>
              </a:rPr>
              <a:t>.</a:t>
            </a:r>
            <a:r>
              <a:rPr lang="en-US" sz="2000" b="0" i="0">
                <a:solidFill>
                  <a:srgbClr val="000000"/>
                </a:solidFill>
                <a:effectLst/>
                <a:latin typeface="Raleway"/>
              </a:rPr>
              <a:t>​</a:t>
            </a:r>
            <a:endParaRPr lang="en-US" sz="2000" b="0" i="0">
              <a:solidFill>
                <a:srgbClr val="000000"/>
              </a:solidFill>
              <a:effectLst/>
              <a:latin typeface="Raleway"/>
              <a:cs typeface="Segoe UI"/>
            </a:endParaRPr>
          </a:p>
          <a:p>
            <a:pPr algn="ctr" rtl="0" fontAlgn="base"/>
            <a:r>
              <a:rPr lang="en-US" sz="2000" b="0" i="0">
                <a:solidFill>
                  <a:srgbClr val="000000"/>
                </a:solidFill>
                <a:effectLst/>
                <a:latin typeface="Raleway"/>
              </a:rPr>
              <a:t>​</a:t>
            </a:r>
            <a:endParaRPr lang="en-US" sz="2000" b="0" i="0">
              <a:solidFill>
                <a:srgbClr val="000000"/>
              </a:solidFill>
              <a:effectLst/>
              <a:latin typeface="Raleway"/>
              <a:cs typeface="Segoe UI"/>
            </a:endParaRPr>
          </a:p>
        </p:txBody>
      </p:sp>
      <p:pic>
        <p:nvPicPr>
          <p:cNvPr id="2052" name="Picture 4" descr="Maryland to Scale Youth Apprenticeship Opportunities with $12M Investment –  The 74">
            <a:extLst>
              <a:ext uri="{FF2B5EF4-FFF2-40B4-BE49-F238E27FC236}">
                <a16:creationId xmlns:a16="http://schemas.microsoft.com/office/drawing/2014/main" id="{2D7BAA3B-BAB3-E80C-A84B-7C7528C3A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970" y="2270264"/>
            <a:ext cx="4630773" cy="310893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0">
            <a:extLst>
              <a:ext uri="{FF2B5EF4-FFF2-40B4-BE49-F238E27FC236}">
                <a16:creationId xmlns:a16="http://schemas.microsoft.com/office/drawing/2014/main" id="{DB34647F-413D-4712-2953-4158F14F1880}"/>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rPr>
              <a:t>© </a:t>
            </a:r>
            <a:r>
              <a:rPr lang="en-US" sz="1400">
                <a:solidFill>
                  <a:prstClr val="black"/>
                </a:solidFill>
                <a:latin typeface="Montserrat" pitchFamily="2" charset="0"/>
              </a:rPr>
              <a:t>2024</a:t>
            </a:r>
            <a:r>
              <a:rPr kumimoji="0" lang="en-US" sz="1400" b="0" i="0" u="none" strike="noStrike" kern="1200" cap="none" spc="0" normalizeH="0" baseline="0" noProof="0">
                <a:ln>
                  <a:noFill/>
                </a:ln>
                <a:solidFill>
                  <a:prstClr val="black"/>
                </a:solidFill>
                <a:effectLst/>
                <a:uLnTx/>
                <a:uFillTx/>
                <a:latin typeface="Montserrat" pitchFamily="2" charset="0"/>
              </a:rPr>
              <a:t> Safal Partners</a:t>
            </a:r>
          </a:p>
        </p:txBody>
      </p:sp>
    </p:spTree>
    <p:extLst>
      <p:ext uri="{BB962C8B-B14F-4D97-AF65-F5344CB8AC3E}">
        <p14:creationId xmlns:p14="http://schemas.microsoft.com/office/powerpoint/2010/main" val="1705342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a:xfrm>
            <a:off x="311727" y="402797"/>
            <a:ext cx="11815618" cy="1325563"/>
          </a:xfrm>
        </p:spPr>
        <p:txBody>
          <a:bodyPr>
            <a:normAutofit/>
          </a:bodyPr>
          <a:lstStyle/>
          <a:p>
            <a:r>
              <a:rPr lang="en-US" sz="4000">
                <a:latin typeface="Montserrat"/>
              </a:rPr>
              <a:t>High-Quality Youth Apprenticeship </a:t>
            </a:r>
            <a:endParaRPr lang="en-US" sz="4000"/>
          </a:p>
        </p:txBody>
      </p:sp>
      <p:sp>
        <p:nvSpPr>
          <p:cNvPr id="3" name="TextBox 2">
            <a:extLst>
              <a:ext uri="{FF2B5EF4-FFF2-40B4-BE49-F238E27FC236}">
                <a16:creationId xmlns:a16="http://schemas.microsoft.com/office/drawing/2014/main" id="{F82973CE-519D-E16E-2E96-C5D1D3B2655C}"/>
              </a:ext>
            </a:extLst>
          </p:cNvPr>
          <p:cNvSpPr txBox="1"/>
          <p:nvPr/>
        </p:nvSpPr>
        <p:spPr>
          <a:xfrm>
            <a:off x="655071" y="1598724"/>
            <a:ext cx="11157878" cy="4478149"/>
          </a:xfrm>
          <a:prstGeom prst="rect">
            <a:avLst/>
          </a:prstGeom>
          <a:noFill/>
        </p:spPr>
        <p:txBody>
          <a:bodyPr wrap="square" lIns="91440" tIns="45720" rIns="91440" bIns="45720" anchor="t">
            <a:spAutoFit/>
          </a:bodyPr>
          <a:lstStyle/>
          <a:p>
            <a:pPr algn="l" rtl="0" fontAlgn="base"/>
            <a:r>
              <a:rPr lang="en-US" sz="1900">
                <a:solidFill>
                  <a:srgbClr val="000000"/>
                </a:solidFill>
                <a:latin typeface="Montserrat"/>
              </a:rPr>
              <a:t>In addition to meeting core RA requirements, high quality youth RA programs: </a:t>
            </a:r>
          </a:p>
          <a:p>
            <a:pPr algn="l" rtl="0" fontAlgn="base"/>
            <a:endParaRPr lang="en-US" sz="1900">
              <a:solidFill>
                <a:srgbClr val="000000"/>
              </a:solidFill>
              <a:latin typeface="Montserrat"/>
            </a:endParaRPr>
          </a:p>
          <a:p>
            <a:pPr marL="228600" indent="-228600" algn="l" rtl="0" fontAlgn="base">
              <a:buFont typeface="Arial" panose="020B0604020202020204" pitchFamily="34" charset="0"/>
              <a:buChar char="•"/>
            </a:pPr>
            <a:r>
              <a:rPr lang="en-US" sz="1900">
                <a:solidFill>
                  <a:srgbClr val="000000"/>
                </a:solidFill>
                <a:latin typeface="Montserrat"/>
              </a:rPr>
              <a:t>p</a:t>
            </a:r>
            <a:r>
              <a:rPr lang="en-US" sz="1900" b="0" i="0" u="none" strike="noStrike">
                <a:solidFill>
                  <a:srgbClr val="000000"/>
                </a:solidFill>
                <a:effectLst/>
                <a:latin typeface="Montserrat"/>
              </a:rPr>
              <a:t>rovide </a:t>
            </a:r>
            <a:r>
              <a:rPr lang="en-US" sz="1900" b="1" i="0" u="none" strike="noStrike">
                <a:solidFill>
                  <a:srgbClr val="000000"/>
                </a:solidFill>
                <a:effectLst/>
                <a:latin typeface="Montserrat"/>
              </a:rPr>
              <a:t>dual enrollment </a:t>
            </a:r>
            <a:r>
              <a:rPr lang="en-US" sz="1900" b="0" i="0" u="none" strike="noStrike">
                <a:solidFill>
                  <a:srgbClr val="000000"/>
                </a:solidFill>
                <a:effectLst/>
                <a:latin typeface="Montserrat"/>
              </a:rPr>
              <a:t>pathway for college credit for RI</a:t>
            </a:r>
            <a:endParaRPr lang="en-US" sz="1900">
              <a:solidFill>
                <a:srgbClr val="000000"/>
              </a:solidFill>
              <a:latin typeface="Montserrat"/>
            </a:endParaRPr>
          </a:p>
          <a:p>
            <a:pPr marL="228600" indent="-228600" algn="l" rtl="0" fontAlgn="base">
              <a:buFont typeface="Arial" panose="020B0604020202020204" pitchFamily="34" charset="0"/>
              <a:buChar char="•"/>
            </a:pPr>
            <a:endParaRPr lang="en-US" sz="1900">
              <a:solidFill>
                <a:srgbClr val="000000"/>
              </a:solidFill>
              <a:latin typeface="Montserrat"/>
            </a:endParaRPr>
          </a:p>
          <a:p>
            <a:pPr marL="228600" indent="-228600" algn="l" rtl="0" fontAlgn="base">
              <a:buFont typeface="Arial" panose="020B0604020202020204" pitchFamily="34" charset="0"/>
              <a:buChar char="•"/>
            </a:pPr>
            <a:r>
              <a:rPr lang="en-US" sz="1900" i="1">
                <a:solidFill>
                  <a:srgbClr val="000000"/>
                </a:solidFill>
                <a:latin typeface="Montserrat"/>
              </a:rPr>
              <a:t>(if school is sponsor)</a:t>
            </a:r>
            <a:r>
              <a:rPr lang="en-US" sz="1900">
                <a:solidFill>
                  <a:srgbClr val="000000"/>
                </a:solidFill>
                <a:latin typeface="Montserrat"/>
              </a:rPr>
              <a:t> include </a:t>
            </a:r>
            <a:r>
              <a:rPr lang="en-US" sz="1900" b="0" i="0" u="none" strike="noStrike">
                <a:solidFill>
                  <a:srgbClr val="000000"/>
                </a:solidFill>
                <a:effectLst/>
                <a:latin typeface="Montserrat"/>
              </a:rPr>
              <a:t>articulated agreement with another program sponsor to ensure that student can </a:t>
            </a:r>
            <a:r>
              <a:rPr lang="en-US" sz="1900" b="1" i="0" u="none" strike="noStrike">
                <a:solidFill>
                  <a:srgbClr val="000000"/>
                </a:solidFill>
                <a:effectLst/>
                <a:latin typeface="Montserrat"/>
              </a:rPr>
              <a:t>continue paid OJL </a:t>
            </a:r>
            <a:r>
              <a:rPr lang="en-US" sz="1900" b="0" i="0" u="none" strike="noStrike">
                <a:solidFill>
                  <a:srgbClr val="000000"/>
                </a:solidFill>
                <a:effectLst/>
                <a:latin typeface="Montserrat"/>
              </a:rPr>
              <a:t>(and RI if needed) after graduation</a:t>
            </a:r>
            <a:r>
              <a:rPr lang="en-US" sz="1900" b="0" i="0">
                <a:solidFill>
                  <a:srgbClr val="000000"/>
                </a:solidFill>
                <a:effectLst/>
                <a:latin typeface="Montserrat"/>
              </a:rPr>
              <a:t>​</a:t>
            </a:r>
            <a:endParaRPr lang="en-US" sz="1900">
              <a:solidFill>
                <a:srgbClr val="000000"/>
              </a:solidFill>
              <a:latin typeface="Montserrat"/>
            </a:endParaRPr>
          </a:p>
          <a:p>
            <a:pPr marL="228600" indent="-228600" algn="l" rtl="0" fontAlgn="base">
              <a:buFont typeface="Arial" panose="020B0604020202020204" pitchFamily="34" charset="0"/>
              <a:buChar char="•"/>
            </a:pPr>
            <a:endParaRPr lang="en-US" sz="1900" b="0" i="0" u="none" strike="noStrike">
              <a:solidFill>
                <a:srgbClr val="000000"/>
              </a:solidFill>
              <a:effectLst/>
              <a:latin typeface="Montserrat" panose="00000500000000000000" pitchFamily="2" charset="0"/>
            </a:endParaRPr>
          </a:p>
          <a:p>
            <a:pPr marL="228600" indent="-228600" algn="l" rtl="0" fontAlgn="base">
              <a:buFont typeface="Arial" panose="020B0604020202020204" pitchFamily="34" charset="0"/>
              <a:buChar char="•"/>
            </a:pPr>
            <a:r>
              <a:rPr lang="en-US" sz="1900">
                <a:solidFill>
                  <a:srgbClr val="000000"/>
                </a:solidFill>
                <a:latin typeface="Montserrat"/>
              </a:rPr>
              <a:t>provide apprentice with a clearly-outlined </a:t>
            </a:r>
            <a:r>
              <a:rPr lang="en-US" sz="1900" b="1">
                <a:solidFill>
                  <a:srgbClr val="000000"/>
                </a:solidFill>
                <a:latin typeface="Montserrat"/>
              </a:rPr>
              <a:t>career pathway beyond RA program </a:t>
            </a:r>
            <a:r>
              <a:rPr lang="en-US" sz="1900">
                <a:solidFill>
                  <a:srgbClr val="000000"/>
                </a:solidFill>
                <a:latin typeface="Montserrat"/>
              </a:rPr>
              <a:t>completion for occupations that provide a family-supporting </a:t>
            </a:r>
            <a:r>
              <a:rPr lang="en-US" sz="1900" b="0" i="0" u="none" strike="noStrike">
                <a:solidFill>
                  <a:srgbClr val="000000"/>
                </a:solidFill>
                <a:effectLst/>
                <a:latin typeface="Montserrat"/>
              </a:rPr>
              <a:t>wage </a:t>
            </a:r>
            <a:r>
              <a:rPr lang="en-US" sz="1900" b="0" i="0">
                <a:solidFill>
                  <a:srgbClr val="000000"/>
                </a:solidFill>
                <a:effectLst/>
                <a:latin typeface="Montserrat"/>
              </a:rPr>
              <a:t>​</a:t>
            </a:r>
            <a:endParaRPr lang="en-US" sz="1900">
              <a:solidFill>
                <a:srgbClr val="000000"/>
              </a:solidFill>
              <a:latin typeface="Montserrat"/>
            </a:endParaRPr>
          </a:p>
          <a:p>
            <a:pPr marL="228600" indent="-228600" algn="l" rtl="0" fontAlgn="base">
              <a:buFont typeface="Arial" panose="020B0604020202020204" pitchFamily="34" charset="0"/>
              <a:buChar char="•"/>
            </a:pPr>
            <a:endParaRPr lang="en-US" sz="1900" b="0" i="0">
              <a:solidFill>
                <a:srgbClr val="000000"/>
              </a:solidFill>
              <a:effectLst/>
              <a:latin typeface="Montserrat" panose="00000500000000000000" pitchFamily="2" charset="0"/>
            </a:endParaRPr>
          </a:p>
          <a:p>
            <a:pPr marL="228600" indent="-228600" algn="l" rtl="0" fontAlgn="base">
              <a:buFont typeface="Arial" panose="020B0604020202020204" pitchFamily="34" charset="0"/>
              <a:buChar char="•"/>
            </a:pPr>
            <a:r>
              <a:rPr lang="en-US" sz="1900">
                <a:solidFill>
                  <a:srgbClr val="000000"/>
                </a:solidFill>
                <a:latin typeface="Montserrat"/>
              </a:rPr>
              <a:t>e</a:t>
            </a:r>
            <a:r>
              <a:rPr lang="en-US" sz="1900" b="0" i="0" u="none" strike="noStrike">
                <a:solidFill>
                  <a:srgbClr val="000000"/>
                </a:solidFill>
                <a:effectLst/>
                <a:latin typeface="Montserrat"/>
              </a:rPr>
              <a:t>mbeds, or prepares student to test out for, </a:t>
            </a:r>
            <a:r>
              <a:rPr lang="en-US" sz="1900" b="1" i="0" u="none" strike="noStrike">
                <a:solidFill>
                  <a:srgbClr val="000000"/>
                </a:solidFill>
                <a:effectLst/>
                <a:latin typeface="Montserrat"/>
              </a:rPr>
              <a:t>industry-recognized certifications </a:t>
            </a:r>
            <a:r>
              <a:rPr lang="en-US" sz="1900" b="0" i="0" u="none" strike="noStrike">
                <a:solidFill>
                  <a:srgbClr val="000000"/>
                </a:solidFill>
                <a:effectLst/>
                <a:latin typeface="Montserrat"/>
              </a:rPr>
              <a:t>or credentials</a:t>
            </a:r>
            <a:r>
              <a:rPr lang="en-US" sz="1900" b="0" i="0">
                <a:solidFill>
                  <a:srgbClr val="000000"/>
                </a:solidFill>
                <a:effectLst/>
                <a:latin typeface="Montserrat"/>
              </a:rPr>
              <a:t>​</a:t>
            </a:r>
          </a:p>
          <a:p>
            <a:pPr marL="228600" indent="-228600" algn="l" rtl="0" fontAlgn="base"/>
            <a:endParaRPr lang="en-US" sz="1900" b="0" i="0">
              <a:solidFill>
                <a:srgbClr val="000000"/>
              </a:solidFill>
              <a:effectLst/>
              <a:latin typeface="Montserrat" panose="00000500000000000000" pitchFamily="2" charset="0"/>
            </a:endParaRPr>
          </a:p>
          <a:p>
            <a:pPr marL="228600" indent="-228600" algn="l" rtl="0" fontAlgn="base">
              <a:buFont typeface="Arial" panose="020B0604020202020204" pitchFamily="34" charset="0"/>
              <a:buChar char="•"/>
            </a:pPr>
            <a:r>
              <a:rPr lang="en-US" sz="1900">
                <a:solidFill>
                  <a:srgbClr val="000000"/>
                </a:solidFill>
                <a:latin typeface="Montserrat"/>
              </a:rPr>
              <a:t>b</a:t>
            </a:r>
            <a:r>
              <a:rPr lang="en-US" sz="1900" b="0" i="0" u="none" strike="noStrike">
                <a:solidFill>
                  <a:srgbClr val="000000"/>
                </a:solidFill>
                <a:effectLst/>
                <a:latin typeface="Montserrat"/>
              </a:rPr>
              <a:t>uilds </a:t>
            </a:r>
            <a:r>
              <a:rPr lang="en-US" sz="1900" b="1" i="0" u="none" strike="noStrike">
                <a:solidFill>
                  <a:srgbClr val="000000"/>
                </a:solidFill>
                <a:effectLst/>
                <a:latin typeface="Montserrat"/>
              </a:rPr>
              <a:t>equity in program design </a:t>
            </a:r>
            <a:r>
              <a:rPr lang="en-US" sz="1900" b="0" i="0" u="none" strike="noStrike">
                <a:solidFill>
                  <a:srgbClr val="000000"/>
                </a:solidFill>
                <a:effectLst/>
                <a:latin typeface="Montserrat"/>
              </a:rPr>
              <a:t>including qualifications, supports for persistence, etc.</a:t>
            </a:r>
          </a:p>
          <a:p>
            <a:pPr algn="l" rtl="0" fontAlgn="base"/>
            <a:endParaRPr lang="en-US" sz="1900">
              <a:solidFill>
                <a:srgbClr val="000000"/>
              </a:solidFill>
              <a:latin typeface="Montserrat"/>
            </a:endParaRPr>
          </a:p>
        </p:txBody>
      </p:sp>
      <p:sp>
        <p:nvSpPr>
          <p:cNvPr id="2" name="Footer Placeholder 10">
            <a:extLst>
              <a:ext uri="{FF2B5EF4-FFF2-40B4-BE49-F238E27FC236}">
                <a16:creationId xmlns:a16="http://schemas.microsoft.com/office/drawing/2014/main" id="{AB990EB3-F58A-F311-0313-30AD46947A82}"/>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rPr>
              <a:t>© </a:t>
            </a:r>
            <a:r>
              <a:rPr lang="en-US" sz="1400">
                <a:solidFill>
                  <a:prstClr val="black"/>
                </a:solidFill>
                <a:latin typeface="Montserrat" pitchFamily="2" charset="0"/>
              </a:rPr>
              <a:t>2024</a:t>
            </a:r>
            <a:r>
              <a:rPr kumimoji="0" lang="en-US" sz="1400" b="0" i="0" u="none" strike="noStrike" kern="1200" cap="none" spc="0" normalizeH="0" baseline="0" noProof="0">
                <a:ln>
                  <a:noFill/>
                </a:ln>
                <a:solidFill>
                  <a:prstClr val="black"/>
                </a:solidFill>
                <a:effectLst/>
                <a:uLnTx/>
                <a:uFillTx/>
                <a:latin typeface="Montserrat" pitchFamily="2" charset="0"/>
              </a:rPr>
              <a:t> Safal Partners</a:t>
            </a:r>
          </a:p>
        </p:txBody>
      </p:sp>
    </p:spTree>
    <p:extLst>
      <p:ext uri="{BB962C8B-B14F-4D97-AF65-F5344CB8AC3E}">
        <p14:creationId xmlns:p14="http://schemas.microsoft.com/office/powerpoint/2010/main" val="4122924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B0D72-7215-0B0B-AE67-ABCD317D6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97A80-1302-43AB-94B3-E9578E69A105}"/>
              </a:ext>
            </a:extLst>
          </p:cNvPr>
          <p:cNvSpPr>
            <a:spLocks noGrp="1"/>
          </p:cNvSpPr>
          <p:nvPr>
            <p:ph type="title"/>
          </p:nvPr>
        </p:nvSpPr>
        <p:spPr>
          <a:xfrm>
            <a:off x="838200" y="2588585"/>
            <a:ext cx="10515600" cy="1325563"/>
          </a:xfrm>
        </p:spPr>
        <p:txBody>
          <a:bodyPr>
            <a:noAutofit/>
          </a:bodyPr>
          <a:lstStyle/>
          <a:p>
            <a:pPr algn="ctr"/>
            <a:r>
              <a:rPr lang="en-US" b="1">
                <a:solidFill>
                  <a:schemeClr val="bg1"/>
                </a:solidFill>
                <a:latin typeface="Montserrat"/>
              </a:rPr>
              <a:t>The Maryland Workforce System</a:t>
            </a:r>
          </a:p>
        </p:txBody>
      </p:sp>
      <p:sp>
        <p:nvSpPr>
          <p:cNvPr id="3" name="Slide Number Placeholder 5">
            <a:extLst>
              <a:ext uri="{FF2B5EF4-FFF2-40B4-BE49-F238E27FC236}">
                <a16:creationId xmlns:a16="http://schemas.microsoft.com/office/drawing/2014/main" id="{94844A75-F961-5AEF-E3A5-D4C6A8D11E91}"/>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21462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2521F-51FC-FDE9-E87C-8ED27D21590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4F6135-55D1-FA6B-DE85-C1FC4787E778}"/>
              </a:ext>
            </a:extLst>
          </p:cNvPr>
          <p:cNvSpPr>
            <a:spLocks noGrp="1"/>
          </p:cNvSpPr>
          <p:nvPr>
            <p:ph idx="1"/>
          </p:nvPr>
        </p:nvSpPr>
        <p:spPr>
          <a:xfrm>
            <a:off x="611158" y="1673772"/>
            <a:ext cx="6846917" cy="4351338"/>
          </a:xfrm>
        </p:spPr>
        <p:txBody>
          <a:bodyPr vert="horz" lIns="91440" tIns="45720" rIns="91440" bIns="45720" rtlCol="0" anchor="t">
            <a:normAutofit/>
          </a:bodyPr>
          <a:lstStyle/>
          <a:p>
            <a:r>
              <a:rPr lang="en-US" sz="2200">
                <a:latin typeface="Montserrat Medium"/>
              </a:rPr>
              <a:t>Maryland is split into five regions with a total of 13 local workforce boards</a:t>
            </a:r>
          </a:p>
          <a:p>
            <a:r>
              <a:rPr lang="en-US" sz="2200">
                <a:latin typeface="Montserrat Medium"/>
              </a:rPr>
              <a:t>The local boards operate WIOA, Wagner-</a:t>
            </a:r>
            <a:r>
              <a:rPr lang="en-US" sz="2200" err="1">
                <a:latin typeface="Montserrat Medium"/>
              </a:rPr>
              <a:t>Peyser</a:t>
            </a:r>
            <a:r>
              <a:rPr lang="en-US" sz="2200">
                <a:latin typeface="Montserrat Medium"/>
              </a:rPr>
              <a:t>, Adult Education, Vocational Rehabilitation, and other services to assist Maryland’s workforce</a:t>
            </a:r>
          </a:p>
          <a:p>
            <a:r>
              <a:rPr lang="en-US" sz="2200">
                <a:latin typeface="Montserrat Medium"/>
              </a:rPr>
              <a:t>Funded through combination of federal WIOA dollars, recent ARPA funding, state-level funding, and other grants and partnerships</a:t>
            </a:r>
            <a:endParaRPr lang="en-US" sz="2200"/>
          </a:p>
        </p:txBody>
      </p:sp>
      <p:sp>
        <p:nvSpPr>
          <p:cNvPr id="3" name="Title 2">
            <a:extLst>
              <a:ext uri="{FF2B5EF4-FFF2-40B4-BE49-F238E27FC236}">
                <a16:creationId xmlns:a16="http://schemas.microsoft.com/office/drawing/2014/main" id="{AE3C2A37-8415-9A46-E2FA-021F7EC46C45}"/>
              </a:ext>
            </a:extLst>
          </p:cNvPr>
          <p:cNvSpPr>
            <a:spLocks noGrp="1"/>
          </p:cNvSpPr>
          <p:nvPr>
            <p:ph type="title"/>
          </p:nvPr>
        </p:nvSpPr>
        <p:spPr/>
        <p:txBody>
          <a:bodyPr>
            <a:normAutofit/>
          </a:bodyPr>
          <a:lstStyle/>
          <a:p>
            <a:r>
              <a:rPr lang="en-US" sz="3200"/>
              <a:t>13 Local Workforce Boards</a:t>
            </a:r>
          </a:p>
        </p:txBody>
      </p:sp>
      <p:sp>
        <p:nvSpPr>
          <p:cNvPr id="5" name="Footer Placeholder 10">
            <a:extLst>
              <a:ext uri="{FF2B5EF4-FFF2-40B4-BE49-F238E27FC236}">
                <a16:creationId xmlns:a16="http://schemas.microsoft.com/office/drawing/2014/main" id="{1F0BA7A7-5012-6882-F4CE-25D2FA1DE72D}"/>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pic>
        <p:nvPicPr>
          <p:cNvPr id="5124" name="Picture 4" descr="County Leaders Learn About Workforce Development Opportunities in The  Blueprint – Conduit Street">
            <a:extLst>
              <a:ext uri="{FF2B5EF4-FFF2-40B4-BE49-F238E27FC236}">
                <a16:creationId xmlns:a16="http://schemas.microsoft.com/office/drawing/2014/main" id="{C06FC170-0239-D4B9-E6A4-1FA7F0B83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925" y="1673772"/>
            <a:ext cx="3866495" cy="359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29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1B67F-85F5-5FD9-DD77-DBAEA1CD1C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4DA5E1-7DDC-4AEF-0CBB-821D7F7E43E9}"/>
              </a:ext>
            </a:extLst>
          </p:cNvPr>
          <p:cNvSpPr>
            <a:spLocks noGrp="1"/>
          </p:cNvSpPr>
          <p:nvPr>
            <p:ph type="title"/>
          </p:nvPr>
        </p:nvSpPr>
        <p:spPr/>
        <p:txBody>
          <a:bodyPr>
            <a:normAutofit/>
          </a:bodyPr>
          <a:lstStyle/>
          <a:p>
            <a:r>
              <a:rPr lang="en-US" sz="3200"/>
              <a:t>32 American Job Centers</a:t>
            </a:r>
          </a:p>
        </p:txBody>
      </p:sp>
      <p:pic>
        <p:nvPicPr>
          <p:cNvPr id="4098" name="Picture 2" descr="Maryland's 32 American Job Centers ...">
            <a:extLst>
              <a:ext uri="{FF2B5EF4-FFF2-40B4-BE49-F238E27FC236}">
                <a16:creationId xmlns:a16="http://schemas.microsoft.com/office/drawing/2014/main" id="{937E0402-6AD5-A93D-DDF3-F21391634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45578"/>
            <a:ext cx="7905750" cy="374987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0">
            <a:extLst>
              <a:ext uri="{FF2B5EF4-FFF2-40B4-BE49-F238E27FC236}">
                <a16:creationId xmlns:a16="http://schemas.microsoft.com/office/drawing/2014/main" id="{C267195D-A805-F4D3-08E4-961E47622446}"/>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spTree>
    <p:extLst>
      <p:ext uri="{BB962C8B-B14F-4D97-AF65-F5344CB8AC3E}">
        <p14:creationId xmlns:p14="http://schemas.microsoft.com/office/powerpoint/2010/main" val="927672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E0B2-E009-F9BA-2509-A316BAD636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73BD69-7809-F99E-C8E1-BD17D2DFA628}"/>
              </a:ext>
            </a:extLst>
          </p:cNvPr>
          <p:cNvSpPr>
            <a:spLocks noGrp="1"/>
          </p:cNvSpPr>
          <p:nvPr>
            <p:ph type="title"/>
          </p:nvPr>
        </p:nvSpPr>
        <p:spPr/>
        <p:txBody>
          <a:bodyPr>
            <a:normAutofit/>
          </a:bodyPr>
          <a:lstStyle/>
          <a:p>
            <a:r>
              <a:rPr lang="en-US" sz="3200"/>
              <a:t>Workforce Development Investments Have Been Shrinking</a:t>
            </a:r>
          </a:p>
        </p:txBody>
      </p:sp>
      <p:pic>
        <p:nvPicPr>
          <p:cNvPr id="6146" name="Picture 2" descr="Core Workforce Development Investments Shrinking - graph from the Maryland Department of Labor Core Workforce Development Budget (ex. education programs) per capita (constant 2020 dollars), FY 2003-2020&#10;&#10;Graph indicates that the budget was over $20M in 2003 and shrunk over time, reaching $15M in 2010 and 2011, decreasing in 2012 and increasing again slightly between 2013-2014">
            <a:extLst>
              <a:ext uri="{FF2B5EF4-FFF2-40B4-BE49-F238E27FC236}">
                <a16:creationId xmlns:a16="http://schemas.microsoft.com/office/drawing/2014/main" id="{B24045E9-D775-C837-C431-607653C7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51518"/>
            <a:ext cx="9753600" cy="428275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0">
            <a:extLst>
              <a:ext uri="{FF2B5EF4-FFF2-40B4-BE49-F238E27FC236}">
                <a16:creationId xmlns:a16="http://schemas.microsoft.com/office/drawing/2014/main" id="{F65AA4E8-4996-6CC3-94EB-B19C256E61BE}"/>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spTree>
    <p:extLst>
      <p:ext uri="{BB962C8B-B14F-4D97-AF65-F5344CB8AC3E}">
        <p14:creationId xmlns:p14="http://schemas.microsoft.com/office/powerpoint/2010/main" val="1046630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5E0DE-A8B9-9517-48B4-C91A36584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D94F9-AF1A-0BEB-D33F-C5949022C5B8}"/>
              </a:ext>
            </a:extLst>
          </p:cNvPr>
          <p:cNvSpPr>
            <a:spLocks noGrp="1"/>
          </p:cNvSpPr>
          <p:nvPr>
            <p:ph type="title"/>
          </p:nvPr>
        </p:nvSpPr>
        <p:spPr>
          <a:xfrm>
            <a:off x="838200" y="2588585"/>
            <a:ext cx="10515600" cy="1325563"/>
          </a:xfrm>
        </p:spPr>
        <p:txBody>
          <a:bodyPr>
            <a:noAutofit/>
          </a:bodyPr>
          <a:lstStyle/>
          <a:p>
            <a:pPr algn="ctr"/>
            <a:r>
              <a:rPr lang="en-US" b="1">
                <a:solidFill>
                  <a:schemeClr val="bg1"/>
                </a:solidFill>
                <a:latin typeface="Montserrat"/>
              </a:rPr>
              <a:t>What is the Current State of Registered Apprenticeship in Maryland</a:t>
            </a:r>
          </a:p>
        </p:txBody>
      </p:sp>
      <p:sp>
        <p:nvSpPr>
          <p:cNvPr id="3" name="Slide Number Placeholder 5">
            <a:extLst>
              <a:ext uri="{FF2B5EF4-FFF2-40B4-BE49-F238E27FC236}">
                <a16:creationId xmlns:a16="http://schemas.microsoft.com/office/drawing/2014/main" id="{B321010A-092A-8E1F-A5B8-7B7F0ABC09E2}"/>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98592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74EB3-2710-36BA-33D9-840C9E4C996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D0BF06-4E7B-2D45-339C-A502ABC83F58}"/>
              </a:ext>
            </a:extLst>
          </p:cNvPr>
          <p:cNvSpPr>
            <a:spLocks noGrp="1"/>
          </p:cNvSpPr>
          <p:nvPr>
            <p:ph idx="1"/>
          </p:nvPr>
        </p:nvSpPr>
        <p:spPr>
          <a:xfrm>
            <a:off x="611158" y="1673772"/>
            <a:ext cx="8029503" cy="4351338"/>
          </a:xfrm>
        </p:spPr>
        <p:txBody>
          <a:bodyPr vert="horz" lIns="91440" tIns="45720" rIns="91440" bIns="45720" rtlCol="0" anchor="t">
            <a:normAutofit fontScale="92500"/>
          </a:bodyPr>
          <a:lstStyle/>
          <a:p>
            <a:r>
              <a:rPr lang="en-US" sz="2200">
                <a:latin typeface="Montserrat Medium"/>
              </a:rPr>
              <a:t>Maryland has its own State Apprenticeship Agency (SAA)- Maryland Apprenticeship and Training Program (MATP) - Division of Workforce Development and Adult Learning </a:t>
            </a:r>
          </a:p>
          <a:p>
            <a:r>
              <a:rPr lang="en-US" sz="2200">
                <a:latin typeface="Montserrat Medium"/>
              </a:rPr>
              <a:t>The MATP approves, through the twelve-member Maryland Apprenticeship and Training Council (MATC), formulates policies, registers standards and agreements, determines which skilled trades are </a:t>
            </a:r>
            <a:r>
              <a:rPr lang="en-US" sz="2200" err="1">
                <a:latin typeface="Montserrat Medium"/>
              </a:rPr>
              <a:t>apprenticeable</a:t>
            </a:r>
            <a:r>
              <a:rPr lang="en-US" sz="2200">
                <a:latin typeface="Montserrat Medium"/>
              </a:rPr>
              <a:t>, and formulates and adopts standards of apprenticeship.</a:t>
            </a:r>
          </a:p>
          <a:p>
            <a:r>
              <a:rPr lang="en-US" sz="2200">
                <a:latin typeface="Montserrat Medium"/>
              </a:rPr>
              <a:t>There are over 12,000 active Registered Apprentices in Maryland- 20% increase since 2015</a:t>
            </a:r>
          </a:p>
          <a:p>
            <a:r>
              <a:rPr lang="en-US" sz="2200"/>
              <a:t>As of March 2023, Maryland has a total of 516 active, cancelled, and completed registered apprenticeships across various occupations</a:t>
            </a:r>
          </a:p>
        </p:txBody>
      </p:sp>
      <p:sp>
        <p:nvSpPr>
          <p:cNvPr id="3" name="Title 2">
            <a:extLst>
              <a:ext uri="{FF2B5EF4-FFF2-40B4-BE49-F238E27FC236}">
                <a16:creationId xmlns:a16="http://schemas.microsoft.com/office/drawing/2014/main" id="{3D62A4AD-2AB1-3D5B-5C65-78FEE0662BBC}"/>
              </a:ext>
            </a:extLst>
          </p:cNvPr>
          <p:cNvSpPr>
            <a:spLocks noGrp="1"/>
          </p:cNvSpPr>
          <p:nvPr>
            <p:ph type="title"/>
          </p:nvPr>
        </p:nvSpPr>
        <p:spPr/>
        <p:txBody>
          <a:bodyPr>
            <a:normAutofit/>
          </a:bodyPr>
          <a:lstStyle/>
          <a:p>
            <a:r>
              <a:rPr lang="en-US" sz="3200"/>
              <a:t>Maryland’s Registered Apprenticeship System</a:t>
            </a:r>
          </a:p>
        </p:txBody>
      </p:sp>
      <p:sp>
        <p:nvSpPr>
          <p:cNvPr id="5" name="Footer Placeholder 10">
            <a:extLst>
              <a:ext uri="{FF2B5EF4-FFF2-40B4-BE49-F238E27FC236}">
                <a16:creationId xmlns:a16="http://schemas.microsoft.com/office/drawing/2014/main" id="{1E0758D3-D3ED-C318-733F-1D7B075CD0D0}"/>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pic>
        <p:nvPicPr>
          <p:cNvPr id="1026" name="Picture 2" descr="Maryland Apprenticeship 2.0, Training that Works">
            <a:extLst>
              <a:ext uri="{FF2B5EF4-FFF2-40B4-BE49-F238E27FC236}">
                <a16:creationId xmlns:a16="http://schemas.microsoft.com/office/drawing/2014/main" id="{82E8BF33-E809-6EEC-A4FB-1653EDA3A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082" y="1926874"/>
            <a:ext cx="3078760" cy="313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32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a:solidFill>
                  <a:schemeClr val="bg1"/>
                </a:solidFill>
              </a:rPr>
              <a:t>Presenters</a:t>
            </a:r>
          </a:p>
        </p:txBody>
      </p:sp>
      <p:pic>
        <p:nvPicPr>
          <p:cNvPr id="10" name="Picture 9" descr="Lisa Rice">
            <a:extLst>
              <a:ext uri="{FF2B5EF4-FFF2-40B4-BE49-F238E27FC236}">
                <a16:creationId xmlns:a16="http://schemas.microsoft.com/office/drawing/2014/main" id="{296FE81A-58ED-E2D7-67DE-8A841E54F174}"/>
              </a:ext>
            </a:extLst>
          </p:cNvPr>
          <p:cNvPicPr>
            <a:picLocks noChangeAspect="1"/>
          </p:cNvPicPr>
          <p:nvPr/>
        </p:nvPicPr>
        <p:blipFill>
          <a:blip r:embed="rId3"/>
          <a:srcRect t="1498" b="1498"/>
          <a:stretch/>
        </p:blipFill>
        <p:spPr>
          <a:xfrm>
            <a:off x="1217989" y="2005168"/>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pole tekstowe 5">
            <a:extLst>
              <a:ext uri="{FF2B5EF4-FFF2-40B4-BE49-F238E27FC236}">
                <a16:creationId xmlns:a16="http://schemas.microsoft.com/office/drawing/2014/main" id="{46E02EDD-C566-4CD1-3DCF-3F51ABC265DA}"/>
              </a:ext>
            </a:extLst>
          </p:cNvPr>
          <p:cNvSpPr txBox="1"/>
          <p:nvPr/>
        </p:nvSpPr>
        <p:spPr>
          <a:xfrm>
            <a:off x="543039" y="4585868"/>
            <a:ext cx="3132689" cy="523220"/>
          </a:xfrm>
          <a:prstGeom prst="rect">
            <a:avLst/>
          </a:prstGeom>
          <a:noFill/>
        </p:spPr>
        <p:txBody>
          <a:bodyPr wrap="square" lIns="91440" tIns="45720" rIns="91440" bIns="45720" rtlCol="0" anchor="t">
            <a:spAutoFit/>
          </a:bodyPr>
          <a:lstStyle/>
          <a:p>
            <a:pPr algn="ctr"/>
            <a:r>
              <a:rPr lang="en-US" sz="2800" b="1">
                <a:solidFill>
                  <a:srgbClr val="0D274D"/>
                </a:solidFill>
                <a:latin typeface="Montserrat"/>
              </a:rPr>
              <a:t>Lisa</a:t>
            </a:r>
            <a:r>
              <a:rPr lang="en-US" b="1">
                <a:solidFill>
                  <a:srgbClr val="0D274D"/>
                </a:solidFill>
                <a:latin typeface="Montserrat"/>
              </a:rPr>
              <a:t> </a:t>
            </a:r>
            <a:r>
              <a:rPr lang="en-US" sz="2800" b="1">
                <a:solidFill>
                  <a:srgbClr val="0D274D"/>
                </a:solidFill>
                <a:latin typeface="Montserrat"/>
              </a:rPr>
              <a:t>Rice</a:t>
            </a:r>
            <a:endParaRPr lang="pl-PL" sz="2800" b="1">
              <a:solidFill>
                <a:srgbClr val="0D274D"/>
              </a:solidFill>
              <a:latin typeface="Montserrat" panose="00000500000000000000" pitchFamily="2" charset="0"/>
            </a:endParaRPr>
          </a:p>
        </p:txBody>
      </p:sp>
      <p:sp>
        <p:nvSpPr>
          <p:cNvPr id="9" name="pole tekstowe 6">
            <a:extLst>
              <a:ext uri="{FF2B5EF4-FFF2-40B4-BE49-F238E27FC236}">
                <a16:creationId xmlns:a16="http://schemas.microsoft.com/office/drawing/2014/main" id="{7D8E402C-5FB7-B00C-EEDF-5CF60F11EB4E}"/>
              </a:ext>
            </a:extLst>
          </p:cNvPr>
          <p:cNvSpPr txBox="1"/>
          <p:nvPr/>
        </p:nvSpPr>
        <p:spPr>
          <a:xfrm>
            <a:off x="901802" y="5098683"/>
            <a:ext cx="2635046" cy="789319"/>
          </a:xfrm>
          <a:prstGeom prst="rect">
            <a:avLst/>
          </a:prstGeom>
          <a:noFill/>
        </p:spPr>
        <p:txBody>
          <a:bodyPr wrap="square" lIns="91440" tIns="45720" rIns="91440" bIns="45720" rtlCol="0" anchor="t">
            <a:spAutoFit/>
          </a:bodyPr>
          <a:lstStyle/>
          <a:p>
            <a:pPr algn="ctr">
              <a:lnSpc>
                <a:spcPct val="150000"/>
              </a:lnSpc>
            </a:pPr>
            <a:r>
              <a:rPr lang="en-US" sz="1600">
                <a:solidFill>
                  <a:srgbClr val="0D274D"/>
                </a:solidFill>
                <a:latin typeface="Montserrat"/>
                <a:ea typeface="Roboto"/>
              </a:rPr>
              <a:t>Subject Matter Expert</a:t>
            </a:r>
            <a:endParaRPr lang="en-US" sz="1600"/>
          </a:p>
          <a:p>
            <a:pPr algn="ctr">
              <a:lnSpc>
                <a:spcPct val="150000"/>
              </a:lnSpc>
            </a:pPr>
            <a:r>
              <a:rPr lang="en-US" sz="1600">
                <a:solidFill>
                  <a:srgbClr val="0D274D"/>
                </a:solidFill>
                <a:latin typeface="Montserrat"/>
                <a:ea typeface="Roboto"/>
              </a:rPr>
              <a:t>Safal Partners</a:t>
            </a:r>
          </a:p>
        </p:txBody>
      </p:sp>
      <p:pic>
        <p:nvPicPr>
          <p:cNvPr id="16" name="Picture 15" descr="Jeremy Faulkner">
            <a:extLst>
              <a:ext uri="{FF2B5EF4-FFF2-40B4-BE49-F238E27FC236}">
                <a16:creationId xmlns:a16="http://schemas.microsoft.com/office/drawing/2014/main" id="{EE462225-1CA4-B91B-5A9A-2698CCDD048F}"/>
              </a:ext>
            </a:extLst>
          </p:cNvPr>
          <p:cNvPicPr>
            <a:picLocks noChangeAspect="1"/>
          </p:cNvPicPr>
          <p:nvPr/>
        </p:nvPicPr>
        <p:blipFill>
          <a:blip r:embed="rId4">
            <a:extLst>
              <a:ext uri="{28A0092B-C50C-407E-A947-70E740481C1C}">
                <a14:useLocalDpi xmlns:a14="http://schemas.microsoft.com/office/drawing/2010/main" val="0"/>
              </a:ext>
            </a:extLst>
          </a:blip>
          <a:srcRect l="2274" r="2274"/>
          <a:stretch/>
        </p:blipFill>
        <p:spPr>
          <a:xfrm>
            <a:off x="4829927" y="2005168"/>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Text Placeholder 14">
            <a:extLst>
              <a:ext uri="{FF2B5EF4-FFF2-40B4-BE49-F238E27FC236}">
                <a16:creationId xmlns:a16="http://schemas.microsoft.com/office/drawing/2014/main" id="{FCD808D2-C150-87D4-617C-A79E772980ED}"/>
              </a:ext>
            </a:extLst>
          </p:cNvPr>
          <p:cNvSpPr>
            <a:spLocks noGrp="1"/>
          </p:cNvSpPr>
          <p:nvPr>
            <p:ph type="body" sz="quarter" idx="17"/>
          </p:nvPr>
        </p:nvSpPr>
        <p:spPr>
          <a:xfrm>
            <a:off x="4133175" y="4599985"/>
            <a:ext cx="3439871" cy="812278"/>
          </a:xfrm>
        </p:spPr>
        <p:txBody>
          <a:bodyPr>
            <a:normAutofit/>
          </a:bodyPr>
          <a:lstStyle/>
          <a:p>
            <a:r>
              <a:rPr lang="en-US">
                <a:solidFill>
                  <a:srgbClr val="0D274D"/>
                </a:solidFill>
                <a:latin typeface="Montserrat" panose="00000500000000000000" pitchFamily="2" charset="0"/>
              </a:rPr>
              <a:t>Jeremy Faulkner</a:t>
            </a:r>
          </a:p>
          <a:p>
            <a:endParaRPr lang="en-US"/>
          </a:p>
        </p:txBody>
      </p:sp>
      <p:sp>
        <p:nvSpPr>
          <p:cNvPr id="17" name="Text Placeholder 21">
            <a:extLst>
              <a:ext uri="{FF2B5EF4-FFF2-40B4-BE49-F238E27FC236}">
                <a16:creationId xmlns:a16="http://schemas.microsoft.com/office/drawing/2014/main" id="{11DCDC43-15A2-15AC-4294-DB27852E1E60}"/>
              </a:ext>
            </a:extLst>
          </p:cNvPr>
          <p:cNvSpPr txBox="1">
            <a:spLocks/>
          </p:cNvSpPr>
          <p:nvPr/>
        </p:nvSpPr>
        <p:spPr>
          <a:xfrm>
            <a:off x="4470355" y="5003800"/>
            <a:ext cx="2959541" cy="1254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solidFill>
                  <a:srgbClr val="0D274D"/>
                </a:solidFill>
                <a:latin typeface="Montserrat"/>
                <a:ea typeface="Roboto"/>
              </a:rPr>
              <a:t>Subject Matter Expert</a:t>
            </a:r>
          </a:p>
          <a:p>
            <a:pPr>
              <a:lnSpc>
                <a:spcPct val="150000"/>
              </a:lnSpc>
              <a:spcBef>
                <a:spcPts val="0"/>
              </a:spcBef>
            </a:pPr>
            <a:r>
              <a:rPr lang="en-US">
                <a:solidFill>
                  <a:srgbClr val="0D274D"/>
                </a:solidFill>
                <a:latin typeface="Montserrat"/>
                <a:ea typeface="Roboto"/>
              </a:rPr>
              <a:t>Safal Partners</a:t>
            </a:r>
          </a:p>
          <a:p>
            <a:endParaRPr lang="en-US"/>
          </a:p>
        </p:txBody>
      </p:sp>
      <p:pic>
        <p:nvPicPr>
          <p:cNvPr id="7" name="Picture 6" descr="Alan Dodkowitz">
            <a:extLst>
              <a:ext uri="{FF2B5EF4-FFF2-40B4-BE49-F238E27FC236}">
                <a16:creationId xmlns:a16="http://schemas.microsoft.com/office/drawing/2014/main" id="{992739FA-EDB7-7664-35C9-84FA53BF517F}"/>
              </a:ext>
            </a:extLst>
          </p:cNvPr>
          <p:cNvPicPr>
            <a:picLocks noChangeAspect="1"/>
          </p:cNvPicPr>
          <p:nvPr/>
        </p:nvPicPr>
        <p:blipFill>
          <a:blip r:embed="rId5" cstate="email">
            <a:extLst>
              <a:ext uri="{28A0092B-C50C-407E-A947-70E740481C1C}">
                <a14:useLocalDpi xmlns:a14="http://schemas.microsoft.com/office/drawing/2010/main"/>
              </a:ext>
            </a:extLst>
          </a:blip>
          <a:srcRect l="2119" r="2119"/>
          <a:stretch/>
        </p:blipFill>
        <p:spPr>
          <a:xfrm>
            <a:off x="8441865" y="2048711"/>
            <a:ext cx="2261117" cy="23521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487A5C85-1B31-65DB-21AF-59366296DF92}"/>
              </a:ext>
            </a:extLst>
          </p:cNvPr>
          <p:cNvSpPr>
            <a:spLocks noGrp="1"/>
          </p:cNvSpPr>
          <p:nvPr>
            <p:ph type="body" sz="quarter" idx="20"/>
          </p:nvPr>
        </p:nvSpPr>
        <p:spPr>
          <a:xfrm>
            <a:off x="7752841" y="4599985"/>
            <a:ext cx="3688003" cy="997397"/>
          </a:xfrm>
        </p:spPr>
        <p:txBody>
          <a:bodyPr>
            <a:normAutofit/>
          </a:bodyPr>
          <a:lstStyle/>
          <a:p>
            <a:pPr>
              <a:lnSpc>
                <a:spcPct val="70000"/>
              </a:lnSpc>
            </a:pPr>
            <a:r>
              <a:rPr lang="en-US">
                <a:solidFill>
                  <a:srgbClr val="0D274D"/>
                </a:solidFill>
                <a:latin typeface="Montserrat" panose="00000500000000000000" pitchFamily="2" charset="0"/>
              </a:rPr>
              <a:t>Alan D. Dodkowitz</a:t>
            </a:r>
          </a:p>
          <a:p>
            <a:endParaRPr lang="en-US"/>
          </a:p>
        </p:txBody>
      </p:sp>
      <p:sp>
        <p:nvSpPr>
          <p:cNvPr id="22" name="Text Placeholder 21">
            <a:extLst>
              <a:ext uri="{FF2B5EF4-FFF2-40B4-BE49-F238E27FC236}">
                <a16:creationId xmlns:a16="http://schemas.microsoft.com/office/drawing/2014/main" id="{909AD05D-5973-E375-E273-872691692859}"/>
              </a:ext>
            </a:extLst>
          </p:cNvPr>
          <p:cNvSpPr>
            <a:spLocks noGrp="1"/>
          </p:cNvSpPr>
          <p:nvPr>
            <p:ph type="body" sz="quarter" idx="24"/>
          </p:nvPr>
        </p:nvSpPr>
        <p:spPr>
          <a:xfrm>
            <a:off x="8092652" y="5026922"/>
            <a:ext cx="2959541" cy="1254125"/>
          </a:xfrm>
        </p:spPr>
        <p:txBody>
          <a:bodyPr>
            <a:normAutofit/>
          </a:bodyPr>
          <a:lstStyle/>
          <a:p>
            <a:pPr>
              <a:lnSpc>
                <a:spcPct val="150000"/>
              </a:lnSpc>
              <a:spcBef>
                <a:spcPts val="0"/>
              </a:spcBef>
            </a:pPr>
            <a:r>
              <a:rPr lang="en-US">
                <a:solidFill>
                  <a:srgbClr val="0D274D"/>
                </a:solidFill>
                <a:latin typeface="Montserrat"/>
                <a:ea typeface="Roboto"/>
              </a:rPr>
              <a:t>Subject Matter Expert</a:t>
            </a:r>
          </a:p>
          <a:p>
            <a:pPr>
              <a:lnSpc>
                <a:spcPct val="150000"/>
              </a:lnSpc>
              <a:spcBef>
                <a:spcPts val="0"/>
              </a:spcBef>
            </a:pPr>
            <a:r>
              <a:rPr lang="en-US">
                <a:solidFill>
                  <a:srgbClr val="0D274D"/>
                </a:solidFill>
                <a:latin typeface="Montserrat"/>
                <a:ea typeface="Roboto"/>
              </a:rPr>
              <a:t>Safal Partners</a:t>
            </a:r>
          </a:p>
          <a:p>
            <a:endParaRPr lang="en-US"/>
          </a:p>
        </p:txBody>
      </p:sp>
      <p:pic>
        <p:nvPicPr>
          <p:cNvPr id="3" name="Picture 2" descr="Center of Excellence logo">
            <a:extLst>
              <a:ext uri="{FF2B5EF4-FFF2-40B4-BE49-F238E27FC236}">
                <a16:creationId xmlns:a16="http://schemas.microsoft.com/office/drawing/2014/main" id="{F9B7233E-7F2D-26F5-A43D-3755338FF5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37DB116-48F1-683D-6CEE-A9180C28137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6812" y="5871585"/>
            <a:ext cx="994906" cy="953654"/>
          </a:xfrm>
          <a:prstGeom prst="rect">
            <a:avLst/>
          </a:prstGeom>
        </p:spPr>
      </p:pic>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74EB3-2710-36BA-33D9-840C9E4C99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62A4AD-2AB1-3D5B-5C65-78FEE0662BBC}"/>
              </a:ext>
            </a:extLst>
          </p:cNvPr>
          <p:cNvSpPr>
            <a:spLocks noGrp="1"/>
          </p:cNvSpPr>
          <p:nvPr>
            <p:ph type="title"/>
          </p:nvPr>
        </p:nvSpPr>
        <p:spPr/>
        <p:txBody>
          <a:bodyPr>
            <a:normAutofit/>
          </a:bodyPr>
          <a:lstStyle/>
          <a:p>
            <a:r>
              <a:rPr lang="en-US" sz="3200"/>
              <a:t>But Only Modest Co-Enrollment</a:t>
            </a:r>
          </a:p>
        </p:txBody>
      </p:sp>
      <p:pic>
        <p:nvPicPr>
          <p:cNvPr id="8" name="Content Placeholder 7" descr="Maryland WIOA co-enrollment">
            <a:extLst>
              <a:ext uri="{FF2B5EF4-FFF2-40B4-BE49-F238E27FC236}">
                <a16:creationId xmlns:a16="http://schemas.microsoft.com/office/drawing/2014/main" id="{89F082C4-E1E6-01E7-7D20-E35A59044E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4606" y="1624289"/>
            <a:ext cx="9372299" cy="4351338"/>
          </a:xfrm>
        </p:spPr>
      </p:pic>
      <p:sp>
        <p:nvSpPr>
          <p:cNvPr id="5" name="Footer Placeholder 10">
            <a:extLst>
              <a:ext uri="{FF2B5EF4-FFF2-40B4-BE49-F238E27FC236}">
                <a16:creationId xmlns:a16="http://schemas.microsoft.com/office/drawing/2014/main" id="{1E0758D3-D3ED-C318-733F-1D7B075CD0D0}"/>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spTree>
    <p:extLst>
      <p:ext uri="{BB962C8B-B14F-4D97-AF65-F5344CB8AC3E}">
        <p14:creationId xmlns:p14="http://schemas.microsoft.com/office/powerpoint/2010/main" val="328354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9826B-5FF6-E219-6688-51BDED8E20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211F27-E924-CE32-CDC1-F73D339BE51A}"/>
              </a:ext>
            </a:extLst>
          </p:cNvPr>
          <p:cNvSpPr>
            <a:spLocks noGrp="1"/>
          </p:cNvSpPr>
          <p:nvPr>
            <p:ph type="title"/>
          </p:nvPr>
        </p:nvSpPr>
        <p:spPr/>
        <p:txBody>
          <a:bodyPr>
            <a:normAutofit/>
          </a:bodyPr>
          <a:lstStyle/>
          <a:p>
            <a:r>
              <a:rPr lang="en-US" sz="3200"/>
              <a:t>Maryland 2030- Ambitious Goals for the State!</a:t>
            </a:r>
          </a:p>
        </p:txBody>
      </p:sp>
      <p:sp>
        <p:nvSpPr>
          <p:cNvPr id="2" name="Content Placeholder 1">
            <a:extLst>
              <a:ext uri="{FF2B5EF4-FFF2-40B4-BE49-F238E27FC236}">
                <a16:creationId xmlns:a16="http://schemas.microsoft.com/office/drawing/2014/main" id="{6E5CA106-0B37-04EA-1708-1C86D7EC8E33}"/>
              </a:ext>
            </a:extLst>
          </p:cNvPr>
          <p:cNvSpPr>
            <a:spLocks noGrp="1"/>
          </p:cNvSpPr>
          <p:nvPr>
            <p:ph idx="1"/>
          </p:nvPr>
        </p:nvSpPr>
        <p:spPr>
          <a:xfrm>
            <a:off x="611158" y="1673772"/>
            <a:ext cx="8029503" cy="4351338"/>
          </a:xfrm>
        </p:spPr>
        <p:txBody>
          <a:bodyPr vert="horz" lIns="91440" tIns="45720" rIns="91440" bIns="45720" rtlCol="0" anchor="t">
            <a:normAutofit/>
          </a:bodyPr>
          <a:lstStyle/>
          <a:p>
            <a:r>
              <a:rPr lang="en-US" sz="2200">
                <a:latin typeface="Montserrat Medium"/>
              </a:rPr>
              <a:t>The Blueprint sets a goal for 45% of high school graduates completing an apprenticeship or an industry-recognized occupational credential by the 2030-2031 school year</a:t>
            </a:r>
          </a:p>
          <a:p>
            <a:r>
              <a:rPr lang="en-US" sz="2200">
                <a:latin typeface="Montserrat Medium"/>
              </a:rPr>
              <a:t>Coordinated through The Apprenticeship Maryland Program (AMP), the program consists of at least one year of related classroom instruction and a workplace component of at least 450 hours </a:t>
            </a:r>
          </a:p>
          <a:p>
            <a:r>
              <a:rPr lang="en-US" sz="2200">
                <a:latin typeface="Montserrat Medium"/>
              </a:rPr>
              <a:t>There are nearly 300 employers actively participating, representing industries including architecture, healthcare, construction, hospitality, manufacturing, government, and others</a:t>
            </a:r>
            <a:endParaRPr lang="en-US" sz="2200"/>
          </a:p>
        </p:txBody>
      </p:sp>
      <p:pic>
        <p:nvPicPr>
          <p:cNvPr id="2052" name="Picture 4" descr="and counselors lead the way ...">
            <a:extLst>
              <a:ext uri="{FF2B5EF4-FFF2-40B4-BE49-F238E27FC236}">
                <a16:creationId xmlns:a16="http://schemas.microsoft.com/office/drawing/2014/main" id="{6ABAFBD0-C57D-BB18-D843-5B2AD18E4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092" y="1780336"/>
            <a:ext cx="2952750" cy="355506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0">
            <a:extLst>
              <a:ext uri="{FF2B5EF4-FFF2-40B4-BE49-F238E27FC236}">
                <a16:creationId xmlns:a16="http://schemas.microsoft.com/office/drawing/2014/main" id="{3970A0E3-4C6B-8F84-5575-99FC60836DAD}"/>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sp>
        <p:nvSpPr>
          <p:cNvPr id="4" name="AutoShape 2">
            <a:extLst>
              <a:ext uri="{FF2B5EF4-FFF2-40B4-BE49-F238E27FC236}">
                <a16:creationId xmlns:a16="http://schemas.microsoft.com/office/drawing/2014/main" id="{D55ECF1E-13DD-44B0-CBF2-CC01475F0C6F}"/>
              </a:ext>
              <a:ext uri="{C183D7F6-B498-43B3-948B-1728B52AA6E4}">
                <adec:decorative xmlns:adec="http://schemas.microsoft.com/office/drawing/2017/decorative" val="1"/>
              </a:ext>
            </a:extLst>
          </p:cNvPr>
          <p:cNvSpPr>
            <a:spLocks noChangeAspect="1" noChangeArrowheads="1"/>
          </p:cNvSpPr>
          <p:nvPr/>
        </p:nvSpPr>
        <p:spPr bwMode="auto">
          <a:xfrm>
            <a:off x="5943600" y="3276600"/>
            <a:ext cx="725648"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0814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C1138-151B-91D2-468B-53C11A5DEB82}"/>
              </a:ext>
            </a:extLst>
          </p:cNvPr>
          <p:cNvSpPr>
            <a:spLocks noGrp="1"/>
          </p:cNvSpPr>
          <p:nvPr>
            <p:ph type="title"/>
          </p:nvPr>
        </p:nvSpPr>
        <p:spPr/>
        <p:txBody>
          <a:bodyPr/>
          <a:lstStyle/>
          <a:p>
            <a:r>
              <a:rPr lang="en-US">
                <a:latin typeface="Montserrat"/>
              </a:rPr>
              <a:t>Engagement Poll</a:t>
            </a:r>
            <a:endParaRPr lang="en-US"/>
          </a:p>
        </p:txBody>
      </p:sp>
      <p:sp>
        <p:nvSpPr>
          <p:cNvPr id="13" name="TextBox 12">
            <a:extLst>
              <a:ext uri="{FF2B5EF4-FFF2-40B4-BE49-F238E27FC236}">
                <a16:creationId xmlns:a16="http://schemas.microsoft.com/office/drawing/2014/main" id="{ECD4F409-FBC2-70AB-F736-F488FDB031F1}"/>
              </a:ext>
            </a:extLst>
          </p:cNvPr>
          <p:cNvSpPr txBox="1"/>
          <p:nvPr/>
        </p:nvSpPr>
        <p:spPr>
          <a:xfrm>
            <a:off x="838200" y="1916177"/>
            <a:ext cx="10442332"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800" b="1"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How would you rate your organization's level of RA engagement? </a:t>
            </a:r>
            <a:endParaRPr kumimoji="0" lang="en-US" sz="2800" b="1" i="0" u="none"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endParaRPr>
          </a:p>
        </p:txBody>
      </p:sp>
      <p:pic>
        <p:nvPicPr>
          <p:cNvPr id="3" name="Graphic 2" descr="Speedometer Low with solid fill">
            <a:extLst>
              <a:ext uri="{FF2B5EF4-FFF2-40B4-BE49-F238E27FC236}">
                <a16:creationId xmlns:a16="http://schemas.microsoft.com/office/drawing/2014/main" id="{DFF4F414-B400-F90F-CBD5-27D5D443E6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286" y="3304309"/>
            <a:ext cx="1417607" cy="1388852"/>
          </a:xfrm>
          <a:prstGeom prst="rect">
            <a:avLst/>
          </a:prstGeom>
        </p:spPr>
      </p:pic>
      <p:sp>
        <p:nvSpPr>
          <p:cNvPr id="11" name="TextBox 10">
            <a:extLst>
              <a:ext uri="{FF2B5EF4-FFF2-40B4-BE49-F238E27FC236}">
                <a16:creationId xmlns:a16="http://schemas.microsoft.com/office/drawing/2014/main" id="{575566D6-F6EA-C03D-99CD-E06FEF7995A3}"/>
              </a:ext>
            </a:extLst>
          </p:cNvPr>
          <p:cNvSpPr txBox="1"/>
          <p:nvPr/>
        </p:nvSpPr>
        <p:spPr>
          <a:xfrm>
            <a:off x="1093464" y="4972853"/>
            <a:ext cx="19488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outerShdw blurRad="38100" dist="38100" dir="2700000" algn="tl">
                    <a:srgbClr val="000000">
                      <a:alpha val="43137"/>
                    </a:srgbClr>
                  </a:outerShdw>
                </a:effectLst>
                <a:uLnTx/>
                <a:uFillTx/>
                <a:latin typeface="Montserrat Medium" panose="00000600000000000000" pitchFamily="2" charset="0"/>
                <a:ea typeface="+mn-ea"/>
                <a:cs typeface="Segoe UI" panose="020B0502040204020203" pitchFamily="34" charset="0"/>
              </a:rPr>
              <a:t>Low</a:t>
            </a:r>
          </a:p>
        </p:txBody>
      </p:sp>
      <p:pic>
        <p:nvPicPr>
          <p:cNvPr id="6" name="Graphic 5" descr="Speedometer Middle with solid fill">
            <a:extLst>
              <a:ext uri="{FF2B5EF4-FFF2-40B4-BE49-F238E27FC236}">
                <a16:creationId xmlns:a16="http://schemas.microsoft.com/office/drawing/2014/main" id="{84A7F306-1D50-26AA-FCAE-53770D4C57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0934" y="3304309"/>
            <a:ext cx="1360098" cy="1388852"/>
          </a:xfrm>
          <a:prstGeom prst="rect">
            <a:avLst/>
          </a:prstGeom>
        </p:spPr>
      </p:pic>
      <p:sp>
        <p:nvSpPr>
          <p:cNvPr id="14" name="TextBox 13">
            <a:extLst>
              <a:ext uri="{FF2B5EF4-FFF2-40B4-BE49-F238E27FC236}">
                <a16:creationId xmlns:a16="http://schemas.microsoft.com/office/drawing/2014/main" id="{3E0AC96E-A56B-B7C0-3D87-1AE04B1D57C0}"/>
              </a:ext>
            </a:extLst>
          </p:cNvPr>
          <p:cNvSpPr txBox="1"/>
          <p:nvPr/>
        </p:nvSpPr>
        <p:spPr>
          <a:xfrm>
            <a:off x="4869358" y="4971226"/>
            <a:ext cx="19488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outerShdw blurRad="38100" dist="38100" dir="2700000" algn="tl">
                    <a:srgbClr val="000000">
                      <a:alpha val="43137"/>
                    </a:srgbClr>
                  </a:outerShdw>
                </a:effectLst>
                <a:uLnTx/>
                <a:uFillTx/>
                <a:latin typeface="Montserrat Medium" panose="00000600000000000000" pitchFamily="2" charset="0"/>
                <a:ea typeface="+mn-ea"/>
                <a:cs typeface="Segoe UI" panose="020B0502040204020203" pitchFamily="34" charset="0"/>
              </a:rPr>
              <a:t>Medium</a:t>
            </a:r>
          </a:p>
        </p:txBody>
      </p:sp>
      <p:pic>
        <p:nvPicPr>
          <p:cNvPr id="10" name="Graphic 9" descr="Gauge with solid fill">
            <a:extLst>
              <a:ext uri="{FF2B5EF4-FFF2-40B4-BE49-F238E27FC236}">
                <a16:creationId xmlns:a16="http://schemas.microsoft.com/office/drawing/2014/main" id="{262A65CD-C8CE-6AE9-D878-C22877A192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9766" y="3304309"/>
            <a:ext cx="1503871" cy="1518249"/>
          </a:xfrm>
          <a:prstGeom prst="rect">
            <a:avLst/>
          </a:prstGeom>
        </p:spPr>
      </p:pic>
      <p:sp>
        <p:nvSpPr>
          <p:cNvPr id="12" name="TextBox 11">
            <a:extLst>
              <a:ext uri="{FF2B5EF4-FFF2-40B4-BE49-F238E27FC236}">
                <a16:creationId xmlns:a16="http://schemas.microsoft.com/office/drawing/2014/main" id="{F858FE53-8C0F-2180-9018-9BF14F74B7A5}"/>
              </a:ext>
            </a:extLst>
          </p:cNvPr>
          <p:cNvSpPr txBox="1"/>
          <p:nvPr/>
        </p:nvSpPr>
        <p:spPr>
          <a:xfrm>
            <a:off x="8937665" y="4971226"/>
            <a:ext cx="19488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outerShdw blurRad="38100" dist="38100" dir="2700000" algn="tl">
                    <a:srgbClr val="000000">
                      <a:alpha val="43137"/>
                    </a:srgbClr>
                  </a:outerShdw>
                </a:effectLst>
                <a:uLnTx/>
                <a:uFillTx/>
                <a:latin typeface="Montserrat Medium" panose="00000600000000000000" pitchFamily="2" charset="0"/>
                <a:ea typeface="+mn-ea"/>
                <a:cs typeface="Segoe UI" panose="020B0502040204020203" pitchFamily="34" charset="0"/>
              </a:rPr>
              <a:t>High</a:t>
            </a:r>
          </a:p>
        </p:txBody>
      </p:sp>
      <p:sp>
        <p:nvSpPr>
          <p:cNvPr id="15" name="Footer Placeholder 10">
            <a:extLst>
              <a:ext uri="{FF2B5EF4-FFF2-40B4-BE49-F238E27FC236}">
                <a16:creationId xmlns:a16="http://schemas.microsoft.com/office/drawing/2014/main" id="{D127E35C-D2DA-5E3C-4D53-60128E713BC4}"/>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 Safal Partners</a:t>
            </a:r>
          </a:p>
        </p:txBody>
      </p:sp>
    </p:spTree>
    <p:extLst>
      <p:ext uri="{BB962C8B-B14F-4D97-AF65-F5344CB8AC3E}">
        <p14:creationId xmlns:p14="http://schemas.microsoft.com/office/powerpoint/2010/main" val="1639704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a:solidFill>
                  <a:schemeClr val="bg1"/>
                </a:solidFill>
                <a:latin typeface="Montserrat"/>
              </a:rPr>
              <a:t>Resources to Support Registered Apprenticeship- Maryland has a Lot!</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12787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1433-95EA-3A19-09F0-7776818BCB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0C2B4D-562D-CB24-3E67-BDA397804D4F}"/>
              </a:ext>
            </a:extLst>
          </p:cNvPr>
          <p:cNvSpPr>
            <a:spLocks noGrp="1"/>
          </p:cNvSpPr>
          <p:nvPr>
            <p:ph type="title"/>
          </p:nvPr>
        </p:nvSpPr>
        <p:spPr>
          <a:xfrm>
            <a:off x="838200" y="607362"/>
            <a:ext cx="10515600" cy="1325563"/>
          </a:xfrm>
        </p:spPr>
        <p:txBody>
          <a:bodyPr/>
          <a:lstStyle/>
          <a:p>
            <a:r>
              <a:rPr lang="en-US">
                <a:latin typeface="Montserrat"/>
              </a:rPr>
              <a:t>Financial Support for Apprenticeship</a:t>
            </a:r>
            <a:endParaRPr lang="en-US"/>
          </a:p>
        </p:txBody>
      </p:sp>
      <p:sp>
        <p:nvSpPr>
          <p:cNvPr id="4" name="Text Placeholder 3">
            <a:extLst>
              <a:ext uri="{FF2B5EF4-FFF2-40B4-BE49-F238E27FC236}">
                <a16:creationId xmlns:a16="http://schemas.microsoft.com/office/drawing/2014/main" id="{5B5917FD-20E4-A890-E6A0-9554727AD192}"/>
              </a:ext>
            </a:extLst>
          </p:cNvPr>
          <p:cNvSpPr>
            <a:spLocks noGrp="1"/>
          </p:cNvSpPr>
          <p:nvPr>
            <p:ph type="body" sz="quarter" idx="13"/>
          </p:nvPr>
        </p:nvSpPr>
        <p:spPr>
          <a:xfrm>
            <a:off x="574675" y="2192458"/>
            <a:ext cx="6712815" cy="3894138"/>
          </a:xfrm>
        </p:spPr>
        <p:txBody>
          <a:bodyPr vert="horz" lIns="91440" tIns="45720" rIns="91440" bIns="45720" rtlCol="0" anchor="t">
            <a:normAutofit/>
          </a:bodyPr>
          <a:lstStyle/>
          <a:p>
            <a:pPr>
              <a:lnSpc>
                <a:spcPct val="120000"/>
              </a:lnSpc>
            </a:pPr>
            <a:r>
              <a:rPr lang="en-US" sz="2000" b="0" i="0">
                <a:solidFill>
                  <a:srgbClr val="000000"/>
                </a:solidFill>
                <a:effectLst/>
                <a:latin typeface="Montserrat" panose="00000500000000000000" pitchFamily="2" charset="0"/>
              </a:rPr>
              <a:t>For the first five eligible Apprentices claimed, employers may receive $3,000 per Registered Apprentice and $1,000 per Youth Apprentice </a:t>
            </a:r>
          </a:p>
          <a:p>
            <a:pPr>
              <a:lnSpc>
                <a:spcPct val="120000"/>
              </a:lnSpc>
            </a:pPr>
            <a:r>
              <a:rPr lang="en-US" sz="2000" b="0" i="0">
                <a:solidFill>
                  <a:srgbClr val="000000"/>
                </a:solidFill>
                <a:effectLst/>
                <a:latin typeface="Montserrat" panose="00000500000000000000" pitchFamily="2" charset="0"/>
              </a:rPr>
              <a:t>Sponsor Apprentice Incentive Reimbursement (SAIR) offers Sponsors up to $2,500 to offset the costs of Related Instruction (RI)</a:t>
            </a:r>
          </a:p>
          <a:p>
            <a:pPr>
              <a:lnSpc>
                <a:spcPct val="120000"/>
              </a:lnSpc>
            </a:pPr>
            <a:r>
              <a:rPr lang="en-US" sz="2000" b="0" i="0">
                <a:solidFill>
                  <a:srgbClr val="000000"/>
                </a:solidFill>
                <a:effectLst/>
                <a:latin typeface="Montserrat" panose="00000500000000000000" pitchFamily="2" charset="0"/>
              </a:rPr>
              <a:t>Maryland Business Works  is an incumbent worker training program that provides up to $4,500 per apprentice</a:t>
            </a:r>
          </a:p>
          <a:p>
            <a:endParaRPr lang="en-US"/>
          </a:p>
        </p:txBody>
      </p:sp>
      <p:pic>
        <p:nvPicPr>
          <p:cNvPr id="7170" name="Picture 2" descr="Becoming an Apprentice">
            <a:extLst>
              <a:ext uri="{FF2B5EF4-FFF2-40B4-BE49-F238E27FC236}">
                <a16:creationId xmlns:a16="http://schemas.microsoft.com/office/drawing/2014/main" id="{A7BBF48A-62F3-4AFE-E6FE-B5437470C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319" y="2192458"/>
            <a:ext cx="3183392" cy="3293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blue and gold circle&#10;&#10;Description automatically generated">
            <a:extLst>
              <a:ext uri="{FF2B5EF4-FFF2-40B4-BE49-F238E27FC236}">
                <a16:creationId xmlns:a16="http://schemas.microsoft.com/office/drawing/2014/main" id="{E2BA345C-85A4-EBFC-D5B6-BC51EC2A8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994" y="5853939"/>
            <a:ext cx="1026961" cy="984380"/>
          </a:xfrm>
          <a:prstGeom prst="rect">
            <a:avLst/>
          </a:prstGeom>
        </p:spPr>
      </p:pic>
      <p:sp>
        <p:nvSpPr>
          <p:cNvPr id="2" name="Footer Placeholder 10">
            <a:extLst>
              <a:ext uri="{FF2B5EF4-FFF2-40B4-BE49-F238E27FC236}">
                <a16:creationId xmlns:a16="http://schemas.microsoft.com/office/drawing/2014/main" id="{24D20A90-585E-305D-D604-F977F6EA1123}"/>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spTree>
    <p:extLst>
      <p:ext uri="{BB962C8B-B14F-4D97-AF65-F5344CB8AC3E}">
        <p14:creationId xmlns:p14="http://schemas.microsoft.com/office/powerpoint/2010/main" val="18182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1433-95EA-3A19-09F0-7776818BCB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0C2B4D-562D-CB24-3E67-BDA397804D4F}"/>
              </a:ext>
            </a:extLst>
          </p:cNvPr>
          <p:cNvSpPr>
            <a:spLocks noGrp="1"/>
          </p:cNvSpPr>
          <p:nvPr>
            <p:ph type="title"/>
          </p:nvPr>
        </p:nvSpPr>
        <p:spPr>
          <a:xfrm>
            <a:off x="838200" y="607362"/>
            <a:ext cx="10515600" cy="1325563"/>
          </a:xfrm>
        </p:spPr>
        <p:txBody>
          <a:bodyPr/>
          <a:lstStyle/>
          <a:p>
            <a:r>
              <a:rPr lang="en-US">
                <a:latin typeface="Montserrat"/>
              </a:rPr>
              <a:t>Employ Prince George’s ARPA Initiative</a:t>
            </a:r>
            <a:endParaRPr lang="en-US"/>
          </a:p>
        </p:txBody>
      </p:sp>
      <p:sp>
        <p:nvSpPr>
          <p:cNvPr id="4" name="Text Placeholder 3">
            <a:extLst>
              <a:ext uri="{FF2B5EF4-FFF2-40B4-BE49-F238E27FC236}">
                <a16:creationId xmlns:a16="http://schemas.microsoft.com/office/drawing/2014/main" id="{5B5917FD-20E4-A890-E6A0-9554727AD192}"/>
              </a:ext>
            </a:extLst>
          </p:cNvPr>
          <p:cNvSpPr>
            <a:spLocks noGrp="1"/>
          </p:cNvSpPr>
          <p:nvPr>
            <p:ph type="body" sz="quarter" idx="13"/>
          </p:nvPr>
        </p:nvSpPr>
        <p:spPr>
          <a:xfrm>
            <a:off x="520118" y="2074190"/>
            <a:ext cx="8070209" cy="4012406"/>
          </a:xfrm>
        </p:spPr>
        <p:txBody>
          <a:bodyPr vert="horz" lIns="91440" tIns="45720" rIns="91440" bIns="45720" rtlCol="0" anchor="t">
            <a:noAutofit/>
          </a:bodyPr>
          <a:lstStyle/>
          <a:p>
            <a:pPr>
              <a:lnSpc>
                <a:spcPct val="120000"/>
              </a:lnSpc>
            </a:pPr>
            <a:r>
              <a:rPr lang="en-US" sz="1800" b="0" i="0">
                <a:solidFill>
                  <a:srgbClr val="000000"/>
                </a:solidFill>
                <a:effectLst/>
                <a:latin typeface="Montserrat" panose="00000500000000000000" pitchFamily="2" charset="0"/>
              </a:rPr>
              <a:t>Allows job seekers to obtain credentials in Registered Apprenticeships and Pre-Apprenticeships through two initiatives: Apprenticeship Expansion Fund and the Apprentices Ready initiative. </a:t>
            </a:r>
          </a:p>
          <a:p>
            <a:pPr>
              <a:lnSpc>
                <a:spcPct val="120000"/>
              </a:lnSpc>
            </a:pPr>
            <a:r>
              <a:rPr lang="en-US" sz="1800" b="0" i="0">
                <a:solidFill>
                  <a:srgbClr val="000000"/>
                </a:solidFill>
                <a:effectLst/>
                <a:latin typeface="Montserrat" panose="00000500000000000000" pitchFamily="2" charset="0"/>
              </a:rPr>
              <a:t>The Apprenticeship Expansion Fund is a provides employers $2,500 - $5,000 per new employee placed into an apprenticeship.</a:t>
            </a:r>
          </a:p>
          <a:p>
            <a:pPr>
              <a:lnSpc>
                <a:spcPct val="120000"/>
              </a:lnSpc>
            </a:pPr>
            <a:r>
              <a:rPr lang="en-US" sz="1800">
                <a:latin typeface="Montserrat" panose="00000500000000000000" pitchFamily="2" charset="0"/>
              </a:rPr>
              <a:t>Apprentices Ready Initiative pays for residents who don’t qualify for employment through an apprenticeship to receive pre-apprenticeship training and be paid $15 per hour during training.</a:t>
            </a:r>
          </a:p>
        </p:txBody>
      </p:sp>
      <p:sp>
        <p:nvSpPr>
          <p:cNvPr id="2" name="Footer Placeholder 10">
            <a:extLst>
              <a:ext uri="{FF2B5EF4-FFF2-40B4-BE49-F238E27FC236}">
                <a16:creationId xmlns:a16="http://schemas.microsoft.com/office/drawing/2014/main" id="{24D20A90-585E-305D-D604-F977F6EA1123}"/>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pic>
        <p:nvPicPr>
          <p:cNvPr id="1028" name="Picture 4" descr="Careers - Employ Prince George's ...">
            <a:extLst>
              <a:ext uri="{FF2B5EF4-FFF2-40B4-BE49-F238E27FC236}">
                <a16:creationId xmlns:a16="http://schemas.microsoft.com/office/drawing/2014/main" id="{4E7C1E87-08A1-A49B-E0CC-8F75765C6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0896" y="2074190"/>
            <a:ext cx="2857500" cy="389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270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3254F-5648-A749-5DB5-DAFC547A70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64353E-BC0D-7E80-A28E-398FBBF7628F}"/>
              </a:ext>
            </a:extLst>
          </p:cNvPr>
          <p:cNvSpPr>
            <a:spLocks noGrp="1"/>
          </p:cNvSpPr>
          <p:nvPr>
            <p:ph type="title"/>
          </p:nvPr>
        </p:nvSpPr>
        <p:spPr>
          <a:xfrm>
            <a:off x="838200" y="607362"/>
            <a:ext cx="10515600" cy="1325563"/>
          </a:xfrm>
        </p:spPr>
        <p:txBody>
          <a:bodyPr/>
          <a:lstStyle/>
          <a:p>
            <a:r>
              <a:rPr lang="en-US">
                <a:latin typeface="Montserrat"/>
              </a:rPr>
              <a:t>Leveraging Federal Support</a:t>
            </a:r>
            <a:endParaRPr lang="en-US"/>
          </a:p>
        </p:txBody>
      </p:sp>
      <p:graphicFrame>
        <p:nvGraphicFramePr>
          <p:cNvPr id="8" name="Table 7">
            <a:extLst>
              <a:ext uri="{FF2B5EF4-FFF2-40B4-BE49-F238E27FC236}">
                <a16:creationId xmlns:a16="http://schemas.microsoft.com/office/drawing/2014/main" id="{949072AE-2579-85C2-728E-F406E999EDD7}"/>
              </a:ext>
            </a:extLst>
          </p:cNvPr>
          <p:cNvGraphicFramePr>
            <a:graphicFrameLocks noGrp="1"/>
          </p:cNvGraphicFramePr>
          <p:nvPr>
            <p:extLst>
              <p:ext uri="{D42A27DB-BD31-4B8C-83A1-F6EECF244321}">
                <p14:modId xmlns:p14="http://schemas.microsoft.com/office/powerpoint/2010/main" val="3250153282"/>
              </p:ext>
            </p:extLst>
          </p:nvPr>
        </p:nvGraphicFramePr>
        <p:xfrm>
          <a:off x="574675" y="2250798"/>
          <a:ext cx="6421744" cy="2966720"/>
        </p:xfrm>
        <a:graphic>
          <a:graphicData uri="http://schemas.openxmlformats.org/drawingml/2006/table">
            <a:tbl>
              <a:tblPr firstRow="1" bandRow="1">
                <a:tableStyleId>{5C22544A-7EE6-4342-B048-85BDC9FD1C3A}</a:tableStyleId>
              </a:tblPr>
              <a:tblGrid>
                <a:gridCol w="4240606">
                  <a:extLst>
                    <a:ext uri="{9D8B030D-6E8A-4147-A177-3AD203B41FA5}">
                      <a16:colId xmlns:a16="http://schemas.microsoft.com/office/drawing/2014/main" val="1663390191"/>
                    </a:ext>
                  </a:extLst>
                </a:gridCol>
                <a:gridCol w="2181138">
                  <a:extLst>
                    <a:ext uri="{9D8B030D-6E8A-4147-A177-3AD203B41FA5}">
                      <a16:colId xmlns:a16="http://schemas.microsoft.com/office/drawing/2014/main" val="4028695015"/>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Federal Discretionary Apprenticeship Funding </a:t>
                      </a:r>
                      <a:endParaRPr lang="en-US">
                        <a:solidFill>
                          <a:srgbClr val="FF0000"/>
                        </a:solidFill>
                      </a:endParaRPr>
                    </a:p>
                  </a:txBody>
                  <a:tcPr>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4142997962"/>
                  </a:ext>
                </a:extLst>
              </a:tr>
              <a:tr h="370840">
                <a:tc>
                  <a:txBody>
                    <a:bodyPr/>
                    <a:lstStyle/>
                    <a:p>
                      <a:r>
                        <a:rPr lang="en-US"/>
                        <a:t>2016 Apprenticeship Accelerator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t>$200,000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4331099"/>
                  </a:ext>
                </a:extLst>
              </a:tr>
              <a:tr h="370840">
                <a:tc>
                  <a:txBody>
                    <a:bodyPr/>
                    <a:lstStyle/>
                    <a:p>
                      <a:r>
                        <a:rPr lang="en-US"/>
                        <a:t>2016 </a:t>
                      </a:r>
                      <a:r>
                        <a:rPr lang="en-US" err="1"/>
                        <a:t>ApprenticeshipUSA</a:t>
                      </a:r>
                      <a:r>
                        <a:rPr lang="en-US"/>
                        <a:t> plus </a:t>
                      </a:r>
                      <a:r>
                        <a:rPr lang="en-US" err="1"/>
                        <a:t>Capbreaker</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t>$2,000,000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4827713"/>
                  </a:ext>
                </a:extLst>
              </a:tr>
              <a:tr h="370840">
                <a:tc>
                  <a:txBody>
                    <a:bodyPr/>
                    <a:lstStyle/>
                    <a:p>
                      <a:r>
                        <a:rPr lang="en-US"/>
                        <a:t>2019 Expansion Grant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t>$2,854,797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6166031"/>
                  </a:ext>
                </a:extLst>
              </a:tr>
              <a:tr h="370840">
                <a:tc>
                  <a:txBody>
                    <a:bodyPr/>
                    <a:lstStyle/>
                    <a:p>
                      <a:r>
                        <a:rPr lang="en-US"/>
                        <a:t>2020 Expansion Grant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t>$6,012,924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197863"/>
                  </a:ext>
                </a:extLst>
              </a:tr>
              <a:tr h="370840">
                <a:tc>
                  <a:txBody>
                    <a:bodyPr/>
                    <a:lstStyle/>
                    <a:p>
                      <a:r>
                        <a:rPr lang="en-US"/>
                        <a:t>Good Jobs Challenge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t>$22,900,000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7836492"/>
                  </a:ext>
                </a:extLst>
              </a:tr>
              <a:tr h="370840">
                <a:tc>
                  <a:txBody>
                    <a:bodyPr/>
                    <a:lstStyle/>
                    <a:p>
                      <a:r>
                        <a:rPr lang="en-US"/>
                        <a:t>2023 Expansion &amp; Formula Grant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t>$6,650,620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5562666"/>
                  </a:ext>
                </a:extLst>
              </a:tr>
              <a:tr h="370840">
                <a:tc>
                  <a:txBody>
                    <a:bodyPr/>
                    <a:lstStyle/>
                    <a:p>
                      <a:r>
                        <a:rPr lang="en-US"/>
                        <a:t>Total Federal Apprenticeship Funding </a:t>
                      </a:r>
                    </a:p>
                  </a:txBody>
                  <a:tcPr>
                    <a:lnT w="12700" cap="flat" cmpd="sng" algn="ctr">
                      <a:solidFill>
                        <a:schemeClr val="tx1"/>
                      </a:solidFill>
                      <a:prstDash val="solid"/>
                      <a:round/>
                      <a:headEnd type="none" w="med" len="med"/>
                      <a:tailEnd type="none" w="med" len="med"/>
                    </a:lnT>
                  </a:tcPr>
                </a:tc>
                <a:tc>
                  <a:txBody>
                    <a:bodyPr/>
                    <a:lstStyle/>
                    <a:p>
                      <a:r>
                        <a:rPr lang="en-US" dirty="0"/>
                        <a:t>$40,618,341</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33103239"/>
                  </a:ext>
                </a:extLst>
              </a:tr>
            </a:tbl>
          </a:graphicData>
        </a:graphic>
      </p:graphicFrame>
      <p:sp>
        <p:nvSpPr>
          <p:cNvPr id="4" name="Text Placeholder 3" descr="Table showing Federal Discretionary Apprenticeship Funding&#10;2016 Apprenticeship Accelerator - $200,000&#10;&#10;2016 ApprenticeshipUSA plus Capbreaker - $2,000,000&#10;&#10;2019 Expansion Grant - $2,854,797&#10;&#10;2020 Expansion Grant - $6,012,924&#10;&#10;Good Jobs Challenge - $22,900,000&#10;&#10;2023 Expansion &amp; Formula Grant - $6,650,620&#10;&#10;Total Federal Apprenticeship Funding - $40,618,341&#10;">
            <a:extLst>
              <a:ext uri="{FF2B5EF4-FFF2-40B4-BE49-F238E27FC236}">
                <a16:creationId xmlns:a16="http://schemas.microsoft.com/office/drawing/2014/main" id="{EBFA4656-D137-EF57-6C9F-F418767800CB}"/>
              </a:ext>
            </a:extLst>
          </p:cNvPr>
          <p:cNvSpPr>
            <a:spLocks noGrp="1"/>
          </p:cNvSpPr>
          <p:nvPr>
            <p:ph type="body" sz="quarter" idx="13"/>
          </p:nvPr>
        </p:nvSpPr>
        <p:spPr>
          <a:xfrm>
            <a:off x="574675" y="2192458"/>
            <a:ext cx="6712815" cy="3894138"/>
          </a:xfrm>
        </p:spPr>
        <p:txBody>
          <a:bodyPr vert="horz" lIns="91440" tIns="45720" rIns="91440" bIns="45720" rtlCol="0" anchor="t">
            <a:normAutofit/>
          </a:bodyPr>
          <a:lstStyle/>
          <a:p>
            <a:pPr marL="0" indent="0">
              <a:buNone/>
            </a:pPr>
            <a:endParaRPr lang="en-US"/>
          </a:p>
          <a:p>
            <a:endParaRPr lang="en-US"/>
          </a:p>
        </p:txBody>
      </p:sp>
      <p:pic>
        <p:nvPicPr>
          <p:cNvPr id="3074" name="Picture 2" descr="Homepage | Apprenticeship.gov">
            <a:extLst>
              <a:ext uri="{FF2B5EF4-FFF2-40B4-BE49-F238E27FC236}">
                <a16:creationId xmlns:a16="http://schemas.microsoft.com/office/drawing/2014/main" id="{CC79C95B-2F5D-14F5-ADB2-6408C6039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881" y="2558642"/>
            <a:ext cx="4336759" cy="258380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0">
            <a:extLst>
              <a:ext uri="{FF2B5EF4-FFF2-40B4-BE49-F238E27FC236}">
                <a16:creationId xmlns:a16="http://schemas.microsoft.com/office/drawing/2014/main" id="{1068E7F3-3279-8F48-D0E4-6AC79FD3F7E8}"/>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spTree>
    <p:extLst>
      <p:ext uri="{BB962C8B-B14F-4D97-AF65-F5344CB8AC3E}">
        <p14:creationId xmlns:p14="http://schemas.microsoft.com/office/powerpoint/2010/main" val="924404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a:xfrm>
            <a:off x="838200" y="607362"/>
            <a:ext cx="10515600" cy="1325563"/>
          </a:xfrm>
        </p:spPr>
        <p:txBody>
          <a:bodyPr/>
          <a:lstStyle/>
          <a:p>
            <a:r>
              <a:rPr lang="en-US">
                <a:latin typeface="Montserrat"/>
              </a:rPr>
              <a:t>Funding for RA Programs</a:t>
            </a:r>
            <a:endParaRPr lang="en-US"/>
          </a:p>
        </p:txBody>
      </p:sp>
      <p:sp>
        <p:nvSpPr>
          <p:cNvPr id="7" name="Google Shape;395;g1c21b6fd450_0_0">
            <a:extLst>
              <a:ext uri="{FF2B5EF4-FFF2-40B4-BE49-F238E27FC236}">
                <a16:creationId xmlns:a16="http://schemas.microsoft.com/office/drawing/2014/main" id="{6169DF86-2285-91A3-40AA-252EDD7BE819}"/>
              </a:ext>
            </a:extLst>
          </p:cNvPr>
          <p:cNvSpPr txBox="1">
            <a:spLocks/>
          </p:cNvSpPr>
          <p:nvPr/>
        </p:nvSpPr>
        <p:spPr>
          <a:xfrm>
            <a:off x="838200" y="2078666"/>
            <a:ext cx="3933825" cy="3874459"/>
          </a:xfrm>
          <a:prstGeom prst="rect">
            <a:avLst/>
          </a:prstGeom>
          <a:solidFill>
            <a:srgbClr val="F3F4F4"/>
          </a:solidFill>
          <a:ln w="19050" cap="flat" cmpd="sng">
            <a:solidFill>
              <a:srgbClr val="00435D"/>
            </a:solidFill>
            <a:prstDash val="solid"/>
            <a:round/>
            <a:headEnd type="none" w="sm" len="sm"/>
            <a:tailEnd type="none" w="sm" len="sm"/>
          </a:ln>
        </p:spPr>
        <p:txBody>
          <a:bodyPr spcFirstLastPara="1" vert="horz" wrap="square" lIns="182875" tIns="182875" rIns="182875" bIns="182875" rtlCol="0" anchor="ctr" anchorCtr="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Pts val="2400"/>
              <a:buFont typeface="Arial" panose="020B0604020202020204" pitchFamily="34" charset="0"/>
              <a:buNone/>
              <a:tabLst/>
              <a:defRPr/>
            </a:pPr>
            <a:r>
              <a:rPr kumimoji="0" lang="en-US" sz="3600" b="1" i="0" u="none" strike="noStrike" kern="1200" cap="none" spc="0" normalizeH="0" baseline="0" noProof="0">
                <a:ln>
                  <a:noFill/>
                </a:ln>
                <a:solidFill>
                  <a:prstClr val="black">
                    <a:lumMod val="75000"/>
                    <a:lumOff val="25000"/>
                  </a:prstClr>
                </a:solidFill>
                <a:effectLst/>
                <a:uLnTx/>
                <a:uFillTx/>
                <a:latin typeface="Montserrat Medium" panose="02000505000000020004" pitchFamily="2" charset="77"/>
                <a:ea typeface="+mn-ea"/>
                <a:cs typeface="+mn-cs"/>
              </a:rPr>
              <a:t>Is your organization using State or Federal funds to support Apprenticeship?</a:t>
            </a:r>
            <a:endParaRPr kumimoji="0" lang="en-US" sz="3200" b="0" i="0" u="none" strike="noStrike" kern="1200" cap="none" spc="0" normalizeH="0" baseline="0" noProof="0">
              <a:ln>
                <a:noFill/>
              </a:ln>
              <a:solidFill>
                <a:prstClr val="black">
                  <a:lumMod val="75000"/>
                  <a:lumOff val="25000"/>
                </a:prstClr>
              </a:solidFill>
              <a:effectLst/>
              <a:uLnTx/>
              <a:uFillTx/>
              <a:latin typeface="Montserrat Medium" panose="02000505000000020004" pitchFamily="2" charset="77"/>
              <a:ea typeface="+mn-ea"/>
              <a:cs typeface="+mn-cs"/>
            </a:endParaRPr>
          </a:p>
        </p:txBody>
      </p:sp>
      <p:sp>
        <p:nvSpPr>
          <p:cNvPr id="8" name="Google Shape;397;g1c21b6fd450_0_0">
            <a:extLst>
              <a:ext uri="{FF2B5EF4-FFF2-40B4-BE49-F238E27FC236}">
                <a16:creationId xmlns:a16="http://schemas.microsoft.com/office/drawing/2014/main" id="{20551FE9-B88D-F790-C970-2FC8A2B7C3D1}"/>
              </a:ext>
            </a:extLst>
          </p:cNvPr>
          <p:cNvSpPr txBox="1">
            <a:spLocks/>
          </p:cNvSpPr>
          <p:nvPr/>
        </p:nvSpPr>
        <p:spPr>
          <a:xfrm>
            <a:off x="4914900" y="2078666"/>
            <a:ext cx="6648449" cy="4095991"/>
          </a:xfrm>
          <a:prstGeom prst="rect">
            <a:avLst/>
          </a:prstGeom>
          <a:noFill/>
          <a:ln>
            <a:noFill/>
          </a:ln>
        </p:spPr>
        <p:txBody>
          <a:bodyPr spcFirstLastPara="1" wrap="square" lIns="91425" tIns="45700" rIns="91425" bIns="4570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355600" algn="l" defTabSz="914400" rtl="0" eaLnBrk="1" fontAlgn="auto" latinLnBrk="0" hangingPunct="1">
              <a:lnSpc>
                <a:spcPct val="110000"/>
              </a:lnSpc>
              <a:spcBef>
                <a:spcPts val="0"/>
              </a:spcBef>
              <a:spcAft>
                <a:spcPts val="0"/>
              </a:spcAft>
              <a:buClrTx/>
              <a:buSzPts val="2000"/>
              <a:buFont typeface="Arial"/>
              <a:buAutoNum type="arabicPeriod"/>
              <a:tabLst/>
              <a:defRPr/>
            </a:pPr>
            <a:r>
              <a:rPr kumimoji="0" lang="en-US" sz="2800" b="0" i="0" u="none" strike="noStrike" kern="1200" cap="none" spc="0" normalizeH="0" baseline="0" noProof="0">
                <a:ln>
                  <a:noFill/>
                </a:ln>
                <a:solidFill>
                  <a:srgbClr val="5B9BD5"/>
                </a:solidFill>
                <a:effectLst/>
                <a:uLnTx/>
                <a:uFillTx/>
                <a:latin typeface="Montserrat Medium" panose="02000505000000020004" pitchFamily="2" charset="77"/>
                <a:ea typeface="+mn-ea"/>
                <a:cs typeface="+mn-cs"/>
              </a:rPr>
              <a:t>Yes</a:t>
            </a:r>
          </a:p>
          <a:p>
            <a:pPr marL="457200" marR="0" lvl="0" indent="-355600" algn="l" defTabSz="914400" rtl="0" eaLnBrk="1" fontAlgn="auto" latinLnBrk="0" hangingPunct="1">
              <a:lnSpc>
                <a:spcPct val="110000"/>
              </a:lnSpc>
              <a:spcBef>
                <a:spcPts val="0"/>
              </a:spcBef>
              <a:spcAft>
                <a:spcPts val="0"/>
              </a:spcAft>
              <a:buClrTx/>
              <a:buSzPts val="2000"/>
              <a:buFont typeface="Arial"/>
              <a:buAutoNum type="arabicPeriod"/>
              <a:tabLst/>
              <a:defRPr/>
            </a:pPr>
            <a:endParaRPr kumimoji="0" lang="en-US" sz="28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endParaRPr>
          </a:p>
          <a:p>
            <a:pPr marL="457200" marR="0" lvl="0" indent="-355600" algn="l" defTabSz="914400" rtl="0" eaLnBrk="1" fontAlgn="auto" latinLnBrk="0" hangingPunct="1">
              <a:lnSpc>
                <a:spcPct val="110000"/>
              </a:lnSpc>
              <a:spcBef>
                <a:spcPts val="0"/>
              </a:spcBef>
              <a:spcAft>
                <a:spcPts val="0"/>
              </a:spcAft>
              <a:buClrTx/>
              <a:buSzPts val="2000"/>
              <a:buFont typeface="Arial"/>
              <a:buAutoNum type="arabicPeriod"/>
              <a:tabLst/>
              <a:defRPr/>
            </a:pPr>
            <a:r>
              <a:rPr kumimoji="0" lang="en-US" sz="2800" b="0" i="0" u="none" strike="noStrike" kern="1200" cap="none" spc="0" normalizeH="0" baseline="0" noProof="0">
                <a:ln>
                  <a:noFill/>
                </a:ln>
                <a:solidFill>
                  <a:srgbClr val="5B9BD5"/>
                </a:solidFill>
                <a:effectLst/>
                <a:uLnTx/>
                <a:uFillTx/>
                <a:latin typeface="Montserrat Medium" panose="02000505000000020004" pitchFamily="2" charset="77"/>
                <a:ea typeface="+mn-ea"/>
                <a:cs typeface="+mn-cs"/>
              </a:rPr>
              <a:t>No</a:t>
            </a:r>
            <a:endParaRPr kumimoji="0" lang="en-US" sz="28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endParaRPr>
          </a:p>
          <a:p>
            <a:pPr marL="457200" marR="0" lvl="0" indent="-355600" algn="l" defTabSz="914400" rtl="0" eaLnBrk="1" fontAlgn="auto" latinLnBrk="0" hangingPunct="1">
              <a:lnSpc>
                <a:spcPct val="110000"/>
              </a:lnSpc>
              <a:spcBef>
                <a:spcPts val="1800"/>
              </a:spcBef>
              <a:spcAft>
                <a:spcPts val="0"/>
              </a:spcAft>
              <a:buClrTx/>
              <a:buSzPts val="2000"/>
              <a:buFont typeface="Arial" panose="020B0604020202020204" pitchFamily="34" charset="0"/>
              <a:buAutoNum type="arabicPeriod"/>
              <a:tabLst/>
              <a:defRPr/>
            </a:pPr>
            <a:r>
              <a:rPr kumimoji="0" lang="en-US" sz="2800" b="0" i="0" u="none" strike="noStrike" kern="1200" cap="none" spc="0" normalizeH="0" baseline="0" noProof="0">
                <a:ln>
                  <a:noFill/>
                </a:ln>
                <a:solidFill>
                  <a:srgbClr val="5B9BD5"/>
                </a:solidFill>
                <a:effectLst/>
                <a:uLnTx/>
                <a:uFillTx/>
                <a:latin typeface="Montserrat Medium" panose="02000505000000020004" pitchFamily="2" charset="77"/>
                <a:ea typeface="+mn-ea"/>
                <a:cs typeface="+mn-cs"/>
              </a:rPr>
              <a:t>Looking into It</a:t>
            </a:r>
            <a:endParaRPr kumimoji="0" lang="en-US" sz="7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endParaRPr>
          </a:p>
          <a:p>
            <a:pPr marL="457200" marR="0" lvl="0" indent="-401320" algn="l" defTabSz="914400" rtl="0" eaLnBrk="1" fontAlgn="auto" latinLnBrk="0" hangingPunct="1">
              <a:lnSpc>
                <a:spcPct val="110000"/>
              </a:lnSpc>
              <a:spcBef>
                <a:spcPts val="1800"/>
              </a:spcBef>
              <a:spcAft>
                <a:spcPts val="1800"/>
              </a:spcAft>
              <a:buClrTx/>
              <a:buSzPts val="2000"/>
              <a:buFont typeface="Arial"/>
              <a:buAutoNum type="arabicPeriod"/>
              <a:tabLst/>
              <a:defRPr/>
            </a:pPr>
            <a:r>
              <a:rPr kumimoji="0" lang="en-US" sz="2800" b="0" i="0" u="none" strike="noStrike" kern="1200" cap="none" spc="0" normalizeH="0" baseline="0" noProof="0">
                <a:ln>
                  <a:noFill/>
                </a:ln>
                <a:solidFill>
                  <a:srgbClr val="5B9BD5"/>
                </a:solidFill>
                <a:effectLst/>
                <a:uLnTx/>
                <a:uFillTx/>
                <a:latin typeface="Montserrat Medium" panose="02000505000000020004" pitchFamily="2" charset="77"/>
                <a:ea typeface="+mn-ea"/>
                <a:cs typeface="+mn-cs"/>
              </a:rPr>
              <a:t>Unsure of the Funding Options</a:t>
            </a:r>
            <a:endParaRPr kumimoji="0" lang="en-US" sz="28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endParaRPr>
          </a:p>
        </p:txBody>
      </p:sp>
      <p:sp>
        <p:nvSpPr>
          <p:cNvPr id="2" name="Footer Placeholder 10">
            <a:extLst>
              <a:ext uri="{FF2B5EF4-FFF2-40B4-BE49-F238E27FC236}">
                <a16:creationId xmlns:a16="http://schemas.microsoft.com/office/drawing/2014/main" id="{24D046F9-EA21-90D6-3D94-5E5A2AD97D73}"/>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spTree>
    <p:extLst>
      <p:ext uri="{BB962C8B-B14F-4D97-AF65-F5344CB8AC3E}">
        <p14:creationId xmlns:p14="http://schemas.microsoft.com/office/powerpoint/2010/main" val="2445756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normAutofit/>
          </a:bodyPr>
          <a:lstStyle/>
          <a:p>
            <a:pPr algn="ctr"/>
            <a:r>
              <a:rPr lang="en-US" b="1">
                <a:solidFill>
                  <a:schemeClr val="bg1"/>
                </a:solidFill>
                <a:latin typeface="Montserrat"/>
              </a:rPr>
              <a:t>WIOA, ARPA, and Maryland Alignment</a:t>
            </a:r>
          </a:p>
        </p:txBody>
      </p:sp>
    </p:spTree>
    <p:extLst>
      <p:ext uri="{BB962C8B-B14F-4D97-AF65-F5344CB8AC3E}">
        <p14:creationId xmlns:p14="http://schemas.microsoft.com/office/powerpoint/2010/main" val="3556055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2900">
                <a:solidFill>
                  <a:schemeClr val="bg1"/>
                </a:solidFill>
                <a:latin typeface="Montserrat"/>
              </a:rPr>
              <a:t>ARPA, WIOA and Apprenticeship Alignment Case Study</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576941" y="1535185"/>
            <a:ext cx="8401806" cy="4295164"/>
          </a:xfrm>
        </p:spPr>
        <p:txBody>
          <a:bodyPr vert="horz" lIns="91440" tIns="45720" rIns="91440" bIns="45720" rtlCol="0" anchor="t">
            <a:noAutofit/>
          </a:bodyPr>
          <a:lstStyle/>
          <a:p>
            <a:pPr marL="342900" marR="0" lvl="0" indent="-342900">
              <a:lnSpc>
                <a:spcPct val="107000"/>
              </a:lnSpc>
              <a:spcBef>
                <a:spcPts val="0"/>
              </a:spcBef>
              <a:spcAft>
                <a:spcPts val="0"/>
              </a:spcAft>
              <a:buFont typeface="Symbol" panose="05050102010706020507" pitchFamily="18" charset="2"/>
              <a:buChar char=""/>
            </a:pPr>
            <a:r>
              <a:rPr lang="en-US" sz="1800">
                <a:effectLst/>
                <a:latin typeface="Montserrat" panose="00000500000000000000" pitchFamily="2" charset="0"/>
                <a:ea typeface="Calibri" panose="020F0502020204030204" pitchFamily="34" charset="0"/>
                <a:cs typeface="Calibri" panose="020F0502020204030204" pitchFamily="34" charset="0"/>
              </a:rPr>
              <a:t>In fall of 2022, the Department of Commerce awarded Maryland nearly $23 million dollars under the </a:t>
            </a:r>
            <a:r>
              <a:rPr lang="en-US" sz="1800">
                <a:effectLst/>
                <a:latin typeface="Montserrat" panose="00000500000000000000" pitchFamily="2" charset="0"/>
                <a:ea typeface="Calibri" panose="020F0502020204030204" pitchFamily="34" charset="0"/>
                <a:cs typeface="Calibri" panose="020F0502020204030204" pitchFamily="34" charset="0"/>
                <a:hlinkClick r:id="rId3"/>
              </a:rPr>
              <a:t>Good Jobs Challenge grant </a:t>
            </a:r>
            <a:r>
              <a:rPr lang="en-US" sz="1800">
                <a:effectLst/>
                <a:latin typeface="Montserrat" panose="00000500000000000000" pitchFamily="2" charset="0"/>
                <a:ea typeface="Calibri" panose="020F0502020204030204" pitchFamily="34" charset="0"/>
                <a:cs typeface="Calibri" panose="020F0502020204030204" pitchFamily="34" charset="0"/>
              </a:rPr>
              <a:t>program to foster the development of a workforce to support the emerging offshore wind industry.</a:t>
            </a:r>
          </a:p>
          <a:p>
            <a:pPr marL="342900" marR="0" lvl="0" indent="-342900">
              <a:lnSpc>
                <a:spcPct val="107000"/>
              </a:lnSpc>
              <a:spcBef>
                <a:spcPts val="0"/>
              </a:spcBef>
              <a:spcAft>
                <a:spcPts val="0"/>
              </a:spcAft>
              <a:buFont typeface="Symbol" panose="05050102010706020507" pitchFamily="18" charset="2"/>
              <a:buChar char=""/>
            </a:pPr>
            <a:endParaRPr lang="en-US" sz="1800">
              <a:effectLst/>
              <a:latin typeface="Montserrat" panose="00000500000000000000" pitchFamily="2"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Montserrat" panose="00000500000000000000" pitchFamily="2" charset="0"/>
                <a:ea typeface="Calibri" panose="020F0502020204030204" pitchFamily="34" charset="0"/>
                <a:cs typeface="Calibri" panose="020F0502020204030204" pitchFamily="34" charset="0"/>
              </a:rPr>
              <a:t>Maryland Works for Wind (MWW)- a regional consortium committed to establishing Maryland as the country’s premier destination for offshore  wind training, fabrication, and employment</a:t>
            </a:r>
          </a:p>
          <a:p>
            <a:pPr marL="342900" marR="0" lvl="0" indent="-342900">
              <a:lnSpc>
                <a:spcPct val="107000"/>
              </a:lnSpc>
              <a:spcBef>
                <a:spcPts val="0"/>
              </a:spcBef>
              <a:spcAft>
                <a:spcPts val="0"/>
              </a:spcAft>
              <a:buFont typeface="Symbol" panose="05050102010706020507" pitchFamily="18" charset="2"/>
              <a:buChar char=""/>
            </a:pPr>
            <a:endParaRPr lang="en-US" sz="1800">
              <a:effectLst/>
              <a:latin typeface="Montserrat" panose="00000500000000000000" pitchFamily="2"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Montserrat" panose="00000500000000000000" pitchFamily="2" charset="0"/>
                <a:ea typeface="Calibri" panose="020F0502020204030204" pitchFamily="34" charset="0"/>
                <a:cs typeface="Calibri" panose="020F0502020204030204" pitchFamily="34" charset="0"/>
              </a:rPr>
              <a:t>Robust sectoral partnership of employers, unions, Local Workforce Development Areas, business alliances, and training providers</a:t>
            </a:r>
            <a:r>
              <a:rPr lang="en-US" sz="1800">
                <a:latin typeface="Montserrat" panose="00000500000000000000" pitchFamily="2" charset="0"/>
                <a:ea typeface="Calibri" panose="020F0502020204030204" pitchFamily="34" charset="0"/>
                <a:cs typeface="Times New Roman" panose="02020603050405020304" pitchFamily="18" charset="0"/>
              </a:rPr>
              <a:t>.  Also a strong </a:t>
            </a:r>
            <a:r>
              <a:rPr lang="en-US" sz="1800">
                <a:latin typeface="Montserrat" panose="00000500000000000000" pitchFamily="2" charset="0"/>
                <a:ea typeface="Calibri" panose="020F0502020204030204" pitchFamily="34" charset="0"/>
                <a:cs typeface="Calibri" panose="020F0502020204030204" pitchFamily="34" charset="0"/>
              </a:rPr>
              <a:t>commitment to drive economic development, connect underrepresented populations to good-paying careers, and build upon existing investments</a:t>
            </a:r>
            <a:endParaRPr lang="en-US" sz="1800">
              <a:effectLst/>
              <a:latin typeface="Montserrat" panose="00000500000000000000" pitchFamily="2"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6" name="Picture 5" descr="Maryland Works for Wind">
            <a:extLst>
              <a:ext uri="{FF2B5EF4-FFF2-40B4-BE49-F238E27FC236}">
                <a16:creationId xmlns:a16="http://schemas.microsoft.com/office/drawing/2014/main" id="{18285E0B-373F-4985-797C-C57C4BD44E10}"/>
              </a:ext>
            </a:extLst>
          </p:cNvPr>
          <p:cNvPicPr>
            <a:picLocks noChangeAspect="1"/>
          </p:cNvPicPr>
          <p:nvPr/>
        </p:nvPicPr>
        <p:blipFill>
          <a:blip r:embed="rId5"/>
          <a:stretch>
            <a:fillRect/>
          </a:stretch>
        </p:blipFill>
        <p:spPr>
          <a:xfrm>
            <a:off x="8882033" y="1921078"/>
            <a:ext cx="3217604" cy="3296873"/>
          </a:xfrm>
          <a:prstGeom prst="rect">
            <a:avLst/>
          </a:prstGeom>
        </p:spPr>
      </p:pic>
    </p:spTree>
    <p:extLst>
      <p:ext uri="{BB962C8B-B14F-4D97-AF65-F5344CB8AC3E}">
        <p14:creationId xmlns:p14="http://schemas.microsoft.com/office/powerpoint/2010/main" val="1578293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85799" y="1746102"/>
            <a:ext cx="8860873" cy="4206641"/>
          </a:xfrm>
        </p:spPr>
        <p:txBody>
          <a:bodyPr>
            <a:normAutofit fontScale="85000" lnSpcReduction="10000"/>
          </a:bodyPr>
          <a:lstStyle/>
          <a:p>
            <a:pPr>
              <a:lnSpc>
                <a:spcPct val="120000"/>
              </a:lnSpc>
            </a:pPr>
            <a:r>
              <a:rPr lang="en-US">
                <a:solidFill>
                  <a:schemeClr val="tx1"/>
                </a:solidFill>
                <a:latin typeface="Montserrat Medium"/>
                <a:cs typeface="Segoe UI"/>
              </a:rPr>
              <a:t>Center of Excellence Overview</a:t>
            </a:r>
          </a:p>
          <a:p>
            <a:pPr>
              <a:lnSpc>
                <a:spcPct val="120000"/>
              </a:lnSpc>
            </a:pPr>
            <a:r>
              <a:rPr lang="en-US">
                <a:solidFill>
                  <a:schemeClr val="tx1"/>
                </a:solidFill>
                <a:latin typeface="Montserrat Medium"/>
                <a:cs typeface="Segoe UI"/>
              </a:rPr>
              <a:t>An Overview of Registered and Youth Apprenticeship</a:t>
            </a:r>
          </a:p>
          <a:p>
            <a:pPr>
              <a:lnSpc>
                <a:spcPct val="120000"/>
              </a:lnSpc>
            </a:pPr>
            <a:r>
              <a:rPr lang="en-US">
                <a:solidFill>
                  <a:schemeClr val="tx1"/>
                </a:solidFill>
                <a:latin typeface="Montserrat Medium"/>
                <a:cs typeface="Segoe UI"/>
              </a:rPr>
              <a:t>What is the State of Registered Apprenticeship (RA) in Maryland</a:t>
            </a:r>
          </a:p>
          <a:p>
            <a:pPr>
              <a:lnSpc>
                <a:spcPct val="120000"/>
              </a:lnSpc>
            </a:pPr>
            <a:r>
              <a:rPr lang="en-US">
                <a:solidFill>
                  <a:schemeClr val="tx1"/>
                </a:solidFill>
                <a:latin typeface="Montserrat Medium"/>
                <a:cs typeface="Segoe UI"/>
              </a:rPr>
              <a:t>Resources to Support Registered Apprenticeship</a:t>
            </a:r>
          </a:p>
          <a:p>
            <a:pPr>
              <a:lnSpc>
                <a:spcPct val="120000"/>
              </a:lnSpc>
            </a:pPr>
            <a:r>
              <a:rPr lang="en-US">
                <a:solidFill>
                  <a:schemeClr val="tx1"/>
                </a:solidFill>
                <a:latin typeface="Montserrat Medium"/>
                <a:cs typeface="Segoe UI"/>
              </a:rPr>
              <a:t>Local Workforce Board Involvement in RA</a:t>
            </a:r>
          </a:p>
          <a:p>
            <a:pPr>
              <a:lnSpc>
                <a:spcPct val="120000"/>
              </a:lnSpc>
            </a:pPr>
            <a:r>
              <a:rPr lang="en-US">
                <a:solidFill>
                  <a:schemeClr val="tx1"/>
                </a:solidFill>
                <a:latin typeface="Montserrat Medium" panose="00000600000000000000" pitchFamily="2" charset="0"/>
                <a:cs typeface="Segoe UI" panose="020B0502040204020203" pitchFamily="34" charset="0"/>
              </a:rPr>
              <a:t>Working with Intermediaries to Support Your Board</a:t>
            </a:r>
          </a:p>
          <a:p>
            <a:pPr>
              <a:lnSpc>
                <a:spcPct val="120000"/>
              </a:lnSpc>
            </a:pPr>
            <a:r>
              <a:rPr lang="en-US">
                <a:solidFill>
                  <a:schemeClr val="tx1"/>
                </a:solidFill>
                <a:latin typeface="Montserrat Medium" panose="00000600000000000000" pitchFamily="2" charset="0"/>
                <a:cs typeface="Segoe UI" panose="020B0502040204020203" pitchFamily="34" charset="0"/>
              </a:rPr>
              <a:t>Questions and Wrap Up</a:t>
            </a:r>
          </a:p>
          <a:p>
            <a:endParaRPr lang="en-US"/>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732" y="3707508"/>
            <a:ext cx="2397826" cy="2397826"/>
          </a:xfrm>
          <a:prstGeom prst="rect">
            <a:avLst/>
          </a:prstGeom>
        </p:spPr>
      </p:pic>
      <p:pic>
        <p:nvPicPr>
          <p:cNvPr id="5" name="Picture 4" descr="Center of Excellence logo">
            <a:extLst>
              <a:ext uri="{FF2B5EF4-FFF2-40B4-BE49-F238E27FC236}">
                <a16:creationId xmlns:a16="http://schemas.microsoft.com/office/drawing/2014/main" id="{EF623A6E-BF54-626D-AD32-BF517DC08D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756495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199" y="420540"/>
            <a:ext cx="10829925" cy="1325563"/>
          </a:xfrm>
        </p:spPr>
        <p:txBody>
          <a:bodyPr>
            <a:normAutofit/>
          </a:bodyPr>
          <a:lstStyle/>
          <a:p>
            <a:r>
              <a:rPr lang="en-US" sz="2900" dirty="0">
                <a:solidFill>
                  <a:schemeClr val="bg1"/>
                </a:solidFill>
                <a:latin typeface="Montserrat"/>
              </a:rPr>
              <a:t>ARPA, WIOA and Apprenticeship Alignment Case Study </a:t>
            </a:r>
            <a:r>
              <a:rPr lang="en-US" sz="2900" dirty="0">
                <a:latin typeface="Montserrat"/>
              </a:rPr>
              <a:t>1</a:t>
            </a:r>
          </a:p>
        </p:txBody>
      </p:sp>
      <p:pic>
        <p:nvPicPr>
          <p:cNvPr id="9" name="Content Placeholder 8" descr="Maryland Works for Wind - Project Partners - diagram that shows Local Workforce Development Areas (Baltimore County Department of Economic &amp; Workforce Development, Baltimore City Mayor's Office of Employment Development, Lower Shore Workforce Alliance), Business Alliance (Business Network for Offshore Wind, Clean Energy States Alliance), Employers (Orsted, US Wind, others), Tier II Training Providers (Baltimore-DC Metro Building Trades Council, Baltimore Electrical JATC, Finishing Trades Institute of Maryland, Virginia, Washington DC, and Vicinities, Ironworkers JATC, Mid-Atlantic Carpenters Training Center JATC, Opearting Engineers JATC), Tier I Training Providers (Chesapeake College, Community College of Baltimore County, Jane Addams Resource Corporation, Libing Classrooms Foundation, Maritime Institute of Technology and Graduate Studies, Maryland New Directions, Manugacturing Extension Partnership, MD Labor Office of Correctional Education, Wor-Wic Community College)">
            <a:extLst>
              <a:ext uri="{FF2B5EF4-FFF2-40B4-BE49-F238E27FC236}">
                <a16:creationId xmlns:a16="http://schemas.microsoft.com/office/drawing/2014/main" id="{27B37BD1-D2DA-4079-8D71-C01C9A322DE3}"/>
              </a:ext>
            </a:extLst>
          </p:cNvPr>
          <p:cNvPicPr>
            <a:picLocks noGrp="1" noChangeAspect="1"/>
          </p:cNvPicPr>
          <p:nvPr>
            <p:ph idx="1"/>
          </p:nvPr>
        </p:nvPicPr>
        <p:blipFill>
          <a:blip r:embed="rId3"/>
          <a:stretch>
            <a:fillRect/>
          </a:stretch>
        </p:blipFill>
        <p:spPr>
          <a:xfrm>
            <a:off x="2219324" y="1495830"/>
            <a:ext cx="8057189" cy="4879570"/>
          </a:xfr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409860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5688-302A-FA42-DC08-DB082B181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AD5F8-68BB-5400-F6EA-AF20B24CF2BE}"/>
              </a:ext>
            </a:extLst>
          </p:cNvPr>
          <p:cNvSpPr>
            <a:spLocks noGrp="1"/>
          </p:cNvSpPr>
          <p:nvPr>
            <p:ph type="title"/>
          </p:nvPr>
        </p:nvSpPr>
        <p:spPr>
          <a:xfrm>
            <a:off x="838200" y="2588585"/>
            <a:ext cx="10515600" cy="1325563"/>
          </a:xfrm>
        </p:spPr>
        <p:txBody>
          <a:bodyPr>
            <a:noAutofit/>
          </a:bodyPr>
          <a:lstStyle/>
          <a:p>
            <a:pPr algn="ctr"/>
            <a:r>
              <a:rPr lang="en-US" b="1">
                <a:solidFill>
                  <a:schemeClr val="bg1"/>
                </a:solidFill>
                <a:latin typeface="Montserrat"/>
              </a:rPr>
              <a:t>WIOA- Key Resources to Support RA</a:t>
            </a:r>
          </a:p>
        </p:txBody>
      </p:sp>
      <p:sp>
        <p:nvSpPr>
          <p:cNvPr id="4" name="Footer Placeholder 10">
            <a:extLst>
              <a:ext uri="{FF2B5EF4-FFF2-40B4-BE49-F238E27FC236}">
                <a16:creationId xmlns:a16="http://schemas.microsoft.com/office/drawing/2014/main" id="{ABD6F751-32CB-8A5B-FE8C-1BB42CF814DE}"/>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spTree>
    <p:extLst>
      <p:ext uri="{BB962C8B-B14F-4D97-AF65-F5344CB8AC3E}">
        <p14:creationId xmlns:p14="http://schemas.microsoft.com/office/powerpoint/2010/main" val="3695988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8" name="Picture 7" descr="WIOA Funding to Support Apprenticeship Items Including Related Training Instruction, On-th-Job Training and Supportive Services">
            <a:extLst>
              <a:ext uri="{FF2B5EF4-FFF2-40B4-BE49-F238E27FC236}">
                <a16:creationId xmlns:a16="http://schemas.microsoft.com/office/drawing/2014/main" id="{27D3B047-47F1-BE8F-79F2-302BBA88C6DC}"/>
              </a:ext>
            </a:extLst>
          </p:cNvPr>
          <p:cNvPicPr>
            <a:picLocks noChangeAspect="1"/>
          </p:cNvPicPr>
          <p:nvPr/>
        </p:nvPicPr>
        <p:blipFill rotWithShape="1">
          <a:blip r:embed="rId3"/>
          <a:srcRect t="27460"/>
          <a:stretch/>
        </p:blipFill>
        <p:spPr>
          <a:xfrm>
            <a:off x="1160265" y="1622422"/>
            <a:ext cx="10033956" cy="4503656"/>
          </a:xfrm>
          <a:prstGeom prst="rect">
            <a:avLst/>
          </a:prstGeom>
          <a:ln>
            <a:noFill/>
          </a:ln>
          <a:effectLst/>
        </p:spPr>
      </p:pic>
      <p:sp>
        <p:nvSpPr>
          <p:cNvPr id="3" name="Title 2">
            <a:extLst>
              <a:ext uri="{FF2B5EF4-FFF2-40B4-BE49-F238E27FC236}">
                <a16:creationId xmlns:a16="http://schemas.microsoft.com/office/drawing/2014/main" id="{3790E8D1-4404-FF2C-F036-477C0B139650}"/>
              </a:ext>
            </a:extLst>
          </p:cNvPr>
          <p:cNvSpPr>
            <a:spLocks noGrp="1"/>
          </p:cNvSpPr>
          <p:nvPr>
            <p:ph type="title"/>
          </p:nvPr>
        </p:nvSpPr>
        <p:spPr/>
        <p:txBody>
          <a:bodyPr/>
          <a:lstStyle/>
          <a:p>
            <a:r>
              <a:rPr lang="en-US">
                <a:latin typeface="Montserrat"/>
              </a:rPr>
              <a:t>WIOA Funding, Supports for RA</a:t>
            </a:r>
            <a:endParaRPr lang="en-US"/>
          </a:p>
        </p:txBody>
      </p:sp>
      <p:sp>
        <p:nvSpPr>
          <p:cNvPr id="2" name="Slide Number Placeholder 5">
            <a:extLst>
              <a:ext uri="{FF2B5EF4-FFF2-40B4-BE49-F238E27FC236}">
                <a16:creationId xmlns:a16="http://schemas.microsoft.com/office/drawing/2014/main" id="{F9977A3A-88C7-391E-5954-871DBD95BB7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4" name="Picture 3">
            <a:extLst>
              <a:ext uri="{FF2B5EF4-FFF2-40B4-BE49-F238E27FC236}">
                <a16:creationId xmlns:a16="http://schemas.microsoft.com/office/drawing/2014/main" id="{90C3EE6B-7788-9D73-2580-850FFA15DD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F0D718ED-4D72-A1AB-A555-1332A849840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599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xfrm>
            <a:off x="0" y="399961"/>
            <a:ext cx="12192000" cy="1325563"/>
          </a:xfrm>
          <a:prstGeom prst="rect">
            <a:avLst/>
          </a:prstGeom>
          <a:noFill/>
          <a:ln>
            <a:noFill/>
          </a:ln>
        </p:spPr>
        <p:txBody>
          <a:bodyPr spcFirstLastPara="1" wrap="square" lIns="182875" tIns="45700" rIns="91425" bIns="45700" anchor="ctr" anchorCtr="0">
            <a:normAutofit/>
          </a:bodyPr>
          <a:lstStyle/>
          <a:p>
            <a:pPr marL="0" lvl="0" indent="0" algn="ctr" rtl="0">
              <a:lnSpc>
                <a:spcPct val="90000"/>
              </a:lnSpc>
              <a:spcBef>
                <a:spcPts val="0"/>
              </a:spcBef>
              <a:spcAft>
                <a:spcPts val="0"/>
              </a:spcAft>
              <a:buSzPts val="1800"/>
              <a:buNone/>
            </a:pPr>
            <a:r>
              <a:rPr lang="en-US"/>
              <a:t>RA Co-Enrollment and WIOA Benefits</a:t>
            </a:r>
            <a:endParaRPr/>
          </a:p>
        </p:txBody>
      </p:sp>
      <p:sp>
        <p:nvSpPr>
          <p:cNvPr id="4" name="TextBox 3">
            <a:extLst>
              <a:ext uri="{FF2B5EF4-FFF2-40B4-BE49-F238E27FC236}">
                <a16:creationId xmlns:a16="http://schemas.microsoft.com/office/drawing/2014/main" id="{99AD1B27-A76C-86BA-6BF8-4E2F70FCC3D2}"/>
              </a:ext>
            </a:extLst>
          </p:cNvPr>
          <p:cNvSpPr txBox="1"/>
          <p:nvPr/>
        </p:nvSpPr>
        <p:spPr>
          <a:xfrm>
            <a:off x="863462" y="1827536"/>
            <a:ext cx="1027534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3200" b="0" i="0">
                <a:solidFill>
                  <a:srgbClr val="373737"/>
                </a:solidFill>
                <a:effectLst/>
                <a:latin typeface="Montserrat Medium" panose="00000600000000000000" pitchFamily="2" charset="0"/>
                <a:cs typeface="Segoe UI"/>
              </a:rPr>
              <a:t>Unlock additional sources of RA program support for employers who sponsor programs or hire apprentices and for job seekers hired as apprentices</a:t>
            </a:r>
          </a:p>
          <a:p>
            <a:pPr marL="571500" indent="-571500">
              <a:buFont typeface="Arial" panose="020B0604020202020204" pitchFamily="34" charset="0"/>
              <a:buChar char="•"/>
            </a:pPr>
            <a:endParaRPr lang="en-US">
              <a:solidFill>
                <a:srgbClr val="373737"/>
              </a:solidFill>
              <a:latin typeface="Montserrat Medium" panose="00000600000000000000" pitchFamily="2" charset="0"/>
              <a:cs typeface="Segoe UI"/>
            </a:endParaRPr>
          </a:p>
          <a:p>
            <a:pPr marL="571500" indent="-571500">
              <a:buFont typeface="Arial" panose="020B0604020202020204" pitchFamily="34" charset="0"/>
              <a:buChar char="•"/>
            </a:pPr>
            <a:r>
              <a:rPr lang="en-US" sz="3200">
                <a:solidFill>
                  <a:srgbClr val="373737"/>
                </a:solidFill>
                <a:latin typeface="Montserrat Medium" panose="00000600000000000000" pitchFamily="2" charset="0"/>
                <a:cs typeface="Segoe UI"/>
              </a:rPr>
              <a:t>Shared outcomes</a:t>
            </a:r>
          </a:p>
          <a:p>
            <a:pPr marL="571500" indent="-571500">
              <a:buFont typeface="Arial" panose="020B0604020202020204" pitchFamily="34" charset="0"/>
              <a:buChar char="•"/>
            </a:pPr>
            <a:endParaRPr lang="en-US">
              <a:solidFill>
                <a:srgbClr val="373737"/>
              </a:solidFill>
              <a:latin typeface="Montserrat Medium" panose="00000600000000000000" pitchFamily="2" charset="0"/>
              <a:cs typeface="Segoe UI"/>
            </a:endParaRPr>
          </a:p>
          <a:p>
            <a:pPr marL="571500" indent="-571500">
              <a:buFont typeface="Arial" panose="020B0604020202020204" pitchFamily="34" charset="0"/>
              <a:buChar char="•"/>
            </a:pPr>
            <a:r>
              <a:rPr lang="en-US" sz="3200">
                <a:solidFill>
                  <a:srgbClr val="373737"/>
                </a:solidFill>
                <a:latin typeface="Montserrat Medium" panose="00000600000000000000" pitchFamily="2" charset="0"/>
                <a:cs typeface="Segoe UI"/>
              </a:rPr>
              <a:t>Boost overall alignment </a:t>
            </a:r>
            <a:br>
              <a:rPr lang="en-US" sz="3200">
                <a:solidFill>
                  <a:srgbClr val="373737"/>
                </a:solidFill>
                <a:latin typeface="Montserrat Medium" panose="00000600000000000000" pitchFamily="2" charset="0"/>
                <a:cs typeface="Segoe UI"/>
              </a:rPr>
            </a:br>
            <a:r>
              <a:rPr lang="en-US" sz="3200">
                <a:solidFill>
                  <a:srgbClr val="373737"/>
                </a:solidFill>
                <a:latin typeface="Montserrat Medium" panose="00000600000000000000" pitchFamily="2" charset="0"/>
                <a:cs typeface="Segoe UI"/>
              </a:rPr>
              <a:t>for workforce system</a:t>
            </a:r>
            <a:endParaRPr lang="en-US" sz="3200">
              <a:latin typeface="Montserrat Medium" panose="00000600000000000000" pitchFamily="2" charset="0"/>
              <a:cs typeface="Segoe UI"/>
            </a:endParaRPr>
          </a:p>
        </p:txBody>
      </p:sp>
      <p:pic>
        <p:nvPicPr>
          <p:cNvPr id="2" name="Picture 1" descr="WIOA Funding to Support Apprenticeship Items Including Related Training Instruction, On-th-Job Training and Supportive Services">
            <a:extLst>
              <a:ext uri="{FF2B5EF4-FFF2-40B4-BE49-F238E27FC236}">
                <a16:creationId xmlns:a16="http://schemas.microsoft.com/office/drawing/2014/main" id="{D2A396E3-FF90-7693-023E-7D776E618400}"/>
              </a:ext>
            </a:extLst>
          </p:cNvPr>
          <p:cNvPicPr>
            <a:picLocks noChangeAspect="1"/>
          </p:cNvPicPr>
          <p:nvPr/>
        </p:nvPicPr>
        <p:blipFill rotWithShape="1">
          <a:blip r:embed="rId3"/>
          <a:srcRect t="27460"/>
          <a:stretch/>
        </p:blipFill>
        <p:spPr>
          <a:xfrm>
            <a:off x="6900530" y="3826452"/>
            <a:ext cx="4428008" cy="1987474"/>
          </a:xfrm>
          <a:prstGeom prst="rect">
            <a:avLst/>
          </a:prstGeom>
          <a:ln>
            <a:noFill/>
          </a:ln>
          <a:effectLst>
            <a:outerShdw blurRad="292100" dist="139700" dir="2700000" algn="tl" rotWithShape="0">
              <a:srgbClr val="333333">
                <a:alpha val="65000"/>
              </a:srgbClr>
            </a:outerShdw>
          </a:effectLst>
        </p:spPr>
      </p:pic>
      <p:sp>
        <p:nvSpPr>
          <p:cNvPr id="3" name="Slide Number Placeholder 5">
            <a:extLst>
              <a:ext uri="{FF2B5EF4-FFF2-40B4-BE49-F238E27FC236}">
                <a16:creationId xmlns:a16="http://schemas.microsoft.com/office/drawing/2014/main" id="{CFE4D038-D476-E9D4-A30B-8680E621D02D}"/>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C862131B-DCD6-C653-3DFD-54E553B1FE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6" name="Rectangle 5">
            <a:extLst>
              <a:ext uri="{FF2B5EF4-FFF2-40B4-BE49-F238E27FC236}">
                <a16:creationId xmlns:a16="http://schemas.microsoft.com/office/drawing/2014/main" id="{3363BA94-5AD1-C34B-B96A-E0D959C5234D}"/>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442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xfrm>
            <a:off x="0" y="399961"/>
            <a:ext cx="12192000" cy="1325563"/>
          </a:xfrm>
          <a:prstGeom prst="rect">
            <a:avLst/>
          </a:prstGeom>
          <a:noFill/>
          <a:ln>
            <a:noFill/>
          </a:ln>
        </p:spPr>
        <p:txBody>
          <a:bodyPr spcFirstLastPara="1" wrap="square" lIns="182875" tIns="45700" rIns="91425" bIns="45700" anchor="ctr" anchorCtr="0">
            <a:normAutofit/>
          </a:bodyPr>
          <a:lstStyle/>
          <a:p>
            <a:pPr marL="0" lvl="0" indent="0" algn="ctr" rtl="0">
              <a:lnSpc>
                <a:spcPct val="90000"/>
              </a:lnSpc>
              <a:spcBef>
                <a:spcPts val="0"/>
              </a:spcBef>
              <a:spcAft>
                <a:spcPts val="0"/>
              </a:spcAft>
              <a:buSzPts val="1800"/>
              <a:buNone/>
            </a:pPr>
            <a:r>
              <a:rPr lang="en-US"/>
              <a:t>RA Co-Enrollment and WIOA</a:t>
            </a:r>
            <a:endParaRPr/>
          </a:p>
        </p:txBody>
      </p:sp>
      <p:sp>
        <p:nvSpPr>
          <p:cNvPr id="4" name="TextBox 3">
            <a:extLst>
              <a:ext uri="{FF2B5EF4-FFF2-40B4-BE49-F238E27FC236}">
                <a16:creationId xmlns:a16="http://schemas.microsoft.com/office/drawing/2014/main" id="{99AD1B27-A76C-86BA-6BF8-4E2F70FCC3D2}"/>
              </a:ext>
            </a:extLst>
          </p:cNvPr>
          <p:cNvSpPr txBox="1"/>
          <p:nvPr/>
        </p:nvSpPr>
        <p:spPr>
          <a:xfrm>
            <a:off x="855815" y="2012303"/>
            <a:ext cx="471028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015E"/>
                </a:solidFill>
                <a:effectLst>
                  <a:outerShdw blurRad="38100" dist="38100" dir="2700000" algn="tl">
                    <a:srgbClr val="000000">
                      <a:alpha val="43137"/>
                    </a:srgbClr>
                  </a:outerShdw>
                </a:effectLst>
                <a:latin typeface="Montserrat Medium" panose="00000600000000000000" pitchFamily="2" charset="0"/>
                <a:cs typeface="Segoe UI"/>
              </a:rPr>
              <a:t>Understand how to correctly report </a:t>
            </a:r>
            <a:br>
              <a:rPr lang="en-US" sz="3200" b="1">
                <a:effectLst>
                  <a:outerShdw blurRad="38100" dist="38100" dir="2700000" algn="tl">
                    <a:srgbClr val="000000">
                      <a:alpha val="43137"/>
                    </a:srgbClr>
                  </a:outerShdw>
                </a:effectLst>
                <a:latin typeface="Montserrat Medium" panose="00000600000000000000" pitchFamily="2" charset="0"/>
              </a:rPr>
            </a:br>
            <a:r>
              <a:rPr lang="en-US" sz="3200" b="1">
                <a:solidFill>
                  <a:srgbClr val="373737"/>
                </a:solidFill>
                <a:effectLst>
                  <a:outerShdw blurRad="38100" dist="38100" dir="2700000" algn="tl">
                    <a:srgbClr val="000000">
                      <a:alpha val="43137"/>
                    </a:srgbClr>
                  </a:outerShdw>
                </a:effectLst>
                <a:latin typeface="Montserrat Medium" panose="00000600000000000000" pitchFamily="2" charset="0"/>
                <a:cs typeface="Segoe UI"/>
                <a:hlinkClick r:id="rId3"/>
              </a:rPr>
              <a:t>RA and WIOA </a:t>
            </a:r>
            <a:br>
              <a:rPr lang="en-US" sz="3200" b="1">
                <a:effectLst>
                  <a:outerShdw blurRad="38100" dist="38100" dir="2700000" algn="tl">
                    <a:srgbClr val="000000">
                      <a:alpha val="43137"/>
                    </a:srgbClr>
                  </a:outerShdw>
                </a:effectLst>
                <a:latin typeface="Montserrat Medium" panose="00000600000000000000" pitchFamily="2" charset="0"/>
                <a:hlinkClick r:id="rId3"/>
              </a:rPr>
            </a:br>
            <a:r>
              <a:rPr lang="en-US" sz="3200" b="1">
                <a:solidFill>
                  <a:srgbClr val="373737"/>
                </a:solidFill>
                <a:effectLst>
                  <a:outerShdw blurRad="38100" dist="38100" dir="2700000" algn="tl">
                    <a:srgbClr val="000000">
                      <a:alpha val="43137"/>
                    </a:srgbClr>
                  </a:outerShdw>
                </a:effectLst>
                <a:latin typeface="Montserrat Medium" panose="00000600000000000000" pitchFamily="2" charset="0"/>
                <a:cs typeface="Segoe UI"/>
                <a:hlinkClick r:id="rId3"/>
              </a:rPr>
              <a:t>Co-Enrollment</a:t>
            </a:r>
            <a:r>
              <a:rPr lang="en-US" sz="3200">
                <a:solidFill>
                  <a:srgbClr val="373737"/>
                </a:solidFill>
                <a:latin typeface="Montserrat Medium" panose="00000600000000000000" pitchFamily="2" charset="0"/>
                <a:cs typeface="Segoe UI"/>
                <a:hlinkClick r:id="rId3"/>
              </a:rPr>
              <a:t> </a:t>
            </a:r>
            <a:endParaRPr lang="en-US" sz="3200">
              <a:solidFill>
                <a:srgbClr val="373737"/>
              </a:solidFill>
              <a:latin typeface="Montserrat Medium" panose="00000600000000000000" pitchFamily="2" charset="0"/>
              <a:cs typeface="Segoe UI"/>
            </a:endParaRPr>
          </a:p>
        </p:txBody>
      </p:sp>
      <p:pic>
        <p:nvPicPr>
          <p:cNvPr id="3" name="Picture 2">
            <a:extLst>
              <a:ext uri="{FF2B5EF4-FFF2-40B4-BE49-F238E27FC236}">
                <a16:creationId xmlns:a16="http://schemas.microsoft.com/office/drawing/2014/main" id="{A34174F0-269A-5D66-93FA-45CE537562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82912" y="2730664"/>
            <a:ext cx="5248945" cy="333298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9912055-8236-A7BE-6C61-4621C5CA060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82912" y="1639125"/>
            <a:ext cx="5248945" cy="1003543"/>
          </a:xfrm>
          <a:prstGeom prst="rect">
            <a:avLst/>
          </a:prstGeom>
          <a:ln>
            <a:noFill/>
          </a:ln>
          <a:effectLst>
            <a:outerShdw blurRad="292100" dist="139700" dir="2700000" algn="tl" rotWithShape="0">
              <a:srgbClr val="333333">
                <a:alpha val="65000"/>
              </a:srgbClr>
            </a:outerShdw>
          </a:effectLst>
        </p:spPr>
      </p:pic>
      <p:sp>
        <p:nvSpPr>
          <p:cNvPr id="2" name="Slide Number Placeholder 5">
            <a:extLst>
              <a:ext uri="{FF2B5EF4-FFF2-40B4-BE49-F238E27FC236}">
                <a16:creationId xmlns:a16="http://schemas.microsoft.com/office/drawing/2014/main" id="{B46B6999-21B0-6ADE-DB33-B8E7FC60C3FB}"/>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8B3537CF-304D-4A3E-F3C8-7462CDB3C6E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F22C8E55-31D1-1AEB-94A7-D435136DC12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016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a:xfrm>
            <a:off x="838200" y="607362"/>
            <a:ext cx="10515600" cy="1325563"/>
          </a:xfrm>
        </p:spPr>
        <p:txBody>
          <a:bodyPr/>
          <a:lstStyle/>
          <a:p>
            <a:r>
              <a:rPr lang="en-US">
                <a:latin typeface="Montserrat"/>
              </a:rPr>
              <a:t>WIOA Engagement Poll</a:t>
            </a:r>
            <a:endParaRPr lang="en-US"/>
          </a:p>
        </p:txBody>
      </p:sp>
      <p:sp>
        <p:nvSpPr>
          <p:cNvPr id="7" name="Google Shape;395;g1c21b6fd450_0_0">
            <a:extLst>
              <a:ext uri="{FF2B5EF4-FFF2-40B4-BE49-F238E27FC236}">
                <a16:creationId xmlns:a16="http://schemas.microsoft.com/office/drawing/2014/main" id="{6169DF86-2285-91A3-40AA-252EDD7BE819}"/>
              </a:ext>
            </a:extLst>
          </p:cNvPr>
          <p:cNvSpPr txBox="1">
            <a:spLocks/>
          </p:cNvSpPr>
          <p:nvPr/>
        </p:nvSpPr>
        <p:spPr>
          <a:xfrm>
            <a:off x="838200" y="2078666"/>
            <a:ext cx="3933825" cy="3874459"/>
          </a:xfrm>
          <a:prstGeom prst="rect">
            <a:avLst/>
          </a:prstGeom>
          <a:solidFill>
            <a:srgbClr val="F3F4F4"/>
          </a:solidFill>
          <a:ln w="19050" cap="flat" cmpd="sng">
            <a:solidFill>
              <a:srgbClr val="00435D"/>
            </a:solidFill>
            <a:prstDash val="solid"/>
            <a:round/>
            <a:headEnd type="none" w="sm" len="sm"/>
            <a:tailEnd type="none" w="sm" len="sm"/>
          </a:ln>
        </p:spPr>
        <p:txBody>
          <a:bodyPr spcFirstLastPara="1" vert="horz" wrap="square" lIns="182875" tIns="182875" rIns="182875" bIns="182875" rtlCol="0" anchor="ctr"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SzPts val="2400"/>
              <a:buFont typeface="Arial" panose="020B0604020202020204" pitchFamily="34" charset="0"/>
              <a:buNone/>
            </a:pPr>
            <a:r>
              <a:rPr lang="en-US" sz="3600" b="1"/>
              <a:t>What does your current WIOA co-enrollment look like?</a:t>
            </a:r>
            <a:endParaRPr lang="en-US" sz="3200"/>
          </a:p>
        </p:txBody>
      </p:sp>
      <p:sp>
        <p:nvSpPr>
          <p:cNvPr id="8" name="Google Shape;397;g1c21b6fd450_0_0">
            <a:extLst>
              <a:ext uri="{FF2B5EF4-FFF2-40B4-BE49-F238E27FC236}">
                <a16:creationId xmlns:a16="http://schemas.microsoft.com/office/drawing/2014/main" id="{20551FE9-B88D-F790-C970-2FC8A2B7C3D1}"/>
              </a:ext>
            </a:extLst>
          </p:cNvPr>
          <p:cNvSpPr txBox="1">
            <a:spLocks/>
          </p:cNvSpPr>
          <p:nvPr/>
        </p:nvSpPr>
        <p:spPr>
          <a:xfrm>
            <a:off x="4914900" y="2078666"/>
            <a:ext cx="6648449" cy="4095991"/>
          </a:xfrm>
          <a:prstGeom prst="rect">
            <a:avLst/>
          </a:prstGeom>
          <a:noFill/>
          <a:ln>
            <a:noFill/>
          </a:ln>
        </p:spPr>
        <p:txBody>
          <a:bodyPr spcFirstLastPara="1" wrap="square" lIns="91425" tIns="45700" rIns="91425" bIns="45700"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55600">
              <a:lnSpc>
                <a:spcPct val="110000"/>
              </a:lnSpc>
              <a:spcBef>
                <a:spcPts val="0"/>
              </a:spcBef>
              <a:buSzPts val="2000"/>
              <a:buFont typeface="Arial"/>
              <a:buAutoNum type="arabicPeriod"/>
            </a:pPr>
            <a:r>
              <a:rPr lang="en-US">
                <a:solidFill>
                  <a:schemeClr val="accent5"/>
                </a:solidFill>
              </a:rPr>
              <a:t>NON-EXISTENT</a:t>
            </a:r>
            <a:r>
              <a:rPr lang="en-US">
                <a:solidFill>
                  <a:schemeClr val="tx1"/>
                </a:solidFill>
              </a:rPr>
              <a:t>- there is no interest or knowledge of WIOA co-enrollment</a:t>
            </a:r>
          </a:p>
          <a:p>
            <a:pPr marL="457200" indent="-355600">
              <a:lnSpc>
                <a:spcPct val="110000"/>
              </a:lnSpc>
              <a:spcBef>
                <a:spcPts val="0"/>
              </a:spcBef>
              <a:buSzPts val="2000"/>
              <a:buFont typeface="Arial"/>
              <a:buAutoNum type="arabicPeriod"/>
            </a:pPr>
            <a:endParaRPr lang="en-US">
              <a:solidFill>
                <a:schemeClr val="tx1"/>
              </a:solidFill>
            </a:endParaRPr>
          </a:p>
          <a:p>
            <a:pPr marL="457200" indent="-355600">
              <a:lnSpc>
                <a:spcPct val="110000"/>
              </a:lnSpc>
              <a:spcBef>
                <a:spcPts val="0"/>
              </a:spcBef>
              <a:buSzPts val="2000"/>
              <a:buFont typeface="Arial"/>
              <a:buAutoNum type="arabicPeriod"/>
            </a:pPr>
            <a:r>
              <a:rPr lang="en-US">
                <a:solidFill>
                  <a:schemeClr val="accent5"/>
                </a:solidFill>
              </a:rPr>
              <a:t>EMERGING</a:t>
            </a:r>
            <a:r>
              <a:rPr lang="en-US">
                <a:solidFill>
                  <a:schemeClr val="tx1"/>
                </a:solidFill>
              </a:rPr>
              <a:t> - there is interest in WIOA co-enrollment, but we are not sure where to start</a:t>
            </a:r>
          </a:p>
          <a:p>
            <a:pPr marL="457200" indent="-355600">
              <a:lnSpc>
                <a:spcPct val="110000"/>
              </a:lnSpc>
              <a:spcBef>
                <a:spcPts val="1800"/>
              </a:spcBef>
              <a:buSzPts val="2000"/>
              <a:buFont typeface="Arial" panose="020B0604020202020204" pitchFamily="34" charset="0"/>
              <a:buAutoNum type="arabicPeriod"/>
            </a:pPr>
            <a:r>
              <a:rPr lang="en-US">
                <a:solidFill>
                  <a:schemeClr val="accent5"/>
                </a:solidFill>
              </a:rPr>
              <a:t>ADVANCING </a:t>
            </a:r>
            <a:r>
              <a:rPr lang="en-US">
                <a:solidFill>
                  <a:schemeClr val="tx1"/>
                </a:solidFill>
              </a:rPr>
              <a:t>- there is an active plan to co-enroll WIOA participants</a:t>
            </a:r>
            <a:endParaRPr lang="en-US" sz="700">
              <a:solidFill>
                <a:schemeClr val="tx1"/>
              </a:solidFill>
            </a:endParaRPr>
          </a:p>
          <a:p>
            <a:pPr marL="457200" indent="-401320">
              <a:lnSpc>
                <a:spcPct val="110000"/>
              </a:lnSpc>
              <a:spcBef>
                <a:spcPts val="1800"/>
              </a:spcBef>
              <a:spcAft>
                <a:spcPts val="1800"/>
              </a:spcAft>
              <a:buSzPts val="2000"/>
              <a:buFont typeface="Arial"/>
              <a:buAutoNum type="arabicPeriod"/>
            </a:pPr>
            <a:r>
              <a:rPr lang="en-US">
                <a:solidFill>
                  <a:schemeClr val="accent5"/>
                </a:solidFill>
              </a:rPr>
              <a:t>LEADING </a:t>
            </a:r>
            <a:r>
              <a:rPr lang="en-US">
                <a:solidFill>
                  <a:schemeClr val="tx1"/>
                </a:solidFill>
              </a:rPr>
              <a:t>– we are actively co-enrolling WIOA participants in Registered Apprenticeship programs</a:t>
            </a:r>
          </a:p>
        </p:txBody>
      </p:sp>
      <p:sp>
        <p:nvSpPr>
          <p:cNvPr id="2" name="Footer Placeholder 10">
            <a:extLst>
              <a:ext uri="{FF2B5EF4-FFF2-40B4-BE49-F238E27FC236}">
                <a16:creationId xmlns:a16="http://schemas.microsoft.com/office/drawing/2014/main" id="{24D046F9-EA21-90D6-3D94-5E5A2AD97D73}"/>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spTree>
    <p:extLst>
      <p:ext uri="{BB962C8B-B14F-4D97-AF65-F5344CB8AC3E}">
        <p14:creationId xmlns:p14="http://schemas.microsoft.com/office/powerpoint/2010/main" val="65431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a:solidFill>
                  <a:schemeClr val="bg1"/>
                </a:solidFill>
                <a:latin typeface="Montserrat"/>
              </a:rPr>
              <a:t>How Workforce Boards Can Develop a Conducive Apprenticeship Ecosystem</a:t>
            </a:r>
          </a:p>
        </p:txBody>
      </p:sp>
      <p:sp>
        <p:nvSpPr>
          <p:cNvPr id="4" name="Footer Placeholder 10">
            <a:extLst>
              <a:ext uri="{FF2B5EF4-FFF2-40B4-BE49-F238E27FC236}">
                <a16:creationId xmlns:a16="http://schemas.microsoft.com/office/drawing/2014/main" id="{C86F204A-E35C-8143-45DC-2D9E381F64DF}"/>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spTree>
    <p:extLst>
      <p:ext uri="{BB962C8B-B14F-4D97-AF65-F5344CB8AC3E}">
        <p14:creationId xmlns:p14="http://schemas.microsoft.com/office/powerpoint/2010/main" val="2657200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a:xfrm>
            <a:off x="838200" y="607362"/>
            <a:ext cx="10515600" cy="1325563"/>
          </a:xfrm>
        </p:spPr>
        <p:txBody>
          <a:bodyPr/>
          <a:lstStyle/>
          <a:p>
            <a:r>
              <a:rPr lang="en-US">
                <a:latin typeface="Montserrat"/>
              </a:rPr>
              <a:t>How Workforce Boards Can Help Education Providers</a:t>
            </a:r>
            <a:endParaRPr lang="en-US"/>
          </a:p>
        </p:txBody>
      </p:sp>
      <p:sp>
        <p:nvSpPr>
          <p:cNvPr id="4" name="Text Placeholder 3">
            <a:extLst>
              <a:ext uri="{FF2B5EF4-FFF2-40B4-BE49-F238E27FC236}">
                <a16:creationId xmlns:a16="http://schemas.microsoft.com/office/drawing/2014/main" id="{2B0BA6A7-B566-7DD8-FFA5-AB6AE05A1253}"/>
              </a:ext>
            </a:extLst>
          </p:cNvPr>
          <p:cNvSpPr>
            <a:spLocks noGrp="1"/>
          </p:cNvSpPr>
          <p:nvPr>
            <p:ph type="body" sz="quarter" idx="13"/>
          </p:nvPr>
        </p:nvSpPr>
        <p:spPr>
          <a:xfrm>
            <a:off x="561975" y="2056966"/>
            <a:ext cx="6712815" cy="3894138"/>
          </a:xfrm>
        </p:spPr>
        <p:txBody>
          <a:bodyPr vert="horz" lIns="91440" tIns="45720" rIns="91440" bIns="45720" rtlCol="0" anchor="t">
            <a:normAutofit fontScale="77500" lnSpcReduction="20000"/>
          </a:bodyPr>
          <a:lstStyle/>
          <a:p>
            <a:pPr>
              <a:lnSpc>
                <a:spcPct val="120000"/>
              </a:lnSpc>
            </a:pPr>
            <a:r>
              <a:rPr lang="en-US" sz="2400">
                <a:latin typeface="Montserrat Medium"/>
              </a:rPr>
              <a:t>Provide WIOA funding (</a:t>
            </a:r>
            <a:r>
              <a:rPr lang="en-US" sz="2400" b="1">
                <a:latin typeface="Montserrat Medium"/>
              </a:rPr>
              <a:t>Individual Training Account (ITA) / Supportive Services</a:t>
            </a:r>
            <a:r>
              <a:rPr lang="en-US" sz="2400">
                <a:latin typeface="Montserrat Medium"/>
              </a:rPr>
              <a:t>) to support RA costs.</a:t>
            </a:r>
            <a:endParaRPr lang="en-US"/>
          </a:p>
          <a:p>
            <a:pPr>
              <a:lnSpc>
                <a:spcPct val="120000"/>
              </a:lnSpc>
            </a:pPr>
            <a:r>
              <a:rPr lang="en-US" sz="2400">
                <a:latin typeface="Montserrat Medium"/>
              </a:rPr>
              <a:t>Make </a:t>
            </a:r>
            <a:r>
              <a:rPr lang="en-US" sz="2400" b="1">
                <a:latin typeface="Montserrat Medium"/>
              </a:rPr>
              <a:t>connections </a:t>
            </a:r>
            <a:r>
              <a:rPr lang="en-US" sz="2400">
                <a:latin typeface="Montserrat Medium"/>
              </a:rPr>
              <a:t>with employers, sponsors.</a:t>
            </a:r>
          </a:p>
          <a:p>
            <a:pPr>
              <a:lnSpc>
                <a:spcPct val="120000"/>
              </a:lnSpc>
            </a:pPr>
            <a:r>
              <a:rPr lang="en-US" sz="2400" b="1">
                <a:latin typeface="Montserrat Medium"/>
              </a:rPr>
              <a:t>Host convenings </a:t>
            </a:r>
            <a:r>
              <a:rPr lang="en-US" sz="2400">
                <a:latin typeface="Montserrat Medium"/>
              </a:rPr>
              <a:t>between education and industry.</a:t>
            </a:r>
          </a:p>
          <a:p>
            <a:pPr>
              <a:lnSpc>
                <a:spcPct val="120000"/>
              </a:lnSpc>
            </a:pPr>
            <a:r>
              <a:rPr lang="en-US" sz="2400">
                <a:latin typeface="Montserrat Medium"/>
              </a:rPr>
              <a:t>Provide </a:t>
            </a:r>
            <a:r>
              <a:rPr lang="en-US" sz="2400" b="1">
                <a:latin typeface="Montserrat Medium"/>
              </a:rPr>
              <a:t>pipeline of potential students </a:t>
            </a:r>
            <a:r>
              <a:rPr lang="en-US" sz="2400">
                <a:latin typeface="Montserrat Medium"/>
              </a:rPr>
              <a:t>to enroll in programs.</a:t>
            </a:r>
          </a:p>
          <a:p>
            <a:pPr>
              <a:lnSpc>
                <a:spcPct val="120000"/>
              </a:lnSpc>
            </a:pPr>
            <a:r>
              <a:rPr lang="en-US" sz="2400" b="1">
                <a:latin typeface="Montserrat Medium"/>
              </a:rPr>
              <a:t>Add RA programs </a:t>
            </a:r>
            <a:r>
              <a:rPr lang="en-US" sz="2400">
                <a:latin typeface="Montserrat Medium"/>
              </a:rPr>
              <a:t>to the Eligible Training Provider List (ETPL).</a:t>
            </a:r>
          </a:p>
          <a:p>
            <a:pPr>
              <a:lnSpc>
                <a:spcPct val="120000"/>
              </a:lnSpc>
            </a:pPr>
            <a:r>
              <a:rPr lang="en-US" sz="2400">
                <a:latin typeface="Montserrat Medium"/>
              </a:rPr>
              <a:t>Support the development of RI curriculum using </a:t>
            </a:r>
            <a:r>
              <a:rPr lang="en-US" sz="2400" b="1">
                <a:latin typeface="Montserrat Medium"/>
              </a:rPr>
              <a:t>labor market information </a:t>
            </a:r>
            <a:r>
              <a:rPr lang="en-US" sz="2400">
                <a:latin typeface="Montserrat Medium"/>
              </a:rPr>
              <a:t>and industry standards.</a:t>
            </a:r>
            <a:endParaRPr lang="en-US" sz="2400"/>
          </a:p>
          <a:p>
            <a:pPr marL="0" indent="0">
              <a:buNone/>
            </a:pPr>
            <a:endParaRPr lang="en-US"/>
          </a:p>
          <a:p>
            <a:endParaRPr lang="en-US"/>
          </a:p>
        </p:txBody>
      </p:sp>
      <p:sp>
        <p:nvSpPr>
          <p:cNvPr id="2" name="Footer Placeholder 10">
            <a:extLst>
              <a:ext uri="{FF2B5EF4-FFF2-40B4-BE49-F238E27FC236}">
                <a16:creationId xmlns:a16="http://schemas.microsoft.com/office/drawing/2014/main" id="{24D046F9-EA21-90D6-3D94-5E5A2AD97D73}"/>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pic>
        <p:nvPicPr>
          <p:cNvPr id="12" name="Picture 11">
            <a:extLst>
              <a:ext uri="{FF2B5EF4-FFF2-40B4-BE49-F238E27FC236}">
                <a16:creationId xmlns:a16="http://schemas.microsoft.com/office/drawing/2014/main" id="{5303CE7A-A793-D3EB-4CF4-5032FE4F94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70119" y="2394408"/>
            <a:ext cx="4821881" cy="3219254"/>
          </a:xfrm>
          <a:prstGeom prst="rect">
            <a:avLst/>
          </a:prstGeom>
        </p:spPr>
      </p:pic>
    </p:spTree>
    <p:extLst>
      <p:ext uri="{BB962C8B-B14F-4D97-AF65-F5344CB8AC3E}">
        <p14:creationId xmlns:p14="http://schemas.microsoft.com/office/powerpoint/2010/main" val="424285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a:xfrm>
            <a:off x="838200" y="607147"/>
            <a:ext cx="10515600" cy="1325563"/>
          </a:xfrm>
        </p:spPr>
        <p:txBody>
          <a:bodyPr/>
          <a:lstStyle/>
          <a:p>
            <a:r>
              <a:rPr lang="en-US">
                <a:latin typeface="Montserrat"/>
              </a:rPr>
              <a:t>How Workforce Boards Can Help Employers/Sponsors</a:t>
            </a:r>
            <a:endParaRPr lang="en-US"/>
          </a:p>
        </p:txBody>
      </p:sp>
      <p:sp>
        <p:nvSpPr>
          <p:cNvPr id="3" name="Text Placeholder 2">
            <a:extLst>
              <a:ext uri="{FF2B5EF4-FFF2-40B4-BE49-F238E27FC236}">
                <a16:creationId xmlns:a16="http://schemas.microsoft.com/office/drawing/2014/main" id="{E5B222C2-294E-B5BD-A9E8-258E642196C2}"/>
              </a:ext>
            </a:extLst>
          </p:cNvPr>
          <p:cNvSpPr>
            <a:spLocks noGrp="1"/>
          </p:cNvSpPr>
          <p:nvPr>
            <p:ph type="body" sz="quarter" idx="13"/>
          </p:nvPr>
        </p:nvSpPr>
        <p:spPr>
          <a:xfrm>
            <a:off x="563943" y="2055432"/>
            <a:ext cx="6792169" cy="3894138"/>
          </a:xfrm>
        </p:spPr>
        <p:txBody>
          <a:bodyPr vert="horz" lIns="91440" tIns="45720" rIns="91440" bIns="45720" rtlCol="0" anchor="t">
            <a:noAutofit/>
          </a:bodyPr>
          <a:lstStyle/>
          <a:p>
            <a:r>
              <a:rPr lang="en-US" sz="1800">
                <a:latin typeface="Montserrat Medium"/>
              </a:rPr>
              <a:t>Provide a </a:t>
            </a:r>
            <a:r>
              <a:rPr lang="en-US" sz="1800" b="1">
                <a:latin typeface="Montserrat Medium"/>
              </a:rPr>
              <a:t>pipeline of potential apprentices </a:t>
            </a:r>
            <a:r>
              <a:rPr lang="en-US" sz="1800">
                <a:latin typeface="Montserrat Medium"/>
              </a:rPr>
              <a:t>thru publicizing RA program openings, screening candidates, and provide pre-apprenticeship training.</a:t>
            </a:r>
          </a:p>
          <a:p>
            <a:r>
              <a:rPr lang="en-US" sz="1800">
                <a:latin typeface="Montserrat Medium"/>
              </a:rPr>
              <a:t>Provide </a:t>
            </a:r>
            <a:r>
              <a:rPr lang="en-US" sz="1800" b="1">
                <a:latin typeface="Montserrat Medium"/>
              </a:rPr>
              <a:t>supportive services </a:t>
            </a:r>
            <a:r>
              <a:rPr lang="en-US" sz="1800">
                <a:latin typeface="Montserrat Medium"/>
              </a:rPr>
              <a:t>to apprentices.</a:t>
            </a:r>
          </a:p>
          <a:p>
            <a:r>
              <a:rPr lang="en-US" sz="1800">
                <a:latin typeface="Montserrat Medium"/>
              </a:rPr>
              <a:t>Provide WIOA </a:t>
            </a:r>
            <a:r>
              <a:rPr lang="en-US" sz="1800" b="1">
                <a:latin typeface="Montserrat Medium"/>
              </a:rPr>
              <a:t>OJT contract funding </a:t>
            </a:r>
            <a:r>
              <a:rPr lang="en-US" sz="1800">
                <a:latin typeface="Montserrat Medium"/>
              </a:rPr>
              <a:t>to support percentage of apprentice wages.</a:t>
            </a:r>
            <a:endParaRPr lang="en-US" sz="1800"/>
          </a:p>
          <a:p>
            <a:r>
              <a:rPr lang="en-US" sz="1800" b="1">
                <a:latin typeface="Montserrat Medium"/>
              </a:rPr>
              <a:t>Build partnerships </a:t>
            </a:r>
            <a:r>
              <a:rPr lang="en-US" sz="1800">
                <a:latin typeface="Montserrat Medium"/>
              </a:rPr>
              <a:t>w/training providers on ETPL for RI; utilize ITAs to pay for all/portion of apprentices' RI costs.</a:t>
            </a:r>
          </a:p>
          <a:p>
            <a:r>
              <a:rPr lang="en-US" sz="1800" b="1">
                <a:latin typeface="Montserrat Medium"/>
              </a:rPr>
              <a:t>Support registering and implementing RA programs</a:t>
            </a:r>
            <a:r>
              <a:rPr lang="en-US" sz="1800">
                <a:latin typeface="Montserrat Medium"/>
              </a:rPr>
              <a:t>.</a:t>
            </a:r>
            <a:endParaRPr lang="en-US" sz="1800"/>
          </a:p>
          <a:p>
            <a:r>
              <a:rPr lang="en-US" sz="1800" b="1">
                <a:latin typeface="Montserrat Medium"/>
              </a:rPr>
              <a:t>Host convenings </a:t>
            </a:r>
            <a:r>
              <a:rPr lang="en-US" sz="1800">
                <a:latin typeface="Montserrat Medium"/>
              </a:rPr>
              <a:t>(job fairs, recruiting events, etc.) to connect potential apprentices and employers</a:t>
            </a:r>
          </a:p>
        </p:txBody>
      </p:sp>
      <p:sp>
        <p:nvSpPr>
          <p:cNvPr id="2" name="Footer Placeholder 10">
            <a:extLst>
              <a:ext uri="{FF2B5EF4-FFF2-40B4-BE49-F238E27FC236}">
                <a16:creationId xmlns:a16="http://schemas.microsoft.com/office/drawing/2014/main" id="{85893E3B-DAB9-271F-5666-4AF95838CE77}"/>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pic>
        <p:nvPicPr>
          <p:cNvPr id="6" name="Picture 5">
            <a:extLst>
              <a:ext uri="{FF2B5EF4-FFF2-40B4-BE49-F238E27FC236}">
                <a16:creationId xmlns:a16="http://schemas.microsoft.com/office/drawing/2014/main" id="{DB7E7BE2-8D01-A9C1-A0FC-7B08202144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52144" y="2361759"/>
            <a:ext cx="4839855" cy="3230860"/>
          </a:xfrm>
          <a:prstGeom prst="rect">
            <a:avLst/>
          </a:prstGeom>
        </p:spPr>
      </p:pic>
    </p:spTree>
    <p:extLst>
      <p:ext uri="{BB962C8B-B14F-4D97-AF65-F5344CB8AC3E}">
        <p14:creationId xmlns:p14="http://schemas.microsoft.com/office/powerpoint/2010/main" val="2968519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a:xfrm>
            <a:off x="574675" y="630040"/>
            <a:ext cx="11122891" cy="1325563"/>
          </a:xfrm>
        </p:spPr>
        <p:txBody>
          <a:bodyPr>
            <a:noAutofit/>
          </a:bodyPr>
          <a:lstStyle/>
          <a:p>
            <a:r>
              <a:rPr lang="en-US">
                <a:latin typeface="Montserrat"/>
              </a:rPr>
              <a:t>How Workforce Boards Can Help Community-based Organizations</a:t>
            </a:r>
            <a:endParaRPr lang="en-US"/>
          </a:p>
        </p:txBody>
      </p:sp>
      <p:sp>
        <p:nvSpPr>
          <p:cNvPr id="3" name="Text Placeholder 2">
            <a:extLst>
              <a:ext uri="{FF2B5EF4-FFF2-40B4-BE49-F238E27FC236}">
                <a16:creationId xmlns:a16="http://schemas.microsoft.com/office/drawing/2014/main" id="{7AD82314-F18F-1602-F51A-C2577683219C}"/>
              </a:ext>
            </a:extLst>
          </p:cNvPr>
          <p:cNvSpPr>
            <a:spLocks noGrp="1"/>
          </p:cNvSpPr>
          <p:nvPr>
            <p:ph type="body" sz="quarter" idx="13"/>
          </p:nvPr>
        </p:nvSpPr>
        <p:spPr>
          <a:xfrm>
            <a:off x="574675" y="2354978"/>
            <a:ext cx="6715125" cy="3894138"/>
          </a:xfrm>
        </p:spPr>
        <p:txBody>
          <a:bodyPr vert="horz" lIns="91440" tIns="45720" rIns="91440" bIns="45720" rtlCol="0" anchor="t">
            <a:normAutofit/>
          </a:bodyPr>
          <a:lstStyle/>
          <a:p>
            <a:r>
              <a:rPr lang="en-US" sz="2400">
                <a:latin typeface="Montserrat Medium"/>
              </a:rPr>
              <a:t>Provide education on RA</a:t>
            </a:r>
          </a:p>
          <a:p>
            <a:r>
              <a:rPr lang="en-US" sz="2400">
                <a:latin typeface="Montserrat Medium"/>
              </a:rPr>
              <a:t>Connect potential apprentices with employers</a:t>
            </a:r>
          </a:p>
          <a:p>
            <a:r>
              <a:rPr lang="en-US" sz="2400">
                <a:latin typeface="Montserrat Medium"/>
              </a:rPr>
              <a:t>Provide supportive services to apprentices</a:t>
            </a:r>
            <a:endParaRPr lang="en-US"/>
          </a:p>
          <a:p>
            <a:r>
              <a:rPr lang="en-US" sz="2400">
                <a:latin typeface="Montserrat Medium"/>
              </a:rPr>
              <a:t>Connect potential apprentices to other resources available within the community</a:t>
            </a:r>
            <a:endParaRPr lang="en-US" sz="2400"/>
          </a:p>
        </p:txBody>
      </p:sp>
      <p:sp>
        <p:nvSpPr>
          <p:cNvPr id="2" name="Footer Placeholder 10">
            <a:extLst>
              <a:ext uri="{FF2B5EF4-FFF2-40B4-BE49-F238E27FC236}">
                <a16:creationId xmlns:a16="http://schemas.microsoft.com/office/drawing/2014/main" id="{83535142-6C13-667E-542C-3AF42BFC87D9}"/>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pic>
        <p:nvPicPr>
          <p:cNvPr id="6" name="Picture 5">
            <a:extLst>
              <a:ext uri="{FF2B5EF4-FFF2-40B4-BE49-F238E27FC236}">
                <a16:creationId xmlns:a16="http://schemas.microsoft.com/office/drawing/2014/main" id="{6DEF33C3-7560-2E85-0F66-E1E37BD735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3055" y="2354978"/>
            <a:ext cx="4600960" cy="3071385"/>
          </a:xfrm>
          <a:prstGeom prst="rect">
            <a:avLst/>
          </a:prstGeom>
        </p:spPr>
      </p:pic>
    </p:spTree>
    <p:extLst>
      <p:ext uri="{BB962C8B-B14F-4D97-AF65-F5344CB8AC3E}">
        <p14:creationId xmlns:p14="http://schemas.microsoft.com/office/powerpoint/2010/main" val="2767638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199" y="1690688"/>
            <a:ext cx="8103920" cy="4591827"/>
          </a:xfrm>
        </p:spPr>
        <p:txBody>
          <a:bodyPr vert="horz" lIns="91440" tIns="45720" rIns="91440" bIns="45720" rtlCol="0">
            <a:normAutofit fontScale="62500" lnSpcReduction="20000"/>
          </a:bodyPr>
          <a:lstStyle/>
          <a:p>
            <a:pPr>
              <a:lnSpc>
                <a:spcPct val="120000"/>
              </a:lnSpc>
            </a:pPr>
            <a:r>
              <a:rPr lang="en-US" sz="4000">
                <a:solidFill>
                  <a:schemeClr val="tx1"/>
                </a:solidFill>
                <a:latin typeface="Montserrat Medium"/>
                <a:cs typeface="Segoe UI"/>
              </a:rPr>
              <a:t>U.S. DOL initiative to increase systems alignment across apprenticeship, education, and workforce</a:t>
            </a:r>
          </a:p>
          <a:p>
            <a:pPr>
              <a:lnSpc>
                <a:spcPct val="120000"/>
              </a:lnSpc>
            </a:pPr>
            <a:r>
              <a:rPr lang="en-US" sz="4000">
                <a:solidFill>
                  <a:schemeClr val="tx1"/>
                </a:solidFill>
                <a:latin typeface="Montserrat Medium"/>
                <a:cs typeface="Segoe UI"/>
              </a:rPr>
              <a:t>Led by Safal Partners</a:t>
            </a:r>
          </a:p>
          <a:p>
            <a:pPr lvl="1">
              <a:lnSpc>
                <a:spcPct val="120000"/>
              </a:lnSpc>
            </a:pPr>
            <a:r>
              <a:rPr lang="en-US" sz="3300">
                <a:solidFill>
                  <a:schemeClr val="tx1"/>
                </a:solidFill>
                <a:latin typeface="Montserrat Medium"/>
                <a:cs typeface="Segoe UI"/>
              </a:rPr>
              <a:t>Collaboration with 5 national partners</a:t>
            </a:r>
          </a:p>
          <a:p>
            <a:pPr>
              <a:lnSpc>
                <a:spcPct val="120000"/>
              </a:lnSpc>
            </a:pPr>
            <a:r>
              <a:rPr lang="en-US" sz="4000">
                <a:solidFill>
                  <a:schemeClr val="tx1"/>
                </a:solidFill>
                <a:latin typeface="Montserrat Medium"/>
                <a:cs typeface="Segoe UI"/>
              </a:rPr>
              <a:t>We provide no-cost TA including:</a:t>
            </a:r>
          </a:p>
          <a:p>
            <a:pPr lvl="1"/>
            <a:r>
              <a:rPr lang="en-US" sz="3300"/>
              <a:t>Monthly webinars</a:t>
            </a:r>
          </a:p>
          <a:p>
            <a:pPr lvl="1"/>
            <a:r>
              <a:rPr lang="en-US" sz="3300"/>
              <a:t>Quarterly virtual office hours</a:t>
            </a:r>
          </a:p>
          <a:p>
            <a:pPr lvl="1"/>
            <a:r>
              <a:rPr lang="en-US" sz="3300"/>
              <a:t>Individual TA/coaching sessions</a:t>
            </a:r>
          </a:p>
          <a:p>
            <a:pPr lvl="1"/>
            <a:r>
              <a:rPr lang="en-US" sz="3300"/>
              <a:t>Online resources (desk aids, guides, frameworks, etc.)</a:t>
            </a:r>
            <a:br>
              <a:rPr lang="en-US" sz="3300"/>
            </a:br>
            <a:endParaRPr lang="en-US" sz="3300"/>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7346" y="575484"/>
            <a:ext cx="1563476" cy="1566053"/>
          </a:xfrm>
          <a:prstGeom prst="rect">
            <a:avLst/>
          </a:prstGeom>
        </p:spPr>
      </p:pic>
      <p:pic>
        <p:nvPicPr>
          <p:cNvPr id="8" name="Picture 7" descr="Logos of Center of Excellence Parters: National Workforce Development Professionals, Coalistion for Adult Basic Education, National Disability Institute, Wireless Infrastructure Association, and FASTPORT">
            <a:extLst>
              <a:ext uri="{FF2B5EF4-FFF2-40B4-BE49-F238E27FC236}">
                <a16:creationId xmlns:a16="http://schemas.microsoft.com/office/drawing/2014/main" id="{5BE37307-D472-5BF7-AC8B-4DFE01164E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24172" y="2212071"/>
            <a:ext cx="2646650" cy="1902373"/>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28827" y="4150476"/>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8339874" y="5891462"/>
            <a:ext cx="3917022" cy="315912"/>
          </a:xfrm>
        </p:spPr>
        <p:txBody>
          <a:bodyPr>
            <a:normAutofit fontScale="62500" lnSpcReduction="20000"/>
          </a:bodyPr>
          <a:lstStyle/>
          <a:p>
            <a:pPr marL="0" indent="0" algn="ctr">
              <a:buNone/>
            </a:pPr>
            <a:r>
              <a:rPr lang="en-US" sz="1500">
                <a:solidFill>
                  <a:srgbClr val="0563C1"/>
                </a:solidFill>
                <a:hlinkClick r:id="rId6" tooltip="https://dolcoe.safalapps.com/">
                  <a:extLst>
                    <a:ext uri="{A12FA001-AC4F-418D-AE19-62706E023703}">
                      <ahyp:hlinkClr xmlns:ahyp="http://schemas.microsoft.com/office/drawing/2018/hyperlinkcolor" val="tx"/>
                    </a:ext>
                  </a:extLst>
                </a:hlinkClick>
              </a:rPr>
              <a:t>Visit our website &amp; request T</a:t>
            </a:r>
            <a:r>
              <a:rPr lang="en-US" sz="1500">
                <a:solidFill>
                  <a:schemeClr val="accent1"/>
                </a:solidFill>
                <a:hlinkClick r:id="rId6" tooltip="https://dolcoe.safalapps.com/">
                  <a:extLst>
                    <a:ext uri="{A12FA001-AC4F-418D-AE19-62706E023703}">
                      <ahyp:hlinkClr xmlns:ahyp="http://schemas.microsoft.com/office/drawing/2018/hyperlinkcolor" val="tx"/>
                    </a:ext>
                  </a:extLst>
                </a:hlinkClick>
              </a:rPr>
              <a:t>A</a:t>
            </a:r>
            <a:endParaRPr lang="en-US" sz="1500">
              <a:solidFill>
                <a:schemeClr val="accent1"/>
              </a:solidFill>
            </a:endParaRPr>
          </a:p>
          <a:p>
            <a:pPr marL="0" indent="0">
              <a:buNone/>
            </a:pPr>
            <a:endParaRPr lang="en-US" sz="1500"/>
          </a:p>
        </p:txBody>
      </p:sp>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39384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xfrm>
            <a:off x="533400" y="589648"/>
            <a:ext cx="11483662" cy="1325563"/>
          </a:xfrm>
          <a:prstGeom prst="rect">
            <a:avLst/>
          </a:prstGeom>
          <a:noFill/>
          <a:ln>
            <a:noFill/>
          </a:ln>
        </p:spPr>
        <p:txBody>
          <a:bodyPr spcFirstLastPara="1" wrap="square" lIns="182875" tIns="45700" rIns="91425" bIns="45700" anchor="ctr" anchorCtr="0">
            <a:noAutofit/>
          </a:bodyPr>
          <a:lstStyle/>
          <a:p>
            <a:pPr>
              <a:spcBef>
                <a:spcPts val="0"/>
              </a:spcBef>
              <a:buSzPts val="1800"/>
            </a:pPr>
            <a:r>
              <a:rPr lang="en-US">
                <a:latin typeface="Montserrat"/>
              </a:rPr>
              <a:t>Local Boards: Ways to Increase RA Alignment</a:t>
            </a:r>
            <a:endParaRPr>
              <a:latin typeface="Montserrat"/>
            </a:endParaRPr>
          </a:p>
        </p:txBody>
      </p:sp>
      <p:sp>
        <p:nvSpPr>
          <p:cNvPr id="2" name="Content Placeholder 1">
            <a:extLst>
              <a:ext uri="{FF2B5EF4-FFF2-40B4-BE49-F238E27FC236}">
                <a16:creationId xmlns:a16="http://schemas.microsoft.com/office/drawing/2014/main" id="{53F85387-F0CD-48FF-CEB7-716B40DD8884}"/>
              </a:ext>
            </a:extLst>
          </p:cNvPr>
          <p:cNvSpPr>
            <a:spLocks noGrp="1"/>
          </p:cNvSpPr>
          <p:nvPr>
            <p:ph idx="1"/>
          </p:nvPr>
        </p:nvSpPr>
        <p:spPr>
          <a:xfrm>
            <a:off x="990469" y="2032415"/>
            <a:ext cx="10453385" cy="3978293"/>
          </a:xfrm>
        </p:spPr>
        <p:txBody>
          <a:bodyPr vert="horz" lIns="91440" tIns="45720" rIns="91440" bIns="45720" rtlCol="0" anchor="t">
            <a:normAutofit fontScale="92500" lnSpcReduction="20000"/>
          </a:bodyPr>
          <a:lstStyle/>
          <a:p>
            <a:pPr marL="342900" marR="0" lvl="0" indent="-34290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endParaRPr lang="en-US" sz="800" b="0" i="0" u="none" strike="noStrike" kern="1200" cap="none" spc="0" normalizeH="0" baseline="0" noProof="0">
              <a:ln>
                <a:noFill/>
              </a:ln>
              <a:solidFill>
                <a:srgbClr val="373737"/>
              </a:solidFill>
              <a:effectLst/>
              <a:uLnTx/>
              <a:uFillTx/>
              <a:latin typeface="Montserrat Medium" panose="00000600000000000000" pitchFamily="2" charset="0"/>
              <a:cs typeface="Segoe UI"/>
            </a:endParaRPr>
          </a:p>
          <a:p>
            <a:pPr>
              <a:lnSpc>
                <a:spcPct val="100000"/>
              </a:lnSpc>
              <a:spcBef>
                <a:spcPts val="0"/>
              </a:spcBef>
              <a:defRPr/>
            </a:pPr>
            <a:r>
              <a:rPr lang="en-US" sz="2400" b="1">
                <a:solidFill>
                  <a:schemeClr val="tx1"/>
                </a:solidFill>
                <a:latin typeface="Montserrat Medium"/>
                <a:cs typeface="Segoe UI"/>
              </a:rPr>
              <a:t>Evaluate current policies</a:t>
            </a:r>
            <a:r>
              <a:rPr lang="en-US" sz="2400">
                <a:solidFill>
                  <a:schemeClr val="tx1"/>
                </a:solidFill>
                <a:latin typeface="Montserrat Medium"/>
                <a:cs typeface="Segoe UI"/>
              </a:rPr>
              <a:t> for RA and WIOA integration, co-enrollment </a:t>
            </a:r>
            <a:endParaRPr lang="en-US">
              <a:solidFill>
                <a:schemeClr val="tx1"/>
              </a:solidFill>
              <a:cs typeface="Segoe UI"/>
            </a:endParaRPr>
          </a:p>
          <a:p>
            <a:pPr>
              <a:lnSpc>
                <a:spcPct val="100000"/>
              </a:lnSpc>
              <a:spcBef>
                <a:spcPts val="0"/>
              </a:spcBef>
              <a:defRPr/>
            </a:pPr>
            <a:endParaRPr lang="en-US" sz="2400">
              <a:solidFill>
                <a:schemeClr val="tx1"/>
              </a:solidFill>
              <a:latin typeface="Montserrat Medium"/>
              <a:cs typeface="Segoe UI"/>
            </a:endParaRPr>
          </a:p>
          <a:p>
            <a:pPr>
              <a:lnSpc>
                <a:spcPct val="100000"/>
              </a:lnSpc>
              <a:spcBef>
                <a:spcPts val="0"/>
              </a:spcBef>
              <a:defRPr/>
            </a:pPr>
            <a:r>
              <a:rPr lang="en-US" sz="2400">
                <a:solidFill>
                  <a:schemeClr val="tx1"/>
                </a:solidFill>
                <a:latin typeface="Montserrat Medium"/>
                <a:cs typeface="Segoe UI"/>
              </a:rPr>
              <a:t>Write </a:t>
            </a:r>
            <a:r>
              <a:rPr lang="en-US" sz="2400" b="1">
                <a:solidFill>
                  <a:schemeClr val="tx1"/>
                </a:solidFill>
                <a:latin typeface="Montserrat Medium"/>
                <a:cs typeface="Segoe UI"/>
              </a:rPr>
              <a:t>specific Youth RA goals</a:t>
            </a:r>
            <a:r>
              <a:rPr lang="en-US" sz="2400">
                <a:solidFill>
                  <a:schemeClr val="tx1"/>
                </a:solidFill>
                <a:latin typeface="Montserrat Medium"/>
                <a:cs typeface="Segoe UI"/>
              </a:rPr>
              <a:t> into your local WIOA plan</a:t>
            </a:r>
            <a:endParaRPr lang="en-US" sz="2400">
              <a:solidFill>
                <a:schemeClr val="tx1"/>
              </a:solidFill>
              <a:cs typeface="Segoe UI"/>
            </a:endParaRPr>
          </a:p>
          <a:p>
            <a:pPr>
              <a:lnSpc>
                <a:spcPct val="100000"/>
              </a:lnSpc>
              <a:spcBef>
                <a:spcPts val="0"/>
              </a:spcBef>
              <a:defRPr/>
            </a:pPr>
            <a:endParaRPr lang="en-US" sz="2400">
              <a:solidFill>
                <a:schemeClr val="tx1"/>
              </a:solidFill>
              <a:latin typeface="Montserrat Medium"/>
              <a:cs typeface="Segoe UI"/>
            </a:endParaRPr>
          </a:p>
          <a:p>
            <a:pPr>
              <a:lnSpc>
                <a:spcPct val="100000"/>
              </a:lnSpc>
              <a:spcBef>
                <a:spcPts val="0"/>
              </a:spcBef>
              <a:defRPr/>
            </a:pPr>
            <a:r>
              <a:rPr lang="en-US" sz="2400">
                <a:solidFill>
                  <a:schemeClr val="tx1"/>
                </a:solidFill>
                <a:latin typeface="Montserrat Medium"/>
                <a:cs typeface="Segoe UI"/>
              </a:rPr>
              <a:t>Create</a:t>
            </a:r>
            <a:r>
              <a:rPr kumimoji="0" lang="en-US" sz="2400" i="0" u="none" strike="noStrike" kern="1200" cap="none" spc="0" normalizeH="0" baseline="0" noProof="0">
                <a:ln>
                  <a:noFill/>
                </a:ln>
                <a:solidFill>
                  <a:schemeClr val="tx1"/>
                </a:solidFill>
                <a:effectLst/>
                <a:uLnTx/>
                <a:uFillTx/>
                <a:latin typeface="Montserrat Medium"/>
                <a:cs typeface="Segoe UI"/>
              </a:rPr>
              <a:t> </a:t>
            </a:r>
            <a:r>
              <a:rPr lang="en-US" sz="2400">
                <a:solidFill>
                  <a:schemeClr val="tx1"/>
                </a:solidFill>
                <a:latin typeface="Montserrat Medium"/>
                <a:cs typeface="Segoe UI"/>
              </a:rPr>
              <a:t>an </a:t>
            </a:r>
            <a:r>
              <a:rPr lang="en-US" sz="2400" b="1">
                <a:solidFill>
                  <a:schemeClr val="tx1"/>
                </a:solidFill>
                <a:latin typeface="Montserrat Medium"/>
                <a:cs typeface="Segoe UI"/>
              </a:rPr>
              <a:t>RA </a:t>
            </a:r>
            <a:r>
              <a:rPr kumimoji="0" lang="en-US" sz="2400" b="1" i="0" u="none" strike="noStrike" kern="1200" cap="none" spc="0" normalizeH="0" baseline="0" noProof="0">
                <a:ln>
                  <a:noFill/>
                </a:ln>
                <a:solidFill>
                  <a:schemeClr val="tx1"/>
                </a:solidFill>
                <a:effectLst/>
                <a:uLnTx/>
                <a:uFillTx/>
                <a:latin typeface="Montserrat Medium"/>
                <a:cs typeface="Segoe UI"/>
              </a:rPr>
              <a:t>work group or committee</a:t>
            </a:r>
            <a:r>
              <a:rPr lang="en-US" sz="2400">
                <a:solidFill>
                  <a:schemeClr val="tx1"/>
                </a:solidFill>
                <a:latin typeface="Montserrat Medium"/>
                <a:cs typeface="Segoe UI"/>
              </a:rPr>
              <a:t> </a:t>
            </a:r>
            <a:endParaRPr lang="en-US">
              <a:solidFill>
                <a:schemeClr val="tx1"/>
              </a:solidFill>
              <a:cs typeface="Segoe UI"/>
            </a:endParaRPr>
          </a:p>
          <a:p>
            <a:pPr>
              <a:lnSpc>
                <a:spcPct val="100000"/>
              </a:lnSpc>
              <a:spcBef>
                <a:spcPts val="0"/>
              </a:spcBef>
              <a:defRPr/>
            </a:pPr>
            <a:endParaRPr lang="en-US" sz="2400">
              <a:solidFill>
                <a:schemeClr val="tx1"/>
              </a:solidFill>
              <a:latin typeface="Montserrat Medium"/>
              <a:cs typeface="Segoe UI"/>
            </a:endParaRPr>
          </a:p>
          <a:p>
            <a:pPr>
              <a:lnSpc>
                <a:spcPct val="100000"/>
              </a:lnSpc>
              <a:spcBef>
                <a:spcPts val="0"/>
              </a:spcBef>
              <a:defRPr/>
            </a:pPr>
            <a:r>
              <a:rPr lang="en-US" sz="2400" b="1">
                <a:solidFill>
                  <a:schemeClr val="tx1"/>
                </a:solidFill>
                <a:latin typeface="Montserrat Medium"/>
                <a:cs typeface="Segoe UI"/>
              </a:rPr>
              <a:t>Develop partnerships</a:t>
            </a:r>
            <a:r>
              <a:rPr lang="en-US" sz="2400">
                <a:solidFill>
                  <a:schemeClr val="tx1"/>
                </a:solidFill>
                <a:latin typeface="Montserrat Medium"/>
                <a:cs typeface="Segoe UI"/>
              </a:rPr>
              <a:t> to position yourself for future federal or state RA funding </a:t>
            </a:r>
            <a:endParaRPr lang="en-US">
              <a:solidFill>
                <a:schemeClr val="tx1"/>
              </a:solidFill>
              <a:cs typeface="Segoe UI"/>
            </a:endParaRPr>
          </a:p>
          <a:p>
            <a:pPr>
              <a:lnSpc>
                <a:spcPct val="100000"/>
              </a:lnSpc>
              <a:spcBef>
                <a:spcPts val="0"/>
              </a:spcBef>
              <a:defRPr/>
            </a:pPr>
            <a:endParaRPr lang="en-US" sz="2400">
              <a:solidFill>
                <a:schemeClr val="tx1"/>
              </a:solidFill>
              <a:latin typeface="Montserrat Medium"/>
              <a:cs typeface="Segoe UI"/>
            </a:endParaRPr>
          </a:p>
          <a:p>
            <a:pPr>
              <a:lnSpc>
                <a:spcPct val="100000"/>
              </a:lnSpc>
              <a:spcBef>
                <a:spcPts val="0"/>
              </a:spcBef>
              <a:defRPr/>
            </a:pPr>
            <a:r>
              <a:rPr lang="en-US" sz="2400" b="1">
                <a:solidFill>
                  <a:schemeClr val="tx1"/>
                </a:solidFill>
                <a:latin typeface="Montserrat Medium"/>
                <a:cs typeface="Segoe UI"/>
              </a:rPr>
              <a:t>Convene local employers/trade associations</a:t>
            </a:r>
            <a:r>
              <a:rPr lang="en-US" sz="2400">
                <a:solidFill>
                  <a:schemeClr val="tx1"/>
                </a:solidFill>
                <a:latin typeface="Montserrat Medium"/>
                <a:cs typeface="Segoe UI"/>
              </a:rPr>
              <a:t> to create RA awareness</a:t>
            </a:r>
            <a:endParaRPr lang="en-US" sz="2400">
              <a:solidFill>
                <a:schemeClr val="tx1"/>
              </a:solidFill>
              <a:cs typeface="Segoe UI"/>
            </a:endParaRPr>
          </a:p>
          <a:p>
            <a:pPr>
              <a:lnSpc>
                <a:spcPct val="100000"/>
              </a:lnSpc>
              <a:spcBef>
                <a:spcPts val="0"/>
              </a:spcBef>
            </a:pPr>
            <a:endParaRPr lang="en-US" sz="2400">
              <a:solidFill>
                <a:schemeClr val="tx1"/>
              </a:solidFill>
              <a:latin typeface="Montserrat Medium"/>
              <a:cs typeface="Segoe UI"/>
            </a:endParaRPr>
          </a:p>
          <a:p>
            <a:pPr>
              <a:lnSpc>
                <a:spcPct val="100000"/>
              </a:lnSpc>
              <a:spcBef>
                <a:spcPts val="0"/>
              </a:spcBef>
            </a:pPr>
            <a:r>
              <a:rPr lang="en-US" sz="2400" b="1">
                <a:solidFill>
                  <a:schemeClr val="tx1"/>
                </a:solidFill>
                <a:latin typeface="Montserrat Medium"/>
                <a:cs typeface="Segoe UI"/>
              </a:rPr>
              <a:t>Train staff</a:t>
            </a:r>
            <a:r>
              <a:rPr lang="en-US" sz="2400">
                <a:solidFill>
                  <a:schemeClr val="tx1"/>
                </a:solidFill>
                <a:latin typeface="Montserrat Medium"/>
                <a:cs typeface="Segoe UI"/>
              </a:rPr>
              <a:t> -- leadership, BSRs, Case Managers -- on RA; provide data entry (PIRL) training for front-line case managers on co-enrollment</a:t>
            </a:r>
            <a:endParaRPr lang="en-US">
              <a:solidFill>
                <a:schemeClr val="tx1"/>
              </a:solidFill>
              <a:latin typeface="Montserrat Medium"/>
              <a:cs typeface="Segoe UI"/>
            </a:endParaRPr>
          </a:p>
          <a:p>
            <a:pPr>
              <a:lnSpc>
                <a:spcPct val="100000"/>
              </a:lnSpc>
              <a:spcBef>
                <a:spcPts val="0"/>
              </a:spcBef>
            </a:pPr>
            <a:endParaRPr lang="en-US" sz="2400">
              <a:solidFill>
                <a:schemeClr val="tx1"/>
              </a:solidFill>
              <a:latin typeface="Montserrat Medium"/>
              <a:cs typeface="Segoe UI"/>
            </a:endParaRPr>
          </a:p>
        </p:txBody>
      </p:sp>
      <p:sp>
        <p:nvSpPr>
          <p:cNvPr id="3" name="Footer Placeholder 10">
            <a:extLst>
              <a:ext uri="{FF2B5EF4-FFF2-40B4-BE49-F238E27FC236}">
                <a16:creationId xmlns:a16="http://schemas.microsoft.com/office/drawing/2014/main" id="{0736732E-7384-ED9D-D7F6-ABE8995A6038}"/>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spTree>
    <p:extLst>
      <p:ext uri="{BB962C8B-B14F-4D97-AF65-F5344CB8AC3E}">
        <p14:creationId xmlns:p14="http://schemas.microsoft.com/office/powerpoint/2010/main" val="1071310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6ADE63-B535-8B1D-7186-FF0EFBF9E240}"/>
              </a:ext>
            </a:extLst>
          </p:cNvPr>
          <p:cNvSpPr>
            <a:spLocks noGrp="1"/>
          </p:cNvSpPr>
          <p:nvPr>
            <p:ph idx="1"/>
          </p:nvPr>
        </p:nvSpPr>
        <p:spPr>
          <a:xfrm>
            <a:off x="611158" y="1673772"/>
            <a:ext cx="8825784" cy="4351338"/>
          </a:xfrm>
        </p:spPr>
        <p:txBody>
          <a:bodyPr vert="horz" lIns="91440" tIns="45720" rIns="91440" bIns="45720" rtlCol="0" anchor="t">
            <a:normAutofit/>
          </a:bodyPr>
          <a:lstStyle/>
          <a:p>
            <a:r>
              <a:rPr lang="en-US" sz="2200" b="1">
                <a:latin typeface="Montserrat Medium"/>
              </a:rPr>
              <a:t>CareerSource Florida (FL):</a:t>
            </a:r>
            <a:r>
              <a:rPr lang="en-US" sz="2200">
                <a:latin typeface="Montserrat Medium"/>
              </a:rPr>
              <a:t> State provides funding for Apprenticeship Navigators who serve American Job Centers by region.</a:t>
            </a:r>
            <a:endParaRPr lang="en-US" sz="2200"/>
          </a:p>
          <a:p>
            <a:r>
              <a:rPr lang="en-US" sz="2200" b="1">
                <a:latin typeface="Montserrat Medium"/>
              </a:rPr>
              <a:t>Northwest Michigan Works (MI):</a:t>
            </a:r>
            <a:r>
              <a:rPr lang="en-US" sz="2200">
                <a:latin typeface="Montserrat Medium"/>
              </a:rPr>
              <a:t> Local board established Apprenticeship Services Department; designated staff work in-the-field to enroll apprentices, provide wrap-around services, create training plans, apply for grants to provide employer funding.</a:t>
            </a:r>
          </a:p>
          <a:p>
            <a:r>
              <a:rPr lang="en-US" sz="2200" b="1">
                <a:latin typeface="Montserrat Medium"/>
              </a:rPr>
              <a:t>South Bay Workforce Investment Board (CA):</a:t>
            </a:r>
            <a:r>
              <a:rPr lang="en-US" sz="2200">
                <a:latin typeface="Montserrat Medium"/>
              </a:rPr>
              <a:t> Serves as RA sponsor for multiple occupations and numerous employer partners (Lockheed Martin, CVS, etc.), received &gt; $10M in federal, state grant funding, developed Southern California Apprenticeship Network (SCAN) to lead regional RA work.</a:t>
            </a:r>
            <a:endParaRPr lang="en-US" sz="2200"/>
          </a:p>
        </p:txBody>
      </p:sp>
      <p:sp>
        <p:nvSpPr>
          <p:cNvPr id="3" name="Title 2">
            <a:extLst>
              <a:ext uri="{FF2B5EF4-FFF2-40B4-BE49-F238E27FC236}">
                <a16:creationId xmlns:a16="http://schemas.microsoft.com/office/drawing/2014/main" id="{8B3FED77-6704-A8A9-C758-CC78ABAFD320}"/>
              </a:ext>
            </a:extLst>
          </p:cNvPr>
          <p:cNvSpPr>
            <a:spLocks noGrp="1"/>
          </p:cNvSpPr>
          <p:nvPr>
            <p:ph type="title"/>
          </p:nvPr>
        </p:nvSpPr>
        <p:spPr/>
        <p:txBody>
          <a:bodyPr/>
          <a:lstStyle/>
          <a:p>
            <a:r>
              <a:rPr lang="en-US"/>
              <a:t>Examples of Board RA Alignment</a:t>
            </a:r>
          </a:p>
        </p:txBody>
      </p:sp>
      <p:pic>
        <p:nvPicPr>
          <p:cNvPr id="6" name="Picture 5">
            <a:extLst>
              <a:ext uri="{FF2B5EF4-FFF2-40B4-BE49-F238E27FC236}">
                <a16:creationId xmlns:a16="http://schemas.microsoft.com/office/drawing/2014/main" id="{77453BE4-5B75-70FC-A357-4531EBBCF929}"/>
              </a:ext>
              <a:ext uri="{C183D7F6-B498-43B3-948B-1728B52AA6E4}">
                <adec:decorative xmlns:adec="http://schemas.microsoft.com/office/drawing/2017/decorative" val="1"/>
              </a:ext>
            </a:extLst>
          </p:cNvPr>
          <p:cNvPicPr>
            <a:picLocks noChangeAspect="1"/>
          </p:cNvPicPr>
          <p:nvPr/>
        </p:nvPicPr>
        <p:blipFill rotWithShape="1">
          <a:blip r:embed="rId3"/>
          <a:srcRect l="3605" r="12459" b="15897"/>
          <a:stretch/>
        </p:blipFill>
        <p:spPr>
          <a:xfrm>
            <a:off x="9126055" y="1725524"/>
            <a:ext cx="2454787" cy="993470"/>
          </a:xfrm>
          <a:prstGeom prst="rect">
            <a:avLst/>
          </a:prstGeom>
        </p:spPr>
      </p:pic>
      <p:pic>
        <p:nvPicPr>
          <p:cNvPr id="10" name="Picture 9">
            <a:extLst>
              <a:ext uri="{FF2B5EF4-FFF2-40B4-BE49-F238E27FC236}">
                <a16:creationId xmlns:a16="http://schemas.microsoft.com/office/drawing/2014/main" id="{CCDB1367-7067-9C54-2ED0-C69368F5F6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41275" y="3052959"/>
            <a:ext cx="2247364" cy="993470"/>
          </a:xfrm>
          <a:prstGeom prst="rect">
            <a:avLst/>
          </a:prstGeom>
        </p:spPr>
      </p:pic>
      <p:pic>
        <p:nvPicPr>
          <p:cNvPr id="2050" name="Picture 2" descr="PROGRAM SITES | south-bay-wib">
            <a:extLst>
              <a:ext uri="{FF2B5EF4-FFF2-40B4-BE49-F238E27FC236}">
                <a16:creationId xmlns:a16="http://schemas.microsoft.com/office/drawing/2014/main" id="{B9052EA2-69FD-244A-AEF3-A894EC4B4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7232" y="4412402"/>
            <a:ext cx="1695450" cy="17145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0">
            <a:extLst>
              <a:ext uri="{FF2B5EF4-FFF2-40B4-BE49-F238E27FC236}">
                <a16:creationId xmlns:a16="http://schemas.microsoft.com/office/drawing/2014/main" id="{BD543BFA-1526-D38E-123F-3B2EE8ED4DAD}"/>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rPr>
              <a:t>© </a:t>
            </a:r>
            <a:r>
              <a:rPr lang="en-US" sz="1400">
                <a:solidFill>
                  <a:prstClr val="black"/>
                </a:solidFill>
                <a:latin typeface="Montserrat" pitchFamily="2" charset="0"/>
              </a:rPr>
              <a:t>2024</a:t>
            </a:r>
            <a:r>
              <a:rPr kumimoji="0" lang="en-US" sz="1400" b="0" i="0" u="none" strike="noStrike" kern="1200" cap="none" spc="0" normalizeH="0" baseline="0" noProof="0">
                <a:ln>
                  <a:noFill/>
                </a:ln>
                <a:solidFill>
                  <a:prstClr val="black"/>
                </a:solidFill>
                <a:effectLst/>
                <a:uLnTx/>
                <a:uFillTx/>
                <a:latin typeface="Montserrat" pitchFamily="2" charset="0"/>
              </a:rPr>
              <a:t> Safal Partners</a:t>
            </a:r>
          </a:p>
        </p:txBody>
      </p:sp>
    </p:spTree>
    <p:extLst>
      <p:ext uri="{BB962C8B-B14F-4D97-AF65-F5344CB8AC3E}">
        <p14:creationId xmlns:p14="http://schemas.microsoft.com/office/powerpoint/2010/main" val="2687289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a:solidFill>
                  <a:schemeClr val="bg1"/>
                </a:solidFill>
                <a:latin typeface="Montserrat"/>
              </a:rPr>
              <a:t>Workforce Boards and RA Alignment- Many Opportunities Exist</a:t>
            </a:r>
          </a:p>
        </p:txBody>
      </p:sp>
      <p:sp>
        <p:nvSpPr>
          <p:cNvPr id="4" name="Footer Placeholder 10">
            <a:extLst>
              <a:ext uri="{FF2B5EF4-FFF2-40B4-BE49-F238E27FC236}">
                <a16:creationId xmlns:a16="http://schemas.microsoft.com/office/drawing/2014/main" id="{C86F204A-E35C-8143-45DC-2D9E381F64DF}"/>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spTree>
    <p:extLst>
      <p:ext uri="{BB962C8B-B14F-4D97-AF65-F5344CB8AC3E}">
        <p14:creationId xmlns:p14="http://schemas.microsoft.com/office/powerpoint/2010/main" val="2844563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FF68-8CF3-B20E-4B39-30EF2CB86DC3}"/>
              </a:ext>
            </a:extLst>
          </p:cNvPr>
          <p:cNvSpPr>
            <a:spLocks noGrp="1"/>
          </p:cNvSpPr>
          <p:nvPr>
            <p:ph type="title"/>
          </p:nvPr>
        </p:nvSpPr>
        <p:spPr/>
        <p:txBody>
          <a:bodyPr>
            <a:normAutofit/>
          </a:bodyPr>
          <a:lstStyle/>
          <a:p>
            <a:r>
              <a:rPr lang="en-US"/>
              <a:t>New Tool</a:t>
            </a:r>
          </a:p>
        </p:txBody>
      </p:sp>
      <p:sp>
        <p:nvSpPr>
          <p:cNvPr id="3" name="Content Placeholder 2">
            <a:extLst>
              <a:ext uri="{FF2B5EF4-FFF2-40B4-BE49-F238E27FC236}">
                <a16:creationId xmlns:a16="http://schemas.microsoft.com/office/drawing/2014/main" id="{561E7005-9047-1A50-670F-31495640CE3F}"/>
              </a:ext>
            </a:extLst>
          </p:cNvPr>
          <p:cNvSpPr>
            <a:spLocks noGrp="1"/>
          </p:cNvSpPr>
          <p:nvPr>
            <p:ph sz="half" idx="1"/>
          </p:nvPr>
        </p:nvSpPr>
        <p:spPr>
          <a:xfrm>
            <a:off x="841956" y="2045863"/>
            <a:ext cx="2644966" cy="3757728"/>
          </a:xfrm>
          <a:solidFill>
            <a:srgbClr val="00015E"/>
          </a:solidFill>
        </p:spPr>
        <p:txBody>
          <a:bodyPr vert="horz" lIns="91440" tIns="45720" rIns="91440" bIns="45720" rtlCol="0" anchor="t">
            <a:normAutofit/>
          </a:bodyPr>
          <a:lstStyle/>
          <a:p>
            <a:pPr marL="0" indent="0" algn="ctr">
              <a:lnSpc>
                <a:spcPct val="100000"/>
              </a:lnSpc>
              <a:buNone/>
            </a:pPr>
            <a:endParaRPr lang="en-US" sz="2400" b="1">
              <a:solidFill>
                <a:schemeClr val="bg1"/>
              </a:solidFill>
              <a:latin typeface="Montserrat Medium"/>
            </a:endParaRPr>
          </a:p>
          <a:p>
            <a:pPr marL="0" indent="0" algn="ctr">
              <a:lnSpc>
                <a:spcPct val="100000"/>
              </a:lnSpc>
              <a:buNone/>
            </a:pPr>
            <a:r>
              <a:rPr lang="en-US" sz="2400" b="1">
                <a:solidFill>
                  <a:schemeClr val="bg1"/>
                </a:solidFill>
                <a:latin typeface="Montserrat Medium"/>
              </a:rPr>
              <a:t>Key Components of Workforce System Alignment with Registered Apprenticeship</a:t>
            </a:r>
            <a:endParaRPr lang="en-US">
              <a:solidFill>
                <a:schemeClr val="bg1"/>
              </a:solidFill>
            </a:endParaRPr>
          </a:p>
        </p:txBody>
      </p:sp>
      <p:pic>
        <p:nvPicPr>
          <p:cNvPr id="6" name="Picture 5" descr="Graphic of New Tool - Creating RA-Aligned Policies, Embedding RA SMEs, Equipping BSRs, Serving as RA Convener, Becoming an RA Sponsor">
            <a:extLst>
              <a:ext uri="{FF2B5EF4-FFF2-40B4-BE49-F238E27FC236}">
                <a16:creationId xmlns:a16="http://schemas.microsoft.com/office/drawing/2014/main" id="{4F22352A-2DD0-94C9-D3AA-3B5C3EEE1374}"/>
              </a:ext>
            </a:extLst>
          </p:cNvPr>
          <p:cNvPicPr>
            <a:picLocks noChangeAspect="1"/>
          </p:cNvPicPr>
          <p:nvPr/>
        </p:nvPicPr>
        <p:blipFill>
          <a:blip r:embed="rId3"/>
          <a:srcRect/>
          <a:stretch/>
        </p:blipFill>
        <p:spPr>
          <a:xfrm>
            <a:off x="3821500" y="622115"/>
            <a:ext cx="7528544" cy="5613769"/>
          </a:xfrm>
          <a:prstGeom prst="rect">
            <a:avLst/>
          </a:prstGeom>
        </p:spPr>
      </p:pic>
      <p:sp>
        <p:nvSpPr>
          <p:cNvPr id="4" name="Slide Number Placeholder 5">
            <a:extLst>
              <a:ext uri="{FF2B5EF4-FFF2-40B4-BE49-F238E27FC236}">
                <a16:creationId xmlns:a16="http://schemas.microsoft.com/office/drawing/2014/main" id="{195A7EBA-46E6-D5F6-E86C-9C19E210130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764501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E17A089-37B2-BCA2-B822-FB12097F8FC4}"/>
              </a:ext>
            </a:extLst>
          </p:cNvPr>
          <p:cNvSpPr>
            <a:spLocks noGrp="1"/>
          </p:cNvSpPr>
          <p:nvPr>
            <p:ph type="title" idx="4294967295"/>
          </p:nvPr>
        </p:nvSpPr>
        <p:spPr>
          <a:xfrm>
            <a:off x="636588" y="828675"/>
            <a:ext cx="10285412" cy="568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ontserrat"/>
                <a:ea typeface="+mn-ea"/>
                <a:cs typeface="+mn-cs"/>
              </a:rPr>
              <a:t>Creating RA-Aligned Policies</a:t>
            </a:r>
          </a:p>
        </p:txBody>
      </p:sp>
      <p:sp>
        <p:nvSpPr>
          <p:cNvPr id="3" name="Content Placeholder 2">
            <a:extLst>
              <a:ext uri="{FF2B5EF4-FFF2-40B4-BE49-F238E27FC236}">
                <a16:creationId xmlns:a16="http://schemas.microsoft.com/office/drawing/2014/main" id="{6F5780F7-1885-80B9-6FC8-22F7A50277B5}"/>
              </a:ext>
            </a:extLst>
          </p:cNvPr>
          <p:cNvSpPr>
            <a:spLocks noGrp="1"/>
          </p:cNvSpPr>
          <p:nvPr>
            <p:ph idx="1"/>
          </p:nvPr>
        </p:nvSpPr>
        <p:spPr>
          <a:xfrm>
            <a:off x="631933" y="1641072"/>
            <a:ext cx="10930491" cy="913591"/>
          </a:xfrm>
          <a:ln w="28575">
            <a:solidFill>
              <a:srgbClr val="4472C4"/>
            </a:solidFill>
          </a:ln>
        </p:spPr>
        <p:txBody>
          <a:bodyPr>
            <a:noAutofit/>
          </a:bodyPr>
          <a:lstStyle/>
          <a:p>
            <a:pPr marL="0" indent="0" algn="ctr">
              <a:buNone/>
            </a:pPr>
            <a:r>
              <a:rPr lang="en-US">
                <a:solidFill>
                  <a:schemeClr val="tx1"/>
                </a:solidFill>
              </a:rPr>
              <a:t>State and Local WDBs have a policy and procedure framework that aligns and supports RA.</a:t>
            </a:r>
          </a:p>
        </p:txBody>
      </p:sp>
      <p:sp>
        <p:nvSpPr>
          <p:cNvPr id="18" name="Content Placeholder 17">
            <a:extLst>
              <a:ext uri="{FF2B5EF4-FFF2-40B4-BE49-F238E27FC236}">
                <a16:creationId xmlns:a16="http://schemas.microsoft.com/office/drawing/2014/main" id="{CCEC773B-FF1B-9151-5B72-3B797CA23189}"/>
              </a:ext>
            </a:extLst>
          </p:cNvPr>
          <p:cNvSpPr>
            <a:spLocks noGrp="1"/>
          </p:cNvSpPr>
          <p:nvPr>
            <p:ph idx="14"/>
          </p:nvPr>
        </p:nvSpPr>
        <p:spPr>
          <a:xfrm>
            <a:off x="1048885" y="2694592"/>
            <a:ext cx="10576322" cy="3563333"/>
          </a:xfrm>
        </p:spPr>
        <p:txBody>
          <a:bodyPr vert="horz" lIns="91440" tIns="45720" rIns="91440" bIns="45720" rtlCol="0" anchor="t">
            <a:normAutofit fontScale="92500"/>
          </a:bodyPr>
          <a:lstStyle/>
          <a:p>
            <a:r>
              <a:rPr lang="en-US" sz="2200">
                <a:solidFill>
                  <a:schemeClr val="tx1"/>
                </a:solidFill>
                <a:latin typeface="Montserrat Medium"/>
              </a:rPr>
              <a:t>RA representative on WDB</a:t>
            </a:r>
          </a:p>
          <a:p>
            <a:r>
              <a:rPr lang="en-US" sz="2200">
                <a:solidFill>
                  <a:schemeClr val="tx1"/>
                </a:solidFill>
                <a:latin typeface="Montserrat Medium"/>
              </a:rPr>
              <a:t>Formal, consistently used process for learning of new RA programs and assisting organization in getting on ETPL</a:t>
            </a:r>
            <a:endParaRPr lang="en-US" sz="2200">
              <a:solidFill>
                <a:schemeClr val="tx1"/>
              </a:solidFill>
            </a:endParaRPr>
          </a:p>
          <a:p>
            <a:r>
              <a:rPr lang="en-US" sz="2200">
                <a:solidFill>
                  <a:schemeClr val="tx1"/>
                </a:solidFill>
                <a:latin typeface="Montserrat Medium"/>
              </a:rPr>
              <a:t>WIOA Plans set goals for RA and inclusion for underserved</a:t>
            </a:r>
          </a:p>
          <a:p>
            <a:r>
              <a:rPr lang="en-US" sz="2200">
                <a:solidFill>
                  <a:schemeClr val="tx1"/>
                </a:solidFill>
                <a:latin typeface="Montserrat Medium"/>
              </a:rPr>
              <a:t>Clear WIOA/RA co-enrollment policy directives and training for case managers</a:t>
            </a:r>
            <a:endParaRPr lang="en-US">
              <a:solidFill>
                <a:schemeClr val="tx1"/>
              </a:solidFill>
            </a:endParaRPr>
          </a:p>
          <a:p>
            <a:r>
              <a:rPr lang="en-US" sz="2200">
                <a:solidFill>
                  <a:schemeClr val="tx1"/>
                </a:solidFill>
                <a:latin typeface="Montserrat Medium"/>
              </a:rPr>
              <a:t>RA funding allocations</a:t>
            </a:r>
          </a:p>
          <a:p>
            <a:r>
              <a:rPr lang="en-US" sz="2200">
                <a:solidFill>
                  <a:schemeClr val="tx1"/>
                </a:solidFill>
                <a:latin typeface="Montserrat Medium"/>
              </a:rPr>
              <a:t>Partners are engaged in RA activities</a:t>
            </a:r>
          </a:p>
          <a:p>
            <a:r>
              <a:rPr lang="en-US" sz="2200">
                <a:solidFill>
                  <a:schemeClr val="tx1"/>
                </a:solidFill>
                <a:latin typeface="Montserrat Medium"/>
              </a:rPr>
              <a:t>State/Local WDBs streamline policies and processes to make it easier for businesses to use RA (i.e., maintaining an inventory of RI curriculum)</a:t>
            </a:r>
            <a:endParaRPr lang="en-US" sz="2200">
              <a:solidFill>
                <a:schemeClr val="tx1"/>
              </a:solidFill>
            </a:endParaRPr>
          </a:p>
          <a:p>
            <a:endParaRPr lang="en-US"/>
          </a:p>
          <a:p>
            <a:pPr marL="0" indent="0">
              <a:buNone/>
            </a:pPr>
            <a:endParaRPr lang="en-US"/>
          </a:p>
        </p:txBody>
      </p:sp>
      <p:sp>
        <p:nvSpPr>
          <p:cNvPr id="2" name="Slide Number Placeholder 5">
            <a:extLst>
              <a:ext uri="{FF2B5EF4-FFF2-40B4-BE49-F238E27FC236}">
                <a16:creationId xmlns:a16="http://schemas.microsoft.com/office/drawing/2014/main" id="{5D07A948-0D98-287C-3418-BDC1A36FAA9B}"/>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C78B96CC-CE83-9823-FA67-0F8600B778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34576" y="179701"/>
            <a:ext cx="1293331" cy="1464352"/>
          </a:xfrm>
          <a:prstGeom prst="rect">
            <a:avLst/>
          </a:prstGeom>
          <a:ln>
            <a:noFill/>
          </a:ln>
          <a:effectLst>
            <a:softEdge rad="112500"/>
          </a:effectLst>
        </p:spPr>
      </p:pic>
      <p:sp>
        <p:nvSpPr>
          <p:cNvPr id="7" name="Rectangle 6">
            <a:extLst>
              <a:ext uri="{FF2B5EF4-FFF2-40B4-BE49-F238E27FC236}">
                <a16:creationId xmlns:a16="http://schemas.microsoft.com/office/drawing/2014/main" id="{CA698443-49A4-7469-192D-F2568F847F1D}"/>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45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E17A089-37B2-BCA2-B822-FB12097F8FC4}"/>
              </a:ext>
            </a:extLst>
          </p:cNvPr>
          <p:cNvSpPr>
            <a:spLocks noGrp="1"/>
          </p:cNvSpPr>
          <p:nvPr>
            <p:ph type="title" idx="4294967295"/>
          </p:nvPr>
        </p:nvSpPr>
        <p:spPr>
          <a:xfrm>
            <a:off x="650875" y="755650"/>
            <a:ext cx="11022013" cy="64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ontserrat"/>
                <a:ea typeface="+mn-ea"/>
                <a:cs typeface="+mn-cs"/>
              </a:rPr>
              <a:t>Embedding RA SMEs</a:t>
            </a:r>
            <a:endParaRPr kumimoji="0" lang="en-US" sz="44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sp>
        <p:nvSpPr>
          <p:cNvPr id="3" name="Content Placeholder 2">
            <a:extLst>
              <a:ext uri="{FF2B5EF4-FFF2-40B4-BE49-F238E27FC236}">
                <a16:creationId xmlns:a16="http://schemas.microsoft.com/office/drawing/2014/main" id="{6F5780F7-1885-80B9-6FC8-22F7A50277B5}"/>
              </a:ext>
            </a:extLst>
          </p:cNvPr>
          <p:cNvSpPr>
            <a:spLocks noGrp="1"/>
          </p:cNvSpPr>
          <p:nvPr>
            <p:ph idx="1"/>
          </p:nvPr>
        </p:nvSpPr>
        <p:spPr>
          <a:xfrm>
            <a:off x="631933" y="1641072"/>
            <a:ext cx="10930491" cy="913591"/>
          </a:xfrm>
          <a:ln w="28575">
            <a:solidFill>
              <a:srgbClr val="42499E"/>
            </a:solidFill>
          </a:ln>
        </p:spPr>
        <p:txBody>
          <a:bodyPr vert="horz" lIns="91440" tIns="45720" rIns="91440" bIns="45720" rtlCol="0" anchor="t">
            <a:noAutofit/>
          </a:bodyPr>
          <a:lstStyle/>
          <a:p>
            <a:pPr marL="0" indent="0" algn="ctr">
              <a:buNone/>
            </a:pPr>
            <a:r>
              <a:rPr lang="en-US" sz="2000">
                <a:solidFill>
                  <a:schemeClr val="tx1"/>
                </a:solidFill>
                <a:latin typeface="Montserrat Medium"/>
              </a:rPr>
              <a:t>State/LWDBs embed RA expertise in the AJC frontline staff to actively help BSRs engage local employers in adopting RA and help case managers create a pipeline of job seekers as RA candidates for local sponsors.</a:t>
            </a:r>
            <a:endParaRPr lang="en-US" sz="2000">
              <a:solidFill>
                <a:schemeClr val="tx1"/>
              </a:solidFill>
            </a:endParaRPr>
          </a:p>
        </p:txBody>
      </p:sp>
      <p:sp>
        <p:nvSpPr>
          <p:cNvPr id="18" name="Content Placeholder 17">
            <a:extLst>
              <a:ext uri="{FF2B5EF4-FFF2-40B4-BE49-F238E27FC236}">
                <a16:creationId xmlns:a16="http://schemas.microsoft.com/office/drawing/2014/main" id="{CCEC773B-FF1B-9151-5B72-3B797CA23189}"/>
              </a:ext>
            </a:extLst>
          </p:cNvPr>
          <p:cNvSpPr>
            <a:spLocks noGrp="1"/>
          </p:cNvSpPr>
          <p:nvPr>
            <p:ph idx="14"/>
          </p:nvPr>
        </p:nvSpPr>
        <p:spPr>
          <a:xfrm>
            <a:off x="868691" y="2676387"/>
            <a:ext cx="10586849" cy="3563333"/>
          </a:xfrm>
        </p:spPr>
        <p:txBody>
          <a:bodyPr vert="horz" lIns="91440" tIns="45720" rIns="91440" bIns="45720" rtlCol="0" anchor="t">
            <a:normAutofit fontScale="77500" lnSpcReduction="20000"/>
          </a:bodyPr>
          <a:lstStyle/>
          <a:p>
            <a:r>
              <a:rPr lang="en-US" sz="2300">
                <a:solidFill>
                  <a:schemeClr val="tx1"/>
                </a:solidFill>
                <a:latin typeface="Montserrat Medium"/>
              </a:rPr>
              <a:t>State/LWDBs hire, designate and train staff as RA navigators/SMEs, embed within AJCs or serve entire regions</a:t>
            </a:r>
          </a:p>
          <a:p>
            <a:r>
              <a:rPr lang="en-US" sz="2300">
                <a:solidFill>
                  <a:schemeClr val="tx1"/>
                </a:solidFill>
                <a:latin typeface="Montserrat Medium"/>
              </a:rPr>
              <a:t>Case managers purposefully screen and refer job seekers to RA programs</a:t>
            </a:r>
          </a:p>
          <a:p>
            <a:r>
              <a:rPr lang="en-US" sz="2300" b="1">
                <a:solidFill>
                  <a:schemeClr val="tx1"/>
                </a:solidFill>
                <a:latin typeface="Montserrat Medium"/>
              </a:rPr>
              <a:t>Co-enrollment procedures </a:t>
            </a:r>
            <a:r>
              <a:rPr lang="en-US" sz="2300">
                <a:solidFill>
                  <a:schemeClr val="tx1"/>
                </a:solidFill>
                <a:latin typeface="Montserrat Medium"/>
              </a:rPr>
              <a:t>are used consistently by case managers and across all mandatory partners</a:t>
            </a:r>
          </a:p>
          <a:p>
            <a:r>
              <a:rPr lang="en-US" sz="2300">
                <a:solidFill>
                  <a:schemeClr val="tx1"/>
                </a:solidFill>
                <a:latin typeface="Montserrat Medium"/>
              </a:rPr>
              <a:t>Apprentices are supported throughout the RA program</a:t>
            </a:r>
          </a:p>
          <a:p>
            <a:r>
              <a:rPr lang="en-US" sz="2300">
                <a:solidFill>
                  <a:schemeClr val="tx1"/>
                </a:solidFill>
                <a:latin typeface="Montserrat Medium"/>
              </a:rPr>
              <a:t>Mandatory partners work with AJCs to engage “shared” job seekers in RA programs</a:t>
            </a:r>
          </a:p>
          <a:p>
            <a:r>
              <a:rPr lang="en-US" sz="2300">
                <a:solidFill>
                  <a:schemeClr val="tx1"/>
                </a:solidFill>
                <a:latin typeface="Montserrat Medium"/>
              </a:rPr>
              <a:t>Outreach to job seekers targets underserved populations and communicates benefits of apprentices </a:t>
            </a:r>
          </a:p>
          <a:p>
            <a:r>
              <a:rPr lang="en-US" sz="2300" b="1">
                <a:solidFill>
                  <a:schemeClr val="tx1"/>
                </a:solidFill>
                <a:latin typeface="Montserrat Medium"/>
              </a:rPr>
              <a:t>Case managers receive regular RA training </a:t>
            </a:r>
            <a:r>
              <a:rPr lang="en-US" sz="2300">
                <a:solidFill>
                  <a:schemeClr val="tx1"/>
                </a:solidFill>
                <a:latin typeface="Montserrat Medium"/>
              </a:rPr>
              <a:t>to effectively engage job seekers and communicate benefits</a:t>
            </a:r>
          </a:p>
          <a:p>
            <a:r>
              <a:rPr lang="en-US" sz="2300" b="1">
                <a:solidFill>
                  <a:schemeClr val="tx1"/>
                </a:solidFill>
                <a:latin typeface="Montserrat Medium"/>
              </a:rPr>
              <a:t>Wagner-</a:t>
            </a:r>
            <a:r>
              <a:rPr lang="en-US" sz="2300" b="1" err="1">
                <a:solidFill>
                  <a:schemeClr val="tx1"/>
                </a:solidFill>
                <a:latin typeface="Montserrat Medium"/>
              </a:rPr>
              <a:t>Peyser</a:t>
            </a:r>
            <a:r>
              <a:rPr lang="en-US" sz="2300" b="1">
                <a:solidFill>
                  <a:schemeClr val="tx1"/>
                </a:solidFill>
                <a:latin typeface="Montserrat Medium"/>
              </a:rPr>
              <a:t> staff share RA information </a:t>
            </a:r>
            <a:r>
              <a:rPr lang="en-US" sz="2300">
                <a:solidFill>
                  <a:schemeClr val="tx1"/>
                </a:solidFill>
                <a:latin typeface="Montserrat Medium"/>
              </a:rPr>
              <a:t>to job seekers and employers with a warm handoff to AJC/BSR staff as warranted</a:t>
            </a:r>
          </a:p>
          <a:p>
            <a:endParaRPr lang="en-US"/>
          </a:p>
          <a:p>
            <a:pPr marL="0" indent="0">
              <a:buNone/>
            </a:pPr>
            <a:endParaRPr lang="en-US"/>
          </a:p>
        </p:txBody>
      </p:sp>
      <p:pic>
        <p:nvPicPr>
          <p:cNvPr id="4" name="Picture 3">
            <a:extLst>
              <a:ext uri="{FF2B5EF4-FFF2-40B4-BE49-F238E27FC236}">
                <a16:creationId xmlns:a16="http://schemas.microsoft.com/office/drawing/2014/main" id="{86D8AFEC-3982-8C36-47A8-B32E7EF171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113" y="210010"/>
            <a:ext cx="1102105" cy="1309338"/>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A7DF5188-FE4E-AD4A-5CA3-3D8B3D06BF35}"/>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895851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E17A089-37B2-BCA2-B822-FB12097F8FC4}"/>
              </a:ext>
            </a:extLst>
          </p:cNvPr>
          <p:cNvSpPr>
            <a:spLocks noGrp="1"/>
          </p:cNvSpPr>
          <p:nvPr>
            <p:ph type="title" idx="4294967295"/>
          </p:nvPr>
        </p:nvSpPr>
        <p:spPr>
          <a:xfrm>
            <a:off x="650875" y="755650"/>
            <a:ext cx="9983788" cy="64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ontserrat"/>
                <a:ea typeface="+mn-ea"/>
                <a:cs typeface="+mn-cs"/>
              </a:rPr>
              <a:t>Equipping BSRs</a:t>
            </a:r>
          </a:p>
        </p:txBody>
      </p:sp>
      <p:sp>
        <p:nvSpPr>
          <p:cNvPr id="3" name="Content Placeholder 2">
            <a:extLst>
              <a:ext uri="{FF2B5EF4-FFF2-40B4-BE49-F238E27FC236}">
                <a16:creationId xmlns:a16="http://schemas.microsoft.com/office/drawing/2014/main" id="{6F5780F7-1885-80B9-6FC8-22F7A50277B5}"/>
              </a:ext>
            </a:extLst>
          </p:cNvPr>
          <p:cNvSpPr>
            <a:spLocks noGrp="1"/>
          </p:cNvSpPr>
          <p:nvPr>
            <p:ph idx="1"/>
          </p:nvPr>
        </p:nvSpPr>
        <p:spPr>
          <a:xfrm>
            <a:off x="631933" y="1641072"/>
            <a:ext cx="10930491" cy="913591"/>
          </a:xfrm>
          <a:ln w="28575">
            <a:solidFill>
              <a:srgbClr val="4472C4"/>
            </a:solidFill>
          </a:ln>
        </p:spPr>
        <p:txBody>
          <a:bodyPr>
            <a:noAutofit/>
          </a:bodyPr>
          <a:lstStyle/>
          <a:p>
            <a:pPr marL="0" indent="0" algn="ctr">
              <a:buNone/>
            </a:pPr>
            <a:r>
              <a:rPr lang="en-US">
                <a:solidFill>
                  <a:schemeClr val="tx1"/>
                </a:solidFill>
              </a:rPr>
              <a:t>BSRs assist employers with RA as a talent pipeline solution and collaborate with their local RA system counterparts.</a:t>
            </a:r>
          </a:p>
        </p:txBody>
      </p:sp>
      <p:sp>
        <p:nvSpPr>
          <p:cNvPr id="18" name="Content Placeholder 17">
            <a:extLst>
              <a:ext uri="{FF2B5EF4-FFF2-40B4-BE49-F238E27FC236}">
                <a16:creationId xmlns:a16="http://schemas.microsoft.com/office/drawing/2014/main" id="{CCEC773B-FF1B-9151-5B72-3B797CA23189}"/>
              </a:ext>
            </a:extLst>
          </p:cNvPr>
          <p:cNvSpPr>
            <a:spLocks noGrp="1"/>
          </p:cNvSpPr>
          <p:nvPr>
            <p:ph idx="14"/>
          </p:nvPr>
        </p:nvSpPr>
        <p:spPr>
          <a:xfrm>
            <a:off x="843092" y="2714812"/>
            <a:ext cx="10565384" cy="3745783"/>
          </a:xfrm>
        </p:spPr>
        <p:txBody>
          <a:bodyPr vert="horz" lIns="91440" tIns="45720" rIns="91440" bIns="45720" rtlCol="0" anchor="t">
            <a:normAutofit fontScale="85000" lnSpcReduction="10000"/>
          </a:bodyPr>
          <a:lstStyle/>
          <a:p>
            <a:pPr marL="0" indent="0">
              <a:buNone/>
            </a:pPr>
            <a:r>
              <a:rPr lang="en-US" sz="2200">
                <a:solidFill>
                  <a:schemeClr val="tx1"/>
                </a:solidFill>
                <a:latin typeface="Montserrat Medium"/>
              </a:rPr>
              <a:t>BSRs...</a:t>
            </a:r>
            <a:endParaRPr lang="en-US">
              <a:solidFill>
                <a:schemeClr val="tx1"/>
              </a:solidFill>
            </a:endParaRPr>
          </a:p>
          <a:p>
            <a:pPr lvl="1">
              <a:buFont typeface="Courier New" panose="020B0604020202020204" pitchFamily="34" charset="0"/>
              <a:buChar char="o"/>
            </a:pPr>
            <a:r>
              <a:rPr lang="en-US" sz="2100">
                <a:solidFill>
                  <a:schemeClr val="tx1"/>
                </a:solidFill>
                <a:latin typeface="Montserrat Medium"/>
              </a:rPr>
              <a:t>Regularly work with apprenticeship system counterparts/ATRs to promote and develop RA programs</a:t>
            </a:r>
          </a:p>
          <a:p>
            <a:pPr lvl="1">
              <a:buFont typeface="Courier New" panose="020B0604020202020204" pitchFamily="34" charset="0"/>
              <a:buChar char="o"/>
            </a:pPr>
            <a:r>
              <a:rPr lang="en-US" sz="2100">
                <a:solidFill>
                  <a:schemeClr val="tx1"/>
                </a:solidFill>
                <a:latin typeface="Montserrat Medium"/>
              </a:rPr>
              <a:t>Guide employers through the RA process, from developing standards for program registration to hiring an apprentice</a:t>
            </a:r>
            <a:endParaRPr lang="en-US" sz="2100">
              <a:solidFill>
                <a:schemeClr val="tx1"/>
              </a:solidFill>
            </a:endParaRPr>
          </a:p>
          <a:p>
            <a:pPr lvl="1">
              <a:buFont typeface="Courier New" panose="020B0604020202020204" pitchFamily="34" charset="0"/>
              <a:buChar char="o"/>
            </a:pPr>
            <a:r>
              <a:rPr lang="en-US" sz="2100">
                <a:solidFill>
                  <a:schemeClr val="tx1"/>
                </a:solidFill>
                <a:latin typeface="Montserrat Medium"/>
              </a:rPr>
              <a:t>Create outreach plan based on LMI and with RA system counterparts to raise local business awareness about the benefits of RA, including potential WIOA and non-WIOA support</a:t>
            </a:r>
          </a:p>
          <a:p>
            <a:pPr lvl="1">
              <a:buFont typeface="Courier New" panose="020B0604020202020204" pitchFamily="34" charset="0"/>
              <a:buChar char="o"/>
            </a:pPr>
            <a:r>
              <a:rPr lang="en-US" sz="2100">
                <a:solidFill>
                  <a:schemeClr val="tx1"/>
                </a:solidFill>
                <a:latin typeface="Montserrat Medium"/>
              </a:rPr>
              <a:t>Interact with intermediaries to assist businesses with RA program development</a:t>
            </a:r>
            <a:endParaRPr lang="en-US" sz="2100">
              <a:solidFill>
                <a:schemeClr val="tx1"/>
              </a:solidFill>
            </a:endParaRPr>
          </a:p>
          <a:p>
            <a:pPr lvl="1">
              <a:buFont typeface="Courier New" panose="020B0604020202020204" pitchFamily="34" charset="0"/>
              <a:buChar char="o"/>
            </a:pPr>
            <a:r>
              <a:rPr lang="en-US" sz="2100">
                <a:solidFill>
                  <a:schemeClr val="tx1"/>
                </a:solidFill>
                <a:latin typeface="Montserrat Medium"/>
              </a:rPr>
              <a:t>Provide collateral and education to partners for their business engagement efforts</a:t>
            </a:r>
          </a:p>
          <a:p>
            <a:pPr lvl="1">
              <a:buFont typeface="Courier New" panose="020B0604020202020204" pitchFamily="34" charset="0"/>
              <a:buChar char="o"/>
            </a:pPr>
            <a:r>
              <a:rPr lang="en-US" sz="2100">
                <a:solidFill>
                  <a:schemeClr val="tx1"/>
                </a:solidFill>
                <a:latin typeface="Montserrat Medium"/>
              </a:rPr>
              <a:t>Communicate regularly with case managers about apprenticeship openings and help businesses understand how to leverage AJCs for candidate recruitment</a:t>
            </a:r>
          </a:p>
          <a:p>
            <a:pPr marL="0" indent="0">
              <a:buNone/>
            </a:pPr>
            <a:r>
              <a:rPr lang="en-US" sz="1100">
                <a:solidFill>
                  <a:schemeClr val="tx1"/>
                </a:solidFill>
                <a:latin typeface="Montserrat Medium"/>
              </a:rPr>
              <a:t>       </a:t>
            </a:r>
            <a:endParaRPr lang="en-US" sz="1100">
              <a:solidFill>
                <a:schemeClr val="tx1"/>
              </a:solidFill>
            </a:endParaRPr>
          </a:p>
          <a:p>
            <a:pPr marL="0" indent="0">
              <a:buNone/>
            </a:pPr>
            <a:r>
              <a:rPr lang="en-US" sz="2200">
                <a:solidFill>
                  <a:schemeClr val="tx1"/>
                </a:solidFill>
                <a:latin typeface="Montserrat Medium"/>
              </a:rPr>
              <a:t>       </a:t>
            </a:r>
            <a:r>
              <a:rPr lang="en-US" sz="2200" i="1">
                <a:solidFill>
                  <a:srgbClr val="FF0000"/>
                </a:solidFill>
                <a:latin typeface="Montserrat Medium"/>
              </a:rPr>
              <a:t>  State/Local Rapid Response efforts include RA </a:t>
            </a:r>
            <a:endParaRPr lang="en-US" sz="2200" i="1">
              <a:solidFill>
                <a:srgbClr val="FF0000"/>
              </a:solidFill>
            </a:endParaRPr>
          </a:p>
          <a:p>
            <a:endParaRPr lang="en-US" sz="2200">
              <a:solidFill>
                <a:schemeClr val="tx1"/>
              </a:solidFill>
            </a:endParaRPr>
          </a:p>
          <a:p>
            <a:endParaRPr lang="en-US"/>
          </a:p>
          <a:p>
            <a:pPr marL="0" indent="0">
              <a:buNone/>
            </a:pPr>
            <a:endParaRPr lang="en-US"/>
          </a:p>
        </p:txBody>
      </p:sp>
      <p:pic>
        <p:nvPicPr>
          <p:cNvPr id="4" name="Picture 3">
            <a:extLst>
              <a:ext uri="{FF2B5EF4-FFF2-40B4-BE49-F238E27FC236}">
                <a16:creationId xmlns:a16="http://schemas.microsoft.com/office/drawing/2014/main" id="{5610749D-8BE5-6B83-1ED8-0CE90543DE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4886" y="83517"/>
            <a:ext cx="1326326" cy="1525275"/>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6EABB06D-AD69-9F48-385E-2FD8BA76A59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145085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E17A089-37B2-BCA2-B822-FB12097F8FC4}"/>
              </a:ext>
            </a:extLst>
          </p:cNvPr>
          <p:cNvSpPr>
            <a:spLocks noGrp="1"/>
          </p:cNvSpPr>
          <p:nvPr>
            <p:ph type="title" idx="4294967295"/>
          </p:nvPr>
        </p:nvSpPr>
        <p:spPr>
          <a:xfrm>
            <a:off x="650875" y="755650"/>
            <a:ext cx="9983788" cy="64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ontserrat"/>
                <a:ea typeface="+mn-ea"/>
                <a:cs typeface="+mn-cs"/>
              </a:rPr>
              <a:t>Serving as RA Convener </a:t>
            </a:r>
          </a:p>
        </p:txBody>
      </p:sp>
      <p:sp>
        <p:nvSpPr>
          <p:cNvPr id="3" name="Content Placeholder 2">
            <a:extLst>
              <a:ext uri="{FF2B5EF4-FFF2-40B4-BE49-F238E27FC236}">
                <a16:creationId xmlns:a16="http://schemas.microsoft.com/office/drawing/2014/main" id="{6F5780F7-1885-80B9-6FC8-22F7A50277B5}"/>
              </a:ext>
            </a:extLst>
          </p:cNvPr>
          <p:cNvSpPr>
            <a:spLocks noGrp="1"/>
          </p:cNvSpPr>
          <p:nvPr>
            <p:ph idx="1"/>
          </p:nvPr>
        </p:nvSpPr>
        <p:spPr>
          <a:xfrm>
            <a:off x="631933" y="1641072"/>
            <a:ext cx="10930491" cy="913591"/>
          </a:xfrm>
          <a:ln w="28575">
            <a:solidFill>
              <a:srgbClr val="018085"/>
            </a:solidFill>
          </a:ln>
        </p:spPr>
        <p:txBody>
          <a:bodyPr>
            <a:noAutofit/>
          </a:bodyPr>
          <a:lstStyle/>
          <a:p>
            <a:pPr marL="0" indent="0" algn="ctr">
              <a:buNone/>
            </a:pPr>
            <a:r>
              <a:rPr lang="en-US" sz="2300">
                <a:solidFill>
                  <a:schemeClr val="tx1"/>
                </a:solidFill>
              </a:rPr>
              <a:t>State/LWDBs consistently gather businesses and all other stakeholders to engage in, and serve as, regional hubs for RA/workforce alignment.</a:t>
            </a:r>
          </a:p>
        </p:txBody>
      </p:sp>
      <p:sp>
        <p:nvSpPr>
          <p:cNvPr id="18" name="Content Placeholder 17">
            <a:extLst>
              <a:ext uri="{FF2B5EF4-FFF2-40B4-BE49-F238E27FC236}">
                <a16:creationId xmlns:a16="http://schemas.microsoft.com/office/drawing/2014/main" id="{CCEC773B-FF1B-9151-5B72-3B797CA23189}"/>
              </a:ext>
            </a:extLst>
          </p:cNvPr>
          <p:cNvSpPr>
            <a:spLocks noGrp="1"/>
          </p:cNvSpPr>
          <p:nvPr>
            <p:ph idx="14"/>
          </p:nvPr>
        </p:nvSpPr>
        <p:spPr>
          <a:xfrm>
            <a:off x="650788" y="2672318"/>
            <a:ext cx="10761399" cy="3563333"/>
          </a:xfrm>
        </p:spPr>
        <p:txBody>
          <a:bodyPr vert="horz" lIns="91440" tIns="45720" rIns="91440" bIns="45720" rtlCol="0" anchor="t">
            <a:normAutofit/>
          </a:bodyPr>
          <a:lstStyle/>
          <a:p>
            <a:r>
              <a:rPr lang="en-US" sz="2000">
                <a:solidFill>
                  <a:srgbClr val="404040"/>
                </a:solidFill>
                <a:latin typeface="Montserrat Medium"/>
              </a:rPr>
              <a:t>State/LWDBs coordinate with local ATRs to provide regional RA info sessions to economic development organizations, businesses, and public sector entities</a:t>
            </a:r>
            <a:endParaRPr lang="en-US"/>
          </a:p>
          <a:p>
            <a:r>
              <a:rPr lang="en-US" sz="2000">
                <a:solidFill>
                  <a:srgbClr val="404040"/>
                </a:solidFill>
                <a:latin typeface="Montserrat Medium"/>
              </a:rPr>
              <a:t>Sector strategy initiatives include RA as a strategy for building the talent pipeline</a:t>
            </a:r>
            <a:endParaRPr lang="en-US"/>
          </a:p>
          <a:p>
            <a:r>
              <a:rPr lang="en-US" sz="2000">
                <a:solidFill>
                  <a:srgbClr val="404040"/>
                </a:solidFill>
                <a:latin typeface="Montserrat Medium"/>
              </a:rPr>
              <a:t>Create and maintain a network (hub) of RA sponsored programs to accelerate employer participation and to provide technical assistance</a:t>
            </a:r>
            <a:endParaRPr lang="en-US"/>
          </a:p>
          <a:p>
            <a:r>
              <a:rPr lang="en-US" sz="2000">
                <a:solidFill>
                  <a:srgbClr val="404040"/>
                </a:solidFill>
                <a:latin typeface="Montserrat Medium"/>
              </a:rPr>
              <a:t>State/LWDBs collaborate on high-demand, industry-specific RA programs including technical assistance and funding</a:t>
            </a:r>
            <a:endParaRPr lang="en-US">
              <a:solidFill>
                <a:srgbClr val="404040"/>
              </a:solidFill>
              <a:cs typeface="Arial"/>
            </a:endParaRPr>
          </a:p>
          <a:p>
            <a:r>
              <a:rPr lang="en-US" sz="2000">
                <a:solidFill>
                  <a:srgbClr val="404040"/>
                </a:solidFill>
                <a:latin typeface="Montserrat Medium"/>
              </a:rPr>
              <a:t>Collaborative RA efforts include mandatory partners as part of convening activities</a:t>
            </a:r>
            <a:endParaRPr lang="en-US"/>
          </a:p>
          <a:p>
            <a:endParaRPr lang="en-US" sz="2200">
              <a:solidFill>
                <a:schemeClr val="tx1"/>
              </a:solidFill>
            </a:endParaRPr>
          </a:p>
          <a:p>
            <a:endParaRPr lang="en-US" sz="2200">
              <a:solidFill>
                <a:schemeClr val="tx1"/>
              </a:solidFill>
            </a:endParaRPr>
          </a:p>
          <a:p>
            <a:endParaRPr lang="en-US"/>
          </a:p>
          <a:p>
            <a:pPr marL="0" indent="0">
              <a:buNone/>
            </a:pPr>
            <a:endParaRPr lang="en-US"/>
          </a:p>
        </p:txBody>
      </p:sp>
      <p:sp>
        <p:nvSpPr>
          <p:cNvPr id="2" name="Slide Number Placeholder 5">
            <a:extLst>
              <a:ext uri="{FF2B5EF4-FFF2-40B4-BE49-F238E27FC236}">
                <a16:creationId xmlns:a16="http://schemas.microsoft.com/office/drawing/2014/main" id="{1DA52202-F28A-CE77-3617-1EBE18B575D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41C0A256-CCCD-3EEB-328B-ABA9CCC41A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05361" y="68893"/>
            <a:ext cx="1465770" cy="1454524"/>
          </a:xfrm>
          <a:prstGeom prst="rect">
            <a:avLst/>
          </a:prstGeom>
          <a:ln>
            <a:noFill/>
          </a:ln>
          <a:effectLst>
            <a:softEdge rad="112500"/>
          </a:effectLst>
        </p:spPr>
      </p:pic>
    </p:spTree>
    <p:extLst>
      <p:ext uri="{BB962C8B-B14F-4D97-AF65-F5344CB8AC3E}">
        <p14:creationId xmlns:p14="http://schemas.microsoft.com/office/powerpoint/2010/main" val="2935948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E17A089-37B2-BCA2-B822-FB12097F8FC4}"/>
              </a:ext>
            </a:extLst>
          </p:cNvPr>
          <p:cNvSpPr>
            <a:spLocks noGrp="1"/>
          </p:cNvSpPr>
          <p:nvPr>
            <p:ph type="title" idx="4294967295"/>
          </p:nvPr>
        </p:nvSpPr>
        <p:spPr>
          <a:xfrm>
            <a:off x="650875" y="755650"/>
            <a:ext cx="9983788" cy="64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ontserrat"/>
                <a:ea typeface="+mn-ea"/>
                <a:cs typeface="+mn-cs"/>
              </a:rPr>
              <a:t>Becoming an RA Sponsor</a:t>
            </a:r>
            <a:endParaRPr kumimoji="0" lang="en-US" sz="44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sp>
        <p:nvSpPr>
          <p:cNvPr id="3" name="Content Placeholder 2">
            <a:extLst>
              <a:ext uri="{FF2B5EF4-FFF2-40B4-BE49-F238E27FC236}">
                <a16:creationId xmlns:a16="http://schemas.microsoft.com/office/drawing/2014/main" id="{6F5780F7-1885-80B9-6FC8-22F7A50277B5}"/>
              </a:ext>
            </a:extLst>
          </p:cNvPr>
          <p:cNvSpPr>
            <a:spLocks noGrp="1"/>
          </p:cNvSpPr>
          <p:nvPr>
            <p:ph idx="1"/>
          </p:nvPr>
        </p:nvSpPr>
        <p:spPr>
          <a:xfrm>
            <a:off x="631933" y="1641072"/>
            <a:ext cx="10930491" cy="913591"/>
          </a:xfrm>
          <a:ln w="28575">
            <a:solidFill>
              <a:srgbClr val="018085"/>
            </a:solidFill>
          </a:ln>
        </p:spPr>
        <p:txBody>
          <a:bodyPr>
            <a:noAutofit/>
          </a:bodyPr>
          <a:lstStyle/>
          <a:p>
            <a:pPr marL="0" indent="0" algn="ctr">
              <a:buNone/>
            </a:pPr>
            <a:r>
              <a:rPr lang="en-US">
                <a:solidFill>
                  <a:schemeClr val="tx1"/>
                </a:solidFill>
              </a:rPr>
              <a:t>LWDB becomes a group RA sponsor to support multiple high-demand industry workforce needs.</a:t>
            </a:r>
          </a:p>
        </p:txBody>
      </p:sp>
      <p:sp>
        <p:nvSpPr>
          <p:cNvPr id="18" name="Content Placeholder 17">
            <a:extLst>
              <a:ext uri="{FF2B5EF4-FFF2-40B4-BE49-F238E27FC236}">
                <a16:creationId xmlns:a16="http://schemas.microsoft.com/office/drawing/2014/main" id="{CCEC773B-FF1B-9151-5B72-3B797CA23189}"/>
              </a:ext>
            </a:extLst>
          </p:cNvPr>
          <p:cNvSpPr>
            <a:spLocks noGrp="1"/>
          </p:cNvSpPr>
          <p:nvPr>
            <p:ph idx="14"/>
          </p:nvPr>
        </p:nvSpPr>
        <p:spPr>
          <a:xfrm>
            <a:off x="1222214" y="2647282"/>
            <a:ext cx="10436596" cy="3563333"/>
          </a:xfrm>
        </p:spPr>
        <p:txBody>
          <a:bodyPr>
            <a:normAutofit fontScale="92500" lnSpcReduction="10000"/>
          </a:bodyPr>
          <a:lstStyle/>
          <a:p>
            <a:r>
              <a:rPr lang="en-US" sz="2200">
                <a:solidFill>
                  <a:schemeClr val="tx1"/>
                </a:solidFill>
              </a:rPr>
              <a:t>LWDB becomes an approved group RA program sponsor for in-demand occupation(s)</a:t>
            </a:r>
          </a:p>
          <a:p>
            <a:r>
              <a:rPr lang="en-US" sz="2200">
                <a:solidFill>
                  <a:schemeClr val="tx1"/>
                </a:solidFill>
              </a:rPr>
              <a:t>Occupations are regularly added to RA program based on LMI</a:t>
            </a:r>
          </a:p>
          <a:p>
            <a:r>
              <a:rPr lang="en-US" sz="2200">
                <a:solidFill>
                  <a:schemeClr val="tx1"/>
                </a:solidFill>
              </a:rPr>
              <a:t>Educational system is engaged with LWDB to provide RI</a:t>
            </a:r>
          </a:p>
          <a:p>
            <a:r>
              <a:rPr lang="en-US" sz="2200">
                <a:solidFill>
                  <a:schemeClr val="tx1"/>
                </a:solidFill>
              </a:rPr>
              <a:t>RA sponsorship is sustainable through braided funding</a:t>
            </a:r>
          </a:p>
          <a:p>
            <a:r>
              <a:rPr lang="en-US" sz="2200">
                <a:solidFill>
                  <a:schemeClr val="tx1"/>
                </a:solidFill>
              </a:rPr>
              <a:t>LWDB creates clear path to build pipeline of WIOA-eligible, underserved populations for employers</a:t>
            </a:r>
          </a:p>
          <a:p>
            <a:r>
              <a:rPr lang="en-US" sz="2200">
                <a:solidFill>
                  <a:schemeClr val="tx1"/>
                </a:solidFill>
              </a:rPr>
              <a:t>LWDB provides admin support, training and assistance to employer joining the RA program</a:t>
            </a:r>
          </a:p>
          <a:p>
            <a:r>
              <a:rPr lang="en-US" sz="2200">
                <a:solidFill>
                  <a:schemeClr val="tx1"/>
                </a:solidFill>
              </a:rPr>
              <a:t>LWDB ensures ability to support employers/apprentices with WIOA funding</a:t>
            </a:r>
          </a:p>
          <a:p>
            <a:endParaRPr lang="en-US" sz="2200">
              <a:solidFill>
                <a:schemeClr val="tx1"/>
              </a:solidFill>
            </a:endParaRPr>
          </a:p>
          <a:p>
            <a:endParaRPr lang="en-US"/>
          </a:p>
          <a:p>
            <a:pPr marL="0" indent="0">
              <a:buNone/>
            </a:pPr>
            <a:endParaRPr lang="en-US"/>
          </a:p>
        </p:txBody>
      </p:sp>
      <p:sp>
        <p:nvSpPr>
          <p:cNvPr id="2" name="Slide Number Placeholder 5">
            <a:extLst>
              <a:ext uri="{FF2B5EF4-FFF2-40B4-BE49-F238E27FC236}">
                <a16:creationId xmlns:a16="http://schemas.microsoft.com/office/drawing/2014/main" id="{096D7359-DFDA-1E5F-20A9-2DF230E62F3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F9DE4389-3D19-6B3F-CEB2-F7933F2146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11752" y="130629"/>
            <a:ext cx="1242152" cy="1242152"/>
          </a:xfrm>
          <a:prstGeom prst="rect">
            <a:avLst/>
          </a:prstGeom>
          <a:ln>
            <a:noFill/>
          </a:ln>
          <a:effectLst>
            <a:softEdge rad="112500"/>
          </a:effectLst>
        </p:spPr>
      </p:pic>
    </p:spTree>
    <p:extLst>
      <p:ext uri="{BB962C8B-B14F-4D97-AF65-F5344CB8AC3E}">
        <p14:creationId xmlns:p14="http://schemas.microsoft.com/office/powerpoint/2010/main" val="665638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FA96-B7D9-5A25-A600-25CD2D8D8437}"/>
              </a:ext>
            </a:extLst>
          </p:cNvPr>
          <p:cNvSpPr>
            <a:spLocks noGrp="1"/>
          </p:cNvSpPr>
          <p:nvPr>
            <p:ph type="title"/>
          </p:nvPr>
        </p:nvSpPr>
        <p:spPr>
          <a:xfrm>
            <a:off x="12704" y="2343189"/>
            <a:ext cx="12166591" cy="1325563"/>
          </a:xfrm>
        </p:spPr>
        <p:txBody>
          <a:bodyPr>
            <a:normAutofit/>
          </a:bodyPr>
          <a:lstStyle/>
          <a:p>
            <a:r>
              <a:rPr lang="en-US">
                <a:latin typeface="Montserrat"/>
              </a:rPr>
              <a:t>Center of Excellence </a:t>
            </a:r>
            <a:br>
              <a:rPr lang="en-US"/>
            </a:br>
            <a:r>
              <a:rPr lang="en-US" sz="4000" i="1">
                <a:latin typeface="Montserrat"/>
              </a:rPr>
              <a:t>Resources and Tools... Here to Help You!</a:t>
            </a:r>
            <a:endParaRPr lang="en-US" sz="4000" i="1"/>
          </a:p>
        </p:txBody>
      </p:sp>
      <p:sp>
        <p:nvSpPr>
          <p:cNvPr id="4" name="Footer Placeholder 10">
            <a:extLst>
              <a:ext uri="{FF2B5EF4-FFF2-40B4-BE49-F238E27FC236}">
                <a16:creationId xmlns:a16="http://schemas.microsoft.com/office/drawing/2014/main" id="{3F498EA8-8057-9535-E56C-94AC825C0D52}"/>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spTree>
    <p:extLst>
      <p:ext uri="{BB962C8B-B14F-4D97-AF65-F5344CB8AC3E}">
        <p14:creationId xmlns:p14="http://schemas.microsoft.com/office/powerpoint/2010/main" val="378213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p:txBody>
          <a:bodyPr/>
          <a:lstStyle/>
          <a:p>
            <a:r>
              <a:rPr lang="en-US">
                <a:latin typeface="Montserrat"/>
              </a:rPr>
              <a:t>Online Resources, On-Demand TA</a:t>
            </a:r>
            <a:endParaRPr lang="en-US"/>
          </a:p>
        </p:txBody>
      </p:sp>
      <p:pic>
        <p:nvPicPr>
          <p:cNvPr id="12" name="Picture 11" descr="Center of Excellence website homepage">
            <a:extLst>
              <a:ext uri="{FF2B5EF4-FFF2-40B4-BE49-F238E27FC236}">
                <a16:creationId xmlns:a16="http://schemas.microsoft.com/office/drawing/2014/main" id="{D5E6C9BF-FF7F-4A8F-3D20-7D5F56AE2DB3}"/>
              </a:ext>
            </a:extLst>
          </p:cNvPr>
          <p:cNvPicPr>
            <a:picLocks noChangeAspect="1"/>
          </p:cNvPicPr>
          <p:nvPr/>
        </p:nvPicPr>
        <p:blipFill>
          <a:blip r:embed="rId3"/>
          <a:stretch>
            <a:fillRect/>
          </a:stretch>
        </p:blipFill>
        <p:spPr>
          <a:xfrm>
            <a:off x="871037" y="1956871"/>
            <a:ext cx="5148763" cy="3089352"/>
          </a:xfrm>
          <a:prstGeom prst="rect">
            <a:avLst/>
          </a:prstGeom>
        </p:spPr>
      </p:pic>
      <p:sp>
        <p:nvSpPr>
          <p:cNvPr id="17" name="TextBox 16">
            <a:extLst>
              <a:ext uri="{FF2B5EF4-FFF2-40B4-BE49-F238E27FC236}">
                <a16:creationId xmlns:a16="http://schemas.microsoft.com/office/drawing/2014/main" id="{2FF47CBC-A094-A1B6-C7BF-804124D997BB}"/>
              </a:ext>
              <a:ext uri="{C183D7F6-B498-43B3-948B-1728B52AA6E4}">
                <adec:decorative xmlns:adec="http://schemas.microsoft.com/office/drawing/2017/decorative" val="1"/>
              </a:ext>
            </a:extLst>
          </p:cNvPr>
          <p:cNvSpPr txBox="1"/>
          <p:nvPr/>
        </p:nvSpPr>
        <p:spPr>
          <a:xfrm>
            <a:off x="6282474" y="1645920"/>
            <a:ext cx="4794178" cy="4096512"/>
          </a:xfrm>
          <a:prstGeom prst="rect">
            <a:avLst/>
          </a:prstGeom>
          <a:noFill/>
          <a:ln w="7620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0C532F49-F992-1037-D4D2-E0A30DAB9BF4}"/>
              </a:ext>
            </a:extLst>
          </p:cNvPr>
          <p:cNvSpPr>
            <a:spLocks noGrp="1"/>
          </p:cNvSpPr>
          <p:nvPr>
            <p:ph sz="half" idx="2"/>
          </p:nvPr>
        </p:nvSpPr>
        <p:spPr/>
        <p:txBody>
          <a:bodyPr>
            <a:normAutofit fontScale="85000" lnSpcReduction="10000"/>
          </a:bodyPr>
          <a:lstStyle/>
          <a:p>
            <a:pPr marL="0" indent="0" algn="ctr">
              <a:buNone/>
            </a:pPr>
            <a:r>
              <a:rPr lang="en-US" sz="2400" b="1">
                <a:latin typeface="Montserrat Medium" panose="00000600000000000000" pitchFamily="2" charset="0"/>
                <a:cs typeface="Arial" panose="020B0604020202020204" pitchFamily="34" charset="0"/>
              </a:rPr>
              <a:t>Registered Apprenticeship Partner Profile Questionnaire </a:t>
            </a:r>
          </a:p>
        </p:txBody>
      </p:sp>
      <p:pic>
        <p:nvPicPr>
          <p:cNvPr id="18" name="Picture 17" descr="Registered Apprenticeship Partner Profile Questionnaire">
            <a:extLst>
              <a:ext uri="{FF2B5EF4-FFF2-40B4-BE49-F238E27FC236}">
                <a16:creationId xmlns:a16="http://schemas.microsoft.com/office/drawing/2014/main" id="{6FCE91DD-3CD0-0E5F-1BEE-9960A2096D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8926" y="3002095"/>
            <a:ext cx="2737761" cy="1573000"/>
          </a:xfrm>
          <a:prstGeom prst="rect">
            <a:avLst/>
          </a:prstGeom>
        </p:spPr>
      </p:pic>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8950591" y="3813047"/>
            <a:ext cx="1693025" cy="1702293"/>
          </a:xfrm>
          <a:prstGeom prst="rect">
            <a:avLst/>
          </a:prstGeom>
          <a:solidFill>
            <a:srgbClr val="FAAB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QR code for Registered Apprenticeship Partner Profile Questionnaire">
            <a:extLst>
              <a:ext uri="{FF2B5EF4-FFF2-40B4-BE49-F238E27FC236}">
                <a16:creationId xmlns:a16="http://schemas.microsoft.com/office/drawing/2014/main" id="{9DB89EC1-7D79-7378-E8C7-58A78A294F90}"/>
              </a:ext>
            </a:extLst>
          </p:cNvPr>
          <p:cNvPicPr>
            <a:picLocks noChangeAspect="1"/>
          </p:cNvPicPr>
          <p:nvPr/>
        </p:nvPicPr>
        <p:blipFill>
          <a:blip r:embed="rId5"/>
          <a:stretch>
            <a:fillRect/>
          </a:stretch>
        </p:blipFill>
        <p:spPr>
          <a:xfrm>
            <a:off x="9031350" y="3893889"/>
            <a:ext cx="1520726" cy="1585900"/>
          </a:xfrm>
          <a:prstGeom prst="rect">
            <a:avLst/>
          </a:prstGeom>
        </p:spPr>
      </p:pic>
      <p:sp>
        <p:nvSpPr>
          <p:cNvPr id="3" name="Content Placeholder 2">
            <a:extLst>
              <a:ext uri="{FF2B5EF4-FFF2-40B4-BE49-F238E27FC236}">
                <a16:creationId xmlns:a16="http://schemas.microsoft.com/office/drawing/2014/main" id="{B32E5D36-07C8-314D-C2CD-A4D664443475}"/>
              </a:ext>
            </a:extLst>
          </p:cNvPr>
          <p:cNvSpPr>
            <a:spLocks noGrp="1"/>
          </p:cNvSpPr>
          <p:nvPr>
            <p:ph sz="half" idx="1"/>
          </p:nvPr>
        </p:nvSpPr>
        <p:spPr>
          <a:xfrm>
            <a:off x="3587001" y="5971735"/>
            <a:ext cx="6697736" cy="311026"/>
          </a:xfrm>
        </p:spPr>
        <p:txBody>
          <a:bodyPr>
            <a:normAutofit fontScale="85000" lnSpcReduction="10000"/>
          </a:bodyPr>
          <a:lstStyle/>
          <a:p>
            <a:pPr marL="0" indent="0">
              <a:buNone/>
            </a:pPr>
            <a:r>
              <a:rPr lang="en-US" sz="1900">
                <a:hlinkClick r:id="rId6" tooltip="https://dolcoe.safalapps.com/resources/resourcesandtools"/>
              </a:rPr>
              <a:t>https://dolcoe.safalapps.com/resources/resourcesandtools</a:t>
            </a:r>
            <a:endParaRPr lang="en-US" sz="1900"/>
          </a:p>
          <a:p>
            <a:pPr marL="0" indent="0">
              <a:buNone/>
            </a:pPr>
            <a:endParaRPr lang="en-US"/>
          </a:p>
        </p:txBody>
      </p:sp>
      <p:sp>
        <p:nvSpPr>
          <p:cNvPr id="6" name="Slide Number Placeholder 5">
            <a:extLst>
              <a:ext uri="{FF2B5EF4-FFF2-40B4-BE49-F238E27FC236}">
                <a16:creationId xmlns:a16="http://schemas.microsoft.com/office/drawing/2014/main" id="{00FAC045-D57B-1A88-656D-4BA90BCEFBE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143868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a:latin typeface="Montserra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No-Cost Resources</a:t>
            </a:r>
          </a:p>
        </p:txBody>
      </p:sp>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19945" y="5132475"/>
            <a:ext cx="5056428" cy="2817312"/>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sz="1800" b="1">
                <a:latin typeface="Montserrat Medium"/>
              </a:rPr>
              <a:t>Guide to Identifying Partners</a:t>
            </a:r>
          </a:p>
          <a:p>
            <a:pPr marL="101600" lvl="0" indent="0" algn="ctr">
              <a:lnSpc>
                <a:spcPct val="120000"/>
              </a:lnSpc>
              <a:spcBef>
                <a:spcPts val="0"/>
              </a:spcBef>
              <a:buNone/>
            </a:pPr>
            <a:r>
              <a:rPr lang="en-US" sz="1800">
                <a:latin typeface="Montserrat Medium"/>
                <a:hlinkClick r:id="rId3"/>
              </a:rPr>
              <a:t>https://safal.partners/Partner-Resource</a:t>
            </a:r>
            <a:endParaRPr lang="en-US" sz="1800"/>
          </a:p>
        </p:txBody>
      </p:sp>
      <p:sp>
        <p:nvSpPr>
          <p:cNvPr id="4" name="TextBox 3">
            <a:extLst>
              <a:ext uri="{FF2B5EF4-FFF2-40B4-BE49-F238E27FC236}">
                <a16:creationId xmlns:a16="http://schemas.microsoft.com/office/drawing/2014/main" id="{4E81C46C-934A-A641-6603-B95F185F46ED}"/>
              </a:ext>
            </a:extLst>
          </p:cNvPr>
          <p:cNvSpPr txBox="1"/>
          <p:nvPr/>
        </p:nvSpPr>
        <p:spPr>
          <a:xfrm>
            <a:off x="5006663" y="1819140"/>
            <a:ext cx="6624569"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marR="0" lvl="1" indent="-457200" algn="l" defTabSz="914400" rtl="0" eaLnBrk="1" fontAlgn="auto" latinLnBrk="0" hangingPunct="1">
              <a:lnSpc>
                <a:spcPct val="100000"/>
              </a:lnSpc>
              <a:spcBef>
                <a:spcPts val="0"/>
              </a:spcBef>
              <a:spcAft>
                <a:spcPts val="0"/>
              </a:spcAft>
              <a:buClrTx/>
              <a:buSzTx/>
              <a:buFont typeface="Calibri,Sans-Serif"/>
              <a:buChar char="-"/>
              <a:tabLst/>
              <a:defRPr/>
            </a:pPr>
            <a:r>
              <a:rPr kumimoji="0" lang="en-US" sz="2400" b="0" i="0" u="none" strike="noStrike" kern="1200" cap="none" spc="0" normalizeH="0" baseline="0" noProof="0">
                <a:ln>
                  <a:noFill/>
                </a:ln>
                <a:solidFill>
                  <a:prstClr val="black"/>
                </a:solidFill>
                <a:effectLst/>
                <a:uLnTx/>
                <a:uFillTx/>
                <a:latin typeface="Montserrat Medium"/>
                <a:ea typeface="+mn-ea"/>
                <a:cs typeface="+mn-cs"/>
              </a:rPr>
              <a:t>Request </a:t>
            </a:r>
            <a:r>
              <a:rPr kumimoji="0" lang="en-US" sz="2400" b="1" i="0" u="sng" strike="noStrike" kern="1200" cap="none" spc="0" normalizeH="0" baseline="0" noProof="0">
                <a:ln>
                  <a:noFill/>
                </a:ln>
                <a:solidFill>
                  <a:prstClr val="black"/>
                </a:solidFill>
                <a:effectLst/>
                <a:uLnTx/>
                <a:uFillTx/>
                <a:latin typeface="Montserrat Medium"/>
                <a:ea typeface="+mn-ea"/>
                <a:cs typeface="+mn-cs"/>
              </a:rPr>
              <a:t>no-cost</a:t>
            </a:r>
            <a:r>
              <a:rPr kumimoji="0" lang="en-US" sz="2400" b="0" i="0" u="none" strike="noStrike" kern="1200" cap="none" spc="0" normalizeH="0" baseline="0" noProof="0">
                <a:ln>
                  <a:noFill/>
                </a:ln>
                <a:solidFill>
                  <a:prstClr val="black"/>
                </a:solidFill>
                <a:effectLst/>
                <a:uLnTx/>
                <a:uFillTx/>
                <a:latin typeface="Montserrat Medium"/>
                <a:ea typeface="+mn-ea"/>
                <a:cs typeface="+mn-cs"/>
              </a:rPr>
              <a:t> online or in-person training for your organization</a:t>
            </a:r>
          </a:p>
          <a:p>
            <a:pPr marL="742950" marR="0" lvl="1" indent="-457200" algn="l" defTabSz="914400" rtl="0" eaLnBrk="1" fontAlgn="auto" latinLnBrk="0" hangingPunct="1">
              <a:lnSpc>
                <a:spcPct val="100000"/>
              </a:lnSpc>
              <a:spcBef>
                <a:spcPts val="0"/>
              </a:spcBef>
              <a:spcAft>
                <a:spcPts val="0"/>
              </a:spcAft>
              <a:buClrTx/>
              <a:buSzTx/>
              <a:buFont typeface="Calibri,Sans-Serif"/>
              <a:buChar char="-"/>
              <a:tabLst/>
              <a:defRPr/>
            </a:pPr>
            <a:endParaRPr kumimoji="0" lang="en-US" sz="2400" b="0" i="0" u="none" strike="noStrike" kern="1200" cap="none" spc="0" normalizeH="0" baseline="0" noProof="0">
              <a:ln>
                <a:noFill/>
              </a:ln>
              <a:solidFill>
                <a:prstClr val="black"/>
              </a:solidFill>
              <a:effectLst/>
              <a:uLnTx/>
              <a:uFillTx/>
              <a:latin typeface="Montserrat Medium"/>
              <a:ea typeface="+mn-ea"/>
              <a:cs typeface="+mn-cs"/>
            </a:endParaRPr>
          </a:p>
          <a:p>
            <a:pPr marL="742950" marR="0" lvl="1" indent="-457200" algn="l" defTabSz="914400" rtl="0" eaLnBrk="1" fontAlgn="auto" latinLnBrk="0" hangingPunct="1">
              <a:lnSpc>
                <a:spcPct val="100000"/>
              </a:lnSpc>
              <a:spcBef>
                <a:spcPts val="0"/>
              </a:spcBef>
              <a:spcAft>
                <a:spcPts val="0"/>
              </a:spcAft>
              <a:buClrTx/>
              <a:buSzTx/>
              <a:buFont typeface="Calibri,Sans-Serif"/>
              <a:buChar char="-"/>
              <a:tabLst/>
              <a:defRPr/>
            </a:pPr>
            <a:r>
              <a:rPr kumimoji="0" lang="en-US" sz="2400" b="0" i="0" u="none" strike="noStrike" kern="1200" cap="none" spc="0" normalizeH="0" baseline="0" noProof="0">
                <a:ln>
                  <a:noFill/>
                </a:ln>
                <a:solidFill>
                  <a:prstClr val="black"/>
                </a:solidFill>
                <a:effectLst/>
                <a:uLnTx/>
                <a:uFillTx/>
                <a:latin typeface="Montserrat Medium"/>
                <a:ea typeface="+mn-ea"/>
                <a:cs typeface="+mn-cs"/>
              </a:rPr>
              <a:t>Become a Center partner to receive notification of upcoming webinars, Virtual Office Hours</a:t>
            </a:r>
          </a:p>
          <a:p>
            <a:pPr marL="28575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Montserrat Medium"/>
              <a:ea typeface="+mn-ea"/>
              <a:cs typeface="+mn-cs"/>
            </a:endParaRPr>
          </a:p>
          <a:p>
            <a:pPr marL="742950" marR="0" lvl="1" indent="-457200" algn="l" defTabSz="914400" rtl="0" eaLnBrk="1" fontAlgn="auto" latinLnBrk="0" hangingPunct="1">
              <a:lnSpc>
                <a:spcPct val="100000"/>
              </a:lnSpc>
              <a:spcBef>
                <a:spcPts val="0"/>
              </a:spcBef>
              <a:spcAft>
                <a:spcPts val="0"/>
              </a:spcAft>
              <a:buClrTx/>
              <a:buSzTx/>
              <a:buFont typeface="Calibri,Sans-Serif"/>
              <a:buChar char="-"/>
              <a:tabLst/>
              <a:defRPr/>
            </a:pPr>
            <a:r>
              <a:rPr kumimoji="0" lang="en-US" sz="2400" b="0" i="0" u="none" strike="noStrike" kern="1200" cap="none" spc="0" normalizeH="0" baseline="0" noProof="0">
                <a:ln>
                  <a:noFill/>
                </a:ln>
                <a:solidFill>
                  <a:prstClr val="black"/>
                </a:solidFill>
                <a:effectLst/>
                <a:uLnTx/>
                <a:uFillTx/>
                <a:latin typeface="Montserrat Medium"/>
                <a:ea typeface="+mn-ea"/>
                <a:cs typeface="+mn-cs"/>
              </a:rPr>
              <a:t>Visit our website for </a:t>
            </a:r>
            <a:br>
              <a:rPr kumimoji="0" lang="en-US" sz="2400" b="0" i="0" u="none" strike="noStrike" kern="1200" cap="none" spc="0" normalizeH="0" baseline="0" noProof="0">
                <a:ln>
                  <a:noFill/>
                </a:ln>
                <a:solidFill>
                  <a:prstClr val="black"/>
                </a:solidFill>
                <a:effectLst/>
                <a:uLnTx/>
                <a:uFillTx/>
                <a:latin typeface="Montserrat Medium"/>
                <a:ea typeface="+mn-ea"/>
                <a:cs typeface="+mn-cs"/>
              </a:rPr>
            </a:br>
            <a:r>
              <a:rPr kumimoji="0" lang="en-US" sz="2400" b="0" i="0" u="none" strike="noStrike" kern="1200" cap="none" spc="0" normalizeH="0" baseline="0" noProof="0">
                <a:ln>
                  <a:noFill/>
                </a:ln>
                <a:solidFill>
                  <a:prstClr val="black"/>
                </a:solidFill>
                <a:effectLst/>
                <a:uLnTx/>
                <a:uFillTx/>
                <a:latin typeface="Montserrat Medium"/>
                <a:ea typeface="+mn-ea"/>
                <a:cs typeface="+mn-cs"/>
              </a:rPr>
              <a:t>downloadable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B990CAD1-24FA-C111-A680-800E546B4E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88468" y="1818818"/>
            <a:ext cx="2743200" cy="3220363"/>
          </a:xfrm>
          <a:prstGeom prst="rect">
            <a:avLst/>
          </a:prstGeom>
          <a:ln>
            <a:noFill/>
          </a:ln>
          <a:effectLst>
            <a:outerShdw blurRad="292100" dist="139700" dir="2700000" algn="tl" rotWithShape="0">
              <a:srgbClr val="333333">
                <a:alpha val="65000"/>
              </a:srgbClr>
            </a:outerShdw>
          </a:effectLst>
        </p:spPr>
      </p:pic>
      <p:pic>
        <p:nvPicPr>
          <p:cNvPr id="6" name="Picture 7">
            <a:extLst>
              <a:ext uri="{FF2B5EF4-FFF2-40B4-BE49-F238E27FC236}">
                <a16:creationId xmlns:a16="http://schemas.microsoft.com/office/drawing/2014/main" id="{3942F5F7-9C13-D100-0E92-55D7B8FE1A9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063091" y="4649546"/>
            <a:ext cx="1417979" cy="1388241"/>
          </a:xfrm>
          <a:prstGeom prst="rect">
            <a:avLst/>
          </a:prstGeom>
        </p:spPr>
      </p:pic>
      <p:sp>
        <p:nvSpPr>
          <p:cNvPr id="5" name="Footer Placeholder 10">
            <a:extLst>
              <a:ext uri="{FF2B5EF4-FFF2-40B4-BE49-F238E27FC236}">
                <a16:creationId xmlns:a16="http://schemas.microsoft.com/office/drawing/2014/main" id="{65845142-C36A-25ED-E318-CA1E981B14EE}"/>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spTree>
    <p:extLst>
      <p:ext uri="{BB962C8B-B14F-4D97-AF65-F5344CB8AC3E}">
        <p14:creationId xmlns:p14="http://schemas.microsoft.com/office/powerpoint/2010/main" val="531959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70C5D5-A193-BCF8-EA62-8410361A02F4}"/>
              </a:ext>
            </a:extLst>
          </p:cNvPr>
          <p:cNvSpPr>
            <a:spLocks noGrp="1"/>
          </p:cNvSpPr>
          <p:nvPr>
            <p:ph type="title"/>
          </p:nvPr>
        </p:nvSpPr>
        <p:spPr/>
        <p:txBody>
          <a:bodyPr/>
          <a:lstStyle/>
          <a:p>
            <a:r>
              <a:rPr lang="en-US"/>
              <a:t>Evaluation</a:t>
            </a:r>
          </a:p>
        </p:txBody>
      </p:sp>
      <p:sp>
        <p:nvSpPr>
          <p:cNvPr id="6" name="TextBox 5">
            <a:extLst>
              <a:ext uri="{FF2B5EF4-FFF2-40B4-BE49-F238E27FC236}">
                <a16:creationId xmlns:a16="http://schemas.microsoft.com/office/drawing/2014/main" id="{1C1B963A-3F56-3FEA-3B9E-A9792EED6589}"/>
              </a:ext>
            </a:extLst>
          </p:cNvPr>
          <p:cNvSpPr txBox="1"/>
          <p:nvPr/>
        </p:nvSpPr>
        <p:spPr>
          <a:xfrm>
            <a:off x="624468" y="2150613"/>
            <a:ext cx="6032810" cy="1200329"/>
          </a:xfrm>
          <a:prstGeom prst="rect">
            <a:avLst/>
          </a:prstGeom>
          <a:noFill/>
        </p:spPr>
        <p:txBody>
          <a:bodyPr wrap="square" rtlCol="0">
            <a:spAutoFit/>
          </a:bodyPr>
          <a:lstStyle/>
          <a:p>
            <a:r>
              <a:rPr lang="en-US" sz="3600">
                <a:latin typeface="Montserrat Medium" panose="00000600000000000000" pitchFamily="2" charset="0"/>
              </a:rPr>
              <a:t>Please take a moment to give us your feedback.</a:t>
            </a:r>
          </a:p>
        </p:txBody>
      </p:sp>
      <p:pic>
        <p:nvPicPr>
          <p:cNvPr id="5" name="Content Placeholder 4" descr="A QR Code to an Evaluation">
            <a:extLst>
              <a:ext uri="{FF2B5EF4-FFF2-40B4-BE49-F238E27FC236}">
                <a16:creationId xmlns:a16="http://schemas.microsoft.com/office/drawing/2014/main" id="{6AEBEB40-45D0-FE5D-9E17-E29DCBB467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9248" y="1899547"/>
            <a:ext cx="4114286" cy="4114286"/>
          </a:xfrm>
        </p:spPr>
      </p:pic>
    </p:spTree>
    <p:extLst>
      <p:ext uri="{BB962C8B-B14F-4D97-AF65-F5344CB8AC3E}">
        <p14:creationId xmlns:p14="http://schemas.microsoft.com/office/powerpoint/2010/main" val="1959227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E22AFD1-A16C-3F4A-94C1-6DA7592AA282}"/>
              </a:ext>
            </a:extLst>
          </p:cNvPr>
          <p:cNvSpPr>
            <a:spLocks noGrp="1"/>
          </p:cNvSpPr>
          <p:nvPr>
            <p:ph type="title"/>
          </p:nvPr>
        </p:nvSpPr>
        <p:spPr>
          <a:xfrm>
            <a:off x="532499" y="735774"/>
            <a:ext cx="11178860" cy="954107"/>
          </a:xfrm>
        </p:spPr>
        <p:txBody>
          <a:bodyPr anchor="t"/>
          <a:lstStyle/>
          <a:p>
            <a:r>
              <a:rPr lang="en-US">
                <a:latin typeface="Montserrat" panose="00000500000000000000" pitchFamily="2" charset="0"/>
                <a:cs typeface="Segoe UI"/>
              </a:rPr>
              <a:t>Contact Us</a:t>
            </a:r>
          </a:p>
        </p:txBody>
      </p:sp>
      <p:sp>
        <p:nvSpPr>
          <p:cNvPr id="6" name="TextBox 1">
            <a:extLst>
              <a:ext uri="{FF2B5EF4-FFF2-40B4-BE49-F238E27FC236}">
                <a16:creationId xmlns:a16="http://schemas.microsoft.com/office/drawing/2014/main" id="{26BCF8D3-A979-E537-5C08-73EB65E9DC15}"/>
              </a:ext>
            </a:extLst>
          </p:cNvPr>
          <p:cNvSpPr txBox="1"/>
          <p:nvPr/>
        </p:nvSpPr>
        <p:spPr>
          <a:xfrm>
            <a:off x="963267" y="1930366"/>
            <a:ext cx="782123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133"/>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Raleway"/>
                <a:ea typeface="Raleway"/>
                <a:cs typeface="Raleway"/>
                <a:sym typeface="Raleway"/>
              </a:rPr>
              <a:t>Lisa Rice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Subject</a:t>
            </a:r>
            <a:r>
              <a:rPr kumimoji="0" lang="fr-FR" sz="1600" b="0" i="0" u="none" strike="noStrike" kern="1200" cap="none" spc="0" normalizeH="0" baseline="0" noProof="0">
                <a:ln>
                  <a:noFill/>
                </a:ln>
                <a:solidFill>
                  <a:prstClr val="black"/>
                </a:solidFill>
                <a:effectLst/>
                <a:uLnTx/>
                <a:uFillTx/>
                <a:latin typeface="Raleway"/>
                <a:ea typeface="Raleway"/>
                <a:cs typeface="Raleway"/>
                <a:sym typeface="Raleway"/>
              </a:rPr>
              <a:t> </a:t>
            </a: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Matter</a:t>
            </a:r>
            <a:r>
              <a:rPr kumimoji="0" lang="fr-FR" sz="1600" b="0" i="0" u="none" strike="noStrike" kern="1200" cap="none" spc="0" normalizeH="0" baseline="0" noProof="0">
                <a:ln>
                  <a:noFill/>
                </a:ln>
                <a:solidFill>
                  <a:prstClr val="black"/>
                </a:solidFill>
                <a:effectLst/>
                <a:uLnTx/>
                <a:uFillTx/>
                <a:latin typeface="Raleway"/>
                <a:ea typeface="Raleway"/>
                <a:cs typeface="Raleway"/>
                <a:sym typeface="Raleway"/>
              </a:rPr>
              <a:t> Expert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Safal</a:t>
            </a:r>
            <a:r>
              <a:rPr kumimoji="0" lang="fr-FR" sz="1600" b="0" i="0" u="none" strike="noStrike" kern="1200" cap="none" spc="0" normalizeH="0" baseline="0" noProof="0">
                <a:ln>
                  <a:noFill/>
                </a:ln>
                <a:solidFill>
                  <a:prstClr val="black"/>
                </a:solidFill>
                <a:effectLst/>
                <a:uLnTx/>
                <a:uFillTx/>
                <a:latin typeface="Raleway"/>
                <a:ea typeface="Raleway"/>
                <a:cs typeface="Raleway"/>
                <a:sym typeface="Raleway"/>
              </a:rPr>
              <a:t> </a:t>
            </a: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Partners</a:t>
            </a:r>
            <a:endParaRPr kumimoji="0" lang="fr-FR" sz="1600" b="0" i="0" u="none" strike="noStrike" kern="1200" cap="none" spc="0" normalizeH="0" baseline="0" noProof="0">
              <a:ln>
                <a:noFill/>
              </a:ln>
              <a:solidFill>
                <a:prstClr val="black"/>
              </a:solidFill>
              <a:effectLst/>
              <a:uLnTx/>
              <a:uFillTx/>
              <a:latin typeface="Raleway"/>
              <a:ea typeface="Raleway"/>
              <a:cs typeface="Ralewa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AF994A"/>
                </a:solidFill>
                <a:effectLst/>
                <a:uLnTx/>
                <a:uFillTx/>
                <a:latin typeface="Raleway"/>
                <a:ea typeface="Raleway"/>
                <a:cs typeface="Raleway"/>
                <a:hlinkClick r:id="rId3"/>
              </a:rPr>
              <a:t>Lisa.Rice@safalpartners.com</a:t>
            </a:r>
            <a:r>
              <a:rPr kumimoji="0" lang="fr-FR" sz="1600" b="0" i="0" u="none" strike="noStrike" kern="1200" cap="none" spc="0" normalizeH="0" baseline="0" noProof="0">
                <a:ln>
                  <a:noFill/>
                </a:ln>
                <a:solidFill>
                  <a:srgbClr val="AF994A"/>
                </a:solidFill>
                <a:effectLst/>
                <a:uLnTx/>
                <a:uFillTx/>
                <a:latin typeface="Raleway"/>
                <a:ea typeface="Raleway"/>
                <a:cs typeface="Raleway"/>
              </a:rPr>
              <a:t>	</a:t>
            </a:r>
          </a:p>
        </p:txBody>
      </p:sp>
      <p:sp>
        <p:nvSpPr>
          <p:cNvPr id="9" name="TextBox 1">
            <a:extLst>
              <a:ext uri="{FF2B5EF4-FFF2-40B4-BE49-F238E27FC236}">
                <a16:creationId xmlns:a16="http://schemas.microsoft.com/office/drawing/2014/main" id="{9FB93785-67F7-D281-167E-640D85C99B80}"/>
              </a:ext>
            </a:extLst>
          </p:cNvPr>
          <p:cNvSpPr txBox="1"/>
          <p:nvPr/>
        </p:nvSpPr>
        <p:spPr>
          <a:xfrm>
            <a:off x="963266" y="3257245"/>
            <a:ext cx="782123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Raleway"/>
                <a:ea typeface="Raleway"/>
                <a:cs typeface="Raleway"/>
                <a:sym typeface="Raleway"/>
              </a:rPr>
              <a:t>Jeremy Faulkner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Subject</a:t>
            </a:r>
            <a:r>
              <a:rPr kumimoji="0" lang="fr-FR" sz="1600" b="0" i="0" u="none" strike="noStrike" kern="1200" cap="none" spc="0" normalizeH="0" baseline="0" noProof="0">
                <a:ln>
                  <a:noFill/>
                </a:ln>
                <a:solidFill>
                  <a:prstClr val="black"/>
                </a:solidFill>
                <a:effectLst/>
                <a:uLnTx/>
                <a:uFillTx/>
                <a:latin typeface="Raleway"/>
                <a:ea typeface="Raleway"/>
                <a:cs typeface="Raleway"/>
                <a:sym typeface="Raleway"/>
              </a:rPr>
              <a:t> </a:t>
            </a: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Matter</a:t>
            </a:r>
            <a:r>
              <a:rPr kumimoji="0" lang="fr-FR" sz="1600" b="0" i="0" u="none" strike="noStrike" kern="1200" cap="none" spc="0" normalizeH="0" baseline="0" noProof="0">
                <a:ln>
                  <a:noFill/>
                </a:ln>
                <a:solidFill>
                  <a:prstClr val="black"/>
                </a:solidFill>
                <a:effectLst/>
                <a:uLnTx/>
                <a:uFillTx/>
                <a:latin typeface="Raleway"/>
                <a:ea typeface="Raleway"/>
                <a:cs typeface="Raleway"/>
                <a:sym typeface="Raleway"/>
              </a:rPr>
              <a:t> Expert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Safal</a:t>
            </a:r>
            <a:r>
              <a:rPr kumimoji="0" lang="fr-FR" sz="1600" b="0" i="0" u="none" strike="noStrike" kern="1200" cap="none" spc="0" normalizeH="0" baseline="0" noProof="0">
                <a:ln>
                  <a:noFill/>
                </a:ln>
                <a:solidFill>
                  <a:prstClr val="black"/>
                </a:solidFill>
                <a:effectLst/>
                <a:uLnTx/>
                <a:uFillTx/>
                <a:latin typeface="Raleway"/>
                <a:ea typeface="Raleway"/>
                <a:cs typeface="Raleway"/>
                <a:sym typeface="Raleway"/>
              </a:rPr>
              <a:t> </a:t>
            </a: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Partners</a:t>
            </a:r>
            <a:endParaRPr kumimoji="0" lang="fr-FR" sz="1600" b="0" i="0" u="none" strike="noStrike" kern="1200" cap="none" spc="0" normalizeH="0" baseline="0" noProof="0">
              <a:ln>
                <a:noFill/>
              </a:ln>
              <a:solidFill>
                <a:prstClr val="black"/>
              </a:solidFill>
              <a:effectLst/>
              <a:uLnTx/>
              <a:uFillTx/>
              <a:latin typeface="Raleway"/>
              <a:ea typeface="Raleway"/>
              <a:cs typeface="Ralewa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AF994A"/>
                </a:solidFill>
                <a:effectLst/>
                <a:uLnTx/>
                <a:uFillTx/>
                <a:latin typeface="Raleway"/>
                <a:ea typeface="Raleway"/>
                <a:cs typeface="Raleway"/>
                <a:hlinkClick r:id="rId4"/>
              </a:rPr>
              <a:t>Jeremy.Faulkner@safalpartners.com</a:t>
            </a:r>
            <a:r>
              <a:rPr kumimoji="0" lang="fr-FR" sz="1600" b="0" i="0" u="none" strike="noStrike" kern="1200" cap="none" spc="0" normalizeH="0" baseline="0" noProof="0">
                <a:ln>
                  <a:noFill/>
                </a:ln>
                <a:solidFill>
                  <a:srgbClr val="AF994A"/>
                </a:solidFill>
                <a:effectLst/>
                <a:uLnTx/>
                <a:uFillTx/>
                <a:latin typeface="Raleway"/>
                <a:ea typeface="Raleway"/>
                <a:cs typeface="Raleway"/>
              </a:rPr>
              <a:t>	</a:t>
            </a:r>
          </a:p>
        </p:txBody>
      </p:sp>
      <p:sp>
        <p:nvSpPr>
          <p:cNvPr id="11" name="TextBox 1">
            <a:extLst>
              <a:ext uri="{FF2B5EF4-FFF2-40B4-BE49-F238E27FC236}">
                <a16:creationId xmlns:a16="http://schemas.microsoft.com/office/drawing/2014/main" id="{9FE5BFEC-B9E6-53DF-55D4-F3D215CE9EB7}"/>
              </a:ext>
            </a:extLst>
          </p:cNvPr>
          <p:cNvSpPr txBox="1"/>
          <p:nvPr/>
        </p:nvSpPr>
        <p:spPr>
          <a:xfrm>
            <a:off x="963265" y="4600321"/>
            <a:ext cx="782123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Raleway"/>
                <a:ea typeface="Raleway"/>
                <a:cs typeface="Raleway"/>
                <a:sym typeface="Raleway"/>
              </a:rPr>
              <a:t>Alan D. Dodkowitz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Subject</a:t>
            </a:r>
            <a:r>
              <a:rPr kumimoji="0" lang="fr-FR" sz="1600" b="0" i="0" u="none" strike="noStrike" kern="1200" cap="none" spc="0" normalizeH="0" baseline="0" noProof="0">
                <a:ln>
                  <a:noFill/>
                </a:ln>
                <a:solidFill>
                  <a:prstClr val="black"/>
                </a:solidFill>
                <a:effectLst/>
                <a:uLnTx/>
                <a:uFillTx/>
                <a:latin typeface="Raleway"/>
                <a:ea typeface="Raleway"/>
                <a:cs typeface="Raleway"/>
                <a:sym typeface="Raleway"/>
              </a:rPr>
              <a:t> </a:t>
            </a: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Matter</a:t>
            </a:r>
            <a:r>
              <a:rPr kumimoji="0" lang="fr-FR" sz="1600" b="0" i="0" u="none" strike="noStrike" kern="1200" cap="none" spc="0" normalizeH="0" baseline="0" noProof="0">
                <a:ln>
                  <a:noFill/>
                </a:ln>
                <a:solidFill>
                  <a:prstClr val="black"/>
                </a:solidFill>
                <a:effectLst/>
                <a:uLnTx/>
                <a:uFillTx/>
                <a:latin typeface="Raleway"/>
                <a:ea typeface="Raleway"/>
                <a:cs typeface="Raleway"/>
                <a:sym typeface="Raleway"/>
              </a:rPr>
              <a:t> Expert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Safal</a:t>
            </a:r>
            <a:r>
              <a:rPr kumimoji="0" lang="fr-FR" sz="1600" b="0" i="0" u="none" strike="noStrike" kern="1200" cap="none" spc="0" normalizeH="0" baseline="0" noProof="0">
                <a:ln>
                  <a:noFill/>
                </a:ln>
                <a:solidFill>
                  <a:prstClr val="black"/>
                </a:solidFill>
                <a:effectLst/>
                <a:uLnTx/>
                <a:uFillTx/>
                <a:latin typeface="Raleway"/>
                <a:ea typeface="Raleway"/>
                <a:cs typeface="Raleway"/>
                <a:sym typeface="Raleway"/>
              </a:rPr>
              <a:t> </a:t>
            </a:r>
            <a:r>
              <a:rPr kumimoji="0" lang="fr-FR" sz="1600" b="0" i="0" u="none" strike="noStrike" kern="1200" cap="none" spc="0" normalizeH="0" baseline="0" noProof="0" err="1">
                <a:ln>
                  <a:noFill/>
                </a:ln>
                <a:solidFill>
                  <a:prstClr val="black"/>
                </a:solidFill>
                <a:effectLst/>
                <a:uLnTx/>
                <a:uFillTx/>
                <a:latin typeface="Raleway"/>
                <a:ea typeface="Raleway"/>
                <a:cs typeface="Raleway"/>
                <a:sym typeface="Raleway"/>
              </a:rPr>
              <a:t>Partners</a:t>
            </a:r>
            <a:endParaRPr kumimoji="0" lang="fr-FR" sz="1600" b="0" i="0" u="none" strike="noStrike" kern="1200" cap="none" spc="0" normalizeH="0" baseline="0" noProof="0">
              <a:ln>
                <a:noFill/>
              </a:ln>
              <a:solidFill>
                <a:prstClr val="black"/>
              </a:solidFill>
              <a:effectLst/>
              <a:uLnTx/>
              <a:uFillTx/>
              <a:latin typeface="Raleway"/>
              <a:ea typeface="Raleway"/>
              <a:cs typeface="Ralewa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AF994A"/>
                </a:solidFill>
                <a:effectLst/>
                <a:uLnTx/>
                <a:uFillTx/>
                <a:latin typeface="Raleway"/>
                <a:ea typeface="Raleway"/>
                <a:cs typeface="Raleway"/>
                <a:hlinkClick r:id="rId5"/>
              </a:rPr>
              <a:t>Alan.Dodkowitz@safalpartners.com</a:t>
            </a:r>
            <a:r>
              <a:rPr kumimoji="0" lang="fr-FR" sz="1600" b="0" i="0" u="none" strike="noStrike" kern="1200" cap="none" spc="0" normalizeH="0" baseline="0" noProof="0">
                <a:ln>
                  <a:noFill/>
                </a:ln>
                <a:solidFill>
                  <a:srgbClr val="AF994A"/>
                </a:solidFill>
                <a:effectLst/>
                <a:uLnTx/>
                <a:uFillTx/>
                <a:latin typeface="Raleway"/>
                <a:ea typeface="Raleway"/>
                <a:cs typeface="Raleway"/>
              </a:rPr>
              <a:t> </a:t>
            </a:r>
          </a:p>
        </p:txBody>
      </p:sp>
      <p:pic>
        <p:nvPicPr>
          <p:cNvPr id="3" name="Picture 3" descr="QR Code to accessing resources and requesting TA">
            <a:extLst>
              <a:ext uri="{FF2B5EF4-FFF2-40B4-BE49-F238E27FC236}">
                <a16:creationId xmlns:a16="http://schemas.microsoft.com/office/drawing/2014/main" id="{0AD7DCF5-56B8-EF4B-7164-58D792087E9A}"/>
              </a:ext>
            </a:extLst>
          </p:cNvPr>
          <p:cNvPicPr>
            <a:picLocks noChangeAspect="1"/>
          </p:cNvPicPr>
          <p:nvPr/>
        </p:nvPicPr>
        <p:blipFill>
          <a:blip r:embed="rId6"/>
          <a:stretch>
            <a:fillRect/>
          </a:stretch>
        </p:blipFill>
        <p:spPr>
          <a:xfrm>
            <a:off x="8784500" y="2092315"/>
            <a:ext cx="2267807" cy="2346057"/>
          </a:xfrm>
          <a:prstGeom prst="rect">
            <a:avLst/>
          </a:prstGeom>
        </p:spPr>
      </p:pic>
      <p:pic>
        <p:nvPicPr>
          <p:cNvPr id="4" name="Picture 5" descr="Access Resources, Request TA: https://dolcoe.safalapps.com&#10;&#10;Scan to Become a Center Partner">
            <a:extLst>
              <a:ext uri="{FF2B5EF4-FFF2-40B4-BE49-F238E27FC236}">
                <a16:creationId xmlns:a16="http://schemas.microsoft.com/office/drawing/2014/main" id="{6B8F01CC-8DD1-7395-BE66-CBC40E7AFB7B}"/>
              </a:ext>
            </a:extLst>
          </p:cNvPr>
          <p:cNvPicPr>
            <a:picLocks noChangeAspect="1"/>
          </p:cNvPicPr>
          <p:nvPr/>
        </p:nvPicPr>
        <p:blipFill>
          <a:blip r:embed="rId7"/>
          <a:stretch>
            <a:fillRect/>
          </a:stretch>
        </p:blipFill>
        <p:spPr>
          <a:xfrm>
            <a:off x="8584367" y="4552154"/>
            <a:ext cx="2743200" cy="851657"/>
          </a:xfrm>
          <a:prstGeom prst="rect">
            <a:avLst/>
          </a:prstGeom>
        </p:spPr>
      </p:pic>
      <p:sp>
        <p:nvSpPr>
          <p:cNvPr id="5" name="Footer Placeholder 10">
            <a:extLst>
              <a:ext uri="{FF2B5EF4-FFF2-40B4-BE49-F238E27FC236}">
                <a16:creationId xmlns:a16="http://schemas.microsoft.com/office/drawing/2014/main" id="{7413DC9E-F67D-763D-8F33-04BCEEC648B1}"/>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mn-ea"/>
                <a:cs typeface="+mn-cs"/>
              </a:rPr>
              <a:t>© 2024 Safal Partners</a:t>
            </a:r>
          </a:p>
        </p:txBody>
      </p:sp>
    </p:spTree>
    <p:extLst>
      <p:ext uri="{BB962C8B-B14F-4D97-AF65-F5344CB8AC3E}">
        <p14:creationId xmlns:p14="http://schemas.microsoft.com/office/powerpoint/2010/main" val="916194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b="1">
                <a:solidFill>
                  <a:schemeClr val="bg1"/>
                </a:solidFill>
                <a:latin typeface="Montserrat"/>
              </a:rPr>
              <a:t>An Overview of Registered and Youth Apprenticeship</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176552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838200" y="1088994"/>
            <a:ext cx="10515600" cy="483987"/>
          </a:xfrm>
        </p:spPr>
        <p:txBody>
          <a:bodyPr>
            <a:normAutofit fontScale="90000"/>
          </a:bodyPr>
          <a:lstStyle/>
          <a:p>
            <a:r>
              <a:rPr lang="en-US" sz="4900">
                <a:latin typeface="Montserrat"/>
              </a:rPr>
              <a:t>What is Registered Apprenticeship?</a:t>
            </a:r>
            <a:br>
              <a:rPr lang="en-US"/>
            </a:br>
            <a:endParaRPr lang="en-US"/>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1075706" y="1805232"/>
            <a:ext cx="5740731" cy="3968750"/>
          </a:xfrm>
        </p:spPr>
        <p:txBody>
          <a:bodyPr anchor="ctr" anchorCtr="0">
            <a:normAutofit/>
          </a:bodyPr>
          <a:lstStyle/>
          <a:p>
            <a:pPr marL="0" indent="0">
              <a:buNone/>
            </a:pPr>
            <a:r>
              <a:rPr lang="en-US" sz="3200">
                <a:solidFill>
                  <a:schemeClr val="tx1"/>
                </a:solidFill>
              </a:rPr>
              <a:t>Registered Apprenticeship is a proven, customizable, and structured model to </a:t>
            </a:r>
            <a:r>
              <a:rPr lang="en-US" sz="3200" b="1" i="1">
                <a:solidFill>
                  <a:srgbClr val="00015E"/>
                </a:solidFill>
              </a:rPr>
              <a:t>find and train diverse </a:t>
            </a:r>
            <a:br>
              <a:rPr lang="en-US" sz="3200" b="1" i="1">
                <a:solidFill>
                  <a:srgbClr val="00015E"/>
                </a:solidFill>
              </a:rPr>
            </a:br>
            <a:r>
              <a:rPr lang="en-US" sz="3200" b="1" i="1">
                <a:solidFill>
                  <a:srgbClr val="00015E"/>
                </a:solidFill>
              </a:rPr>
              <a:t>new talent</a:t>
            </a:r>
            <a:r>
              <a:rPr lang="en-US" sz="3200">
                <a:solidFill>
                  <a:srgbClr val="00015E"/>
                </a:solidFill>
              </a:rPr>
              <a:t> </a:t>
            </a:r>
            <a:r>
              <a:rPr lang="en-US" sz="3200">
                <a:solidFill>
                  <a:schemeClr val="tx1"/>
                </a:solidFill>
              </a:rPr>
              <a:t>as well as </a:t>
            </a:r>
            <a:r>
              <a:rPr lang="en-US" sz="3200" b="1" i="1">
                <a:solidFill>
                  <a:srgbClr val="00015E"/>
                </a:solidFill>
              </a:rPr>
              <a:t>upskill current workers </a:t>
            </a:r>
            <a:r>
              <a:rPr lang="en-US" sz="3200">
                <a:solidFill>
                  <a:schemeClr val="tx1"/>
                </a:solidFill>
              </a:rPr>
              <a:t>in critical occupations. </a:t>
            </a:r>
          </a:p>
        </p:txBody>
      </p:sp>
      <p:pic>
        <p:nvPicPr>
          <p:cNvPr id="4" name="Picture 3" descr="Doctor talking with woman">
            <a:extLst>
              <a:ext uri="{FF2B5EF4-FFF2-40B4-BE49-F238E27FC236}">
                <a16:creationId xmlns:a16="http://schemas.microsoft.com/office/drawing/2014/main" id="{5517067F-B36B-6CD7-56D7-9C961550F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852" y="2137892"/>
            <a:ext cx="4955147" cy="3303431"/>
          </a:xfrm>
          <a:prstGeom prst="rect">
            <a:avLst/>
          </a:prstGeom>
        </p:spPr>
      </p:pic>
      <p:sp>
        <p:nvSpPr>
          <p:cNvPr id="3" name="Slide Number Placeholder 5">
            <a:extLst>
              <a:ext uri="{FF2B5EF4-FFF2-40B4-BE49-F238E27FC236}">
                <a16:creationId xmlns:a16="http://schemas.microsoft.com/office/drawing/2014/main" id="{A7A35CF3-CD75-DBAE-CABA-C0887F84CC4F}"/>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1794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a:xfrm>
            <a:off x="800099" y="402797"/>
            <a:ext cx="11327245" cy="1325563"/>
          </a:xfrm>
        </p:spPr>
        <p:txBody>
          <a:bodyPr>
            <a:normAutofit/>
          </a:bodyPr>
          <a:lstStyle/>
          <a:p>
            <a:r>
              <a:rPr lang="en-US">
                <a:latin typeface="Montserrat"/>
              </a:rPr>
              <a:t>Five Core Components of RA</a:t>
            </a:r>
            <a:endParaRPr lang="en-US"/>
          </a:p>
        </p:txBody>
      </p:sp>
      <p:grpSp>
        <p:nvGrpSpPr>
          <p:cNvPr id="140" name="Group 139" descr="Employer Involvement">
            <a:extLst>
              <a:ext uri="{FF2B5EF4-FFF2-40B4-BE49-F238E27FC236}">
                <a16:creationId xmlns:a16="http://schemas.microsoft.com/office/drawing/2014/main" id="{DF094ABA-1E3C-6608-EABC-6864047F9084}"/>
              </a:ext>
            </a:extLst>
          </p:cNvPr>
          <p:cNvGrpSpPr/>
          <p:nvPr/>
        </p:nvGrpSpPr>
        <p:grpSpPr>
          <a:xfrm>
            <a:off x="673921" y="2319410"/>
            <a:ext cx="1842411" cy="2331008"/>
            <a:chOff x="878605" y="2716568"/>
            <a:chExt cx="1842411" cy="2331008"/>
          </a:xfrm>
        </p:grpSpPr>
        <p:sp>
          <p:nvSpPr>
            <p:cNvPr id="69" name="pole tekstowe 13">
              <a:extLst>
                <a:ext uri="{FF2B5EF4-FFF2-40B4-BE49-F238E27FC236}">
                  <a16:creationId xmlns:a16="http://schemas.microsoft.com/office/drawing/2014/main" id="{399C3A39-0317-FFEB-C989-28B4A30B1C01}"/>
                </a:ext>
              </a:extLst>
            </p:cNvPr>
            <p:cNvSpPr txBox="1"/>
            <p:nvPr userDrawn="1"/>
          </p:nvSpPr>
          <p:spPr>
            <a:xfrm>
              <a:off x="878605" y="4401245"/>
              <a:ext cx="18424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Employer Involvement</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5" name="Group 134">
              <a:extLst>
                <a:ext uri="{FF2B5EF4-FFF2-40B4-BE49-F238E27FC236}">
                  <a16:creationId xmlns:a16="http://schemas.microsoft.com/office/drawing/2014/main" id="{1CFE45BF-8F6A-F23F-C49B-1A3DA5F2C5CA}"/>
                </a:ext>
              </a:extLst>
            </p:cNvPr>
            <p:cNvGrpSpPr/>
            <p:nvPr/>
          </p:nvGrpSpPr>
          <p:grpSpPr>
            <a:xfrm>
              <a:off x="1114010" y="2716568"/>
              <a:ext cx="1371600" cy="1371601"/>
              <a:chOff x="1114010" y="2732085"/>
              <a:chExt cx="1371600" cy="1410335"/>
            </a:xfrm>
          </p:grpSpPr>
          <p:sp>
            <p:nvSpPr>
              <p:cNvPr id="70" name="AutoShape 23">
                <a:extLst>
                  <a:ext uri="{FF2B5EF4-FFF2-40B4-BE49-F238E27FC236}">
                    <a16:creationId xmlns:a16="http://schemas.microsoft.com/office/drawing/2014/main" id="{648FD7D5-493B-CEB6-CD27-50865B2C933B}"/>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upa 65">
                <a:extLst>
                  <a:ext uri="{FF2B5EF4-FFF2-40B4-BE49-F238E27FC236}">
                    <a16:creationId xmlns:a16="http://schemas.microsoft.com/office/drawing/2014/main" id="{F65684ED-9852-86AE-C3CC-EE21012EF6D8}"/>
                  </a:ext>
                </a:extLst>
              </p:cNvPr>
              <p:cNvGrpSpPr/>
              <p:nvPr userDrawn="1"/>
            </p:nvGrpSpPr>
            <p:grpSpPr>
              <a:xfrm>
                <a:off x="1529142" y="3103967"/>
                <a:ext cx="541337" cy="412750"/>
                <a:chOff x="906463" y="3402013"/>
                <a:chExt cx="541337" cy="412750"/>
              </a:xfrm>
            </p:grpSpPr>
            <p:sp>
              <p:nvSpPr>
                <p:cNvPr id="125" name="Freeform 25">
                  <a:extLst>
                    <a:ext uri="{FF2B5EF4-FFF2-40B4-BE49-F238E27FC236}">
                      <a16:creationId xmlns:a16="http://schemas.microsoft.com/office/drawing/2014/main" id="{3D119BEE-DE62-AD58-E378-2010FB1D932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6" name="Freeform 26">
                  <a:extLst>
                    <a:ext uri="{FF2B5EF4-FFF2-40B4-BE49-F238E27FC236}">
                      <a16:creationId xmlns:a16="http://schemas.microsoft.com/office/drawing/2014/main" id="{38CF412F-71BF-630D-26F0-FC6000CEADE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7" name="Freeform 27">
                  <a:extLst>
                    <a:ext uri="{FF2B5EF4-FFF2-40B4-BE49-F238E27FC236}">
                      <a16:creationId xmlns:a16="http://schemas.microsoft.com/office/drawing/2014/main" id="{5480B049-495E-433A-CF32-F9F5DF7A191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8" name="Freeform 28">
                  <a:extLst>
                    <a:ext uri="{FF2B5EF4-FFF2-40B4-BE49-F238E27FC236}">
                      <a16:creationId xmlns:a16="http://schemas.microsoft.com/office/drawing/2014/main" id="{DB804F52-C463-869A-195D-CC74BB3DC9D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9" name="Freeform 29">
                  <a:extLst>
                    <a:ext uri="{FF2B5EF4-FFF2-40B4-BE49-F238E27FC236}">
                      <a16:creationId xmlns:a16="http://schemas.microsoft.com/office/drawing/2014/main" id="{D3BCE8E8-E803-10F2-D54D-A8A5A69BC03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2" name="Oval 71">
                <a:extLst>
                  <a:ext uri="{FF2B5EF4-FFF2-40B4-BE49-F238E27FC236}">
                    <a16:creationId xmlns:a16="http://schemas.microsoft.com/office/drawing/2014/main" id="{1A5EA137-38FA-51BF-4D71-F210F83E578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1953081532" descr="Handshake with solid fill">
                <a:extLst>
                  <a:ext uri="{FF2B5EF4-FFF2-40B4-BE49-F238E27FC236}">
                    <a16:creationId xmlns:a16="http://schemas.microsoft.com/office/drawing/2014/main" id="{C3E26552-3BA1-8FCF-105C-2D376515D3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grpSp>
      <p:grpSp>
        <p:nvGrpSpPr>
          <p:cNvPr id="141" name="Group 140" descr="Structured on-the-job learning (OJL)">
            <a:extLst>
              <a:ext uri="{FF2B5EF4-FFF2-40B4-BE49-F238E27FC236}">
                <a16:creationId xmlns:a16="http://schemas.microsoft.com/office/drawing/2014/main" id="{76FBB0EE-6203-F76C-331D-A9A83074DB30}"/>
              </a:ext>
            </a:extLst>
          </p:cNvPr>
          <p:cNvGrpSpPr/>
          <p:nvPr/>
        </p:nvGrpSpPr>
        <p:grpSpPr>
          <a:xfrm>
            <a:off x="3138484" y="2319406"/>
            <a:ext cx="1561801" cy="2885010"/>
            <a:chOff x="3162164" y="2716564"/>
            <a:chExt cx="1561801" cy="2885010"/>
          </a:xfrm>
        </p:grpSpPr>
        <p:sp>
          <p:nvSpPr>
            <p:cNvPr id="82" name="pole tekstowe 13">
              <a:extLst>
                <a:ext uri="{FF2B5EF4-FFF2-40B4-BE49-F238E27FC236}">
                  <a16:creationId xmlns:a16="http://schemas.microsoft.com/office/drawing/2014/main" id="{57357502-6785-B30B-9D28-166369530D20}"/>
                </a:ext>
              </a:extLst>
            </p:cNvPr>
            <p:cNvSpPr txBox="1"/>
            <p:nvPr userDrawn="1"/>
          </p:nvSpPr>
          <p:spPr>
            <a:xfrm>
              <a:off x="3162164" y="4401245"/>
              <a:ext cx="156180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Structured On-the-Job Learning (OJL)</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6" name="Group 135">
              <a:extLst>
                <a:ext uri="{FF2B5EF4-FFF2-40B4-BE49-F238E27FC236}">
                  <a16:creationId xmlns:a16="http://schemas.microsoft.com/office/drawing/2014/main" id="{A58E678C-FF82-F727-9406-20A0DF7D314E}"/>
                </a:ext>
              </a:extLst>
            </p:cNvPr>
            <p:cNvGrpSpPr/>
            <p:nvPr/>
          </p:nvGrpSpPr>
          <p:grpSpPr>
            <a:xfrm>
              <a:off x="3257264" y="2716564"/>
              <a:ext cx="1371600" cy="1371599"/>
              <a:chOff x="3257264" y="2652166"/>
              <a:chExt cx="1371600" cy="1455974"/>
            </a:xfrm>
          </p:grpSpPr>
          <p:sp>
            <p:nvSpPr>
              <p:cNvPr id="83" name="AutoShape 23">
                <a:extLst>
                  <a:ext uri="{FF2B5EF4-FFF2-40B4-BE49-F238E27FC236}">
                    <a16:creationId xmlns:a16="http://schemas.microsoft.com/office/drawing/2014/main" id="{2C002190-D802-DCD2-418A-DB91012AAE37}"/>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upa 65">
                <a:extLst>
                  <a:ext uri="{FF2B5EF4-FFF2-40B4-BE49-F238E27FC236}">
                    <a16:creationId xmlns:a16="http://schemas.microsoft.com/office/drawing/2014/main" id="{248FC07D-54C4-0414-693F-E5C8010A9E65}"/>
                  </a:ext>
                </a:extLst>
              </p:cNvPr>
              <p:cNvGrpSpPr/>
              <p:nvPr userDrawn="1"/>
            </p:nvGrpSpPr>
            <p:grpSpPr>
              <a:xfrm>
                <a:off x="3672396" y="3108422"/>
                <a:ext cx="541337" cy="412750"/>
                <a:chOff x="906463" y="3402013"/>
                <a:chExt cx="541337" cy="412750"/>
              </a:xfrm>
            </p:grpSpPr>
            <p:sp>
              <p:nvSpPr>
                <p:cNvPr id="110" name="Freeform 25">
                  <a:extLst>
                    <a:ext uri="{FF2B5EF4-FFF2-40B4-BE49-F238E27FC236}">
                      <a16:creationId xmlns:a16="http://schemas.microsoft.com/office/drawing/2014/main" id="{1E21B59D-D3FA-BA39-1E86-2C47022226F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1" name="Freeform 26">
                  <a:extLst>
                    <a:ext uri="{FF2B5EF4-FFF2-40B4-BE49-F238E27FC236}">
                      <a16:creationId xmlns:a16="http://schemas.microsoft.com/office/drawing/2014/main" id="{EBEF436C-1E28-3098-F6E2-E0E3494C089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2" name="Freeform 27">
                  <a:extLst>
                    <a:ext uri="{FF2B5EF4-FFF2-40B4-BE49-F238E27FC236}">
                      <a16:creationId xmlns:a16="http://schemas.microsoft.com/office/drawing/2014/main" id="{555D95FF-8A14-1699-6AC0-3E3171F733E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3" name="Freeform 28">
                  <a:extLst>
                    <a:ext uri="{FF2B5EF4-FFF2-40B4-BE49-F238E27FC236}">
                      <a16:creationId xmlns:a16="http://schemas.microsoft.com/office/drawing/2014/main" id="{2E7D5A26-AF31-C6B0-DC2C-5284119AFB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4" name="Freeform 29">
                  <a:extLst>
                    <a:ext uri="{FF2B5EF4-FFF2-40B4-BE49-F238E27FC236}">
                      <a16:creationId xmlns:a16="http://schemas.microsoft.com/office/drawing/2014/main" id="{5764A589-EEEF-9678-CE30-FDE7F765DA3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5" name="Oval 84">
                <a:extLst>
                  <a:ext uri="{FF2B5EF4-FFF2-40B4-BE49-F238E27FC236}">
                    <a16:creationId xmlns:a16="http://schemas.microsoft.com/office/drawing/2014/main" id="{718C292C-64DC-5B4F-2CC0-9CABADC4BE90}"/>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88" name="Graphic 1373769879" descr="Cycle with people with solid fill">
                <a:extLst>
                  <a:ext uri="{FF2B5EF4-FFF2-40B4-BE49-F238E27FC236}">
                    <a16:creationId xmlns:a16="http://schemas.microsoft.com/office/drawing/2014/main" id="{4FCFCF81-6E95-6FDA-9C36-56CE214635E4}"/>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grpSp>
      <p:grpSp>
        <p:nvGrpSpPr>
          <p:cNvPr id="142" name="Group 141" descr="Related Instruction (RI)">
            <a:extLst>
              <a:ext uri="{FF2B5EF4-FFF2-40B4-BE49-F238E27FC236}">
                <a16:creationId xmlns:a16="http://schemas.microsoft.com/office/drawing/2014/main" id="{A837280C-F624-34B1-1F54-09F916B42785}"/>
              </a:ext>
            </a:extLst>
          </p:cNvPr>
          <p:cNvGrpSpPr/>
          <p:nvPr/>
        </p:nvGrpSpPr>
        <p:grpSpPr>
          <a:xfrm>
            <a:off x="5322437" y="2319408"/>
            <a:ext cx="1561801" cy="2608009"/>
            <a:chOff x="5331326" y="2716566"/>
            <a:chExt cx="1561801" cy="2608009"/>
          </a:xfrm>
        </p:grpSpPr>
        <p:sp>
          <p:nvSpPr>
            <p:cNvPr id="92" name="pole tekstowe 13">
              <a:extLst>
                <a:ext uri="{FF2B5EF4-FFF2-40B4-BE49-F238E27FC236}">
                  <a16:creationId xmlns:a16="http://schemas.microsoft.com/office/drawing/2014/main" id="{2A80EC41-3B9C-F34E-D095-F025A36DF23C}"/>
                </a:ext>
              </a:extLst>
            </p:cNvPr>
            <p:cNvSpPr txBox="1"/>
            <p:nvPr userDrawn="1"/>
          </p:nvSpPr>
          <p:spPr>
            <a:xfrm>
              <a:off x="5331326" y="4401245"/>
              <a:ext cx="156180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Related Instruction (RI)</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7" name="Group 136">
              <a:extLst>
                <a:ext uri="{FF2B5EF4-FFF2-40B4-BE49-F238E27FC236}">
                  <a16:creationId xmlns:a16="http://schemas.microsoft.com/office/drawing/2014/main" id="{38D3E677-1689-BF9A-3376-0F192C02212D}"/>
                </a:ext>
              </a:extLst>
            </p:cNvPr>
            <p:cNvGrpSpPr/>
            <p:nvPr/>
          </p:nvGrpSpPr>
          <p:grpSpPr>
            <a:xfrm>
              <a:off x="5426426" y="2716566"/>
              <a:ext cx="1371600" cy="1371600"/>
              <a:chOff x="5426426" y="2775614"/>
              <a:chExt cx="1371600" cy="1371600"/>
            </a:xfrm>
          </p:grpSpPr>
          <p:sp>
            <p:nvSpPr>
              <p:cNvPr id="89" name="AutoShape 23">
                <a:extLst>
                  <a:ext uri="{FF2B5EF4-FFF2-40B4-BE49-F238E27FC236}">
                    <a16:creationId xmlns:a16="http://schemas.microsoft.com/office/drawing/2014/main" id="{112D68AA-3E75-E805-D998-92637EB79F9C}"/>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upa 65">
                <a:extLst>
                  <a:ext uri="{FF2B5EF4-FFF2-40B4-BE49-F238E27FC236}">
                    <a16:creationId xmlns:a16="http://schemas.microsoft.com/office/drawing/2014/main" id="{E397F0AC-FB79-0FFC-F3DE-5DF47916B516}"/>
                  </a:ext>
                </a:extLst>
              </p:cNvPr>
              <p:cNvGrpSpPr/>
              <p:nvPr userDrawn="1"/>
            </p:nvGrpSpPr>
            <p:grpSpPr>
              <a:xfrm>
                <a:off x="5841558" y="3147496"/>
                <a:ext cx="541337" cy="412750"/>
                <a:chOff x="906463" y="3402013"/>
                <a:chExt cx="541337" cy="412750"/>
              </a:xfrm>
            </p:grpSpPr>
            <p:sp>
              <p:nvSpPr>
                <p:cNvPr id="94" name="Freeform 25">
                  <a:extLst>
                    <a:ext uri="{FF2B5EF4-FFF2-40B4-BE49-F238E27FC236}">
                      <a16:creationId xmlns:a16="http://schemas.microsoft.com/office/drawing/2014/main" id="{CD02C5EF-E3FF-BECE-64B9-DB10C20BDC94}"/>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5" name="Freeform 26">
                  <a:extLst>
                    <a:ext uri="{FF2B5EF4-FFF2-40B4-BE49-F238E27FC236}">
                      <a16:creationId xmlns:a16="http://schemas.microsoft.com/office/drawing/2014/main" id="{74A629A9-D457-1A67-0330-3D0755BA276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6" name="Freeform 27">
                  <a:extLst>
                    <a:ext uri="{FF2B5EF4-FFF2-40B4-BE49-F238E27FC236}">
                      <a16:creationId xmlns:a16="http://schemas.microsoft.com/office/drawing/2014/main" id="{1D85A829-3396-0C6E-B7EE-6D947CAD418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7" name="Freeform 28">
                  <a:extLst>
                    <a:ext uri="{FF2B5EF4-FFF2-40B4-BE49-F238E27FC236}">
                      <a16:creationId xmlns:a16="http://schemas.microsoft.com/office/drawing/2014/main" id="{DAD73C17-985C-83A9-FA9E-29EA7EAFF4F4}"/>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8" name="Freeform 29">
                  <a:extLst>
                    <a:ext uri="{FF2B5EF4-FFF2-40B4-BE49-F238E27FC236}">
                      <a16:creationId xmlns:a16="http://schemas.microsoft.com/office/drawing/2014/main" id="{6D6DCB3F-5AE5-A965-C199-83E52EC0885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91" name="Oval 90">
                <a:extLst>
                  <a:ext uri="{FF2B5EF4-FFF2-40B4-BE49-F238E27FC236}">
                    <a16:creationId xmlns:a16="http://schemas.microsoft.com/office/drawing/2014/main" id="{9F733268-F31A-04C5-2855-1B6D9F4191D0}"/>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93" name="Graphic 92" descr="Classroom with solid fill">
                <a:extLst>
                  <a:ext uri="{FF2B5EF4-FFF2-40B4-BE49-F238E27FC236}">
                    <a16:creationId xmlns:a16="http://schemas.microsoft.com/office/drawing/2014/main" id="{AE37C4D3-BA1C-4CCC-F41E-F1DB1FDA935A}"/>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5654" y="2859212"/>
                <a:ext cx="1113144" cy="1113144"/>
              </a:xfrm>
              <a:prstGeom prst="rect">
                <a:avLst/>
              </a:prstGeom>
            </p:spPr>
          </p:pic>
        </p:grpSp>
      </p:grpSp>
      <p:grpSp>
        <p:nvGrpSpPr>
          <p:cNvPr id="143" name="Group 142" descr="Rewards for Skill Gains">
            <a:extLst>
              <a:ext uri="{FF2B5EF4-FFF2-40B4-BE49-F238E27FC236}">
                <a16:creationId xmlns:a16="http://schemas.microsoft.com/office/drawing/2014/main" id="{EE22D091-3A7E-225D-4AEC-EBA3088EB005}"/>
              </a:ext>
            </a:extLst>
          </p:cNvPr>
          <p:cNvGrpSpPr/>
          <p:nvPr/>
        </p:nvGrpSpPr>
        <p:grpSpPr>
          <a:xfrm>
            <a:off x="7506390" y="2319408"/>
            <a:ext cx="1474908" cy="2608009"/>
            <a:chOff x="7652154" y="2716566"/>
            <a:chExt cx="1474908" cy="2608009"/>
          </a:xfrm>
        </p:grpSpPr>
        <p:sp>
          <p:nvSpPr>
            <p:cNvPr id="74" name="pole tekstowe 13">
              <a:extLst>
                <a:ext uri="{FF2B5EF4-FFF2-40B4-BE49-F238E27FC236}">
                  <a16:creationId xmlns:a16="http://schemas.microsoft.com/office/drawing/2014/main" id="{D1B1FF5A-DD54-8046-2D29-270E36498340}"/>
                </a:ext>
              </a:extLst>
            </p:cNvPr>
            <p:cNvSpPr txBox="1"/>
            <p:nvPr userDrawn="1"/>
          </p:nvSpPr>
          <p:spPr>
            <a:xfrm>
              <a:off x="7652154" y="4401245"/>
              <a:ext cx="14749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Rewards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Skill Gains</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8" name="Group 137">
              <a:extLst>
                <a:ext uri="{FF2B5EF4-FFF2-40B4-BE49-F238E27FC236}">
                  <a16:creationId xmlns:a16="http://schemas.microsoft.com/office/drawing/2014/main" id="{404DFA56-EA3F-D5F6-CFCF-A7335C1975D4}"/>
                </a:ext>
              </a:extLst>
            </p:cNvPr>
            <p:cNvGrpSpPr/>
            <p:nvPr/>
          </p:nvGrpSpPr>
          <p:grpSpPr>
            <a:xfrm>
              <a:off x="7703808" y="2716566"/>
              <a:ext cx="1371600" cy="1371600"/>
              <a:chOff x="7703808" y="2780966"/>
              <a:chExt cx="1371600" cy="1371600"/>
            </a:xfrm>
          </p:grpSpPr>
          <p:sp>
            <p:nvSpPr>
              <p:cNvPr id="75" name="AutoShape 23">
                <a:extLst>
                  <a:ext uri="{FF2B5EF4-FFF2-40B4-BE49-F238E27FC236}">
                    <a16:creationId xmlns:a16="http://schemas.microsoft.com/office/drawing/2014/main" id="{DCC3A6E7-1D99-3C78-6167-186A6E9CD666}"/>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upa 65">
                <a:extLst>
                  <a:ext uri="{FF2B5EF4-FFF2-40B4-BE49-F238E27FC236}">
                    <a16:creationId xmlns:a16="http://schemas.microsoft.com/office/drawing/2014/main" id="{43030C44-05EE-89E1-8A23-0C26555761D0}"/>
                  </a:ext>
                </a:extLst>
              </p:cNvPr>
              <p:cNvGrpSpPr/>
              <p:nvPr userDrawn="1"/>
            </p:nvGrpSpPr>
            <p:grpSpPr>
              <a:xfrm>
                <a:off x="8118940" y="3123993"/>
                <a:ext cx="541337" cy="412750"/>
                <a:chOff x="906463" y="3402013"/>
                <a:chExt cx="541337" cy="412750"/>
              </a:xfrm>
            </p:grpSpPr>
            <p:sp>
              <p:nvSpPr>
                <p:cNvPr id="120" name="Freeform 25">
                  <a:extLst>
                    <a:ext uri="{FF2B5EF4-FFF2-40B4-BE49-F238E27FC236}">
                      <a16:creationId xmlns:a16="http://schemas.microsoft.com/office/drawing/2014/main" id="{4D64B7DE-FF86-A8CA-81FE-2D1B2B1DED5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1" name="Freeform 26">
                  <a:extLst>
                    <a:ext uri="{FF2B5EF4-FFF2-40B4-BE49-F238E27FC236}">
                      <a16:creationId xmlns:a16="http://schemas.microsoft.com/office/drawing/2014/main" id="{E5B1E154-3C88-EB8C-46AA-8C4F6B7D206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2" name="Freeform 27">
                  <a:extLst>
                    <a:ext uri="{FF2B5EF4-FFF2-40B4-BE49-F238E27FC236}">
                      <a16:creationId xmlns:a16="http://schemas.microsoft.com/office/drawing/2014/main" id="{094D178D-1F60-51F4-F717-031787C3C7F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3" name="Freeform 28">
                  <a:extLst>
                    <a:ext uri="{FF2B5EF4-FFF2-40B4-BE49-F238E27FC236}">
                      <a16:creationId xmlns:a16="http://schemas.microsoft.com/office/drawing/2014/main" id="{E5540D9E-5E96-E368-C157-0204D63C689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4" name="Freeform 29">
                  <a:extLst>
                    <a:ext uri="{FF2B5EF4-FFF2-40B4-BE49-F238E27FC236}">
                      <a16:creationId xmlns:a16="http://schemas.microsoft.com/office/drawing/2014/main" id="{76BCD079-42A4-E0DB-BE9E-4EA1EB49D9C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7" name="Oval 76">
                <a:extLst>
                  <a:ext uri="{FF2B5EF4-FFF2-40B4-BE49-F238E27FC236}">
                    <a16:creationId xmlns:a16="http://schemas.microsoft.com/office/drawing/2014/main" id="{CFF3775E-DDC4-B589-5F4E-B3B6DB986122}"/>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6" name="Group 85">
                <a:extLst>
                  <a:ext uri="{FF2B5EF4-FFF2-40B4-BE49-F238E27FC236}">
                    <a16:creationId xmlns:a16="http://schemas.microsoft.com/office/drawing/2014/main" id="{10165FA8-A889-B465-7072-8D6B8EC6D2BC}"/>
                  </a:ext>
                </a:extLst>
              </p:cNvPr>
              <p:cNvGrpSpPr/>
              <p:nvPr userDrawn="1"/>
            </p:nvGrpSpPr>
            <p:grpSpPr>
              <a:xfrm>
                <a:off x="7932408" y="2979531"/>
                <a:ext cx="914400" cy="914400"/>
                <a:chOff x="0" y="0"/>
                <a:chExt cx="304050" cy="282000"/>
              </a:xfrm>
              <a:solidFill>
                <a:srgbClr val="4472C4"/>
              </a:solidFill>
            </p:grpSpPr>
            <p:sp>
              <p:nvSpPr>
                <p:cNvPr id="105" name="Google Shape;5017;p59">
                  <a:extLst>
                    <a:ext uri="{FF2B5EF4-FFF2-40B4-BE49-F238E27FC236}">
                      <a16:creationId xmlns:a16="http://schemas.microsoft.com/office/drawing/2014/main" id="{CE51FCEE-71D5-472A-10D7-9EA1F4DFA3B1}"/>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5018;p59">
                  <a:extLst>
                    <a:ext uri="{FF2B5EF4-FFF2-40B4-BE49-F238E27FC236}">
                      <a16:creationId xmlns:a16="http://schemas.microsoft.com/office/drawing/2014/main" id="{222B4942-C2FE-9F15-31DC-1B7806D6D7CA}"/>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5019;p59">
                  <a:extLst>
                    <a:ext uri="{FF2B5EF4-FFF2-40B4-BE49-F238E27FC236}">
                      <a16:creationId xmlns:a16="http://schemas.microsoft.com/office/drawing/2014/main" id="{10AA88B5-B79A-7C0D-C983-F93ABD14769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5020;p59">
                  <a:extLst>
                    <a:ext uri="{FF2B5EF4-FFF2-40B4-BE49-F238E27FC236}">
                      <a16:creationId xmlns:a16="http://schemas.microsoft.com/office/drawing/2014/main" id="{70BE4EA0-624C-6936-39EC-79ECFA2FE9A7}"/>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5021;p59">
                  <a:extLst>
                    <a:ext uri="{FF2B5EF4-FFF2-40B4-BE49-F238E27FC236}">
                      <a16:creationId xmlns:a16="http://schemas.microsoft.com/office/drawing/2014/main" id="{C37C1BEA-C544-CBB4-2BC9-E3F3991F71F2}"/>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44" name="Group 143" descr="National Occupational Credential">
            <a:extLst>
              <a:ext uri="{FF2B5EF4-FFF2-40B4-BE49-F238E27FC236}">
                <a16:creationId xmlns:a16="http://schemas.microsoft.com/office/drawing/2014/main" id="{8B8BEE43-1F1A-D8FA-8181-4E01FC0EE197}"/>
              </a:ext>
            </a:extLst>
          </p:cNvPr>
          <p:cNvGrpSpPr/>
          <p:nvPr/>
        </p:nvGrpSpPr>
        <p:grpSpPr>
          <a:xfrm>
            <a:off x="9603450" y="2319408"/>
            <a:ext cx="1877287" cy="2608009"/>
            <a:chOff x="9562334" y="2716566"/>
            <a:chExt cx="1877287" cy="2608009"/>
          </a:xfrm>
        </p:grpSpPr>
        <p:sp>
          <p:nvSpPr>
            <p:cNvPr id="78" name="pole tekstowe 13">
              <a:extLst>
                <a:ext uri="{FF2B5EF4-FFF2-40B4-BE49-F238E27FC236}">
                  <a16:creationId xmlns:a16="http://schemas.microsoft.com/office/drawing/2014/main" id="{2721A80F-BB5E-EB1F-4771-27E104E2F2C1}"/>
                </a:ext>
              </a:extLst>
            </p:cNvPr>
            <p:cNvSpPr txBox="1"/>
            <p:nvPr userDrawn="1"/>
          </p:nvSpPr>
          <p:spPr>
            <a:xfrm>
              <a:off x="9562334" y="4401245"/>
              <a:ext cx="18772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National Occupational Credential</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9" name="Group 138">
              <a:extLst>
                <a:ext uri="{FF2B5EF4-FFF2-40B4-BE49-F238E27FC236}">
                  <a16:creationId xmlns:a16="http://schemas.microsoft.com/office/drawing/2014/main" id="{6D99A983-CC23-719E-D033-6334309800BE}"/>
                </a:ext>
              </a:extLst>
            </p:cNvPr>
            <p:cNvGrpSpPr/>
            <p:nvPr/>
          </p:nvGrpSpPr>
          <p:grpSpPr>
            <a:xfrm>
              <a:off x="9815177" y="2716566"/>
              <a:ext cx="1371600" cy="1371600"/>
              <a:chOff x="9815177" y="2775614"/>
              <a:chExt cx="1371600" cy="1371600"/>
            </a:xfrm>
          </p:grpSpPr>
          <p:sp>
            <p:nvSpPr>
              <p:cNvPr id="79" name="AutoShape 23">
                <a:extLst>
                  <a:ext uri="{FF2B5EF4-FFF2-40B4-BE49-F238E27FC236}">
                    <a16:creationId xmlns:a16="http://schemas.microsoft.com/office/drawing/2014/main" id="{35AA2AE5-C51D-02C4-14C9-569D35F03861}"/>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0" name="Grupa 65">
                <a:extLst>
                  <a:ext uri="{FF2B5EF4-FFF2-40B4-BE49-F238E27FC236}">
                    <a16:creationId xmlns:a16="http://schemas.microsoft.com/office/drawing/2014/main" id="{3C1E16F9-6B30-094C-9359-AAFC0046010B}"/>
                  </a:ext>
                </a:extLst>
              </p:cNvPr>
              <p:cNvGrpSpPr/>
              <p:nvPr userDrawn="1"/>
            </p:nvGrpSpPr>
            <p:grpSpPr>
              <a:xfrm>
                <a:off x="10230309" y="3147496"/>
                <a:ext cx="541337" cy="412750"/>
                <a:chOff x="906463" y="3402013"/>
                <a:chExt cx="541337" cy="412750"/>
              </a:xfrm>
            </p:grpSpPr>
            <p:sp>
              <p:nvSpPr>
                <p:cNvPr id="115" name="Freeform 25">
                  <a:extLst>
                    <a:ext uri="{FF2B5EF4-FFF2-40B4-BE49-F238E27FC236}">
                      <a16:creationId xmlns:a16="http://schemas.microsoft.com/office/drawing/2014/main" id="{590C2283-0247-E93C-8C44-BA57E88873F2}"/>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6" name="Freeform 26">
                  <a:extLst>
                    <a:ext uri="{FF2B5EF4-FFF2-40B4-BE49-F238E27FC236}">
                      <a16:creationId xmlns:a16="http://schemas.microsoft.com/office/drawing/2014/main" id="{93FF5B5E-0ACB-A886-BB61-2179FBE029D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7" name="Freeform 27">
                  <a:extLst>
                    <a:ext uri="{FF2B5EF4-FFF2-40B4-BE49-F238E27FC236}">
                      <a16:creationId xmlns:a16="http://schemas.microsoft.com/office/drawing/2014/main" id="{8151D313-86CA-023E-B815-B6431630BE4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8" name="Freeform 28">
                  <a:extLst>
                    <a:ext uri="{FF2B5EF4-FFF2-40B4-BE49-F238E27FC236}">
                      <a16:creationId xmlns:a16="http://schemas.microsoft.com/office/drawing/2014/main" id="{D31FC6C2-4F00-B81A-EFDA-3F5A8473CF8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9" name="Freeform 29">
                  <a:extLst>
                    <a:ext uri="{FF2B5EF4-FFF2-40B4-BE49-F238E27FC236}">
                      <a16:creationId xmlns:a16="http://schemas.microsoft.com/office/drawing/2014/main" id="{AB7F2321-1FC5-AFD6-CAC9-328AD24E143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1" name="Oval 80">
                <a:extLst>
                  <a:ext uri="{FF2B5EF4-FFF2-40B4-BE49-F238E27FC236}">
                    <a16:creationId xmlns:a16="http://schemas.microsoft.com/office/drawing/2014/main" id="{64F0333C-5878-5FB4-FC6D-6C450A3B13CC}"/>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7" name="Group 86">
                <a:extLst>
                  <a:ext uri="{FF2B5EF4-FFF2-40B4-BE49-F238E27FC236}">
                    <a16:creationId xmlns:a16="http://schemas.microsoft.com/office/drawing/2014/main" id="{93A3E492-9177-5A93-C0B4-C2D7F3C4049D}"/>
                  </a:ext>
                </a:extLst>
              </p:cNvPr>
              <p:cNvGrpSpPr/>
              <p:nvPr userDrawn="1"/>
            </p:nvGrpSpPr>
            <p:grpSpPr>
              <a:xfrm>
                <a:off x="10043777" y="2975710"/>
                <a:ext cx="914400" cy="914400"/>
                <a:chOff x="0" y="0"/>
                <a:chExt cx="296175" cy="297225"/>
              </a:xfrm>
              <a:solidFill>
                <a:srgbClr val="4472C4"/>
              </a:solidFill>
            </p:grpSpPr>
            <p:sp>
              <p:nvSpPr>
                <p:cNvPr id="99" name="Google Shape;8996;p68">
                  <a:extLst>
                    <a:ext uri="{FF2B5EF4-FFF2-40B4-BE49-F238E27FC236}">
                      <a16:creationId xmlns:a16="http://schemas.microsoft.com/office/drawing/2014/main" id="{955E57E2-72B5-A1D6-9D4E-8B492A097F49}"/>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8997;p68">
                  <a:extLst>
                    <a:ext uri="{FF2B5EF4-FFF2-40B4-BE49-F238E27FC236}">
                      <a16:creationId xmlns:a16="http://schemas.microsoft.com/office/drawing/2014/main" id="{0D1D97EC-31D9-7F32-C687-2211E9604CF2}"/>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8998;p68">
                  <a:extLst>
                    <a:ext uri="{FF2B5EF4-FFF2-40B4-BE49-F238E27FC236}">
                      <a16:creationId xmlns:a16="http://schemas.microsoft.com/office/drawing/2014/main" id="{5ACA5E1C-556A-54DE-CC32-24E7C64DA22D}"/>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8999;p68">
                  <a:extLst>
                    <a:ext uri="{FF2B5EF4-FFF2-40B4-BE49-F238E27FC236}">
                      <a16:creationId xmlns:a16="http://schemas.microsoft.com/office/drawing/2014/main" id="{2FB47EFB-3FFE-8928-269D-224274E87E7A}"/>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9000;p68">
                  <a:extLst>
                    <a:ext uri="{FF2B5EF4-FFF2-40B4-BE49-F238E27FC236}">
                      <a16:creationId xmlns:a16="http://schemas.microsoft.com/office/drawing/2014/main" id="{42D5463D-B23A-EDE5-AF25-3BEF1952DAB2}"/>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9001;p68">
                  <a:extLst>
                    <a:ext uri="{FF2B5EF4-FFF2-40B4-BE49-F238E27FC236}">
                      <a16:creationId xmlns:a16="http://schemas.microsoft.com/office/drawing/2014/main" id="{5DB79780-A75B-A28A-BCBC-162D404ABBF5}"/>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Slide Number Placeholder 5">
            <a:extLst>
              <a:ext uri="{FF2B5EF4-FFF2-40B4-BE49-F238E27FC236}">
                <a16:creationId xmlns:a16="http://schemas.microsoft.com/office/drawing/2014/main" id="{E5F786A2-B38C-1CB1-B46A-A83DE2F1486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248785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C1138-151B-91D2-468B-53C11A5DEB82}"/>
              </a:ext>
            </a:extLst>
          </p:cNvPr>
          <p:cNvSpPr>
            <a:spLocks noGrp="1"/>
          </p:cNvSpPr>
          <p:nvPr>
            <p:ph type="title"/>
          </p:nvPr>
        </p:nvSpPr>
        <p:spPr>
          <a:xfrm>
            <a:off x="453197" y="638281"/>
            <a:ext cx="11200572" cy="1325563"/>
          </a:xfrm>
        </p:spPr>
        <p:txBody>
          <a:bodyPr>
            <a:noAutofit/>
          </a:bodyPr>
          <a:lstStyle/>
          <a:p>
            <a:r>
              <a:rPr lang="en-US">
                <a:latin typeface="Montserrat"/>
              </a:rPr>
              <a:t>How's Your RA Knowledge?</a:t>
            </a:r>
            <a:endParaRPr lang="en-US"/>
          </a:p>
        </p:txBody>
      </p:sp>
      <p:sp>
        <p:nvSpPr>
          <p:cNvPr id="2" name="TextBox 1">
            <a:extLst>
              <a:ext uri="{FF2B5EF4-FFF2-40B4-BE49-F238E27FC236}">
                <a16:creationId xmlns:a16="http://schemas.microsoft.com/office/drawing/2014/main" id="{E8FD7605-3FA7-61CA-C61D-80AE5DD84673}"/>
              </a:ext>
            </a:extLst>
          </p:cNvPr>
          <p:cNvSpPr txBox="1"/>
          <p:nvPr/>
        </p:nvSpPr>
        <p:spPr>
          <a:xfrm>
            <a:off x="721696" y="2521874"/>
            <a:ext cx="2533575" cy="2512725"/>
          </a:xfrm>
          <a:prstGeom prst="rect">
            <a:avLst/>
          </a:prstGeom>
          <a:noFill/>
          <a:ln>
            <a:no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800" b="1" i="0" u="sng" strike="noStrike" kern="1200" cap="none" spc="0" normalizeH="0" baseline="0" noProof="0">
                <a:ln>
                  <a:noFill/>
                </a:ln>
                <a:solidFill>
                  <a:prstClr val="black">
                    <a:lumMod val="65000"/>
                    <a:lumOff val="35000"/>
                  </a:prstClr>
                </a:solidFill>
                <a:effectLst>
                  <a:outerShdw blurRad="38100" dist="38100" dir="2700000" algn="tl">
                    <a:srgbClr val="000000">
                      <a:alpha val="43137"/>
                    </a:srgbClr>
                  </a:outerShdw>
                </a:effectLst>
                <a:uLnTx/>
                <a:uFillTx/>
                <a:latin typeface="Montserrat Medium"/>
                <a:ea typeface="+mn-ea"/>
                <a:cs typeface="Segoe UI"/>
              </a:rPr>
              <a:t>Basic</a:t>
            </a:r>
          </a:p>
          <a:p>
            <a:pPr marL="0" marR="0" lvl="0" indent="0" algn="ctr" defTabSz="914400" rtl="0" eaLnBrk="1" fontAlgn="auto" latinLnBrk="0" hangingPunct="1">
              <a:lnSpc>
                <a:spcPct val="100000"/>
              </a:lnSpc>
              <a:spcBef>
                <a:spcPts val="120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I know what it means, but I don’t know how to utilize it and don't have significant </a:t>
            </a:r>
            <a:b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b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experience with it</a:t>
            </a:r>
          </a:p>
        </p:txBody>
      </p:sp>
      <p:sp>
        <p:nvSpPr>
          <p:cNvPr id="6" name="TextBox 5">
            <a:extLst>
              <a:ext uri="{FF2B5EF4-FFF2-40B4-BE49-F238E27FC236}">
                <a16:creationId xmlns:a16="http://schemas.microsoft.com/office/drawing/2014/main" id="{36BFB1F2-315F-26C1-AC00-380DDF9878AD}"/>
              </a:ext>
            </a:extLst>
          </p:cNvPr>
          <p:cNvSpPr txBox="1"/>
          <p:nvPr/>
        </p:nvSpPr>
        <p:spPr>
          <a:xfrm>
            <a:off x="3631053" y="2538823"/>
            <a:ext cx="3126157" cy="283154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800" b="1" i="0" u="sng" strike="noStrike" kern="1200" cap="none" spc="0" normalizeH="0" baseline="0" noProof="0">
                <a:ln>
                  <a:noFill/>
                </a:ln>
                <a:solidFill>
                  <a:prstClr val="black">
                    <a:lumMod val="65000"/>
                    <a:lumOff val="35000"/>
                  </a:prstClr>
                </a:solidFill>
                <a:effectLst>
                  <a:outerShdw blurRad="38100" dist="38100" dir="2700000" algn="tl">
                    <a:srgbClr val="000000">
                      <a:alpha val="43137"/>
                    </a:srgbClr>
                  </a:outerShdw>
                </a:effectLst>
                <a:uLnTx/>
                <a:uFillTx/>
                <a:latin typeface="Montserrat Medium"/>
                <a:ea typeface="+mn-ea"/>
                <a:cs typeface="Segoe UI"/>
              </a:rPr>
              <a:t>Intermediate</a:t>
            </a:r>
          </a:p>
          <a:p>
            <a:pPr marL="0" marR="0" lvl="0" indent="0" algn="ctr" defTabSz="914400" rtl="0" eaLnBrk="1" fontAlgn="auto" latinLnBrk="0" hangingPunct="1">
              <a:lnSpc>
                <a:spcPct val="100000"/>
              </a:lnSpc>
              <a:spcBef>
                <a:spcPts val="120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I understand RA, I've had experience with RA in some capacity, and I feel comfortable educating internal and external stakeholders about it.</a:t>
            </a:r>
          </a:p>
        </p:txBody>
      </p:sp>
      <p:sp>
        <p:nvSpPr>
          <p:cNvPr id="4" name="TextBox 3">
            <a:extLst>
              <a:ext uri="{FF2B5EF4-FFF2-40B4-BE49-F238E27FC236}">
                <a16:creationId xmlns:a16="http://schemas.microsoft.com/office/drawing/2014/main" id="{A3936CA5-1656-2FB1-C1D5-4E6338DC349A}"/>
              </a:ext>
            </a:extLst>
          </p:cNvPr>
          <p:cNvSpPr txBox="1"/>
          <p:nvPr/>
        </p:nvSpPr>
        <p:spPr>
          <a:xfrm>
            <a:off x="7073890" y="2526244"/>
            <a:ext cx="4415484" cy="34470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800" b="1" i="0" u="sng" strike="noStrike" kern="1200" cap="none" spc="0" normalizeH="0" baseline="0" noProof="0">
                <a:ln>
                  <a:noFill/>
                </a:ln>
                <a:solidFill>
                  <a:prstClr val="black">
                    <a:lumMod val="65000"/>
                    <a:lumOff val="35000"/>
                  </a:prstClr>
                </a:solidFill>
                <a:effectLst>
                  <a:outerShdw blurRad="38100" dist="38100" dir="2700000" algn="tl">
                    <a:srgbClr val="000000">
                      <a:alpha val="43137"/>
                    </a:srgbClr>
                  </a:outerShdw>
                </a:effectLst>
                <a:uLnTx/>
                <a:uFillTx/>
                <a:latin typeface="Montserrat Medium"/>
                <a:ea typeface="+mn-ea"/>
                <a:cs typeface="Segoe UI"/>
              </a:rPr>
              <a:t>Expert</a:t>
            </a:r>
          </a:p>
          <a:p>
            <a:pPr marL="0" marR="0" lvl="0" indent="0" algn="ctr" defTabSz="914400" rtl="0" eaLnBrk="1" fontAlgn="auto" latinLnBrk="0" hangingPunct="1">
              <a:lnSpc>
                <a:spcPct val="100000"/>
              </a:lnSpc>
              <a:spcBef>
                <a:spcPts val="1200"/>
              </a:spcBef>
              <a:spcAft>
                <a:spcPts val="0"/>
              </a:spcAft>
              <a:buClrTx/>
              <a:buSzTx/>
              <a:buFontTx/>
              <a:buNone/>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I have extensive knowledge and relevant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developing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accessing multiple sources of funding; </a:t>
            </a:r>
            <a:endParaRPr kumimoji="0" lang="en-US" sz="2000" b="0" i="0" u="none"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convening stakeholders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adding programs to the ETPL; </a:t>
            </a:r>
            <a:endParaRPr kumimoji="0" lang="en-US" sz="2000" b="0" i="0" u="none" strike="noStrike" kern="1200" cap="none" spc="0" normalizeH="0" baseline="0" noProof="0">
              <a:ln>
                <a:noFill/>
              </a:ln>
              <a:solidFill>
                <a:prstClr val="black">
                  <a:lumMod val="65000"/>
                  <a:lumOff val="35000"/>
                </a:prstClr>
              </a:solidFill>
              <a:effectLst/>
              <a:uLnTx/>
              <a:uFillTx/>
              <a:latin typeface="Montserrat Medium" panose="00000600000000000000" pitchFamily="2"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a:ln>
                  <a:noFill/>
                </a:ln>
                <a:solidFill>
                  <a:prstClr val="black">
                    <a:lumMod val="65000"/>
                    <a:lumOff val="35000"/>
                  </a:prstClr>
                </a:solidFill>
                <a:effectLst/>
                <a:uLnTx/>
                <a:uFillTx/>
                <a:latin typeface="Montserrat Medium"/>
                <a:ea typeface="+mn-ea"/>
                <a:cs typeface="Segoe UI"/>
              </a:rPr>
              <a:t>recruiting apprentices or employers. </a:t>
            </a:r>
          </a:p>
        </p:txBody>
      </p:sp>
      <p:sp>
        <p:nvSpPr>
          <p:cNvPr id="7" name="Rectangle 6">
            <a:extLst>
              <a:ext uri="{FF2B5EF4-FFF2-40B4-BE49-F238E27FC236}">
                <a16:creationId xmlns:a16="http://schemas.microsoft.com/office/drawing/2014/main" id="{F4C84A41-B67A-96A1-36D3-182A38F6A5F1}"/>
              </a:ext>
              <a:ext uri="{C183D7F6-B498-43B3-948B-1728B52AA6E4}">
                <adec:decorative xmlns:adec="http://schemas.microsoft.com/office/drawing/2017/decorative" val="1"/>
              </a:ext>
            </a:extLst>
          </p:cNvPr>
          <p:cNvSpPr/>
          <p:nvPr/>
        </p:nvSpPr>
        <p:spPr>
          <a:xfrm>
            <a:off x="6996587" y="2538551"/>
            <a:ext cx="4565150" cy="3394760"/>
          </a:xfrm>
          <a:prstGeom prst="rect">
            <a:avLst/>
          </a:prstGeom>
          <a:noFill/>
          <a:ln w="38100">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FE2038F-E6CA-5BB9-32CB-53118F91847A}"/>
              </a:ext>
              <a:ext uri="{C183D7F6-B498-43B3-948B-1728B52AA6E4}">
                <adec:decorative xmlns:adec="http://schemas.microsoft.com/office/drawing/2017/decorative" val="1"/>
              </a:ext>
            </a:extLst>
          </p:cNvPr>
          <p:cNvSpPr/>
          <p:nvPr/>
        </p:nvSpPr>
        <p:spPr>
          <a:xfrm>
            <a:off x="3509780" y="2535468"/>
            <a:ext cx="3290232" cy="3394760"/>
          </a:xfrm>
          <a:prstGeom prst="rect">
            <a:avLst/>
          </a:prstGeom>
          <a:noFill/>
          <a:ln w="38100">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F59AC96-E00C-A07D-9373-69C9745C9BC5}"/>
              </a:ext>
              <a:ext uri="{C183D7F6-B498-43B3-948B-1728B52AA6E4}">
                <adec:decorative xmlns:adec="http://schemas.microsoft.com/office/drawing/2017/decorative" val="1"/>
              </a:ext>
            </a:extLst>
          </p:cNvPr>
          <p:cNvSpPr/>
          <p:nvPr/>
        </p:nvSpPr>
        <p:spPr>
          <a:xfrm>
            <a:off x="638605" y="2521614"/>
            <a:ext cx="2719450" cy="3394759"/>
          </a:xfrm>
          <a:prstGeom prst="rect">
            <a:avLst/>
          </a:prstGeom>
          <a:noFill/>
          <a:ln w="38100">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10">
            <a:extLst>
              <a:ext uri="{FF2B5EF4-FFF2-40B4-BE49-F238E27FC236}">
                <a16:creationId xmlns:a16="http://schemas.microsoft.com/office/drawing/2014/main" id="{97347D7D-E142-83DC-438B-D4147B8390E1}"/>
              </a:ext>
              <a:ext uri="{C183D7F6-B498-43B3-948B-1728B52AA6E4}">
                <adec:decorative xmlns:adec="http://schemas.microsoft.com/office/drawing/2017/decorative" val="1"/>
              </a:ext>
            </a:extLst>
          </p:cNvPr>
          <p:cNvSpPr txBox="1">
            <a:spLocks/>
          </p:cNvSpPr>
          <p:nvPr/>
        </p:nvSpPr>
        <p:spPr>
          <a:xfrm>
            <a:off x="99822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2024 Safal Partners</a:t>
            </a:r>
          </a:p>
        </p:txBody>
      </p:sp>
    </p:spTree>
    <p:extLst>
      <p:ext uri="{BB962C8B-B14F-4D97-AF65-F5344CB8AC3E}">
        <p14:creationId xmlns:p14="http://schemas.microsoft.com/office/powerpoint/2010/main" val="322009424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lcf76f155ced4ddcb4097134ff3c332f xmlns="2f00f82b-dce9-458f-ab1d-1c5fd145e219">
      <Terms xmlns="http://schemas.microsoft.com/office/infopath/2007/PartnerControls"/>
    </lcf76f155ced4ddcb4097134ff3c332f>
    <ClassificationLevel xmlns="2f00f82b-dce9-458f-ab1d-1c5fd145e219" xsi:nil="true"/>
  </documentManagement>
</p:properties>
</file>

<file path=customXml/itemProps1.xml><?xml version="1.0" encoding="utf-8"?>
<ds:datastoreItem xmlns:ds="http://schemas.openxmlformats.org/officeDocument/2006/customXml" ds:itemID="{8D35A3CB-4EED-4808-8F3E-36031CA582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3B4014-A012-47C0-A13A-242D523FD893}">
  <ds:schemaRefs>
    <ds:schemaRef ds:uri="http://schemas.microsoft.com/sharepoint/v3/contenttype/forms"/>
  </ds:schemaRefs>
</ds:datastoreItem>
</file>

<file path=customXml/itemProps3.xml><?xml version="1.0" encoding="utf-8"?>
<ds:datastoreItem xmlns:ds="http://schemas.openxmlformats.org/officeDocument/2006/customXml" ds:itemID="{127E91CE-ABC1-4FE1-8E6C-87090E69A683}">
  <ds:schemaRef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4cd59d27-ca2b-4708-b9c7-7fa281384922"/>
    <ds:schemaRef ds:uri="2f00f82b-dce9-458f-ab1d-1c5fd145e219"/>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30</TotalTime>
  <Words>3837</Words>
  <Application>Microsoft Office PowerPoint</Application>
  <PresentationFormat>Widescreen</PresentationFormat>
  <Paragraphs>523</Paragraphs>
  <Slides>52</Slides>
  <Notes>51</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52</vt:i4>
      </vt:variant>
    </vt:vector>
  </HeadingPairs>
  <TitlesOfParts>
    <vt:vector size="73" baseType="lpstr">
      <vt:lpstr>Arial</vt:lpstr>
      <vt:lpstr>Calibri</vt:lpstr>
      <vt:lpstr>Calibri,Sans-Serif</vt:lpstr>
      <vt:lpstr>Courier New</vt:lpstr>
      <vt:lpstr>Franklin Gothic Book</vt:lpstr>
      <vt:lpstr>Franklin Gothic Medium</vt:lpstr>
      <vt:lpstr>IBM-Plex-Sans</vt:lpstr>
      <vt:lpstr>Montserrat</vt:lpstr>
      <vt:lpstr>Montserrat Medium</vt:lpstr>
      <vt:lpstr>Montserrat SemiBold</vt:lpstr>
      <vt:lpstr>Raleway</vt:lpstr>
      <vt:lpstr>Segoe UI</vt:lpstr>
      <vt:lpstr>Symbol</vt:lpstr>
      <vt:lpstr>Wingdings</vt:lpstr>
      <vt:lpstr>Wingdings 2</vt:lpstr>
      <vt:lpstr>1_Office Theme</vt:lpstr>
      <vt:lpstr>2_Office Theme</vt:lpstr>
      <vt:lpstr>3_Office Theme</vt:lpstr>
      <vt:lpstr>Office Theme</vt:lpstr>
      <vt:lpstr>4_Office Theme</vt:lpstr>
      <vt:lpstr>5_Office Theme</vt:lpstr>
      <vt:lpstr>Aligning the Maryland Workforce and Apprenticeship Systems   </vt:lpstr>
      <vt:lpstr>Presenters</vt:lpstr>
      <vt:lpstr>Welcome and Agenda</vt:lpstr>
      <vt:lpstr>Center of Excellence Overview</vt:lpstr>
      <vt:lpstr>Online Resources, On-Demand TA</vt:lpstr>
      <vt:lpstr>An Overview of Registered and Youth Apprenticeship</vt:lpstr>
      <vt:lpstr>What is Registered Apprenticeship? </vt:lpstr>
      <vt:lpstr>Five Core Components of RA</vt:lpstr>
      <vt:lpstr>How's Your RA Knowledge?</vt:lpstr>
      <vt:lpstr>Key Organizational Apprenticeship Roles</vt:lpstr>
      <vt:lpstr>What Role Do/Could You Play in RA?</vt:lpstr>
      <vt:lpstr>What is Youth Apprenticeship? </vt:lpstr>
      <vt:lpstr>High-Quality Youth Apprenticeship </vt:lpstr>
      <vt:lpstr>The Maryland Workforce System</vt:lpstr>
      <vt:lpstr>13 Local Workforce Boards</vt:lpstr>
      <vt:lpstr>32 American Job Centers</vt:lpstr>
      <vt:lpstr>Workforce Development Investments Have Been Shrinking</vt:lpstr>
      <vt:lpstr>What is the Current State of Registered Apprenticeship in Maryland</vt:lpstr>
      <vt:lpstr>Maryland’s Registered Apprenticeship System</vt:lpstr>
      <vt:lpstr>But Only Modest Co-Enrollment</vt:lpstr>
      <vt:lpstr>Maryland 2030- Ambitious Goals for the State!</vt:lpstr>
      <vt:lpstr>Engagement Poll</vt:lpstr>
      <vt:lpstr>Resources to Support Registered Apprenticeship- Maryland has a Lot!</vt:lpstr>
      <vt:lpstr>Financial Support for Apprenticeship</vt:lpstr>
      <vt:lpstr>Employ Prince George’s ARPA Initiative</vt:lpstr>
      <vt:lpstr>Leveraging Federal Support</vt:lpstr>
      <vt:lpstr>Funding for RA Programs</vt:lpstr>
      <vt:lpstr>WIOA, ARPA, and Maryland Alignment</vt:lpstr>
      <vt:lpstr>ARPA, WIOA and Apprenticeship Alignment Case Study</vt:lpstr>
      <vt:lpstr>ARPA, WIOA and Apprenticeship Alignment Case Study 1</vt:lpstr>
      <vt:lpstr>WIOA- Key Resources to Support RA</vt:lpstr>
      <vt:lpstr>WIOA Funding, Supports for RA</vt:lpstr>
      <vt:lpstr>RA Co-Enrollment and WIOA Benefits</vt:lpstr>
      <vt:lpstr>RA Co-Enrollment and WIOA</vt:lpstr>
      <vt:lpstr>WIOA Engagement Poll</vt:lpstr>
      <vt:lpstr>How Workforce Boards Can Develop a Conducive Apprenticeship Ecosystem</vt:lpstr>
      <vt:lpstr>How Workforce Boards Can Help Education Providers</vt:lpstr>
      <vt:lpstr>How Workforce Boards Can Help Employers/Sponsors</vt:lpstr>
      <vt:lpstr>How Workforce Boards Can Help Community-based Organizations</vt:lpstr>
      <vt:lpstr>Local Boards: Ways to Increase RA Alignment</vt:lpstr>
      <vt:lpstr>Examples of Board RA Alignment</vt:lpstr>
      <vt:lpstr>Workforce Boards and RA Alignment- Many Opportunities Exist</vt:lpstr>
      <vt:lpstr>New Tool</vt:lpstr>
      <vt:lpstr>Creating RA-Aligned Policies</vt:lpstr>
      <vt:lpstr>Embedding RA SMEs</vt:lpstr>
      <vt:lpstr>Equipping BSRs</vt:lpstr>
      <vt:lpstr>Serving as RA Convener </vt:lpstr>
      <vt:lpstr>Becoming an RA Sponsor</vt:lpstr>
      <vt:lpstr>Center of Excellence  Resources and Tools... Here to Help You!</vt:lpstr>
      <vt:lpstr>No-Cost Resources</vt:lpstr>
      <vt:lpstr>Evaluation</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Aligning the Maryland Workforce and Apprenticeship Systems</dc:title>
  <dc:creator>Alan Dodkowitz</dc:creator>
  <cp:lastModifiedBy>Leah Mcdonagh</cp:lastModifiedBy>
  <cp:revision>2</cp:revision>
  <dcterms:created xsi:type="dcterms:W3CDTF">2024-04-03T17:26:52Z</dcterms:created>
  <dcterms:modified xsi:type="dcterms:W3CDTF">2025-02-03T18:00:48Z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