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7.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notesSlides/notesSlide22.xml" ContentType="application/vnd.openxmlformats-officedocument.presentationml.notesSlide+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notesSlides/notesSlide24.xml" ContentType="application/vnd.openxmlformats-officedocument.presentationml.notesSlide+xml"/>
  <Override PartName="/ppt/tags/tag52.xml" ContentType="application/vnd.openxmlformats-officedocument.presentationml.tags+xml"/>
  <Override PartName="/ppt/notesSlides/notesSlide25.xml" ContentType="application/vnd.openxmlformats-officedocument.presentationml.notesSlide+xml"/>
  <Override PartName="/ppt/tags/tag53.xml" ContentType="application/vnd.openxmlformats-officedocument.presentationml.tags+xml"/>
  <Override PartName="/ppt/notesSlides/notesSlide26.xml" ContentType="application/vnd.openxmlformats-officedocument.presentationml.notesSlide+xml"/>
  <Override PartName="/ppt/tags/tag54.xml" ContentType="application/vnd.openxmlformats-officedocument.presentationml.tags+xml"/>
  <Override PartName="/ppt/notesSlides/notesSlide27.xml" ContentType="application/vnd.openxmlformats-officedocument.presentationml.notesSlide+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notesSlides/notesSlide30.xml" ContentType="application/vnd.openxmlformats-officedocument.presentationml.notesSlide+xml"/>
  <Override PartName="/ppt/tags/tag58.xml" ContentType="application/vnd.openxmlformats-officedocument.presentationml.tags+xml"/>
  <Override PartName="/ppt/notesSlides/notesSlide31.xml" ContentType="application/vnd.openxmlformats-officedocument.presentationml.notesSlide+xml"/>
  <Override PartName="/ppt/tags/tag59.xml" ContentType="application/vnd.openxmlformats-officedocument.presentationml.tags+xml"/>
  <Override PartName="/ppt/notesSlides/notesSlide32.xml" ContentType="application/vnd.openxmlformats-officedocument.presentationml.notesSlide+xml"/>
  <Override PartName="/ppt/tags/tag60.xml" ContentType="application/vnd.openxmlformats-officedocument.presentationml.tags+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8" r:id="rId4"/>
    <p:sldMasterId id="2147483699" r:id="rId5"/>
  </p:sldMasterIdLst>
  <p:notesMasterIdLst>
    <p:notesMasterId r:id="rId39"/>
  </p:notesMasterIdLst>
  <p:sldIdLst>
    <p:sldId id="1682" r:id="rId6"/>
    <p:sldId id="1684" r:id="rId7"/>
    <p:sldId id="1683" r:id="rId8"/>
    <p:sldId id="1675" r:id="rId9"/>
    <p:sldId id="1738" r:id="rId10"/>
    <p:sldId id="1695" r:id="rId11"/>
    <p:sldId id="1694" r:id="rId12"/>
    <p:sldId id="1703" r:id="rId13"/>
    <p:sldId id="1704" r:id="rId14"/>
    <p:sldId id="1706" r:id="rId15"/>
    <p:sldId id="1719" r:id="rId16"/>
    <p:sldId id="274" r:id="rId17"/>
    <p:sldId id="1705" r:id="rId18"/>
    <p:sldId id="1750" r:id="rId19"/>
    <p:sldId id="1751" r:id="rId20"/>
    <p:sldId id="1746" r:id="rId21"/>
    <p:sldId id="1724" r:id="rId22"/>
    <p:sldId id="1728" r:id="rId23"/>
    <p:sldId id="1753" r:id="rId24"/>
    <p:sldId id="1737" r:id="rId25"/>
    <p:sldId id="1722" r:id="rId26"/>
    <p:sldId id="1755" r:id="rId27"/>
    <p:sldId id="1754" r:id="rId28"/>
    <p:sldId id="1734" r:id="rId29"/>
    <p:sldId id="1733" r:id="rId30"/>
    <p:sldId id="1731" r:id="rId31"/>
    <p:sldId id="1729" r:id="rId32"/>
    <p:sldId id="1756" r:id="rId33"/>
    <p:sldId id="565" r:id="rId34"/>
    <p:sldId id="1732" r:id="rId35"/>
    <p:sldId id="1735" r:id="rId36"/>
    <p:sldId id="1718" r:id="rId37"/>
    <p:sldId id="1688"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FA133-CCD8-8767-D23A-0FFA6F81B25A}" name="Nicole Klues" initials="NK" userId="S::nicole.klues@safalpartners.com::41985e93-cdf7-420c-b679-bc5fa512c100" providerId="AD"/>
  <p188:author id="{4D723054-ADF4-E965-A74C-B9296C50F51A}" name="Judy Blanchard" initials="JB" userId="S::judy.blanchard@safalpartners.com::996cf39c-9499-4183-809a-e47cbd595690" providerId="AD"/>
  <p188:author id="{D202D45A-8AB2-13EE-0E95-76A7F917D8F1}" name="Nicole Klues" initials="NK" userId="S::Nicole.Klues@safalpartners.com::41985e93-cdf7-420c-b679-bc5fa512c100" providerId="AD"/>
  <p188:author id="{6C9E338E-3575-D922-8638-DBB3198D8DE7}" name="Katie Adams" initials="KA" userId="S::Katie.Adams@safalpartners.com::9f2e6d00-44bd-4c75-9c75-d813f6b933da" providerId="AD"/>
  <p188:author id="{98EC26AD-361F-C67B-4E90-810254FA6D96}" name="Michelle Carson" initials="MC" userId="S::Michelle.Carson@safalpartners.com::c12fad4d-602b-46c9-b455-39d7a6962d12" providerId="AD"/>
  <p188:author id="{CE21EBCB-E5FB-F1E1-A17D-C1C739217AFE}" name="Katie Adams" initials="KA" userId="S::katie.adams@safalpartners.com::9f2e6d00-44bd-4c75-9c75-d813f6b933da" providerId="AD"/>
  <p188:author id="{491E4DE4-0247-C1FF-A0BC-5FAAC8E266C2}" name="Michelle Carson" initials="MC" userId="S::michelle.carson@safalpartners.com::c12fad4d-602b-46c9-b455-39d7a6962d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ivani Chatterjee" initials="SC" lastIdx="8" clrIdx="0">
    <p:extLst>
      <p:ext uri="{19B8F6BF-5375-455C-9EA6-DF929625EA0E}">
        <p15:presenceInfo xmlns:p15="http://schemas.microsoft.com/office/powerpoint/2012/main" userId="Shivani Chatterjee" providerId="None"/>
      </p:ext>
    </p:extLst>
  </p:cmAuthor>
  <p:cmAuthor id="2" name="Shivani Chatterjee" initials="SC [2]" lastIdx="22" clrIdx="1">
    <p:extLst>
      <p:ext uri="{19B8F6BF-5375-455C-9EA6-DF929625EA0E}">
        <p15:presenceInfo xmlns:p15="http://schemas.microsoft.com/office/powerpoint/2012/main" userId="S::shivani.chatterjee@safalpartners.com::dc05b6fb-235f-43d5-9b1a-557ac5457564" providerId="AD"/>
      </p:ext>
    </p:extLst>
  </p:cmAuthor>
  <p:cmAuthor id="3" name="Adrianna Chrestopoulos" initials="AC" lastIdx="3" clrIdx="2">
    <p:extLst>
      <p:ext uri="{19B8F6BF-5375-455C-9EA6-DF929625EA0E}">
        <p15:presenceInfo xmlns:p15="http://schemas.microsoft.com/office/powerpoint/2012/main" userId="Adrianna Chrestopoulos" providerId="None"/>
      </p:ext>
    </p:extLst>
  </p:cmAuthor>
  <p:cmAuthor id="4" name="Sabeen Arianpour" initials="SA" lastIdx="1" clrIdx="3">
    <p:extLst>
      <p:ext uri="{19B8F6BF-5375-455C-9EA6-DF929625EA0E}">
        <p15:presenceInfo xmlns:p15="http://schemas.microsoft.com/office/powerpoint/2012/main" userId="S::sabeen.arianpour@safalpartners.com::9c499e9f-3df2-4c8b-ad74-1779d6d7c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a:srgbClr val="B50728"/>
    <a:srgbClr val="FB9405"/>
    <a:srgbClr val="00005F"/>
    <a:srgbClr val="CCB733"/>
    <a:srgbClr val="E1D361"/>
    <a:srgbClr val="EDE39D"/>
    <a:srgbClr val="E8DC84"/>
    <a:srgbClr val="AF994A"/>
    <a:srgbClr val="000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C2E97-F62B-4DF7-A617-3C5DB5A94DCB}" v="39" dt="2025-02-26T15:37:01.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79" autoAdjust="0"/>
  </p:normalViewPr>
  <p:slideViewPr>
    <p:cSldViewPr snapToGrid="0">
      <p:cViewPr varScale="1">
        <p:scale>
          <a:sx n="86" d="100"/>
          <a:sy n="86" d="100"/>
        </p:scale>
        <p:origin x="100" y="28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9249758729902"/>
          <c:y val="4.1595506925094908E-2"/>
          <c:w val="0.71079274220880906"/>
          <c:h val="0.71034735613342903"/>
        </c:manualLayout>
      </c:layout>
      <c:doughnutChart>
        <c:varyColors val="1"/>
        <c:ser>
          <c:idx val="0"/>
          <c:order val="0"/>
          <c:tx>
            <c:strRef>
              <c:f>Sheet1!$B$1</c:f>
              <c:strCache>
                <c:ptCount val="1"/>
                <c:pt idx="0">
                  <c:v>Column1</c:v>
                </c:pt>
              </c:strCache>
            </c:strRef>
          </c:tx>
          <c:dPt>
            <c:idx val="0"/>
            <c:bubble3D val="0"/>
            <c:spPr>
              <a:solidFill>
                <a:srgbClr val="00548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EA3-4B20-A9C2-981544A2CE0E}"/>
              </c:ext>
            </c:extLst>
          </c:dPt>
          <c:dPt>
            <c:idx val="1"/>
            <c:bubble3D val="0"/>
            <c:spPr>
              <a:solidFill>
                <a:srgbClr val="CD426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EA3-4B20-A9C2-981544A2CE0E}"/>
              </c:ext>
            </c:extLst>
          </c:dPt>
          <c:dPt>
            <c:idx val="2"/>
            <c:bubble3D val="0"/>
            <c:spPr>
              <a:solidFill>
                <a:srgbClr val="006C2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EA3-4B20-A9C2-981544A2CE0E}"/>
              </c:ext>
            </c:extLst>
          </c:dPt>
          <c:dPt>
            <c:idx val="3"/>
            <c:bubble3D val="0"/>
            <c:spPr>
              <a:solidFill>
                <a:srgbClr val="F9AB1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EA3-4B20-A9C2-981544A2CE0E}"/>
              </c:ext>
            </c:extLst>
          </c:dPt>
          <c:dPt>
            <c:idx val="4"/>
            <c:bubble3D val="0"/>
            <c:spPr>
              <a:solidFill>
                <a:srgbClr val="31B1E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AEA3-4B20-A9C2-981544A2CE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Extremely likely</c:v>
                </c:pt>
                <c:pt idx="1">
                  <c:v>Very likely </c:v>
                </c:pt>
                <c:pt idx="2">
                  <c:v>Moderately likely</c:v>
                </c:pt>
                <c:pt idx="3">
                  <c:v>Slightly likely</c:v>
                </c:pt>
                <c:pt idx="4">
                  <c:v>Not likely at all</c:v>
                </c:pt>
              </c:strCache>
            </c:strRef>
          </c:cat>
          <c:val>
            <c:numRef>
              <c:f>Sheet1!$B$2:$B$6</c:f>
              <c:numCache>
                <c:formatCode>0%</c:formatCode>
                <c:ptCount val="5"/>
                <c:pt idx="0">
                  <c:v>0.36</c:v>
                </c:pt>
                <c:pt idx="1">
                  <c:v>0.34</c:v>
                </c:pt>
                <c:pt idx="2">
                  <c:v>0.18</c:v>
                </c:pt>
                <c:pt idx="3">
                  <c:v>0.06</c:v>
                </c:pt>
                <c:pt idx="4">
                  <c:v>0.06</c:v>
                </c:pt>
              </c:numCache>
            </c:numRef>
          </c:val>
          <c:extLst>
            <c:ext xmlns:c16="http://schemas.microsoft.com/office/drawing/2014/chart" uri="{C3380CC4-5D6E-409C-BE32-E72D297353CC}">
              <c16:uniqueId val="{0000000A-AEA3-4B20-A9C2-981544A2CE0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ayout>
        <c:manualLayout>
          <c:xMode val="edge"/>
          <c:yMode val="edge"/>
          <c:x val="0.11117041159743814"/>
          <c:y val="0.89435726085549583"/>
          <c:w val="0.7823833010204051"/>
          <c:h val="8.587442653861936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396535194207362E-2"/>
          <c:y val="0"/>
          <c:w val="0.95710635214395312"/>
          <c:h val="0.87658810706767154"/>
        </c:manualLayout>
      </c:layout>
      <c:barChart>
        <c:barDir val="col"/>
        <c:grouping val="clustered"/>
        <c:varyColors val="0"/>
        <c:ser>
          <c:idx val="0"/>
          <c:order val="0"/>
          <c:tx>
            <c:strRef>
              <c:f>Sheet1!$B$1</c:f>
              <c:strCache>
                <c:ptCount val="1"/>
                <c:pt idx="0">
                  <c:v>Series 1</c:v>
                </c:pt>
              </c:strCache>
            </c:strRef>
          </c:tx>
          <c:spPr>
            <a:solidFill>
              <a:srgbClr val="006C24"/>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3"/>
                <c:pt idx="0">
                  <c:v>Co-Ops</c:v>
                </c:pt>
                <c:pt idx="1">
                  <c:v>Interns</c:v>
                </c:pt>
                <c:pt idx="2">
                  <c:v>Apprentices</c:v>
                </c:pt>
              </c:strCache>
            </c:strRef>
          </c:cat>
          <c:val>
            <c:numRef>
              <c:f>Sheet1!$B$2:$B$5</c:f>
              <c:numCache>
                <c:formatCode>0.00%</c:formatCode>
                <c:ptCount val="4"/>
                <c:pt idx="0" formatCode="0%">
                  <c:v>0.36499999999999999</c:v>
                </c:pt>
                <c:pt idx="1">
                  <c:v>0.55500000000000005</c:v>
                </c:pt>
                <c:pt idx="2">
                  <c:v>0.94</c:v>
                </c:pt>
              </c:numCache>
            </c:numRef>
          </c:val>
          <c:extLst>
            <c:ext xmlns:c16="http://schemas.microsoft.com/office/drawing/2014/chart" uri="{C3380CC4-5D6E-409C-BE32-E72D297353CC}">
              <c16:uniqueId val="{00000000-BE22-4DA0-B193-0C99BE4CDD49}"/>
            </c:ext>
          </c:extLst>
        </c:ser>
        <c:dLbls>
          <c:dLblPos val="inEnd"/>
          <c:showLegendKey val="0"/>
          <c:showVal val="1"/>
          <c:showCatName val="0"/>
          <c:showSerName val="0"/>
          <c:showPercent val="0"/>
          <c:showBubbleSize val="0"/>
        </c:dLbls>
        <c:gapWidth val="41"/>
        <c:axId val="196740336"/>
        <c:axId val="196741984"/>
      </c:barChart>
      <c:catAx>
        <c:axId val="196740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65000"/>
                    <a:lumOff val="35000"/>
                  </a:schemeClr>
                </a:solidFill>
                <a:effectLst/>
                <a:latin typeface="+mn-lt"/>
                <a:ea typeface="+mn-ea"/>
                <a:cs typeface="+mn-cs"/>
              </a:defRPr>
            </a:pPr>
            <a:endParaRPr lang="en-US"/>
          </a:p>
        </c:txPr>
        <c:crossAx val="196741984"/>
        <c:crosses val="autoZero"/>
        <c:auto val="1"/>
        <c:lblAlgn val="ctr"/>
        <c:lblOffset val="100"/>
        <c:noMultiLvlLbl val="0"/>
      </c:catAx>
      <c:valAx>
        <c:axId val="196741984"/>
        <c:scaling>
          <c:orientation val="minMax"/>
        </c:scaling>
        <c:delete val="1"/>
        <c:axPos val="l"/>
        <c:numFmt formatCode="0%" sourceLinked="1"/>
        <c:majorTickMark val="none"/>
        <c:minorTickMark val="none"/>
        <c:tickLblPos val="nextTo"/>
        <c:crossAx val="196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2985016951069E-2"/>
          <c:y val="2.2834300039074194E-2"/>
          <c:w val="0.95979695881404192"/>
          <c:h val="0.87336029818376515"/>
        </c:manualLayout>
      </c:layout>
      <c:barChart>
        <c:barDir val="col"/>
        <c:grouping val="clustered"/>
        <c:varyColors val="0"/>
        <c:ser>
          <c:idx val="0"/>
          <c:order val="0"/>
          <c:tx>
            <c:strRef>
              <c:f>Sheet1!$B$1</c:f>
              <c:strCache>
                <c:ptCount val="1"/>
                <c:pt idx="0">
                  <c:v>Column1</c:v>
                </c:pt>
              </c:strCache>
            </c:strRef>
          </c:tx>
          <c:spPr>
            <a:solidFill>
              <a:srgbClr val="31B1ED"/>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Co-Op</c:v>
                </c:pt>
                <c:pt idx="1">
                  <c:v>Interns</c:v>
                </c:pt>
                <c:pt idx="2">
                  <c:v>Apprentices</c:v>
                </c:pt>
              </c:strCache>
            </c:strRef>
          </c:cat>
          <c:val>
            <c:numRef>
              <c:f>Sheet1!$B$2:$B$4</c:f>
              <c:numCache>
                <c:formatCode>0%</c:formatCode>
                <c:ptCount val="3"/>
                <c:pt idx="0">
                  <c:v>0.49</c:v>
                </c:pt>
                <c:pt idx="1">
                  <c:v>0.62</c:v>
                </c:pt>
                <c:pt idx="2">
                  <c:v>0.91</c:v>
                </c:pt>
              </c:numCache>
            </c:numRef>
          </c:val>
          <c:extLst>
            <c:ext xmlns:c16="http://schemas.microsoft.com/office/drawing/2014/chart" uri="{C3380CC4-5D6E-409C-BE32-E72D297353CC}">
              <c16:uniqueId val="{00000000-BDD3-4A21-A9B2-A9DD610DAD66}"/>
            </c:ext>
          </c:extLst>
        </c:ser>
        <c:dLbls>
          <c:dLblPos val="inEnd"/>
          <c:showLegendKey val="0"/>
          <c:showVal val="1"/>
          <c:showCatName val="0"/>
          <c:showSerName val="0"/>
          <c:showPercent val="0"/>
          <c:showBubbleSize val="0"/>
        </c:dLbls>
        <c:gapWidth val="41"/>
        <c:axId val="415869744"/>
        <c:axId val="405858256"/>
      </c:barChart>
      <c:catAx>
        <c:axId val="4158697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65000"/>
                    <a:lumOff val="35000"/>
                  </a:schemeClr>
                </a:solidFill>
                <a:effectLst/>
                <a:latin typeface="+mn-lt"/>
                <a:ea typeface="+mn-ea"/>
                <a:cs typeface="+mn-cs"/>
              </a:defRPr>
            </a:pPr>
            <a:endParaRPr lang="en-US"/>
          </a:p>
        </c:txPr>
        <c:crossAx val="405858256"/>
        <c:crosses val="autoZero"/>
        <c:auto val="1"/>
        <c:lblAlgn val="ctr"/>
        <c:lblOffset val="100"/>
        <c:noMultiLvlLbl val="0"/>
      </c:catAx>
      <c:valAx>
        <c:axId val="405858256"/>
        <c:scaling>
          <c:orientation val="minMax"/>
        </c:scaling>
        <c:delete val="1"/>
        <c:axPos val="l"/>
        <c:numFmt formatCode="0%" sourceLinked="1"/>
        <c:majorTickMark val="none"/>
        <c:minorTickMark val="none"/>
        <c:tickLblPos val="nextTo"/>
        <c:crossAx val="415869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1CD9D-4668-4FF7-B9DB-A1FCF06D632F}"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BCFB3DB3-4115-4DFB-8B94-2BDD137957A4}">
      <dgm:prSet phldrT="[Text]"/>
      <dgm:spPr>
        <a:solidFill>
          <a:schemeClr val="accent3"/>
        </a:solidFill>
      </dgm:spPr>
      <dgm:t>
        <a:bodyPr/>
        <a:lstStyle/>
        <a:p>
          <a:pPr rtl="0"/>
          <a:r>
            <a:rPr lang="en-US" dirty="0">
              <a:latin typeface="Franklin Gothic Medium" panose="020B0603020102020204"/>
            </a:rPr>
            <a:t>       </a:t>
          </a:r>
          <a:r>
            <a:rPr lang="en-US" dirty="0"/>
            <a:t> </a:t>
          </a:r>
          <a:r>
            <a:rPr lang="en-US" b="1" dirty="0">
              <a:solidFill>
                <a:schemeClr val="bg1"/>
              </a:solidFill>
            </a:rPr>
            <a:t>Support Business Engagement</a:t>
          </a:r>
        </a:p>
      </dgm:t>
    </dgm:pt>
    <dgm:pt modelId="{6591D034-8871-42BA-8062-6A006DD74021}" type="parTrans" cxnId="{CBEF9936-23EE-42F2-8138-2D12764BD72C}">
      <dgm:prSet/>
      <dgm:spPr/>
      <dgm:t>
        <a:bodyPr/>
        <a:lstStyle/>
        <a:p>
          <a:endParaRPr lang="en-US"/>
        </a:p>
      </dgm:t>
    </dgm:pt>
    <dgm:pt modelId="{93E3C32B-1ACB-4860-958E-1AA6AD3BE6D3}" type="sibTrans" cxnId="{CBEF9936-23EE-42F2-8138-2D12764BD72C}">
      <dgm:prSet/>
      <dgm:spPr/>
      <dgm:t>
        <a:bodyPr/>
        <a:lstStyle/>
        <a:p>
          <a:endParaRPr lang="en-US"/>
        </a:p>
      </dgm:t>
    </dgm:pt>
    <dgm:pt modelId="{B2B6C85A-F3C6-4A35-AAD2-2AA3099C0278}">
      <dgm:prSet phldrT="[Text]"/>
      <dgm:spPr/>
      <dgm:t>
        <a:bodyPr/>
        <a:lstStyle/>
        <a:p>
          <a:pPr>
            <a:buFont typeface="Arial" panose="020B0604020202020204" pitchFamily="34" charset="0"/>
            <a:buChar char="•"/>
          </a:pPr>
          <a:r>
            <a:rPr lang="en-US" dirty="0">
              <a:solidFill>
                <a:schemeClr val="tx1"/>
              </a:solidFill>
              <a:ea typeface="+mn-lt"/>
              <a:cs typeface="+mn-lt"/>
            </a:rPr>
            <a:t>Supply a pool of candidates</a:t>
          </a:r>
          <a:endParaRPr lang="en-US" dirty="0">
            <a:solidFill>
              <a:schemeClr val="tx1"/>
            </a:solidFill>
          </a:endParaRPr>
        </a:p>
      </dgm:t>
    </dgm:pt>
    <dgm:pt modelId="{73021AB7-F753-49E4-A847-2ADC5BC337D5}" type="parTrans" cxnId="{DC113A0C-EC41-4F26-B606-410D8FF04F1A}">
      <dgm:prSet/>
      <dgm:spPr/>
      <dgm:t>
        <a:bodyPr/>
        <a:lstStyle/>
        <a:p>
          <a:endParaRPr lang="en-US"/>
        </a:p>
      </dgm:t>
    </dgm:pt>
    <dgm:pt modelId="{53D2E57B-313A-4CA3-B530-F326B4742AD7}" type="sibTrans" cxnId="{DC113A0C-EC41-4F26-B606-410D8FF04F1A}">
      <dgm:prSet/>
      <dgm:spPr/>
      <dgm:t>
        <a:bodyPr/>
        <a:lstStyle/>
        <a:p>
          <a:endParaRPr lang="en-US"/>
        </a:p>
      </dgm:t>
    </dgm:pt>
    <dgm:pt modelId="{676BF47F-31A6-47B9-AF3F-319DB1F10739}">
      <dgm:prSet phldrT="[Text]"/>
      <dgm:spPr/>
      <dgm:t>
        <a:bodyPr/>
        <a:lstStyle/>
        <a:p>
          <a:pPr>
            <a:buFont typeface="Arial"/>
            <a:buChar char="•"/>
          </a:pPr>
          <a:r>
            <a:rPr lang="en-US" dirty="0">
              <a:solidFill>
                <a:schemeClr val="tx1"/>
              </a:solidFill>
              <a:ea typeface="+mn-lt"/>
              <a:cs typeface="+mn-lt"/>
            </a:rPr>
            <a:t>Design on-ramp to accelerate entry</a:t>
          </a:r>
          <a:endParaRPr lang="en-US" dirty="0">
            <a:solidFill>
              <a:schemeClr val="tx1"/>
            </a:solidFill>
          </a:endParaRPr>
        </a:p>
      </dgm:t>
    </dgm:pt>
    <dgm:pt modelId="{AAC6A030-A05B-4873-A67C-2AFD54D8C2F1}" type="parTrans" cxnId="{DD0F62AB-F4D6-4874-B177-7D770969DB88}">
      <dgm:prSet/>
      <dgm:spPr/>
      <dgm:t>
        <a:bodyPr/>
        <a:lstStyle/>
        <a:p>
          <a:endParaRPr lang="en-US"/>
        </a:p>
      </dgm:t>
    </dgm:pt>
    <dgm:pt modelId="{9CE4D357-76A0-445E-836B-D35DA89AE557}" type="sibTrans" cxnId="{DD0F62AB-F4D6-4874-B177-7D770969DB88}">
      <dgm:prSet/>
      <dgm:spPr/>
      <dgm:t>
        <a:bodyPr/>
        <a:lstStyle/>
        <a:p>
          <a:endParaRPr lang="en-US"/>
        </a:p>
      </dgm:t>
    </dgm:pt>
    <dgm:pt modelId="{1A3C3DC3-FEA7-4AFF-B684-3992D45E6563}">
      <dgm:prSet phldrT="[Text]"/>
      <dgm:spPr>
        <a:solidFill>
          <a:schemeClr val="accent2"/>
        </a:solidFill>
      </dgm:spPr>
      <dgm:t>
        <a:bodyPr/>
        <a:lstStyle/>
        <a:p>
          <a:pPr rtl="0"/>
          <a:r>
            <a:rPr lang="en-US" dirty="0">
              <a:latin typeface="Franklin Gothic Medium" panose="020B0603020102020204"/>
            </a:rPr>
            <a:t>           </a:t>
          </a:r>
          <a:r>
            <a:rPr lang="en-US" dirty="0"/>
            <a:t> </a:t>
          </a:r>
          <a:r>
            <a:rPr lang="en-US" b="1" dirty="0">
              <a:solidFill>
                <a:schemeClr val="bg1"/>
              </a:solidFill>
            </a:rPr>
            <a:t>Connect with Partners</a:t>
          </a:r>
          <a:r>
            <a:rPr lang="en-US" b="1" dirty="0">
              <a:solidFill>
                <a:schemeClr val="bg1"/>
              </a:solidFill>
              <a:latin typeface="Franklin Gothic Medium" panose="020B0603020102020204"/>
            </a:rPr>
            <a:t> </a:t>
          </a:r>
          <a:endParaRPr lang="en-US" b="1" dirty="0">
            <a:solidFill>
              <a:schemeClr val="bg1"/>
            </a:solidFill>
          </a:endParaRPr>
        </a:p>
      </dgm:t>
    </dgm:pt>
    <dgm:pt modelId="{3CDC5067-F2AD-4259-90A9-DBA4801B97DD}" type="parTrans" cxnId="{847F581B-9276-4F8B-8556-0276A8E4FECF}">
      <dgm:prSet/>
      <dgm:spPr/>
      <dgm:t>
        <a:bodyPr/>
        <a:lstStyle/>
        <a:p>
          <a:endParaRPr lang="en-US"/>
        </a:p>
      </dgm:t>
    </dgm:pt>
    <dgm:pt modelId="{C58E4562-490C-4448-A563-A2FE5FD08F58}" type="sibTrans" cxnId="{847F581B-9276-4F8B-8556-0276A8E4FECF}">
      <dgm:prSet/>
      <dgm:spPr/>
      <dgm:t>
        <a:bodyPr/>
        <a:lstStyle/>
        <a:p>
          <a:endParaRPr lang="en-US"/>
        </a:p>
      </dgm:t>
    </dgm:pt>
    <dgm:pt modelId="{E4F93B32-010E-4FE8-A18B-92690E6397B7}">
      <dgm:prSet phldrT="[Text]"/>
      <dgm:spPr/>
      <dgm:t>
        <a:bodyPr/>
        <a:lstStyle/>
        <a:p>
          <a:pPr>
            <a:buFont typeface="Arial"/>
            <a:buChar char="•"/>
          </a:pPr>
          <a:r>
            <a:rPr lang="en-US" dirty="0">
              <a:solidFill>
                <a:schemeClr val="tx1"/>
              </a:solidFill>
              <a:latin typeface="Franklin Gothic Book"/>
            </a:rPr>
            <a:t>Access</a:t>
          </a:r>
          <a:r>
            <a:rPr lang="en-US" dirty="0">
              <a:solidFill>
                <a:schemeClr val="tx1"/>
              </a:solidFill>
            </a:rPr>
            <a:t> WIOA funding through Individual Training Accounts (ITAs) for training costs*</a:t>
          </a:r>
        </a:p>
      </dgm:t>
    </dgm:pt>
    <dgm:pt modelId="{A700ECDD-BA00-47C6-86F7-876BF86CFC5D}" type="parTrans" cxnId="{075702E9-9BAD-4C6A-9992-3DB3BE6E65CC}">
      <dgm:prSet/>
      <dgm:spPr/>
      <dgm:t>
        <a:bodyPr/>
        <a:lstStyle/>
        <a:p>
          <a:endParaRPr lang="en-US"/>
        </a:p>
      </dgm:t>
    </dgm:pt>
    <dgm:pt modelId="{654201E3-35AD-4059-80DA-BC0565674666}" type="sibTrans" cxnId="{075702E9-9BAD-4C6A-9992-3DB3BE6E65CC}">
      <dgm:prSet/>
      <dgm:spPr/>
      <dgm:t>
        <a:bodyPr/>
        <a:lstStyle/>
        <a:p>
          <a:endParaRPr lang="en-US"/>
        </a:p>
      </dgm:t>
    </dgm:pt>
    <dgm:pt modelId="{D3191DEF-B9C5-4285-A182-C07316935CCA}">
      <dgm:prSet/>
      <dgm:spPr/>
      <dgm:t>
        <a:bodyPr/>
        <a:lstStyle/>
        <a:p>
          <a:pPr rtl="0"/>
          <a:r>
            <a:rPr lang="en-US" dirty="0">
              <a:solidFill>
                <a:schemeClr val="tx1"/>
              </a:solidFill>
              <a:ea typeface="+mn-lt"/>
              <a:cs typeface="+mn-lt"/>
            </a:rPr>
            <a:t>Deliver relevant workforce preparation skills and workforce training competencies that can map to RA</a:t>
          </a:r>
          <a:r>
            <a:rPr lang="en-US" dirty="0">
              <a:solidFill>
                <a:schemeClr val="tx1"/>
              </a:solidFill>
              <a:latin typeface="Franklin Gothic Medium" panose="020B0603020102020204"/>
              <a:ea typeface="+mn-lt"/>
              <a:cs typeface="+mn-lt"/>
            </a:rPr>
            <a:t> </a:t>
          </a:r>
          <a:r>
            <a:rPr lang="en-US" dirty="0">
              <a:solidFill>
                <a:schemeClr val="tx1"/>
              </a:solidFill>
              <a:ea typeface="+mn-lt"/>
              <a:cs typeface="+mn-lt"/>
            </a:rPr>
            <a:t>required</a:t>
          </a:r>
          <a:r>
            <a:rPr lang="en-US" dirty="0">
              <a:solidFill>
                <a:schemeClr val="tx1"/>
              </a:solidFill>
              <a:latin typeface="Franklin Gothic Medium" panose="020B0603020102020204"/>
              <a:ea typeface="+mn-lt"/>
              <a:cs typeface="+mn-lt"/>
            </a:rPr>
            <a:t> RTI</a:t>
          </a:r>
          <a:endParaRPr lang="en-US" dirty="0">
            <a:solidFill>
              <a:schemeClr val="tx1"/>
            </a:solidFill>
          </a:endParaRPr>
        </a:p>
      </dgm:t>
    </dgm:pt>
    <dgm:pt modelId="{597761B6-CBC6-4FE5-A7B1-F450B7916976}" type="parTrans" cxnId="{F00453C4-CC6E-48FA-B1F7-6FD72AC88B84}">
      <dgm:prSet/>
      <dgm:spPr/>
      <dgm:t>
        <a:bodyPr/>
        <a:lstStyle/>
        <a:p>
          <a:endParaRPr lang="en-US"/>
        </a:p>
      </dgm:t>
    </dgm:pt>
    <dgm:pt modelId="{6579692F-7DB2-49FC-8035-74361883AB0F}" type="sibTrans" cxnId="{F00453C4-CC6E-48FA-B1F7-6FD72AC88B84}">
      <dgm:prSet/>
      <dgm:spPr/>
      <dgm:t>
        <a:bodyPr/>
        <a:lstStyle/>
        <a:p>
          <a:endParaRPr lang="en-US"/>
        </a:p>
      </dgm:t>
    </dgm:pt>
    <dgm:pt modelId="{7D0DCF9F-E4AE-40E0-A8CF-A3CD3B92B7FB}">
      <dgm:prSet/>
      <dgm:spPr/>
      <dgm:t>
        <a:bodyPr/>
        <a:lstStyle/>
        <a:p>
          <a:r>
            <a:rPr lang="en-US" dirty="0">
              <a:solidFill>
                <a:schemeClr val="tx1"/>
              </a:solidFill>
            </a:rPr>
            <a:t>Leverage learners’ education and experience to achieve multiple outcomes</a:t>
          </a:r>
        </a:p>
      </dgm:t>
    </dgm:pt>
    <dgm:pt modelId="{010E1075-4E68-407B-9C2F-E1A008377E8D}" type="parTrans" cxnId="{64767294-A8CD-4064-915B-57DCEAB148BF}">
      <dgm:prSet/>
      <dgm:spPr/>
      <dgm:t>
        <a:bodyPr/>
        <a:lstStyle/>
        <a:p>
          <a:endParaRPr lang="en-US"/>
        </a:p>
      </dgm:t>
    </dgm:pt>
    <dgm:pt modelId="{B4E09BD2-18DB-4FA9-8D84-12FB657AD34C}" type="sibTrans" cxnId="{64767294-A8CD-4064-915B-57DCEAB148BF}">
      <dgm:prSet/>
      <dgm:spPr/>
      <dgm:t>
        <a:bodyPr/>
        <a:lstStyle/>
        <a:p>
          <a:endParaRPr lang="en-US"/>
        </a:p>
      </dgm:t>
    </dgm:pt>
    <dgm:pt modelId="{F6BFB614-DE29-4F90-9EAB-AEF7903C7CEC}">
      <dgm:prSet/>
      <dgm:spPr/>
      <dgm:t>
        <a:bodyPr/>
        <a:lstStyle/>
        <a:p>
          <a:r>
            <a:rPr lang="en-US" dirty="0">
              <a:solidFill>
                <a:schemeClr val="tx1"/>
              </a:solidFill>
            </a:rPr>
            <a:t>Provide training and instruction for in-demand careers</a:t>
          </a:r>
        </a:p>
      </dgm:t>
    </dgm:pt>
    <dgm:pt modelId="{44897F19-642C-4FD3-925A-A2520D1AE5EB}" type="parTrans" cxnId="{2D6CE76A-58E6-4771-88D3-EB81B0B4CE46}">
      <dgm:prSet/>
      <dgm:spPr/>
      <dgm:t>
        <a:bodyPr/>
        <a:lstStyle/>
        <a:p>
          <a:endParaRPr lang="en-US"/>
        </a:p>
      </dgm:t>
    </dgm:pt>
    <dgm:pt modelId="{9EEB03E1-9BA8-4243-9B46-88F9C45563B9}" type="sibTrans" cxnId="{2D6CE76A-58E6-4771-88D3-EB81B0B4CE46}">
      <dgm:prSet/>
      <dgm:spPr/>
      <dgm:t>
        <a:bodyPr/>
        <a:lstStyle/>
        <a:p>
          <a:endParaRPr lang="en-US"/>
        </a:p>
      </dgm:t>
    </dgm:pt>
    <dgm:pt modelId="{EC169CAB-722D-4342-8659-A08366D65BA6}">
      <dgm:prSet/>
      <dgm:spPr/>
      <dgm:t>
        <a:bodyPr/>
        <a:lstStyle/>
        <a:p>
          <a:r>
            <a:rPr lang="en-US" dirty="0">
              <a:solidFill>
                <a:schemeClr val="tx1"/>
              </a:solidFill>
              <a:ea typeface="+mn-lt"/>
              <a:cs typeface="+mn-lt"/>
            </a:rPr>
            <a:t>Access supportive services for WIOA-eligible students</a:t>
          </a:r>
        </a:p>
      </dgm:t>
    </dgm:pt>
    <dgm:pt modelId="{585BB1D9-C560-4021-9B62-9B66684D223D}" type="parTrans" cxnId="{4603FFD2-F30A-438E-9698-087F3D7D195A}">
      <dgm:prSet/>
      <dgm:spPr/>
      <dgm:t>
        <a:bodyPr/>
        <a:lstStyle/>
        <a:p>
          <a:endParaRPr lang="en-US"/>
        </a:p>
      </dgm:t>
    </dgm:pt>
    <dgm:pt modelId="{042F4BF1-615F-4396-A650-395FD1821DDA}" type="sibTrans" cxnId="{4603FFD2-F30A-438E-9698-087F3D7D195A}">
      <dgm:prSet/>
      <dgm:spPr/>
      <dgm:t>
        <a:bodyPr/>
        <a:lstStyle/>
        <a:p>
          <a:endParaRPr lang="en-US"/>
        </a:p>
      </dgm:t>
    </dgm:pt>
    <dgm:pt modelId="{A3572D20-8F6E-4F09-AB54-92A1AE10127E}">
      <dgm:prSet/>
      <dgm:spPr/>
      <dgm:t>
        <a:bodyPr/>
        <a:lstStyle/>
        <a:p>
          <a:endParaRPr lang="en-US">
            <a:solidFill>
              <a:schemeClr val="tx1"/>
            </a:solidFill>
          </a:endParaRPr>
        </a:p>
      </dgm:t>
    </dgm:pt>
    <dgm:pt modelId="{163FDA5D-F493-4479-B7DA-06A119415FFE}" type="parTrans" cxnId="{18EF242A-3496-40FF-8AF0-88A3E42AB250}">
      <dgm:prSet/>
      <dgm:spPr/>
      <dgm:t>
        <a:bodyPr/>
        <a:lstStyle/>
        <a:p>
          <a:endParaRPr lang="en-US"/>
        </a:p>
      </dgm:t>
    </dgm:pt>
    <dgm:pt modelId="{91492469-B82E-4C66-B478-95323F6D497B}" type="sibTrans" cxnId="{18EF242A-3496-40FF-8AF0-88A3E42AB250}">
      <dgm:prSet/>
      <dgm:spPr/>
      <dgm:t>
        <a:bodyPr/>
        <a:lstStyle/>
        <a:p>
          <a:endParaRPr lang="en-US"/>
        </a:p>
      </dgm:t>
    </dgm:pt>
    <dgm:pt modelId="{EC380FD7-7601-4FA6-9290-5C942DF455F9}">
      <dgm:prSet phldrT="[Text]"/>
      <dgm:spPr/>
      <dgm:t>
        <a:bodyPr/>
        <a:lstStyle/>
        <a:p>
          <a:r>
            <a:rPr lang="en-US" dirty="0">
              <a:solidFill>
                <a:schemeClr val="tx1"/>
              </a:solidFill>
            </a:rPr>
            <a:t>Submit IET program for approval to be on state and local Eligible Training Provider List (ETPL)</a:t>
          </a:r>
        </a:p>
      </dgm:t>
    </dgm:pt>
    <dgm:pt modelId="{03A4CA0D-92EF-4024-B8A4-9055D08D52EF}" type="parTrans" cxnId="{16211F55-D079-4444-90F4-9A720094C17A}">
      <dgm:prSet/>
      <dgm:spPr/>
      <dgm:t>
        <a:bodyPr/>
        <a:lstStyle/>
        <a:p>
          <a:endParaRPr lang="en-US"/>
        </a:p>
      </dgm:t>
    </dgm:pt>
    <dgm:pt modelId="{EA2E2B52-C8A6-4AD6-A54E-4FB04CF842B3}" type="sibTrans" cxnId="{16211F55-D079-4444-90F4-9A720094C17A}">
      <dgm:prSet/>
      <dgm:spPr/>
      <dgm:t>
        <a:bodyPr/>
        <a:lstStyle/>
        <a:p>
          <a:endParaRPr lang="en-US"/>
        </a:p>
      </dgm:t>
    </dgm:pt>
    <dgm:pt modelId="{21A98A01-95F0-40EA-B216-FED66121E9D4}">
      <dgm:prSet phldrT="[Text]" custT="1"/>
      <dgm:spPr>
        <a:solidFill>
          <a:schemeClr val="accent1"/>
        </a:solidFill>
      </dgm:spPr>
      <dgm:t>
        <a:bodyPr/>
        <a:lstStyle/>
        <a:p>
          <a:pPr rtl="0"/>
          <a:r>
            <a:rPr lang="en-US" sz="1800" b="1" dirty="0">
              <a:solidFill>
                <a:schemeClr val="bg1"/>
              </a:solidFill>
              <a:latin typeface="Franklin Gothic Medium" panose="020B0603020102020204"/>
            </a:rPr>
            <a:t>          </a:t>
          </a:r>
          <a:r>
            <a:rPr lang="en-US" sz="1800" b="1" dirty="0">
              <a:solidFill>
                <a:schemeClr val="bg1"/>
              </a:solidFill>
            </a:rPr>
            <a:t>Create Career Pathways</a:t>
          </a:r>
        </a:p>
      </dgm:t>
    </dgm:pt>
    <dgm:pt modelId="{8AD2EA57-57AC-47CD-B866-1D9F81388015}" type="sibTrans" cxnId="{4254A3B2-6548-4E0B-B0C4-4FB2C914E9CD}">
      <dgm:prSet/>
      <dgm:spPr/>
      <dgm:t>
        <a:bodyPr/>
        <a:lstStyle/>
        <a:p>
          <a:endParaRPr lang="en-US"/>
        </a:p>
      </dgm:t>
    </dgm:pt>
    <dgm:pt modelId="{73E54973-C73B-4EBB-A585-96D175FC9DFD}" type="parTrans" cxnId="{4254A3B2-6548-4E0B-B0C4-4FB2C914E9CD}">
      <dgm:prSet/>
      <dgm:spPr/>
      <dgm:t>
        <a:bodyPr/>
        <a:lstStyle/>
        <a:p>
          <a:endParaRPr lang="en-US"/>
        </a:p>
      </dgm:t>
    </dgm:pt>
    <dgm:pt modelId="{4F81F2A4-7774-4035-9381-EF3CC30AB136}" type="pres">
      <dgm:prSet presAssocID="{F671CD9D-4668-4FF7-B9DB-A1FCF06D632F}" presName="Name0" presStyleCnt="0">
        <dgm:presLayoutVars>
          <dgm:dir/>
          <dgm:animLvl val="lvl"/>
          <dgm:resizeHandles val="exact"/>
        </dgm:presLayoutVars>
      </dgm:prSet>
      <dgm:spPr/>
    </dgm:pt>
    <dgm:pt modelId="{1933A5AF-8499-4EC3-A9BD-7CAA0A9450BE}" type="pres">
      <dgm:prSet presAssocID="{BCFB3DB3-4115-4DFB-8B94-2BDD137957A4}" presName="composite" presStyleCnt="0"/>
      <dgm:spPr/>
    </dgm:pt>
    <dgm:pt modelId="{A896DA82-878B-48B9-AAAB-E219C7358E9A}" type="pres">
      <dgm:prSet presAssocID="{BCFB3DB3-4115-4DFB-8B94-2BDD137957A4}" presName="parTx" presStyleLbl="alignNode1" presStyleIdx="0" presStyleCnt="3" custLinFactNeighborX="-46" custLinFactNeighborY="2069">
        <dgm:presLayoutVars>
          <dgm:chMax val="0"/>
          <dgm:chPref val="0"/>
          <dgm:bulletEnabled val="1"/>
        </dgm:presLayoutVars>
      </dgm:prSet>
      <dgm:spPr/>
    </dgm:pt>
    <dgm:pt modelId="{3D2A2819-C628-4A5C-A58C-2D1B062E2581}" type="pres">
      <dgm:prSet presAssocID="{BCFB3DB3-4115-4DFB-8B94-2BDD137957A4}" presName="desTx" presStyleLbl="alignAccFollowNode1" presStyleIdx="0" presStyleCnt="3">
        <dgm:presLayoutVars>
          <dgm:bulletEnabled val="1"/>
        </dgm:presLayoutVars>
      </dgm:prSet>
      <dgm:spPr/>
    </dgm:pt>
    <dgm:pt modelId="{CAE28291-90F7-4021-89B1-2BA8FE91C932}" type="pres">
      <dgm:prSet presAssocID="{93E3C32B-1ACB-4860-958E-1AA6AD3BE6D3}" presName="space" presStyleCnt="0"/>
      <dgm:spPr/>
    </dgm:pt>
    <dgm:pt modelId="{66F17B66-1384-45EC-A1A3-7A4980B8E41B}" type="pres">
      <dgm:prSet presAssocID="{21A98A01-95F0-40EA-B216-FED66121E9D4}" presName="composite" presStyleCnt="0"/>
      <dgm:spPr/>
    </dgm:pt>
    <dgm:pt modelId="{BAAFD38D-B5AC-4750-9E19-94D670C1A850}" type="pres">
      <dgm:prSet presAssocID="{21A98A01-95F0-40EA-B216-FED66121E9D4}" presName="parTx" presStyleLbl="alignNode1" presStyleIdx="1" presStyleCnt="3">
        <dgm:presLayoutVars>
          <dgm:chMax val="0"/>
          <dgm:chPref val="0"/>
          <dgm:bulletEnabled val="1"/>
        </dgm:presLayoutVars>
      </dgm:prSet>
      <dgm:spPr/>
    </dgm:pt>
    <dgm:pt modelId="{B0AAD747-5FF4-4632-84C7-1919B8729873}" type="pres">
      <dgm:prSet presAssocID="{21A98A01-95F0-40EA-B216-FED66121E9D4}" presName="desTx" presStyleLbl="alignAccFollowNode1" presStyleIdx="1" presStyleCnt="3">
        <dgm:presLayoutVars>
          <dgm:bulletEnabled val="1"/>
        </dgm:presLayoutVars>
      </dgm:prSet>
      <dgm:spPr/>
    </dgm:pt>
    <dgm:pt modelId="{B518FDA2-18E3-432C-965E-B77212E02A58}" type="pres">
      <dgm:prSet presAssocID="{8AD2EA57-57AC-47CD-B866-1D9F81388015}" presName="space" presStyleCnt="0"/>
      <dgm:spPr/>
    </dgm:pt>
    <dgm:pt modelId="{E373519A-BB6C-4888-ABBE-3CCBD0744705}" type="pres">
      <dgm:prSet presAssocID="{1A3C3DC3-FEA7-4AFF-B684-3992D45E6563}" presName="composite" presStyleCnt="0"/>
      <dgm:spPr/>
    </dgm:pt>
    <dgm:pt modelId="{DF9960EE-2566-4787-BEBC-A56E95E86D82}" type="pres">
      <dgm:prSet presAssocID="{1A3C3DC3-FEA7-4AFF-B684-3992D45E6563}" presName="parTx" presStyleLbl="alignNode1" presStyleIdx="2" presStyleCnt="3">
        <dgm:presLayoutVars>
          <dgm:chMax val="0"/>
          <dgm:chPref val="0"/>
          <dgm:bulletEnabled val="1"/>
        </dgm:presLayoutVars>
      </dgm:prSet>
      <dgm:spPr/>
    </dgm:pt>
    <dgm:pt modelId="{1A959CD8-3AF2-4FD5-AFD7-B2982F79251E}" type="pres">
      <dgm:prSet presAssocID="{1A3C3DC3-FEA7-4AFF-B684-3992D45E6563}" presName="desTx" presStyleLbl="alignAccFollowNode1" presStyleIdx="2" presStyleCnt="3">
        <dgm:presLayoutVars>
          <dgm:bulletEnabled val="1"/>
        </dgm:presLayoutVars>
      </dgm:prSet>
      <dgm:spPr/>
    </dgm:pt>
  </dgm:ptLst>
  <dgm:cxnLst>
    <dgm:cxn modelId="{DC113A0C-EC41-4F26-B606-410D8FF04F1A}" srcId="{BCFB3DB3-4115-4DFB-8B94-2BDD137957A4}" destId="{B2B6C85A-F3C6-4A35-AAD2-2AA3099C0278}" srcOrd="0" destOrd="0" parTransId="{73021AB7-F753-49E4-A847-2ADC5BC337D5}" sibTransId="{53D2E57B-313A-4CA3-B530-F326B4742AD7}"/>
    <dgm:cxn modelId="{FB76A717-87E3-459E-8711-C39EA9F83E03}" type="presOf" srcId="{EC169CAB-722D-4342-8659-A08366D65BA6}" destId="{1A959CD8-3AF2-4FD5-AFD7-B2982F79251E}" srcOrd="0" destOrd="2" presId="urn:microsoft.com/office/officeart/2005/8/layout/hList1"/>
    <dgm:cxn modelId="{847F581B-9276-4F8B-8556-0276A8E4FECF}" srcId="{F671CD9D-4668-4FF7-B9DB-A1FCF06D632F}" destId="{1A3C3DC3-FEA7-4AFF-B684-3992D45E6563}" srcOrd="2" destOrd="0" parTransId="{3CDC5067-F2AD-4259-90A9-DBA4801B97DD}" sibTransId="{C58E4562-490C-4448-A563-A2FE5FD08F58}"/>
    <dgm:cxn modelId="{60DCE326-F8A2-4213-B704-315EB0AA0801}" type="presOf" srcId="{D3191DEF-B9C5-4285-A182-C07316935CCA}" destId="{3D2A2819-C628-4A5C-A58C-2D1B062E2581}" srcOrd="0" destOrd="1" presId="urn:microsoft.com/office/officeart/2005/8/layout/hList1"/>
    <dgm:cxn modelId="{18EF242A-3496-40FF-8AF0-88A3E42AB250}" srcId="{1A3C3DC3-FEA7-4AFF-B684-3992D45E6563}" destId="{A3572D20-8F6E-4F09-AB54-92A1AE10127E}" srcOrd="3" destOrd="0" parTransId="{163FDA5D-F493-4479-B7DA-06A119415FFE}" sibTransId="{91492469-B82E-4C66-B478-95323F6D497B}"/>
    <dgm:cxn modelId="{CBEF9936-23EE-42F2-8138-2D12764BD72C}" srcId="{F671CD9D-4668-4FF7-B9DB-A1FCF06D632F}" destId="{BCFB3DB3-4115-4DFB-8B94-2BDD137957A4}" srcOrd="0" destOrd="0" parTransId="{6591D034-8871-42BA-8062-6A006DD74021}" sibTransId="{93E3C32B-1ACB-4860-958E-1AA6AD3BE6D3}"/>
    <dgm:cxn modelId="{FA645D38-90FC-400C-8A47-EC26780E333E}" type="presOf" srcId="{B2B6C85A-F3C6-4A35-AAD2-2AA3099C0278}" destId="{3D2A2819-C628-4A5C-A58C-2D1B062E2581}" srcOrd="0" destOrd="0" presId="urn:microsoft.com/office/officeart/2005/8/layout/hList1"/>
    <dgm:cxn modelId="{B5DCF541-DA05-49AD-8A7D-E048E2C0F02D}" type="presOf" srcId="{F671CD9D-4668-4FF7-B9DB-A1FCF06D632F}" destId="{4F81F2A4-7774-4035-9381-EF3CC30AB136}" srcOrd="0" destOrd="0" presId="urn:microsoft.com/office/officeart/2005/8/layout/hList1"/>
    <dgm:cxn modelId="{F972C94A-8F25-4B28-B9F5-EAE32A8C65B9}" type="presOf" srcId="{676BF47F-31A6-47B9-AF3F-319DB1F10739}" destId="{B0AAD747-5FF4-4632-84C7-1919B8729873}" srcOrd="0" destOrd="0" presId="urn:microsoft.com/office/officeart/2005/8/layout/hList1"/>
    <dgm:cxn modelId="{6913DC4A-8621-4CDC-BEBB-EED786D936A0}" type="presOf" srcId="{7D0DCF9F-E4AE-40E0-A8CF-A3CD3B92B7FB}" destId="{B0AAD747-5FF4-4632-84C7-1919B8729873}" srcOrd="0" destOrd="1" presId="urn:microsoft.com/office/officeart/2005/8/layout/hList1"/>
    <dgm:cxn modelId="{2D6CE76A-58E6-4771-88D3-EB81B0B4CE46}" srcId="{21A98A01-95F0-40EA-B216-FED66121E9D4}" destId="{F6BFB614-DE29-4F90-9EAB-AEF7903C7CEC}" srcOrd="2" destOrd="0" parTransId="{44897F19-642C-4FD3-925A-A2520D1AE5EB}" sibTransId="{9EEB03E1-9BA8-4243-9B46-88F9C45563B9}"/>
    <dgm:cxn modelId="{16211F55-D079-4444-90F4-9A720094C17A}" srcId="{1A3C3DC3-FEA7-4AFF-B684-3992D45E6563}" destId="{EC380FD7-7601-4FA6-9290-5C942DF455F9}" srcOrd="0" destOrd="0" parTransId="{03A4CA0D-92EF-4024-B8A4-9055D08D52EF}" sibTransId="{EA2E2B52-C8A6-4AD6-A54E-4FB04CF842B3}"/>
    <dgm:cxn modelId="{B9831590-8B5D-4F82-A6E3-AB19481C47CC}" type="presOf" srcId="{EC380FD7-7601-4FA6-9290-5C942DF455F9}" destId="{1A959CD8-3AF2-4FD5-AFD7-B2982F79251E}" srcOrd="0" destOrd="0" presId="urn:microsoft.com/office/officeart/2005/8/layout/hList1"/>
    <dgm:cxn modelId="{64767294-A8CD-4064-915B-57DCEAB148BF}" srcId="{21A98A01-95F0-40EA-B216-FED66121E9D4}" destId="{7D0DCF9F-E4AE-40E0-A8CF-A3CD3B92B7FB}" srcOrd="1" destOrd="0" parTransId="{010E1075-4E68-407B-9C2F-E1A008377E8D}" sibTransId="{B4E09BD2-18DB-4FA9-8D84-12FB657AD34C}"/>
    <dgm:cxn modelId="{04E082AA-7006-4188-88C8-BED5288C84AA}" type="presOf" srcId="{1A3C3DC3-FEA7-4AFF-B684-3992D45E6563}" destId="{DF9960EE-2566-4787-BEBC-A56E95E86D82}" srcOrd="0" destOrd="0" presId="urn:microsoft.com/office/officeart/2005/8/layout/hList1"/>
    <dgm:cxn modelId="{DD0F62AB-F4D6-4874-B177-7D770969DB88}" srcId="{21A98A01-95F0-40EA-B216-FED66121E9D4}" destId="{676BF47F-31A6-47B9-AF3F-319DB1F10739}" srcOrd="0" destOrd="0" parTransId="{AAC6A030-A05B-4873-A67C-2AFD54D8C2F1}" sibTransId="{9CE4D357-76A0-445E-836B-D35DA89AE557}"/>
    <dgm:cxn modelId="{4254A3B2-6548-4E0B-B0C4-4FB2C914E9CD}" srcId="{F671CD9D-4668-4FF7-B9DB-A1FCF06D632F}" destId="{21A98A01-95F0-40EA-B216-FED66121E9D4}" srcOrd="1" destOrd="0" parTransId="{73E54973-C73B-4EBB-A585-96D175FC9DFD}" sibTransId="{8AD2EA57-57AC-47CD-B866-1D9F81388015}"/>
    <dgm:cxn modelId="{E12EADBF-950A-4B33-B361-D59474E66384}" type="presOf" srcId="{21A98A01-95F0-40EA-B216-FED66121E9D4}" destId="{BAAFD38D-B5AC-4750-9E19-94D670C1A850}" srcOrd="0" destOrd="0" presId="urn:microsoft.com/office/officeart/2005/8/layout/hList1"/>
    <dgm:cxn modelId="{F00453C4-CC6E-48FA-B1F7-6FD72AC88B84}" srcId="{BCFB3DB3-4115-4DFB-8B94-2BDD137957A4}" destId="{D3191DEF-B9C5-4285-A182-C07316935CCA}" srcOrd="1" destOrd="0" parTransId="{597761B6-CBC6-4FE5-A7B1-F450B7916976}" sibTransId="{6579692F-7DB2-49FC-8035-74361883AB0F}"/>
    <dgm:cxn modelId="{3CDB15C8-97D4-4D4B-8D1E-DE3EF52B14F7}" type="presOf" srcId="{E4F93B32-010E-4FE8-A18B-92690E6397B7}" destId="{1A959CD8-3AF2-4FD5-AFD7-B2982F79251E}" srcOrd="0" destOrd="1" presId="urn:microsoft.com/office/officeart/2005/8/layout/hList1"/>
    <dgm:cxn modelId="{4603FFD2-F30A-438E-9698-087F3D7D195A}" srcId="{1A3C3DC3-FEA7-4AFF-B684-3992D45E6563}" destId="{EC169CAB-722D-4342-8659-A08366D65BA6}" srcOrd="2" destOrd="0" parTransId="{585BB1D9-C560-4021-9B62-9B66684D223D}" sibTransId="{042F4BF1-615F-4396-A650-395FD1821DDA}"/>
    <dgm:cxn modelId="{809428D5-4EBB-447F-9562-D33534EC07AF}" type="presOf" srcId="{A3572D20-8F6E-4F09-AB54-92A1AE10127E}" destId="{1A959CD8-3AF2-4FD5-AFD7-B2982F79251E}" srcOrd="0" destOrd="3" presId="urn:microsoft.com/office/officeart/2005/8/layout/hList1"/>
    <dgm:cxn modelId="{DCE5E5D9-60A0-4F43-884C-98016159C0EB}" type="presOf" srcId="{BCFB3DB3-4115-4DFB-8B94-2BDD137957A4}" destId="{A896DA82-878B-48B9-AAAB-E219C7358E9A}" srcOrd="0" destOrd="0" presId="urn:microsoft.com/office/officeart/2005/8/layout/hList1"/>
    <dgm:cxn modelId="{075702E9-9BAD-4C6A-9992-3DB3BE6E65CC}" srcId="{1A3C3DC3-FEA7-4AFF-B684-3992D45E6563}" destId="{E4F93B32-010E-4FE8-A18B-92690E6397B7}" srcOrd="1" destOrd="0" parTransId="{A700ECDD-BA00-47C6-86F7-876BF86CFC5D}" sibTransId="{654201E3-35AD-4059-80DA-BC0565674666}"/>
    <dgm:cxn modelId="{76BDCFEB-EAEB-4821-B53B-CB982F83FC24}" type="presOf" srcId="{F6BFB614-DE29-4F90-9EAB-AEF7903C7CEC}" destId="{B0AAD747-5FF4-4632-84C7-1919B8729873}" srcOrd="0" destOrd="2" presId="urn:microsoft.com/office/officeart/2005/8/layout/hList1"/>
    <dgm:cxn modelId="{2DBF554E-78DB-4C7D-AF75-0A6FDF04DDFA}" type="presParOf" srcId="{4F81F2A4-7774-4035-9381-EF3CC30AB136}" destId="{1933A5AF-8499-4EC3-A9BD-7CAA0A9450BE}" srcOrd="0" destOrd="0" presId="urn:microsoft.com/office/officeart/2005/8/layout/hList1"/>
    <dgm:cxn modelId="{1032CD55-8B19-4DD7-BA34-090F4CE5D323}" type="presParOf" srcId="{1933A5AF-8499-4EC3-A9BD-7CAA0A9450BE}" destId="{A896DA82-878B-48B9-AAAB-E219C7358E9A}" srcOrd="0" destOrd="0" presId="urn:microsoft.com/office/officeart/2005/8/layout/hList1"/>
    <dgm:cxn modelId="{B03D325C-B459-499E-8C61-3EA04BD86E03}" type="presParOf" srcId="{1933A5AF-8499-4EC3-A9BD-7CAA0A9450BE}" destId="{3D2A2819-C628-4A5C-A58C-2D1B062E2581}" srcOrd="1" destOrd="0" presId="urn:microsoft.com/office/officeart/2005/8/layout/hList1"/>
    <dgm:cxn modelId="{9CFC374C-04CA-41AC-A207-9D5D152184CF}" type="presParOf" srcId="{4F81F2A4-7774-4035-9381-EF3CC30AB136}" destId="{CAE28291-90F7-4021-89B1-2BA8FE91C932}" srcOrd="1" destOrd="0" presId="urn:microsoft.com/office/officeart/2005/8/layout/hList1"/>
    <dgm:cxn modelId="{CAA51CD7-025F-4F79-8F88-8205E3B36F31}" type="presParOf" srcId="{4F81F2A4-7774-4035-9381-EF3CC30AB136}" destId="{66F17B66-1384-45EC-A1A3-7A4980B8E41B}" srcOrd="2" destOrd="0" presId="urn:microsoft.com/office/officeart/2005/8/layout/hList1"/>
    <dgm:cxn modelId="{0F9789D1-793A-4108-A9C5-53C5965ADC85}" type="presParOf" srcId="{66F17B66-1384-45EC-A1A3-7A4980B8E41B}" destId="{BAAFD38D-B5AC-4750-9E19-94D670C1A850}" srcOrd="0" destOrd="0" presId="urn:microsoft.com/office/officeart/2005/8/layout/hList1"/>
    <dgm:cxn modelId="{E5AFF775-6492-4AE7-9986-7CD377BDF73E}" type="presParOf" srcId="{66F17B66-1384-45EC-A1A3-7A4980B8E41B}" destId="{B0AAD747-5FF4-4632-84C7-1919B8729873}" srcOrd="1" destOrd="0" presId="urn:microsoft.com/office/officeart/2005/8/layout/hList1"/>
    <dgm:cxn modelId="{DC15BB08-378B-4261-9F54-A2A8A80ADE17}" type="presParOf" srcId="{4F81F2A4-7774-4035-9381-EF3CC30AB136}" destId="{B518FDA2-18E3-432C-965E-B77212E02A58}" srcOrd="3" destOrd="0" presId="urn:microsoft.com/office/officeart/2005/8/layout/hList1"/>
    <dgm:cxn modelId="{451EB714-C5D2-4888-B302-68FDA8A177A9}" type="presParOf" srcId="{4F81F2A4-7774-4035-9381-EF3CC30AB136}" destId="{E373519A-BB6C-4888-ABBE-3CCBD0744705}" srcOrd="4" destOrd="0" presId="urn:microsoft.com/office/officeart/2005/8/layout/hList1"/>
    <dgm:cxn modelId="{BB49211C-9896-4306-90D4-FD6802129D51}" type="presParOf" srcId="{E373519A-BB6C-4888-ABBE-3CCBD0744705}" destId="{DF9960EE-2566-4787-BEBC-A56E95E86D82}" srcOrd="0" destOrd="0" presId="urn:microsoft.com/office/officeart/2005/8/layout/hList1"/>
    <dgm:cxn modelId="{64F45C50-E74A-4166-8B26-17BA0A5336F5}" type="presParOf" srcId="{E373519A-BB6C-4888-ABBE-3CCBD0744705}" destId="{1A959CD8-3AF2-4FD5-AFD7-B2982F79251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6DA82-878B-48B9-AAAB-E219C7358E9A}">
      <dsp:nvSpPr>
        <dsp:cNvPr id="0" name=""/>
        <dsp:cNvSpPr/>
      </dsp:nvSpPr>
      <dsp:spPr>
        <a:xfrm>
          <a:off x="1749" y="24397"/>
          <a:ext cx="3092759" cy="654997"/>
        </a:xfrm>
        <a:prstGeom prst="rect">
          <a:avLst/>
        </a:prstGeom>
        <a:solidFill>
          <a:schemeClr val="accent3"/>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Franklin Gothic Medium" panose="020B0603020102020204"/>
            </a:rPr>
            <a:t>       </a:t>
          </a:r>
          <a:r>
            <a:rPr lang="en-US" sz="1900" kern="1200" dirty="0"/>
            <a:t> </a:t>
          </a:r>
          <a:r>
            <a:rPr lang="en-US" sz="1900" b="1" kern="1200" dirty="0">
              <a:solidFill>
                <a:schemeClr val="bg1"/>
              </a:solidFill>
            </a:rPr>
            <a:t>Support Business Engagement</a:t>
          </a:r>
        </a:p>
      </dsp:txBody>
      <dsp:txXfrm>
        <a:off x="1749" y="24397"/>
        <a:ext cx="3092759" cy="654997"/>
      </dsp:txXfrm>
    </dsp:sp>
    <dsp:sp modelId="{3D2A2819-C628-4A5C-A58C-2D1B062E2581}">
      <dsp:nvSpPr>
        <dsp:cNvPr id="0" name=""/>
        <dsp:cNvSpPr/>
      </dsp:nvSpPr>
      <dsp:spPr>
        <a:xfrm>
          <a:off x="3172" y="665843"/>
          <a:ext cx="3092759" cy="3339091"/>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solidFill>
                <a:schemeClr val="tx1"/>
              </a:solidFill>
              <a:ea typeface="+mn-lt"/>
              <a:cs typeface="+mn-lt"/>
            </a:rPr>
            <a:t>Supply a pool of candidates</a:t>
          </a:r>
          <a:endParaRPr lang="en-US" sz="1900" kern="1200" dirty="0">
            <a:solidFill>
              <a:schemeClr val="tx1"/>
            </a:solidFill>
          </a:endParaRPr>
        </a:p>
        <a:p>
          <a:pPr marL="171450" lvl="1" indent="-171450" algn="l" defTabSz="844550" rtl="0">
            <a:lnSpc>
              <a:spcPct val="90000"/>
            </a:lnSpc>
            <a:spcBef>
              <a:spcPct val="0"/>
            </a:spcBef>
            <a:spcAft>
              <a:spcPct val="15000"/>
            </a:spcAft>
            <a:buChar char="•"/>
          </a:pPr>
          <a:r>
            <a:rPr lang="en-US" sz="1900" kern="1200" dirty="0">
              <a:solidFill>
                <a:schemeClr val="tx1"/>
              </a:solidFill>
              <a:ea typeface="+mn-lt"/>
              <a:cs typeface="+mn-lt"/>
            </a:rPr>
            <a:t>Deliver relevant workforce preparation skills and workforce training competencies that can map to RA</a:t>
          </a:r>
          <a:r>
            <a:rPr lang="en-US" sz="1900" kern="1200" dirty="0">
              <a:solidFill>
                <a:schemeClr val="tx1"/>
              </a:solidFill>
              <a:latin typeface="Franklin Gothic Medium" panose="020B0603020102020204"/>
              <a:ea typeface="+mn-lt"/>
              <a:cs typeface="+mn-lt"/>
            </a:rPr>
            <a:t> </a:t>
          </a:r>
          <a:r>
            <a:rPr lang="en-US" sz="1900" kern="1200" dirty="0">
              <a:solidFill>
                <a:schemeClr val="tx1"/>
              </a:solidFill>
              <a:ea typeface="+mn-lt"/>
              <a:cs typeface="+mn-lt"/>
            </a:rPr>
            <a:t>required</a:t>
          </a:r>
          <a:r>
            <a:rPr lang="en-US" sz="1900" kern="1200" dirty="0">
              <a:solidFill>
                <a:schemeClr val="tx1"/>
              </a:solidFill>
              <a:latin typeface="Franklin Gothic Medium" panose="020B0603020102020204"/>
              <a:ea typeface="+mn-lt"/>
              <a:cs typeface="+mn-lt"/>
            </a:rPr>
            <a:t> RTI</a:t>
          </a:r>
          <a:endParaRPr lang="en-US" sz="1900" kern="1200" dirty="0">
            <a:solidFill>
              <a:schemeClr val="tx1"/>
            </a:solidFill>
          </a:endParaRPr>
        </a:p>
      </dsp:txBody>
      <dsp:txXfrm>
        <a:off x="3172" y="665843"/>
        <a:ext cx="3092759" cy="3339091"/>
      </dsp:txXfrm>
    </dsp:sp>
    <dsp:sp modelId="{BAAFD38D-B5AC-4750-9E19-94D670C1A850}">
      <dsp:nvSpPr>
        <dsp:cNvPr id="0" name=""/>
        <dsp:cNvSpPr/>
      </dsp:nvSpPr>
      <dsp:spPr>
        <a:xfrm>
          <a:off x="3528917" y="10845"/>
          <a:ext cx="3092759" cy="654997"/>
        </a:xfrm>
        <a:prstGeom prst="rect">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1"/>
              </a:solidFill>
              <a:latin typeface="Franklin Gothic Medium" panose="020B0603020102020204"/>
            </a:rPr>
            <a:t>          </a:t>
          </a:r>
          <a:r>
            <a:rPr lang="en-US" sz="1800" b="1" kern="1200" dirty="0">
              <a:solidFill>
                <a:schemeClr val="bg1"/>
              </a:solidFill>
            </a:rPr>
            <a:t>Create Career Pathways</a:t>
          </a:r>
        </a:p>
      </dsp:txBody>
      <dsp:txXfrm>
        <a:off x="3528917" y="10845"/>
        <a:ext cx="3092759" cy="654997"/>
      </dsp:txXfrm>
    </dsp:sp>
    <dsp:sp modelId="{B0AAD747-5FF4-4632-84C7-1919B8729873}">
      <dsp:nvSpPr>
        <dsp:cNvPr id="0" name=""/>
        <dsp:cNvSpPr/>
      </dsp:nvSpPr>
      <dsp:spPr>
        <a:xfrm>
          <a:off x="3528917" y="665843"/>
          <a:ext cx="3092759" cy="3339091"/>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a:buChar char="•"/>
          </a:pPr>
          <a:r>
            <a:rPr lang="en-US" sz="1900" kern="1200" dirty="0">
              <a:solidFill>
                <a:schemeClr val="tx1"/>
              </a:solidFill>
              <a:ea typeface="+mn-lt"/>
              <a:cs typeface="+mn-lt"/>
            </a:rPr>
            <a:t>Design on-ramp to accelerate entry</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a:solidFill>
                <a:schemeClr val="tx1"/>
              </a:solidFill>
            </a:rPr>
            <a:t>Leverage learners’ education and experience to achieve multiple outcomes</a:t>
          </a:r>
        </a:p>
        <a:p>
          <a:pPr marL="171450" lvl="1" indent="-171450" algn="l" defTabSz="844550">
            <a:lnSpc>
              <a:spcPct val="90000"/>
            </a:lnSpc>
            <a:spcBef>
              <a:spcPct val="0"/>
            </a:spcBef>
            <a:spcAft>
              <a:spcPct val="15000"/>
            </a:spcAft>
            <a:buChar char="•"/>
          </a:pPr>
          <a:r>
            <a:rPr lang="en-US" sz="1900" kern="1200" dirty="0">
              <a:solidFill>
                <a:schemeClr val="tx1"/>
              </a:solidFill>
            </a:rPr>
            <a:t>Provide training and instruction for in-demand careers</a:t>
          </a:r>
        </a:p>
      </dsp:txBody>
      <dsp:txXfrm>
        <a:off x="3528917" y="665843"/>
        <a:ext cx="3092759" cy="3339091"/>
      </dsp:txXfrm>
    </dsp:sp>
    <dsp:sp modelId="{DF9960EE-2566-4787-BEBC-A56E95E86D82}">
      <dsp:nvSpPr>
        <dsp:cNvPr id="0" name=""/>
        <dsp:cNvSpPr/>
      </dsp:nvSpPr>
      <dsp:spPr>
        <a:xfrm>
          <a:off x="7054663" y="10845"/>
          <a:ext cx="3092759" cy="654997"/>
        </a:xfrm>
        <a:prstGeom prst="rect">
          <a:avLst/>
        </a:prstGeom>
        <a:solidFill>
          <a:schemeClr val="accent2"/>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Franklin Gothic Medium" panose="020B0603020102020204"/>
            </a:rPr>
            <a:t>           </a:t>
          </a:r>
          <a:r>
            <a:rPr lang="en-US" sz="1900" kern="1200" dirty="0"/>
            <a:t> </a:t>
          </a:r>
          <a:r>
            <a:rPr lang="en-US" sz="1900" b="1" kern="1200" dirty="0">
              <a:solidFill>
                <a:schemeClr val="bg1"/>
              </a:solidFill>
            </a:rPr>
            <a:t>Connect with Partners</a:t>
          </a:r>
          <a:r>
            <a:rPr lang="en-US" sz="1900" b="1" kern="1200" dirty="0">
              <a:solidFill>
                <a:schemeClr val="bg1"/>
              </a:solidFill>
              <a:latin typeface="Franklin Gothic Medium" panose="020B0603020102020204"/>
            </a:rPr>
            <a:t> </a:t>
          </a:r>
          <a:endParaRPr lang="en-US" sz="1900" b="1" kern="1200" dirty="0">
            <a:solidFill>
              <a:schemeClr val="bg1"/>
            </a:solidFill>
          </a:endParaRPr>
        </a:p>
      </dsp:txBody>
      <dsp:txXfrm>
        <a:off x="7054663" y="10845"/>
        <a:ext cx="3092759" cy="654997"/>
      </dsp:txXfrm>
    </dsp:sp>
    <dsp:sp modelId="{1A959CD8-3AF2-4FD5-AFD7-B2982F79251E}">
      <dsp:nvSpPr>
        <dsp:cNvPr id="0" name=""/>
        <dsp:cNvSpPr/>
      </dsp:nvSpPr>
      <dsp:spPr>
        <a:xfrm>
          <a:off x="7054663" y="665843"/>
          <a:ext cx="3092759" cy="3339091"/>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rPr>
            <a:t>Submit IET program for approval to be on state and local Eligible Training Provider List (ETPL)</a:t>
          </a:r>
        </a:p>
        <a:p>
          <a:pPr marL="171450" lvl="1" indent="-171450" algn="l" defTabSz="844550">
            <a:lnSpc>
              <a:spcPct val="90000"/>
            </a:lnSpc>
            <a:spcBef>
              <a:spcPct val="0"/>
            </a:spcBef>
            <a:spcAft>
              <a:spcPct val="15000"/>
            </a:spcAft>
            <a:buFont typeface="Arial"/>
            <a:buChar char="•"/>
          </a:pPr>
          <a:r>
            <a:rPr lang="en-US" sz="1900" kern="1200" dirty="0">
              <a:solidFill>
                <a:schemeClr val="tx1"/>
              </a:solidFill>
              <a:latin typeface="Franklin Gothic Book"/>
            </a:rPr>
            <a:t>Access</a:t>
          </a:r>
          <a:r>
            <a:rPr lang="en-US" sz="1900" kern="1200" dirty="0">
              <a:solidFill>
                <a:schemeClr val="tx1"/>
              </a:solidFill>
            </a:rPr>
            <a:t> WIOA funding through Individual Training Accounts (ITAs) for training costs*</a:t>
          </a:r>
        </a:p>
        <a:p>
          <a:pPr marL="171450" lvl="1" indent="-171450" algn="l" defTabSz="844550">
            <a:lnSpc>
              <a:spcPct val="90000"/>
            </a:lnSpc>
            <a:spcBef>
              <a:spcPct val="0"/>
            </a:spcBef>
            <a:spcAft>
              <a:spcPct val="15000"/>
            </a:spcAft>
            <a:buChar char="•"/>
          </a:pPr>
          <a:r>
            <a:rPr lang="en-US" sz="1900" kern="1200" dirty="0">
              <a:solidFill>
                <a:schemeClr val="tx1"/>
              </a:solidFill>
              <a:ea typeface="+mn-lt"/>
              <a:cs typeface="+mn-lt"/>
            </a:rPr>
            <a:t>Access supportive services for WIOA-eligible students</a:t>
          </a:r>
        </a:p>
        <a:p>
          <a:pPr marL="171450" lvl="1" indent="-171450" algn="l" defTabSz="844550">
            <a:lnSpc>
              <a:spcPct val="90000"/>
            </a:lnSpc>
            <a:spcBef>
              <a:spcPct val="0"/>
            </a:spcBef>
            <a:spcAft>
              <a:spcPct val="15000"/>
            </a:spcAft>
            <a:buChar char="•"/>
          </a:pPr>
          <a:endParaRPr lang="en-US" sz="1900" kern="1200">
            <a:solidFill>
              <a:schemeClr val="tx1"/>
            </a:solidFill>
          </a:endParaRPr>
        </a:p>
      </dsp:txBody>
      <dsp:txXfrm>
        <a:off x="7054663" y="665843"/>
        <a:ext cx="3092759" cy="333909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B8D79D-787D-423F-B243-56C9D4E19FB2}" type="datetimeFigureOut">
              <a:rPr lang="en-US" smtClean="0"/>
              <a:t>2/25/2025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01EDA0-9D9F-43FC-AAC8-169467B76D99}" type="slidenum">
              <a:rPr lang="en-US" smtClean="0"/>
              <a:t>‹#›</a:t>
            </a:fld>
            <a:endParaRPr lang="en-US"/>
          </a:p>
        </p:txBody>
      </p:sp>
    </p:spTree>
    <p:extLst>
      <p:ext uri="{BB962C8B-B14F-4D97-AF65-F5344CB8AC3E}">
        <p14:creationId xmlns:p14="http://schemas.microsoft.com/office/powerpoint/2010/main" val="268694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1EDA0-9D9F-43FC-AAC8-169467B76D99}" type="slidenum">
              <a:rPr lang="en-US" smtClean="0"/>
              <a:t>1</a:t>
            </a:fld>
            <a:endParaRPr lang="en-US"/>
          </a:p>
        </p:txBody>
      </p:sp>
    </p:spTree>
    <p:extLst>
      <p:ext uri="{BB962C8B-B14F-4D97-AF65-F5344CB8AC3E}">
        <p14:creationId xmlns:p14="http://schemas.microsoft.com/office/powerpoint/2010/main" val="387136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cs typeface="Calibri" panose="020F0502020204030204"/>
            </a:endParaRPr>
          </a:p>
          <a:p>
            <a:endParaRPr lang="en-US"/>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10</a:t>
            </a:fld>
            <a:endParaRPr lang="en-US"/>
          </a:p>
        </p:txBody>
      </p:sp>
    </p:spTree>
    <p:extLst>
      <p:ext uri="{BB962C8B-B14F-4D97-AF65-F5344CB8AC3E}">
        <p14:creationId xmlns:p14="http://schemas.microsoft.com/office/powerpoint/2010/main" val="270988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11</a:t>
            </a:fld>
            <a:endParaRPr lang="en-US"/>
          </a:p>
        </p:txBody>
      </p:sp>
    </p:spTree>
    <p:extLst>
      <p:ext uri="{BB962C8B-B14F-4D97-AF65-F5344CB8AC3E}">
        <p14:creationId xmlns:p14="http://schemas.microsoft.com/office/powerpoint/2010/main" val="106144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12</a:t>
            </a:fld>
            <a:endParaRPr lang="en-US"/>
          </a:p>
        </p:txBody>
      </p:sp>
    </p:spTree>
    <p:extLst>
      <p:ext uri="{BB962C8B-B14F-4D97-AF65-F5344CB8AC3E}">
        <p14:creationId xmlns:p14="http://schemas.microsoft.com/office/powerpoint/2010/main" val="3039672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Tree>
    <p:extLst>
      <p:ext uri="{BB962C8B-B14F-4D97-AF65-F5344CB8AC3E}">
        <p14:creationId xmlns:p14="http://schemas.microsoft.com/office/powerpoint/2010/main" val="3987066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Tree>
    <p:extLst>
      <p:ext uri="{BB962C8B-B14F-4D97-AF65-F5344CB8AC3E}">
        <p14:creationId xmlns:p14="http://schemas.microsoft.com/office/powerpoint/2010/main" val="1201929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Tree>
    <p:extLst>
      <p:ext uri="{BB962C8B-B14F-4D97-AF65-F5344CB8AC3E}">
        <p14:creationId xmlns:p14="http://schemas.microsoft.com/office/powerpoint/2010/main" val="421422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16</a:t>
            </a:fld>
            <a:endParaRPr lang="en-US"/>
          </a:p>
        </p:txBody>
      </p:sp>
    </p:spTree>
    <p:extLst>
      <p:ext uri="{BB962C8B-B14F-4D97-AF65-F5344CB8AC3E}">
        <p14:creationId xmlns:p14="http://schemas.microsoft.com/office/powerpoint/2010/main" val="188601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17</a:t>
            </a:fld>
            <a:endParaRPr lang="en-US"/>
          </a:p>
        </p:txBody>
      </p:sp>
    </p:spTree>
    <p:extLst>
      <p:ext uri="{BB962C8B-B14F-4D97-AF65-F5344CB8AC3E}">
        <p14:creationId xmlns:p14="http://schemas.microsoft.com/office/powerpoint/2010/main" val="1870729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18</a:t>
            </a:fld>
            <a:endParaRPr lang="en-US"/>
          </a:p>
        </p:txBody>
      </p:sp>
    </p:spTree>
    <p:extLst>
      <p:ext uri="{BB962C8B-B14F-4D97-AF65-F5344CB8AC3E}">
        <p14:creationId xmlns:p14="http://schemas.microsoft.com/office/powerpoint/2010/main" val="2084780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19</a:t>
            </a:fld>
            <a:endParaRPr lang="en-US"/>
          </a:p>
        </p:txBody>
      </p:sp>
    </p:spTree>
    <p:extLst>
      <p:ext uri="{BB962C8B-B14F-4D97-AF65-F5344CB8AC3E}">
        <p14:creationId xmlns:p14="http://schemas.microsoft.com/office/powerpoint/2010/main" val="130315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 </a:t>
            </a:r>
          </a:p>
        </p:txBody>
      </p:sp>
      <p:sp>
        <p:nvSpPr>
          <p:cNvPr id="4" name="Slide Number Placeholder 3"/>
          <p:cNvSpPr>
            <a:spLocks noGrp="1"/>
          </p:cNvSpPr>
          <p:nvPr>
            <p:ph type="sldNum" sz="quarter" idx="5"/>
          </p:nvPr>
        </p:nvSpPr>
        <p:spPr/>
        <p:txBody>
          <a:bodyPr/>
          <a:lstStyle/>
          <a:p>
            <a:fld id="{3801EDA0-9D9F-43FC-AAC8-169467B76D99}" type="slidenum">
              <a:rPr lang="en-US" smtClean="0"/>
              <a:t>2</a:t>
            </a:fld>
            <a:endParaRPr lang="en-US"/>
          </a:p>
        </p:txBody>
      </p:sp>
    </p:spTree>
    <p:extLst>
      <p:ext uri="{BB962C8B-B14F-4D97-AF65-F5344CB8AC3E}">
        <p14:creationId xmlns:p14="http://schemas.microsoft.com/office/powerpoint/2010/main" val="3444194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20</a:t>
            </a:fld>
            <a:endParaRPr lang="en-US"/>
          </a:p>
        </p:txBody>
      </p:sp>
    </p:spTree>
    <p:extLst>
      <p:ext uri="{BB962C8B-B14F-4D97-AF65-F5344CB8AC3E}">
        <p14:creationId xmlns:p14="http://schemas.microsoft.com/office/powerpoint/2010/main" val="1299388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21</a:t>
            </a:fld>
            <a:endParaRPr lang="en-US"/>
          </a:p>
        </p:txBody>
      </p:sp>
    </p:spTree>
    <p:extLst>
      <p:ext uri="{BB962C8B-B14F-4D97-AF65-F5344CB8AC3E}">
        <p14:creationId xmlns:p14="http://schemas.microsoft.com/office/powerpoint/2010/main" val="2460596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22</a:t>
            </a:fld>
            <a:endParaRPr lang="en-US"/>
          </a:p>
        </p:txBody>
      </p:sp>
    </p:spTree>
    <p:extLst>
      <p:ext uri="{BB962C8B-B14F-4D97-AF65-F5344CB8AC3E}">
        <p14:creationId xmlns:p14="http://schemas.microsoft.com/office/powerpoint/2010/main" val="3860362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0000"/>
              </a:solidFill>
              <a:effectLst/>
              <a:latin typeface="Calibri" panose="020F0502020204030204" pitchFamily="34" charset="0"/>
              <a:ea typeface="Calibri" panose="020F0502020204030204" pitchFamily="34" charset="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23</a:t>
            </a:fld>
            <a:endParaRPr lang="en-US"/>
          </a:p>
        </p:txBody>
      </p:sp>
    </p:spTree>
    <p:extLst>
      <p:ext uri="{BB962C8B-B14F-4D97-AF65-F5344CB8AC3E}">
        <p14:creationId xmlns:p14="http://schemas.microsoft.com/office/powerpoint/2010/main" val="634886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24</a:t>
            </a:fld>
            <a:endParaRPr lang="en-US"/>
          </a:p>
        </p:txBody>
      </p:sp>
    </p:spTree>
    <p:extLst>
      <p:ext uri="{BB962C8B-B14F-4D97-AF65-F5344CB8AC3E}">
        <p14:creationId xmlns:p14="http://schemas.microsoft.com/office/powerpoint/2010/main" val="1424924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25</a:t>
            </a:fld>
            <a:endParaRPr lang="en-US"/>
          </a:p>
        </p:txBody>
      </p:sp>
    </p:spTree>
    <p:extLst>
      <p:ext uri="{BB962C8B-B14F-4D97-AF65-F5344CB8AC3E}">
        <p14:creationId xmlns:p14="http://schemas.microsoft.com/office/powerpoint/2010/main" val="4280440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26</a:t>
            </a:fld>
            <a:endParaRPr lang="en-US"/>
          </a:p>
        </p:txBody>
      </p:sp>
    </p:spTree>
    <p:extLst>
      <p:ext uri="{BB962C8B-B14F-4D97-AF65-F5344CB8AC3E}">
        <p14:creationId xmlns:p14="http://schemas.microsoft.com/office/powerpoint/2010/main" val="4182213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27</a:t>
            </a:fld>
            <a:endParaRPr lang="en-US"/>
          </a:p>
        </p:txBody>
      </p:sp>
    </p:spTree>
    <p:extLst>
      <p:ext uri="{BB962C8B-B14F-4D97-AF65-F5344CB8AC3E}">
        <p14:creationId xmlns:p14="http://schemas.microsoft.com/office/powerpoint/2010/main" val="4257946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28</a:t>
            </a:fld>
            <a:endParaRPr lang="en-US"/>
          </a:p>
        </p:txBody>
      </p:sp>
    </p:spTree>
    <p:extLst>
      <p:ext uri="{BB962C8B-B14F-4D97-AF65-F5344CB8AC3E}">
        <p14:creationId xmlns:p14="http://schemas.microsoft.com/office/powerpoint/2010/main" val="503571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tabLst>
                <a:tab pos="228600" algn="l"/>
                <a:tab pos="457200" algn="l"/>
              </a:tabLst>
            </a:pPr>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29</a:t>
            </a:fld>
            <a:endParaRPr lang="en-US"/>
          </a:p>
        </p:txBody>
      </p:sp>
    </p:spTree>
    <p:extLst>
      <p:ext uri="{BB962C8B-B14F-4D97-AF65-F5344CB8AC3E}">
        <p14:creationId xmlns:p14="http://schemas.microsoft.com/office/powerpoint/2010/main" val="246442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3</a:t>
            </a:fld>
            <a:endParaRPr lang="en-US"/>
          </a:p>
        </p:txBody>
      </p:sp>
    </p:spTree>
    <p:extLst>
      <p:ext uri="{BB962C8B-B14F-4D97-AF65-F5344CB8AC3E}">
        <p14:creationId xmlns:p14="http://schemas.microsoft.com/office/powerpoint/2010/main" val="1244125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spcAft>
                <a:spcPts val="0"/>
              </a:spcAft>
            </a:pPr>
            <a:endParaRPr lang="en-US" sz="2200" dirty="0">
              <a:latin typeface="Verdana"/>
              <a:ea typeface="Verdana"/>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30</a:t>
            </a:fld>
            <a:endParaRPr lang="en-US"/>
          </a:p>
        </p:txBody>
      </p:sp>
    </p:spTree>
    <p:extLst>
      <p:ext uri="{BB962C8B-B14F-4D97-AF65-F5344CB8AC3E}">
        <p14:creationId xmlns:p14="http://schemas.microsoft.com/office/powerpoint/2010/main" val="3531738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31</a:t>
            </a:fld>
            <a:endParaRPr lang="en-US"/>
          </a:p>
        </p:txBody>
      </p:sp>
    </p:spTree>
    <p:extLst>
      <p:ext uri="{BB962C8B-B14F-4D97-AF65-F5344CB8AC3E}">
        <p14:creationId xmlns:p14="http://schemas.microsoft.com/office/powerpoint/2010/main" val="4217262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32</a:t>
            </a:fld>
            <a:endParaRPr lang="en-US"/>
          </a:p>
        </p:txBody>
      </p:sp>
    </p:spTree>
    <p:extLst>
      <p:ext uri="{BB962C8B-B14F-4D97-AF65-F5344CB8AC3E}">
        <p14:creationId xmlns:p14="http://schemas.microsoft.com/office/powerpoint/2010/main" val="1218782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33</a:t>
            </a:fld>
            <a:endParaRPr lang="en-US"/>
          </a:p>
        </p:txBody>
      </p:sp>
    </p:spTree>
    <p:extLst>
      <p:ext uri="{BB962C8B-B14F-4D97-AF65-F5344CB8AC3E}">
        <p14:creationId xmlns:p14="http://schemas.microsoft.com/office/powerpoint/2010/main" val="198829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4</a:t>
            </a:fld>
            <a:endParaRPr lang="en-US"/>
          </a:p>
        </p:txBody>
      </p:sp>
    </p:spTree>
    <p:extLst>
      <p:ext uri="{BB962C8B-B14F-4D97-AF65-F5344CB8AC3E}">
        <p14:creationId xmlns:p14="http://schemas.microsoft.com/office/powerpoint/2010/main" val="197991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5</a:t>
            </a:fld>
            <a:endParaRPr lang="en-US"/>
          </a:p>
        </p:txBody>
      </p:sp>
    </p:spTree>
    <p:extLst>
      <p:ext uri="{BB962C8B-B14F-4D97-AF65-F5344CB8AC3E}">
        <p14:creationId xmlns:p14="http://schemas.microsoft.com/office/powerpoint/2010/main" val="3091466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6</a:t>
            </a:fld>
            <a:endParaRPr lang="en-US"/>
          </a:p>
        </p:txBody>
      </p:sp>
    </p:spTree>
    <p:extLst>
      <p:ext uri="{BB962C8B-B14F-4D97-AF65-F5344CB8AC3E}">
        <p14:creationId xmlns:p14="http://schemas.microsoft.com/office/powerpoint/2010/main" val="304393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7</a:t>
            </a:fld>
            <a:endParaRPr lang="en-US"/>
          </a:p>
        </p:txBody>
      </p:sp>
    </p:spTree>
    <p:extLst>
      <p:ext uri="{BB962C8B-B14F-4D97-AF65-F5344CB8AC3E}">
        <p14:creationId xmlns:p14="http://schemas.microsoft.com/office/powerpoint/2010/main" val="402993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8</a:t>
            </a:fld>
            <a:endParaRPr lang="en-US"/>
          </a:p>
        </p:txBody>
      </p:sp>
    </p:spTree>
    <p:extLst>
      <p:ext uri="{BB962C8B-B14F-4D97-AF65-F5344CB8AC3E}">
        <p14:creationId xmlns:p14="http://schemas.microsoft.com/office/powerpoint/2010/main" val="2672707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3801EDA0-9D9F-43FC-AAC8-169467B76D99}" type="slidenum">
              <a:rPr lang="en-US" smtClean="0"/>
              <a:t>9</a:t>
            </a:fld>
            <a:endParaRPr lang="en-US"/>
          </a:p>
        </p:txBody>
      </p:sp>
    </p:spTree>
    <p:extLst>
      <p:ext uri="{BB962C8B-B14F-4D97-AF65-F5344CB8AC3E}">
        <p14:creationId xmlns:p14="http://schemas.microsoft.com/office/powerpoint/2010/main" val="403535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0017"/>
            <a:ext cx="9144000" cy="933471"/>
          </a:xfrm>
        </p:spPr>
        <p:txBody>
          <a:bodyPr anchor="b">
            <a:normAutofit/>
          </a:bodyPr>
          <a:lstStyle>
            <a:lvl1pPr algn="ctr">
              <a:defRPr sz="5400">
                <a:solidFill>
                  <a:schemeClr val="tx2">
                    <a:lumMod val="50000"/>
                  </a:schemeClr>
                </a:solidFill>
              </a:defRPr>
            </a:lvl1pPr>
          </a:lstStyle>
          <a:p>
            <a:r>
              <a:rPr lang="en-US"/>
              <a:t>Click to edit Master title style</a:t>
            </a:r>
          </a:p>
        </p:txBody>
      </p:sp>
      <p:sp>
        <p:nvSpPr>
          <p:cNvPr id="3" name="Subtitle 2"/>
          <p:cNvSpPr>
            <a:spLocks noGrp="1"/>
          </p:cNvSpPr>
          <p:nvPr>
            <p:ph type="subTitle" idx="1"/>
          </p:nvPr>
        </p:nvSpPr>
        <p:spPr>
          <a:xfrm>
            <a:off x="1524000" y="272811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3969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05840"/>
          </a:xfrm>
        </p:spPr>
        <p:txBody>
          <a:bodyPr/>
          <a:lstStyle/>
          <a:p>
            <a:r>
              <a:rPr lang="en-US"/>
              <a:t>Click to edit Master title style</a:t>
            </a:r>
          </a:p>
        </p:txBody>
      </p:sp>
      <p:sp>
        <p:nvSpPr>
          <p:cNvPr id="3" name="Text Placeholder 2"/>
          <p:cNvSpPr>
            <a:spLocks noGrp="1"/>
          </p:cNvSpPr>
          <p:nvPr>
            <p:ph type="body" idx="1"/>
          </p:nvPr>
        </p:nvSpPr>
        <p:spPr>
          <a:xfrm>
            <a:off x="839788" y="161715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171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483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05840"/>
          </a:xfrm>
        </p:spPr>
        <p:txBody>
          <a:bodyPr/>
          <a:lstStyle/>
          <a:p>
            <a:r>
              <a:rPr lang="en-US"/>
              <a:t>Click to edit Master title style</a:t>
            </a:r>
          </a:p>
        </p:txBody>
      </p:sp>
      <p:sp>
        <p:nvSpPr>
          <p:cNvPr id="3" name="Text Placeholder 2"/>
          <p:cNvSpPr>
            <a:spLocks noGrp="1"/>
          </p:cNvSpPr>
          <p:nvPr>
            <p:ph type="body" idx="1"/>
          </p:nvPr>
        </p:nvSpPr>
        <p:spPr>
          <a:xfrm>
            <a:off x="839788" y="1614170"/>
            <a:ext cx="5157787" cy="669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284017"/>
            <a:ext cx="5157787" cy="31306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14170"/>
            <a:ext cx="5183188" cy="66984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284017"/>
            <a:ext cx="5183188" cy="31306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0" y="5657850"/>
            <a:ext cx="12192000" cy="733425"/>
          </a:xfrm>
          <a:solidFill>
            <a:schemeClr val="accent1">
              <a:lumMod val="75000"/>
            </a:schemeClr>
          </a:solidFill>
        </p:spPr>
        <p:txBody>
          <a:bodyPr tIns="91440" bIns="91440" anchor="ctr"/>
          <a:lstStyle>
            <a:lvl1pPr marL="0" indent="0" algn="ctr">
              <a:buNone/>
              <a:defRPr baseline="0">
                <a:solidFill>
                  <a:schemeClr val="bg1"/>
                </a:solidFill>
              </a:defRPr>
            </a:lvl1pPr>
          </a:lstStyle>
          <a:p>
            <a:pPr lvl="0"/>
            <a:r>
              <a:rPr lang="en-US"/>
              <a:t>Conclusion</a:t>
            </a:r>
          </a:p>
        </p:txBody>
      </p:sp>
    </p:spTree>
    <p:extLst>
      <p:ext uri="{BB962C8B-B14F-4D97-AF65-F5344CB8AC3E}">
        <p14:creationId xmlns:p14="http://schemas.microsoft.com/office/powerpoint/2010/main" val="301462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5840"/>
          </a:xfrm>
        </p:spPr>
        <p:txBody>
          <a:bodyPr/>
          <a:lstStyle/>
          <a:p>
            <a:r>
              <a:rPr lang="en-US"/>
              <a:t>Click to edit Master title style</a:t>
            </a:r>
          </a:p>
        </p:txBody>
      </p:sp>
    </p:spTree>
    <p:extLst>
      <p:ext uri="{BB962C8B-B14F-4D97-AF65-F5344CB8AC3E}">
        <p14:creationId xmlns:p14="http://schemas.microsoft.com/office/powerpoint/2010/main" val="362608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527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marL="685800" indent="-228600">
              <a:buFontTx/>
              <a:buBlip>
                <a:blip r:embed="rId3"/>
              </a:buBlip>
              <a:defRPr sz="2800"/>
            </a:lvl2pPr>
            <a:lvl3pPr marL="1143000" indent="-228600">
              <a:buFontTx/>
              <a:buBlip>
                <a:blip r:embed="rId4"/>
              </a:buBlip>
              <a:defRPr sz="2400"/>
            </a:lvl3pPr>
            <a:lvl4pPr marL="1600200" indent="-228600">
              <a:buFontTx/>
              <a:buBlip>
                <a:blip r:embed="rId5"/>
              </a:buBlip>
              <a:defRPr sz="2000"/>
            </a:lvl4pPr>
            <a:lvl5pPr marL="2057400" indent="-228600">
              <a:buFontTx/>
              <a:buBlip>
                <a:blip r:embed="rId5"/>
              </a:buBlip>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ustDataLst>
      <p:tags r:id="rId1"/>
    </p:custDataLst>
    <p:extLst>
      <p:ext uri="{BB962C8B-B14F-4D97-AF65-F5344CB8AC3E}">
        <p14:creationId xmlns:p14="http://schemas.microsoft.com/office/powerpoint/2010/main" val="3820029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Panel">
    <p:spTree>
      <p:nvGrpSpPr>
        <p:cNvPr id="1" name=""/>
        <p:cNvGrpSpPr/>
        <p:nvPr/>
      </p:nvGrpSpPr>
      <p:grpSpPr>
        <a:xfrm>
          <a:off x="0" y="0"/>
          <a:ext cx="0" cy="0"/>
          <a:chOff x="0" y="0"/>
          <a:chExt cx="0" cy="0"/>
        </a:xfrm>
      </p:grpSpPr>
      <p:sp>
        <p:nvSpPr>
          <p:cNvPr id="6" name="Rectangle 5"/>
          <p:cNvSpPr/>
          <p:nvPr userDrawn="1"/>
        </p:nvSpPr>
        <p:spPr>
          <a:xfrm>
            <a:off x="839788" y="457200"/>
            <a:ext cx="2743200" cy="584066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839789" y="457200"/>
            <a:ext cx="2743200" cy="1600200"/>
          </a:xfrm>
        </p:spPr>
        <p:txBody>
          <a:bodyPr anchor="b">
            <a:normAutofit/>
          </a:bodyPr>
          <a:lstStyle>
            <a:lvl1pPr>
              <a:defRPr sz="2800">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4297680" y="457200"/>
            <a:ext cx="7057708" cy="5840659"/>
          </a:xfrm>
        </p:spPr>
        <p:txBody>
          <a:bodyPr/>
          <a:lstStyle>
            <a:lvl1pPr>
              <a:defRPr sz="3200"/>
            </a:lvl1pPr>
            <a:lvl2pPr marL="685800" indent="-228600">
              <a:buFontTx/>
              <a:buBlip>
                <a:blip r:embed="rId3"/>
              </a:buBlip>
              <a:defRPr sz="2800"/>
            </a:lvl2pPr>
            <a:lvl3pPr marL="1143000" indent="-228600">
              <a:buFontTx/>
              <a:buBlip>
                <a:blip r:embed="rId4"/>
              </a:buBlip>
              <a:defRPr sz="2400"/>
            </a:lvl3pPr>
            <a:lvl4pPr marL="1600200" indent="-228600">
              <a:buFontTx/>
              <a:buBlip>
                <a:blip r:embed="rId5"/>
              </a:buBlip>
              <a:defRPr sz="2000"/>
            </a:lvl4pPr>
            <a:lvl5pPr marL="2057400" indent="-228600">
              <a:buFontTx/>
              <a:buBlip>
                <a:blip r:embed="rId5"/>
              </a:buBlip>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2743200" cy="4240460"/>
          </a:xfrm>
        </p:spPr>
        <p:txBody>
          <a:bodyPr tIns="91440" bIns="91440"/>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ustDataLst>
      <p:tags r:id="rId1"/>
    </p:custDataLst>
    <p:extLst>
      <p:ext uri="{BB962C8B-B14F-4D97-AF65-F5344CB8AC3E}">
        <p14:creationId xmlns:p14="http://schemas.microsoft.com/office/powerpoint/2010/main" val="2893816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80662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1" y="-2"/>
            <a:ext cx="3046359" cy="1589315"/>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rgbClr val="000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496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0017"/>
            <a:ext cx="9144000" cy="933471"/>
          </a:xfrm>
        </p:spPr>
        <p:txBody>
          <a:bodyPr anchor="b">
            <a:normAutofit/>
          </a:bodyPr>
          <a:lstStyle>
            <a:lvl1pPr algn="ctr">
              <a:defRPr sz="5400">
                <a:solidFill>
                  <a:schemeClr val="tx2">
                    <a:lumMod val="50000"/>
                  </a:schemeClr>
                </a:solidFill>
              </a:defRPr>
            </a:lvl1pPr>
          </a:lstStyle>
          <a:p>
            <a:r>
              <a:rPr lang="en-US"/>
              <a:t>Click to edit Master title style</a:t>
            </a:r>
          </a:p>
        </p:txBody>
      </p:sp>
      <p:sp>
        <p:nvSpPr>
          <p:cNvPr id="3" name="Subtitle 2"/>
          <p:cNvSpPr>
            <a:spLocks noGrp="1"/>
          </p:cNvSpPr>
          <p:nvPr>
            <p:ph type="subTitle" idx="1"/>
          </p:nvPr>
        </p:nvSpPr>
        <p:spPr>
          <a:xfrm>
            <a:off x="1524000" y="272811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6480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838200" y="1794076"/>
            <a:ext cx="10515600" cy="4382886"/>
          </a:xfrm>
        </p:spPr>
        <p:txBody>
          <a:bodyPr anchor="t"/>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a:lvl1pPr>
            <a:lvl2pPr marL="685800" marR="0" indent="-228600" algn="l" defTabSz="914400" rtl="0" eaLnBrk="1" fontAlgn="auto" latinLnBrk="0" hangingPunct="1">
              <a:lnSpc>
                <a:spcPct val="90000"/>
              </a:lnSpc>
              <a:spcBef>
                <a:spcPts val="500"/>
              </a:spcBef>
              <a:spcAft>
                <a:spcPts val="0"/>
              </a:spcAft>
              <a:buClrTx/>
              <a:buSzTx/>
              <a:buFontTx/>
              <a:buBlip>
                <a:blip r:embed="rId2"/>
              </a:buBlip>
              <a:tabLst/>
              <a:defRPr/>
            </a:lvl2pPr>
            <a:lvl3pPr marL="1143000" indent="-228600">
              <a:buFontTx/>
              <a:buBlip>
                <a:blip r:embed="rId3"/>
              </a:buBlip>
              <a:defRPr/>
            </a:lvl3pPr>
            <a:lvl4pPr marL="1600200" indent="-228600">
              <a:buFontTx/>
              <a:buBlip>
                <a:blip r:embed="rId4"/>
              </a:buBlip>
              <a:defRPr/>
            </a:lvl4pPr>
            <a:lvl5pPr marL="2057400" indent="-228600">
              <a:buFontTx/>
              <a:buBlip>
                <a:blip r:embed="rId4"/>
              </a:buBlip>
              <a:defRPr/>
            </a:lvl5pPr>
          </a:lstStyle>
          <a:p>
            <a:pPr marL="228600" marR="0" lvl="0" indent="-228600" algn="l" defTabSz="914400" rtl="0" eaLnBrk="1" fontAlgn="auto" latinLnBrk="0" hangingPunct="1">
              <a:lnSpc>
                <a:spcPct val="90000"/>
              </a:lnSpc>
              <a:spcBef>
                <a:spcPts val="1000"/>
              </a:spcBef>
              <a:spcAft>
                <a:spcPts val="0"/>
              </a:spcAft>
              <a:buClr>
                <a:srgbClr val="92D050"/>
              </a:buClr>
              <a:buSzTx/>
              <a:buFont typeface="Wingdings" panose="05000000000000000000" pitchFamily="2" charset="2"/>
              <a:buChar char="ü"/>
              <a:tabLst/>
              <a:defRPr/>
            </a:pPr>
            <a:r>
              <a:rPr kumimoji="0" lang="en-US" sz="2800" b="0" i="0" u="none" strike="noStrike" kern="1200" cap="none" spc="0" normalizeH="0" baseline="0" noProof="0">
                <a:ln>
                  <a:noFill/>
                </a:ln>
                <a:solidFill>
                  <a:srgbClr val="449EBA">
                    <a:lumMod val="40000"/>
                    <a:lumOff val="60000"/>
                  </a:srgbClr>
                </a:solidFill>
                <a:effectLst/>
                <a:uLnTx/>
                <a:uFillTx/>
                <a:latin typeface="Franklin Gothic Book" panose="020B0503020102020204" pitchFamily="34" charset="0"/>
                <a:ea typeface="+mn-ea"/>
                <a:cs typeface="Helvetica Neue"/>
              </a:rPr>
              <a:t>Completed agenda topic</a:t>
            </a:r>
          </a:p>
          <a:p>
            <a:pPr marL="228600" marR="0" lvl="0" indent="-228600" algn="l" defTabSz="914400" rtl="0" eaLnBrk="1" fontAlgn="auto" latinLnBrk="0" hangingPunct="1">
              <a:lnSpc>
                <a:spcPct val="90000"/>
              </a:lnSpc>
              <a:spcBef>
                <a:spcPts val="1000"/>
              </a:spcBef>
              <a:spcAft>
                <a:spcPts val="0"/>
              </a:spcAft>
              <a:buClrTx/>
              <a:buSzTx/>
              <a:buFontTx/>
              <a:buBlip>
                <a:blip r:embed="rId5"/>
              </a:buBlip>
              <a:tabLst/>
              <a:defRPr/>
            </a:pPr>
            <a:r>
              <a:rPr kumimoji="0" lang="en-US" sz="2800" b="1" i="0" u="none" strike="noStrike" kern="1200" cap="none" spc="0" normalizeH="0" baseline="0" noProof="0">
                <a:ln>
                  <a:noFill/>
                </a:ln>
                <a:solidFill>
                  <a:srgbClr val="449EBA">
                    <a:lumMod val="50000"/>
                  </a:srgbClr>
                </a:solidFill>
                <a:effectLst/>
                <a:uLnTx/>
                <a:uFillTx/>
                <a:latin typeface="+mn-lt"/>
                <a:ea typeface="+mn-ea"/>
                <a:cs typeface="+mn-cs"/>
              </a:rPr>
              <a:t>Current agenda topic</a:t>
            </a:r>
          </a:p>
          <a:p>
            <a:pPr marL="685800" marR="0" lvl="1" indent="-228600" algn="l" defTabSz="914400" rtl="0" eaLnBrk="1" fontAlgn="auto" latinLnBrk="0" hangingPunct="1">
              <a:lnSpc>
                <a:spcPct val="90000"/>
              </a:lnSpc>
              <a:spcBef>
                <a:spcPts val="500"/>
              </a:spcBef>
              <a:spcAft>
                <a:spcPts val="0"/>
              </a:spcAft>
              <a:buClrTx/>
              <a:buSzTx/>
              <a:buFontTx/>
              <a:buBlip>
                <a:blip r:embed="rId6"/>
              </a:buBlip>
              <a:tabLst/>
              <a:defRPr/>
            </a:pPr>
            <a:r>
              <a:rPr kumimoji="0" lang="en-US" sz="2400" b="1" i="0" u="none" strike="noStrike" kern="1200" cap="none" spc="0" normalizeH="0" baseline="0" noProof="0">
                <a:ln>
                  <a:noFill/>
                </a:ln>
                <a:solidFill>
                  <a:srgbClr val="449EBA">
                    <a:lumMod val="50000"/>
                  </a:srgbClr>
                </a:solidFill>
                <a:effectLst/>
                <a:uLnTx/>
                <a:uFillTx/>
                <a:latin typeface="+mn-lt"/>
                <a:ea typeface="+mn-ea"/>
                <a:cs typeface="+mn-cs"/>
              </a:rPr>
              <a:t>Subtopic</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3</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400" b="0" i="0" u="none" strike="noStrike" kern="1200" cap="none" spc="0" normalizeH="0" baseline="0" noProof="0">
                <a:ln>
                  <a:noFill/>
                </a:ln>
                <a:solidFill>
                  <a:srgbClr val="449EBA">
                    <a:lumMod val="40000"/>
                    <a:lumOff val="60000"/>
                  </a:srgbClr>
                </a:solidFill>
                <a:effectLst/>
                <a:uLnTx/>
                <a:uFillTx/>
                <a:latin typeface="+mn-lt"/>
                <a:ea typeface="+mn-ea"/>
                <a:cs typeface="+mn-cs"/>
              </a:rPr>
              <a:t>Subtopic 3</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4</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5</a:t>
            </a:r>
          </a:p>
        </p:txBody>
      </p:sp>
      <p:sp>
        <p:nvSpPr>
          <p:cNvPr id="6" name="Text Placeholder 17"/>
          <p:cNvSpPr>
            <a:spLocks noGrp="1"/>
          </p:cNvSpPr>
          <p:nvPr>
            <p:ph type="body" sz="quarter" idx="13" hasCustomPrompt="1"/>
          </p:nvPr>
        </p:nvSpPr>
        <p:spPr>
          <a:xfrm>
            <a:off x="12375514" y="1981518"/>
            <a:ext cx="4906646" cy="655002"/>
          </a:xfrm>
        </p:spPr>
        <p:txBody>
          <a:bodyPr/>
          <a:lstStyle>
            <a:lvl1pPr marL="228600" marR="0" indent="-228600" algn="l" defTabSz="914400" rtl="0" eaLnBrk="1" fontAlgn="auto" latinLnBrk="0" hangingPunct="1">
              <a:lnSpc>
                <a:spcPct val="90000"/>
              </a:lnSpc>
              <a:spcBef>
                <a:spcPts val="1000"/>
              </a:spcBef>
              <a:spcAft>
                <a:spcPts val="0"/>
              </a:spcAft>
              <a:buClr>
                <a:srgbClr val="92D050"/>
              </a:buClr>
              <a:buSzTx/>
              <a:buFont typeface="Wingdings" panose="05000000000000000000" pitchFamily="2" charset="2"/>
              <a:buChar char="ü"/>
              <a:tabLst/>
              <a:defRPr>
                <a:solidFill>
                  <a:schemeClr val="accent1">
                    <a:lumMod val="40000"/>
                    <a:lumOff val="60000"/>
                  </a:schemeClr>
                </a:solidFill>
              </a:defRPr>
            </a:lvl1pPr>
          </a:lstStyle>
          <a:p>
            <a:pPr marL="228600" marR="0" lvl="0" indent="-228600" algn="l" defTabSz="914400" rtl="0" eaLnBrk="1" fontAlgn="auto" latinLnBrk="0" hangingPunct="1">
              <a:lnSpc>
                <a:spcPct val="90000"/>
              </a:lnSpc>
              <a:spcBef>
                <a:spcPts val="1000"/>
              </a:spcBef>
              <a:spcAft>
                <a:spcPts val="0"/>
              </a:spcAft>
              <a:buClr>
                <a:srgbClr val="92D050"/>
              </a:buClr>
              <a:buSzTx/>
              <a:buFont typeface="Wingdings" panose="05000000000000000000" pitchFamily="2" charset="2"/>
              <a:buChar char="ü"/>
              <a:tabLst/>
              <a:defRPr/>
            </a:pPr>
            <a:r>
              <a:rPr kumimoji="0" lang="en-US" sz="2800" b="0" i="0" u="none" strike="noStrike" kern="1200" cap="none" spc="0" normalizeH="0" baseline="0" noProof="0">
                <a:ln>
                  <a:noFill/>
                </a:ln>
                <a:solidFill>
                  <a:srgbClr val="449EBA">
                    <a:lumMod val="40000"/>
                    <a:lumOff val="60000"/>
                  </a:srgbClr>
                </a:solidFill>
                <a:effectLst/>
                <a:uLnTx/>
                <a:uFillTx/>
                <a:latin typeface="Franklin Gothic Book" panose="020B0503020102020204" pitchFamily="34" charset="0"/>
                <a:ea typeface="+mn-ea"/>
                <a:cs typeface="Helvetica Neue"/>
              </a:rPr>
              <a:t>Completed agenda topic</a:t>
            </a:r>
          </a:p>
        </p:txBody>
      </p:sp>
      <p:sp>
        <p:nvSpPr>
          <p:cNvPr id="7" name="Text Placeholder 19"/>
          <p:cNvSpPr>
            <a:spLocks noGrp="1"/>
          </p:cNvSpPr>
          <p:nvPr>
            <p:ph type="body" sz="quarter" idx="14" hasCustomPrompt="1"/>
          </p:nvPr>
        </p:nvSpPr>
        <p:spPr>
          <a:xfrm>
            <a:off x="12375197" y="2849563"/>
            <a:ext cx="4906963" cy="1011680"/>
          </a:xfrm>
        </p:spPr>
        <p:txBody>
          <a:bodyPr/>
          <a:lstStyle>
            <a:lvl1pPr marL="228600" marR="0" indent="-228600" algn="l" defTabSz="914400" rtl="0" eaLnBrk="1" fontAlgn="auto" latinLnBrk="0" hangingPunct="1">
              <a:lnSpc>
                <a:spcPct val="90000"/>
              </a:lnSpc>
              <a:spcBef>
                <a:spcPts val="1000"/>
              </a:spcBef>
              <a:spcAft>
                <a:spcPts val="0"/>
              </a:spcAft>
              <a:buClrTx/>
              <a:buSzTx/>
              <a:buFontTx/>
              <a:buBlip>
                <a:blip r:embed="rId5"/>
              </a:buBlip>
              <a:tabLst/>
              <a:defRPr>
                <a:solidFill>
                  <a:schemeClr val="accent1">
                    <a:lumMod val="50000"/>
                  </a:schemeClr>
                </a:solidFill>
              </a:defRPr>
            </a:lvl1pPr>
            <a:lvl2pPr marL="685800" marR="0" indent="-228600" algn="l" defTabSz="914400" rtl="0" eaLnBrk="1" fontAlgn="auto" latinLnBrk="0" hangingPunct="1">
              <a:lnSpc>
                <a:spcPct val="90000"/>
              </a:lnSpc>
              <a:spcBef>
                <a:spcPts val="500"/>
              </a:spcBef>
              <a:spcAft>
                <a:spcPts val="0"/>
              </a:spcAft>
              <a:buClrTx/>
              <a:buSzTx/>
              <a:buFontTx/>
              <a:buBlip>
                <a:blip r:embed="rId6"/>
              </a:buBlip>
              <a:tabLst/>
              <a:defRPr>
                <a:solidFill>
                  <a:schemeClr val="accent1">
                    <a:lumMod val="50000"/>
                  </a:schemeClr>
                </a:solidFill>
              </a:defRPr>
            </a:lvl2pPr>
          </a:lstStyle>
          <a:p>
            <a:pPr marL="228600" marR="0" lvl="0" indent="-228600" algn="l" defTabSz="914400" rtl="0" eaLnBrk="1" fontAlgn="auto" latinLnBrk="0" hangingPunct="1">
              <a:lnSpc>
                <a:spcPct val="90000"/>
              </a:lnSpc>
              <a:spcBef>
                <a:spcPts val="1000"/>
              </a:spcBef>
              <a:spcAft>
                <a:spcPts val="0"/>
              </a:spcAft>
              <a:buClrTx/>
              <a:buSzTx/>
              <a:buFontTx/>
              <a:buBlip>
                <a:blip r:embed="rId5"/>
              </a:buBlip>
              <a:tabLst/>
              <a:defRPr/>
            </a:pPr>
            <a:r>
              <a:rPr kumimoji="0" lang="en-US" sz="2800" b="1" i="0" u="none" strike="noStrike" kern="1200" cap="none" spc="0" normalizeH="0" baseline="0" noProof="0">
                <a:ln>
                  <a:noFill/>
                </a:ln>
                <a:solidFill>
                  <a:srgbClr val="449EBA">
                    <a:lumMod val="50000"/>
                  </a:srgbClr>
                </a:solidFill>
                <a:effectLst/>
                <a:uLnTx/>
                <a:uFillTx/>
                <a:latin typeface="+mn-lt"/>
                <a:ea typeface="+mn-ea"/>
                <a:cs typeface="+mn-cs"/>
              </a:rPr>
              <a:t>Current agenda topic</a:t>
            </a:r>
          </a:p>
          <a:p>
            <a:pPr marL="685800" marR="0" lvl="1" indent="-228600" algn="l" defTabSz="914400" rtl="0" eaLnBrk="1" fontAlgn="auto" latinLnBrk="0" hangingPunct="1">
              <a:lnSpc>
                <a:spcPct val="90000"/>
              </a:lnSpc>
              <a:spcBef>
                <a:spcPts val="500"/>
              </a:spcBef>
              <a:spcAft>
                <a:spcPts val="0"/>
              </a:spcAft>
              <a:buClrTx/>
              <a:buSzTx/>
              <a:buFontTx/>
              <a:buBlip>
                <a:blip r:embed="rId6"/>
              </a:buBlip>
              <a:tabLst/>
              <a:defRPr/>
            </a:pPr>
            <a:r>
              <a:rPr kumimoji="0" lang="en-US" sz="2400" b="1" i="0" u="none" strike="noStrike" kern="1200" cap="none" spc="0" normalizeH="0" baseline="0" noProof="0">
                <a:ln>
                  <a:noFill/>
                </a:ln>
                <a:solidFill>
                  <a:srgbClr val="449EBA">
                    <a:lumMod val="50000"/>
                  </a:srgbClr>
                </a:solidFill>
                <a:effectLst/>
                <a:uLnTx/>
                <a:uFillTx/>
                <a:latin typeface="+mn-lt"/>
                <a:ea typeface="+mn-ea"/>
                <a:cs typeface="+mn-cs"/>
              </a:rPr>
              <a:t>Subtopic</a:t>
            </a:r>
          </a:p>
        </p:txBody>
      </p:sp>
      <p:sp>
        <p:nvSpPr>
          <p:cNvPr id="8" name="Text Placeholder 21"/>
          <p:cNvSpPr>
            <a:spLocks noGrp="1"/>
          </p:cNvSpPr>
          <p:nvPr>
            <p:ph type="body" sz="quarter" idx="15" hasCustomPrompt="1"/>
          </p:nvPr>
        </p:nvSpPr>
        <p:spPr>
          <a:xfrm>
            <a:off x="12375515" y="4119880"/>
            <a:ext cx="4906963" cy="923925"/>
          </a:xfrm>
        </p:spPr>
        <p:txBody>
          <a:bodyPr/>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a:solidFill>
                  <a:schemeClr val="accent1">
                    <a:lumMod val="40000"/>
                    <a:lumOff val="60000"/>
                  </a:schemeClr>
                </a:solidFill>
              </a:defRPr>
            </a:lvl1pPr>
            <a:lvl2pPr marL="685800" marR="0" indent="-228600" algn="l" defTabSz="914400" rtl="0" eaLnBrk="1" fontAlgn="auto" latinLnBrk="0" hangingPunct="1">
              <a:lnSpc>
                <a:spcPct val="90000"/>
              </a:lnSpc>
              <a:spcBef>
                <a:spcPts val="500"/>
              </a:spcBef>
              <a:spcAft>
                <a:spcPts val="0"/>
              </a:spcAft>
              <a:buClrTx/>
              <a:buSzTx/>
              <a:buFontTx/>
              <a:buBlip>
                <a:blip r:embed="rId2"/>
              </a:buBlip>
              <a:tabLst/>
              <a:defRPr>
                <a:solidFill>
                  <a:schemeClr val="accent1">
                    <a:lumMod val="40000"/>
                    <a:lumOff val="60000"/>
                  </a:schemeClr>
                </a:solidFill>
              </a:defRPr>
            </a:lvl2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3</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400" b="0" i="0" u="none" strike="noStrike" kern="1200" cap="none" spc="0" normalizeH="0" baseline="0" noProof="0">
                <a:ln>
                  <a:noFill/>
                </a:ln>
                <a:solidFill>
                  <a:srgbClr val="449EBA">
                    <a:lumMod val="40000"/>
                    <a:lumOff val="60000"/>
                  </a:srgbClr>
                </a:solidFill>
                <a:effectLst/>
                <a:uLnTx/>
                <a:uFillTx/>
                <a:latin typeface="+mn-lt"/>
                <a:ea typeface="+mn-ea"/>
                <a:cs typeface="+mn-cs"/>
              </a:rPr>
              <a:t>Subtopic 3</a:t>
            </a:r>
          </a:p>
        </p:txBody>
      </p:sp>
      <p:sp>
        <p:nvSpPr>
          <p:cNvPr id="4" name="TextBox 3"/>
          <p:cNvSpPr txBox="1"/>
          <p:nvPr userDrawn="1"/>
        </p:nvSpPr>
        <p:spPr>
          <a:xfrm>
            <a:off x="12375197" y="1393966"/>
            <a:ext cx="3912481" cy="400110"/>
          </a:xfrm>
          <a:prstGeom prst="rect">
            <a:avLst/>
          </a:prstGeom>
          <a:noFill/>
        </p:spPr>
        <p:txBody>
          <a:bodyPr wrap="none" rtlCol="0">
            <a:spAutoFit/>
          </a:bodyPr>
          <a:lstStyle/>
          <a:p>
            <a:r>
              <a:rPr lang="en-US" sz="2000">
                <a:latin typeface="+mj-lt"/>
              </a:rPr>
              <a:t>Format</a:t>
            </a:r>
            <a:r>
              <a:rPr lang="en-US" sz="2000" baseline="0">
                <a:latin typeface="+mj-lt"/>
              </a:rPr>
              <a:t> sample to copy and paste:</a:t>
            </a:r>
            <a:endParaRPr lang="en-US" sz="2000">
              <a:latin typeface="+mj-lt"/>
            </a:endParaRPr>
          </a:p>
        </p:txBody>
      </p:sp>
      <p:sp>
        <p:nvSpPr>
          <p:cNvPr id="10" name="TextBox 9"/>
          <p:cNvSpPr txBox="1"/>
          <p:nvPr userDrawn="1"/>
        </p:nvSpPr>
        <p:spPr>
          <a:xfrm>
            <a:off x="838200" y="365125"/>
            <a:ext cx="10515600" cy="1325563"/>
          </a:xfrm>
          <a:prstGeom prst="rect">
            <a:avLst/>
          </a:prstGeom>
          <a:noFill/>
        </p:spPr>
        <p:txBody>
          <a:bodyPr wrap="square" rtlCol="0" anchor="ctr">
            <a:normAutofit/>
          </a:bodyPr>
          <a:lstStyle/>
          <a:p>
            <a:r>
              <a:rPr lang="en-US" sz="4400">
                <a:latin typeface="+mj-lt"/>
              </a:rPr>
              <a:t>Agenda</a:t>
            </a:r>
          </a:p>
        </p:txBody>
      </p:sp>
    </p:spTree>
    <p:extLst>
      <p:ext uri="{BB962C8B-B14F-4D97-AF65-F5344CB8AC3E}">
        <p14:creationId xmlns:p14="http://schemas.microsoft.com/office/powerpoint/2010/main" val="40768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838200" y="1794076"/>
            <a:ext cx="10515600" cy="4382886"/>
          </a:xfrm>
        </p:spPr>
        <p:txBody>
          <a:bodyPr anchor="t"/>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a:lvl1pPr>
            <a:lvl2pPr marL="685800" marR="0" indent="-228600" algn="l" defTabSz="914400" rtl="0" eaLnBrk="1" fontAlgn="auto" latinLnBrk="0" hangingPunct="1">
              <a:lnSpc>
                <a:spcPct val="90000"/>
              </a:lnSpc>
              <a:spcBef>
                <a:spcPts val="500"/>
              </a:spcBef>
              <a:spcAft>
                <a:spcPts val="0"/>
              </a:spcAft>
              <a:buClrTx/>
              <a:buSzTx/>
              <a:buFontTx/>
              <a:buBlip>
                <a:blip r:embed="rId2"/>
              </a:buBlip>
              <a:tabLst/>
              <a:defRPr/>
            </a:lvl2pPr>
            <a:lvl3pPr marL="1143000" indent="-228600">
              <a:buFontTx/>
              <a:buBlip>
                <a:blip r:embed="rId3"/>
              </a:buBlip>
              <a:defRPr/>
            </a:lvl3pPr>
            <a:lvl4pPr marL="1600200" indent="-228600">
              <a:buFontTx/>
              <a:buBlip>
                <a:blip r:embed="rId4"/>
              </a:buBlip>
              <a:defRPr/>
            </a:lvl4pPr>
            <a:lvl5pPr marL="2057400" indent="-228600">
              <a:buFontTx/>
              <a:buBlip>
                <a:blip r:embed="rId4"/>
              </a:buBlip>
              <a:defRPr/>
            </a:lvl5pPr>
          </a:lstStyle>
          <a:p>
            <a:pPr marL="228600" marR="0" lvl="0" indent="-228600" algn="l" defTabSz="914400" rtl="0" eaLnBrk="1" fontAlgn="auto" latinLnBrk="0" hangingPunct="1">
              <a:lnSpc>
                <a:spcPct val="90000"/>
              </a:lnSpc>
              <a:spcBef>
                <a:spcPts val="1000"/>
              </a:spcBef>
              <a:spcAft>
                <a:spcPts val="0"/>
              </a:spcAft>
              <a:buClr>
                <a:srgbClr val="92D050"/>
              </a:buClr>
              <a:buSzTx/>
              <a:buFont typeface="Wingdings" panose="05000000000000000000" pitchFamily="2" charset="2"/>
              <a:buChar char="ü"/>
              <a:tabLst/>
              <a:defRPr/>
            </a:pPr>
            <a:r>
              <a:rPr kumimoji="0" lang="en-US" sz="2800" b="0" i="0" u="none" strike="noStrike" kern="1200" cap="none" spc="0" normalizeH="0" baseline="0" noProof="0">
                <a:ln>
                  <a:noFill/>
                </a:ln>
                <a:solidFill>
                  <a:srgbClr val="449EBA">
                    <a:lumMod val="40000"/>
                    <a:lumOff val="60000"/>
                  </a:srgbClr>
                </a:solidFill>
                <a:effectLst/>
                <a:uLnTx/>
                <a:uFillTx/>
                <a:latin typeface="Franklin Gothic Book" panose="020B0503020102020204" pitchFamily="34" charset="0"/>
                <a:ea typeface="+mn-ea"/>
                <a:cs typeface="Helvetica Neue"/>
              </a:rPr>
              <a:t>Completed agenda topic</a:t>
            </a:r>
          </a:p>
          <a:p>
            <a:pPr marL="228600" marR="0" lvl="0" indent="-228600" algn="l" defTabSz="914400" rtl="0" eaLnBrk="1" fontAlgn="auto" latinLnBrk="0" hangingPunct="1">
              <a:lnSpc>
                <a:spcPct val="90000"/>
              </a:lnSpc>
              <a:spcBef>
                <a:spcPts val="1000"/>
              </a:spcBef>
              <a:spcAft>
                <a:spcPts val="0"/>
              </a:spcAft>
              <a:buClrTx/>
              <a:buSzTx/>
              <a:buFontTx/>
              <a:buBlip>
                <a:blip r:embed="rId5"/>
              </a:buBlip>
              <a:tabLst/>
              <a:defRPr/>
            </a:pPr>
            <a:r>
              <a:rPr kumimoji="0" lang="en-US" sz="2800" b="1" i="0" u="none" strike="noStrike" kern="1200" cap="none" spc="0" normalizeH="0" baseline="0" noProof="0">
                <a:ln>
                  <a:noFill/>
                </a:ln>
                <a:solidFill>
                  <a:srgbClr val="449EBA">
                    <a:lumMod val="50000"/>
                  </a:srgbClr>
                </a:solidFill>
                <a:effectLst/>
                <a:uLnTx/>
                <a:uFillTx/>
                <a:latin typeface="+mn-lt"/>
                <a:ea typeface="+mn-ea"/>
                <a:cs typeface="+mn-cs"/>
              </a:rPr>
              <a:t>Current agenda topic</a:t>
            </a:r>
          </a:p>
          <a:p>
            <a:pPr marL="685800" marR="0" lvl="1" indent="-228600" algn="l" defTabSz="914400" rtl="0" eaLnBrk="1" fontAlgn="auto" latinLnBrk="0" hangingPunct="1">
              <a:lnSpc>
                <a:spcPct val="90000"/>
              </a:lnSpc>
              <a:spcBef>
                <a:spcPts val="500"/>
              </a:spcBef>
              <a:spcAft>
                <a:spcPts val="0"/>
              </a:spcAft>
              <a:buClrTx/>
              <a:buSzTx/>
              <a:buFontTx/>
              <a:buBlip>
                <a:blip r:embed="rId6"/>
              </a:buBlip>
              <a:tabLst/>
              <a:defRPr/>
            </a:pPr>
            <a:r>
              <a:rPr kumimoji="0" lang="en-US" sz="2400" b="1" i="0" u="none" strike="noStrike" kern="1200" cap="none" spc="0" normalizeH="0" baseline="0" noProof="0">
                <a:ln>
                  <a:noFill/>
                </a:ln>
                <a:solidFill>
                  <a:srgbClr val="449EBA">
                    <a:lumMod val="50000"/>
                  </a:srgbClr>
                </a:solidFill>
                <a:effectLst/>
                <a:uLnTx/>
                <a:uFillTx/>
                <a:latin typeface="+mn-lt"/>
                <a:ea typeface="+mn-ea"/>
                <a:cs typeface="+mn-cs"/>
              </a:rPr>
              <a:t>Subtopic</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3</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400" b="0" i="0" u="none" strike="noStrike" kern="1200" cap="none" spc="0" normalizeH="0" baseline="0" noProof="0">
                <a:ln>
                  <a:noFill/>
                </a:ln>
                <a:solidFill>
                  <a:srgbClr val="449EBA">
                    <a:lumMod val="40000"/>
                    <a:lumOff val="60000"/>
                  </a:srgbClr>
                </a:solidFill>
                <a:effectLst/>
                <a:uLnTx/>
                <a:uFillTx/>
                <a:latin typeface="+mn-lt"/>
                <a:ea typeface="+mn-ea"/>
                <a:cs typeface="+mn-cs"/>
              </a:rPr>
              <a:t>Subtopic 3</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4</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5</a:t>
            </a:r>
          </a:p>
        </p:txBody>
      </p:sp>
      <p:sp>
        <p:nvSpPr>
          <p:cNvPr id="6" name="Text Placeholder 17"/>
          <p:cNvSpPr>
            <a:spLocks noGrp="1"/>
          </p:cNvSpPr>
          <p:nvPr>
            <p:ph type="body" sz="quarter" idx="13" hasCustomPrompt="1"/>
          </p:nvPr>
        </p:nvSpPr>
        <p:spPr>
          <a:xfrm>
            <a:off x="12375514" y="1981518"/>
            <a:ext cx="4906646" cy="655002"/>
          </a:xfrm>
        </p:spPr>
        <p:txBody>
          <a:bodyPr/>
          <a:lstStyle>
            <a:lvl1pPr marL="228600" marR="0" indent="-228600" algn="l" defTabSz="914400" rtl="0" eaLnBrk="1" fontAlgn="auto" latinLnBrk="0" hangingPunct="1">
              <a:lnSpc>
                <a:spcPct val="90000"/>
              </a:lnSpc>
              <a:spcBef>
                <a:spcPts val="1000"/>
              </a:spcBef>
              <a:spcAft>
                <a:spcPts val="0"/>
              </a:spcAft>
              <a:buClr>
                <a:srgbClr val="92D050"/>
              </a:buClr>
              <a:buSzTx/>
              <a:buFont typeface="Wingdings" panose="05000000000000000000" pitchFamily="2" charset="2"/>
              <a:buChar char="ü"/>
              <a:tabLst/>
              <a:defRPr>
                <a:solidFill>
                  <a:schemeClr val="accent1">
                    <a:lumMod val="40000"/>
                    <a:lumOff val="60000"/>
                  </a:schemeClr>
                </a:solidFill>
              </a:defRPr>
            </a:lvl1pPr>
          </a:lstStyle>
          <a:p>
            <a:pPr marL="228600" marR="0" lvl="0" indent="-228600" algn="l" defTabSz="914400" rtl="0" eaLnBrk="1" fontAlgn="auto" latinLnBrk="0" hangingPunct="1">
              <a:lnSpc>
                <a:spcPct val="90000"/>
              </a:lnSpc>
              <a:spcBef>
                <a:spcPts val="1000"/>
              </a:spcBef>
              <a:spcAft>
                <a:spcPts val="0"/>
              </a:spcAft>
              <a:buClr>
                <a:srgbClr val="92D050"/>
              </a:buClr>
              <a:buSzTx/>
              <a:buFont typeface="Wingdings" panose="05000000000000000000" pitchFamily="2" charset="2"/>
              <a:buChar char="ü"/>
              <a:tabLst/>
              <a:defRPr/>
            </a:pPr>
            <a:r>
              <a:rPr kumimoji="0" lang="en-US" sz="2800" b="0" i="0" u="none" strike="noStrike" kern="1200" cap="none" spc="0" normalizeH="0" baseline="0" noProof="0">
                <a:ln>
                  <a:noFill/>
                </a:ln>
                <a:solidFill>
                  <a:srgbClr val="449EBA">
                    <a:lumMod val="40000"/>
                    <a:lumOff val="60000"/>
                  </a:srgbClr>
                </a:solidFill>
                <a:effectLst/>
                <a:uLnTx/>
                <a:uFillTx/>
                <a:latin typeface="Franklin Gothic Book" panose="020B0503020102020204" pitchFamily="34" charset="0"/>
                <a:ea typeface="+mn-ea"/>
                <a:cs typeface="Helvetica Neue"/>
              </a:rPr>
              <a:t>Completed agenda topic</a:t>
            </a:r>
          </a:p>
        </p:txBody>
      </p:sp>
      <p:sp>
        <p:nvSpPr>
          <p:cNvPr id="7" name="Text Placeholder 19"/>
          <p:cNvSpPr>
            <a:spLocks noGrp="1"/>
          </p:cNvSpPr>
          <p:nvPr>
            <p:ph type="body" sz="quarter" idx="14" hasCustomPrompt="1"/>
          </p:nvPr>
        </p:nvSpPr>
        <p:spPr>
          <a:xfrm>
            <a:off x="12375197" y="2849563"/>
            <a:ext cx="4906963" cy="1011680"/>
          </a:xfrm>
        </p:spPr>
        <p:txBody>
          <a:bodyPr/>
          <a:lstStyle>
            <a:lvl1pPr marL="228600" marR="0" indent="-228600" algn="l" defTabSz="914400" rtl="0" eaLnBrk="1" fontAlgn="auto" latinLnBrk="0" hangingPunct="1">
              <a:lnSpc>
                <a:spcPct val="90000"/>
              </a:lnSpc>
              <a:spcBef>
                <a:spcPts val="1000"/>
              </a:spcBef>
              <a:spcAft>
                <a:spcPts val="0"/>
              </a:spcAft>
              <a:buClrTx/>
              <a:buSzTx/>
              <a:buFontTx/>
              <a:buBlip>
                <a:blip r:embed="rId5"/>
              </a:buBlip>
              <a:tabLst/>
              <a:defRPr>
                <a:solidFill>
                  <a:schemeClr val="accent1">
                    <a:lumMod val="50000"/>
                  </a:schemeClr>
                </a:solidFill>
              </a:defRPr>
            </a:lvl1pPr>
            <a:lvl2pPr marL="685800" marR="0" indent="-228600" algn="l" defTabSz="914400" rtl="0" eaLnBrk="1" fontAlgn="auto" latinLnBrk="0" hangingPunct="1">
              <a:lnSpc>
                <a:spcPct val="90000"/>
              </a:lnSpc>
              <a:spcBef>
                <a:spcPts val="500"/>
              </a:spcBef>
              <a:spcAft>
                <a:spcPts val="0"/>
              </a:spcAft>
              <a:buClrTx/>
              <a:buSzTx/>
              <a:buFontTx/>
              <a:buBlip>
                <a:blip r:embed="rId6"/>
              </a:buBlip>
              <a:tabLst/>
              <a:defRPr>
                <a:solidFill>
                  <a:schemeClr val="accent1">
                    <a:lumMod val="50000"/>
                  </a:schemeClr>
                </a:solidFill>
              </a:defRPr>
            </a:lvl2pPr>
          </a:lstStyle>
          <a:p>
            <a:pPr marL="228600" marR="0" lvl="0" indent="-228600" algn="l" defTabSz="914400" rtl="0" eaLnBrk="1" fontAlgn="auto" latinLnBrk="0" hangingPunct="1">
              <a:lnSpc>
                <a:spcPct val="90000"/>
              </a:lnSpc>
              <a:spcBef>
                <a:spcPts val="1000"/>
              </a:spcBef>
              <a:spcAft>
                <a:spcPts val="0"/>
              </a:spcAft>
              <a:buClrTx/>
              <a:buSzTx/>
              <a:buFontTx/>
              <a:buBlip>
                <a:blip r:embed="rId5"/>
              </a:buBlip>
              <a:tabLst/>
              <a:defRPr/>
            </a:pPr>
            <a:r>
              <a:rPr kumimoji="0" lang="en-US" sz="2800" b="1" i="0" u="none" strike="noStrike" kern="1200" cap="none" spc="0" normalizeH="0" baseline="0" noProof="0">
                <a:ln>
                  <a:noFill/>
                </a:ln>
                <a:solidFill>
                  <a:srgbClr val="449EBA">
                    <a:lumMod val="50000"/>
                  </a:srgbClr>
                </a:solidFill>
                <a:effectLst/>
                <a:uLnTx/>
                <a:uFillTx/>
                <a:latin typeface="+mn-lt"/>
                <a:ea typeface="+mn-ea"/>
                <a:cs typeface="+mn-cs"/>
              </a:rPr>
              <a:t>Current agenda topic</a:t>
            </a:r>
          </a:p>
          <a:p>
            <a:pPr marL="685800" marR="0" lvl="1" indent="-228600" algn="l" defTabSz="914400" rtl="0" eaLnBrk="1" fontAlgn="auto" latinLnBrk="0" hangingPunct="1">
              <a:lnSpc>
                <a:spcPct val="90000"/>
              </a:lnSpc>
              <a:spcBef>
                <a:spcPts val="500"/>
              </a:spcBef>
              <a:spcAft>
                <a:spcPts val="0"/>
              </a:spcAft>
              <a:buClrTx/>
              <a:buSzTx/>
              <a:buFontTx/>
              <a:buBlip>
                <a:blip r:embed="rId6"/>
              </a:buBlip>
              <a:tabLst/>
              <a:defRPr/>
            </a:pPr>
            <a:r>
              <a:rPr kumimoji="0" lang="en-US" sz="2400" b="1" i="0" u="none" strike="noStrike" kern="1200" cap="none" spc="0" normalizeH="0" baseline="0" noProof="0">
                <a:ln>
                  <a:noFill/>
                </a:ln>
                <a:solidFill>
                  <a:srgbClr val="449EBA">
                    <a:lumMod val="50000"/>
                  </a:srgbClr>
                </a:solidFill>
                <a:effectLst/>
                <a:uLnTx/>
                <a:uFillTx/>
                <a:latin typeface="+mn-lt"/>
                <a:ea typeface="+mn-ea"/>
                <a:cs typeface="+mn-cs"/>
              </a:rPr>
              <a:t>Subtopic</a:t>
            </a:r>
          </a:p>
        </p:txBody>
      </p:sp>
      <p:sp>
        <p:nvSpPr>
          <p:cNvPr id="8" name="Text Placeholder 21"/>
          <p:cNvSpPr>
            <a:spLocks noGrp="1"/>
          </p:cNvSpPr>
          <p:nvPr>
            <p:ph type="body" sz="quarter" idx="15" hasCustomPrompt="1"/>
          </p:nvPr>
        </p:nvSpPr>
        <p:spPr>
          <a:xfrm>
            <a:off x="12375515" y="4119880"/>
            <a:ext cx="4906963" cy="923925"/>
          </a:xfrm>
        </p:spPr>
        <p:txBody>
          <a:bodyPr/>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a:solidFill>
                  <a:schemeClr val="accent1">
                    <a:lumMod val="40000"/>
                    <a:lumOff val="60000"/>
                  </a:schemeClr>
                </a:solidFill>
              </a:defRPr>
            </a:lvl1pPr>
            <a:lvl2pPr marL="685800" marR="0" indent="-228600" algn="l" defTabSz="914400" rtl="0" eaLnBrk="1" fontAlgn="auto" latinLnBrk="0" hangingPunct="1">
              <a:lnSpc>
                <a:spcPct val="90000"/>
              </a:lnSpc>
              <a:spcBef>
                <a:spcPts val="500"/>
              </a:spcBef>
              <a:spcAft>
                <a:spcPts val="0"/>
              </a:spcAft>
              <a:buClrTx/>
              <a:buSzTx/>
              <a:buFontTx/>
              <a:buBlip>
                <a:blip r:embed="rId2"/>
              </a:buBlip>
              <a:tabLst/>
              <a:defRPr>
                <a:solidFill>
                  <a:schemeClr val="accent1">
                    <a:lumMod val="40000"/>
                    <a:lumOff val="60000"/>
                  </a:schemeClr>
                </a:solidFill>
              </a:defRPr>
            </a:lvl2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0" i="0" u="none" strike="noStrike" kern="1200" cap="none" spc="0" normalizeH="0" baseline="0" noProof="0">
                <a:ln>
                  <a:noFill/>
                </a:ln>
                <a:solidFill>
                  <a:srgbClr val="449EBA">
                    <a:lumMod val="40000"/>
                    <a:lumOff val="60000"/>
                  </a:srgbClr>
                </a:solidFill>
                <a:effectLst/>
                <a:uLnTx/>
                <a:uFillTx/>
                <a:latin typeface="+mn-lt"/>
                <a:ea typeface="+mn-ea"/>
                <a:cs typeface="+mn-cs"/>
              </a:rPr>
              <a:t>Agenda topic 3</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400" b="0" i="0" u="none" strike="noStrike" kern="1200" cap="none" spc="0" normalizeH="0" baseline="0" noProof="0">
                <a:ln>
                  <a:noFill/>
                </a:ln>
                <a:solidFill>
                  <a:srgbClr val="449EBA">
                    <a:lumMod val="40000"/>
                    <a:lumOff val="60000"/>
                  </a:srgbClr>
                </a:solidFill>
                <a:effectLst/>
                <a:uLnTx/>
                <a:uFillTx/>
                <a:latin typeface="+mn-lt"/>
                <a:ea typeface="+mn-ea"/>
                <a:cs typeface="+mn-cs"/>
              </a:rPr>
              <a:t>Subtopic 3</a:t>
            </a:r>
          </a:p>
        </p:txBody>
      </p:sp>
      <p:sp>
        <p:nvSpPr>
          <p:cNvPr id="4" name="TextBox 3"/>
          <p:cNvSpPr txBox="1"/>
          <p:nvPr userDrawn="1"/>
        </p:nvSpPr>
        <p:spPr>
          <a:xfrm>
            <a:off x="12375197" y="1393966"/>
            <a:ext cx="3912481" cy="400110"/>
          </a:xfrm>
          <a:prstGeom prst="rect">
            <a:avLst/>
          </a:prstGeom>
          <a:noFill/>
        </p:spPr>
        <p:txBody>
          <a:bodyPr wrap="none" rtlCol="0">
            <a:spAutoFit/>
          </a:bodyPr>
          <a:lstStyle/>
          <a:p>
            <a:r>
              <a:rPr lang="en-US" sz="2000">
                <a:latin typeface="+mj-lt"/>
              </a:rPr>
              <a:t>Format</a:t>
            </a:r>
            <a:r>
              <a:rPr lang="en-US" sz="2000" baseline="0">
                <a:latin typeface="+mj-lt"/>
              </a:rPr>
              <a:t> sample to copy and paste:</a:t>
            </a:r>
            <a:endParaRPr lang="en-US" sz="2000">
              <a:latin typeface="+mj-lt"/>
            </a:endParaRPr>
          </a:p>
        </p:txBody>
      </p:sp>
      <p:sp>
        <p:nvSpPr>
          <p:cNvPr id="10" name="TextBox 9"/>
          <p:cNvSpPr txBox="1"/>
          <p:nvPr userDrawn="1"/>
        </p:nvSpPr>
        <p:spPr>
          <a:xfrm>
            <a:off x="838200" y="365125"/>
            <a:ext cx="10515600" cy="1325563"/>
          </a:xfrm>
          <a:prstGeom prst="rect">
            <a:avLst/>
          </a:prstGeom>
          <a:noFill/>
        </p:spPr>
        <p:txBody>
          <a:bodyPr wrap="square" rtlCol="0" anchor="ctr">
            <a:normAutofit/>
          </a:bodyPr>
          <a:lstStyle/>
          <a:p>
            <a:r>
              <a:rPr lang="en-US" sz="4400">
                <a:latin typeface="+mj-lt"/>
              </a:rPr>
              <a:t>Agenda</a:t>
            </a:r>
          </a:p>
        </p:txBody>
      </p:sp>
    </p:spTree>
    <p:extLst>
      <p:ext uri="{BB962C8B-B14F-4D97-AF65-F5344CB8AC3E}">
        <p14:creationId xmlns:p14="http://schemas.microsoft.com/office/powerpoint/2010/main" val="111295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1" y="-2"/>
            <a:ext cx="3046359" cy="1589315"/>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604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1" y="-2"/>
            <a:ext cx="3046359" cy="1589315"/>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rgbClr val="000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39228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6092825" y="-1"/>
            <a:ext cx="3046359" cy="1872343"/>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2"/>
          <p:cNvSpPr>
            <a:spLocks noGrp="1"/>
          </p:cNvSpPr>
          <p:nvPr>
            <p:ph type="body" sz="quarter" idx="13" hasCustomPrompt="1"/>
          </p:nvPr>
        </p:nvSpPr>
        <p:spPr>
          <a:xfrm>
            <a:off x="6092825" y="646336"/>
            <a:ext cx="3046360" cy="1016298"/>
          </a:xfrm>
        </p:spPr>
        <p:txBody>
          <a:bodyPr anchor="ctr">
            <a:normAutofit/>
          </a:bodyPr>
          <a:lstStyle>
            <a:lvl1pPr marL="0" indent="0" algn="ctr">
              <a:buNone/>
              <a:defRPr sz="6000">
                <a:solidFill>
                  <a:schemeClr val="bg1"/>
                </a:solidFill>
                <a:latin typeface="+mj-lt"/>
              </a:defRPr>
            </a:lvl1pPr>
          </a:lstStyle>
          <a:p>
            <a:pPr lvl="0"/>
            <a:r>
              <a:rPr lang="en-US"/>
              <a:t>3</a:t>
            </a:r>
          </a:p>
        </p:txBody>
      </p:sp>
    </p:spTree>
    <p:custDataLst>
      <p:tags r:id="rId1"/>
    </p:custDataLst>
    <p:extLst>
      <p:ext uri="{BB962C8B-B14F-4D97-AF65-F5344CB8AC3E}">
        <p14:creationId xmlns:p14="http://schemas.microsoft.com/office/powerpoint/2010/main" val="1662087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9145641" y="1"/>
            <a:ext cx="3046359" cy="1872342"/>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2"/>
          <p:cNvSpPr>
            <a:spLocks noGrp="1"/>
          </p:cNvSpPr>
          <p:nvPr>
            <p:ph type="body" sz="quarter" idx="13" hasCustomPrompt="1"/>
          </p:nvPr>
        </p:nvSpPr>
        <p:spPr>
          <a:xfrm>
            <a:off x="9145641" y="646337"/>
            <a:ext cx="3046360" cy="1016298"/>
          </a:xfrm>
        </p:spPr>
        <p:txBody>
          <a:bodyPr anchor="ctr">
            <a:normAutofit/>
          </a:bodyPr>
          <a:lstStyle>
            <a:lvl1pPr marL="0" indent="0" algn="ctr">
              <a:buNone/>
              <a:defRPr sz="6000">
                <a:solidFill>
                  <a:schemeClr val="bg1"/>
                </a:solidFill>
                <a:latin typeface="+mj-lt"/>
              </a:defRPr>
            </a:lvl1pPr>
          </a:lstStyle>
          <a:p>
            <a:pPr lvl="0"/>
            <a:r>
              <a:rPr lang="en-US"/>
              <a:t>4</a:t>
            </a:r>
          </a:p>
        </p:txBody>
      </p:sp>
    </p:spTree>
    <p:custDataLst>
      <p:tags r:id="rId1"/>
    </p:custDataLst>
    <p:extLst>
      <p:ext uri="{BB962C8B-B14F-4D97-AF65-F5344CB8AC3E}">
        <p14:creationId xmlns:p14="http://schemas.microsoft.com/office/powerpoint/2010/main" val="97997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5840"/>
          </a:xfrm>
        </p:spPr>
        <p:txBody>
          <a:bodyPr/>
          <a:lstStyle/>
          <a:p>
            <a:r>
              <a:rPr lang="en-US"/>
              <a:t>Click to edit Master title style</a:t>
            </a:r>
          </a:p>
        </p:txBody>
      </p:sp>
      <p:sp>
        <p:nvSpPr>
          <p:cNvPr id="3" name="Content Placeholder 2"/>
          <p:cNvSpPr>
            <a:spLocks noGrp="1"/>
          </p:cNvSpPr>
          <p:nvPr>
            <p:ph idx="1"/>
          </p:nvPr>
        </p:nvSpPr>
        <p:spPr>
          <a:xfrm>
            <a:off x="838200" y="1600200"/>
            <a:ext cx="10515600" cy="4576763"/>
          </a:xfrm>
        </p:spPr>
        <p:txBody>
          <a:bodyPr/>
          <a:lstStyle>
            <a:lvl2pPr marL="685800" indent="-228600">
              <a:buFontTx/>
              <a:buBlip>
                <a:blip r:embed="rId3"/>
              </a:buBlip>
              <a:defRPr/>
            </a:lvl2pPr>
            <a:lvl3pPr marL="1143000" indent="-228600">
              <a:buFontTx/>
              <a:buBlip>
                <a:blip r:embed="rId4"/>
              </a:buBlip>
              <a:defRPr/>
            </a:lvl3pPr>
            <a:lvl4pPr marL="1600200" indent="-228600">
              <a:buFontTx/>
              <a:buBlip>
                <a:blip r:embed="rId5"/>
              </a:buBlip>
              <a:defRPr/>
            </a:lvl4pPr>
            <a:lvl5pPr marL="2057400" indent="-228600">
              <a:buFontTx/>
              <a:buBlip>
                <a:blip r:embed="rId5"/>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937241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5181600" cy="457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181600" cy="457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45602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9344"/>
            <a:ext cx="3273552" cy="45676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4"/>
          </p:nvPr>
        </p:nvSpPr>
        <p:spPr>
          <a:xfrm>
            <a:off x="4459224" y="1609344"/>
            <a:ext cx="3273552" cy="45676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half" idx="15"/>
          </p:nvPr>
        </p:nvSpPr>
        <p:spPr>
          <a:xfrm>
            <a:off x="8080248" y="1609344"/>
            <a:ext cx="3273552" cy="45676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1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05840"/>
          </a:xfrm>
        </p:spPr>
        <p:txBody>
          <a:bodyPr/>
          <a:lstStyle/>
          <a:p>
            <a:r>
              <a:rPr lang="en-US"/>
              <a:t>Click to edit Master title style</a:t>
            </a:r>
          </a:p>
        </p:txBody>
      </p:sp>
      <p:sp>
        <p:nvSpPr>
          <p:cNvPr id="3" name="Text Placeholder 2"/>
          <p:cNvSpPr>
            <a:spLocks noGrp="1"/>
          </p:cNvSpPr>
          <p:nvPr>
            <p:ph type="body" idx="1"/>
          </p:nvPr>
        </p:nvSpPr>
        <p:spPr>
          <a:xfrm>
            <a:off x="839788" y="161715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171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1801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05840"/>
          </a:xfrm>
        </p:spPr>
        <p:txBody>
          <a:bodyPr/>
          <a:lstStyle/>
          <a:p>
            <a:r>
              <a:rPr lang="en-US"/>
              <a:t>Click to edit Master title style</a:t>
            </a:r>
          </a:p>
        </p:txBody>
      </p:sp>
      <p:sp>
        <p:nvSpPr>
          <p:cNvPr id="3" name="Text Placeholder 2"/>
          <p:cNvSpPr>
            <a:spLocks noGrp="1"/>
          </p:cNvSpPr>
          <p:nvPr>
            <p:ph type="body" idx="1"/>
          </p:nvPr>
        </p:nvSpPr>
        <p:spPr>
          <a:xfrm>
            <a:off x="839788" y="1614170"/>
            <a:ext cx="5157787" cy="669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284017"/>
            <a:ext cx="5157787" cy="31306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14170"/>
            <a:ext cx="5183188" cy="66984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284017"/>
            <a:ext cx="5183188" cy="31306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0" y="5657850"/>
            <a:ext cx="12192000" cy="733425"/>
          </a:xfrm>
          <a:solidFill>
            <a:schemeClr val="accent1">
              <a:lumMod val="75000"/>
            </a:schemeClr>
          </a:solidFill>
        </p:spPr>
        <p:txBody>
          <a:bodyPr tIns="91440" bIns="91440" anchor="ctr"/>
          <a:lstStyle>
            <a:lvl1pPr marL="0" indent="0" algn="ctr">
              <a:buNone/>
              <a:defRPr baseline="0">
                <a:solidFill>
                  <a:schemeClr val="bg1"/>
                </a:solidFill>
              </a:defRPr>
            </a:lvl1pPr>
          </a:lstStyle>
          <a:p>
            <a:pPr lvl="0"/>
            <a:r>
              <a:rPr lang="en-US"/>
              <a:t>Conclusion</a:t>
            </a:r>
          </a:p>
        </p:txBody>
      </p:sp>
    </p:spTree>
    <p:extLst>
      <p:ext uri="{BB962C8B-B14F-4D97-AF65-F5344CB8AC3E}">
        <p14:creationId xmlns:p14="http://schemas.microsoft.com/office/powerpoint/2010/main" val="799459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5840"/>
          </a:xfrm>
        </p:spPr>
        <p:txBody>
          <a:bodyPr/>
          <a:lstStyle/>
          <a:p>
            <a:r>
              <a:rPr lang="en-US"/>
              <a:t>Click to edit Master title style</a:t>
            </a:r>
          </a:p>
        </p:txBody>
      </p:sp>
    </p:spTree>
    <p:extLst>
      <p:ext uri="{BB962C8B-B14F-4D97-AF65-F5344CB8AC3E}">
        <p14:creationId xmlns:p14="http://schemas.microsoft.com/office/powerpoint/2010/main" val="421769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0" y="-10759"/>
            <a:ext cx="3046359" cy="1872343"/>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p:cNvSpPr>
            <a:spLocks noGrp="1"/>
          </p:cNvSpPr>
          <p:nvPr>
            <p:ph type="body" sz="quarter" idx="13" hasCustomPrompt="1"/>
          </p:nvPr>
        </p:nvSpPr>
        <p:spPr>
          <a:xfrm>
            <a:off x="0" y="646337"/>
            <a:ext cx="3046360" cy="1016298"/>
          </a:xfrm>
        </p:spPr>
        <p:txBody>
          <a:bodyPr anchor="ctr">
            <a:normAutofit/>
          </a:bodyPr>
          <a:lstStyle>
            <a:lvl1pPr marL="0" indent="0" algn="ctr">
              <a:buNone/>
              <a:defRPr sz="6000">
                <a:solidFill>
                  <a:schemeClr val="bg1"/>
                </a:solidFill>
                <a:latin typeface="+mj-lt"/>
              </a:defRPr>
            </a:lvl1pPr>
          </a:lstStyle>
          <a:p>
            <a:pPr lvl="0"/>
            <a:r>
              <a:rPr lang="en-US"/>
              <a:t>1</a:t>
            </a:r>
          </a:p>
        </p:txBody>
      </p:sp>
    </p:spTree>
    <p:custDataLst>
      <p:tags r:id="rId1"/>
    </p:custDataLst>
    <p:extLst>
      <p:ext uri="{BB962C8B-B14F-4D97-AF65-F5344CB8AC3E}">
        <p14:creationId xmlns:p14="http://schemas.microsoft.com/office/powerpoint/2010/main" val="2500985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18496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marL="685800" indent="-228600">
              <a:buFontTx/>
              <a:buBlip>
                <a:blip r:embed="rId2"/>
              </a:buBlip>
              <a:defRPr sz="2800"/>
            </a:lvl2pPr>
            <a:lvl3pPr marL="1143000" indent="-228600">
              <a:buFontTx/>
              <a:buBlip>
                <a:blip r:embed="rId3"/>
              </a:buBlip>
              <a:defRPr sz="2400"/>
            </a:lvl3pPr>
            <a:lvl4pPr marL="1600200" indent="-228600">
              <a:buFontTx/>
              <a:buBlip>
                <a:blip r:embed="rId4"/>
              </a:buBlip>
              <a:defRPr sz="2000"/>
            </a:lvl4pPr>
            <a:lvl5pPr marL="2057400" indent="-228600">
              <a:buFontTx/>
              <a:buBlip>
                <a:blip r:embed="rId4"/>
              </a:buBlip>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59732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or Panel">
    <p:spTree>
      <p:nvGrpSpPr>
        <p:cNvPr id="1" name=""/>
        <p:cNvGrpSpPr/>
        <p:nvPr/>
      </p:nvGrpSpPr>
      <p:grpSpPr>
        <a:xfrm>
          <a:off x="0" y="0"/>
          <a:ext cx="0" cy="0"/>
          <a:chOff x="0" y="0"/>
          <a:chExt cx="0" cy="0"/>
        </a:xfrm>
      </p:grpSpPr>
      <p:sp>
        <p:nvSpPr>
          <p:cNvPr id="6" name="Rectangle 5"/>
          <p:cNvSpPr/>
          <p:nvPr userDrawn="1"/>
        </p:nvSpPr>
        <p:spPr>
          <a:xfrm>
            <a:off x="839788" y="457200"/>
            <a:ext cx="2743200" cy="5840660"/>
          </a:xfrm>
          <a:prstGeom prst="rect">
            <a:avLst/>
          </a:prstGeom>
          <a:no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839789" y="457200"/>
            <a:ext cx="2743200" cy="1600200"/>
          </a:xfrm>
        </p:spPr>
        <p:txBody>
          <a:bodyPr anchor="b">
            <a:normAutofit/>
          </a:bodyPr>
          <a:lstStyle>
            <a:lvl1pPr>
              <a:defRPr sz="2800">
                <a:solidFill>
                  <a:schemeClr val="tx2"/>
                </a:solidFill>
                <a:latin typeface="+mj-lt"/>
              </a:defRPr>
            </a:lvl1pPr>
          </a:lstStyle>
          <a:p>
            <a:r>
              <a:rPr lang="en-US"/>
              <a:t>Click to edit Master title style</a:t>
            </a:r>
          </a:p>
        </p:txBody>
      </p:sp>
      <p:sp>
        <p:nvSpPr>
          <p:cNvPr id="3" name="Content Placeholder 2"/>
          <p:cNvSpPr>
            <a:spLocks noGrp="1"/>
          </p:cNvSpPr>
          <p:nvPr>
            <p:ph idx="1"/>
          </p:nvPr>
        </p:nvSpPr>
        <p:spPr>
          <a:xfrm>
            <a:off x="4297680" y="457200"/>
            <a:ext cx="7057708" cy="5840659"/>
          </a:xfrm>
        </p:spPr>
        <p:txBody>
          <a:bodyPr/>
          <a:lstStyle>
            <a:lvl1pPr>
              <a:defRPr sz="3200"/>
            </a:lvl1pPr>
            <a:lvl2pPr marL="685800" indent="-228600">
              <a:buFontTx/>
              <a:buBlip>
                <a:blip r:embed="rId3"/>
              </a:buBlip>
              <a:defRPr sz="2800"/>
            </a:lvl2pPr>
            <a:lvl3pPr marL="1143000" indent="-228600">
              <a:buFontTx/>
              <a:buBlip>
                <a:blip r:embed="rId4"/>
              </a:buBlip>
              <a:defRPr sz="2400"/>
            </a:lvl3pPr>
            <a:lvl4pPr marL="1600200" indent="-228600">
              <a:buFontTx/>
              <a:buBlip>
                <a:blip r:embed="rId5"/>
              </a:buBlip>
              <a:defRPr sz="2000"/>
            </a:lvl4pPr>
            <a:lvl5pPr marL="2057400" indent="-228600">
              <a:buFontTx/>
              <a:buBlip>
                <a:blip r:embed="rId5"/>
              </a:buBlip>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2743200" cy="4240460"/>
          </a:xfrm>
        </p:spPr>
        <p:txBody>
          <a:bodyPr tIns="91440" bIns="91440"/>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ustDataLst>
      <p:tags r:id="rId1"/>
    </p:custDataLst>
    <p:extLst>
      <p:ext uri="{BB962C8B-B14F-4D97-AF65-F5344CB8AC3E}">
        <p14:creationId xmlns:p14="http://schemas.microsoft.com/office/powerpoint/2010/main" val="2897033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ustDataLst>
      <p:tags r:id="rId1"/>
    </p:custDataLst>
    <p:extLst>
      <p:ext uri="{BB962C8B-B14F-4D97-AF65-F5344CB8AC3E}">
        <p14:creationId xmlns:p14="http://schemas.microsoft.com/office/powerpoint/2010/main" val="2323148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
        <p:nvSpPr>
          <p:cNvPr id="2" name="Footer Placeholder 1"/>
          <p:cNvSpPr>
            <a:spLocks noGrp="1"/>
          </p:cNvSpPr>
          <p:nvPr>
            <p:ph type="ftr" sz="quarter" idx="10"/>
          </p:nvPr>
        </p:nvSpPr>
        <p:spPr/>
        <p:txBody>
          <a:bodyPr/>
          <a:lstStyle/>
          <a:p>
            <a:endParaRPr lang="en-US"/>
          </a:p>
        </p:txBody>
      </p:sp>
    </p:spTree>
    <p:custDataLst>
      <p:tags r:id="rId1"/>
    </p:custDataLst>
    <p:extLst>
      <p:ext uri="{BB962C8B-B14F-4D97-AF65-F5344CB8AC3E}">
        <p14:creationId xmlns:p14="http://schemas.microsoft.com/office/powerpoint/2010/main" val="4282520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7463DD-1237-4FA8-B195-CBD238876E63}"/>
              </a:ext>
            </a:extLst>
          </p:cNvPr>
          <p:cNvSpPr>
            <a:spLocks noGrp="1"/>
          </p:cNvSpPr>
          <p:nvPr>
            <p:ph type="title" hasCustomPrompt="1"/>
          </p:nvPr>
        </p:nvSpPr>
        <p:spPr/>
        <p:txBody>
          <a:bodyPr/>
          <a:lstStyle>
            <a:lvl1pPr>
              <a:defRPr>
                <a:solidFill>
                  <a:schemeClr val="tx1"/>
                </a:solidFill>
              </a:defRPr>
            </a:lvl1pPr>
          </a:lstStyle>
          <a:p>
            <a:r>
              <a:rPr lang="en-US" noProof="0"/>
              <a:t>Write title here</a:t>
            </a:r>
            <a:endParaRPr lang="en-US"/>
          </a:p>
        </p:txBody>
      </p:sp>
      <p:sp>
        <p:nvSpPr>
          <p:cNvPr id="3" name="Symbol zastępczy daty 2">
            <a:extLst>
              <a:ext uri="{FF2B5EF4-FFF2-40B4-BE49-F238E27FC236}">
                <a16:creationId xmlns:a16="http://schemas.microsoft.com/office/drawing/2014/main" id="{0E58D595-E919-4DC5-B7BC-954C39A678F7}"/>
              </a:ext>
            </a:extLst>
          </p:cNvPr>
          <p:cNvSpPr>
            <a:spLocks noGrp="1"/>
          </p:cNvSpPr>
          <p:nvPr>
            <p:ph type="dt" sz="half" idx="10"/>
          </p:nvPr>
        </p:nvSpPr>
        <p:spPr/>
        <p:txBody>
          <a:bodyPr/>
          <a:lstStyle/>
          <a:p>
            <a:fld id="{AF841A08-3295-46F3-B846-787186529420}" type="datetime1">
              <a:rPr lang="en-US" smtClean="0"/>
              <a:t>2/25/2025</a:t>
            </a:fld>
            <a:endParaRPr lang="en-US"/>
          </a:p>
        </p:txBody>
      </p:sp>
      <p:sp>
        <p:nvSpPr>
          <p:cNvPr id="4" name="Symbol zastępczy stopki 3">
            <a:extLst>
              <a:ext uri="{FF2B5EF4-FFF2-40B4-BE49-F238E27FC236}">
                <a16:creationId xmlns:a16="http://schemas.microsoft.com/office/drawing/2014/main" id="{BF3C28E3-54FC-4AC8-868C-79CEEDCCAEEF}"/>
              </a:ext>
            </a:extLst>
          </p:cNvPr>
          <p:cNvSpPr>
            <a:spLocks noGrp="1"/>
          </p:cNvSpPr>
          <p:nvPr>
            <p:ph type="ftr" sz="quarter" idx="11"/>
          </p:nvPr>
        </p:nvSpPr>
        <p:spPr/>
        <p:txBody>
          <a:bodyPr/>
          <a:lstStyle/>
          <a:p>
            <a:endParaRPr lang="en-US"/>
          </a:p>
        </p:txBody>
      </p:sp>
      <p:sp>
        <p:nvSpPr>
          <p:cNvPr id="5" name="Symbol zastępczy numeru slajdu 4">
            <a:extLst>
              <a:ext uri="{FF2B5EF4-FFF2-40B4-BE49-F238E27FC236}">
                <a16:creationId xmlns:a16="http://schemas.microsoft.com/office/drawing/2014/main" id="{ADC6A627-F5F7-42F2-9FA7-5671168CC6A3}"/>
              </a:ext>
            </a:extLst>
          </p:cNvPr>
          <p:cNvSpPr>
            <a:spLocks noGrp="1"/>
          </p:cNvSpPr>
          <p:nvPr>
            <p:ph type="sldNum" sz="quarter" idx="12"/>
          </p:nvPr>
        </p:nvSpPr>
        <p:spPr/>
        <p:txBody>
          <a:bodyPr/>
          <a:lstStyle/>
          <a:p>
            <a:fld id="{88555F45-05E1-4AB6-A090-051B6D14F12A}" type="slidenum">
              <a:rPr lang="en-US" smtClean="0"/>
              <a:pPr/>
              <a:t>‹#›</a:t>
            </a:fld>
            <a:endParaRPr lang="en-US"/>
          </a:p>
        </p:txBody>
      </p:sp>
    </p:spTree>
    <p:custDataLst>
      <p:tags r:id="rId1"/>
    </p:custDataLst>
    <p:extLst>
      <p:ext uri="{BB962C8B-B14F-4D97-AF65-F5344CB8AC3E}">
        <p14:creationId xmlns:p14="http://schemas.microsoft.com/office/powerpoint/2010/main" val="315804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custDataLst>
      <p:tags r:id="rId1"/>
    </p:custDataLst>
    <p:extLst>
      <p:ext uri="{BB962C8B-B14F-4D97-AF65-F5344CB8AC3E}">
        <p14:creationId xmlns:p14="http://schemas.microsoft.com/office/powerpoint/2010/main" val="1267266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6FB5-3C0F-113C-88E0-90A61BE13E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DB5457-3EEB-D8C8-F225-903C20C31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a:extLst>
              <a:ext uri="{FF2B5EF4-FFF2-40B4-BE49-F238E27FC236}">
                <a16:creationId xmlns:a16="http://schemas.microsoft.com/office/drawing/2014/main" id="{EA3EB7AF-4C57-940E-B872-0FBB1D191752}"/>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b="1">
                <a:solidFill>
                  <a:schemeClr val="bg1">
                    <a:lumMod val="50000"/>
                  </a:schemeClr>
                </a:solidFill>
              </a:defRPr>
            </a:lvl1pPr>
          </a:lstStyle>
          <a:p>
            <a:r>
              <a:rPr lang="en-US"/>
              <a:t>Industry Intermediary Name</a:t>
            </a:r>
          </a:p>
        </p:txBody>
      </p:sp>
      <p:sp>
        <p:nvSpPr>
          <p:cNvPr id="9" name="Slide Number Placeholder 5">
            <a:extLst>
              <a:ext uri="{FF2B5EF4-FFF2-40B4-BE49-F238E27FC236}">
                <a16:creationId xmlns:a16="http://schemas.microsoft.com/office/drawing/2014/main" id="{20A7E658-ACEE-2FD8-568B-FDBBDEBBD177}"/>
              </a:ext>
            </a:extLst>
          </p:cNvPr>
          <p:cNvSpPr>
            <a:spLocks noGrp="1"/>
          </p:cNvSpPr>
          <p:nvPr>
            <p:ph type="sldNum" sz="quarter" idx="4"/>
          </p:nvPr>
        </p:nvSpPr>
        <p:spPr>
          <a:xfrm>
            <a:off x="9448800" y="6492875"/>
            <a:ext cx="2743200" cy="365125"/>
          </a:xfrm>
          <a:prstGeom prst="rect">
            <a:avLst/>
          </a:prstGeom>
        </p:spPr>
        <p:txBody>
          <a:bodyPr/>
          <a:lstStyle>
            <a:lvl1pPr algn="r">
              <a:defRPr sz="1200" b="1">
                <a:solidFill>
                  <a:schemeClr val="bg1">
                    <a:lumMod val="50000"/>
                  </a:schemeClr>
                </a:solidFill>
              </a:defRPr>
            </a:lvl1pPr>
          </a:lstStyle>
          <a:p>
            <a:fld id="{18DA5409-A791-494D-8846-31C841A8EC1C}" type="slidenum">
              <a:rPr lang="en-US" smtClean="0"/>
              <a:pPr/>
              <a:t>‹#›</a:t>
            </a:fld>
            <a:endParaRPr lang="en-US"/>
          </a:p>
        </p:txBody>
      </p:sp>
    </p:spTree>
    <p:extLst>
      <p:ext uri="{BB962C8B-B14F-4D97-AF65-F5344CB8AC3E}">
        <p14:creationId xmlns:p14="http://schemas.microsoft.com/office/powerpoint/2010/main" val="946970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tandard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606352"/>
            <a:ext cx="10515600" cy="642930"/>
          </a:xfrm>
          <a:prstGeom prst="rect">
            <a:avLst/>
          </a:prstGeom>
        </p:spPr>
        <p:txBody>
          <a:bodyPr/>
          <a:lstStyle>
            <a:lvl1pPr>
              <a:defRPr>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5C133C92-435A-4F6B-9900-4EEF4A9C51C8}"/>
              </a:ext>
            </a:extLst>
          </p:cNvPr>
          <p:cNvSpPr>
            <a:spLocks noGrp="1"/>
          </p:cNvSpPr>
          <p:nvPr>
            <p:ph type="body" sz="quarter" idx="10"/>
          </p:nvPr>
        </p:nvSpPr>
        <p:spPr>
          <a:xfrm>
            <a:off x="995363" y="1436688"/>
            <a:ext cx="10358437" cy="4760912"/>
          </a:xfrm>
          <a:prstGeom prst="rect">
            <a:avLst/>
          </a:prstGeom>
        </p:spPr>
        <p:txBody>
          <a:bodyPr/>
          <a:lstStyle>
            <a:lvl1pPr marL="0" indent="0">
              <a:lnSpc>
                <a:spcPct val="100000"/>
              </a:lnSpc>
              <a:spcBef>
                <a:spcPts val="600"/>
              </a:spcBef>
              <a:spcAft>
                <a:spcPts val="600"/>
              </a:spcAft>
              <a:buNone/>
              <a:defRPr/>
            </a:lvl1pPr>
            <a:lvl2pPr>
              <a:lnSpc>
                <a:spcPct val="100000"/>
              </a:lnSpc>
              <a:spcBef>
                <a:spcPts val="600"/>
              </a:spcBef>
              <a:spcAft>
                <a:spcPts val="600"/>
              </a:spcAft>
              <a:defRPr/>
            </a:lvl2pPr>
            <a:lvl3pPr marL="1143000" indent="-228600">
              <a:lnSpc>
                <a:spcPct val="100000"/>
              </a:lnSpc>
              <a:spcBef>
                <a:spcPts val="600"/>
              </a:spcBef>
              <a:spcAft>
                <a:spcPts val="600"/>
              </a:spcAft>
              <a:buFont typeface="Verdana" panose="020B0604030504040204" pitchFamily="34" charset="0"/>
              <a:buChar cha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78189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B152BA48-A42C-40DC-9A2F-4695690A65E7}"/>
              </a:ext>
            </a:extLst>
          </p:cNvPr>
          <p:cNvSpPr>
            <a:spLocks noGrp="1"/>
          </p:cNvSpPr>
          <p:nvPr>
            <p:ph type="title"/>
          </p:nvPr>
        </p:nvSpPr>
        <p:spPr>
          <a:xfrm>
            <a:off x="87086" y="1110796"/>
            <a:ext cx="2797628" cy="1325563"/>
          </a:xfrm>
          <a:prstGeom prst="rect">
            <a:avLst/>
          </a:prstGeom>
        </p:spPr>
        <p:txBody>
          <a:bodyPr/>
          <a:lstStyle>
            <a:lvl1pPr>
              <a:defRPr lang="en-US" sz="3600" kern="1200"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marL="0" lvl="0" indent="0" algn="l" defTabSz="914400" rtl="0" eaLnBrk="1" latinLnBrk="0" hangingPunct="1">
              <a:lnSpc>
                <a:spcPct val="90000"/>
              </a:lnSpc>
              <a:spcBef>
                <a:spcPts val="1000"/>
              </a:spcBef>
              <a:buClr>
                <a:srgbClr val="047C7C"/>
              </a:buClr>
              <a:buFont typeface="Wingdings" panose="05000000000000000000" pitchFamily="2" charset="2"/>
              <a:buNone/>
            </a:pPr>
            <a:r>
              <a:rPr lang="en-US"/>
              <a:t>Click to edit Master title style</a:t>
            </a:r>
          </a:p>
        </p:txBody>
      </p:sp>
    </p:spTree>
    <p:custDataLst>
      <p:tags r:id="rId1"/>
    </p:custDataLst>
    <p:extLst>
      <p:ext uri="{BB962C8B-B14F-4D97-AF65-F5344CB8AC3E}">
        <p14:creationId xmlns:p14="http://schemas.microsoft.com/office/powerpoint/2010/main" val="250481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3043291" y="-10758"/>
            <a:ext cx="3046359" cy="1872343"/>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2"/>
          <p:cNvSpPr>
            <a:spLocks noGrp="1"/>
          </p:cNvSpPr>
          <p:nvPr>
            <p:ph type="body" sz="quarter" idx="13" hasCustomPrompt="1"/>
          </p:nvPr>
        </p:nvSpPr>
        <p:spPr>
          <a:xfrm>
            <a:off x="3055992" y="656573"/>
            <a:ext cx="3046360" cy="1016298"/>
          </a:xfrm>
        </p:spPr>
        <p:txBody>
          <a:bodyPr anchor="ctr">
            <a:normAutofit/>
          </a:bodyPr>
          <a:lstStyle>
            <a:lvl1pPr marL="0" indent="0" algn="ctr">
              <a:buNone/>
              <a:defRPr sz="6000">
                <a:solidFill>
                  <a:schemeClr val="bg1"/>
                </a:solidFill>
                <a:latin typeface="+mj-lt"/>
              </a:defRPr>
            </a:lvl1pPr>
          </a:lstStyle>
          <a:p>
            <a:pPr lvl="0"/>
            <a:r>
              <a:rPr lang="en-US"/>
              <a:t>2</a:t>
            </a:r>
          </a:p>
        </p:txBody>
      </p:sp>
      <p:sp>
        <p:nvSpPr>
          <p:cNvPr id="6" name="Rectangle 5">
            <a:extLst>
              <a:ext uri="{FF2B5EF4-FFF2-40B4-BE49-F238E27FC236}">
                <a16:creationId xmlns:a16="http://schemas.microsoft.com/office/drawing/2014/main" id="{5E19AE8E-5E70-416A-B601-969DEE18CEC9}"/>
              </a:ext>
            </a:extLst>
          </p:cNvPr>
          <p:cNvSpPr/>
          <p:nvPr userDrawn="1"/>
        </p:nvSpPr>
        <p:spPr>
          <a:xfrm>
            <a:off x="387274" y="3654465"/>
            <a:ext cx="1420009" cy="446441"/>
          </a:xfrm>
          <a:prstGeom prst="rect">
            <a:avLst/>
          </a:prstGeom>
          <a:solidFill>
            <a:srgbClr val="00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0, 0, 95</a:t>
            </a:r>
          </a:p>
        </p:txBody>
      </p:sp>
      <p:sp>
        <p:nvSpPr>
          <p:cNvPr id="7" name="Rectangle 6">
            <a:extLst>
              <a:ext uri="{FF2B5EF4-FFF2-40B4-BE49-F238E27FC236}">
                <a16:creationId xmlns:a16="http://schemas.microsoft.com/office/drawing/2014/main" id="{EBD3D294-F639-4EE8-82FE-171200BBF2BC}"/>
              </a:ext>
            </a:extLst>
          </p:cNvPr>
          <p:cNvSpPr/>
          <p:nvPr userDrawn="1"/>
        </p:nvSpPr>
        <p:spPr>
          <a:xfrm>
            <a:off x="387273" y="4226414"/>
            <a:ext cx="1420009" cy="446441"/>
          </a:xfrm>
          <a:prstGeom prst="rect">
            <a:avLst/>
          </a:prstGeom>
          <a:solidFill>
            <a:srgbClr val="356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53, 107, 161</a:t>
            </a:r>
          </a:p>
        </p:txBody>
      </p:sp>
      <p:sp>
        <p:nvSpPr>
          <p:cNvPr id="8" name="Rectangle 7">
            <a:extLst>
              <a:ext uri="{FF2B5EF4-FFF2-40B4-BE49-F238E27FC236}">
                <a16:creationId xmlns:a16="http://schemas.microsoft.com/office/drawing/2014/main" id="{C974BA36-3993-4FB2-B69C-D5338088436B}"/>
              </a:ext>
            </a:extLst>
          </p:cNvPr>
          <p:cNvSpPr/>
          <p:nvPr userDrawn="1"/>
        </p:nvSpPr>
        <p:spPr>
          <a:xfrm>
            <a:off x="1916652" y="3654464"/>
            <a:ext cx="1420009" cy="446441"/>
          </a:xfrm>
          <a:prstGeom prst="rect">
            <a:avLst/>
          </a:prstGeom>
          <a:solidFill>
            <a:srgbClr val="AD9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173, 151, 73</a:t>
            </a:r>
          </a:p>
        </p:txBody>
      </p:sp>
      <p:sp>
        <p:nvSpPr>
          <p:cNvPr id="9" name="Rectangle 8">
            <a:extLst>
              <a:ext uri="{FF2B5EF4-FFF2-40B4-BE49-F238E27FC236}">
                <a16:creationId xmlns:a16="http://schemas.microsoft.com/office/drawing/2014/main" id="{0F764D7C-3BFE-4E06-B1AB-EBD0E5D2A21C}"/>
              </a:ext>
            </a:extLst>
          </p:cNvPr>
          <p:cNvSpPr/>
          <p:nvPr userDrawn="1"/>
        </p:nvSpPr>
        <p:spPr>
          <a:xfrm>
            <a:off x="1916652" y="4226414"/>
            <a:ext cx="1420009" cy="446441"/>
          </a:xfrm>
          <a:prstGeom prst="rect">
            <a:avLst/>
          </a:prstGeom>
          <a:solidFill>
            <a:srgbClr val="E0C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224, 207, 60</a:t>
            </a:r>
          </a:p>
        </p:txBody>
      </p:sp>
      <p:sp>
        <p:nvSpPr>
          <p:cNvPr id="10" name="Rectangle 9">
            <a:extLst>
              <a:ext uri="{FF2B5EF4-FFF2-40B4-BE49-F238E27FC236}">
                <a16:creationId xmlns:a16="http://schemas.microsoft.com/office/drawing/2014/main" id="{3CCC33B8-2B64-4852-AFF1-A9D8AFAFB4BF}"/>
              </a:ext>
            </a:extLst>
          </p:cNvPr>
          <p:cNvSpPr/>
          <p:nvPr userDrawn="1"/>
        </p:nvSpPr>
        <p:spPr>
          <a:xfrm>
            <a:off x="1916652" y="4798364"/>
            <a:ext cx="1420009" cy="446441"/>
          </a:xfrm>
          <a:prstGeom prst="rect">
            <a:avLst/>
          </a:prstGeom>
          <a:solidFill>
            <a:srgbClr val="F0E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240, 232, 174</a:t>
            </a:r>
          </a:p>
        </p:txBody>
      </p:sp>
      <p:sp>
        <p:nvSpPr>
          <p:cNvPr id="11" name="Rectangle 10">
            <a:extLst>
              <a:ext uri="{FF2B5EF4-FFF2-40B4-BE49-F238E27FC236}">
                <a16:creationId xmlns:a16="http://schemas.microsoft.com/office/drawing/2014/main" id="{12EF9113-2B61-45EB-9D60-AD281F7A4243}"/>
              </a:ext>
            </a:extLst>
          </p:cNvPr>
          <p:cNvSpPr/>
          <p:nvPr userDrawn="1"/>
        </p:nvSpPr>
        <p:spPr>
          <a:xfrm>
            <a:off x="387273" y="4761885"/>
            <a:ext cx="1420009" cy="446441"/>
          </a:xfrm>
          <a:prstGeom prst="rect">
            <a:avLst/>
          </a:prstGeom>
          <a:solidFill>
            <a:srgbClr val="CAC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202, 202, 220</a:t>
            </a:r>
          </a:p>
        </p:txBody>
      </p:sp>
      <p:sp>
        <p:nvSpPr>
          <p:cNvPr id="12" name="Rectangle 11">
            <a:extLst>
              <a:ext uri="{FF2B5EF4-FFF2-40B4-BE49-F238E27FC236}">
                <a16:creationId xmlns:a16="http://schemas.microsoft.com/office/drawing/2014/main" id="{BEF8F295-2CA5-499B-83D1-D00B3B5A044B}"/>
              </a:ext>
            </a:extLst>
          </p:cNvPr>
          <p:cNvSpPr/>
          <p:nvPr userDrawn="1"/>
        </p:nvSpPr>
        <p:spPr>
          <a:xfrm>
            <a:off x="3452285" y="4226414"/>
            <a:ext cx="1413754" cy="443305"/>
          </a:xfrm>
          <a:prstGeom prst="rect">
            <a:avLst/>
          </a:prstGeom>
          <a:solidFill>
            <a:srgbClr val="F6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246, 39 76</a:t>
            </a:r>
          </a:p>
        </p:txBody>
      </p:sp>
      <p:sp>
        <p:nvSpPr>
          <p:cNvPr id="13" name="Rectangle 12">
            <a:extLst>
              <a:ext uri="{FF2B5EF4-FFF2-40B4-BE49-F238E27FC236}">
                <a16:creationId xmlns:a16="http://schemas.microsoft.com/office/drawing/2014/main" id="{E65D83AE-2DD0-4620-BA96-86E1F4FC056C}"/>
              </a:ext>
            </a:extLst>
          </p:cNvPr>
          <p:cNvSpPr/>
          <p:nvPr userDrawn="1"/>
        </p:nvSpPr>
        <p:spPr>
          <a:xfrm>
            <a:off x="3446030" y="3657600"/>
            <a:ext cx="1420009" cy="443305"/>
          </a:xfrm>
          <a:prstGeom prst="rect">
            <a:avLst/>
          </a:prstGeom>
          <a:solidFill>
            <a:srgbClr val="B50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181, 7, 40</a:t>
            </a:r>
          </a:p>
        </p:txBody>
      </p:sp>
      <p:sp>
        <p:nvSpPr>
          <p:cNvPr id="14" name="Rectangle 13">
            <a:extLst>
              <a:ext uri="{FF2B5EF4-FFF2-40B4-BE49-F238E27FC236}">
                <a16:creationId xmlns:a16="http://schemas.microsoft.com/office/drawing/2014/main" id="{D9FF9AF1-1FE4-4A7F-869D-586D3BF2B6B7}"/>
              </a:ext>
            </a:extLst>
          </p:cNvPr>
          <p:cNvSpPr/>
          <p:nvPr userDrawn="1"/>
        </p:nvSpPr>
        <p:spPr>
          <a:xfrm>
            <a:off x="3452285" y="4761885"/>
            <a:ext cx="1413754" cy="443305"/>
          </a:xfrm>
          <a:prstGeom prst="rect">
            <a:avLst/>
          </a:prstGeom>
          <a:solidFill>
            <a:srgbClr val="F8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248, 154, 154</a:t>
            </a:r>
          </a:p>
        </p:txBody>
      </p:sp>
    </p:spTree>
    <p:custDataLst>
      <p:tags r:id="rId1"/>
    </p:custDataLst>
    <p:extLst>
      <p:ext uri="{BB962C8B-B14F-4D97-AF65-F5344CB8AC3E}">
        <p14:creationId xmlns:p14="http://schemas.microsoft.com/office/powerpoint/2010/main" val="33669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6092825" y="-10759"/>
            <a:ext cx="3046359" cy="1872343"/>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2"/>
          <p:cNvSpPr>
            <a:spLocks noGrp="1"/>
          </p:cNvSpPr>
          <p:nvPr>
            <p:ph type="body" sz="quarter" idx="13" hasCustomPrompt="1"/>
          </p:nvPr>
        </p:nvSpPr>
        <p:spPr>
          <a:xfrm>
            <a:off x="6092825" y="646336"/>
            <a:ext cx="3046360" cy="1016298"/>
          </a:xfrm>
        </p:spPr>
        <p:txBody>
          <a:bodyPr anchor="ctr">
            <a:normAutofit/>
          </a:bodyPr>
          <a:lstStyle>
            <a:lvl1pPr marL="0" indent="0" algn="ctr">
              <a:buNone/>
              <a:defRPr sz="6000">
                <a:solidFill>
                  <a:schemeClr val="bg1"/>
                </a:solidFill>
                <a:latin typeface="+mj-lt"/>
              </a:defRPr>
            </a:lvl1pPr>
          </a:lstStyle>
          <a:p>
            <a:pPr lvl="0"/>
            <a:r>
              <a:rPr lang="en-US"/>
              <a:t>3</a:t>
            </a:r>
          </a:p>
        </p:txBody>
      </p:sp>
    </p:spTree>
    <p:custDataLst>
      <p:tags r:id="rId1"/>
    </p:custDataLst>
    <p:extLst>
      <p:ext uri="{BB962C8B-B14F-4D97-AF65-F5344CB8AC3E}">
        <p14:creationId xmlns:p14="http://schemas.microsoft.com/office/powerpoint/2010/main" val="377782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p:cNvSpPr/>
          <p:nvPr userDrawn="1"/>
        </p:nvSpPr>
        <p:spPr>
          <a:xfrm rot="10800000">
            <a:off x="9145641" y="-10757"/>
            <a:ext cx="3046359" cy="1872342"/>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2"/>
          <p:cNvSpPr>
            <a:spLocks noGrp="1"/>
          </p:cNvSpPr>
          <p:nvPr>
            <p:ph type="body" sz="quarter" idx="13" hasCustomPrompt="1"/>
          </p:nvPr>
        </p:nvSpPr>
        <p:spPr>
          <a:xfrm>
            <a:off x="9145641" y="646337"/>
            <a:ext cx="3046360" cy="1016298"/>
          </a:xfrm>
        </p:spPr>
        <p:txBody>
          <a:bodyPr anchor="ctr">
            <a:normAutofit/>
          </a:bodyPr>
          <a:lstStyle>
            <a:lvl1pPr marL="0" indent="0" algn="ctr">
              <a:buNone/>
              <a:defRPr sz="6000">
                <a:solidFill>
                  <a:schemeClr val="bg1"/>
                </a:solidFill>
                <a:latin typeface="+mj-lt"/>
              </a:defRPr>
            </a:lvl1pPr>
          </a:lstStyle>
          <a:p>
            <a:pPr lvl="0"/>
            <a:r>
              <a:rPr lang="en-US"/>
              <a:t>4</a:t>
            </a:r>
          </a:p>
        </p:txBody>
      </p:sp>
    </p:spTree>
    <p:custDataLst>
      <p:tags r:id="rId1"/>
    </p:custDataLst>
    <p:extLst>
      <p:ext uri="{BB962C8B-B14F-4D97-AF65-F5344CB8AC3E}">
        <p14:creationId xmlns:p14="http://schemas.microsoft.com/office/powerpoint/2010/main" val="3957787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5840"/>
          </a:xfrm>
        </p:spPr>
        <p:txBody>
          <a:bodyPr/>
          <a:lstStyle/>
          <a:p>
            <a:r>
              <a:rPr lang="en-US"/>
              <a:t>Click to edit Master title style</a:t>
            </a:r>
          </a:p>
        </p:txBody>
      </p:sp>
      <p:sp>
        <p:nvSpPr>
          <p:cNvPr id="3" name="Content Placeholder 2"/>
          <p:cNvSpPr>
            <a:spLocks noGrp="1"/>
          </p:cNvSpPr>
          <p:nvPr>
            <p:ph idx="1"/>
          </p:nvPr>
        </p:nvSpPr>
        <p:spPr>
          <a:xfrm>
            <a:off x="838200" y="1600200"/>
            <a:ext cx="10515600" cy="4576763"/>
          </a:xfrm>
        </p:spPr>
        <p:txBody>
          <a:bodyPr/>
          <a:lstStyle>
            <a:lvl2pPr marL="685800" indent="-228600">
              <a:buFontTx/>
              <a:buBlip>
                <a:blip r:embed="rId2"/>
              </a:buBlip>
              <a:defRPr/>
            </a:lvl2pPr>
            <a:lvl3pPr marL="1143000" indent="-228600">
              <a:buFontTx/>
              <a:buBlip>
                <a:blip r:embed="rId3"/>
              </a:buBlip>
              <a:defRPr/>
            </a:lvl3pPr>
            <a:lvl4pPr marL="1600200" indent="-228600">
              <a:buFontTx/>
              <a:buBlip>
                <a:blip r:embed="rId4"/>
              </a:buBlip>
              <a:defRPr/>
            </a:lvl4pPr>
            <a:lvl5pPr marL="2057400" indent="-228600">
              <a:buFontTx/>
              <a:buBlip>
                <a:blip r:embed="rId4"/>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812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5181600" cy="457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181600" cy="457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35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9344"/>
            <a:ext cx="3273552" cy="45676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4"/>
          </p:nvPr>
        </p:nvSpPr>
        <p:spPr>
          <a:xfrm>
            <a:off x="4459224" y="1609344"/>
            <a:ext cx="3273552" cy="45676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half" idx="15"/>
          </p:nvPr>
        </p:nvSpPr>
        <p:spPr>
          <a:xfrm>
            <a:off x="8080248" y="1609344"/>
            <a:ext cx="3273552" cy="45676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73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oleObject" Target="../embeddings/oleObject1.bin"/><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ags" Target="../tags/tag11.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ags" Target="../tags/tag10.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28" Type="http://schemas.openxmlformats.org/officeDocument/2006/relationships/image" Target="../media/image5.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03778C6-F7BA-43DE-9CF1-056FAFF4434A}"/>
              </a:ext>
            </a:extLst>
          </p:cNvPr>
          <p:cNvGraphicFramePr>
            <a:graphicFrameLocks noChangeAspect="1"/>
          </p:cNvGraphicFramePr>
          <p:nvPr userDrawn="1">
            <p:custDataLst>
              <p:tags r:id="rId19"/>
            </p:custDataLst>
            <p:extLst>
              <p:ext uri="{D42A27DB-BD31-4B8C-83A1-F6EECF244321}">
                <p14:modId xmlns:p14="http://schemas.microsoft.com/office/powerpoint/2010/main" val="3457144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25" imgH="424" progId="TCLayout.ActiveDocument.1">
                  <p:embed/>
                </p:oleObj>
              </mc:Choice>
              <mc:Fallback>
                <p:oleObj name="think-cell Slide" r:id="rId21" imgW="425" imgH="424" progId="TCLayout.ActiveDocument.1">
                  <p:embed/>
                  <p:pic>
                    <p:nvPicPr>
                      <p:cNvPr id="5" name="Object 4" hidden="1">
                        <a:extLst>
                          <a:ext uri="{FF2B5EF4-FFF2-40B4-BE49-F238E27FC236}">
                            <a16:creationId xmlns:a16="http://schemas.microsoft.com/office/drawing/2014/main" id="{203778C6-F7BA-43DE-9CF1-056FAFF4434A}"/>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03B7512-03A4-45A0-8EA2-DCFF33EEE9E2}"/>
              </a:ext>
            </a:extLst>
          </p:cNvPr>
          <p:cNvSpPr/>
          <p:nvPr userDrawn="1">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a:latin typeface="Franklin Gothic Medium" panose="020B0603020102020204" pitchFamily="34" charset="0"/>
              <a:ea typeface="+mj-ea"/>
              <a:cs typeface="+mj-cs"/>
              <a:sym typeface="Franklin Gothic Medium" panose="020B0603020102020204" pitchFamily="34" charset="0"/>
            </a:endParaRPr>
          </a:p>
        </p:txBody>
      </p:sp>
      <p:sp>
        <p:nvSpPr>
          <p:cNvPr id="2" name="Title Placeholder 1"/>
          <p:cNvSpPr>
            <a:spLocks noGrp="1"/>
          </p:cNvSpPr>
          <p:nvPr>
            <p:ph type="title"/>
          </p:nvPr>
        </p:nvSpPr>
        <p:spPr>
          <a:xfrm>
            <a:off x="838200" y="365125"/>
            <a:ext cx="10515600" cy="10080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19441"/>
            <a:ext cx="10515600" cy="45164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a:spLocks noChangeArrowheads="1"/>
          </p:cNvSpPr>
          <p:nvPr userDrawn="1"/>
        </p:nvSpPr>
        <p:spPr bwMode="auto">
          <a:xfrm>
            <a:off x="1524" y="6629400"/>
            <a:ext cx="12188952" cy="228600"/>
          </a:xfrm>
          <a:prstGeom prst="rect">
            <a:avLst/>
          </a:prstGeom>
          <a:gradFill flip="none" rotWithShape="1">
            <a:gsLst>
              <a:gs pos="74171">
                <a:srgbClr val="EDE39D"/>
              </a:gs>
              <a:gs pos="97959">
                <a:srgbClr val="E1D361"/>
              </a:gs>
              <a:gs pos="47613">
                <a:srgbClr val="E1D250"/>
              </a:gs>
              <a:gs pos="0">
                <a:srgbClr val="E1D361"/>
              </a:gs>
              <a:gs pos="23000">
                <a:srgbClr val="EDE39D"/>
              </a:gs>
            </a:gsLst>
            <a:lin ang="0" scaled="1"/>
            <a:tileRect/>
          </a:gra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fontAlgn="auto">
              <a:spcBef>
                <a:spcPts val="0"/>
              </a:spcBef>
              <a:spcAft>
                <a:spcPts val="0"/>
              </a:spcAft>
            </a:pPr>
            <a:endParaRPr lang="en-US">
              <a:solidFill>
                <a:prstClr val="black"/>
              </a:solidFill>
              <a:latin typeface="Calibri"/>
            </a:endParaRPr>
          </a:p>
        </p:txBody>
      </p:sp>
      <p:sp>
        <p:nvSpPr>
          <p:cNvPr id="13" name="Rectangle 12">
            <a:extLst>
              <a:ext uri="{FF2B5EF4-FFF2-40B4-BE49-F238E27FC236}">
                <a16:creationId xmlns:a16="http://schemas.microsoft.com/office/drawing/2014/main" id="{5DC9DE85-DA30-4211-B41F-9BE02C8BD3E3}"/>
              </a:ext>
            </a:extLst>
          </p:cNvPr>
          <p:cNvSpPr/>
          <p:nvPr userDrawn="1"/>
        </p:nvSpPr>
        <p:spPr>
          <a:xfrm>
            <a:off x="-1" y="-7202"/>
            <a:ext cx="12188951" cy="126073"/>
          </a:xfrm>
          <a:prstGeom prst="rect">
            <a:avLst/>
          </a:prstGeom>
          <a:solidFill>
            <a:srgbClr val="00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043098"/>
      </p:ext>
    </p:extLst>
  </p:cSld>
  <p:clrMap bg1="lt1" tx1="dk1" bg2="lt2" tx2="dk2" accent1="accent1" accent2="accent2" accent3="accent3" accent4="accent4" accent5="accent5" accent6="accent6" hlink="hlink" folHlink="folHlink"/>
  <p:sldLayoutIdLst>
    <p:sldLayoutId id="2147483764" r:id="rId1"/>
    <p:sldLayoutId id="2147483665" r:id="rId2"/>
    <p:sldLayoutId id="2147483760" r:id="rId3"/>
    <p:sldLayoutId id="2147483658" r:id="rId4"/>
    <p:sldLayoutId id="2147483659" r:id="rId5"/>
    <p:sldLayoutId id="2147483660" r:id="rId6"/>
    <p:sldLayoutId id="2147483761" r:id="rId7"/>
    <p:sldLayoutId id="2147483652" r:id="rId8"/>
    <p:sldLayoutId id="2147483664" r:id="rId9"/>
    <p:sldLayoutId id="2147483653" r:id="rId10"/>
    <p:sldLayoutId id="2147483662" r:id="rId11"/>
    <p:sldLayoutId id="2147483762" r:id="rId12"/>
    <p:sldLayoutId id="2147483763" r:id="rId13"/>
    <p:sldLayoutId id="2147483656" r:id="rId14"/>
    <p:sldLayoutId id="2147483663" r:id="rId15"/>
    <p:sldLayoutId id="2147483657" r:id="rId16"/>
    <p:sldLayoutId id="214748371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D9749"/>
        </a:buClr>
        <a:buFont typeface="Franklin Gothic Heavy" panose="020B0903020102020204" pitchFamily="34" charset="0"/>
        <a:buChar char="&g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56BA1"/>
        </a:buClr>
        <a:buFont typeface="Franklin Gothic Heavy" panose="020B0903020102020204" pitchFamily="34" charset="0"/>
        <a:buChar char="&g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0CF3C"/>
        </a:buClr>
        <a:buFont typeface="Franklin Gothic Heavy" panose="020B0903020102020204" pitchFamily="34" charset="0"/>
        <a:buChar char="&g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Franklin Gothic Heavy" panose="020B0903020102020204" pitchFamily="34" charset="0"/>
        <a:buChar char="&g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Franklin Gothic Heavy" panose="020B090302010202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9017CF1-656E-4EB3-B402-1251EA94A611}"/>
              </a:ext>
            </a:extLst>
          </p:cNvPr>
          <p:cNvSpPr/>
          <p:nvPr userDrawn="1"/>
        </p:nvSpPr>
        <p:spPr>
          <a:xfrm>
            <a:off x="-1" y="-7202"/>
            <a:ext cx="12188951" cy="126073"/>
          </a:xfrm>
          <a:prstGeom prst="rect">
            <a:avLst/>
          </a:prstGeom>
          <a:solidFill>
            <a:srgbClr val="00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a:extLst>
              <a:ext uri="{FF2B5EF4-FFF2-40B4-BE49-F238E27FC236}">
                <a16:creationId xmlns:a16="http://schemas.microsoft.com/office/drawing/2014/main" id="{203778C6-F7BA-43DE-9CF1-056FAFF4434A}"/>
              </a:ext>
            </a:extLst>
          </p:cNvPr>
          <p:cNvGraphicFramePr>
            <a:graphicFrameLocks noChangeAspect="1"/>
          </p:cNvGraphicFramePr>
          <p:nvPr userDrawn="1">
            <p:custDataLst>
              <p:tags r:id="rId24"/>
            </p:custDataLst>
            <p:extLst>
              <p:ext uri="{D42A27DB-BD31-4B8C-83A1-F6EECF244321}">
                <p14:modId xmlns:p14="http://schemas.microsoft.com/office/powerpoint/2010/main" val="116202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25" imgH="424" progId="TCLayout.ActiveDocument.1">
                  <p:embed/>
                </p:oleObj>
              </mc:Choice>
              <mc:Fallback>
                <p:oleObj name="think-cell Slide" r:id="rId26" imgW="425" imgH="424" progId="TCLayout.ActiveDocument.1">
                  <p:embed/>
                  <p:pic>
                    <p:nvPicPr>
                      <p:cNvPr id="5" name="Object 4" hidden="1">
                        <a:extLst>
                          <a:ext uri="{FF2B5EF4-FFF2-40B4-BE49-F238E27FC236}">
                            <a16:creationId xmlns:a16="http://schemas.microsoft.com/office/drawing/2014/main" id="{203778C6-F7BA-43DE-9CF1-056FAFF4434A}"/>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03B7512-03A4-45A0-8EA2-DCFF33EEE9E2}"/>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a:latin typeface="Franklin Gothic Medium" panose="020B0603020102020204" pitchFamily="34" charset="0"/>
              <a:ea typeface="+mj-ea"/>
              <a:cs typeface="+mj-cs"/>
              <a:sym typeface="Franklin Gothic Medium" panose="020B0603020102020204" pitchFamily="34" charset="0"/>
            </a:endParaRPr>
          </a:p>
        </p:txBody>
      </p:sp>
      <p:sp>
        <p:nvSpPr>
          <p:cNvPr id="2" name="Title Placeholder 1"/>
          <p:cNvSpPr>
            <a:spLocks noGrp="1"/>
          </p:cNvSpPr>
          <p:nvPr>
            <p:ph type="title"/>
          </p:nvPr>
        </p:nvSpPr>
        <p:spPr>
          <a:xfrm>
            <a:off x="838200" y="365125"/>
            <a:ext cx="10515600" cy="10080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19441"/>
            <a:ext cx="10515600" cy="45164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1"/>
          <p:cNvSpPr>
            <a:spLocks noChangeArrowheads="1"/>
          </p:cNvSpPr>
          <p:nvPr userDrawn="1"/>
        </p:nvSpPr>
        <p:spPr bwMode="auto">
          <a:xfrm>
            <a:off x="10529556" y="6617934"/>
            <a:ext cx="1662444" cy="240066"/>
          </a:xfrm>
          <a:prstGeom prst="rect">
            <a:avLst/>
          </a:prstGeom>
          <a:noFill/>
          <a:ln>
            <a:noFill/>
          </a:ln>
        </p:spPr>
        <p:txBody>
          <a:bodyPr wrap="none" lIns="90488" tIns="27432" rIns="90488" bIns="27432" anchor="ctr">
            <a:spAutoFit/>
          </a:bodyPr>
          <a:lstStyle/>
          <a:p>
            <a:pPr marL="0" algn="r" defTabSz="914400" rtl="0" eaLnBrk="1" latinLnBrk="0" hangingPunct="1">
              <a:defRPr/>
            </a:pPr>
            <a:r>
              <a:rPr lang="en-US" sz="1200" kern="1200">
                <a:solidFill>
                  <a:schemeClr val="tx2">
                    <a:lumMod val="50000"/>
                  </a:schemeClr>
                </a:solidFill>
                <a:latin typeface="+mn-lt"/>
                <a:ea typeface="+mn-ea"/>
                <a:cs typeface="+mn-cs"/>
              </a:rPr>
              <a:t>© 2021 </a:t>
            </a:r>
            <a:r>
              <a:rPr lang="en-US" sz="1200" kern="1200" err="1">
                <a:solidFill>
                  <a:schemeClr val="tx2">
                    <a:lumMod val="50000"/>
                  </a:schemeClr>
                </a:solidFill>
                <a:latin typeface="+mn-lt"/>
                <a:ea typeface="+mn-ea"/>
                <a:cs typeface="+mn-cs"/>
              </a:rPr>
              <a:t>Safal</a:t>
            </a:r>
            <a:r>
              <a:rPr lang="en-US" sz="1200" kern="1200">
                <a:solidFill>
                  <a:schemeClr val="tx2">
                    <a:lumMod val="50000"/>
                  </a:schemeClr>
                </a:solidFill>
                <a:latin typeface="+mn-lt"/>
                <a:ea typeface="+mn-ea"/>
                <a:cs typeface="+mn-cs"/>
              </a:rPr>
              <a:t> Partners</a:t>
            </a:r>
          </a:p>
        </p:txBody>
      </p:sp>
      <p:sp>
        <p:nvSpPr>
          <p:cNvPr id="17" name="Rectangle 16"/>
          <p:cNvSpPr/>
          <p:nvPr userDrawn="1"/>
        </p:nvSpPr>
        <p:spPr>
          <a:xfrm>
            <a:off x="5925120" y="6617934"/>
            <a:ext cx="341760" cy="240066"/>
          </a:xfrm>
          <a:prstGeom prst="rect">
            <a:avLst/>
          </a:prstGeom>
        </p:spPr>
        <p:txBody>
          <a:bodyPr wrap="none" tIns="27432" bIns="27432" anchor="ctr">
            <a:spAutoFit/>
          </a:bodyPr>
          <a:lstStyle/>
          <a:p>
            <a:pPr marL="0" algn="ctr" defTabSz="914400" rtl="0" eaLnBrk="1" latinLnBrk="0" hangingPunct="1"/>
            <a:fld id="{2BF07DEB-607E-47B5-8250-1D8372858C64}" type="slidenum">
              <a:rPr lang="en-US" sz="1200" kern="1200" smtClean="0">
                <a:solidFill>
                  <a:schemeClr val="tx2">
                    <a:lumMod val="50000"/>
                  </a:schemeClr>
                </a:solidFill>
                <a:latin typeface="+mn-lt"/>
                <a:ea typeface="+mn-ea"/>
                <a:cs typeface="+mn-cs"/>
              </a:rPr>
              <a:pPr marL="0" algn="ctr" defTabSz="914400" rtl="0" eaLnBrk="1" latinLnBrk="0" hangingPunct="1"/>
              <a:t>‹#›</a:t>
            </a:fld>
            <a:endParaRPr lang="en-US" sz="1200" kern="1200">
              <a:solidFill>
                <a:schemeClr val="tx2">
                  <a:lumMod val="50000"/>
                </a:schemeClr>
              </a:solidFill>
              <a:latin typeface="+mn-lt"/>
              <a:ea typeface="+mn-ea"/>
              <a:cs typeface="+mn-cs"/>
            </a:endParaRPr>
          </a:p>
        </p:txBody>
      </p:sp>
      <p:sp>
        <p:nvSpPr>
          <p:cNvPr id="10" name="Rectangle 9">
            <a:extLst>
              <a:ext uri="{FF2B5EF4-FFF2-40B4-BE49-F238E27FC236}">
                <a16:creationId xmlns:a16="http://schemas.microsoft.com/office/drawing/2014/main" id="{CACAD8D9-8E3F-4090-82C0-68EDE3732B70}"/>
              </a:ext>
            </a:extLst>
          </p:cNvPr>
          <p:cNvSpPr>
            <a:spLocks noChangeArrowheads="1"/>
          </p:cNvSpPr>
          <p:nvPr userDrawn="1"/>
        </p:nvSpPr>
        <p:spPr bwMode="auto">
          <a:xfrm>
            <a:off x="1524" y="6629400"/>
            <a:ext cx="12188952" cy="228600"/>
          </a:xfrm>
          <a:prstGeom prst="rect">
            <a:avLst/>
          </a:prstGeom>
          <a:gradFill flip="none" rotWithShape="1">
            <a:gsLst>
              <a:gs pos="74171">
                <a:srgbClr val="EDE39D"/>
              </a:gs>
              <a:gs pos="97959">
                <a:srgbClr val="E1D361"/>
              </a:gs>
              <a:gs pos="47613">
                <a:srgbClr val="E1D250"/>
              </a:gs>
              <a:gs pos="0">
                <a:srgbClr val="E1D361"/>
              </a:gs>
              <a:gs pos="23000">
                <a:srgbClr val="EDE39D"/>
              </a:gs>
            </a:gsLst>
            <a:lin ang="0" scaled="1"/>
            <a:tileRect/>
          </a:gra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fontAlgn="auto">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val="20231816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59"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20" r:id="rId20"/>
    <p:sldLayoutId id="2147483771" r:id="rId21"/>
    <p:sldLayoutId id="2147483772" r:id="rId2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28"/>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0"/>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1"/>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1"/>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0.xml"/><Relationship Id="rId7" Type="http://schemas.openxmlformats.org/officeDocument/2006/relationships/chart" Target="../charts/chart3.xml"/><Relationship Id="rId2" Type="http://schemas.openxmlformats.org/officeDocument/2006/relationships/slideLayout" Target="../slideLayouts/slideLayout21.xml"/><Relationship Id="rId1" Type="http://schemas.openxmlformats.org/officeDocument/2006/relationships/tags" Target="../tags/tag37.xml"/><Relationship Id="rId6" Type="http://schemas.openxmlformats.org/officeDocument/2006/relationships/chart" Target="../charts/chart2.xml"/><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2.xml"/><Relationship Id="rId7" Type="http://schemas.openxmlformats.org/officeDocument/2006/relationships/image" Target="../media/image37.svg"/><Relationship Id="rId2" Type="http://schemas.openxmlformats.org/officeDocument/2006/relationships/slideLayout" Target="../slideLayouts/slideLayout37.xml"/><Relationship Id="rId1" Type="http://schemas.openxmlformats.org/officeDocument/2006/relationships/tags" Target="../tags/tag39.xml"/><Relationship Id="rId6" Type="http://schemas.openxmlformats.org/officeDocument/2006/relationships/image" Target="../media/image36.png"/><Relationship Id="rId11" Type="http://schemas.openxmlformats.org/officeDocument/2006/relationships/image" Target="../media/image41.svg"/><Relationship Id="rId5" Type="http://schemas.microsoft.com/office/2007/relationships/hdphoto" Target="../media/hdphoto1.wdp"/><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sv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21.xml"/><Relationship Id="rId1" Type="http://schemas.openxmlformats.org/officeDocument/2006/relationships/tags" Target="../tags/tag40.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43.svg"/><Relationship Id="rId10" Type="http://schemas.openxmlformats.org/officeDocument/2006/relationships/image" Target="../media/image4.png"/><Relationship Id="rId4" Type="http://schemas.openxmlformats.org/officeDocument/2006/relationships/image" Target="../media/image42.pn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21.xml"/><Relationship Id="rId1" Type="http://schemas.openxmlformats.org/officeDocument/2006/relationships/tags" Target="../tags/tag41.xml"/><Relationship Id="rId6" Type="http://schemas.openxmlformats.org/officeDocument/2006/relationships/image" Target="../media/image13.png"/><Relationship Id="rId5" Type="http://schemas.openxmlformats.org/officeDocument/2006/relationships/image" Target="../media/image43.sv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5.xml"/><Relationship Id="rId7" Type="http://schemas.openxmlformats.org/officeDocument/2006/relationships/image" Target="../media/image9.png"/><Relationship Id="rId2" Type="http://schemas.openxmlformats.org/officeDocument/2006/relationships/slideLayout" Target="../slideLayouts/slideLayout21.xml"/><Relationship Id="rId1" Type="http://schemas.openxmlformats.org/officeDocument/2006/relationships/tags" Target="../tags/tag42.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9.png"/><Relationship Id="rId3" Type="http://schemas.openxmlformats.org/officeDocument/2006/relationships/notesSlide" Target="../notesSlides/notesSlide16.xml"/><Relationship Id="rId7" Type="http://schemas.openxmlformats.org/officeDocument/2006/relationships/diagramColors" Target="../diagrams/colors1.xml"/><Relationship Id="rId12" Type="http://schemas.openxmlformats.org/officeDocument/2006/relationships/image" Target="../media/image48.svg"/><Relationship Id="rId2" Type="http://schemas.openxmlformats.org/officeDocument/2006/relationships/slideLayout" Target="../slideLayouts/slideLayout24.xml"/><Relationship Id="rId16" Type="http://schemas.openxmlformats.org/officeDocument/2006/relationships/image" Target="../media/image13.png"/><Relationship Id="rId1" Type="http://schemas.openxmlformats.org/officeDocument/2006/relationships/tags" Target="../tags/tag43.xml"/><Relationship Id="rId6" Type="http://schemas.openxmlformats.org/officeDocument/2006/relationships/diagramQuickStyle" Target="../diagrams/quickStyle1.xml"/><Relationship Id="rId11" Type="http://schemas.openxmlformats.org/officeDocument/2006/relationships/image" Target="../media/image47.png"/><Relationship Id="rId5" Type="http://schemas.openxmlformats.org/officeDocument/2006/relationships/diagramLayout" Target="../diagrams/layout1.xml"/><Relationship Id="rId15" Type="http://schemas.openxmlformats.org/officeDocument/2006/relationships/image" Target="../media/image32.png"/><Relationship Id="rId10" Type="http://schemas.openxmlformats.org/officeDocument/2006/relationships/image" Target="../media/image46.svg"/><Relationship Id="rId4" Type="http://schemas.openxmlformats.org/officeDocument/2006/relationships/diagramData" Target="../diagrams/data1.xml"/><Relationship Id="rId9" Type="http://schemas.openxmlformats.org/officeDocument/2006/relationships/image" Target="../media/image45.png"/><Relationship Id="rId14" Type="http://schemas.openxmlformats.org/officeDocument/2006/relationships/image" Target="../media/image50.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4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tags" Target="../tags/tag45.xml"/><Relationship Id="rId6" Type="http://schemas.openxmlformats.org/officeDocument/2006/relationships/image" Target="../media/image32.png"/><Relationship Id="rId5" Type="http://schemas.openxmlformats.org/officeDocument/2006/relationships/image" Target="../media/image24.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2.png"/><Relationship Id="rId2" Type="http://schemas.openxmlformats.org/officeDocument/2006/relationships/slideLayout" Target="../slideLayouts/slideLayout21.xml"/><Relationship Id="rId1" Type="http://schemas.openxmlformats.org/officeDocument/2006/relationships/tags" Target="../tags/tag46.xml"/><Relationship Id="rId6" Type="http://schemas.openxmlformats.org/officeDocument/2006/relationships/image" Target="../media/image13.png"/><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4.png"/><Relationship Id="rId12" Type="http://schemas.openxmlformats.org/officeDocument/2006/relationships/image" Target="../media/image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notesSlide" Target="../notesSlides/notesSlide2.xml"/><Relationship Id="rId9" Type="http://schemas.openxmlformats.org/officeDocument/2006/relationships/image" Target="../media/image1.emf"/><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tags" Target="../tags/tag47.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1.xml"/><Relationship Id="rId7" Type="http://schemas.openxmlformats.org/officeDocument/2006/relationships/image" Target="../media/image53.png"/><Relationship Id="rId2" Type="http://schemas.openxmlformats.org/officeDocument/2006/relationships/slideLayout" Target="../slideLayouts/slideLayout21.xml"/><Relationship Id="rId1" Type="http://schemas.openxmlformats.org/officeDocument/2006/relationships/tags" Target="../tags/tag48.xml"/><Relationship Id="rId6" Type="http://schemas.openxmlformats.org/officeDocument/2006/relationships/image" Target="../media/image13.png"/><Relationship Id="rId5" Type="http://schemas.openxmlformats.org/officeDocument/2006/relationships/image" Target="../media/image52.sv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2.xml"/><Relationship Id="rId7" Type="http://schemas.openxmlformats.org/officeDocument/2006/relationships/image" Target="../media/image54.png"/><Relationship Id="rId2" Type="http://schemas.openxmlformats.org/officeDocument/2006/relationships/slideLayout" Target="../slideLayouts/slideLayout21.xml"/><Relationship Id="rId1" Type="http://schemas.openxmlformats.org/officeDocument/2006/relationships/tags" Target="../tags/tag49.xml"/><Relationship Id="rId6" Type="http://schemas.openxmlformats.org/officeDocument/2006/relationships/image" Target="../media/image13.png"/><Relationship Id="rId5" Type="http://schemas.openxmlformats.org/officeDocument/2006/relationships/image" Target="../media/image52.sv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hyperlink" Target="https://www.apprenticeship.gov/about-us/apprenticeship-system" TargetMode="External"/><Relationship Id="rId3" Type="http://schemas.openxmlformats.org/officeDocument/2006/relationships/notesSlide" Target="../notesSlides/notesSlide23.xml"/><Relationship Id="rId7" Type="http://schemas.openxmlformats.org/officeDocument/2006/relationships/hyperlink" Target="https://www.apprenticeship.gov/about-us/state-offices" TargetMode="External"/><Relationship Id="rId2" Type="http://schemas.openxmlformats.org/officeDocument/2006/relationships/slideLayout" Target="../slideLayouts/slideLayout21.xml"/><Relationship Id="rId1" Type="http://schemas.openxmlformats.org/officeDocument/2006/relationships/tags" Target="../tags/tag50.xml"/><Relationship Id="rId6" Type="http://schemas.openxmlformats.org/officeDocument/2006/relationships/image" Target="../media/image55.png"/><Relationship Id="rId5" Type="http://schemas.openxmlformats.org/officeDocument/2006/relationships/image" Target="../media/image52.svg"/><Relationship Id="rId10" Type="http://schemas.openxmlformats.org/officeDocument/2006/relationships/image" Target="../media/image13.png"/><Relationship Id="rId4" Type="http://schemas.openxmlformats.org/officeDocument/2006/relationships/image" Target="../media/image51.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4.xml"/><Relationship Id="rId7" Type="http://schemas.openxmlformats.org/officeDocument/2006/relationships/image" Target="../media/image57.png"/><Relationship Id="rId2" Type="http://schemas.openxmlformats.org/officeDocument/2006/relationships/slideLayout" Target="../slideLayouts/slideLayout21.xml"/><Relationship Id="rId1" Type="http://schemas.openxmlformats.org/officeDocument/2006/relationships/tags" Target="../tags/tag51.xml"/><Relationship Id="rId6" Type="http://schemas.openxmlformats.org/officeDocument/2006/relationships/image" Target="../media/image56.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5.xml"/><Relationship Id="rId7"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tags" Target="../tags/tag52.xml"/><Relationship Id="rId6" Type="http://schemas.openxmlformats.org/officeDocument/2006/relationships/image" Target="../media/image58.png"/><Relationship Id="rId5" Type="http://schemas.openxmlformats.org/officeDocument/2006/relationships/image" Target="../media/image52.sv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6.xml"/><Relationship Id="rId7" Type="http://schemas.openxmlformats.org/officeDocument/2006/relationships/image" Target="../media/image32.png"/><Relationship Id="rId2" Type="http://schemas.openxmlformats.org/officeDocument/2006/relationships/slideLayout" Target="../slideLayouts/slideLayout21.xml"/><Relationship Id="rId1" Type="http://schemas.openxmlformats.org/officeDocument/2006/relationships/tags" Target="../tags/tag53.xml"/><Relationship Id="rId6" Type="http://schemas.openxmlformats.org/officeDocument/2006/relationships/hyperlink" Target="https://lincs.ed.gov/sites/default/files/2023-01/IET-Toolkit.pdf" TargetMode="External"/><Relationship Id="rId5" Type="http://schemas.openxmlformats.org/officeDocument/2006/relationships/image" Target="../media/image52.sv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7.xml"/><Relationship Id="rId7"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tags" Target="../tags/tag54.xml"/><Relationship Id="rId6" Type="http://schemas.openxmlformats.org/officeDocument/2006/relationships/image" Target="../media/image59.png"/><Relationship Id="rId5" Type="http://schemas.openxmlformats.org/officeDocument/2006/relationships/image" Target="../media/image52.sv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8.xml"/><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tags" Target="../tags/tag55.xml"/><Relationship Id="rId6" Type="http://schemas.openxmlformats.org/officeDocument/2006/relationships/image" Target="../media/image5.png"/><Relationship Id="rId11" Type="http://schemas.openxmlformats.org/officeDocument/2006/relationships/image" Target="../media/image32.png"/><Relationship Id="rId5" Type="http://schemas.openxmlformats.org/officeDocument/2006/relationships/image" Target="../media/image52.svg"/><Relationship Id="rId10" Type="http://schemas.openxmlformats.org/officeDocument/2006/relationships/image" Target="../media/image60.png"/><Relationship Id="rId4" Type="http://schemas.openxmlformats.org/officeDocument/2006/relationships/image" Target="../media/image51.png"/><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9.xml"/><Relationship Id="rId1" Type="http://schemas.openxmlformats.org/officeDocument/2006/relationships/tags" Target="../tags/tag56.xml"/><Relationship Id="rId5" Type="http://schemas.openxmlformats.org/officeDocument/2006/relationships/image" Target="../media/image13.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5.svg"/><Relationship Id="rId18" Type="http://schemas.openxmlformats.org/officeDocument/2006/relationships/image" Target="../media/image18.png"/><Relationship Id="rId3" Type="http://schemas.openxmlformats.org/officeDocument/2006/relationships/tags" Target="../tags/tag29.xml"/><Relationship Id="rId7" Type="http://schemas.openxmlformats.org/officeDocument/2006/relationships/image" Target="../media/image1.emf"/><Relationship Id="rId12" Type="http://schemas.openxmlformats.org/officeDocument/2006/relationships/image" Target="../media/image14.png"/><Relationship Id="rId17" Type="http://schemas.openxmlformats.org/officeDocument/2006/relationships/image" Target="../media/image17.png"/><Relationship Id="rId2" Type="http://schemas.openxmlformats.org/officeDocument/2006/relationships/tags" Target="../tags/tag28.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tags" Target="../tags/tag27.xml"/><Relationship Id="rId6" Type="http://schemas.openxmlformats.org/officeDocument/2006/relationships/oleObject" Target="../embeddings/oleObject2.bin"/><Relationship Id="rId11" Type="http://schemas.openxmlformats.org/officeDocument/2006/relationships/image" Target="../media/image4.png"/><Relationship Id="rId5" Type="http://schemas.openxmlformats.org/officeDocument/2006/relationships/notesSlide" Target="../notesSlides/notesSlide3.xml"/><Relationship Id="rId15" Type="http://schemas.openxmlformats.org/officeDocument/2006/relationships/image" Target="../media/image7.png"/><Relationship Id="rId10" Type="http://schemas.openxmlformats.org/officeDocument/2006/relationships/image" Target="../media/image3.png"/><Relationship Id="rId19" Type="http://schemas.openxmlformats.org/officeDocument/2006/relationships/image" Target="../media/image19.png"/><Relationship Id="rId4" Type="http://schemas.openxmlformats.org/officeDocument/2006/relationships/slideLayout" Target="../slideLayouts/slideLayout3.xml"/><Relationship Id="rId9" Type="http://schemas.openxmlformats.org/officeDocument/2006/relationships/image" Target="../media/image6.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30.xml"/><Relationship Id="rId7" Type="http://schemas.openxmlformats.org/officeDocument/2006/relationships/image" Target="../media/image63.png"/><Relationship Id="rId2" Type="http://schemas.openxmlformats.org/officeDocument/2006/relationships/slideLayout" Target="../slideLayouts/slideLayout21.xml"/><Relationship Id="rId1" Type="http://schemas.openxmlformats.org/officeDocument/2006/relationships/tags" Target="../tags/tag57.xml"/><Relationship Id="rId6" Type="http://schemas.openxmlformats.org/officeDocument/2006/relationships/image" Target="../media/image62.png"/><Relationship Id="rId5" Type="http://schemas.openxmlformats.org/officeDocument/2006/relationships/image" Target="../media/image52.sv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2.png"/><Relationship Id="rId2" Type="http://schemas.openxmlformats.org/officeDocument/2006/relationships/slideLayout" Target="../slideLayouts/slideLayout21.xml"/><Relationship Id="rId1" Type="http://schemas.openxmlformats.org/officeDocument/2006/relationships/tags" Target="../tags/tag58.xml"/><Relationship Id="rId6" Type="http://schemas.openxmlformats.org/officeDocument/2006/relationships/image" Target="../media/image64.png"/><Relationship Id="rId5" Type="http://schemas.openxmlformats.org/officeDocument/2006/relationships/image" Target="../media/image52.sv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6.png"/><Relationship Id="rId2" Type="http://schemas.openxmlformats.org/officeDocument/2006/relationships/slideLayout" Target="../slideLayouts/slideLayout21.xml"/><Relationship Id="rId1" Type="http://schemas.openxmlformats.org/officeDocument/2006/relationships/tags" Target="../tags/tag59.xml"/><Relationship Id="rId6" Type="http://schemas.openxmlformats.org/officeDocument/2006/relationships/image" Target="../media/image65.png"/><Relationship Id="rId5" Type="http://schemas.openxmlformats.org/officeDocument/2006/relationships/image" Target="../media/image52.sv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0.png"/><Relationship Id="rId3" Type="http://schemas.openxmlformats.org/officeDocument/2006/relationships/notesSlide" Target="../notesSlides/notesSlide33.xml"/><Relationship Id="rId7" Type="http://schemas.openxmlformats.org/officeDocument/2006/relationships/hyperlink" Target="mailto:michelle.carson@safalpartners.com" TargetMode="External"/><Relationship Id="rId12" Type="http://schemas.openxmlformats.org/officeDocument/2006/relationships/image" Target="../media/image32.png"/><Relationship Id="rId2" Type="http://schemas.openxmlformats.org/officeDocument/2006/relationships/slideLayout" Target="../slideLayouts/slideLayout21.xml"/><Relationship Id="rId1" Type="http://schemas.openxmlformats.org/officeDocument/2006/relationships/tags" Target="../tags/tag60.xml"/><Relationship Id="rId6" Type="http://schemas.openxmlformats.org/officeDocument/2006/relationships/image" Target="../media/image67.png"/><Relationship Id="rId11" Type="http://schemas.openxmlformats.org/officeDocument/2006/relationships/hyperlink" Target="https://dolcoe.safalapps.com/" TargetMode="External"/><Relationship Id="rId5" Type="http://schemas.openxmlformats.org/officeDocument/2006/relationships/image" Target="../media/image52.svg"/><Relationship Id="rId10" Type="http://schemas.openxmlformats.org/officeDocument/2006/relationships/image" Target="../media/image69.jpeg"/><Relationship Id="rId4" Type="http://schemas.openxmlformats.org/officeDocument/2006/relationships/image" Target="../media/image51.png"/><Relationship Id="rId9" Type="http://schemas.openxmlformats.org/officeDocument/2006/relationships/hyperlink" Target="mailto:Michelle.carson@safalpartners.com" TargetMode="External"/><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4.png"/><Relationship Id="rId12" Type="http://schemas.openxmlformats.org/officeDocument/2006/relationships/image" Target="../media/image5.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png"/><Relationship Id="rId11" Type="http://schemas.openxmlformats.org/officeDocument/2006/relationships/image" Target="../media/image1.emf"/><Relationship Id="rId5" Type="http://schemas.openxmlformats.org/officeDocument/2006/relationships/image" Target="../media/image6.png"/><Relationship Id="rId10" Type="http://schemas.openxmlformats.org/officeDocument/2006/relationships/oleObject" Target="../embeddings/oleObject2.bin"/><Relationship Id="rId4" Type="http://schemas.openxmlformats.org/officeDocument/2006/relationships/notesSlide" Target="../notesSlides/notesSlide4.xml"/><Relationship Id="rId9" Type="http://schemas.openxmlformats.org/officeDocument/2006/relationships/image" Target="../media/image22.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tags" Target="../tags/tag32.xml"/><Relationship Id="rId6" Type="http://schemas.openxmlformats.org/officeDocument/2006/relationships/image" Target="../media/image9.png"/><Relationship Id="rId5" Type="http://schemas.openxmlformats.org/officeDocument/2006/relationships/image" Target="../media/image24.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27.png"/><Relationship Id="rId2" Type="http://schemas.openxmlformats.org/officeDocument/2006/relationships/slideLayout" Target="../slideLayouts/slideLayout21.xml"/><Relationship Id="rId1" Type="http://schemas.openxmlformats.org/officeDocument/2006/relationships/tags" Target="../tags/tag33.xml"/><Relationship Id="rId6" Type="http://schemas.openxmlformats.org/officeDocument/2006/relationships/image" Target="../media/image13.png"/><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tags" Target="../tags/tag34.xml"/><Relationship Id="rId6" Type="http://schemas.openxmlformats.org/officeDocument/2006/relationships/image" Target="../media/image28.png"/><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8.xml"/><Relationship Id="rId7" Type="http://schemas.openxmlformats.org/officeDocument/2006/relationships/image" Target="../media/image31.png"/><Relationship Id="rId2" Type="http://schemas.openxmlformats.org/officeDocument/2006/relationships/slideLayout" Target="../slideLayouts/slideLayout21.xml"/><Relationship Id="rId1" Type="http://schemas.openxmlformats.org/officeDocument/2006/relationships/tags" Target="../tags/tag35.xml"/><Relationship Id="rId6" Type="http://schemas.openxmlformats.org/officeDocument/2006/relationships/image" Target="../media/image13.png"/><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tags" Target="../tags/tag36.xml"/><Relationship Id="rId6" Type="http://schemas.openxmlformats.org/officeDocument/2006/relationships/chart" Target="../charts/chart1.xml"/><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
            <a:extLst>
              <a:ext uri="{FF2B5EF4-FFF2-40B4-BE49-F238E27FC236}">
                <a16:creationId xmlns:a16="http://schemas.microsoft.com/office/drawing/2014/main" id="{F54B7224-E3F5-412F-A7FC-4D6F0E53F400}"/>
              </a:ext>
            </a:extLst>
          </p:cNvPr>
          <p:cNvSpPr txBox="1">
            <a:spLocks noGrp="1"/>
          </p:cNvSpPr>
          <p:nvPr>
            <p:ph type="title" idx="4294967295"/>
          </p:nvPr>
        </p:nvSpPr>
        <p:spPr>
          <a:xfrm>
            <a:off x="0" y="5374954"/>
            <a:ext cx="12191998" cy="11629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1" u="none" strike="noStrike" kern="1200" cap="none" spc="0" normalizeH="0" baseline="0" noProof="0" dirty="0">
                <a:ln>
                  <a:noFill/>
                </a:ln>
                <a:solidFill>
                  <a:srgbClr val="00005F"/>
                </a:solidFill>
                <a:effectLst/>
                <a:uLnTx/>
                <a:uFillTx/>
                <a:latin typeface="+mj-lt"/>
                <a:ea typeface="+mj-ea"/>
                <a:cs typeface="+mj-cs"/>
              </a:rPr>
              <a:t>Expanding Employment Opportunities for your Students through Pre-Apprenticeship and Registered Apprenticeship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a:extLst>
              <a:ext uri="{FF2B5EF4-FFF2-40B4-BE49-F238E27FC236}">
                <a16:creationId xmlns:a16="http://schemas.microsoft.com/office/drawing/2014/main" id="{7504523E-BAB0-46A1-8A06-F3CBBD8F679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477" y="271283"/>
            <a:ext cx="1853876" cy="1844048"/>
          </a:xfrm>
          <a:prstGeom prst="rect">
            <a:avLst/>
          </a:prstGeom>
        </p:spPr>
      </p:pic>
      <p:pic>
        <p:nvPicPr>
          <p:cNvPr id="2" name="Picture 2">
            <a:extLst>
              <a:ext uri="{FF2B5EF4-FFF2-40B4-BE49-F238E27FC236}">
                <a16:creationId xmlns:a16="http://schemas.microsoft.com/office/drawing/2014/main" id="{5FD2A679-424E-7D9B-782C-FDBE146AA44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0266" y="2449480"/>
            <a:ext cx="2743200" cy="1069310"/>
          </a:xfrm>
          <a:prstGeom prst="rect">
            <a:avLst/>
          </a:prstGeom>
        </p:spPr>
      </p:pic>
      <p:pic>
        <p:nvPicPr>
          <p:cNvPr id="4" name="Picture 4">
            <a:extLst>
              <a:ext uri="{FF2B5EF4-FFF2-40B4-BE49-F238E27FC236}">
                <a16:creationId xmlns:a16="http://schemas.microsoft.com/office/drawing/2014/main" id="{BB5ABB09-AECE-3EDA-2423-26B27DBE1E1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71998" y="3790943"/>
            <a:ext cx="2362200" cy="876300"/>
          </a:xfrm>
          <a:prstGeom prst="rect">
            <a:avLst/>
          </a:prstGeom>
        </p:spPr>
      </p:pic>
      <p:cxnSp>
        <p:nvCxnSpPr>
          <p:cNvPr id="28" name="Straight Connector 27">
            <a:extLst>
              <a:ext uri="{FF2B5EF4-FFF2-40B4-BE49-F238E27FC236}">
                <a16:creationId xmlns:a16="http://schemas.microsoft.com/office/drawing/2014/main" id="{4BF81309-50E9-4864-AF95-E31112D06D15}"/>
              </a:ext>
              <a:ext uri="{C183D7F6-B498-43B3-948B-1728B52AA6E4}">
                <adec:decorative xmlns:adec="http://schemas.microsoft.com/office/drawing/2017/decorative" val="1"/>
              </a:ext>
            </a:extLst>
          </p:cNvPr>
          <p:cNvCxnSpPr>
            <a:cxnSpLocks/>
          </p:cNvCxnSpPr>
          <p:nvPr/>
        </p:nvCxnSpPr>
        <p:spPr>
          <a:xfrm>
            <a:off x="3830782" y="99679"/>
            <a:ext cx="0" cy="4921419"/>
          </a:xfrm>
          <a:prstGeom prst="line">
            <a:avLst/>
          </a:prstGeom>
          <a:ln w="38100">
            <a:solidFill>
              <a:srgbClr val="AF994A"/>
            </a:solidFill>
          </a:ln>
        </p:spPr>
        <p:style>
          <a:lnRef idx="1">
            <a:schemeClr val="accent1"/>
          </a:lnRef>
          <a:fillRef idx="0">
            <a:schemeClr val="accent1"/>
          </a:fillRef>
          <a:effectRef idx="0">
            <a:schemeClr val="accent1"/>
          </a:effectRef>
          <a:fontRef idx="minor">
            <a:schemeClr val="tx1"/>
          </a:fontRef>
        </p:style>
      </p:cxnSp>
      <p:pic>
        <p:nvPicPr>
          <p:cNvPr id="27" name="Picture 18">
            <a:extLst>
              <a:ext uri="{FF2B5EF4-FFF2-40B4-BE49-F238E27FC236}">
                <a16:creationId xmlns:a16="http://schemas.microsoft.com/office/drawing/2014/main" id="{DC4ADF0C-0AFF-4003-AC23-17E3C33926D5}"/>
              </a:ext>
              <a:ext uri="{C183D7F6-B498-43B3-948B-1728B52AA6E4}">
                <adec:decorative xmlns:adec="http://schemas.microsoft.com/office/drawing/2017/decorative" val="1"/>
              </a:ext>
            </a:extLst>
          </p:cNvPr>
          <p:cNvPicPr>
            <a:picLocks noChangeAspect="1"/>
          </p:cNvPicPr>
          <p:nvPr/>
        </p:nvPicPr>
        <p:blipFill rotWithShape="1">
          <a:blip r:embed="rId7"/>
          <a:srcRect t="13654" r="14979" b="7197"/>
          <a:stretch/>
        </p:blipFill>
        <p:spPr>
          <a:xfrm>
            <a:off x="3859810" y="99680"/>
            <a:ext cx="7905584" cy="4912348"/>
          </a:xfrm>
          <a:prstGeom prst="rect">
            <a:avLst/>
          </a:prstGeom>
          <a:effectLst/>
        </p:spPr>
      </p:pic>
      <p:cxnSp>
        <p:nvCxnSpPr>
          <p:cNvPr id="9" name="Straight Connector 8">
            <a:extLst>
              <a:ext uri="{FF2B5EF4-FFF2-40B4-BE49-F238E27FC236}">
                <a16:creationId xmlns:a16="http://schemas.microsoft.com/office/drawing/2014/main" id="{80D54A0F-B1C7-4009-84C6-30A05F14A0D1}"/>
              </a:ext>
              <a:ext uri="{C183D7F6-B498-43B3-948B-1728B52AA6E4}">
                <adec:decorative xmlns:adec="http://schemas.microsoft.com/office/drawing/2017/decorative" val="1"/>
              </a:ext>
            </a:extLst>
          </p:cNvPr>
          <p:cNvCxnSpPr>
            <a:cxnSpLocks/>
          </p:cNvCxnSpPr>
          <p:nvPr/>
        </p:nvCxnSpPr>
        <p:spPr>
          <a:xfrm flipV="1">
            <a:off x="75414" y="4996617"/>
            <a:ext cx="12192000" cy="48963"/>
          </a:xfrm>
          <a:prstGeom prst="line">
            <a:avLst/>
          </a:prstGeom>
          <a:ln w="38100">
            <a:solidFill>
              <a:srgbClr val="AF994A"/>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8537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258103" y="257593"/>
            <a:ext cx="8602463" cy="887626"/>
          </a:xfrm>
        </p:spPr>
        <p:txBody>
          <a:bodyPr vert="horz" lIns="91440" tIns="45720" rIns="91440" bIns="45720" rtlCol="0" anchor="b">
            <a:noAutofit/>
          </a:bodyPr>
          <a:lstStyle/>
          <a:p>
            <a:r>
              <a:rPr lang="en-US" sz="5800" dirty="0"/>
              <a:t>Clear Benefits of RA </a:t>
            </a:r>
          </a:p>
        </p:txBody>
      </p:sp>
      <p:pic>
        <p:nvPicPr>
          <p:cNvPr id="3" name="Graphic 2" descr="Hockey Stick Curve Graph with solid fill">
            <a:extLst>
              <a:ext uri="{FF2B5EF4-FFF2-40B4-BE49-F238E27FC236}">
                <a16:creationId xmlns:a16="http://schemas.microsoft.com/office/drawing/2014/main" id="{5A3AF850-FE08-F591-3B2E-93FEEF70C4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377" y="102894"/>
            <a:ext cx="1039586" cy="1039586"/>
          </a:xfrm>
          <a:prstGeom prst="rect">
            <a:avLst/>
          </a:prstGeom>
        </p:spPr>
      </p:pic>
      <p:sp>
        <p:nvSpPr>
          <p:cNvPr id="14" name="TextBox 3">
            <a:extLst>
              <a:ext uri="{FF2B5EF4-FFF2-40B4-BE49-F238E27FC236}">
                <a16:creationId xmlns:a16="http://schemas.microsoft.com/office/drawing/2014/main" id="{45E317EC-E09D-CBA4-6E1E-EBD475AF5517}"/>
              </a:ext>
            </a:extLst>
          </p:cNvPr>
          <p:cNvSpPr txBox="1"/>
          <p:nvPr/>
        </p:nvSpPr>
        <p:spPr>
          <a:xfrm>
            <a:off x="1016704" y="1466901"/>
            <a:ext cx="362231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a:t>Better Rate of Hire</a:t>
            </a:r>
          </a:p>
        </p:txBody>
      </p:sp>
      <p:graphicFrame>
        <p:nvGraphicFramePr>
          <p:cNvPr id="13" name="Chart 12" descr="Co-Ops - 37 percent&#10;Interns - 55.5 percent&#10;Apprentices - 94 percent">
            <a:extLst>
              <a:ext uri="{FF2B5EF4-FFF2-40B4-BE49-F238E27FC236}">
                <a16:creationId xmlns:a16="http://schemas.microsoft.com/office/drawing/2014/main" id="{1B61501D-C723-CFD7-7CB7-0CD436A589C7}"/>
              </a:ext>
            </a:extLst>
          </p:cNvPr>
          <p:cNvGraphicFramePr/>
          <p:nvPr>
            <p:extLst>
              <p:ext uri="{D42A27DB-BD31-4B8C-83A1-F6EECF244321}">
                <p14:modId xmlns:p14="http://schemas.microsoft.com/office/powerpoint/2010/main" val="3339150155"/>
              </p:ext>
            </p:extLst>
          </p:nvPr>
        </p:nvGraphicFramePr>
        <p:xfrm>
          <a:off x="390042" y="1915968"/>
          <a:ext cx="5190951" cy="4038801"/>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5">
            <a:extLst>
              <a:ext uri="{FF2B5EF4-FFF2-40B4-BE49-F238E27FC236}">
                <a16:creationId xmlns:a16="http://schemas.microsoft.com/office/drawing/2014/main" id="{2FA94AF7-5E7F-C28E-44A8-32B1A809B2E2}"/>
              </a:ext>
            </a:extLst>
          </p:cNvPr>
          <p:cNvSpPr txBox="1"/>
          <p:nvPr/>
        </p:nvSpPr>
        <p:spPr>
          <a:xfrm>
            <a:off x="7010679" y="1471372"/>
            <a:ext cx="4356385" cy="4308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a:t>Higher 1-Year+ Retention Rate</a:t>
            </a:r>
          </a:p>
        </p:txBody>
      </p:sp>
      <p:graphicFrame>
        <p:nvGraphicFramePr>
          <p:cNvPr id="15" name="Chart 14" descr="Co-Op 49 percent&#10;Interns - 62 percent&#10;Apprentices - 91 percent">
            <a:extLst>
              <a:ext uri="{FF2B5EF4-FFF2-40B4-BE49-F238E27FC236}">
                <a16:creationId xmlns:a16="http://schemas.microsoft.com/office/drawing/2014/main" id="{5FAFD81E-307C-CB38-364D-938232D2C263}"/>
              </a:ext>
            </a:extLst>
          </p:cNvPr>
          <p:cNvGraphicFramePr/>
          <p:nvPr>
            <p:extLst>
              <p:ext uri="{D42A27DB-BD31-4B8C-83A1-F6EECF244321}">
                <p14:modId xmlns:p14="http://schemas.microsoft.com/office/powerpoint/2010/main" val="2066757082"/>
              </p:ext>
            </p:extLst>
          </p:nvPr>
        </p:nvGraphicFramePr>
        <p:xfrm>
          <a:off x="6038368" y="1899767"/>
          <a:ext cx="5806209" cy="4115001"/>
        </p:xfrm>
        <a:graphic>
          <a:graphicData uri="http://schemas.openxmlformats.org/drawingml/2006/chart">
            <c:chart xmlns:c="http://schemas.openxmlformats.org/drawingml/2006/chart" xmlns:r="http://schemas.openxmlformats.org/officeDocument/2006/relationships" r:id="rId7"/>
          </a:graphicData>
        </a:graphic>
      </p:graphicFrame>
      <p:pic>
        <p:nvPicPr>
          <p:cNvPr id="6" name="Picture 9">
            <a:extLst>
              <a:ext uri="{FF2B5EF4-FFF2-40B4-BE49-F238E27FC236}">
                <a16:creationId xmlns:a16="http://schemas.microsoft.com/office/drawing/2014/main" id="{DA17D479-8BB5-FF5E-8C01-ABB0E0EEB7D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02683" y="6086475"/>
            <a:ext cx="1066800" cy="400050"/>
          </a:xfrm>
          <a:prstGeom prst="rect">
            <a:avLst/>
          </a:prstGeom>
        </p:spPr>
      </p:pic>
      <p:sp>
        <p:nvSpPr>
          <p:cNvPr id="18" name="TextBox 7">
            <a:extLst>
              <a:ext uri="{FF2B5EF4-FFF2-40B4-BE49-F238E27FC236}">
                <a16:creationId xmlns:a16="http://schemas.microsoft.com/office/drawing/2014/main" id="{2DD5D233-85F1-434E-0FCB-89562F4899E8}"/>
              </a:ext>
            </a:extLst>
          </p:cNvPr>
          <p:cNvSpPr txBox="1"/>
          <p:nvPr/>
        </p:nvSpPr>
        <p:spPr>
          <a:xfrm>
            <a:off x="3829824" y="6082618"/>
            <a:ext cx="6635482"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a:t>Sources: Apprenticeship.gov (USDOL), </a:t>
            </a:r>
            <a:endParaRPr lang="en-US"/>
          </a:p>
          <a:p>
            <a:r>
              <a:rPr lang="en-US" sz="1400" i="1"/>
              <a:t>National Association of Colleges &amp; Employers “2020 Internship &amp; Co-Op Report” </a:t>
            </a:r>
            <a:endParaRPr lang="en-US"/>
          </a:p>
        </p:txBody>
      </p:sp>
      <p:pic>
        <p:nvPicPr>
          <p:cNvPr id="4" name="Google Shape;255;p36">
            <a:extLst>
              <a:ext uri="{FF2B5EF4-FFF2-40B4-BE49-F238E27FC236}">
                <a16:creationId xmlns:a16="http://schemas.microsoft.com/office/drawing/2014/main" id="{F704D782-CB0C-47BA-28C9-45290A57049E}"/>
              </a:ex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10608624" y="5978566"/>
            <a:ext cx="1442949" cy="616282"/>
          </a:xfrm>
          <a:prstGeom prst="rect">
            <a:avLst/>
          </a:prstGeom>
          <a:noFill/>
          <a:ln>
            <a:noFill/>
          </a:ln>
        </p:spPr>
      </p:pic>
    </p:spTree>
    <p:custDataLst>
      <p:tags r:id="rId1"/>
    </p:custDataLst>
    <p:extLst>
      <p:ext uri="{BB962C8B-B14F-4D97-AF65-F5344CB8AC3E}">
        <p14:creationId xmlns:p14="http://schemas.microsoft.com/office/powerpoint/2010/main" val="171086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39BE-3BB4-3C4E-BF53-644115DBF637}"/>
              </a:ext>
            </a:extLst>
          </p:cNvPr>
          <p:cNvSpPr>
            <a:spLocks noGrp="1"/>
          </p:cNvSpPr>
          <p:nvPr>
            <p:ph type="title"/>
          </p:nvPr>
        </p:nvSpPr>
        <p:spPr>
          <a:xfrm>
            <a:off x="1193800" y="2002631"/>
            <a:ext cx="10515600" cy="2852737"/>
          </a:xfrm>
        </p:spPr>
        <p:txBody>
          <a:bodyPr/>
          <a:lstStyle/>
          <a:p>
            <a:r>
              <a:rPr lang="en-US">
                <a:solidFill>
                  <a:schemeClr val="tx2"/>
                </a:solidFill>
              </a:rPr>
              <a:t>Apprenticeship and IET: Why and What</a:t>
            </a:r>
          </a:p>
        </p:txBody>
      </p:sp>
    </p:spTree>
    <p:custDataLst>
      <p:tags r:id="rId1"/>
    </p:custDataLst>
    <p:extLst>
      <p:ext uri="{BB962C8B-B14F-4D97-AF65-F5344CB8AC3E}">
        <p14:creationId xmlns:p14="http://schemas.microsoft.com/office/powerpoint/2010/main" val="31989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66A169BA-6D26-3BF1-32DD-2BCD45E7C77E}"/>
              </a:ext>
            </a:extLst>
          </p:cNvPr>
          <p:cNvSpPr txBox="1">
            <a:spLocks noGrp="1"/>
          </p:cNvSpPr>
          <p:nvPr>
            <p:ph type="title" idx="4294967295"/>
          </p:nvPr>
        </p:nvSpPr>
        <p:spPr>
          <a:xfrm>
            <a:off x="477292" y="232738"/>
            <a:ext cx="11168684" cy="13064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mj-lt"/>
                <a:ea typeface="+mj-ea"/>
                <a:cs typeface="+mj-cs"/>
              </a:rPr>
              <a:t>Preliminary Findings of Center's AE RA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mj-lt"/>
                <a:ea typeface="+mj-ea"/>
                <a:cs typeface="+mj-cs"/>
              </a:rPr>
              <a:t>Knowledge Survey </a:t>
            </a:r>
          </a:p>
        </p:txBody>
      </p:sp>
      <p:pic>
        <p:nvPicPr>
          <p:cNvPr id="4" name="Picture 2">
            <a:extLst>
              <a:ext uri="{FF2B5EF4-FFF2-40B4-BE49-F238E27FC236}">
                <a16:creationId xmlns:a16="http://schemas.microsoft.com/office/drawing/2014/main" id="{4D023273-5022-2002-E0EC-192929C95F0D}"/>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Effect>
                      <a14:brightnessContrast bright="20000" contrast="-20000"/>
                    </a14:imgEffect>
                  </a14:imgLayer>
                </a14:imgProps>
              </a:ext>
            </a:extLst>
          </a:blip>
          <a:srcRect/>
          <a:stretch>
            <a:fillRect/>
          </a:stretch>
        </p:blipFill>
        <p:spPr>
          <a:xfrm>
            <a:off x="0" y="1711883"/>
            <a:ext cx="12192000" cy="4946092"/>
          </a:xfrm>
          <a:prstGeom prst="rect">
            <a:avLst/>
          </a:prstGeom>
        </p:spPr>
      </p:pic>
      <p:sp>
        <p:nvSpPr>
          <p:cNvPr id="3" name="Freeform 7">
            <a:extLst>
              <a:ext uri="{FF2B5EF4-FFF2-40B4-BE49-F238E27FC236}">
                <a16:creationId xmlns:a16="http://schemas.microsoft.com/office/drawing/2014/main" id="{05E6BE6A-B237-5FEE-280A-3322A39D8A38}"/>
              </a:ext>
              <a:ext uri="{C183D7F6-B498-43B3-948B-1728B52AA6E4}">
                <adec:decorative xmlns:adec="http://schemas.microsoft.com/office/drawing/2017/decorative" val="1"/>
              </a:ext>
            </a:extLst>
          </p:cNvPr>
          <p:cNvSpPr/>
          <p:nvPr/>
        </p:nvSpPr>
        <p:spPr>
          <a:xfrm flipH="1">
            <a:off x="-546" y="1703880"/>
            <a:ext cx="12192545" cy="4954094"/>
          </a:xfrm>
          <a:custGeom>
            <a:avLst/>
            <a:gdLst/>
            <a:ahLst/>
            <a:cxnLst/>
            <a:rect l="l" t="t" r="r" b="b"/>
            <a:pathLst>
              <a:path w="2408296" h="2709333">
                <a:moveTo>
                  <a:pt x="0" y="0"/>
                </a:moveTo>
                <a:lnTo>
                  <a:pt x="2408296" y="0"/>
                </a:lnTo>
                <a:lnTo>
                  <a:pt x="2408296" y="2709333"/>
                </a:lnTo>
                <a:lnTo>
                  <a:pt x="0" y="2709333"/>
                </a:lnTo>
                <a:close/>
              </a:path>
            </a:pathLst>
          </a:custGeom>
          <a:solidFill>
            <a:srgbClr val="004E8E">
              <a:alpha val="70000"/>
            </a:srgbClr>
          </a:solidFill>
        </p:spPr>
        <p:txBody>
          <a:bodyPr/>
          <a:lstStyle/>
          <a:p>
            <a:endParaRPr lang="en-US"/>
          </a:p>
        </p:txBody>
      </p:sp>
      <p:sp>
        <p:nvSpPr>
          <p:cNvPr id="34" name="TextBox 33">
            <a:extLst>
              <a:ext uri="{FF2B5EF4-FFF2-40B4-BE49-F238E27FC236}">
                <a16:creationId xmlns:a16="http://schemas.microsoft.com/office/drawing/2014/main" id="{9792A309-5159-FA9B-3634-2CDF99B48DF0}"/>
              </a:ext>
            </a:extLst>
          </p:cNvPr>
          <p:cNvSpPr txBox="1"/>
          <p:nvPr/>
        </p:nvSpPr>
        <p:spPr>
          <a:xfrm>
            <a:off x="818189" y="2061194"/>
            <a:ext cx="2567694" cy="584775"/>
          </a:xfrm>
          <a:prstGeom prst="rect">
            <a:avLst/>
          </a:prstGeom>
          <a:noFill/>
        </p:spPr>
        <p:txBody>
          <a:bodyPr wrap="square">
            <a:spAutoFit/>
          </a:bodyPr>
          <a:lstStyle/>
          <a:p>
            <a:pPr algn="ctr">
              <a:spcAft>
                <a:spcPts val="600"/>
              </a:spcAft>
            </a:pPr>
            <a:r>
              <a:rPr lang="en-US" sz="3200" b="1" i="1">
                <a:solidFill>
                  <a:schemeClr val="bg1"/>
                </a:solidFill>
              </a:rPr>
              <a:t>Awareness</a:t>
            </a:r>
          </a:p>
        </p:txBody>
      </p:sp>
      <p:pic>
        <p:nvPicPr>
          <p:cNvPr id="13" name="Graphic 12" descr="Atom with solid fill">
            <a:extLst>
              <a:ext uri="{FF2B5EF4-FFF2-40B4-BE49-F238E27FC236}">
                <a16:creationId xmlns:a16="http://schemas.microsoft.com/office/drawing/2014/main" id="{2C48BA70-77F3-6E0B-5A6E-AFA7071880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62672" y="2761586"/>
            <a:ext cx="1678728" cy="1678728"/>
          </a:xfrm>
          <a:prstGeom prst="rect">
            <a:avLst/>
          </a:prstGeom>
        </p:spPr>
      </p:pic>
      <p:sp>
        <p:nvSpPr>
          <p:cNvPr id="82" name="Rectangle 81">
            <a:extLst>
              <a:ext uri="{FF2B5EF4-FFF2-40B4-BE49-F238E27FC236}">
                <a16:creationId xmlns:a16="http://schemas.microsoft.com/office/drawing/2014/main" id="{2AC61714-B95C-DEF2-9BB6-54F3F27F129D}"/>
              </a:ext>
              <a:ext uri="{C183D7F6-B498-43B3-948B-1728B52AA6E4}">
                <adec:decorative xmlns:adec="http://schemas.microsoft.com/office/drawing/2017/decorative" val="1"/>
              </a:ext>
            </a:extLst>
          </p:cNvPr>
          <p:cNvSpPr/>
          <p:nvPr/>
        </p:nvSpPr>
        <p:spPr>
          <a:xfrm>
            <a:off x="950984" y="4519985"/>
            <a:ext cx="2304288" cy="1863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CBCD55C8-0764-4016-3267-37A7FD703C07}"/>
              </a:ext>
            </a:extLst>
          </p:cNvPr>
          <p:cNvSpPr txBox="1"/>
          <p:nvPr/>
        </p:nvSpPr>
        <p:spPr>
          <a:xfrm>
            <a:off x="948800" y="4625558"/>
            <a:ext cx="2306471" cy="1446550"/>
          </a:xfrm>
          <a:prstGeom prst="rect">
            <a:avLst/>
          </a:prstGeom>
          <a:noFill/>
        </p:spPr>
        <p:txBody>
          <a:bodyPr wrap="square" anchor="ctr">
            <a:spAutoFit/>
          </a:bodyPr>
          <a:lstStyle/>
          <a:p>
            <a:pPr algn="ctr"/>
            <a:r>
              <a:rPr lang="en-US" sz="2200" b="1" i="1" dirty="0">
                <a:solidFill>
                  <a:schemeClr val="tx1"/>
                </a:solidFill>
              </a:rPr>
              <a:t>75%</a:t>
            </a:r>
          </a:p>
          <a:p>
            <a:pPr algn="ctr"/>
            <a:r>
              <a:rPr lang="en-US" sz="1800" dirty="0">
                <a:solidFill>
                  <a:schemeClr val="tx1"/>
                </a:solidFill>
              </a:rPr>
              <a:t>(average)</a:t>
            </a:r>
          </a:p>
          <a:p>
            <a:pPr algn="ctr"/>
            <a:r>
              <a:rPr lang="en-US" sz="1600" i="1" dirty="0"/>
              <a:t>Know where to access RA state-specific and general resources</a:t>
            </a:r>
            <a:endParaRPr lang="en-US" sz="1600" i="1" dirty="0">
              <a:solidFill>
                <a:schemeClr val="tx1"/>
              </a:solidFill>
            </a:endParaRPr>
          </a:p>
        </p:txBody>
      </p:sp>
      <p:sp>
        <p:nvSpPr>
          <p:cNvPr id="47" name="TextBox 46">
            <a:extLst>
              <a:ext uri="{FF2B5EF4-FFF2-40B4-BE49-F238E27FC236}">
                <a16:creationId xmlns:a16="http://schemas.microsoft.com/office/drawing/2014/main" id="{52528CA9-9FD7-C99F-DE33-397259F877B4}"/>
              </a:ext>
            </a:extLst>
          </p:cNvPr>
          <p:cNvSpPr txBox="1"/>
          <p:nvPr/>
        </p:nvSpPr>
        <p:spPr>
          <a:xfrm>
            <a:off x="4515891" y="2084413"/>
            <a:ext cx="2567694" cy="584775"/>
          </a:xfrm>
          <a:prstGeom prst="rect">
            <a:avLst/>
          </a:prstGeom>
          <a:noFill/>
        </p:spPr>
        <p:txBody>
          <a:bodyPr wrap="square">
            <a:spAutoFit/>
          </a:bodyPr>
          <a:lstStyle/>
          <a:p>
            <a:pPr algn="ctr">
              <a:spcAft>
                <a:spcPts val="600"/>
              </a:spcAft>
            </a:pPr>
            <a:r>
              <a:rPr lang="en-US" sz="3200" b="1" i="1">
                <a:solidFill>
                  <a:schemeClr val="bg1"/>
                </a:solidFill>
              </a:rPr>
              <a:t>Resources</a:t>
            </a:r>
          </a:p>
        </p:txBody>
      </p:sp>
      <p:pic>
        <p:nvPicPr>
          <p:cNvPr id="11" name="Graphic 10" descr="Laptop with solid fill">
            <a:extLst>
              <a:ext uri="{FF2B5EF4-FFF2-40B4-BE49-F238E27FC236}">
                <a16:creationId xmlns:a16="http://schemas.microsoft.com/office/drawing/2014/main" id="{04B7BDA1-C3C6-0A56-2D0A-B9D0288D0A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18229" y="2761586"/>
            <a:ext cx="1678728" cy="1678728"/>
          </a:xfrm>
          <a:prstGeom prst="rect">
            <a:avLst/>
          </a:prstGeom>
        </p:spPr>
      </p:pic>
      <p:sp>
        <p:nvSpPr>
          <p:cNvPr id="83" name="Rectangle 82">
            <a:extLst>
              <a:ext uri="{FF2B5EF4-FFF2-40B4-BE49-F238E27FC236}">
                <a16:creationId xmlns:a16="http://schemas.microsoft.com/office/drawing/2014/main" id="{B6A69529-03B4-1094-59D3-0918D6787E42}"/>
              </a:ext>
              <a:ext uri="{C183D7F6-B498-43B3-948B-1728B52AA6E4}">
                <adec:decorative xmlns:adec="http://schemas.microsoft.com/office/drawing/2017/decorative" val="1"/>
              </a:ext>
            </a:extLst>
          </p:cNvPr>
          <p:cNvSpPr/>
          <p:nvPr/>
        </p:nvSpPr>
        <p:spPr>
          <a:xfrm>
            <a:off x="4661946" y="4542909"/>
            <a:ext cx="2304288" cy="1863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65E251E-04DD-7D4C-0C57-386976AE188B}"/>
              </a:ext>
            </a:extLst>
          </p:cNvPr>
          <p:cNvSpPr txBox="1"/>
          <p:nvPr/>
        </p:nvSpPr>
        <p:spPr>
          <a:xfrm>
            <a:off x="4661946" y="4590444"/>
            <a:ext cx="2306471" cy="1754326"/>
          </a:xfrm>
          <a:prstGeom prst="rect">
            <a:avLst/>
          </a:prstGeom>
          <a:noFill/>
        </p:spPr>
        <p:txBody>
          <a:bodyPr wrap="square" anchor="ctr">
            <a:spAutoFit/>
          </a:bodyPr>
          <a:lstStyle/>
          <a:p>
            <a:pPr algn="ctr"/>
            <a:r>
              <a:rPr lang="en-US" sz="2200" b="1" dirty="0">
                <a:solidFill>
                  <a:schemeClr val="tx1"/>
                </a:solidFill>
              </a:rPr>
              <a:t>60% </a:t>
            </a:r>
          </a:p>
          <a:p>
            <a:pPr algn="ctr"/>
            <a:r>
              <a:rPr lang="en-US" dirty="0">
                <a:solidFill>
                  <a:schemeClr val="tx1"/>
                </a:solidFill>
              </a:rPr>
              <a:t>(average)</a:t>
            </a:r>
          </a:p>
          <a:p>
            <a:pPr algn="ctr"/>
            <a:r>
              <a:rPr lang="en-US" sz="1600" i="1" dirty="0"/>
              <a:t>How-to guides, employer engagement guides, and IET program mapping resources</a:t>
            </a:r>
            <a:endParaRPr lang="en-US" sz="1600" i="1" dirty="0">
              <a:solidFill>
                <a:schemeClr val="tx1"/>
              </a:solidFill>
            </a:endParaRPr>
          </a:p>
        </p:txBody>
      </p:sp>
      <p:sp>
        <p:nvSpPr>
          <p:cNvPr id="51" name="TextBox 50">
            <a:extLst>
              <a:ext uri="{FF2B5EF4-FFF2-40B4-BE49-F238E27FC236}">
                <a16:creationId xmlns:a16="http://schemas.microsoft.com/office/drawing/2014/main" id="{BD0690DE-F671-6FE8-DC3D-ACB90E5C26AA}"/>
              </a:ext>
            </a:extLst>
          </p:cNvPr>
          <p:cNvSpPr txBox="1"/>
          <p:nvPr/>
        </p:nvSpPr>
        <p:spPr>
          <a:xfrm>
            <a:off x="7683150" y="2084413"/>
            <a:ext cx="4310376" cy="584775"/>
          </a:xfrm>
          <a:prstGeom prst="rect">
            <a:avLst/>
          </a:prstGeom>
          <a:noFill/>
        </p:spPr>
        <p:txBody>
          <a:bodyPr wrap="square">
            <a:spAutoFit/>
          </a:bodyPr>
          <a:lstStyle/>
          <a:p>
            <a:pPr algn="ctr">
              <a:spcAft>
                <a:spcPts val="600"/>
              </a:spcAft>
            </a:pPr>
            <a:r>
              <a:rPr lang="en-US" sz="3200" b="1" i="1">
                <a:solidFill>
                  <a:schemeClr val="bg1"/>
                </a:solidFill>
              </a:rPr>
              <a:t>Collaboration</a:t>
            </a:r>
          </a:p>
        </p:txBody>
      </p:sp>
      <p:pic>
        <p:nvPicPr>
          <p:cNvPr id="7" name="Graphic 6" descr="Cycle with people with solid fill">
            <a:extLst>
              <a:ext uri="{FF2B5EF4-FFF2-40B4-BE49-F238E27FC236}">
                <a16:creationId xmlns:a16="http://schemas.microsoft.com/office/drawing/2014/main" id="{9BF11F1A-2D92-161A-37CE-75676278D54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98973" y="2707357"/>
            <a:ext cx="1678728" cy="1678728"/>
          </a:xfrm>
          <a:prstGeom prst="rect">
            <a:avLst/>
          </a:prstGeom>
        </p:spPr>
      </p:pic>
      <p:sp>
        <p:nvSpPr>
          <p:cNvPr id="93" name="Rectangle 92">
            <a:extLst>
              <a:ext uri="{FF2B5EF4-FFF2-40B4-BE49-F238E27FC236}">
                <a16:creationId xmlns:a16="http://schemas.microsoft.com/office/drawing/2014/main" id="{E564667A-5EDB-2838-ED9C-93F0348B07C5}"/>
              </a:ext>
            </a:extLst>
          </p:cNvPr>
          <p:cNvSpPr/>
          <p:nvPr/>
        </p:nvSpPr>
        <p:spPr>
          <a:xfrm>
            <a:off x="8933031" y="4550770"/>
            <a:ext cx="2304288" cy="1863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tx1"/>
                </a:solidFill>
              </a:rPr>
              <a:t>69%</a:t>
            </a:r>
          </a:p>
          <a:p>
            <a:pPr algn="ctr"/>
            <a:r>
              <a:rPr lang="en-US" sz="1600" i="1" dirty="0">
                <a:solidFill>
                  <a:schemeClr val="tx1"/>
                </a:solidFill>
              </a:rPr>
              <a:t>Interested in participating in focus groups for input on TA resources</a:t>
            </a:r>
          </a:p>
        </p:txBody>
      </p:sp>
    </p:spTree>
    <p:custDataLst>
      <p:tags r:id="rId1"/>
    </p:custDataLst>
    <p:extLst>
      <p:ext uri="{BB962C8B-B14F-4D97-AF65-F5344CB8AC3E}">
        <p14:creationId xmlns:p14="http://schemas.microsoft.com/office/powerpoint/2010/main" val="204580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3065463" y="217488"/>
            <a:ext cx="9126537" cy="15001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00005F"/>
                </a:solidFill>
                <a:effectLst/>
                <a:uLnTx/>
                <a:uFillTx/>
                <a:latin typeface="+mj-lt"/>
                <a:ea typeface="+mn-ea"/>
                <a:cs typeface="+mn-cs"/>
              </a:rPr>
              <a:t>What are the challenges in aligning AE with RA? </a:t>
            </a:r>
          </a:p>
        </p:txBody>
      </p:sp>
      <p:pic>
        <p:nvPicPr>
          <p:cNvPr id="12" name="Graphic 11" descr="Send with solid fill">
            <a:extLst>
              <a:ext uri="{FF2B5EF4-FFF2-40B4-BE49-F238E27FC236}">
                <a16:creationId xmlns:a16="http://schemas.microsoft.com/office/drawing/2014/main" id="{54FFBB43-280D-4B9D-A457-A6FDD8E5B4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39004">
            <a:off x="851902" y="61423"/>
            <a:ext cx="1298765" cy="1298765"/>
          </a:xfrm>
          <a:prstGeom prst="rect">
            <a:avLst/>
          </a:prstGeom>
        </p:spPr>
      </p:pic>
      <p:sp>
        <p:nvSpPr>
          <p:cNvPr id="7" name="Title 6">
            <a:extLst>
              <a:ext uri="{FF2B5EF4-FFF2-40B4-BE49-F238E27FC236}">
                <a16:creationId xmlns:a16="http://schemas.microsoft.com/office/drawing/2014/main" id="{3FBFEEC8-8EA1-42D4-AB73-9CB06A5AC525}"/>
              </a:ext>
            </a:extLst>
          </p:cNvPr>
          <p:cNvSpPr>
            <a:spLocks/>
          </p:cNvSpPr>
          <p:nvPr/>
        </p:nvSpPr>
        <p:spPr>
          <a:xfrm>
            <a:off x="243932" y="1819973"/>
            <a:ext cx="2811566" cy="39561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Franklin Gothic Book"/>
                <a:ea typeface="+mj-ea"/>
                <a:cs typeface="+mj-cs"/>
              </a:rPr>
              <a:t>In 2017, only </a:t>
            </a:r>
            <a:r>
              <a:rPr kumimoji="0" lang="en-US" sz="2800" b="1" i="0" u="none" strike="noStrike" kern="1200" cap="none" spc="0" normalizeH="0" baseline="0" noProof="0">
                <a:ln>
                  <a:noFill/>
                </a:ln>
                <a:solidFill>
                  <a:schemeClr val="tx1"/>
                </a:solidFill>
                <a:effectLst/>
                <a:uLnTx/>
                <a:uFillTx/>
                <a:latin typeface="Franklin Gothic Book"/>
                <a:ea typeface="+mj-ea"/>
                <a:cs typeface="+mj-cs"/>
              </a:rPr>
              <a:t>FOUR</a:t>
            </a:r>
            <a:r>
              <a:rPr kumimoji="0" lang="en-US" sz="2800" b="0" i="0" u="none" strike="noStrike" kern="1200" cap="none" spc="0" normalizeH="0" baseline="0" noProof="0">
                <a:ln>
                  <a:noFill/>
                </a:ln>
                <a:solidFill>
                  <a:schemeClr val="tx1"/>
                </a:solidFill>
                <a:effectLst/>
                <a:uLnTx/>
                <a:uFillTx/>
                <a:latin typeface="Franklin Gothic Book"/>
                <a:ea typeface="+mj-ea"/>
                <a:cs typeface="+mj-cs"/>
              </a:rPr>
              <a:t> local Adult Education programs in the U.S. self-reported </a:t>
            </a:r>
            <a:br>
              <a:rPr kumimoji="0" lang="en-US" sz="2800" b="0" i="0" u="none" strike="noStrike" kern="1200" cap="none" spc="0" normalizeH="0" baseline="0" noProof="0">
                <a:ln>
                  <a:noFill/>
                </a:ln>
                <a:solidFill>
                  <a:schemeClr val="tx1"/>
                </a:solidFill>
                <a:effectLst/>
                <a:uLnTx/>
                <a:uFillTx/>
                <a:latin typeface="Franklin Gothic Book"/>
                <a:ea typeface="+mj-ea"/>
                <a:cs typeface="+mj-cs"/>
              </a:rPr>
            </a:br>
            <a:r>
              <a:rPr kumimoji="0" lang="en-US" sz="2800" b="0" i="0" u="none" strike="noStrike" kern="1200" cap="none" spc="0" normalizeH="0" baseline="0" noProof="0">
                <a:ln>
                  <a:noFill/>
                </a:ln>
                <a:solidFill>
                  <a:schemeClr val="tx1"/>
                </a:solidFill>
                <a:effectLst/>
                <a:uLnTx/>
                <a:uFillTx/>
                <a:latin typeface="Franklin Gothic Book"/>
                <a:ea typeface="+mj-ea"/>
                <a:cs typeface="+mj-cs"/>
              </a:rPr>
              <a:t>sponsoring a RAP.</a:t>
            </a:r>
            <a:br>
              <a:rPr kumimoji="0" lang="en-US" sz="2800" b="1" i="0" u="none" strike="noStrike" kern="1200" cap="none" spc="0" normalizeH="0" baseline="0" noProof="0">
                <a:ln>
                  <a:noFill/>
                </a:ln>
                <a:solidFill>
                  <a:schemeClr val="tx1"/>
                </a:solidFill>
                <a:effectLst/>
                <a:uLnTx/>
                <a:uFillTx/>
                <a:latin typeface="Franklin Gothic Book"/>
                <a:ea typeface="+mj-ea"/>
                <a:cs typeface="+mj-cs"/>
              </a:rPr>
            </a:br>
            <a:br>
              <a:rPr kumimoji="0" lang="en-US" sz="1800" b="1" i="0" u="none" strike="noStrike" kern="1200" cap="none" spc="0" normalizeH="0" baseline="0" noProof="0">
                <a:ln>
                  <a:noFill/>
                </a:ln>
                <a:solidFill>
                  <a:schemeClr val="tx1"/>
                </a:solidFill>
                <a:effectLst/>
                <a:uLnTx/>
                <a:uFillTx/>
                <a:latin typeface="Franklin Gothic Book"/>
                <a:ea typeface="+mj-ea"/>
                <a:cs typeface="+mj-cs"/>
              </a:rPr>
            </a:br>
            <a:endParaRPr kumimoji="0" lang="en-US" sz="1800" b="1" i="1" u="none" strike="noStrike" kern="1200" cap="none" spc="0" normalizeH="0" baseline="0" noProof="0">
              <a:ln>
                <a:noFill/>
              </a:ln>
              <a:solidFill>
                <a:schemeClr val="tx1"/>
              </a:solidFill>
              <a:effectLst/>
              <a:uLnTx/>
              <a:uFillTx/>
              <a:latin typeface="Franklin Gothic Book"/>
              <a:ea typeface="+mj-ea"/>
              <a:cs typeface="+mj-cs"/>
            </a:endParaRPr>
          </a:p>
        </p:txBody>
      </p:sp>
      <p:cxnSp>
        <p:nvCxnSpPr>
          <p:cNvPr id="14" name="Straight Connector 13">
            <a:extLst>
              <a:ext uri="{FF2B5EF4-FFF2-40B4-BE49-F238E27FC236}">
                <a16:creationId xmlns:a16="http://schemas.microsoft.com/office/drawing/2014/main" id="{08E288C1-D12D-4DFD-9FDF-1C5CC4846C6D}"/>
              </a:ext>
              <a:ext uri="{C183D7F6-B498-43B3-948B-1728B52AA6E4}">
                <adec:decorative xmlns:adec="http://schemas.microsoft.com/office/drawing/2017/decorative" val="1"/>
              </a:ext>
            </a:extLst>
          </p:cNvPr>
          <p:cNvCxnSpPr>
            <a:cxnSpLocks/>
          </p:cNvCxnSpPr>
          <p:nvPr/>
        </p:nvCxnSpPr>
        <p:spPr>
          <a:xfrm>
            <a:off x="3057247" y="1772364"/>
            <a:ext cx="0" cy="4165793"/>
          </a:xfrm>
          <a:prstGeom prst="line">
            <a:avLst/>
          </a:prstGeom>
          <a:ln w="38100">
            <a:solidFill>
              <a:srgbClr val="E1D36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FD42CF-2AA5-7E44-ACA0-0D8D2729F94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9739" y="6090857"/>
            <a:ext cx="1061949" cy="400982"/>
          </a:xfrm>
          <a:prstGeom prst="rect">
            <a:avLst/>
          </a:prstGeom>
        </p:spPr>
      </p:pic>
      <p:sp>
        <p:nvSpPr>
          <p:cNvPr id="15" name="Google Shape;213;p30">
            <a:extLst>
              <a:ext uri="{FF2B5EF4-FFF2-40B4-BE49-F238E27FC236}">
                <a16:creationId xmlns:a16="http://schemas.microsoft.com/office/drawing/2014/main" id="{B47418EB-F293-4D1E-BBBB-ACAFD4294B2B}"/>
              </a:ext>
            </a:extLst>
          </p:cNvPr>
          <p:cNvSpPr txBox="1">
            <a:spLocks/>
          </p:cNvSpPr>
          <p:nvPr/>
        </p:nvSpPr>
        <p:spPr>
          <a:xfrm>
            <a:off x="3069342" y="1632725"/>
            <a:ext cx="8265103" cy="421955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Tx/>
              <a:buBlip>
                <a:blip r:embed="rId7"/>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8"/>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9"/>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0"/>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0"/>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8965" indent="-422910">
              <a:spcBef>
                <a:spcPts val="0"/>
              </a:spcBef>
              <a:spcAft>
                <a:spcPts val="600"/>
              </a:spcAft>
              <a:buClr>
                <a:srgbClr val="00005F"/>
              </a:buClr>
              <a:buSzPct val="100000"/>
              <a:buFont typeface="Wingdings" panose="05000000000000000000" pitchFamily="2" charset="2"/>
              <a:buChar char="þ"/>
            </a:pPr>
            <a:r>
              <a:rPr lang="en-US" sz="2400" b="1" dirty="0">
                <a:solidFill>
                  <a:srgbClr val="C00000"/>
                </a:solidFill>
                <a:latin typeface="Franklin Gothic Book"/>
                <a:ea typeface="Raleway"/>
                <a:cs typeface="Raleway"/>
                <a:sym typeface="Raleway"/>
              </a:rPr>
              <a:t>Awareness </a:t>
            </a:r>
            <a:r>
              <a:rPr lang="en-US" sz="2400" dirty="0">
                <a:latin typeface="Franklin Gothic Book"/>
                <a:ea typeface="Raleway"/>
                <a:cs typeface="Raleway"/>
                <a:sym typeface="Raleway"/>
              </a:rPr>
              <a:t>about ways to integrate IET with pre-apprenticeship and RA</a:t>
            </a:r>
          </a:p>
          <a:p>
            <a:pPr marL="608965" indent="-422910">
              <a:spcBef>
                <a:spcPts val="0"/>
              </a:spcBef>
              <a:spcAft>
                <a:spcPts val="600"/>
              </a:spcAft>
              <a:buClr>
                <a:srgbClr val="00005F"/>
              </a:buClr>
              <a:buSzPct val="100000"/>
              <a:buFont typeface="Wingdings" panose="05000000000000000000" pitchFamily="2" charset="2"/>
              <a:buChar char="þ"/>
            </a:pPr>
            <a:r>
              <a:rPr lang="en-US" sz="2400" b="1" dirty="0">
                <a:solidFill>
                  <a:schemeClr val="accent2"/>
                </a:solidFill>
                <a:latin typeface="Franklin Gothic Book"/>
                <a:ea typeface="Raleway"/>
                <a:cs typeface="Raleway"/>
                <a:sym typeface="Raleway"/>
              </a:rPr>
              <a:t>Meaningful, ongoing connection</a:t>
            </a:r>
            <a:r>
              <a:rPr lang="en-US" sz="2400" b="1" dirty="0">
                <a:solidFill>
                  <a:schemeClr val="accent5"/>
                </a:solidFill>
                <a:latin typeface="Franklin Gothic Book"/>
                <a:ea typeface="Raleway"/>
                <a:cs typeface="Raleway"/>
                <a:sym typeface="Raleway"/>
              </a:rPr>
              <a:t> </a:t>
            </a:r>
            <a:r>
              <a:rPr lang="en-US" sz="2400" dirty="0">
                <a:latin typeface="Franklin Gothic Book"/>
                <a:ea typeface="Raleway"/>
                <a:cs typeface="Raleway"/>
                <a:sym typeface="Raleway"/>
              </a:rPr>
              <a:t>between adult education, industry, and apprenticeship system to create and sustain high-quality pre-apprenticeship and RA programs (RAPs)</a:t>
            </a:r>
            <a:endParaRPr lang="en-US" sz="2400" dirty="0">
              <a:latin typeface="Franklin Gothic Book"/>
              <a:ea typeface="Raleway"/>
              <a:cs typeface="Raleway"/>
            </a:endParaRPr>
          </a:p>
          <a:p>
            <a:pPr marL="608965" indent="-422910">
              <a:spcBef>
                <a:spcPts val="0"/>
              </a:spcBef>
              <a:spcAft>
                <a:spcPts val="600"/>
              </a:spcAft>
              <a:buClr>
                <a:srgbClr val="00005F"/>
              </a:buClr>
              <a:buSzPct val="100000"/>
              <a:buFont typeface="Wingdings" panose="05000000000000000000" pitchFamily="2" charset="2"/>
              <a:buChar char="þ"/>
            </a:pPr>
            <a:r>
              <a:rPr lang="en-US" sz="2400" b="1" dirty="0">
                <a:solidFill>
                  <a:schemeClr val="accent2"/>
                </a:solidFill>
                <a:latin typeface="Franklin Gothic Book"/>
                <a:ea typeface="Raleway"/>
                <a:cs typeface="Raleway"/>
                <a:sym typeface="Raleway"/>
              </a:rPr>
              <a:t>Coordination </a:t>
            </a:r>
            <a:r>
              <a:rPr lang="en-US" sz="2400" dirty="0">
                <a:latin typeface="Franklin Gothic Book"/>
                <a:ea typeface="Raleway"/>
                <a:cs typeface="Raleway"/>
                <a:sym typeface="Raleway"/>
              </a:rPr>
              <a:t>with the workforce system to enroll eligible adult learners in WIOA Title I services to receive training, supportive services, etc. while co-enrolled in a RAP</a:t>
            </a:r>
            <a:endParaRPr lang="en-US" sz="2400" dirty="0">
              <a:latin typeface="Franklin Gothic Book"/>
              <a:ea typeface="Raleway"/>
              <a:cs typeface="Raleway"/>
            </a:endParaRPr>
          </a:p>
          <a:p>
            <a:pPr marL="186055" indent="0">
              <a:spcBef>
                <a:spcPts val="1333"/>
              </a:spcBef>
              <a:spcAft>
                <a:spcPts val="600"/>
              </a:spcAft>
              <a:buClr>
                <a:srgbClr val="00005F"/>
              </a:buClr>
              <a:buSzPct val="100000"/>
              <a:buNone/>
            </a:pPr>
            <a:endParaRPr lang="en-US" sz="2400">
              <a:solidFill>
                <a:srgbClr val="000000"/>
              </a:solidFill>
              <a:latin typeface="Franklin Gothic Book"/>
              <a:ea typeface="Raleway"/>
              <a:cs typeface="Raleway"/>
            </a:endParaRPr>
          </a:p>
          <a:p>
            <a:pPr marL="0" indent="0">
              <a:spcBef>
                <a:spcPts val="1333"/>
              </a:spcBef>
              <a:buFontTx/>
              <a:buNone/>
            </a:pPr>
            <a:endParaRPr lang="en-US" sz="2400">
              <a:latin typeface="Franklin Gothic Book"/>
              <a:ea typeface="Raleway"/>
              <a:cs typeface="Raleway"/>
            </a:endParaRPr>
          </a:p>
          <a:p>
            <a:pPr marL="0" indent="0">
              <a:spcBef>
                <a:spcPts val="2133"/>
              </a:spcBef>
              <a:spcAft>
                <a:spcPts val="2133"/>
              </a:spcAft>
              <a:buFontTx/>
              <a:buNone/>
            </a:pPr>
            <a:endParaRPr lang="en-US" sz="2400">
              <a:solidFill>
                <a:schemeClr val="dk2"/>
              </a:solidFill>
              <a:latin typeface="Franklin Gothic Book"/>
              <a:ea typeface="Raleway"/>
              <a:cs typeface="Raleway"/>
            </a:endParaRPr>
          </a:p>
        </p:txBody>
      </p:sp>
      <p:sp>
        <p:nvSpPr>
          <p:cNvPr id="8" name="TextBox 7">
            <a:extLst>
              <a:ext uri="{FF2B5EF4-FFF2-40B4-BE49-F238E27FC236}">
                <a16:creationId xmlns:a16="http://schemas.microsoft.com/office/drawing/2014/main" id="{8B363197-E9D7-4D16-A907-1A9CB66271B0}"/>
              </a:ext>
            </a:extLst>
          </p:cNvPr>
          <p:cNvSpPr txBox="1"/>
          <p:nvPr/>
        </p:nvSpPr>
        <p:spPr>
          <a:xfrm>
            <a:off x="3637131" y="6594848"/>
            <a:ext cx="6112274" cy="338554"/>
          </a:xfrm>
          <a:prstGeom prst="rect">
            <a:avLst/>
          </a:prstGeom>
          <a:noFill/>
        </p:spPr>
        <p:txBody>
          <a:bodyPr wrap="square" lIns="91440" tIns="45720" rIns="91440" bIns="45720" anchor="t">
            <a:spAutoFit/>
          </a:bodyPr>
          <a:lstStyle/>
          <a:p>
            <a:pPr algn="just">
              <a:spcBef>
                <a:spcPts val="1333"/>
              </a:spcBef>
            </a:pPr>
            <a:r>
              <a:rPr lang="en-US" sz="1600" i="1" dirty="0">
                <a:latin typeface="Franklin Gothic Book"/>
                <a:ea typeface="Raleway"/>
                <a:cs typeface="Raleway"/>
                <a:sym typeface="Raleway"/>
              </a:rPr>
              <a:t>Sources:  2017 COABE Survey of AE Members</a:t>
            </a:r>
            <a:endParaRPr lang="en-US" sz="1600" i="1" dirty="0">
              <a:latin typeface="Franklin Gothic Book"/>
              <a:ea typeface="Raleway"/>
              <a:cs typeface="Raleway"/>
            </a:endParaRPr>
          </a:p>
        </p:txBody>
      </p:sp>
      <p:pic>
        <p:nvPicPr>
          <p:cNvPr id="2" name="Google Shape;255;p36">
            <a:extLst>
              <a:ext uri="{FF2B5EF4-FFF2-40B4-BE49-F238E27FC236}">
                <a16:creationId xmlns:a16="http://schemas.microsoft.com/office/drawing/2014/main" id="{261154C0-9BB0-6B11-133C-81B8BF195622}"/>
              </a:ex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10608624" y="5978566"/>
            <a:ext cx="1442949" cy="616282"/>
          </a:xfrm>
          <a:prstGeom prst="rect">
            <a:avLst/>
          </a:prstGeom>
          <a:noFill/>
          <a:ln>
            <a:noFill/>
          </a:ln>
        </p:spPr>
      </p:pic>
    </p:spTree>
    <p:custDataLst>
      <p:tags r:id="rId1"/>
    </p:custDataLst>
    <p:extLst>
      <p:ext uri="{BB962C8B-B14F-4D97-AF65-F5344CB8AC3E}">
        <p14:creationId xmlns:p14="http://schemas.microsoft.com/office/powerpoint/2010/main" val="3746813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3065463" y="217488"/>
            <a:ext cx="9126537" cy="15001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mj-lt"/>
                <a:ea typeface="+mn-ea"/>
                <a:cs typeface="+mn-cs"/>
              </a:rPr>
              <a:t>What is Integrated Education and Training (IET)?</a:t>
            </a: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14" name="Straight Connector 13">
            <a:extLst>
              <a:ext uri="{FF2B5EF4-FFF2-40B4-BE49-F238E27FC236}">
                <a16:creationId xmlns:a16="http://schemas.microsoft.com/office/drawing/2014/main" id="{08E288C1-D12D-4DFD-9FDF-1C5CC4846C6D}"/>
              </a:ext>
              <a:ext uri="{C183D7F6-B498-43B3-948B-1728B52AA6E4}">
                <adec:decorative xmlns:adec="http://schemas.microsoft.com/office/drawing/2017/decorative" val="1"/>
              </a:ext>
            </a:extLst>
          </p:cNvPr>
          <p:cNvCxnSpPr>
            <a:cxnSpLocks/>
          </p:cNvCxnSpPr>
          <p:nvPr/>
        </p:nvCxnSpPr>
        <p:spPr>
          <a:xfrm>
            <a:off x="3057247" y="1772364"/>
            <a:ext cx="0" cy="4165793"/>
          </a:xfrm>
          <a:prstGeom prst="line">
            <a:avLst/>
          </a:prstGeom>
          <a:ln w="38100">
            <a:solidFill>
              <a:srgbClr val="E1D361"/>
            </a:solidFill>
          </a:ln>
        </p:spPr>
        <p:style>
          <a:lnRef idx="1">
            <a:schemeClr val="accent1"/>
          </a:lnRef>
          <a:fillRef idx="0">
            <a:schemeClr val="accent1"/>
          </a:fillRef>
          <a:effectRef idx="0">
            <a:schemeClr val="accent1"/>
          </a:effectRef>
          <a:fontRef idx="minor">
            <a:schemeClr val="tx1"/>
          </a:fontRef>
        </p:style>
      </p:cxnSp>
      <p:pic>
        <p:nvPicPr>
          <p:cNvPr id="12" name="Graphic 11" descr="Send with solid fill">
            <a:extLst>
              <a:ext uri="{FF2B5EF4-FFF2-40B4-BE49-F238E27FC236}">
                <a16:creationId xmlns:a16="http://schemas.microsoft.com/office/drawing/2014/main" id="{54FFBB43-280D-4B9D-A457-A6FDD8E5B4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39004">
            <a:off x="851902" y="61423"/>
            <a:ext cx="1298765" cy="1298765"/>
          </a:xfrm>
          <a:prstGeom prst="rect">
            <a:avLst/>
          </a:prstGeom>
        </p:spPr>
      </p:pic>
      <p:pic>
        <p:nvPicPr>
          <p:cNvPr id="2" name="Google Shape;255;p36">
            <a:extLst>
              <a:ext uri="{FF2B5EF4-FFF2-40B4-BE49-F238E27FC236}">
                <a16:creationId xmlns:a16="http://schemas.microsoft.com/office/drawing/2014/main" id="{261154C0-9BB0-6B11-133C-81B8BF195622}"/>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sp>
        <p:nvSpPr>
          <p:cNvPr id="11" name="Content Placeholder 2">
            <a:extLst>
              <a:ext uri="{FF2B5EF4-FFF2-40B4-BE49-F238E27FC236}">
                <a16:creationId xmlns:a16="http://schemas.microsoft.com/office/drawing/2014/main" id="{2D910D95-FEF9-5495-6571-40A770616553}"/>
              </a:ext>
            </a:extLst>
          </p:cNvPr>
          <p:cNvSpPr txBox="1">
            <a:spLocks/>
          </p:cNvSpPr>
          <p:nvPr/>
        </p:nvSpPr>
        <p:spPr>
          <a:xfrm>
            <a:off x="3419760" y="1603035"/>
            <a:ext cx="8168216" cy="45767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atin typeface="Franklin Gothic Book"/>
                <a:cs typeface="Segoe UI"/>
              </a:rPr>
              <a:t>IET is “…a service approach that provides </a:t>
            </a:r>
            <a:r>
              <a:rPr lang="en-US" i="1">
                <a:latin typeface="Franklin Gothic Book"/>
                <a:cs typeface="Segoe UI"/>
              </a:rPr>
              <a:t>adult education and literacy activities</a:t>
            </a:r>
            <a:r>
              <a:rPr lang="en-US">
                <a:latin typeface="Franklin Gothic Book"/>
                <a:cs typeface="Segoe UI"/>
              </a:rPr>
              <a:t> </a:t>
            </a:r>
            <a:r>
              <a:rPr lang="en-US" b="1">
                <a:solidFill>
                  <a:schemeClr val="tx2"/>
                </a:solidFill>
                <a:latin typeface="Franklin Gothic Book"/>
                <a:cs typeface="Segoe UI"/>
              </a:rPr>
              <a:t>concurrently</a:t>
            </a:r>
            <a:r>
              <a:rPr lang="en-US">
                <a:latin typeface="Franklin Gothic Book"/>
                <a:cs typeface="Segoe UI"/>
              </a:rPr>
              <a:t> and </a:t>
            </a:r>
            <a:r>
              <a:rPr lang="en-US" b="1">
                <a:solidFill>
                  <a:schemeClr val="tx2"/>
                </a:solidFill>
                <a:latin typeface="Franklin Gothic Book"/>
                <a:cs typeface="Segoe UI"/>
              </a:rPr>
              <a:t>contextually</a:t>
            </a:r>
            <a:r>
              <a:rPr lang="en-US">
                <a:latin typeface="Franklin Gothic Book"/>
                <a:cs typeface="Segoe UI"/>
              </a:rPr>
              <a:t> with </a:t>
            </a:r>
            <a:r>
              <a:rPr lang="en-US" i="1">
                <a:latin typeface="Franklin Gothic Book"/>
                <a:cs typeface="Segoe UI"/>
              </a:rPr>
              <a:t>workforce preparation activities </a:t>
            </a:r>
            <a:r>
              <a:rPr lang="en-US">
                <a:latin typeface="Franklin Gothic Book"/>
                <a:cs typeface="Segoe UI"/>
              </a:rPr>
              <a:t>and </a:t>
            </a:r>
            <a:r>
              <a:rPr lang="en-US" i="1">
                <a:latin typeface="Franklin Gothic Book"/>
                <a:cs typeface="Segoe UI"/>
              </a:rPr>
              <a:t>workforce training </a:t>
            </a:r>
            <a:r>
              <a:rPr lang="en-US">
                <a:latin typeface="Franklin Gothic Book"/>
                <a:cs typeface="Segoe UI"/>
              </a:rPr>
              <a:t>for </a:t>
            </a:r>
            <a:r>
              <a:rPr lang="en-US" b="1">
                <a:solidFill>
                  <a:schemeClr val="tx2"/>
                </a:solidFill>
                <a:latin typeface="Franklin Gothic Book"/>
                <a:cs typeface="Segoe UI"/>
              </a:rPr>
              <a:t>a specific occupation or occupational </a:t>
            </a:r>
            <a:r>
              <a:rPr lang="en-US" b="1">
                <a:latin typeface="Franklin Gothic Book"/>
                <a:cs typeface="Segoe UI"/>
              </a:rPr>
              <a:t>cluster</a:t>
            </a:r>
            <a:r>
              <a:rPr lang="en-US">
                <a:latin typeface="Franklin Gothic Book"/>
                <a:cs typeface="Segoe UI"/>
              </a:rPr>
              <a:t> for the purpose of educational and career advancement.”  </a:t>
            </a:r>
          </a:p>
        </p:txBody>
      </p:sp>
      <p:pic>
        <p:nvPicPr>
          <p:cNvPr id="4" name="Picture 3">
            <a:extLst>
              <a:ext uri="{FF2B5EF4-FFF2-40B4-BE49-F238E27FC236}">
                <a16:creationId xmlns:a16="http://schemas.microsoft.com/office/drawing/2014/main" id="{BAC818E6-3616-4E31-5F3E-0F8544962EF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49739" y="6090857"/>
            <a:ext cx="1061949" cy="400982"/>
          </a:xfrm>
          <a:prstGeom prst="rect">
            <a:avLst/>
          </a:prstGeom>
        </p:spPr>
      </p:pic>
    </p:spTree>
    <p:custDataLst>
      <p:tags r:id="rId1"/>
    </p:custDataLst>
    <p:extLst>
      <p:ext uri="{BB962C8B-B14F-4D97-AF65-F5344CB8AC3E}">
        <p14:creationId xmlns:p14="http://schemas.microsoft.com/office/powerpoint/2010/main" val="64148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3065463" y="217488"/>
            <a:ext cx="9126537" cy="15001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Franklin Gothic Medium"/>
                <a:ea typeface="+mn-ea"/>
                <a:cs typeface="+mn-cs"/>
              </a:rPr>
              <a:t>Three Components of IET</a:t>
            </a:r>
          </a:p>
        </p:txBody>
      </p:sp>
      <p:pic>
        <p:nvPicPr>
          <p:cNvPr id="12" name="Graphic 11" descr="Send with solid fill">
            <a:extLst>
              <a:ext uri="{FF2B5EF4-FFF2-40B4-BE49-F238E27FC236}">
                <a16:creationId xmlns:a16="http://schemas.microsoft.com/office/drawing/2014/main" id="{54FFBB43-280D-4B9D-A457-A6FDD8E5B4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39004">
            <a:off x="851902" y="61423"/>
            <a:ext cx="1298765" cy="1298765"/>
          </a:xfrm>
          <a:prstGeom prst="rect">
            <a:avLst/>
          </a:prstGeom>
        </p:spPr>
      </p:pic>
      <p:pic>
        <p:nvPicPr>
          <p:cNvPr id="7" name="Picture 6" descr="Diagram with three circles labeled Adult Ed and Literacy, Workforce Preparation, and Workforce Training. In the center is a triangle labeled I E T.">
            <a:extLst>
              <a:ext uri="{FF2B5EF4-FFF2-40B4-BE49-F238E27FC236}">
                <a16:creationId xmlns:a16="http://schemas.microsoft.com/office/drawing/2014/main" id="{A0CEBC39-8599-EC52-C4D4-4D33074AC104}"/>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79648" y="2438664"/>
            <a:ext cx="2927746" cy="2735218"/>
          </a:xfrm>
          <a:prstGeom prst="rect">
            <a:avLst/>
          </a:prstGeom>
        </p:spPr>
      </p:pic>
      <p:sp>
        <p:nvSpPr>
          <p:cNvPr id="4" name="Content Placeholder 1">
            <a:extLst>
              <a:ext uri="{FF2B5EF4-FFF2-40B4-BE49-F238E27FC236}">
                <a16:creationId xmlns:a16="http://schemas.microsoft.com/office/drawing/2014/main" id="{C487D94A-32E2-0325-377C-258A42C1EEEF}"/>
              </a:ext>
            </a:extLst>
          </p:cNvPr>
          <p:cNvSpPr txBox="1">
            <a:spLocks/>
          </p:cNvSpPr>
          <p:nvPr/>
        </p:nvSpPr>
        <p:spPr>
          <a:xfrm>
            <a:off x="3939284" y="958215"/>
            <a:ext cx="8153610" cy="512191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Tx/>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spcBef>
                <a:spcPts val="800"/>
              </a:spcBef>
              <a:spcAft>
                <a:spcPts val="800"/>
              </a:spcAft>
            </a:pPr>
            <a:r>
              <a:rPr lang="en-US" dirty="0">
                <a:solidFill>
                  <a:srgbClr val="000000"/>
                </a:solidFill>
                <a:latin typeface="Franklin Gothic Book"/>
                <a:ea typeface="Verdana"/>
              </a:rPr>
              <a:t>Adult education and literacy activities, workforce preparation activities, and workforce training activities must: </a:t>
            </a:r>
            <a:endParaRPr lang="en-US" dirty="0">
              <a:latin typeface="Franklin Gothic Book"/>
            </a:endParaRPr>
          </a:p>
          <a:p>
            <a:pPr>
              <a:lnSpc>
                <a:spcPct val="100000"/>
              </a:lnSpc>
              <a:spcBef>
                <a:spcPts val="800"/>
              </a:spcBef>
              <a:spcAft>
                <a:spcPts val="800"/>
              </a:spcAft>
              <a:buFont typeface="Arial" panose="020B0604020202020204" pitchFamily="34" charset="0"/>
              <a:buChar char="•"/>
            </a:pPr>
            <a:r>
              <a:rPr lang="en-US" dirty="0">
                <a:solidFill>
                  <a:srgbClr val="000000"/>
                </a:solidFill>
                <a:latin typeface="Franklin Gothic Book"/>
                <a:ea typeface="Verdana"/>
              </a:rPr>
              <a:t>Be of sufficient </a:t>
            </a:r>
            <a:r>
              <a:rPr lang="en-US" b="1" dirty="0">
                <a:solidFill>
                  <a:schemeClr val="tx2"/>
                </a:solidFill>
                <a:latin typeface="Franklin Gothic Book"/>
                <a:ea typeface="Verdana"/>
              </a:rPr>
              <a:t>intensity and quality</a:t>
            </a:r>
            <a:r>
              <a:rPr lang="en-US" dirty="0">
                <a:solidFill>
                  <a:schemeClr val="tx2"/>
                </a:solidFill>
                <a:latin typeface="Franklin Gothic Book"/>
                <a:ea typeface="Verdana"/>
              </a:rPr>
              <a:t> </a:t>
            </a:r>
          </a:p>
          <a:p>
            <a:pPr>
              <a:lnSpc>
                <a:spcPct val="100000"/>
              </a:lnSpc>
              <a:spcBef>
                <a:spcPts val="800"/>
              </a:spcBef>
              <a:spcAft>
                <a:spcPts val="800"/>
              </a:spcAft>
              <a:buFont typeface="Arial" panose="020B0604020202020204" pitchFamily="34" charset="0"/>
              <a:buChar char="•"/>
            </a:pPr>
            <a:r>
              <a:rPr lang="en-US" dirty="0">
                <a:solidFill>
                  <a:srgbClr val="000000"/>
                </a:solidFill>
                <a:latin typeface="Franklin Gothic Book"/>
                <a:ea typeface="Verdana"/>
              </a:rPr>
              <a:t>Be based on the most </a:t>
            </a:r>
            <a:r>
              <a:rPr lang="en-US" b="1" dirty="0">
                <a:solidFill>
                  <a:schemeClr val="tx2"/>
                </a:solidFill>
                <a:latin typeface="Franklin Gothic Book"/>
                <a:ea typeface="Verdana"/>
              </a:rPr>
              <a:t>rigorous research</a:t>
            </a:r>
            <a:endParaRPr lang="en-US" dirty="0">
              <a:solidFill>
                <a:schemeClr val="tx2"/>
              </a:solidFill>
              <a:latin typeface="Franklin Gothic Book"/>
              <a:ea typeface="Verdana" panose="020B0604030504040204" pitchFamily="34" charset="0"/>
            </a:endParaRPr>
          </a:p>
          <a:p>
            <a:pPr>
              <a:lnSpc>
                <a:spcPct val="100000"/>
              </a:lnSpc>
              <a:spcBef>
                <a:spcPts val="800"/>
              </a:spcBef>
              <a:spcAft>
                <a:spcPts val="800"/>
              </a:spcAft>
              <a:buFont typeface="Arial" panose="020B0604020202020204" pitchFamily="34" charset="0"/>
              <a:buChar char="•"/>
            </a:pPr>
            <a:r>
              <a:rPr lang="en-US" b="1" dirty="0">
                <a:solidFill>
                  <a:schemeClr val="tx2"/>
                </a:solidFill>
                <a:latin typeface="Franklin Gothic Book"/>
                <a:ea typeface="Verdana"/>
              </a:rPr>
              <a:t>Occur simultaneously</a:t>
            </a:r>
          </a:p>
          <a:p>
            <a:pPr>
              <a:lnSpc>
                <a:spcPct val="100000"/>
              </a:lnSpc>
              <a:spcBef>
                <a:spcPts val="800"/>
              </a:spcBef>
              <a:spcAft>
                <a:spcPts val="800"/>
              </a:spcAft>
              <a:buFont typeface="Arial" panose="020B0604020202020204" pitchFamily="34" charset="0"/>
              <a:buChar char="•"/>
            </a:pPr>
            <a:r>
              <a:rPr lang="en-US" dirty="0">
                <a:solidFill>
                  <a:srgbClr val="000000"/>
                </a:solidFill>
                <a:latin typeface="Franklin Gothic Book"/>
                <a:ea typeface="Verdana"/>
              </a:rPr>
              <a:t>Use </a:t>
            </a:r>
            <a:r>
              <a:rPr lang="en-US" b="1" dirty="0">
                <a:solidFill>
                  <a:schemeClr val="tx2"/>
                </a:solidFill>
                <a:latin typeface="Franklin Gothic Book"/>
                <a:ea typeface="Verdana"/>
              </a:rPr>
              <a:t>occupationally relevant </a:t>
            </a:r>
            <a:r>
              <a:rPr lang="en-US" dirty="0">
                <a:solidFill>
                  <a:srgbClr val="000000"/>
                </a:solidFill>
                <a:latin typeface="Franklin Gothic Book"/>
                <a:ea typeface="Verdana"/>
              </a:rPr>
              <a:t>materials </a:t>
            </a:r>
            <a:endParaRPr lang="en-US" dirty="0">
              <a:solidFill>
                <a:srgbClr val="000000"/>
              </a:solidFill>
              <a:latin typeface="Franklin Gothic Book" panose="020B0503020102020204" pitchFamily="34" charset="0"/>
              <a:ea typeface="Verdana"/>
            </a:endParaRPr>
          </a:p>
          <a:p>
            <a:pPr>
              <a:lnSpc>
                <a:spcPct val="100000"/>
              </a:lnSpc>
              <a:spcBef>
                <a:spcPts val="800"/>
              </a:spcBef>
              <a:spcAft>
                <a:spcPts val="800"/>
              </a:spcAft>
              <a:buFont typeface="Arial" panose="020B0604020202020204" pitchFamily="34" charset="0"/>
              <a:buChar char="•"/>
            </a:pPr>
            <a:r>
              <a:rPr lang="en-US" dirty="0">
                <a:solidFill>
                  <a:srgbClr val="000000"/>
                </a:solidFill>
                <a:latin typeface="Franklin Gothic Book"/>
                <a:ea typeface="Verdana"/>
              </a:rPr>
              <a:t>Be organized through a </a:t>
            </a:r>
            <a:r>
              <a:rPr lang="en-US" b="1" dirty="0">
                <a:solidFill>
                  <a:schemeClr val="tx2"/>
                </a:solidFill>
                <a:latin typeface="Franklin Gothic Book"/>
                <a:ea typeface="Verdana"/>
              </a:rPr>
              <a:t>single set of learning objectives (SSLO) </a:t>
            </a:r>
            <a:r>
              <a:rPr lang="en-US" dirty="0">
                <a:solidFill>
                  <a:srgbClr val="000000"/>
                </a:solidFill>
                <a:latin typeface="Franklin Gothic Book"/>
                <a:ea typeface="Verdana"/>
              </a:rPr>
              <a:t>to include adult education content standards, workforce preparation skills, and workforce training competencies.</a:t>
            </a:r>
          </a:p>
          <a:p>
            <a:pPr>
              <a:lnSpc>
                <a:spcPct val="100000"/>
              </a:lnSpc>
              <a:spcBef>
                <a:spcPts val="800"/>
              </a:spcBef>
              <a:spcAft>
                <a:spcPts val="800"/>
              </a:spcAft>
              <a:buFont typeface="Arial" panose="020B0604020202020204" pitchFamily="34" charset="0"/>
              <a:buChar char="•"/>
            </a:pPr>
            <a:r>
              <a:rPr lang="en-US" dirty="0">
                <a:solidFill>
                  <a:srgbClr val="000000"/>
                </a:solidFill>
                <a:latin typeface="Franklin Gothic Book"/>
                <a:ea typeface="Verdana"/>
              </a:rPr>
              <a:t>Be part of a career pathway</a:t>
            </a:r>
          </a:p>
        </p:txBody>
      </p:sp>
      <p:pic>
        <p:nvPicPr>
          <p:cNvPr id="5" name="Picture 4">
            <a:extLst>
              <a:ext uri="{FF2B5EF4-FFF2-40B4-BE49-F238E27FC236}">
                <a16:creationId xmlns:a16="http://schemas.microsoft.com/office/drawing/2014/main" id="{39F103A1-9A8E-C4D3-B33C-8A950012D8F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49739" y="6090857"/>
            <a:ext cx="1061949" cy="400982"/>
          </a:xfrm>
          <a:prstGeom prst="rect">
            <a:avLst/>
          </a:prstGeom>
        </p:spPr>
      </p:pic>
      <p:pic>
        <p:nvPicPr>
          <p:cNvPr id="2" name="Google Shape;255;p36">
            <a:extLst>
              <a:ext uri="{FF2B5EF4-FFF2-40B4-BE49-F238E27FC236}">
                <a16:creationId xmlns:a16="http://schemas.microsoft.com/office/drawing/2014/main" id="{261154C0-9BB0-6B11-133C-81B8BF195622}"/>
              </a:ex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10608624" y="5978566"/>
            <a:ext cx="1442949" cy="616282"/>
          </a:xfrm>
          <a:prstGeom prst="rect">
            <a:avLst/>
          </a:prstGeom>
          <a:noFill/>
          <a:ln>
            <a:noFill/>
          </a:ln>
        </p:spPr>
      </p:pic>
    </p:spTree>
    <p:custDataLst>
      <p:tags r:id="rId1"/>
    </p:custDataLst>
    <p:extLst>
      <p:ext uri="{BB962C8B-B14F-4D97-AF65-F5344CB8AC3E}">
        <p14:creationId xmlns:p14="http://schemas.microsoft.com/office/powerpoint/2010/main" val="222718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p:txBody>
          <a:bodyPr>
            <a:noAutofit/>
          </a:bodyPr>
          <a:lstStyle/>
          <a:p>
            <a:r>
              <a:rPr lang="en-US" sz="4400" dirty="0">
                <a:solidFill>
                  <a:schemeClr val="tx2"/>
                </a:solidFill>
              </a:rPr>
              <a:t>AE IET Programs' Intersection with RA</a:t>
            </a:r>
          </a:p>
        </p:txBody>
      </p:sp>
      <p:graphicFrame>
        <p:nvGraphicFramePr>
          <p:cNvPr id="13" name="Diagram 12">
            <a:extLst>
              <a:ext uri="{FF2B5EF4-FFF2-40B4-BE49-F238E27FC236}">
                <a16:creationId xmlns:a16="http://schemas.microsoft.com/office/drawing/2014/main" id="{0217BC0F-99D2-7615-77B1-188AEF357A6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4313024"/>
              </p:ext>
            </p:extLst>
          </p:nvPr>
        </p:nvGraphicFramePr>
        <p:xfrm>
          <a:off x="956045" y="1806599"/>
          <a:ext cx="10150595" cy="40157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Graphic 19" descr="Handshake with solid fill">
            <a:extLst>
              <a:ext uri="{FF2B5EF4-FFF2-40B4-BE49-F238E27FC236}">
                <a16:creationId xmlns:a16="http://schemas.microsoft.com/office/drawing/2014/main" id="{CF2EF973-278C-D2B3-DB0A-BFA5C7A794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3637" y="1823807"/>
            <a:ext cx="669534" cy="669534"/>
          </a:xfrm>
          <a:prstGeom prst="rect">
            <a:avLst/>
          </a:prstGeom>
        </p:spPr>
      </p:pic>
      <p:pic>
        <p:nvPicPr>
          <p:cNvPr id="24" name="Graphic 23" descr="Business Growth with solid fill">
            <a:extLst>
              <a:ext uri="{FF2B5EF4-FFF2-40B4-BE49-F238E27FC236}">
                <a16:creationId xmlns:a16="http://schemas.microsoft.com/office/drawing/2014/main" id="{13DE9D96-FCF3-CD65-C419-D19A9A517A3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59286" y="1841611"/>
            <a:ext cx="599159" cy="599159"/>
          </a:xfrm>
          <a:prstGeom prst="rect">
            <a:avLst/>
          </a:prstGeom>
        </p:spPr>
      </p:pic>
      <p:pic>
        <p:nvPicPr>
          <p:cNvPr id="22" name="Graphic 21" descr="Social network with solid fill">
            <a:extLst>
              <a:ext uri="{FF2B5EF4-FFF2-40B4-BE49-F238E27FC236}">
                <a16:creationId xmlns:a16="http://schemas.microsoft.com/office/drawing/2014/main" id="{B89AAE96-90D8-106F-E401-65C228B0C89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38555" y="1805449"/>
            <a:ext cx="667512" cy="667512"/>
          </a:xfrm>
          <a:prstGeom prst="rect">
            <a:avLst/>
          </a:prstGeom>
        </p:spPr>
      </p:pic>
      <p:pic>
        <p:nvPicPr>
          <p:cNvPr id="19" name="Picture 9">
            <a:extLst>
              <a:ext uri="{FF2B5EF4-FFF2-40B4-BE49-F238E27FC236}">
                <a16:creationId xmlns:a16="http://schemas.microsoft.com/office/drawing/2014/main" id="{1DBF532B-3AB5-9CF4-C0E7-8D81FBA35C80}"/>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302683" y="6086475"/>
            <a:ext cx="1066800" cy="400050"/>
          </a:xfrm>
          <a:prstGeom prst="rect">
            <a:avLst/>
          </a:prstGeom>
        </p:spPr>
      </p:pic>
      <p:pic>
        <p:nvPicPr>
          <p:cNvPr id="6" name="Google Shape;255;p36">
            <a:extLst>
              <a:ext uri="{FF2B5EF4-FFF2-40B4-BE49-F238E27FC236}">
                <a16:creationId xmlns:a16="http://schemas.microsoft.com/office/drawing/2014/main" id="{268D3893-1BA5-B061-8C24-8C60946E139E}"/>
              </a:ext>
              <a:ext uri="{C183D7F6-B498-43B3-948B-1728B52AA6E4}">
                <adec:decorative xmlns:adec="http://schemas.microsoft.com/office/drawing/2017/decorative" val="1"/>
              </a:ext>
            </a:extLst>
          </p:cNvPr>
          <p:cNvPicPr preferRelativeResize="0"/>
          <p:nvPr/>
        </p:nvPicPr>
        <p:blipFill>
          <a:blip r:embed="rId16">
            <a:alphaModFix/>
          </a:blip>
          <a:stretch>
            <a:fillRect/>
          </a:stretch>
        </p:blipFill>
        <p:spPr>
          <a:xfrm>
            <a:off x="10608624" y="5978566"/>
            <a:ext cx="1442949" cy="616282"/>
          </a:xfrm>
          <a:prstGeom prst="rect">
            <a:avLst/>
          </a:prstGeom>
          <a:noFill/>
          <a:ln>
            <a:noFill/>
          </a:ln>
        </p:spPr>
      </p:pic>
    </p:spTree>
    <p:custDataLst>
      <p:tags r:id="rId1"/>
    </p:custDataLst>
    <p:extLst>
      <p:ext uri="{BB962C8B-B14F-4D97-AF65-F5344CB8AC3E}">
        <p14:creationId xmlns:p14="http://schemas.microsoft.com/office/powerpoint/2010/main" val="3455921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544F-6AF4-FDBF-EB37-9B97EA9E6BAC}"/>
              </a:ext>
            </a:extLst>
          </p:cNvPr>
          <p:cNvSpPr>
            <a:spLocks noGrp="1"/>
          </p:cNvSpPr>
          <p:nvPr>
            <p:ph type="title"/>
          </p:nvPr>
        </p:nvSpPr>
        <p:spPr/>
        <p:txBody>
          <a:bodyPr/>
          <a:lstStyle/>
          <a:p>
            <a:r>
              <a:rPr lang="en-US">
                <a:solidFill>
                  <a:schemeClr val="tx2"/>
                </a:solidFill>
              </a:rPr>
              <a:t>Pre-Apprenticeship and IET: </a:t>
            </a:r>
            <a:br>
              <a:rPr lang="en-US">
                <a:solidFill>
                  <a:schemeClr val="tx2"/>
                </a:solidFill>
              </a:rPr>
            </a:br>
            <a:r>
              <a:rPr lang="en-US">
                <a:solidFill>
                  <a:schemeClr val="tx2"/>
                </a:solidFill>
              </a:rPr>
              <a:t>What and How</a:t>
            </a:r>
          </a:p>
        </p:txBody>
      </p:sp>
    </p:spTree>
    <p:custDataLst>
      <p:tags r:id="rId1"/>
    </p:custDataLst>
    <p:extLst>
      <p:ext uri="{BB962C8B-B14F-4D97-AF65-F5344CB8AC3E}">
        <p14:creationId xmlns:p14="http://schemas.microsoft.com/office/powerpoint/2010/main" val="158306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187081" y="743297"/>
            <a:ext cx="9004919" cy="882665"/>
          </a:xfrm>
        </p:spPr>
        <p:txBody>
          <a:bodyPr>
            <a:noAutofit/>
          </a:bodyPr>
          <a:lstStyle/>
          <a:p>
            <a:r>
              <a:rPr lang="en-US" sz="4400" dirty="0">
                <a:solidFill>
                  <a:schemeClr val="tx2"/>
                </a:solidFill>
              </a:rPr>
              <a:t>What is Pre-Apprenticeship?</a:t>
            </a:r>
            <a:br>
              <a:rPr lang="en-US" sz="4400" dirty="0">
                <a:solidFill>
                  <a:schemeClr val="tx2"/>
                </a:solidFill>
              </a:rPr>
            </a:br>
            <a:endParaRPr lang="en-US" sz="4400" dirty="0">
              <a:solidFill>
                <a:schemeClr val="tx2"/>
              </a:solidFill>
            </a:endParaRPr>
          </a:p>
        </p:txBody>
      </p:sp>
      <p:pic>
        <p:nvPicPr>
          <p:cNvPr id="8" name="Graphic 1" descr="Aperture with solid fill">
            <a:extLst>
              <a:ext uri="{FF2B5EF4-FFF2-40B4-BE49-F238E27FC236}">
                <a16:creationId xmlns:a16="http://schemas.microsoft.com/office/drawing/2014/main" id="{5FB829F6-DF95-47DD-8C06-BE97605C43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10" y="138805"/>
            <a:ext cx="1301425" cy="1301425"/>
          </a:xfrm>
          <a:prstGeom prst="rect">
            <a:avLst/>
          </a:prstGeom>
        </p:spPr>
      </p:pic>
      <p:sp>
        <p:nvSpPr>
          <p:cNvPr id="16" name="TextBox 15">
            <a:extLst>
              <a:ext uri="{FF2B5EF4-FFF2-40B4-BE49-F238E27FC236}">
                <a16:creationId xmlns:a16="http://schemas.microsoft.com/office/drawing/2014/main" id="{85576695-0955-4D3C-73AB-97F71AEBDE88}"/>
              </a:ext>
            </a:extLst>
          </p:cNvPr>
          <p:cNvSpPr txBox="1"/>
          <p:nvPr/>
        </p:nvSpPr>
        <p:spPr>
          <a:xfrm>
            <a:off x="1371600" y="2528814"/>
            <a:ext cx="2855684" cy="1938992"/>
          </a:xfrm>
          <a:prstGeom prst="rect">
            <a:avLst/>
          </a:prstGeom>
          <a:noFill/>
        </p:spPr>
        <p:txBody>
          <a:bodyPr wrap="square" lIns="91440" tIns="45720" rIns="91440" bIns="45720" anchor="t">
            <a:spAutoFit/>
          </a:bodyPr>
          <a:lstStyle/>
          <a:p>
            <a:pPr algn="r">
              <a:defRPr/>
            </a:pPr>
            <a:r>
              <a:rPr lang="en-US" sz="4000" b="1" dirty="0">
                <a:solidFill>
                  <a:srgbClr val="000000"/>
                </a:solidFill>
                <a:latin typeface="Franklin Gothic Book" panose="020B0503020102020204"/>
                <a:cs typeface="Segoe UI"/>
              </a:rPr>
              <a:t>High-Quality Career Preparation</a:t>
            </a:r>
            <a:endParaRPr lang="en-US" sz="4000" b="1" i="0" u="none" strike="noStrike" kern="1200" cap="none" spc="0" normalizeH="0" baseline="0" noProof="0" dirty="0">
              <a:ln>
                <a:noFill/>
              </a:ln>
              <a:solidFill>
                <a:srgbClr val="000000"/>
              </a:solidFill>
              <a:effectLst/>
              <a:uLnTx/>
              <a:uFillTx/>
              <a:latin typeface="Franklin Gothic Book" panose="020B0503020102020204"/>
              <a:cs typeface="Segoe UI"/>
            </a:endParaRPr>
          </a:p>
        </p:txBody>
      </p:sp>
      <p:sp>
        <p:nvSpPr>
          <p:cNvPr id="14" name="Rectangle 13">
            <a:extLst>
              <a:ext uri="{FF2B5EF4-FFF2-40B4-BE49-F238E27FC236}">
                <a16:creationId xmlns:a16="http://schemas.microsoft.com/office/drawing/2014/main" id="{FD12CDD9-EA52-C335-D8BA-7A34F446B6BD}"/>
              </a:ext>
              <a:ext uri="{C183D7F6-B498-43B3-948B-1728B52AA6E4}">
                <adec:decorative xmlns:adec="http://schemas.microsoft.com/office/drawing/2017/decorative" val="1"/>
              </a:ext>
            </a:extLst>
          </p:cNvPr>
          <p:cNvSpPr/>
          <p:nvPr/>
        </p:nvSpPr>
        <p:spPr>
          <a:xfrm>
            <a:off x="4649779" y="2237412"/>
            <a:ext cx="72571" cy="29401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Content Placeholder 2">
            <a:extLst>
              <a:ext uri="{FF2B5EF4-FFF2-40B4-BE49-F238E27FC236}">
                <a16:creationId xmlns:a16="http://schemas.microsoft.com/office/drawing/2014/main" id="{5506416B-245C-B1D1-1E1B-2E73DCD99399}"/>
              </a:ext>
            </a:extLst>
          </p:cNvPr>
          <p:cNvSpPr txBox="1">
            <a:spLocks/>
          </p:cNvSpPr>
          <p:nvPr/>
        </p:nvSpPr>
        <p:spPr>
          <a:xfrm>
            <a:off x="5144845" y="1235175"/>
            <a:ext cx="6255137" cy="49446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Franklin Gothic Book"/>
                <a:cs typeface="Segoe UI"/>
              </a:rPr>
              <a:t>A program or set of strategies designed to prepare individuals for entry into RAPs</a:t>
            </a:r>
          </a:p>
          <a:p>
            <a:r>
              <a:rPr lang="en-US" dirty="0">
                <a:latin typeface="Franklin Gothic Book"/>
                <a:cs typeface="Segoe UI"/>
              </a:rPr>
              <a:t>Provides RAP sponsors with established pipeline of candidates</a:t>
            </a:r>
          </a:p>
          <a:p>
            <a:r>
              <a:rPr lang="en-US" dirty="0">
                <a:latin typeface="Franklin Gothic Book"/>
                <a:cs typeface="Segoe UI"/>
              </a:rPr>
              <a:t>Not </a:t>
            </a:r>
            <a:r>
              <a:rPr lang="en-US" sz="2800" b="0" dirty="0">
                <a:effectLst/>
                <a:latin typeface="Franklin Gothic Book"/>
                <a:ea typeface="Verdana"/>
                <a:cs typeface="Segoe UI"/>
              </a:rPr>
              <a:t>federally regulated</a:t>
            </a:r>
            <a:r>
              <a:rPr lang="en-US" dirty="0">
                <a:latin typeface="Franklin Gothic Book"/>
                <a:ea typeface="Verdana"/>
                <a:cs typeface="Segoe UI"/>
              </a:rPr>
              <a:t> so more flexibility by developers in selecting components, establishing requirements </a:t>
            </a:r>
            <a:endParaRPr lang="en-US">
              <a:latin typeface="Franklin Gothic Book"/>
              <a:ea typeface="Verdana" panose="020B0604030504040204" pitchFamily="34" charset="0"/>
              <a:cs typeface="Segoe UI"/>
            </a:endParaRPr>
          </a:p>
        </p:txBody>
      </p:sp>
      <p:pic>
        <p:nvPicPr>
          <p:cNvPr id="5" name="Picture 9">
            <a:extLst>
              <a:ext uri="{FF2B5EF4-FFF2-40B4-BE49-F238E27FC236}">
                <a16:creationId xmlns:a16="http://schemas.microsoft.com/office/drawing/2014/main" id="{31BBFC62-93B0-B2BB-8A09-A9B1E4047A7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02683" y="6086475"/>
            <a:ext cx="1066800" cy="400050"/>
          </a:xfrm>
          <a:prstGeom prst="rect">
            <a:avLst/>
          </a:prstGeom>
        </p:spPr>
      </p:pic>
      <p:pic>
        <p:nvPicPr>
          <p:cNvPr id="4" name="Google Shape;255;p36">
            <a:extLst>
              <a:ext uri="{FF2B5EF4-FFF2-40B4-BE49-F238E27FC236}">
                <a16:creationId xmlns:a16="http://schemas.microsoft.com/office/drawing/2014/main" id="{7DF8F2A5-287F-FEE7-2BCD-75F494156AA0}"/>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0608624" y="5978566"/>
            <a:ext cx="1442949" cy="616282"/>
          </a:xfrm>
          <a:prstGeom prst="rect">
            <a:avLst/>
          </a:prstGeom>
          <a:noFill/>
          <a:ln>
            <a:noFill/>
          </a:ln>
        </p:spPr>
      </p:pic>
    </p:spTree>
    <p:custDataLst>
      <p:tags r:id="rId1"/>
    </p:custDataLst>
    <p:extLst>
      <p:ext uri="{BB962C8B-B14F-4D97-AF65-F5344CB8AC3E}">
        <p14:creationId xmlns:p14="http://schemas.microsoft.com/office/powerpoint/2010/main" val="364415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187081" y="743297"/>
            <a:ext cx="9004919" cy="882665"/>
          </a:xfrm>
        </p:spPr>
        <p:txBody>
          <a:bodyPr>
            <a:noAutofit/>
          </a:bodyPr>
          <a:lstStyle/>
          <a:p>
            <a:r>
              <a:rPr lang="en-US" sz="4400" dirty="0">
                <a:solidFill>
                  <a:schemeClr val="tx2"/>
                </a:solidFill>
              </a:rPr>
              <a:t>Hallmarks of a High-Quality </a:t>
            </a:r>
            <a:br>
              <a:rPr lang="en-US" sz="4400" dirty="0">
                <a:solidFill>
                  <a:schemeClr val="tx2"/>
                </a:solidFill>
              </a:rPr>
            </a:br>
            <a:r>
              <a:rPr lang="en-US" sz="4400" dirty="0">
                <a:solidFill>
                  <a:schemeClr val="tx2"/>
                </a:solidFill>
              </a:rPr>
              <a:t>Pre-Apprenticeship Programs</a:t>
            </a:r>
          </a:p>
        </p:txBody>
      </p:sp>
      <p:pic>
        <p:nvPicPr>
          <p:cNvPr id="8" name="Graphic 1" descr="Aperture with solid fill">
            <a:extLst>
              <a:ext uri="{FF2B5EF4-FFF2-40B4-BE49-F238E27FC236}">
                <a16:creationId xmlns:a16="http://schemas.microsoft.com/office/drawing/2014/main" id="{5FB829F6-DF95-47DD-8C06-BE97605C43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10" y="138805"/>
            <a:ext cx="1301425" cy="1301425"/>
          </a:xfrm>
          <a:prstGeom prst="rect">
            <a:avLst/>
          </a:prstGeom>
        </p:spPr>
      </p:pic>
      <p:pic>
        <p:nvPicPr>
          <p:cNvPr id="4" name="Google Shape;255;p36">
            <a:extLst>
              <a:ext uri="{FF2B5EF4-FFF2-40B4-BE49-F238E27FC236}">
                <a16:creationId xmlns:a16="http://schemas.microsoft.com/office/drawing/2014/main" id="{7DF8F2A5-287F-FEE7-2BCD-75F494156AA0}"/>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sp>
        <p:nvSpPr>
          <p:cNvPr id="3" name="Speech Bubble: Rectangle 2">
            <a:extLst>
              <a:ext uri="{FF2B5EF4-FFF2-40B4-BE49-F238E27FC236}">
                <a16:creationId xmlns:a16="http://schemas.microsoft.com/office/drawing/2014/main" id="{F299B402-1771-C2DD-2918-49763C637366}"/>
              </a:ext>
              <a:ext uri="{C183D7F6-B498-43B3-948B-1728B52AA6E4}">
                <adec:decorative xmlns:adec="http://schemas.microsoft.com/office/drawing/2017/decorative" val="1"/>
              </a:ext>
            </a:extLst>
          </p:cNvPr>
          <p:cNvSpPr/>
          <p:nvPr/>
        </p:nvSpPr>
        <p:spPr>
          <a:xfrm>
            <a:off x="1194620" y="2070006"/>
            <a:ext cx="2466524" cy="164127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4B8E7B85-3FA0-0FA4-C140-EF4C8EC444CF}"/>
              </a:ext>
              <a:ext uri="{C183D7F6-B498-43B3-948B-1728B52AA6E4}">
                <adec:decorative xmlns:adec="http://schemas.microsoft.com/office/drawing/2017/decorative" val="1"/>
              </a:ext>
            </a:extLst>
          </p:cNvPr>
          <p:cNvSpPr/>
          <p:nvPr/>
        </p:nvSpPr>
        <p:spPr>
          <a:xfrm>
            <a:off x="8269461" y="2070006"/>
            <a:ext cx="2352463" cy="1641275"/>
          </a:xfrm>
          <a:prstGeom prst="wedge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Speech Bubble: Rectangle 6">
            <a:extLst>
              <a:ext uri="{FF2B5EF4-FFF2-40B4-BE49-F238E27FC236}">
                <a16:creationId xmlns:a16="http://schemas.microsoft.com/office/drawing/2014/main" id="{60D1DFB7-D7F8-41A3-F225-B6482B321E78}"/>
              </a:ext>
              <a:ext uri="{C183D7F6-B498-43B3-948B-1728B52AA6E4}">
                <adec:decorative xmlns:adec="http://schemas.microsoft.com/office/drawing/2017/decorative" val="1"/>
              </a:ext>
            </a:extLst>
          </p:cNvPr>
          <p:cNvSpPr/>
          <p:nvPr/>
        </p:nvSpPr>
        <p:spPr>
          <a:xfrm>
            <a:off x="4802370" y="2070006"/>
            <a:ext cx="2339165" cy="1641275"/>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Speech Bubble: Rectangle 8">
            <a:extLst>
              <a:ext uri="{FF2B5EF4-FFF2-40B4-BE49-F238E27FC236}">
                <a16:creationId xmlns:a16="http://schemas.microsoft.com/office/drawing/2014/main" id="{0448CF91-48FD-70F3-2073-BE88E3FE2B8E}"/>
              </a:ext>
              <a:ext uri="{C183D7F6-B498-43B3-948B-1728B52AA6E4}">
                <adec:decorative xmlns:adec="http://schemas.microsoft.com/office/drawing/2017/decorative" val="1"/>
              </a:ext>
            </a:extLst>
          </p:cNvPr>
          <p:cNvSpPr/>
          <p:nvPr/>
        </p:nvSpPr>
        <p:spPr>
          <a:xfrm>
            <a:off x="8037871" y="4359297"/>
            <a:ext cx="2570753" cy="161926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A5E56979-317D-67D6-51B8-1BB3666D4BA0}"/>
              </a:ext>
              <a:ext uri="{C183D7F6-B498-43B3-948B-1728B52AA6E4}">
                <adec:decorative xmlns:adec="http://schemas.microsoft.com/office/drawing/2017/decorative" val="1"/>
              </a:ext>
            </a:extLst>
          </p:cNvPr>
          <p:cNvSpPr/>
          <p:nvPr/>
        </p:nvSpPr>
        <p:spPr>
          <a:xfrm>
            <a:off x="4675014" y="4349373"/>
            <a:ext cx="2466522" cy="1619269"/>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Speech Bubble: Rectangle 10">
            <a:extLst>
              <a:ext uri="{FF2B5EF4-FFF2-40B4-BE49-F238E27FC236}">
                <a16:creationId xmlns:a16="http://schemas.microsoft.com/office/drawing/2014/main" id="{5761EBF1-5B33-8F46-1B4E-F7ED9DF2D99A}"/>
              </a:ext>
              <a:ext uri="{C183D7F6-B498-43B3-948B-1728B52AA6E4}">
                <adec:decorative xmlns:adec="http://schemas.microsoft.com/office/drawing/2017/decorative" val="1"/>
              </a:ext>
            </a:extLst>
          </p:cNvPr>
          <p:cNvSpPr/>
          <p:nvPr/>
        </p:nvSpPr>
        <p:spPr>
          <a:xfrm>
            <a:off x="1194620" y="4359297"/>
            <a:ext cx="2466523" cy="1619269"/>
          </a:xfrm>
          <a:prstGeom prst="wedge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2444B13-FF83-5BE9-B59A-F8491B8091B0}"/>
              </a:ext>
            </a:extLst>
          </p:cNvPr>
          <p:cNvSpPr txBox="1"/>
          <p:nvPr/>
        </p:nvSpPr>
        <p:spPr>
          <a:xfrm>
            <a:off x="1400067" y="2176488"/>
            <a:ext cx="2055627" cy="1446550"/>
          </a:xfrm>
          <a:prstGeom prst="rect">
            <a:avLst/>
          </a:prstGeom>
          <a:noFill/>
        </p:spPr>
        <p:txBody>
          <a:bodyPr wrap="square" rtlCol="0">
            <a:spAutoFit/>
          </a:bodyPr>
          <a:lstStyle/>
          <a:p>
            <a:pPr algn="ctr"/>
            <a:r>
              <a:rPr lang="en-US" sz="2200" b="1">
                <a:solidFill>
                  <a:schemeClr val="bg1"/>
                </a:solidFill>
              </a:rPr>
              <a:t>Transparent entry and success requirements</a:t>
            </a:r>
          </a:p>
        </p:txBody>
      </p:sp>
      <p:sp>
        <p:nvSpPr>
          <p:cNvPr id="13" name="TextBox 12">
            <a:extLst>
              <a:ext uri="{FF2B5EF4-FFF2-40B4-BE49-F238E27FC236}">
                <a16:creationId xmlns:a16="http://schemas.microsoft.com/office/drawing/2014/main" id="{69BDF563-0629-8A12-585F-FE58140B69CA}"/>
              </a:ext>
            </a:extLst>
          </p:cNvPr>
          <p:cNvSpPr txBox="1"/>
          <p:nvPr/>
        </p:nvSpPr>
        <p:spPr>
          <a:xfrm>
            <a:off x="4873253" y="2176488"/>
            <a:ext cx="2197395" cy="1107996"/>
          </a:xfrm>
          <a:prstGeom prst="rect">
            <a:avLst/>
          </a:prstGeom>
          <a:noFill/>
        </p:spPr>
        <p:txBody>
          <a:bodyPr wrap="square" rtlCol="0">
            <a:spAutoFit/>
          </a:bodyPr>
          <a:lstStyle/>
          <a:p>
            <a:pPr algn="ctr"/>
            <a:r>
              <a:rPr lang="en-US" sz="2200" b="1">
                <a:solidFill>
                  <a:schemeClr val="bg1"/>
                </a:solidFill>
              </a:rPr>
              <a:t>Training in skills sought by employers</a:t>
            </a:r>
          </a:p>
        </p:txBody>
      </p:sp>
      <p:sp>
        <p:nvSpPr>
          <p:cNvPr id="17" name="TextBox 16">
            <a:extLst>
              <a:ext uri="{FF2B5EF4-FFF2-40B4-BE49-F238E27FC236}">
                <a16:creationId xmlns:a16="http://schemas.microsoft.com/office/drawing/2014/main" id="{D322DB34-D1B3-D48D-2E83-0F9D5BD6CA2B}"/>
              </a:ext>
            </a:extLst>
          </p:cNvPr>
          <p:cNvSpPr txBox="1"/>
          <p:nvPr/>
        </p:nvSpPr>
        <p:spPr>
          <a:xfrm>
            <a:off x="8411229" y="2199669"/>
            <a:ext cx="2055627" cy="1446550"/>
          </a:xfrm>
          <a:prstGeom prst="rect">
            <a:avLst/>
          </a:prstGeom>
          <a:noFill/>
        </p:spPr>
        <p:txBody>
          <a:bodyPr wrap="square" rtlCol="0">
            <a:spAutoFit/>
          </a:bodyPr>
          <a:lstStyle/>
          <a:p>
            <a:pPr algn="ctr"/>
            <a:r>
              <a:rPr lang="en-US" sz="2200" b="1">
                <a:solidFill>
                  <a:schemeClr val="bg1"/>
                </a:solidFill>
              </a:rPr>
              <a:t>Skills training through OJL and hands-on learning</a:t>
            </a:r>
          </a:p>
        </p:txBody>
      </p:sp>
      <p:sp>
        <p:nvSpPr>
          <p:cNvPr id="18" name="TextBox 17">
            <a:extLst>
              <a:ext uri="{FF2B5EF4-FFF2-40B4-BE49-F238E27FC236}">
                <a16:creationId xmlns:a16="http://schemas.microsoft.com/office/drawing/2014/main" id="{CD7B71B5-23E6-6C2D-BEA8-404805EDDA91}"/>
              </a:ext>
            </a:extLst>
          </p:cNvPr>
          <p:cNvSpPr txBox="1"/>
          <p:nvPr/>
        </p:nvSpPr>
        <p:spPr>
          <a:xfrm>
            <a:off x="1452673" y="4548344"/>
            <a:ext cx="2055627" cy="1107996"/>
          </a:xfrm>
          <a:prstGeom prst="rect">
            <a:avLst/>
          </a:prstGeom>
          <a:noFill/>
        </p:spPr>
        <p:txBody>
          <a:bodyPr wrap="square" rtlCol="0">
            <a:spAutoFit/>
          </a:bodyPr>
          <a:lstStyle/>
          <a:p>
            <a:pPr algn="ctr"/>
            <a:r>
              <a:rPr lang="en-US" sz="2200" b="1">
                <a:solidFill>
                  <a:schemeClr val="bg1"/>
                </a:solidFill>
              </a:rPr>
              <a:t>Student support for persistence</a:t>
            </a:r>
          </a:p>
        </p:txBody>
      </p:sp>
      <p:sp>
        <p:nvSpPr>
          <p:cNvPr id="19" name="TextBox 18">
            <a:extLst>
              <a:ext uri="{FF2B5EF4-FFF2-40B4-BE49-F238E27FC236}">
                <a16:creationId xmlns:a16="http://schemas.microsoft.com/office/drawing/2014/main" id="{064E62CA-A73A-4EC1-084C-8E93E7B975CB}"/>
              </a:ext>
            </a:extLst>
          </p:cNvPr>
          <p:cNvSpPr txBox="1"/>
          <p:nvPr/>
        </p:nvSpPr>
        <p:spPr>
          <a:xfrm>
            <a:off x="4944138" y="4538420"/>
            <a:ext cx="2055627" cy="1107996"/>
          </a:xfrm>
          <a:prstGeom prst="rect">
            <a:avLst/>
          </a:prstGeom>
          <a:noFill/>
        </p:spPr>
        <p:txBody>
          <a:bodyPr wrap="square" rtlCol="0">
            <a:spAutoFit/>
          </a:bodyPr>
          <a:lstStyle/>
          <a:p>
            <a:pPr algn="ctr"/>
            <a:r>
              <a:rPr lang="en-US" sz="2200" b="1">
                <a:solidFill>
                  <a:schemeClr val="bg1"/>
                </a:solidFill>
              </a:rPr>
              <a:t>Results in 1+ industry-valued credentials</a:t>
            </a:r>
          </a:p>
        </p:txBody>
      </p:sp>
      <p:sp>
        <p:nvSpPr>
          <p:cNvPr id="20" name="TextBox 19">
            <a:extLst>
              <a:ext uri="{FF2B5EF4-FFF2-40B4-BE49-F238E27FC236}">
                <a16:creationId xmlns:a16="http://schemas.microsoft.com/office/drawing/2014/main" id="{F44E4DCB-0834-88D7-7CE9-CAAE7302C406}"/>
              </a:ext>
            </a:extLst>
          </p:cNvPr>
          <p:cNvSpPr txBox="1"/>
          <p:nvPr/>
        </p:nvSpPr>
        <p:spPr>
          <a:xfrm>
            <a:off x="8269462" y="4448078"/>
            <a:ext cx="2197394" cy="1446550"/>
          </a:xfrm>
          <a:prstGeom prst="rect">
            <a:avLst/>
          </a:prstGeom>
          <a:noFill/>
        </p:spPr>
        <p:txBody>
          <a:bodyPr wrap="square" rtlCol="0">
            <a:spAutoFit/>
          </a:bodyPr>
          <a:lstStyle/>
          <a:p>
            <a:pPr algn="ctr"/>
            <a:r>
              <a:rPr lang="en-US" sz="2200" b="1">
                <a:solidFill>
                  <a:schemeClr val="bg1"/>
                </a:solidFill>
              </a:rPr>
              <a:t>Direct entry/ preferred application for linked RAP </a:t>
            </a:r>
          </a:p>
        </p:txBody>
      </p:sp>
      <p:pic>
        <p:nvPicPr>
          <p:cNvPr id="14" name="Picture 9">
            <a:extLst>
              <a:ext uri="{FF2B5EF4-FFF2-40B4-BE49-F238E27FC236}">
                <a16:creationId xmlns:a16="http://schemas.microsoft.com/office/drawing/2014/main" id="{90F2682E-35FE-8658-1AC2-60475B04D09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137486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64B63CD1-42FA-447F-93CF-26EB3DBC5AA6}"/>
              </a:ext>
            </a:extLst>
          </p:cNvPr>
          <p:cNvSpPr txBox="1">
            <a:spLocks noGrp="1"/>
          </p:cNvSpPr>
          <p:nvPr>
            <p:ph type="title" idx="4294967295"/>
          </p:nvPr>
        </p:nvSpPr>
        <p:spPr>
          <a:xfrm>
            <a:off x="3178629" y="255140"/>
            <a:ext cx="8523514" cy="10162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000"/>
              </a:spcBef>
              <a:buFontTx/>
              <a:buNone/>
              <a:defRPr sz="6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Tx/>
              <a:buBlip>
                <a:blip r:embed="rId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7"/>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7"/>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00005F"/>
                </a:solidFill>
                <a:effectLst/>
                <a:uLnTx/>
                <a:uFillTx/>
                <a:latin typeface="+mj-lt"/>
                <a:ea typeface="+mn-ea"/>
                <a:cs typeface="+mn-cs"/>
              </a:rPr>
              <a:t>Agenda</a:t>
            </a:r>
            <a:endParaRPr kumimoji="0" lang="en-US" sz="6000" b="0" i="0" u="none" strike="noStrike" kern="1200" cap="none" spc="0" normalizeH="0" baseline="0" noProof="0" dirty="0">
              <a:ln>
                <a:noFill/>
              </a:ln>
              <a:solidFill>
                <a:schemeClr val="bg1"/>
              </a:solidFill>
              <a:effectLst/>
              <a:uLnTx/>
              <a:uFillTx/>
              <a:latin typeface="+mj-lt"/>
              <a:ea typeface="+mn-ea"/>
              <a:cs typeface="+mn-cs"/>
            </a:endParaRPr>
          </a:p>
        </p:txBody>
      </p:sp>
      <p:graphicFrame>
        <p:nvGraphicFramePr>
          <p:cNvPr id="9" name="Object 8">
            <a:extLst>
              <a:ext uri="{FF2B5EF4-FFF2-40B4-BE49-F238E27FC236}">
                <a16:creationId xmlns:a16="http://schemas.microsoft.com/office/drawing/2014/main" id="{4045E46D-1F04-4107-BECA-FC2F92C1810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374820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4" progId="TCLayout.ActiveDocument.1">
                  <p:embed/>
                </p:oleObj>
              </mc:Choice>
              <mc:Fallback>
                <p:oleObj name="think-cell Slide" r:id="rId8" imgW="425" imgH="424" progId="TCLayout.ActiveDocument.1">
                  <p:embed/>
                  <p:pic>
                    <p:nvPicPr>
                      <p:cNvPr id="9" name="Object 8" hidden="1">
                        <a:extLst>
                          <a:ext uri="{FF2B5EF4-FFF2-40B4-BE49-F238E27FC236}">
                            <a16:creationId xmlns:a16="http://schemas.microsoft.com/office/drawing/2014/main" id="{4045E46D-1F04-4107-BECA-FC2F92C1810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5" name="Graphic 4" descr="Stopwatch with solid fill">
            <a:extLst>
              <a:ext uri="{FF2B5EF4-FFF2-40B4-BE49-F238E27FC236}">
                <a16:creationId xmlns:a16="http://schemas.microsoft.com/office/drawing/2014/main" id="{A4E9DC1C-BD6C-4C42-993C-AB19946FA7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9085" y="213560"/>
            <a:ext cx="1382486" cy="1382486"/>
          </a:xfrm>
          <a:prstGeom prst="rect">
            <a:avLst/>
          </a:prstGeom>
        </p:spPr>
      </p:pic>
      <p:cxnSp>
        <p:nvCxnSpPr>
          <p:cNvPr id="8" name="Straight Connector 7">
            <a:extLst>
              <a:ext uri="{FF2B5EF4-FFF2-40B4-BE49-F238E27FC236}">
                <a16:creationId xmlns:a16="http://schemas.microsoft.com/office/drawing/2014/main" id="{FC526A02-A0BD-4E1D-868E-E5C7EE76A662}"/>
              </a:ext>
              <a:ext uri="{C183D7F6-B498-43B3-948B-1728B52AA6E4}">
                <adec:decorative xmlns:adec="http://schemas.microsoft.com/office/drawing/2017/decorative" val="1"/>
              </a:ext>
            </a:extLst>
          </p:cNvPr>
          <p:cNvCxnSpPr/>
          <p:nvPr/>
        </p:nvCxnSpPr>
        <p:spPr>
          <a:xfrm>
            <a:off x="3057247" y="1772364"/>
            <a:ext cx="0" cy="4042210"/>
          </a:xfrm>
          <a:prstGeom prst="line">
            <a:avLst/>
          </a:prstGeom>
          <a:ln w="38100">
            <a:solidFill>
              <a:srgbClr val="E1D361"/>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23BDE4C8-B3EE-463D-A862-A670713BB8E0}"/>
              </a:ext>
            </a:extLst>
          </p:cNvPr>
          <p:cNvSpPr txBox="1">
            <a:spLocks/>
          </p:cNvSpPr>
          <p:nvPr/>
        </p:nvSpPr>
        <p:spPr>
          <a:xfrm>
            <a:off x="3369734" y="1597227"/>
            <a:ext cx="8240485" cy="4467215"/>
          </a:xfrm>
          <a:prstGeom prst="rect">
            <a:avLst/>
          </a:prstGeom>
        </p:spPr>
        <p:txBody>
          <a:bodyPr vert="horz" lIns="91440" tIns="45720" rIns="91440" bIns="45720" rtlCol="0" anchor="ctr" anchorCtr="0">
            <a:normAutofit fontScale="62500" lnSpcReduction="20000"/>
          </a:bodyPr>
          <a:lstStyle>
            <a:lvl1pPr marL="228600" indent="-228600" algn="l" defTabSz="914400" rtl="0" eaLnBrk="1" latinLnBrk="0" hangingPunct="1">
              <a:lnSpc>
                <a:spcPct val="90000"/>
              </a:lnSpc>
              <a:spcBef>
                <a:spcPts val="1000"/>
              </a:spcBef>
              <a:buFontTx/>
              <a:buBlip>
                <a:blip r:embed="rId1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7"/>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7"/>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endParaRPr lang="en-US" sz="3200" dirty="0">
              <a:ea typeface="+mn-lt"/>
              <a:cs typeface="+mn-lt"/>
              <a:sym typeface="Lato"/>
            </a:endParaRPr>
          </a:p>
          <a:p>
            <a:pPr>
              <a:buFont typeface="Arial"/>
              <a:buChar char="•"/>
            </a:pPr>
            <a:endParaRPr lang="en-US" sz="3200" dirty="0">
              <a:ea typeface="+mn-lt"/>
              <a:cs typeface="+mn-lt"/>
              <a:sym typeface="Lato"/>
            </a:endParaRPr>
          </a:p>
          <a:p>
            <a:pPr>
              <a:buFont typeface="Arial"/>
              <a:buChar char="•"/>
            </a:pPr>
            <a:r>
              <a:rPr lang="en-US" sz="4000" dirty="0">
                <a:ea typeface="+mn-lt"/>
                <a:cs typeface="+mn-lt"/>
                <a:sym typeface="Lato"/>
              </a:rPr>
              <a:t>Describe knowledge gaps identified around registered apprenticeship (RA) through the preliminary findings from the Adult Education (AE) and RA survey.  </a:t>
            </a:r>
            <a:endParaRPr lang="en-US" sz="4000" dirty="0"/>
          </a:p>
          <a:p>
            <a:pPr>
              <a:buFont typeface="Arial"/>
              <a:buChar char="•"/>
            </a:pPr>
            <a:r>
              <a:rPr lang="en-US" sz="4000" dirty="0">
                <a:ea typeface="+mn-lt"/>
                <a:cs typeface="+mn-lt"/>
                <a:sym typeface="Lato"/>
              </a:rPr>
              <a:t>Consider how to close those knowledge gaps and increase awareness on how to link AE to RA programs (RAPs).</a:t>
            </a:r>
            <a:endParaRPr lang="en-US" sz="4000" dirty="0">
              <a:ea typeface="+mn-lt"/>
              <a:cs typeface="+mn-lt"/>
            </a:endParaRPr>
          </a:p>
          <a:p>
            <a:pPr>
              <a:buFont typeface="Arial"/>
              <a:buChar char="•"/>
            </a:pPr>
            <a:r>
              <a:rPr lang="en-US" sz="4000" dirty="0">
                <a:ea typeface="+mn-lt"/>
                <a:cs typeface="+mn-lt"/>
                <a:sym typeface="Lato"/>
              </a:rPr>
              <a:t>Identify strategies to map an adult education integrated education and training (IET) program to pre-apprenticeship and RA.</a:t>
            </a:r>
            <a:endParaRPr lang="en-US" sz="4000" dirty="0">
              <a:ea typeface="+mn-lt"/>
              <a:cs typeface="+mn-lt"/>
            </a:endParaRPr>
          </a:p>
          <a:p>
            <a:pPr>
              <a:buFont typeface="Arial"/>
              <a:buChar char="•"/>
            </a:pPr>
            <a:r>
              <a:rPr lang="en-US" sz="4000" dirty="0">
                <a:ea typeface="+mn-lt"/>
                <a:cs typeface="+mn-lt"/>
                <a:sym typeface="Lato"/>
              </a:rPr>
              <a:t>Learn about the pre-apprenticeship framework, U.S. Department of Education’s IET Design Toolkit, and other federal resources to support IET alignment to RA. </a:t>
            </a:r>
            <a:endParaRPr lang="en-US" sz="4000" dirty="0">
              <a:ea typeface="+mn-lt"/>
              <a:cs typeface="+mn-lt"/>
            </a:endParaRPr>
          </a:p>
          <a:p>
            <a:pPr marL="0" indent="0">
              <a:buNone/>
            </a:pPr>
            <a:endParaRPr lang="en-US" sz="3200" dirty="0">
              <a:latin typeface="+mj-lt"/>
              <a:ea typeface="Lato"/>
              <a:cs typeface="Lato"/>
              <a:sym typeface="Lato"/>
            </a:endParaRPr>
          </a:p>
          <a:p>
            <a:pPr marL="0" indent="0">
              <a:buFontTx/>
              <a:buNone/>
            </a:pPr>
            <a:endParaRPr lang="en-US" sz="3200" dirty="0">
              <a:solidFill>
                <a:schemeClr val="tx2"/>
              </a:solidFill>
              <a:latin typeface="Arial"/>
              <a:cs typeface="Arial"/>
            </a:endParaRPr>
          </a:p>
        </p:txBody>
      </p:sp>
      <p:pic>
        <p:nvPicPr>
          <p:cNvPr id="3" name="Picture 2">
            <a:extLst>
              <a:ext uri="{FF2B5EF4-FFF2-40B4-BE49-F238E27FC236}">
                <a16:creationId xmlns:a16="http://schemas.microsoft.com/office/drawing/2014/main" id="{0A25E3DC-CD99-2DE8-0ABC-96CBDE0A4CC5}"/>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149739" y="6090857"/>
            <a:ext cx="1061949" cy="400982"/>
          </a:xfrm>
          <a:prstGeom prst="rect">
            <a:avLst/>
          </a:prstGeom>
        </p:spPr>
      </p:pic>
      <p:pic>
        <p:nvPicPr>
          <p:cNvPr id="13" name="Google Shape;255;p36">
            <a:extLst>
              <a:ext uri="{FF2B5EF4-FFF2-40B4-BE49-F238E27FC236}">
                <a16:creationId xmlns:a16="http://schemas.microsoft.com/office/drawing/2014/main" id="{E68DE04D-F1B3-4336-8F31-9910605CEF70}"/>
              </a:ext>
              <a:ext uri="{C183D7F6-B498-43B3-948B-1728B52AA6E4}">
                <adec:decorative xmlns:adec="http://schemas.microsoft.com/office/drawing/2017/decorative" val="1"/>
              </a:ext>
            </a:extLst>
          </p:cNvPr>
          <p:cNvPicPr preferRelativeResize="0"/>
          <p:nvPr/>
        </p:nvPicPr>
        <p:blipFill>
          <a:blip r:embed="rId14">
            <a:alphaModFix/>
          </a:blip>
          <a:stretch>
            <a:fillRect/>
          </a:stretch>
        </p:blipFill>
        <p:spPr>
          <a:xfrm>
            <a:off x="10608624" y="5978566"/>
            <a:ext cx="1442949" cy="616282"/>
          </a:xfrm>
          <a:prstGeom prst="rect">
            <a:avLst/>
          </a:prstGeom>
          <a:noFill/>
          <a:ln>
            <a:noFill/>
          </a:ln>
        </p:spPr>
      </p:pic>
    </p:spTree>
    <p:custDataLst>
      <p:tags r:id="rId1"/>
    </p:custDataLst>
    <p:extLst>
      <p:ext uri="{BB962C8B-B14F-4D97-AF65-F5344CB8AC3E}">
        <p14:creationId xmlns:p14="http://schemas.microsoft.com/office/powerpoint/2010/main" val="1642218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544F-6AF4-FDBF-EB37-9B97EA9E6BAC}"/>
              </a:ext>
            </a:extLst>
          </p:cNvPr>
          <p:cNvSpPr>
            <a:spLocks noGrp="1"/>
          </p:cNvSpPr>
          <p:nvPr>
            <p:ph type="title"/>
          </p:nvPr>
        </p:nvSpPr>
        <p:spPr/>
        <p:txBody>
          <a:bodyPr>
            <a:normAutofit/>
          </a:bodyPr>
          <a:lstStyle/>
          <a:p>
            <a:r>
              <a:rPr lang="en-US" sz="5400" dirty="0">
                <a:solidFill>
                  <a:schemeClr val="tx2"/>
                </a:solidFill>
              </a:rPr>
              <a:t>Getting Started: Mapping IET to Pre-Apprenticeship &amp; RAPs</a:t>
            </a:r>
          </a:p>
        </p:txBody>
      </p:sp>
    </p:spTree>
    <p:custDataLst>
      <p:tags r:id="rId1"/>
    </p:custDataLst>
    <p:extLst>
      <p:ext uri="{BB962C8B-B14F-4D97-AF65-F5344CB8AC3E}">
        <p14:creationId xmlns:p14="http://schemas.microsoft.com/office/powerpoint/2010/main" val="2192963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3178175" y="490538"/>
            <a:ext cx="9261475"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Franklin Gothic Medium"/>
                <a:ea typeface="+mn-ea"/>
                <a:cs typeface="+mn-cs"/>
              </a:rPr>
              <a:t>3 Guiding Principles for Pre-Apprenticeship IET Program Design</a:t>
            </a: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pic>
        <p:nvPicPr>
          <p:cNvPr id="2" name="Google Shape;255;p36">
            <a:extLst>
              <a:ext uri="{FF2B5EF4-FFF2-40B4-BE49-F238E27FC236}">
                <a16:creationId xmlns:a16="http://schemas.microsoft.com/office/drawing/2014/main" id="{3B22486E-D320-F621-68F6-68FF282E6702}"/>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pic>
        <p:nvPicPr>
          <p:cNvPr id="9" name="Picture 7" descr="Design with the learner and community needs it mind. &#10;&#10;Collaborate with partners.&#10;&#10;Adopt a continuous improvement approach.">
            <a:extLst>
              <a:ext uri="{FF2B5EF4-FFF2-40B4-BE49-F238E27FC236}">
                <a16:creationId xmlns:a16="http://schemas.microsoft.com/office/drawing/2014/main" id="{D45D124B-70B4-9B82-6A31-2130B88C1BBD}"/>
              </a:ext>
            </a:extLst>
          </p:cNvPr>
          <p:cNvPicPr>
            <a:picLocks noChangeAspect="1"/>
          </p:cNvPicPr>
          <p:nvPr/>
        </p:nvPicPr>
        <p:blipFill>
          <a:blip r:embed="rId7"/>
          <a:stretch>
            <a:fillRect/>
          </a:stretch>
        </p:blipFill>
        <p:spPr>
          <a:xfrm>
            <a:off x="838200" y="1982558"/>
            <a:ext cx="10515600" cy="3812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9">
            <a:extLst>
              <a:ext uri="{FF2B5EF4-FFF2-40B4-BE49-F238E27FC236}">
                <a16:creationId xmlns:a16="http://schemas.microsoft.com/office/drawing/2014/main" id="{4C671E9E-DE00-DEDC-E29B-49CAD74F8C7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33092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3178175" y="490538"/>
            <a:ext cx="9261475"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Franklin Gothic Medium"/>
                <a:ea typeface="+mn-ea"/>
                <a:cs typeface="+mn-cs"/>
              </a:rPr>
              <a:t>4 Iterative Phases</a:t>
            </a: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pic>
        <p:nvPicPr>
          <p:cNvPr id="2" name="Google Shape;255;p36">
            <a:extLst>
              <a:ext uri="{FF2B5EF4-FFF2-40B4-BE49-F238E27FC236}">
                <a16:creationId xmlns:a16="http://schemas.microsoft.com/office/drawing/2014/main" id="{3B22486E-D320-F621-68F6-68FF282E6702}"/>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sp>
        <p:nvSpPr>
          <p:cNvPr id="5" name="Content Placeholder 4">
            <a:extLst>
              <a:ext uri="{FF2B5EF4-FFF2-40B4-BE49-F238E27FC236}">
                <a16:creationId xmlns:a16="http://schemas.microsoft.com/office/drawing/2014/main" id="{AA8176E2-CB5A-6933-335D-9D055ED9A73A}"/>
              </a:ext>
            </a:extLst>
          </p:cNvPr>
          <p:cNvSpPr txBox="1">
            <a:spLocks/>
          </p:cNvSpPr>
          <p:nvPr/>
        </p:nvSpPr>
        <p:spPr>
          <a:xfrm>
            <a:off x="838200" y="1600200"/>
            <a:ext cx="10515600" cy="457676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Tx/>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a:solidFill>
                <a:srgbClr val="000000"/>
              </a:solidFill>
            </a:endParaRPr>
          </a:p>
          <a:p>
            <a:pPr marL="342900" indent="-342900">
              <a:buFont typeface="Arial"/>
              <a:buChar char="•"/>
            </a:pPr>
            <a:r>
              <a:rPr lang="en-US" dirty="0">
                <a:solidFill>
                  <a:srgbClr val="000000"/>
                </a:solidFill>
              </a:rPr>
              <a:t>Approach to designing a pre-</a:t>
            </a:r>
            <a:br>
              <a:rPr lang="en-US" dirty="0">
                <a:solidFill>
                  <a:srgbClr val="000000"/>
                </a:solidFill>
              </a:rPr>
            </a:br>
            <a:r>
              <a:rPr lang="en-US" dirty="0">
                <a:solidFill>
                  <a:srgbClr val="000000"/>
                </a:solidFill>
              </a:rPr>
              <a:t>apprenticeship program aligned</a:t>
            </a:r>
            <a:br>
              <a:rPr lang="en-US" dirty="0">
                <a:solidFill>
                  <a:srgbClr val="000000"/>
                </a:solidFill>
              </a:rPr>
            </a:br>
            <a:r>
              <a:rPr lang="en-US" dirty="0">
                <a:solidFill>
                  <a:srgbClr val="000000"/>
                </a:solidFill>
              </a:rPr>
              <a:t>with IET federal requirements</a:t>
            </a:r>
          </a:p>
          <a:p>
            <a:pPr marL="342900" indent="-342900">
              <a:buFont typeface="Arial"/>
              <a:buChar char="•"/>
            </a:pPr>
            <a:r>
              <a:rPr lang="en-US" dirty="0">
                <a:solidFill>
                  <a:srgbClr val="000000"/>
                </a:solidFill>
              </a:rPr>
              <a:t>Follows the same process outlined</a:t>
            </a:r>
            <a:br>
              <a:rPr lang="en-US" dirty="0">
                <a:solidFill>
                  <a:srgbClr val="000000"/>
                </a:solidFill>
              </a:rPr>
            </a:br>
            <a:r>
              <a:rPr lang="en-US" dirty="0">
                <a:solidFill>
                  <a:srgbClr val="000000"/>
                </a:solidFill>
              </a:rPr>
              <a:t>in US Department of Education</a:t>
            </a:r>
            <a:br>
              <a:rPr lang="en-US" dirty="0">
                <a:solidFill>
                  <a:srgbClr val="000000"/>
                </a:solidFill>
              </a:rPr>
            </a:br>
            <a:r>
              <a:rPr lang="en-US" dirty="0">
                <a:solidFill>
                  <a:srgbClr val="000000"/>
                </a:solidFill>
              </a:rPr>
              <a:t>IET Design Toolkit </a:t>
            </a:r>
            <a:br>
              <a:rPr lang="en-US" dirty="0">
                <a:solidFill>
                  <a:srgbClr val="000000"/>
                </a:solidFill>
              </a:rPr>
            </a:br>
            <a:r>
              <a:rPr lang="en-US" dirty="0">
                <a:solidFill>
                  <a:srgbClr val="000000"/>
                </a:solidFill>
              </a:rPr>
              <a:t>(Office of Career Technical and </a:t>
            </a:r>
            <a:br>
              <a:rPr lang="en-US" dirty="0">
                <a:solidFill>
                  <a:srgbClr val="000000"/>
                </a:solidFill>
              </a:rPr>
            </a:br>
            <a:r>
              <a:rPr lang="en-US" dirty="0">
                <a:solidFill>
                  <a:srgbClr val="000000"/>
                </a:solidFill>
              </a:rPr>
              <a:t>Adult Education IET Design Toolkit)</a:t>
            </a:r>
          </a:p>
          <a:p>
            <a:endParaRPr lang="en-US" dirty="0">
              <a:solidFill>
                <a:srgbClr val="000000"/>
              </a:solidFill>
            </a:endParaRPr>
          </a:p>
        </p:txBody>
      </p:sp>
      <p:pic>
        <p:nvPicPr>
          <p:cNvPr id="8" name="Picture 7" descr="Process flowchart depicting the four iterative phases of the I E T design process with double-sided arrows going back and forth between phases: 1) Research and Assess, 2) Design and Plan, 3) Develop and Implement, and 4) Evaluate and Improve. Review and Revise is part of each phase.">
            <a:extLst>
              <a:ext uri="{FF2B5EF4-FFF2-40B4-BE49-F238E27FC236}">
                <a16:creationId xmlns:a16="http://schemas.microsoft.com/office/drawing/2014/main" id="{D2CE1C1A-0942-BF52-92CA-D2DD74E6D8B8}"/>
              </a:ext>
            </a:extLst>
          </p:cNvPr>
          <p:cNvPicPr>
            <a:picLocks noChangeAspect="1"/>
          </p:cNvPicPr>
          <p:nvPr/>
        </p:nvPicPr>
        <p:blipFill>
          <a:blip r:embed="rId7"/>
          <a:stretch>
            <a:fillRect/>
          </a:stretch>
        </p:blipFill>
        <p:spPr>
          <a:xfrm>
            <a:off x="6823877" y="1152717"/>
            <a:ext cx="2916219" cy="5015489"/>
          </a:xfrm>
          <a:prstGeom prst="rect">
            <a:avLst/>
          </a:prstGeom>
        </p:spPr>
      </p:pic>
      <p:pic>
        <p:nvPicPr>
          <p:cNvPr id="7" name="Picture 9">
            <a:extLst>
              <a:ext uri="{FF2B5EF4-FFF2-40B4-BE49-F238E27FC236}">
                <a16:creationId xmlns:a16="http://schemas.microsoft.com/office/drawing/2014/main" id="{9E32E790-8599-0117-BB4C-0F54A0CB30C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2514831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3178175" y="490538"/>
            <a:ext cx="9261475"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00005F"/>
                </a:solidFill>
                <a:effectLst/>
                <a:uLnTx/>
                <a:uFillTx/>
                <a:latin typeface="+mj-lt"/>
                <a:ea typeface="+mn-ea"/>
                <a:cs typeface="+mn-cs"/>
              </a:rPr>
              <a:t>Research and Assess: Connect With RA System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4" name="TextBox 3">
            <a:extLst>
              <a:ext uri="{FF2B5EF4-FFF2-40B4-BE49-F238E27FC236}">
                <a16:creationId xmlns:a16="http://schemas.microsoft.com/office/drawing/2014/main" id="{D8BCD592-BDB3-7BA7-1393-5FCF81415012}"/>
              </a:ext>
            </a:extLst>
          </p:cNvPr>
          <p:cNvSpPr txBox="1"/>
          <p:nvPr/>
        </p:nvSpPr>
        <p:spPr>
          <a:xfrm>
            <a:off x="640971" y="1925866"/>
            <a:ext cx="4570856" cy="3970318"/>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dirty="0"/>
              <a:t>Identify local RAP sponsors to have discussions re: connecting your IET program as a pre-apprenticeship</a:t>
            </a:r>
          </a:p>
          <a:p>
            <a:pPr marL="457200" indent="-457200">
              <a:buFont typeface="Arial" panose="020B0604020202020204" pitchFamily="34" charset="0"/>
              <a:buChar char="•"/>
            </a:pPr>
            <a:r>
              <a:rPr lang="en-US" sz="2800" dirty="0"/>
              <a:t>Determine if your state has pre-apprenticeship program requirements</a:t>
            </a:r>
          </a:p>
        </p:txBody>
      </p:sp>
      <p:pic>
        <p:nvPicPr>
          <p:cNvPr id="5" name="Picture 4" descr="Map of OA and SAA States">
            <a:extLst>
              <a:ext uri="{FF2B5EF4-FFF2-40B4-BE49-F238E27FC236}">
                <a16:creationId xmlns:a16="http://schemas.microsoft.com/office/drawing/2014/main" id="{A3456E17-26BF-7795-619D-8A0795C53EF4}"/>
              </a:ext>
            </a:extLst>
          </p:cNvPr>
          <p:cNvPicPr>
            <a:picLocks noChangeAspect="1"/>
          </p:cNvPicPr>
          <p:nvPr/>
        </p:nvPicPr>
        <p:blipFill>
          <a:blip r:embed="rId6"/>
          <a:stretch>
            <a:fillRect/>
          </a:stretch>
        </p:blipFill>
        <p:spPr>
          <a:xfrm>
            <a:off x="5074887" y="1874379"/>
            <a:ext cx="5763352" cy="3768535"/>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
        <p:nvSpPr>
          <p:cNvPr id="7" name="TextBox 6">
            <a:hlinkClick r:id="rId7"/>
            <a:extLst>
              <a:ext uri="{FF2B5EF4-FFF2-40B4-BE49-F238E27FC236}">
                <a16:creationId xmlns:a16="http://schemas.microsoft.com/office/drawing/2014/main" id="{7A658074-C97D-2A3F-21B4-7453BBA2B705}"/>
              </a:ext>
            </a:extLst>
          </p:cNvPr>
          <p:cNvSpPr txBox="1"/>
          <p:nvPr/>
        </p:nvSpPr>
        <p:spPr>
          <a:xfrm>
            <a:off x="3817061" y="5795845"/>
            <a:ext cx="8115300" cy="369332"/>
          </a:xfrm>
          <a:prstGeom prst="rect">
            <a:avLst/>
          </a:prstGeom>
          <a:noFill/>
        </p:spPr>
        <p:txBody>
          <a:bodyPr wrap="square" lIns="91440" tIns="45720" rIns="91440" bIns="45720" rtlCol="0" anchor="t">
            <a:spAutoFit/>
          </a:bodyPr>
          <a:lstStyle/>
          <a:p>
            <a:pPr algn="ctr"/>
            <a:r>
              <a:rPr lang="en-US" dirty="0">
                <a:hlinkClick r:id="rId8"/>
              </a:rPr>
              <a:t>https://www.apprenticeship.gov/about-us/state-offices</a:t>
            </a:r>
            <a:endParaRPr lang="en-US"/>
          </a:p>
        </p:txBody>
      </p:sp>
      <p:pic>
        <p:nvPicPr>
          <p:cNvPr id="9" name="Picture 9">
            <a:extLst>
              <a:ext uri="{FF2B5EF4-FFF2-40B4-BE49-F238E27FC236}">
                <a16:creationId xmlns:a16="http://schemas.microsoft.com/office/drawing/2014/main" id="{3F57D457-9807-D16C-4BC6-CD68D79AD44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302683" y="6086475"/>
            <a:ext cx="1066800" cy="400050"/>
          </a:xfrm>
          <a:prstGeom prst="rect">
            <a:avLst/>
          </a:prstGeom>
        </p:spPr>
      </p:pic>
      <p:pic>
        <p:nvPicPr>
          <p:cNvPr id="2" name="Google Shape;255;p36">
            <a:extLst>
              <a:ext uri="{FF2B5EF4-FFF2-40B4-BE49-F238E27FC236}">
                <a16:creationId xmlns:a16="http://schemas.microsoft.com/office/drawing/2014/main" id="{3B22486E-D320-F621-68F6-68FF282E6702}"/>
              </a:ex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a:off x="10608624" y="5978566"/>
            <a:ext cx="1442949" cy="616282"/>
          </a:xfrm>
          <a:prstGeom prst="rect">
            <a:avLst/>
          </a:prstGeom>
          <a:noFill/>
          <a:ln>
            <a:noFill/>
          </a:ln>
        </p:spPr>
      </p:pic>
    </p:spTree>
    <p:custDataLst>
      <p:tags r:id="rId1"/>
    </p:custDataLst>
    <p:extLst>
      <p:ext uri="{BB962C8B-B14F-4D97-AF65-F5344CB8AC3E}">
        <p14:creationId xmlns:p14="http://schemas.microsoft.com/office/powerpoint/2010/main" val="2615250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3178175" y="490538"/>
            <a:ext cx="882808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00005F"/>
                </a:solidFill>
                <a:effectLst/>
                <a:uLnTx/>
                <a:uFillTx/>
                <a:latin typeface="+mj-lt"/>
                <a:ea typeface="+mn-ea"/>
                <a:cs typeface="+mn-cs"/>
              </a:rPr>
              <a:t>Design and Plan: RAP Entry Requirements, Qualifications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18" name="TextBox 17">
            <a:extLst>
              <a:ext uri="{FF2B5EF4-FFF2-40B4-BE49-F238E27FC236}">
                <a16:creationId xmlns:a16="http://schemas.microsoft.com/office/drawing/2014/main" id="{5E156AA4-26E9-8734-A2C6-B2F5D9D117A4}"/>
              </a:ext>
            </a:extLst>
          </p:cNvPr>
          <p:cNvSpPr txBox="1"/>
          <p:nvPr/>
        </p:nvSpPr>
        <p:spPr>
          <a:xfrm>
            <a:off x="1286530" y="1858923"/>
            <a:ext cx="3970565" cy="4154984"/>
          </a:xfrm>
          <a:prstGeom prst="rect">
            <a:avLst/>
          </a:prstGeom>
          <a:noFill/>
        </p:spPr>
        <p:txBody>
          <a:bodyPr wrap="square" rtlCol="0">
            <a:spAutoFit/>
          </a:bodyPr>
          <a:lstStyle/>
          <a:p>
            <a:r>
              <a:rPr lang="en-US" sz="2400" b="1"/>
              <a:t>All RAPs have Minimum Qualifications and Selection Procedures</a:t>
            </a:r>
          </a:p>
          <a:p>
            <a:pPr marL="285750" indent="-285750">
              <a:buFont typeface="Arial" panose="020B0604020202020204" pitchFamily="34" charset="0"/>
              <a:buChar char="•"/>
            </a:pPr>
            <a:r>
              <a:rPr lang="en-US" sz="2400" dirty="0"/>
              <a:t>What applicants will need/be able to pass</a:t>
            </a:r>
          </a:p>
          <a:p>
            <a:pPr marL="285750" indent="-285750">
              <a:buFont typeface="Arial" panose="020B0604020202020204" pitchFamily="34" charset="0"/>
              <a:buChar char="•"/>
            </a:pPr>
            <a:r>
              <a:rPr lang="en-US" sz="2400"/>
              <a:t>Prospective talent pool sources</a:t>
            </a:r>
          </a:p>
          <a:p>
            <a:pPr marL="285750" indent="-285750">
              <a:buFont typeface="Arial" panose="020B0604020202020204" pitchFamily="34" charset="0"/>
              <a:buChar char="•"/>
            </a:pPr>
            <a:r>
              <a:rPr lang="en-US" sz="2400" dirty="0"/>
              <a:t>Can be used for adults’ RAP application work</a:t>
            </a:r>
          </a:p>
          <a:p>
            <a:pPr marL="285750" indent="-285750">
              <a:buFont typeface="Arial" panose="020B0604020202020204" pitchFamily="34" charset="0"/>
              <a:buChar char="•"/>
            </a:pPr>
            <a:r>
              <a:rPr lang="en-US" sz="2400" dirty="0"/>
              <a:t>Can help with pre-app program marketing</a:t>
            </a:r>
          </a:p>
        </p:txBody>
      </p:sp>
      <p:pic>
        <p:nvPicPr>
          <p:cNvPr id="8" name="Picture 7" descr="B. Minimum Qualifications - 29 CFR 29.5(b)(10) &#10;An apprentice must be at least 16 years of age, except where a higher age is required by law, and must be employed to learnan apprenticeable occupation. Please include any additional qualification requirements as appropriate (optional):&#10;Educational requirement, physical requirement, aptitude test, drivers license, other.">
            <a:extLst>
              <a:ext uri="{FF2B5EF4-FFF2-40B4-BE49-F238E27FC236}">
                <a16:creationId xmlns:a16="http://schemas.microsoft.com/office/drawing/2014/main" id="{7D388D8A-633E-0A12-87D8-41EB1F741976}"/>
              </a:ext>
            </a:extLst>
          </p:cNvPr>
          <p:cNvPicPr>
            <a:picLocks noChangeAspect="1"/>
          </p:cNvPicPr>
          <p:nvPr/>
        </p:nvPicPr>
        <p:blipFill>
          <a:blip r:embed="rId6"/>
          <a:stretch>
            <a:fillRect/>
          </a:stretch>
        </p:blipFill>
        <p:spPr>
          <a:xfrm>
            <a:off x="5412687" y="1686194"/>
            <a:ext cx="5151307" cy="2410581"/>
          </a:xfrm>
          <a:prstGeom prst="rect">
            <a:avLst/>
          </a:prstGeom>
          <a:ln>
            <a:solidFill>
              <a:schemeClr val="accent4"/>
            </a:solidFill>
          </a:ln>
        </p:spPr>
      </p:pic>
      <p:sp>
        <p:nvSpPr>
          <p:cNvPr id="4" name="Arrow: Right 3">
            <a:extLst>
              <a:ext uri="{FF2B5EF4-FFF2-40B4-BE49-F238E27FC236}">
                <a16:creationId xmlns:a16="http://schemas.microsoft.com/office/drawing/2014/main" id="{42F8EAB9-E9C3-DE58-2731-257A86D3F3B0}"/>
              </a:ext>
              <a:ext uri="{C183D7F6-B498-43B3-948B-1728B52AA6E4}">
                <adec:decorative xmlns:adec="http://schemas.microsoft.com/office/drawing/2017/decorative" val="1"/>
              </a:ext>
            </a:extLst>
          </p:cNvPr>
          <p:cNvSpPr/>
          <p:nvPr/>
        </p:nvSpPr>
        <p:spPr>
          <a:xfrm>
            <a:off x="4701931" y="3254802"/>
            <a:ext cx="1334489" cy="22695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ction Procedures&#10;The Sponsor has adopted the following selection procedures, consistent with the requirements set forth in 29 CFR 30.10(b)&#10;The sponsor will recruit from (but not limited to) the following sources: incumbant workers, colleges, universities, community colleges, and career and technical education centers, one-stop centers as established under the workforce investment act, and reauthorized in the workforce innovation and opportunities act of 2014.">
            <a:extLst>
              <a:ext uri="{FF2B5EF4-FFF2-40B4-BE49-F238E27FC236}">
                <a16:creationId xmlns:a16="http://schemas.microsoft.com/office/drawing/2014/main" id="{9A577C9E-54FB-FDF3-B16A-2E1908EE1698}"/>
              </a:ext>
            </a:extLst>
          </p:cNvPr>
          <p:cNvPicPr>
            <a:picLocks noChangeAspect="1"/>
          </p:cNvPicPr>
          <p:nvPr/>
        </p:nvPicPr>
        <p:blipFill>
          <a:blip r:embed="rId7"/>
          <a:stretch>
            <a:fillRect/>
          </a:stretch>
        </p:blipFill>
        <p:spPr>
          <a:xfrm>
            <a:off x="5412687" y="4099222"/>
            <a:ext cx="5151307" cy="2495443"/>
          </a:xfrm>
          <a:prstGeom prst="rect">
            <a:avLst/>
          </a:prstGeom>
          <a:ln>
            <a:solidFill>
              <a:schemeClr val="accent1"/>
            </a:solidFill>
          </a:ln>
        </p:spPr>
      </p:pic>
      <p:sp>
        <p:nvSpPr>
          <p:cNvPr id="12" name="Arrow: Right 11">
            <a:extLst>
              <a:ext uri="{FF2B5EF4-FFF2-40B4-BE49-F238E27FC236}">
                <a16:creationId xmlns:a16="http://schemas.microsoft.com/office/drawing/2014/main" id="{CB08A2B3-8468-A0A9-78ED-0E76788B9723}"/>
              </a:ext>
              <a:ext uri="{C183D7F6-B498-43B3-948B-1728B52AA6E4}">
                <adec:decorative xmlns:adec="http://schemas.microsoft.com/office/drawing/2017/decorative" val="1"/>
              </a:ext>
            </a:extLst>
          </p:cNvPr>
          <p:cNvSpPr/>
          <p:nvPr/>
        </p:nvSpPr>
        <p:spPr>
          <a:xfrm>
            <a:off x="4700477" y="4898464"/>
            <a:ext cx="1434752" cy="19687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DF86930-FF2E-0870-9949-57B3710DA93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02683" y="6086475"/>
            <a:ext cx="1066800" cy="400050"/>
          </a:xfrm>
          <a:prstGeom prst="rect">
            <a:avLst/>
          </a:prstGeom>
        </p:spPr>
      </p:pic>
      <p:pic>
        <p:nvPicPr>
          <p:cNvPr id="2" name="Google Shape;255;p36">
            <a:extLst>
              <a:ext uri="{FF2B5EF4-FFF2-40B4-BE49-F238E27FC236}">
                <a16:creationId xmlns:a16="http://schemas.microsoft.com/office/drawing/2014/main" id="{55A0AEA2-CCA7-1FE5-CE5F-902A2998D475}"/>
              </a:ex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10563994" y="5901352"/>
            <a:ext cx="1442949" cy="616282"/>
          </a:xfrm>
          <a:prstGeom prst="rect">
            <a:avLst/>
          </a:prstGeom>
          <a:noFill/>
          <a:ln>
            <a:noFill/>
          </a:ln>
        </p:spPr>
      </p:pic>
    </p:spTree>
    <p:custDataLst>
      <p:tags r:id="rId1"/>
    </p:custDataLst>
    <p:extLst>
      <p:ext uri="{BB962C8B-B14F-4D97-AF65-F5344CB8AC3E}">
        <p14:creationId xmlns:p14="http://schemas.microsoft.com/office/powerpoint/2010/main" val="3683820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3178175" y="490538"/>
            <a:ext cx="882808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00005F"/>
                </a:solidFill>
                <a:effectLst/>
                <a:uLnTx/>
                <a:uFillTx/>
                <a:latin typeface="+mj-lt"/>
                <a:ea typeface="+mn-ea"/>
                <a:cs typeface="+mn-cs"/>
              </a:rPr>
              <a:t>Design and Plan: Related Technical Instruction Mapping</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18" name="TextBox 17">
            <a:extLst>
              <a:ext uri="{FF2B5EF4-FFF2-40B4-BE49-F238E27FC236}">
                <a16:creationId xmlns:a16="http://schemas.microsoft.com/office/drawing/2014/main" id="{5E156AA4-26E9-8734-A2C6-B2F5D9D117A4}"/>
              </a:ext>
            </a:extLst>
          </p:cNvPr>
          <p:cNvSpPr txBox="1"/>
          <p:nvPr/>
        </p:nvSpPr>
        <p:spPr>
          <a:xfrm>
            <a:off x="1447724" y="1870600"/>
            <a:ext cx="3809408" cy="4555093"/>
          </a:xfrm>
          <a:prstGeom prst="rect">
            <a:avLst/>
          </a:prstGeom>
          <a:noFill/>
        </p:spPr>
        <p:txBody>
          <a:bodyPr wrap="square" lIns="91440" tIns="45720" rIns="91440" bIns="45720" rtlCol="0" anchor="t">
            <a:spAutoFit/>
          </a:bodyPr>
          <a:lstStyle/>
          <a:p>
            <a:r>
              <a:rPr lang="en-US" sz="2400" b="1" dirty="0"/>
              <a:t>RAP Related Instruction Outlines </a:t>
            </a:r>
            <a:r>
              <a:rPr lang="en-US" sz="2200" dirty="0"/>
              <a:t>(require Minimum 144 hours per year)</a:t>
            </a:r>
          </a:p>
          <a:p>
            <a:endParaRPr lang="en-US" sz="2200" dirty="0"/>
          </a:p>
          <a:p>
            <a:pPr marL="342900" indent="-342900">
              <a:buFont typeface="Arial" panose="020B0604020202020204" pitchFamily="34" charset="0"/>
              <a:buChar char="•"/>
            </a:pPr>
            <a:r>
              <a:rPr lang="en-US" sz="2200" dirty="0"/>
              <a:t>Core technical instruction </a:t>
            </a:r>
            <a:r>
              <a:rPr lang="en-US" sz="2200" i="1" dirty="0"/>
              <a:t>(maps to IET Component: Workforce Training Competencies)</a:t>
            </a:r>
          </a:p>
          <a:p>
            <a:endParaRPr lang="en-US" sz="2200" i="1" dirty="0"/>
          </a:p>
          <a:p>
            <a:pPr marL="342900" indent="-342900">
              <a:buFont typeface="Arial" panose="020B0604020202020204" pitchFamily="34" charset="0"/>
              <a:buChar char="•"/>
            </a:pPr>
            <a:r>
              <a:rPr lang="en-US" sz="2200" dirty="0"/>
              <a:t>Employability instruction </a:t>
            </a:r>
            <a:r>
              <a:rPr lang="en-US" sz="2200" i="1" dirty="0"/>
              <a:t>(maps to IET Component: Workforce Preparation Skills)</a:t>
            </a:r>
          </a:p>
        </p:txBody>
      </p:sp>
      <p:pic>
        <p:nvPicPr>
          <p:cNvPr id="4" name="Picture 3" descr="Related Instruction Outline for Network and Computer Systems Adminitrator">
            <a:extLst>
              <a:ext uri="{FF2B5EF4-FFF2-40B4-BE49-F238E27FC236}">
                <a16:creationId xmlns:a16="http://schemas.microsoft.com/office/drawing/2014/main" id="{41AF5D95-FD23-A10E-7BC5-FB5FAE35DCB9}"/>
              </a:ext>
            </a:extLst>
          </p:cNvPr>
          <p:cNvPicPr>
            <a:picLocks noChangeAspect="1"/>
          </p:cNvPicPr>
          <p:nvPr/>
        </p:nvPicPr>
        <p:blipFill>
          <a:blip r:embed="rId6"/>
          <a:stretch>
            <a:fillRect/>
          </a:stretch>
        </p:blipFill>
        <p:spPr>
          <a:xfrm>
            <a:off x="5888379" y="1506435"/>
            <a:ext cx="4110215" cy="4979424"/>
          </a:xfrm>
          <a:prstGeom prst="rect">
            <a:avLst/>
          </a:prstGeom>
          <a:solidFill>
            <a:schemeClr val="accent3"/>
          </a:solidFill>
          <a:ln>
            <a:solidFill>
              <a:schemeClr val="accent3"/>
            </a:solidFill>
          </a:ln>
          <a:effectLst>
            <a:outerShdw blurRad="50800" dist="38100" dir="5400000" algn="t" rotWithShape="0">
              <a:prstClr val="black">
                <a:alpha val="40000"/>
              </a:prstClr>
            </a:outerShdw>
          </a:effectLst>
        </p:spPr>
      </p:pic>
      <p:pic>
        <p:nvPicPr>
          <p:cNvPr id="2" name="Google Shape;255;p36">
            <a:extLst>
              <a:ext uri="{FF2B5EF4-FFF2-40B4-BE49-F238E27FC236}">
                <a16:creationId xmlns:a16="http://schemas.microsoft.com/office/drawing/2014/main" id="{E89E5AFA-6963-4545-78A6-57B026AB2AB1}"/>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0608624" y="5978566"/>
            <a:ext cx="1442949" cy="616282"/>
          </a:xfrm>
          <a:prstGeom prst="rect">
            <a:avLst/>
          </a:prstGeom>
          <a:noFill/>
          <a:ln>
            <a:noFill/>
          </a:ln>
        </p:spPr>
      </p:pic>
      <p:sp>
        <p:nvSpPr>
          <p:cNvPr id="7" name="Arrow: Right 6">
            <a:extLst>
              <a:ext uri="{FF2B5EF4-FFF2-40B4-BE49-F238E27FC236}">
                <a16:creationId xmlns:a16="http://schemas.microsoft.com/office/drawing/2014/main" id="{291AD7BF-9ACE-CA42-8228-C4B1293073FB}"/>
              </a:ext>
              <a:ext uri="{C183D7F6-B498-43B3-948B-1728B52AA6E4}">
                <adec:decorative xmlns:adec="http://schemas.microsoft.com/office/drawing/2017/decorative" val="1"/>
              </a:ext>
            </a:extLst>
          </p:cNvPr>
          <p:cNvSpPr/>
          <p:nvPr/>
        </p:nvSpPr>
        <p:spPr>
          <a:xfrm>
            <a:off x="5042826" y="2181986"/>
            <a:ext cx="983568" cy="29713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9">
            <a:extLst>
              <a:ext uri="{FF2B5EF4-FFF2-40B4-BE49-F238E27FC236}">
                <a16:creationId xmlns:a16="http://schemas.microsoft.com/office/drawing/2014/main" id="{38163915-B40A-395F-5E40-0C838773EB2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3531883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3178175" y="490538"/>
            <a:ext cx="882808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00005F"/>
                </a:solidFill>
                <a:effectLst/>
                <a:uLnTx/>
                <a:uFillTx/>
                <a:latin typeface="+mj-lt"/>
                <a:ea typeface="+mn-ea"/>
                <a:cs typeface="+mn-cs"/>
              </a:rPr>
              <a:t>Design and Plan: Partnering for Enrollment and Services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4" name="TextBox 3">
            <a:extLst>
              <a:ext uri="{FF2B5EF4-FFF2-40B4-BE49-F238E27FC236}">
                <a16:creationId xmlns:a16="http://schemas.microsoft.com/office/drawing/2014/main" id="{6C8BC7F8-9958-0C43-9047-C95D3AE56A7E}"/>
              </a:ext>
            </a:extLst>
          </p:cNvPr>
          <p:cNvSpPr txBox="1"/>
          <p:nvPr/>
        </p:nvSpPr>
        <p:spPr>
          <a:xfrm>
            <a:off x="950090" y="2351616"/>
            <a:ext cx="2464200" cy="2800767"/>
          </a:xfrm>
          <a:prstGeom prst="rect">
            <a:avLst/>
          </a:prstGeom>
          <a:noFill/>
        </p:spPr>
        <p:txBody>
          <a:bodyPr wrap="square" lIns="91440" tIns="45720" rIns="91440" bIns="45720" rtlCol="0" anchor="t">
            <a:spAutoFit/>
          </a:bodyPr>
          <a:lstStyle/>
          <a:p>
            <a:r>
              <a:rPr lang="en-US" sz="2200" dirty="0"/>
              <a:t>Review the </a:t>
            </a:r>
            <a:r>
              <a:rPr lang="en-US" sz="2200" b="1" dirty="0">
                <a:hlinkClick r:id="rId6"/>
              </a:rPr>
              <a:t>IET Design Toolkit</a:t>
            </a:r>
            <a:r>
              <a:rPr lang="en-US" sz="2200" dirty="0"/>
              <a:t> for helpful ways to take the next step in partnering to develop a pre-apprenticeship program.</a:t>
            </a:r>
          </a:p>
        </p:txBody>
      </p:sp>
      <p:sp>
        <p:nvSpPr>
          <p:cNvPr id="2" name="Speech Bubble: Rectangle 1">
            <a:extLst>
              <a:ext uri="{FF2B5EF4-FFF2-40B4-BE49-F238E27FC236}">
                <a16:creationId xmlns:a16="http://schemas.microsoft.com/office/drawing/2014/main" id="{6E38375A-C48C-F6E6-E0CB-5F020F186F7D}"/>
              </a:ext>
              <a:ext uri="{C183D7F6-B498-43B3-948B-1728B52AA6E4}">
                <adec:decorative xmlns:adec="http://schemas.microsoft.com/office/drawing/2017/decorative" val="1"/>
              </a:ext>
            </a:extLst>
          </p:cNvPr>
          <p:cNvSpPr/>
          <p:nvPr/>
        </p:nvSpPr>
        <p:spPr>
          <a:xfrm>
            <a:off x="3891886" y="1548768"/>
            <a:ext cx="3333314" cy="391652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73D-637B-6057-3303-AFC257219BFA}"/>
              </a:ext>
            </a:extLst>
          </p:cNvPr>
          <p:cNvSpPr txBox="1"/>
          <p:nvPr/>
        </p:nvSpPr>
        <p:spPr>
          <a:xfrm>
            <a:off x="4136278" y="1674914"/>
            <a:ext cx="3120672" cy="646331"/>
          </a:xfrm>
          <a:prstGeom prst="rect">
            <a:avLst/>
          </a:prstGeom>
          <a:noFill/>
        </p:spPr>
        <p:txBody>
          <a:bodyPr wrap="square" rtlCol="0">
            <a:spAutoFit/>
          </a:bodyPr>
          <a:lstStyle/>
          <a:p>
            <a:r>
              <a:rPr lang="en-US" b="1">
                <a:solidFill>
                  <a:schemeClr val="bg1"/>
                </a:solidFill>
              </a:rPr>
              <a:t>Collaborate with Sponsors and Businesses</a:t>
            </a:r>
          </a:p>
        </p:txBody>
      </p:sp>
      <p:sp>
        <p:nvSpPr>
          <p:cNvPr id="5" name="TextBox 4">
            <a:extLst>
              <a:ext uri="{FF2B5EF4-FFF2-40B4-BE49-F238E27FC236}">
                <a16:creationId xmlns:a16="http://schemas.microsoft.com/office/drawing/2014/main" id="{35537B59-54B6-EDE9-21A2-4175E50E2076}"/>
              </a:ext>
            </a:extLst>
          </p:cNvPr>
          <p:cNvSpPr txBox="1"/>
          <p:nvPr/>
        </p:nvSpPr>
        <p:spPr>
          <a:xfrm>
            <a:off x="4104527" y="2393793"/>
            <a:ext cx="2908029" cy="2031325"/>
          </a:xfrm>
          <a:prstGeom prst="rect">
            <a:avLst/>
          </a:prstGeom>
          <a:noFill/>
        </p:spPr>
        <p:txBody>
          <a:bodyPr wrap="square" rtlCol="0">
            <a:spAutoFit/>
          </a:bodyPr>
          <a:lstStyle/>
          <a:p>
            <a:pPr marL="285750" indent="-285750">
              <a:buFont typeface="Arial" panose="020B0604020202020204" pitchFamily="34" charset="0"/>
              <a:buChar char="•"/>
            </a:pPr>
            <a:r>
              <a:rPr lang="en-US" sz="1800">
                <a:solidFill>
                  <a:schemeClr val="bg1"/>
                </a:solidFill>
                <a:ea typeface="+mn-lt"/>
                <a:cs typeface="+mn-lt"/>
              </a:rPr>
              <a:t>Identify employer-based options for pre-RA to RA entry process (i.e., job shadowing</a:t>
            </a:r>
            <a:r>
              <a:rPr lang="en-US">
                <a:solidFill>
                  <a:schemeClr val="bg1"/>
                </a:solidFill>
                <a:ea typeface="+mn-lt"/>
                <a:cs typeface="+mn-lt"/>
              </a:rPr>
              <a:t>)</a:t>
            </a:r>
            <a:endParaRPr lang="en-US" sz="1800">
              <a:solidFill>
                <a:schemeClr val="bg1"/>
              </a:solidFill>
              <a:ea typeface="+mn-lt"/>
              <a:cs typeface="+mn-lt"/>
            </a:endParaRPr>
          </a:p>
          <a:p>
            <a:pPr marL="285750" indent="-285750">
              <a:buFont typeface="Arial" panose="020B0604020202020204" pitchFamily="34" charset="0"/>
              <a:buChar char="•"/>
            </a:pPr>
            <a:r>
              <a:rPr lang="en-US">
                <a:solidFill>
                  <a:schemeClr val="bg1"/>
                </a:solidFill>
                <a:ea typeface="+mn-lt"/>
                <a:cs typeface="+mn-lt"/>
              </a:rPr>
              <a:t>Co-design program application and referral process with </a:t>
            </a:r>
            <a:endParaRPr lang="en-US" sz="1800">
              <a:solidFill>
                <a:schemeClr val="bg1"/>
              </a:solidFill>
            </a:endParaRPr>
          </a:p>
        </p:txBody>
      </p:sp>
      <p:sp>
        <p:nvSpPr>
          <p:cNvPr id="11" name="Speech Bubble: Rectangle 10">
            <a:extLst>
              <a:ext uri="{FF2B5EF4-FFF2-40B4-BE49-F238E27FC236}">
                <a16:creationId xmlns:a16="http://schemas.microsoft.com/office/drawing/2014/main" id="{27A8AB96-933D-41B4-4956-08AAD8AAEC1D}"/>
              </a:ext>
              <a:ext uri="{C183D7F6-B498-43B3-948B-1728B52AA6E4}">
                <adec:decorative xmlns:adec="http://schemas.microsoft.com/office/drawing/2017/decorative" val="1"/>
              </a:ext>
            </a:extLst>
          </p:cNvPr>
          <p:cNvSpPr/>
          <p:nvPr/>
        </p:nvSpPr>
        <p:spPr>
          <a:xfrm>
            <a:off x="7928340" y="1506435"/>
            <a:ext cx="3333314" cy="391652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AB77ADA-7326-BCD3-7921-E17E4FE06D69}"/>
              </a:ext>
            </a:extLst>
          </p:cNvPr>
          <p:cNvSpPr txBox="1"/>
          <p:nvPr/>
        </p:nvSpPr>
        <p:spPr>
          <a:xfrm>
            <a:off x="8140982" y="1674914"/>
            <a:ext cx="2908028" cy="646331"/>
          </a:xfrm>
          <a:prstGeom prst="rect">
            <a:avLst/>
          </a:prstGeom>
          <a:noFill/>
        </p:spPr>
        <p:txBody>
          <a:bodyPr wrap="square" rtlCol="0">
            <a:spAutoFit/>
          </a:bodyPr>
          <a:lstStyle/>
          <a:p>
            <a:r>
              <a:rPr lang="en-US" b="1">
                <a:solidFill>
                  <a:schemeClr val="bg1"/>
                </a:solidFill>
              </a:rPr>
              <a:t>Coordinate with Community and Workforce Partners</a:t>
            </a:r>
          </a:p>
        </p:txBody>
      </p:sp>
      <p:sp>
        <p:nvSpPr>
          <p:cNvPr id="12" name="TextBox 11">
            <a:extLst>
              <a:ext uri="{FF2B5EF4-FFF2-40B4-BE49-F238E27FC236}">
                <a16:creationId xmlns:a16="http://schemas.microsoft.com/office/drawing/2014/main" id="{0172EF5F-6A37-30F9-EDC0-B247E2265501}"/>
              </a:ext>
            </a:extLst>
          </p:cNvPr>
          <p:cNvSpPr txBox="1"/>
          <p:nvPr/>
        </p:nvSpPr>
        <p:spPr>
          <a:xfrm>
            <a:off x="8140981" y="2351460"/>
            <a:ext cx="2908029" cy="2031325"/>
          </a:xfrm>
          <a:prstGeom prst="rect">
            <a:avLst/>
          </a:prstGeom>
          <a:noFill/>
        </p:spPr>
        <p:txBody>
          <a:bodyPr wrap="square" rtlCol="0">
            <a:spAutoFit/>
          </a:bodyPr>
          <a:lstStyle/>
          <a:p>
            <a:pPr marL="285750" indent="-285750">
              <a:buFont typeface="Arial" panose="020B0604020202020204" pitchFamily="34" charset="0"/>
              <a:buChar char="•"/>
            </a:pPr>
            <a:r>
              <a:rPr lang="en-US" sz="1800">
                <a:solidFill>
                  <a:schemeClr val="bg1"/>
                </a:solidFill>
                <a:ea typeface="+mn-lt"/>
                <a:cs typeface="+mn-lt"/>
              </a:rPr>
              <a:t>Identify potential support services for pre-apprentices to facilitate completion (i.e., transportation, equipment, etc.)</a:t>
            </a:r>
          </a:p>
          <a:p>
            <a:endParaRPr lang="en-US" sz="1800">
              <a:solidFill>
                <a:schemeClr val="bg1"/>
              </a:solidFill>
            </a:endParaRPr>
          </a:p>
        </p:txBody>
      </p:sp>
      <p:pic>
        <p:nvPicPr>
          <p:cNvPr id="10" name="Picture 9">
            <a:extLst>
              <a:ext uri="{FF2B5EF4-FFF2-40B4-BE49-F238E27FC236}">
                <a16:creationId xmlns:a16="http://schemas.microsoft.com/office/drawing/2014/main" id="{7354E41B-C8EC-F48B-AF3A-CE2425CE8EB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02683" y="6086475"/>
            <a:ext cx="1066800" cy="400050"/>
          </a:xfrm>
          <a:prstGeom prst="rect">
            <a:avLst/>
          </a:prstGeom>
        </p:spPr>
      </p:pic>
      <p:pic>
        <p:nvPicPr>
          <p:cNvPr id="8" name="Google Shape;255;p36">
            <a:extLst>
              <a:ext uri="{FF2B5EF4-FFF2-40B4-BE49-F238E27FC236}">
                <a16:creationId xmlns:a16="http://schemas.microsoft.com/office/drawing/2014/main" id="{28E71BB2-3D26-308F-80A5-C1F3F555FE2F}"/>
              </a:ex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10608624" y="5978566"/>
            <a:ext cx="1442949" cy="616282"/>
          </a:xfrm>
          <a:prstGeom prst="rect">
            <a:avLst/>
          </a:prstGeom>
          <a:noFill/>
          <a:ln>
            <a:noFill/>
          </a:ln>
        </p:spPr>
      </p:pic>
    </p:spTree>
    <p:custDataLst>
      <p:tags r:id="rId1"/>
    </p:custDataLst>
    <p:extLst>
      <p:ext uri="{BB962C8B-B14F-4D97-AF65-F5344CB8AC3E}">
        <p14:creationId xmlns:p14="http://schemas.microsoft.com/office/powerpoint/2010/main" val="46843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3189288" y="212725"/>
            <a:ext cx="8828087"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00005F"/>
                </a:solidFill>
                <a:effectLst/>
                <a:uLnTx/>
                <a:uFillTx/>
                <a:latin typeface="+mj-lt"/>
                <a:ea typeface="+mn-ea"/>
                <a:cs typeface="+mn-cs"/>
              </a:rPr>
              <a:t>Develop and Implement: Standards Review = SSLO</a:t>
            </a:r>
            <a:endParaRPr kumimoji="0" lang="en-US" sz="4400" b="0" i="0" u="none" strike="noStrike" kern="1200" cap="none" spc="0" normalizeH="0" baseline="0" noProof="0" dirty="0">
              <a:ln>
                <a:noFill/>
              </a:ln>
              <a:solidFill>
                <a:srgbClr val="00005F"/>
              </a:solidFill>
              <a:effectLst/>
              <a:uLnTx/>
              <a:uFillTx/>
              <a:latin typeface="Franklin Gothic Medium"/>
              <a:ea typeface="+mn-ea"/>
              <a:cs typeface="+mn-cs"/>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2" name="Speech Bubble: Rectangle 1">
            <a:extLst>
              <a:ext uri="{FF2B5EF4-FFF2-40B4-BE49-F238E27FC236}">
                <a16:creationId xmlns:a16="http://schemas.microsoft.com/office/drawing/2014/main" id="{6E38375A-C48C-F6E6-E0CB-5F020F186F7D}"/>
              </a:ext>
              <a:ext uri="{C183D7F6-B498-43B3-948B-1728B52AA6E4}">
                <adec:decorative xmlns:adec="http://schemas.microsoft.com/office/drawing/2017/decorative" val="1"/>
              </a:ext>
            </a:extLst>
          </p:cNvPr>
          <p:cNvSpPr/>
          <p:nvPr/>
        </p:nvSpPr>
        <p:spPr>
          <a:xfrm>
            <a:off x="1448931" y="1775687"/>
            <a:ext cx="2814731" cy="430830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537B59-54B6-EDE9-21A2-4175E50E2076}"/>
              </a:ext>
            </a:extLst>
          </p:cNvPr>
          <p:cNvSpPr txBox="1"/>
          <p:nvPr/>
        </p:nvSpPr>
        <p:spPr>
          <a:xfrm>
            <a:off x="1617509" y="2657597"/>
            <a:ext cx="2378863" cy="3139321"/>
          </a:xfrm>
          <a:prstGeom prst="rect">
            <a:avLst/>
          </a:prstGeom>
          <a:noFill/>
        </p:spPr>
        <p:txBody>
          <a:bodyPr wrap="square" rtlCol="0">
            <a:spAutoFit/>
          </a:bodyPr>
          <a:lstStyle/>
          <a:p>
            <a:pPr marL="342900" indent="-342900">
              <a:buFont typeface="Arial"/>
              <a:buChar char="•"/>
            </a:pPr>
            <a:r>
              <a:rPr lang="en-US" sz="2200">
                <a:solidFill>
                  <a:schemeClr val="bg1"/>
                </a:solidFill>
                <a:ea typeface="+mn-lt"/>
                <a:cs typeface="+mn-lt"/>
              </a:rPr>
              <a:t>Minimum qualifications</a:t>
            </a:r>
          </a:p>
          <a:p>
            <a:pPr marL="342900" indent="-342900">
              <a:buFont typeface="Arial"/>
              <a:buChar char="•"/>
            </a:pPr>
            <a:r>
              <a:rPr lang="en-US" sz="2200">
                <a:solidFill>
                  <a:schemeClr val="bg1"/>
                </a:solidFill>
                <a:ea typeface="+mn-lt"/>
                <a:cs typeface="+mn-lt"/>
              </a:rPr>
              <a:t>Selection procedures</a:t>
            </a:r>
          </a:p>
          <a:p>
            <a:pPr marL="342900" indent="-342900">
              <a:buFont typeface="Arial"/>
              <a:buChar char="•"/>
            </a:pPr>
            <a:r>
              <a:rPr lang="en-US" sz="2200">
                <a:solidFill>
                  <a:schemeClr val="bg1"/>
                </a:solidFill>
                <a:ea typeface="+mn-lt"/>
                <a:cs typeface="+mn-lt"/>
              </a:rPr>
              <a:t>Ideal core knowledge (RI)</a:t>
            </a:r>
          </a:p>
          <a:p>
            <a:pPr marL="342900" indent="-342900">
              <a:buFont typeface="Arial"/>
              <a:buChar char="•"/>
            </a:pPr>
            <a:r>
              <a:rPr lang="en-US" sz="2200">
                <a:solidFill>
                  <a:schemeClr val="bg1"/>
                </a:solidFill>
                <a:ea typeface="+mn-lt"/>
                <a:cs typeface="+mn-lt"/>
              </a:rPr>
              <a:t>Ideal basic foundational skills (OJL)</a:t>
            </a:r>
            <a:endParaRPr lang="en-US" sz="2200">
              <a:solidFill>
                <a:schemeClr val="bg1"/>
              </a:solidFill>
            </a:endParaRPr>
          </a:p>
        </p:txBody>
      </p:sp>
      <p:sp>
        <p:nvSpPr>
          <p:cNvPr id="7" name="TextBox 6">
            <a:extLst>
              <a:ext uri="{FF2B5EF4-FFF2-40B4-BE49-F238E27FC236}">
                <a16:creationId xmlns:a16="http://schemas.microsoft.com/office/drawing/2014/main" id="{EB1D873D-637B-6057-3303-AFC257219BFA}"/>
              </a:ext>
            </a:extLst>
          </p:cNvPr>
          <p:cNvSpPr txBox="1"/>
          <p:nvPr/>
        </p:nvSpPr>
        <p:spPr>
          <a:xfrm>
            <a:off x="1615871" y="1780192"/>
            <a:ext cx="2357695" cy="830997"/>
          </a:xfrm>
          <a:prstGeom prst="rect">
            <a:avLst/>
          </a:prstGeom>
          <a:noFill/>
        </p:spPr>
        <p:txBody>
          <a:bodyPr wrap="square" rtlCol="0">
            <a:spAutoFit/>
          </a:bodyPr>
          <a:lstStyle/>
          <a:p>
            <a:r>
              <a:rPr lang="en-US" sz="2400" b="1">
                <a:solidFill>
                  <a:schemeClr val="bg1"/>
                </a:solidFill>
              </a:rPr>
              <a:t>Discuss Program Standards</a:t>
            </a:r>
          </a:p>
        </p:txBody>
      </p:sp>
      <p:grpSp>
        <p:nvGrpSpPr>
          <p:cNvPr id="11" name="Group 10">
            <a:extLst>
              <a:ext uri="{FF2B5EF4-FFF2-40B4-BE49-F238E27FC236}">
                <a16:creationId xmlns:a16="http://schemas.microsoft.com/office/drawing/2014/main" id="{7610748F-F4DB-91A8-6142-098291A4718C}"/>
              </a:ext>
              <a:ext uri="{C183D7F6-B498-43B3-948B-1728B52AA6E4}">
                <adec:decorative xmlns:adec="http://schemas.microsoft.com/office/drawing/2017/decorative" val="1"/>
              </a:ext>
            </a:extLst>
          </p:cNvPr>
          <p:cNvGrpSpPr/>
          <p:nvPr/>
        </p:nvGrpSpPr>
        <p:grpSpPr>
          <a:xfrm>
            <a:off x="8096208" y="1776409"/>
            <a:ext cx="3041405" cy="4308483"/>
            <a:chOff x="4959603" y="1763656"/>
            <a:chExt cx="3120670" cy="3926382"/>
          </a:xfrm>
        </p:grpSpPr>
        <p:sp>
          <p:nvSpPr>
            <p:cNvPr id="8" name="Speech Bubble: Rectangle 7">
              <a:extLst>
                <a:ext uri="{FF2B5EF4-FFF2-40B4-BE49-F238E27FC236}">
                  <a16:creationId xmlns:a16="http://schemas.microsoft.com/office/drawing/2014/main" id="{E2534FAC-7C22-8972-52A1-5813F9861BAC}"/>
                </a:ext>
              </a:extLst>
            </p:cNvPr>
            <p:cNvSpPr/>
            <p:nvPr/>
          </p:nvSpPr>
          <p:spPr>
            <a:xfrm>
              <a:off x="4959603" y="1763870"/>
              <a:ext cx="2964103" cy="392616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8E3DE3E-DD8E-05DE-C15D-6CCC369A1AF2}"/>
                </a:ext>
              </a:extLst>
            </p:cNvPr>
            <p:cNvSpPr txBox="1"/>
            <p:nvPr/>
          </p:nvSpPr>
          <p:spPr>
            <a:xfrm>
              <a:off x="5244290" y="2566736"/>
              <a:ext cx="2488108" cy="2945052"/>
            </a:xfrm>
            <a:prstGeom prst="rect">
              <a:avLst/>
            </a:prstGeom>
            <a:noFill/>
          </p:spPr>
          <p:txBody>
            <a:bodyPr wrap="square" lIns="91440" tIns="45720" rIns="91440" bIns="45720" rtlCol="0" anchor="t">
              <a:spAutoFit/>
            </a:bodyPr>
            <a:lstStyle/>
            <a:p>
              <a:r>
                <a:rPr lang="en-US" sz="2200" dirty="0">
                  <a:solidFill>
                    <a:schemeClr val="bg1"/>
                  </a:solidFill>
                  <a:ea typeface="+mn-lt"/>
                  <a:cs typeface="+mn-lt"/>
                </a:rPr>
                <a:t>Evaluate program for alignment</a:t>
              </a:r>
              <a:endParaRPr lang="en-US" dirty="0"/>
            </a:p>
            <a:p>
              <a:pPr marL="342900" indent="-342900">
                <a:buFont typeface="Arial"/>
                <a:buChar char="•"/>
              </a:pPr>
              <a:r>
                <a:rPr lang="en-US" sz="2000" dirty="0">
                  <a:solidFill>
                    <a:schemeClr val="bg1"/>
                  </a:solidFill>
                  <a:ea typeface="+mn-lt"/>
                  <a:cs typeface="+mn-lt"/>
                </a:rPr>
                <a:t>RTI Curriculum </a:t>
              </a:r>
            </a:p>
            <a:p>
              <a:pPr marL="342900" indent="-342900">
                <a:buFont typeface="Arial"/>
                <a:buChar char="•"/>
              </a:pPr>
              <a:r>
                <a:rPr lang="en-US" sz="2000" dirty="0">
                  <a:solidFill>
                    <a:schemeClr val="bg1"/>
                  </a:solidFill>
                  <a:ea typeface="+mn-lt"/>
                  <a:cs typeface="+mn-lt"/>
                </a:rPr>
                <a:t>WBL or OJL</a:t>
              </a:r>
            </a:p>
            <a:p>
              <a:pPr marL="342900" indent="-342900">
                <a:buFont typeface="Arial"/>
                <a:buChar char="•"/>
              </a:pPr>
              <a:r>
                <a:rPr lang="en-US" sz="2000" dirty="0">
                  <a:solidFill>
                    <a:schemeClr val="bg1"/>
                  </a:solidFill>
                  <a:ea typeface="+mn-lt"/>
                  <a:cs typeface="+mn-lt"/>
                </a:rPr>
                <a:t>Required hours (for IET programs) or competencies (for IET programs)</a:t>
              </a:r>
            </a:p>
          </p:txBody>
        </p:sp>
        <p:sp>
          <p:nvSpPr>
            <p:cNvPr id="10" name="TextBox 9">
              <a:extLst>
                <a:ext uri="{FF2B5EF4-FFF2-40B4-BE49-F238E27FC236}">
                  <a16:creationId xmlns:a16="http://schemas.microsoft.com/office/drawing/2014/main" id="{DC181F2A-3C94-4401-B97D-A593686955C0}"/>
                </a:ext>
              </a:extLst>
            </p:cNvPr>
            <p:cNvSpPr txBox="1"/>
            <p:nvPr/>
          </p:nvSpPr>
          <p:spPr>
            <a:xfrm>
              <a:off x="5127471" y="1763656"/>
              <a:ext cx="2952802" cy="830997"/>
            </a:xfrm>
            <a:prstGeom prst="rect">
              <a:avLst/>
            </a:prstGeom>
            <a:noFill/>
          </p:spPr>
          <p:txBody>
            <a:bodyPr wrap="square" rtlCol="0">
              <a:spAutoFit/>
            </a:bodyPr>
            <a:lstStyle/>
            <a:p>
              <a:r>
                <a:rPr lang="en-US" sz="2400" b="1">
                  <a:solidFill>
                    <a:schemeClr val="bg1"/>
                  </a:solidFill>
                </a:rPr>
                <a:t>Mapping to IET Program</a:t>
              </a:r>
            </a:p>
          </p:txBody>
        </p:sp>
      </p:grpSp>
      <p:pic>
        <p:nvPicPr>
          <p:cNvPr id="13" name="Picture 12" descr="Example of an Appendix A Work Process Schedule for a Network and Computer Systems Administrator">
            <a:extLst>
              <a:ext uri="{FF2B5EF4-FFF2-40B4-BE49-F238E27FC236}">
                <a16:creationId xmlns:a16="http://schemas.microsoft.com/office/drawing/2014/main" id="{A732B760-66E0-B2DA-51A3-77CE033C0E30}"/>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4370935" y="1786270"/>
            <a:ext cx="3679633" cy="4383418"/>
          </a:xfrm>
          <a:prstGeom prst="rect">
            <a:avLst/>
          </a:prstGeom>
          <a:ln>
            <a:solidFill>
              <a:schemeClr val="accent3"/>
            </a:solidFill>
          </a:ln>
        </p:spPr>
      </p:pic>
      <p:pic>
        <p:nvPicPr>
          <p:cNvPr id="4" name="Google Shape;255;p36">
            <a:extLst>
              <a:ext uri="{FF2B5EF4-FFF2-40B4-BE49-F238E27FC236}">
                <a16:creationId xmlns:a16="http://schemas.microsoft.com/office/drawing/2014/main" id="{D5D25F23-545B-FC22-7CA7-121065C0DFBB}"/>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0739940" y="6062822"/>
            <a:ext cx="1379163" cy="536127"/>
          </a:xfrm>
          <a:prstGeom prst="rect">
            <a:avLst/>
          </a:prstGeom>
          <a:noFill/>
          <a:ln>
            <a:noFill/>
          </a:ln>
        </p:spPr>
      </p:pic>
      <p:pic>
        <p:nvPicPr>
          <p:cNvPr id="14" name="Picture 9">
            <a:extLst>
              <a:ext uri="{FF2B5EF4-FFF2-40B4-BE49-F238E27FC236}">
                <a16:creationId xmlns:a16="http://schemas.microsoft.com/office/drawing/2014/main" id="{A9821339-B678-F189-7463-87C27A8C7EA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1972150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3189288" y="212725"/>
            <a:ext cx="8828087"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00005F"/>
                </a:solidFill>
                <a:effectLst/>
                <a:uLnTx/>
                <a:uFillTx/>
                <a:latin typeface="+mj-lt"/>
                <a:ea typeface="+mn-ea"/>
                <a:cs typeface="+mn-cs"/>
              </a:rPr>
              <a:t>Develop and Implement: Standards Review = SSLO </a:t>
            </a:r>
            <a:r>
              <a:rPr kumimoji="0" lang="en-US" sz="4400" b="0" i="0" u="none" strike="noStrike" kern="1200" cap="none" spc="0" normalizeH="0" baseline="0" noProof="0" dirty="0">
                <a:ln>
                  <a:noFill/>
                </a:ln>
                <a:solidFill>
                  <a:schemeClr val="bg1"/>
                </a:solidFill>
                <a:effectLst/>
                <a:uLnTx/>
                <a:uFillTx/>
                <a:latin typeface="+mj-lt"/>
                <a:ea typeface="+mn-ea"/>
                <a:cs typeface="+mn-cs"/>
              </a:rPr>
              <a:t>continued</a:t>
            </a:r>
            <a:endParaRPr kumimoji="0" lang="en-US" sz="4400" b="0" i="0" u="none" strike="noStrike" kern="1200" cap="none" spc="0" normalizeH="0" baseline="0" noProof="0" dirty="0">
              <a:ln>
                <a:noFill/>
              </a:ln>
              <a:solidFill>
                <a:schemeClr val="bg1"/>
              </a:solidFill>
              <a:effectLst/>
              <a:uLnTx/>
              <a:uFillTx/>
              <a:latin typeface="Franklin Gothic Medium"/>
              <a:ea typeface="+mn-ea"/>
              <a:cs typeface="+mn-cs"/>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19" name="Text Placeholder 3">
            <a:extLst>
              <a:ext uri="{FF2B5EF4-FFF2-40B4-BE49-F238E27FC236}">
                <a16:creationId xmlns:a16="http://schemas.microsoft.com/office/drawing/2014/main" id="{C18117CB-EA60-78CB-0827-CD7267007914}"/>
              </a:ext>
            </a:extLst>
          </p:cNvPr>
          <p:cNvSpPr txBox="1">
            <a:spLocks/>
          </p:cNvSpPr>
          <p:nvPr/>
        </p:nvSpPr>
        <p:spPr>
          <a:xfrm>
            <a:off x="995364" y="1955788"/>
            <a:ext cx="6549245" cy="4188918"/>
          </a:xfrm>
          <a:prstGeom prst="rect">
            <a:avLst/>
          </a:prstGeom>
        </p:spPr>
        <p:txBody>
          <a:bodyPr>
            <a:normAutofit/>
          </a:bodyPr>
          <a:lstStyle>
            <a:lvl1pPr marL="228600" indent="-228600" algn="l" defTabSz="914400" rtl="0" eaLnBrk="1" latinLnBrk="0" hangingPunct="1">
              <a:lnSpc>
                <a:spcPct val="90000"/>
              </a:lnSpc>
              <a:spcBef>
                <a:spcPts val="1000"/>
              </a:spcBef>
              <a:buFontTx/>
              <a:buBlip>
                <a:blip r:embed="rId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7"/>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8"/>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9"/>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9"/>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ea typeface="Verdana" panose="020B0604030504040204" pitchFamily="34" charset="0"/>
              </a:rPr>
              <a:t>An IET program has a single </a:t>
            </a:r>
            <a:r>
              <a:rPr lang="en-US" sz="2200" b="1">
                <a:ea typeface="Verdana" panose="020B0604030504040204" pitchFamily="34" charset="0"/>
              </a:rPr>
              <a:t>set</a:t>
            </a:r>
            <a:r>
              <a:rPr lang="en-US" sz="2200">
                <a:ea typeface="Verdana" panose="020B0604030504040204" pitchFamily="34" charset="0"/>
              </a:rPr>
              <a:t> of learning objectives that identifies the specific:</a:t>
            </a:r>
          </a:p>
          <a:p>
            <a:pPr marL="630238" indent="-287338">
              <a:buFont typeface="Wingdings" panose="05000000000000000000" pitchFamily="2" charset="2"/>
              <a:buChar char="§"/>
            </a:pPr>
            <a:r>
              <a:rPr lang="en-US" sz="2200">
                <a:ea typeface="Verdana" panose="020B0604030504040204" pitchFamily="34" charset="0"/>
              </a:rPr>
              <a:t>Adult education content</a:t>
            </a:r>
          </a:p>
          <a:p>
            <a:pPr marL="630238" indent="-287338">
              <a:buFont typeface="Wingdings" panose="05000000000000000000" pitchFamily="2" charset="2"/>
              <a:buChar char="§"/>
            </a:pPr>
            <a:r>
              <a:rPr lang="en-US" sz="2200">
                <a:ea typeface="Verdana" panose="020B0604030504040204" pitchFamily="34" charset="0"/>
              </a:rPr>
              <a:t>Workforce preparation activities</a:t>
            </a:r>
          </a:p>
          <a:p>
            <a:pPr marL="630238" indent="-287338">
              <a:buFont typeface="Wingdings" panose="05000000000000000000" pitchFamily="2" charset="2"/>
              <a:buChar char="§"/>
            </a:pPr>
            <a:r>
              <a:rPr lang="en-US" sz="2200">
                <a:ea typeface="Verdana" panose="020B0604030504040204" pitchFamily="34" charset="0"/>
              </a:rPr>
              <a:t>Workforce training (RA program) competencies</a:t>
            </a:r>
          </a:p>
          <a:p>
            <a:r>
              <a:rPr lang="en-US" sz="2200">
                <a:ea typeface="Verdana" panose="020B0604030504040204" pitchFamily="34" charset="0"/>
              </a:rPr>
              <a:t>Program activities are organized to function cooperatively.</a:t>
            </a:r>
          </a:p>
          <a:p>
            <a:r>
              <a:rPr lang="en-US" sz="2200">
                <a:ea typeface="Verdana" panose="020B0604030504040204" pitchFamily="34" charset="0"/>
              </a:rPr>
              <a:t>Together, the individual integrated learning objectives become the single </a:t>
            </a:r>
            <a:r>
              <a:rPr lang="en-US" sz="2200" b="1">
                <a:ea typeface="Verdana" panose="020B0604030504040204" pitchFamily="34" charset="0"/>
              </a:rPr>
              <a:t>set</a:t>
            </a:r>
            <a:r>
              <a:rPr lang="en-US" sz="2200">
                <a:ea typeface="Verdana" panose="020B0604030504040204" pitchFamily="34" charset="0"/>
              </a:rPr>
              <a:t> of learning objectives for the IET / pre-apprenticeship program.</a:t>
            </a:r>
          </a:p>
          <a:p>
            <a:endParaRPr lang="en-US" sz="2200"/>
          </a:p>
        </p:txBody>
      </p:sp>
      <p:pic>
        <p:nvPicPr>
          <p:cNvPr id="14" name="Picture 13" descr="Venn diagram with three overlapping circles labeled Adult Education and Literacy Activities, Workforce Training Activities, and Workforce Preparation Activities. The center, where all three circles intersect, is labeled S S L O. ">
            <a:extLst>
              <a:ext uri="{FF2B5EF4-FFF2-40B4-BE49-F238E27FC236}">
                <a16:creationId xmlns:a16="http://schemas.microsoft.com/office/drawing/2014/main" id="{570405E3-E18A-4123-C39C-6412D567627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15077" y="1406683"/>
            <a:ext cx="5389471" cy="5356219"/>
          </a:xfrm>
          <a:prstGeom prst="rect">
            <a:avLst/>
          </a:prstGeom>
        </p:spPr>
      </p:pic>
      <p:sp>
        <p:nvSpPr>
          <p:cNvPr id="17" name="Rectangle 16">
            <a:extLst>
              <a:ext uri="{FF2B5EF4-FFF2-40B4-BE49-F238E27FC236}">
                <a16:creationId xmlns:a16="http://schemas.microsoft.com/office/drawing/2014/main" id="{1D0FDB31-1881-315A-AE95-5FD24BE540D4}"/>
              </a:ext>
            </a:extLst>
          </p:cNvPr>
          <p:cNvSpPr/>
          <p:nvPr/>
        </p:nvSpPr>
        <p:spPr>
          <a:xfrm>
            <a:off x="10420141" y="4762919"/>
            <a:ext cx="1525425" cy="44212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Example: OJL</a:t>
            </a:r>
          </a:p>
        </p:txBody>
      </p:sp>
      <p:pic>
        <p:nvPicPr>
          <p:cNvPr id="5" name="Picture 9">
            <a:extLst>
              <a:ext uri="{FF2B5EF4-FFF2-40B4-BE49-F238E27FC236}">
                <a16:creationId xmlns:a16="http://schemas.microsoft.com/office/drawing/2014/main" id="{9C3475A9-DA71-B5A9-9965-D762F44EED16}"/>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302683" y="6086475"/>
            <a:ext cx="1066800" cy="400050"/>
          </a:xfrm>
          <a:prstGeom prst="rect">
            <a:avLst/>
          </a:prstGeom>
        </p:spPr>
      </p:pic>
      <p:pic>
        <p:nvPicPr>
          <p:cNvPr id="4" name="Google Shape;255;p36">
            <a:extLst>
              <a:ext uri="{FF2B5EF4-FFF2-40B4-BE49-F238E27FC236}">
                <a16:creationId xmlns:a16="http://schemas.microsoft.com/office/drawing/2014/main" id="{D5D25F23-545B-FC22-7CA7-121065C0DFBB}"/>
              </a:ext>
              <a:ext uri="{C183D7F6-B498-43B3-948B-1728B52AA6E4}">
                <adec:decorative xmlns:adec="http://schemas.microsoft.com/office/drawing/2017/decorative" val="1"/>
              </a:ext>
            </a:extLst>
          </p:cNvPr>
          <p:cNvPicPr preferRelativeResize="0"/>
          <p:nvPr/>
        </p:nvPicPr>
        <p:blipFill>
          <a:blip r:embed="rId12">
            <a:alphaModFix/>
          </a:blip>
          <a:stretch>
            <a:fillRect/>
          </a:stretch>
        </p:blipFill>
        <p:spPr>
          <a:xfrm>
            <a:off x="10739940" y="6062822"/>
            <a:ext cx="1379163" cy="536127"/>
          </a:xfrm>
          <a:prstGeom prst="rect">
            <a:avLst/>
          </a:prstGeom>
          <a:noFill/>
          <a:ln>
            <a:noFill/>
          </a:ln>
        </p:spPr>
      </p:pic>
    </p:spTree>
    <p:custDataLst>
      <p:tags r:id="rId1"/>
    </p:custDataLst>
    <p:extLst>
      <p:ext uri="{BB962C8B-B14F-4D97-AF65-F5344CB8AC3E}">
        <p14:creationId xmlns:p14="http://schemas.microsoft.com/office/powerpoint/2010/main" val="2663648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BC631E1-7D1D-4532-9BE0-04603B22116C}"/>
              </a:ext>
              <a:ext uri="{C183D7F6-B498-43B3-948B-1728B52AA6E4}">
                <adec:decorative xmlns:adec="http://schemas.microsoft.com/office/drawing/2017/decorative" val="0"/>
              </a:ext>
            </a:extLst>
          </p:cNvPr>
          <p:cNvSpPr>
            <a:spLocks noGrp="1"/>
          </p:cNvSpPr>
          <p:nvPr>
            <p:ph type="title"/>
          </p:nvPr>
        </p:nvSpPr>
        <p:spPr>
          <a:xfrm>
            <a:off x="87085" y="1110795"/>
            <a:ext cx="2931687" cy="3035319"/>
          </a:xfrm>
        </p:spPr>
        <p:txBody>
          <a:bodyPr>
            <a:noAutofit/>
          </a:bodyPr>
          <a:lstStyle/>
          <a:p>
            <a:r>
              <a:rPr kumimoji="0" lang="en-US" b="0" i="0" u="none" strike="noStrike" kern="1200" cap="none" spc="0" normalizeH="0" baseline="0" noProof="0">
                <a:ln>
                  <a:noFill/>
                </a:ln>
                <a:solidFill>
                  <a:schemeClr val="bg1"/>
                </a:solidFill>
                <a:effectLst/>
                <a:uLnTx/>
                <a:uFillTx/>
                <a:latin typeface="+mj-lt"/>
                <a:ea typeface="Verdana" panose="020B0604030504040204" pitchFamily="34" charset="0"/>
                <a:cs typeface="Arial" panose="020B0604020202020204" pitchFamily="34" charset="0"/>
              </a:rPr>
              <a:t>Example of a  Completed SSLO Template </a:t>
            </a:r>
            <a:endParaRPr lang="en-US">
              <a:latin typeface="+mj-lt"/>
            </a:endParaRPr>
          </a:p>
        </p:txBody>
      </p:sp>
      <p:sp>
        <p:nvSpPr>
          <p:cNvPr id="9" name="Rectangle 8">
            <a:extLst>
              <a:ext uri="{FF2B5EF4-FFF2-40B4-BE49-F238E27FC236}">
                <a16:creationId xmlns:a16="http://schemas.microsoft.com/office/drawing/2014/main" id="{BD4A6105-BA4A-403C-A604-95BADF7FE013}"/>
              </a:ext>
              <a:ext uri="{C183D7F6-B498-43B3-948B-1728B52AA6E4}">
                <adec:decorative xmlns:adec="http://schemas.microsoft.com/office/drawing/2017/decorative" val="1"/>
              </a:ext>
            </a:extLst>
          </p:cNvPr>
          <p:cNvSpPr/>
          <p:nvPr/>
        </p:nvSpPr>
        <p:spPr>
          <a:xfrm>
            <a:off x="4853376" y="76061"/>
            <a:ext cx="5489140" cy="649212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ET Planning Tool. A sample completed Single Set of Learning Objectives Template with four integrated learning objectives making up the set and associated workforce training skills and competencies, adult education content standards, adult education literacy skills and competencies, and workforce preparation skills and competencies for three sample units of instruction.">
            <a:extLst>
              <a:ext uri="{FF2B5EF4-FFF2-40B4-BE49-F238E27FC236}">
                <a16:creationId xmlns:a16="http://schemas.microsoft.com/office/drawing/2014/main" id="{A334F7AD-1522-4310-A112-2C2AF71C547A}"/>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7933" y="76062"/>
            <a:ext cx="5511392" cy="6492129"/>
          </a:xfrm>
          <a:prstGeom prst="rect">
            <a:avLst/>
          </a:prstGeom>
          <a:ln>
            <a:solidFill>
              <a:schemeClr val="accent3"/>
            </a:solidFill>
          </a:ln>
        </p:spPr>
      </p:pic>
      <p:sp>
        <p:nvSpPr>
          <p:cNvPr id="10" name="Footer Placeholder 1">
            <a:extLst>
              <a:ext uri="{FF2B5EF4-FFF2-40B4-BE49-F238E27FC236}">
                <a16:creationId xmlns:a16="http://schemas.microsoft.com/office/drawing/2014/main" id="{8D303C0E-1C10-4569-904B-8CDDCF370FA2}"/>
              </a:ext>
              <a:ext uri="{C183D7F6-B498-43B3-948B-1728B52AA6E4}">
                <adec:decorative xmlns:adec="http://schemas.microsoft.com/office/drawing/2017/decorative" val="1"/>
              </a:ext>
            </a:extLst>
          </p:cNvPr>
          <p:cNvSpPr txBox="1">
            <a:spLocks/>
          </p:cNvSpPr>
          <p:nvPr/>
        </p:nvSpPr>
        <p:spPr>
          <a:xfrm>
            <a:off x="0" y="6568191"/>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solidFill>
                <a:schemeClr val="bg1"/>
              </a:solidFill>
            </a:endParaRPr>
          </a:p>
        </p:txBody>
      </p:sp>
      <p:sp>
        <p:nvSpPr>
          <p:cNvPr id="11" name="Slide Number Placeholder 2">
            <a:extLst>
              <a:ext uri="{FF2B5EF4-FFF2-40B4-BE49-F238E27FC236}">
                <a16:creationId xmlns:a16="http://schemas.microsoft.com/office/drawing/2014/main" id="{03CE96E0-C66C-4820-A623-B3A7045FDF28}"/>
              </a:ext>
              <a:ext uri="{C183D7F6-B498-43B3-948B-1728B52AA6E4}">
                <adec:decorative xmlns:adec="http://schemas.microsoft.com/office/drawing/2017/decorative" val="1"/>
              </a:ext>
            </a:extLst>
          </p:cNvPr>
          <p:cNvSpPr txBox="1">
            <a:spLocks/>
          </p:cNvSpPr>
          <p:nvPr/>
        </p:nvSpPr>
        <p:spPr>
          <a:xfrm>
            <a:off x="9448800" y="6568191"/>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pic>
        <p:nvPicPr>
          <p:cNvPr id="2" name="Google Shape;255;p36">
            <a:extLst>
              <a:ext uri="{FF2B5EF4-FFF2-40B4-BE49-F238E27FC236}">
                <a16:creationId xmlns:a16="http://schemas.microsoft.com/office/drawing/2014/main" id="{CF9EB03D-328A-5012-D9A6-79E145A7A13B}"/>
              </a:ex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0554188" y="5951908"/>
            <a:ext cx="1442949" cy="616282"/>
          </a:xfrm>
          <a:prstGeom prst="rect">
            <a:avLst/>
          </a:prstGeom>
          <a:noFill/>
          <a:ln>
            <a:noFill/>
          </a:ln>
        </p:spPr>
      </p:pic>
    </p:spTree>
    <p:custDataLst>
      <p:tags r:id="rId1"/>
    </p:custDataLst>
    <p:extLst>
      <p:ext uri="{BB962C8B-B14F-4D97-AF65-F5344CB8AC3E}">
        <p14:creationId xmlns:p14="http://schemas.microsoft.com/office/powerpoint/2010/main" val="128433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045E46D-1F04-4107-BECA-FC2F92C1810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743725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9" name="Object 8" hidden="1">
                        <a:extLst>
                          <a:ext uri="{FF2B5EF4-FFF2-40B4-BE49-F238E27FC236}">
                            <a16:creationId xmlns:a16="http://schemas.microsoft.com/office/drawing/2014/main" id="{4045E46D-1F04-4107-BECA-FC2F92C1810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00A33B9-34A1-455E-95A5-8436680733BE}"/>
              </a:ext>
              <a:ext uri="{C183D7F6-B498-43B3-948B-1728B52AA6E4}">
                <adec:decorative xmlns:adec="http://schemas.microsoft.com/office/drawing/2017/decorative" val="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a:latin typeface="Franklin Gothic Medium" panose="020B0603020102020204" pitchFamily="34" charset="0"/>
              <a:ea typeface="+mj-ea"/>
              <a:cs typeface="+mj-cs"/>
              <a:sym typeface="Franklin Gothic Medium" panose="020B0603020102020204" pitchFamily="34" charset="0"/>
            </a:endParaRPr>
          </a:p>
        </p:txBody>
      </p:sp>
      <p:sp>
        <p:nvSpPr>
          <p:cNvPr id="25" name="Content Placeholder 2">
            <a:extLst>
              <a:ext uri="{FF2B5EF4-FFF2-40B4-BE49-F238E27FC236}">
                <a16:creationId xmlns:a16="http://schemas.microsoft.com/office/drawing/2014/main" id="{23BDE4C8-B3EE-463D-A862-A670713BB8E0}"/>
              </a:ext>
            </a:extLst>
          </p:cNvPr>
          <p:cNvSpPr txBox="1">
            <a:spLocks/>
          </p:cNvSpPr>
          <p:nvPr/>
        </p:nvSpPr>
        <p:spPr>
          <a:xfrm>
            <a:off x="3309258" y="1660123"/>
            <a:ext cx="8240485" cy="4600263"/>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Tx/>
              <a:buBlip>
                <a:blip r:embed="rId8"/>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0"/>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
              </a:spcAft>
              <a:buNone/>
            </a:pPr>
            <a:r>
              <a:rPr lang="en-US" b="1">
                <a:latin typeface="Franklin Gothic Book"/>
                <a:ea typeface="Lato"/>
                <a:cs typeface="Lato"/>
                <a:sym typeface="Lato"/>
              </a:rPr>
              <a:t>Mission: Scale partnerships</a:t>
            </a:r>
            <a:r>
              <a:rPr lang="en-US">
                <a:latin typeface="Franklin Gothic Book"/>
                <a:ea typeface="Lato"/>
                <a:cs typeface="Lato"/>
                <a:sym typeface="Lato"/>
              </a:rPr>
              <a:t> to </a:t>
            </a:r>
            <a:r>
              <a:rPr lang="en-US">
                <a:ea typeface="+mn-lt"/>
                <a:cs typeface="+mn-lt"/>
                <a:sym typeface="Lato"/>
              </a:rPr>
              <a:t>accelerate adoption of Registered Apprenticeship (RA) and </a:t>
            </a:r>
            <a:r>
              <a:rPr lang="en-US" b="1">
                <a:ea typeface="+mn-lt"/>
                <a:cs typeface="+mn-lt"/>
                <a:sym typeface="Lato"/>
              </a:rPr>
              <a:t>improve RA </a:t>
            </a:r>
            <a:r>
              <a:rPr lang="en-US" b="1">
                <a:latin typeface="Franklin Gothic Book"/>
                <a:ea typeface="Lato"/>
                <a:cs typeface="Lato"/>
                <a:sym typeface="Lato"/>
              </a:rPr>
              <a:t>alignment</a:t>
            </a:r>
            <a:r>
              <a:rPr lang="en-US">
                <a:latin typeface="Franklin Gothic Book"/>
                <a:ea typeface="Lato"/>
                <a:cs typeface="Lato"/>
                <a:sym typeface="Lato"/>
              </a:rPr>
              <a:t> with the nation's workforce and education systems. </a:t>
            </a:r>
            <a:endParaRPr lang="en-US">
              <a:latin typeface="Franklin Gothic Book"/>
              <a:ea typeface="Lato"/>
              <a:cs typeface="Lato"/>
            </a:endParaRPr>
          </a:p>
          <a:p>
            <a:pPr marL="0" indent="0">
              <a:buNone/>
            </a:pPr>
            <a:endParaRPr lang="en-US" sz="3200">
              <a:latin typeface="Franklin Gothic Book"/>
              <a:ea typeface="Lato"/>
              <a:cs typeface="Lato"/>
            </a:endParaRPr>
          </a:p>
          <a:p>
            <a:pPr marL="0" indent="0">
              <a:buFontTx/>
              <a:buNone/>
            </a:pPr>
            <a:endParaRPr lang="en-US" sz="3200">
              <a:solidFill>
                <a:schemeClr val="tx2"/>
              </a:solidFill>
              <a:latin typeface="Franklin Gothic Book"/>
              <a:cs typeface="Arial"/>
            </a:endParaRPr>
          </a:p>
        </p:txBody>
      </p:sp>
      <p:cxnSp>
        <p:nvCxnSpPr>
          <p:cNvPr id="8" name="Straight Connector 7">
            <a:extLst>
              <a:ext uri="{FF2B5EF4-FFF2-40B4-BE49-F238E27FC236}">
                <a16:creationId xmlns:a16="http://schemas.microsoft.com/office/drawing/2014/main" id="{FC526A02-A0BD-4E1D-868E-E5C7EE76A662}"/>
              </a:ext>
              <a:ext uri="{C183D7F6-B498-43B3-948B-1728B52AA6E4}">
                <adec:decorative xmlns:adec="http://schemas.microsoft.com/office/drawing/2017/decorative" val="1"/>
              </a:ext>
            </a:extLst>
          </p:cNvPr>
          <p:cNvCxnSpPr/>
          <p:nvPr/>
        </p:nvCxnSpPr>
        <p:spPr>
          <a:xfrm>
            <a:off x="3057247" y="1772364"/>
            <a:ext cx="0" cy="4042210"/>
          </a:xfrm>
          <a:prstGeom prst="line">
            <a:avLst/>
          </a:prstGeom>
          <a:ln w="38100">
            <a:solidFill>
              <a:srgbClr val="E1D361"/>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64B63CD1-42FA-447F-93CF-26EB3DBC5AA6}"/>
              </a:ext>
            </a:extLst>
          </p:cNvPr>
          <p:cNvSpPr txBox="1">
            <a:spLocks noGrp="1"/>
          </p:cNvSpPr>
          <p:nvPr>
            <p:ph type="title" idx="4294967295"/>
          </p:nvPr>
        </p:nvSpPr>
        <p:spPr>
          <a:xfrm>
            <a:off x="3178629" y="255140"/>
            <a:ext cx="8523514" cy="15172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000"/>
              </a:spcBef>
              <a:buFontTx/>
              <a:buNone/>
              <a:defRPr sz="6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0"/>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1"/>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00005F"/>
                </a:solidFill>
                <a:effectLst/>
                <a:uLnTx/>
                <a:uFillTx/>
                <a:latin typeface="+mj-lt"/>
                <a:ea typeface="+mn-ea"/>
                <a:cs typeface="+mn-cs"/>
              </a:rPr>
              <a:t>US Department of Labor (DOL) Center of Excellence</a:t>
            </a:r>
            <a:endParaRPr kumimoji="0" lang="en-US" sz="6000" b="0" i="0" u="none" strike="noStrike" kern="1200" cap="none" spc="0" normalizeH="0" baseline="0" noProof="0" dirty="0">
              <a:ln>
                <a:noFill/>
              </a:ln>
              <a:solidFill>
                <a:schemeClr val="bg1"/>
              </a:solidFill>
              <a:effectLst/>
              <a:uLnTx/>
              <a:uFillTx/>
              <a:latin typeface="+mj-lt"/>
              <a:ea typeface="+mn-ea"/>
              <a:cs typeface="+mn-cs"/>
            </a:endParaRPr>
          </a:p>
        </p:txBody>
      </p:sp>
      <p:pic>
        <p:nvPicPr>
          <p:cNvPr id="5" name="Graphic 4" descr="Bullseye with solid fill">
            <a:extLst>
              <a:ext uri="{FF2B5EF4-FFF2-40B4-BE49-F238E27FC236}">
                <a16:creationId xmlns:a16="http://schemas.microsoft.com/office/drawing/2014/main" id="{A4E9DC1C-BD6C-4C42-993C-AB19946FA71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9085" y="213560"/>
            <a:ext cx="1382486" cy="1382486"/>
          </a:xfrm>
          <a:prstGeom prst="rect">
            <a:avLst/>
          </a:prstGeom>
        </p:spPr>
      </p:pic>
      <p:pic>
        <p:nvPicPr>
          <p:cNvPr id="13" name="Google Shape;255;p36">
            <a:extLst>
              <a:ext uri="{FF2B5EF4-FFF2-40B4-BE49-F238E27FC236}">
                <a16:creationId xmlns:a16="http://schemas.microsoft.com/office/drawing/2014/main" id="{E68DE04D-F1B3-4336-8F31-9910605CEF70}"/>
              </a:ext>
              <a:ext uri="{C183D7F6-B498-43B3-948B-1728B52AA6E4}">
                <adec:decorative xmlns:adec="http://schemas.microsoft.com/office/drawing/2017/decorative" val="1"/>
              </a:ext>
            </a:extLst>
          </p:cNvPr>
          <p:cNvPicPr preferRelativeResize="0"/>
          <p:nvPr/>
        </p:nvPicPr>
        <p:blipFill>
          <a:blip r:embed="rId14">
            <a:alphaModFix/>
          </a:blip>
          <a:stretch>
            <a:fillRect/>
          </a:stretch>
        </p:blipFill>
        <p:spPr>
          <a:xfrm>
            <a:off x="10608624" y="5978566"/>
            <a:ext cx="1442949" cy="616282"/>
          </a:xfrm>
          <a:prstGeom prst="rect">
            <a:avLst/>
          </a:prstGeom>
          <a:noFill/>
          <a:ln>
            <a:noFill/>
          </a:ln>
        </p:spPr>
      </p:pic>
      <p:pic>
        <p:nvPicPr>
          <p:cNvPr id="3" name="Picture 2">
            <a:extLst>
              <a:ext uri="{FF2B5EF4-FFF2-40B4-BE49-F238E27FC236}">
                <a16:creationId xmlns:a16="http://schemas.microsoft.com/office/drawing/2014/main" id="{24529EBF-67C7-1A72-AE01-B00C42E29295}"/>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5499" y="2507587"/>
            <a:ext cx="1853876" cy="1844048"/>
          </a:xfrm>
          <a:prstGeom prst="rect">
            <a:avLst/>
          </a:prstGeom>
        </p:spPr>
      </p:pic>
      <p:pic>
        <p:nvPicPr>
          <p:cNvPr id="4" name="Picture 3">
            <a:extLst>
              <a:ext uri="{FF2B5EF4-FFF2-40B4-BE49-F238E27FC236}">
                <a16:creationId xmlns:a16="http://schemas.microsoft.com/office/drawing/2014/main" id="{5A7E3B7A-ACC8-C82A-F44C-4A0E3E8B9857}"/>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902244" y="6110306"/>
            <a:ext cx="1062600" cy="397731"/>
          </a:xfrm>
          <a:prstGeom prst="rect">
            <a:avLst/>
          </a:prstGeom>
        </p:spPr>
      </p:pic>
      <p:pic>
        <p:nvPicPr>
          <p:cNvPr id="6" name="Picture 7">
            <a:extLst>
              <a:ext uri="{FF2B5EF4-FFF2-40B4-BE49-F238E27FC236}">
                <a16:creationId xmlns:a16="http://schemas.microsoft.com/office/drawing/2014/main" id="{7E78505F-70D8-E983-C7AF-DB021E479133}"/>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5470604" y="6095915"/>
            <a:ext cx="1597083" cy="386728"/>
          </a:xfrm>
          <a:prstGeom prst="rect">
            <a:avLst/>
          </a:prstGeom>
        </p:spPr>
      </p:pic>
      <p:pic>
        <p:nvPicPr>
          <p:cNvPr id="11" name="Picture 8">
            <a:extLst>
              <a:ext uri="{FF2B5EF4-FFF2-40B4-BE49-F238E27FC236}">
                <a16:creationId xmlns:a16="http://schemas.microsoft.com/office/drawing/2014/main" id="{0A7C704E-8F1B-7F24-A686-C9F4C0B99CBC}"/>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3994961" y="6198299"/>
            <a:ext cx="1315940" cy="284344"/>
          </a:xfrm>
          <a:prstGeom prst="rect">
            <a:avLst/>
          </a:prstGeom>
        </p:spPr>
      </p:pic>
      <p:pic>
        <p:nvPicPr>
          <p:cNvPr id="12" name="Picture 9">
            <a:extLst>
              <a:ext uri="{FF2B5EF4-FFF2-40B4-BE49-F238E27FC236}">
                <a16:creationId xmlns:a16="http://schemas.microsoft.com/office/drawing/2014/main" id="{F30A8A0F-E8B0-FDF7-263E-FD8D3D01D257}"/>
              </a:ext>
              <a:ext uri="{C183D7F6-B498-43B3-948B-1728B52AA6E4}">
                <adec:decorative xmlns:adec="http://schemas.microsoft.com/office/drawing/2017/decorative" val="1"/>
              </a:ext>
            </a:extLst>
          </p:cNvPr>
          <p:cNvPicPr>
            <a:picLocks noChangeAspect="1"/>
          </p:cNvPicPr>
          <p:nvPr/>
        </p:nvPicPr>
        <p:blipFill>
          <a:blip r:embed="rId19"/>
          <a:stretch>
            <a:fillRect/>
          </a:stretch>
        </p:blipFill>
        <p:spPr>
          <a:xfrm>
            <a:off x="2284249" y="6146245"/>
            <a:ext cx="1551009" cy="336398"/>
          </a:xfrm>
          <a:prstGeom prst="rect">
            <a:avLst/>
          </a:prstGeom>
        </p:spPr>
      </p:pic>
      <p:pic>
        <p:nvPicPr>
          <p:cNvPr id="14" name="Picture 10">
            <a:extLst>
              <a:ext uri="{FF2B5EF4-FFF2-40B4-BE49-F238E27FC236}">
                <a16:creationId xmlns:a16="http://schemas.microsoft.com/office/drawing/2014/main" id="{EB596F6F-6F46-6734-F2FA-D212D7408BFD}"/>
              </a:ext>
              <a:ext uri="{C183D7F6-B498-43B3-948B-1728B52AA6E4}">
                <adec:decorative xmlns:adec="http://schemas.microsoft.com/office/drawing/2017/decorative" val="1"/>
              </a:ext>
            </a:extLst>
          </p:cNvPr>
          <p:cNvPicPr>
            <a:picLocks noChangeAspect="1"/>
          </p:cNvPicPr>
          <p:nvPr/>
        </p:nvPicPr>
        <p:blipFill>
          <a:blip r:embed="rId20"/>
          <a:stretch>
            <a:fillRect/>
          </a:stretch>
        </p:blipFill>
        <p:spPr>
          <a:xfrm>
            <a:off x="7227390" y="6099097"/>
            <a:ext cx="3061829" cy="383546"/>
          </a:xfrm>
          <a:prstGeom prst="rect">
            <a:avLst/>
          </a:prstGeom>
        </p:spPr>
      </p:pic>
    </p:spTree>
    <p:custDataLst>
      <p:tags r:id="rId1"/>
    </p:custDataLst>
    <p:extLst>
      <p:ext uri="{BB962C8B-B14F-4D97-AF65-F5344CB8AC3E}">
        <p14:creationId xmlns:p14="http://schemas.microsoft.com/office/powerpoint/2010/main" val="3047514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3178175" y="490538"/>
            <a:ext cx="8828088" cy="1195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00005F"/>
                </a:solidFill>
                <a:effectLst/>
                <a:uLnTx/>
                <a:uFillTx/>
                <a:latin typeface="+mj-lt"/>
                <a:ea typeface="+mn-ea"/>
                <a:cs typeface="+mn-cs"/>
              </a:rPr>
              <a:t>Develop and Implement: On the Job Learning = Workforce Training</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18" name="TextBox 17">
            <a:extLst>
              <a:ext uri="{FF2B5EF4-FFF2-40B4-BE49-F238E27FC236}">
                <a16:creationId xmlns:a16="http://schemas.microsoft.com/office/drawing/2014/main" id="{5E156AA4-26E9-8734-A2C6-B2F5D9D117A4}"/>
              </a:ext>
            </a:extLst>
          </p:cNvPr>
          <p:cNvSpPr txBox="1"/>
          <p:nvPr/>
        </p:nvSpPr>
        <p:spPr>
          <a:xfrm>
            <a:off x="445093" y="2141311"/>
            <a:ext cx="2733536" cy="2862322"/>
          </a:xfrm>
          <a:prstGeom prst="rect">
            <a:avLst/>
          </a:prstGeom>
          <a:noFill/>
        </p:spPr>
        <p:txBody>
          <a:bodyPr wrap="square" rtlCol="0">
            <a:spAutoFit/>
          </a:bodyPr>
          <a:lstStyle/>
          <a:p>
            <a:r>
              <a:rPr lang="en-US" b="1" dirty="0"/>
              <a:t>All RAPs have Work Process (OJL) Outlines</a:t>
            </a:r>
          </a:p>
          <a:p>
            <a:pPr marL="285750" indent="-285750">
              <a:buFont typeface="Arial" panose="020B0604020202020204" pitchFamily="34" charset="0"/>
              <a:buChar char="•"/>
            </a:pPr>
            <a:r>
              <a:rPr lang="en-US" dirty="0"/>
              <a:t>Show model:</a:t>
            </a:r>
          </a:p>
          <a:p>
            <a:pPr marL="742950" lvl="1" indent="-285750">
              <a:buFont typeface="Arial" panose="020B0604020202020204" pitchFamily="34" charset="0"/>
              <a:buChar char="•"/>
            </a:pPr>
            <a:r>
              <a:rPr lang="en-US" dirty="0"/>
              <a:t>Time-based</a:t>
            </a:r>
          </a:p>
          <a:p>
            <a:pPr marL="742950" lvl="1" indent="-285750">
              <a:buFont typeface="Arial" panose="020B0604020202020204" pitchFamily="34" charset="0"/>
              <a:buChar char="•"/>
            </a:pPr>
            <a:r>
              <a:rPr lang="en-US" dirty="0"/>
              <a:t>Hybrid</a:t>
            </a:r>
          </a:p>
          <a:p>
            <a:pPr marL="742950" lvl="1" indent="-285750">
              <a:buFont typeface="Arial" panose="020B0604020202020204" pitchFamily="34" charset="0"/>
              <a:buChar char="•"/>
            </a:pPr>
            <a:r>
              <a:rPr lang="en-US" dirty="0"/>
              <a:t>Competency-based</a:t>
            </a:r>
          </a:p>
          <a:p>
            <a:pPr marL="285750" indent="-285750">
              <a:buFont typeface="Arial" panose="020B0604020202020204" pitchFamily="34" charset="0"/>
              <a:buChar char="•"/>
            </a:pPr>
            <a:r>
              <a:rPr lang="en-US" dirty="0"/>
              <a:t>Show core skills required for RAP – can map to IET</a:t>
            </a:r>
          </a:p>
        </p:txBody>
      </p:sp>
      <p:pic>
        <p:nvPicPr>
          <p:cNvPr id="12" name="Picture 11" descr="Work Process Schedule example">
            <a:extLst>
              <a:ext uri="{FF2B5EF4-FFF2-40B4-BE49-F238E27FC236}">
                <a16:creationId xmlns:a16="http://schemas.microsoft.com/office/drawing/2014/main" id="{42590E02-8A10-3FE7-48A8-2F6939704600}"/>
              </a:ext>
            </a:extLst>
          </p:cNvPr>
          <p:cNvPicPr>
            <a:picLocks noChangeAspect="1"/>
          </p:cNvPicPr>
          <p:nvPr/>
        </p:nvPicPr>
        <p:blipFill>
          <a:blip r:embed="rId6"/>
          <a:stretch>
            <a:fillRect/>
          </a:stretch>
        </p:blipFill>
        <p:spPr>
          <a:xfrm>
            <a:off x="3178629" y="1444500"/>
            <a:ext cx="4059270" cy="5093115"/>
          </a:xfrm>
          <a:prstGeom prst="rect">
            <a:avLst/>
          </a:prstGeom>
          <a:ln>
            <a:solidFill>
              <a:schemeClr val="accent3"/>
            </a:solidFill>
          </a:ln>
        </p:spPr>
      </p:pic>
      <p:pic>
        <p:nvPicPr>
          <p:cNvPr id="17" name="Picture 16" descr="Apprenticeship Competencies - Technical">
            <a:extLst>
              <a:ext uri="{FF2B5EF4-FFF2-40B4-BE49-F238E27FC236}">
                <a16:creationId xmlns:a16="http://schemas.microsoft.com/office/drawing/2014/main" id="{8BAA775D-349F-71A4-77A9-B8A0058A750D}"/>
              </a:ext>
            </a:extLst>
          </p:cNvPr>
          <p:cNvPicPr>
            <a:picLocks noChangeAspect="1"/>
          </p:cNvPicPr>
          <p:nvPr/>
        </p:nvPicPr>
        <p:blipFill>
          <a:blip r:embed="rId7"/>
          <a:stretch>
            <a:fillRect/>
          </a:stretch>
        </p:blipFill>
        <p:spPr>
          <a:xfrm>
            <a:off x="7435533" y="1444499"/>
            <a:ext cx="3848908" cy="5140488"/>
          </a:xfrm>
          <a:prstGeom prst="rect">
            <a:avLst/>
          </a:prstGeom>
          <a:ln>
            <a:solidFill>
              <a:schemeClr val="accent3"/>
            </a:solidFill>
          </a:ln>
        </p:spPr>
      </p:pic>
      <p:pic>
        <p:nvPicPr>
          <p:cNvPr id="5" name="Picture 9">
            <a:extLst>
              <a:ext uri="{FF2B5EF4-FFF2-40B4-BE49-F238E27FC236}">
                <a16:creationId xmlns:a16="http://schemas.microsoft.com/office/drawing/2014/main" id="{24E6815B-1A47-CE74-0640-FCA322C4BDB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3652339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3178175" y="287338"/>
            <a:ext cx="882808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3600" b="0" i="0" u="none" strike="noStrike" kern="1200" cap="none" spc="0" normalizeH="0" baseline="0" noProof="0" dirty="0">
                <a:ln>
                  <a:noFill/>
                </a:ln>
                <a:solidFill>
                  <a:srgbClr val="00005F"/>
                </a:solidFill>
                <a:effectLst/>
                <a:uLnTx/>
                <a:uFillTx/>
                <a:latin typeface="+mj-lt"/>
                <a:ea typeface="+mn-ea"/>
                <a:cs typeface="+mn-cs"/>
              </a:rPr>
              <a:t>Develop and Implement: Credit for Previous Experience (CPE) &amp; Credit for Prior Learning (CPL)</a:t>
            </a:r>
            <a:endParaRPr kumimoji="0" lang="en-US" sz="3600" b="0" i="0" u="none" strike="noStrike" kern="1200" cap="none" spc="0" normalizeH="0" baseline="0" noProof="0" dirty="0">
              <a:ln>
                <a:noFill/>
              </a:ln>
              <a:solidFill>
                <a:schemeClr val="tx1"/>
              </a:solidFill>
              <a:effectLst/>
              <a:highlight>
                <a:srgbClr val="FFFF00"/>
              </a:highlight>
              <a:uLnTx/>
              <a:uFillTx/>
              <a:latin typeface="+mn-lt"/>
              <a:ea typeface="+mn-ea"/>
              <a:cs typeface="+mn-cs"/>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sp>
        <p:nvSpPr>
          <p:cNvPr id="18" name="TextBox 17">
            <a:extLst>
              <a:ext uri="{FF2B5EF4-FFF2-40B4-BE49-F238E27FC236}">
                <a16:creationId xmlns:a16="http://schemas.microsoft.com/office/drawing/2014/main" id="{5E156AA4-26E9-8734-A2C6-B2F5D9D117A4}"/>
              </a:ext>
            </a:extLst>
          </p:cNvPr>
          <p:cNvSpPr txBox="1"/>
          <p:nvPr/>
        </p:nvSpPr>
        <p:spPr>
          <a:xfrm>
            <a:off x="355588" y="2106110"/>
            <a:ext cx="3394541" cy="3600986"/>
          </a:xfrm>
          <a:prstGeom prst="rect">
            <a:avLst/>
          </a:prstGeom>
          <a:noFill/>
        </p:spPr>
        <p:txBody>
          <a:bodyPr wrap="square" lIns="91440" tIns="45720" rIns="91440" bIns="45720" rtlCol="0" anchor="t">
            <a:spAutoFit/>
          </a:bodyPr>
          <a:lstStyle/>
          <a:p>
            <a:r>
              <a:rPr lang="en-US" sz="2400" b="1"/>
              <a:t>Reporting IET Pre-Apprenticeship Work through CPE/CPL to RAP Sponsor</a:t>
            </a:r>
          </a:p>
          <a:p>
            <a:pPr marL="285750" indent="-285750">
              <a:buFontTx/>
              <a:buChar char="-"/>
            </a:pPr>
            <a:r>
              <a:rPr lang="en-US" sz="2200"/>
              <a:t>Maximizes students’ pre-apprenticeship program time</a:t>
            </a:r>
          </a:p>
          <a:p>
            <a:pPr marL="285750" indent="-285750">
              <a:buFontTx/>
              <a:buChar char="-"/>
            </a:pPr>
            <a:r>
              <a:rPr lang="en-US" sz="2200"/>
              <a:t>Accelerates apprentice program completion timeframe</a:t>
            </a:r>
          </a:p>
        </p:txBody>
      </p:sp>
      <p:pic>
        <p:nvPicPr>
          <p:cNvPr id="5" name="Picture 4" descr="Part B: Program Sponsor's Information with highlighted sections:Credit for Previous On-the-Job Learning Experience (Hrs), and&#10;Credit for Previous Related Instructions Experience">
            <a:extLst>
              <a:ext uri="{FF2B5EF4-FFF2-40B4-BE49-F238E27FC236}">
                <a16:creationId xmlns:a16="http://schemas.microsoft.com/office/drawing/2014/main" id="{BE963F74-8C2F-7DD8-625B-770E4FE611BD}"/>
              </a:ext>
            </a:extLst>
          </p:cNvPr>
          <p:cNvPicPr>
            <a:picLocks noChangeAspect="1"/>
          </p:cNvPicPr>
          <p:nvPr/>
        </p:nvPicPr>
        <p:blipFill>
          <a:blip r:embed="rId6"/>
          <a:stretch>
            <a:fillRect/>
          </a:stretch>
        </p:blipFill>
        <p:spPr>
          <a:xfrm>
            <a:off x="4199478" y="1830943"/>
            <a:ext cx="7517646" cy="4490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9">
            <a:extLst>
              <a:ext uri="{FF2B5EF4-FFF2-40B4-BE49-F238E27FC236}">
                <a16:creationId xmlns:a16="http://schemas.microsoft.com/office/drawing/2014/main" id="{BBEAEE7E-1EC8-451E-A2B4-984A08ED207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3749548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476250" y="2413000"/>
            <a:ext cx="24384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00005F"/>
                </a:solidFill>
                <a:effectLst/>
                <a:uLnTx/>
                <a:uFillTx/>
                <a:latin typeface="+mj-lt"/>
                <a:ea typeface="+mn-ea"/>
                <a:cs typeface="+mn-cs"/>
              </a:rPr>
              <a:t>Let’s get started!</a:t>
            </a:r>
          </a:p>
          <a:p>
            <a:pPr marL="0" marR="0" lvl="0" indent="0" algn="l" defTabSz="914400" rtl="0" eaLnBrk="1" fontAlgn="auto" latinLnBrk="0" hangingPunct="1">
              <a:lnSpc>
                <a:spcPts val="3600"/>
              </a:lnSpc>
              <a:spcBef>
                <a:spcPts val="1000"/>
              </a:spcBef>
              <a:spcAft>
                <a:spcPts val="0"/>
              </a:spcAft>
              <a:buClrTx/>
              <a:buSzTx/>
              <a:buFontTx/>
              <a:buNone/>
              <a:tabLst/>
              <a:defRPr/>
            </a:pPr>
            <a:endParaRPr kumimoji="0" lang="en-US" sz="4400" b="0" i="0" u="none" strike="noStrike" kern="1200" cap="none" spc="0" normalizeH="0" baseline="0" noProof="0" dirty="0">
              <a:ln>
                <a:noFill/>
              </a:ln>
              <a:solidFill>
                <a:srgbClr val="00005F"/>
              </a:solidFill>
              <a:effectLst/>
              <a:uLnTx/>
              <a:uFillTx/>
              <a:latin typeface="+mj-lt"/>
              <a:ea typeface="+mn-ea"/>
              <a:cs typeface="+mn-cs"/>
            </a:endParaRPr>
          </a:p>
          <a:p>
            <a:pPr marL="0" marR="0" lvl="0" indent="0" algn="l" defTabSz="914400" rtl="0" eaLnBrk="1" fontAlgn="auto" latinLnBrk="0" hangingPunct="1">
              <a:lnSpc>
                <a:spcPts val="3600"/>
              </a:lnSpc>
              <a:spcBef>
                <a:spcPts val="1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ts val="3600"/>
              </a:lnSpc>
              <a:spcBef>
                <a:spcPts val="1000"/>
              </a:spcBef>
              <a:spcAft>
                <a:spcPts val="0"/>
              </a:spcAft>
              <a:buClrTx/>
              <a:buSzTx/>
              <a:buFontTx/>
              <a:buNone/>
              <a:tabLst/>
              <a:defRPr/>
            </a:pPr>
            <a:endParaRPr kumimoji="0" lang="en-US" sz="4400" b="0" i="0" u="none" strike="noStrike" kern="1200" cap="none" spc="0" normalizeH="0" baseline="0" noProof="0" dirty="0">
              <a:ln>
                <a:noFill/>
              </a:ln>
              <a:solidFill>
                <a:srgbClr val="00005F"/>
              </a:solidFill>
              <a:effectLst/>
              <a:uLnTx/>
              <a:uFillTx/>
              <a:latin typeface="+mj-lt"/>
              <a:ea typeface="+mn-ea"/>
              <a:cs typeface="+mn-cs"/>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pic>
        <p:nvPicPr>
          <p:cNvPr id="8" name="Picture 7" descr="Qr code: https://dolcoe.safalapps.com/sites/default/files/2024-12/Live%20Version%20%281%29_1.pdf&#10;&#10;to Build an Adult Education IET as a Pre-Apprenticeship Program">
            <a:extLst>
              <a:ext uri="{FF2B5EF4-FFF2-40B4-BE49-F238E27FC236}">
                <a16:creationId xmlns:a16="http://schemas.microsoft.com/office/drawing/2014/main" id="{3AC6B071-F912-6610-C91D-7030323F33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67" y="3776558"/>
            <a:ext cx="2438400" cy="2438400"/>
          </a:xfrm>
          <a:prstGeom prst="rect">
            <a:avLst/>
          </a:prstGeom>
        </p:spPr>
      </p:pic>
      <p:pic>
        <p:nvPicPr>
          <p:cNvPr id="14" name="Picture 13" descr="https://dolcoe.safalapps.com/sites/default/files/2024-12/Live%20Version%20%281%29_1.pdf&#10;&#10;The Build an Adult Education IET as a Pre-Apprenticeship Prgram Resource">
            <a:extLst>
              <a:ext uri="{FF2B5EF4-FFF2-40B4-BE49-F238E27FC236}">
                <a16:creationId xmlns:a16="http://schemas.microsoft.com/office/drawing/2014/main" id="{FB488D21-417E-CD15-808E-655A753E2FA7}"/>
              </a:ext>
            </a:extLst>
          </p:cNvPr>
          <p:cNvPicPr>
            <a:picLocks noChangeAspect="1"/>
          </p:cNvPicPr>
          <p:nvPr/>
        </p:nvPicPr>
        <p:blipFill>
          <a:blip r:embed="rId7"/>
          <a:stretch>
            <a:fillRect/>
          </a:stretch>
        </p:blipFill>
        <p:spPr>
          <a:xfrm>
            <a:off x="3353138" y="404446"/>
            <a:ext cx="8188426" cy="6049108"/>
          </a:xfrm>
          <a:prstGeom prst="rect">
            <a:avLst/>
          </a:prstGeom>
        </p:spPr>
      </p:pic>
    </p:spTree>
    <p:custDataLst>
      <p:tags r:id="rId1"/>
    </p:custDataLst>
    <p:extLst>
      <p:ext uri="{BB962C8B-B14F-4D97-AF65-F5344CB8AC3E}">
        <p14:creationId xmlns:p14="http://schemas.microsoft.com/office/powerpoint/2010/main" val="373695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59A2F-9A1F-4F09-87DA-B5644D43C572}"/>
              </a:ext>
            </a:extLst>
          </p:cNvPr>
          <p:cNvSpPr>
            <a:spLocks noGrp="1"/>
          </p:cNvSpPr>
          <p:nvPr>
            <p:ph type="title" idx="4294967295"/>
          </p:nvPr>
        </p:nvSpPr>
        <p:spPr>
          <a:xfrm>
            <a:off x="3178175" y="385763"/>
            <a:ext cx="9013825"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00005F"/>
                </a:solidFill>
                <a:effectLst/>
                <a:uLnTx/>
                <a:uFillTx/>
                <a:latin typeface="+mj-lt"/>
                <a:ea typeface="+mn-ea"/>
                <a:cs typeface="+mn-cs"/>
              </a:rPr>
              <a:t>Thank You and Resources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Graphic 2" descr="Cheers with solid fill">
            <a:extLst>
              <a:ext uri="{FF2B5EF4-FFF2-40B4-BE49-F238E27FC236}">
                <a16:creationId xmlns:a16="http://schemas.microsoft.com/office/drawing/2014/main" id="{9532425D-D301-4B4E-BCF1-CB776155A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9" y="212271"/>
            <a:ext cx="1104901" cy="1104901"/>
          </a:xfrm>
          <a:prstGeom prst="rect">
            <a:avLst/>
          </a:prstGeom>
        </p:spPr>
      </p:pic>
      <p:pic>
        <p:nvPicPr>
          <p:cNvPr id="16" name="Picture 15" descr="Katie Adams">
            <a:extLst>
              <a:ext uri="{FF2B5EF4-FFF2-40B4-BE49-F238E27FC236}">
                <a16:creationId xmlns:a16="http://schemas.microsoft.com/office/drawing/2014/main" id="{287951B3-1EDA-4BED-6BB7-2E44FC68DAE6}"/>
              </a:ext>
            </a:extLst>
          </p:cNvPr>
          <p:cNvPicPr>
            <a:picLocks noChangeAspect="1"/>
          </p:cNvPicPr>
          <p:nvPr/>
        </p:nvPicPr>
        <p:blipFill>
          <a:blip r:embed="rId6"/>
          <a:stretch>
            <a:fillRect/>
          </a:stretch>
        </p:blipFill>
        <p:spPr>
          <a:xfrm>
            <a:off x="2179200" y="1394969"/>
            <a:ext cx="1873420" cy="1966684"/>
          </a:xfrm>
          <a:prstGeom prst="rect">
            <a:avLst/>
          </a:prstGeom>
        </p:spPr>
      </p:pic>
      <p:sp>
        <p:nvSpPr>
          <p:cNvPr id="15" name="TextBox 14">
            <a:extLst>
              <a:ext uri="{FF2B5EF4-FFF2-40B4-BE49-F238E27FC236}">
                <a16:creationId xmlns:a16="http://schemas.microsoft.com/office/drawing/2014/main" id="{CCC52309-5CA8-4427-98D5-D1042D311034}"/>
              </a:ext>
            </a:extLst>
          </p:cNvPr>
          <p:cNvSpPr txBox="1"/>
          <p:nvPr/>
        </p:nvSpPr>
        <p:spPr>
          <a:xfrm>
            <a:off x="1123288" y="3384548"/>
            <a:ext cx="3912243" cy="14850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lang="en-US" sz="2000">
                <a:solidFill>
                  <a:srgbClr val="000000"/>
                </a:solidFill>
                <a:latin typeface="Franklin Gothic Medium"/>
                <a:ea typeface="Lato"/>
                <a:cs typeface="Lato"/>
              </a:rPr>
              <a:t>Katie Adams</a:t>
            </a:r>
            <a:endParaRPr kumimoji="0" lang="en-US" sz="2000" b="0" i="0" u="none" strike="noStrike" kern="1200" cap="none" spc="0" normalizeH="0" baseline="0" noProof="0">
              <a:ln>
                <a:noFill/>
              </a:ln>
              <a:solidFill>
                <a:srgbClr val="000000"/>
              </a:solidFill>
              <a:effectLst/>
              <a:uLnTx/>
              <a:uFillTx/>
              <a:latin typeface="Franklin Gothic Medium"/>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r>
              <a:rPr lang="en-US">
                <a:solidFill>
                  <a:srgbClr val="000000"/>
                </a:solidFill>
                <a:latin typeface="Franklin Gothic Book" panose="020B0503020102020204" pitchFamily="34" charset="0"/>
                <a:ea typeface="Lato"/>
                <a:cs typeface="Lato"/>
              </a:rPr>
              <a:t>Chief Development Officer</a:t>
            </a:r>
            <a:endParaRPr kumimoji="0" lang="en-US" i="0" u="none" strike="noStrike" kern="1200" cap="none" spc="0" normalizeH="0" baseline="0" noProof="0">
              <a:ln>
                <a:noFill/>
              </a:ln>
              <a:solidFill>
                <a:srgbClr val="000000"/>
              </a:solidFill>
              <a:effectLst/>
              <a:uLnTx/>
              <a:uFillTx/>
              <a:latin typeface="Franklin Gothic Book" panose="020B0503020102020204" pitchFamily="34" charset="0"/>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r>
              <a:rPr lang="en-US" err="1">
                <a:solidFill>
                  <a:srgbClr val="000000"/>
                </a:solidFill>
                <a:latin typeface="Franklin Gothic Medium" panose="020B0603020102020204"/>
                <a:ea typeface="Lato"/>
                <a:cs typeface="Lato"/>
                <a:hlinkClick r:id="rId7"/>
              </a:rPr>
              <a:t>katie.adams</a:t>
            </a:r>
            <a:r>
              <a:rPr kumimoji="0" lang="en-US" b="0" i="0" u="none" strike="noStrike" kern="1200" cap="none" spc="0" normalizeH="0" baseline="0" noProof="0">
                <a:ln>
                  <a:noFill/>
                </a:ln>
                <a:solidFill>
                  <a:srgbClr val="000000"/>
                </a:solidFill>
                <a:effectLst/>
                <a:uLnTx/>
                <a:uFillTx/>
                <a:latin typeface="Franklin Gothic Medium" panose="020B0603020102020204"/>
                <a:ea typeface="Lato"/>
                <a:cs typeface="Lato"/>
                <a:hlinkClick r:id="rId7"/>
              </a:rPr>
              <a:t>@safalpartners.com</a:t>
            </a:r>
            <a:endParaRPr kumimoji="0" lang="en-US" b="0" i="0" u="none" strike="noStrike" kern="1200" cap="none" spc="0" normalizeH="0" baseline="0" noProof="0">
              <a:ln>
                <a:noFill/>
              </a:ln>
              <a:solidFill>
                <a:srgbClr val="000000"/>
              </a:solidFill>
              <a:effectLst/>
              <a:uLnTx/>
              <a:uFillTx/>
              <a:latin typeface="Franklin Gothic Medium"/>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endParaRPr lang="en-US" sz="3200">
              <a:solidFill>
                <a:srgbClr val="000000"/>
              </a:solidFill>
              <a:latin typeface="Franklin Gothic Medium"/>
              <a:ea typeface="Lato"/>
              <a:cs typeface="Lato"/>
            </a:endParaRPr>
          </a:p>
        </p:txBody>
      </p:sp>
      <p:pic>
        <p:nvPicPr>
          <p:cNvPr id="19" name="Picture 18" descr="Michelle Carson">
            <a:extLst>
              <a:ext uri="{FF2B5EF4-FFF2-40B4-BE49-F238E27FC236}">
                <a16:creationId xmlns:a16="http://schemas.microsoft.com/office/drawing/2014/main" id="{27321BBF-844C-A1D7-6C28-F597150E09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8867" y="1403436"/>
            <a:ext cx="1965960" cy="1965960"/>
          </a:xfrm>
          <a:prstGeom prst="rect">
            <a:avLst/>
          </a:prstGeom>
        </p:spPr>
      </p:pic>
      <p:sp>
        <p:nvSpPr>
          <p:cNvPr id="10" name="TextBox 9">
            <a:extLst>
              <a:ext uri="{FF2B5EF4-FFF2-40B4-BE49-F238E27FC236}">
                <a16:creationId xmlns:a16="http://schemas.microsoft.com/office/drawing/2014/main" id="{05EFD633-12B7-1DDB-46D5-FCDB591A5963}"/>
              </a:ext>
            </a:extLst>
          </p:cNvPr>
          <p:cNvSpPr txBox="1"/>
          <p:nvPr/>
        </p:nvSpPr>
        <p:spPr>
          <a:xfrm>
            <a:off x="4675208" y="3383273"/>
            <a:ext cx="4092070" cy="14850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lang="en-US" sz="2000">
                <a:solidFill>
                  <a:srgbClr val="000000"/>
                </a:solidFill>
                <a:latin typeface="Franklin Gothic Medium"/>
                <a:ea typeface="Lato"/>
                <a:cs typeface="Lato"/>
              </a:rPr>
              <a:t>Michelle Carson</a:t>
            </a:r>
            <a:endParaRPr kumimoji="0" lang="en-US" sz="2000" b="0" i="0" u="none" strike="noStrike" kern="1200" cap="none" spc="0" normalizeH="0" baseline="0" noProof="0">
              <a:ln>
                <a:noFill/>
              </a:ln>
              <a:solidFill>
                <a:srgbClr val="000000"/>
              </a:solidFill>
              <a:effectLst/>
              <a:uLnTx/>
              <a:uFillTx/>
              <a:latin typeface="Franklin Gothic Medium"/>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r>
              <a:rPr lang="en-US">
                <a:solidFill>
                  <a:srgbClr val="000000"/>
                </a:solidFill>
                <a:latin typeface="Franklin Gothic Book" panose="020B0503020102020204" pitchFamily="34" charset="0"/>
                <a:ea typeface="Lato"/>
                <a:cs typeface="Lato"/>
              </a:rPr>
              <a:t>Senior Director</a:t>
            </a:r>
            <a:endParaRPr kumimoji="0" lang="en-US" i="0" u="none" strike="noStrike" kern="1200" cap="none" spc="0" normalizeH="0" baseline="0" noProof="0">
              <a:ln>
                <a:noFill/>
              </a:ln>
              <a:solidFill>
                <a:srgbClr val="000000"/>
              </a:solidFill>
              <a:effectLst/>
              <a:uLnTx/>
              <a:uFillTx/>
              <a:latin typeface="Franklin Gothic Book" panose="020B0503020102020204" pitchFamily="34" charset="0"/>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r>
              <a:rPr lang="en-US">
                <a:solidFill>
                  <a:srgbClr val="000000"/>
                </a:solidFill>
                <a:latin typeface="Franklin Gothic Medium" panose="020B0603020102020204"/>
                <a:ea typeface="Lato"/>
                <a:cs typeface="Lato"/>
                <a:hlinkClick r:id="rId9"/>
              </a:rPr>
              <a:t>michelle.carson</a:t>
            </a:r>
            <a:r>
              <a:rPr kumimoji="0" lang="en-US" b="0" i="0" u="none" strike="noStrike" kern="1200" cap="none" spc="0" normalizeH="0" baseline="0" noProof="0">
                <a:ln>
                  <a:noFill/>
                </a:ln>
                <a:solidFill>
                  <a:srgbClr val="000000"/>
                </a:solidFill>
                <a:effectLst/>
                <a:uLnTx/>
                <a:uFillTx/>
                <a:latin typeface="Franklin Gothic Medium" panose="020B0603020102020204"/>
                <a:ea typeface="Lato"/>
                <a:cs typeface="Lato"/>
                <a:hlinkClick r:id="rId9"/>
              </a:rPr>
              <a:t>@safalpartners.com</a:t>
            </a:r>
            <a:endParaRPr kumimoji="0" lang="en-US" b="0" i="0" u="none" strike="noStrike" kern="1200" cap="none" spc="0" normalizeH="0" baseline="0" noProof="0">
              <a:ln>
                <a:noFill/>
              </a:ln>
              <a:solidFill>
                <a:srgbClr val="000000"/>
              </a:solidFill>
              <a:effectLst/>
              <a:uLnTx/>
              <a:uFillTx/>
              <a:latin typeface="Franklin Gothic Medium"/>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endParaRPr lang="en-US" sz="3200">
              <a:solidFill>
                <a:srgbClr val="000000"/>
              </a:solidFill>
              <a:latin typeface="Franklin Gothic Medium"/>
              <a:ea typeface="Lato"/>
              <a:cs typeface="Lato"/>
            </a:endParaRPr>
          </a:p>
        </p:txBody>
      </p:sp>
      <p:pic>
        <p:nvPicPr>
          <p:cNvPr id="12" name="Picture 11" descr="Nicole Klues">
            <a:extLst>
              <a:ext uri="{FF2B5EF4-FFF2-40B4-BE49-F238E27FC236}">
                <a16:creationId xmlns:a16="http://schemas.microsoft.com/office/drawing/2014/main" id="{1219B456-F571-1116-6F43-6893B90521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68669" y="1410070"/>
            <a:ext cx="1965960" cy="1965960"/>
          </a:xfrm>
          <a:prstGeom prst="rect">
            <a:avLst/>
          </a:prstGeom>
        </p:spPr>
      </p:pic>
      <p:sp>
        <p:nvSpPr>
          <p:cNvPr id="8" name="TextBox 7">
            <a:extLst>
              <a:ext uri="{FF2B5EF4-FFF2-40B4-BE49-F238E27FC236}">
                <a16:creationId xmlns:a16="http://schemas.microsoft.com/office/drawing/2014/main" id="{EC260B77-E791-07C3-F83C-5E2115950D62}"/>
              </a:ext>
            </a:extLst>
          </p:cNvPr>
          <p:cNvSpPr txBox="1"/>
          <p:nvPr/>
        </p:nvSpPr>
        <p:spPr>
          <a:xfrm>
            <a:off x="8403919" y="3381286"/>
            <a:ext cx="3912243" cy="14850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lang="en-US" sz="2000">
                <a:solidFill>
                  <a:srgbClr val="000000"/>
                </a:solidFill>
                <a:latin typeface="Franklin Gothic Medium"/>
                <a:ea typeface="Lato"/>
                <a:cs typeface="Lato"/>
              </a:rPr>
              <a:t>Nicole Klues</a:t>
            </a:r>
            <a:endParaRPr kumimoji="0" lang="en-US" sz="2000" b="0" i="0" u="none" strike="noStrike" kern="1200" cap="none" spc="0" normalizeH="0" baseline="0" noProof="0">
              <a:ln>
                <a:noFill/>
              </a:ln>
              <a:solidFill>
                <a:srgbClr val="000000"/>
              </a:solidFill>
              <a:effectLst/>
              <a:uLnTx/>
              <a:uFillTx/>
              <a:latin typeface="Franklin Gothic Medium"/>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r>
              <a:rPr lang="en-US">
                <a:solidFill>
                  <a:srgbClr val="000000"/>
                </a:solidFill>
                <a:latin typeface="Franklin Gothic Book" panose="020B0503020102020204" pitchFamily="34" charset="0"/>
                <a:ea typeface="Lato"/>
                <a:cs typeface="Lato"/>
              </a:rPr>
              <a:t>Project Director</a:t>
            </a:r>
            <a:endParaRPr kumimoji="0" lang="en-US" i="0" u="none" strike="noStrike" kern="1200" cap="none" spc="0" normalizeH="0" baseline="0" noProof="0">
              <a:ln>
                <a:noFill/>
              </a:ln>
              <a:solidFill>
                <a:srgbClr val="000000"/>
              </a:solidFill>
              <a:effectLst/>
              <a:uLnTx/>
              <a:uFillTx/>
              <a:latin typeface="Franklin Gothic Book" panose="020B0503020102020204" pitchFamily="34" charset="0"/>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r>
              <a:rPr lang="en-US" err="1">
                <a:solidFill>
                  <a:srgbClr val="000000"/>
                </a:solidFill>
                <a:latin typeface="Franklin Gothic Medium" panose="020B0603020102020204"/>
                <a:ea typeface="Lato"/>
                <a:cs typeface="Lato"/>
                <a:hlinkClick r:id="rId7"/>
              </a:rPr>
              <a:t>nicole.klues</a:t>
            </a:r>
            <a:r>
              <a:rPr kumimoji="0" lang="en-US" b="0" i="0" u="none" strike="noStrike" kern="1200" cap="none" spc="0" normalizeH="0" baseline="0" noProof="0">
                <a:ln>
                  <a:noFill/>
                </a:ln>
                <a:solidFill>
                  <a:srgbClr val="000000"/>
                </a:solidFill>
                <a:effectLst/>
                <a:uLnTx/>
                <a:uFillTx/>
                <a:latin typeface="Franklin Gothic Medium" panose="020B0603020102020204"/>
                <a:ea typeface="Lato"/>
                <a:cs typeface="Lato"/>
                <a:hlinkClick r:id="rId7"/>
              </a:rPr>
              <a:t>@safalpartners.com</a:t>
            </a:r>
            <a:endParaRPr kumimoji="0" lang="en-US" b="0" i="0" u="none" strike="noStrike" kern="1200" cap="none" spc="0" normalizeH="0" baseline="0" noProof="0">
              <a:ln>
                <a:noFill/>
              </a:ln>
              <a:solidFill>
                <a:srgbClr val="000000"/>
              </a:solidFill>
              <a:effectLst/>
              <a:uLnTx/>
              <a:uFillTx/>
              <a:latin typeface="Franklin Gothic Medium"/>
              <a:ea typeface="Lato"/>
              <a:cs typeface="Lato"/>
            </a:endParaRPr>
          </a:p>
          <a:p>
            <a:pPr marL="0" marR="0" lvl="0" indent="0" algn="ctr" defTabSz="914400" rtl="0" eaLnBrk="1" fontAlgn="auto" latinLnBrk="0" hangingPunct="1">
              <a:lnSpc>
                <a:spcPct val="100000"/>
              </a:lnSpc>
              <a:spcBef>
                <a:spcPts val="0"/>
              </a:spcBef>
              <a:spcAft>
                <a:spcPts val="100"/>
              </a:spcAft>
              <a:buClrTx/>
              <a:buSzTx/>
              <a:buFontTx/>
              <a:buNone/>
              <a:tabLst/>
              <a:defRPr/>
            </a:pPr>
            <a:endParaRPr lang="en-US" sz="3200">
              <a:solidFill>
                <a:srgbClr val="000000"/>
              </a:solidFill>
              <a:latin typeface="Franklin Gothic Medium"/>
              <a:ea typeface="Lato"/>
              <a:cs typeface="Lato"/>
            </a:endParaRPr>
          </a:p>
        </p:txBody>
      </p:sp>
      <p:sp>
        <p:nvSpPr>
          <p:cNvPr id="14" name="TextBox 13">
            <a:extLst>
              <a:ext uri="{FF2B5EF4-FFF2-40B4-BE49-F238E27FC236}">
                <a16:creationId xmlns:a16="http://schemas.microsoft.com/office/drawing/2014/main" id="{10873A1A-9F78-BE34-6CAF-7359A0A99487}"/>
              </a:ext>
            </a:extLst>
          </p:cNvPr>
          <p:cNvSpPr txBox="1"/>
          <p:nvPr/>
        </p:nvSpPr>
        <p:spPr>
          <a:xfrm>
            <a:off x="2053931" y="4671158"/>
            <a:ext cx="5421450"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Access Resources, Request TA: </a:t>
            </a:r>
            <a:endParaRPr lang="en-US" sz="2400" b="1"/>
          </a:p>
          <a:p>
            <a:pPr algn="ctr"/>
            <a:r>
              <a:rPr lang="en-US" sz="2400" b="1" dirty="0">
                <a:hlinkClick r:id="rId11"/>
              </a:rPr>
              <a:t>https://dolcoe.safalapps.com</a:t>
            </a:r>
            <a:endParaRPr lang="en-US" sz="2400" b="1"/>
          </a:p>
          <a:p>
            <a:endParaRPr lang="en-US" sz="2000"/>
          </a:p>
          <a:p>
            <a:pPr algn="ctr"/>
            <a:r>
              <a:rPr lang="en-US" sz="2400" b="1" dirty="0"/>
              <a:t>Scan to Become a Center Partner!</a:t>
            </a:r>
            <a:endParaRPr lang="en-US" sz="2000" dirty="0"/>
          </a:p>
        </p:txBody>
      </p:sp>
      <p:pic>
        <p:nvPicPr>
          <p:cNvPr id="5" name="Picture 9">
            <a:extLst>
              <a:ext uri="{FF2B5EF4-FFF2-40B4-BE49-F238E27FC236}">
                <a16:creationId xmlns:a16="http://schemas.microsoft.com/office/drawing/2014/main" id="{02641B8D-3485-B731-90C6-71491057F3FE}"/>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302683" y="6086475"/>
            <a:ext cx="1066800" cy="400050"/>
          </a:xfrm>
          <a:prstGeom prst="rect">
            <a:avLst/>
          </a:prstGeom>
        </p:spPr>
      </p:pic>
      <p:sp>
        <p:nvSpPr>
          <p:cNvPr id="18" name="Arrow: Right 17">
            <a:extLst>
              <a:ext uri="{FF2B5EF4-FFF2-40B4-BE49-F238E27FC236}">
                <a16:creationId xmlns:a16="http://schemas.microsoft.com/office/drawing/2014/main" id="{E080446C-E881-BC89-B60D-CC1A004276C5}"/>
              </a:ext>
              <a:ext uri="{C183D7F6-B498-43B3-948B-1728B52AA6E4}">
                <adec:decorative xmlns:adec="http://schemas.microsoft.com/office/drawing/2017/decorative" val="1"/>
              </a:ext>
            </a:extLst>
          </p:cNvPr>
          <p:cNvSpPr/>
          <p:nvPr/>
        </p:nvSpPr>
        <p:spPr>
          <a:xfrm>
            <a:off x="7127543" y="5690061"/>
            <a:ext cx="983568" cy="29713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Qr code to become a center partner: https://safalpartners.jotform.com/form/221015771142040">
            <a:extLst>
              <a:ext uri="{FF2B5EF4-FFF2-40B4-BE49-F238E27FC236}">
                <a16:creationId xmlns:a16="http://schemas.microsoft.com/office/drawing/2014/main" id="{ABDFDB72-B149-FBDC-BF7C-085A3F346041}"/>
              </a:ext>
            </a:extLst>
          </p:cNvPr>
          <p:cNvPicPr>
            <a:picLocks noChangeAspect="1"/>
          </p:cNvPicPr>
          <p:nvPr/>
        </p:nvPicPr>
        <p:blipFill>
          <a:blip r:embed="rId13"/>
          <a:stretch>
            <a:fillRect/>
          </a:stretch>
        </p:blipFill>
        <p:spPr>
          <a:xfrm>
            <a:off x="8343182" y="4435056"/>
            <a:ext cx="2004203" cy="2042303"/>
          </a:xfrm>
          <a:prstGeom prst="rect">
            <a:avLst/>
          </a:prstGeom>
        </p:spPr>
      </p:pic>
      <p:pic>
        <p:nvPicPr>
          <p:cNvPr id="2" name="Google Shape;255;p36">
            <a:extLst>
              <a:ext uri="{FF2B5EF4-FFF2-40B4-BE49-F238E27FC236}">
                <a16:creationId xmlns:a16="http://schemas.microsoft.com/office/drawing/2014/main" id="{08C8A32D-9B63-C94E-EBE2-27D96C2AC854}"/>
              </a:ext>
              <a:ext uri="{C183D7F6-B498-43B3-948B-1728B52AA6E4}">
                <adec:decorative xmlns:adec="http://schemas.microsoft.com/office/drawing/2017/decorative" val="1"/>
              </a:ext>
            </a:extLst>
          </p:cNvPr>
          <p:cNvPicPr preferRelativeResize="0"/>
          <p:nvPr/>
        </p:nvPicPr>
        <p:blipFill>
          <a:blip r:embed="rId14">
            <a:alphaModFix/>
          </a:blip>
          <a:stretch>
            <a:fillRect/>
          </a:stretch>
        </p:blipFill>
        <p:spPr>
          <a:xfrm>
            <a:off x="10608624" y="5978566"/>
            <a:ext cx="1442949" cy="616282"/>
          </a:xfrm>
          <a:prstGeom prst="rect">
            <a:avLst/>
          </a:prstGeom>
          <a:noFill/>
          <a:ln>
            <a:noFill/>
          </a:ln>
        </p:spPr>
      </p:pic>
    </p:spTree>
    <p:custDataLst>
      <p:tags r:id="rId1"/>
    </p:custDataLst>
    <p:extLst>
      <p:ext uri="{BB962C8B-B14F-4D97-AF65-F5344CB8AC3E}">
        <p14:creationId xmlns:p14="http://schemas.microsoft.com/office/powerpoint/2010/main" val="285285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64B63CD1-42FA-447F-93CF-26EB3DBC5AA6}"/>
              </a:ext>
            </a:extLst>
          </p:cNvPr>
          <p:cNvSpPr txBox="1">
            <a:spLocks noGrp="1"/>
          </p:cNvSpPr>
          <p:nvPr>
            <p:ph type="title" idx="4294967295"/>
          </p:nvPr>
        </p:nvSpPr>
        <p:spPr>
          <a:xfrm>
            <a:off x="3178629" y="255140"/>
            <a:ext cx="8862180" cy="10162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000"/>
              </a:spcBef>
              <a:buFontTx/>
              <a:buNone/>
              <a:defRPr sz="6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Tx/>
              <a:buBlip>
                <a:blip r:embed="rId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7"/>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7"/>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6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00005F"/>
                </a:solidFill>
                <a:effectLst/>
                <a:uLnTx/>
                <a:uFillTx/>
                <a:latin typeface="+mj-lt"/>
                <a:ea typeface="+mn-ea"/>
                <a:cs typeface="+mn-cs"/>
              </a:rPr>
              <a:t>The Center’s Work – Three Strategies</a:t>
            </a:r>
          </a:p>
        </p:txBody>
      </p:sp>
      <p:pic>
        <p:nvPicPr>
          <p:cNvPr id="5" name="Graphic 4" descr="Target with solid fill">
            <a:extLst>
              <a:ext uri="{FF2B5EF4-FFF2-40B4-BE49-F238E27FC236}">
                <a16:creationId xmlns:a16="http://schemas.microsoft.com/office/drawing/2014/main" id="{A4E9DC1C-BD6C-4C42-993C-AB19946FA7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9085" y="213560"/>
            <a:ext cx="1382486" cy="1382486"/>
          </a:xfrm>
          <a:prstGeom prst="rect">
            <a:avLst/>
          </a:prstGeom>
        </p:spPr>
      </p:pic>
      <p:graphicFrame>
        <p:nvGraphicFramePr>
          <p:cNvPr id="9" name="Object 8">
            <a:extLst>
              <a:ext uri="{FF2B5EF4-FFF2-40B4-BE49-F238E27FC236}">
                <a16:creationId xmlns:a16="http://schemas.microsoft.com/office/drawing/2014/main" id="{4045E46D-1F04-4107-BECA-FC2F92C1810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894162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4" progId="TCLayout.ActiveDocument.1">
                  <p:embed/>
                </p:oleObj>
              </mc:Choice>
              <mc:Fallback>
                <p:oleObj name="think-cell Slide" r:id="rId10" imgW="425" imgH="424" progId="TCLayout.ActiveDocument.1">
                  <p:embed/>
                  <p:pic>
                    <p:nvPicPr>
                      <p:cNvPr id="9" name="Object 8" hidden="1">
                        <a:extLst>
                          <a:ext uri="{FF2B5EF4-FFF2-40B4-BE49-F238E27FC236}">
                            <a16:creationId xmlns:a16="http://schemas.microsoft.com/office/drawing/2014/main" id="{4045E46D-1F04-4107-BECA-FC2F92C1810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FC526A02-A0BD-4E1D-868E-E5C7EE76A662}"/>
              </a:ext>
              <a:ext uri="{C183D7F6-B498-43B3-948B-1728B52AA6E4}">
                <adec:decorative xmlns:adec="http://schemas.microsoft.com/office/drawing/2017/decorative" val="1"/>
              </a:ext>
            </a:extLst>
          </p:cNvPr>
          <p:cNvCxnSpPr/>
          <p:nvPr/>
        </p:nvCxnSpPr>
        <p:spPr>
          <a:xfrm>
            <a:off x="3057247" y="1772364"/>
            <a:ext cx="0" cy="4042210"/>
          </a:xfrm>
          <a:prstGeom prst="line">
            <a:avLst/>
          </a:prstGeom>
          <a:ln w="38100">
            <a:solidFill>
              <a:srgbClr val="E1D361"/>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23BDE4C8-B3EE-463D-A862-A670713BB8E0}"/>
              </a:ext>
            </a:extLst>
          </p:cNvPr>
          <p:cNvSpPr txBox="1">
            <a:spLocks/>
          </p:cNvSpPr>
          <p:nvPr/>
        </p:nvSpPr>
        <p:spPr>
          <a:xfrm>
            <a:off x="3297163" y="1768980"/>
            <a:ext cx="8240485" cy="4563977"/>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Tx/>
              <a:buBlip>
                <a:blip r:embed="rId1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7"/>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7"/>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3255" indent="-457200">
              <a:spcBef>
                <a:spcPts val="1333"/>
              </a:spcBef>
              <a:buAutoNum type="arabicPeriod"/>
            </a:pPr>
            <a:r>
              <a:rPr lang="en-US" sz="2500" dirty="0">
                <a:ea typeface="+mn-lt"/>
                <a:cs typeface="+mn-lt"/>
              </a:rPr>
              <a:t>Provide technical assistance (TA) on a national scale to:</a:t>
            </a:r>
            <a:endParaRPr lang="en-US" dirty="0"/>
          </a:p>
          <a:p>
            <a:pPr marL="1100455" lvl="1" indent="-457200">
              <a:spcBef>
                <a:spcPts val="600"/>
              </a:spcBef>
              <a:buFont typeface="Wingdings,Sans-Serif"/>
              <a:buChar char="§"/>
            </a:pPr>
            <a:r>
              <a:rPr lang="en-US" sz="2200" dirty="0">
                <a:ea typeface="Lato"/>
                <a:cs typeface="Lato"/>
              </a:rPr>
              <a:t>RA program sponsors </a:t>
            </a:r>
          </a:p>
          <a:p>
            <a:pPr marL="1100455" lvl="1" indent="-457200">
              <a:spcBef>
                <a:spcPts val="600"/>
              </a:spcBef>
              <a:buFont typeface="Wingdings,Sans-Serif"/>
              <a:buChar char="§"/>
            </a:pPr>
            <a:r>
              <a:rPr lang="en-US" sz="2200" dirty="0">
                <a:latin typeface="Franklin Gothic Book"/>
                <a:ea typeface="Lato"/>
                <a:cs typeface="Lato"/>
              </a:rPr>
              <a:t>State and local workforce boards and American Job Center (AJC) programs and operators</a:t>
            </a:r>
            <a:endParaRPr lang="en-US" sz="2200" dirty="0"/>
          </a:p>
          <a:p>
            <a:pPr marL="1100455" lvl="1" indent="-457200">
              <a:spcBef>
                <a:spcPts val="600"/>
              </a:spcBef>
              <a:buFont typeface="Wingdings,Sans-Serif"/>
              <a:buChar char="§"/>
            </a:pPr>
            <a:r>
              <a:rPr lang="en-US" sz="2200" dirty="0">
                <a:latin typeface="Franklin Gothic Book"/>
                <a:ea typeface="Lato"/>
                <a:cs typeface="Lato"/>
              </a:rPr>
              <a:t>K-12, college and university, Adult Education, and Career and Technical Education programs</a:t>
            </a:r>
          </a:p>
          <a:p>
            <a:pPr marL="1100455" lvl="1" indent="-457200">
              <a:spcBef>
                <a:spcPts val="600"/>
              </a:spcBef>
              <a:buFont typeface="Wingdings,Sans-Serif"/>
              <a:buChar char="§"/>
            </a:pPr>
            <a:r>
              <a:rPr lang="en-US" sz="2200" dirty="0">
                <a:latin typeface="Franklin Gothic Book"/>
                <a:ea typeface="Lato"/>
                <a:cs typeface="Lato"/>
              </a:rPr>
              <a:t>State and federal policymakers</a:t>
            </a:r>
            <a:endParaRPr lang="en-US" sz="2200" dirty="0">
              <a:ea typeface="+mn-lt"/>
              <a:cs typeface="+mn-lt"/>
            </a:endParaRPr>
          </a:p>
          <a:p>
            <a:pPr marL="643255" indent="-457200">
              <a:spcBef>
                <a:spcPts val="1333"/>
              </a:spcBef>
              <a:buAutoNum type="arabicPeriod"/>
            </a:pPr>
            <a:r>
              <a:rPr lang="en-US" sz="2500" dirty="0">
                <a:ea typeface="+mn-lt"/>
                <a:cs typeface="+mn-lt"/>
              </a:rPr>
              <a:t>Engage and build partnerships with and between essential RA stakeholders </a:t>
            </a:r>
          </a:p>
          <a:p>
            <a:pPr marL="643255" indent="-457200">
              <a:spcBef>
                <a:spcPts val="1333"/>
              </a:spcBef>
              <a:spcAft>
                <a:spcPts val="1333"/>
              </a:spcAft>
              <a:buAutoNum type="arabicPeriod"/>
            </a:pPr>
            <a:r>
              <a:rPr lang="en-US" sz="2500" dirty="0">
                <a:ea typeface="+mn-lt"/>
                <a:cs typeface="+mn-lt"/>
              </a:rPr>
              <a:t>Coordinate with federal and state investments</a:t>
            </a:r>
          </a:p>
        </p:txBody>
      </p:sp>
      <p:pic>
        <p:nvPicPr>
          <p:cNvPr id="4" name="Picture 3">
            <a:extLst>
              <a:ext uri="{FF2B5EF4-FFF2-40B4-BE49-F238E27FC236}">
                <a16:creationId xmlns:a16="http://schemas.microsoft.com/office/drawing/2014/main" id="{844BA7DA-CB96-4C78-EC3C-2D08F62ACD56}"/>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149739" y="6090857"/>
            <a:ext cx="1061949" cy="400982"/>
          </a:xfrm>
          <a:prstGeom prst="rect">
            <a:avLst/>
          </a:prstGeom>
        </p:spPr>
      </p:pic>
      <p:pic>
        <p:nvPicPr>
          <p:cNvPr id="2" name="Google Shape;255;p36">
            <a:extLst>
              <a:ext uri="{FF2B5EF4-FFF2-40B4-BE49-F238E27FC236}">
                <a16:creationId xmlns:a16="http://schemas.microsoft.com/office/drawing/2014/main" id="{95D8D53F-562F-9448-C7C6-0CCCCEA74D21}"/>
              </a:ext>
              <a:ext uri="{C183D7F6-B498-43B3-948B-1728B52AA6E4}">
                <adec:decorative xmlns:adec="http://schemas.microsoft.com/office/drawing/2017/decorative" val="1"/>
              </a:ext>
            </a:extLst>
          </p:cNvPr>
          <p:cNvPicPr preferRelativeResize="0"/>
          <p:nvPr/>
        </p:nvPicPr>
        <p:blipFill>
          <a:blip r:embed="rId14">
            <a:alphaModFix/>
          </a:blip>
          <a:stretch>
            <a:fillRect/>
          </a:stretch>
        </p:blipFill>
        <p:spPr>
          <a:xfrm>
            <a:off x="10608624" y="5978566"/>
            <a:ext cx="1442949" cy="616282"/>
          </a:xfrm>
          <a:prstGeom prst="rect">
            <a:avLst/>
          </a:prstGeom>
          <a:noFill/>
          <a:ln>
            <a:noFill/>
          </a:ln>
        </p:spPr>
      </p:pic>
    </p:spTree>
    <p:custDataLst>
      <p:tags r:id="rId1"/>
    </p:custDataLst>
    <p:extLst>
      <p:ext uri="{BB962C8B-B14F-4D97-AF65-F5344CB8AC3E}">
        <p14:creationId xmlns:p14="http://schemas.microsoft.com/office/powerpoint/2010/main" val="272727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187081" y="324537"/>
            <a:ext cx="8602463" cy="887626"/>
          </a:xfrm>
        </p:spPr>
        <p:txBody>
          <a:bodyPr>
            <a:normAutofit/>
          </a:bodyPr>
          <a:lstStyle/>
          <a:p>
            <a:r>
              <a:rPr lang="en-US" sz="4400">
                <a:solidFill>
                  <a:schemeClr val="tx2"/>
                </a:solidFill>
              </a:rPr>
              <a:t>What is Apprenticeship?</a:t>
            </a:r>
          </a:p>
        </p:txBody>
      </p:sp>
      <p:pic>
        <p:nvPicPr>
          <p:cNvPr id="8" name="Graphic 1" descr="Aperture with solid fill">
            <a:extLst>
              <a:ext uri="{FF2B5EF4-FFF2-40B4-BE49-F238E27FC236}">
                <a16:creationId xmlns:a16="http://schemas.microsoft.com/office/drawing/2014/main" id="{5FB829F6-DF95-47DD-8C06-BE97605C43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10" y="138805"/>
            <a:ext cx="1301425" cy="1301425"/>
          </a:xfrm>
          <a:prstGeom prst="rect">
            <a:avLst/>
          </a:prstGeom>
        </p:spPr>
      </p:pic>
      <p:sp>
        <p:nvSpPr>
          <p:cNvPr id="16" name="Title 1">
            <a:extLst>
              <a:ext uri="{FF2B5EF4-FFF2-40B4-BE49-F238E27FC236}">
                <a16:creationId xmlns:a16="http://schemas.microsoft.com/office/drawing/2014/main" id="{4D48FAF4-B714-499C-9260-08D2081F4372}"/>
              </a:ext>
            </a:extLst>
          </p:cNvPr>
          <p:cNvSpPr txBox="1">
            <a:spLocks/>
          </p:cNvSpPr>
          <p:nvPr/>
        </p:nvSpPr>
        <p:spPr>
          <a:xfrm>
            <a:off x="604024" y="1242363"/>
            <a:ext cx="4306682" cy="4937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b="1">
                <a:latin typeface="Franklin Gothic Book"/>
                <a:cs typeface="Segoe UI"/>
              </a:rPr>
              <a:t>A Proven Workforce </a:t>
            </a:r>
            <a:endParaRPr lang="en-US"/>
          </a:p>
          <a:p>
            <a:pPr algn="r"/>
            <a:r>
              <a:rPr lang="en-US" sz="4000" b="1">
                <a:latin typeface="Franklin Gothic Book"/>
                <a:cs typeface="Segoe UI"/>
              </a:rPr>
              <a:t>Solution</a:t>
            </a:r>
            <a:endParaRPr lang="en-US"/>
          </a:p>
        </p:txBody>
      </p:sp>
      <p:sp>
        <p:nvSpPr>
          <p:cNvPr id="15" name="Rectangle 14">
            <a:extLst>
              <a:ext uri="{FF2B5EF4-FFF2-40B4-BE49-F238E27FC236}">
                <a16:creationId xmlns:a16="http://schemas.microsoft.com/office/drawing/2014/main" id="{E8E77CF3-8B98-472E-93F2-87731AFC90B0}"/>
              </a:ext>
              <a:ext uri="{C183D7F6-B498-43B3-948B-1728B52AA6E4}">
                <adec:decorative xmlns:adec="http://schemas.microsoft.com/office/drawing/2017/decorative" val="1"/>
              </a:ext>
            </a:extLst>
          </p:cNvPr>
          <p:cNvSpPr/>
          <p:nvPr/>
        </p:nvSpPr>
        <p:spPr>
          <a:xfrm>
            <a:off x="5196155" y="2318372"/>
            <a:ext cx="72571" cy="29401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Content Placeholder 2">
            <a:extLst>
              <a:ext uri="{FF2B5EF4-FFF2-40B4-BE49-F238E27FC236}">
                <a16:creationId xmlns:a16="http://schemas.microsoft.com/office/drawing/2014/main" id="{8B7EFE3E-EFFA-4E68-A588-3004820B182B}"/>
              </a:ext>
            </a:extLst>
          </p:cNvPr>
          <p:cNvSpPr txBox="1">
            <a:spLocks/>
          </p:cNvSpPr>
          <p:nvPr/>
        </p:nvSpPr>
        <p:spPr>
          <a:xfrm>
            <a:off x="5396024" y="1235175"/>
            <a:ext cx="6003958" cy="49446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Franklin Gothic Book"/>
                <a:cs typeface="Segoe UI"/>
              </a:rPr>
              <a:t>Registered Apprenticeship is an </a:t>
            </a:r>
            <a:r>
              <a:rPr lang="en-US" b="1">
                <a:solidFill>
                  <a:schemeClr val="tx2"/>
                </a:solidFill>
                <a:latin typeface="Franklin Gothic Book"/>
                <a:cs typeface="Segoe UI"/>
              </a:rPr>
              <a:t>industry-driven, high-quality</a:t>
            </a:r>
            <a:r>
              <a:rPr lang="en-US">
                <a:latin typeface="Franklin Gothic Book"/>
                <a:cs typeface="Segoe UI"/>
              </a:rPr>
              <a:t> career pathway enabling employers to </a:t>
            </a:r>
            <a:r>
              <a:rPr lang="en-US" b="1">
                <a:solidFill>
                  <a:schemeClr val="tx2"/>
                </a:solidFill>
                <a:latin typeface="Franklin Gothic Book"/>
                <a:cs typeface="Segoe UI"/>
              </a:rPr>
              <a:t>develop new hires</a:t>
            </a:r>
            <a:r>
              <a:rPr lang="en-US">
                <a:latin typeface="Franklin Gothic Book"/>
                <a:cs typeface="Segoe UI"/>
              </a:rPr>
              <a:t> and </a:t>
            </a:r>
            <a:r>
              <a:rPr lang="en-US" b="1">
                <a:solidFill>
                  <a:schemeClr val="tx2"/>
                </a:solidFill>
                <a:latin typeface="Franklin Gothic Book"/>
                <a:cs typeface="Segoe UI"/>
              </a:rPr>
              <a:t>upskill current workers</a:t>
            </a:r>
            <a:r>
              <a:rPr lang="en-US">
                <a:latin typeface="Franklin Gothic Book"/>
                <a:cs typeface="Segoe UI"/>
              </a:rPr>
              <a:t> for critical occupations. </a:t>
            </a:r>
            <a:endParaRPr lang="en-US">
              <a:solidFill>
                <a:schemeClr val="tx2"/>
              </a:solidFill>
              <a:latin typeface="Franklin Gothic Book"/>
              <a:cs typeface="Segoe UI" panose="020B0502040204020203" pitchFamily="34" charset="0"/>
            </a:endParaRPr>
          </a:p>
        </p:txBody>
      </p:sp>
      <p:pic>
        <p:nvPicPr>
          <p:cNvPr id="5" name="Picture 4">
            <a:extLst>
              <a:ext uri="{FF2B5EF4-FFF2-40B4-BE49-F238E27FC236}">
                <a16:creationId xmlns:a16="http://schemas.microsoft.com/office/drawing/2014/main" id="{576B9F3B-B9BC-9D87-8FC7-BBEAE3506C8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9739" y="6090857"/>
            <a:ext cx="1061949" cy="400982"/>
          </a:xfrm>
          <a:prstGeom prst="rect">
            <a:avLst/>
          </a:prstGeom>
        </p:spPr>
      </p:pic>
      <p:pic>
        <p:nvPicPr>
          <p:cNvPr id="4" name="Google Shape;255;p36">
            <a:extLst>
              <a:ext uri="{FF2B5EF4-FFF2-40B4-BE49-F238E27FC236}">
                <a16:creationId xmlns:a16="http://schemas.microsoft.com/office/drawing/2014/main" id="{7DF8F2A5-287F-FEE7-2BCD-75F494156AA0}"/>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0608624" y="5978566"/>
            <a:ext cx="1442949" cy="616282"/>
          </a:xfrm>
          <a:prstGeom prst="rect">
            <a:avLst/>
          </a:prstGeom>
          <a:noFill/>
          <a:ln>
            <a:noFill/>
          </a:ln>
        </p:spPr>
      </p:pic>
    </p:spTree>
    <p:custDataLst>
      <p:tags r:id="rId1"/>
    </p:custDataLst>
    <p:extLst>
      <p:ext uri="{BB962C8B-B14F-4D97-AF65-F5344CB8AC3E}">
        <p14:creationId xmlns:p14="http://schemas.microsoft.com/office/powerpoint/2010/main" val="30498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450152" y="197537"/>
            <a:ext cx="8602463" cy="887626"/>
          </a:xfrm>
        </p:spPr>
        <p:txBody>
          <a:bodyPr>
            <a:normAutofit/>
          </a:bodyPr>
          <a:lstStyle/>
          <a:p>
            <a:r>
              <a:rPr lang="en-US" sz="4400">
                <a:solidFill>
                  <a:schemeClr val="tx2"/>
                </a:solidFill>
              </a:rPr>
              <a:t>Five Core Components</a:t>
            </a:r>
          </a:p>
        </p:txBody>
      </p:sp>
      <p:pic>
        <p:nvPicPr>
          <p:cNvPr id="5" name="Graphic 4" descr="Clipboard Checked with solid fill">
            <a:extLst>
              <a:ext uri="{FF2B5EF4-FFF2-40B4-BE49-F238E27FC236}">
                <a16:creationId xmlns:a16="http://schemas.microsoft.com/office/drawing/2014/main" id="{BFB5D931-0217-441B-BDB7-58ADD1F3E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599" y="314561"/>
            <a:ext cx="1039586" cy="1039586"/>
          </a:xfrm>
          <a:prstGeom prst="rect">
            <a:avLst/>
          </a:prstGeom>
        </p:spPr>
      </p:pic>
      <p:pic>
        <p:nvPicPr>
          <p:cNvPr id="4" name="Google Shape;255;p36">
            <a:extLst>
              <a:ext uri="{FF2B5EF4-FFF2-40B4-BE49-F238E27FC236}">
                <a16:creationId xmlns:a16="http://schemas.microsoft.com/office/drawing/2014/main" id="{1DED15BB-7181-4F18-A369-464BEB9F54F2}"/>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pic>
        <p:nvPicPr>
          <p:cNvPr id="47106" name="Picture 2" descr="Apprenticeships: A Pipeline for an Inclusive Recovery">
            <a:extLst>
              <a:ext uri="{FF2B5EF4-FFF2-40B4-BE49-F238E27FC236}">
                <a16:creationId xmlns:a16="http://schemas.microsoft.com/office/drawing/2014/main" id="{42320B5F-A04D-3020-5068-C995BA35FC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720"/>
          <a:stretch/>
        </p:blipFill>
        <p:spPr bwMode="auto">
          <a:xfrm>
            <a:off x="492642" y="2101034"/>
            <a:ext cx="11206716" cy="3126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62EAA68-A744-3B90-EBB6-B609C31812F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49739" y="6090857"/>
            <a:ext cx="1061949" cy="400982"/>
          </a:xfrm>
          <a:prstGeom prst="rect">
            <a:avLst/>
          </a:prstGeom>
        </p:spPr>
      </p:pic>
    </p:spTree>
    <p:custDataLst>
      <p:tags r:id="rId1"/>
    </p:custDataLst>
    <p:extLst>
      <p:ext uri="{BB962C8B-B14F-4D97-AF65-F5344CB8AC3E}">
        <p14:creationId xmlns:p14="http://schemas.microsoft.com/office/powerpoint/2010/main" val="262379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449110" y="351875"/>
            <a:ext cx="8602463" cy="887626"/>
          </a:xfrm>
        </p:spPr>
        <p:txBody>
          <a:bodyPr>
            <a:normAutofit/>
          </a:bodyPr>
          <a:lstStyle/>
          <a:p>
            <a:r>
              <a:rPr lang="en-US" sz="4400">
                <a:solidFill>
                  <a:schemeClr val="tx2"/>
                </a:solidFill>
              </a:rPr>
              <a:t>Spans all Sectors</a:t>
            </a:r>
          </a:p>
        </p:txBody>
      </p:sp>
      <p:pic>
        <p:nvPicPr>
          <p:cNvPr id="5" name="Graphic 4" descr="Clipboard Checked with solid fill">
            <a:extLst>
              <a:ext uri="{FF2B5EF4-FFF2-40B4-BE49-F238E27FC236}">
                <a16:creationId xmlns:a16="http://schemas.microsoft.com/office/drawing/2014/main" id="{BFB5D931-0217-441B-BDB7-58ADD1F3E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599" y="314561"/>
            <a:ext cx="1039586" cy="1039586"/>
          </a:xfrm>
          <a:prstGeom prst="rect">
            <a:avLst/>
          </a:prstGeom>
        </p:spPr>
      </p:pic>
      <p:pic>
        <p:nvPicPr>
          <p:cNvPr id="4" name="Picture 5" descr="Healthcare, Cybersecurity, Information Technology, Biotechnology, Transportation, Construction, Financial Services, Advanced Manufacturing, Hospitality, Engineering, Energy, Telecommunications">
            <a:extLst>
              <a:ext uri="{FF2B5EF4-FFF2-40B4-BE49-F238E27FC236}">
                <a16:creationId xmlns:a16="http://schemas.microsoft.com/office/drawing/2014/main" id="{6DB82FBC-89AA-479C-A6F2-912BB3ADE217}"/>
              </a:ext>
            </a:extLst>
          </p:cNvPr>
          <p:cNvPicPr>
            <a:picLocks noChangeAspect="1"/>
          </p:cNvPicPr>
          <p:nvPr/>
        </p:nvPicPr>
        <p:blipFill>
          <a:blip r:embed="rId6"/>
          <a:stretch>
            <a:fillRect/>
          </a:stretch>
        </p:blipFill>
        <p:spPr>
          <a:xfrm>
            <a:off x="861973" y="1717543"/>
            <a:ext cx="10922419" cy="4399263"/>
          </a:xfrm>
          <a:prstGeom prst="rect">
            <a:avLst/>
          </a:prstGeom>
        </p:spPr>
      </p:pic>
      <p:pic>
        <p:nvPicPr>
          <p:cNvPr id="7" name="Google Shape;255;p36">
            <a:extLst>
              <a:ext uri="{FF2B5EF4-FFF2-40B4-BE49-F238E27FC236}">
                <a16:creationId xmlns:a16="http://schemas.microsoft.com/office/drawing/2014/main" id="{8D4B2294-47E9-E9B5-64EF-E4AD667B575C}"/>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0608624" y="5978566"/>
            <a:ext cx="1442949" cy="616282"/>
          </a:xfrm>
          <a:prstGeom prst="rect">
            <a:avLst/>
          </a:prstGeom>
          <a:noFill/>
          <a:ln>
            <a:noFill/>
          </a:ln>
        </p:spPr>
      </p:pic>
      <p:pic>
        <p:nvPicPr>
          <p:cNvPr id="6" name="Picture 5">
            <a:extLst>
              <a:ext uri="{FF2B5EF4-FFF2-40B4-BE49-F238E27FC236}">
                <a16:creationId xmlns:a16="http://schemas.microsoft.com/office/drawing/2014/main" id="{B04A08EF-6807-B471-4D3D-CF1BAAB8761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49739" y="6090857"/>
            <a:ext cx="1061949" cy="400982"/>
          </a:xfrm>
          <a:prstGeom prst="rect">
            <a:avLst/>
          </a:prstGeom>
        </p:spPr>
      </p:pic>
    </p:spTree>
    <p:custDataLst>
      <p:tags r:id="rId1"/>
    </p:custDataLst>
    <p:extLst>
      <p:ext uri="{BB962C8B-B14F-4D97-AF65-F5344CB8AC3E}">
        <p14:creationId xmlns:p14="http://schemas.microsoft.com/office/powerpoint/2010/main" val="70982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258103" y="257593"/>
            <a:ext cx="8602463" cy="887626"/>
          </a:xfrm>
        </p:spPr>
        <p:txBody>
          <a:bodyPr vert="horz" lIns="91440" tIns="45720" rIns="91440" bIns="45720" rtlCol="0" anchor="b">
            <a:noAutofit/>
          </a:bodyPr>
          <a:lstStyle/>
          <a:p>
            <a:r>
              <a:rPr lang="en-US"/>
              <a:t>Businesses Using RA</a:t>
            </a:r>
          </a:p>
        </p:txBody>
      </p:sp>
      <p:pic>
        <p:nvPicPr>
          <p:cNvPr id="3" name="Graphic 2" descr="Thumbs up sign with solid fill">
            <a:extLst>
              <a:ext uri="{FF2B5EF4-FFF2-40B4-BE49-F238E27FC236}">
                <a16:creationId xmlns:a16="http://schemas.microsoft.com/office/drawing/2014/main" id="{5A3AF850-FE08-F591-3B2E-93FEEF70C4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377" y="102894"/>
            <a:ext cx="1039586" cy="1039586"/>
          </a:xfrm>
          <a:prstGeom prst="rect">
            <a:avLst/>
          </a:prstGeom>
        </p:spPr>
      </p:pic>
      <p:pic>
        <p:nvPicPr>
          <p:cNvPr id="4" name="Google Shape;255;p36">
            <a:extLst>
              <a:ext uri="{FF2B5EF4-FFF2-40B4-BE49-F238E27FC236}">
                <a16:creationId xmlns:a16="http://schemas.microsoft.com/office/drawing/2014/main" id="{F704D782-CB0C-47BA-28C9-45290A57049E}"/>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0608624" y="5978566"/>
            <a:ext cx="1442949" cy="616282"/>
          </a:xfrm>
          <a:prstGeom prst="rect">
            <a:avLst/>
          </a:prstGeom>
          <a:noFill/>
          <a:ln>
            <a:noFill/>
          </a:ln>
        </p:spPr>
      </p:pic>
      <p:pic>
        <p:nvPicPr>
          <p:cNvPr id="7" name="Picture 7" descr="Logos for Microsoft, DOW, Tesla, Wayfair, Lockheed Martin, Wells Fargo, Amazon, Ford, Pepperidge Farm, IBM, Siemens, Zurich, Mercedes-Benz, Alcoa, The Hartford, Nestle">
            <a:extLst>
              <a:ext uri="{FF2B5EF4-FFF2-40B4-BE49-F238E27FC236}">
                <a16:creationId xmlns:a16="http://schemas.microsoft.com/office/drawing/2014/main" id="{688163AD-434F-7685-CEF7-8289C6EB0339}"/>
              </a:ext>
            </a:extLst>
          </p:cNvPr>
          <p:cNvPicPr>
            <a:picLocks noChangeAspect="1"/>
          </p:cNvPicPr>
          <p:nvPr/>
        </p:nvPicPr>
        <p:blipFill>
          <a:blip r:embed="rId7"/>
          <a:stretch>
            <a:fillRect/>
          </a:stretch>
        </p:blipFill>
        <p:spPr>
          <a:xfrm>
            <a:off x="2250661" y="1490693"/>
            <a:ext cx="9142895" cy="4608244"/>
          </a:xfrm>
          <a:prstGeom prst="rect">
            <a:avLst/>
          </a:prstGeom>
        </p:spPr>
      </p:pic>
      <p:pic>
        <p:nvPicPr>
          <p:cNvPr id="9" name="Picture 9">
            <a:extLst>
              <a:ext uri="{FF2B5EF4-FFF2-40B4-BE49-F238E27FC236}">
                <a16:creationId xmlns:a16="http://schemas.microsoft.com/office/drawing/2014/main" id="{C273D713-BB30-F331-E855-6478E8FDC24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02683" y="6086475"/>
            <a:ext cx="1066800" cy="400050"/>
          </a:xfrm>
          <a:prstGeom prst="rect">
            <a:avLst/>
          </a:prstGeom>
        </p:spPr>
      </p:pic>
    </p:spTree>
    <p:custDataLst>
      <p:tags r:id="rId1"/>
    </p:custDataLst>
    <p:extLst>
      <p:ext uri="{BB962C8B-B14F-4D97-AF65-F5344CB8AC3E}">
        <p14:creationId xmlns:p14="http://schemas.microsoft.com/office/powerpoint/2010/main" val="61029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DE65-1F0F-4BFC-9B33-93F3F1DFB91B}"/>
              </a:ext>
            </a:extLst>
          </p:cNvPr>
          <p:cNvSpPr>
            <a:spLocks noGrp="1"/>
          </p:cNvSpPr>
          <p:nvPr>
            <p:ph type="title"/>
          </p:nvPr>
        </p:nvSpPr>
        <p:spPr>
          <a:xfrm>
            <a:off x="3068975" y="828618"/>
            <a:ext cx="8602463" cy="887626"/>
          </a:xfrm>
        </p:spPr>
        <p:txBody>
          <a:bodyPr vert="horz" lIns="91440" tIns="45720" rIns="91440" bIns="45720" rtlCol="0" anchor="b">
            <a:noAutofit/>
          </a:bodyPr>
          <a:lstStyle/>
          <a:p>
            <a:r>
              <a:rPr lang="en-US" sz="5800" dirty="0"/>
              <a:t>Why Organizations</a:t>
            </a:r>
            <a:br>
              <a:rPr lang="en-US" sz="5800" dirty="0"/>
            </a:br>
            <a:r>
              <a:rPr lang="en-US" sz="5800" dirty="0"/>
              <a:t>Choose RA </a:t>
            </a:r>
          </a:p>
        </p:txBody>
      </p:sp>
      <p:pic>
        <p:nvPicPr>
          <p:cNvPr id="3" name="Graphic 2" descr="Clipboard Checked with solid fill">
            <a:extLst>
              <a:ext uri="{FF2B5EF4-FFF2-40B4-BE49-F238E27FC236}">
                <a16:creationId xmlns:a16="http://schemas.microsoft.com/office/drawing/2014/main" id="{5A3AF850-FE08-F591-3B2E-93FEEF70C4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2377" y="102894"/>
            <a:ext cx="1039586" cy="1039586"/>
          </a:xfrm>
          <a:prstGeom prst="rect">
            <a:avLst/>
          </a:prstGeom>
        </p:spPr>
      </p:pic>
      <p:sp>
        <p:nvSpPr>
          <p:cNvPr id="12" name="TextBox 2">
            <a:extLst>
              <a:ext uri="{FF2B5EF4-FFF2-40B4-BE49-F238E27FC236}">
                <a16:creationId xmlns:a16="http://schemas.microsoft.com/office/drawing/2014/main" id="{2EB068FC-8B5B-499F-B81E-B08995683934}"/>
              </a:ext>
            </a:extLst>
          </p:cNvPr>
          <p:cNvSpPr txBox="1"/>
          <p:nvPr/>
        </p:nvSpPr>
        <p:spPr>
          <a:xfrm>
            <a:off x="465106" y="2941209"/>
            <a:ext cx="1678666"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t>Would you switch to a new employer for training opportunities?</a:t>
            </a:r>
          </a:p>
        </p:txBody>
      </p:sp>
      <p:graphicFrame>
        <p:nvGraphicFramePr>
          <p:cNvPr id="11" name="Chart 10" descr="pie graph:&#10;36 percent are extremely likely&#10;34 percent are very likely&#10;18 percent are moderately likely&#10;6 percent are slightly likely">
            <a:extLst>
              <a:ext uri="{FF2B5EF4-FFF2-40B4-BE49-F238E27FC236}">
                <a16:creationId xmlns:a16="http://schemas.microsoft.com/office/drawing/2014/main" id="{291AB627-FF99-F363-4AE4-48FC6752FB40}"/>
              </a:ext>
            </a:extLst>
          </p:cNvPr>
          <p:cNvGraphicFramePr/>
          <p:nvPr>
            <p:extLst>
              <p:ext uri="{D42A27DB-BD31-4B8C-83A1-F6EECF244321}">
                <p14:modId xmlns:p14="http://schemas.microsoft.com/office/powerpoint/2010/main" val="1479611246"/>
              </p:ext>
            </p:extLst>
          </p:nvPr>
        </p:nvGraphicFramePr>
        <p:xfrm>
          <a:off x="1663251" y="1976140"/>
          <a:ext cx="4437353" cy="4231293"/>
        </p:xfrm>
        <a:graphic>
          <a:graphicData uri="http://schemas.openxmlformats.org/drawingml/2006/chart">
            <c:chart xmlns:c="http://schemas.openxmlformats.org/drawingml/2006/chart" xmlns:r="http://schemas.openxmlformats.org/officeDocument/2006/relationships" r:id="rId6"/>
          </a:graphicData>
        </a:graphic>
      </p:graphicFrame>
      <p:sp>
        <p:nvSpPr>
          <p:cNvPr id="10" name="Content Placeholder 2">
            <a:extLst>
              <a:ext uri="{FF2B5EF4-FFF2-40B4-BE49-F238E27FC236}">
                <a16:creationId xmlns:a16="http://schemas.microsoft.com/office/drawing/2014/main" id="{1BB4B90E-4FBC-5FCA-F8A1-6B5849A0D3E4}"/>
              </a:ext>
            </a:extLst>
          </p:cNvPr>
          <p:cNvSpPr txBox="1">
            <a:spLocks/>
          </p:cNvSpPr>
          <p:nvPr/>
        </p:nvSpPr>
        <p:spPr>
          <a:xfrm>
            <a:off x="6042984" y="1719019"/>
            <a:ext cx="5661161" cy="4571974"/>
          </a:xfrm>
          <a:prstGeom prst="rect">
            <a:avLst/>
          </a:prstGeom>
        </p:spPr>
        <p:txBody>
          <a:bodyPr vert="horz" lIns="91440" tIns="45720" rIns="91440" bIns="45720" rtlCol="0" anchor="t">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base">
              <a:lnSpc>
                <a:spcPct val="120000"/>
              </a:lnSpc>
              <a:spcAft>
                <a:spcPts val="600"/>
              </a:spcAft>
              <a:buFont typeface="Arial"/>
              <a:buChar char="•"/>
            </a:pPr>
            <a:r>
              <a:rPr lang="en-US" sz="2400" b="1" dirty="0">
                <a:latin typeface="Franklin Gothic Book"/>
                <a:cs typeface="Segoe UI"/>
              </a:rPr>
              <a:t>Attract New Talent :</a:t>
            </a:r>
            <a:r>
              <a:rPr lang="en-US" sz="2400" dirty="0">
                <a:latin typeface="Franklin Gothic Book"/>
                <a:cs typeface="Segoe UI"/>
              </a:rPr>
              <a:t> 70% of workers would be “extremely” or “very” likely to switch to a new employer offering training opportunities</a:t>
            </a:r>
            <a:endParaRPr lang="en-US" dirty="0">
              <a:latin typeface="Franklin Gothic Book"/>
            </a:endParaRPr>
          </a:p>
          <a:p>
            <a:pPr marL="342900" indent="-342900" fontAlgn="base">
              <a:lnSpc>
                <a:spcPct val="120000"/>
              </a:lnSpc>
              <a:spcAft>
                <a:spcPts val="600"/>
              </a:spcAft>
              <a:buFont typeface="Arial"/>
              <a:buChar char="•"/>
            </a:pPr>
            <a:r>
              <a:rPr lang="en-US" sz="2400" b="1" dirty="0">
                <a:latin typeface="Franklin Gothic Book"/>
                <a:cs typeface="Segoe UI"/>
              </a:rPr>
              <a:t>Proven ROI :</a:t>
            </a:r>
            <a:r>
              <a:rPr lang="en-US" sz="2400" dirty="0">
                <a:latin typeface="Franklin Gothic Book"/>
                <a:cs typeface="Segoe UI"/>
              </a:rPr>
              <a:t> Employers report on average $1.47 for every $1 invested in RA – highly cost effective in the long term</a:t>
            </a:r>
          </a:p>
          <a:p>
            <a:pPr marL="342900" indent="-342900">
              <a:lnSpc>
                <a:spcPct val="120000"/>
              </a:lnSpc>
              <a:spcAft>
                <a:spcPts val="600"/>
              </a:spcAft>
              <a:buFont typeface="Arial"/>
              <a:buChar char="•"/>
            </a:pPr>
            <a:r>
              <a:rPr lang="en-US" sz="2400" b="1" dirty="0">
                <a:latin typeface="Franklin Gothic Book"/>
                <a:cs typeface="Segoe UI"/>
              </a:rPr>
              <a:t>Expand Workforce</a:t>
            </a:r>
            <a:r>
              <a:rPr lang="en-US" sz="2400" dirty="0">
                <a:latin typeface="Franklin Gothic Book"/>
                <a:cs typeface="Segoe UI"/>
              </a:rPr>
              <a:t> </a:t>
            </a:r>
            <a:r>
              <a:rPr lang="en-US" sz="2400" b="1" dirty="0">
                <a:latin typeface="Franklin Gothic Book"/>
                <a:cs typeface="Segoe UI"/>
              </a:rPr>
              <a:t>: </a:t>
            </a:r>
            <a:r>
              <a:rPr lang="en-US" sz="2400" dirty="0">
                <a:latin typeface="Franklin Gothic Book"/>
                <a:cs typeface="Segoe UI"/>
              </a:rPr>
              <a:t>With a training plan in place from day one, employers can take a skills-based approach to hiring which creates much larger talent pipeline</a:t>
            </a:r>
            <a:endParaRPr lang="en-US" sz="1200" i="1" dirty="0">
              <a:latin typeface="Franklin Gothic Book"/>
              <a:cs typeface="Segoe UI" panose="020B0502040204020203" pitchFamily="34" charset="0"/>
            </a:endParaRPr>
          </a:p>
        </p:txBody>
      </p:sp>
      <p:pic>
        <p:nvPicPr>
          <p:cNvPr id="4" name="Google Shape;255;p36">
            <a:extLst>
              <a:ext uri="{FF2B5EF4-FFF2-40B4-BE49-F238E27FC236}">
                <a16:creationId xmlns:a16="http://schemas.microsoft.com/office/drawing/2014/main" id="{F704D782-CB0C-47BA-28C9-45290A57049E}"/>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0608624" y="5978566"/>
            <a:ext cx="1442949" cy="616282"/>
          </a:xfrm>
          <a:prstGeom prst="rect">
            <a:avLst/>
          </a:prstGeom>
          <a:noFill/>
          <a:ln>
            <a:noFill/>
          </a:ln>
        </p:spPr>
      </p:pic>
      <p:pic>
        <p:nvPicPr>
          <p:cNvPr id="5" name="Picture 4">
            <a:extLst>
              <a:ext uri="{FF2B5EF4-FFF2-40B4-BE49-F238E27FC236}">
                <a16:creationId xmlns:a16="http://schemas.microsoft.com/office/drawing/2014/main" id="{98EFAD18-F190-1EA7-B136-087CFD1CE61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49739" y="6090857"/>
            <a:ext cx="1061949" cy="400982"/>
          </a:xfrm>
          <a:prstGeom prst="rect">
            <a:avLst/>
          </a:prstGeom>
        </p:spPr>
      </p:pic>
      <p:sp>
        <p:nvSpPr>
          <p:cNvPr id="6" name="TextBox 5">
            <a:extLst>
              <a:ext uri="{FF2B5EF4-FFF2-40B4-BE49-F238E27FC236}">
                <a16:creationId xmlns:a16="http://schemas.microsoft.com/office/drawing/2014/main" id="{83777509-2B20-DF1B-98A2-FA2720E8EDD2}"/>
              </a:ext>
            </a:extLst>
          </p:cNvPr>
          <p:cNvSpPr txBox="1"/>
          <p:nvPr/>
        </p:nvSpPr>
        <p:spPr>
          <a:xfrm>
            <a:off x="-4838" y="6606721"/>
            <a:ext cx="38196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i="1">
                <a:latin typeface="Franklin Gothic Book"/>
              </a:rPr>
              <a:t>Sources: Gallup 2021, USDOL</a:t>
            </a:r>
            <a:endParaRPr lang="en-US" sz="1200"/>
          </a:p>
        </p:txBody>
      </p:sp>
    </p:spTree>
    <p:custDataLst>
      <p:tags r:id="rId1"/>
    </p:custDataLst>
    <p:extLst>
      <p:ext uri="{BB962C8B-B14F-4D97-AF65-F5344CB8AC3E}">
        <p14:creationId xmlns:p14="http://schemas.microsoft.com/office/powerpoint/2010/main" val="15723591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PROJECT_OPEN" val="0"/>
  <p:tag name="ARTICULATE_DESIGN_ID_1_OFFICE THEME" val="FXoy9Xqt"/>
  <p:tag name="ARTICULATE_DESIGN_ID_OFFICE THEME" val="d3bwh1TN"/>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xe46huhzCEjdr_2Msbyrw"/>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zmgMiOEaQHw3lEd.Pk8g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xe46huhzCEjdr_2Msbyrw"/>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5">
      <a:dk1>
        <a:srgbClr val="000000"/>
      </a:dk1>
      <a:lt1>
        <a:srgbClr val="FFFFFF"/>
      </a:lt1>
      <a:dk2>
        <a:srgbClr val="00005F"/>
      </a:dk2>
      <a:lt2>
        <a:srgbClr val="F0E8AE"/>
      </a:lt2>
      <a:accent1>
        <a:srgbClr val="00005F"/>
      </a:accent1>
      <a:accent2>
        <a:srgbClr val="B50728"/>
      </a:accent2>
      <a:accent3>
        <a:srgbClr val="AD9749"/>
      </a:accent3>
      <a:accent4>
        <a:srgbClr val="AD9749"/>
      </a:accent4>
      <a:accent5>
        <a:srgbClr val="E0CF3C"/>
      </a:accent5>
      <a:accent6>
        <a:srgbClr val="F0E8AE"/>
      </a:accent6>
      <a:hlink>
        <a:srgbClr val="356BA1"/>
      </a:hlink>
      <a:folHlink>
        <a:srgbClr val="B2B2B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al Presentation Template w New Colors.potx" id="{AA08505F-D730-4D38-A8BB-4D849717BF42}" vid="{58E3B029-1859-48D6-95AF-AC53C4275360}"/>
    </a:ext>
  </a:extLst>
</a:theme>
</file>

<file path=ppt/theme/theme2.xml><?xml version="1.0" encoding="utf-8"?>
<a:theme xmlns:a="http://schemas.openxmlformats.org/drawingml/2006/main" name="1_Office Theme">
  <a:themeElements>
    <a:clrScheme name="Custom 5">
      <a:dk1>
        <a:srgbClr val="000000"/>
      </a:dk1>
      <a:lt1>
        <a:srgbClr val="FFFFFF"/>
      </a:lt1>
      <a:dk2>
        <a:srgbClr val="00005F"/>
      </a:dk2>
      <a:lt2>
        <a:srgbClr val="F0E8AE"/>
      </a:lt2>
      <a:accent1>
        <a:srgbClr val="00005F"/>
      </a:accent1>
      <a:accent2>
        <a:srgbClr val="B50728"/>
      </a:accent2>
      <a:accent3>
        <a:srgbClr val="AD9749"/>
      </a:accent3>
      <a:accent4>
        <a:srgbClr val="AD9749"/>
      </a:accent4>
      <a:accent5>
        <a:srgbClr val="E0CF3C"/>
      </a:accent5>
      <a:accent6>
        <a:srgbClr val="F0E8AE"/>
      </a:accent6>
      <a:hlink>
        <a:srgbClr val="356BA1"/>
      </a:hlink>
      <a:folHlink>
        <a:srgbClr val="B2B2B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al Presentation Template w New Colors.potx" id="{AA08505F-D730-4D38-A8BB-4D849717BF42}" vid="{58E3B029-1859-48D6-95AF-AC53C42753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00f82b-dce9-458f-ab1d-1c5fd145e219">
      <Terms xmlns="http://schemas.microsoft.com/office/infopath/2007/PartnerControls"/>
    </lcf76f155ced4ddcb4097134ff3c332f>
    <TaxCatchAll xmlns="4cd59d27-ca2b-4708-b9c7-7fa281384922" xsi:nil="true"/>
    <_Flow_SignoffStatus xmlns="2f00f82b-dce9-458f-ab1d-1c5fd145e219" xsi:nil="true"/>
    <ClassificationLevel xmlns="2f00f82b-dce9-458f-ab1d-1c5fd145e2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E50F3E-4833-448E-896F-43673F0CAA45}">
  <ds:schemaRefs>
    <ds:schemaRef ds:uri="http://purl.org/dc/elements/1.1/"/>
    <ds:schemaRef ds:uri="http://www.w3.org/XML/1998/namespace"/>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purl.org/dc/dcmitype/"/>
    <ds:schemaRef ds:uri="4cd59d27-ca2b-4708-b9c7-7fa281384922"/>
    <ds:schemaRef ds:uri="http://schemas.microsoft.com/office/infopath/2007/PartnerControls"/>
    <ds:schemaRef ds:uri="2f00f82b-dce9-458f-ab1d-1c5fd145e219"/>
  </ds:schemaRefs>
</ds:datastoreItem>
</file>

<file path=customXml/itemProps2.xml><?xml version="1.0" encoding="utf-8"?>
<ds:datastoreItem xmlns:ds="http://schemas.openxmlformats.org/officeDocument/2006/customXml" ds:itemID="{3F9B90A6-D5BA-4C83-9012-BDBDF82BC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00f82b-dce9-458f-ab1d-1c5fd145e219"/>
    <ds:schemaRef ds:uri="4cd59d27-ca2b-4708-b9c7-7fa2813849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422E21-D854-42F4-B8A2-7F3698CAC8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1185</TotalTime>
  <Words>1453</Words>
  <Application>Microsoft Office PowerPoint</Application>
  <PresentationFormat>Widescreen</PresentationFormat>
  <Paragraphs>204</Paragraphs>
  <Slides>33</Slides>
  <Notes>33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5" baseType="lpstr">
      <vt:lpstr>Arial</vt:lpstr>
      <vt:lpstr>Calibri</vt:lpstr>
      <vt:lpstr>Franklin Gothic Book</vt:lpstr>
      <vt:lpstr>Franklin Gothic Heavy</vt:lpstr>
      <vt:lpstr>Franklin Gothic Medium</vt:lpstr>
      <vt:lpstr>Lato</vt:lpstr>
      <vt:lpstr>Verdana</vt:lpstr>
      <vt:lpstr>Wingdings</vt:lpstr>
      <vt:lpstr>Wingdings,Sans-Serif</vt:lpstr>
      <vt:lpstr>Office Theme</vt:lpstr>
      <vt:lpstr>1_Office Theme</vt:lpstr>
      <vt:lpstr>think-cell Slide</vt:lpstr>
      <vt:lpstr>Expanding Employment Opportunities for your Students through Pre-Apprenticeship and Registered Apprenticeship </vt:lpstr>
      <vt:lpstr>Agenda</vt:lpstr>
      <vt:lpstr>US Department of Labor (DOL) Center of Excellence</vt:lpstr>
      <vt:lpstr>The Center’s Work – Three Strategies</vt:lpstr>
      <vt:lpstr>What is Apprenticeship?</vt:lpstr>
      <vt:lpstr>Five Core Components</vt:lpstr>
      <vt:lpstr>Spans all Sectors</vt:lpstr>
      <vt:lpstr>Businesses Using RA</vt:lpstr>
      <vt:lpstr>Why Organizations Choose RA </vt:lpstr>
      <vt:lpstr>Clear Benefits of RA </vt:lpstr>
      <vt:lpstr>Apprenticeship and IET: Why and What</vt:lpstr>
      <vt:lpstr>Preliminary Findings of Center's AE RA  Knowledge Survey </vt:lpstr>
      <vt:lpstr>What are the challenges in aligning AE with RA? </vt:lpstr>
      <vt:lpstr>What is Integrated Education and Training (IET)?</vt:lpstr>
      <vt:lpstr>Three Components of IET</vt:lpstr>
      <vt:lpstr>AE IET Programs' Intersection with RA</vt:lpstr>
      <vt:lpstr>Pre-Apprenticeship and IET:  What and How</vt:lpstr>
      <vt:lpstr>What is Pre-Apprenticeship? </vt:lpstr>
      <vt:lpstr>Hallmarks of a High-Quality  Pre-Apprenticeship Programs</vt:lpstr>
      <vt:lpstr>Getting Started: Mapping IET to Pre-Apprenticeship &amp; RAPs</vt:lpstr>
      <vt:lpstr>3 Guiding Principles for Pre-Apprenticeship IET Program Design</vt:lpstr>
      <vt:lpstr>4 Iterative Phases</vt:lpstr>
      <vt:lpstr>Research and Assess: Connect With RA System </vt:lpstr>
      <vt:lpstr>Design and Plan: RAP Entry Requirements, Qualifications</vt:lpstr>
      <vt:lpstr>Design and Plan: Related Technical Instruction Mapping</vt:lpstr>
      <vt:lpstr>Design and Plan: Partnering for Enrollment and Services</vt:lpstr>
      <vt:lpstr>Develop and Implement: Standards Review = SSLO</vt:lpstr>
      <vt:lpstr>Develop and Implement: Standards Review = SSLO continued</vt:lpstr>
      <vt:lpstr>Example of a  Completed SSLO Template </vt:lpstr>
      <vt:lpstr>Develop and Implement: On the Job Learning = Workforce Training</vt:lpstr>
      <vt:lpstr>Develop and Implement: Credit for Previous Experience (CPE) &amp; Credit for Prior Learning (CPL)</vt:lpstr>
      <vt:lpstr>Let’s get started!   </vt:lpstr>
      <vt:lpstr>Thank You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Shivani Chatterjee</dc:creator>
  <cp:lastModifiedBy>Colleen Beck</cp:lastModifiedBy>
  <cp:revision>344</cp:revision>
  <dcterms:modified xsi:type="dcterms:W3CDTF">2025-02-26T17:51:18Z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MediaServiceImageTags">
    <vt:lpwstr/>
  </property>
  <property fmtid="{D5CDD505-2E9C-101B-9397-08002B2CF9AE}" pid="4" name="ArticulateGUID">
    <vt:lpwstr>A3437D5B-FB5A-4501-84E1-E90DF2808717</vt:lpwstr>
  </property>
  <property fmtid="{D5CDD505-2E9C-101B-9397-08002B2CF9AE}" pid="5" name="ArticulatePath">
    <vt:lpwstr>https://safalpartners1.sharepoint.com/sites/external/Shared Documents/DOL Center Of Excellence/Resource &amp; TA Documents/COABE/COABE Conference/COABE_COE Presentation_2022</vt:lpwstr>
  </property>
  <property fmtid="{D5CDD505-2E9C-101B-9397-08002B2CF9AE}" pid="6" name="Order">
    <vt:r8>36485800</vt:r8>
  </property>
  <property fmtid="{D5CDD505-2E9C-101B-9397-08002B2CF9AE}" pid="7" name="_ExtendedDescription">
    <vt:lpwstr/>
  </property>
</Properties>
</file>