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  <p:sldMasterId id="2147483690" r:id="rId6"/>
    <p:sldMasterId id="2147483802" r:id="rId7"/>
  </p:sldMasterIdLst>
  <p:notesMasterIdLst>
    <p:notesMasterId r:id="rId18"/>
  </p:notesMasterIdLst>
  <p:sldIdLst>
    <p:sldId id="257" r:id="rId8"/>
    <p:sldId id="1837" r:id="rId9"/>
    <p:sldId id="1737" r:id="rId10"/>
    <p:sldId id="278" r:id="rId11"/>
    <p:sldId id="1838" r:id="rId12"/>
    <p:sldId id="262" r:id="rId13"/>
    <p:sldId id="259" r:id="rId14"/>
    <p:sldId id="270" r:id="rId15"/>
    <p:sldId id="1736" r:id="rId16"/>
    <p:sldId id="184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363978-593C-497C-1A28-B2866C017889}" name="Lauren Fraulo" initials="LF" userId="S::Lauren.Fraulo@safalpartners.com::d323c613-e09b-4858-ba6f-779347ece142" providerId="AD"/>
  <p188:author id="{F5CDE29B-3EFC-D5BE-8DDE-F756FF4E4250}" name="Jana Bauer" initials="JB" userId="S::jana.bauer@safalpartners.com::f18a3f3c-4c69-4a10-b4b6-ac99762a0c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9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7CB32-C88D-4CDD-8404-66EAF9F74E9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CDB86-27CB-4CA9-B2A7-B8AC4B3A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32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0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B9C84-A7DA-45F9-846D-9152DECA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04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F3256-0F80-4475-8BEB-548FAFFD8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F3256-0F80-4475-8BEB-548FAFFD8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42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D9AF0-B8B3-8F27-D961-2F24DEEDA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9BA11-3D95-AAC2-2049-BF1C9F2E4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2A2A2-14E2-86DD-1136-D6D9E0705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99DDF-52ED-DFDA-3296-4BB4E9707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B9C84-A7DA-45F9-846D-9152DECA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02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87B3-AEC0-4A48-9BB8-61B7C21F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8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e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jpe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png"/><Relationship Id="rId4" Type="http://schemas.openxmlformats.org/officeDocument/2006/relationships/image" Target="../media/image10.jpe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41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199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D9A73E-576D-411F-F7CF-69C337012659}"/>
              </a:ext>
            </a:extLst>
          </p:cNvPr>
          <p:cNvSpPr txBox="1">
            <a:spLocks/>
          </p:cNvSpPr>
          <p:nvPr userDrawn="1"/>
        </p:nvSpPr>
        <p:spPr>
          <a:xfrm>
            <a:off x="8740256" y="6491164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0964062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D725E6-317E-C8DB-370F-3C966E092487}"/>
              </a:ext>
            </a:extLst>
          </p:cNvPr>
          <p:cNvSpPr txBox="1">
            <a:spLocks/>
          </p:cNvSpPr>
          <p:nvPr userDrawn="1"/>
        </p:nvSpPr>
        <p:spPr>
          <a:xfrm>
            <a:off x="8545941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021036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C7887C-6110-7891-CEDD-DEDE13177A59}"/>
              </a:ext>
            </a:extLst>
          </p:cNvPr>
          <p:cNvSpPr/>
          <p:nvPr userDrawn="1"/>
        </p:nvSpPr>
        <p:spPr>
          <a:xfrm>
            <a:off x="2854302" y="6243763"/>
            <a:ext cx="370313" cy="265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3E63A3-D56A-C843-9198-681008A14A18}"/>
              </a:ext>
            </a:extLst>
          </p:cNvPr>
          <p:cNvSpPr/>
          <p:nvPr userDrawn="1"/>
        </p:nvSpPr>
        <p:spPr>
          <a:xfrm>
            <a:off x="2841600" y="6273544"/>
            <a:ext cx="370313" cy="265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E0E83-369D-E377-6197-4B00D6995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6" y="5941891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091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E73D9A-C21F-5E99-6218-CFCB2D47B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298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23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7007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030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18" y="5959824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213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68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2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228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6421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51E9F-1329-0AC6-3FAC-B514D1C3F4C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2199E1B3-520A-BF86-093F-929638A88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816666-4910-537E-E5B5-0F012CC2D1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02775" y="128588"/>
            <a:ext cx="2008188" cy="33655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9210734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22395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D5408E-8890-9EDB-C1C6-E6EE818A67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A95CAB-F40C-C320-68BC-838BDA11E2D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014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" y="-3085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2E6663-14B4-B447-3898-5F932BE9CC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491" y="3992563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6143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DB87C3-54EC-75BB-0F0C-5593B3F9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E0257D4-1209-75FD-6A93-30A7410D36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BBA92F-BBDE-F32B-2399-F7D39EF0D3F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133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081D7D-D932-C838-195D-A85B98A0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2354874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BDA0A6-B2D8-E625-55E8-7B8543804D6A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5026742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4BFC0DA-81A1-D6E5-E865-853DA58A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6DA9A10-A43A-FC65-F8EB-553E33DE7D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8AEED-9E99-6C03-ABF6-A50127B5A9B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370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0C7E5D-350B-7CD6-2475-8A53062E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9300112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9032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E2E95-82B4-489B-49B1-A756A684AAF7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836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5B4DEE-6F20-E849-CC39-02548226E158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52961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104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B0C1C-3869-A360-F963-62517172C3A6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558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C0903-9736-7531-288A-CFB5ADF3B51C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656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174DD-2B90-E1D0-93CE-D957FF64E851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771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793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D6F16-A202-A2EF-0D01-CBCB7986F8C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152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91BC2-14B4-978E-B7E7-68B0BE7E2FA9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435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BDD13-E3F4-F209-CF9B-285C84EF2A25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195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62C59-6296-3BBC-D3F5-6F285CA02D6D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23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6DB66-0C95-5271-4268-830EB859727A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707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97560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EFB250-9B12-6948-100E-E8CBDD7AF7EC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996396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867145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732" y="1825625"/>
            <a:ext cx="18165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0886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40E10D-6D1C-6147-FD90-85895F929A5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458592" y="1846701"/>
            <a:ext cx="167784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3B42B2-763A-FE8C-06EB-45F87526C7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7754" y="1888331"/>
            <a:ext cx="16875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0AD4A6B-0625-05F5-FB69-D576479408B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04044" y="1879600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1CE14F5-B4BA-B117-E289-A0B88CE778D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809161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69280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507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7EB1E-69C8-DC9C-243A-13EB147A7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65432" y="48988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14225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1448001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5CA9F-B16B-F4E5-EAFF-80776B025DF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450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5344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20" y="5952744"/>
            <a:ext cx="791336" cy="791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D0C931-B0B4-3696-CD83-17BF46D2B39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061329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D6D5F9-0489-A5D6-F728-7B5C7D9395B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4270889"/>
            <a:ext cx="5181600" cy="7096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73D356-FB1C-A722-DC4B-E6864B633F8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68335"/>
            <a:ext cx="5181600" cy="5659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D7DAAE-4F03-3723-EA41-3CD83F7A07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6055" y="3102816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D9EE58-2614-69D8-6062-9509F1229DE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324600" y="4278344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45A-AA8A-B48A-C2AA-FC60F7B0E97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24600" y="5317347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68586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C105679-9F08-8DA6-659A-F88FBFDFFC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33" y="4959627"/>
            <a:ext cx="979008" cy="9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874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4916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254480-A2E1-16AC-149A-7095946AB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9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F54D63-3F33-5CD4-FA1B-6D6448C1B33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409250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4A5B18-451C-9454-ACE5-142821367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704" y="3155805"/>
            <a:ext cx="2162372" cy="21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908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610E2A0-8D2C-46FE-2FF4-8DB77DA2CA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021796-755A-D4C4-282E-C7B4526C525C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066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12205897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859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785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62F95-280C-A3B7-60A1-7FD24EB94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018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463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177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321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00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951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632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11384678" y="6356350"/>
            <a:ext cx="6529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title"/>
          </p:nvPr>
        </p:nvSpPr>
        <p:spPr>
          <a:xfrm>
            <a:off x="805866" y="46208"/>
            <a:ext cx="11081334" cy="78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1"/>
          </p:nvPr>
        </p:nvSpPr>
        <p:spPr>
          <a:xfrm>
            <a:off x="805866" y="1137446"/>
            <a:ext cx="11081334" cy="503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ftr" idx="11"/>
          </p:nvPr>
        </p:nvSpPr>
        <p:spPr>
          <a:xfrm>
            <a:off x="443982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31B430-0FEC-1BCE-0871-06042667C7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5610049"/>
            <a:ext cx="4114801" cy="430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EF48BD-9F8B-A76E-A6A6-C9481BC85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825" y="4640086"/>
            <a:ext cx="4324350" cy="654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FAB879-2B1A-979E-4ACB-E5C08945E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512" y="3871736"/>
            <a:ext cx="3613151" cy="588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42051F-1ECD-B62B-8607-7B9652E1C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825" y="2890661"/>
            <a:ext cx="4030663" cy="66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47706898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A22C17-6B44-59FB-1660-7C3B34292051}"/>
              </a:ext>
            </a:extLst>
          </p:cNvPr>
          <p:cNvSpPr/>
          <p:nvPr userDrawn="1"/>
        </p:nvSpPr>
        <p:spPr>
          <a:xfrm>
            <a:off x="2451078" y="6178035"/>
            <a:ext cx="68366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D683D-354A-6AE8-C374-76366B16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617" y="5926042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155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305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018EDD8-68CE-25AC-3622-300127AD5579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204280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87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9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48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06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1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35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82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1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97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09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57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81A48-443E-0751-1EA8-A1061DA2F052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5D92458-15A0-A459-9C5C-D365275834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77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50134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22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518801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579716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17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04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1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F2A76-7EE6-4FF2-C01F-62B372DCA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67" y="3535281"/>
            <a:ext cx="1324884" cy="13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83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B8291-1FD7-7B72-33C9-E77D470E5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37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0C478-BB54-7542-776D-51C0B0A92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50" y="4531679"/>
            <a:ext cx="1735082" cy="17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800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952B4-FC87-08D8-E928-80378FDC1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35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5AC62-2ADD-8441-BB76-CD8031C5D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034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75B43F-1677-B0A1-BFF0-FB5A89D28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99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021900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5770211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569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1600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DE937-1910-A36F-C7AB-7C2C9948C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20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F6A95-E30F-26F7-8740-FC1BD55A6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22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596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44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6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46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64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03755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2555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537B62-BC4A-88B2-D566-37D7DFEE13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625312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Aptos" panose="020B0004020202020204" pitchFamily="34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994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471675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0337498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3D113A-AA66-171E-E580-3FD771077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2775" y="111125"/>
            <a:ext cx="2349500" cy="35560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1299702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41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3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91234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629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0974817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115342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820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292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881E40-8CC0-3153-E393-0BB08BE841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014455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2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2925772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335FC-695C-4DDC-6CA1-2CB03F797B3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0F397-0198-31FD-72FB-5ECC5CAF5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927B1-44B5-DAEC-F0BE-3BA4F296AF7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906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B0CB87-15DF-9EFE-851F-B01B16B57B2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368627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3A80D1-A083-3EF9-D9DD-EE449CE390D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073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33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0594486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DE61610-F43E-A95F-6A12-CFCDA518C6F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CABAB1A-E076-874D-80B6-9F044DB690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5980-7A06-CF20-C6CF-6BF923851D96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776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6B7C-8F05-AC9E-7CAB-23369A2CCD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503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471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923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45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853263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C7D7C-07E0-687F-8A94-D2FB5F040717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82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9069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9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340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532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148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331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7C274-7B9F-5F68-921C-3273C145A531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946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25F09-251E-949D-76E9-D2F2E25780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287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298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73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682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811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94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14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8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9711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4631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600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473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170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548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430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877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273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2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91.xml"/><Relationship Id="rId68" Type="http://schemas.openxmlformats.org/officeDocument/2006/relationships/slideLayout" Target="../slideLayouts/slideLayout96.xml"/><Relationship Id="rId84" Type="http://schemas.openxmlformats.org/officeDocument/2006/relationships/slideLayout" Target="../slideLayouts/slideLayout112.xml"/><Relationship Id="rId89" Type="http://schemas.openxmlformats.org/officeDocument/2006/relationships/slideLayout" Target="../slideLayouts/slideLayout117.xml"/><Relationship Id="rId112" Type="http://schemas.openxmlformats.org/officeDocument/2006/relationships/theme" Target="../theme/theme3.xml"/><Relationship Id="rId16" Type="http://schemas.openxmlformats.org/officeDocument/2006/relationships/slideLayout" Target="../slideLayouts/slideLayout44.xml"/><Relationship Id="rId107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81.xml"/><Relationship Id="rId58" Type="http://schemas.openxmlformats.org/officeDocument/2006/relationships/slideLayout" Target="../slideLayouts/slideLayout86.xml"/><Relationship Id="rId74" Type="http://schemas.openxmlformats.org/officeDocument/2006/relationships/slideLayout" Target="../slideLayouts/slideLayout102.xml"/><Relationship Id="rId79" Type="http://schemas.openxmlformats.org/officeDocument/2006/relationships/slideLayout" Target="../slideLayouts/slideLayout107.xml"/><Relationship Id="rId102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33.xml"/><Relationship Id="rId90" Type="http://schemas.openxmlformats.org/officeDocument/2006/relationships/slideLayout" Target="../slideLayouts/slideLayout118.xml"/><Relationship Id="rId95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64" Type="http://schemas.openxmlformats.org/officeDocument/2006/relationships/slideLayout" Target="../slideLayouts/slideLayout92.xml"/><Relationship Id="rId69" Type="http://schemas.openxmlformats.org/officeDocument/2006/relationships/slideLayout" Target="../slideLayouts/slideLayout97.xml"/><Relationship Id="rId80" Type="http://schemas.openxmlformats.org/officeDocument/2006/relationships/slideLayout" Target="../slideLayouts/slideLayout108.xml"/><Relationship Id="rId85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87.xml"/><Relationship Id="rId103" Type="http://schemas.openxmlformats.org/officeDocument/2006/relationships/slideLayout" Target="../slideLayouts/slideLayout131.xml"/><Relationship Id="rId108" Type="http://schemas.openxmlformats.org/officeDocument/2006/relationships/slideLayout" Target="../slideLayouts/slideLayout136.xml"/><Relationship Id="rId54" Type="http://schemas.openxmlformats.org/officeDocument/2006/relationships/slideLayout" Target="../slideLayouts/slideLayout82.xml"/><Relationship Id="rId70" Type="http://schemas.openxmlformats.org/officeDocument/2006/relationships/slideLayout" Target="../slideLayouts/slideLayout98.xml"/><Relationship Id="rId75" Type="http://schemas.openxmlformats.org/officeDocument/2006/relationships/slideLayout" Target="../slideLayouts/slideLayout103.xml"/><Relationship Id="rId91" Type="http://schemas.openxmlformats.org/officeDocument/2006/relationships/slideLayout" Target="../slideLayouts/slideLayout119.xml"/><Relationship Id="rId9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57" Type="http://schemas.openxmlformats.org/officeDocument/2006/relationships/slideLayout" Target="../slideLayouts/slideLayout85.xml"/><Relationship Id="rId106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60" Type="http://schemas.openxmlformats.org/officeDocument/2006/relationships/slideLayout" Target="../slideLayouts/slideLayout88.xml"/><Relationship Id="rId65" Type="http://schemas.openxmlformats.org/officeDocument/2006/relationships/slideLayout" Target="../slideLayouts/slideLayout93.xml"/><Relationship Id="rId73" Type="http://schemas.openxmlformats.org/officeDocument/2006/relationships/slideLayout" Target="../slideLayouts/slideLayout101.xml"/><Relationship Id="rId78" Type="http://schemas.openxmlformats.org/officeDocument/2006/relationships/slideLayout" Target="../slideLayouts/slideLayout106.xml"/><Relationship Id="rId81" Type="http://schemas.openxmlformats.org/officeDocument/2006/relationships/slideLayout" Target="../slideLayouts/slideLayout109.xml"/><Relationship Id="rId86" Type="http://schemas.openxmlformats.org/officeDocument/2006/relationships/slideLayout" Target="../slideLayouts/slideLayout114.xml"/><Relationship Id="rId94" Type="http://schemas.openxmlformats.org/officeDocument/2006/relationships/slideLayout" Target="../slideLayouts/slideLayout122.xml"/><Relationship Id="rId99" Type="http://schemas.openxmlformats.org/officeDocument/2006/relationships/slideLayout" Target="../slideLayouts/slideLayout127.xml"/><Relationship Id="rId101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67.xml"/><Relationship Id="rId109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78.xml"/><Relationship Id="rId55" Type="http://schemas.openxmlformats.org/officeDocument/2006/relationships/slideLayout" Target="../slideLayouts/slideLayout83.xml"/><Relationship Id="rId76" Type="http://schemas.openxmlformats.org/officeDocument/2006/relationships/slideLayout" Target="../slideLayouts/slideLayout104.xml"/><Relationship Id="rId97" Type="http://schemas.openxmlformats.org/officeDocument/2006/relationships/slideLayout" Target="../slideLayouts/slideLayout125.xml"/><Relationship Id="rId104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35.xml"/><Relationship Id="rId71" Type="http://schemas.openxmlformats.org/officeDocument/2006/relationships/slideLayout" Target="../slideLayouts/slideLayout99.xml"/><Relationship Id="rId9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66" Type="http://schemas.openxmlformats.org/officeDocument/2006/relationships/slideLayout" Target="../slideLayouts/slideLayout94.xml"/><Relationship Id="rId87" Type="http://schemas.openxmlformats.org/officeDocument/2006/relationships/slideLayout" Target="../slideLayouts/slideLayout115.xml"/><Relationship Id="rId110" Type="http://schemas.openxmlformats.org/officeDocument/2006/relationships/slideLayout" Target="../slideLayouts/slideLayout138.xml"/><Relationship Id="rId61" Type="http://schemas.openxmlformats.org/officeDocument/2006/relationships/slideLayout" Target="../slideLayouts/slideLayout89.xml"/><Relationship Id="rId82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56" Type="http://schemas.openxmlformats.org/officeDocument/2006/relationships/slideLayout" Target="../slideLayouts/slideLayout84.xml"/><Relationship Id="rId77" Type="http://schemas.openxmlformats.org/officeDocument/2006/relationships/slideLayout" Target="../slideLayouts/slideLayout105.xml"/><Relationship Id="rId100" Type="http://schemas.openxmlformats.org/officeDocument/2006/relationships/slideLayout" Target="../slideLayouts/slideLayout128.xml"/><Relationship Id="rId105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72" Type="http://schemas.openxmlformats.org/officeDocument/2006/relationships/slideLayout" Target="../slideLayouts/slideLayout100.xml"/><Relationship Id="rId93" Type="http://schemas.openxmlformats.org/officeDocument/2006/relationships/slideLayout" Target="../slideLayouts/slideLayout121.xml"/><Relationship Id="rId9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74.xml"/><Relationship Id="rId67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9.xml"/><Relationship Id="rId62" Type="http://schemas.openxmlformats.org/officeDocument/2006/relationships/slideLayout" Target="../slideLayouts/slideLayout90.xml"/><Relationship Id="rId83" Type="http://schemas.openxmlformats.org/officeDocument/2006/relationships/slideLayout" Target="../slideLayouts/slideLayout111.xml"/><Relationship Id="rId88" Type="http://schemas.openxmlformats.org/officeDocument/2006/relationships/slideLayout" Target="../slideLayouts/slideLayout116.xml"/><Relationship Id="rId111" Type="http://schemas.openxmlformats.org/officeDocument/2006/relationships/slideLayout" Target="../slideLayouts/slideLayout1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9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  <p:sldLayoutId id="2147483729" r:id="rId39"/>
    <p:sldLayoutId id="2147483730" r:id="rId40"/>
    <p:sldLayoutId id="2147483731" r:id="rId41"/>
    <p:sldLayoutId id="2147483732" r:id="rId42"/>
    <p:sldLayoutId id="2147483733" r:id="rId43"/>
    <p:sldLayoutId id="2147483734" r:id="rId44"/>
    <p:sldLayoutId id="2147483735" r:id="rId45"/>
    <p:sldLayoutId id="2147483736" r:id="rId46"/>
    <p:sldLayoutId id="2147483737" r:id="rId47"/>
    <p:sldLayoutId id="2147483738" r:id="rId48"/>
    <p:sldLayoutId id="2147483739" r:id="rId49"/>
    <p:sldLayoutId id="2147483740" r:id="rId50"/>
    <p:sldLayoutId id="2147483741" r:id="rId51"/>
    <p:sldLayoutId id="2147483742" r:id="rId52"/>
    <p:sldLayoutId id="2147483743" r:id="rId53"/>
    <p:sldLayoutId id="2147483744" r:id="rId54"/>
    <p:sldLayoutId id="2147483745" r:id="rId55"/>
    <p:sldLayoutId id="2147483746" r:id="rId56"/>
    <p:sldLayoutId id="2147483747" r:id="rId57"/>
    <p:sldLayoutId id="2147483748" r:id="rId58"/>
    <p:sldLayoutId id="2147483749" r:id="rId59"/>
    <p:sldLayoutId id="2147483750" r:id="rId60"/>
    <p:sldLayoutId id="2147483751" r:id="rId61"/>
    <p:sldLayoutId id="2147483752" r:id="rId62"/>
    <p:sldLayoutId id="2147483753" r:id="rId63"/>
    <p:sldLayoutId id="2147483754" r:id="rId64"/>
    <p:sldLayoutId id="2147483755" r:id="rId65"/>
    <p:sldLayoutId id="2147483756" r:id="rId66"/>
    <p:sldLayoutId id="2147483757" r:id="rId67"/>
    <p:sldLayoutId id="2147483758" r:id="rId68"/>
    <p:sldLayoutId id="2147483759" r:id="rId69"/>
    <p:sldLayoutId id="2147483760" r:id="rId70"/>
    <p:sldLayoutId id="2147483761" r:id="rId71"/>
    <p:sldLayoutId id="2147483762" r:id="rId72"/>
    <p:sldLayoutId id="2147483763" r:id="rId73"/>
    <p:sldLayoutId id="2147483764" r:id="rId74"/>
    <p:sldLayoutId id="2147483765" r:id="rId75"/>
    <p:sldLayoutId id="2147483766" r:id="rId76"/>
    <p:sldLayoutId id="2147483767" r:id="rId77"/>
    <p:sldLayoutId id="2147483768" r:id="rId78"/>
    <p:sldLayoutId id="2147483769" r:id="rId79"/>
    <p:sldLayoutId id="2147483770" r:id="rId80"/>
    <p:sldLayoutId id="2147483771" r:id="rId81"/>
    <p:sldLayoutId id="2147483772" r:id="rId82"/>
    <p:sldLayoutId id="2147483773" r:id="rId83"/>
    <p:sldLayoutId id="2147483774" r:id="rId84"/>
    <p:sldLayoutId id="2147483775" r:id="rId85"/>
    <p:sldLayoutId id="2147483776" r:id="rId86"/>
    <p:sldLayoutId id="2147483777" r:id="rId87"/>
    <p:sldLayoutId id="2147483778" r:id="rId88"/>
    <p:sldLayoutId id="2147483779" r:id="rId89"/>
    <p:sldLayoutId id="2147483780" r:id="rId90"/>
    <p:sldLayoutId id="2147483781" r:id="rId91"/>
    <p:sldLayoutId id="2147483782" r:id="rId92"/>
    <p:sldLayoutId id="2147483783" r:id="rId93"/>
    <p:sldLayoutId id="2147483784" r:id="rId94"/>
    <p:sldLayoutId id="2147483785" r:id="rId95"/>
    <p:sldLayoutId id="2147483786" r:id="rId96"/>
    <p:sldLayoutId id="2147483787" r:id="rId97"/>
    <p:sldLayoutId id="2147483788" r:id="rId98"/>
    <p:sldLayoutId id="2147483789" r:id="rId99"/>
    <p:sldLayoutId id="2147483790" r:id="rId100"/>
    <p:sldLayoutId id="2147483791" r:id="rId101"/>
    <p:sldLayoutId id="2147483792" r:id="rId102"/>
    <p:sldLayoutId id="2147483793" r:id="rId103"/>
    <p:sldLayoutId id="2147483794" r:id="rId104"/>
    <p:sldLayoutId id="2147483795" r:id="rId105"/>
    <p:sldLayoutId id="2147483796" r:id="rId106"/>
    <p:sldLayoutId id="2147483797" r:id="rId107"/>
    <p:sldLayoutId id="2147483798" r:id="rId108"/>
    <p:sldLayoutId id="2147483799" r:id="rId109"/>
    <p:sldLayoutId id="2147483800" r:id="rId110"/>
    <p:sldLayoutId id="2147483801" r:id="rId1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1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lcoe.safalapp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dolcoe.safalapps.com/resources/resourcesandtool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137" y="1311215"/>
            <a:ext cx="9133726" cy="2117785"/>
          </a:xfrm>
        </p:spPr>
        <p:txBody>
          <a:bodyPr>
            <a:normAutofit/>
          </a:bodyPr>
          <a:lstStyle/>
          <a:p>
            <a:r>
              <a:rPr lang="en-US" sz="4000" b="1">
                <a:effectLst/>
                <a:ea typeface="Calibri" panose="020F0502020204030204" pitchFamily="34" charset="0"/>
              </a:rPr>
              <a:t>Promising Practices in Registered Apprenticeship from a Rural Community College</a:t>
            </a:r>
            <a:endParaRPr lang="en-US" sz="4000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D9C4B3-0033-BC20-0CF4-F763D1BB91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/>
              <a:t>February 2025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70BCD9-3B45-7E18-207D-D7D9D9C6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7237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Aptos"/>
              </a:rPr>
              <a:t>Thank You for Joining 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4C65D-CFCD-5F9F-5384-C5527616C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i="1">
                <a:solidFill>
                  <a:prstClr val="black">
                    <a:lumMod val="75000"/>
                    <a:lumOff val="25000"/>
                  </a:prstClr>
                </a:solidFill>
                <a:latin typeface="Aptos"/>
                <a:ea typeface="+mj-ea"/>
                <a:cs typeface="+mj-cs"/>
              </a:rPr>
              <a:t>Email us your questions at RA_COE@SafalPartners.com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Apto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FA84AD-08DF-5890-9AAC-3CD93CE9B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ptos"/>
              </a:rPr>
              <a:t>For more information, visit: </a:t>
            </a:r>
            <a:r>
              <a:rPr lang="en-US">
                <a:latin typeface="Aptos"/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>
              <a:latin typeface="Aptos"/>
            </a:endParaRP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F0EC5C-6D8C-A877-290A-27F962D54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03" y="4890990"/>
            <a:ext cx="1209773" cy="12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08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Moderator</a:t>
            </a:r>
          </a:p>
        </p:txBody>
      </p:sp>
      <p:pic>
        <p:nvPicPr>
          <p:cNvPr id="1026" name="Picture 2" descr="Photo of Melissa Schroeder">
            <a:extLst>
              <a:ext uri="{FF2B5EF4-FFF2-40B4-BE49-F238E27FC236}">
                <a16:creationId xmlns:a16="http://schemas.microsoft.com/office/drawing/2014/main" id="{DBA0B1E5-E42F-6A83-CDF3-7FC126D89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17" b="8741"/>
          <a:stretch/>
        </p:blipFill>
        <p:spPr bwMode="auto">
          <a:xfrm>
            <a:off x="4865453" y="1880083"/>
            <a:ext cx="2461094" cy="2512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CD808D2-C150-87D4-617C-A79E772980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4738" y="4436855"/>
            <a:ext cx="3342525" cy="56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D274D"/>
                </a:solidFill>
              </a:rPr>
              <a:t>Melissa Schroeder</a:t>
            </a:r>
          </a:p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858EF35-827A-A268-A146-F10223BF6E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55710" y="4814405"/>
            <a:ext cx="3080580" cy="12541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>
                <a:solidFill>
                  <a:srgbClr val="0D274D"/>
                </a:solidFill>
                <a:ea typeface="Roboto"/>
              </a:rPr>
              <a:t>Director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>
                <a:solidFill>
                  <a:srgbClr val="0D274D"/>
                </a:solidFill>
                <a:ea typeface="Roboto"/>
              </a:rPr>
              <a:t>Safal Partners</a:t>
            </a: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660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880" y="1730660"/>
            <a:ext cx="7414260" cy="445689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ea typeface="+mn-lt"/>
                <a:cs typeface="Segoe UI"/>
              </a:rPr>
              <a:t>Led by Safal Partners</a:t>
            </a:r>
            <a:r>
              <a:rPr lang="en-US" sz="2400">
                <a:solidFill>
                  <a:schemeClr val="tx1"/>
                </a:solidFill>
              </a:rPr>
              <a:t>; </a:t>
            </a:r>
            <a:r>
              <a:rPr lang="en-US" sz="3600">
                <a:solidFill>
                  <a:schemeClr val="tx1"/>
                </a:solidFill>
                <a:ea typeface="+mn-lt"/>
                <a:cs typeface="Segoe UI"/>
              </a:rPr>
              <a:t>5 national partners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ea typeface="+mn-lt"/>
                <a:cs typeface="Segoe UI"/>
              </a:rPr>
              <a:t>We provide </a:t>
            </a:r>
            <a:r>
              <a:rPr lang="en-US" sz="4000" u="sng">
                <a:solidFill>
                  <a:schemeClr val="tx1"/>
                </a:solidFill>
                <a:ea typeface="+mn-lt"/>
                <a:cs typeface="Segoe UI"/>
              </a:rPr>
              <a:t>no-cost</a:t>
            </a:r>
            <a:r>
              <a:rPr lang="en-US" sz="4000">
                <a:solidFill>
                  <a:schemeClr val="tx1"/>
                </a:solidFill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ea typeface="+mn-lt"/>
                <a:cs typeface="Segoe UI"/>
              </a:rPr>
              <a:t>Individual TA/coaching sessions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>
                <a:ea typeface="+mn-lt"/>
                <a:cs typeface="Segoe UI"/>
              </a:rPr>
              <a:t>Online resources (desk aids, guides, frameworks, etc.)</a:t>
            </a:r>
            <a:br>
              <a:rPr lang="en-US" sz="3600">
                <a:ea typeface="+mn-lt"/>
                <a:cs typeface="Segoe UI" panose="020B0502040204020203" pitchFamily="34" charset="0"/>
              </a:rPr>
            </a:b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9AEEBB-4948-A36F-3CF5-A3C4F227E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2242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068" y="5961549"/>
            <a:ext cx="3917022" cy="3159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8" name="Picture 7" descr="NAWDP, COABE, NDI, WIA, and FASTPORT logos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460" y="2276473"/>
            <a:ext cx="3099645" cy="2227979"/>
          </a:xfrm>
          <a:prstGeom prst="rect">
            <a:avLst/>
          </a:prstGeom>
        </p:spPr>
      </p:pic>
      <p:pic>
        <p:nvPicPr>
          <p:cNvPr id="1026" name="Picture 2" descr="QR code for Center of Excellence Website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3D2F-4DA3-0EA8-977B-57BF02A90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Online Resources, On-Demand TA</a:t>
            </a:r>
          </a:p>
        </p:txBody>
      </p:sp>
      <p:pic>
        <p:nvPicPr>
          <p:cNvPr id="12" name="Picture 11" descr="Center of Excellence website homepage">
            <a:extLst>
              <a:ext uri="{FF2B5EF4-FFF2-40B4-BE49-F238E27FC236}">
                <a16:creationId xmlns:a16="http://schemas.microsoft.com/office/drawing/2014/main" id="{D5E6C9BF-FF7F-4A8F-3D20-7D5F56AE2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8" y="1884770"/>
            <a:ext cx="5148763" cy="3089352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F4963F1-5F51-0C38-7E42-8C56D86FB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562" y="5280753"/>
            <a:ext cx="5804401" cy="619635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0070C0"/>
                </a:solidFill>
                <a:latin typeface="Calibri" panose="020F0502020204030204"/>
                <a:hlinkClick r:id="rId4" tooltip="https://dolcoe.safalapps.com/resources/resourcesandtool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https://dolcoe.safalapps.com/resources/resourcesandtools</a:t>
            </a:r>
            <a:endParaRPr lang="en-US" sz="1800">
              <a:solidFill>
                <a:srgbClr val="0070C0"/>
              </a:solidFill>
              <a:latin typeface="Calibri" panose="020F0502020204030204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F47CBC-A094-A1B6-C7BF-804124D99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82474" y="1645920"/>
            <a:ext cx="4794178" cy="4096512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532F49-F992-1037-D4D2-E0A30DAB9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1495" y="1771154"/>
            <a:ext cx="4636135" cy="10224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>
                <a:cs typeface="Arial" panose="020B0604020202020204" pitchFamily="34" charset="0"/>
              </a:rPr>
              <a:t>Registered Apprenticeship Partner Profile Questionnaire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CE91DD-3CD0-0E5F-1BEE-9960A2096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926" y="3002095"/>
            <a:ext cx="2737761" cy="157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06ACD3-5751-C9BA-CCAF-AA727646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50591" y="3813047"/>
            <a:ext cx="1693025" cy="1702293"/>
          </a:xfrm>
          <a:prstGeom prst="rect">
            <a:avLst/>
          </a:prstGeom>
          <a:solidFill>
            <a:srgbClr val="FAAB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QR Code for Partner Profile Questionnaire: &#10;https://dolcoe.safalapps.com/sites/default/files/2022-11/Partnership%20Questionnaire.pdf">
            <a:extLst>
              <a:ext uri="{FF2B5EF4-FFF2-40B4-BE49-F238E27FC236}">
                <a16:creationId xmlns:a16="http://schemas.microsoft.com/office/drawing/2014/main" id="{9DB89EC1-7D79-7378-E8C7-58A78A294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5100" y="3870139"/>
            <a:ext cx="1520726" cy="15859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AC045-D57B-1A88-656D-4BA90BCE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803902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52B1-77FA-D73F-6F36-F53F9E903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86684-1BA0-E137-4A00-524CB86BA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Panelist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Photo of David Shofstahl">
            <a:extLst>
              <a:ext uri="{FF2B5EF4-FFF2-40B4-BE49-F238E27FC236}">
                <a16:creationId xmlns:a16="http://schemas.microsoft.com/office/drawing/2014/main" id="{5A5CF1B7-11F7-4C70-DB5E-52407F070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874" y="1853189"/>
            <a:ext cx="1936322" cy="2396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A1ADF0E-B73C-0143-848B-066733291C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30773" y="4412672"/>
            <a:ext cx="3342525" cy="56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D274D"/>
                </a:solidFill>
              </a:rPr>
              <a:t>David Shofstahl</a:t>
            </a:r>
          </a:p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95045D4-DA67-9B75-9E05-4F34AA3740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65156" y="4796126"/>
            <a:ext cx="5492463" cy="125412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6400">
                <a:solidFill>
                  <a:srgbClr val="0D274D"/>
                </a:solidFill>
                <a:ea typeface="Roboto"/>
              </a:rPr>
              <a:t>AHTI Workforce Coach,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6400">
                <a:solidFill>
                  <a:srgbClr val="0D274D"/>
                </a:solidFill>
                <a:ea typeface="Roboto"/>
              </a:rPr>
              <a:t>Apprenticeship Coordinator,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6400">
                <a:solidFill>
                  <a:srgbClr val="0D274D"/>
                </a:solidFill>
                <a:ea typeface="Roboto"/>
              </a:rPr>
              <a:t>Skilled Trades Program Manager,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6400">
                <a:solidFill>
                  <a:srgbClr val="0D274D"/>
                </a:solidFill>
                <a:ea typeface="Roboto"/>
              </a:rPr>
              <a:t>Mountain Gateway Community College</a:t>
            </a: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A2519C-FB0E-9164-E1B4-27DD37970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69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Mountain Gateway Community College - Established 1962&#10;&#10;David Shofstahl, Apprenticeship Coordinator&#10;&#10;Get in Touch&#10;Phone: 540-863-2920&#10;Website: mgcc.edu&#10;Email: dshofstahl@mgcc.edu&#10;Address: 1000 College Drive, Clifton Forge, VA 2442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40" b="-1664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7488" y="-260673"/>
            <a:ext cx="7497022" cy="2776613"/>
          </a:xfrm>
          <a:custGeom>
            <a:avLst/>
            <a:gdLst/>
            <a:ahLst/>
            <a:cxnLst/>
            <a:rect l="l" t="t" r="r" b="b"/>
            <a:pathLst>
              <a:path w="5039139" h="1866306">
                <a:moveTo>
                  <a:pt x="0" y="0"/>
                </a:moveTo>
                <a:lnTo>
                  <a:pt x="5039140" y="0"/>
                </a:lnTo>
                <a:lnTo>
                  <a:pt x="5039140" y="1866306"/>
                </a:lnTo>
                <a:lnTo>
                  <a:pt x="0" y="1866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2879147" y="2390501"/>
            <a:ext cx="6446407" cy="11900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1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David Shofstahl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</a:b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Apprenticeship Coordinator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86883" y="4355108"/>
            <a:ext cx="301823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GET IN TOUCH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04439" y="5152177"/>
            <a:ext cx="207820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540-863-2920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04439" y="5557233"/>
            <a:ext cx="267931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mgcc.edu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00800" y="5152177"/>
            <a:ext cx="363098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dshofstahl@mgcc.edu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00800" y="5557233"/>
            <a:ext cx="5080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1000 College Drive,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Clifton Forge, VA 24422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30473" y="5195339"/>
            <a:ext cx="243803" cy="243803"/>
          </a:xfrm>
          <a:custGeom>
            <a:avLst/>
            <a:gdLst/>
            <a:ahLst/>
            <a:cxnLst/>
            <a:rect l="l" t="t" r="r" b="b"/>
            <a:pathLst>
              <a:path w="365705" h="365705">
                <a:moveTo>
                  <a:pt x="0" y="0"/>
                </a:moveTo>
                <a:lnTo>
                  <a:pt x="365705" y="0"/>
                </a:lnTo>
                <a:lnTo>
                  <a:pt x="365705" y="365705"/>
                </a:lnTo>
                <a:lnTo>
                  <a:pt x="0" y="365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4112" y="5195339"/>
            <a:ext cx="243803" cy="243803"/>
          </a:xfrm>
          <a:custGeom>
            <a:avLst/>
            <a:gdLst/>
            <a:ahLst/>
            <a:cxnLst/>
            <a:rect l="l" t="t" r="r" b="b"/>
            <a:pathLst>
              <a:path w="365705" h="365705">
                <a:moveTo>
                  <a:pt x="0" y="0"/>
                </a:moveTo>
                <a:lnTo>
                  <a:pt x="365704" y="0"/>
                </a:lnTo>
                <a:lnTo>
                  <a:pt x="365704" y="365705"/>
                </a:lnTo>
                <a:lnTo>
                  <a:pt x="0" y="3657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4112" y="5600395"/>
            <a:ext cx="243803" cy="243803"/>
          </a:xfrm>
          <a:custGeom>
            <a:avLst/>
            <a:gdLst/>
            <a:ahLst/>
            <a:cxnLst/>
            <a:rect l="l" t="t" r="r" b="b"/>
            <a:pathLst>
              <a:path w="365705" h="365705">
                <a:moveTo>
                  <a:pt x="0" y="0"/>
                </a:moveTo>
                <a:lnTo>
                  <a:pt x="365704" y="0"/>
                </a:lnTo>
                <a:lnTo>
                  <a:pt x="365704" y="365705"/>
                </a:lnTo>
                <a:lnTo>
                  <a:pt x="0" y="365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30473" y="5600395"/>
            <a:ext cx="243803" cy="243803"/>
          </a:xfrm>
          <a:custGeom>
            <a:avLst/>
            <a:gdLst/>
            <a:ahLst/>
            <a:cxnLst/>
            <a:rect l="l" t="t" r="r" b="b"/>
            <a:pathLst>
              <a:path w="365705" h="365705">
                <a:moveTo>
                  <a:pt x="0" y="0"/>
                </a:moveTo>
                <a:lnTo>
                  <a:pt x="365705" y="0"/>
                </a:lnTo>
                <a:lnTo>
                  <a:pt x="365705" y="365705"/>
                </a:lnTo>
                <a:lnTo>
                  <a:pt x="0" y="3657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0C7B38EF-30AC-A4E3-6FD5-B2620DF363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340" y="981438"/>
            <a:ext cx="4933287" cy="163286"/>
          </a:xfrm>
        </p:spPr>
        <p:txBody>
          <a:bodyPr>
            <a:normAutofit fontScale="90000"/>
          </a:bodyPr>
          <a:lstStyle/>
          <a:p>
            <a:r>
              <a:rPr lang="en-US" sz="800">
                <a:solidFill>
                  <a:schemeClr val="bg1"/>
                </a:solidFill>
              </a:rPr>
              <a:t>Mountain Gateway Community College</a:t>
            </a:r>
          </a:p>
        </p:txBody>
      </p:sp>
      <p:sp>
        <p:nvSpPr>
          <p:cNvPr id="2" name="Freeform 2" descr="Logo of Mountain Gateway Community College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flipV="1">
            <a:off x="-10886" y="-2177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11200" y="3292217"/>
            <a:ext cx="2404905" cy="336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342900" lvl="0" indent="-342900">
              <a:lnSpc>
                <a:spcPts val="3283"/>
              </a:lnSpc>
              <a:buFont typeface="Arial" panose="020B0604020202020204" pitchFamily="34" charset="0"/>
              <a:buChar char="•"/>
              <a:defRPr sz="2345" b="1" spc="-44">
                <a:solidFill>
                  <a:srgbClr val="263E8B"/>
                </a:solidFill>
                <a:latin typeface="Roboto"/>
                <a:ea typeface="Roboto"/>
                <a:cs typeface="Roboto"/>
              </a:defRPr>
            </a:lvl1pPr>
          </a:lstStyle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20+ years of experience providing customized training (RTI).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AACC ECCA Initiative (2019-2022) served 113 Registered Apprentices (RAs).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Addressed common myths and challenges surrounding RA.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63" b="1" i="0" u="none" strike="noStrike" kern="1200" cap="none" spc="-29" normalizeH="0" baseline="0" noProof="0">
              <a:ln>
                <a:noFill/>
              </a:ln>
              <a:solidFill>
                <a:srgbClr val="263E8B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63" b="1" i="0" u="none" strike="noStrike" kern="1200" cap="none" spc="-29" normalizeH="0" baseline="0" noProof="0">
              <a:ln>
                <a:noFill/>
              </a:ln>
              <a:solidFill>
                <a:srgbClr val="263E8B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485110" y="3295218"/>
            <a:ext cx="2600004" cy="280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342900" lvl="0" indent="-342900">
              <a:lnSpc>
                <a:spcPts val="3283"/>
              </a:lnSpc>
              <a:buFont typeface="Arial" panose="020B0604020202020204" pitchFamily="34" charset="0"/>
              <a:buChar char="•"/>
              <a:defRPr sz="2345" spc="-44">
                <a:solidFill>
                  <a:srgbClr val="263E8B"/>
                </a:solidFill>
                <a:latin typeface="Roboto"/>
                <a:ea typeface="Roboto"/>
                <a:cs typeface="Roboto"/>
              </a:defRPr>
            </a:lvl1pPr>
          </a:lstStyle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Increase number of registered sponsors.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Be an advocate for State Apprenticeship Office.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Promote the Champions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Articulate value of RA clearly and consistently.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Provide flexible RTI alternatives </a:t>
            </a:r>
            <a:r>
              <a:rPr kumimoji="0" lang="en-US" sz="1563" b="0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(online, off-campus, etc.)</a:t>
            </a: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.</a:t>
            </a:r>
            <a:endParaRPr kumimoji="0" lang="en-US" sz="1563" b="0" i="0" u="none" strike="noStrike" kern="1200" cap="none" spc="-29" normalizeH="0" baseline="0" noProof="0">
              <a:ln>
                <a:noFill/>
              </a:ln>
              <a:solidFill>
                <a:srgbClr val="263E8B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219564" y="3292217"/>
            <a:ext cx="2670438" cy="280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342900" lvl="0" indent="-342900">
              <a:lnSpc>
                <a:spcPts val="3283"/>
              </a:lnSpc>
              <a:buFont typeface="Arial" panose="020B0604020202020204" pitchFamily="34" charset="0"/>
              <a:buChar char="•"/>
              <a:defRPr sz="2345" spc="-44">
                <a:solidFill>
                  <a:srgbClr val="263E8B"/>
                </a:solidFill>
                <a:latin typeface="Roboto"/>
                <a:ea typeface="Roboto"/>
                <a:cs typeface="Roboto"/>
              </a:defRPr>
            </a:lvl1pPr>
          </a:lstStyle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Greater interest in registered apprenticeships.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Improved communication and collaboration with</a:t>
            </a:r>
            <a:b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State RA consultants.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Stronger relationship with area agencies and partners to promote RAs.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Innovative strategies for expanding apprenticeships.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46329" y="3292217"/>
            <a:ext cx="2537671" cy="2801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342900" lvl="0" indent="-342900">
              <a:lnSpc>
                <a:spcPts val="3283"/>
              </a:lnSpc>
              <a:buFont typeface="Arial" panose="020B0604020202020204" pitchFamily="34" charset="0"/>
              <a:buChar char="•"/>
              <a:defRPr sz="2345" spc="-44">
                <a:solidFill>
                  <a:srgbClr val="263E8B"/>
                </a:solidFill>
                <a:latin typeface="Roboto"/>
                <a:ea typeface="Roboto"/>
                <a:cs typeface="Roboto"/>
              </a:defRPr>
            </a:lvl1pPr>
          </a:lstStyle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Independent study RTI.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Incumbent worker funds and wrap-a-round funds for RAs </a:t>
            </a:r>
            <a:r>
              <a:rPr kumimoji="0" lang="en-US" sz="1563" b="0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(WIOA)</a:t>
            </a: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Foster pro-RA culture.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Expanding RTI-approved programing </a:t>
            </a:r>
            <a:r>
              <a:rPr kumimoji="0" lang="en-US" sz="1563" b="0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(NCCER)</a:t>
            </a: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.</a:t>
            </a:r>
            <a:endParaRPr kumimoji="0" lang="en-US" sz="1563" b="0" i="0" u="none" strike="noStrike" kern="1200" cap="none" spc="-29" normalizeH="0" baseline="0" noProof="0">
              <a:ln>
                <a:noFill/>
              </a:ln>
              <a:solidFill>
                <a:srgbClr val="263E8B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3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55 active RAs in skilled trades programs </a:t>
            </a:r>
          </a:p>
          <a:p>
            <a:pPr marL="228611" marR="0" lvl="0" indent="-228611" algn="l" defTabSz="609630" rtl="0" eaLnBrk="1" fontAlgn="auto" latinLnBrk="0" hangingPunct="1">
              <a:lnSpc>
                <a:spcPts val="21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67" b="0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(1 per 415 workers)</a:t>
            </a:r>
            <a:r>
              <a:rPr kumimoji="0" lang="en-US" sz="1567" b="1" i="0" u="none" strike="noStrike" kern="1200" cap="none" spc="-29" normalizeH="0" baseline="0" noProof="0">
                <a:ln>
                  <a:noFill/>
                </a:ln>
                <a:solidFill>
                  <a:srgbClr val="263E8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.</a:t>
            </a:r>
            <a:endParaRPr kumimoji="0" lang="en-US" sz="1567" b="0" i="0" u="none" strike="noStrike" kern="1200" cap="none" spc="-29" normalizeH="0" baseline="0" noProof="0">
              <a:ln>
                <a:noFill/>
              </a:ln>
              <a:solidFill>
                <a:srgbClr val="263E8B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88894" y="1313658"/>
            <a:ext cx="1678045" cy="167804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C6D7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25062" y="1322824"/>
            <a:ext cx="1678045" cy="167804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C6D7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61230" y="1309076"/>
            <a:ext cx="1678045" cy="167804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C6D7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2726" y="1318242"/>
            <a:ext cx="1678045" cy="1678045"/>
            <a:chOff x="0" y="0"/>
            <a:chExt cx="3356089" cy="335608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356089" cy="3356089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6D70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5863" y="360146"/>
              <a:ext cx="1904364" cy="2635798"/>
            </a:xfrm>
            <a:custGeom>
              <a:avLst/>
              <a:gdLst/>
              <a:ahLst/>
              <a:cxnLst/>
              <a:rect l="l" t="t" r="r" b="b"/>
              <a:pathLst>
                <a:path w="1904364" h="2635798">
                  <a:moveTo>
                    <a:pt x="0" y="0"/>
                  </a:moveTo>
                  <a:lnTo>
                    <a:pt x="1904363" y="0"/>
                  </a:lnTo>
                  <a:lnTo>
                    <a:pt x="1904363" y="2635797"/>
                  </a:lnTo>
                  <a:lnTo>
                    <a:pt x="0" y="2635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3862" y="1739069"/>
            <a:ext cx="1348109" cy="1017823"/>
          </a:xfrm>
          <a:custGeom>
            <a:avLst/>
            <a:gdLst/>
            <a:ahLst/>
            <a:cxnLst/>
            <a:rect l="l" t="t" r="r" b="b"/>
            <a:pathLst>
              <a:path w="2022164" h="1526734">
                <a:moveTo>
                  <a:pt x="0" y="0"/>
                </a:moveTo>
                <a:lnTo>
                  <a:pt x="2022164" y="0"/>
                </a:lnTo>
                <a:lnTo>
                  <a:pt x="2022164" y="1526734"/>
                </a:lnTo>
                <a:lnTo>
                  <a:pt x="0" y="1526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983" y="1535432"/>
            <a:ext cx="965599" cy="1104115"/>
          </a:xfrm>
          <a:custGeom>
            <a:avLst/>
            <a:gdLst/>
            <a:ahLst/>
            <a:cxnLst/>
            <a:rect l="l" t="t" r="r" b="b"/>
            <a:pathLst>
              <a:path w="1448398" h="1656173">
                <a:moveTo>
                  <a:pt x="0" y="0"/>
                </a:moveTo>
                <a:lnTo>
                  <a:pt x="1448398" y="0"/>
                </a:lnTo>
                <a:lnTo>
                  <a:pt x="1448398" y="1656172"/>
                </a:lnTo>
                <a:lnTo>
                  <a:pt x="0" y="165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09139" y="1570734"/>
            <a:ext cx="1182224" cy="1182224"/>
          </a:xfrm>
          <a:custGeom>
            <a:avLst/>
            <a:gdLst/>
            <a:ahLst/>
            <a:cxnLst/>
            <a:rect l="l" t="t" r="r" b="b"/>
            <a:pathLst>
              <a:path w="1773336" h="1773336">
                <a:moveTo>
                  <a:pt x="0" y="0"/>
                </a:moveTo>
                <a:lnTo>
                  <a:pt x="1773337" y="0"/>
                </a:lnTo>
                <a:lnTo>
                  <a:pt x="1773337" y="1773336"/>
                </a:lnTo>
                <a:lnTo>
                  <a:pt x="0" y="1773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095AFE-5AEE-A785-A4AA-9C32106E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7"/>
          <a:stretch/>
        </p:blipFill>
        <p:spPr>
          <a:xfrm>
            <a:off x="711200" y="-41451"/>
            <a:ext cx="2621280" cy="10454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B70A82-1FE1-6523-E9FB-E8BE0D7C2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7"/>
          <a:stretch/>
        </p:blipFill>
        <p:spPr>
          <a:xfrm>
            <a:off x="3378109" y="-41452"/>
            <a:ext cx="2621280" cy="10454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133CFC-6F63-16C5-33A1-1073B47D9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7"/>
          <a:stretch/>
        </p:blipFill>
        <p:spPr>
          <a:xfrm>
            <a:off x="6156705" y="-41452"/>
            <a:ext cx="2621280" cy="10454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9E7B64-7513-CDDA-2F07-25F4D90AD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7"/>
          <a:stretch/>
        </p:blipFill>
        <p:spPr>
          <a:xfrm>
            <a:off x="8935302" y="-45966"/>
            <a:ext cx="2621280" cy="10454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92BBBC-C194-06AF-7CF6-329A2C55B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33"/>
          <a:stretch/>
        </p:blipFill>
        <p:spPr>
          <a:xfrm>
            <a:off x="11535002" y="-41452"/>
            <a:ext cx="646112" cy="10454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A904D9-D035-4FB3-A68E-0F91DD50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7" r="7227"/>
          <a:stretch/>
        </p:blipFill>
        <p:spPr>
          <a:xfrm>
            <a:off x="-10887" y="-45967"/>
            <a:ext cx="702021" cy="1045431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91DB804-596A-D132-7947-09204F421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-10887" y="889000"/>
            <a:ext cx="12202887" cy="0"/>
          </a:xfrm>
          <a:prstGeom prst="line">
            <a:avLst/>
          </a:prstGeom>
          <a:ln w="127000">
            <a:solidFill>
              <a:srgbClr val="212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6120-9F16-A5B2-357C-8EDFB1E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7682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kern="100">
                <a:effectLst/>
                <a:latin typeface="Aptos"/>
                <a:ea typeface="Calibri"/>
                <a:cs typeface="Times New Roman"/>
              </a:rPr>
              <a:t>Contact Us, Become a Partner</a:t>
            </a:r>
            <a:endParaRPr lang="en-US" b="1">
              <a:latin typeface="Aptos"/>
              <a:ea typeface="Calibri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1F25C-F779-0A17-3344-2CA68EAFB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916" y="2320925"/>
            <a:ext cx="6181165" cy="31001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 dirty="0">
                <a:solidFill>
                  <a:schemeClr val="tx1"/>
                </a:solidFill>
                <a:latin typeface="Aptos"/>
              </a:rPr>
              <a:t>Receive</a:t>
            </a:r>
            <a:r>
              <a:rPr lang="en-US" dirty="0">
                <a:solidFill>
                  <a:schemeClr val="tx1"/>
                </a:solidFill>
                <a:latin typeface="Aptos"/>
              </a:rPr>
              <a:t> no-cost expert TA,  </a:t>
            </a:r>
            <a:br>
              <a:rPr lang="en-US" dirty="0">
                <a:latin typeface="Aptos"/>
              </a:rPr>
            </a:br>
            <a:r>
              <a:rPr lang="en-US" dirty="0">
                <a:solidFill>
                  <a:schemeClr val="tx1"/>
                </a:solidFill>
                <a:latin typeface="Aptos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 dirty="0">
                <a:solidFill>
                  <a:schemeClr val="tx1"/>
                </a:solidFill>
                <a:latin typeface="Aptos"/>
              </a:rPr>
              <a:t>Network </a:t>
            </a:r>
            <a:r>
              <a:rPr lang="en-US" dirty="0">
                <a:solidFill>
                  <a:schemeClr val="tx1"/>
                </a:solidFill>
                <a:latin typeface="Aptos"/>
              </a:rPr>
              <a:t>with potential </a:t>
            </a:r>
            <a:br>
              <a:rPr lang="en-US" dirty="0">
                <a:latin typeface="Aptos"/>
              </a:rPr>
            </a:br>
            <a:r>
              <a:rPr lang="en-US" dirty="0">
                <a:solidFill>
                  <a:schemeClr val="tx1"/>
                </a:solidFill>
                <a:latin typeface="Aptos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 dirty="0">
                <a:solidFill>
                  <a:schemeClr val="tx1"/>
                </a:solidFill>
                <a:latin typeface="Aptos"/>
              </a:rPr>
              <a:t>Be </a:t>
            </a:r>
            <a:r>
              <a:rPr lang="en-US" dirty="0">
                <a:solidFill>
                  <a:schemeClr val="tx1"/>
                </a:solidFill>
                <a:latin typeface="Aptos"/>
              </a:rPr>
              <a:t>nationally recognized for your work</a:t>
            </a:r>
            <a:endParaRPr lang="en-US" dirty="0">
              <a:solidFill>
                <a:schemeClr val="tx1"/>
              </a:solidFill>
              <a:latin typeface="Aptos"/>
              <a:ea typeface="Raleway"/>
              <a:cs typeface="Raleway"/>
            </a:endParaRPr>
          </a:p>
        </p:txBody>
      </p:sp>
      <p:sp>
        <p:nvSpPr>
          <p:cNvPr id="6" name="Rectangle 5" descr="QR Code for Partner Form">
            <a:extLst>
              <a:ext uri="{FF2B5EF4-FFF2-40B4-BE49-F238E27FC236}">
                <a16:creationId xmlns:a16="http://schemas.microsoft.com/office/drawing/2014/main" id="{029DE638-65ED-08CC-1409-199D9155E4B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837115" y="1996826"/>
            <a:ext cx="3223260" cy="4079889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41B0B7-FA8E-7C5D-B3B5-4EA886B87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5482" y="2011438"/>
            <a:ext cx="288663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Aptos"/>
                <a:cs typeface="Arial"/>
              </a:rPr>
              <a:t>Scan for Partner Form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3" descr="Qr code for Partner Form: https://safalpartners.jotform.com/form/221015771142040">
            <a:extLst>
              <a:ext uri="{FF2B5EF4-FFF2-40B4-BE49-F238E27FC236}">
                <a16:creationId xmlns:a16="http://schemas.microsoft.com/office/drawing/2014/main" id="{B9197C90-5D7A-C570-CA04-D37FC26D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434" y="3069273"/>
            <a:ext cx="2448622" cy="25110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C0B5EBB-723F-911F-C383-E4BDCB8F9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415F7-C7C3-1C72-6CB0-CEF364247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2" y="5953125"/>
            <a:ext cx="869112" cy="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437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EE3503-5602-47E3-8319-CEEC43BF28D6}">
  <ds:schemaRefs>
    <ds:schemaRef ds:uri="4cd59d27-ca2b-4708-b9c7-7fa281384922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2f00f82b-dce9-458f-ab1d-1c5fd145e219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2654DD0-3D84-4CFC-A97D-364980E300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E199E7-C13F-414B-A3E6-ACB42EDCFB42}">
  <ds:schemaRefs>
    <ds:schemaRef ds:uri="2f00f82b-dce9-458f-ab1d-1c5fd145e219"/>
    <ds:schemaRef ds:uri="4cd59d27-ca2b-4708-b9c7-7fa281384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374</Words>
  <Application>Microsoft Office PowerPoint</Application>
  <PresentationFormat>Widescreen</PresentationFormat>
  <Paragraphs>67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Aptos</vt:lpstr>
      <vt:lpstr>Arial</vt:lpstr>
      <vt:lpstr>Calibri</vt:lpstr>
      <vt:lpstr>Montserrat SemiBold</vt:lpstr>
      <vt:lpstr>Roboto</vt:lpstr>
      <vt:lpstr>Roboto Bold</vt:lpstr>
      <vt:lpstr>Wingdings</vt:lpstr>
      <vt:lpstr>Wingdings 2</vt:lpstr>
      <vt:lpstr>1_Office Theme</vt:lpstr>
      <vt:lpstr>Office Theme</vt:lpstr>
      <vt:lpstr>10_Office Theme</vt:lpstr>
      <vt:lpstr>11_Office Theme</vt:lpstr>
      <vt:lpstr>Promising Practices in Registered Apprenticeship from a Rural Community College</vt:lpstr>
      <vt:lpstr>Moderator</vt:lpstr>
      <vt:lpstr>Center of Excellence Overview</vt:lpstr>
      <vt:lpstr>Online Resources, On-Demand TA</vt:lpstr>
      <vt:lpstr>Panelist</vt:lpstr>
      <vt:lpstr>David Shofstahl Apprenticeship Coordinator</vt:lpstr>
      <vt:lpstr>Mountain Gateway Community College</vt:lpstr>
      <vt:lpstr>Questions and Discussion</vt:lpstr>
      <vt:lpstr>Contact Us, Become a Partner</vt:lpstr>
      <vt:lpstr>Thank You for Joining Us</vt:lpstr>
    </vt:vector>
  </TitlesOfParts>
  <Manager>Judy Blanchard, Jana Bauer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February 2025 Webinar Promising Practices in Registered Apprenticeship from a Rural Community College</dc:title>
  <dc:creator>Lauren Fraulo, Melissa Schroeder</dc:creator>
  <cp:keywords>Registered Apprenticeship, rural, community colleges</cp:keywords>
  <cp:lastModifiedBy>Colleen Beck</cp:lastModifiedBy>
  <cp:revision>5</cp:revision>
  <dcterms:created xsi:type="dcterms:W3CDTF">2025-02-10T17:07:20Z</dcterms:created>
  <dcterms:modified xsi:type="dcterms:W3CDTF">2025-02-25T20:52:29Z</dcterms:modified>
  <cp:category>Registered Apprenticeship, rural, community colleges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