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Lst>
  <p:notesMasterIdLst>
    <p:notesMasterId r:id="rId40"/>
  </p:notesMasterIdLst>
  <p:sldIdLst>
    <p:sldId id="256" r:id="rId5"/>
    <p:sldId id="264" r:id="rId6"/>
    <p:sldId id="1774" r:id="rId7"/>
    <p:sldId id="1775" r:id="rId8"/>
    <p:sldId id="1761" r:id="rId9"/>
    <p:sldId id="1769" r:id="rId10"/>
    <p:sldId id="1770" r:id="rId11"/>
    <p:sldId id="1791" r:id="rId12"/>
    <p:sldId id="1777" r:id="rId13"/>
    <p:sldId id="1778" r:id="rId14"/>
    <p:sldId id="1779" r:id="rId15"/>
    <p:sldId id="1780" r:id="rId16"/>
    <p:sldId id="731" r:id="rId17"/>
    <p:sldId id="732" r:id="rId18"/>
    <p:sldId id="1781" r:id="rId19"/>
    <p:sldId id="1782" r:id="rId20"/>
    <p:sldId id="1783" r:id="rId21"/>
    <p:sldId id="1784" r:id="rId22"/>
    <p:sldId id="1762" r:id="rId23"/>
    <p:sldId id="1768" r:id="rId24"/>
    <p:sldId id="1763" r:id="rId25"/>
    <p:sldId id="1765" r:id="rId26"/>
    <p:sldId id="1785" r:id="rId27"/>
    <p:sldId id="1764" r:id="rId28"/>
    <p:sldId id="1766" r:id="rId29"/>
    <p:sldId id="1767" r:id="rId30"/>
    <p:sldId id="1786" r:id="rId31"/>
    <p:sldId id="735" r:id="rId32"/>
    <p:sldId id="736" r:id="rId33"/>
    <p:sldId id="737" r:id="rId34"/>
    <p:sldId id="738" r:id="rId35"/>
    <p:sldId id="1787" r:id="rId36"/>
    <p:sldId id="1788" r:id="rId37"/>
    <p:sldId id="1789" r:id="rId38"/>
    <p:sldId id="179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59C752-2525-71CB-7807-7B9AB669AB9E}" name="Clare Vanderpool" initials="CV" userId="S::clare.vanderpool@safalpartners.com::e960daf4-3a69-4cc2-9c12-e5ed686c0160" providerId="AD"/>
  <p188:author id="{E0384261-A7B9-3D92-DC1F-F1AAC0DFB7E5}" name="Lisa Rice" initials="" userId="S::lisa.rice@safalpartners.com::da68d56e-ad6c-437e-8950-9d35568b768d" providerId="AD"/>
  <p188:author id="{6C9E338E-3575-D922-8638-DBB3198D8DE7}" name="Katie Adams" initials="KA" userId="S::Katie.Adams@safalpartners.com::9f2e6d00-44bd-4c75-9c75-d813f6b933da" providerId="AD"/>
  <p188:author id="{F5CDE29B-3EFC-D5BE-8DDE-F756FF4E4250}" name="Jana Bauer" initials="JB" userId="S::jana.bauer@safalpartners.com::f18a3f3c-4c69-4a10-b4b6-ac99762a0cf5" providerId="AD"/>
  <p188:author id="{CE21EBCB-E5FB-F1E1-A17D-C1C739217AFE}" name="Katie Adams" initials="KA" userId="S::katie.adams@safalpartners.com::9f2e6d00-44bd-4c75-9c75-d813f6b933da" providerId="AD"/>
  <p188:author id="{BEA4BADA-3A62-75E9-1149-3637B0CB55BB}" name="Fleet, Abby" initials="FA" userId="S::afleet@bcm.edu::c878d58f-c565-41dc-a684-9d168b397a3f" providerId="AD"/>
  <p188:author id="{240231DE-3EFA-53BD-D1E8-5116182198A2}" name="Lisa Rice" initials="LR" userId="93014a320e154e19" providerId="Windows Live"/>
  <p188:author id="{99D8F1DF-9179-D62F-B323-FB64596310B0}" name="Jennifer Cowns" initials="JC" userId="S::jennifer.cowns@safalpartners.com::c8959f4d-51a8-4bd9-b274-b156c9774b25" providerId="AD"/>
  <p188:author id="{8885EAF5-A2DF-7948-9D26-6EB82AE714C3}" name="Colleen Beck" initials="CB" userId="S::colleen.beck@safalpartners.com::ba75c042-afab-452f-9300-eeb2d9ca8f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15E"/>
    <a:srgbClr val="0D274D"/>
    <a:srgbClr val="FFC000"/>
    <a:srgbClr val="ED7D31"/>
    <a:srgbClr val="FAAB1C"/>
    <a:srgbClr val="FF9801"/>
    <a:srgbClr val="01D9AB"/>
    <a:srgbClr val="26FFE0"/>
    <a:srgbClr val="04A9F4"/>
    <a:srgbClr val="D4B2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6C8DF7-246B-4CF3-8B6A-45AB3C43987D}" v="1" dt="2025-02-25T20:46:00.486"/>
    <p1510:client id="{D3803A03-3782-2947-2134-5A526ABAE609}" v="1" dt="2025-02-25T16:20:46.900"/>
    <p1510:client id="{DA655B4F-A6A7-465B-8564-486E607D2946}" v="15" dt="2025-02-25T16:22:46.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75E80-5214-4D9F-9836-139C1E5E55DE}"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B9C84-A7DA-45F9-846D-9152DECA8268}" type="slidenum">
              <a:rPr lang="en-US" smtClean="0"/>
              <a:t>‹#›</a:t>
            </a:fld>
            <a:endParaRPr lang="en-US"/>
          </a:p>
        </p:txBody>
      </p:sp>
    </p:spTree>
    <p:extLst>
      <p:ext uri="{BB962C8B-B14F-4D97-AF65-F5344CB8AC3E}">
        <p14:creationId xmlns:p14="http://schemas.microsoft.com/office/powerpoint/2010/main" val="3214281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a:cs typeface="Calibri"/>
            </a:endParaRPr>
          </a:p>
        </p:txBody>
      </p:sp>
      <p:sp>
        <p:nvSpPr>
          <p:cNvPr id="4" name="Slide Number Placeholder 3"/>
          <p:cNvSpPr>
            <a:spLocks noGrp="1"/>
          </p:cNvSpPr>
          <p:nvPr>
            <p:ph type="sldNum" sz="quarter" idx="5"/>
          </p:nvPr>
        </p:nvSpPr>
        <p:spPr/>
        <p:txBody>
          <a:bodyPr/>
          <a:lstStyle/>
          <a:p>
            <a:fld id="{80CB9C84-A7DA-45F9-846D-9152DECA8268}" type="slidenum">
              <a:rPr lang="en-US" smtClean="0"/>
              <a:t>2</a:t>
            </a:fld>
            <a:endParaRPr lang="en-US"/>
          </a:p>
        </p:txBody>
      </p:sp>
    </p:spTree>
    <p:extLst>
      <p:ext uri="{BB962C8B-B14F-4D97-AF65-F5344CB8AC3E}">
        <p14:creationId xmlns:p14="http://schemas.microsoft.com/office/powerpoint/2010/main" val="2753044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15</a:t>
            </a:fld>
            <a:endParaRPr lang="en-US"/>
          </a:p>
        </p:txBody>
      </p:sp>
    </p:spTree>
    <p:extLst>
      <p:ext uri="{BB962C8B-B14F-4D97-AF65-F5344CB8AC3E}">
        <p14:creationId xmlns:p14="http://schemas.microsoft.com/office/powerpoint/2010/main" val="3795195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16</a:t>
            </a:fld>
            <a:endParaRPr lang="en-US"/>
          </a:p>
        </p:txBody>
      </p:sp>
    </p:spTree>
    <p:extLst>
      <p:ext uri="{BB962C8B-B14F-4D97-AF65-F5344CB8AC3E}">
        <p14:creationId xmlns:p14="http://schemas.microsoft.com/office/powerpoint/2010/main" val="2868463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18</a:t>
            </a:fld>
            <a:endParaRPr lang="en-US"/>
          </a:p>
        </p:txBody>
      </p:sp>
    </p:spTree>
    <p:extLst>
      <p:ext uri="{BB962C8B-B14F-4D97-AF65-F5344CB8AC3E}">
        <p14:creationId xmlns:p14="http://schemas.microsoft.com/office/powerpoint/2010/main" val="4077466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19</a:t>
            </a:fld>
            <a:endParaRPr lang="en-US"/>
          </a:p>
        </p:txBody>
      </p:sp>
    </p:spTree>
    <p:extLst>
      <p:ext uri="{BB962C8B-B14F-4D97-AF65-F5344CB8AC3E}">
        <p14:creationId xmlns:p14="http://schemas.microsoft.com/office/powerpoint/2010/main" val="140478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20</a:t>
            </a:fld>
            <a:endParaRPr lang="en-US"/>
          </a:p>
        </p:txBody>
      </p:sp>
    </p:spTree>
    <p:extLst>
      <p:ext uri="{BB962C8B-B14F-4D97-AF65-F5344CB8AC3E}">
        <p14:creationId xmlns:p14="http://schemas.microsoft.com/office/powerpoint/2010/main" val="1401225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21</a:t>
            </a:fld>
            <a:endParaRPr lang="en-US"/>
          </a:p>
        </p:txBody>
      </p:sp>
    </p:spTree>
    <p:extLst>
      <p:ext uri="{BB962C8B-B14F-4D97-AF65-F5344CB8AC3E}">
        <p14:creationId xmlns:p14="http://schemas.microsoft.com/office/powerpoint/2010/main" val="2511761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22</a:t>
            </a:fld>
            <a:endParaRPr lang="en-US"/>
          </a:p>
        </p:txBody>
      </p:sp>
    </p:spTree>
    <p:extLst>
      <p:ext uri="{BB962C8B-B14F-4D97-AF65-F5344CB8AC3E}">
        <p14:creationId xmlns:p14="http://schemas.microsoft.com/office/powerpoint/2010/main" val="760521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23</a:t>
            </a:fld>
            <a:endParaRPr lang="en-US"/>
          </a:p>
        </p:txBody>
      </p:sp>
    </p:spTree>
    <p:extLst>
      <p:ext uri="{BB962C8B-B14F-4D97-AF65-F5344CB8AC3E}">
        <p14:creationId xmlns:p14="http://schemas.microsoft.com/office/powerpoint/2010/main" val="2877581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24</a:t>
            </a:fld>
            <a:endParaRPr lang="en-US"/>
          </a:p>
        </p:txBody>
      </p:sp>
    </p:spTree>
    <p:extLst>
      <p:ext uri="{BB962C8B-B14F-4D97-AF65-F5344CB8AC3E}">
        <p14:creationId xmlns:p14="http://schemas.microsoft.com/office/powerpoint/2010/main" val="3591560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25</a:t>
            </a:fld>
            <a:endParaRPr lang="en-US"/>
          </a:p>
        </p:txBody>
      </p:sp>
    </p:spTree>
    <p:extLst>
      <p:ext uri="{BB962C8B-B14F-4D97-AF65-F5344CB8AC3E}">
        <p14:creationId xmlns:p14="http://schemas.microsoft.com/office/powerpoint/2010/main" val="1920228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3</a:t>
            </a:fld>
            <a:endParaRPr lang="en-US"/>
          </a:p>
        </p:txBody>
      </p:sp>
    </p:spTree>
    <p:extLst>
      <p:ext uri="{BB962C8B-B14F-4D97-AF65-F5344CB8AC3E}">
        <p14:creationId xmlns:p14="http://schemas.microsoft.com/office/powerpoint/2010/main" val="591610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26</a:t>
            </a:fld>
            <a:endParaRPr lang="en-US"/>
          </a:p>
        </p:txBody>
      </p:sp>
    </p:spTree>
    <p:extLst>
      <p:ext uri="{BB962C8B-B14F-4D97-AF65-F5344CB8AC3E}">
        <p14:creationId xmlns:p14="http://schemas.microsoft.com/office/powerpoint/2010/main" val="2667091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410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390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04C6-EB7D-9F46-B615-FB7AF5247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82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C5D5C-49E7-432C-9EC0-256838963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809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C5D5C-49E7-432C-9EC0-256838963A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969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34</a:t>
            </a:fld>
            <a:endParaRPr lang="en-US"/>
          </a:p>
        </p:txBody>
      </p:sp>
    </p:spTree>
    <p:extLst>
      <p:ext uri="{BB962C8B-B14F-4D97-AF65-F5344CB8AC3E}">
        <p14:creationId xmlns:p14="http://schemas.microsoft.com/office/powerpoint/2010/main" val="1963481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12F3256-0F80-4475-8BEB-548FAFFD8D93}" type="slidenum">
              <a:rPr lang="en-US" smtClean="0"/>
              <a:t>4</a:t>
            </a:fld>
            <a:endParaRPr lang="en-US"/>
          </a:p>
        </p:txBody>
      </p:sp>
    </p:spTree>
    <p:extLst>
      <p:ext uri="{BB962C8B-B14F-4D97-AF65-F5344CB8AC3E}">
        <p14:creationId xmlns:p14="http://schemas.microsoft.com/office/powerpoint/2010/main" val="2844792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6</a:t>
            </a:fld>
            <a:endParaRPr lang="en-US"/>
          </a:p>
        </p:txBody>
      </p:sp>
    </p:spTree>
    <p:extLst>
      <p:ext uri="{BB962C8B-B14F-4D97-AF65-F5344CB8AC3E}">
        <p14:creationId xmlns:p14="http://schemas.microsoft.com/office/powerpoint/2010/main" val="1469347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7</a:t>
            </a:fld>
            <a:endParaRPr lang="en-US"/>
          </a:p>
        </p:txBody>
      </p:sp>
    </p:spTree>
    <p:extLst>
      <p:ext uri="{BB962C8B-B14F-4D97-AF65-F5344CB8AC3E}">
        <p14:creationId xmlns:p14="http://schemas.microsoft.com/office/powerpoint/2010/main" val="4103689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2F87B3-AEC0-4A48-9BB8-61B7C21FDC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723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9</a:t>
            </a:fld>
            <a:endParaRPr lang="en-US"/>
          </a:p>
        </p:txBody>
      </p:sp>
    </p:spTree>
    <p:extLst>
      <p:ext uri="{BB962C8B-B14F-4D97-AF65-F5344CB8AC3E}">
        <p14:creationId xmlns:p14="http://schemas.microsoft.com/office/powerpoint/2010/main" val="330644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10</a:t>
            </a:fld>
            <a:endParaRPr lang="en-US"/>
          </a:p>
        </p:txBody>
      </p:sp>
    </p:spTree>
    <p:extLst>
      <p:ext uri="{BB962C8B-B14F-4D97-AF65-F5344CB8AC3E}">
        <p14:creationId xmlns:p14="http://schemas.microsoft.com/office/powerpoint/2010/main" val="1949695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2F87B3-AEC0-4A48-9BB8-61B7C21FDCE8}" type="slidenum">
              <a:rPr lang="en-US" smtClean="0"/>
              <a:t>11</a:t>
            </a:fld>
            <a:endParaRPr lang="en-US"/>
          </a:p>
        </p:txBody>
      </p:sp>
    </p:spTree>
    <p:extLst>
      <p:ext uri="{BB962C8B-B14F-4D97-AF65-F5344CB8AC3E}">
        <p14:creationId xmlns:p14="http://schemas.microsoft.com/office/powerpoint/2010/main" val="2622471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8F92881-A822-9978-A363-DBACD061C61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2/25/2025</a:t>
            </a:fld>
            <a:endParaRPr lang="en-US"/>
          </a:p>
        </p:txBody>
      </p:sp>
      <p:sp>
        <p:nvSpPr>
          <p:cNvPr id="5" name="Footer Placeholder 4">
            <a:extLst>
              <a:ext uri="{FF2B5EF4-FFF2-40B4-BE49-F238E27FC236}">
                <a16:creationId xmlns:a16="http://schemas.microsoft.com/office/drawing/2014/main" id="{B67C7AF2-39D5-DFBD-6155-7D8D9A4A65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58956B-A688-9048-5917-FD6E80F3CCBB}"/>
              </a:ext>
            </a:extLst>
          </p:cNvPr>
          <p:cNvSpPr>
            <a:spLocks noGrp="1"/>
          </p:cNvSpPr>
          <p:nvPr>
            <p:ph type="sldNum" sz="quarter" idx="12"/>
          </p:nvPr>
        </p:nvSpPr>
        <p:spPr/>
        <p:txBody>
          <a:bodyPr/>
          <a:lstStyle/>
          <a:p>
            <a:fld id="{5DC376C7-CCAB-4A43-82C7-E28708528D9E}" type="slidenum">
              <a:rPr lang="en-US" smtClean="0"/>
              <a:t>‹#›</a:t>
            </a:fld>
            <a:endParaRPr lang="en-US"/>
          </a:p>
        </p:txBody>
      </p:sp>
      <p:pic>
        <p:nvPicPr>
          <p:cNvPr id="8" name="Picture 7" descr="A close-up of a hand&#10;&#10;Description automatically generated with medium confidence">
            <a:extLst>
              <a:ext uri="{FF2B5EF4-FFF2-40B4-BE49-F238E27FC236}">
                <a16:creationId xmlns:a16="http://schemas.microsoft.com/office/drawing/2014/main" id="{AE0F94A1-B65A-6C4E-FAFB-D9161CDF4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286" y="0"/>
            <a:ext cx="12185650" cy="6861574"/>
          </a:xfrm>
          <a:prstGeom prst="rect">
            <a:avLst/>
          </a:prstGeom>
        </p:spPr>
      </p:pic>
      <p:sp>
        <p:nvSpPr>
          <p:cNvPr id="2" name="Title 1">
            <a:extLst>
              <a:ext uri="{FF2B5EF4-FFF2-40B4-BE49-F238E27FC236}">
                <a16:creationId xmlns:a16="http://schemas.microsoft.com/office/drawing/2014/main" id="{CCEB861F-DBA2-A8CC-809C-82D6F4D66EE0}"/>
              </a:ext>
            </a:extLst>
          </p:cNvPr>
          <p:cNvSpPr>
            <a:spLocks noGrp="1"/>
          </p:cNvSpPr>
          <p:nvPr>
            <p:ph type="title"/>
          </p:nvPr>
        </p:nvSpPr>
        <p:spPr>
          <a:xfrm>
            <a:off x="1071113" y="1561619"/>
            <a:ext cx="10515600" cy="1325563"/>
          </a:xfrm>
        </p:spPr>
        <p:txBody>
          <a:bodyPr/>
          <a:lstStyle>
            <a:lvl1pPr algn="ctr">
              <a:defRPr>
                <a:solidFill>
                  <a:schemeClr val="bg1"/>
                </a:solidFill>
              </a:defRPr>
            </a:lvl1pPr>
          </a:lstStyle>
          <a:p>
            <a:r>
              <a:rPr lang="en-US"/>
              <a:t>Click to edit Master title style</a:t>
            </a:r>
          </a:p>
        </p:txBody>
      </p:sp>
      <p:sp>
        <p:nvSpPr>
          <p:cNvPr id="9" name="Text Placeholder 8">
            <a:extLst>
              <a:ext uri="{FF2B5EF4-FFF2-40B4-BE49-F238E27FC236}">
                <a16:creationId xmlns:a16="http://schemas.microsoft.com/office/drawing/2014/main" id="{E3B55CF2-F5A6-8A19-6203-68233867B1C1}"/>
              </a:ext>
            </a:extLst>
          </p:cNvPr>
          <p:cNvSpPr>
            <a:spLocks noGrp="1"/>
          </p:cNvSpPr>
          <p:nvPr>
            <p:ph type="body" sz="quarter" idx="13" hasCustomPrompt="1"/>
          </p:nvPr>
        </p:nvSpPr>
        <p:spPr>
          <a:xfrm>
            <a:off x="4537494" y="5106988"/>
            <a:ext cx="2812631" cy="439797"/>
          </a:xfrm>
        </p:spPr>
        <p:txBody>
          <a:bodyPr>
            <a:noAutofit/>
          </a:bodyPr>
          <a:lstStyle>
            <a:lvl1pPr marL="0" indent="0">
              <a:buNone/>
              <a:defRPr sz="2400">
                <a:solidFill>
                  <a:schemeClr val="bg1"/>
                </a:solidFill>
              </a:defRPr>
            </a:lvl1pPr>
          </a:lstStyle>
          <a:p>
            <a:pPr lvl="0"/>
            <a:r>
              <a:rPr lang="en-US"/>
              <a:t>Month, day year</a:t>
            </a:r>
          </a:p>
        </p:txBody>
      </p:sp>
      <p:sp>
        <p:nvSpPr>
          <p:cNvPr id="10" name="Slide Number Placeholder 5">
            <a:extLst>
              <a:ext uri="{FF2B5EF4-FFF2-40B4-BE49-F238E27FC236}">
                <a16:creationId xmlns:a16="http://schemas.microsoft.com/office/drawing/2014/main" id="{521DF25D-A5B9-5A23-7F64-966FE8C041D1}"/>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72057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pic>
        <p:nvPicPr>
          <p:cNvPr id="7" name="Picture 6" descr="A picture containing application&#10;&#10;Description automatically generated">
            <a:extLst>
              <a:ext uri="{FF2B5EF4-FFF2-40B4-BE49-F238E27FC236}">
                <a16:creationId xmlns:a16="http://schemas.microsoft.com/office/drawing/2014/main" id="{E7A357EA-AB33-9C1A-0A4C-7FD6E8CD38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74"/>
            <a:ext cx="12185650" cy="6861574"/>
          </a:xfrm>
          <a:prstGeom prst="rect">
            <a:avLst/>
          </a:prstGeom>
        </p:spPr>
      </p:pic>
      <p:sp>
        <p:nvSpPr>
          <p:cNvPr id="4" name="Rectangle 3">
            <a:extLst>
              <a:ext uri="{FF2B5EF4-FFF2-40B4-BE49-F238E27FC236}">
                <a16:creationId xmlns:a16="http://schemas.microsoft.com/office/drawing/2014/main" id="{F5C7BC85-63DD-5A48-223C-8B0ECB22F6BD}"/>
              </a:ext>
            </a:extLst>
          </p:cNvPr>
          <p:cNvSpPr/>
          <p:nvPr userDrawn="1"/>
        </p:nvSpPr>
        <p:spPr>
          <a:xfrm>
            <a:off x="-6350" y="2142836"/>
            <a:ext cx="12192000" cy="2201918"/>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p:nvPr>
        </p:nvSpPr>
        <p:spPr>
          <a:xfrm>
            <a:off x="831850" y="2764431"/>
            <a:ext cx="10515600" cy="1325563"/>
          </a:xfrm>
        </p:spPr>
        <p:txBody>
          <a:bodyPr/>
          <a:lstStyle/>
          <a:p>
            <a:r>
              <a:rPr lang="en-US"/>
              <a:t>Click to edit Master title style</a:t>
            </a:r>
          </a:p>
        </p:txBody>
      </p:sp>
      <p:pic>
        <p:nvPicPr>
          <p:cNvPr id="12" name="Picture 11" descr="Diagram&#10;&#10;Description automatically generated">
            <a:extLst>
              <a:ext uri="{FF2B5EF4-FFF2-40B4-BE49-F238E27FC236}">
                <a16:creationId xmlns:a16="http://schemas.microsoft.com/office/drawing/2014/main" id="{60A50D4A-DDE8-EC08-A614-062E705A54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682805A0-EC07-0748-EEF8-2E38171550E4}"/>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41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433-7E60-E2BC-CDA7-1DC0618B6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343395-0155-A566-25D3-321177416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A16992-C2ED-6D6C-6842-003CFA524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F600C-EA44-2B16-12FB-C46AC31F631D}"/>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2/25/2025</a:t>
            </a:fld>
            <a:endParaRPr lang="en-US"/>
          </a:p>
        </p:txBody>
      </p:sp>
      <p:sp>
        <p:nvSpPr>
          <p:cNvPr id="6" name="Footer Placeholder 5">
            <a:extLst>
              <a:ext uri="{FF2B5EF4-FFF2-40B4-BE49-F238E27FC236}">
                <a16:creationId xmlns:a16="http://schemas.microsoft.com/office/drawing/2014/main" id="{722387EF-C3E0-1DE6-71CD-EB13675B23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CC322-AD58-5CEB-F7CC-ADD944450EE4}"/>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404910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D41B-8801-2DDB-ACD3-78E234B36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37A46-FBF7-7BD6-2DAB-FAEB1F5DE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810A6B-B9EB-42CD-AD6B-77471871A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BBF902-C639-5B75-CAB3-60D700B1EE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2/25/2025</a:t>
            </a:fld>
            <a:endParaRPr lang="en-US"/>
          </a:p>
        </p:txBody>
      </p:sp>
      <p:sp>
        <p:nvSpPr>
          <p:cNvPr id="6" name="Footer Placeholder 5">
            <a:extLst>
              <a:ext uri="{FF2B5EF4-FFF2-40B4-BE49-F238E27FC236}">
                <a16:creationId xmlns:a16="http://schemas.microsoft.com/office/drawing/2014/main" id="{674289B5-53C5-7E6C-0D47-8E07EC6E0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F5CC411-B080-1956-B9C3-AD717A00AF17}"/>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225977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C0FED-5B1E-1D03-68DD-49432DE8A8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A4C8B4-7FE7-7172-E22E-A7FBB44427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84B00-F6B4-25B3-5B43-48DD8D46E4CE}"/>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2/25/2025</a:t>
            </a:fld>
            <a:endParaRPr lang="en-US"/>
          </a:p>
        </p:txBody>
      </p:sp>
      <p:sp>
        <p:nvSpPr>
          <p:cNvPr id="5" name="Footer Placeholder 4">
            <a:extLst>
              <a:ext uri="{FF2B5EF4-FFF2-40B4-BE49-F238E27FC236}">
                <a16:creationId xmlns:a16="http://schemas.microsoft.com/office/drawing/2014/main" id="{653AE3D2-5DC4-473B-7DD7-4139A3E6A1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9FB532-69D2-E2D1-8AD4-89BCA9C6472A}"/>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1052329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236E6-0316-8834-8C22-AEC120DBC6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0BD4F-B53A-26A7-2934-34D33C12E0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FD9DF-1743-FB60-8E1E-7F33C78B1847}"/>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2/25/2025</a:t>
            </a:fld>
            <a:endParaRPr lang="en-US"/>
          </a:p>
        </p:txBody>
      </p:sp>
      <p:sp>
        <p:nvSpPr>
          <p:cNvPr id="5" name="Footer Placeholder 4">
            <a:extLst>
              <a:ext uri="{FF2B5EF4-FFF2-40B4-BE49-F238E27FC236}">
                <a16:creationId xmlns:a16="http://schemas.microsoft.com/office/drawing/2014/main" id="{87BB84C0-FF74-0760-4E71-923A5C0B88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9793FD-4296-02C4-0E12-E5FBBAF7668F}"/>
              </a:ext>
            </a:extLst>
          </p:cNvPr>
          <p:cNvSpPr>
            <a:spLocks noGrp="1"/>
          </p:cNvSpPr>
          <p:nvPr>
            <p:ph type="sldNum" sz="quarter" idx="12"/>
          </p:nvPr>
        </p:nvSpPr>
        <p:spPr/>
        <p:txBody>
          <a:bodyPr/>
          <a:lstStyle/>
          <a:p>
            <a:fld id="{5DC376C7-CCAB-4A43-82C7-E28708528D9E}" type="slidenum">
              <a:rPr lang="en-US" smtClean="0"/>
              <a:t>‹#›</a:t>
            </a:fld>
            <a:endParaRPr lang="en-US"/>
          </a:p>
        </p:txBody>
      </p:sp>
    </p:spTree>
    <p:extLst>
      <p:ext uri="{BB962C8B-B14F-4D97-AF65-F5344CB8AC3E}">
        <p14:creationId xmlns:p14="http://schemas.microsoft.com/office/powerpoint/2010/main" val="2233702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descr="Decorative">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 y="2"/>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Tree>
    <p:extLst>
      <p:ext uri="{BB962C8B-B14F-4D97-AF65-F5344CB8AC3E}">
        <p14:creationId xmlns:p14="http://schemas.microsoft.com/office/powerpoint/2010/main" val="25172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Discussion</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10797"/>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532521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grpSp>
        <p:nvGrpSpPr>
          <p:cNvPr id="2" name="Top Corner Embellishment">
            <a:extLst>
              <a:ext uri="{FF2B5EF4-FFF2-40B4-BE49-F238E27FC236}">
                <a16:creationId xmlns:a16="http://schemas.microsoft.com/office/drawing/2014/main" id="{4F555946-CB04-9F04-9975-1135ED49DE7F}"/>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8" name="Freeform: Shape 7">
              <a:extLst>
                <a:ext uri="{FF2B5EF4-FFF2-40B4-BE49-F238E27FC236}">
                  <a16:creationId xmlns:a16="http://schemas.microsoft.com/office/drawing/2014/main" id="{BA7CB6B3-2CD5-6A36-BFAD-413E7C246B0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A55941D6-52C7-4A65-8DF9-81C5ECE7DA0D}"/>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2B7E73F1-C4F0-E444-8297-33929C1BAE7F}"/>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1" name="Text Placeholder 190">
            <a:extLst>
              <a:ext uri="{FF2B5EF4-FFF2-40B4-BE49-F238E27FC236}">
                <a16:creationId xmlns:a16="http://schemas.microsoft.com/office/drawing/2014/main" id="{2BFF4C1B-7199-F8CC-DFBF-CB4D9E202069}"/>
              </a:ext>
            </a:extLst>
          </p:cNvPr>
          <p:cNvSpPr>
            <a:spLocks noGrp="1"/>
          </p:cNvSpPr>
          <p:nvPr>
            <p:ph type="body" sz="quarter" idx="13"/>
          </p:nvPr>
        </p:nvSpPr>
        <p:spPr>
          <a:xfrm>
            <a:off x="8253413" y="1492250"/>
            <a:ext cx="2635250" cy="1647825"/>
          </a:xfrm>
        </p:spPr>
        <p:txBody>
          <a:bodyPr/>
          <a:lstStyle>
            <a:lvl1pPr marL="0" indent="0">
              <a:buNone/>
              <a:defRPr/>
            </a:lvl1pPr>
          </a:lstStyle>
          <a:p>
            <a:pPr lvl="0"/>
            <a:endParaRPr lang="en-US"/>
          </a:p>
        </p:txBody>
      </p:sp>
    </p:spTree>
    <p:extLst>
      <p:ext uri="{BB962C8B-B14F-4D97-AF65-F5344CB8AC3E}">
        <p14:creationId xmlns:p14="http://schemas.microsoft.com/office/powerpoint/2010/main" val="3956049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1825625"/>
            <a:ext cx="6290094"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A7E64E00-8757-3F43-FF9B-3871A42E9E95}"/>
              </a:ext>
            </a:extLst>
          </p:cNvPr>
          <p:cNvSpPr>
            <a:spLocks noGrp="1"/>
          </p:cNvSpPr>
          <p:nvPr>
            <p:ph type="body" sz="quarter" idx="13"/>
          </p:nvPr>
        </p:nvSpPr>
        <p:spPr>
          <a:xfrm>
            <a:off x="657225" y="2033588"/>
            <a:ext cx="4119563" cy="3792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19BDA62-342A-CC96-F9E6-BDE1B1A48B0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2"/>
            <a:ext cx="12179296" cy="6857998"/>
          </a:xfrm>
          <a:prstGeom prst="rect">
            <a:avLst/>
          </a:prstGeom>
        </p:spPr>
      </p:pic>
      <p:sp>
        <p:nvSpPr>
          <p:cNvPr id="10" name="Rectangle 9">
            <a:extLst>
              <a:ext uri="{FF2B5EF4-FFF2-40B4-BE49-F238E27FC236}">
                <a16:creationId xmlns:a16="http://schemas.microsoft.com/office/drawing/2014/main" id="{46C3CF87-E359-6394-B75E-5A7D50E1FE95}"/>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9C31EF54-5947-6BC7-A87F-C1D0638A46A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3718585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2"/>
            <a:ext cx="12179296" cy="6857998"/>
          </a:xfrm>
          <a:prstGeom prst="rect">
            <a:avLst/>
          </a:prstGeom>
        </p:spPr>
      </p:pic>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54" y="-3576"/>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1325563"/>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5063706" y="2198669"/>
            <a:ext cx="6290094" cy="397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7D0FAA31-97FB-8B7A-528E-01970797EE95}"/>
              </a:ext>
            </a:extLst>
          </p:cNvPr>
          <p:cNvSpPr>
            <a:spLocks noGrp="1"/>
          </p:cNvSpPr>
          <p:nvPr>
            <p:ph type="sldNum" sz="quarter" idx="12"/>
          </p:nvPr>
        </p:nvSpPr>
        <p:spPr>
          <a:xfrm>
            <a:off x="8610599" y="6356350"/>
            <a:ext cx="3206931" cy="365125"/>
          </a:xfrm>
        </p:spPr>
        <p:txBody>
          <a:bodyPr/>
          <a:lstStyle>
            <a:lvl1pPr>
              <a:defRPr>
                <a:solidFill>
                  <a:schemeClr val="bg1"/>
                </a:solidFill>
              </a:defRPr>
            </a:lvl1pPr>
          </a:lstStyle>
          <a:p>
            <a:r>
              <a:rPr lang="en-US"/>
              <a:t>#</a:t>
            </a:r>
          </a:p>
        </p:txBody>
      </p:sp>
      <p:sp>
        <p:nvSpPr>
          <p:cNvPr id="5" name="Text Placeholder 4">
            <a:extLst>
              <a:ext uri="{FF2B5EF4-FFF2-40B4-BE49-F238E27FC236}">
                <a16:creationId xmlns:a16="http://schemas.microsoft.com/office/drawing/2014/main" id="{7EFDCA5D-B84B-6754-30C6-E1E8AD72DAF1}"/>
              </a:ext>
            </a:extLst>
          </p:cNvPr>
          <p:cNvSpPr>
            <a:spLocks noGrp="1"/>
          </p:cNvSpPr>
          <p:nvPr>
            <p:ph type="body" sz="quarter" idx="13"/>
          </p:nvPr>
        </p:nvSpPr>
        <p:spPr>
          <a:xfrm>
            <a:off x="574675" y="2044700"/>
            <a:ext cx="4254500" cy="3894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39F52B-7429-7F6F-0372-262C431CC8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704" y="-3578"/>
            <a:ext cx="12179296" cy="6857998"/>
          </a:xfrm>
          <a:prstGeom prst="rect">
            <a:avLst/>
          </a:prstGeom>
        </p:spPr>
      </p:pic>
      <p:sp>
        <p:nvSpPr>
          <p:cNvPr id="4" name="Rectangle 3">
            <a:extLst>
              <a:ext uri="{FF2B5EF4-FFF2-40B4-BE49-F238E27FC236}">
                <a16:creationId xmlns:a16="http://schemas.microsoft.com/office/drawing/2014/main" id="{45A01EB4-0763-5C50-36DB-9D794ABBF72C}"/>
              </a:ext>
            </a:extLst>
          </p:cNvPr>
          <p:cNvSpPr/>
          <p:nvPr userDrawn="1"/>
        </p:nvSpPr>
        <p:spPr>
          <a:xfrm>
            <a:off x="2855343" y="6256331"/>
            <a:ext cx="30192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a:extLst>
              <a:ext uri="{FF2B5EF4-FFF2-40B4-BE49-F238E27FC236}">
                <a16:creationId xmlns:a16="http://schemas.microsoft.com/office/drawing/2014/main" id="{9059A05B-4F68-DC79-6DD8-BC12A1E6E71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65231" y="5962974"/>
            <a:ext cx="859200" cy="859200"/>
          </a:xfrm>
          <a:prstGeom prst="rect">
            <a:avLst/>
          </a:prstGeom>
        </p:spPr>
      </p:pic>
    </p:spTree>
    <p:extLst>
      <p:ext uri="{BB962C8B-B14F-4D97-AF65-F5344CB8AC3E}">
        <p14:creationId xmlns:p14="http://schemas.microsoft.com/office/powerpoint/2010/main" val="412240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A2349792-651B-F001-DCCD-B3131F401A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9" name="Rectangle 8">
            <a:extLst>
              <a:ext uri="{FF2B5EF4-FFF2-40B4-BE49-F238E27FC236}">
                <a16:creationId xmlns:a16="http://schemas.microsoft.com/office/drawing/2014/main" id="{D1B9F563-B22B-6E8C-EEA2-95B758DF6EF5}"/>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12" name="Picture 11">
            <a:extLst>
              <a:ext uri="{FF2B5EF4-FFF2-40B4-BE49-F238E27FC236}">
                <a16:creationId xmlns:a16="http://schemas.microsoft.com/office/drawing/2014/main" id="{0A35A537-8A14-07B2-316A-C24BF03C0B1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80" y="11017"/>
            <a:ext cx="12179296" cy="6857998"/>
          </a:xfrm>
          <a:prstGeom prst="rect">
            <a:avLst/>
          </a:prstGeom>
        </p:spPr>
      </p:pic>
      <p:sp>
        <p:nvSpPr>
          <p:cNvPr id="3" name="Content Placeholder 2">
            <a:extLst>
              <a:ext uri="{FF2B5EF4-FFF2-40B4-BE49-F238E27FC236}">
                <a16:creationId xmlns:a16="http://schemas.microsoft.com/office/drawing/2014/main" id="{EEDDE98D-8541-F847-D5C2-E74D1A8E0869}"/>
              </a:ext>
            </a:extLst>
          </p:cNvPr>
          <p:cNvSpPr>
            <a:spLocks noGrp="1"/>
          </p:cNvSpPr>
          <p:nvPr>
            <p:ph idx="1"/>
          </p:nvPr>
        </p:nvSpPr>
        <p:spPr>
          <a:xfrm>
            <a:off x="838200" y="1825625"/>
            <a:ext cx="6267680" cy="28675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12928D-F359-2EB9-2350-96896D7616BC}"/>
              </a:ext>
            </a:extLst>
          </p:cNvPr>
          <p:cNvSpPr>
            <a:spLocks noGrp="1"/>
          </p:cNvSpPr>
          <p:nvPr>
            <p:ph type="title"/>
          </p:nvPr>
        </p:nvSpPr>
        <p:spPr>
          <a:xfrm>
            <a:off x="838200" y="399961"/>
            <a:ext cx="10515600" cy="1325563"/>
          </a:xfrm>
        </p:spPr>
        <p:txBody>
          <a:bodyPr/>
          <a:lstStyle>
            <a:lvl1pPr>
              <a:defRPr>
                <a:solidFill>
                  <a:schemeClr val="bg1"/>
                </a:solidFill>
              </a:defRPr>
            </a:lvl1pPr>
          </a:lstStyle>
          <a:p>
            <a:r>
              <a:rPr lang="en-US"/>
              <a:t>Click to edit Master title style</a:t>
            </a:r>
          </a:p>
        </p:txBody>
      </p:sp>
      <p:sp>
        <p:nvSpPr>
          <p:cNvPr id="5" name="Picture Placeholder 4">
            <a:extLst>
              <a:ext uri="{FF2B5EF4-FFF2-40B4-BE49-F238E27FC236}">
                <a16:creationId xmlns:a16="http://schemas.microsoft.com/office/drawing/2014/main" id="{B4D122E9-1AC3-D098-1CF4-0DF60867CA73}"/>
              </a:ext>
            </a:extLst>
          </p:cNvPr>
          <p:cNvSpPr>
            <a:spLocks noGrp="1"/>
          </p:cNvSpPr>
          <p:nvPr>
            <p:ph type="pic" sz="quarter" idx="13"/>
          </p:nvPr>
        </p:nvSpPr>
        <p:spPr>
          <a:xfrm>
            <a:off x="7575550" y="1825625"/>
            <a:ext cx="3778250" cy="4010025"/>
          </a:xfrm>
        </p:spPr>
        <p:txBody>
          <a:bodyPr/>
          <a:lstStyle/>
          <a:p>
            <a:endParaRPr lang="en-US"/>
          </a:p>
        </p:txBody>
      </p:sp>
      <p:sp>
        <p:nvSpPr>
          <p:cNvPr id="10" name="Text Placeholder 9">
            <a:extLst>
              <a:ext uri="{FF2B5EF4-FFF2-40B4-BE49-F238E27FC236}">
                <a16:creationId xmlns:a16="http://schemas.microsoft.com/office/drawing/2014/main" id="{5BC966B4-9D74-6415-64FF-8B6D468AB40F}"/>
              </a:ext>
            </a:extLst>
          </p:cNvPr>
          <p:cNvSpPr>
            <a:spLocks noGrp="1"/>
          </p:cNvSpPr>
          <p:nvPr>
            <p:ph type="body" sz="quarter" idx="14" hasCustomPrompt="1"/>
          </p:nvPr>
        </p:nvSpPr>
        <p:spPr>
          <a:xfrm>
            <a:off x="1150938" y="5046663"/>
            <a:ext cx="4335462" cy="868362"/>
          </a:xfrm>
        </p:spPr>
        <p:txBody>
          <a:bodyPr/>
          <a:lstStyle>
            <a:lvl1pPr>
              <a:defRPr/>
            </a:lvl1pPr>
          </a:lstStyle>
          <a:p>
            <a:pPr lvl="0"/>
            <a:r>
              <a:rPr lang="en-US"/>
              <a:t>Click to add text</a:t>
            </a:r>
          </a:p>
        </p:txBody>
      </p:sp>
      <p:sp>
        <p:nvSpPr>
          <p:cNvPr id="4" name="Slide Number Placeholder 5">
            <a:extLst>
              <a:ext uri="{FF2B5EF4-FFF2-40B4-BE49-F238E27FC236}">
                <a16:creationId xmlns:a16="http://schemas.microsoft.com/office/drawing/2014/main" id="{01AD72E4-D007-8AE6-30D7-E132ABD71EA9}"/>
              </a:ext>
            </a:extLst>
          </p:cNvPr>
          <p:cNvSpPr>
            <a:spLocks noGrp="1"/>
          </p:cNvSpPr>
          <p:nvPr>
            <p:ph type="sldNum" sz="quarter" idx="12"/>
          </p:nvPr>
        </p:nvSpPr>
        <p:spPr>
          <a:xfrm>
            <a:off x="8826012" y="6465273"/>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594874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2936FA-FBF0-FCC6-594E-35150B7EEB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1" y="0"/>
            <a:ext cx="12179300" cy="6858000"/>
          </a:xfrm>
          <a:prstGeom prst="rect">
            <a:avLst/>
          </a:prstGeom>
        </p:spPr>
      </p:pic>
      <p:sp>
        <p:nvSpPr>
          <p:cNvPr id="3" name="Text Placeholder 2">
            <a:extLst>
              <a:ext uri="{FF2B5EF4-FFF2-40B4-BE49-F238E27FC236}">
                <a16:creationId xmlns:a16="http://schemas.microsoft.com/office/drawing/2014/main" id="{59D6995D-BEF2-DE1F-CEF6-024F06DA2E8F}"/>
              </a:ext>
            </a:extLst>
          </p:cNvPr>
          <p:cNvSpPr>
            <a:spLocks noGrp="1"/>
          </p:cNvSpPr>
          <p:nvPr>
            <p:ph type="body" idx="1"/>
          </p:nvPr>
        </p:nvSpPr>
        <p:spPr>
          <a:xfrm>
            <a:off x="838200" y="3570560"/>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16FF9D9D-011E-BFA1-4031-3BEB0918BEB5}"/>
              </a:ext>
            </a:extLst>
          </p:cNvPr>
          <p:cNvSpPr>
            <a:spLocks noGrp="1"/>
          </p:cNvSpPr>
          <p:nvPr>
            <p:ph type="title"/>
          </p:nvPr>
        </p:nvSpPr>
        <p:spPr>
          <a:xfrm>
            <a:off x="831850" y="1674903"/>
            <a:ext cx="10515600" cy="415746"/>
          </a:xfrm>
        </p:spPr>
        <p:txBody>
          <a:bodyPr anchor="b">
            <a:normAutofit/>
          </a:bodyPr>
          <a:lstStyle>
            <a:lvl1pPr algn="ctr">
              <a:defRPr sz="2400" b="0" i="1">
                <a:solidFill>
                  <a:schemeClr val="tx1">
                    <a:lumMod val="75000"/>
                    <a:lumOff val="25000"/>
                  </a:schemeClr>
                </a:solidFill>
                <a:latin typeface="Montserrat" panose="02000505000000020004" pitchFamily="2" charset="77"/>
              </a:defRPr>
            </a:lvl1pPr>
          </a:lstStyle>
          <a:p>
            <a:endParaRPr lang="en-US"/>
          </a:p>
        </p:txBody>
      </p:sp>
      <p:sp>
        <p:nvSpPr>
          <p:cNvPr id="9" name="Title 1">
            <a:extLst>
              <a:ext uri="{FF2B5EF4-FFF2-40B4-BE49-F238E27FC236}">
                <a16:creationId xmlns:a16="http://schemas.microsoft.com/office/drawing/2014/main" id="{112A623D-06FD-2FE7-D1BB-C2CB60812CAA}"/>
              </a:ext>
            </a:extLst>
          </p:cNvPr>
          <p:cNvSpPr txBox="1">
            <a:spLocks/>
          </p:cNvSpPr>
          <p:nvPr userDrawn="1"/>
        </p:nvSpPr>
        <p:spPr>
          <a:xfrm>
            <a:off x="838200" y="836023"/>
            <a:ext cx="10515600" cy="889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ontserrat" panose="02000505000000020004" pitchFamily="2" charset="77"/>
                <a:ea typeface="+mj-ea"/>
                <a:cs typeface="+mj-cs"/>
              </a:defRPr>
            </a:lvl1pPr>
          </a:lstStyle>
          <a:p>
            <a:pPr algn="ctr"/>
            <a:r>
              <a:rPr lang="en-US">
                <a:solidFill>
                  <a:srgbClr val="00015E"/>
                </a:solidFill>
              </a:rPr>
              <a:t>THANK YOU FOR JOINING US</a:t>
            </a:r>
          </a:p>
        </p:txBody>
      </p:sp>
      <p:sp>
        <p:nvSpPr>
          <p:cNvPr id="4" name="Slide Number Placeholder 5">
            <a:extLst>
              <a:ext uri="{FF2B5EF4-FFF2-40B4-BE49-F238E27FC236}">
                <a16:creationId xmlns:a16="http://schemas.microsoft.com/office/drawing/2014/main" id="{62E919F0-3265-24AD-36EC-F4451F67CE99}"/>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spTree>
    <p:extLst>
      <p:ext uri="{BB962C8B-B14F-4D97-AF65-F5344CB8AC3E}">
        <p14:creationId xmlns:p14="http://schemas.microsoft.com/office/powerpoint/2010/main" val="26866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2/25/2025</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7931"/>
            <a:ext cx="14843919" cy="8358411"/>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40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Large Titl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BE0667B8-F471-B0C2-6FA4-A5CBB0A4B2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10" name="Rectangle 9">
            <a:extLst>
              <a:ext uri="{FF2B5EF4-FFF2-40B4-BE49-F238E27FC236}">
                <a16:creationId xmlns:a16="http://schemas.microsoft.com/office/drawing/2014/main" id="{14C55546-3DDB-05E6-7701-8946DB7849F9}"/>
              </a:ext>
            </a:extLst>
          </p:cNvPr>
          <p:cNvSpPr/>
          <p:nvPr userDrawn="1"/>
        </p:nvSpPr>
        <p:spPr>
          <a:xfrm>
            <a:off x="0" y="601669"/>
            <a:ext cx="12179296" cy="116998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7DD91F70-EADA-2BCA-8958-DAB65B298AE6}"/>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E7BD0C8-5E4A-03DB-BE69-DC13AC012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7FBBF-3093-4012-E418-D37168F27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589581-033B-BC14-AA0C-B0AC3ECC76A3}"/>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2/25/2025</a:t>
            </a:fld>
            <a:endParaRPr lang="en-US"/>
          </a:p>
        </p:txBody>
      </p:sp>
      <p:sp>
        <p:nvSpPr>
          <p:cNvPr id="6" name="Footer Placeholder 5">
            <a:extLst>
              <a:ext uri="{FF2B5EF4-FFF2-40B4-BE49-F238E27FC236}">
                <a16:creationId xmlns:a16="http://schemas.microsoft.com/office/drawing/2014/main" id="{FA058F0E-3961-94A6-EF02-34E88C64C8C8}"/>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00360595-5B45-6114-E784-E45852A98B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354" y="2"/>
            <a:ext cx="12179296" cy="6857998"/>
          </a:xfrm>
          <a:prstGeom prst="rect">
            <a:avLst/>
          </a:prstGeom>
        </p:spPr>
      </p:pic>
      <p:sp>
        <p:nvSpPr>
          <p:cNvPr id="8" name="Slide Number Placeholder 5">
            <a:extLst>
              <a:ext uri="{FF2B5EF4-FFF2-40B4-BE49-F238E27FC236}">
                <a16:creationId xmlns:a16="http://schemas.microsoft.com/office/drawing/2014/main" id="{A62FA017-219C-1753-9BB5-49011916A527}"/>
              </a:ext>
            </a:extLst>
          </p:cNvPr>
          <p:cNvSpPr>
            <a:spLocks noGrp="1"/>
          </p:cNvSpPr>
          <p:nvPr>
            <p:ph type="sldNum" sz="quarter" idx="12"/>
          </p:nvPr>
        </p:nvSpPr>
        <p:spPr>
          <a:xfrm>
            <a:off x="8776855" y="6492875"/>
            <a:ext cx="3322782" cy="365125"/>
          </a:xfrm>
        </p:spPr>
        <p:txBody>
          <a:bodyPr/>
          <a:lstStyle>
            <a:lvl1pPr>
              <a:defRPr>
                <a:solidFill>
                  <a:schemeClr val="bg1"/>
                </a:solidFill>
              </a:defRPr>
            </a:lvl1pPr>
          </a:lstStyle>
          <a:p>
            <a:pPr algn="r"/>
            <a:r>
              <a:rPr lang="en-US" b="0">
                <a:solidFill>
                  <a:schemeClr val="tx1"/>
                </a:solidFill>
                <a:latin typeface="Montserrat" panose="00000500000000000000" pitchFamily="2" charset="0"/>
              </a:rPr>
              <a:t>Safal Partners © 2024</a:t>
            </a:r>
            <a:endParaRPr lang="en-US" sz="1200" b="0">
              <a:solidFill>
                <a:schemeClr val="tx1"/>
              </a:solidFill>
              <a:latin typeface="Montserrat" panose="00000500000000000000" pitchFamily="2" charset="0"/>
            </a:endParaRPr>
          </a:p>
        </p:txBody>
      </p:sp>
      <p:pic>
        <p:nvPicPr>
          <p:cNvPr id="11" name="Picture 10" descr="Diagram&#10;&#10;Description automatically generated">
            <a:extLst>
              <a:ext uri="{FF2B5EF4-FFF2-40B4-BE49-F238E27FC236}">
                <a16:creationId xmlns:a16="http://schemas.microsoft.com/office/drawing/2014/main" id="{D0ED1EE2-E789-F2FE-FCC8-A348E3A6064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3" name="Rectangle 12">
            <a:extLst>
              <a:ext uri="{FF2B5EF4-FFF2-40B4-BE49-F238E27FC236}">
                <a16:creationId xmlns:a16="http://schemas.microsoft.com/office/drawing/2014/main" id="{763A32B8-8A95-6C64-A9C8-0EF689A8FB9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00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5945376C-6436-A088-61EA-D5EE32E20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5650" cy="6861574"/>
          </a:xfrm>
          <a:prstGeom prst="rect">
            <a:avLst/>
          </a:prstGeom>
        </p:spPr>
      </p:pic>
      <p:sp>
        <p:nvSpPr>
          <p:cNvPr id="7" name="Rectangle 6">
            <a:extLst>
              <a:ext uri="{FF2B5EF4-FFF2-40B4-BE49-F238E27FC236}">
                <a16:creationId xmlns:a16="http://schemas.microsoft.com/office/drawing/2014/main" id="{8B324A9C-3589-D097-6C3D-F3D603C30A67}"/>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3" name="Date Placeholder 2">
            <a:extLst>
              <a:ext uri="{FF2B5EF4-FFF2-40B4-BE49-F238E27FC236}">
                <a16:creationId xmlns:a16="http://schemas.microsoft.com/office/drawing/2014/main" id="{58A4592B-286A-CA90-78F9-84E01C496672}"/>
              </a:ext>
            </a:extLst>
          </p:cNvPr>
          <p:cNvSpPr>
            <a:spLocks noGrp="1"/>
          </p:cNvSpPr>
          <p:nvPr>
            <p:ph type="dt" sz="half" idx="10"/>
          </p:nvPr>
        </p:nvSpPr>
        <p:spPr>
          <a:xfrm>
            <a:off x="838200" y="6356350"/>
            <a:ext cx="2743200" cy="365125"/>
          </a:xfrm>
          <a:prstGeom prst="rect">
            <a:avLst/>
          </a:prstGeom>
        </p:spPr>
        <p:txBody>
          <a:bodyPr/>
          <a:lstStyle/>
          <a:p>
            <a:fld id="{8E17DE4E-90DA-4740-979D-77A0E21180D8}" type="datetimeFigureOut">
              <a:rPr lang="en-US" smtClean="0"/>
              <a:t>2/25/2025</a:t>
            </a:fld>
            <a:endParaRPr lang="en-US"/>
          </a:p>
        </p:txBody>
      </p:sp>
      <p:sp>
        <p:nvSpPr>
          <p:cNvPr id="4" name="Footer Placeholder 3">
            <a:extLst>
              <a:ext uri="{FF2B5EF4-FFF2-40B4-BE49-F238E27FC236}">
                <a16:creationId xmlns:a16="http://schemas.microsoft.com/office/drawing/2014/main" id="{38C3B51C-DFD6-3283-0A61-85A8910C1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0A28649-D73D-C1B0-6325-7E752B4E9DDD}"/>
              </a:ext>
            </a:extLst>
          </p:cNvPr>
          <p:cNvSpPr>
            <a:spLocks noGrp="1"/>
          </p:cNvSpPr>
          <p:nvPr>
            <p:ph type="sldNum" sz="quarter" idx="12"/>
          </p:nvPr>
        </p:nvSpPr>
        <p:spPr/>
        <p:txBody>
          <a:bodyPr/>
          <a:lstStyle/>
          <a:p>
            <a:fld id="{5DC376C7-CCAB-4A43-82C7-E28708528D9E}" type="slidenum">
              <a:rPr lang="en-US" smtClean="0"/>
              <a:t>‹#›</a:t>
            </a:fld>
            <a:endParaRPr lang="en-US"/>
          </a:p>
        </p:txBody>
      </p:sp>
      <p:sp>
        <p:nvSpPr>
          <p:cNvPr id="2" name="Title 1">
            <a:extLst>
              <a:ext uri="{FF2B5EF4-FFF2-40B4-BE49-F238E27FC236}">
                <a16:creationId xmlns:a16="http://schemas.microsoft.com/office/drawing/2014/main" id="{099B2C82-2443-4DB6-7560-CA743E516D1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11EE8A18-807E-9C28-2897-7C83C93FF2C9}"/>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6350" y="0"/>
            <a:ext cx="12179296" cy="6857998"/>
          </a:xfrm>
          <a:prstGeom prst="rect">
            <a:avLst/>
          </a:prstGeom>
        </p:spPr>
      </p:pic>
      <p:sp>
        <p:nvSpPr>
          <p:cNvPr id="10" name="Picture Placeholder 9">
            <a:extLst>
              <a:ext uri="{FF2B5EF4-FFF2-40B4-BE49-F238E27FC236}">
                <a16:creationId xmlns:a16="http://schemas.microsoft.com/office/drawing/2014/main" id="{92CB8D83-E846-6765-5362-343F2D03F47E}"/>
              </a:ext>
            </a:extLst>
          </p:cNvPr>
          <p:cNvSpPr>
            <a:spLocks noGrp="1"/>
          </p:cNvSpPr>
          <p:nvPr>
            <p:ph type="pic" sz="quarter" idx="13"/>
          </p:nvPr>
        </p:nvSpPr>
        <p:spPr>
          <a:xfrm>
            <a:off x="1459686" y="2018370"/>
            <a:ext cx="1681163" cy="1512888"/>
          </a:xfrm>
          <a:ln w="9525">
            <a:solidFill>
              <a:schemeClr val="tx1"/>
            </a:solidFill>
          </a:ln>
        </p:spPr>
        <p:txBody>
          <a:bodyPr/>
          <a:lstStyle/>
          <a:p>
            <a:endParaRPr lang="en-US"/>
          </a:p>
        </p:txBody>
      </p:sp>
      <p:sp>
        <p:nvSpPr>
          <p:cNvPr id="11" name="Picture Placeholder 9">
            <a:extLst>
              <a:ext uri="{FF2B5EF4-FFF2-40B4-BE49-F238E27FC236}">
                <a16:creationId xmlns:a16="http://schemas.microsoft.com/office/drawing/2014/main" id="{E5829345-80FD-3510-D071-1AD55F8147EF}"/>
              </a:ext>
            </a:extLst>
          </p:cNvPr>
          <p:cNvSpPr>
            <a:spLocks noGrp="1"/>
          </p:cNvSpPr>
          <p:nvPr>
            <p:ph type="pic" sz="quarter" idx="14"/>
          </p:nvPr>
        </p:nvSpPr>
        <p:spPr>
          <a:xfrm>
            <a:off x="4038600" y="2018370"/>
            <a:ext cx="1681163" cy="1512888"/>
          </a:xfrm>
          <a:ln w="9525">
            <a:solidFill>
              <a:schemeClr val="tx1"/>
            </a:solidFill>
          </a:ln>
        </p:spPr>
        <p:txBody>
          <a:bodyPr/>
          <a:lstStyle/>
          <a:p>
            <a:endParaRPr lang="en-US"/>
          </a:p>
        </p:txBody>
      </p:sp>
      <p:sp>
        <p:nvSpPr>
          <p:cNvPr id="12" name="Picture Placeholder 9">
            <a:extLst>
              <a:ext uri="{FF2B5EF4-FFF2-40B4-BE49-F238E27FC236}">
                <a16:creationId xmlns:a16="http://schemas.microsoft.com/office/drawing/2014/main" id="{FAA9F7C3-9374-4986-4E34-975D684957C0}"/>
              </a:ext>
            </a:extLst>
          </p:cNvPr>
          <p:cNvSpPr>
            <a:spLocks noGrp="1"/>
          </p:cNvSpPr>
          <p:nvPr>
            <p:ph type="pic" sz="quarter" idx="15"/>
          </p:nvPr>
        </p:nvSpPr>
        <p:spPr>
          <a:xfrm>
            <a:off x="6617514" y="2018370"/>
            <a:ext cx="1681163" cy="1512888"/>
          </a:xfrm>
          <a:ln w="9525">
            <a:solidFill>
              <a:schemeClr val="tx1"/>
            </a:solidFill>
          </a:ln>
        </p:spPr>
        <p:txBody>
          <a:bodyPr/>
          <a:lstStyle/>
          <a:p>
            <a:endParaRPr lang="en-US"/>
          </a:p>
        </p:txBody>
      </p:sp>
      <p:sp>
        <p:nvSpPr>
          <p:cNvPr id="13" name="Picture Placeholder 9">
            <a:extLst>
              <a:ext uri="{FF2B5EF4-FFF2-40B4-BE49-F238E27FC236}">
                <a16:creationId xmlns:a16="http://schemas.microsoft.com/office/drawing/2014/main" id="{0EEDADE2-12AE-2036-02D4-17B0A61FF23C}"/>
              </a:ext>
            </a:extLst>
          </p:cNvPr>
          <p:cNvSpPr>
            <a:spLocks noGrp="1"/>
          </p:cNvSpPr>
          <p:nvPr>
            <p:ph type="pic" sz="quarter" idx="16"/>
          </p:nvPr>
        </p:nvSpPr>
        <p:spPr>
          <a:xfrm>
            <a:off x="9196428" y="2018370"/>
            <a:ext cx="1681163" cy="1512888"/>
          </a:xfrm>
          <a:ln w="9525">
            <a:solidFill>
              <a:schemeClr val="tx1"/>
            </a:solidFill>
          </a:ln>
        </p:spPr>
        <p:txBody>
          <a:bodyPr/>
          <a:lstStyle/>
          <a:p>
            <a:endParaRPr lang="en-US"/>
          </a:p>
        </p:txBody>
      </p:sp>
      <p:sp>
        <p:nvSpPr>
          <p:cNvPr id="15" name="Text Placeholder 14">
            <a:extLst>
              <a:ext uri="{FF2B5EF4-FFF2-40B4-BE49-F238E27FC236}">
                <a16:creationId xmlns:a16="http://schemas.microsoft.com/office/drawing/2014/main" id="{8F0C88D9-76C3-FE5A-F029-B161CEDDAF31}"/>
              </a:ext>
            </a:extLst>
          </p:cNvPr>
          <p:cNvSpPr>
            <a:spLocks noGrp="1"/>
          </p:cNvSpPr>
          <p:nvPr>
            <p:ph type="body" sz="quarter" idx="17" hasCustomPrompt="1"/>
          </p:nvPr>
        </p:nvSpPr>
        <p:spPr>
          <a:xfrm>
            <a:off x="1162050" y="3807108"/>
            <a:ext cx="2419350" cy="563563"/>
          </a:xfrm>
        </p:spPr>
        <p:txBody>
          <a:bodyPr/>
          <a:lstStyle>
            <a:lvl1pPr marL="0" indent="0" algn="ctr">
              <a:buNone/>
              <a:defRPr b="1"/>
            </a:lvl1pPr>
          </a:lstStyle>
          <a:p>
            <a:pPr lvl="0"/>
            <a:r>
              <a:rPr lang="en-US"/>
              <a:t>Name</a:t>
            </a:r>
          </a:p>
        </p:txBody>
      </p:sp>
      <p:sp>
        <p:nvSpPr>
          <p:cNvPr id="16" name="Text Placeholder 14">
            <a:extLst>
              <a:ext uri="{FF2B5EF4-FFF2-40B4-BE49-F238E27FC236}">
                <a16:creationId xmlns:a16="http://schemas.microsoft.com/office/drawing/2014/main" id="{B8E0021D-00F9-D845-FE74-AB29C31448FA}"/>
              </a:ext>
            </a:extLst>
          </p:cNvPr>
          <p:cNvSpPr>
            <a:spLocks noGrp="1"/>
          </p:cNvSpPr>
          <p:nvPr>
            <p:ph type="body" sz="quarter" idx="18" hasCustomPrompt="1"/>
          </p:nvPr>
        </p:nvSpPr>
        <p:spPr>
          <a:xfrm>
            <a:off x="3705235" y="3837511"/>
            <a:ext cx="2419350" cy="563563"/>
          </a:xfrm>
        </p:spPr>
        <p:txBody>
          <a:bodyPr/>
          <a:lstStyle>
            <a:lvl1pPr marL="0" indent="0" algn="ctr">
              <a:buNone/>
              <a:defRPr b="1"/>
            </a:lvl1pPr>
          </a:lstStyle>
          <a:p>
            <a:pPr lvl="0"/>
            <a:r>
              <a:rPr lang="en-US"/>
              <a:t>Name</a:t>
            </a:r>
          </a:p>
        </p:txBody>
      </p:sp>
      <p:sp>
        <p:nvSpPr>
          <p:cNvPr id="17" name="Text Placeholder 14">
            <a:extLst>
              <a:ext uri="{FF2B5EF4-FFF2-40B4-BE49-F238E27FC236}">
                <a16:creationId xmlns:a16="http://schemas.microsoft.com/office/drawing/2014/main" id="{2D491B20-8350-0923-3452-95D14A2C6E32}"/>
              </a:ext>
            </a:extLst>
          </p:cNvPr>
          <p:cNvSpPr>
            <a:spLocks noGrp="1"/>
          </p:cNvSpPr>
          <p:nvPr>
            <p:ph type="body" sz="quarter" idx="19" hasCustomPrompt="1"/>
          </p:nvPr>
        </p:nvSpPr>
        <p:spPr>
          <a:xfrm>
            <a:off x="6248420" y="3818041"/>
            <a:ext cx="2419350" cy="563563"/>
          </a:xfrm>
        </p:spPr>
        <p:txBody>
          <a:bodyPr/>
          <a:lstStyle>
            <a:lvl1pPr marL="0" indent="0" algn="ctr">
              <a:buNone/>
              <a:defRPr b="1"/>
            </a:lvl1pPr>
          </a:lstStyle>
          <a:p>
            <a:pPr lvl="0"/>
            <a:r>
              <a:rPr lang="en-US"/>
              <a:t>Name</a:t>
            </a:r>
          </a:p>
        </p:txBody>
      </p:sp>
      <p:sp>
        <p:nvSpPr>
          <p:cNvPr id="18" name="Text Placeholder 14">
            <a:extLst>
              <a:ext uri="{FF2B5EF4-FFF2-40B4-BE49-F238E27FC236}">
                <a16:creationId xmlns:a16="http://schemas.microsoft.com/office/drawing/2014/main" id="{6DC7B00B-44F5-53BB-0E80-32931F1E8EB9}"/>
              </a:ext>
            </a:extLst>
          </p:cNvPr>
          <p:cNvSpPr>
            <a:spLocks noGrp="1"/>
          </p:cNvSpPr>
          <p:nvPr>
            <p:ph type="body" sz="quarter" idx="20" hasCustomPrompt="1"/>
          </p:nvPr>
        </p:nvSpPr>
        <p:spPr>
          <a:xfrm>
            <a:off x="8827334" y="3837510"/>
            <a:ext cx="2419350" cy="563563"/>
          </a:xfrm>
        </p:spPr>
        <p:txBody>
          <a:bodyPr/>
          <a:lstStyle>
            <a:lvl1pPr marL="0" indent="0" algn="ctr">
              <a:buNone/>
              <a:defRPr b="1"/>
            </a:lvl1pPr>
          </a:lstStyle>
          <a:p>
            <a:pPr lvl="0"/>
            <a:r>
              <a:rPr lang="en-US"/>
              <a:t>Name</a:t>
            </a:r>
          </a:p>
        </p:txBody>
      </p:sp>
      <p:sp>
        <p:nvSpPr>
          <p:cNvPr id="20" name="Text Placeholder 19">
            <a:extLst>
              <a:ext uri="{FF2B5EF4-FFF2-40B4-BE49-F238E27FC236}">
                <a16:creationId xmlns:a16="http://schemas.microsoft.com/office/drawing/2014/main" id="{EE09E100-927F-CE73-B86C-7C10522E1B70}"/>
              </a:ext>
            </a:extLst>
          </p:cNvPr>
          <p:cNvSpPr>
            <a:spLocks noGrp="1"/>
          </p:cNvSpPr>
          <p:nvPr>
            <p:ph type="body" sz="quarter" idx="21" hasCustomPrompt="1"/>
          </p:nvPr>
        </p:nvSpPr>
        <p:spPr>
          <a:xfrm>
            <a:off x="1150761" y="438585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1" name="Text Placeholder 19">
            <a:extLst>
              <a:ext uri="{FF2B5EF4-FFF2-40B4-BE49-F238E27FC236}">
                <a16:creationId xmlns:a16="http://schemas.microsoft.com/office/drawing/2014/main" id="{FA10BBE3-FD10-8E04-69F6-16AB13D1095F}"/>
              </a:ext>
            </a:extLst>
          </p:cNvPr>
          <p:cNvSpPr>
            <a:spLocks noGrp="1"/>
          </p:cNvSpPr>
          <p:nvPr>
            <p:ph type="body" sz="quarter" idx="22" hasCustomPrompt="1"/>
          </p:nvPr>
        </p:nvSpPr>
        <p:spPr>
          <a:xfrm>
            <a:off x="3700768" y="4389905"/>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2" name="Text Placeholder 19">
            <a:extLst>
              <a:ext uri="{FF2B5EF4-FFF2-40B4-BE49-F238E27FC236}">
                <a16:creationId xmlns:a16="http://schemas.microsoft.com/office/drawing/2014/main" id="{4F91AA31-97DF-5B97-0F3D-C8CA7F0FBC0B}"/>
              </a:ext>
            </a:extLst>
          </p:cNvPr>
          <p:cNvSpPr>
            <a:spLocks noGrp="1"/>
          </p:cNvSpPr>
          <p:nvPr>
            <p:ph type="body" sz="quarter" idx="23" hasCustomPrompt="1"/>
          </p:nvPr>
        </p:nvSpPr>
        <p:spPr>
          <a:xfrm>
            <a:off x="6264051" y="4408553"/>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23" name="Text Placeholder 19">
            <a:extLst>
              <a:ext uri="{FF2B5EF4-FFF2-40B4-BE49-F238E27FC236}">
                <a16:creationId xmlns:a16="http://schemas.microsoft.com/office/drawing/2014/main" id="{58C350C8-7516-981D-8F52-558D5A6BD897}"/>
              </a:ext>
            </a:extLst>
          </p:cNvPr>
          <p:cNvSpPr>
            <a:spLocks noGrp="1"/>
          </p:cNvSpPr>
          <p:nvPr>
            <p:ph type="body" sz="quarter" idx="24" hasCustomPrompt="1"/>
          </p:nvPr>
        </p:nvSpPr>
        <p:spPr>
          <a:xfrm>
            <a:off x="8831676" y="4381604"/>
            <a:ext cx="2419350" cy="1254125"/>
          </a:xfrm>
        </p:spPr>
        <p:txBody>
          <a:bodyPr>
            <a:normAutofit/>
          </a:bodyPr>
          <a:lstStyle>
            <a:lvl1pPr marL="0" indent="0" algn="ctr">
              <a:buNone/>
              <a:defRPr sz="1800"/>
            </a:lvl1pPr>
          </a:lstStyle>
          <a:p>
            <a:pPr lvl="0"/>
            <a:r>
              <a:rPr lang="en-US"/>
              <a:t>Title</a:t>
            </a:r>
          </a:p>
          <a:p>
            <a:pPr lvl="0"/>
            <a:r>
              <a:rPr lang="en-US"/>
              <a:t>Org</a:t>
            </a:r>
          </a:p>
          <a:p>
            <a:pPr lvl="0"/>
            <a:r>
              <a:rPr lang="en-US"/>
              <a:t>email</a:t>
            </a:r>
          </a:p>
        </p:txBody>
      </p:sp>
      <p:sp>
        <p:nvSpPr>
          <p:cNvPr id="9" name="Slide Number Placeholder 5">
            <a:extLst>
              <a:ext uri="{FF2B5EF4-FFF2-40B4-BE49-F238E27FC236}">
                <a16:creationId xmlns:a16="http://schemas.microsoft.com/office/drawing/2014/main" id="{9BAD6B77-481B-04C0-517C-85C1CE5B1D52}"/>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14" name="Picture 13" descr="Diagram&#10;&#10;Description automatically generated">
            <a:extLst>
              <a:ext uri="{FF2B5EF4-FFF2-40B4-BE49-F238E27FC236}">
                <a16:creationId xmlns:a16="http://schemas.microsoft.com/office/drawing/2014/main" id="{0DBBF89E-36F7-AB45-900B-890FF14CC46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19" name="Rectangle 18">
            <a:extLst>
              <a:ext uri="{FF2B5EF4-FFF2-40B4-BE49-F238E27FC236}">
                <a16:creationId xmlns:a16="http://schemas.microsoft.com/office/drawing/2014/main" id="{E6A6127D-7B41-BD06-5311-40EE6908AEE3}"/>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409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nter Partner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765393" y="2075575"/>
            <a:ext cx="2867883"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765392" y="2140337"/>
            <a:ext cx="2867883" cy="973869"/>
          </a:xfrm>
        </p:spPr>
        <p:txBody>
          <a:bodyPr/>
          <a:lstStyle>
            <a:lvl1pPr marL="0" indent="0" algn="ctr">
              <a:buNone/>
              <a:defRPr>
                <a:solidFill>
                  <a:schemeClr val="bg1"/>
                </a:solidFill>
              </a:defRPr>
            </a:lvl1pPr>
          </a:lstStyle>
          <a:p>
            <a:pPr lvl="0"/>
            <a:r>
              <a:rPr lang="en-US"/>
              <a:t>Scan for Partner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pic>
        <p:nvPicPr>
          <p:cNvPr id="5" name="Picture 3" descr="Qr code&#10;&#10;Description automatically generated">
            <a:extLst>
              <a:ext uri="{FF2B5EF4-FFF2-40B4-BE49-F238E27FC236}">
                <a16:creationId xmlns:a16="http://schemas.microsoft.com/office/drawing/2014/main" id="{DB30022D-CFA9-8F7A-0103-A49B1C2631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150" t="4843" r="4330" b="6373"/>
          <a:stretch/>
        </p:blipFill>
        <p:spPr>
          <a:xfrm>
            <a:off x="7936089" y="3082593"/>
            <a:ext cx="2550754" cy="2563902"/>
          </a:xfrm>
          <a:prstGeom prst="rect">
            <a:avLst/>
          </a:prstGeom>
        </p:spPr>
      </p:pic>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Become a Center Partner</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177" y="0"/>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13;p30">
            <a:extLst>
              <a:ext uri="{FF2B5EF4-FFF2-40B4-BE49-F238E27FC236}">
                <a16:creationId xmlns:a16="http://schemas.microsoft.com/office/drawing/2014/main" id="{DA17BCA0-53CC-B4C1-8EAE-5ED9540A14C8}"/>
              </a:ext>
            </a:extLst>
          </p:cNvPr>
          <p:cNvSpPr txBox="1">
            <a:spLocks/>
          </p:cNvSpPr>
          <p:nvPr userDrawn="1"/>
        </p:nvSpPr>
        <p:spPr>
          <a:xfrm>
            <a:off x="914080" y="2271757"/>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Receive</a:t>
            </a:r>
            <a:r>
              <a:rPr lang="en-US" sz="2800">
                <a:latin typeface="Montserrat" panose="00000500000000000000" pitchFamily="2" charset="0"/>
              </a:rPr>
              <a:t> no-cost expert TA,  </a:t>
            </a:r>
            <a:br>
              <a:rPr lang="en-US" sz="2800">
                <a:latin typeface="Montserrat" panose="00000500000000000000" pitchFamily="2" charset="0"/>
              </a:rPr>
            </a:br>
            <a:r>
              <a:rPr lang="en-US" sz="2800">
                <a:latin typeface="Montserrat" panose="00000500000000000000" pitchFamily="2" charset="0"/>
              </a:rPr>
              <a:t>materials, and assistance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Network </a:t>
            </a:r>
            <a:r>
              <a:rPr lang="en-US" sz="2800">
                <a:latin typeface="Montserrat" panose="00000500000000000000" pitchFamily="2" charset="0"/>
              </a:rPr>
              <a:t>with potential </a:t>
            </a:r>
            <a:br>
              <a:rPr lang="en-US" sz="2800">
                <a:latin typeface="Montserrat" panose="00000500000000000000" pitchFamily="2" charset="0"/>
              </a:rPr>
            </a:br>
            <a:r>
              <a:rPr lang="en-US" sz="2800">
                <a:latin typeface="Montserrat" panose="00000500000000000000" pitchFamily="2" charset="0"/>
              </a:rPr>
              <a:t>partners nationwide</a:t>
            </a:r>
          </a:p>
          <a:p>
            <a:pPr marL="608965" indent="-422910">
              <a:spcAft>
                <a:spcPts val="1200"/>
              </a:spcAft>
              <a:buClr>
                <a:srgbClr val="00005F"/>
              </a:buClr>
              <a:buSzPct val="100000"/>
              <a:buFont typeface="Wingdings" panose="05000000000000000000" pitchFamily="2" charset="2"/>
              <a:buChar char="þ"/>
            </a:pPr>
            <a:r>
              <a:rPr lang="en-US" sz="2800" b="1">
                <a:latin typeface="Montserrat" panose="00000500000000000000" pitchFamily="2" charset="0"/>
              </a:rPr>
              <a:t>Be </a:t>
            </a:r>
            <a:r>
              <a:rPr lang="en-US" sz="2800">
                <a:latin typeface="Montserrat" panose="00000500000000000000" pitchFamily="2" charset="0"/>
              </a:rPr>
              <a:t>nationally recognized for </a:t>
            </a:r>
            <a:br>
              <a:rPr lang="en-US" sz="2800">
                <a:latin typeface="Montserrat" panose="00000500000000000000" pitchFamily="2" charset="0"/>
              </a:rPr>
            </a:br>
            <a:r>
              <a:rPr lang="en-US" sz="2800">
                <a:latin typeface="Montserrat" panose="00000500000000000000" pitchFamily="2" charset="0"/>
              </a:rPr>
              <a:t>your work</a:t>
            </a:r>
            <a:endParaRPr lang="en-US" sz="2800">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84034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 Form">
    <p:spTree>
      <p:nvGrpSpPr>
        <p:cNvPr id="1" name=""/>
        <p:cNvGrpSpPr/>
        <p:nvPr/>
      </p:nvGrpSpPr>
      <p:grpSpPr>
        <a:xfrm>
          <a:off x="0" y="0"/>
          <a:ext cx="0" cy="0"/>
          <a:chOff x="0" y="0"/>
          <a:chExt cx="0" cy="0"/>
        </a:xfrm>
      </p:grpSpPr>
      <p:pic>
        <p:nvPicPr>
          <p:cNvPr id="13" name="Picture 12" descr="A picture containing application&#10;&#10;Description automatically generated">
            <a:extLst>
              <a:ext uri="{FF2B5EF4-FFF2-40B4-BE49-F238E27FC236}">
                <a16:creationId xmlns:a16="http://schemas.microsoft.com/office/drawing/2014/main" id="{76C3BC6A-CF9D-7A38-595F-DD024CCD20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89" y="0"/>
            <a:ext cx="12185650" cy="6861574"/>
          </a:xfrm>
          <a:prstGeom prst="rect">
            <a:avLst/>
          </a:prstGeom>
        </p:spPr>
      </p:pic>
      <p:sp>
        <p:nvSpPr>
          <p:cNvPr id="3" name="Footer Placeholder 2">
            <a:extLst>
              <a:ext uri="{FF2B5EF4-FFF2-40B4-BE49-F238E27FC236}">
                <a16:creationId xmlns:a16="http://schemas.microsoft.com/office/drawing/2014/main" id="{BA78A676-815A-EE00-21A6-1498CA8AE0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Rectangle 11">
            <a:extLst>
              <a:ext uri="{FF2B5EF4-FFF2-40B4-BE49-F238E27FC236}">
                <a16:creationId xmlns:a16="http://schemas.microsoft.com/office/drawing/2014/main" id="{017F679A-7BD0-0317-4F0C-35228D37E172}"/>
              </a:ext>
            </a:extLst>
          </p:cNvPr>
          <p:cNvSpPr/>
          <p:nvPr userDrawn="1"/>
        </p:nvSpPr>
        <p:spPr>
          <a:xfrm>
            <a:off x="7529689" y="2075575"/>
            <a:ext cx="3322782" cy="3747912"/>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0F0CFEC3-7451-270F-6527-075306B57658}"/>
              </a:ext>
            </a:extLst>
          </p:cNvPr>
          <p:cNvSpPr>
            <a:spLocks noGrp="1"/>
          </p:cNvSpPr>
          <p:nvPr>
            <p:ph type="body" sz="quarter" idx="16" hasCustomPrompt="1"/>
          </p:nvPr>
        </p:nvSpPr>
        <p:spPr>
          <a:xfrm>
            <a:off x="7518400" y="2140337"/>
            <a:ext cx="3322782" cy="973869"/>
          </a:xfrm>
        </p:spPr>
        <p:txBody>
          <a:bodyPr/>
          <a:lstStyle>
            <a:lvl1pPr marL="0" indent="0" algn="ctr">
              <a:buNone/>
              <a:defRPr>
                <a:solidFill>
                  <a:schemeClr val="bg1"/>
                </a:solidFill>
              </a:defRPr>
            </a:lvl1pPr>
          </a:lstStyle>
          <a:p>
            <a:pPr lvl="0"/>
            <a:r>
              <a:rPr lang="en-US"/>
              <a:t>Scan for TA Form</a:t>
            </a:r>
          </a:p>
        </p:txBody>
      </p:sp>
      <p:sp>
        <p:nvSpPr>
          <p:cNvPr id="14" name="Rectangle 13">
            <a:extLst>
              <a:ext uri="{FF2B5EF4-FFF2-40B4-BE49-F238E27FC236}">
                <a16:creationId xmlns:a16="http://schemas.microsoft.com/office/drawing/2014/main" id="{71261DF4-721A-83D3-808A-27C7B15D78C0}"/>
              </a:ext>
            </a:extLst>
          </p:cNvPr>
          <p:cNvSpPr/>
          <p:nvPr userDrawn="1"/>
        </p:nvSpPr>
        <p:spPr>
          <a:xfrm>
            <a:off x="0" y="601669"/>
            <a:ext cx="12192000" cy="89636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15" name="Title 1">
            <a:extLst>
              <a:ext uri="{FF2B5EF4-FFF2-40B4-BE49-F238E27FC236}">
                <a16:creationId xmlns:a16="http://schemas.microsoft.com/office/drawing/2014/main" id="{E113CACA-B3AA-5C90-7BCB-16B954505751}"/>
              </a:ext>
            </a:extLst>
          </p:cNvPr>
          <p:cNvSpPr>
            <a:spLocks noGrp="1"/>
          </p:cNvSpPr>
          <p:nvPr>
            <p:ph type="title" hasCustomPrompt="1"/>
          </p:nvPr>
        </p:nvSpPr>
        <p:spPr>
          <a:xfrm>
            <a:off x="838200" y="399961"/>
            <a:ext cx="10515600" cy="1325563"/>
          </a:xfrm>
        </p:spPr>
        <p:txBody>
          <a:bodyPr/>
          <a:lstStyle>
            <a:lvl1pPr>
              <a:defRPr>
                <a:solidFill>
                  <a:schemeClr val="bg1"/>
                </a:solidFill>
              </a:defRPr>
            </a:lvl1pPr>
          </a:lstStyle>
          <a:p>
            <a:r>
              <a:rPr lang="en-US"/>
              <a:t>Request Technical Assistance (TA)</a:t>
            </a:r>
          </a:p>
        </p:txBody>
      </p:sp>
      <p:pic>
        <p:nvPicPr>
          <p:cNvPr id="6" name="Picture 5">
            <a:extLst>
              <a:ext uri="{FF2B5EF4-FFF2-40B4-BE49-F238E27FC236}">
                <a16:creationId xmlns:a16="http://schemas.microsoft.com/office/drawing/2014/main" id="{C594C94B-6EF0-F17C-A49D-9FE9972EFE6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939" y="2"/>
            <a:ext cx="12179296" cy="6857998"/>
          </a:xfrm>
          <a:prstGeom prst="rect">
            <a:avLst/>
          </a:prstGeom>
        </p:spPr>
      </p:pic>
      <p:sp>
        <p:nvSpPr>
          <p:cNvPr id="7" name="Slide Number Placeholder 5">
            <a:extLst>
              <a:ext uri="{FF2B5EF4-FFF2-40B4-BE49-F238E27FC236}">
                <a16:creationId xmlns:a16="http://schemas.microsoft.com/office/drawing/2014/main" id="{785705DD-F0D7-01F6-D86B-ABD1454B24DD}"/>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8" name="Picture 7" descr="Diagram&#10;&#10;Description automatically generated">
            <a:extLst>
              <a:ext uri="{FF2B5EF4-FFF2-40B4-BE49-F238E27FC236}">
                <a16:creationId xmlns:a16="http://schemas.microsoft.com/office/drawing/2014/main" id="{250CE8F0-B20E-393C-C4F0-E508E5144C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AC6596C-6DA4-155E-E61A-5103DE3CE35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D769E621-58E2-DA5B-4758-019726FC1B3D}"/>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7710312" y="2686480"/>
            <a:ext cx="2964822" cy="2981698"/>
          </a:xfrm>
          <a:prstGeom prst="rect">
            <a:avLst/>
          </a:prstGeom>
        </p:spPr>
      </p:pic>
      <p:sp>
        <p:nvSpPr>
          <p:cNvPr id="18" name="Google Shape;213;p30">
            <a:extLst>
              <a:ext uri="{FF2B5EF4-FFF2-40B4-BE49-F238E27FC236}">
                <a16:creationId xmlns:a16="http://schemas.microsoft.com/office/drawing/2014/main" id="{166C2D62-A94B-8F0B-14A7-48A825F48BE5}"/>
              </a:ext>
            </a:extLst>
          </p:cNvPr>
          <p:cNvSpPr txBox="1">
            <a:spLocks/>
          </p:cNvSpPr>
          <p:nvPr userDrawn="1"/>
        </p:nvSpPr>
        <p:spPr>
          <a:xfrm>
            <a:off x="895783" y="2163941"/>
            <a:ext cx="7171811" cy="3674883"/>
          </a:xfrm>
          <a:prstGeom prst="rect">
            <a:avLst/>
          </a:prstGeom>
        </p:spPr>
        <p:txBody>
          <a:bodyPr spcFirstLastPara="1" vert="horz" wrap="square" lIns="121900" tIns="121900" rIns="121900" bIns="1219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Answers </a:t>
            </a:r>
            <a:r>
              <a:rPr lang="en-US" sz="2800" b="0">
                <a:solidFill>
                  <a:schemeClr val="tx1"/>
                </a:solidFill>
                <a:latin typeface="Montserrat" panose="00000500000000000000" pitchFamily="2" charset="0"/>
              </a:rPr>
              <a:t>to building strategic partnerships to expand RA</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Solutions </a:t>
            </a:r>
            <a:r>
              <a:rPr lang="en-US" sz="2800" b="0">
                <a:solidFill>
                  <a:schemeClr val="tx1"/>
                </a:solidFill>
                <a:latin typeface="Montserrat" panose="00000500000000000000" pitchFamily="2" charset="0"/>
              </a:rPr>
              <a:t>to effectively build a sustainable RA program</a:t>
            </a:r>
            <a:endParaRPr lang="en-US" sz="2800">
              <a:solidFill>
                <a:schemeClr val="tx1"/>
              </a:solidFill>
              <a:latin typeface="Montserrat" panose="00000500000000000000" pitchFamily="2" charset="0"/>
            </a:endParaRPr>
          </a:p>
          <a:p>
            <a:pPr marL="608965" indent="-422910">
              <a:spcAft>
                <a:spcPts val="1200"/>
              </a:spcAft>
              <a:buClr>
                <a:srgbClr val="00005F"/>
              </a:buClr>
              <a:buSzPct val="100000"/>
              <a:buFont typeface="Wingdings" panose="05000000000000000000" pitchFamily="2" charset="2"/>
              <a:buChar char="þ"/>
            </a:pPr>
            <a:r>
              <a:rPr lang="en-US" sz="2800" b="1">
                <a:solidFill>
                  <a:schemeClr val="tx1"/>
                </a:solidFill>
                <a:latin typeface="Montserrat" panose="00000500000000000000" pitchFamily="2" charset="0"/>
              </a:rPr>
              <a:t>Align </a:t>
            </a:r>
            <a:r>
              <a:rPr lang="en-US" sz="2800">
                <a:solidFill>
                  <a:schemeClr val="tx1"/>
                </a:solidFill>
                <a:latin typeface="Montserrat" panose="00000500000000000000" pitchFamily="2" charset="0"/>
              </a:rPr>
              <a:t>with your local workforce and/or education systems</a:t>
            </a:r>
            <a:endParaRPr lang="en-US" sz="2800">
              <a:solidFill>
                <a:schemeClr val="tx1"/>
              </a:solidFill>
              <a:latin typeface="Montserrat" panose="00000500000000000000" pitchFamily="2" charset="0"/>
              <a:ea typeface="Raleway"/>
              <a:cs typeface="Raleway"/>
              <a:sym typeface="Raleway"/>
            </a:endParaRPr>
          </a:p>
        </p:txBody>
      </p:sp>
    </p:spTree>
    <p:extLst>
      <p:ext uri="{BB962C8B-B14F-4D97-AF65-F5344CB8AC3E}">
        <p14:creationId xmlns:p14="http://schemas.microsoft.com/office/powerpoint/2010/main" val="230238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 and A">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3A1B38EE-6BC0-FD18-FD1B-6E7A5C223C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0" y="0"/>
            <a:ext cx="12185650" cy="6861574"/>
          </a:xfrm>
          <a:prstGeom prst="rect">
            <a:avLst/>
          </a:prstGeom>
        </p:spPr>
      </p:pic>
      <p:sp>
        <p:nvSpPr>
          <p:cNvPr id="3" name="Slide Number Placeholder 2">
            <a:extLst>
              <a:ext uri="{FF2B5EF4-FFF2-40B4-BE49-F238E27FC236}">
                <a16:creationId xmlns:a16="http://schemas.microsoft.com/office/drawing/2014/main" id="{E7AAD5F4-1EC8-541C-AE48-A1CEECE735FA}"/>
              </a:ext>
            </a:extLst>
          </p:cNvPr>
          <p:cNvSpPr>
            <a:spLocks noGrp="1"/>
          </p:cNvSpPr>
          <p:nvPr>
            <p:ph type="sldNum" sz="quarter" idx="10"/>
          </p:nvPr>
        </p:nvSpPr>
        <p:spPr/>
        <p:txBody>
          <a:bodyPr/>
          <a:lstStyle/>
          <a:p>
            <a:fld id="{5DC376C7-CCAB-4A43-82C7-E28708528D9E}" type="slidenum">
              <a:rPr lang="en-US" smtClean="0"/>
              <a:pPr/>
              <a:t>‹#›</a:t>
            </a:fld>
            <a:endParaRPr lang="en-US"/>
          </a:p>
        </p:txBody>
      </p:sp>
      <p:sp>
        <p:nvSpPr>
          <p:cNvPr id="5" name="Rectangle 4">
            <a:extLst>
              <a:ext uri="{FF2B5EF4-FFF2-40B4-BE49-F238E27FC236}">
                <a16:creationId xmlns:a16="http://schemas.microsoft.com/office/drawing/2014/main" id="{A03A6A49-4D64-23E4-87AC-5DE670444839}"/>
              </a:ext>
            </a:extLst>
          </p:cNvPr>
          <p:cNvSpPr/>
          <p:nvPr userDrawn="1"/>
        </p:nvSpPr>
        <p:spPr>
          <a:xfrm>
            <a:off x="0" y="556660"/>
            <a:ext cx="12198350" cy="986041"/>
          </a:xfrm>
          <a:prstGeom prst="rect">
            <a:avLst/>
          </a:prstGeom>
          <a:solidFill>
            <a:srgbClr val="000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15E"/>
              </a:solidFill>
            </a:endParaRPr>
          </a:p>
        </p:txBody>
      </p:sp>
      <p:sp>
        <p:nvSpPr>
          <p:cNvPr id="2" name="Title 1">
            <a:extLst>
              <a:ext uri="{FF2B5EF4-FFF2-40B4-BE49-F238E27FC236}">
                <a16:creationId xmlns:a16="http://schemas.microsoft.com/office/drawing/2014/main" id="{2E39DA05-97CE-07DE-F9CC-2ECEEB8D2720}"/>
              </a:ext>
            </a:extLst>
          </p:cNvPr>
          <p:cNvSpPr>
            <a:spLocks noGrp="1"/>
          </p:cNvSpPr>
          <p:nvPr>
            <p:ph type="title" hasCustomPrompt="1"/>
          </p:nvPr>
        </p:nvSpPr>
        <p:spPr>
          <a:xfrm>
            <a:off x="650877" y="619826"/>
            <a:ext cx="10515600" cy="922876"/>
          </a:xfrm>
        </p:spPr>
        <p:txBody>
          <a:bodyPr>
            <a:normAutofit/>
          </a:bodyPr>
          <a:lstStyle>
            <a:lvl1pPr algn="ctr">
              <a:defRPr sz="4400" b="0">
                <a:solidFill>
                  <a:schemeClr val="bg1"/>
                </a:solidFill>
              </a:defRPr>
            </a:lvl1pPr>
          </a:lstStyle>
          <a:p>
            <a:r>
              <a:rPr lang="en-US"/>
              <a:t>Questions and Answers</a:t>
            </a:r>
          </a:p>
        </p:txBody>
      </p:sp>
      <p:sp>
        <p:nvSpPr>
          <p:cNvPr id="6" name="Slide Number Placeholder 5">
            <a:extLst>
              <a:ext uri="{FF2B5EF4-FFF2-40B4-BE49-F238E27FC236}">
                <a16:creationId xmlns:a16="http://schemas.microsoft.com/office/drawing/2014/main" id="{0873AC68-7FC8-9FCB-D81F-3A4E229C8580}"/>
              </a:ext>
            </a:extLst>
          </p:cNvPr>
          <p:cNvSpPr txBox="1">
            <a:spLocks/>
          </p:cNvSpPr>
          <p:nvPr userDrawn="1"/>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2023</a:t>
            </a:r>
          </a:p>
        </p:txBody>
      </p:sp>
      <p:pic>
        <p:nvPicPr>
          <p:cNvPr id="7" name="Picture 6" descr="Diagram&#10;&#10;Description automatically generated">
            <a:extLst>
              <a:ext uri="{FF2B5EF4-FFF2-40B4-BE49-F238E27FC236}">
                <a16:creationId xmlns:a16="http://schemas.microsoft.com/office/drawing/2014/main" id="{24A45279-B4C8-2083-E813-C9DF5E5038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9" name="Rectangle 8">
            <a:extLst>
              <a:ext uri="{FF2B5EF4-FFF2-40B4-BE49-F238E27FC236}">
                <a16:creationId xmlns:a16="http://schemas.microsoft.com/office/drawing/2014/main" id="{B71351DE-2391-5849-55EF-16B8C81D31EF}"/>
              </a:ext>
            </a:extLst>
          </p:cNvPr>
          <p:cNvSpPr/>
          <p:nvPr userDrawn="1"/>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53A8F89-0028-0430-B3EF-8B32D4DFE28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354" y="0"/>
            <a:ext cx="12179296" cy="6857998"/>
          </a:xfrm>
          <a:prstGeom prst="rect">
            <a:avLst/>
          </a:prstGeom>
        </p:spPr>
      </p:pic>
      <p:pic>
        <p:nvPicPr>
          <p:cNvPr id="11" name="Picture 10" descr="A hand holding a question mark&#10;&#10;Description automatically generated with low confidence">
            <a:extLst>
              <a:ext uri="{FF2B5EF4-FFF2-40B4-BE49-F238E27FC236}">
                <a16:creationId xmlns:a16="http://schemas.microsoft.com/office/drawing/2014/main" id="{7316285F-A327-3D45-5DC8-BA9AD31051CD}"/>
              </a:ext>
            </a:extLst>
          </p:cNvPr>
          <p:cNvPicPr>
            <a:picLocks noChangeAspect="1"/>
          </p:cNvPicPr>
          <p:nvPr userDrawn="1"/>
        </p:nvPicPr>
        <p:blipFill rotWithShape="1">
          <a:blip r:embed="rId5" cstate="email">
            <a:alphaModFix amt="50000"/>
            <a:extLst>
              <a:ext uri="{28A0092B-C50C-407E-A947-70E740481C1C}">
                <a14:useLocalDpi xmlns:a14="http://schemas.microsoft.com/office/drawing/2010/main"/>
              </a:ext>
            </a:extLst>
          </a:blip>
          <a:srcRect/>
          <a:stretch/>
        </p:blipFill>
        <p:spPr>
          <a:xfrm>
            <a:off x="1358293" y="1639928"/>
            <a:ext cx="9100768" cy="4422345"/>
          </a:xfrm>
          <a:prstGeom prst="ellipse">
            <a:avLst/>
          </a:prstGeom>
          <a:ln>
            <a:noFill/>
          </a:ln>
          <a:effectLst>
            <a:softEdge rad="112500"/>
          </a:effectLst>
        </p:spPr>
      </p:pic>
    </p:spTree>
    <p:extLst>
      <p:ext uri="{BB962C8B-B14F-4D97-AF65-F5344CB8AC3E}">
        <p14:creationId xmlns:p14="http://schemas.microsoft.com/office/powerpoint/2010/main" val="3860091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24ED7-20CF-683B-03C7-89347E14A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9B897-E91F-7C49-9845-B6F9A6B37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D7A9466-E45F-1000-AEC5-F9038E95D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Montserrat SemiBold" panose="02000505000000020004" pitchFamily="2" charset="77"/>
              </a:defRPr>
            </a:lvl1pPr>
          </a:lstStyle>
          <a:p>
            <a:fld id="{5DC376C7-CCAB-4A43-82C7-E28708528D9E}" type="slidenum">
              <a:rPr lang="en-US" smtClean="0"/>
              <a:pPr/>
              <a:t>‹#›</a:t>
            </a:fld>
            <a:endParaRPr lang="en-US"/>
          </a:p>
        </p:txBody>
      </p:sp>
    </p:spTree>
    <p:extLst>
      <p:ext uri="{BB962C8B-B14F-4D97-AF65-F5344CB8AC3E}">
        <p14:creationId xmlns:p14="http://schemas.microsoft.com/office/powerpoint/2010/main" val="229022218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73" r:id="rId6"/>
    <p:sldLayoutId id="2147483674" r:id="rId7"/>
    <p:sldLayoutId id="2147483663" r:id="rId8"/>
    <p:sldLayoutId id="2147483660" r:id="rId9"/>
    <p:sldLayoutId id="2147483661" r:id="rId10"/>
    <p:sldLayoutId id="2147483675" r:id="rId11"/>
    <p:sldLayoutId id="2147483676" r:id="rId12"/>
    <p:sldLayoutId id="2147483677" r:id="rId13"/>
    <p:sldLayoutId id="2147483678" r:id="rId14"/>
    <p:sldLayoutId id="2147483664" r:id="rId15"/>
    <p:sldLayoutId id="2147483665" r:id="rId16"/>
    <p:sldLayoutId id="2147483667"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hyperlink" Target="https://www.apprenticeship.gov/" TargetMode="Externa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whitehouse.gov/invest/?utm_source=invest.gov" TargetMode="External"/><Relationship Id="rId7" Type="http://schemas.openxmlformats.org/officeDocument/2006/relationships/hyperlink" Target="https://www.irs.gov/credits-and-deductions-under-the-inflation-reduction-act-of-2022"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hyperlink" Target="https://www.whitehouse.gov/briefing-room/statements-releases/2023/05/16/fact-sheet-biden-harris-administration-announces-strategies-to-train-and-connect-american-workers-to-jobs-created-by-the-presidents-investing-in-america-agenda/" TargetMode="External"/><Relationship Id="rId5" Type="http://schemas.openxmlformats.org/officeDocument/2006/relationships/hyperlink" Target="https://www.investopedia.com/chips-and-science-act-6500333" TargetMode="External"/><Relationship Id="rId4" Type="http://schemas.openxmlformats.org/officeDocument/2006/relationships/hyperlink" Target="https://www.whitehouse.gov/wp-content/uploads/2022/11/Advancing-Equitable-Workforce-Development-for-Infrastructure-Jobs_110122.pdf" TargetMode="External"/><Relationship Id="rId9"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hyperlink" Target="https://www.transportation.gov/grants/SS4A" TargetMode="External"/><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hyperlink" Target="https://www.whitehouse.gov/wp-content/uploads/2022/11/Advancing-Equitable-Workforce-Development-for-Infrastructure-Jobs_110122.pdf" TargetMode="External"/><Relationship Id="rId4" Type="http://schemas.openxmlformats.org/officeDocument/2006/relationships/hyperlink" Target="https://www.dol.gov/sites/dolgov/files/ETA/grants/Building%20Pathways%20to%20Infrastructure%20Jobs_FOA-ETA-23-31.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13.pn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www.apprenticeship.gov/sites/default/files/workforce-and-labor-faq-ev-charging.pdf"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34.jpeg"/><Relationship Id="rId4" Type="http://schemas.openxmlformats.org/officeDocument/2006/relationships/hyperlink" Target="https://www.energy.gov/gdo/grid-resilience-and-innovation-partnerships-grip-progra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eda.gov/funding/programs/regional-technology-and-innovation-hubs"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35.jpeg"/><Relationship Id="rId5" Type="http://schemas.openxmlformats.org/officeDocument/2006/relationships/image" Target="../media/image6.jpeg"/><Relationship Id="rId4" Type="http://schemas.openxmlformats.org/officeDocument/2006/relationships/hyperlink" Target="https://www.nist.gov/system/files/documents/2023/11/03/Building-the-US-Semiconductor-Workforce.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whitehouse.gov/briefing-room/statements-releases/2023/05/16/fact-sheet-biden-harris-administration-announces-strategies-to-train-and-connect-american-workers-to-jobs-created-by-the-presidents-investing-in-america-agenda/" TargetMode="External"/><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hyperlink" Target="https://www.whitehouse.gov/briefing-room/statements-releases/2022/07/12/fact-sheet-white-house-announces-over-40-billion-in-american-rescue-plan-investments-in-our-workforce-with-more-coming/" TargetMode="External"/><Relationship Id="rId4" Type="http://schemas.openxmlformats.org/officeDocument/2006/relationships/hyperlink" Target="https://www.eda.gov/funding/programs/american-rescue-plan/good-jobs-challeng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whitehouse.gov/briefing-room/statements-releases/2022/07/12/fact-sheet-white-house-announces-over-40-billion-in-american-rescue-plan-investments-in-our-workforce-with-more-coming/"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7.jpeg"/><Relationship Id="rId5" Type="http://schemas.openxmlformats.org/officeDocument/2006/relationships/image" Target="../media/image6.jpeg"/><Relationship Id="rId4" Type="http://schemas.openxmlformats.org/officeDocument/2006/relationships/hyperlink" Target="https://www.hhs.gov/about/news/2022/04/15/hhs-announces-226-million-launch-community-health-worker-training-program.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hyperlink" Target="https://www.energy.gov/mesc/domestic-manufacturing-conversion-grants" TargetMode="External"/><Relationship Id="rId5" Type="http://schemas.openxmlformats.org/officeDocument/2006/relationships/hyperlink" Target="https://www.energy.gov/mesc/enhanced-use-defense-production-act-1950" TargetMode="External"/><Relationship Id="rId4" Type="http://schemas.openxmlformats.org/officeDocument/2006/relationships/hyperlink" Target="https://tax.thomsonreuters.com/blog/prevailing-wage-and-apprenticeship-requirements-for-inflation-reduction-act-clean-energy-tax-credi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hyperlink" Target="file:///C:\Users\AlanDodkowitz\Downloads\DE-FOA-0003056-IRA-50131-CODES-FOA%20(1).pdf" TargetMode="External"/><Relationship Id="rId5" Type="http://schemas.openxmlformats.org/officeDocument/2006/relationships/hyperlink" Target="file:///C:\Users\AlanDodkowitz\Downloads\FOA3101_Mod_000001_TSED_Final.pdf" TargetMode="External"/><Relationship Id="rId4" Type="http://schemas.openxmlformats.org/officeDocument/2006/relationships/hyperlink" Target="https://www.epa.gov/inflation-reduction-act/inflation-reduction-act-environmental-and-climate-justice-progra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dolcoe.safalapps.com/" TargetMode="External"/><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6.jpeg"/><Relationship Id="rId4" Type="http://schemas.openxmlformats.org/officeDocument/2006/relationships/hyperlink" Target="https://nces.ed.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5F7B2-4157-4F4B-D77B-9FC1F9FD6D4D}"/>
              </a:ext>
            </a:extLst>
          </p:cNvPr>
          <p:cNvSpPr>
            <a:spLocks noGrp="1"/>
          </p:cNvSpPr>
          <p:nvPr>
            <p:ph type="title"/>
          </p:nvPr>
        </p:nvSpPr>
        <p:spPr>
          <a:xfrm>
            <a:off x="1529137" y="1654020"/>
            <a:ext cx="9133726" cy="1489897"/>
          </a:xfrm>
        </p:spPr>
        <p:txBody>
          <a:bodyPr>
            <a:normAutofit fontScale="90000"/>
          </a:bodyPr>
          <a:lstStyle/>
          <a:p>
            <a:r>
              <a:rPr lang="en-US" b="1">
                <a:effectLst/>
              </a:rPr>
              <a:t>How the Investing in America Agenda Can </a:t>
            </a:r>
            <a:r>
              <a:rPr lang="en-US" b="1"/>
              <a:t>P</a:t>
            </a:r>
            <a:r>
              <a:rPr lang="en-US" b="1">
                <a:effectLst/>
              </a:rPr>
              <a:t>rovide Registered Apprenticeship </a:t>
            </a:r>
            <a:r>
              <a:rPr lang="en-US" b="1"/>
              <a:t>P</a:t>
            </a:r>
            <a:r>
              <a:rPr lang="en-US" b="1">
                <a:effectLst/>
              </a:rPr>
              <a:t>athways for Opportunity Youth</a:t>
            </a:r>
            <a:br>
              <a:rPr lang="en-US" b="1">
                <a:latin typeface="Montserrat"/>
              </a:rPr>
            </a:br>
            <a:br>
              <a:rPr lang="en-US" sz="900" b="1">
                <a:latin typeface="Montserrat"/>
              </a:rPr>
            </a:br>
            <a:r>
              <a:rPr lang="en-US" sz="1800">
                <a:latin typeface="Montserrat"/>
              </a:rPr>
              <a:t>SETA Spring Conference 2024</a:t>
            </a:r>
          </a:p>
        </p:txBody>
      </p:sp>
      <p:sp>
        <p:nvSpPr>
          <p:cNvPr id="3" name="Text Placeholder 2">
            <a:extLst>
              <a:ext uri="{FF2B5EF4-FFF2-40B4-BE49-F238E27FC236}">
                <a16:creationId xmlns:a16="http://schemas.microsoft.com/office/drawing/2014/main" id="{40DEF6B4-FE5D-D4CA-A718-E5FAB3D59A66}"/>
              </a:ext>
            </a:extLst>
          </p:cNvPr>
          <p:cNvSpPr>
            <a:spLocks noGrp="1"/>
          </p:cNvSpPr>
          <p:nvPr>
            <p:ph type="body" sz="quarter" idx="13"/>
          </p:nvPr>
        </p:nvSpPr>
        <p:spPr>
          <a:xfrm>
            <a:off x="4537494" y="5106988"/>
            <a:ext cx="3219495" cy="439797"/>
          </a:xfrm>
        </p:spPr>
        <p:txBody>
          <a:bodyPr/>
          <a:lstStyle/>
          <a:p>
            <a:pPr algn="ctr"/>
            <a:r>
              <a:rPr lang="en-US"/>
              <a:t>March 2024</a:t>
            </a:r>
          </a:p>
        </p:txBody>
      </p:sp>
    </p:spTree>
    <p:extLst>
      <p:ext uri="{BB962C8B-B14F-4D97-AF65-F5344CB8AC3E}">
        <p14:creationId xmlns:p14="http://schemas.microsoft.com/office/powerpoint/2010/main" val="86813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526474" y="382440"/>
            <a:ext cx="11096625" cy="1325563"/>
          </a:xfrm>
        </p:spPr>
        <p:txBody>
          <a:bodyPr>
            <a:normAutofit/>
          </a:bodyPr>
          <a:lstStyle/>
          <a:p>
            <a:r>
              <a:rPr lang="en-US" sz="3400">
                <a:solidFill>
                  <a:schemeClr val="bg1"/>
                </a:solidFill>
                <a:latin typeface="Montserrat"/>
              </a:rPr>
              <a:t>State Breakdown of Opp Youth Stats….KY Example</a:t>
            </a: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Kentucky statistics on limited english proficiency, corrections, and migrants and their status. There are 23,382 with limited english proficiency, 7,685 in corrections, and 4,968 migrants.">
            <a:extLst>
              <a:ext uri="{FF2B5EF4-FFF2-40B4-BE49-F238E27FC236}">
                <a16:creationId xmlns:a16="http://schemas.microsoft.com/office/drawing/2014/main" id="{674C36DA-47E5-459A-0F15-9C7A222EC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599" y="1428098"/>
            <a:ext cx="11230551" cy="53827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a:extLst>
              <a:ext uri="{FF2B5EF4-FFF2-40B4-BE49-F238E27FC236}">
                <a16:creationId xmlns:a16="http://schemas.microsoft.com/office/drawing/2014/main" id="{17167164-E39E-A64E-8766-381FA25C5FAE}"/>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090" y="2308860"/>
            <a:ext cx="11096625" cy="4435220"/>
          </a:xfrm>
          <a:prstGeom prst="rect">
            <a:avLst/>
          </a:prstGeom>
        </p:spPr>
      </p:pic>
    </p:spTree>
    <p:extLst>
      <p:ext uri="{BB962C8B-B14F-4D97-AF65-F5344CB8AC3E}">
        <p14:creationId xmlns:p14="http://schemas.microsoft.com/office/powerpoint/2010/main" val="163093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385762"/>
            <a:ext cx="10515600" cy="1325563"/>
          </a:xfrm>
        </p:spPr>
        <p:txBody>
          <a:bodyPr>
            <a:normAutofit/>
          </a:bodyPr>
          <a:lstStyle/>
          <a:p>
            <a:r>
              <a:rPr lang="en-US">
                <a:solidFill>
                  <a:schemeClr val="bg1"/>
                </a:solidFill>
                <a:latin typeface="Montserrat"/>
              </a:rPr>
              <a:t>What Did this Info Tell Us?</a:t>
            </a: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6" name="Content Placeholder 5">
            <a:extLst>
              <a:ext uri="{FF2B5EF4-FFF2-40B4-BE49-F238E27FC236}">
                <a16:creationId xmlns:a16="http://schemas.microsoft.com/office/drawing/2014/main" id="{08EA792D-FF64-8663-D9A5-61CC5B012A5C}"/>
              </a:ext>
            </a:extLst>
          </p:cNvPr>
          <p:cNvSpPr>
            <a:spLocks noGrp="1"/>
          </p:cNvSpPr>
          <p:nvPr>
            <p:ph idx="1"/>
          </p:nvPr>
        </p:nvSpPr>
        <p:spPr>
          <a:xfrm>
            <a:off x="838200" y="1730375"/>
            <a:ext cx="10811494" cy="4351338"/>
          </a:xfrm>
        </p:spPr>
        <p:txBody>
          <a:bodyPr/>
          <a:lstStyle/>
          <a:p>
            <a:r>
              <a:rPr lang="en-US">
                <a:solidFill>
                  <a:schemeClr val="tx1"/>
                </a:solidFill>
              </a:rPr>
              <a:t>Were we effectively working with all youth populations?</a:t>
            </a:r>
          </a:p>
          <a:p>
            <a:r>
              <a:rPr lang="en-US">
                <a:solidFill>
                  <a:schemeClr val="tx1"/>
                </a:solidFill>
              </a:rPr>
              <a:t>Were we working with the right organizations?</a:t>
            </a:r>
          </a:p>
          <a:p>
            <a:r>
              <a:rPr lang="en-US">
                <a:solidFill>
                  <a:schemeClr val="tx1"/>
                </a:solidFill>
              </a:rPr>
              <a:t>Were we meeting youth where they were or asking them to walk through our doors?</a:t>
            </a:r>
          </a:p>
          <a:p>
            <a:r>
              <a:rPr lang="en-US">
                <a:solidFill>
                  <a:schemeClr val="tx1"/>
                </a:solidFill>
              </a:rPr>
              <a:t>Was our staffing and experience effective in engaging youth populations?</a:t>
            </a:r>
          </a:p>
          <a:p>
            <a:r>
              <a:rPr lang="en-US">
                <a:solidFill>
                  <a:schemeClr val="tx1"/>
                </a:solidFill>
              </a:rPr>
              <a:t>Where were we lacking funding and partnerships to serve opportunity youth?</a:t>
            </a:r>
          </a:p>
          <a:p>
            <a:r>
              <a:rPr lang="en-US">
                <a:solidFill>
                  <a:schemeClr val="tx1"/>
                </a:solidFill>
              </a:rPr>
              <a:t>Were we missing data?</a:t>
            </a:r>
          </a:p>
          <a:p>
            <a:endParaRPr lang="en-US"/>
          </a:p>
        </p:txBody>
      </p:sp>
    </p:spTree>
    <p:extLst>
      <p:ext uri="{BB962C8B-B14F-4D97-AF65-F5344CB8AC3E}">
        <p14:creationId xmlns:p14="http://schemas.microsoft.com/office/powerpoint/2010/main" val="2869392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0" y="2588585"/>
            <a:ext cx="12192000" cy="1325563"/>
          </a:xfrm>
        </p:spPr>
        <p:txBody>
          <a:bodyPr>
            <a:noAutofit/>
          </a:bodyPr>
          <a:lstStyle/>
          <a:p>
            <a:pPr algn="ctr"/>
            <a:r>
              <a:rPr lang="en-US" b="1">
                <a:solidFill>
                  <a:schemeClr val="bg1"/>
                </a:solidFill>
                <a:latin typeface="Montserrat"/>
              </a:rPr>
              <a:t>Apprenticeship… </a:t>
            </a:r>
            <a:br>
              <a:rPr lang="en-US" b="1">
                <a:solidFill>
                  <a:schemeClr val="bg1"/>
                </a:solidFill>
                <a:latin typeface="Montserrat"/>
              </a:rPr>
            </a:br>
            <a:r>
              <a:rPr lang="en-US" b="1">
                <a:solidFill>
                  <a:schemeClr val="bg1"/>
                </a:solidFill>
                <a:latin typeface="Montserrat"/>
              </a:rPr>
              <a:t>A Way to Engage Opportunity Youth </a:t>
            </a:r>
          </a:p>
        </p:txBody>
      </p:sp>
      <p:sp>
        <p:nvSpPr>
          <p:cNvPr id="3" name="Slide Number Placeholder 5">
            <a:extLst>
              <a:ext uri="{FF2B5EF4-FFF2-40B4-BE49-F238E27FC236}">
                <a16:creationId xmlns:a16="http://schemas.microsoft.com/office/drawing/2014/main" id="{2451F63B-B749-0D56-256D-B7CFF8C9A19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529491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9E9B0-F655-14AD-898C-3EC78E322275}"/>
              </a:ext>
            </a:extLst>
          </p:cNvPr>
          <p:cNvSpPr>
            <a:spLocks noGrp="1"/>
          </p:cNvSpPr>
          <p:nvPr>
            <p:ph type="title"/>
          </p:nvPr>
        </p:nvSpPr>
        <p:spPr>
          <a:xfrm>
            <a:off x="838200" y="1088994"/>
            <a:ext cx="10515600" cy="483987"/>
          </a:xfrm>
        </p:spPr>
        <p:txBody>
          <a:bodyPr>
            <a:normAutofit fontScale="90000"/>
          </a:bodyPr>
          <a:lstStyle/>
          <a:p>
            <a:r>
              <a:rPr lang="en-US" sz="4900">
                <a:latin typeface="Montserrat"/>
              </a:rPr>
              <a:t>What is Registered Apprenticeship?</a:t>
            </a:r>
            <a:br>
              <a:rPr lang="en-US"/>
            </a:br>
            <a:endParaRPr lang="en-US"/>
          </a:p>
        </p:txBody>
      </p:sp>
      <p:sp>
        <p:nvSpPr>
          <p:cNvPr id="7" name="Content Placeholder 6">
            <a:extLst>
              <a:ext uri="{FF2B5EF4-FFF2-40B4-BE49-F238E27FC236}">
                <a16:creationId xmlns:a16="http://schemas.microsoft.com/office/drawing/2014/main" id="{882B3DD2-B47A-4228-2D60-F1CEEAEA73B7}"/>
              </a:ext>
            </a:extLst>
          </p:cNvPr>
          <p:cNvSpPr>
            <a:spLocks noGrp="1"/>
          </p:cNvSpPr>
          <p:nvPr>
            <p:ph sz="half" idx="4294967295"/>
          </p:nvPr>
        </p:nvSpPr>
        <p:spPr>
          <a:xfrm>
            <a:off x="1075706" y="1805232"/>
            <a:ext cx="5740731" cy="3968750"/>
          </a:xfrm>
        </p:spPr>
        <p:txBody>
          <a:bodyPr anchor="ctr" anchorCtr="0">
            <a:normAutofit/>
          </a:bodyPr>
          <a:lstStyle/>
          <a:p>
            <a:pPr marL="0" indent="0">
              <a:buNone/>
            </a:pPr>
            <a:r>
              <a:rPr lang="en-US" sz="3200">
                <a:solidFill>
                  <a:schemeClr val="tx1"/>
                </a:solidFill>
              </a:rPr>
              <a:t>Registered Apprenticeship is a proven, customizable, and structured model to </a:t>
            </a:r>
            <a:r>
              <a:rPr lang="en-US" sz="3200" b="1" i="1">
                <a:solidFill>
                  <a:srgbClr val="00015E"/>
                </a:solidFill>
              </a:rPr>
              <a:t>find and train new talent</a:t>
            </a:r>
            <a:r>
              <a:rPr lang="en-US" sz="3200">
                <a:solidFill>
                  <a:srgbClr val="00015E"/>
                </a:solidFill>
              </a:rPr>
              <a:t> </a:t>
            </a:r>
            <a:r>
              <a:rPr lang="en-US" sz="3200">
                <a:solidFill>
                  <a:schemeClr val="tx1"/>
                </a:solidFill>
              </a:rPr>
              <a:t>as well as </a:t>
            </a:r>
            <a:r>
              <a:rPr lang="en-US" sz="3200" b="1" i="1">
                <a:solidFill>
                  <a:srgbClr val="00015E"/>
                </a:solidFill>
              </a:rPr>
              <a:t>upskill current workers </a:t>
            </a:r>
            <a:r>
              <a:rPr lang="en-US" sz="3200">
                <a:solidFill>
                  <a:schemeClr val="tx1"/>
                </a:solidFill>
              </a:rPr>
              <a:t>in critical occupations. </a:t>
            </a:r>
          </a:p>
        </p:txBody>
      </p:sp>
      <p:pic>
        <p:nvPicPr>
          <p:cNvPr id="4" name="Picture 3" descr="Doctor talking with woman">
            <a:extLst>
              <a:ext uri="{FF2B5EF4-FFF2-40B4-BE49-F238E27FC236}">
                <a16:creationId xmlns:a16="http://schemas.microsoft.com/office/drawing/2014/main" id="{5517067F-B36B-6CD7-56D7-9C961550FA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6852" y="2137892"/>
            <a:ext cx="4955147" cy="3303431"/>
          </a:xfrm>
          <a:prstGeom prst="rect">
            <a:avLst/>
          </a:prstGeom>
        </p:spPr>
      </p:pic>
      <p:sp>
        <p:nvSpPr>
          <p:cNvPr id="3" name="Slide Number Placeholder 5">
            <a:extLst>
              <a:ext uri="{FF2B5EF4-FFF2-40B4-BE49-F238E27FC236}">
                <a16:creationId xmlns:a16="http://schemas.microsoft.com/office/drawing/2014/main" id="{A7A35CF3-CD75-DBAE-CABA-C0887F84CC4F}"/>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417948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760B7A-679B-A3D9-22AB-DCB3117B66F7}"/>
              </a:ext>
            </a:extLst>
          </p:cNvPr>
          <p:cNvSpPr>
            <a:spLocks noGrp="1"/>
          </p:cNvSpPr>
          <p:nvPr>
            <p:ph type="title"/>
          </p:nvPr>
        </p:nvSpPr>
        <p:spPr>
          <a:xfrm>
            <a:off x="800099" y="402797"/>
            <a:ext cx="11327245" cy="1325563"/>
          </a:xfrm>
        </p:spPr>
        <p:txBody>
          <a:bodyPr>
            <a:normAutofit/>
          </a:bodyPr>
          <a:lstStyle/>
          <a:p>
            <a:r>
              <a:rPr lang="en-US">
                <a:latin typeface="Montserrat"/>
              </a:rPr>
              <a:t>Five Core Components of RA</a:t>
            </a:r>
            <a:endParaRPr lang="en-US"/>
          </a:p>
        </p:txBody>
      </p:sp>
      <p:grpSp>
        <p:nvGrpSpPr>
          <p:cNvPr id="140" name="Group 139" descr="Employer Involvement">
            <a:extLst>
              <a:ext uri="{FF2B5EF4-FFF2-40B4-BE49-F238E27FC236}">
                <a16:creationId xmlns:a16="http://schemas.microsoft.com/office/drawing/2014/main" id="{DF094ABA-1E3C-6608-EABC-6864047F9084}"/>
              </a:ext>
            </a:extLst>
          </p:cNvPr>
          <p:cNvGrpSpPr/>
          <p:nvPr/>
        </p:nvGrpSpPr>
        <p:grpSpPr>
          <a:xfrm>
            <a:off x="673921" y="2319410"/>
            <a:ext cx="1842411" cy="2331008"/>
            <a:chOff x="878605" y="2716568"/>
            <a:chExt cx="1842411" cy="2331008"/>
          </a:xfrm>
        </p:grpSpPr>
        <p:sp>
          <p:nvSpPr>
            <p:cNvPr id="69" name="pole tekstowe 13">
              <a:extLst>
                <a:ext uri="{FF2B5EF4-FFF2-40B4-BE49-F238E27FC236}">
                  <a16:creationId xmlns:a16="http://schemas.microsoft.com/office/drawing/2014/main" id="{399C3A39-0317-FFEB-C989-28B4A30B1C01}"/>
                </a:ext>
              </a:extLst>
            </p:cNvPr>
            <p:cNvSpPr txBox="1"/>
            <p:nvPr userDrawn="1"/>
          </p:nvSpPr>
          <p:spPr>
            <a:xfrm>
              <a:off x="878605" y="4401245"/>
              <a:ext cx="184241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Employer Involvement</a:t>
              </a:r>
              <a:endParaRPr kumimoji="0" lang="pl-PL" sz="1800" b="1" i="0" u="none" strike="noStrike" kern="1200" cap="none" spc="0" normalizeH="0" baseline="0" noProof="0">
                <a:ln>
                  <a:noFill/>
                </a:ln>
                <a:solidFill>
                  <a:srgbClr val="4472C4"/>
                </a:solidFill>
                <a:effectLst/>
                <a:uLnTx/>
                <a:uFillTx/>
                <a:latin typeface="Montserrat" panose="00000500000000000000" pitchFamily="2" charset="0"/>
                <a:ea typeface="+mn-ea"/>
                <a:cs typeface="+mn-cs"/>
              </a:endParaRPr>
            </a:p>
          </p:txBody>
        </p:sp>
        <p:grpSp>
          <p:nvGrpSpPr>
            <p:cNvPr id="135" name="Group 134">
              <a:extLst>
                <a:ext uri="{FF2B5EF4-FFF2-40B4-BE49-F238E27FC236}">
                  <a16:creationId xmlns:a16="http://schemas.microsoft.com/office/drawing/2014/main" id="{1CFE45BF-8F6A-F23F-C49B-1A3DA5F2C5CA}"/>
                </a:ext>
              </a:extLst>
            </p:cNvPr>
            <p:cNvGrpSpPr/>
            <p:nvPr/>
          </p:nvGrpSpPr>
          <p:grpSpPr>
            <a:xfrm>
              <a:off x="1114010" y="2716568"/>
              <a:ext cx="1371600" cy="1371601"/>
              <a:chOff x="1114010" y="2732085"/>
              <a:chExt cx="1371600" cy="1410335"/>
            </a:xfrm>
          </p:grpSpPr>
          <p:sp>
            <p:nvSpPr>
              <p:cNvPr id="70" name="AutoShape 23">
                <a:extLst>
                  <a:ext uri="{FF2B5EF4-FFF2-40B4-BE49-F238E27FC236}">
                    <a16:creationId xmlns:a16="http://schemas.microsoft.com/office/drawing/2014/main" id="{648FD7D5-493B-CEB6-CD27-50865B2C933B}"/>
                  </a:ext>
                </a:extLst>
              </p:cNvPr>
              <p:cNvSpPr>
                <a:spLocks noChangeAspect="1" noChangeArrowheads="1" noTextEdit="1"/>
              </p:cNvSpPr>
              <p:nvPr userDrawn="1"/>
            </p:nvSpPr>
            <p:spPr bwMode="auto">
              <a:xfrm>
                <a:off x="1529142" y="3103967"/>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1" name="Grupa 65">
                <a:extLst>
                  <a:ext uri="{FF2B5EF4-FFF2-40B4-BE49-F238E27FC236}">
                    <a16:creationId xmlns:a16="http://schemas.microsoft.com/office/drawing/2014/main" id="{F65684ED-9852-86AE-C3CC-EE21012EF6D8}"/>
                  </a:ext>
                </a:extLst>
              </p:cNvPr>
              <p:cNvGrpSpPr/>
              <p:nvPr userDrawn="1"/>
            </p:nvGrpSpPr>
            <p:grpSpPr>
              <a:xfrm>
                <a:off x="1529142" y="3103967"/>
                <a:ext cx="541337" cy="412750"/>
                <a:chOff x="906463" y="3402013"/>
                <a:chExt cx="541337" cy="412750"/>
              </a:xfrm>
            </p:grpSpPr>
            <p:sp>
              <p:nvSpPr>
                <p:cNvPr id="125" name="Freeform 25">
                  <a:extLst>
                    <a:ext uri="{FF2B5EF4-FFF2-40B4-BE49-F238E27FC236}">
                      <a16:creationId xmlns:a16="http://schemas.microsoft.com/office/drawing/2014/main" id="{3D119BEE-DE62-AD58-E378-2010FB1D9325}"/>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6" name="Freeform 26">
                  <a:extLst>
                    <a:ext uri="{FF2B5EF4-FFF2-40B4-BE49-F238E27FC236}">
                      <a16:creationId xmlns:a16="http://schemas.microsoft.com/office/drawing/2014/main" id="{38CF412F-71BF-630D-26F0-FC6000CEADE8}"/>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7" name="Freeform 27">
                  <a:extLst>
                    <a:ext uri="{FF2B5EF4-FFF2-40B4-BE49-F238E27FC236}">
                      <a16:creationId xmlns:a16="http://schemas.microsoft.com/office/drawing/2014/main" id="{5480B049-495E-433A-CF32-F9F5DF7A191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8" name="Freeform 28">
                  <a:extLst>
                    <a:ext uri="{FF2B5EF4-FFF2-40B4-BE49-F238E27FC236}">
                      <a16:creationId xmlns:a16="http://schemas.microsoft.com/office/drawing/2014/main" id="{DB804F52-C463-869A-195D-CC74BB3DC9D7}"/>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9" name="Freeform 29">
                  <a:extLst>
                    <a:ext uri="{FF2B5EF4-FFF2-40B4-BE49-F238E27FC236}">
                      <a16:creationId xmlns:a16="http://schemas.microsoft.com/office/drawing/2014/main" id="{D3BCE8E8-E803-10F2-D54D-A8A5A69BC03B}"/>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72" name="Oval 71">
                <a:extLst>
                  <a:ext uri="{FF2B5EF4-FFF2-40B4-BE49-F238E27FC236}">
                    <a16:creationId xmlns:a16="http://schemas.microsoft.com/office/drawing/2014/main" id="{1A5EA137-38FA-51BF-4D71-F210F83E5780}"/>
                  </a:ext>
                </a:extLst>
              </p:cNvPr>
              <p:cNvSpPr/>
              <p:nvPr userDrawn="1"/>
            </p:nvSpPr>
            <p:spPr>
              <a:xfrm>
                <a:off x="1114010" y="2732085"/>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73" name="Graphic 1953081532" descr="Handshake with solid fill">
                <a:extLst>
                  <a:ext uri="{FF2B5EF4-FFF2-40B4-BE49-F238E27FC236}">
                    <a16:creationId xmlns:a16="http://schemas.microsoft.com/office/drawing/2014/main" id="{C3E26552-3BA1-8FCF-105C-2D376515D3E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14010" y="2770820"/>
                <a:ext cx="1371600" cy="1371600"/>
              </a:xfrm>
              <a:prstGeom prst="rect">
                <a:avLst/>
              </a:prstGeom>
            </p:spPr>
          </p:pic>
        </p:grpSp>
      </p:grpSp>
      <p:grpSp>
        <p:nvGrpSpPr>
          <p:cNvPr id="141" name="Group 140" descr="Structured on-the-job learning (OJL)">
            <a:extLst>
              <a:ext uri="{FF2B5EF4-FFF2-40B4-BE49-F238E27FC236}">
                <a16:creationId xmlns:a16="http://schemas.microsoft.com/office/drawing/2014/main" id="{76FBB0EE-6203-F76C-331D-A9A83074DB30}"/>
              </a:ext>
            </a:extLst>
          </p:cNvPr>
          <p:cNvGrpSpPr/>
          <p:nvPr/>
        </p:nvGrpSpPr>
        <p:grpSpPr>
          <a:xfrm>
            <a:off x="3138484" y="2319406"/>
            <a:ext cx="1561801" cy="2885010"/>
            <a:chOff x="3162164" y="2716564"/>
            <a:chExt cx="1561801" cy="2885010"/>
          </a:xfrm>
        </p:grpSpPr>
        <p:sp>
          <p:nvSpPr>
            <p:cNvPr id="82" name="pole tekstowe 13">
              <a:extLst>
                <a:ext uri="{FF2B5EF4-FFF2-40B4-BE49-F238E27FC236}">
                  <a16:creationId xmlns:a16="http://schemas.microsoft.com/office/drawing/2014/main" id="{57357502-6785-B30B-9D28-166369530D20}"/>
                </a:ext>
              </a:extLst>
            </p:cNvPr>
            <p:cNvSpPr txBox="1"/>
            <p:nvPr userDrawn="1"/>
          </p:nvSpPr>
          <p:spPr>
            <a:xfrm>
              <a:off x="3162164" y="4401245"/>
              <a:ext cx="156180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Structured On-the-Job Learning (OJL)</a:t>
              </a:r>
              <a:endParaRPr kumimoji="0" lang="pl-PL" sz="1800" b="1" i="0" u="none" strike="noStrike" kern="1200" cap="none" spc="0" normalizeH="0" baseline="0" noProof="0">
                <a:ln>
                  <a:noFill/>
                </a:ln>
                <a:solidFill>
                  <a:srgbClr val="4472C4"/>
                </a:solidFill>
                <a:effectLst/>
                <a:uLnTx/>
                <a:uFillTx/>
                <a:latin typeface="Montserrat" panose="00000500000000000000" pitchFamily="2" charset="0"/>
                <a:ea typeface="+mn-ea"/>
                <a:cs typeface="+mn-cs"/>
              </a:endParaRPr>
            </a:p>
          </p:txBody>
        </p:sp>
        <p:grpSp>
          <p:nvGrpSpPr>
            <p:cNvPr id="136" name="Group 135">
              <a:extLst>
                <a:ext uri="{FF2B5EF4-FFF2-40B4-BE49-F238E27FC236}">
                  <a16:creationId xmlns:a16="http://schemas.microsoft.com/office/drawing/2014/main" id="{A58E678C-FF82-F727-9406-20A0DF7D314E}"/>
                </a:ext>
              </a:extLst>
            </p:cNvPr>
            <p:cNvGrpSpPr/>
            <p:nvPr/>
          </p:nvGrpSpPr>
          <p:grpSpPr>
            <a:xfrm>
              <a:off x="3257264" y="2716564"/>
              <a:ext cx="1371600" cy="1371599"/>
              <a:chOff x="3257264" y="2652166"/>
              <a:chExt cx="1371600" cy="1455974"/>
            </a:xfrm>
          </p:grpSpPr>
          <p:sp>
            <p:nvSpPr>
              <p:cNvPr id="83" name="AutoShape 23">
                <a:extLst>
                  <a:ext uri="{FF2B5EF4-FFF2-40B4-BE49-F238E27FC236}">
                    <a16:creationId xmlns:a16="http://schemas.microsoft.com/office/drawing/2014/main" id="{2C002190-D802-DCD2-418A-DB91012AAE37}"/>
                  </a:ext>
                </a:extLst>
              </p:cNvPr>
              <p:cNvSpPr>
                <a:spLocks noChangeAspect="1" noChangeArrowheads="1" noTextEdit="1"/>
              </p:cNvSpPr>
              <p:nvPr userDrawn="1"/>
            </p:nvSpPr>
            <p:spPr bwMode="auto">
              <a:xfrm>
                <a:off x="3672396" y="3108422"/>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4" name="Grupa 65">
                <a:extLst>
                  <a:ext uri="{FF2B5EF4-FFF2-40B4-BE49-F238E27FC236}">
                    <a16:creationId xmlns:a16="http://schemas.microsoft.com/office/drawing/2014/main" id="{248FC07D-54C4-0414-693F-E5C8010A9E65}"/>
                  </a:ext>
                </a:extLst>
              </p:cNvPr>
              <p:cNvGrpSpPr/>
              <p:nvPr userDrawn="1"/>
            </p:nvGrpSpPr>
            <p:grpSpPr>
              <a:xfrm>
                <a:off x="3672396" y="3108422"/>
                <a:ext cx="541337" cy="412750"/>
                <a:chOff x="906463" y="3402013"/>
                <a:chExt cx="541337" cy="412750"/>
              </a:xfrm>
            </p:grpSpPr>
            <p:sp>
              <p:nvSpPr>
                <p:cNvPr id="110" name="Freeform 25">
                  <a:extLst>
                    <a:ext uri="{FF2B5EF4-FFF2-40B4-BE49-F238E27FC236}">
                      <a16:creationId xmlns:a16="http://schemas.microsoft.com/office/drawing/2014/main" id="{1E21B59D-D3FA-BA39-1E86-2C47022226FA}"/>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1" name="Freeform 26">
                  <a:extLst>
                    <a:ext uri="{FF2B5EF4-FFF2-40B4-BE49-F238E27FC236}">
                      <a16:creationId xmlns:a16="http://schemas.microsoft.com/office/drawing/2014/main" id="{EBEF436C-1E28-3098-F6E2-E0E3494C0891}"/>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2" name="Freeform 27">
                  <a:extLst>
                    <a:ext uri="{FF2B5EF4-FFF2-40B4-BE49-F238E27FC236}">
                      <a16:creationId xmlns:a16="http://schemas.microsoft.com/office/drawing/2014/main" id="{555D95FF-8A14-1699-6AC0-3E3171F733E7}"/>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3" name="Freeform 28">
                  <a:extLst>
                    <a:ext uri="{FF2B5EF4-FFF2-40B4-BE49-F238E27FC236}">
                      <a16:creationId xmlns:a16="http://schemas.microsoft.com/office/drawing/2014/main" id="{2E7D5A26-AF31-C6B0-DC2C-5284119AFBC8}"/>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4" name="Freeform 29">
                  <a:extLst>
                    <a:ext uri="{FF2B5EF4-FFF2-40B4-BE49-F238E27FC236}">
                      <a16:creationId xmlns:a16="http://schemas.microsoft.com/office/drawing/2014/main" id="{5764A589-EEEF-9678-CE30-FDE7F765DA3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85" name="Oval 84">
                <a:extLst>
                  <a:ext uri="{FF2B5EF4-FFF2-40B4-BE49-F238E27FC236}">
                    <a16:creationId xmlns:a16="http://schemas.microsoft.com/office/drawing/2014/main" id="{718C292C-64DC-5B4F-2CC0-9CABADC4BE90}"/>
                  </a:ext>
                </a:extLst>
              </p:cNvPr>
              <p:cNvSpPr/>
              <p:nvPr userDrawn="1"/>
            </p:nvSpPr>
            <p:spPr>
              <a:xfrm>
                <a:off x="3257264" y="2736540"/>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88" name="Graphic 1373769879" descr="Cycle with people with solid fill">
                <a:extLst>
                  <a:ext uri="{FF2B5EF4-FFF2-40B4-BE49-F238E27FC236}">
                    <a16:creationId xmlns:a16="http://schemas.microsoft.com/office/drawing/2014/main" id="{4FCFCF81-6E95-6FDA-9C36-56CE214635E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57264" y="2652166"/>
                <a:ext cx="1371600" cy="1371600"/>
              </a:xfrm>
              <a:prstGeom prst="rect">
                <a:avLst/>
              </a:prstGeom>
            </p:spPr>
          </p:pic>
        </p:grpSp>
      </p:grpSp>
      <p:grpSp>
        <p:nvGrpSpPr>
          <p:cNvPr id="142" name="Group 141" descr="Related Instruction (RI)">
            <a:extLst>
              <a:ext uri="{FF2B5EF4-FFF2-40B4-BE49-F238E27FC236}">
                <a16:creationId xmlns:a16="http://schemas.microsoft.com/office/drawing/2014/main" id="{A837280C-F624-34B1-1F54-09F916B42785}"/>
              </a:ext>
            </a:extLst>
          </p:cNvPr>
          <p:cNvGrpSpPr/>
          <p:nvPr/>
        </p:nvGrpSpPr>
        <p:grpSpPr>
          <a:xfrm>
            <a:off x="5322437" y="2319408"/>
            <a:ext cx="1561801" cy="2608009"/>
            <a:chOff x="5331326" y="2716566"/>
            <a:chExt cx="1561801" cy="2608009"/>
          </a:xfrm>
        </p:grpSpPr>
        <p:sp>
          <p:nvSpPr>
            <p:cNvPr id="92" name="pole tekstowe 13">
              <a:extLst>
                <a:ext uri="{FF2B5EF4-FFF2-40B4-BE49-F238E27FC236}">
                  <a16:creationId xmlns:a16="http://schemas.microsoft.com/office/drawing/2014/main" id="{2A80EC41-3B9C-F34E-D095-F025A36DF23C}"/>
                </a:ext>
              </a:extLst>
            </p:cNvPr>
            <p:cNvSpPr txBox="1"/>
            <p:nvPr userDrawn="1"/>
          </p:nvSpPr>
          <p:spPr>
            <a:xfrm>
              <a:off x="5331326" y="4401245"/>
              <a:ext cx="156180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Related Instruction (RI)</a:t>
              </a:r>
              <a:endParaRPr kumimoji="0" lang="pl-PL" sz="1800" b="1" i="0" u="none" strike="noStrike" kern="1200" cap="none" spc="0" normalizeH="0" baseline="0" noProof="0">
                <a:ln>
                  <a:noFill/>
                </a:ln>
                <a:solidFill>
                  <a:srgbClr val="4472C4"/>
                </a:solidFill>
                <a:effectLst/>
                <a:uLnTx/>
                <a:uFillTx/>
                <a:latin typeface="Montserrat" panose="00000500000000000000" pitchFamily="2" charset="0"/>
                <a:ea typeface="+mn-ea"/>
                <a:cs typeface="+mn-cs"/>
              </a:endParaRPr>
            </a:p>
          </p:txBody>
        </p:sp>
        <p:grpSp>
          <p:nvGrpSpPr>
            <p:cNvPr id="137" name="Group 136">
              <a:extLst>
                <a:ext uri="{FF2B5EF4-FFF2-40B4-BE49-F238E27FC236}">
                  <a16:creationId xmlns:a16="http://schemas.microsoft.com/office/drawing/2014/main" id="{38D3E677-1689-BF9A-3376-0F192C02212D}"/>
                </a:ext>
              </a:extLst>
            </p:cNvPr>
            <p:cNvGrpSpPr/>
            <p:nvPr/>
          </p:nvGrpSpPr>
          <p:grpSpPr>
            <a:xfrm>
              <a:off x="5426426" y="2716566"/>
              <a:ext cx="1371600" cy="1371600"/>
              <a:chOff x="5426426" y="2775614"/>
              <a:chExt cx="1371600" cy="1371600"/>
            </a:xfrm>
          </p:grpSpPr>
          <p:sp>
            <p:nvSpPr>
              <p:cNvPr id="89" name="AutoShape 23">
                <a:extLst>
                  <a:ext uri="{FF2B5EF4-FFF2-40B4-BE49-F238E27FC236}">
                    <a16:creationId xmlns:a16="http://schemas.microsoft.com/office/drawing/2014/main" id="{112D68AA-3E75-E805-D998-92637EB79F9C}"/>
                  </a:ext>
                </a:extLst>
              </p:cNvPr>
              <p:cNvSpPr>
                <a:spLocks noChangeAspect="1" noChangeArrowheads="1" noTextEdit="1"/>
              </p:cNvSpPr>
              <p:nvPr userDrawn="1"/>
            </p:nvSpPr>
            <p:spPr bwMode="auto">
              <a:xfrm>
                <a:off x="5841558"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0" name="Grupa 65">
                <a:extLst>
                  <a:ext uri="{FF2B5EF4-FFF2-40B4-BE49-F238E27FC236}">
                    <a16:creationId xmlns:a16="http://schemas.microsoft.com/office/drawing/2014/main" id="{E397F0AC-FB79-0FFC-F3DE-5DF47916B516}"/>
                  </a:ext>
                </a:extLst>
              </p:cNvPr>
              <p:cNvGrpSpPr/>
              <p:nvPr userDrawn="1"/>
            </p:nvGrpSpPr>
            <p:grpSpPr>
              <a:xfrm>
                <a:off x="5841558" y="3147496"/>
                <a:ext cx="541337" cy="412750"/>
                <a:chOff x="906463" y="3402013"/>
                <a:chExt cx="541337" cy="412750"/>
              </a:xfrm>
            </p:grpSpPr>
            <p:sp>
              <p:nvSpPr>
                <p:cNvPr id="94" name="Freeform 25">
                  <a:extLst>
                    <a:ext uri="{FF2B5EF4-FFF2-40B4-BE49-F238E27FC236}">
                      <a16:creationId xmlns:a16="http://schemas.microsoft.com/office/drawing/2014/main" id="{CD02C5EF-E3FF-BECE-64B9-DB10C20BDC94}"/>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5" name="Freeform 26">
                  <a:extLst>
                    <a:ext uri="{FF2B5EF4-FFF2-40B4-BE49-F238E27FC236}">
                      <a16:creationId xmlns:a16="http://schemas.microsoft.com/office/drawing/2014/main" id="{74A629A9-D457-1A67-0330-3D0755BA2762}"/>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6" name="Freeform 27">
                  <a:extLst>
                    <a:ext uri="{FF2B5EF4-FFF2-40B4-BE49-F238E27FC236}">
                      <a16:creationId xmlns:a16="http://schemas.microsoft.com/office/drawing/2014/main" id="{1D85A829-3396-0C6E-B7EE-6D947CAD4183}"/>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7" name="Freeform 28">
                  <a:extLst>
                    <a:ext uri="{FF2B5EF4-FFF2-40B4-BE49-F238E27FC236}">
                      <a16:creationId xmlns:a16="http://schemas.microsoft.com/office/drawing/2014/main" id="{DAD73C17-985C-83A9-FA9E-29EA7EAFF4F4}"/>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98" name="Freeform 29">
                  <a:extLst>
                    <a:ext uri="{FF2B5EF4-FFF2-40B4-BE49-F238E27FC236}">
                      <a16:creationId xmlns:a16="http://schemas.microsoft.com/office/drawing/2014/main" id="{6D6DCB3F-5AE5-A965-C199-83E52EC08850}"/>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91" name="Oval 90">
                <a:extLst>
                  <a:ext uri="{FF2B5EF4-FFF2-40B4-BE49-F238E27FC236}">
                    <a16:creationId xmlns:a16="http://schemas.microsoft.com/office/drawing/2014/main" id="{9F733268-F31A-04C5-2855-1B6D9F4191D0}"/>
                  </a:ext>
                </a:extLst>
              </p:cNvPr>
              <p:cNvSpPr/>
              <p:nvPr userDrawn="1"/>
            </p:nvSpPr>
            <p:spPr>
              <a:xfrm>
                <a:off x="5426426"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pic>
            <p:nvPicPr>
              <p:cNvPr id="93" name="Graphic 92" descr="Classroom with solid fill">
                <a:extLst>
                  <a:ext uri="{FF2B5EF4-FFF2-40B4-BE49-F238E27FC236}">
                    <a16:creationId xmlns:a16="http://schemas.microsoft.com/office/drawing/2014/main" id="{AE37C4D3-BA1C-4CCC-F41E-F1DB1FDA935A}"/>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555654" y="2859212"/>
                <a:ext cx="1113144" cy="1113144"/>
              </a:xfrm>
              <a:prstGeom prst="rect">
                <a:avLst/>
              </a:prstGeom>
            </p:spPr>
          </p:pic>
        </p:grpSp>
      </p:grpSp>
      <p:grpSp>
        <p:nvGrpSpPr>
          <p:cNvPr id="143" name="Group 142" descr="Rewards for Skill Gains">
            <a:extLst>
              <a:ext uri="{FF2B5EF4-FFF2-40B4-BE49-F238E27FC236}">
                <a16:creationId xmlns:a16="http://schemas.microsoft.com/office/drawing/2014/main" id="{EE22D091-3A7E-225D-4AEC-EBA3088EB005}"/>
              </a:ext>
            </a:extLst>
          </p:cNvPr>
          <p:cNvGrpSpPr/>
          <p:nvPr/>
        </p:nvGrpSpPr>
        <p:grpSpPr>
          <a:xfrm>
            <a:off x="7506390" y="2319408"/>
            <a:ext cx="1474908" cy="2608009"/>
            <a:chOff x="7652154" y="2716566"/>
            <a:chExt cx="1474908" cy="2608009"/>
          </a:xfrm>
        </p:grpSpPr>
        <p:sp>
          <p:nvSpPr>
            <p:cNvPr id="74" name="pole tekstowe 13">
              <a:extLst>
                <a:ext uri="{FF2B5EF4-FFF2-40B4-BE49-F238E27FC236}">
                  <a16:creationId xmlns:a16="http://schemas.microsoft.com/office/drawing/2014/main" id="{D1B1FF5A-DD54-8046-2D29-270E36498340}"/>
                </a:ext>
              </a:extLst>
            </p:cNvPr>
            <p:cNvSpPr txBox="1"/>
            <p:nvPr userDrawn="1"/>
          </p:nvSpPr>
          <p:spPr>
            <a:xfrm>
              <a:off x="7652154" y="4401245"/>
              <a:ext cx="147490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Rewards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Skill Gains</a:t>
              </a:r>
              <a:endParaRPr kumimoji="0" lang="pl-PL" sz="1800" b="1" i="0" u="none" strike="noStrike" kern="1200" cap="none" spc="0" normalizeH="0" baseline="0" noProof="0">
                <a:ln>
                  <a:noFill/>
                </a:ln>
                <a:solidFill>
                  <a:srgbClr val="4472C4"/>
                </a:solidFill>
                <a:effectLst/>
                <a:uLnTx/>
                <a:uFillTx/>
                <a:latin typeface="Montserrat" panose="00000500000000000000" pitchFamily="2" charset="0"/>
                <a:ea typeface="+mn-ea"/>
                <a:cs typeface="+mn-cs"/>
              </a:endParaRPr>
            </a:p>
          </p:txBody>
        </p:sp>
        <p:grpSp>
          <p:nvGrpSpPr>
            <p:cNvPr id="138" name="Group 137">
              <a:extLst>
                <a:ext uri="{FF2B5EF4-FFF2-40B4-BE49-F238E27FC236}">
                  <a16:creationId xmlns:a16="http://schemas.microsoft.com/office/drawing/2014/main" id="{404DFA56-EA3F-D5F6-CFCF-A7335C1975D4}"/>
                </a:ext>
              </a:extLst>
            </p:cNvPr>
            <p:cNvGrpSpPr/>
            <p:nvPr/>
          </p:nvGrpSpPr>
          <p:grpSpPr>
            <a:xfrm>
              <a:off x="7703808" y="2716566"/>
              <a:ext cx="1371600" cy="1371600"/>
              <a:chOff x="7703808" y="2780966"/>
              <a:chExt cx="1371600" cy="1371600"/>
            </a:xfrm>
          </p:grpSpPr>
          <p:sp>
            <p:nvSpPr>
              <p:cNvPr id="75" name="AutoShape 23">
                <a:extLst>
                  <a:ext uri="{FF2B5EF4-FFF2-40B4-BE49-F238E27FC236}">
                    <a16:creationId xmlns:a16="http://schemas.microsoft.com/office/drawing/2014/main" id="{DCC3A6E7-1D99-3C78-6167-186A6E9CD666}"/>
                  </a:ext>
                </a:extLst>
              </p:cNvPr>
              <p:cNvSpPr>
                <a:spLocks noChangeAspect="1" noChangeArrowheads="1" noTextEdit="1"/>
              </p:cNvSpPr>
              <p:nvPr userDrawn="1"/>
            </p:nvSpPr>
            <p:spPr bwMode="auto">
              <a:xfrm>
                <a:off x="8118940" y="3123993"/>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6" name="Grupa 65">
                <a:extLst>
                  <a:ext uri="{FF2B5EF4-FFF2-40B4-BE49-F238E27FC236}">
                    <a16:creationId xmlns:a16="http://schemas.microsoft.com/office/drawing/2014/main" id="{43030C44-05EE-89E1-8A23-0C26555761D0}"/>
                  </a:ext>
                </a:extLst>
              </p:cNvPr>
              <p:cNvGrpSpPr/>
              <p:nvPr userDrawn="1"/>
            </p:nvGrpSpPr>
            <p:grpSpPr>
              <a:xfrm>
                <a:off x="8118940" y="3123993"/>
                <a:ext cx="541337" cy="412750"/>
                <a:chOff x="906463" y="3402013"/>
                <a:chExt cx="541337" cy="412750"/>
              </a:xfrm>
            </p:grpSpPr>
            <p:sp>
              <p:nvSpPr>
                <p:cNvPr id="120" name="Freeform 25">
                  <a:extLst>
                    <a:ext uri="{FF2B5EF4-FFF2-40B4-BE49-F238E27FC236}">
                      <a16:creationId xmlns:a16="http://schemas.microsoft.com/office/drawing/2014/main" id="{4D64B7DE-FF86-A8CA-81FE-2D1B2B1DED5D}"/>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1" name="Freeform 26">
                  <a:extLst>
                    <a:ext uri="{FF2B5EF4-FFF2-40B4-BE49-F238E27FC236}">
                      <a16:creationId xmlns:a16="http://schemas.microsoft.com/office/drawing/2014/main" id="{E5B1E154-3C88-EB8C-46AA-8C4F6B7D2061}"/>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2" name="Freeform 27">
                  <a:extLst>
                    <a:ext uri="{FF2B5EF4-FFF2-40B4-BE49-F238E27FC236}">
                      <a16:creationId xmlns:a16="http://schemas.microsoft.com/office/drawing/2014/main" id="{094D178D-1F60-51F4-F717-031787C3C7F2}"/>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3" name="Freeform 28">
                  <a:extLst>
                    <a:ext uri="{FF2B5EF4-FFF2-40B4-BE49-F238E27FC236}">
                      <a16:creationId xmlns:a16="http://schemas.microsoft.com/office/drawing/2014/main" id="{E5540D9E-5E96-E368-C157-0204D63C689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24" name="Freeform 29">
                  <a:extLst>
                    <a:ext uri="{FF2B5EF4-FFF2-40B4-BE49-F238E27FC236}">
                      <a16:creationId xmlns:a16="http://schemas.microsoft.com/office/drawing/2014/main" id="{76BCD079-42A4-E0DB-BE9E-4EA1EB49D9C1}"/>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77" name="Oval 76">
                <a:extLst>
                  <a:ext uri="{FF2B5EF4-FFF2-40B4-BE49-F238E27FC236}">
                    <a16:creationId xmlns:a16="http://schemas.microsoft.com/office/drawing/2014/main" id="{CFF3775E-DDC4-B589-5F4E-B3B6DB986122}"/>
                  </a:ext>
                </a:extLst>
              </p:cNvPr>
              <p:cNvSpPr/>
              <p:nvPr userDrawn="1"/>
            </p:nvSpPr>
            <p:spPr>
              <a:xfrm>
                <a:off x="7703808" y="2780966"/>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grpSp>
            <p:nvGrpSpPr>
              <p:cNvPr id="86" name="Group 85">
                <a:extLst>
                  <a:ext uri="{FF2B5EF4-FFF2-40B4-BE49-F238E27FC236}">
                    <a16:creationId xmlns:a16="http://schemas.microsoft.com/office/drawing/2014/main" id="{10165FA8-A889-B465-7072-8D6B8EC6D2BC}"/>
                  </a:ext>
                </a:extLst>
              </p:cNvPr>
              <p:cNvGrpSpPr/>
              <p:nvPr userDrawn="1"/>
            </p:nvGrpSpPr>
            <p:grpSpPr>
              <a:xfrm>
                <a:off x="7932408" y="2979531"/>
                <a:ext cx="914400" cy="914400"/>
                <a:chOff x="0" y="0"/>
                <a:chExt cx="304050" cy="282000"/>
              </a:xfrm>
              <a:solidFill>
                <a:srgbClr val="4472C4"/>
              </a:solidFill>
            </p:grpSpPr>
            <p:sp>
              <p:nvSpPr>
                <p:cNvPr id="105" name="Google Shape;5017;p59">
                  <a:extLst>
                    <a:ext uri="{FF2B5EF4-FFF2-40B4-BE49-F238E27FC236}">
                      <a16:creationId xmlns:a16="http://schemas.microsoft.com/office/drawing/2014/main" id="{CE51FCEE-71D5-472A-10D7-9EA1F4DFA3B1}"/>
                    </a:ext>
                  </a:extLst>
                </p:cNvPr>
                <p:cNvSpPr/>
                <p:nvPr/>
              </p:nvSpPr>
              <p:spPr>
                <a:xfrm>
                  <a:off x="97675" y="748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5018;p59">
                  <a:extLst>
                    <a:ext uri="{FF2B5EF4-FFF2-40B4-BE49-F238E27FC236}">
                      <a16:creationId xmlns:a16="http://schemas.microsoft.com/office/drawing/2014/main" id="{222B4942-C2FE-9F15-31DC-1B7806D6D7CA}"/>
                    </a:ext>
                  </a:extLst>
                </p:cNvPr>
                <p:cNvSpPr/>
                <p:nvPr/>
              </p:nvSpPr>
              <p:spPr>
                <a:xfrm>
                  <a:off x="800" y="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5019;p59">
                  <a:extLst>
                    <a:ext uri="{FF2B5EF4-FFF2-40B4-BE49-F238E27FC236}">
                      <a16:creationId xmlns:a16="http://schemas.microsoft.com/office/drawing/2014/main" id="{10AA88B5-B79A-7C0D-C983-F93ABD14769B}"/>
                    </a:ext>
                  </a:extLst>
                </p:cNvPr>
                <p:cNvSpPr/>
                <p:nvPr/>
              </p:nvSpPr>
              <p:spPr>
                <a:xfrm>
                  <a:off x="800" y="779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Google Shape;5020;p59">
                  <a:extLst>
                    <a:ext uri="{FF2B5EF4-FFF2-40B4-BE49-F238E27FC236}">
                      <a16:creationId xmlns:a16="http://schemas.microsoft.com/office/drawing/2014/main" id="{70BE4EA0-624C-6936-39EC-79ECFA2FE9A7}"/>
                    </a:ext>
                  </a:extLst>
                </p:cNvPr>
                <p:cNvSpPr/>
                <p:nvPr/>
              </p:nvSpPr>
              <p:spPr>
                <a:xfrm>
                  <a:off x="800" y="2008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Google Shape;5021;p59">
                  <a:extLst>
                    <a:ext uri="{FF2B5EF4-FFF2-40B4-BE49-F238E27FC236}">
                      <a16:creationId xmlns:a16="http://schemas.microsoft.com/office/drawing/2014/main" id="{C37C1BEA-C544-CBB4-2BC9-E3F3991F71F2}"/>
                    </a:ext>
                  </a:extLst>
                </p:cNvPr>
                <p:cNvSpPr/>
                <p:nvPr/>
              </p:nvSpPr>
              <p:spPr>
                <a:xfrm>
                  <a:off x="0" y="1394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solidFill>
                  <a:srgbClr val="FAAB1C"/>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144" name="Group 143" descr="National Occupational Credential">
            <a:extLst>
              <a:ext uri="{FF2B5EF4-FFF2-40B4-BE49-F238E27FC236}">
                <a16:creationId xmlns:a16="http://schemas.microsoft.com/office/drawing/2014/main" id="{8B8BEE43-1F1A-D8FA-8181-4E01FC0EE197}"/>
              </a:ext>
            </a:extLst>
          </p:cNvPr>
          <p:cNvGrpSpPr/>
          <p:nvPr/>
        </p:nvGrpSpPr>
        <p:grpSpPr>
          <a:xfrm>
            <a:off x="9603450" y="2319408"/>
            <a:ext cx="1877287" cy="2608009"/>
            <a:chOff x="9562334" y="2716566"/>
            <a:chExt cx="1877287" cy="2608009"/>
          </a:xfrm>
        </p:grpSpPr>
        <p:sp>
          <p:nvSpPr>
            <p:cNvPr id="78" name="pole tekstowe 13">
              <a:extLst>
                <a:ext uri="{FF2B5EF4-FFF2-40B4-BE49-F238E27FC236}">
                  <a16:creationId xmlns:a16="http://schemas.microsoft.com/office/drawing/2014/main" id="{2721A80F-BB5E-EB1F-4771-27E104E2F2C1}"/>
                </a:ext>
              </a:extLst>
            </p:cNvPr>
            <p:cNvSpPr txBox="1"/>
            <p:nvPr userDrawn="1"/>
          </p:nvSpPr>
          <p:spPr>
            <a:xfrm>
              <a:off x="9562334" y="4401245"/>
              <a:ext cx="187728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Montserrat" panose="00000500000000000000" pitchFamily="2" charset="0"/>
                  <a:ea typeface="+mn-ea"/>
                  <a:cs typeface="+mn-cs"/>
                </a:rPr>
                <a:t>National Occupational Credential</a:t>
              </a:r>
              <a:endParaRPr kumimoji="0" lang="pl-PL" sz="1800" b="1" i="0" u="none" strike="noStrike" kern="1200" cap="none" spc="0" normalizeH="0" baseline="0" noProof="0">
                <a:ln>
                  <a:noFill/>
                </a:ln>
                <a:solidFill>
                  <a:srgbClr val="4472C4"/>
                </a:solidFill>
                <a:effectLst/>
                <a:uLnTx/>
                <a:uFillTx/>
                <a:latin typeface="Montserrat" panose="00000500000000000000" pitchFamily="2" charset="0"/>
                <a:ea typeface="+mn-ea"/>
                <a:cs typeface="+mn-cs"/>
              </a:endParaRPr>
            </a:p>
          </p:txBody>
        </p:sp>
        <p:grpSp>
          <p:nvGrpSpPr>
            <p:cNvPr id="139" name="Group 138">
              <a:extLst>
                <a:ext uri="{FF2B5EF4-FFF2-40B4-BE49-F238E27FC236}">
                  <a16:creationId xmlns:a16="http://schemas.microsoft.com/office/drawing/2014/main" id="{6D99A983-CC23-719E-D033-6334309800BE}"/>
                </a:ext>
              </a:extLst>
            </p:cNvPr>
            <p:cNvGrpSpPr/>
            <p:nvPr/>
          </p:nvGrpSpPr>
          <p:grpSpPr>
            <a:xfrm>
              <a:off x="9815177" y="2716566"/>
              <a:ext cx="1371600" cy="1371600"/>
              <a:chOff x="9815177" y="2775614"/>
              <a:chExt cx="1371600" cy="1371600"/>
            </a:xfrm>
          </p:grpSpPr>
          <p:sp>
            <p:nvSpPr>
              <p:cNvPr id="79" name="AutoShape 23">
                <a:extLst>
                  <a:ext uri="{FF2B5EF4-FFF2-40B4-BE49-F238E27FC236}">
                    <a16:creationId xmlns:a16="http://schemas.microsoft.com/office/drawing/2014/main" id="{35AA2AE5-C51D-02C4-14C9-569D35F03861}"/>
                  </a:ext>
                </a:extLst>
              </p:cNvPr>
              <p:cNvSpPr>
                <a:spLocks noChangeAspect="1" noChangeArrowheads="1" noTextEdit="1"/>
              </p:cNvSpPr>
              <p:nvPr userDrawn="1"/>
            </p:nvSpPr>
            <p:spPr bwMode="auto">
              <a:xfrm>
                <a:off x="10230309" y="3147496"/>
                <a:ext cx="5413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0" name="Grupa 65">
                <a:extLst>
                  <a:ext uri="{FF2B5EF4-FFF2-40B4-BE49-F238E27FC236}">
                    <a16:creationId xmlns:a16="http://schemas.microsoft.com/office/drawing/2014/main" id="{3C1E16F9-6B30-094C-9359-AAFC0046010B}"/>
                  </a:ext>
                </a:extLst>
              </p:cNvPr>
              <p:cNvGrpSpPr/>
              <p:nvPr userDrawn="1"/>
            </p:nvGrpSpPr>
            <p:grpSpPr>
              <a:xfrm>
                <a:off x="10230309" y="3147496"/>
                <a:ext cx="541337" cy="412750"/>
                <a:chOff x="906463" y="3402013"/>
                <a:chExt cx="541337" cy="412750"/>
              </a:xfrm>
            </p:grpSpPr>
            <p:sp>
              <p:nvSpPr>
                <p:cNvPr id="115" name="Freeform 25">
                  <a:extLst>
                    <a:ext uri="{FF2B5EF4-FFF2-40B4-BE49-F238E27FC236}">
                      <a16:creationId xmlns:a16="http://schemas.microsoft.com/office/drawing/2014/main" id="{590C2283-0247-E93C-8C44-BA57E88873F2}"/>
                    </a:ext>
                  </a:extLst>
                </p:cNvPr>
                <p:cNvSpPr>
                  <a:spLocks noEditPoints="1"/>
                </p:cNvSpPr>
                <p:nvPr/>
              </p:nvSpPr>
              <p:spPr bwMode="auto">
                <a:xfrm>
                  <a:off x="989013" y="3402013"/>
                  <a:ext cx="376237" cy="412750"/>
                </a:xfrm>
                <a:custGeom>
                  <a:avLst/>
                  <a:gdLst>
                    <a:gd name="T0" fmla="*/ 1523 w 1656"/>
                    <a:gd name="T1" fmla="*/ 1474 h 1814"/>
                    <a:gd name="T2" fmla="*/ 1409 w 1656"/>
                    <a:gd name="T3" fmla="*/ 1100 h 1814"/>
                    <a:gd name="T4" fmla="*/ 1409 w 1656"/>
                    <a:gd name="T5" fmla="*/ 721 h 1814"/>
                    <a:gd name="T6" fmla="*/ 1238 w 1656"/>
                    <a:gd name="T7" fmla="*/ 309 h 1814"/>
                    <a:gd name="T8" fmla="*/ 896 w 1656"/>
                    <a:gd name="T9" fmla="*/ 144 h 1814"/>
                    <a:gd name="T10" fmla="*/ 896 w 1656"/>
                    <a:gd name="T11" fmla="*/ 0 h 1814"/>
                    <a:gd name="T12" fmla="*/ 756 w 1656"/>
                    <a:gd name="T13" fmla="*/ 0 h 1814"/>
                    <a:gd name="T14" fmla="*/ 756 w 1656"/>
                    <a:gd name="T15" fmla="*/ 144 h 1814"/>
                    <a:gd name="T16" fmla="*/ 247 w 1656"/>
                    <a:gd name="T17" fmla="*/ 727 h 1814"/>
                    <a:gd name="T18" fmla="*/ 247 w 1656"/>
                    <a:gd name="T19" fmla="*/ 1100 h 1814"/>
                    <a:gd name="T20" fmla="*/ 133 w 1656"/>
                    <a:gd name="T21" fmla="*/ 1474 h 1814"/>
                    <a:gd name="T22" fmla="*/ 0 w 1656"/>
                    <a:gd name="T23" fmla="*/ 1674 h 1814"/>
                    <a:gd name="T24" fmla="*/ 631 w 1656"/>
                    <a:gd name="T25" fmla="*/ 1674 h 1814"/>
                    <a:gd name="T26" fmla="*/ 828 w 1656"/>
                    <a:gd name="T27" fmla="*/ 1814 h 1814"/>
                    <a:gd name="T28" fmla="*/ 1025 w 1656"/>
                    <a:gd name="T29" fmla="*/ 1674 h 1814"/>
                    <a:gd name="T30" fmla="*/ 1656 w 1656"/>
                    <a:gd name="T31" fmla="*/ 1674 h 1814"/>
                    <a:gd name="T32" fmla="*/ 1523 w 1656"/>
                    <a:gd name="T33" fmla="*/ 1474 h 1814"/>
                    <a:gd name="T34" fmla="*/ 260 w 1656"/>
                    <a:gd name="T35" fmla="*/ 1535 h 1814"/>
                    <a:gd name="T36" fmla="*/ 386 w 1656"/>
                    <a:gd name="T37" fmla="*/ 1100 h 1814"/>
                    <a:gd name="T38" fmla="*/ 386 w 1656"/>
                    <a:gd name="T39" fmla="*/ 727 h 1814"/>
                    <a:gd name="T40" fmla="*/ 826 w 1656"/>
                    <a:gd name="T41" fmla="*/ 279 h 1814"/>
                    <a:gd name="T42" fmla="*/ 828 w 1656"/>
                    <a:gd name="T43" fmla="*/ 279 h 1814"/>
                    <a:gd name="T44" fmla="*/ 1140 w 1656"/>
                    <a:gd name="T45" fmla="*/ 408 h 1814"/>
                    <a:gd name="T46" fmla="*/ 1270 w 1656"/>
                    <a:gd name="T47" fmla="*/ 721 h 1814"/>
                    <a:gd name="T48" fmla="*/ 1270 w 1656"/>
                    <a:gd name="T49" fmla="*/ 1100 h 1814"/>
                    <a:gd name="T50" fmla="*/ 1396 w 1656"/>
                    <a:gd name="T51" fmla="*/ 1535 h 1814"/>
                    <a:gd name="T52" fmla="*/ 260 w 1656"/>
                    <a:gd name="T53" fmla="*/ 153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6" h="1814">
                      <a:moveTo>
                        <a:pt x="1523" y="1474"/>
                      </a:moveTo>
                      <a:cubicBezTo>
                        <a:pt x="1448" y="1363"/>
                        <a:pt x="1409" y="1234"/>
                        <a:pt x="1409" y="1100"/>
                      </a:cubicBezTo>
                      <a:cubicBezTo>
                        <a:pt x="1409" y="721"/>
                        <a:pt x="1409" y="721"/>
                        <a:pt x="1409" y="721"/>
                      </a:cubicBezTo>
                      <a:cubicBezTo>
                        <a:pt x="1409" y="565"/>
                        <a:pt x="1349" y="419"/>
                        <a:pt x="1238" y="309"/>
                      </a:cubicBezTo>
                      <a:cubicBezTo>
                        <a:pt x="1145" y="216"/>
                        <a:pt x="1025" y="159"/>
                        <a:pt x="896" y="144"/>
                      </a:cubicBezTo>
                      <a:cubicBezTo>
                        <a:pt x="896" y="0"/>
                        <a:pt x="896" y="0"/>
                        <a:pt x="896" y="0"/>
                      </a:cubicBezTo>
                      <a:cubicBezTo>
                        <a:pt x="756" y="0"/>
                        <a:pt x="756" y="0"/>
                        <a:pt x="756" y="0"/>
                      </a:cubicBezTo>
                      <a:cubicBezTo>
                        <a:pt x="756" y="144"/>
                        <a:pt x="756" y="144"/>
                        <a:pt x="756" y="144"/>
                      </a:cubicBezTo>
                      <a:cubicBezTo>
                        <a:pt x="470" y="180"/>
                        <a:pt x="247" y="428"/>
                        <a:pt x="247" y="727"/>
                      </a:cubicBezTo>
                      <a:cubicBezTo>
                        <a:pt x="247" y="1100"/>
                        <a:pt x="247" y="1100"/>
                        <a:pt x="247" y="1100"/>
                      </a:cubicBezTo>
                      <a:cubicBezTo>
                        <a:pt x="247" y="1234"/>
                        <a:pt x="208" y="1363"/>
                        <a:pt x="133" y="1474"/>
                      </a:cubicBezTo>
                      <a:cubicBezTo>
                        <a:pt x="0" y="1674"/>
                        <a:pt x="0" y="1674"/>
                        <a:pt x="0" y="1674"/>
                      </a:cubicBezTo>
                      <a:cubicBezTo>
                        <a:pt x="631" y="1674"/>
                        <a:pt x="631" y="1674"/>
                        <a:pt x="631" y="1674"/>
                      </a:cubicBezTo>
                      <a:cubicBezTo>
                        <a:pt x="660" y="1756"/>
                        <a:pt x="737" y="1814"/>
                        <a:pt x="828" y="1814"/>
                      </a:cubicBezTo>
                      <a:cubicBezTo>
                        <a:pt x="919" y="1814"/>
                        <a:pt x="996" y="1756"/>
                        <a:pt x="1025" y="1674"/>
                      </a:cubicBezTo>
                      <a:cubicBezTo>
                        <a:pt x="1656" y="1674"/>
                        <a:pt x="1656" y="1674"/>
                        <a:pt x="1656" y="1674"/>
                      </a:cubicBezTo>
                      <a:lnTo>
                        <a:pt x="1523" y="1474"/>
                      </a:lnTo>
                      <a:close/>
                      <a:moveTo>
                        <a:pt x="260" y="1535"/>
                      </a:moveTo>
                      <a:cubicBezTo>
                        <a:pt x="343" y="1405"/>
                        <a:pt x="386" y="1255"/>
                        <a:pt x="386" y="1100"/>
                      </a:cubicBezTo>
                      <a:cubicBezTo>
                        <a:pt x="386" y="727"/>
                        <a:pt x="386" y="727"/>
                        <a:pt x="386" y="727"/>
                      </a:cubicBezTo>
                      <a:cubicBezTo>
                        <a:pt x="386" y="481"/>
                        <a:pt x="584" y="280"/>
                        <a:pt x="826" y="279"/>
                      </a:cubicBezTo>
                      <a:cubicBezTo>
                        <a:pt x="827" y="279"/>
                        <a:pt x="827" y="279"/>
                        <a:pt x="828" y="279"/>
                      </a:cubicBezTo>
                      <a:cubicBezTo>
                        <a:pt x="946" y="279"/>
                        <a:pt x="1056" y="325"/>
                        <a:pt x="1140" y="408"/>
                      </a:cubicBezTo>
                      <a:cubicBezTo>
                        <a:pt x="1224" y="492"/>
                        <a:pt x="1270" y="603"/>
                        <a:pt x="1270" y="721"/>
                      </a:cubicBezTo>
                      <a:cubicBezTo>
                        <a:pt x="1270" y="1100"/>
                        <a:pt x="1270" y="1100"/>
                        <a:pt x="1270" y="1100"/>
                      </a:cubicBezTo>
                      <a:cubicBezTo>
                        <a:pt x="1270" y="1255"/>
                        <a:pt x="1313" y="1405"/>
                        <a:pt x="1396" y="1535"/>
                      </a:cubicBezTo>
                      <a:lnTo>
                        <a:pt x="260" y="15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6" name="Freeform 26">
                  <a:extLst>
                    <a:ext uri="{FF2B5EF4-FFF2-40B4-BE49-F238E27FC236}">
                      <a16:creationId xmlns:a16="http://schemas.microsoft.com/office/drawing/2014/main" id="{93FF5B5E-0ACB-A886-BB61-2179FBE029DB}"/>
                    </a:ext>
                  </a:extLst>
                </p:cNvPr>
                <p:cNvSpPr>
                  <a:spLocks/>
                </p:cNvSpPr>
                <p:nvPr/>
              </p:nvSpPr>
              <p:spPr bwMode="auto">
                <a:xfrm>
                  <a:off x="1379538" y="3500438"/>
                  <a:ext cx="68262" cy="214313"/>
                </a:xfrm>
                <a:custGeom>
                  <a:avLst/>
                  <a:gdLst>
                    <a:gd name="T0" fmla="*/ 99 w 297"/>
                    <a:gd name="T1" fmla="*/ 0 h 946"/>
                    <a:gd name="T2" fmla="*/ 0 w 297"/>
                    <a:gd name="T3" fmla="*/ 99 h 946"/>
                    <a:gd name="T4" fmla="*/ 157 w 297"/>
                    <a:gd name="T5" fmla="*/ 477 h 946"/>
                    <a:gd name="T6" fmla="*/ 6 w 297"/>
                    <a:gd name="T7" fmla="*/ 849 h 946"/>
                    <a:gd name="T8" fmla="*/ 106 w 297"/>
                    <a:gd name="T9" fmla="*/ 946 h 946"/>
                    <a:gd name="T10" fmla="*/ 297 w 297"/>
                    <a:gd name="T11" fmla="*/ 477 h 946"/>
                    <a:gd name="T12" fmla="*/ 99 w 297"/>
                    <a:gd name="T13" fmla="*/ 0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99" y="0"/>
                      </a:moveTo>
                      <a:cubicBezTo>
                        <a:pt x="0" y="99"/>
                        <a:pt x="0" y="99"/>
                        <a:pt x="0" y="99"/>
                      </a:cubicBezTo>
                      <a:cubicBezTo>
                        <a:pt x="101" y="200"/>
                        <a:pt x="157" y="334"/>
                        <a:pt x="157" y="477"/>
                      </a:cubicBezTo>
                      <a:cubicBezTo>
                        <a:pt x="157" y="617"/>
                        <a:pt x="103" y="749"/>
                        <a:pt x="6" y="849"/>
                      </a:cubicBezTo>
                      <a:cubicBezTo>
                        <a:pt x="106" y="946"/>
                        <a:pt x="106" y="946"/>
                        <a:pt x="106" y="946"/>
                      </a:cubicBezTo>
                      <a:cubicBezTo>
                        <a:pt x="229" y="820"/>
                        <a:pt x="297" y="653"/>
                        <a:pt x="297" y="477"/>
                      </a:cubicBezTo>
                      <a:cubicBezTo>
                        <a:pt x="297" y="297"/>
                        <a:pt x="226" y="128"/>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7" name="Freeform 27">
                  <a:extLst>
                    <a:ext uri="{FF2B5EF4-FFF2-40B4-BE49-F238E27FC236}">
                      <a16:creationId xmlns:a16="http://schemas.microsoft.com/office/drawing/2014/main" id="{8151D313-86CA-023E-B815-B6431630BE4D}"/>
                    </a:ext>
                  </a:extLst>
                </p:cNvPr>
                <p:cNvSpPr>
                  <a:spLocks/>
                </p:cNvSpPr>
                <p:nvPr/>
              </p:nvSpPr>
              <p:spPr bwMode="auto">
                <a:xfrm>
                  <a:off x="1335088" y="3544888"/>
                  <a:ext cx="49212" cy="125413"/>
                </a:xfrm>
                <a:custGeom>
                  <a:avLst/>
                  <a:gdLst>
                    <a:gd name="T0" fmla="*/ 99 w 215"/>
                    <a:gd name="T1" fmla="*/ 0 h 556"/>
                    <a:gd name="T2" fmla="*/ 0 w 215"/>
                    <a:gd name="T3" fmla="*/ 99 h 556"/>
                    <a:gd name="T4" fmla="*/ 75 w 215"/>
                    <a:gd name="T5" fmla="*/ 280 h 556"/>
                    <a:gd name="T6" fmla="*/ 2 w 215"/>
                    <a:gd name="T7" fmla="*/ 459 h 556"/>
                    <a:gd name="T8" fmla="*/ 102 w 215"/>
                    <a:gd name="T9" fmla="*/ 556 h 556"/>
                    <a:gd name="T10" fmla="*/ 215 w 215"/>
                    <a:gd name="T11" fmla="*/ 280 h 556"/>
                    <a:gd name="T12" fmla="*/ 99 w 215"/>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99" y="0"/>
                      </a:moveTo>
                      <a:cubicBezTo>
                        <a:pt x="0" y="99"/>
                        <a:pt x="0" y="99"/>
                        <a:pt x="0" y="99"/>
                      </a:cubicBezTo>
                      <a:cubicBezTo>
                        <a:pt x="48" y="147"/>
                        <a:pt x="75" y="212"/>
                        <a:pt x="75" y="280"/>
                      </a:cubicBezTo>
                      <a:cubicBezTo>
                        <a:pt x="75" y="347"/>
                        <a:pt x="49" y="411"/>
                        <a:pt x="2" y="459"/>
                      </a:cubicBezTo>
                      <a:cubicBezTo>
                        <a:pt x="102" y="556"/>
                        <a:pt x="102" y="556"/>
                        <a:pt x="102" y="556"/>
                      </a:cubicBezTo>
                      <a:cubicBezTo>
                        <a:pt x="175" y="482"/>
                        <a:pt x="215" y="384"/>
                        <a:pt x="215" y="280"/>
                      </a:cubicBezTo>
                      <a:cubicBezTo>
                        <a:pt x="215" y="174"/>
                        <a:pt x="173" y="75"/>
                        <a:pt x="9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8" name="Freeform 28">
                  <a:extLst>
                    <a:ext uri="{FF2B5EF4-FFF2-40B4-BE49-F238E27FC236}">
                      <a16:creationId xmlns:a16="http://schemas.microsoft.com/office/drawing/2014/main" id="{D31FC6C2-4F00-B81A-EFDA-3F5A8473CF8B}"/>
                    </a:ext>
                  </a:extLst>
                </p:cNvPr>
                <p:cNvSpPr>
                  <a:spLocks/>
                </p:cNvSpPr>
                <p:nvPr/>
              </p:nvSpPr>
              <p:spPr bwMode="auto">
                <a:xfrm>
                  <a:off x="906463" y="3500438"/>
                  <a:ext cx="66675" cy="214313"/>
                </a:xfrm>
                <a:custGeom>
                  <a:avLst/>
                  <a:gdLst>
                    <a:gd name="T0" fmla="*/ 297 w 297"/>
                    <a:gd name="T1" fmla="*/ 99 h 946"/>
                    <a:gd name="T2" fmla="*/ 198 w 297"/>
                    <a:gd name="T3" fmla="*/ 0 h 946"/>
                    <a:gd name="T4" fmla="*/ 0 w 297"/>
                    <a:gd name="T5" fmla="*/ 477 h 946"/>
                    <a:gd name="T6" fmla="*/ 191 w 297"/>
                    <a:gd name="T7" fmla="*/ 946 h 946"/>
                    <a:gd name="T8" fmla="*/ 291 w 297"/>
                    <a:gd name="T9" fmla="*/ 849 h 946"/>
                    <a:gd name="T10" fmla="*/ 140 w 297"/>
                    <a:gd name="T11" fmla="*/ 477 h 946"/>
                    <a:gd name="T12" fmla="*/ 297 w 297"/>
                    <a:gd name="T13" fmla="*/ 99 h 946"/>
                  </a:gdLst>
                  <a:ahLst/>
                  <a:cxnLst>
                    <a:cxn ang="0">
                      <a:pos x="T0" y="T1"/>
                    </a:cxn>
                    <a:cxn ang="0">
                      <a:pos x="T2" y="T3"/>
                    </a:cxn>
                    <a:cxn ang="0">
                      <a:pos x="T4" y="T5"/>
                    </a:cxn>
                    <a:cxn ang="0">
                      <a:pos x="T6" y="T7"/>
                    </a:cxn>
                    <a:cxn ang="0">
                      <a:pos x="T8" y="T9"/>
                    </a:cxn>
                    <a:cxn ang="0">
                      <a:pos x="T10" y="T11"/>
                    </a:cxn>
                    <a:cxn ang="0">
                      <a:pos x="T12" y="T13"/>
                    </a:cxn>
                  </a:cxnLst>
                  <a:rect l="0" t="0" r="r" b="b"/>
                  <a:pathLst>
                    <a:path w="297" h="946">
                      <a:moveTo>
                        <a:pt x="297" y="99"/>
                      </a:moveTo>
                      <a:cubicBezTo>
                        <a:pt x="198" y="0"/>
                        <a:pt x="198" y="0"/>
                        <a:pt x="198" y="0"/>
                      </a:cubicBezTo>
                      <a:cubicBezTo>
                        <a:pt x="71" y="128"/>
                        <a:pt x="0" y="297"/>
                        <a:pt x="0" y="477"/>
                      </a:cubicBezTo>
                      <a:cubicBezTo>
                        <a:pt x="0" y="653"/>
                        <a:pt x="68" y="820"/>
                        <a:pt x="191" y="946"/>
                      </a:cubicBezTo>
                      <a:cubicBezTo>
                        <a:pt x="291" y="849"/>
                        <a:pt x="291" y="849"/>
                        <a:pt x="291" y="849"/>
                      </a:cubicBezTo>
                      <a:cubicBezTo>
                        <a:pt x="194" y="749"/>
                        <a:pt x="140" y="617"/>
                        <a:pt x="140" y="477"/>
                      </a:cubicBezTo>
                      <a:cubicBezTo>
                        <a:pt x="140" y="334"/>
                        <a:pt x="196" y="200"/>
                        <a:pt x="297"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19" name="Freeform 29">
                  <a:extLst>
                    <a:ext uri="{FF2B5EF4-FFF2-40B4-BE49-F238E27FC236}">
                      <a16:creationId xmlns:a16="http://schemas.microsoft.com/office/drawing/2014/main" id="{AB7F2321-1FC5-AFD6-CAC9-328AD24E143F}"/>
                    </a:ext>
                  </a:extLst>
                </p:cNvPr>
                <p:cNvSpPr>
                  <a:spLocks/>
                </p:cNvSpPr>
                <p:nvPr/>
              </p:nvSpPr>
              <p:spPr bwMode="auto">
                <a:xfrm>
                  <a:off x="969963" y="3544888"/>
                  <a:ext cx="49212" cy="125413"/>
                </a:xfrm>
                <a:custGeom>
                  <a:avLst/>
                  <a:gdLst>
                    <a:gd name="T0" fmla="*/ 215 w 215"/>
                    <a:gd name="T1" fmla="*/ 99 h 556"/>
                    <a:gd name="T2" fmla="*/ 116 w 215"/>
                    <a:gd name="T3" fmla="*/ 0 h 556"/>
                    <a:gd name="T4" fmla="*/ 0 w 215"/>
                    <a:gd name="T5" fmla="*/ 280 h 556"/>
                    <a:gd name="T6" fmla="*/ 113 w 215"/>
                    <a:gd name="T7" fmla="*/ 556 h 556"/>
                    <a:gd name="T8" fmla="*/ 213 w 215"/>
                    <a:gd name="T9" fmla="*/ 459 h 556"/>
                    <a:gd name="T10" fmla="*/ 140 w 215"/>
                    <a:gd name="T11" fmla="*/ 280 h 556"/>
                    <a:gd name="T12" fmla="*/ 215 w 215"/>
                    <a:gd name="T13" fmla="*/ 99 h 556"/>
                  </a:gdLst>
                  <a:ahLst/>
                  <a:cxnLst>
                    <a:cxn ang="0">
                      <a:pos x="T0" y="T1"/>
                    </a:cxn>
                    <a:cxn ang="0">
                      <a:pos x="T2" y="T3"/>
                    </a:cxn>
                    <a:cxn ang="0">
                      <a:pos x="T4" y="T5"/>
                    </a:cxn>
                    <a:cxn ang="0">
                      <a:pos x="T6" y="T7"/>
                    </a:cxn>
                    <a:cxn ang="0">
                      <a:pos x="T8" y="T9"/>
                    </a:cxn>
                    <a:cxn ang="0">
                      <a:pos x="T10" y="T11"/>
                    </a:cxn>
                    <a:cxn ang="0">
                      <a:pos x="T12" y="T13"/>
                    </a:cxn>
                  </a:cxnLst>
                  <a:rect l="0" t="0" r="r" b="b"/>
                  <a:pathLst>
                    <a:path w="215" h="556">
                      <a:moveTo>
                        <a:pt x="215" y="99"/>
                      </a:moveTo>
                      <a:cubicBezTo>
                        <a:pt x="116" y="0"/>
                        <a:pt x="116" y="0"/>
                        <a:pt x="116" y="0"/>
                      </a:cubicBezTo>
                      <a:cubicBezTo>
                        <a:pt x="42" y="75"/>
                        <a:pt x="0" y="174"/>
                        <a:pt x="0" y="280"/>
                      </a:cubicBezTo>
                      <a:cubicBezTo>
                        <a:pt x="0" y="384"/>
                        <a:pt x="41" y="482"/>
                        <a:pt x="113" y="556"/>
                      </a:cubicBezTo>
                      <a:cubicBezTo>
                        <a:pt x="213" y="459"/>
                        <a:pt x="213" y="459"/>
                        <a:pt x="213" y="459"/>
                      </a:cubicBezTo>
                      <a:cubicBezTo>
                        <a:pt x="166" y="411"/>
                        <a:pt x="140" y="347"/>
                        <a:pt x="140" y="280"/>
                      </a:cubicBezTo>
                      <a:cubicBezTo>
                        <a:pt x="140" y="212"/>
                        <a:pt x="167" y="147"/>
                        <a:pt x="215"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grpSp>
          <p:sp>
            <p:nvSpPr>
              <p:cNvPr id="81" name="Oval 80">
                <a:extLst>
                  <a:ext uri="{FF2B5EF4-FFF2-40B4-BE49-F238E27FC236}">
                    <a16:creationId xmlns:a16="http://schemas.microsoft.com/office/drawing/2014/main" id="{64F0333C-5878-5FB4-FC6D-6C450A3B13CC}"/>
                  </a:ext>
                </a:extLst>
              </p:cNvPr>
              <p:cNvSpPr/>
              <p:nvPr userDrawn="1"/>
            </p:nvSpPr>
            <p:spPr>
              <a:xfrm>
                <a:off x="9815177" y="2775614"/>
                <a:ext cx="1371600" cy="1371600"/>
              </a:xfrm>
              <a:prstGeom prst="ellipse">
                <a:avLst/>
              </a:prstGeom>
              <a:noFill/>
              <a:ln w="12700">
                <a:solidFill>
                  <a:srgbClr val="09271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D0D0D"/>
                    </a:solidFill>
                    <a:effectLst/>
                    <a:uLnTx/>
                    <a:uFillTx/>
                    <a:latin typeface="Montserrat" panose="00000500000000000000" pitchFamily="2" charset="0"/>
                    <a:ea typeface="Calibri" panose="020F0502020204030204" pitchFamily="34" charset="0"/>
                    <a:cs typeface="Times New Roman" panose="02020603050405020304" pitchFamily="18" charset="0"/>
                  </a:rPr>
                  <a:t> </a:t>
                </a:r>
              </a:p>
            </p:txBody>
          </p:sp>
          <p:grpSp>
            <p:nvGrpSpPr>
              <p:cNvPr id="87" name="Group 86">
                <a:extLst>
                  <a:ext uri="{FF2B5EF4-FFF2-40B4-BE49-F238E27FC236}">
                    <a16:creationId xmlns:a16="http://schemas.microsoft.com/office/drawing/2014/main" id="{93A3E492-9177-5A93-C0B4-C2D7F3C4049D}"/>
                  </a:ext>
                </a:extLst>
              </p:cNvPr>
              <p:cNvGrpSpPr/>
              <p:nvPr userDrawn="1"/>
            </p:nvGrpSpPr>
            <p:grpSpPr>
              <a:xfrm>
                <a:off x="10043777" y="2975710"/>
                <a:ext cx="914400" cy="914400"/>
                <a:chOff x="0" y="0"/>
                <a:chExt cx="296175" cy="297225"/>
              </a:xfrm>
              <a:solidFill>
                <a:srgbClr val="4472C4"/>
              </a:solidFill>
            </p:grpSpPr>
            <p:sp>
              <p:nvSpPr>
                <p:cNvPr id="99" name="Google Shape;8996;p68">
                  <a:extLst>
                    <a:ext uri="{FF2B5EF4-FFF2-40B4-BE49-F238E27FC236}">
                      <a16:creationId xmlns:a16="http://schemas.microsoft.com/office/drawing/2014/main" id="{955E57E2-72B5-A1D6-9D4E-8B492A097F49}"/>
                    </a:ext>
                  </a:extLst>
                </p:cNvPr>
                <p:cNvSpPr/>
                <p:nvPr/>
              </p:nvSpPr>
              <p:spPr>
                <a:xfrm>
                  <a:off x="96129" y="69700"/>
                  <a:ext cx="105839"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Google Shape;8997;p68">
                  <a:extLst>
                    <a:ext uri="{FF2B5EF4-FFF2-40B4-BE49-F238E27FC236}">
                      <a16:creationId xmlns:a16="http://schemas.microsoft.com/office/drawing/2014/main" id="{0D1D97EC-31D9-7F32-C687-2211E9604CF2}"/>
                    </a:ext>
                  </a:extLst>
                </p:cNvPr>
                <p:cNvSpPr/>
                <p:nvPr/>
              </p:nvSpPr>
              <p:spPr>
                <a:xfrm>
                  <a:off x="129950" y="10515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Google Shape;8998;p68">
                  <a:extLst>
                    <a:ext uri="{FF2B5EF4-FFF2-40B4-BE49-F238E27FC236}">
                      <a16:creationId xmlns:a16="http://schemas.microsoft.com/office/drawing/2014/main" id="{5ACA5E1C-556A-54DE-CC32-24E7C64DA22D}"/>
                    </a:ext>
                  </a:extLst>
                </p:cNvPr>
                <p:cNvSpPr/>
                <p:nvPr/>
              </p:nvSpPr>
              <p:spPr>
                <a:xfrm>
                  <a:off x="18125" y="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Google Shape;8999;p68">
                  <a:extLst>
                    <a:ext uri="{FF2B5EF4-FFF2-40B4-BE49-F238E27FC236}">
                      <a16:creationId xmlns:a16="http://schemas.microsoft.com/office/drawing/2014/main" id="{2FB47EFB-3FFE-8928-269D-224274E87E7A}"/>
                    </a:ext>
                  </a:extLst>
                </p:cNvPr>
                <p:cNvSpPr/>
                <p:nvPr/>
              </p:nvSpPr>
              <p:spPr>
                <a:xfrm>
                  <a:off x="114200" y="15715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Google Shape;9000;p68">
                  <a:extLst>
                    <a:ext uri="{FF2B5EF4-FFF2-40B4-BE49-F238E27FC236}">
                      <a16:creationId xmlns:a16="http://schemas.microsoft.com/office/drawing/2014/main" id="{42D5463D-B23A-EDE5-AF25-3BEF1952DAB2}"/>
                    </a:ext>
                  </a:extLst>
                </p:cNvPr>
                <p:cNvSpPr/>
                <p:nvPr/>
              </p:nvSpPr>
              <p:spPr>
                <a:xfrm>
                  <a:off x="200850" y="20832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Google Shape;9001;p68">
                  <a:extLst>
                    <a:ext uri="{FF2B5EF4-FFF2-40B4-BE49-F238E27FC236}">
                      <a16:creationId xmlns:a16="http://schemas.microsoft.com/office/drawing/2014/main" id="{5DB79780-A75B-A28A-BCBC-162D404ABBF5}"/>
                    </a:ext>
                  </a:extLst>
                </p:cNvPr>
                <p:cNvSpPr/>
                <p:nvPr/>
              </p:nvSpPr>
              <p:spPr>
                <a:xfrm>
                  <a:off x="0" y="20990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solidFill>
                  <a:srgbClr val="00015E"/>
                </a:solidFill>
                <a:ln>
                  <a:solidFill>
                    <a:srgbClr val="09271C"/>
                  </a:solidFill>
                </a:ln>
              </p:spPr>
              <p:txBody>
                <a:bodyPr spcFirstLastPara="1" wrap="square" lIns="62728" tIns="62728" rIns="62728" bIns="62728"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
        <p:nvSpPr>
          <p:cNvPr id="2" name="Slide Number Placeholder 5">
            <a:extLst>
              <a:ext uri="{FF2B5EF4-FFF2-40B4-BE49-F238E27FC236}">
                <a16:creationId xmlns:a16="http://schemas.microsoft.com/office/drawing/2014/main" id="{E5F786A2-B38C-1CB1-B46A-A83DE2F14862}"/>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486885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628650" y="420540"/>
            <a:ext cx="11258550" cy="1325563"/>
          </a:xfrm>
        </p:spPr>
        <p:txBody>
          <a:bodyPr>
            <a:normAutofit/>
          </a:bodyPr>
          <a:lstStyle/>
          <a:p>
            <a:r>
              <a:rPr lang="en-US">
                <a:solidFill>
                  <a:schemeClr val="bg1"/>
                </a:solidFill>
                <a:latin typeface="Montserrat"/>
              </a:rPr>
              <a:t>Apprenticeships for Opportunity Youth</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762001" y="1647571"/>
            <a:ext cx="10874004" cy="4497057"/>
          </a:xfrm>
        </p:spPr>
        <p:txBody>
          <a:bodyPr vert="horz" lIns="91440" tIns="45720" rIns="91440" bIns="45720" rtlCol="0" anchor="t">
            <a:normAutofit/>
          </a:bodyPr>
          <a:lstStyle/>
          <a:p>
            <a:pPr>
              <a:lnSpc>
                <a:spcPct val="100000"/>
              </a:lnSpc>
            </a:pPr>
            <a:r>
              <a:rPr lang="en-US" sz="2700" i="0">
                <a:solidFill>
                  <a:schemeClr val="tx1"/>
                </a:solidFill>
                <a:effectLst/>
                <a:latin typeface="Montserrat Medium" panose="00000600000000000000" pitchFamily="2" charset="0"/>
              </a:rPr>
              <a:t>Connection to employment AND education.</a:t>
            </a:r>
          </a:p>
          <a:p>
            <a:pPr>
              <a:lnSpc>
                <a:spcPct val="100000"/>
              </a:lnSpc>
            </a:pPr>
            <a:r>
              <a:rPr lang="en-US" sz="2700">
                <a:solidFill>
                  <a:schemeClr val="tx1"/>
                </a:solidFill>
                <a:latin typeface="Montserrat Medium" panose="00000600000000000000" pitchFamily="2" charset="0"/>
              </a:rPr>
              <a:t>C</a:t>
            </a:r>
            <a:r>
              <a:rPr lang="en-US" sz="2700" i="0">
                <a:solidFill>
                  <a:schemeClr val="tx1"/>
                </a:solidFill>
                <a:effectLst/>
                <a:latin typeface="Montserrat Medium" panose="00000600000000000000" pitchFamily="2" charset="0"/>
              </a:rPr>
              <a:t>areer pathway beyond RA Program completion for occupations that provide a family-supporting wage. ​​</a:t>
            </a:r>
          </a:p>
          <a:p>
            <a:pPr>
              <a:lnSpc>
                <a:spcPct val="100000"/>
              </a:lnSpc>
            </a:pPr>
            <a:r>
              <a:rPr lang="en-US" sz="2700" i="0">
                <a:solidFill>
                  <a:schemeClr val="tx1"/>
                </a:solidFill>
                <a:effectLst/>
                <a:latin typeface="Montserrat Medium" panose="00000600000000000000" pitchFamily="2" charset="0"/>
              </a:rPr>
              <a:t>​</a:t>
            </a:r>
            <a:r>
              <a:rPr lang="en-US" sz="2700">
                <a:solidFill>
                  <a:schemeClr val="tx1"/>
                </a:solidFill>
                <a:latin typeface="Montserrat Medium" panose="00000600000000000000" pitchFamily="2" charset="0"/>
              </a:rPr>
              <a:t>Roadmap to credential, certification, and degree attainment.</a:t>
            </a:r>
            <a:endParaRPr lang="en-US" sz="2700" i="0">
              <a:solidFill>
                <a:schemeClr val="tx1"/>
              </a:solidFill>
              <a:effectLst/>
              <a:latin typeface="Montserrat Medium" panose="00000600000000000000" pitchFamily="2" charset="0"/>
            </a:endParaRPr>
          </a:p>
          <a:p>
            <a:pPr>
              <a:lnSpc>
                <a:spcPct val="100000"/>
              </a:lnSpc>
            </a:pPr>
            <a:r>
              <a:rPr lang="en-US" sz="2700">
                <a:solidFill>
                  <a:schemeClr val="tx1"/>
                </a:solidFill>
                <a:latin typeface="Montserrat Medium" panose="00000600000000000000" pitchFamily="2" charset="0"/>
              </a:rPr>
              <a:t>Connection to mentors who can offer support </a:t>
            </a:r>
            <a:br>
              <a:rPr lang="en-US" sz="2700">
                <a:solidFill>
                  <a:schemeClr val="tx1"/>
                </a:solidFill>
                <a:latin typeface="Montserrat Medium" panose="00000600000000000000" pitchFamily="2" charset="0"/>
              </a:rPr>
            </a:br>
            <a:r>
              <a:rPr lang="en-US" sz="2700">
                <a:solidFill>
                  <a:schemeClr val="tx1"/>
                </a:solidFill>
                <a:latin typeface="Montserrat Medium" panose="00000600000000000000" pitchFamily="2" charset="0"/>
              </a:rPr>
              <a:t>and guidance.</a:t>
            </a:r>
          </a:p>
          <a:p>
            <a:pPr>
              <a:lnSpc>
                <a:spcPct val="100000"/>
              </a:lnSpc>
            </a:pPr>
            <a:r>
              <a:rPr lang="en-US" sz="2700" i="0">
                <a:solidFill>
                  <a:schemeClr val="tx1"/>
                </a:solidFill>
                <a:effectLst/>
                <a:latin typeface="Montserrat Medium" panose="00000600000000000000" pitchFamily="2" charset="0"/>
              </a:rPr>
              <a:t>Linkages to critical </a:t>
            </a:r>
            <a:r>
              <a:rPr lang="en-US" sz="2700">
                <a:solidFill>
                  <a:schemeClr val="tx1"/>
                </a:solidFill>
                <a:latin typeface="Montserrat Medium" panose="00000600000000000000" pitchFamily="2" charset="0"/>
              </a:rPr>
              <a:t>s</a:t>
            </a:r>
            <a:r>
              <a:rPr lang="en-US" sz="2700" i="0">
                <a:solidFill>
                  <a:schemeClr val="tx1"/>
                </a:solidFill>
                <a:effectLst/>
                <a:latin typeface="Montserrat Medium" panose="00000600000000000000" pitchFamily="2" charset="0"/>
              </a:rPr>
              <a:t>upports to assist them in </a:t>
            </a:r>
            <a:br>
              <a:rPr lang="en-US" sz="2700" i="0">
                <a:solidFill>
                  <a:schemeClr val="tx1"/>
                </a:solidFill>
                <a:effectLst/>
                <a:latin typeface="Montserrat Medium" panose="00000600000000000000" pitchFamily="2" charset="0"/>
              </a:rPr>
            </a:br>
            <a:r>
              <a:rPr lang="en-US" sz="2700" i="0">
                <a:solidFill>
                  <a:schemeClr val="tx1"/>
                </a:solidFill>
                <a:effectLst/>
                <a:latin typeface="Montserrat Medium" panose="00000600000000000000" pitchFamily="2" charset="0"/>
              </a:rPr>
              <a:t>their learning and earning </a:t>
            </a:r>
            <a:r>
              <a:rPr lang="en-US" sz="2700">
                <a:solidFill>
                  <a:schemeClr val="tx1"/>
                </a:solidFill>
                <a:latin typeface="Montserrat Medium" panose="00000600000000000000" pitchFamily="2" charset="0"/>
              </a:rPr>
              <a:t>p</a:t>
            </a:r>
            <a:r>
              <a:rPr lang="en-US" sz="2700" i="0">
                <a:solidFill>
                  <a:schemeClr val="tx1"/>
                </a:solidFill>
                <a:effectLst/>
                <a:latin typeface="Montserrat Medium" panose="00000600000000000000" pitchFamily="2" charset="0"/>
              </a:rPr>
              <a:t>athway.</a:t>
            </a: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6" name="Picture 5">
            <a:extLst>
              <a:ext uri="{FF2B5EF4-FFF2-40B4-BE49-F238E27FC236}">
                <a16:creationId xmlns:a16="http://schemas.microsoft.com/office/drawing/2014/main" id="{34501266-FE73-381E-EAA9-FA76886CDF9F}"/>
              </a:ext>
              <a:ext uri="{C183D7F6-B498-43B3-948B-1728B52AA6E4}">
                <adec:decorative xmlns:adec="http://schemas.microsoft.com/office/drawing/2017/decorative" val="1"/>
              </a:ext>
            </a:extLst>
          </p:cNvPr>
          <p:cNvPicPr>
            <a:picLocks noChangeAspect="1"/>
          </p:cNvPicPr>
          <p:nvPr/>
        </p:nvPicPr>
        <p:blipFill>
          <a:blip r:embed="rId4">
            <a:alphaModFix amt="35000"/>
          </a:blip>
          <a:stretch>
            <a:fillRect/>
          </a:stretch>
        </p:blipFill>
        <p:spPr>
          <a:xfrm>
            <a:off x="8796274" y="3107431"/>
            <a:ext cx="3303363" cy="4008934"/>
          </a:xfrm>
          <a:prstGeom prst="rect">
            <a:avLst/>
          </a:prstGeom>
          <a:effectLst>
            <a:softEdge rad="635000"/>
          </a:effectLst>
        </p:spPr>
      </p:pic>
    </p:spTree>
    <p:extLst>
      <p:ext uri="{BB962C8B-B14F-4D97-AF65-F5344CB8AC3E}">
        <p14:creationId xmlns:p14="http://schemas.microsoft.com/office/powerpoint/2010/main" val="3130384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933450" y="420688"/>
            <a:ext cx="11258550" cy="1325562"/>
          </a:xfrm>
        </p:spPr>
        <p:txBody>
          <a:bodyPr>
            <a:normAutofit/>
          </a:bodyPr>
          <a:lstStyle/>
          <a:p>
            <a:r>
              <a:rPr lang="en-US">
                <a:solidFill>
                  <a:schemeClr val="bg1"/>
                </a:solidFill>
                <a:latin typeface="Montserrat"/>
              </a:rPr>
              <a:t>Apprenticeships for Youth</a:t>
            </a:r>
          </a:p>
        </p:txBody>
      </p:sp>
      <p:pic>
        <p:nvPicPr>
          <p:cNvPr id="15" name="Picture 14" descr="Total Youth Apprentices (16-24) Served in Fiscal Years 2018-2022. Starts at 65 thousand in Fiscal Year 18 and goes up to 80 thousand in Fiscal Year 2022.">
            <a:extLst>
              <a:ext uri="{FF2B5EF4-FFF2-40B4-BE49-F238E27FC236}">
                <a16:creationId xmlns:a16="http://schemas.microsoft.com/office/drawing/2014/main" id="{A87E0F3A-1C92-9E93-EFF3-A7ADB947C004}"/>
              </a:ext>
            </a:extLst>
          </p:cNvPr>
          <p:cNvPicPr>
            <a:picLocks noChangeAspect="1"/>
          </p:cNvPicPr>
          <p:nvPr/>
        </p:nvPicPr>
        <p:blipFill>
          <a:blip r:embed="rId3"/>
          <a:stretch>
            <a:fillRect/>
          </a:stretch>
        </p:blipFill>
        <p:spPr>
          <a:xfrm>
            <a:off x="756745" y="1852902"/>
            <a:ext cx="7059010" cy="3848637"/>
          </a:xfrm>
          <a:prstGeom prst="rect">
            <a:avLst/>
          </a:prstGeom>
          <a:ln>
            <a:noFill/>
          </a:ln>
          <a:effectLst>
            <a:outerShdw blurRad="292100" dist="139700" dir="2700000" algn="tl" rotWithShape="0">
              <a:srgbClr val="333333">
                <a:alpha val="65000"/>
              </a:srgbClr>
            </a:outerShdw>
          </a:effectLst>
        </p:spPr>
      </p:pic>
      <p:pic>
        <p:nvPicPr>
          <p:cNvPr id="17" name="Picture 16" descr="In 2022, there were 228,535 Youth Apprentices Registered">
            <a:extLst>
              <a:ext uri="{FF2B5EF4-FFF2-40B4-BE49-F238E27FC236}">
                <a16:creationId xmlns:a16="http://schemas.microsoft.com/office/drawing/2014/main" id="{1F7B72DE-2A73-E8C9-DD18-0FDBF2F1B3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6700" y="2471552"/>
            <a:ext cx="3388555" cy="2357623"/>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DF028139-B5A1-A836-1AC0-091837FD2DAF}"/>
              </a:ext>
            </a:extLst>
          </p:cNvPr>
          <p:cNvSpPr>
            <a:spLocks noGrp="1"/>
          </p:cNvSpPr>
          <p:nvPr>
            <p:ph idx="1"/>
          </p:nvPr>
        </p:nvSpPr>
        <p:spPr>
          <a:xfrm>
            <a:off x="4184074" y="5952744"/>
            <a:ext cx="4137890" cy="365125"/>
          </a:xfrm>
        </p:spPr>
        <p:txBody>
          <a:bodyPr/>
          <a:lstStyle/>
          <a:p>
            <a:pPr marL="0" indent="0">
              <a:buNone/>
            </a:pPr>
            <a:r>
              <a:rPr lang="en-US" sz="1800">
                <a:hlinkClick r:id="rId5" tooltip="https://www.apprenticeship.gov/ "/>
              </a:rPr>
              <a:t>https://www.apprenticeship.gov/ </a:t>
            </a:r>
            <a:endParaRPr lang="en-US" sz="1800"/>
          </a:p>
          <a:p>
            <a:pPr marL="0" indent="0">
              <a:buNone/>
            </a:pPr>
            <a:endParaRPr lang="en-US"/>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965298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838200" y="2588585"/>
            <a:ext cx="10515600" cy="1325563"/>
          </a:xfrm>
        </p:spPr>
        <p:txBody>
          <a:bodyPr>
            <a:noAutofit/>
          </a:bodyPr>
          <a:lstStyle/>
          <a:p>
            <a:pPr algn="ctr"/>
            <a:r>
              <a:rPr lang="en-US" b="1">
                <a:solidFill>
                  <a:schemeClr val="bg1"/>
                </a:solidFill>
                <a:latin typeface="Montserrat"/>
              </a:rPr>
              <a:t>The Investing in America Agenda and Opportunity Youth…</a:t>
            </a:r>
            <a:br>
              <a:rPr lang="en-US" b="1">
                <a:solidFill>
                  <a:schemeClr val="bg1"/>
                </a:solidFill>
                <a:latin typeface="Montserrat"/>
              </a:rPr>
            </a:br>
            <a:r>
              <a:rPr lang="en-US" b="1">
                <a:solidFill>
                  <a:schemeClr val="bg1"/>
                </a:solidFill>
                <a:latin typeface="Montserrat"/>
              </a:rPr>
              <a:t>A Match Made for Each Other</a:t>
            </a:r>
          </a:p>
        </p:txBody>
      </p:sp>
      <p:sp>
        <p:nvSpPr>
          <p:cNvPr id="3" name="Slide Number Placeholder 5">
            <a:extLst>
              <a:ext uri="{FF2B5EF4-FFF2-40B4-BE49-F238E27FC236}">
                <a16:creationId xmlns:a16="http://schemas.microsoft.com/office/drawing/2014/main" id="{2451F63B-B749-0D56-256D-B7CFF8C9A199}"/>
              </a:ext>
              <a:ext uri="{C183D7F6-B498-43B3-948B-1728B52AA6E4}">
                <adec:decorative xmlns:adec="http://schemas.microsoft.com/office/drawing/2017/decorative" val="1"/>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687904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285750" y="420540"/>
            <a:ext cx="11734800" cy="1325563"/>
          </a:xfrm>
        </p:spPr>
        <p:txBody>
          <a:bodyPr>
            <a:normAutofit/>
          </a:bodyPr>
          <a:lstStyle/>
          <a:p>
            <a:r>
              <a:rPr lang="en-US">
                <a:solidFill>
                  <a:schemeClr val="bg1"/>
                </a:solidFill>
                <a:latin typeface="Montserrat"/>
              </a:rPr>
              <a:t>What is the Investing in America Agenda</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619500" y="1822946"/>
            <a:ext cx="10553325" cy="4052954"/>
          </a:xfrm>
        </p:spPr>
        <p:txBody>
          <a:bodyPr vert="horz" lIns="91440" tIns="45720" rIns="91440" bIns="45720" rtlCol="0" anchor="t">
            <a:normAutofit/>
          </a:bodyPr>
          <a:lstStyle/>
          <a:p>
            <a:pPr>
              <a:lnSpc>
                <a:spcPct val="100000"/>
              </a:lnSpc>
              <a:buFont typeface="Arial" panose="020B0604020202020204" pitchFamily="34" charset="0"/>
              <a:buChar char="•"/>
            </a:pPr>
            <a:r>
              <a:rPr lang="en-US" sz="2000">
                <a:latin typeface="Montserrat Medium" panose="00000600000000000000" pitchFamily="2" charset="0"/>
              </a:rPr>
              <a:t>The </a:t>
            </a:r>
            <a:r>
              <a:rPr lang="en-US" sz="2000">
                <a:latin typeface="Montserrat Medium" panose="00000600000000000000" pitchFamily="2" charset="0"/>
                <a:hlinkClick r:id="rId3"/>
              </a:rPr>
              <a:t>Investing in America Agenda</a:t>
            </a:r>
            <a:r>
              <a:rPr lang="en-US" sz="2000">
                <a:latin typeface="Montserrat Medium" panose="00000600000000000000" pitchFamily="2" charset="0"/>
              </a:rPr>
              <a:t> consists of extensive resources and rules to support the advancement of Registered Apprenticeship:</a:t>
            </a:r>
          </a:p>
          <a:p>
            <a:pPr lvl="1">
              <a:lnSpc>
                <a:spcPct val="100000"/>
              </a:lnSpc>
              <a:buFont typeface="Courier New" panose="02070309020205020404" pitchFamily="49" charset="0"/>
              <a:buChar char="o"/>
            </a:pPr>
            <a:r>
              <a:rPr lang="en-US" sz="1800">
                <a:solidFill>
                  <a:schemeClr val="tx1"/>
                </a:solidFill>
                <a:latin typeface="Montserrat Medium" panose="00000600000000000000" pitchFamily="2" charset="0"/>
                <a:hlinkClick r:id="rId4"/>
              </a:rPr>
              <a:t>The Bipartisan Infrastructure Bill</a:t>
            </a:r>
            <a:r>
              <a:rPr lang="en-US" sz="1800">
                <a:solidFill>
                  <a:schemeClr val="tx1"/>
                </a:solidFill>
                <a:latin typeface="Montserrat Medium" panose="00000600000000000000" pitchFamily="2" charset="0"/>
              </a:rPr>
              <a:t> </a:t>
            </a:r>
            <a:br>
              <a:rPr lang="en-US" sz="1800">
                <a:solidFill>
                  <a:schemeClr val="tx1"/>
                </a:solidFill>
                <a:latin typeface="Montserrat Medium" panose="00000600000000000000" pitchFamily="2" charset="0"/>
              </a:rPr>
            </a:br>
            <a:r>
              <a:rPr lang="en-US" sz="1800">
                <a:solidFill>
                  <a:schemeClr val="tx1"/>
                </a:solidFill>
                <a:latin typeface="Montserrat Medium" panose="00000600000000000000" pitchFamily="2" charset="0"/>
              </a:rPr>
              <a:t>$550 billion in new funds for infrastructure.</a:t>
            </a:r>
          </a:p>
          <a:p>
            <a:pPr lvl="1">
              <a:lnSpc>
                <a:spcPct val="100000"/>
              </a:lnSpc>
              <a:buFont typeface="Courier New" panose="02070309020205020404" pitchFamily="49" charset="0"/>
              <a:buChar char="o"/>
            </a:pPr>
            <a:r>
              <a:rPr lang="en-US" sz="1800">
                <a:solidFill>
                  <a:schemeClr val="tx1"/>
                </a:solidFill>
                <a:latin typeface="Montserrat Medium" panose="00000600000000000000" pitchFamily="2" charset="0"/>
                <a:hlinkClick r:id="rId5"/>
              </a:rPr>
              <a:t>The CHIPS and Science Act</a:t>
            </a:r>
            <a:br>
              <a:rPr lang="en-US" sz="1800">
                <a:solidFill>
                  <a:schemeClr val="tx1"/>
                </a:solidFill>
                <a:latin typeface="Montserrat Medium" panose="00000600000000000000" pitchFamily="2" charset="0"/>
              </a:rPr>
            </a:br>
            <a:r>
              <a:rPr lang="en-US" sz="1800">
                <a:effectLst/>
                <a:latin typeface="Montserrat Medium" panose="00000600000000000000" pitchFamily="2" charset="0"/>
                <a:ea typeface="Calibri" panose="020F0502020204030204" pitchFamily="34" charset="0"/>
              </a:rPr>
              <a:t>$</a:t>
            </a:r>
            <a:r>
              <a:rPr lang="en-US" sz="1800">
                <a:solidFill>
                  <a:srgbClr val="000000"/>
                </a:solidFill>
                <a:effectLst/>
                <a:latin typeface="Montserrat Medium" panose="00000600000000000000" pitchFamily="2" charset="0"/>
                <a:ea typeface="Calibri" panose="020F0502020204030204" pitchFamily="34" charset="0"/>
              </a:rPr>
              <a:t>52.7 billion for American semiconductor research, development, manufacturing, and workforce development. </a:t>
            </a:r>
          </a:p>
          <a:p>
            <a:pPr lvl="1">
              <a:lnSpc>
                <a:spcPct val="100000"/>
              </a:lnSpc>
              <a:buFont typeface="Courier New" panose="02070309020205020404" pitchFamily="49" charset="0"/>
              <a:buChar char="o"/>
            </a:pPr>
            <a:r>
              <a:rPr lang="en-US" sz="1800">
                <a:solidFill>
                  <a:schemeClr val="tx1"/>
                </a:solidFill>
                <a:latin typeface="Montserrat Medium" panose="00000600000000000000" pitchFamily="2" charset="0"/>
                <a:hlinkClick r:id="rId6"/>
              </a:rPr>
              <a:t>The American Rescue Plan</a:t>
            </a:r>
            <a:br>
              <a:rPr lang="en-US" sz="1800">
                <a:solidFill>
                  <a:schemeClr val="tx1"/>
                </a:solidFill>
                <a:latin typeface="Montserrat Medium" panose="00000600000000000000" pitchFamily="2" charset="0"/>
              </a:rPr>
            </a:br>
            <a:r>
              <a:rPr lang="en-US" sz="1800">
                <a:solidFill>
                  <a:schemeClr val="tx1"/>
                </a:solidFill>
                <a:latin typeface="Montserrat Medium" panose="00000600000000000000" pitchFamily="2" charset="0"/>
              </a:rPr>
              <a:t>$1.9 trillion recovery bill with more than $40 billion for workforce development.</a:t>
            </a:r>
          </a:p>
          <a:p>
            <a:pPr lvl="1">
              <a:lnSpc>
                <a:spcPct val="100000"/>
              </a:lnSpc>
              <a:buFont typeface="Courier New" panose="02070309020205020404" pitchFamily="49" charset="0"/>
              <a:buChar char="o"/>
            </a:pPr>
            <a:r>
              <a:rPr lang="en-US" sz="1800">
                <a:solidFill>
                  <a:schemeClr val="tx1"/>
                </a:solidFill>
                <a:latin typeface="Montserrat Medium" panose="00000600000000000000" pitchFamily="2" charset="0"/>
                <a:hlinkClick r:id="rId7"/>
              </a:rPr>
              <a:t>The Inflation Reduction Act</a:t>
            </a:r>
            <a:r>
              <a:rPr lang="en-US" sz="1800">
                <a:solidFill>
                  <a:schemeClr val="tx1"/>
                </a:solidFill>
                <a:latin typeface="Montserrat Medium" panose="00000600000000000000" pitchFamily="2" charset="0"/>
              </a:rPr>
              <a:t> </a:t>
            </a:r>
            <a:br>
              <a:rPr lang="en-US" sz="1800">
                <a:solidFill>
                  <a:schemeClr val="tx1"/>
                </a:solidFill>
                <a:latin typeface="Montserrat Medium" panose="00000600000000000000" pitchFamily="2" charset="0"/>
              </a:rPr>
            </a:br>
            <a:r>
              <a:rPr lang="en-US" sz="1800">
                <a:solidFill>
                  <a:schemeClr val="tx1"/>
                </a:solidFill>
                <a:latin typeface="Montserrat Medium" panose="00000600000000000000" pitchFamily="2" charset="0"/>
              </a:rPr>
              <a:t>Nearly $1.2 trillion in incentives for green energy and </a:t>
            </a:r>
            <a:br>
              <a:rPr lang="en-US" sz="1800">
                <a:solidFill>
                  <a:schemeClr val="tx1"/>
                </a:solidFill>
                <a:latin typeface="Montserrat Medium" panose="00000600000000000000" pitchFamily="2" charset="0"/>
              </a:rPr>
            </a:br>
            <a:r>
              <a:rPr lang="en-US" sz="1800">
                <a:solidFill>
                  <a:schemeClr val="tx1"/>
                </a:solidFill>
                <a:latin typeface="Montserrat Medium" panose="00000600000000000000" pitchFamily="2" charset="0"/>
              </a:rPr>
              <a:t>increased Affordable Care Act (ACA) subsidies.</a:t>
            </a:r>
          </a:p>
          <a:p>
            <a:pPr>
              <a:lnSpc>
                <a:spcPct val="100000"/>
              </a:lnSpc>
            </a:pPr>
            <a:endParaRPr lang="en-US"/>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5122" name="Picture 2" descr="Image result for investing in america">
            <a:extLst>
              <a:ext uri="{FF2B5EF4-FFF2-40B4-BE49-F238E27FC236}">
                <a16:creationId xmlns:a16="http://schemas.microsoft.com/office/drawing/2014/main" id="{6DBD2B2F-9951-33A1-D6FD-DFF75659B564}"/>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498465" y="4318119"/>
            <a:ext cx="3879562" cy="2610644"/>
          </a:xfrm>
          <a:prstGeom prst="rect">
            <a:avLst/>
          </a:prstGeom>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845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The Bipartisan Infrastructure Law</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553915" y="1533761"/>
            <a:ext cx="10680142" cy="4034006"/>
          </a:xfrm>
        </p:spPr>
        <p:txBody>
          <a:bodyPr vert="horz" lIns="91440" tIns="45720" rIns="91440" bIns="45720" rtlCol="0" anchor="t">
            <a:noAutofit/>
          </a:bodyPr>
          <a:lstStyle/>
          <a:p>
            <a:pPr marR="0" lvl="0" algn="l" defTabSz="914400" rtl="0" eaLnBrk="1" fontAlgn="auto" latinLnBrk="0" hangingPunct="1">
              <a:lnSpc>
                <a:spcPct val="107000"/>
              </a:lnSpc>
              <a:spcBef>
                <a:spcPts val="0"/>
              </a:spcBef>
              <a:spcAft>
                <a:spcPts val="800"/>
              </a:spcAft>
              <a:buClr>
                <a:schemeClr val="tx1"/>
              </a:buClr>
              <a:buSzTx/>
              <a:tabLst/>
              <a:defRPr/>
            </a:pPr>
            <a:r>
              <a:rPr kumimoji="0" lang="en-US" sz="20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hlinkClick r:id="rId3"/>
              </a:rPr>
              <a:t>Safe Streets and Roads for All (SS4A) Grant program</a:t>
            </a:r>
            <a:r>
              <a:rPr kumimoji="0" lang="en-US" sz="20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t>: </a:t>
            </a:r>
            <a:br>
              <a:rPr kumimoji="0" lang="en-US" sz="20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t>$1 billion to enhance roadway safety and includes pre-apprenticeship, apprenticeship readiness, and youth service initiatives, with a clear path towards registered apprenticeships.</a:t>
            </a:r>
          </a:p>
          <a:p>
            <a:pPr marR="0" lvl="0" algn="l" defTabSz="914400" rtl="0" eaLnBrk="1" fontAlgn="auto" latinLnBrk="0" hangingPunct="1">
              <a:lnSpc>
                <a:spcPct val="107000"/>
              </a:lnSpc>
              <a:spcBef>
                <a:spcPts val="0"/>
              </a:spcBef>
              <a:spcAft>
                <a:spcPts val="800"/>
              </a:spcAft>
              <a:buClr>
                <a:schemeClr val="tx1"/>
              </a:buClr>
              <a:buSzTx/>
              <a:tabLst/>
              <a:defRPr/>
            </a:pPr>
            <a:r>
              <a:rPr kumimoji="0" lang="en-US" sz="20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hlinkClick r:id="rId4"/>
              </a:rPr>
              <a:t>Building Pathways to Infrastructure Jobs Grant Program</a:t>
            </a:r>
            <a:r>
              <a:rPr kumimoji="0" lang="en-US" sz="20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t>: </a:t>
            </a:r>
            <a:br>
              <a:rPr kumimoji="0" lang="en-US" sz="20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t>Supports enhanced training models in H-1B industries and focuses on sectors like advanced manufacturing, information technology, professional services, supporting renewable energy, transportation, and broadband infrastructure. </a:t>
            </a:r>
          </a:p>
          <a:p>
            <a:pPr marR="0" lvl="0" algn="l" defTabSz="914400" rtl="0" eaLnBrk="1" fontAlgn="auto" latinLnBrk="0" hangingPunct="1">
              <a:lnSpc>
                <a:spcPct val="107000"/>
              </a:lnSpc>
              <a:spcBef>
                <a:spcPts val="0"/>
              </a:spcBef>
              <a:spcAft>
                <a:spcPts val="800"/>
              </a:spcAft>
              <a:buClr>
                <a:schemeClr val="tx1"/>
              </a:buClr>
              <a:buSzTx/>
              <a:tabLst/>
              <a:defRPr/>
            </a:pPr>
            <a:r>
              <a:rPr kumimoji="0" lang="en-US" sz="20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hlinkClick r:id="rId5"/>
              </a:rPr>
              <a:t>Workforce Development</a:t>
            </a:r>
            <a:r>
              <a:rPr kumimoji="0" lang="en-US" sz="20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t>:</a:t>
            </a:r>
            <a:r>
              <a:rPr kumimoji="0" lang="en-US" sz="18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t> </a:t>
            </a:r>
            <a:br>
              <a:rPr kumimoji="0" lang="en-US" sz="18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t>Expands existing workforce development programs </a:t>
            </a:r>
            <a:b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br>
            <a:r>
              <a:rPr lang="en-US" sz="1800">
                <a:solidFill>
                  <a:srgbClr val="242021"/>
                </a:solidFill>
                <a:latin typeface="Montserrat Medium" panose="00000600000000000000" pitchFamily="2" charset="0"/>
                <a:ea typeface="Calibri" panose="020F0502020204030204" pitchFamily="34" charset="0"/>
              </a:rPr>
              <a:t>e</a:t>
            </a:r>
            <a:r>
              <a:rPr kumimoji="0" lang="en-US" sz="1800" b="0" i="0" u="none" strike="noStrike" kern="1200" cap="none" spc="0" normalizeH="0" baseline="0" noProof="0" err="1">
                <a:ln>
                  <a:noFill/>
                </a:ln>
                <a:solidFill>
                  <a:srgbClr val="242021"/>
                </a:solidFill>
                <a:effectLst/>
                <a:uLnTx/>
                <a:uFillTx/>
                <a:latin typeface="Montserrat Medium" panose="00000600000000000000" pitchFamily="2" charset="0"/>
                <a:ea typeface="Calibri" panose="020F0502020204030204" pitchFamily="34" charset="0"/>
              </a:rPr>
              <a:t>ncompassing</a:t>
            </a:r>
            <a: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t> trade schools, community colleges, and union </a:t>
            </a:r>
            <a:b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t>training programs in Registered Apprenticeship. Participants </a:t>
            </a:r>
            <a:b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t>gain expertise in conducting energy assessments for small- </a:t>
            </a:r>
            <a:b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rPr>
              <a:t>and mid-sized manufacturing businesses. </a:t>
            </a:r>
            <a:endParaRPr lang="en-US" sz="1800"/>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9" name="Picture 8">
            <a:extLst>
              <a:ext uri="{FF2B5EF4-FFF2-40B4-BE49-F238E27FC236}">
                <a16:creationId xmlns:a16="http://schemas.microsoft.com/office/drawing/2014/main" id="{49732A23-AC49-C947-EBFC-69FFD4EB4AB8}"/>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55958" y="3984577"/>
            <a:ext cx="4602297" cy="2873423"/>
          </a:xfrm>
          <a:prstGeom prst="rect">
            <a:avLst/>
          </a:prstGeom>
          <a:effectLst>
            <a:softEdge rad="635000"/>
          </a:effectLst>
        </p:spPr>
      </p:pic>
    </p:spTree>
    <p:extLst>
      <p:ext uri="{BB962C8B-B14F-4D97-AF65-F5344CB8AC3E}">
        <p14:creationId xmlns:p14="http://schemas.microsoft.com/office/powerpoint/2010/main" val="931595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p:txBody>
          <a:bodyPr/>
          <a:lstStyle/>
          <a:p>
            <a:r>
              <a:rPr lang="en-US">
                <a:solidFill>
                  <a:schemeClr val="bg1"/>
                </a:solidFill>
              </a:rPr>
              <a:t>Presenters</a:t>
            </a:r>
          </a:p>
        </p:txBody>
      </p:sp>
      <p:pic>
        <p:nvPicPr>
          <p:cNvPr id="6" name="Picture 5" descr="Melissa Aguilar-Southard">
            <a:extLst>
              <a:ext uri="{FF2B5EF4-FFF2-40B4-BE49-F238E27FC236}">
                <a16:creationId xmlns:a16="http://schemas.microsoft.com/office/drawing/2014/main" id="{ABA56017-0FFF-CE75-326C-4D6C9E762C1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492129" y="1879022"/>
            <a:ext cx="2261117" cy="24144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Text Placeholder 14">
            <a:extLst>
              <a:ext uri="{FF2B5EF4-FFF2-40B4-BE49-F238E27FC236}">
                <a16:creationId xmlns:a16="http://schemas.microsoft.com/office/drawing/2014/main" id="{FCD808D2-C150-87D4-617C-A79E772980ED}"/>
              </a:ext>
            </a:extLst>
          </p:cNvPr>
          <p:cNvSpPr>
            <a:spLocks noGrp="1"/>
          </p:cNvSpPr>
          <p:nvPr>
            <p:ph type="body" sz="quarter" idx="17"/>
          </p:nvPr>
        </p:nvSpPr>
        <p:spPr>
          <a:xfrm>
            <a:off x="901944" y="4512753"/>
            <a:ext cx="3439871" cy="812278"/>
          </a:xfrm>
        </p:spPr>
        <p:txBody>
          <a:bodyPr>
            <a:normAutofit fontScale="70000" lnSpcReduction="20000"/>
          </a:bodyPr>
          <a:lstStyle/>
          <a:p>
            <a:r>
              <a:rPr lang="en-US" sz="4000">
                <a:solidFill>
                  <a:srgbClr val="0D274D"/>
                </a:solidFill>
                <a:latin typeface="Montserrat" panose="00000500000000000000" pitchFamily="2" charset="0"/>
              </a:rPr>
              <a:t>Melissa Aguilar-Southard</a:t>
            </a:r>
          </a:p>
          <a:p>
            <a:endParaRPr lang="en-US"/>
          </a:p>
        </p:txBody>
      </p:sp>
      <p:sp>
        <p:nvSpPr>
          <p:cNvPr id="19" name="Text Placeholder 18">
            <a:extLst>
              <a:ext uri="{FF2B5EF4-FFF2-40B4-BE49-F238E27FC236}">
                <a16:creationId xmlns:a16="http://schemas.microsoft.com/office/drawing/2014/main" id="{1813EAE8-6E9A-52FB-BBC8-1AB9924F2880}"/>
              </a:ext>
            </a:extLst>
          </p:cNvPr>
          <p:cNvSpPr>
            <a:spLocks noGrp="1"/>
          </p:cNvSpPr>
          <p:nvPr>
            <p:ph type="body" sz="quarter" idx="21"/>
          </p:nvPr>
        </p:nvSpPr>
        <p:spPr>
          <a:xfrm>
            <a:off x="1319491" y="5047139"/>
            <a:ext cx="2419350" cy="1254125"/>
          </a:xfrm>
        </p:spPr>
        <p:txBody>
          <a:bodyPr/>
          <a:lstStyle/>
          <a:p>
            <a:pPr algn="ctr">
              <a:lnSpc>
                <a:spcPct val="150000"/>
              </a:lnSpc>
              <a:spcBef>
                <a:spcPts val="0"/>
              </a:spcBef>
            </a:pPr>
            <a:r>
              <a:rPr lang="en-US" sz="1800">
                <a:solidFill>
                  <a:srgbClr val="0D274D"/>
                </a:solidFill>
                <a:latin typeface="Montserrat"/>
                <a:ea typeface="Roboto"/>
              </a:rPr>
              <a:t>Director</a:t>
            </a:r>
          </a:p>
          <a:p>
            <a:pPr algn="ctr">
              <a:lnSpc>
                <a:spcPct val="150000"/>
              </a:lnSpc>
              <a:spcBef>
                <a:spcPts val="0"/>
              </a:spcBef>
            </a:pPr>
            <a:r>
              <a:rPr lang="en-US" sz="1800">
                <a:solidFill>
                  <a:srgbClr val="0D274D"/>
                </a:solidFill>
                <a:latin typeface="Montserrat"/>
                <a:ea typeface="Roboto"/>
              </a:rPr>
              <a:t>Safal Partners</a:t>
            </a:r>
            <a:endParaRPr lang="pl-PL" sz="1800">
              <a:solidFill>
                <a:srgbClr val="0D274D"/>
              </a:solidFill>
              <a:latin typeface="Montserrat"/>
              <a:ea typeface="Roboto"/>
            </a:endParaRPr>
          </a:p>
          <a:p>
            <a:endParaRPr lang="en-US"/>
          </a:p>
        </p:txBody>
      </p:sp>
      <p:pic>
        <p:nvPicPr>
          <p:cNvPr id="13" name="Picture 12" descr="Jeffrey Smith">
            <a:extLst>
              <a:ext uri="{FF2B5EF4-FFF2-40B4-BE49-F238E27FC236}">
                <a16:creationId xmlns:a16="http://schemas.microsoft.com/office/drawing/2014/main" id="{5E6B79BD-9796-E840-664B-F47D520FB47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015316" y="1879022"/>
            <a:ext cx="2261117" cy="24144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7" name="Text Placeholder 16">
            <a:extLst>
              <a:ext uri="{FF2B5EF4-FFF2-40B4-BE49-F238E27FC236}">
                <a16:creationId xmlns:a16="http://schemas.microsoft.com/office/drawing/2014/main" id="{328DFF19-146C-94F8-8DE0-E0DA544C6C5D}"/>
              </a:ext>
            </a:extLst>
          </p:cNvPr>
          <p:cNvSpPr>
            <a:spLocks noGrp="1"/>
          </p:cNvSpPr>
          <p:nvPr>
            <p:ph type="body" sz="quarter" idx="19"/>
          </p:nvPr>
        </p:nvSpPr>
        <p:spPr>
          <a:xfrm>
            <a:off x="4529268" y="4532157"/>
            <a:ext cx="3479292" cy="706787"/>
          </a:xfrm>
        </p:spPr>
        <p:txBody>
          <a:bodyPr>
            <a:normAutofit/>
          </a:bodyPr>
          <a:lstStyle/>
          <a:p>
            <a:r>
              <a:rPr lang="en-US" sz="2800" b="1">
                <a:solidFill>
                  <a:srgbClr val="0D274D"/>
                </a:solidFill>
                <a:latin typeface="Montserrat"/>
              </a:rPr>
              <a:t>Jeffrey Smith</a:t>
            </a:r>
            <a:endParaRPr lang="pl-PL" sz="2800" b="1">
              <a:solidFill>
                <a:srgbClr val="0D274D"/>
              </a:solidFill>
              <a:latin typeface="Montserrat" panose="00000500000000000000" pitchFamily="2" charset="0"/>
            </a:endParaRPr>
          </a:p>
        </p:txBody>
      </p:sp>
      <p:sp>
        <p:nvSpPr>
          <p:cNvPr id="28" name="Text Placeholder 27">
            <a:extLst>
              <a:ext uri="{FF2B5EF4-FFF2-40B4-BE49-F238E27FC236}">
                <a16:creationId xmlns:a16="http://schemas.microsoft.com/office/drawing/2014/main" id="{FDEF84AD-1C88-6122-873C-5A0C137CB91E}"/>
              </a:ext>
            </a:extLst>
          </p:cNvPr>
          <p:cNvSpPr>
            <a:spLocks noGrp="1"/>
          </p:cNvSpPr>
          <p:nvPr>
            <p:ph type="body" sz="quarter" idx="23"/>
          </p:nvPr>
        </p:nvSpPr>
        <p:spPr>
          <a:xfrm>
            <a:off x="4135692" y="5045734"/>
            <a:ext cx="4756250" cy="1671613"/>
          </a:xfrm>
        </p:spPr>
        <p:txBody>
          <a:bodyPr>
            <a:normAutofit/>
          </a:bodyPr>
          <a:lstStyle/>
          <a:p>
            <a:pPr>
              <a:lnSpc>
                <a:spcPct val="150000"/>
              </a:lnSpc>
              <a:spcBef>
                <a:spcPts val="0"/>
              </a:spcBef>
            </a:pPr>
            <a:r>
              <a:rPr lang="en-US" sz="1700">
                <a:solidFill>
                  <a:srgbClr val="0D274D"/>
                </a:solidFill>
                <a:latin typeface="Montserrat" panose="00000500000000000000" pitchFamily="2" charset="0"/>
                <a:ea typeface="Roboto"/>
              </a:rPr>
              <a:t>Workforce Liaison / Program Analyst</a:t>
            </a:r>
            <a:endParaRPr lang="en-US" sz="1700">
              <a:latin typeface="Montserrat" panose="00000500000000000000" pitchFamily="2" charset="0"/>
            </a:endParaRPr>
          </a:p>
          <a:p>
            <a:pPr>
              <a:lnSpc>
                <a:spcPct val="150000"/>
              </a:lnSpc>
              <a:spcBef>
                <a:spcPts val="0"/>
              </a:spcBef>
            </a:pPr>
            <a:r>
              <a:rPr lang="en-US" sz="1700">
                <a:solidFill>
                  <a:srgbClr val="0D274D"/>
                </a:solidFill>
                <a:latin typeface="Montserrat" panose="00000500000000000000" pitchFamily="2" charset="0"/>
                <a:ea typeface="Roboto"/>
              </a:rPr>
              <a:t>Office of Apprenticeship</a:t>
            </a:r>
          </a:p>
          <a:p>
            <a:pPr>
              <a:lnSpc>
                <a:spcPct val="150000"/>
              </a:lnSpc>
              <a:spcBef>
                <a:spcPts val="0"/>
              </a:spcBef>
            </a:pPr>
            <a:r>
              <a:rPr lang="en-US" sz="1700">
                <a:solidFill>
                  <a:srgbClr val="0D274D"/>
                </a:solidFill>
                <a:latin typeface="Montserrat" panose="00000500000000000000" pitchFamily="2" charset="0"/>
                <a:ea typeface="Roboto"/>
              </a:rPr>
              <a:t>U.S. Department of Labor</a:t>
            </a:r>
          </a:p>
        </p:txBody>
      </p:sp>
      <p:pic>
        <p:nvPicPr>
          <p:cNvPr id="7" name="Picture 6" descr="Alan Dodkowitz">
            <a:extLst>
              <a:ext uri="{FF2B5EF4-FFF2-40B4-BE49-F238E27FC236}">
                <a16:creationId xmlns:a16="http://schemas.microsoft.com/office/drawing/2014/main" id="{992739FA-EDB7-7664-35C9-84FA53BF517F}"/>
              </a:ext>
            </a:extLst>
          </p:cNvPr>
          <p:cNvPicPr>
            <a:picLocks noChangeAspect="1"/>
          </p:cNvPicPr>
          <p:nvPr/>
        </p:nvPicPr>
        <p:blipFill>
          <a:blip r:embed="rId5" cstate="email">
            <a:extLst>
              <a:ext uri="{28A0092B-C50C-407E-A947-70E740481C1C}">
                <a14:useLocalDpi xmlns:a14="http://schemas.microsoft.com/office/drawing/2010/main"/>
              </a:ext>
            </a:extLst>
          </a:blip>
          <a:srcRect l="2119" r="2119"/>
          <a:stretch/>
        </p:blipFill>
        <p:spPr>
          <a:xfrm>
            <a:off x="8659979" y="1910167"/>
            <a:ext cx="2261117" cy="23521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Text Placeholder 17">
            <a:extLst>
              <a:ext uri="{FF2B5EF4-FFF2-40B4-BE49-F238E27FC236}">
                <a16:creationId xmlns:a16="http://schemas.microsoft.com/office/drawing/2014/main" id="{487A5C85-1B31-65DB-21AF-59366296DF92}"/>
              </a:ext>
            </a:extLst>
          </p:cNvPr>
          <p:cNvSpPr>
            <a:spLocks noGrp="1"/>
          </p:cNvSpPr>
          <p:nvPr>
            <p:ph type="body" sz="quarter" idx="20"/>
          </p:nvPr>
        </p:nvSpPr>
        <p:spPr>
          <a:xfrm>
            <a:off x="8265632" y="4512753"/>
            <a:ext cx="3395938" cy="997397"/>
          </a:xfrm>
        </p:spPr>
        <p:txBody>
          <a:bodyPr>
            <a:normAutofit/>
          </a:bodyPr>
          <a:lstStyle/>
          <a:p>
            <a:pPr>
              <a:lnSpc>
                <a:spcPct val="70000"/>
              </a:lnSpc>
            </a:pPr>
            <a:r>
              <a:rPr lang="en-US">
                <a:solidFill>
                  <a:srgbClr val="0D274D"/>
                </a:solidFill>
                <a:latin typeface="Montserrat" panose="00000500000000000000" pitchFamily="2" charset="0"/>
              </a:rPr>
              <a:t>Alan D. Dodkowitz</a:t>
            </a:r>
          </a:p>
          <a:p>
            <a:endParaRPr lang="en-US"/>
          </a:p>
        </p:txBody>
      </p:sp>
      <p:sp>
        <p:nvSpPr>
          <p:cNvPr id="22" name="Text Placeholder 21">
            <a:extLst>
              <a:ext uri="{FF2B5EF4-FFF2-40B4-BE49-F238E27FC236}">
                <a16:creationId xmlns:a16="http://schemas.microsoft.com/office/drawing/2014/main" id="{909AD05D-5973-E375-E273-872691692859}"/>
              </a:ext>
            </a:extLst>
          </p:cNvPr>
          <p:cNvSpPr>
            <a:spLocks noGrp="1"/>
          </p:cNvSpPr>
          <p:nvPr>
            <p:ph type="body" sz="quarter" idx="24"/>
          </p:nvPr>
        </p:nvSpPr>
        <p:spPr>
          <a:xfrm>
            <a:off x="8659979" y="5047139"/>
            <a:ext cx="2959541" cy="1254125"/>
          </a:xfrm>
        </p:spPr>
        <p:txBody>
          <a:bodyPr>
            <a:normAutofit/>
          </a:bodyPr>
          <a:lstStyle/>
          <a:p>
            <a:pPr>
              <a:lnSpc>
                <a:spcPct val="150000"/>
              </a:lnSpc>
              <a:spcBef>
                <a:spcPts val="0"/>
              </a:spcBef>
            </a:pPr>
            <a:r>
              <a:rPr lang="en-US">
                <a:solidFill>
                  <a:srgbClr val="0D274D"/>
                </a:solidFill>
                <a:latin typeface="Montserrat"/>
                <a:ea typeface="Roboto"/>
              </a:rPr>
              <a:t>Subject Matter Expert</a:t>
            </a:r>
          </a:p>
          <a:p>
            <a:pPr>
              <a:lnSpc>
                <a:spcPct val="150000"/>
              </a:lnSpc>
              <a:spcBef>
                <a:spcPts val="0"/>
              </a:spcBef>
            </a:pPr>
            <a:r>
              <a:rPr lang="en-US">
                <a:solidFill>
                  <a:srgbClr val="0D274D"/>
                </a:solidFill>
                <a:latin typeface="Montserrat"/>
                <a:ea typeface="Roboto"/>
              </a:rPr>
              <a:t>Safal Partners</a:t>
            </a:r>
          </a:p>
          <a:p>
            <a:endParaRPr lang="en-US"/>
          </a:p>
        </p:txBody>
      </p:sp>
      <p:pic>
        <p:nvPicPr>
          <p:cNvPr id="3" name="Picture 2" descr="Center of Excellence logo">
            <a:extLst>
              <a:ext uri="{FF2B5EF4-FFF2-40B4-BE49-F238E27FC236}">
                <a16:creationId xmlns:a16="http://schemas.microsoft.com/office/drawing/2014/main" id="{F9B7233E-7F2D-26F5-A43D-3755338FF52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4" name="Rectangle 3">
            <a:extLst>
              <a:ext uri="{FF2B5EF4-FFF2-40B4-BE49-F238E27FC236}">
                <a16:creationId xmlns:a16="http://schemas.microsoft.com/office/drawing/2014/main" id="{C3FC99BC-7354-B906-B960-D195C96AC9FA}"/>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13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76A692D-DCD7-3F1F-2CC0-E85553A9F293}"/>
              </a:ext>
            </a:extLst>
          </p:cNvPr>
          <p:cNvSpPr txBox="1">
            <a:spLocks noGrp="1"/>
          </p:cNvSpPr>
          <p:nvPr>
            <p:ph type="title" idx="4294967295"/>
          </p:nvPr>
        </p:nvSpPr>
        <p:spPr>
          <a:xfrm>
            <a:off x="838200" y="420540"/>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015E"/>
                </a:solidFill>
                <a:latin typeface="Montserrat" panose="02000505000000020004"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Montserrat"/>
                <a:ea typeface="+mj-ea"/>
                <a:cs typeface="+mj-cs"/>
              </a:rPr>
              <a:t>The Bipartisan Infrastructure Law </a:t>
            </a:r>
            <a:r>
              <a:rPr kumimoji="0" lang="en-US" sz="4400" b="0" i="0" u="none" strike="noStrike" kern="1200" cap="none" spc="0" normalizeH="0" baseline="0" noProof="0">
                <a:ln>
                  <a:noFill/>
                </a:ln>
                <a:effectLst/>
                <a:uLnTx/>
                <a:uFillTx/>
                <a:latin typeface="Montserrat"/>
                <a:ea typeface="+mj-ea"/>
                <a:cs typeface="+mj-cs"/>
              </a:rPr>
              <a:t>2</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647205" y="1746103"/>
            <a:ext cx="10344645" cy="3779287"/>
          </a:xfrm>
        </p:spPr>
        <p:txBody>
          <a:bodyPr vert="horz" lIns="91440" tIns="45720" rIns="91440" bIns="45720" rtlCol="0" anchor="t">
            <a:noAutofit/>
          </a:bodyPr>
          <a:lstStyle/>
          <a:p>
            <a:pPr>
              <a:spcBef>
                <a:spcPts val="0"/>
              </a:spcBef>
            </a:pPr>
            <a:r>
              <a:rPr lang="en-US" sz="2000" b="1">
                <a:effectLst/>
                <a:latin typeface="Montserrat Medium" panose="00000600000000000000" pitchFamily="2" charset="0"/>
                <a:ea typeface="Calibri" panose="020F0502020204030204" pitchFamily="34" charset="0"/>
                <a:hlinkClick r:id="rId3"/>
              </a:rPr>
              <a:t>National Electric Vehicle Infrastructure Formula Program: </a:t>
            </a:r>
            <a:br>
              <a:rPr lang="en-US" sz="2000" b="1">
                <a:effectLst/>
                <a:latin typeface="Montserrat Medium" panose="00000600000000000000" pitchFamily="2" charset="0"/>
                <a:ea typeface="Calibri" panose="020F0502020204030204" pitchFamily="34" charset="0"/>
              </a:rPr>
            </a:br>
            <a:r>
              <a:rPr lang="en-US" sz="1800">
                <a:effectLst/>
                <a:latin typeface="Montserrat Medium" panose="00000600000000000000" pitchFamily="2" charset="0"/>
                <a:ea typeface="Calibri" panose="020F0502020204030204" pitchFamily="34" charset="0"/>
              </a:rPr>
              <a:t>Provides $5 billion to states to strategically deploy electric vehicle (EV) charging infrastructure and to establish an interconnected network to facilitate data collection, access, and reliability. States are using NEVI funds for Registered Apprenticeship. </a:t>
            </a:r>
          </a:p>
          <a:p>
            <a:pPr marL="0" indent="0">
              <a:spcBef>
                <a:spcPts val="0"/>
              </a:spcBef>
              <a:buNone/>
            </a:pPr>
            <a:endParaRPr lang="en-US" sz="1800">
              <a:effectLst/>
              <a:latin typeface="Montserrat Medium" panose="00000600000000000000" pitchFamily="2" charset="0"/>
              <a:ea typeface="Calibri" panose="020F0502020204030204" pitchFamily="34" charset="0"/>
            </a:endParaRPr>
          </a:p>
          <a:p>
            <a:pPr>
              <a:spcBef>
                <a:spcPts val="0"/>
              </a:spcBef>
            </a:pPr>
            <a:r>
              <a:rPr kumimoji="0" lang="en-US" sz="20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hlinkClick r:id="rId4"/>
              </a:rPr>
              <a:t>Grid Resilience and Innovation Partnerships (GRIP) Program</a:t>
            </a:r>
            <a:r>
              <a:rPr kumimoji="0" lang="en-US" sz="18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t>: </a:t>
            </a:r>
            <a:br>
              <a:rPr kumimoji="0" lang="en-US" sz="1800" b="1"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br>
            <a:r>
              <a:rPr kumimoji="0" lang="en-US" sz="180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t>Includes </a:t>
            </a:r>
            <a: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t>$10.5 billion to enhance grid flexibility and improve the resilience of the power system against growing threats of extreme weather and climate change. Substantial opportunities are included for Registered Apprenticeship </a:t>
            </a:r>
            <a:b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br>
            <a:r>
              <a:rPr kumimoji="0" lang="en-US" sz="1800" b="0" i="0" u="none" strike="noStrike" kern="1200" cap="none" spc="0" normalizeH="0" baseline="0" noProof="0">
                <a:ln>
                  <a:noFill/>
                </a:ln>
                <a:solidFill>
                  <a:srgbClr val="242021"/>
                </a:solidFill>
                <a:effectLst/>
                <a:uLnTx/>
                <a:uFillTx/>
                <a:latin typeface="Montserrat Medium" panose="00000600000000000000" pitchFamily="2" charset="0"/>
                <a:ea typeface="Calibri" panose="020F0502020204030204" pitchFamily="34" charset="0"/>
                <a:cs typeface="Calibri" panose="020F0502020204030204" pitchFamily="34" charset="0"/>
              </a:rPr>
              <a:t>for opportunity youth to conduct this work.</a:t>
            </a:r>
          </a:p>
        </p:txBody>
      </p:sp>
      <p:pic>
        <p:nvPicPr>
          <p:cNvPr id="9" name="Picture 2" descr="Latest Technology In Electric Vehicles Advancements In Electric Vehicle ...">
            <a:extLst>
              <a:ext uri="{FF2B5EF4-FFF2-40B4-BE49-F238E27FC236}">
                <a16:creationId xmlns:a16="http://schemas.microsoft.com/office/drawing/2014/main" id="{B9742890-CF4F-C236-D12F-5D188C316C1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15847" y="4109770"/>
            <a:ext cx="4399643" cy="2565667"/>
          </a:xfrm>
          <a:prstGeom prst="rect">
            <a:avLst/>
          </a:prstGeom>
          <a:effectLst>
            <a:softEdge rad="6350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699532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The CHIPS and Science Act</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387665" y="1556103"/>
            <a:ext cx="10893891" cy="4497057"/>
          </a:xfrm>
        </p:spPr>
        <p:txBody>
          <a:bodyPr vert="horz" lIns="91440" tIns="45720" rIns="91440" bIns="45720" rtlCol="0" anchor="t">
            <a:noAutofit/>
          </a:bodyPr>
          <a:lstStyle/>
          <a:p>
            <a:pPr marL="342900" marR="0" lvl="0">
              <a:lnSpc>
                <a:spcPct val="90000"/>
              </a:lnSpc>
              <a:spcBef>
                <a:spcPts val="0"/>
              </a:spcBef>
              <a:spcAft>
                <a:spcPts val="600"/>
              </a:spcAft>
              <a:buFont typeface="Arial" panose="020B0604020202020204" pitchFamily="34" charset="0"/>
              <a:buChar char="•"/>
            </a:pPr>
            <a:r>
              <a:rPr lang="en-US" sz="2000" b="1">
                <a:effectLst/>
                <a:hlinkClick r:id="rId3"/>
              </a:rPr>
              <a:t>Regional Innovation and Technology Hubs</a:t>
            </a:r>
            <a:r>
              <a:rPr lang="en-US" sz="2000" b="1">
                <a:effectLst/>
              </a:rPr>
              <a:t>:</a:t>
            </a:r>
            <a:r>
              <a:rPr lang="en-US" sz="2000">
                <a:effectLst/>
              </a:rPr>
              <a:t> </a:t>
            </a:r>
            <a:br>
              <a:rPr lang="en-US" sz="2000">
                <a:effectLst/>
              </a:rPr>
            </a:br>
            <a:r>
              <a:rPr lang="en-US" sz="1800">
                <a:effectLst/>
              </a:rPr>
              <a:t>These hubs will create jobs, spur regional economic development, and position communities throughout the country to lead in high-growth, high-wage sectors such as artificial intelligence, advanced manufacturing, and clean energy technology. </a:t>
            </a:r>
          </a:p>
          <a:p>
            <a:pPr marL="342900" marR="0" lvl="0">
              <a:lnSpc>
                <a:spcPct val="90000"/>
              </a:lnSpc>
              <a:spcBef>
                <a:spcPts val="0"/>
              </a:spcBef>
              <a:spcAft>
                <a:spcPts val="600"/>
              </a:spcAft>
              <a:buFont typeface="Arial" panose="020B0604020202020204" pitchFamily="34" charset="0"/>
              <a:buChar char="•"/>
            </a:pPr>
            <a:r>
              <a:rPr lang="en-US" sz="2000" b="1">
                <a:effectLst/>
                <a:hlinkClick r:id="rId4"/>
              </a:rPr>
              <a:t>CHIPS for America Workforce and Education Fund</a:t>
            </a:r>
            <a:r>
              <a:rPr lang="en-US" sz="2000" b="1">
                <a:effectLst/>
              </a:rPr>
              <a:t>: </a:t>
            </a:r>
            <a:br>
              <a:rPr lang="en-US" sz="2000" b="1">
                <a:effectLst/>
              </a:rPr>
            </a:br>
            <a:r>
              <a:rPr lang="en-US" sz="1800">
                <a:effectLst/>
              </a:rPr>
              <a:t>The Fund is $200 million and provides $25 million for Fiscal Year (FY) 2023, $25 million for FY2024, and $50 million for each fiscal year 2025-2027.</a:t>
            </a:r>
          </a:p>
          <a:p>
            <a:pPr marL="342900">
              <a:lnSpc>
                <a:spcPct val="90000"/>
              </a:lnSpc>
              <a:spcBef>
                <a:spcPts val="0"/>
              </a:spcBef>
              <a:spcAft>
                <a:spcPts val="600"/>
              </a:spcAft>
              <a:buFont typeface="Arial" panose="020B0604020202020204" pitchFamily="34" charset="0"/>
              <a:buChar char="•"/>
            </a:pPr>
            <a:r>
              <a:rPr lang="en-US" sz="2000" b="1">
                <a:effectLst/>
                <a:hlinkClick r:id="rId4"/>
              </a:rPr>
              <a:t>Embedding Apprenticeship Within th</a:t>
            </a:r>
            <a:r>
              <a:rPr lang="en-US" sz="2000" b="1">
                <a:hlinkClick r:id="rId4"/>
              </a:rPr>
              <a:t>e Incentives Program</a:t>
            </a:r>
            <a:r>
              <a:rPr lang="en-US" sz="2000" b="1"/>
              <a:t>: </a:t>
            </a:r>
            <a:br>
              <a:rPr lang="en-US" sz="2000" b="1"/>
            </a:br>
            <a:r>
              <a:rPr lang="en-US" sz="1800">
                <a:effectLst/>
              </a:rPr>
              <a:t>Companies seeking funding via the CHIPS Incentives Program </a:t>
            </a:r>
            <a:br>
              <a:rPr lang="en-US" sz="1800">
                <a:effectLst/>
              </a:rPr>
            </a:br>
            <a:r>
              <a:rPr lang="en-US" sz="1800">
                <a:effectLst/>
              </a:rPr>
              <a:t>must submit workforce development plans for facility operators </a:t>
            </a:r>
            <a:br>
              <a:rPr lang="en-US" sz="1800">
                <a:effectLst/>
              </a:rPr>
            </a:br>
            <a:r>
              <a:rPr lang="en-US" sz="1800">
                <a:effectLst/>
              </a:rPr>
              <a:t>and construction workers, with applicants committing to hiring </a:t>
            </a:r>
            <a:br>
              <a:rPr lang="en-US" sz="1800">
                <a:effectLst/>
              </a:rPr>
            </a:br>
            <a:r>
              <a:rPr lang="en-US" sz="1800">
                <a:effectLst/>
              </a:rPr>
              <a:t>individuals who complete training programs and to consider </a:t>
            </a:r>
            <a:br>
              <a:rPr lang="en-US" sz="1800">
                <a:effectLst/>
              </a:rPr>
            </a:br>
            <a:r>
              <a:rPr lang="en-US" sz="1800">
                <a:effectLst/>
              </a:rPr>
              <a:t>partnerships with various skill-building programs, including </a:t>
            </a:r>
            <a:br>
              <a:rPr lang="en-US" sz="1800">
                <a:effectLst/>
              </a:rPr>
            </a:br>
            <a:r>
              <a:rPr lang="en-US" sz="1800">
                <a:effectLst/>
              </a:rPr>
              <a:t>Registered Apprenticeships, pre-apprenticeships, community </a:t>
            </a:r>
            <a:br>
              <a:rPr lang="en-US" sz="1800">
                <a:effectLst/>
              </a:rPr>
            </a:br>
            <a:r>
              <a:rPr lang="en-US" sz="1800">
                <a:effectLst/>
              </a:rPr>
              <a:t>and technical college programs, high school career pathways </a:t>
            </a:r>
            <a:br>
              <a:rPr lang="en-US" sz="1800">
                <a:effectLst/>
              </a:rPr>
            </a:br>
            <a:r>
              <a:rPr lang="en-US" sz="1800">
                <a:effectLst/>
              </a:rPr>
              <a:t>and paid work-based learning initiatives in the semiconductor </a:t>
            </a:r>
            <a:br>
              <a:rPr lang="en-US" sz="1800">
                <a:effectLst/>
              </a:rPr>
            </a:br>
            <a:r>
              <a:rPr lang="en-US" sz="1800">
                <a:effectLst/>
              </a:rPr>
              <a:t>industry.</a:t>
            </a:r>
            <a:endParaRPr lang="en-US" sz="1800"/>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2050" name="Picture 2" descr="Image result for Semiconductor Examples">
            <a:extLst>
              <a:ext uri="{FF2B5EF4-FFF2-40B4-BE49-F238E27FC236}">
                <a16:creationId xmlns:a16="http://schemas.microsoft.com/office/drawing/2014/main" id="{12B0B7E2-2CEA-2DCF-8C4C-12FE5774DC5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029474" y="3779638"/>
            <a:ext cx="4435659" cy="2995237"/>
          </a:xfrm>
          <a:prstGeom prst="rect">
            <a:avLst/>
          </a:prstGeom>
          <a:effectLst>
            <a:softEdge rad="711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466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The American Rescue Plan</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625170" y="1608277"/>
            <a:ext cx="11107653" cy="4497057"/>
          </a:xfrm>
        </p:spPr>
        <p:txBody>
          <a:bodyPr vert="horz" lIns="91440" tIns="45720" rIns="91440" bIns="45720" rtlCol="0" anchor="t">
            <a:noAutofit/>
          </a:bodyPr>
          <a:lstStyle/>
          <a:p>
            <a:pPr marL="342900" marR="0" lvl="0" indent="-342900">
              <a:lnSpc>
                <a:spcPct val="107000"/>
              </a:lnSpc>
              <a:spcBef>
                <a:spcPts val="0"/>
              </a:spcBef>
              <a:spcAft>
                <a:spcPts val="0"/>
              </a:spcAft>
              <a:buFont typeface="Symbol" panose="05050102010706020507" pitchFamily="18" charset="2"/>
              <a:buChar char=""/>
            </a:pPr>
            <a:r>
              <a:rPr lang="en-US" sz="2000" b="1">
                <a:effectLst/>
                <a:latin typeface="Montserrat Medium" panose="00000600000000000000" pitchFamily="2" charset="0"/>
                <a:ea typeface="Calibri" panose="020F0502020204030204" pitchFamily="34" charset="0"/>
                <a:cs typeface="Calibri" panose="020F0502020204030204" pitchFamily="34" charset="0"/>
                <a:hlinkClick r:id="rId3"/>
              </a:rPr>
              <a:t>Workforce Hubs</a:t>
            </a:r>
            <a:r>
              <a:rPr lang="en-US" sz="2000" b="1">
                <a:effectLst/>
                <a:latin typeface="Montserrat Medium" panose="00000600000000000000" pitchFamily="2" charset="0"/>
                <a:ea typeface="Calibri" panose="020F0502020204030204" pitchFamily="34" charset="0"/>
                <a:cs typeface="Calibri" panose="020F0502020204030204" pitchFamily="34" charset="0"/>
              </a:rPr>
              <a:t>: </a:t>
            </a:r>
            <a:br>
              <a:rPr lang="en-US" sz="2000" b="1">
                <a:effectLst/>
                <a:latin typeface="Montserrat Medium" panose="00000600000000000000" pitchFamily="2" charset="0"/>
                <a:ea typeface="Calibri" panose="020F0502020204030204" pitchFamily="34" charset="0"/>
                <a:cs typeface="Calibri" panose="020F0502020204030204" pitchFamily="34" charset="0"/>
              </a:rPr>
            </a:br>
            <a:r>
              <a:rPr lang="en-US" sz="1800">
                <a:effectLst/>
                <a:latin typeface="Montserrat Medium" panose="00000600000000000000" pitchFamily="2" charset="0"/>
                <a:ea typeface="Calibri" panose="020F0502020204030204" pitchFamily="34" charset="0"/>
                <a:cs typeface="Calibri" panose="020F0502020204030204" pitchFamily="34" charset="0"/>
              </a:rPr>
              <a:t>Five Workforce Hubs (Baltimore, Pittsburgh, Columbus, Phoenix, Augusta) developed to create labor opportunities in these cities.</a:t>
            </a:r>
          </a:p>
          <a:p>
            <a:pPr marL="342900" indent="-342900">
              <a:lnSpc>
                <a:spcPct val="107000"/>
              </a:lnSpc>
              <a:spcBef>
                <a:spcPts val="0"/>
              </a:spcBef>
              <a:buFont typeface="Symbol" panose="05050102010706020507" pitchFamily="18" charset="2"/>
              <a:buChar char=""/>
            </a:pPr>
            <a:r>
              <a:rPr lang="en-US" sz="2000" b="1">
                <a:latin typeface="Montserrat Medium" panose="00000600000000000000" pitchFamily="2" charset="0"/>
                <a:ea typeface="Calibri" panose="020F0502020204030204" pitchFamily="34" charset="0"/>
                <a:cs typeface="Calibri" panose="020F0502020204030204" pitchFamily="34" charset="0"/>
                <a:hlinkClick r:id="rId4"/>
              </a:rPr>
              <a:t>Good Jobs Challenge</a:t>
            </a:r>
            <a:r>
              <a:rPr lang="en-US" sz="2000" b="1">
                <a:latin typeface="Montserrat Medium" panose="00000600000000000000" pitchFamily="2" charset="0"/>
                <a:ea typeface="Calibri" panose="020F0502020204030204" pitchFamily="34" charset="0"/>
                <a:cs typeface="Calibri" panose="020F0502020204030204" pitchFamily="34" charset="0"/>
              </a:rPr>
              <a:t>: </a:t>
            </a:r>
            <a:br>
              <a:rPr lang="en-US" sz="2000" b="1">
                <a:latin typeface="Montserrat Medium" panose="00000600000000000000" pitchFamily="2" charset="0"/>
                <a:ea typeface="Calibri" panose="020F0502020204030204" pitchFamily="34" charset="0"/>
                <a:cs typeface="Calibri" panose="020F0502020204030204" pitchFamily="34" charset="0"/>
              </a:rPr>
            </a:br>
            <a:r>
              <a:rPr lang="en-US" sz="1800">
                <a:effectLst/>
                <a:latin typeface="Montserrat Medium" panose="00000600000000000000" pitchFamily="2" charset="0"/>
                <a:ea typeface="Calibri" panose="020F0502020204030204" pitchFamily="34" charset="0"/>
              </a:rPr>
              <a:t>$500 million grant to make investments in high-quality, locally led workforce systems to develop 32 industry-led, worker-centered training partnerships and systems across the country, which impacts 31 states and Puerto Rico and dramatically transform communities. </a:t>
            </a:r>
            <a:endParaRPr lang="en-US" sz="1800">
              <a:latin typeface="Montserrat Medium" panose="00000600000000000000" pitchFamily="2" charset="0"/>
              <a:ea typeface="Calibri" panose="020F0502020204030204" pitchFamily="34" charset="0"/>
            </a:endParaRPr>
          </a:p>
          <a:p>
            <a:pPr marL="342900" indent="-342900">
              <a:lnSpc>
                <a:spcPct val="107000"/>
              </a:lnSpc>
              <a:spcBef>
                <a:spcPts val="0"/>
              </a:spcBef>
              <a:buFont typeface="Symbol" panose="05050102010706020507" pitchFamily="18" charset="2"/>
              <a:buChar char=""/>
            </a:pPr>
            <a:r>
              <a:rPr lang="en-US" sz="2000" b="1">
                <a:effectLst/>
                <a:latin typeface="Montserrat Medium" panose="00000600000000000000" pitchFamily="2" charset="0"/>
                <a:ea typeface="Calibri" panose="020F0502020204030204" pitchFamily="34" charset="0"/>
                <a:cs typeface="Calibri" panose="020F0502020204030204" pitchFamily="34" charset="0"/>
                <a:hlinkClick r:id="rId5"/>
              </a:rPr>
              <a:t>Workforce Development Funds</a:t>
            </a:r>
            <a:r>
              <a:rPr lang="en-US" sz="2000">
                <a:effectLst/>
                <a:latin typeface="Montserrat Medium" panose="00000600000000000000" pitchFamily="2" charset="0"/>
                <a:ea typeface="Calibri" panose="020F0502020204030204" pitchFamily="34" charset="0"/>
                <a:cs typeface="Calibri" panose="020F0502020204030204" pitchFamily="34" charset="0"/>
              </a:rPr>
              <a:t>: </a:t>
            </a:r>
            <a:br>
              <a:rPr lang="en-US" sz="2000">
                <a:effectLst/>
                <a:latin typeface="Montserrat Medium" panose="00000600000000000000" pitchFamily="2" charset="0"/>
                <a:ea typeface="Calibri" panose="020F0502020204030204" pitchFamily="34" charset="0"/>
                <a:cs typeface="Calibri" panose="020F0502020204030204" pitchFamily="34" charset="0"/>
              </a:rPr>
            </a:br>
            <a:r>
              <a:rPr lang="en-US" sz="1800">
                <a:effectLst/>
                <a:latin typeface="Montserrat Medium" panose="00000600000000000000" pitchFamily="2" charset="0"/>
                <a:ea typeface="Calibri" panose="020F0502020204030204" pitchFamily="34" charset="0"/>
                <a:cs typeface="Calibri" panose="020F0502020204030204" pitchFamily="34" charset="0"/>
              </a:rPr>
              <a:t>Funding to state and local workforce development </a:t>
            </a:r>
            <a:br>
              <a:rPr lang="en-US" sz="1800">
                <a:effectLst/>
                <a:latin typeface="Montserrat Medium" panose="00000600000000000000" pitchFamily="2" charset="0"/>
                <a:ea typeface="Calibri" panose="020F0502020204030204" pitchFamily="34" charset="0"/>
                <a:cs typeface="Calibri" panose="020F0502020204030204" pitchFamily="34" charset="0"/>
              </a:rPr>
            </a:br>
            <a:r>
              <a:rPr lang="en-US" sz="1800">
                <a:effectLst/>
                <a:latin typeface="Montserrat Medium" panose="00000600000000000000" pitchFamily="2" charset="0"/>
                <a:ea typeface="Calibri" panose="020F0502020204030204" pitchFamily="34" charset="0"/>
                <a:cs typeface="Calibri" panose="020F0502020204030204" pitchFamily="34" charset="0"/>
              </a:rPr>
              <a:t>agencies to help them create and expand </a:t>
            </a:r>
            <a:br>
              <a:rPr lang="en-US" sz="1800">
                <a:effectLst/>
                <a:latin typeface="Montserrat Medium" panose="00000600000000000000" pitchFamily="2" charset="0"/>
                <a:ea typeface="Calibri" panose="020F0502020204030204" pitchFamily="34" charset="0"/>
                <a:cs typeface="Calibri" panose="020F0502020204030204" pitchFamily="34" charset="0"/>
              </a:rPr>
            </a:br>
            <a:r>
              <a:rPr lang="en-US" sz="1800">
                <a:effectLst/>
                <a:latin typeface="Montserrat Medium" panose="00000600000000000000" pitchFamily="2" charset="0"/>
                <a:ea typeface="Calibri" panose="020F0502020204030204" pitchFamily="34" charset="0"/>
                <a:cs typeface="Calibri" panose="020F0502020204030204" pitchFamily="34" charset="0"/>
              </a:rPr>
              <a:t>Registered Apprenticeship Programs (RAPs), </a:t>
            </a:r>
            <a:br>
              <a:rPr lang="en-US" sz="1800">
                <a:effectLst/>
                <a:latin typeface="Montserrat Medium" panose="00000600000000000000" pitchFamily="2" charset="0"/>
                <a:ea typeface="Calibri" panose="020F0502020204030204" pitchFamily="34" charset="0"/>
                <a:cs typeface="Calibri" panose="020F0502020204030204" pitchFamily="34" charset="0"/>
              </a:rPr>
            </a:br>
            <a:r>
              <a:rPr lang="en-US" sz="1800">
                <a:effectLst/>
                <a:latin typeface="Montserrat Medium" panose="00000600000000000000" pitchFamily="2" charset="0"/>
                <a:ea typeface="Calibri" panose="020F0502020204030204" pitchFamily="34" charset="0"/>
                <a:cs typeface="Calibri" panose="020F0502020204030204" pitchFamily="34" charset="0"/>
              </a:rPr>
              <a:t>provide training resources, and support outreach </a:t>
            </a:r>
            <a:br>
              <a:rPr lang="en-US" sz="1800">
                <a:effectLst/>
                <a:latin typeface="Montserrat Medium" panose="00000600000000000000" pitchFamily="2" charset="0"/>
                <a:ea typeface="Calibri" panose="020F0502020204030204" pitchFamily="34" charset="0"/>
                <a:cs typeface="Calibri" panose="020F0502020204030204" pitchFamily="34" charset="0"/>
              </a:rPr>
            </a:br>
            <a:r>
              <a:rPr lang="en-US" sz="1800">
                <a:effectLst/>
                <a:latin typeface="Montserrat Medium" panose="00000600000000000000" pitchFamily="2" charset="0"/>
                <a:ea typeface="Calibri" panose="020F0502020204030204" pitchFamily="34" charset="0"/>
                <a:cs typeface="Calibri" panose="020F0502020204030204" pitchFamily="34" charset="0"/>
              </a:rPr>
              <a:t>efforts to connect individuals with apprenticeship </a:t>
            </a:r>
            <a:br>
              <a:rPr lang="en-US" sz="1800">
                <a:effectLst/>
                <a:latin typeface="Montserrat Medium" panose="00000600000000000000" pitchFamily="2" charset="0"/>
                <a:ea typeface="Calibri" panose="020F0502020204030204" pitchFamily="34" charset="0"/>
                <a:cs typeface="Calibri" panose="020F0502020204030204" pitchFamily="34" charset="0"/>
              </a:rPr>
            </a:br>
            <a:r>
              <a:rPr lang="en-US" sz="1800">
                <a:effectLst/>
                <a:latin typeface="Montserrat Medium" panose="00000600000000000000" pitchFamily="2" charset="0"/>
                <a:ea typeface="Calibri" panose="020F0502020204030204" pitchFamily="34" charset="0"/>
                <a:cs typeface="Calibri" panose="020F0502020204030204" pitchFamily="34" charset="0"/>
              </a:rPr>
              <a:t>opportunities.</a:t>
            </a:r>
            <a:endParaRPr lang="en-US" sz="2000">
              <a:effectLst/>
              <a:latin typeface="Montserrat Medium" panose="00000600000000000000" pitchFamily="2"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6" name="Picture 5">
            <a:extLst>
              <a:ext uri="{FF2B5EF4-FFF2-40B4-BE49-F238E27FC236}">
                <a16:creationId xmlns:a16="http://schemas.microsoft.com/office/drawing/2014/main" id="{86E6DBAB-3922-DB1F-B220-1BAE3E0B4EFA}"/>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90219" y="3671168"/>
            <a:ext cx="5456153" cy="3072912"/>
          </a:xfrm>
          <a:prstGeom prst="rect">
            <a:avLst/>
          </a:prstGeom>
          <a:effectLst>
            <a:softEdge rad="711200"/>
          </a:effectLst>
        </p:spPr>
      </p:pic>
    </p:spTree>
    <p:extLst>
      <p:ext uri="{BB962C8B-B14F-4D97-AF65-F5344CB8AC3E}">
        <p14:creationId xmlns:p14="http://schemas.microsoft.com/office/powerpoint/2010/main" val="3409060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The American Rescue Plan </a:t>
            </a:r>
            <a:r>
              <a:rPr lang="en-US">
                <a:latin typeface="Montserrat"/>
              </a:rPr>
              <a:t>2</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565924" y="1947588"/>
            <a:ext cx="11060152" cy="3838829"/>
          </a:xfrm>
        </p:spPr>
        <p:txBody>
          <a:bodyPr vert="horz" lIns="91440" tIns="45720" rIns="91440" bIns="45720" rtlCol="0" anchor="t">
            <a:noAutofit/>
          </a:bodyPr>
          <a:lstStyle/>
          <a:p>
            <a:pPr marL="342900" marR="0" lvl="0" indent="-342900">
              <a:lnSpc>
                <a:spcPct val="107000"/>
              </a:lnSpc>
              <a:spcBef>
                <a:spcPts val="0"/>
              </a:spcBef>
              <a:spcAft>
                <a:spcPts val="0"/>
              </a:spcAft>
              <a:buFont typeface="Symbol" panose="05050102010706020507" pitchFamily="18" charset="2"/>
              <a:buChar char=""/>
            </a:pPr>
            <a:r>
              <a:rPr lang="en-US" sz="1900" b="1">
                <a:effectLst/>
                <a:latin typeface="Montserrat Medium" panose="00000600000000000000" pitchFamily="2" charset="0"/>
                <a:ea typeface="Calibri" panose="020F0502020204030204" pitchFamily="34" charset="0"/>
                <a:cs typeface="Calibri" panose="020F0502020204030204" pitchFamily="34" charset="0"/>
                <a:hlinkClick r:id="rId3"/>
              </a:rPr>
              <a:t>Training and Education</a:t>
            </a:r>
            <a:r>
              <a:rPr lang="en-US" sz="1900">
                <a:effectLst/>
                <a:latin typeface="Montserrat Medium" panose="00000600000000000000" pitchFamily="2" charset="0"/>
                <a:ea typeface="Calibri" panose="020F0502020204030204" pitchFamily="34" charset="0"/>
                <a:cs typeface="Calibri" panose="020F0502020204030204" pitchFamily="34" charset="0"/>
              </a:rPr>
              <a:t>: </a:t>
            </a:r>
            <a:br>
              <a:rPr lang="en-US" sz="1900">
                <a:effectLst/>
                <a:latin typeface="Montserrat Medium" panose="00000600000000000000" pitchFamily="2" charset="0"/>
                <a:ea typeface="Calibri" panose="020F0502020204030204" pitchFamily="34" charset="0"/>
                <a:cs typeface="Calibri" panose="020F0502020204030204" pitchFamily="34" charset="0"/>
              </a:rPr>
            </a:br>
            <a:r>
              <a:rPr lang="en-US" sz="1800">
                <a:effectLst/>
                <a:latin typeface="Montserrat Medium" panose="00000600000000000000" pitchFamily="2" charset="0"/>
                <a:ea typeface="Calibri" panose="020F0502020204030204" pitchFamily="34" charset="0"/>
                <a:cs typeface="Calibri" panose="020F0502020204030204" pitchFamily="34" charset="0"/>
              </a:rPr>
              <a:t>Resources to enhance the quality of training, updates to program curriculum, and apprentice access to the knowledge and skills needed for their chosen trades.</a:t>
            </a:r>
            <a:endParaRPr lang="en-US" sz="1800">
              <a:effectLst/>
              <a:latin typeface="Montserrat Medium" panose="00000600000000000000"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900" b="1">
                <a:effectLst/>
                <a:latin typeface="Montserrat Medium" panose="00000600000000000000" pitchFamily="2" charset="0"/>
                <a:ea typeface="Calibri" panose="020F0502020204030204" pitchFamily="34" charset="0"/>
                <a:cs typeface="Calibri" panose="020F0502020204030204" pitchFamily="34" charset="0"/>
                <a:hlinkClick r:id="rId3"/>
              </a:rPr>
              <a:t>Innovative Practices</a:t>
            </a:r>
            <a:r>
              <a:rPr lang="en-US" sz="1900">
                <a:effectLst/>
                <a:latin typeface="Montserrat Medium" panose="00000600000000000000" pitchFamily="2" charset="0"/>
                <a:ea typeface="Calibri" panose="020F0502020204030204" pitchFamily="34" charset="0"/>
                <a:cs typeface="Calibri" panose="020F0502020204030204" pitchFamily="34" charset="0"/>
              </a:rPr>
              <a:t>: </a:t>
            </a:r>
            <a:br>
              <a:rPr lang="en-US" sz="1900">
                <a:effectLst/>
                <a:latin typeface="Montserrat Medium" panose="00000600000000000000" pitchFamily="2" charset="0"/>
                <a:ea typeface="Calibri" panose="020F0502020204030204" pitchFamily="34" charset="0"/>
                <a:cs typeface="Calibri" panose="020F0502020204030204" pitchFamily="34" charset="0"/>
              </a:rPr>
            </a:br>
            <a:r>
              <a:rPr lang="en-US" sz="1800">
                <a:effectLst/>
                <a:latin typeface="Montserrat Medium" panose="00000600000000000000" pitchFamily="2" charset="0"/>
                <a:ea typeface="Calibri" panose="020F0502020204030204" pitchFamily="34" charset="0"/>
                <a:cs typeface="Calibri" panose="020F0502020204030204" pitchFamily="34" charset="0"/>
              </a:rPr>
              <a:t>Encourages the development and implementation of innovative practices in RAPs. This may involve exploring new training methodologies, technology integration, and industry partnerships to enhance the effectiveness and relevance of apprenticeship training.</a:t>
            </a:r>
            <a:endParaRPr lang="en-US" sz="1800">
              <a:effectLst/>
              <a:latin typeface="Montserrat Medium" panose="00000600000000000000"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900" b="1">
                <a:effectLst/>
                <a:latin typeface="Montserrat Medium" panose="00000600000000000000" pitchFamily="2" charset="0"/>
                <a:ea typeface="Calibri" panose="020F0502020204030204" pitchFamily="34" charset="0"/>
                <a:cs typeface="Calibri" panose="020F0502020204030204" pitchFamily="34" charset="0"/>
                <a:hlinkClick r:id="rId4"/>
              </a:rPr>
              <a:t>Community Health Worker Training Program</a:t>
            </a:r>
            <a:r>
              <a:rPr lang="en-US" sz="1900">
                <a:effectLst/>
                <a:latin typeface="Montserrat Medium" panose="00000600000000000000" pitchFamily="2" charset="0"/>
                <a:ea typeface="Calibri" panose="020F0502020204030204" pitchFamily="34" charset="0"/>
                <a:cs typeface="Calibri" panose="020F0502020204030204" pitchFamily="34" charset="0"/>
              </a:rPr>
              <a:t>: </a:t>
            </a:r>
            <a:br>
              <a:rPr lang="en-US" sz="1900">
                <a:effectLst/>
                <a:latin typeface="Montserrat Medium" panose="00000600000000000000" pitchFamily="2" charset="0"/>
                <a:ea typeface="Calibri" panose="020F0502020204030204" pitchFamily="34" charset="0"/>
                <a:cs typeface="Calibri" panose="020F0502020204030204" pitchFamily="34" charset="0"/>
              </a:rPr>
            </a:br>
            <a:r>
              <a:rPr lang="en-US" sz="1800">
                <a:latin typeface="Montserrat Medium" panose="00000600000000000000" pitchFamily="2" charset="0"/>
                <a:ea typeface="Calibri" panose="020F0502020204030204" pitchFamily="34" charset="0"/>
                <a:cs typeface="Calibri" panose="020F0502020204030204" pitchFamily="34" charset="0"/>
              </a:rPr>
              <a:t>$225.5 million awarded to 83 grantees to support training </a:t>
            </a:r>
            <a:br>
              <a:rPr lang="en-US" sz="1800">
                <a:latin typeface="Montserrat Medium" panose="00000600000000000000" pitchFamily="2" charset="0"/>
                <a:ea typeface="Calibri" panose="020F0502020204030204" pitchFamily="34" charset="0"/>
                <a:cs typeface="Calibri" panose="020F0502020204030204" pitchFamily="34" charset="0"/>
              </a:rPr>
            </a:br>
            <a:r>
              <a:rPr lang="en-US" sz="1800">
                <a:latin typeface="Montserrat Medium" panose="00000600000000000000" pitchFamily="2" charset="0"/>
                <a:ea typeface="Calibri" panose="020F0502020204030204" pitchFamily="34" charset="0"/>
                <a:cs typeface="Calibri" panose="020F0502020204030204" pitchFamily="34" charset="0"/>
              </a:rPr>
              <a:t>and apprenticeship to support an estimated 13,000 </a:t>
            </a:r>
            <a:br>
              <a:rPr lang="en-US" sz="1800">
                <a:latin typeface="Montserrat Medium" panose="00000600000000000000" pitchFamily="2" charset="0"/>
                <a:ea typeface="Calibri" panose="020F0502020204030204" pitchFamily="34" charset="0"/>
                <a:cs typeface="Calibri" panose="020F0502020204030204" pitchFamily="34" charset="0"/>
              </a:rPr>
            </a:br>
            <a:r>
              <a:rPr lang="en-US" sz="1800">
                <a:latin typeface="Montserrat Medium" panose="00000600000000000000" pitchFamily="2" charset="0"/>
                <a:ea typeface="Calibri" panose="020F0502020204030204" pitchFamily="34" charset="0"/>
                <a:cs typeface="Calibri" panose="020F0502020204030204" pitchFamily="34" charset="0"/>
              </a:rPr>
              <a:t>community health workers.</a:t>
            </a:r>
            <a:r>
              <a:rPr lang="en-US" sz="1900">
                <a:latin typeface="Montserrat Medium" panose="00000600000000000000" pitchFamily="2" charset="0"/>
                <a:ea typeface="Calibri" panose="020F0502020204030204" pitchFamily="34" charset="0"/>
                <a:cs typeface="Calibri" panose="020F0502020204030204" pitchFamily="34" charset="0"/>
              </a:rPr>
              <a:t> </a:t>
            </a:r>
            <a:endParaRPr lang="en-US" sz="1900">
              <a:effectLst/>
              <a:latin typeface="Montserrat Medium" panose="00000600000000000000" pitchFamily="2"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pic>
        <p:nvPicPr>
          <p:cNvPr id="3074" name="Picture 2" descr="Image result for community health worker">
            <a:extLst>
              <a:ext uri="{FF2B5EF4-FFF2-40B4-BE49-F238E27FC236}">
                <a16:creationId xmlns:a16="http://schemas.microsoft.com/office/drawing/2014/main" id="{71B606F2-AF3B-0F18-7075-0CA3E1AB708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966754" y="4371975"/>
            <a:ext cx="4438650" cy="2486025"/>
          </a:xfrm>
          <a:prstGeom prst="rect">
            <a:avLst/>
          </a:prstGeom>
          <a:effectLst>
            <a:softEdge rad="711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2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The Inflation Reduction Act</a:t>
            </a: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9" name="Content Placeholder 8">
            <a:extLst>
              <a:ext uri="{FF2B5EF4-FFF2-40B4-BE49-F238E27FC236}">
                <a16:creationId xmlns:a16="http://schemas.microsoft.com/office/drawing/2014/main" id="{2712F0FF-2D55-79EA-4624-5FB058948C9A}"/>
              </a:ext>
            </a:extLst>
          </p:cNvPr>
          <p:cNvSpPr>
            <a:spLocks noGrp="1"/>
          </p:cNvSpPr>
          <p:nvPr>
            <p:ph idx="1"/>
          </p:nvPr>
        </p:nvSpPr>
        <p:spPr>
          <a:xfrm>
            <a:off x="838200" y="1786148"/>
            <a:ext cx="10601326" cy="3821371"/>
          </a:xfrm>
        </p:spPr>
        <p:txBody>
          <a:bodyPr vert="horz" lIns="91440" tIns="45720" rIns="91440" bIns="45720" rtlCol="0" anchor="t">
            <a:noAutofit/>
          </a:bodyPr>
          <a:lstStyle/>
          <a:p>
            <a:pPr marL="342900" indent="-342900">
              <a:lnSpc>
                <a:spcPct val="107000"/>
              </a:lnSpc>
              <a:spcBef>
                <a:spcPts val="0"/>
              </a:spcBef>
              <a:buFont typeface="Symbol" panose="05050102010706020507" pitchFamily="18" charset="2"/>
              <a:buChar char=""/>
            </a:pPr>
            <a:r>
              <a:rPr lang="en-US" sz="2000" b="1">
                <a:latin typeface="Montserrat Medium" panose="00000600000000000000" pitchFamily="2" charset="0"/>
                <a:cs typeface="Calibri" panose="020F0502020204030204" pitchFamily="34" charset="0"/>
                <a:hlinkClick r:id="rId4"/>
              </a:rPr>
              <a:t>Labor Hours Requirements</a:t>
            </a:r>
            <a:r>
              <a:rPr lang="en-US" sz="2000" b="1">
                <a:latin typeface="Montserrat Medium" panose="00000600000000000000" pitchFamily="2" charset="0"/>
                <a:cs typeface="Calibri" panose="020F0502020204030204" pitchFamily="34" charset="0"/>
              </a:rPr>
              <a:t>: </a:t>
            </a:r>
            <a:br>
              <a:rPr lang="en-US" sz="1900">
                <a:latin typeface="Montserrat Medium" panose="00000600000000000000" pitchFamily="2" charset="0"/>
                <a:cs typeface="Calibri" panose="020F0502020204030204" pitchFamily="34" charset="0"/>
              </a:rPr>
            </a:br>
            <a:r>
              <a:rPr lang="en-US" sz="1800">
                <a:latin typeface="Montserrat Medium" panose="00000600000000000000" pitchFamily="2" charset="0"/>
                <a:cs typeface="Calibri" panose="020F0502020204030204" pitchFamily="34" charset="0"/>
              </a:rPr>
              <a:t>Ten separate tax credits in the IRA note that employers who access these funds must set aside a minimum of 15% of their labor hours for apprentices.</a:t>
            </a:r>
          </a:p>
          <a:p>
            <a:pPr marL="342900" indent="-342900">
              <a:lnSpc>
                <a:spcPct val="107000"/>
              </a:lnSpc>
              <a:spcBef>
                <a:spcPts val="0"/>
              </a:spcBef>
              <a:buFont typeface="Symbol" panose="05050102010706020507" pitchFamily="18" charset="2"/>
              <a:buChar char=""/>
            </a:pPr>
            <a:r>
              <a:rPr lang="en-US" sz="2000" b="1">
                <a:latin typeface="Montserrat Medium" panose="00000600000000000000" pitchFamily="2" charset="0"/>
                <a:cs typeface="Calibri" panose="020F0502020204030204" pitchFamily="34" charset="0"/>
                <a:hlinkClick r:id="rId5"/>
              </a:rPr>
              <a:t>Defense Production Act</a:t>
            </a:r>
            <a:r>
              <a:rPr lang="en-US" sz="2000" b="1">
                <a:latin typeface="Montserrat Medium" panose="00000600000000000000" pitchFamily="2" charset="0"/>
                <a:cs typeface="Calibri" panose="020F0502020204030204" pitchFamily="34" charset="0"/>
              </a:rPr>
              <a:t>: </a:t>
            </a:r>
            <a:br>
              <a:rPr lang="en-US" sz="1900">
                <a:latin typeface="Montserrat Medium" panose="00000600000000000000" pitchFamily="2" charset="0"/>
                <a:cs typeface="Calibri" panose="020F0502020204030204" pitchFamily="34" charset="0"/>
              </a:rPr>
            </a:br>
            <a:r>
              <a:rPr lang="en-US" sz="1800">
                <a:latin typeface="Montserrat Medium" panose="00000600000000000000" pitchFamily="2" charset="0"/>
                <a:cs typeface="Calibri" panose="020F0502020204030204" pitchFamily="34" charset="0"/>
              </a:rPr>
              <a:t>$250 million to boost domestic electric heat pump manufacturing with specific focus on apprenticeship programs, and pre-apprenticeship programs.</a:t>
            </a:r>
          </a:p>
          <a:p>
            <a:pPr marL="342900" indent="-342900">
              <a:lnSpc>
                <a:spcPct val="107000"/>
              </a:lnSpc>
              <a:spcBef>
                <a:spcPts val="0"/>
              </a:spcBef>
              <a:buFont typeface="Symbol" panose="05050102010706020507" pitchFamily="18" charset="2"/>
              <a:buChar char=""/>
            </a:pPr>
            <a:r>
              <a:rPr lang="en-US" sz="2000" b="1">
                <a:latin typeface="Montserrat Medium" panose="00000600000000000000" pitchFamily="2" charset="0"/>
                <a:cs typeface="Calibri" panose="020F0502020204030204" pitchFamily="34" charset="0"/>
                <a:hlinkClick r:id="rId6"/>
              </a:rPr>
              <a:t>Domestic Manufacturing Conversion Grants</a:t>
            </a:r>
            <a:r>
              <a:rPr lang="en-US" sz="2000" b="1">
                <a:latin typeface="Montserrat Medium" panose="00000600000000000000" pitchFamily="2" charset="0"/>
                <a:cs typeface="Calibri" panose="020F0502020204030204" pitchFamily="34" charset="0"/>
              </a:rPr>
              <a:t>: </a:t>
            </a:r>
            <a:br>
              <a:rPr lang="en-US" sz="2000" b="1">
                <a:latin typeface="Montserrat Medium" panose="00000600000000000000" pitchFamily="2" charset="0"/>
                <a:cs typeface="Calibri" panose="020F0502020204030204" pitchFamily="34" charset="0"/>
              </a:rPr>
            </a:br>
            <a:r>
              <a:rPr lang="en-US" sz="1800">
                <a:latin typeface="Montserrat Medium" panose="00000600000000000000" pitchFamily="2" charset="0"/>
                <a:cs typeface="Calibri" panose="020F0502020204030204" pitchFamily="34" charset="0"/>
              </a:rPr>
              <a:t>$2 billion for applicants must commit to signing a project labor agreement that includes precise objectives related to investing in workforce </a:t>
            </a:r>
            <a:br>
              <a:rPr lang="en-US" sz="1800">
                <a:latin typeface="Montserrat Medium" panose="00000600000000000000" pitchFamily="2" charset="0"/>
                <a:cs typeface="Calibri" panose="020F0502020204030204" pitchFamily="34" charset="0"/>
              </a:rPr>
            </a:br>
            <a:r>
              <a:rPr lang="en-US" sz="1800">
                <a:latin typeface="Montserrat Medium" panose="00000600000000000000" pitchFamily="2" charset="0"/>
                <a:cs typeface="Calibri" panose="020F0502020204030204" pitchFamily="34" charset="0"/>
              </a:rPr>
              <a:t>education and training and using registered apprentices and </a:t>
            </a:r>
            <a:br>
              <a:rPr lang="en-US" sz="1800">
                <a:latin typeface="Montserrat Medium" panose="00000600000000000000" pitchFamily="2" charset="0"/>
                <a:cs typeface="Calibri" panose="020F0502020204030204" pitchFamily="34" charset="0"/>
              </a:rPr>
            </a:br>
            <a:r>
              <a:rPr lang="en-US" sz="1800">
                <a:latin typeface="Montserrat Medium" panose="00000600000000000000" pitchFamily="2" charset="0"/>
                <a:cs typeface="Calibri" panose="020F0502020204030204" pitchFamily="34" charset="0"/>
              </a:rPr>
              <a:t>creating opportunities for local workers to participate in the </a:t>
            </a:r>
            <a:br>
              <a:rPr lang="en-US" sz="1800">
                <a:latin typeface="Montserrat Medium" panose="00000600000000000000" pitchFamily="2" charset="0"/>
                <a:cs typeface="Calibri" panose="020F0502020204030204" pitchFamily="34" charset="0"/>
              </a:rPr>
            </a:br>
            <a:r>
              <a:rPr lang="en-US" sz="1800">
                <a:latin typeface="Montserrat Medium" panose="00000600000000000000" pitchFamily="2" charset="0"/>
                <a:cs typeface="Calibri" panose="020F0502020204030204" pitchFamily="34" charset="0"/>
              </a:rPr>
              <a:t>construction project.</a:t>
            </a:r>
          </a:p>
          <a:p>
            <a:pPr marL="342900" indent="-342900">
              <a:lnSpc>
                <a:spcPct val="107000"/>
              </a:lnSpc>
              <a:spcBef>
                <a:spcPts val="0"/>
              </a:spcBef>
              <a:buFont typeface="Symbol" panose="05050102010706020507" pitchFamily="18" charset="2"/>
              <a:buChar char=""/>
            </a:pPr>
            <a:endParaRPr lang="en-US" sz="1900" b="1">
              <a:latin typeface="Montserrat Medium" panose="00000600000000000000" pitchFamily="2" charset="0"/>
              <a:cs typeface="Calibri" panose="020F0502020204030204" pitchFamily="34" charset="0"/>
            </a:endParaRPr>
          </a:p>
        </p:txBody>
      </p:sp>
      <p:pic>
        <p:nvPicPr>
          <p:cNvPr id="4098" name="Picture 2" descr="Image result for registered apprenticeship">
            <a:extLst>
              <a:ext uri="{FF2B5EF4-FFF2-40B4-BE49-F238E27FC236}">
                <a16:creationId xmlns:a16="http://schemas.microsoft.com/office/drawing/2014/main" id="{3B11B6D9-2D59-0EE9-EEA8-C9F31FFB50D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553451" y="4116501"/>
            <a:ext cx="4267200" cy="2856179"/>
          </a:xfrm>
          <a:prstGeom prst="rect">
            <a:avLst/>
          </a:prstGeom>
          <a:effectLst>
            <a:softEdge rad="711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550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The Inflation Reduction Act </a:t>
            </a:r>
            <a:r>
              <a:rPr lang="en-US">
                <a:latin typeface="Montserrat"/>
              </a:rPr>
              <a:t>2</a:t>
            </a: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
        <p:nvSpPr>
          <p:cNvPr id="9" name="Content Placeholder 8">
            <a:extLst>
              <a:ext uri="{FF2B5EF4-FFF2-40B4-BE49-F238E27FC236}">
                <a16:creationId xmlns:a16="http://schemas.microsoft.com/office/drawing/2014/main" id="{2712F0FF-2D55-79EA-4624-5FB058948C9A}"/>
              </a:ext>
            </a:extLst>
          </p:cNvPr>
          <p:cNvSpPr>
            <a:spLocks noGrp="1"/>
          </p:cNvSpPr>
          <p:nvPr>
            <p:ph idx="1"/>
          </p:nvPr>
        </p:nvSpPr>
        <p:spPr>
          <a:xfrm>
            <a:off x="638174" y="1508057"/>
            <a:ext cx="11020425" cy="4559178"/>
          </a:xfrm>
        </p:spPr>
        <p:txBody>
          <a:bodyPr>
            <a:normAutofit fontScale="40000" lnSpcReduction="20000"/>
          </a:bodyPr>
          <a:lstStyle/>
          <a:p>
            <a:pPr>
              <a:lnSpc>
                <a:spcPct val="120000"/>
              </a:lnSpc>
            </a:pPr>
            <a:r>
              <a:rPr lang="en-US" sz="5000" b="1">
                <a:hlinkClick r:id="rId4"/>
              </a:rPr>
              <a:t>Environmental and Climate Justice Community Change Grants</a:t>
            </a:r>
            <a:r>
              <a:rPr lang="en-US" sz="5000" b="1"/>
              <a:t>: </a:t>
            </a:r>
            <a:br>
              <a:rPr lang="en-US" sz="4600" b="1"/>
            </a:br>
            <a:r>
              <a:rPr lang="en-US" sz="4600"/>
              <a:t>$2 billion in grants available to support community-driven projects that deploy clean energy.  Grantees will be awarded based on the inclusion of pre-apprenticeships or Registered Apprenticeship Programs, that are worker-centered, demand-driven, and lead to good jobs.</a:t>
            </a:r>
          </a:p>
          <a:p>
            <a:pPr>
              <a:lnSpc>
                <a:spcPct val="120000"/>
              </a:lnSpc>
            </a:pPr>
            <a:r>
              <a:rPr lang="en-US" sz="5000" b="1">
                <a:hlinkClick r:id="rId5"/>
              </a:rPr>
              <a:t>Transmission Siting and Economic Development Program</a:t>
            </a:r>
            <a:r>
              <a:rPr lang="en-US" sz="5000" b="1"/>
              <a:t>: </a:t>
            </a:r>
            <a:br>
              <a:rPr lang="en-US" sz="5000" b="1"/>
            </a:br>
            <a:r>
              <a:rPr lang="en-US" sz="4600"/>
              <a:t>$760 million to siting authorities to carry out eligible activities that will facilitate the siting and permitting of covered transmission projects. Funding specifies partnerships with labor unions, workforce groups, apprenticeship programs, and pre-apprenticeship programs.</a:t>
            </a:r>
          </a:p>
          <a:p>
            <a:pPr>
              <a:lnSpc>
                <a:spcPct val="120000"/>
              </a:lnSpc>
            </a:pPr>
            <a:r>
              <a:rPr lang="en-US" sz="5000" b="1">
                <a:hlinkClick r:id="rId6"/>
              </a:rPr>
              <a:t>Latest and Zero Building Energy Code Adoption</a:t>
            </a:r>
            <a:r>
              <a:rPr lang="en-US" sz="5000" b="1"/>
              <a:t>: </a:t>
            </a:r>
            <a:br>
              <a:rPr lang="en-US" sz="5000" b="1"/>
            </a:br>
            <a:r>
              <a:rPr lang="en-US" sz="4600"/>
              <a:t>$1 billion for States and units of local government with the </a:t>
            </a:r>
            <a:br>
              <a:rPr lang="en-US" sz="4600"/>
            </a:br>
            <a:r>
              <a:rPr lang="en-US" sz="4600"/>
              <a:t>authority to adopt building energy codes to adopt and implement </a:t>
            </a:r>
            <a:br>
              <a:rPr lang="en-US" sz="4600"/>
            </a:br>
            <a:r>
              <a:rPr lang="en-US" sz="4600"/>
              <a:t>the latest building energy code.  States are expected to include </a:t>
            </a:r>
            <a:br>
              <a:rPr lang="en-US" sz="4600"/>
            </a:br>
            <a:r>
              <a:rPr lang="en-US" sz="4600"/>
              <a:t>plans to engage opportunity youth with Registered Apprenticeship </a:t>
            </a:r>
            <a:br>
              <a:rPr lang="en-US" sz="4600"/>
            </a:br>
            <a:r>
              <a:rPr lang="en-US" sz="4600"/>
              <a:t>a particular area.</a:t>
            </a:r>
          </a:p>
          <a:p>
            <a:endParaRPr lang="en-US"/>
          </a:p>
        </p:txBody>
      </p:sp>
      <p:pic>
        <p:nvPicPr>
          <p:cNvPr id="6146" name="Picture 2" descr="What is carbon farming? - SmartCloud Farming">
            <a:extLst>
              <a:ext uri="{FF2B5EF4-FFF2-40B4-BE49-F238E27FC236}">
                <a16:creationId xmlns:a16="http://schemas.microsoft.com/office/drawing/2014/main" id="{4875F036-1D1C-2C9E-73CE-E4550F92C9B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24850" y="4205359"/>
            <a:ext cx="3981450" cy="2652641"/>
          </a:xfrm>
          <a:prstGeom prst="rect">
            <a:avLst/>
          </a:prstGeom>
          <a:effectLst>
            <a:softEdge rad="711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614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A graph showing a line">
            <a:extLst>
              <a:ext uri="{FF2B5EF4-FFF2-40B4-BE49-F238E27FC236}">
                <a16:creationId xmlns:a16="http://schemas.microsoft.com/office/drawing/2014/main" id="{264D03CF-822C-F8B3-E5C1-456679AFDC3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2323" y="1574420"/>
            <a:ext cx="10351477" cy="45977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676275" y="365125"/>
            <a:ext cx="10839450" cy="1325563"/>
          </a:xfrm>
        </p:spPr>
        <p:txBody>
          <a:bodyPr>
            <a:normAutofit/>
          </a:bodyPr>
          <a:lstStyle/>
          <a:p>
            <a:r>
              <a:rPr lang="en-US">
                <a:solidFill>
                  <a:schemeClr val="bg1"/>
                </a:solidFill>
                <a:latin typeface="Montserrat"/>
              </a:rPr>
              <a:t>An Investment Boom for Apprentices</a:t>
            </a: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224598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838200" y="2588585"/>
            <a:ext cx="10515600" cy="1325563"/>
          </a:xfrm>
        </p:spPr>
        <p:txBody>
          <a:bodyPr>
            <a:noAutofit/>
          </a:bodyPr>
          <a:lstStyle/>
          <a:p>
            <a:pPr algn="ctr"/>
            <a:r>
              <a:rPr lang="en-US" b="1">
                <a:solidFill>
                  <a:schemeClr val="bg1"/>
                </a:solidFill>
                <a:latin typeface="Montserrat"/>
              </a:rPr>
              <a:t>Workforce Boards…</a:t>
            </a:r>
            <a:br>
              <a:rPr lang="en-US" b="1">
                <a:solidFill>
                  <a:schemeClr val="bg1"/>
                </a:solidFill>
                <a:latin typeface="Montserrat"/>
              </a:rPr>
            </a:br>
            <a:r>
              <a:rPr lang="en-US" b="1">
                <a:solidFill>
                  <a:schemeClr val="bg1"/>
                </a:solidFill>
                <a:latin typeface="Montserrat"/>
              </a:rPr>
              <a:t>The Key Ingredient</a:t>
            </a:r>
          </a:p>
        </p:txBody>
      </p:sp>
      <p:sp>
        <p:nvSpPr>
          <p:cNvPr id="3" name="Slide Number Placeholder 5">
            <a:extLst>
              <a:ext uri="{FF2B5EF4-FFF2-40B4-BE49-F238E27FC236}">
                <a16:creationId xmlns:a16="http://schemas.microsoft.com/office/drawing/2014/main" id="{2451F63B-B749-0D56-256D-B7CFF8C9A19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040792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838200" y="607362"/>
            <a:ext cx="10515600" cy="1325563"/>
          </a:xfrm>
        </p:spPr>
        <p:txBody>
          <a:bodyPr/>
          <a:lstStyle/>
          <a:p>
            <a:r>
              <a:rPr lang="en-US">
                <a:latin typeface="Montserrat"/>
              </a:rPr>
              <a:t>How Workforce Boards Can Help </a:t>
            </a:r>
            <a:r>
              <a:rPr lang="en-US" b="1">
                <a:effectLst>
                  <a:outerShdw blurRad="38100" dist="38100" dir="2700000" algn="tl">
                    <a:srgbClr val="000000">
                      <a:alpha val="43137"/>
                    </a:srgbClr>
                  </a:outerShdw>
                </a:effectLst>
                <a:latin typeface="Montserrat"/>
              </a:rPr>
              <a:t>Education Providers</a:t>
            </a:r>
            <a:endParaRPr lang="en-US" b="1">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2B0BA6A7-B566-7DD8-FFA5-AB6AE05A1253}"/>
              </a:ext>
            </a:extLst>
          </p:cNvPr>
          <p:cNvSpPr>
            <a:spLocks noGrp="1"/>
          </p:cNvSpPr>
          <p:nvPr>
            <p:ph type="body" sz="quarter" idx="13"/>
          </p:nvPr>
        </p:nvSpPr>
        <p:spPr>
          <a:xfrm>
            <a:off x="574675" y="2192458"/>
            <a:ext cx="6712815" cy="3894138"/>
          </a:xfrm>
        </p:spPr>
        <p:txBody>
          <a:bodyPr vert="horz" lIns="91440" tIns="45720" rIns="91440" bIns="45720" rtlCol="0" anchor="t">
            <a:normAutofit fontScale="77500" lnSpcReduction="20000"/>
          </a:bodyPr>
          <a:lstStyle/>
          <a:p>
            <a:pPr>
              <a:lnSpc>
                <a:spcPct val="120000"/>
              </a:lnSpc>
            </a:pPr>
            <a:r>
              <a:rPr lang="en-US" sz="2400">
                <a:solidFill>
                  <a:schemeClr val="tx1"/>
                </a:solidFill>
                <a:latin typeface="Montserrat Medium"/>
              </a:rPr>
              <a:t>Provide WIOA Individual Training Account (ITA) funding to support apprentices' RI costs. </a:t>
            </a:r>
            <a:endParaRPr lang="en-US">
              <a:solidFill>
                <a:schemeClr val="tx1"/>
              </a:solidFill>
            </a:endParaRPr>
          </a:p>
          <a:p>
            <a:pPr>
              <a:lnSpc>
                <a:spcPct val="120000"/>
              </a:lnSpc>
            </a:pPr>
            <a:r>
              <a:rPr lang="en-US" sz="2400">
                <a:solidFill>
                  <a:schemeClr val="tx1"/>
                </a:solidFill>
                <a:latin typeface="Montserrat Medium"/>
              </a:rPr>
              <a:t>Make connections with employers, sponsors.</a:t>
            </a:r>
          </a:p>
          <a:p>
            <a:pPr>
              <a:lnSpc>
                <a:spcPct val="120000"/>
              </a:lnSpc>
            </a:pPr>
            <a:r>
              <a:rPr lang="en-US" sz="2400">
                <a:solidFill>
                  <a:schemeClr val="tx1"/>
                </a:solidFill>
                <a:latin typeface="Montserrat Medium"/>
              </a:rPr>
              <a:t>Host convenings between education and industry.</a:t>
            </a:r>
          </a:p>
          <a:p>
            <a:pPr>
              <a:lnSpc>
                <a:spcPct val="120000"/>
              </a:lnSpc>
            </a:pPr>
            <a:r>
              <a:rPr lang="en-US" sz="2400">
                <a:solidFill>
                  <a:schemeClr val="tx1"/>
                </a:solidFill>
                <a:latin typeface="Montserrat Medium"/>
              </a:rPr>
              <a:t>Provide pipeline of Opportunity Youth to enroll in programs.</a:t>
            </a:r>
          </a:p>
          <a:p>
            <a:pPr>
              <a:lnSpc>
                <a:spcPct val="120000"/>
              </a:lnSpc>
            </a:pPr>
            <a:r>
              <a:rPr lang="en-US" sz="2400">
                <a:solidFill>
                  <a:schemeClr val="tx1"/>
                </a:solidFill>
                <a:latin typeface="Montserrat Medium"/>
              </a:rPr>
              <a:t>Add programs to the Eligible Training Provider List (ETPL).</a:t>
            </a:r>
          </a:p>
          <a:p>
            <a:pPr>
              <a:lnSpc>
                <a:spcPct val="120000"/>
              </a:lnSpc>
            </a:pPr>
            <a:r>
              <a:rPr lang="en-US" sz="2400">
                <a:solidFill>
                  <a:schemeClr val="tx1"/>
                </a:solidFill>
                <a:latin typeface="Montserrat Medium"/>
              </a:rPr>
              <a:t>Support the development of RI curriculum using labor market information and industry standards.</a:t>
            </a:r>
            <a:endParaRPr lang="en-US" sz="2400">
              <a:solidFill>
                <a:schemeClr val="tx1"/>
              </a:solidFill>
            </a:endParaRPr>
          </a:p>
          <a:p>
            <a:pPr marL="0" indent="0">
              <a:lnSpc>
                <a:spcPct val="120000"/>
              </a:lnSpc>
              <a:buNone/>
            </a:pPr>
            <a:endParaRPr lang="en-US"/>
          </a:p>
          <a:p>
            <a:pPr>
              <a:lnSpc>
                <a:spcPct val="120000"/>
              </a:lnSpc>
            </a:pPr>
            <a:endParaRPr lang="en-US"/>
          </a:p>
        </p:txBody>
      </p:sp>
      <p:pic>
        <p:nvPicPr>
          <p:cNvPr id="12" name="Picture 11">
            <a:extLst>
              <a:ext uri="{FF2B5EF4-FFF2-40B4-BE49-F238E27FC236}">
                <a16:creationId xmlns:a16="http://schemas.microsoft.com/office/drawing/2014/main" id="{5303CE7A-A793-D3EB-4CF4-5032FE4F947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0119" y="2394408"/>
            <a:ext cx="4821881" cy="3219254"/>
          </a:xfrm>
          <a:prstGeom prst="rect">
            <a:avLst/>
          </a:prstGeom>
        </p:spPr>
      </p:pic>
      <p:sp>
        <p:nvSpPr>
          <p:cNvPr id="3" name="Slide Number Placeholder 5">
            <a:extLst>
              <a:ext uri="{FF2B5EF4-FFF2-40B4-BE49-F238E27FC236}">
                <a16:creationId xmlns:a16="http://schemas.microsoft.com/office/drawing/2014/main" id="{349814B9-1D5B-0BA8-51F8-F4EF3AB5D59E}"/>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787391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838200" y="607147"/>
            <a:ext cx="10515600" cy="1325563"/>
          </a:xfrm>
        </p:spPr>
        <p:txBody>
          <a:bodyPr/>
          <a:lstStyle/>
          <a:p>
            <a:r>
              <a:rPr lang="en-US">
                <a:latin typeface="Montserrat"/>
              </a:rPr>
              <a:t>How Workforce Boards Can Help </a:t>
            </a:r>
            <a:r>
              <a:rPr lang="en-US" b="1">
                <a:effectLst>
                  <a:outerShdw blurRad="38100" dist="38100" dir="2700000" algn="tl">
                    <a:srgbClr val="000000">
                      <a:alpha val="43137"/>
                    </a:srgbClr>
                  </a:outerShdw>
                </a:effectLst>
                <a:latin typeface="Montserrat"/>
              </a:rPr>
              <a:t>Employers/Sponsors</a:t>
            </a:r>
            <a:endParaRPr lang="en-US" b="1">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E5B222C2-294E-B5BD-A9E8-258E642196C2}"/>
              </a:ext>
            </a:extLst>
          </p:cNvPr>
          <p:cNvSpPr>
            <a:spLocks noGrp="1"/>
          </p:cNvSpPr>
          <p:nvPr>
            <p:ph type="body" sz="quarter" idx="13"/>
          </p:nvPr>
        </p:nvSpPr>
        <p:spPr>
          <a:xfrm>
            <a:off x="563943" y="2055432"/>
            <a:ext cx="6792169" cy="3894138"/>
          </a:xfrm>
        </p:spPr>
        <p:txBody>
          <a:bodyPr vert="horz" lIns="91440" tIns="45720" rIns="91440" bIns="45720" rtlCol="0" anchor="t">
            <a:noAutofit/>
          </a:bodyPr>
          <a:lstStyle/>
          <a:p>
            <a:r>
              <a:rPr lang="en-US" sz="1700">
                <a:solidFill>
                  <a:schemeClr val="tx1"/>
                </a:solidFill>
                <a:latin typeface="Montserrat Medium"/>
              </a:rPr>
              <a:t>Provide a pipeline of Opportunity Youth Apprentices:</a:t>
            </a:r>
          </a:p>
          <a:p>
            <a:pPr lvl="1"/>
            <a:r>
              <a:rPr lang="en-US" sz="1700">
                <a:solidFill>
                  <a:schemeClr val="tx1"/>
                </a:solidFill>
                <a:latin typeface="Montserrat Medium"/>
              </a:rPr>
              <a:t>Publicize RA program opening</a:t>
            </a:r>
          </a:p>
          <a:p>
            <a:pPr lvl="1"/>
            <a:r>
              <a:rPr lang="en-US" sz="1700">
                <a:solidFill>
                  <a:schemeClr val="tx1"/>
                </a:solidFill>
                <a:latin typeface="Montserrat Medium"/>
              </a:rPr>
              <a:t>Screen candidates</a:t>
            </a:r>
          </a:p>
          <a:p>
            <a:pPr lvl="1"/>
            <a:r>
              <a:rPr lang="en-US" sz="1700">
                <a:solidFill>
                  <a:schemeClr val="tx1"/>
                </a:solidFill>
                <a:latin typeface="Montserrat Medium"/>
              </a:rPr>
              <a:t>Provide pre-apprenticeship training</a:t>
            </a:r>
          </a:p>
          <a:p>
            <a:r>
              <a:rPr lang="en-US" sz="1700">
                <a:solidFill>
                  <a:schemeClr val="tx1"/>
                </a:solidFill>
                <a:latin typeface="Montserrat Medium"/>
              </a:rPr>
              <a:t>Provide supportive services to Opportunity Youth.</a:t>
            </a:r>
          </a:p>
          <a:p>
            <a:r>
              <a:rPr lang="en-US" sz="1700">
                <a:solidFill>
                  <a:schemeClr val="tx1"/>
                </a:solidFill>
                <a:latin typeface="Montserrat Medium"/>
              </a:rPr>
              <a:t>Provide WIOA OJT contract funding to support percentage of apprentice wages.</a:t>
            </a:r>
            <a:endParaRPr lang="en-US" sz="1700">
              <a:solidFill>
                <a:schemeClr val="tx1"/>
              </a:solidFill>
            </a:endParaRPr>
          </a:p>
          <a:p>
            <a:r>
              <a:rPr lang="en-US" sz="1700">
                <a:solidFill>
                  <a:schemeClr val="tx1"/>
                </a:solidFill>
                <a:latin typeface="Montserrat Medium"/>
              </a:rPr>
              <a:t>Build partnerships w/training providers on ETPL for RI; utilize ITAs to pay for all/portion of apprentices' RI costs.</a:t>
            </a:r>
          </a:p>
          <a:p>
            <a:r>
              <a:rPr lang="en-US" sz="1700">
                <a:solidFill>
                  <a:schemeClr val="tx1"/>
                </a:solidFill>
                <a:latin typeface="Montserrat Medium"/>
              </a:rPr>
              <a:t>Support registering and implementing RA programs.</a:t>
            </a:r>
            <a:endParaRPr lang="en-US" sz="1700">
              <a:solidFill>
                <a:schemeClr val="tx1"/>
              </a:solidFill>
            </a:endParaRPr>
          </a:p>
          <a:p>
            <a:r>
              <a:rPr lang="en-US" sz="1700">
                <a:solidFill>
                  <a:schemeClr val="tx1"/>
                </a:solidFill>
                <a:latin typeface="Montserrat Medium"/>
              </a:rPr>
              <a:t>Host convenings (job fairs, recruiting events, etc.) to connect potential apprentices and employers.</a:t>
            </a:r>
          </a:p>
        </p:txBody>
      </p:sp>
      <p:pic>
        <p:nvPicPr>
          <p:cNvPr id="6" name="Picture 5">
            <a:extLst>
              <a:ext uri="{FF2B5EF4-FFF2-40B4-BE49-F238E27FC236}">
                <a16:creationId xmlns:a16="http://schemas.microsoft.com/office/drawing/2014/main" id="{DB7E7BE2-8D01-A9C1-A0FC-7B082021445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2144" y="2361759"/>
            <a:ext cx="4839855" cy="3230860"/>
          </a:xfrm>
          <a:prstGeom prst="rect">
            <a:avLst/>
          </a:prstGeom>
        </p:spPr>
      </p:pic>
      <p:sp>
        <p:nvSpPr>
          <p:cNvPr id="4" name="Slide Number Placeholder 5">
            <a:extLst>
              <a:ext uri="{FF2B5EF4-FFF2-40B4-BE49-F238E27FC236}">
                <a16:creationId xmlns:a16="http://schemas.microsoft.com/office/drawing/2014/main" id="{6C8DB6E2-83FF-5240-8630-DFFC049E314B}"/>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242119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lstStyle/>
          <a:p>
            <a:r>
              <a:rPr lang="en-US">
                <a:solidFill>
                  <a:schemeClr val="bg1"/>
                </a:solidFill>
              </a:rPr>
              <a:t>Welcome and Agenda</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685799" y="1746102"/>
            <a:ext cx="9172575" cy="4206641"/>
          </a:xfrm>
        </p:spPr>
        <p:txBody>
          <a:bodyPr>
            <a:normAutofit fontScale="92500"/>
          </a:bodyPr>
          <a:lstStyle/>
          <a:p>
            <a:pPr>
              <a:lnSpc>
                <a:spcPct val="120000"/>
              </a:lnSpc>
            </a:pPr>
            <a:r>
              <a:rPr lang="en-US">
                <a:solidFill>
                  <a:schemeClr val="tx1"/>
                </a:solidFill>
                <a:latin typeface="Montserrat Medium"/>
                <a:cs typeface="Segoe UI"/>
              </a:rPr>
              <a:t>Center of Excellence Overview</a:t>
            </a:r>
          </a:p>
          <a:p>
            <a:pPr>
              <a:lnSpc>
                <a:spcPct val="120000"/>
              </a:lnSpc>
            </a:pPr>
            <a:r>
              <a:rPr lang="en-US">
                <a:solidFill>
                  <a:schemeClr val="tx1"/>
                </a:solidFill>
                <a:latin typeface="Montserrat Medium"/>
                <a:cs typeface="Segoe UI"/>
              </a:rPr>
              <a:t>An Overview of Opportunity Youth</a:t>
            </a:r>
          </a:p>
          <a:p>
            <a:pPr>
              <a:lnSpc>
                <a:spcPct val="120000"/>
              </a:lnSpc>
            </a:pPr>
            <a:r>
              <a:rPr lang="en-US">
                <a:solidFill>
                  <a:schemeClr val="tx1"/>
                </a:solidFill>
                <a:latin typeface="Montserrat Medium"/>
                <a:cs typeface="Segoe UI"/>
              </a:rPr>
              <a:t>How Apprenticeships Can Serve Opportunity Youth</a:t>
            </a:r>
          </a:p>
          <a:p>
            <a:pPr>
              <a:lnSpc>
                <a:spcPct val="120000"/>
              </a:lnSpc>
            </a:pPr>
            <a:r>
              <a:rPr lang="en-US">
                <a:solidFill>
                  <a:schemeClr val="tx1"/>
                </a:solidFill>
                <a:latin typeface="Montserrat Medium"/>
                <a:cs typeface="Segoe UI"/>
              </a:rPr>
              <a:t>Ways the Investing in America Agenda Can Connect Opportunity Youth to Apprenticeships</a:t>
            </a:r>
          </a:p>
          <a:p>
            <a:pPr>
              <a:lnSpc>
                <a:spcPct val="120000"/>
              </a:lnSpc>
            </a:pPr>
            <a:r>
              <a:rPr lang="en-US">
                <a:solidFill>
                  <a:schemeClr val="tx1"/>
                </a:solidFill>
                <a:latin typeface="Montserrat Medium" panose="00000600000000000000" pitchFamily="2" charset="0"/>
                <a:cs typeface="Segoe UI" panose="020B0502040204020203" pitchFamily="34" charset="0"/>
              </a:rPr>
              <a:t>The Role of the Workforce System</a:t>
            </a:r>
          </a:p>
          <a:p>
            <a:pPr>
              <a:lnSpc>
                <a:spcPct val="120000"/>
              </a:lnSpc>
            </a:pPr>
            <a:r>
              <a:rPr lang="en-US">
                <a:solidFill>
                  <a:schemeClr val="tx1"/>
                </a:solidFill>
                <a:latin typeface="Montserrat Medium" panose="00000600000000000000" pitchFamily="2" charset="0"/>
                <a:cs typeface="Segoe UI" panose="020B0502040204020203" pitchFamily="34" charset="0"/>
              </a:rPr>
              <a:t>Questions and Wrap Up</a:t>
            </a:r>
          </a:p>
          <a:p>
            <a:endParaRPr lang="en-US"/>
          </a:p>
        </p:txBody>
      </p:sp>
      <p:pic>
        <p:nvPicPr>
          <p:cNvPr id="4" name="Picture 3" descr="Center of Excellence Logo">
            <a:extLst>
              <a:ext uri="{FF2B5EF4-FFF2-40B4-BE49-F238E27FC236}">
                <a16:creationId xmlns:a16="http://schemas.microsoft.com/office/drawing/2014/main" id="{8694B03F-6D3B-8E72-D9FB-0CC4BE7E45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84837" y="3747613"/>
            <a:ext cx="2357721" cy="2357721"/>
          </a:xfrm>
          <a:prstGeom prst="rect">
            <a:avLst/>
          </a:prstGeom>
        </p:spPr>
      </p:pic>
      <p:pic>
        <p:nvPicPr>
          <p:cNvPr id="5" name="Picture 4" descr="Center of Excellence logo">
            <a:extLst>
              <a:ext uri="{FF2B5EF4-FFF2-40B4-BE49-F238E27FC236}">
                <a16:creationId xmlns:a16="http://schemas.microsoft.com/office/drawing/2014/main" id="{EF623A6E-BF54-626D-AD32-BF517DC08D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756495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956794-8646-B019-4966-23EB72DFF924}"/>
              </a:ext>
            </a:extLst>
          </p:cNvPr>
          <p:cNvSpPr>
            <a:spLocks noGrp="1"/>
          </p:cNvSpPr>
          <p:nvPr>
            <p:ph type="title"/>
          </p:nvPr>
        </p:nvSpPr>
        <p:spPr>
          <a:xfrm>
            <a:off x="574675" y="630040"/>
            <a:ext cx="11122891" cy="1325563"/>
          </a:xfrm>
        </p:spPr>
        <p:txBody>
          <a:bodyPr>
            <a:noAutofit/>
          </a:bodyPr>
          <a:lstStyle/>
          <a:p>
            <a:r>
              <a:rPr lang="en-US">
                <a:latin typeface="Montserrat"/>
              </a:rPr>
              <a:t>How Workforce Boards Can Help </a:t>
            </a:r>
            <a:r>
              <a:rPr lang="en-US" b="1">
                <a:effectLst>
                  <a:outerShdw blurRad="38100" dist="38100" dir="2700000" algn="tl">
                    <a:srgbClr val="000000">
                      <a:alpha val="43137"/>
                    </a:srgbClr>
                  </a:outerShdw>
                </a:effectLst>
                <a:latin typeface="Montserrat"/>
              </a:rPr>
              <a:t>Community-Based Organizations</a:t>
            </a:r>
            <a:endParaRPr lang="en-US" b="1">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7AD82314-F18F-1602-F51A-C2577683219C}"/>
              </a:ext>
            </a:extLst>
          </p:cNvPr>
          <p:cNvSpPr>
            <a:spLocks noGrp="1"/>
          </p:cNvSpPr>
          <p:nvPr>
            <p:ph type="body" sz="quarter" idx="13"/>
          </p:nvPr>
        </p:nvSpPr>
        <p:spPr>
          <a:xfrm>
            <a:off x="866775" y="2250203"/>
            <a:ext cx="6724265" cy="3894138"/>
          </a:xfrm>
        </p:spPr>
        <p:txBody>
          <a:bodyPr vert="horz" lIns="91440" tIns="45720" rIns="91440" bIns="45720" rtlCol="0" anchor="t">
            <a:normAutofit/>
          </a:bodyPr>
          <a:lstStyle/>
          <a:p>
            <a:r>
              <a:rPr lang="en-US" sz="2400">
                <a:solidFill>
                  <a:schemeClr val="tx1"/>
                </a:solidFill>
                <a:latin typeface="Montserrat Medium"/>
              </a:rPr>
              <a:t>Provide education on RA.</a:t>
            </a:r>
          </a:p>
          <a:p>
            <a:r>
              <a:rPr lang="en-US" sz="2400">
                <a:solidFill>
                  <a:schemeClr val="tx1"/>
                </a:solidFill>
                <a:latin typeface="Montserrat Medium"/>
              </a:rPr>
              <a:t>Connect potential apprentices with employers.</a:t>
            </a:r>
          </a:p>
          <a:p>
            <a:r>
              <a:rPr lang="en-US" sz="2400">
                <a:solidFill>
                  <a:schemeClr val="tx1"/>
                </a:solidFill>
                <a:latin typeface="Montserrat Medium"/>
              </a:rPr>
              <a:t>Provide supportive services to apprentices.</a:t>
            </a:r>
            <a:endParaRPr lang="en-US">
              <a:solidFill>
                <a:schemeClr val="tx1"/>
              </a:solidFill>
            </a:endParaRPr>
          </a:p>
          <a:p>
            <a:r>
              <a:rPr lang="en-US" sz="2400">
                <a:solidFill>
                  <a:schemeClr val="tx1"/>
                </a:solidFill>
                <a:latin typeface="Montserrat Medium"/>
              </a:rPr>
              <a:t>Connect potential apprentices to other resources available within the community.</a:t>
            </a:r>
          </a:p>
          <a:p>
            <a:r>
              <a:rPr lang="en-US" sz="2400">
                <a:solidFill>
                  <a:schemeClr val="tx1"/>
                </a:solidFill>
                <a:latin typeface="Montserrat Medium"/>
              </a:rPr>
              <a:t>Leverage funding programs.</a:t>
            </a:r>
            <a:endParaRPr lang="en-US" sz="2400">
              <a:solidFill>
                <a:schemeClr val="tx1"/>
              </a:solidFill>
            </a:endParaRPr>
          </a:p>
        </p:txBody>
      </p:sp>
      <p:pic>
        <p:nvPicPr>
          <p:cNvPr id="6" name="Picture 5">
            <a:extLst>
              <a:ext uri="{FF2B5EF4-FFF2-40B4-BE49-F238E27FC236}">
                <a16:creationId xmlns:a16="http://schemas.microsoft.com/office/drawing/2014/main" id="{6DEF33C3-7560-2E85-0F66-E1E37BD735A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1040" y="2507378"/>
            <a:ext cx="4600960" cy="3071385"/>
          </a:xfrm>
          <a:prstGeom prst="rect">
            <a:avLst/>
          </a:prstGeom>
        </p:spPr>
      </p:pic>
      <p:sp>
        <p:nvSpPr>
          <p:cNvPr id="4" name="Slide Number Placeholder 5">
            <a:extLst>
              <a:ext uri="{FF2B5EF4-FFF2-40B4-BE49-F238E27FC236}">
                <a16:creationId xmlns:a16="http://schemas.microsoft.com/office/drawing/2014/main" id="{6BA0BB6D-4766-94ED-C091-4F4C2AB31615}"/>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767638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67DB9-9BB5-5B66-79A7-5C20FAB8C906}"/>
              </a:ext>
            </a:extLst>
          </p:cNvPr>
          <p:cNvSpPr>
            <a:spLocks noGrp="1"/>
          </p:cNvSpPr>
          <p:nvPr>
            <p:ph type="title"/>
          </p:nvPr>
        </p:nvSpPr>
        <p:spPr>
          <a:xfrm>
            <a:off x="838200" y="657225"/>
            <a:ext cx="10515600" cy="1211864"/>
          </a:xfrm>
        </p:spPr>
        <p:txBody>
          <a:bodyPr/>
          <a:lstStyle/>
          <a:p>
            <a:r>
              <a:rPr lang="en-US">
                <a:latin typeface="Montserrat"/>
              </a:rPr>
              <a:t>Get to Know Your Workforce Board</a:t>
            </a:r>
            <a:endParaRPr lang="en-US"/>
          </a:p>
        </p:txBody>
      </p:sp>
      <p:sp>
        <p:nvSpPr>
          <p:cNvPr id="5" name="Text Placeholder 4">
            <a:extLst>
              <a:ext uri="{FF2B5EF4-FFF2-40B4-BE49-F238E27FC236}">
                <a16:creationId xmlns:a16="http://schemas.microsoft.com/office/drawing/2014/main" id="{50863EC1-E59F-9BCF-D3A2-44A16E9B76E1}"/>
              </a:ext>
            </a:extLst>
          </p:cNvPr>
          <p:cNvSpPr>
            <a:spLocks noGrp="1"/>
          </p:cNvSpPr>
          <p:nvPr>
            <p:ph type="body" sz="quarter" idx="13"/>
          </p:nvPr>
        </p:nvSpPr>
        <p:spPr>
          <a:xfrm>
            <a:off x="460085" y="2021968"/>
            <a:ext cx="7807615" cy="3894138"/>
          </a:xfrm>
        </p:spPr>
        <p:txBody>
          <a:bodyPr vert="horz" lIns="91440" tIns="45720" rIns="91440" bIns="45720" rtlCol="0" anchor="t">
            <a:normAutofit fontScale="77500" lnSpcReduction="20000"/>
          </a:bodyPr>
          <a:lstStyle/>
          <a:p>
            <a:r>
              <a:rPr lang="en-US">
                <a:solidFill>
                  <a:schemeClr val="tx1"/>
                </a:solidFill>
                <a:latin typeface="Montserrat Medium"/>
              </a:rPr>
              <a:t>Each Workforce Board has:</a:t>
            </a:r>
          </a:p>
          <a:p>
            <a:pPr lvl="1">
              <a:lnSpc>
                <a:spcPct val="120000"/>
              </a:lnSpc>
            </a:pPr>
            <a:r>
              <a:rPr lang="en-US">
                <a:solidFill>
                  <a:schemeClr val="tx1"/>
                </a:solidFill>
                <a:latin typeface="Montserrat Medium"/>
              </a:rPr>
              <a:t>Sector strategies: priority occupations and key industries.</a:t>
            </a:r>
          </a:p>
          <a:p>
            <a:pPr lvl="1">
              <a:lnSpc>
                <a:spcPct val="120000"/>
              </a:lnSpc>
            </a:pPr>
            <a:r>
              <a:rPr lang="en-US">
                <a:solidFill>
                  <a:schemeClr val="tx1"/>
                </a:solidFill>
                <a:latin typeface="Montserrat Medium"/>
              </a:rPr>
              <a:t>Policies on OJT contracts, which WIOA and non-WIOA funding "buckets" and services they will apply to RA.</a:t>
            </a:r>
          </a:p>
          <a:p>
            <a:pPr lvl="1">
              <a:lnSpc>
                <a:spcPct val="120000"/>
              </a:lnSpc>
            </a:pPr>
            <a:r>
              <a:rPr lang="en-US">
                <a:solidFill>
                  <a:schemeClr val="tx1"/>
                </a:solidFill>
                <a:latin typeface="Montserrat Medium"/>
              </a:rPr>
              <a:t>Funding levels, fiscal year cycle and how quickly they anticipate spending funds.</a:t>
            </a:r>
          </a:p>
          <a:p>
            <a:pPr lvl="1">
              <a:lnSpc>
                <a:spcPct val="120000"/>
              </a:lnSpc>
            </a:pPr>
            <a:r>
              <a:rPr lang="en-US">
                <a:solidFill>
                  <a:schemeClr val="tx1"/>
                </a:solidFill>
                <a:latin typeface="Montserrat Medium"/>
              </a:rPr>
              <a:t>Supportive services offered and how that maps to your program's needs.</a:t>
            </a:r>
          </a:p>
          <a:p>
            <a:pPr lvl="1">
              <a:lnSpc>
                <a:spcPct val="120000"/>
              </a:lnSpc>
            </a:pPr>
            <a:r>
              <a:rPr lang="en-US">
                <a:solidFill>
                  <a:schemeClr val="tx1"/>
                </a:solidFill>
                <a:latin typeface="Montserrat Medium"/>
              </a:rPr>
              <a:t>Candidate pool – IS and OS Youth Programs.</a:t>
            </a:r>
          </a:p>
          <a:p>
            <a:pPr lvl="1">
              <a:lnSpc>
                <a:spcPct val="120000"/>
              </a:lnSpc>
            </a:pPr>
            <a:r>
              <a:rPr lang="en-US">
                <a:solidFill>
                  <a:schemeClr val="tx1"/>
                </a:solidFill>
                <a:latin typeface="Montserrat Medium"/>
              </a:rPr>
              <a:t>ETPL program registration process.</a:t>
            </a:r>
            <a:endParaRPr lang="en-US">
              <a:solidFill>
                <a:schemeClr val="tx1"/>
              </a:solidFill>
            </a:endParaRPr>
          </a:p>
        </p:txBody>
      </p:sp>
      <p:pic>
        <p:nvPicPr>
          <p:cNvPr id="8" name="Picture 7">
            <a:extLst>
              <a:ext uri="{FF2B5EF4-FFF2-40B4-BE49-F238E27FC236}">
                <a16:creationId xmlns:a16="http://schemas.microsoft.com/office/drawing/2014/main" id="{EEADFED0-2623-93DC-8C75-FD6D6D3668D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0999" y="2598592"/>
            <a:ext cx="4448321" cy="2969491"/>
          </a:xfrm>
          <a:prstGeom prst="rect">
            <a:avLst/>
          </a:prstGeom>
        </p:spPr>
      </p:pic>
      <p:sp>
        <p:nvSpPr>
          <p:cNvPr id="4" name="Slide Number Placeholder 5">
            <a:extLst>
              <a:ext uri="{FF2B5EF4-FFF2-40B4-BE49-F238E27FC236}">
                <a16:creationId xmlns:a16="http://schemas.microsoft.com/office/drawing/2014/main" id="{6CA21D9B-804C-48F5-A5A7-F96CE9F9521A}"/>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434115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67DB9-9BB5-5B66-79A7-5C20FAB8C906}"/>
              </a:ext>
            </a:extLst>
          </p:cNvPr>
          <p:cNvSpPr>
            <a:spLocks noGrp="1"/>
          </p:cNvSpPr>
          <p:nvPr>
            <p:ph type="title"/>
          </p:nvPr>
        </p:nvSpPr>
        <p:spPr/>
        <p:txBody>
          <a:bodyPr/>
          <a:lstStyle/>
          <a:p>
            <a:r>
              <a:rPr lang="en-US">
                <a:latin typeface="Montserrat"/>
              </a:rPr>
              <a:t>More Opportunity than Ever!</a:t>
            </a:r>
            <a:endParaRPr lang="en-US"/>
          </a:p>
        </p:txBody>
      </p:sp>
      <p:pic>
        <p:nvPicPr>
          <p:cNvPr id="8196" name="Picture 4">
            <a:extLst>
              <a:ext uri="{FF2B5EF4-FFF2-40B4-BE49-F238E27FC236}">
                <a16:creationId xmlns:a16="http://schemas.microsoft.com/office/drawing/2014/main" id="{A7F47555-CD4D-9C4F-2642-C1C79136E96A}"/>
              </a:ext>
              <a:ext uri="{C183D7F6-B498-43B3-948B-1728B52AA6E4}">
                <adec:decorative xmlns:adec="http://schemas.microsoft.com/office/drawing/2017/decorative" val="1"/>
              </a:ext>
            </a:extLst>
          </p:cNvPr>
          <p:cNvPicPr>
            <a:picLocks noChangeAspect="1" noChangeArrowheads="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28725" y="2085975"/>
            <a:ext cx="6572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7E136E9A-0D2C-F8BF-C80C-BE2A45CCA9B4}"/>
              </a:ex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62063" y="2884847"/>
            <a:ext cx="590550" cy="59055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44195C9B-8A1D-77A8-F5EB-726357B496DF}"/>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92788" y="3637322"/>
            <a:ext cx="559825" cy="559825"/>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82D5E966-FC39-7FC0-F9FB-192E17F62788}"/>
              </a:ex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63137" y="5138894"/>
            <a:ext cx="6572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a:extLst>
              <a:ext uri="{FF2B5EF4-FFF2-40B4-BE49-F238E27FC236}">
                <a16:creationId xmlns:a16="http://schemas.microsoft.com/office/drawing/2014/main" id="{75A820DD-DE46-7654-3847-365366F7AF63}"/>
              </a:ext>
              <a:ext uri="{C183D7F6-B498-43B3-948B-1728B52AA6E4}">
                <adec:decorative xmlns:adec="http://schemas.microsoft.com/office/drawing/2017/decorative" val="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83590" y="4359072"/>
            <a:ext cx="599368" cy="68073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413E3999-4954-90F6-3F3D-C7E8BBC756A8}"/>
              </a:ext>
            </a:extLst>
          </p:cNvPr>
          <p:cNvSpPr>
            <a:spLocks noGrp="1"/>
          </p:cNvSpPr>
          <p:nvPr>
            <p:ph sz="half" idx="1"/>
          </p:nvPr>
        </p:nvSpPr>
        <p:spPr>
          <a:xfrm>
            <a:off x="1852613" y="2183403"/>
            <a:ext cx="6194107" cy="375316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rPr>
              <a:t>Create New Perspectives on Partnerships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rPr>
              <a:t>Devise Win-Win Collaboration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rPr>
              <a:t>Innovate Outside Your Normal Box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rPr>
              <a:t>Influence and Leverage New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ontserrat Medium"/>
                <a:ea typeface="+mn-ea"/>
                <a:cs typeface="+mn-cs"/>
              </a:rPr>
              <a:t>Expand Your Reach Into Communities</a:t>
            </a:r>
          </a:p>
          <a:p>
            <a:pPr marL="0" indent="0">
              <a:buNone/>
            </a:pPr>
            <a:endParaRPr lang="en-US"/>
          </a:p>
        </p:txBody>
      </p:sp>
      <p:pic>
        <p:nvPicPr>
          <p:cNvPr id="17" name="Picture 16">
            <a:extLst>
              <a:ext uri="{FF2B5EF4-FFF2-40B4-BE49-F238E27FC236}">
                <a16:creationId xmlns:a16="http://schemas.microsoft.com/office/drawing/2014/main" id="{A9CD73A8-BD5C-1D2C-D4DC-64C6234D2E93}"/>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3507" y="2414587"/>
            <a:ext cx="3143630" cy="3253547"/>
          </a:xfrm>
          <a:prstGeom prst="rect">
            <a:avLst/>
          </a:prstGeom>
          <a:ln>
            <a:noFill/>
          </a:ln>
          <a:effectLst>
            <a:softEdge rad="112500"/>
          </a:effectLst>
        </p:spPr>
      </p:pic>
      <p:sp>
        <p:nvSpPr>
          <p:cNvPr id="4" name="Slide Number Placeholder 5">
            <a:extLst>
              <a:ext uri="{FF2B5EF4-FFF2-40B4-BE49-F238E27FC236}">
                <a16:creationId xmlns:a16="http://schemas.microsoft.com/office/drawing/2014/main" id="{4CB8FBE7-3129-D2DD-696F-4F62BB1FFDD7}"/>
              </a:ext>
              <a:ext uri="{C183D7F6-B498-43B3-948B-1728B52AA6E4}">
                <adec:decorative xmlns:adec="http://schemas.microsoft.com/office/drawing/2017/decorative" val="1"/>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278418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36120-9F16-A5B2-357C-8EDFB1EBB566}"/>
              </a:ext>
            </a:extLst>
          </p:cNvPr>
          <p:cNvSpPr>
            <a:spLocks noGrp="1"/>
          </p:cNvSpPr>
          <p:nvPr>
            <p:ph type="title"/>
          </p:nvPr>
        </p:nvSpPr>
        <p:spPr/>
        <p:txBody>
          <a:bodyPr/>
          <a:lstStyle/>
          <a:p>
            <a:r>
              <a:rPr lang="en-US"/>
              <a:t>Questions and Discussion</a:t>
            </a:r>
          </a:p>
        </p:txBody>
      </p:sp>
      <p:sp>
        <p:nvSpPr>
          <p:cNvPr id="3" name="TextBox 2">
            <a:extLst>
              <a:ext uri="{FF2B5EF4-FFF2-40B4-BE49-F238E27FC236}">
                <a16:creationId xmlns:a16="http://schemas.microsoft.com/office/drawing/2014/main" id="{1716290D-548A-0241-88BB-A4EC0C91E264}"/>
              </a:ext>
            </a:extLst>
          </p:cNvPr>
          <p:cNvSpPr txBox="1"/>
          <p:nvPr/>
        </p:nvSpPr>
        <p:spPr>
          <a:xfrm>
            <a:off x="11627422" y="6505575"/>
            <a:ext cx="564578" cy="276999"/>
          </a:xfrm>
          <a:prstGeom prst="rect">
            <a:avLst/>
          </a:prstGeom>
          <a:solidFill>
            <a:srgbClr val="FAAB1C"/>
          </a:solidFill>
        </p:spPr>
        <p:txBody>
          <a:bodyPr wrap="none" rtlCol="0">
            <a:spAutoFit/>
          </a:bodyPr>
          <a:lstStyle/>
          <a:p>
            <a:r>
              <a:rPr lang="en-US" sz="1200">
                <a:latin typeface="Montserrat" panose="00000500000000000000" pitchFamily="2" charset="0"/>
              </a:rPr>
              <a:t>2024</a:t>
            </a:r>
          </a:p>
        </p:txBody>
      </p:sp>
    </p:spTree>
    <p:extLst>
      <p:ext uri="{BB962C8B-B14F-4D97-AF65-F5344CB8AC3E}">
        <p14:creationId xmlns:p14="http://schemas.microsoft.com/office/powerpoint/2010/main" val="361611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34D4A-3DE4-FD0B-F2F3-88961B62E69B}"/>
              </a:ext>
            </a:extLst>
          </p:cNvPr>
          <p:cNvSpPr>
            <a:spLocks noGrp="1"/>
          </p:cNvSpPr>
          <p:nvPr>
            <p:ph type="title"/>
          </p:nvPr>
        </p:nvSpPr>
        <p:spPr>
          <a:xfrm>
            <a:off x="866899" y="559490"/>
            <a:ext cx="11086562" cy="981300"/>
          </a:xfrm>
        </p:spPr>
        <p:txBody>
          <a:bodyPr>
            <a:normAutofit/>
          </a:bodyPr>
          <a:lstStyle/>
          <a:p>
            <a:r>
              <a:rPr lang="en-US" sz="4400" kern="100">
                <a:effectLst/>
                <a:latin typeface="Montserrat" panose="00000500000000000000" pitchFamily="2" charset="0"/>
                <a:ea typeface="Calibri" panose="020F0502020204030204" pitchFamily="34" charset="0"/>
                <a:cs typeface="Times New Roman" panose="02020603050405020304" pitchFamily="18" charset="0"/>
              </a:rPr>
              <a:t>Contact Us, Become a Partner</a:t>
            </a:r>
            <a:endParaRPr lang="en-US">
              <a:latin typeface="Montserrat" panose="00000500000000000000" pitchFamily="2" charset="0"/>
            </a:endParaRPr>
          </a:p>
        </p:txBody>
      </p:sp>
      <p:sp>
        <p:nvSpPr>
          <p:cNvPr id="10" name="Text Placeholder 9">
            <a:extLst>
              <a:ext uri="{FF2B5EF4-FFF2-40B4-BE49-F238E27FC236}">
                <a16:creationId xmlns:a16="http://schemas.microsoft.com/office/drawing/2014/main" id="{81845639-1E26-0359-DB26-05F348816E1A}"/>
              </a:ext>
            </a:extLst>
          </p:cNvPr>
          <p:cNvSpPr>
            <a:spLocks noGrp="1"/>
          </p:cNvSpPr>
          <p:nvPr>
            <p:ph type="body" sz="quarter" idx="21"/>
          </p:nvPr>
        </p:nvSpPr>
        <p:spPr>
          <a:xfrm>
            <a:off x="1127653" y="2254732"/>
            <a:ext cx="6322143" cy="3158837"/>
          </a:xfrm>
        </p:spPr>
        <p:txBody>
          <a:bodyPr>
            <a:normAutofit fontScale="85000" lnSpcReduction="10000"/>
          </a:bodyPr>
          <a:lstStyle/>
          <a:p>
            <a:pPr marL="608965" indent="-422910" algn="l">
              <a:spcAft>
                <a:spcPts val="1200"/>
              </a:spcAft>
              <a:buClr>
                <a:srgbClr val="00005F"/>
              </a:buClr>
              <a:buSzPct val="100000"/>
              <a:buFont typeface="Wingdings" panose="05000000000000000000" pitchFamily="2" charset="2"/>
              <a:buChar char="þ"/>
            </a:pPr>
            <a:r>
              <a:rPr lang="en-US" sz="3800" b="1">
                <a:solidFill>
                  <a:schemeClr val="tx1"/>
                </a:solidFill>
                <a:latin typeface="Montserrat" panose="00000500000000000000" pitchFamily="2" charset="0"/>
              </a:rPr>
              <a:t>Receive</a:t>
            </a:r>
            <a:r>
              <a:rPr lang="en-US" sz="3800">
                <a:solidFill>
                  <a:schemeClr val="tx1"/>
                </a:solidFill>
                <a:latin typeface="Montserrat" panose="00000500000000000000" pitchFamily="2" charset="0"/>
              </a:rPr>
              <a:t> no-cost expert TA,  </a:t>
            </a:r>
            <a:br>
              <a:rPr lang="en-US" sz="3800">
                <a:solidFill>
                  <a:schemeClr val="tx1"/>
                </a:solidFill>
                <a:latin typeface="Montserrat" panose="00000500000000000000" pitchFamily="2" charset="0"/>
              </a:rPr>
            </a:br>
            <a:r>
              <a:rPr lang="en-US" sz="3800">
                <a:solidFill>
                  <a:schemeClr val="tx1"/>
                </a:solidFill>
                <a:latin typeface="Montserrat" panose="00000500000000000000" pitchFamily="2" charset="0"/>
              </a:rPr>
              <a:t>materials, and assistance</a:t>
            </a:r>
          </a:p>
          <a:p>
            <a:pPr marL="608965" indent="-422910" algn="l">
              <a:spcAft>
                <a:spcPts val="1200"/>
              </a:spcAft>
              <a:buClr>
                <a:srgbClr val="00005F"/>
              </a:buClr>
              <a:buSzPct val="100000"/>
              <a:buFont typeface="Wingdings" panose="05000000000000000000" pitchFamily="2" charset="2"/>
              <a:buChar char="þ"/>
            </a:pPr>
            <a:r>
              <a:rPr lang="en-US" sz="3800" b="1">
                <a:solidFill>
                  <a:schemeClr val="tx1"/>
                </a:solidFill>
                <a:latin typeface="Montserrat" panose="00000500000000000000" pitchFamily="2" charset="0"/>
              </a:rPr>
              <a:t>Network </a:t>
            </a:r>
            <a:r>
              <a:rPr lang="en-US" sz="3800">
                <a:solidFill>
                  <a:schemeClr val="tx1"/>
                </a:solidFill>
                <a:latin typeface="Montserrat" panose="00000500000000000000" pitchFamily="2" charset="0"/>
              </a:rPr>
              <a:t>with potential </a:t>
            </a:r>
            <a:br>
              <a:rPr lang="en-US" sz="3800">
                <a:solidFill>
                  <a:schemeClr val="tx1"/>
                </a:solidFill>
                <a:latin typeface="Montserrat" panose="00000500000000000000" pitchFamily="2" charset="0"/>
              </a:rPr>
            </a:br>
            <a:r>
              <a:rPr lang="en-US" sz="3800">
                <a:solidFill>
                  <a:schemeClr val="tx1"/>
                </a:solidFill>
                <a:latin typeface="Montserrat" panose="00000500000000000000" pitchFamily="2" charset="0"/>
              </a:rPr>
              <a:t>partners nationwide</a:t>
            </a:r>
          </a:p>
          <a:p>
            <a:pPr marL="608965" indent="-422910" algn="l">
              <a:spcAft>
                <a:spcPts val="1200"/>
              </a:spcAft>
              <a:buClr>
                <a:srgbClr val="00005F"/>
              </a:buClr>
              <a:buSzPct val="100000"/>
              <a:buFont typeface="Wingdings" panose="05000000000000000000" pitchFamily="2" charset="2"/>
              <a:buChar char="þ"/>
            </a:pPr>
            <a:r>
              <a:rPr lang="en-US" sz="3800" b="1">
                <a:solidFill>
                  <a:schemeClr val="tx1"/>
                </a:solidFill>
                <a:latin typeface="Montserrat" panose="00000500000000000000" pitchFamily="2" charset="0"/>
              </a:rPr>
              <a:t>Be </a:t>
            </a:r>
            <a:r>
              <a:rPr lang="en-US" sz="3800">
                <a:solidFill>
                  <a:schemeClr val="tx1"/>
                </a:solidFill>
                <a:latin typeface="Montserrat" panose="00000500000000000000" pitchFamily="2" charset="0"/>
              </a:rPr>
              <a:t>nationally recognized for your work</a:t>
            </a:r>
            <a:endParaRPr lang="en-US" sz="3800">
              <a:solidFill>
                <a:schemeClr val="tx1"/>
              </a:solidFill>
              <a:latin typeface="Montserrat" panose="00000500000000000000" pitchFamily="2" charset="0"/>
              <a:ea typeface="Raleway"/>
              <a:cs typeface="Raleway"/>
              <a:sym typeface="Raleway"/>
            </a:endParaRPr>
          </a:p>
          <a:p>
            <a:endParaRPr lang="en-US"/>
          </a:p>
        </p:txBody>
      </p:sp>
      <p:sp>
        <p:nvSpPr>
          <p:cNvPr id="6" name="Rectangle 5">
            <a:extLst>
              <a:ext uri="{FF2B5EF4-FFF2-40B4-BE49-F238E27FC236}">
                <a16:creationId xmlns:a16="http://schemas.microsoft.com/office/drawing/2014/main" id="{029DE638-65ED-08CC-1409-199D9155E4B0}"/>
              </a:ext>
              <a:ext uri="{C183D7F6-B498-43B3-948B-1728B52AA6E4}">
                <adec:decorative xmlns:adec="http://schemas.microsoft.com/office/drawing/2017/decorative" val="1"/>
              </a:ext>
            </a:extLst>
          </p:cNvPr>
          <p:cNvSpPr/>
          <p:nvPr/>
        </p:nvSpPr>
        <p:spPr>
          <a:xfrm>
            <a:off x="7804967" y="1794207"/>
            <a:ext cx="3223260" cy="4079889"/>
          </a:xfrm>
          <a:prstGeom prst="rect">
            <a:avLst/>
          </a:prstGeom>
          <a:solidFill>
            <a:srgbClr val="0001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7">
            <a:extLst>
              <a:ext uri="{FF2B5EF4-FFF2-40B4-BE49-F238E27FC236}">
                <a16:creationId xmlns:a16="http://schemas.microsoft.com/office/drawing/2014/main" id="{5BE49544-79DE-0E6B-30D9-34F68798EF33}"/>
              </a:ext>
            </a:extLst>
          </p:cNvPr>
          <p:cNvSpPr txBox="1">
            <a:spLocks/>
          </p:cNvSpPr>
          <p:nvPr/>
        </p:nvSpPr>
        <p:spPr>
          <a:xfrm>
            <a:off x="8055883" y="1947926"/>
            <a:ext cx="2743200" cy="867930"/>
          </a:xfrm>
          <a:prstGeom prst="rect">
            <a:avLst/>
          </a:prstGeom>
          <a:noFill/>
          <a:ln w="9525">
            <a:solidFill>
              <a:schemeClr val="tx1"/>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Montserrat Medium" panose="02000505000000020004"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Montserrat Medium"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Montserrat Medium" panose="02000505000000020004"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Montserrat Medium" panose="0200050500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latin typeface="Montserrat" panose="00000500000000000000" pitchFamily="2" charset="0"/>
                <a:cs typeface="Arial" panose="020B0604020202020204" pitchFamily="34" charset="0"/>
              </a:rPr>
              <a:t>Scan for Partner Form</a:t>
            </a:r>
            <a:endParaRPr lang="en-US">
              <a:solidFill>
                <a:schemeClr val="bg1"/>
              </a:solidFill>
              <a:latin typeface="Montserrat" panose="00000500000000000000" pitchFamily="2" charset="0"/>
              <a:cs typeface="Segoe UI" panose="020B0502040204020203" pitchFamily="34" charset="0"/>
            </a:endParaRPr>
          </a:p>
        </p:txBody>
      </p:sp>
      <p:pic>
        <p:nvPicPr>
          <p:cNvPr id="5" name="Picture 3" descr="Qr code for Partner Form">
            <a:extLst>
              <a:ext uri="{FF2B5EF4-FFF2-40B4-BE49-F238E27FC236}">
                <a16:creationId xmlns:a16="http://schemas.microsoft.com/office/drawing/2014/main" id="{B9197C90-5D7A-C570-CA04-D37FC26D0A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4434" y="3069273"/>
            <a:ext cx="2448622" cy="2511050"/>
          </a:xfrm>
          <a:prstGeom prst="rect">
            <a:avLst/>
          </a:prstGeom>
        </p:spPr>
      </p:pic>
    </p:spTree>
    <p:extLst>
      <p:ext uri="{BB962C8B-B14F-4D97-AF65-F5344CB8AC3E}">
        <p14:creationId xmlns:p14="http://schemas.microsoft.com/office/powerpoint/2010/main" val="2630942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84F70-E12F-6972-62F5-991C90F5C10E}"/>
              </a:ext>
            </a:extLst>
          </p:cNvPr>
          <p:cNvSpPr>
            <a:spLocks noGrp="1"/>
          </p:cNvSpPr>
          <p:nvPr>
            <p:ph type="title"/>
          </p:nvPr>
        </p:nvSpPr>
        <p:spPr>
          <a:xfrm>
            <a:off x="831850" y="1718975"/>
            <a:ext cx="10515600" cy="415746"/>
          </a:xfrm>
        </p:spPr>
        <p:txBody>
          <a:bodyPr>
            <a:normAutofit fontScale="90000"/>
          </a:bodyPr>
          <a:lstStyle/>
          <a:p>
            <a:r>
              <a:rPr lang="en-US"/>
              <a:t>Email us your questions at RA_COE@SafalPartners.com</a:t>
            </a:r>
          </a:p>
        </p:txBody>
      </p:sp>
      <p:sp>
        <p:nvSpPr>
          <p:cNvPr id="2" name="Text Placeholder 1">
            <a:extLst>
              <a:ext uri="{FF2B5EF4-FFF2-40B4-BE49-F238E27FC236}">
                <a16:creationId xmlns:a16="http://schemas.microsoft.com/office/drawing/2014/main" id="{37BC6D76-6797-C7FE-017C-FFAFAB3FAE94}"/>
              </a:ext>
            </a:extLst>
          </p:cNvPr>
          <p:cNvSpPr>
            <a:spLocks noGrp="1"/>
          </p:cNvSpPr>
          <p:nvPr>
            <p:ph type="body" idx="1"/>
          </p:nvPr>
        </p:nvSpPr>
        <p:spPr>
          <a:xfrm>
            <a:off x="838200" y="3870036"/>
            <a:ext cx="10515600" cy="1200711"/>
          </a:xfrm>
        </p:spPr>
        <p:txBody>
          <a:bodyPr/>
          <a:lstStyle/>
          <a:p>
            <a:r>
              <a:rPr lang="en-US"/>
              <a:t>For more information, visit: </a:t>
            </a:r>
            <a:r>
              <a:rPr lang="en-US" err="1"/>
              <a:t>dolcoe.safalapps.com</a:t>
            </a:r>
            <a:endParaRPr lang="en-US"/>
          </a:p>
          <a:p>
            <a:endParaRPr lang="en-US"/>
          </a:p>
        </p:txBody>
      </p:sp>
      <p:sp>
        <p:nvSpPr>
          <p:cNvPr id="4" name="Slide Number Placeholder 5">
            <a:extLst>
              <a:ext uri="{FF2B5EF4-FFF2-40B4-BE49-F238E27FC236}">
                <a16:creationId xmlns:a16="http://schemas.microsoft.com/office/drawing/2014/main" id="{FE647BFC-4FA8-02B1-5616-37E052694288}"/>
              </a:ext>
              <a:ext uri="{C183D7F6-B498-43B3-948B-1728B52AA6E4}">
                <adec:decorative xmlns:adec="http://schemas.microsoft.com/office/drawing/2017/decorative" val="1"/>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389774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FE04-D8EE-4B50-10ED-68BF3B5A072A}"/>
              </a:ext>
            </a:extLst>
          </p:cNvPr>
          <p:cNvSpPr>
            <a:spLocks noGrp="1"/>
          </p:cNvSpPr>
          <p:nvPr>
            <p:ph type="title"/>
          </p:nvPr>
        </p:nvSpPr>
        <p:spPr/>
        <p:txBody>
          <a:bodyPr/>
          <a:lstStyle/>
          <a:p>
            <a:r>
              <a:rPr lang="en-US"/>
              <a:t>Center of Excellence Overview</a:t>
            </a:r>
          </a:p>
        </p:txBody>
      </p:sp>
      <p:sp>
        <p:nvSpPr>
          <p:cNvPr id="3" name="Content Placeholder 2">
            <a:extLst>
              <a:ext uri="{FF2B5EF4-FFF2-40B4-BE49-F238E27FC236}">
                <a16:creationId xmlns:a16="http://schemas.microsoft.com/office/drawing/2014/main" id="{2843FABF-0197-E13F-DF65-8F4DD4B5066A}"/>
              </a:ext>
            </a:extLst>
          </p:cNvPr>
          <p:cNvSpPr>
            <a:spLocks noGrp="1"/>
          </p:cNvSpPr>
          <p:nvPr>
            <p:ph sz="half" idx="1"/>
          </p:nvPr>
        </p:nvSpPr>
        <p:spPr>
          <a:xfrm>
            <a:off x="838199" y="1690688"/>
            <a:ext cx="8103920" cy="4591827"/>
          </a:xfrm>
        </p:spPr>
        <p:txBody>
          <a:bodyPr vert="horz" lIns="91440" tIns="45720" rIns="91440" bIns="45720" rtlCol="0">
            <a:normAutofit fontScale="62500" lnSpcReduction="20000"/>
          </a:bodyPr>
          <a:lstStyle/>
          <a:p>
            <a:pPr>
              <a:lnSpc>
                <a:spcPct val="120000"/>
              </a:lnSpc>
            </a:pPr>
            <a:r>
              <a:rPr lang="en-US" sz="4000">
                <a:solidFill>
                  <a:schemeClr val="tx1"/>
                </a:solidFill>
                <a:latin typeface="Montserrat Medium"/>
                <a:cs typeface="Segoe UI"/>
              </a:rPr>
              <a:t>U.S. DOL initiative to increase systems alignment across apprenticeship, education, and workforce</a:t>
            </a:r>
          </a:p>
          <a:p>
            <a:pPr>
              <a:lnSpc>
                <a:spcPct val="120000"/>
              </a:lnSpc>
            </a:pPr>
            <a:r>
              <a:rPr lang="en-US" sz="4000">
                <a:solidFill>
                  <a:schemeClr val="tx1"/>
                </a:solidFill>
                <a:latin typeface="Montserrat Medium"/>
                <a:cs typeface="Segoe UI"/>
              </a:rPr>
              <a:t>Led by Safal Partners</a:t>
            </a:r>
          </a:p>
          <a:p>
            <a:pPr lvl="1">
              <a:lnSpc>
                <a:spcPct val="120000"/>
              </a:lnSpc>
            </a:pPr>
            <a:r>
              <a:rPr lang="en-US" sz="3300">
                <a:solidFill>
                  <a:schemeClr val="tx1"/>
                </a:solidFill>
                <a:latin typeface="Montserrat Medium"/>
                <a:cs typeface="Segoe UI"/>
              </a:rPr>
              <a:t>Collaboration with 5 national partners</a:t>
            </a:r>
          </a:p>
          <a:p>
            <a:pPr>
              <a:lnSpc>
                <a:spcPct val="120000"/>
              </a:lnSpc>
            </a:pPr>
            <a:r>
              <a:rPr lang="en-US" sz="4000">
                <a:solidFill>
                  <a:schemeClr val="tx1"/>
                </a:solidFill>
                <a:latin typeface="Montserrat Medium"/>
                <a:cs typeface="Segoe UI"/>
              </a:rPr>
              <a:t>We provide no-cost TA including:</a:t>
            </a:r>
          </a:p>
          <a:p>
            <a:pPr lvl="1"/>
            <a:r>
              <a:rPr lang="en-US" sz="3300"/>
              <a:t>Monthly webinars</a:t>
            </a:r>
          </a:p>
          <a:p>
            <a:pPr lvl="1"/>
            <a:r>
              <a:rPr lang="en-US" sz="3300"/>
              <a:t>Quarterly virtual office hours</a:t>
            </a:r>
          </a:p>
          <a:p>
            <a:pPr lvl="1"/>
            <a:r>
              <a:rPr lang="en-US" sz="3300"/>
              <a:t>Individual TA/coaching sessions</a:t>
            </a:r>
          </a:p>
          <a:p>
            <a:pPr lvl="1"/>
            <a:r>
              <a:rPr lang="en-US" sz="3300"/>
              <a:t>Online resources (desk aids, guides, frameworks, etc.)</a:t>
            </a:r>
            <a:br>
              <a:rPr lang="en-US" sz="3300"/>
            </a:br>
            <a:endParaRPr lang="en-US" sz="3300"/>
          </a:p>
        </p:txBody>
      </p:sp>
      <p:pic>
        <p:nvPicPr>
          <p:cNvPr id="5" name="Picture 3" descr="U.S. Department of Labor logo">
            <a:extLst>
              <a:ext uri="{FF2B5EF4-FFF2-40B4-BE49-F238E27FC236}">
                <a16:creationId xmlns:a16="http://schemas.microsoft.com/office/drawing/2014/main" id="{D09C23DC-03A7-FDB9-310E-96D69B71B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7346" y="575484"/>
            <a:ext cx="1563476" cy="1566053"/>
          </a:xfrm>
          <a:prstGeom prst="rect">
            <a:avLst/>
          </a:prstGeom>
        </p:spPr>
      </p:pic>
      <p:pic>
        <p:nvPicPr>
          <p:cNvPr id="8" name="Picture 7" descr="Logos of Center of Excellence Parters: National Workforce Development Professionals, Coalistion for Adult Basic Education, National Disability Institute, Wireless Infrastructure Association, and FASTPORT">
            <a:extLst>
              <a:ext uri="{FF2B5EF4-FFF2-40B4-BE49-F238E27FC236}">
                <a16:creationId xmlns:a16="http://schemas.microsoft.com/office/drawing/2014/main" id="{5BE37307-D472-5BF7-AC8B-4DFE01164E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24172" y="2212071"/>
            <a:ext cx="2646650" cy="1902373"/>
          </a:xfrm>
          <a:prstGeom prst="rect">
            <a:avLst/>
          </a:prstGeom>
        </p:spPr>
      </p:pic>
      <p:pic>
        <p:nvPicPr>
          <p:cNvPr id="1026" name="Picture 2" descr="QR code for Center of Excellence Website">
            <a:extLst>
              <a:ext uri="{FF2B5EF4-FFF2-40B4-BE49-F238E27FC236}">
                <a16:creationId xmlns:a16="http://schemas.microsoft.com/office/drawing/2014/main" id="{5D133F86-14F2-6F17-B48B-90D3CFEEAB4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428827" y="4150476"/>
            <a:ext cx="1739116" cy="168858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F276E798-44A3-4CAF-9EBC-1649EF5E6786}"/>
              </a:ext>
            </a:extLst>
          </p:cNvPr>
          <p:cNvSpPr>
            <a:spLocks noGrp="1"/>
          </p:cNvSpPr>
          <p:nvPr>
            <p:ph sz="half" idx="2"/>
          </p:nvPr>
        </p:nvSpPr>
        <p:spPr>
          <a:xfrm>
            <a:off x="8339874" y="5891462"/>
            <a:ext cx="3917022" cy="315912"/>
          </a:xfrm>
        </p:spPr>
        <p:txBody>
          <a:bodyPr>
            <a:normAutofit fontScale="62500" lnSpcReduction="20000"/>
          </a:bodyPr>
          <a:lstStyle/>
          <a:p>
            <a:pPr marL="0" indent="0" algn="ctr">
              <a:buNone/>
            </a:pPr>
            <a:r>
              <a:rPr lang="en-US" sz="1500">
                <a:solidFill>
                  <a:srgbClr val="0563C1"/>
                </a:solidFill>
                <a:hlinkClick r:id="rId6" tooltip="https://dolcoe.safalapps.com/">
                  <a:extLst>
                    <a:ext uri="{A12FA001-AC4F-418D-AE19-62706E023703}">
                      <ahyp:hlinkClr xmlns:ahyp="http://schemas.microsoft.com/office/drawing/2018/hyperlinkcolor" val="tx"/>
                    </a:ext>
                  </a:extLst>
                </a:hlinkClick>
              </a:rPr>
              <a:t>Visit our website &amp; request T</a:t>
            </a:r>
            <a:r>
              <a:rPr lang="en-US" sz="1500">
                <a:solidFill>
                  <a:schemeClr val="accent1"/>
                </a:solidFill>
                <a:hlinkClick r:id="rId6" tooltip="https://dolcoe.safalapps.com/">
                  <a:extLst>
                    <a:ext uri="{A12FA001-AC4F-418D-AE19-62706E023703}">
                      <ahyp:hlinkClr xmlns:ahyp="http://schemas.microsoft.com/office/drawing/2018/hyperlinkcolor" val="tx"/>
                    </a:ext>
                  </a:extLst>
                </a:hlinkClick>
              </a:rPr>
              <a:t>A</a:t>
            </a:r>
            <a:endParaRPr lang="en-US" sz="1500">
              <a:solidFill>
                <a:schemeClr val="accent1"/>
              </a:solidFill>
            </a:endParaRPr>
          </a:p>
          <a:p>
            <a:pPr marL="0" indent="0">
              <a:buNone/>
            </a:pPr>
            <a:endParaRPr lang="en-US" sz="1500"/>
          </a:p>
        </p:txBody>
      </p:sp>
      <p:sp>
        <p:nvSpPr>
          <p:cNvPr id="6" name="Slide Number Placeholder 5">
            <a:extLst>
              <a:ext uri="{FF2B5EF4-FFF2-40B4-BE49-F238E27FC236}">
                <a16:creationId xmlns:a16="http://schemas.microsoft.com/office/drawing/2014/main" id="{A0592B7C-6528-3B97-73FC-C2C3E714A9B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pPr algn="r"/>
            <a:r>
              <a:rPr lang="en-US" sz="1200"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239384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87A24-D8A0-3BC1-8497-5265ED16F722}"/>
              </a:ext>
            </a:extLst>
          </p:cNvPr>
          <p:cNvSpPr>
            <a:spLocks noGrp="1"/>
          </p:cNvSpPr>
          <p:nvPr>
            <p:ph type="title"/>
          </p:nvPr>
        </p:nvSpPr>
        <p:spPr>
          <a:xfrm>
            <a:off x="838200" y="2588585"/>
            <a:ext cx="10515600" cy="1325563"/>
          </a:xfrm>
        </p:spPr>
        <p:txBody>
          <a:bodyPr>
            <a:noAutofit/>
          </a:bodyPr>
          <a:lstStyle/>
          <a:p>
            <a:pPr algn="ctr"/>
            <a:r>
              <a:rPr lang="en-US" b="1">
                <a:solidFill>
                  <a:schemeClr val="bg1"/>
                </a:solidFill>
                <a:latin typeface="Montserrat"/>
              </a:rPr>
              <a:t>Opportunity Youth…</a:t>
            </a:r>
            <a:br>
              <a:rPr lang="en-US" b="1">
                <a:solidFill>
                  <a:schemeClr val="bg1"/>
                </a:solidFill>
                <a:latin typeface="Montserrat"/>
              </a:rPr>
            </a:br>
            <a:r>
              <a:rPr lang="en-US" b="1">
                <a:solidFill>
                  <a:schemeClr val="bg1"/>
                </a:solidFill>
                <a:latin typeface="Montserrat"/>
              </a:rPr>
              <a:t>Meeting Them Where They Are with Innovative Solutions</a:t>
            </a:r>
          </a:p>
        </p:txBody>
      </p:sp>
      <p:sp>
        <p:nvSpPr>
          <p:cNvPr id="3" name="Slide Number Placeholder 5">
            <a:extLst>
              <a:ext uri="{FF2B5EF4-FFF2-40B4-BE49-F238E27FC236}">
                <a16:creationId xmlns:a16="http://schemas.microsoft.com/office/drawing/2014/main" id="{2451F63B-B749-0D56-256D-B7CFF8C9A199}"/>
              </a:ext>
            </a:extLst>
          </p:cNvPr>
          <p:cNvSpPr txBox="1">
            <a:spLocks/>
          </p:cNvSpPr>
          <p:nvPr/>
        </p:nvSpPr>
        <p:spPr>
          <a:xfrm>
            <a:off x="8776855" y="6490682"/>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12787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Opportunity Youth… Defined</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762001" y="1495172"/>
            <a:ext cx="10874004" cy="3638803"/>
          </a:xfrm>
        </p:spPr>
        <p:txBody>
          <a:bodyPr vert="horz" lIns="91440" tIns="45720" rIns="91440" bIns="45720" rtlCol="0" anchor="t">
            <a:normAutofit/>
          </a:bodyPr>
          <a:lstStyle/>
          <a:p>
            <a:pPr algn="ctr">
              <a:lnSpc>
                <a:spcPct val="90000"/>
              </a:lnSpc>
              <a:buFont typeface="Arial" panose="020B0604020202020204" pitchFamily="34" charset="0"/>
              <a:buChar char="•"/>
            </a:pPr>
            <a:endParaRPr lang="en-US">
              <a:latin typeface="Montserrat Medium" panose="00000600000000000000" pitchFamily="2" charset="0"/>
            </a:endParaRPr>
          </a:p>
          <a:p>
            <a:pPr marL="0" indent="0" algn="ctr">
              <a:lnSpc>
                <a:spcPct val="90000"/>
              </a:lnSpc>
              <a:buNone/>
            </a:pPr>
            <a:endParaRPr lang="en-US" sz="4000">
              <a:latin typeface="Montserrat Medium" panose="00000600000000000000" pitchFamily="2" charset="0"/>
            </a:endParaRPr>
          </a:p>
          <a:p>
            <a:pPr marL="0" indent="0" algn="ctr">
              <a:lnSpc>
                <a:spcPct val="90000"/>
              </a:lnSpc>
              <a:buNone/>
            </a:pPr>
            <a:r>
              <a:rPr lang="en-US" sz="4000">
                <a:solidFill>
                  <a:schemeClr val="tx1"/>
                </a:solidFill>
                <a:latin typeface="Montserrat Medium" panose="00000600000000000000" pitchFamily="2" charset="0"/>
              </a:rPr>
              <a:t>Young people between the ages </a:t>
            </a:r>
            <a:br>
              <a:rPr lang="en-US" sz="4000">
                <a:solidFill>
                  <a:schemeClr val="tx1"/>
                </a:solidFill>
                <a:latin typeface="Montserrat Medium" panose="00000600000000000000" pitchFamily="2" charset="0"/>
              </a:rPr>
            </a:br>
            <a:r>
              <a:rPr lang="en-US" sz="4000">
                <a:solidFill>
                  <a:schemeClr val="tx1"/>
                </a:solidFill>
                <a:latin typeface="Montserrat Medium" panose="00000600000000000000" pitchFamily="2" charset="0"/>
              </a:rPr>
              <a:t>of 16 and 24 who are </a:t>
            </a:r>
            <a:br>
              <a:rPr lang="en-US" sz="4000">
                <a:solidFill>
                  <a:schemeClr val="tx1"/>
                </a:solidFill>
                <a:latin typeface="Montserrat Medium" panose="00000600000000000000" pitchFamily="2" charset="0"/>
              </a:rPr>
            </a:br>
            <a:r>
              <a:rPr lang="en-US" sz="4000">
                <a:solidFill>
                  <a:schemeClr val="tx1"/>
                </a:solidFill>
                <a:latin typeface="Montserrat Medium" panose="00000600000000000000" pitchFamily="2" charset="0"/>
              </a:rPr>
              <a:t>neither enrolled in school </a:t>
            </a:r>
            <a:br>
              <a:rPr lang="en-US" sz="4000">
                <a:solidFill>
                  <a:schemeClr val="tx1"/>
                </a:solidFill>
                <a:latin typeface="Montserrat Medium" panose="00000600000000000000" pitchFamily="2" charset="0"/>
              </a:rPr>
            </a:br>
            <a:r>
              <a:rPr lang="en-US" sz="4000">
                <a:solidFill>
                  <a:schemeClr val="tx1"/>
                </a:solidFill>
                <a:latin typeface="Montserrat Medium" panose="00000600000000000000" pitchFamily="2" charset="0"/>
              </a:rPr>
              <a:t>nor participating in the labor market.</a:t>
            </a:r>
          </a:p>
          <a:p>
            <a:pPr marL="0" indent="0" algn="ctr">
              <a:lnSpc>
                <a:spcPct val="90000"/>
              </a:lnSpc>
              <a:buNone/>
            </a:pPr>
            <a:endParaRPr lang="en-US" sz="3200">
              <a:latin typeface="Montserrat Medium" panose="00000600000000000000" pitchFamily="2" charset="0"/>
            </a:endParaRPr>
          </a:p>
          <a:p>
            <a:endParaRPr lang="en-US"/>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58967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Challenges They Face</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762001" y="1647571"/>
            <a:ext cx="10874004" cy="4497057"/>
          </a:xfrm>
        </p:spPr>
        <p:txBody>
          <a:bodyPr vert="horz" lIns="91440" tIns="45720" rIns="91440" bIns="45720" rtlCol="0" anchor="t">
            <a:normAutofit/>
          </a:bodyPr>
          <a:lstStyle/>
          <a:p>
            <a:r>
              <a:rPr lang="en-US" sz="2000" b="1" i="0" u="sng">
                <a:solidFill>
                  <a:srgbClr val="374151"/>
                </a:solidFill>
                <a:effectLst/>
                <a:latin typeface="Montserrat Medium" panose="00000600000000000000" pitchFamily="2" charset="0"/>
              </a:rPr>
              <a:t>Disability:</a:t>
            </a:r>
            <a:r>
              <a:rPr lang="en-US" sz="2000" b="1" i="0">
                <a:solidFill>
                  <a:srgbClr val="374151"/>
                </a:solidFill>
                <a:effectLst/>
                <a:latin typeface="Montserrat Medium" panose="00000600000000000000" pitchFamily="2" charset="0"/>
              </a:rPr>
              <a:t> </a:t>
            </a:r>
            <a:r>
              <a:rPr lang="en-US" sz="2000" b="0" i="0">
                <a:solidFill>
                  <a:srgbClr val="374151"/>
                </a:solidFill>
                <a:effectLst/>
                <a:latin typeface="Montserrat Medium" panose="00000600000000000000" pitchFamily="2" charset="0"/>
              </a:rPr>
              <a:t>Over 16% of disconnected youth have a disability, while only 5% of connected youth face similar challenges.</a:t>
            </a:r>
          </a:p>
          <a:p>
            <a:pPr algn="l"/>
            <a:r>
              <a:rPr lang="en-US" sz="2000" b="1" i="0" u="sng">
                <a:solidFill>
                  <a:srgbClr val="374151"/>
                </a:solidFill>
                <a:effectLst/>
                <a:latin typeface="Montserrat Medium" panose="00000600000000000000" pitchFamily="2" charset="0"/>
              </a:rPr>
              <a:t>Expectant and Parenting Youth and Young Adults</a:t>
            </a:r>
            <a:r>
              <a:rPr lang="en-US" sz="2000" b="1" i="0">
                <a:solidFill>
                  <a:srgbClr val="374151"/>
                </a:solidFill>
                <a:effectLst/>
                <a:latin typeface="Montserrat Medium" panose="00000600000000000000" pitchFamily="2" charset="0"/>
              </a:rPr>
              <a:t>: </a:t>
            </a:r>
            <a:r>
              <a:rPr lang="en-US" sz="2000" b="0" i="0">
                <a:solidFill>
                  <a:srgbClr val="374151"/>
                </a:solidFill>
                <a:effectLst/>
                <a:latin typeface="Montserrat Medium" panose="00000600000000000000" pitchFamily="2" charset="0"/>
              </a:rPr>
              <a:t>Approximately 28% of opportunity youth are expectant or parenting- four times more likely to be mothers than their connected counterparts.</a:t>
            </a:r>
          </a:p>
          <a:p>
            <a:pPr algn="l"/>
            <a:r>
              <a:rPr lang="en-US" sz="2000" b="1" i="0" u="sng">
                <a:solidFill>
                  <a:srgbClr val="374151"/>
                </a:solidFill>
                <a:effectLst/>
                <a:latin typeface="Montserrat Medium" panose="00000600000000000000" pitchFamily="2" charset="0"/>
              </a:rPr>
              <a:t>Homelessness</a:t>
            </a:r>
            <a:r>
              <a:rPr lang="en-US" sz="2000" b="1" i="0">
                <a:solidFill>
                  <a:srgbClr val="374151"/>
                </a:solidFill>
                <a:effectLst/>
                <a:latin typeface="Montserrat Medium" panose="00000600000000000000" pitchFamily="2" charset="0"/>
              </a:rPr>
              <a:t>: </a:t>
            </a:r>
            <a:r>
              <a:rPr lang="en-US" sz="2000" b="0" i="0">
                <a:solidFill>
                  <a:srgbClr val="374151"/>
                </a:solidFill>
                <a:effectLst/>
                <a:latin typeface="Montserrat Medium" panose="00000600000000000000" pitchFamily="2" charset="0"/>
              </a:rPr>
              <a:t>A significant portion of youth experiencing homelessness are also disconnected from school due to substantial disruptions in their education.</a:t>
            </a:r>
          </a:p>
          <a:p>
            <a:pPr algn="l"/>
            <a:r>
              <a:rPr lang="en-US" sz="2000" b="1" i="0" u="sng">
                <a:solidFill>
                  <a:srgbClr val="374151"/>
                </a:solidFill>
                <a:effectLst/>
                <a:latin typeface="Montserrat Medium" panose="00000600000000000000" pitchFamily="2" charset="0"/>
              </a:rPr>
              <a:t>Incarceration</a:t>
            </a:r>
            <a:r>
              <a:rPr lang="en-US" sz="2000" b="1" i="0">
                <a:solidFill>
                  <a:srgbClr val="374151"/>
                </a:solidFill>
                <a:effectLst/>
                <a:latin typeface="Montserrat Medium" panose="00000600000000000000" pitchFamily="2" charset="0"/>
              </a:rPr>
              <a:t>:</a:t>
            </a:r>
            <a:r>
              <a:rPr lang="en-US" sz="2000" b="0" i="0">
                <a:solidFill>
                  <a:srgbClr val="374151"/>
                </a:solidFill>
                <a:effectLst/>
                <a:latin typeface="Montserrat Medium" panose="00000600000000000000" pitchFamily="2" charset="0"/>
              </a:rPr>
              <a:t> Youth with a history of incarceration face an elevated risk of disconnection from their communities, with a higher representation of Black individuals (12%) compared to white peers (7%).</a:t>
            </a:r>
          </a:p>
          <a:p>
            <a:pPr algn="l"/>
            <a:r>
              <a:rPr lang="en-US" sz="2000" b="1" i="0" u="sng">
                <a:solidFill>
                  <a:srgbClr val="374151"/>
                </a:solidFill>
                <a:effectLst/>
                <a:latin typeface="Montserrat Medium" panose="00000600000000000000" pitchFamily="2" charset="0"/>
              </a:rPr>
              <a:t>Impoverished</a:t>
            </a:r>
            <a:r>
              <a:rPr lang="en-US" sz="2000" b="1" i="0">
                <a:solidFill>
                  <a:srgbClr val="374151"/>
                </a:solidFill>
                <a:effectLst/>
                <a:latin typeface="Montserrat Medium" panose="00000600000000000000" pitchFamily="2" charset="0"/>
              </a:rPr>
              <a:t>: </a:t>
            </a:r>
            <a:r>
              <a:rPr lang="en-US" sz="2000" b="0" i="0">
                <a:solidFill>
                  <a:srgbClr val="374151"/>
                </a:solidFill>
                <a:effectLst/>
                <a:latin typeface="Montserrat Medium" panose="00000600000000000000" pitchFamily="2" charset="0"/>
              </a:rPr>
              <a:t>Nearly twice as likely to live in poverty. </a:t>
            </a:r>
            <a:r>
              <a:rPr lang="en-US" sz="2000">
                <a:solidFill>
                  <a:srgbClr val="374151"/>
                </a:solidFill>
                <a:latin typeface="Montserrat Medium" panose="00000600000000000000" pitchFamily="2" charset="0"/>
              </a:rPr>
              <a:t>I</a:t>
            </a:r>
            <a:r>
              <a:rPr lang="en-US" sz="2000" b="0" i="0">
                <a:solidFill>
                  <a:srgbClr val="374151"/>
                </a:solidFill>
                <a:effectLst/>
                <a:latin typeface="Montserrat Medium" panose="00000600000000000000" pitchFamily="2" charset="0"/>
              </a:rPr>
              <a:t>ndividuals from high-poverty areas are significantly more likely (21%) to be opportunity youth compared to their peers from low-poverty areas (6%).</a:t>
            </a: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428215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p:nvPr>
        </p:nvSpPr>
        <p:spPr>
          <a:xfrm>
            <a:off x="561975" y="595726"/>
            <a:ext cx="10515600" cy="1325563"/>
          </a:xfrm>
        </p:spPr>
        <p:txBody>
          <a:bodyPr>
            <a:normAutofit/>
          </a:bodyPr>
          <a:lstStyle/>
          <a:p>
            <a:r>
              <a:rPr lang="en-US">
                <a:solidFill>
                  <a:schemeClr val="bg1"/>
                </a:solidFill>
                <a:latin typeface="Montserrat"/>
              </a:rPr>
              <a:t>A Significant Portion of North Carolina’s Youth</a:t>
            </a:r>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5">
            <a:extLst>
              <a:ext uri="{FF2B5EF4-FFF2-40B4-BE49-F238E27FC236}">
                <a16:creationId xmlns:a16="http://schemas.microsoft.com/office/drawing/2014/main" id="{6A065D5B-0535-EC38-A676-83628C19046A}"/>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ontserrat" panose="00000500000000000000" pitchFamily="2" charset="0"/>
                <a:ea typeface="+mn-ea"/>
                <a:cs typeface="+mn-cs"/>
              </a:rPr>
              <a:t>Safal Partners © 2024</a:t>
            </a:r>
          </a:p>
        </p:txBody>
      </p:sp>
      <p:pic>
        <p:nvPicPr>
          <p:cNvPr id="3078" name="Picture 6" descr="Line Graph showing Youth Disconnection Falling Back to Pre-Pandemic Lows in 2022. Starts at 13.1 percent in 2008, goes up to 16.2 percent during the great recession in 2011, goes down to 11 percent in 2019, up during covid to 12.9 percent and back down to 10.9 percent in 2022.">
            <a:extLst>
              <a:ext uri="{FF2B5EF4-FFF2-40B4-BE49-F238E27FC236}">
                <a16:creationId xmlns:a16="http://schemas.microsoft.com/office/drawing/2014/main" id="{65E5BD75-F597-1ADD-CCA0-C549824900E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7799" y="1776781"/>
            <a:ext cx="9249509" cy="415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038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57197-DDCF-BB93-C602-EE99A1E48868}"/>
              </a:ext>
            </a:extLst>
          </p:cNvPr>
          <p:cNvSpPr>
            <a:spLocks noGrp="1"/>
          </p:cNvSpPr>
          <p:nvPr>
            <p:ph type="title" idx="4294967295"/>
          </p:nvPr>
        </p:nvSpPr>
        <p:spPr>
          <a:xfrm>
            <a:off x="838200" y="420540"/>
            <a:ext cx="10515600" cy="1325563"/>
          </a:xfrm>
        </p:spPr>
        <p:txBody>
          <a:bodyPr>
            <a:normAutofit/>
          </a:bodyPr>
          <a:lstStyle/>
          <a:p>
            <a:r>
              <a:rPr lang="en-US">
                <a:solidFill>
                  <a:schemeClr val="bg1"/>
                </a:solidFill>
                <a:latin typeface="Montserrat"/>
              </a:rPr>
              <a:t>Opportunity Youth… The Numbers</a:t>
            </a:r>
          </a:p>
        </p:txBody>
      </p:sp>
      <p:sp>
        <p:nvSpPr>
          <p:cNvPr id="3" name="Content Placeholder 2">
            <a:extLst>
              <a:ext uri="{FF2B5EF4-FFF2-40B4-BE49-F238E27FC236}">
                <a16:creationId xmlns:a16="http://schemas.microsoft.com/office/drawing/2014/main" id="{69BB8792-D27E-77B1-7B9D-F2C4080AD43F}"/>
              </a:ext>
            </a:extLst>
          </p:cNvPr>
          <p:cNvSpPr>
            <a:spLocks noGrp="1"/>
          </p:cNvSpPr>
          <p:nvPr>
            <p:ph idx="1"/>
          </p:nvPr>
        </p:nvSpPr>
        <p:spPr>
          <a:xfrm>
            <a:off x="471638" y="1621146"/>
            <a:ext cx="11271183" cy="425580"/>
          </a:xfrm>
        </p:spPr>
        <p:txBody>
          <a:bodyPr vert="horz" lIns="91440" tIns="45720" rIns="91440" bIns="45720" rtlCol="0" anchor="t">
            <a:normAutofit fontScale="85000" lnSpcReduction="10000"/>
          </a:bodyPr>
          <a:lstStyle/>
          <a:p>
            <a:pPr marL="0" indent="0" algn="ctr">
              <a:lnSpc>
                <a:spcPct val="90000"/>
              </a:lnSpc>
              <a:buNone/>
            </a:pPr>
            <a:r>
              <a:rPr lang="en-US" sz="2400">
                <a:solidFill>
                  <a:schemeClr val="tx1"/>
                </a:solidFill>
                <a:latin typeface="Montserrat Medium" panose="00000600000000000000" pitchFamily="2" charset="0"/>
              </a:rPr>
              <a:t>Estimate in 2021: 1.9 million students dropped out of high school… (3.46m in 2016)</a:t>
            </a:r>
          </a:p>
          <a:p>
            <a:endParaRPr lang="en-US"/>
          </a:p>
        </p:txBody>
      </p:sp>
      <p:pic>
        <p:nvPicPr>
          <p:cNvPr id="6" name="Picture 5" descr="Line graph showing demographics of high school drop outs from 2010-2021. Native Americans are highest at 10.2 percent and Asian being the lowest at 2.1 percent.">
            <a:extLst>
              <a:ext uri="{FF2B5EF4-FFF2-40B4-BE49-F238E27FC236}">
                <a16:creationId xmlns:a16="http://schemas.microsoft.com/office/drawing/2014/main" id="{FF98FEFF-60C8-31AC-0BE3-5AB8E1C3AE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6343" y="2046725"/>
            <a:ext cx="7626332" cy="4166704"/>
          </a:xfrm>
          <a:prstGeom prst="rect">
            <a:avLst/>
          </a:prstGeom>
        </p:spPr>
      </p:pic>
      <p:sp>
        <p:nvSpPr>
          <p:cNvPr id="12" name="TextBox 11">
            <a:extLst>
              <a:ext uri="{FF2B5EF4-FFF2-40B4-BE49-F238E27FC236}">
                <a16:creationId xmlns:a16="http://schemas.microsoft.com/office/drawing/2014/main" id="{0ADAFEE1-AD3E-DE6E-1F30-0912C75D3F23}"/>
              </a:ext>
            </a:extLst>
          </p:cNvPr>
          <p:cNvSpPr txBox="1"/>
          <p:nvPr/>
        </p:nvSpPr>
        <p:spPr>
          <a:xfrm>
            <a:off x="9812771" y="5404680"/>
            <a:ext cx="1708738" cy="369332"/>
          </a:xfrm>
          <a:prstGeom prst="rect">
            <a:avLst/>
          </a:prstGeom>
          <a:noFill/>
        </p:spPr>
        <p:txBody>
          <a:bodyPr wrap="none" rtlCol="0">
            <a:spAutoFit/>
          </a:bodyPr>
          <a:lstStyle/>
          <a:p>
            <a:r>
              <a:rPr lang="en-US"/>
              <a:t>16-24 years olds</a:t>
            </a:r>
          </a:p>
        </p:txBody>
      </p:sp>
      <p:sp>
        <p:nvSpPr>
          <p:cNvPr id="10" name="TextBox 9">
            <a:extLst>
              <a:ext uri="{FF2B5EF4-FFF2-40B4-BE49-F238E27FC236}">
                <a16:creationId xmlns:a16="http://schemas.microsoft.com/office/drawing/2014/main" id="{22EF6676-BC4C-CA1F-2D02-FFCAE344EA44}"/>
              </a:ext>
            </a:extLst>
          </p:cNvPr>
          <p:cNvSpPr txBox="1"/>
          <p:nvPr/>
        </p:nvSpPr>
        <p:spPr>
          <a:xfrm>
            <a:off x="9845657" y="5774012"/>
            <a:ext cx="2001723" cy="523220"/>
          </a:xfrm>
          <a:prstGeom prst="rect">
            <a:avLst/>
          </a:prstGeom>
          <a:noFill/>
        </p:spPr>
        <p:txBody>
          <a:bodyPr wrap="square">
            <a:spAutoFit/>
          </a:bodyPr>
          <a:lstStyle/>
          <a:p>
            <a:r>
              <a:rPr lang="en-US" sz="1400">
                <a:hlinkClick r:id="rId4" tooltip="https://nces.ed.gov/"/>
              </a:rPr>
              <a:t>https://nces.ed.gov/</a:t>
            </a:r>
            <a:endParaRPr lang="en-US" sz="1400"/>
          </a:p>
          <a:p>
            <a:endParaRPr lang="en-US" sz="1400"/>
          </a:p>
        </p:txBody>
      </p:sp>
      <p:pic>
        <p:nvPicPr>
          <p:cNvPr id="5" name="Picture 4">
            <a:extLst>
              <a:ext uri="{FF2B5EF4-FFF2-40B4-BE49-F238E27FC236}">
                <a16:creationId xmlns:a16="http://schemas.microsoft.com/office/drawing/2014/main" id="{EF623A6E-BF54-626D-AD32-BF517DC08D6B}"/>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19325" y="5952744"/>
            <a:ext cx="791336" cy="791336"/>
          </a:xfrm>
          <a:prstGeom prst="rect">
            <a:avLst/>
          </a:prstGeom>
        </p:spPr>
      </p:pic>
      <p:sp>
        <p:nvSpPr>
          <p:cNvPr id="7" name="Rectangle 6">
            <a:extLst>
              <a:ext uri="{FF2B5EF4-FFF2-40B4-BE49-F238E27FC236}">
                <a16:creationId xmlns:a16="http://schemas.microsoft.com/office/drawing/2014/main" id="{436FE942-A0EB-6F75-ABDE-E8D9A01EF8C7}"/>
              </a:ext>
              <a:ext uri="{C183D7F6-B498-43B3-948B-1728B52AA6E4}">
                <adec:decorative xmlns:adec="http://schemas.microsoft.com/office/drawing/2017/decorative" val="1"/>
              </a:ext>
            </a:extLst>
          </p:cNvPr>
          <p:cNvSpPr/>
          <p:nvPr/>
        </p:nvSpPr>
        <p:spPr>
          <a:xfrm>
            <a:off x="3010661" y="6257925"/>
            <a:ext cx="142114"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6A065D5B-0535-EC38-A676-83628C19046A}"/>
              </a:ext>
              <a:ext uri="{C183D7F6-B498-43B3-948B-1728B52AA6E4}">
                <adec:decorative xmlns:adec="http://schemas.microsoft.com/office/drawing/2017/decorative" val="1"/>
              </a:ext>
            </a:extLst>
          </p:cNvPr>
          <p:cNvSpPr txBox="1">
            <a:spLocks/>
          </p:cNvSpPr>
          <p:nvPr/>
        </p:nvSpPr>
        <p:spPr>
          <a:xfrm>
            <a:off x="8776855" y="6492875"/>
            <a:ext cx="3322782"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bg1"/>
                </a:solidFill>
                <a:latin typeface="Montserrat SemiBold" panose="0200050500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a:solidFill>
                  <a:schemeClr val="tx1"/>
                </a:solidFill>
                <a:latin typeface="Montserrat" panose="00000500000000000000" pitchFamily="2" charset="0"/>
              </a:rPr>
              <a:t>Safal Partners © 2024</a:t>
            </a:r>
          </a:p>
        </p:txBody>
      </p:sp>
    </p:spTree>
    <p:extLst>
      <p:ext uri="{BB962C8B-B14F-4D97-AF65-F5344CB8AC3E}">
        <p14:creationId xmlns:p14="http://schemas.microsoft.com/office/powerpoint/2010/main" val="1995262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65DFDB39333340A6C821E1EFAF7E53" ma:contentTypeVersion="17" ma:contentTypeDescription="Create a new document." ma:contentTypeScope="" ma:versionID="3ac759074c6a86585099b25e885aa940">
  <xsd:schema xmlns:xsd="http://www.w3.org/2001/XMLSchema" xmlns:xs="http://www.w3.org/2001/XMLSchema" xmlns:p="http://schemas.microsoft.com/office/2006/metadata/properties" xmlns:ns2="2f00f82b-dce9-458f-ab1d-1c5fd145e219" xmlns:ns3="4cd59d27-ca2b-4708-b9c7-7fa281384922" targetNamespace="http://schemas.microsoft.com/office/2006/metadata/properties" ma:root="true" ma:fieldsID="3663b68fabe1147433f80d2870c2f93c" ns2:_="" ns3:_="">
    <xsd:import namespace="2f00f82b-dce9-458f-ab1d-1c5fd145e219"/>
    <xsd:import namespace="4cd59d27-ca2b-4708-b9c7-7fa2813849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_Flow_SignoffStatus" minOccurs="0"/>
                <xsd:element ref="ns2:ClassificationLeve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0f82b-dce9-458f-ab1d-1c5fd145e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40efca0-e4bb-4e8d-9d61-7e4cbb849eb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ClassificationLevel" ma:index="23" nillable="true" ma:displayName="Classification Level" ma:format="Dropdown" ma:internalName="ClassificationLevel">
      <xsd:simpleType>
        <xsd:restriction base="dms:Text">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d59d27-ca2b-4708-b9c7-7fa28138492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87ad012-c776-41ed-a0f8-f6cf97c34fbd}" ma:internalName="TaxCatchAll" ma:showField="CatchAllData" ma:web="4cd59d27-ca2b-4708-b9c7-7fa2813849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f00f82b-dce9-458f-ab1d-1c5fd145e219">
      <Terms xmlns="http://schemas.microsoft.com/office/infopath/2007/PartnerControls"/>
    </lcf76f155ced4ddcb4097134ff3c332f>
    <TaxCatchAll xmlns="4cd59d27-ca2b-4708-b9c7-7fa281384922" xsi:nil="true"/>
    <SharedWithUsers xmlns="4cd59d27-ca2b-4708-b9c7-7fa281384922">
      <UserInfo>
        <DisplayName>Colleen Beck</DisplayName>
        <AccountId>39</AccountId>
        <AccountType/>
      </UserInfo>
      <UserInfo>
        <DisplayName>Lisa Rice</DisplayName>
        <AccountId>106</AccountId>
        <AccountType/>
      </UserInfo>
      <UserInfo>
        <DisplayName>Judy Blanchard</DisplayName>
        <AccountId>26</AccountId>
        <AccountType/>
      </UserInfo>
      <UserInfo>
        <DisplayName>Katie Adams</DisplayName>
        <AccountId>15</AccountId>
        <AccountType/>
      </UserInfo>
      <UserInfo>
        <DisplayName>Clare Vanderpool</DisplayName>
        <AccountId>48</AccountId>
        <AccountType/>
      </UserInfo>
      <UserInfo>
        <DisplayName>Melissa Aguilar-Southard</DisplayName>
        <AccountId>33</AccountId>
        <AccountType/>
      </UserInfo>
      <UserInfo>
        <DisplayName>Alan Dodkowitz</DisplayName>
        <AccountId>34</AccountId>
        <AccountType/>
      </UserInfo>
    </SharedWithUsers>
    <_Flow_SignoffStatus xmlns="2f00f82b-dce9-458f-ab1d-1c5fd145e219" xsi:nil="true"/>
    <ClassificationLevel xmlns="2f00f82b-dce9-458f-ab1d-1c5fd145e21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3B8641-06A4-4967-9BB5-8E2BB0307793}">
  <ds:schemaRefs>
    <ds:schemaRef ds:uri="2f00f82b-dce9-458f-ab1d-1c5fd145e219"/>
    <ds:schemaRef ds:uri="4cd59d27-ca2b-4708-b9c7-7fa2813849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073452F-5C8F-425C-B03A-6F781C54F726}">
  <ds:schemaRefs>
    <ds:schemaRef ds:uri="http://schemas.microsoft.com/office/infopath/2007/PartnerControls"/>
    <ds:schemaRef ds:uri="http://schemas.openxmlformats.org/package/2006/metadata/core-properties"/>
    <ds:schemaRef ds:uri="http://www.w3.org/XML/1998/namespace"/>
    <ds:schemaRef ds:uri="http://purl.org/dc/elements/1.1/"/>
    <ds:schemaRef ds:uri="http://schemas.microsoft.com/office/2006/documentManagement/types"/>
    <ds:schemaRef ds:uri="2f00f82b-dce9-458f-ab1d-1c5fd145e219"/>
    <ds:schemaRef ds:uri="4cd59d27-ca2b-4708-b9c7-7fa281384922"/>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E6E31030-0F86-49B6-8F64-CD211F09BA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2180</Words>
  <Application>Microsoft Office PowerPoint</Application>
  <PresentationFormat>Widescreen</PresentationFormat>
  <Paragraphs>221</Paragraphs>
  <Slides>35</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Courier New</vt:lpstr>
      <vt:lpstr>Montserrat</vt:lpstr>
      <vt:lpstr>Montserrat Medium</vt:lpstr>
      <vt:lpstr>Montserrat SemiBold</vt:lpstr>
      <vt:lpstr>Symbol</vt:lpstr>
      <vt:lpstr>Wingdings</vt:lpstr>
      <vt:lpstr>Wingdings 2</vt:lpstr>
      <vt:lpstr>Office Theme</vt:lpstr>
      <vt:lpstr>How the Investing in America Agenda Can Provide Registered Apprenticeship Pathways for Opportunity Youth  SETA Spring Conference 2024</vt:lpstr>
      <vt:lpstr>Presenters</vt:lpstr>
      <vt:lpstr>Welcome and Agenda</vt:lpstr>
      <vt:lpstr>Center of Excellence Overview</vt:lpstr>
      <vt:lpstr>Opportunity Youth… Meeting Them Where They Are with Innovative Solutions</vt:lpstr>
      <vt:lpstr>Opportunity Youth… Defined</vt:lpstr>
      <vt:lpstr>Challenges They Face</vt:lpstr>
      <vt:lpstr>A Significant Portion of North Carolina’s Youth</vt:lpstr>
      <vt:lpstr>Opportunity Youth… The Numbers</vt:lpstr>
      <vt:lpstr>State Breakdown of Opp Youth Stats….KY Example</vt:lpstr>
      <vt:lpstr>What Did this Info Tell Us?</vt:lpstr>
      <vt:lpstr>Apprenticeship…  A Way to Engage Opportunity Youth </vt:lpstr>
      <vt:lpstr>What is Registered Apprenticeship? </vt:lpstr>
      <vt:lpstr>Five Core Components of RA</vt:lpstr>
      <vt:lpstr>Apprenticeships for Opportunity Youth</vt:lpstr>
      <vt:lpstr>Apprenticeships for Youth</vt:lpstr>
      <vt:lpstr>The Investing in America Agenda and Opportunity Youth… A Match Made for Each Other</vt:lpstr>
      <vt:lpstr>What is the Investing in America Agenda</vt:lpstr>
      <vt:lpstr>The Bipartisan Infrastructure Law</vt:lpstr>
      <vt:lpstr>The Bipartisan Infrastructure Law 2</vt:lpstr>
      <vt:lpstr>The CHIPS and Science Act</vt:lpstr>
      <vt:lpstr>The American Rescue Plan</vt:lpstr>
      <vt:lpstr>The American Rescue Plan 2</vt:lpstr>
      <vt:lpstr>The Inflation Reduction Act</vt:lpstr>
      <vt:lpstr>The Inflation Reduction Act 2</vt:lpstr>
      <vt:lpstr>An Investment Boom for Apprentices</vt:lpstr>
      <vt:lpstr>Workforce Boards… The Key Ingredient</vt:lpstr>
      <vt:lpstr>How Workforce Boards Can Help Education Providers</vt:lpstr>
      <vt:lpstr>How Workforce Boards Can Help Employers/Sponsors</vt:lpstr>
      <vt:lpstr>How Workforce Boards Can Help Community-Based Organizations</vt:lpstr>
      <vt:lpstr>Get to Know Your Workforce Board</vt:lpstr>
      <vt:lpstr>More Opportunity than Ever!</vt:lpstr>
      <vt:lpstr>Questions and Discussion</vt:lpstr>
      <vt:lpstr>Contact Us, Become a Partner</vt:lpstr>
      <vt:lpstr>Email us your questions at RA_COE@SafalPartners.com</vt:lpstr>
    </vt:vector>
  </TitlesOfParts>
  <Manager>Judy Blanchard</Manager>
  <Company>Safal Partners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Investing in America Agenda Can Provide Registered Apprenticeship Pathways for Opportunity Youth</dc:title>
  <dc:subject>Registered Apprenticeship</dc:subject>
  <dc:creator>Melissa Aguila-Southard, Alan Dodkowitz, Jeff Smith</dc:creator>
  <cp:keywords>Investing in America Agenda, Registered Apprenticeship, Opportunity Youth</cp:keywords>
  <cp:lastModifiedBy>Leah Mcdonagh</cp:lastModifiedBy>
  <cp:revision>2</cp:revision>
  <dcterms:created xsi:type="dcterms:W3CDTF">2022-12-02T14:40:35Z</dcterms:created>
  <dcterms:modified xsi:type="dcterms:W3CDTF">2025-02-25T20:46:00Z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0x010100FD65DFDB39333340A6C821E1EFAF7E53</vt:lpwstr>
  </property>
  <property fmtid="{D5CDD505-2E9C-101B-9397-08002B2CF9AE}" pid="3" name="MediaServiceImageTags">
    <vt:lpwstr/>
  </property>
</Properties>
</file>