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80" r:id="rId5"/>
    <p:sldMasterId id="2147483795" r:id="rId6"/>
    <p:sldMasterId id="2147483907" r:id="rId7"/>
  </p:sldMasterIdLst>
  <p:notesMasterIdLst>
    <p:notesMasterId r:id="rId33"/>
  </p:notesMasterIdLst>
  <p:sldIdLst>
    <p:sldId id="1947" r:id="rId8"/>
    <p:sldId id="2147327607" r:id="rId9"/>
    <p:sldId id="1737" r:id="rId10"/>
    <p:sldId id="2147327608" r:id="rId11"/>
    <p:sldId id="1978" r:id="rId12"/>
    <p:sldId id="2147327609" r:id="rId13"/>
    <p:sldId id="1972" r:id="rId14"/>
    <p:sldId id="2147327648" r:id="rId15"/>
    <p:sldId id="2147327213" r:id="rId16"/>
    <p:sldId id="1778" r:id="rId17"/>
    <p:sldId id="2147327650" r:id="rId18"/>
    <p:sldId id="1748" r:id="rId19"/>
    <p:sldId id="2147327664" r:id="rId20"/>
    <p:sldId id="2147327230" r:id="rId21"/>
    <p:sldId id="2147327652" r:id="rId22"/>
    <p:sldId id="2147327665" r:id="rId23"/>
    <p:sldId id="2147327663" r:id="rId24"/>
    <p:sldId id="2147327666" r:id="rId25"/>
    <p:sldId id="2147327667" r:id="rId26"/>
    <p:sldId id="2147327668" r:id="rId27"/>
    <p:sldId id="2147327669" r:id="rId28"/>
    <p:sldId id="2147327662" r:id="rId29"/>
    <p:sldId id="1836" r:id="rId30"/>
    <p:sldId id="1736" r:id="rId31"/>
    <p:sldId id="184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163442-F286-172A-646F-BF7FB8052BBF}" name="Alan Dodkowitz" initials="" userId="S::alan.dodkowitz@safalpartners.com::77e67509-39e7-4278-826a-eddbfd8246a9" providerId="AD"/>
  <p188:author id="{1C363978-593C-497C-1A28-B2866C017889}" name="Lauren Fraulo" initials="LF" userId="S::Lauren.Fraulo@safalpartners.com::d323c613-e09b-4858-ba6f-779347ece142" providerId="AD"/>
  <p188:author id="{6C9E338E-3575-D922-8638-DBB3198D8DE7}" name="Katie Adams" initials="KA" userId="S::Katie.Adams@safalpartners.com::9f2e6d00-44bd-4c75-9c75-d813f6b933da" providerId="AD"/>
  <p188:author id="{BC893E9E-C5D7-7C6B-35B2-1E3360190E99}" name="Stacy OKeefe" initials="SO" userId="S::stacy.okeefe@safalpartners.com::5563009d-0437-4d00-98a2-542f8836308c" providerId="AD"/>
  <p188:author id="{8885EAF5-A2DF-7948-9D26-6EB82AE714C3}" name="Colleen Beck" initials="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5E"/>
    <a:srgbClr val="FAAB1C"/>
    <a:srgbClr val="7AD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1570A7-11E4-89F1-402D-2395D4B3BCD8}" v="1" dt="2025-03-14T13:44:09.8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8450" autoAdjust="0"/>
  </p:normalViewPr>
  <p:slideViewPr>
    <p:cSldViewPr snapToGrid="0">
      <p:cViewPr varScale="1">
        <p:scale>
          <a:sx n="84" d="100"/>
          <a:sy n="84" d="100"/>
        </p:scale>
        <p:origin x="988" y="68"/>
      </p:cViewPr>
      <p:guideLst/>
    </p:cSldViewPr>
  </p:slideViewPr>
  <p:outlineViewPr>
    <p:cViewPr>
      <p:scale>
        <a:sx n="33" d="100"/>
        <a:sy n="33" d="100"/>
      </p:scale>
      <p:origin x="0" y="-1249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8/10/relationships/authors" Target="authors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305F4-61D8-45FF-8BF0-879B44968C9B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70004-966A-4920-9DC7-EA98800AE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5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19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823FC-7CEE-8F50-4F69-59043EFE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D3144-7950-DD8F-1F38-41DE1279A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6C26E4-89D1-F9CD-A3B4-9FB74BC2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B5BFC-57CA-9B93-D04F-680640C98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2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024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86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75956-5080-6888-4349-198A5CC56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5DB6B-AA96-6D6F-848C-E3E8E2834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BB67A-DC61-828D-728C-2769A8945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B9444-58A0-FCD9-3E21-5E7B066A6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801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ECF1B-A8B9-1DB5-DDC4-757762931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DAE6A3-C653-4CF1-623E-9BC2DF2C6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6331B-912D-F8F3-937E-7BB48FF97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8D122-AB08-1FEA-B1C4-F55AA8383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774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53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1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0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4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1EDA0-9D9F-43FC-AAC8-169467B76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93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F49F2-BC7C-4CCE-ABE3-7F924B16A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5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71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90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10.jpe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jpe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jpe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jpe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jpe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7.jpe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10.jpeg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7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10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2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6" y="-11369"/>
            <a:ext cx="9434557" cy="686157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541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8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385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147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976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24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355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2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0047107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8474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45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99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316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949746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8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9792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8845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72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9023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254480-A2E1-16AC-149A-7095946A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154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4A5B18-451C-9454-ACE5-142821367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04" y="3155805"/>
            <a:ext cx="2162372" cy="21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672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610E2A0-8D2C-46FE-2FF4-8DB77DA2CA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21796-755A-D4C4-282E-C7B4526C525C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0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96" y="5823487"/>
            <a:ext cx="920593" cy="92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588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23657846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14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51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62F95-280C-A3B7-60A1-7FD24EB9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042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977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999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98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050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538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05866" y="46208"/>
            <a:ext cx="11081334" cy="78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805866" y="1137446"/>
            <a:ext cx="11081334" cy="503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43982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31B430-0FEC-1BCE-0871-06042667C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5610049"/>
            <a:ext cx="4114801" cy="430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EF48BD-9F8B-A76E-A6A6-C9481BC85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4640086"/>
            <a:ext cx="4324350" cy="654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FAB879-2B1A-979E-4ACB-E5C08945E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512" y="3871736"/>
            <a:ext cx="3613151" cy="588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2051F-1ECD-B62B-8607-7B9652E1C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25" y="2890661"/>
            <a:ext cx="4030663" cy="66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710461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37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A22C17-6B44-59FB-1660-7C3B34292051}"/>
              </a:ext>
            </a:extLst>
          </p:cNvPr>
          <p:cNvSpPr/>
          <p:nvPr userDrawn="1"/>
        </p:nvSpPr>
        <p:spPr>
          <a:xfrm>
            <a:off x="2451078" y="6178035"/>
            <a:ext cx="68366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D683D-354A-6AE8-C374-76366B16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17" y="5926042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872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38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61537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452620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0128054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020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647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372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F2A76-7EE6-4FF2-C01F-62B372DC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67" y="3535281"/>
            <a:ext cx="1324884" cy="13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592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B8291-1FD7-7B72-33C9-E77D470E5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3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9D422-52C3-5CA1-9A83-543D06F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673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0C478-BB54-7542-776D-51C0B0A9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50" y="4531679"/>
            <a:ext cx="1735082" cy="17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13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952B4-FC87-08D8-E928-80378FDC1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825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5AC62-2ADD-8441-BB76-CD8031C5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405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75B43F-1677-B0A1-BFF0-FB5A89D28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4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5919436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738318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889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10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DE937-1910-A36F-C7AB-7C2C9948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45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F6A95-E30F-26F7-8740-FC1BD55A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19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7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19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805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183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011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7024456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72469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5471967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947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738855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42845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25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242190543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52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639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32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964004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97207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714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757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0758567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88835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6329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264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5957321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2086938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852304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946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533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784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86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751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257193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719325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98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1337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93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523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90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529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123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174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90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8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29907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629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393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829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4014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79727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490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1487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82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243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26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716701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975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8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98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42722730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84191977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C7887C-6110-7891-CEDD-DEDE13177A59}"/>
              </a:ext>
            </a:extLst>
          </p:cNvPr>
          <p:cNvSpPr/>
          <p:nvPr userDrawn="1"/>
        </p:nvSpPr>
        <p:spPr>
          <a:xfrm>
            <a:off x="2854302" y="6243763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E63A3-D56A-C843-9198-681008A14A18}"/>
              </a:ext>
            </a:extLst>
          </p:cNvPr>
          <p:cNvSpPr/>
          <p:nvPr userDrawn="1"/>
        </p:nvSpPr>
        <p:spPr>
          <a:xfrm>
            <a:off x="2841600" y="6273544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E0E83-369D-E377-6197-4B00D6995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6" y="5941891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897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73D9A-C21F-5E99-6218-CFCB2D47B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09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157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25370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6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5970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415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8574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916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22096563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646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77796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978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8528688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4779577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80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3484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12619860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57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142694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18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243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355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9813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689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2526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14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35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694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0521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0022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70382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6966519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591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7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0807939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1635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0182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124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F2A76-7EE6-4FF2-C01F-62B372DC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67" y="3535281"/>
            <a:ext cx="1324884" cy="13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110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5742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041032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254480-A2E1-16AC-149A-7095946A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054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9866651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03335330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967008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378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62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35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873386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B8291-1FD7-7B72-33C9-E77D470E5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851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2462085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70798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8224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131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8530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275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4921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543257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855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37800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0C478-BB54-7542-776D-51C0B0A9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50" y="4531679"/>
            <a:ext cx="1735082" cy="17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7081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082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86124464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87790996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298119349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2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5222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616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43641485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389271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6499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952B4-FC87-08D8-E928-80378FDC1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5188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1761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3287682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1679952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5804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31229595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8533478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5631570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847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958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5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5AC62-2ADD-8441-BB76-CD8031C5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451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7995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8324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9846112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5265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07272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896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956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8462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599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81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75B43F-1677-B0A1-BFF0-FB5A89D28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9275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5883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150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174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472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2378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1148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7713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01296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7629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55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98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03760629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782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8615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9919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201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811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696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5477895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2403890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9776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987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1916652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9480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9699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32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09380740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9981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28117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4268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6294218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2938930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58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987409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5221145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4052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9079166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862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3365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9461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6430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686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9766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40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2987213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8427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192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1381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163353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49659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37343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5317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5651833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4984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65601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37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DE937-1910-A36F-C7AB-7C2C9948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8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F6A95-E30F-26F7-8740-FC1BD55A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97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65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8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2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65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553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6804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23460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3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13684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543117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081219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7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10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69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2250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09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569905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832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39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72135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93784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054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52326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83665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640312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8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4899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84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723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6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77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62815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21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04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17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225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12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190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51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8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85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12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68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0317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099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04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9501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806029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33035" y="1839118"/>
            <a:ext cx="806029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461344" y="1806919"/>
            <a:ext cx="668640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0931324" y="1806920"/>
            <a:ext cx="668639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D10F79-1969-D1C2-BEB8-0BDBC325C99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527850" y="1771650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EC311-2E08-4B90-32E7-AB7CF56E63E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408207" y="1839117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65E905-4ACF-718B-197A-E0C5741EED3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7048294" y="1825621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FCD6519-B800-BA13-5D47-BFF3CD5C53A4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79775" y="1806919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12ED0ED-53E0-3566-1BB0-1251A37A5DFA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10244005" y="1825620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8839853-EF35-AC1B-C030-5D13AB3BC183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8678685" y="1792271"/>
            <a:ext cx="668638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98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044902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C7887C-6110-7891-CEDD-DEDE13177A59}"/>
              </a:ext>
            </a:extLst>
          </p:cNvPr>
          <p:cNvSpPr/>
          <p:nvPr userDrawn="1"/>
        </p:nvSpPr>
        <p:spPr>
          <a:xfrm>
            <a:off x="2854302" y="6243763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E63A3-D56A-C843-9198-681008A14A18}"/>
              </a:ext>
            </a:extLst>
          </p:cNvPr>
          <p:cNvSpPr/>
          <p:nvPr userDrawn="1"/>
        </p:nvSpPr>
        <p:spPr>
          <a:xfrm>
            <a:off x="2841600" y="6273544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E0E83-369D-E377-6197-4B00D6995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6" y="5941891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854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73D9A-C21F-5E99-6218-CFCB2D47B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7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1608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040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724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46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87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0456229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8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256B-92E3-5B2C-3344-1AF04988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119F9-EA3A-51B9-338A-D5E916AD6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DF28B-AA48-63D9-B38C-AFE6E846E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4145761-3009-0BD7-F306-7F50A75CC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F69912-C722-8C26-614D-44A64348C89F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ABDA-CF8A-1B3F-C9FC-0A313062A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AF91C5A-A410-CC23-0722-B48757590C1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E4A7A8B-8FAA-677B-8FC5-5E8D3535D9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60" y="6005973"/>
            <a:ext cx="721906" cy="7219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70A6DC-3BFA-88C7-DCF2-84CF2EC14DD5}"/>
              </a:ext>
            </a:extLst>
          </p:cNvPr>
          <p:cNvSpPr txBox="1"/>
          <p:nvPr userDrawn="1"/>
        </p:nvSpPr>
        <p:spPr>
          <a:xfrm>
            <a:off x="1083892" y="2016777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BA362B-3E89-D2EA-04FC-2C32D9FF8181}"/>
              </a:ext>
            </a:extLst>
          </p:cNvPr>
          <p:cNvSpPr txBox="1"/>
          <p:nvPr userDrawn="1"/>
        </p:nvSpPr>
        <p:spPr>
          <a:xfrm>
            <a:off x="1083892" y="21862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12FF4-FEEA-F69F-F0C4-14C5E9AA3080}"/>
              </a:ext>
            </a:extLst>
          </p:cNvPr>
          <p:cNvSpPr txBox="1"/>
          <p:nvPr userDrawn="1"/>
        </p:nvSpPr>
        <p:spPr>
          <a:xfrm>
            <a:off x="868823" y="1967253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610FDB-DE1A-6F97-84E8-E981904C182F}"/>
              </a:ext>
            </a:extLst>
          </p:cNvPr>
          <p:cNvSpPr txBox="1"/>
          <p:nvPr userDrawn="1"/>
        </p:nvSpPr>
        <p:spPr>
          <a:xfrm>
            <a:off x="1388692" y="24910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518973-DCAF-A4D2-2B32-514928F71615}"/>
              </a:ext>
            </a:extLst>
          </p:cNvPr>
          <p:cNvSpPr txBox="1"/>
          <p:nvPr userDrawn="1"/>
        </p:nvSpPr>
        <p:spPr>
          <a:xfrm>
            <a:off x="1541092" y="26434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A4C67B-059C-B10B-712E-CFC351A23DE8}"/>
              </a:ext>
            </a:extLst>
          </p:cNvPr>
          <p:cNvSpPr txBox="1"/>
          <p:nvPr userDrawn="1"/>
        </p:nvSpPr>
        <p:spPr>
          <a:xfrm>
            <a:off x="1693492" y="27958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4706C-04D5-5C5D-E3D7-D763FEA87A18}"/>
              </a:ext>
            </a:extLst>
          </p:cNvPr>
          <p:cNvSpPr txBox="1"/>
          <p:nvPr userDrawn="1"/>
        </p:nvSpPr>
        <p:spPr>
          <a:xfrm>
            <a:off x="1845892" y="29482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D63CA-11B1-D525-DBAC-832B58B35265}"/>
              </a:ext>
            </a:extLst>
          </p:cNvPr>
          <p:cNvSpPr txBox="1"/>
          <p:nvPr userDrawn="1"/>
        </p:nvSpPr>
        <p:spPr>
          <a:xfrm>
            <a:off x="1998292" y="31006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64A57E-9182-F428-48D5-258807F1FC25}"/>
              </a:ext>
            </a:extLst>
          </p:cNvPr>
          <p:cNvSpPr txBox="1"/>
          <p:nvPr userDrawn="1"/>
        </p:nvSpPr>
        <p:spPr>
          <a:xfrm>
            <a:off x="2150692" y="32530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F8AB15-9B89-DA39-4B6E-CFBECB43D005}"/>
              </a:ext>
            </a:extLst>
          </p:cNvPr>
          <p:cNvSpPr txBox="1"/>
          <p:nvPr userDrawn="1"/>
        </p:nvSpPr>
        <p:spPr>
          <a:xfrm>
            <a:off x="2303092" y="34054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4AA786-D5E9-E1C8-A0DF-E9DA2E9862C5}"/>
              </a:ext>
            </a:extLst>
          </p:cNvPr>
          <p:cNvSpPr txBox="1"/>
          <p:nvPr userDrawn="1"/>
        </p:nvSpPr>
        <p:spPr>
          <a:xfrm>
            <a:off x="2455492" y="35578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467235-EFDC-F30D-8219-C5E432A039C3}"/>
              </a:ext>
            </a:extLst>
          </p:cNvPr>
          <p:cNvSpPr txBox="1"/>
          <p:nvPr userDrawn="1"/>
        </p:nvSpPr>
        <p:spPr>
          <a:xfrm>
            <a:off x="2607892" y="37102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47B062-493B-F0C1-7659-D1D7D27C4FC5}"/>
              </a:ext>
            </a:extLst>
          </p:cNvPr>
          <p:cNvSpPr txBox="1"/>
          <p:nvPr userDrawn="1"/>
        </p:nvSpPr>
        <p:spPr>
          <a:xfrm>
            <a:off x="2760292" y="38626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D80628-CF6E-3E59-A3B8-FD7A5D257D0F}"/>
              </a:ext>
            </a:extLst>
          </p:cNvPr>
          <p:cNvSpPr txBox="1"/>
          <p:nvPr userDrawn="1"/>
        </p:nvSpPr>
        <p:spPr>
          <a:xfrm>
            <a:off x="2912692" y="40150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F7FA96-4BD5-E7AA-15DB-7289FA64C1B5}"/>
              </a:ext>
            </a:extLst>
          </p:cNvPr>
          <p:cNvSpPr txBox="1"/>
          <p:nvPr userDrawn="1"/>
        </p:nvSpPr>
        <p:spPr>
          <a:xfrm>
            <a:off x="3065092" y="4167499"/>
            <a:ext cx="3478138" cy="4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134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2730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773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8636107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3545910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156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5329953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922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483567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83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0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theme" Target="../theme/theme1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52.xml"/><Relationship Id="rId42" Type="http://schemas.openxmlformats.org/officeDocument/2006/relationships/slideLayout" Target="../slideLayouts/slideLayout173.xml"/><Relationship Id="rId47" Type="http://schemas.openxmlformats.org/officeDocument/2006/relationships/slideLayout" Target="../slideLayouts/slideLayout178.xml"/><Relationship Id="rId63" Type="http://schemas.openxmlformats.org/officeDocument/2006/relationships/slideLayout" Target="../slideLayouts/slideLayout194.xml"/><Relationship Id="rId68" Type="http://schemas.openxmlformats.org/officeDocument/2006/relationships/slideLayout" Target="../slideLayouts/slideLayout199.xml"/><Relationship Id="rId84" Type="http://schemas.openxmlformats.org/officeDocument/2006/relationships/slideLayout" Target="../slideLayouts/slideLayout215.xml"/><Relationship Id="rId89" Type="http://schemas.openxmlformats.org/officeDocument/2006/relationships/slideLayout" Target="../slideLayouts/slideLayout220.xml"/><Relationship Id="rId112" Type="http://schemas.openxmlformats.org/officeDocument/2006/relationships/theme" Target="../theme/theme3.xml"/><Relationship Id="rId16" Type="http://schemas.openxmlformats.org/officeDocument/2006/relationships/slideLayout" Target="../slideLayouts/slideLayout147.xml"/><Relationship Id="rId107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142.xml"/><Relationship Id="rId32" Type="http://schemas.openxmlformats.org/officeDocument/2006/relationships/slideLayout" Target="../slideLayouts/slideLayout163.xml"/><Relationship Id="rId37" Type="http://schemas.openxmlformats.org/officeDocument/2006/relationships/slideLayout" Target="../slideLayouts/slideLayout168.xml"/><Relationship Id="rId53" Type="http://schemas.openxmlformats.org/officeDocument/2006/relationships/slideLayout" Target="../slideLayouts/slideLayout184.xml"/><Relationship Id="rId58" Type="http://schemas.openxmlformats.org/officeDocument/2006/relationships/slideLayout" Target="../slideLayouts/slideLayout189.xml"/><Relationship Id="rId74" Type="http://schemas.openxmlformats.org/officeDocument/2006/relationships/slideLayout" Target="../slideLayouts/slideLayout205.xml"/><Relationship Id="rId79" Type="http://schemas.openxmlformats.org/officeDocument/2006/relationships/slideLayout" Target="../slideLayouts/slideLayout210.xml"/><Relationship Id="rId102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136.xml"/><Relationship Id="rId90" Type="http://schemas.openxmlformats.org/officeDocument/2006/relationships/slideLayout" Target="../slideLayouts/slideLayout221.xml"/><Relationship Id="rId95" Type="http://schemas.openxmlformats.org/officeDocument/2006/relationships/slideLayout" Target="../slideLayouts/slideLayout226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43" Type="http://schemas.openxmlformats.org/officeDocument/2006/relationships/slideLayout" Target="../slideLayouts/slideLayout174.xml"/><Relationship Id="rId48" Type="http://schemas.openxmlformats.org/officeDocument/2006/relationships/slideLayout" Target="../slideLayouts/slideLayout179.xml"/><Relationship Id="rId64" Type="http://schemas.openxmlformats.org/officeDocument/2006/relationships/slideLayout" Target="../slideLayouts/slideLayout195.xml"/><Relationship Id="rId69" Type="http://schemas.openxmlformats.org/officeDocument/2006/relationships/slideLayout" Target="../slideLayouts/slideLayout200.xml"/><Relationship Id="rId80" Type="http://schemas.openxmlformats.org/officeDocument/2006/relationships/slideLayout" Target="../slideLayouts/slideLayout211.xml"/><Relationship Id="rId85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33" Type="http://schemas.openxmlformats.org/officeDocument/2006/relationships/slideLayout" Target="../slideLayouts/slideLayout164.xml"/><Relationship Id="rId38" Type="http://schemas.openxmlformats.org/officeDocument/2006/relationships/slideLayout" Target="../slideLayouts/slideLayout169.xml"/><Relationship Id="rId59" Type="http://schemas.openxmlformats.org/officeDocument/2006/relationships/slideLayout" Target="../slideLayouts/slideLayout190.xml"/><Relationship Id="rId103" Type="http://schemas.openxmlformats.org/officeDocument/2006/relationships/slideLayout" Target="../slideLayouts/slideLayout234.xml"/><Relationship Id="rId108" Type="http://schemas.openxmlformats.org/officeDocument/2006/relationships/slideLayout" Target="../slideLayouts/slideLayout239.xml"/><Relationship Id="rId54" Type="http://schemas.openxmlformats.org/officeDocument/2006/relationships/slideLayout" Target="../slideLayouts/slideLayout185.xml"/><Relationship Id="rId70" Type="http://schemas.openxmlformats.org/officeDocument/2006/relationships/slideLayout" Target="../slideLayouts/slideLayout201.xml"/><Relationship Id="rId75" Type="http://schemas.openxmlformats.org/officeDocument/2006/relationships/slideLayout" Target="../slideLayouts/slideLayout206.xml"/><Relationship Id="rId91" Type="http://schemas.openxmlformats.org/officeDocument/2006/relationships/slideLayout" Target="../slideLayouts/slideLayout222.xml"/><Relationship Id="rId96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36" Type="http://schemas.openxmlformats.org/officeDocument/2006/relationships/slideLayout" Target="../slideLayouts/slideLayout167.xml"/><Relationship Id="rId49" Type="http://schemas.openxmlformats.org/officeDocument/2006/relationships/slideLayout" Target="../slideLayouts/slideLayout180.xml"/><Relationship Id="rId57" Type="http://schemas.openxmlformats.org/officeDocument/2006/relationships/slideLayout" Target="../slideLayouts/slideLayout188.xml"/><Relationship Id="rId106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141.xml"/><Relationship Id="rId31" Type="http://schemas.openxmlformats.org/officeDocument/2006/relationships/slideLayout" Target="../slideLayouts/slideLayout162.xml"/><Relationship Id="rId44" Type="http://schemas.openxmlformats.org/officeDocument/2006/relationships/slideLayout" Target="../slideLayouts/slideLayout175.xml"/><Relationship Id="rId52" Type="http://schemas.openxmlformats.org/officeDocument/2006/relationships/slideLayout" Target="../slideLayouts/slideLayout183.xml"/><Relationship Id="rId60" Type="http://schemas.openxmlformats.org/officeDocument/2006/relationships/slideLayout" Target="../slideLayouts/slideLayout191.xml"/><Relationship Id="rId65" Type="http://schemas.openxmlformats.org/officeDocument/2006/relationships/slideLayout" Target="../slideLayouts/slideLayout196.xml"/><Relationship Id="rId73" Type="http://schemas.openxmlformats.org/officeDocument/2006/relationships/slideLayout" Target="../slideLayouts/slideLayout204.xml"/><Relationship Id="rId78" Type="http://schemas.openxmlformats.org/officeDocument/2006/relationships/slideLayout" Target="../slideLayouts/slideLayout209.xml"/><Relationship Id="rId81" Type="http://schemas.openxmlformats.org/officeDocument/2006/relationships/slideLayout" Target="../slideLayouts/slideLayout212.xml"/><Relationship Id="rId86" Type="http://schemas.openxmlformats.org/officeDocument/2006/relationships/slideLayout" Target="../slideLayouts/slideLayout217.xml"/><Relationship Id="rId94" Type="http://schemas.openxmlformats.org/officeDocument/2006/relationships/slideLayout" Target="../slideLayouts/slideLayout225.xml"/><Relationship Id="rId99" Type="http://schemas.openxmlformats.org/officeDocument/2006/relationships/slideLayout" Target="../slideLayouts/slideLayout230.xml"/><Relationship Id="rId101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9" Type="http://schemas.openxmlformats.org/officeDocument/2006/relationships/slideLayout" Target="../slideLayouts/slideLayout170.xml"/><Relationship Id="rId109" Type="http://schemas.openxmlformats.org/officeDocument/2006/relationships/slideLayout" Target="../slideLayouts/slideLayout240.xml"/><Relationship Id="rId34" Type="http://schemas.openxmlformats.org/officeDocument/2006/relationships/slideLayout" Target="../slideLayouts/slideLayout165.xml"/><Relationship Id="rId50" Type="http://schemas.openxmlformats.org/officeDocument/2006/relationships/slideLayout" Target="../slideLayouts/slideLayout181.xml"/><Relationship Id="rId55" Type="http://schemas.openxmlformats.org/officeDocument/2006/relationships/slideLayout" Target="../slideLayouts/slideLayout186.xml"/><Relationship Id="rId76" Type="http://schemas.openxmlformats.org/officeDocument/2006/relationships/slideLayout" Target="../slideLayouts/slideLayout207.xml"/><Relationship Id="rId97" Type="http://schemas.openxmlformats.org/officeDocument/2006/relationships/slideLayout" Target="../slideLayouts/slideLayout228.xml"/><Relationship Id="rId104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138.xml"/><Relationship Id="rId71" Type="http://schemas.openxmlformats.org/officeDocument/2006/relationships/slideLayout" Target="../slideLayouts/slideLayout202.xml"/><Relationship Id="rId9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55.xml"/><Relationship Id="rId40" Type="http://schemas.openxmlformats.org/officeDocument/2006/relationships/slideLayout" Target="../slideLayouts/slideLayout171.xml"/><Relationship Id="rId45" Type="http://schemas.openxmlformats.org/officeDocument/2006/relationships/slideLayout" Target="../slideLayouts/slideLayout176.xml"/><Relationship Id="rId66" Type="http://schemas.openxmlformats.org/officeDocument/2006/relationships/slideLayout" Target="../slideLayouts/slideLayout197.xml"/><Relationship Id="rId87" Type="http://schemas.openxmlformats.org/officeDocument/2006/relationships/slideLayout" Target="../slideLayouts/slideLayout218.xml"/><Relationship Id="rId110" Type="http://schemas.openxmlformats.org/officeDocument/2006/relationships/slideLayout" Target="../slideLayouts/slideLayout241.xml"/><Relationship Id="rId61" Type="http://schemas.openxmlformats.org/officeDocument/2006/relationships/slideLayout" Target="../slideLayouts/slideLayout192.xml"/><Relationship Id="rId82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45.xml"/><Relationship Id="rId30" Type="http://schemas.openxmlformats.org/officeDocument/2006/relationships/slideLayout" Target="../slideLayouts/slideLayout161.xml"/><Relationship Id="rId35" Type="http://schemas.openxmlformats.org/officeDocument/2006/relationships/slideLayout" Target="../slideLayouts/slideLayout166.xml"/><Relationship Id="rId56" Type="http://schemas.openxmlformats.org/officeDocument/2006/relationships/slideLayout" Target="../slideLayouts/slideLayout187.xml"/><Relationship Id="rId77" Type="http://schemas.openxmlformats.org/officeDocument/2006/relationships/slideLayout" Target="../slideLayouts/slideLayout208.xml"/><Relationship Id="rId100" Type="http://schemas.openxmlformats.org/officeDocument/2006/relationships/slideLayout" Target="../slideLayouts/slideLayout231.xml"/><Relationship Id="rId105" Type="http://schemas.openxmlformats.org/officeDocument/2006/relationships/slideLayout" Target="../slideLayouts/slideLayout236.xml"/><Relationship Id="rId8" Type="http://schemas.openxmlformats.org/officeDocument/2006/relationships/slideLayout" Target="../slideLayouts/slideLayout139.xml"/><Relationship Id="rId51" Type="http://schemas.openxmlformats.org/officeDocument/2006/relationships/slideLayout" Target="../slideLayouts/slideLayout182.xml"/><Relationship Id="rId72" Type="http://schemas.openxmlformats.org/officeDocument/2006/relationships/slideLayout" Target="../slideLayouts/slideLayout203.xml"/><Relationship Id="rId93" Type="http://schemas.openxmlformats.org/officeDocument/2006/relationships/slideLayout" Target="../slideLayouts/slideLayout224.xml"/><Relationship Id="rId9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56.xml"/><Relationship Id="rId46" Type="http://schemas.openxmlformats.org/officeDocument/2006/relationships/slideLayout" Target="../slideLayouts/slideLayout177.xml"/><Relationship Id="rId67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151.xml"/><Relationship Id="rId41" Type="http://schemas.openxmlformats.org/officeDocument/2006/relationships/slideLayout" Target="../slideLayouts/slideLayout172.xml"/><Relationship Id="rId62" Type="http://schemas.openxmlformats.org/officeDocument/2006/relationships/slideLayout" Target="../slideLayouts/slideLayout193.xml"/><Relationship Id="rId83" Type="http://schemas.openxmlformats.org/officeDocument/2006/relationships/slideLayout" Target="../slideLayouts/slideLayout214.xml"/><Relationship Id="rId88" Type="http://schemas.openxmlformats.org/officeDocument/2006/relationships/slideLayout" Target="../slideLayouts/slideLayout219.xml"/><Relationship Id="rId111" Type="http://schemas.openxmlformats.org/officeDocument/2006/relationships/slideLayout" Target="../slideLayouts/slideLayout242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63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63" Type="http://schemas.openxmlformats.org/officeDocument/2006/relationships/slideLayout" Target="../slideLayouts/slideLayout305.xml"/><Relationship Id="rId68" Type="http://schemas.openxmlformats.org/officeDocument/2006/relationships/slideLayout" Target="../slideLayouts/slideLayout310.xml"/><Relationship Id="rId84" Type="http://schemas.openxmlformats.org/officeDocument/2006/relationships/slideLayout" Target="../slideLayouts/slideLayout326.xml"/><Relationship Id="rId89" Type="http://schemas.openxmlformats.org/officeDocument/2006/relationships/slideLayout" Target="../slideLayouts/slideLayout331.xml"/><Relationship Id="rId1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53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53" Type="http://schemas.openxmlformats.org/officeDocument/2006/relationships/slideLayout" Target="../slideLayouts/slideLayout295.xml"/><Relationship Id="rId58" Type="http://schemas.openxmlformats.org/officeDocument/2006/relationships/slideLayout" Target="../slideLayouts/slideLayout300.xml"/><Relationship Id="rId74" Type="http://schemas.openxmlformats.org/officeDocument/2006/relationships/slideLayout" Target="../slideLayouts/slideLayout316.xml"/><Relationship Id="rId79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247.xml"/><Relationship Id="rId90" Type="http://schemas.openxmlformats.org/officeDocument/2006/relationships/slideLayout" Target="../slideLayouts/slideLayout332.xml"/><Relationship Id="rId95" Type="http://schemas.openxmlformats.org/officeDocument/2006/relationships/slideLayout" Target="../slideLayouts/slideLayout337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64" Type="http://schemas.openxmlformats.org/officeDocument/2006/relationships/slideLayout" Target="../slideLayouts/slideLayout306.xml"/><Relationship Id="rId69" Type="http://schemas.openxmlformats.org/officeDocument/2006/relationships/slideLayout" Target="../slideLayouts/slideLayout311.xml"/><Relationship Id="rId80" Type="http://schemas.openxmlformats.org/officeDocument/2006/relationships/slideLayout" Target="../slideLayouts/slideLayout322.xml"/><Relationship Id="rId85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slideLayout" Target="../slideLayouts/slideLayout301.xml"/><Relationship Id="rId67" Type="http://schemas.openxmlformats.org/officeDocument/2006/relationships/slideLayout" Target="../slideLayouts/slideLayout309.xml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62" Type="http://schemas.openxmlformats.org/officeDocument/2006/relationships/slideLayout" Target="../slideLayouts/slideLayout304.xml"/><Relationship Id="rId70" Type="http://schemas.openxmlformats.org/officeDocument/2006/relationships/slideLayout" Target="../slideLayouts/slideLayout312.xml"/><Relationship Id="rId75" Type="http://schemas.openxmlformats.org/officeDocument/2006/relationships/slideLayout" Target="../slideLayouts/slideLayout317.xml"/><Relationship Id="rId83" Type="http://schemas.openxmlformats.org/officeDocument/2006/relationships/slideLayout" Target="../slideLayouts/slideLayout325.xml"/><Relationship Id="rId88" Type="http://schemas.openxmlformats.org/officeDocument/2006/relationships/slideLayout" Target="../slideLayouts/slideLayout330.xml"/><Relationship Id="rId91" Type="http://schemas.openxmlformats.org/officeDocument/2006/relationships/slideLayout" Target="../slideLayouts/slideLayout333.xml"/><Relationship Id="rId96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Relationship Id="rId60" Type="http://schemas.openxmlformats.org/officeDocument/2006/relationships/slideLayout" Target="../slideLayouts/slideLayout302.xml"/><Relationship Id="rId65" Type="http://schemas.openxmlformats.org/officeDocument/2006/relationships/slideLayout" Target="../slideLayouts/slideLayout307.xml"/><Relationship Id="rId73" Type="http://schemas.openxmlformats.org/officeDocument/2006/relationships/slideLayout" Target="../slideLayouts/slideLayout315.xml"/><Relationship Id="rId78" Type="http://schemas.openxmlformats.org/officeDocument/2006/relationships/slideLayout" Target="../slideLayouts/slideLayout320.xml"/><Relationship Id="rId81" Type="http://schemas.openxmlformats.org/officeDocument/2006/relationships/slideLayout" Target="../slideLayouts/slideLayout323.xml"/><Relationship Id="rId86" Type="http://schemas.openxmlformats.org/officeDocument/2006/relationships/slideLayout" Target="../slideLayouts/slideLayout328.xml"/><Relationship Id="rId94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276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76" Type="http://schemas.openxmlformats.org/officeDocument/2006/relationships/slideLayout" Target="../slideLayouts/slideLayout318.xml"/><Relationship Id="rId97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249.xml"/><Relationship Id="rId71" Type="http://schemas.openxmlformats.org/officeDocument/2006/relationships/slideLayout" Target="../slideLayouts/slideLayout313.xml"/><Relationship Id="rId92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244.xml"/><Relationship Id="rId29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66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66" Type="http://schemas.openxmlformats.org/officeDocument/2006/relationships/slideLayout" Target="../slideLayouts/slideLayout308.xml"/><Relationship Id="rId87" Type="http://schemas.openxmlformats.org/officeDocument/2006/relationships/slideLayout" Target="../slideLayouts/slideLayout329.xml"/><Relationship Id="rId61" Type="http://schemas.openxmlformats.org/officeDocument/2006/relationships/slideLayout" Target="../slideLayouts/slideLayout303.xml"/><Relationship Id="rId82" Type="http://schemas.openxmlformats.org/officeDocument/2006/relationships/slideLayout" Target="../slideLayouts/slideLayout324.xml"/><Relationship Id="rId1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56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56" Type="http://schemas.openxmlformats.org/officeDocument/2006/relationships/slideLayout" Target="../slideLayouts/slideLayout298.xml"/><Relationship Id="rId77" Type="http://schemas.openxmlformats.org/officeDocument/2006/relationships/slideLayout" Target="../slideLayouts/slideLayout319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72" Type="http://schemas.openxmlformats.org/officeDocument/2006/relationships/slideLayout" Target="../slideLayouts/slideLayout314.xml"/><Relationship Id="rId93" Type="http://schemas.openxmlformats.org/officeDocument/2006/relationships/slideLayout" Target="../slideLayouts/slideLayout335.xml"/><Relationship Id="rId98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29" r:id="rId67"/>
    <p:sldLayoutId id="2147483730" r:id="rId68"/>
    <p:sldLayoutId id="2147483731" r:id="rId69"/>
    <p:sldLayoutId id="2147483732" r:id="rId70"/>
    <p:sldLayoutId id="2147483733" r:id="rId71"/>
    <p:sldLayoutId id="2147483734" r:id="rId72"/>
    <p:sldLayoutId id="2147483735" r:id="rId73"/>
    <p:sldLayoutId id="2147483736" r:id="rId74"/>
    <p:sldLayoutId id="2147483737" r:id="rId75"/>
    <p:sldLayoutId id="2147483738" r:id="rId76"/>
    <p:sldLayoutId id="2147483739" r:id="rId77"/>
    <p:sldLayoutId id="2147483740" r:id="rId78"/>
    <p:sldLayoutId id="2147483741" r:id="rId79"/>
    <p:sldLayoutId id="2147483742" r:id="rId80"/>
    <p:sldLayoutId id="2147483743" r:id="rId81"/>
    <p:sldLayoutId id="2147483744" r:id="rId82"/>
    <p:sldLayoutId id="2147483745" r:id="rId83"/>
    <p:sldLayoutId id="2147483746" r:id="rId84"/>
    <p:sldLayoutId id="2147483747" r:id="rId85"/>
    <p:sldLayoutId id="2147483748" r:id="rId86"/>
    <p:sldLayoutId id="2147483749" r:id="rId87"/>
    <p:sldLayoutId id="2147483750" r:id="rId88"/>
    <p:sldLayoutId id="2147483751" r:id="rId89"/>
    <p:sldLayoutId id="2147483752" r:id="rId90"/>
    <p:sldLayoutId id="2147483753" r:id="rId91"/>
    <p:sldLayoutId id="2147483754" r:id="rId92"/>
    <p:sldLayoutId id="2147483755" r:id="rId93"/>
    <p:sldLayoutId id="2147483756" r:id="rId94"/>
    <p:sldLayoutId id="2147483757" r:id="rId95"/>
    <p:sldLayoutId id="2147483758" r:id="rId96"/>
    <p:sldLayoutId id="2147483759" r:id="rId97"/>
    <p:sldLayoutId id="2147483760" r:id="rId98"/>
    <p:sldLayoutId id="2147483761" r:id="rId99"/>
    <p:sldLayoutId id="2147483762" r:id="rId100"/>
    <p:sldLayoutId id="2147483763" r:id="rId101"/>
    <p:sldLayoutId id="2147483764" r:id="rId102"/>
    <p:sldLayoutId id="2147483765" r:id="rId103"/>
    <p:sldLayoutId id="2147483766" r:id="rId104"/>
    <p:sldLayoutId id="2147483767" r:id="rId105"/>
    <p:sldLayoutId id="2147483768" r:id="rId106"/>
    <p:sldLayoutId id="2147483769" r:id="rId107"/>
    <p:sldLayoutId id="2147483770" r:id="rId108"/>
    <p:sldLayoutId id="2147483771" r:id="rId109"/>
    <p:sldLayoutId id="2147483772" r:id="rId110"/>
    <p:sldLayoutId id="2147483773" r:id="rId111"/>
    <p:sldLayoutId id="2147483774" r:id="rId112"/>
    <p:sldLayoutId id="2147483775" r:id="rId113"/>
    <p:sldLayoutId id="2147483776" r:id="rId114"/>
    <p:sldLayoutId id="2147483777" r:id="rId115"/>
    <p:sldLayoutId id="2147483778" r:id="rId116"/>
    <p:sldLayoutId id="2147483779" r:id="rId1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0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  <p:sldLayoutId id="2147483835" r:id="rId40"/>
    <p:sldLayoutId id="2147483836" r:id="rId41"/>
    <p:sldLayoutId id="2147483837" r:id="rId42"/>
    <p:sldLayoutId id="2147483838" r:id="rId43"/>
    <p:sldLayoutId id="2147483839" r:id="rId44"/>
    <p:sldLayoutId id="2147483840" r:id="rId45"/>
    <p:sldLayoutId id="2147483841" r:id="rId46"/>
    <p:sldLayoutId id="2147483842" r:id="rId47"/>
    <p:sldLayoutId id="2147483843" r:id="rId48"/>
    <p:sldLayoutId id="2147483844" r:id="rId49"/>
    <p:sldLayoutId id="2147483845" r:id="rId50"/>
    <p:sldLayoutId id="2147483846" r:id="rId51"/>
    <p:sldLayoutId id="2147483847" r:id="rId52"/>
    <p:sldLayoutId id="2147483848" r:id="rId53"/>
    <p:sldLayoutId id="2147483849" r:id="rId54"/>
    <p:sldLayoutId id="2147483850" r:id="rId55"/>
    <p:sldLayoutId id="2147483851" r:id="rId56"/>
    <p:sldLayoutId id="2147483852" r:id="rId57"/>
    <p:sldLayoutId id="2147483853" r:id="rId58"/>
    <p:sldLayoutId id="2147483854" r:id="rId59"/>
    <p:sldLayoutId id="2147483855" r:id="rId60"/>
    <p:sldLayoutId id="2147483856" r:id="rId61"/>
    <p:sldLayoutId id="2147483857" r:id="rId62"/>
    <p:sldLayoutId id="2147483858" r:id="rId63"/>
    <p:sldLayoutId id="2147483859" r:id="rId64"/>
    <p:sldLayoutId id="2147483860" r:id="rId65"/>
    <p:sldLayoutId id="2147483861" r:id="rId66"/>
    <p:sldLayoutId id="2147483862" r:id="rId67"/>
    <p:sldLayoutId id="2147483863" r:id="rId68"/>
    <p:sldLayoutId id="2147483864" r:id="rId69"/>
    <p:sldLayoutId id="2147483865" r:id="rId70"/>
    <p:sldLayoutId id="2147483866" r:id="rId71"/>
    <p:sldLayoutId id="2147483867" r:id="rId72"/>
    <p:sldLayoutId id="2147483868" r:id="rId73"/>
    <p:sldLayoutId id="2147483869" r:id="rId74"/>
    <p:sldLayoutId id="2147483870" r:id="rId75"/>
    <p:sldLayoutId id="2147483871" r:id="rId76"/>
    <p:sldLayoutId id="2147483872" r:id="rId77"/>
    <p:sldLayoutId id="2147483873" r:id="rId78"/>
    <p:sldLayoutId id="2147483874" r:id="rId79"/>
    <p:sldLayoutId id="2147483875" r:id="rId80"/>
    <p:sldLayoutId id="2147483876" r:id="rId81"/>
    <p:sldLayoutId id="2147483877" r:id="rId82"/>
    <p:sldLayoutId id="2147483878" r:id="rId83"/>
    <p:sldLayoutId id="2147483879" r:id="rId84"/>
    <p:sldLayoutId id="2147483880" r:id="rId85"/>
    <p:sldLayoutId id="2147483881" r:id="rId86"/>
    <p:sldLayoutId id="2147483882" r:id="rId87"/>
    <p:sldLayoutId id="2147483883" r:id="rId88"/>
    <p:sldLayoutId id="2147483884" r:id="rId89"/>
    <p:sldLayoutId id="2147483885" r:id="rId90"/>
    <p:sldLayoutId id="2147483886" r:id="rId91"/>
    <p:sldLayoutId id="2147483887" r:id="rId92"/>
    <p:sldLayoutId id="2147483888" r:id="rId93"/>
    <p:sldLayoutId id="2147483889" r:id="rId94"/>
    <p:sldLayoutId id="2147483890" r:id="rId95"/>
    <p:sldLayoutId id="2147483891" r:id="rId96"/>
    <p:sldLayoutId id="2147483892" r:id="rId97"/>
    <p:sldLayoutId id="2147483893" r:id="rId98"/>
    <p:sldLayoutId id="2147483894" r:id="rId99"/>
    <p:sldLayoutId id="2147483895" r:id="rId100"/>
    <p:sldLayoutId id="2147483896" r:id="rId101"/>
    <p:sldLayoutId id="2147483897" r:id="rId102"/>
    <p:sldLayoutId id="2147483898" r:id="rId103"/>
    <p:sldLayoutId id="2147483899" r:id="rId104"/>
    <p:sldLayoutId id="2147483900" r:id="rId105"/>
    <p:sldLayoutId id="2147483901" r:id="rId106"/>
    <p:sldLayoutId id="2147483902" r:id="rId107"/>
    <p:sldLayoutId id="2147483903" r:id="rId108"/>
    <p:sldLayoutId id="2147483904" r:id="rId109"/>
    <p:sldLayoutId id="2147483905" r:id="rId110"/>
    <p:sldLayoutId id="2147483906" r:id="rId1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7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35" r:id="rId28"/>
    <p:sldLayoutId id="2147483936" r:id="rId29"/>
    <p:sldLayoutId id="2147483937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3944" r:id="rId37"/>
    <p:sldLayoutId id="2147483945" r:id="rId38"/>
    <p:sldLayoutId id="2147483946" r:id="rId39"/>
    <p:sldLayoutId id="2147483947" r:id="rId40"/>
    <p:sldLayoutId id="2147483948" r:id="rId41"/>
    <p:sldLayoutId id="2147483949" r:id="rId42"/>
    <p:sldLayoutId id="2147483950" r:id="rId43"/>
    <p:sldLayoutId id="2147483951" r:id="rId44"/>
    <p:sldLayoutId id="2147483952" r:id="rId45"/>
    <p:sldLayoutId id="2147483953" r:id="rId46"/>
    <p:sldLayoutId id="2147483954" r:id="rId47"/>
    <p:sldLayoutId id="2147483955" r:id="rId48"/>
    <p:sldLayoutId id="2147483956" r:id="rId49"/>
    <p:sldLayoutId id="2147483957" r:id="rId50"/>
    <p:sldLayoutId id="2147483958" r:id="rId51"/>
    <p:sldLayoutId id="2147483959" r:id="rId52"/>
    <p:sldLayoutId id="2147483960" r:id="rId53"/>
    <p:sldLayoutId id="2147483961" r:id="rId54"/>
    <p:sldLayoutId id="2147483962" r:id="rId55"/>
    <p:sldLayoutId id="2147483963" r:id="rId56"/>
    <p:sldLayoutId id="2147483964" r:id="rId57"/>
    <p:sldLayoutId id="2147483965" r:id="rId58"/>
    <p:sldLayoutId id="2147483966" r:id="rId59"/>
    <p:sldLayoutId id="2147483967" r:id="rId60"/>
    <p:sldLayoutId id="2147483968" r:id="rId61"/>
    <p:sldLayoutId id="2147483969" r:id="rId62"/>
    <p:sldLayoutId id="2147483970" r:id="rId63"/>
    <p:sldLayoutId id="2147483971" r:id="rId64"/>
    <p:sldLayoutId id="2147483972" r:id="rId65"/>
    <p:sldLayoutId id="2147483973" r:id="rId66"/>
    <p:sldLayoutId id="2147483974" r:id="rId67"/>
    <p:sldLayoutId id="2147483975" r:id="rId68"/>
    <p:sldLayoutId id="2147483976" r:id="rId69"/>
    <p:sldLayoutId id="2147483978" r:id="rId70"/>
    <p:sldLayoutId id="2147483979" r:id="rId71"/>
    <p:sldLayoutId id="2147483980" r:id="rId72"/>
    <p:sldLayoutId id="2147483981" r:id="rId73"/>
    <p:sldLayoutId id="2147483982" r:id="rId74"/>
    <p:sldLayoutId id="2147483983" r:id="rId75"/>
    <p:sldLayoutId id="2147483984" r:id="rId76"/>
    <p:sldLayoutId id="2147483985" r:id="rId77"/>
    <p:sldLayoutId id="2147483986" r:id="rId78"/>
    <p:sldLayoutId id="2147483987" r:id="rId79"/>
    <p:sldLayoutId id="2147483988" r:id="rId80"/>
    <p:sldLayoutId id="2147483989" r:id="rId81"/>
    <p:sldLayoutId id="2147483990" r:id="rId82"/>
    <p:sldLayoutId id="2147483991" r:id="rId83"/>
    <p:sldLayoutId id="2147483992" r:id="rId84"/>
    <p:sldLayoutId id="2147483993" r:id="rId85"/>
    <p:sldLayoutId id="2147483994" r:id="rId86"/>
    <p:sldLayoutId id="2147483995" r:id="rId87"/>
    <p:sldLayoutId id="2147483996" r:id="rId88"/>
    <p:sldLayoutId id="2147483997" r:id="rId89"/>
    <p:sldLayoutId id="2147483998" r:id="rId90"/>
    <p:sldLayoutId id="2147483999" r:id="rId91"/>
    <p:sldLayoutId id="2147484000" r:id="rId92"/>
    <p:sldLayoutId id="2147484001" r:id="rId93"/>
    <p:sldLayoutId id="2147484002" r:id="rId94"/>
    <p:sldLayoutId id="2147484003" r:id="rId95"/>
    <p:sldLayoutId id="2147484004" r:id="rId96"/>
    <p:sldLayoutId id="2147484006" r:id="rId9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1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dolcoe.safalapps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7.xml"/><Relationship Id="rId5" Type="http://schemas.openxmlformats.org/officeDocument/2006/relationships/hyperlink" Target="http://www.apprenticeship.gov/" TargetMode="Externa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41" y="1311215"/>
            <a:ext cx="10672103" cy="211778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ptos"/>
              </a:rPr>
              <a:t>Help is Here! </a:t>
            </a:r>
            <a:br>
              <a:rPr lang="en-US" dirty="0">
                <a:latin typeface="Aptos"/>
              </a:rPr>
            </a:br>
            <a:r>
              <a:rPr lang="en-US" dirty="0">
                <a:latin typeface="Aptos"/>
              </a:rPr>
              <a:t>Federal Resources to Create </a:t>
            </a:r>
            <a:br>
              <a:rPr lang="en-US" dirty="0">
                <a:latin typeface="Aptos"/>
              </a:rPr>
            </a:br>
            <a:r>
              <a:rPr lang="en-US" dirty="0">
                <a:latin typeface="Aptos"/>
              </a:rPr>
              <a:t>Industry-Aligned Pre-Apprenticeship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>
                <a:latin typeface="Aptos"/>
              </a:rPr>
              <a:t>December 2024</a:t>
            </a:r>
          </a:p>
        </p:txBody>
      </p:sp>
    </p:spTree>
    <p:extLst>
      <p:ext uri="{BB962C8B-B14F-4D97-AF65-F5344CB8AC3E}">
        <p14:creationId xmlns:p14="http://schemas.microsoft.com/office/powerpoint/2010/main" val="4172994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448" y="420540"/>
            <a:ext cx="10772352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RA Offers Clear Benefits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8" y="1600895"/>
            <a:ext cx="10929234" cy="44970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31825" indent="-342900"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cs typeface="Segoe UI"/>
              </a:rPr>
              <a:t>Academically-linked career pathway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cs typeface="Segoe UI"/>
              </a:rPr>
              <a:t>“Earn and learn” – training is paid while gaining work experience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cs typeface="Segoe UI"/>
              </a:rPr>
              <a:t>Often leads to offer of full-time non-apprentice employment following program completion (94% of completers are retained)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cs typeface="Segoe UI"/>
              </a:rPr>
              <a:t>Provides family-support wages, economic mobility </a:t>
            </a:r>
          </a:p>
          <a:p>
            <a:pPr marL="1089025" lvl="1" indent="-342900"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  <a:cs typeface="Segoe UI"/>
              </a:rPr>
              <a:t>$80,000 average starting salary (U.S. DOL)</a:t>
            </a:r>
          </a:p>
          <a:p>
            <a:pPr marL="1089025" lvl="1" indent="-342900"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  <a:cs typeface="Segoe UI"/>
              </a:rPr>
              <a:t>$300,000 higher lifetime earnings than non-apprentice peers (U.S. DOL)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cs typeface="Segoe UI"/>
              </a:rPr>
              <a:t>Increases academic and industry-valued credential attainment 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cs typeface="Segoe UI"/>
              </a:rPr>
              <a:t>Lowers – or eliminates – potential student debt for post-secondary education</a:t>
            </a:r>
            <a:endParaRPr lang="en-US" sz="1400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C3F67F-CFCE-CAB3-0055-40B2F101E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B0343-1C26-99D0-C2DF-CDDEA2AD7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30" y="6006511"/>
            <a:ext cx="698453" cy="69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1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858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Quality Pre-Apprenticeship Programs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6DB96-9284-99D4-BABA-564C1A31E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20" y="5759226"/>
            <a:ext cx="997398" cy="99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9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61" y="623499"/>
            <a:ext cx="11874006" cy="1325563"/>
          </a:xfrm>
        </p:spPr>
        <p:txBody>
          <a:bodyPr>
            <a:normAutofit/>
          </a:bodyPr>
          <a:lstStyle/>
          <a:p>
            <a:r>
              <a:rPr lang="en-US" dirty="0"/>
              <a:t>What is Pre-Apprenticeship?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825" y="1949062"/>
            <a:ext cx="10804115" cy="368675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ea typeface="+mn-lt"/>
                <a:cs typeface="Segoe UI"/>
              </a:rPr>
              <a:t>A program or set of strategies designed to </a:t>
            </a:r>
            <a:r>
              <a:rPr lang="en-US" b="1" dirty="0">
                <a:solidFill>
                  <a:schemeClr val="tx1"/>
                </a:solidFill>
                <a:ea typeface="+mn-lt"/>
                <a:cs typeface="Segoe UI"/>
              </a:rPr>
              <a:t>prepare individuals for entry into an RA program</a:t>
            </a:r>
            <a:r>
              <a:rPr lang="en-US" dirty="0">
                <a:solidFill>
                  <a:schemeClr val="tx1"/>
                </a:solidFill>
                <a:ea typeface="+mn-lt"/>
                <a:cs typeface="Segoe UI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tx1"/>
                </a:solidFill>
                <a:ea typeface="+mn-lt"/>
                <a:cs typeface="Segoe UI"/>
              </a:rPr>
              <a:t>May vary in length and scope</a:t>
            </a:r>
            <a:r>
              <a:rPr lang="en-US" dirty="0">
                <a:solidFill>
                  <a:schemeClr val="tx1"/>
                </a:solidFill>
                <a:ea typeface="+mn-lt"/>
                <a:cs typeface="Segoe UI"/>
              </a:rPr>
              <a:t>, and may include basic skills training, academic skills remediation, and industry awareness.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ea typeface="+mn-lt"/>
                <a:cs typeface="Segoe UI"/>
              </a:rPr>
              <a:t>Completers may be accorded preferential consideration for </a:t>
            </a:r>
            <a:r>
              <a:rPr lang="en-US" b="1" dirty="0">
                <a:solidFill>
                  <a:schemeClr val="tx1"/>
                </a:solidFill>
                <a:ea typeface="+mn-lt"/>
                <a:cs typeface="Segoe UI"/>
              </a:rPr>
              <a:t>direct entry into an apprenticeship program</a:t>
            </a:r>
            <a:r>
              <a:rPr lang="en-US" dirty="0">
                <a:solidFill>
                  <a:schemeClr val="tx1"/>
                </a:solidFill>
                <a:ea typeface="+mn-lt"/>
                <a:cs typeface="Segoe UI"/>
              </a:rPr>
              <a:t> and/or apply coursework and experience toward RA program requirements through CPE/CPL.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D591-33B5-3F38-CBA4-2CECDDB44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58" y="5940602"/>
            <a:ext cx="917398" cy="9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4A200-676F-B1A4-A78B-64861BE98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577F3-54D9-935B-CFDA-26840BD6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4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Well Aligned with CTE</a:t>
            </a:r>
            <a:endParaRPr lang="en-US" dirty="0"/>
          </a:p>
        </p:txBody>
      </p:sp>
      <p:pic>
        <p:nvPicPr>
          <p:cNvPr id="3074" name="Picture 2" descr="Work-based Learning Experiences model provided by CTE - Learning that works for North Carolina&#10;&#10;Model shows a circle with the words &quot;Work-based Learning Cycle&quot; in the middle with 4 arrows going around it that say &quot;Career Participation&quot;, &quot;Career Awareness&quot;, &quot;Career Preparation&quot;, and &quot;Career Exploration&quot;. There is an arrow angled up that reads &quot;Career Development Continuum&quot;. Under Awareness, it reads &quot;guest speaker, career fair, job fair, transition fair, field trip (workplace tour)&quot;. Under Exploration, it says &quot;job shadowing, mentoring, service learning&quot;. Under Preparation, it reads &quot;school-based enterprise, simulated workplace, workplace challenge, industry-sponsored project, entrepreneurial experience&quot;. Under Participation, it reads &quot;Cooperative Education (Work Experience), Internship, Pre-apprenticeship, Apprenticeship&quot;.">
            <a:extLst>
              <a:ext uri="{FF2B5EF4-FFF2-40B4-BE49-F238E27FC236}">
                <a16:creationId xmlns:a16="http://schemas.microsoft.com/office/drawing/2014/main" id="{9FF450AF-D96A-9D28-99DF-A984F4805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5518" r="5200" b="6832"/>
          <a:stretch/>
        </p:blipFill>
        <p:spPr bwMode="auto">
          <a:xfrm>
            <a:off x="3259395" y="1866018"/>
            <a:ext cx="5783006" cy="43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AD19F3-78DB-D470-ECDC-506C3BAE4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79000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45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TRACK: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T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ech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R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eady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A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pprentices for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C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areers in </a:t>
            </a:r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K</a:t>
            </a:r>
            <a:r>
              <a:rPr lang="en-US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/>
              </a:rPr>
              <a:t>entucky</a:t>
            </a:r>
            <a:endParaRPr lang="en-US" i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E52A5F-F6E3-7F37-D940-00EF8270B60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838200" y="1866018"/>
            <a:ext cx="8477922" cy="3953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Launched during the 2013-2014 school year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latin typeface="Aptos" panose="020B0004020202020204" pitchFamily="34" charset="0"/>
              </a:rPr>
              <a:t>Partnership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 between state Office of Career and Technical Education and Kentucky Office of Apprenticeship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Provides high school students with pre-apprenticeship experience and opportunity to fast-track transition to an RA program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Employers partner with area technical centers to design the selection process and the program of study sequence, allowing them to tailor the program to their specific need.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latin typeface="Aptos" panose="020B0004020202020204" pitchFamily="34" charset="0"/>
              </a:rPr>
              <a:t>Initially trades-focused but now in </a:t>
            </a:r>
            <a:r>
              <a:rPr lang="en-US" sz="2200" b="1" i="1" dirty="0">
                <a:latin typeface="Aptos" panose="020B0004020202020204" pitchFamily="34" charset="0"/>
              </a:rPr>
              <a:t>16 different career areas</a:t>
            </a:r>
            <a:r>
              <a:rPr lang="en-US" sz="2200" dirty="0">
                <a:latin typeface="Aptos" panose="020B0004020202020204" pitchFamily="34" charset="0"/>
              </a:rPr>
              <a:t>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latin typeface="Aptos" panose="020B0004020202020204" pitchFamily="34" charset="0"/>
              </a:rPr>
              <a:t>Has served </a:t>
            </a:r>
            <a:r>
              <a:rPr lang="en-US" sz="2200" b="1" i="1" dirty="0">
                <a:latin typeface="Aptos" panose="020B0004020202020204" pitchFamily="34" charset="0"/>
              </a:rPr>
              <a:t>over 500 youth apprentices </a:t>
            </a:r>
            <a:r>
              <a:rPr lang="en-US" sz="2200" dirty="0">
                <a:latin typeface="Aptos" panose="020B0004020202020204" pitchFamily="34" charset="0"/>
              </a:rPr>
              <a:t>in various career pathways and </a:t>
            </a:r>
            <a:r>
              <a:rPr lang="en-US" sz="2200" b="1" i="1" dirty="0">
                <a:latin typeface="Aptos" panose="020B0004020202020204" pitchFamily="34" charset="0"/>
              </a:rPr>
              <a:t>over 90 employers.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40C1BB-C3A0-8184-02C6-667177D6EAA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DCF33-D20D-1B24-5DBD-D07147B59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59" y="1866018"/>
            <a:ext cx="2252278" cy="49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B556-FBE5-7F6F-D627-D5431564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447869"/>
            <a:ext cx="10967527" cy="1325563"/>
          </a:xfrm>
        </p:spPr>
        <p:txBody>
          <a:bodyPr/>
          <a:lstStyle/>
          <a:p>
            <a:r>
              <a:rPr lang="en-US" dirty="0">
                <a:latin typeface="Aptos"/>
              </a:rPr>
              <a:t>Components of</a:t>
            </a:r>
            <a:r>
              <a:rPr lang="en-US">
                <a:latin typeface="Aptos"/>
              </a:rPr>
              <a:t> Quality Pre-Apprenticeship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F57852-ED31-FED1-12F9-9B4A47842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556" y="1719939"/>
            <a:ext cx="10967526" cy="38366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Foundational Skill-Building: </a:t>
            </a:r>
            <a:r>
              <a:rPr lang="en-US" sz="2200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Communication, teamwork, and problem-solving alongside basic technical training.</a:t>
            </a:r>
            <a:endParaRPr lang="en-US" sz="2200" dirty="0">
              <a:solidFill>
                <a:schemeClr val="tx1"/>
              </a:solidFill>
              <a:highlight>
                <a:srgbClr val="FFFF00"/>
              </a:highlight>
              <a:latin typeface="Aptos"/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Career Exploration and Foundational Training</a:t>
            </a:r>
            <a:r>
              <a:rPr lang="en-US" sz="2200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: Exposes students to various career paths while developing technical skills.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MOUs with RA Sponsors: </a:t>
            </a:r>
            <a:r>
              <a:rPr lang="en-US" sz="2200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Formalized agreements that provide completers with preferential direct entry, ability to apply coursework to RI requirements (through CPL) and hands-on OJL to competency requirements (through CPE).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  <a:latin typeface="Aptos"/>
                <a:cs typeface="Calibri"/>
              </a:rPr>
              <a:t>Partnership Network:</a:t>
            </a:r>
            <a:r>
              <a:rPr lang="en-US" sz="2200" dirty="0">
                <a:solidFill>
                  <a:schemeClr val="tx1"/>
                </a:solidFill>
                <a:latin typeface="Aptos"/>
                <a:cs typeface="Calibri"/>
              </a:rPr>
              <a:t> Including workforce system, community and faith-based groups, advocacy organizations, labor groups, and educational institutions for supportive services, pathway development.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Paid Work Experience</a:t>
            </a:r>
            <a:r>
              <a:rPr lang="en-US" sz="2200" dirty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: Fosters engagement, builds commitment, and helps students adapt to workplace expectations.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chemeClr val="tx1"/>
              </a:solidFill>
              <a:latin typeface="Aptos"/>
              <a:cs typeface="Calibri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200" b="1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22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FA2CD8-FB22-5318-76B8-C80AE5F43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ACD45-2355-CCB4-D925-41257CA4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907037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25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AFE8-D9CA-2356-6AE8-5737D3AA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Help Is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71444-EF88-5540-7E46-0D0B955D9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813" y="1583029"/>
            <a:ext cx="10311882" cy="52568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Aptos" panose="020B0004020202020204" pitchFamily="34" charset="0"/>
              </a:rPr>
              <a:t>Two Primary Types of Federal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4A22E-309C-46B3-699C-23BB7AE94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2813" y="2108718"/>
            <a:ext cx="5093187" cy="389086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b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7000" b="1" dirty="0">
                <a:solidFill>
                  <a:schemeClr val="tx1"/>
                </a:solidFill>
                <a:latin typeface="Aptos" panose="020B0004020202020204" pitchFamily="34" charset="0"/>
              </a:rPr>
              <a:t>Technical Assistance</a:t>
            </a:r>
            <a:endParaRPr lang="en-US" sz="51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No-cost SME by sector, occupation or geography to assist with:</a:t>
            </a:r>
          </a:p>
          <a:p>
            <a:pPr marL="742950" lvl="1" indent="-285750">
              <a:buFontTx/>
              <a:buChar char="-"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Organizational understanding of RA and pre-apprenticeship</a:t>
            </a:r>
          </a:p>
          <a:p>
            <a:pPr marL="742950" lvl="1" indent="-285750">
              <a:buFontTx/>
              <a:buChar char="-"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Pre-apprenticeship program design</a:t>
            </a:r>
          </a:p>
          <a:p>
            <a:pPr marL="742950" lvl="1" indent="-285750">
              <a:buFontTx/>
              <a:buChar char="-"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Connections to local RA program sponsors</a:t>
            </a:r>
          </a:p>
          <a:p>
            <a:pPr marL="742950" lvl="1" indent="-285750">
              <a:buFontTx/>
              <a:buChar char="-"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MOU development with IHEs (if relevant/desired), RA sponsors</a:t>
            </a:r>
          </a:p>
          <a:p>
            <a:pPr marL="0" indent="0">
              <a:buNone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Provided most often by:</a:t>
            </a:r>
          </a:p>
          <a:p>
            <a:pPr marL="742950" lvl="1" indent="-285750">
              <a:buFontTx/>
              <a:buChar char="-"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State and local apprenticeship system staff </a:t>
            </a:r>
          </a:p>
          <a:p>
            <a:pPr marL="742950" lvl="1" indent="-285750">
              <a:buFontTx/>
              <a:buChar char="-"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Intermediaries</a:t>
            </a:r>
          </a:p>
          <a:p>
            <a:pPr marL="742950" lvl="1" indent="-285750">
              <a:buFontTx/>
              <a:buChar char="-"/>
            </a:pPr>
            <a:r>
              <a:rPr lang="en-US" sz="5500" dirty="0">
                <a:solidFill>
                  <a:schemeClr val="tx1"/>
                </a:solidFill>
                <a:latin typeface="Aptos" panose="020B0004020202020204" pitchFamily="34" charset="0"/>
              </a:rPr>
              <a:t>Grantees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6284F-7816-1D4B-8481-28592D4F92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7493" y="2150447"/>
            <a:ext cx="5057202" cy="399573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Aptos" panose="020B0004020202020204" pitchFamily="34" charset="0"/>
              </a:rPr>
              <a:t>Funding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Provided through federal programs, grants, and incentive funding to assist with: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Program design and development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Program administration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Direct pre-apprentice (student) expenses (e.g., tuition/fees for courses, supplies)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Non-duplicative supportive services  </a:t>
            </a:r>
          </a:p>
          <a:p>
            <a:pPr marL="285750" indent="-285750">
              <a:buFontTx/>
              <a:buChar char="-"/>
            </a:pPr>
            <a:endParaRPr lang="en-US" sz="26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Provided most often by: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Intermediaries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Local workforce development boards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Federal apprenticeship grant recipients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85A795-F1D0-8D59-8DFD-DC617AA60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53825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8D84F-D86D-B246-3F75-EDA261FB5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DEE8E-0FF1-F37A-7F30-FF620BCC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6" y="4478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ptos"/>
              </a:rPr>
              <a:t>DOL Apprenticeship.gov</a:t>
            </a:r>
          </a:p>
        </p:txBody>
      </p:sp>
      <p:sp>
        <p:nvSpPr>
          <p:cNvPr id="11" name="Arrow: Down 10" descr="Arrow pointing to Resources section of Apprenticeship.gov website">
            <a:extLst>
              <a:ext uri="{FF2B5EF4-FFF2-40B4-BE49-F238E27FC236}">
                <a16:creationId xmlns:a16="http://schemas.microsoft.com/office/drawing/2014/main" id="{5CECB006-39B5-E25A-E679-F8BFF385F9FD}"/>
              </a:ext>
            </a:extLst>
          </p:cNvPr>
          <p:cNvSpPr/>
          <p:nvPr/>
        </p:nvSpPr>
        <p:spPr>
          <a:xfrm>
            <a:off x="6477903" y="1160309"/>
            <a:ext cx="294967" cy="7079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 descr="Arrow pointing to RA Academy section of Apprenticeship.gov website">
            <a:extLst>
              <a:ext uri="{FF2B5EF4-FFF2-40B4-BE49-F238E27FC236}">
                <a16:creationId xmlns:a16="http://schemas.microsoft.com/office/drawing/2014/main" id="{09C2693B-4371-AAA0-E1A2-BD1DF9695CA9}"/>
              </a:ext>
            </a:extLst>
          </p:cNvPr>
          <p:cNvSpPr/>
          <p:nvPr/>
        </p:nvSpPr>
        <p:spPr>
          <a:xfrm>
            <a:off x="7698658" y="1152638"/>
            <a:ext cx="294967" cy="7079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shot of Apprenticeship USA (apprenticeship.gov) front page of website with arrows pointing to Resources and RA Academy sections">
            <a:extLst>
              <a:ext uri="{FF2B5EF4-FFF2-40B4-BE49-F238E27FC236}">
                <a16:creationId xmlns:a16="http://schemas.microsoft.com/office/drawing/2014/main" id="{37DCE304-A55D-C0EC-5B45-9FC8F9143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94" y="1868231"/>
            <a:ext cx="8768523" cy="3416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8FE7D-7F74-2F2C-872D-E190984BF429}"/>
              </a:ext>
            </a:extLst>
          </p:cNvPr>
          <p:cNvSpPr txBox="1"/>
          <p:nvPr/>
        </p:nvSpPr>
        <p:spPr>
          <a:xfrm>
            <a:off x="3596148" y="5584231"/>
            <a:ext cx="4999703" cy="461665"/>
          </a:xfrm>
          <a:prstGeom prst="rect">
            <a:avLst/>
          </a:prstGeom>
          <a:solidFill>
            <a:srgbClr val="7ADB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ptos" panose="020B0004020202020204" pitchFamily="34" charset="0"/>
              </a:rPr>
              <a:t>www.apprenticeship.gov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58EE7-C30D-2E3B-660B-C0297028C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907037"/>
            <a:ext cx="909782" cy="90978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BF41-B377-9A84-BE42-BDB84C926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81935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F526-2A29-162F-BCB8-3EBDF807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495300"/>
            <a:ext cx="12014718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ptos"/>
              </a:rPr>
              <a:t>Funding, Resources: DOL Intermediaries, Grantees </a:t>
            </a:r>
            <a:r>
              <a:rPr lang="en-US" sz="4000" dirty="0">
                <a:solidFill>
                  <a:srgbClr val="00015E"/>
                </a:solidFill>
                <a:latin typeface="Aptos"/>
              </a:rPr>
              <a:t>1</a:t>
            </a:r>
            <a:endParaRPr lang="en-US" sz="4000" dirty="0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285B4-C291-F650-06BF-E37CDCFA3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153" y="1524839"/>
            <a:ext cx="10955694" cy="74029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ptos"/>
              </a:rPr>
              <a:t>Federally-designated, contracted intermediaries and grant recipients</a:t>
            </a:r>
          </a:p>
          <a:p>
            <a:r>
              <a:rPr lang="en-US" sz="1800" dirty="0">
                <a:solidFill>
                  <a:schemeClr val="tx1"/>
                </a:solidFill>
                <a:latin typeface="Aptos"/>
              </a:rPr>
              <a:t>Typically focused on specific industries, sectors or occupations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1A628-E416-7CFC-9652-E12ADA498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43" y="2225640"/>
            <a:ext cx="10571584" cy="468738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FAAB1C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Aptos" panose="020B0004020202020204" pitchFamily="34" charset="0"/>
              </a:rPr>
              <a:t>Grant and Incentive Funds Can Often Pay For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54D39-F4CF-8838-DDE6-1EFBA0B8F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143" y="2807692"/>
            <a:ext cx="5157216" cy="31181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Programmatic Expenses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  <a:latin typeface="Aptos" panose="020B0004020202020204" pitchFamily="34" charset="0"/>
              </a:rPr>
              <a:t>Program Administration</a:t>
            </a:r>
          </a:p>
          <a:p>
            <a:pPr marL="742950" lvl="1" indent="-285750">
              <a:buFontTx/>
              <a:buChar char="-"/>
            </a:pPr>
            <a:r>
              <a:rPr lang="en-US" sz="2100" dirty="0">
                <a:solidFill>
                  <a:schemeClr val="tx1"/>
                </a:solidFill>
                <a:latin typeface="Aptos" panose="020B0004020202020204" pitchFamily="34" charset="0"/>
              </a:rPr>
              <a:t>Staffing and planning, implementation, operations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  <a:latin typeface="Aptos" panose="020B0004020202020204" pitchFamily="34" charset="0"/>
              </a:rPr>
              <a:t>Direct Program Expenses (not participant wages or reimbursement)</a:t>
            </a:r>
          </a:p>
          <a:p>
            <a:pPr marL="742950" lvl="1" indent="-285750">
              <a:buFontTx/>
              <a:buChar char="-"/>
            </a:pPr>
            <a:r>
              <a:rPr lang="en-US" sz="2100" dirty="0">
                <a:solidFill>
                  <a:schemeClr val="tx1"/>
                </a:solidFill>
                <a:latin typeface="Aptos" panose="020B0004020202020204" pitchFamily="34" charset="0"/>
              </a:rPr>
              <a:t>Tuition and fees</a:t>
            </a:r>
          </a:p>
          <a:p>
            <a:pPr marL="742950" lvl="1" indent="-285750">
              <a:buFontTx/>
              <a:buChar char="-"/>
            </a:pPr>
            <a:r>
              <a:rPr lang="en-US" sz="2100" dirty="0">
                <a:solidFill>
                  <a:schemeClr val="tx1"/>
                </a:solidFill>
                <a:latin typeface="Aptos" panose="020B0004020202020204" pitchFamily="34" charset="0"/>
              </a:rPr>
              <a:t>Curriculum development</a:t>
            </a:r>
          </a:p>
          <a:p>
            <a:pPr marL="742950" lvl="1" indent="-285750">
              <a:buFontTx/>
              <a:buChar char="-"/>
            </a:pPr>
            <a:r>
              <a:rPr lang="en-US" sz="2100" dirty="0">
                <a:solidFill>
                  <a:schemeClr val="tx1"/>
                </a:solidFill>
                <a:latin typeface="Aptos" panose="020B0004020202020204" pitchFamily="34" charset="0"/>
              </a:rPr>
              <a:t>Training materials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FA6005-2D9F-A249-3CAD-9FEBB78777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8844" y="2809210"/>
            <a:ext cx="5157398" cy="311658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ptos" panose="020B0004020202020204" pitchFamily="34" charset="0"/>
              </a:rPr>
              <a:t>Pre-Apprentice Supports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Participant Expenses (reasonable and directly related to program participation), i.e. non-duplicative supportive services: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Transportation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Child care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Training equipment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Supplies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Books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Uniforms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QR code ">
            <a:extLst>
              <a:ext uri="{FF2B5EF4-FFF2-40B4-BE49-F238E27FC236}">
                <a16:creationId xmlns:a16="http://schemas.microsoft.com/office/drawing/2014/main" id="{E2C8DF46-9B89-8170-3EEF-B57412A8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766" y="3997452"/>
            <a:ext cx="2234961" cy="21914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098314-B05E-4144-6F09-962BB47AD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05157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E23-E7B1-7FB2-4643-20E92F49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355581"/>
            <a:ext cx="10515600" cy="1325563"/>
          </a:xfrm>
        </p:spPr>
        <p:txBody>
          <a:bodyPr/>
          <a:lstStyle/>
          <a:p>
            <a:r>
              <a:rPr lang="en-US" sz="4400" dirty="0">
                <a:latin typeface="Aptos"/>
              </a:rPr>
              <a:t>Funding, Resources: WIOA Title</a:t>
            </a:r>
            <a:endParaRPr lang="en-US" dirty="0"/>
          </a:p>
        </p:txBody>
      </p:sp>
      <p:pic>
        <p:nvPicPr>
          <p:cNvPr id="7" name="Picture 2" descr="WorkforceGPS - Welcome to Yes, WIOA Can!">
            <a:extLst>
              <a:ext uri="{FF2B5EF4-FFF2-40B4-BE49-F238E27FC236}">
                <a16:creationId xmlns:a16="http://schemas.microsoft.com/office/drawing/2014/main" id="{0CCD45B6-06F2-89EA-55CB-C24A659E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71" y="469233"/>
            <a:ext cx="2982884" cy="181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F2DAA-AEAE-3DEA-6D0A-00C620951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5685"/>
            <a:ext cx="9770706" cy="159873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ptos"/>
              </a:rPr>
              <a:t>Administered by Local Workforce Development Boards (LWDBs) and their </a:t>
            </a:r>
            <a:br>
              <a:rPr lang="en-US" sz="1800" dirty="0">
                <a:solidFill>
                  <a:schemeClr val="tx1"/>
                </a:solidFill>
                <a:latin typeface="Aptos"/>
              </a:rPr>
            </a:br>
            <a:r>
              <a:rPr lang="en-US" sz="1800" dirty="0">
                <a:solidFill>
                  <a:schemeClr val="tx1"/>
                </a:solidFill>
                <a:latin typeface="Aptos"/>
              </a:rPr>
              <a:t>American Job Centers (AJCs)</a:t>
            </a:r>
          </a:p>
          <a:p>
            <a:r>
              <a:rPr lang="en-US" sz="1800" dirty="0">
                <a:solidFill>
                  <a:schemeClr val="tx1"/>
                </a:solidFill>
                <a:latin typeface="Aptos"/>
              </a:rPr>
              <a:t>Eligible beneficiaries: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Aptos"/>
              </a:rPr>
              <a:t>Adult learners (Adult or Dislocated Worker programs)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Aptos"/>
              </a:rPr>
              <a:t>In-school (Youth program) or Opportunity Youth eligible 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39509-E4FD-AF08-7803-F4F80D4F8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014" y="3343625"/>
            <a:ext cx="10765971" cy="485191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FAAB1C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Aptos" panose="020B0004020202020204" pitchFamily="34" charset="0"/>
              </a:rPr>
              <a:t>WIOA Title I Funds Can Often Pay For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D5121-B1EF-6528-B894-75DD2493F5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014" y="3850511"/>
            <a:ext cx="5217367" cy="202474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chemeClr val="tx1"/>
                </a:solidFill>
                <a:latin typeface="Aptos" panose="020B0004020202020204" pitchFamily="34" charset="0"/>
              </a:rPr>
              <a:t>Pre-Apprenticeship Paid Work Experience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Allowability varies by LWDB policy 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Amount and length of wage reimbursement to be determined by LWDB policy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Paid to provider of work experience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Likely uses OJT-type contracts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96774E-EBD3-F407-A373-BA25F18352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930" y="3850511"/>
            <a:ext cx="5526055" cy="237807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4200" b="1" dirty="0">
                <a:solidFill>
                  <a:schemeClr val="tx1"/>
                </a:solidFill>
                <a:latin typeface="Aptos" panose="020B0004020202020204" pitchFamily="34" charset="0"/>
              </a:rPr>
              <a:t>Training Costs (through Individual Training Accounts)</a:t>
            </a:r>
          </a:p>
          <a:p>
            <a:r>
              <a:rPr lang="en-US" sz="3300" dirty="0">
                <a:solidFill>
                  <a:schemeClr val="tx1"/>
                </a:solidFill>
                <a:latin typeface="Aptos" panose="020B0004020202020204" pitchFamily="34" charset="0"/>
              </a:rPr>
              <a:t>Paid to ETPL approved training providers</a:t>
            </a:r>
          </a:p>
          <a:p>
            <a:r>
              <a:rPr lang="en-US" sz="3300" dirty="0">
                <a:solidFill>
                  <a:schemeClr val="tx1"/>
                </a:solidFill>
                <a:latin typeface="Aptos" panose="020B0004020202020204" pitchFamily="34" charset="0"/>
              </a:rPr>
              <a:t>Can be used toward pre-apprentice training expenses</a:t>
            </a:r>
          </a:p>
          <a:p>
            <a:pPr marL="285750" indent="-285750">
              <a:buFontTx/>
              <a:buChar char="-"/>
            </a:pPr>
            <a:r>
              <a:rPr lang="en-US" sz="3300" dirty="0">
                <a:solidFill>
                  <a:schemeClr val="tx1"/>
                </a:solidFill>
                <a:latin typeface="Aptos" panose="020B0004020202020204" pitchFamily="34" charset="0"/>
              </a:rPr>
              <a:t>Tuition/fees</a:t>
            </a:r>
          </a:p>
          <a:p>
            <a:pPr marL="285750" indent="-285750">
              <a:buFontTx/>
              <a:buChar char="-"/>
            </a:pPr>
            <a:r>
              <a:rPr lang="en-US" sz="3300" dirty="0">
                <a:solidFill>
                  <a:schemeClr val="tx1"/>
                </a:solidFill>
                <a:latin typeface="Aptos" panose="020B0004020202020204" pitchFamily="34" charset="0"/>
              </a:rPr>
              <a:t>Books</a:t>
            </a:r>
          </a:p>
          <a:p>
            <a:pPr marL="285750" indent="-285750">
              <a:buFontTx/>
              <a:buChar char="-"/>
            </a:pPr>
            <a:r>
              <a:rPr lang="en-US" sz="3300" dirty="0">
                <a:solidFill>
                  <a:schemeClr val="tx1"/>
                </a:solidFill>
                <a:latin typeface="Aptos" panose="020B0004020202020204" pitchFamily="34" charset="0"/>
              </a:rPr>
              <a:t>Uniforms, training equipment, etc.</a:t>
            </a:r>
          </a:p>
          <a:p>
            <a:pPr marL="285750" indent="-285750">
              <a:buFontTx/>
              <a:buChar char="-"/>
            </a:pPr>
            <a:r>
              <a:rPr lang="en-US" sz="3300" dirty="0">
                <a:solidFill>
                  <a:schemeClr val="tx1"/>
                </a:solidFill>
                <a:latin typeface="Aptos" panose="020B0004020202020204" pitchFamily="34" charset="0"/>
              </a:rPr>
              <a:t>Supportive services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F2BDDD-3585-11B5-557E-174221984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3180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40DE-8506-8A3D-FEB2-3A6A9D96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Presenter</a:t>
            </a:r>
          </a:p>
        </p:txBody>
      </p:sp>
      <p:pic>
        <p:nvPicPr>
          <p:cNvPr id="4" name="Picture 3" descr="Katie Adams">
            <a:extLst>
              <a:ext uri="{FF2B5EF4-FFF2-40B4-BE49-F238E27FC236}">
                <a16:creationId xmlns:a16="http://schemas.microsoft.com/office/drawing/2014/main" id="{3F75544B-9DD0-1B2C-004C-08AA6C241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27" y="2097548"/>
            <a:ext cx="3246668" cy="3377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441172-4B30-8032-E19E-9E6C694F9A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5603" y="2097548"/>
            <a:ext cx="4616823" cy="9526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solidFill>
                  <a:srgbClr val="0D274D"/>
                </a:solidFill>
                <a:latin typeface="Aptos" panose="020B0004020202020204" pitchFamily="34" charset="0"/>
              </a:rPr>
              <a:t>Katie Adams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B4182C-4301-F206-A2EC-02E27B6EFA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0608" y="2914807"/>
            <a:ext cx="3506812" cy="13255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  <a:ea typeface="Roboto"/>
              </a:rPr>
              <a:t>Chief Delivery Officer </a:t>
            </a:r>
          </a:p>
          <a:p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  <a:ea typeface="Roboto"/>
              </a:rPr>
              <a:t>Safal Partners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QR Code with link to https://www.linkedin.com/in/katieadams/">
            <a:extLst>
              <a:ext uri="{FF2B5EF4-FFF2-40B4-BE49-F238E27FC236}">
                <a16:creationId xmlns:a16="http://schemas.microsoft.com/office/drawing/2014/main" id="{5D09A5D3-7C38-3FFE-305C-D6A058FC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77" y="3912897"/>
            <a:ext cx="2024947" cy="21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9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6DD5-E9FE-4F05-E370-0F1FFA46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20" y="591461"/>
            <a:ext cx="10515600" cy="1325563"/>
          </a:xfrm>
        </p:spPr>
        <p:txBody>
          <a:bodyPr/>
          <a:lstStyle/>
          <a:p>
            <a:r>
              <a:rPr lang="en-US" sz="4400" dirty="0">
                <a:latin typeface="Aptos"/>
              </a:rPr>
              <a:t>Funding, Resources: SNAP E&amp;T </a:t>
            </a:r>
            <a:r>
              <a:rPr lang="en-US" sz="4400" dirty="0">
                <a:solidFill>
                  <a:srgbClr val="00015E"/>
                </a:solidFill>
                <a:latin typeface="Aptos"/>
              </a:rPr>
              <a:t>1</a:t>
            </a:r>
            <a:endParaRPr lang="en-US" dirty="0">
              <a:solidFill>
                <a:srgbClr val="00015E"/>
              </a:solidFill>
            </a:endParaRPr>
          </a:p>
        </p:txBody>
      </p:sp>
      <p:pic>
        <p:nvPicPr>
          <p:cNvPr id="7" name="Picture 2" descr="SNAP Employment &amp; Training Program (SNAP E&amp;T) - Virginia Department of  Social Services">
            <a:extLst>
              <a:ext uri="{FF2B5EF4-FFF2-40B4-BE49-F238E27FC236}">
                <a16:creationId xmlns:a16="http://schemas.microsoft.com/office/drawing/2014/main" id="{0A35D518-7D91-0E64-E82E-009047E2E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363" r="14844" b="16203"/>
          <a:stretch/>
        </p:blipFill>
        <p:spPr bwMode="auto">
          <a:xfrm>
            <a:off x="9252640" y="494629"/>
            <a:ext cx="2442159" cy="13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2BE6A-EEEC-75CF-BD57-AE72D706C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73380" cy="71839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ptos"/>
              </a:rPr>
              <a:t>Run through states or state partners (i.e. colleges, CBOs, AJCs, etc.)</a:t>
            </a:r>
          </a:p>
          <a:p>
            <a:r>
              <a:rPr lang="en-US" sz="1800" dirty="0">
                <a:solidFill>
                  <a:schemeClr val="tx1"/>
                </a:solidFill>
                <a:latin typeface="Aptos"/>
              </a:rPr>
              <a:t>Post-secondary age eligible 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14B48E-ADD9-CA86-5ABB-0BCBBA6689C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1594" y="2544024"/>
            <a:ext cx="10631160" cy="443620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FAAB1C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SNAP E&amp;T Funds Can Pay For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4BB10E-C99F-D738-863B-DE3BB6591C0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1595" y="2987644"/>
            <a:ext cx="5434406" cy="291521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tx1"/>
                </a:solidFill>
                <a:latin typeface="Aptos" panose="020B0004020202020204" pitchFamily="34" charset="0"/>
              </a:rPr>
              <a:t>100% or 50-50 Funds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  <a:latin typeface="Aptos" panose="020B0004020202020204" pitchFamily="34" charset="0"/>
              </a:rPr>
              <a:t>Administrative Expenses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solidFill>
                  <a:schemeClr val="tx1"/>
                </a:solidFill>
                <a:latin typeface="Aptos" panose="020B0004020202020204" pitchFamily="34" charset="0"/>
              </a:rPr>
              <a:t>State staffing and planning, implementation, operations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solidFill>
                  <a:schemeClr val="tx1"/>
                </a:solidFill>
                <a:latin typeface="Aptos" panose="020B0004020202020204" pitchFamily="34" charset="0"/>
              </a:rPr>
              <a:t>Partner provider administrative expenses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  <a:latin typeface="Aptos" panose="020B0004020202020204" pitchFamily="34" charset="0"/>
              </a:rPr>
              <a:t>Direct Program Expenses (not participant reimbursement)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solidFill>
                  <a:schemeClr val="tx1"/>
                </a:solidFill>
                <a:latin typeface="Aptos" panose="020B0004020202020204" pitchFamily="34" charset="0"/>
              </a:rPr>
              <a:t>Tuition and fees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solidFill>
                  <a:schemeClr val="tx1"/>
                </a:solidFill>
                <a:latin typeface="Aptos" panose="020B0004020202020204" pitchFamily="34" charset="0"/>
              </a:rPr>
              <a:t>Case management/career navigation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solidFill>
                  <a:schemeClr val="tx1"/>
                </a:solidFill>
                <a:latin typeface="Aptos" panose="020B0004020202020204" pitchFamily="34" charset="0"/>
              </a:rPr>
              <a:t>Job Development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24E1B-464D-F4A8-54EA-27B2189BA0F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02448" y="2987644"/>
            <a:ext cx="5290305" cy="29152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300" b="1" dirty="0">
                <a:solidFill>
                  <a:schemeClr val="tx1"/>
                </a:solidFill>
                <a:latin typeface="Aptos" panose="020B0004020202020204" pitchFamily="34" charset="0"/>
              </a:rPr>
              <a:t>ONLY 50-50 Funds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Participant Expenses (reasonable and directly related to program participation), i.e. supportive services, e.g.: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Transportation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Child care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Training equipment and supplies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Books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Uniforms</a:t>
            </a:r>
          </a:p>
          <a:p>
            <a:pPr marL="742950" lvl="1" indent="-285750">
              <a:buFontTx/>
              <a:buChar char="-"/>
            </a:pPr>
            <a:r>
              <a:rPr lang="en-US" sz="1900" dirty="0">
                <a:solidFill>
                  <a:schemeClr val="tx1"/>
                </a:solidFill>
                <a:latin typeface="Aptos" panose="020B0004020202020204" pitchFamily="34" charset="0"/>
              </a:rPr>
              <a:t>Licensing fees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9DB3BA-F747-9EB1-DBE5-22C1198ED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73240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667E-B85A-2BB2-8026-1C0C95AE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Student Aid Programs</a:t>
            </a:r>
            <a:r>
              <a:rPr lang="en-US" dirty="0">
                <a:solidFill>
                  <a:srgbClr val="00015E"/>
                </a:solidFill>
              </a:rPr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4BB4-E47D-42E7-17E3-17D0462E0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0815" y="1536701"/>
            <a:ext cx="10731759" cy="80528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ptos"/>
              </a:rPr>
              <a:t>Federal student can be utilized if pre-apprenticeship program is embedded in a credit-bearing academic certificate or degree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AE740-712D-3206-1C4D-B63017DEA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815" y="2334029"/>
            <a:ext cx="10670370" cy="528234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FAAB1C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Aptos" panose="020B0004020202020204" pitchFamily="34" charset="0"/>
              </a:rPr>
              <a:t>Grant and Funding Resources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96C9C-6797-9F72-5E30-BAD8CA0D7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087" y="2902631"/>
            <a:ext cx="5257430" cy="2126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Pell Grant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Course tuition/fees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Pre-apprenticeship program equipment or supplies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Books and 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03CB0E-5C4F-BE02-CE1D-518F522992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8244" y="2862263"/>
            <a:ext cx="5402669" cy="292271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Federal Work Study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Training wages associated with pre-apprenticeship work experience for students who meet eligibility (financial need) criteria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3C323-FFC2-6DAE-CBB5-77B5BF3F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080478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12B44-19EE-3A82-3BDB-C62DE03F3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D6505-1C11-3D89-7F13-FDA208DC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6" y="4478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Aptos"/>
              </a:rPr>
              <a:t>Helpful QR Codes</a:t>
            </a:r>
          </a:p>
        </p:txBody>
      </p:sp>
      <p:pic>
        <p:nvPicPr>
          <p:cNvPr id="9" name="Picture 8" descr="QR Code to link to https://www.dol.gov/agencies/eta/advisories/ten-23-23">
            <a:extLst>
              <a:ext uri="{FF2B5EF4-FFF2-40B4-BE49-F238E27FC236}">
                <a16:creationId xmlns:a16="http://schemas.microsoft.com/office/drawing/2014/main" id="{EA560919-007D-90DC-38D8-CE1739B04E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62" y="1860135"/>
            <a:ext cx="3037321" cy="31925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9345-39A7-D724-363B-6217BD01EE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8194" y="4997865"/>
            <a:ext cx="2438399" cy="8388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 b="1">
                <a:latin typeface="Aptos"/>
              </a:rPr>
              <a:t>DOL TEN: Quality Pre-Apprenticeship</a:t>
            </a:r>
          </a:p>
        </p:txBody>
      </p:sp>
      <p:pic>
        <p:nvPicPr>
          <p:cNvPr id="11" name="Picture 10" descr="QR code with link to https://www.apprenticeship.gov/investments-tax-credits-and-tuition-support">
            <a:extLst>
              <a:ext uri="{FF2B5EF4-FFF2-40B4-BE49-F238E27FC236}">
                <a16:creationId xmlns:a16="http://schemas.microsoft.com/office/drawing/2014/main" id="{CF30BD1B-00FA-5374-6905-1B099812D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743" y="1855787"/>
            <a:ext cx="3260376" cy="319686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76D0B5-0875-A845-85DC-D04727F35E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064855" y="4997865"/>
            <a:ext cx="2140646" cy="838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latin typeface="Aptos"/>
              </a:rPr>
              <a:t>DOL Investments</a:t>
            </a:r>
          </a:p>
        </p:txBody>
      </p:sp>
      <p:pic>
        <p:nvPicPr>
          <p:cNvPr id="14" name="Picture 13" descr="QR code with link to https://dolcoe.safalapps.com/">
            <a:extLst>
              <a:ext uri="{FF2B5EF4-FFF2-40B4-BE49-F238E27FC236}">
                <a16:creationId xmlns:a16="http://schemas.microsoft.com/office/drawing/2014/main" id="{AF5FE74E-3F73-8E81-928E-349D586E2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345" y="1896374"/>
            <a:ext cx="3017098" cy="310149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7951A7-5AC1-F095-92DF-0F2F0508B7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895611" y="4997865"/>
            <a:ext cx="2018195" cy="838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latin typeface="Aptos"/>
              </a:rPr>
              <a:t>RA TA Center of Excellence</a:t>
            </a:r>
            <a:br>
              <a:rPr lang="en-US" sz="2000" b="1">
                <a:latin typeface="Aptos"/>
              </a:rPr>
            </a:br>
            <a:r>
              <a:rPr lang="en-US" sz="2000" b="1">
                <a:latin typeface="Aptos"/>
              </a:rPr>
              <a:t>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D3116-2D12-CB59-7B0B-EC2A172D6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907037"/>
            <a:ext cx="909782" cy="90978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7D6A64-5E1D-11BE-1804-032ABB1C5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790088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A33541-19E0-E9CC-11D9-3650FC05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375"/>
            <a:ext cx="10515600" cy="566854"/>
          </a:xfrm>
        </p:spPr>
        <p:txBody>
          <a:bodyPr>
            <a:noAutofit/>
          </a:bodyPr>
          <a:lstStyle/>
          <a:p>
            <a:r>
              <a:rPr lang="en-US" sz="4800">
                <a:latin typeface="Aptos" panose="020B0004020202020204" pitchFamily="34" charset="0"/>
              </a:rPr>
              <a:t>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88065-1BFE-3138-2F61-61E670E42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35" y="5962389"/>
            <a:ext cx="826021" cy="826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C287CD-CBA5-5B25-1DDA-1F5DB697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37556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284EC4-CB52-A36D-0279-1B91688BC08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14" name="Picture 13" descr="Question mark symbol">
            <a:extLst>
              <a:ext uri="{FF2B5EF4-FFF2-40B4-BE49-F238E27FC236}">
                <a16:creationId xmlns:a16="http://schemas.microsoft.com/office/drawing/2014/main" id="{A79D3E85-C202-E628-0624-4192DD9B2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44" y="1576764"/>
            <a:ext cx="10865913" cy="4271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B7E8D-6B0C-E51A-1452-2B9648EF6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44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kern="100">
                <a:effectLst/>
                <a:latin typeface="Aptos"/>
                <a:ea typeface="Calibri"/>
                <a:cs typeface="Times New Roman"/>
              </a:rPr>
              <a:t>Contact Us, Become a Partner</a:t>
            </a:r>
            <a:endParaRPr lang="en-US" b="1">
              <a:latin typeface="Aptos"/>
              <a:ea typeface="Calibri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F25C-F779-0A17-3344-2CA68EAFB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916" y="2320925"/>
            <a:ext cx="6181165" cy="3100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Aptos"/>
              </a:rPr>
              <a:t>Receive</a:t>
            </a:r>
            <a:r>
              <a:rPr lang="en-US">
                <a:solidFill>
                  <a:schemeClr val="tx1"/>
                </a:solidFill>
                <a:latin typeface="Aptos"/>
              </a:rPr>
              <a:t> no-cost expert TA,  </a:t>
            </a:r>
            <a:br>
              <a:rPr lang="en-US">
                <a:latin typeface="Aptos"/>
              </a:rPr>
            </a:br>
            <a:r>
              <a:rPr lang="en-US">
                <a:solidFill>
                  <a:schemeClr val="tx1"/>
                </a:solidFill>
                <a:latin typeface="Aptos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Aptos"/>
              </a:rPr>
              <a:t>Network </a:t>
            </a:r>
            <a:r>
              <a:rPr lang="en-US">
                <a:solidFill>
                  <a:schemeClr val="tx1"/>
                </a:solidFill>
                <a:latin typeface="Aptos"/>
              </a:rPr>
              <a:t>with potential </a:t>
            </a:r>
            <a:br>
              <a:rPr lang="en-US">
                <a:latin typeface="Aptos"/>
              </a:rPr>
            </a:br>
            <a:r>
              <a:rPr lang="en-US">
                <a:solidFill>
                  <a:schemeClr val="tx1"/>
                </a:solidFill>
                <a:latin typeface="Aptos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Aptos"/>
              </a:rPr>
              <a:t>Be </a:t>
            </a:r>
            <a:r>
              <a:rPr lang="en-US">
                <a:solidFill>
                  <a:schemeClr val="tx1"/>
                </a:solidFill>
                <a:latin typeface="Aptos"/>
              </a:rPr>
              <a:t>nationally recognized for your work</a:t>
            </a:r>
            <a:endParaRPr lang="en-US">
              <a:solidFill>
                <a:schemeClr val="tx1"/>
              </a:solidFill>
              <a:latin typeface="Aptos"/>
              <a:ea typeface="Raleway"/>
              <a:cs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115" y="1996826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 descr="Qr code for Partner Form: https://safalpartners.jotform.com/form/221015771142040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41B0B7-FA8E-7C5D-B3B5-4EA886B87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5482" y="2011438"/>
            <a:ext cx="288663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Aptos"/>
                <a:cs typeface="Arial"/>
              </a:rPr>
              <a:t>Scan for Partner Form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0B5EBB-723F-911F-C383-E4BDCB8F9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415F7-C7C3-1C72-6CB0-CEF364247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0BCD9-3B45-7E18-207D-D7D9D9C6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237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Aptos"/>
              </a:rPr>
              <a:t>Thank You for Joining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4C65D-CFCD-5F9F-5384-C5527616C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i="1">
                <a:solidFill>
                  <a:prstClr val="black">
                    <a:lumMod val="75000"/>
                    <a:lumOff val="25000"/>
                  </a:prstClr>
                </a:solidFill>
                <a:latin typeface="Aptos"/>
                <a:ea typeface="+mj-ea"/>
                <a:cs typeface="+mj-cs"/>
              </a:rPr>
              <a:t>Email us your questions at RA_COE@SafalPartners.com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Apto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FA84AD-08DF-5890-9AAC-3CD93CE9B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"/>
              </a:rPr>
              <a:t>For more information, visit: </a:t>
            </a:r>
            <a:r>
              <a:rPr lang="en-US">
                <a:latin typeface="Aptos"/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>
              <a:latin typeface="Apto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0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AEEBB-4948-A36F-3CF5-A3C4F227E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7703" y="1601885"/>
            <a:ext cx="7414260" cy="428018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U.S. DOL initiative to increase alignment across apprenticeship, education, and workforce systems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Led by Safal Partners</a:t>
            </a:r>
            <a:r>
              <a:rPr lang="en-US" sz="2400" dirty="0">
                <a:solidFill>
                  <a:schemeClr val="tx1"/>
                </a:solidFill>
                <a:latin typeface="Aptos"/>
              </a:rPr>
              <a:t>; </a:t>
            </a:r>
            <a:r>
              <a:rPr lang="en-US" sz="2400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5 national partners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We provide </a:t>
            </a:r>
            <a:r>
              <a:rPr lang="en-US" sz="2400" u="sng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no-cost</a:t>
            </a:r>
            <a:r>
              <a:rPr lang="en-US" sz="2400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Individual TA/coaching sessions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Aptos"/>
                <a:ea typeface="+mn-lt"/>
                <a:cs typeface="Segoe UI"/>
              </a:rPr>
              <a:t>Online resources (desk aids, guides, frameworks, etc.) – dolcoe.safalapps.com</a:t>
            </a:r>
            <a:endParaRPr lang="en-US" dirty="0">
              <a:latin typeface="Apto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285767-F5CB-EDDE-E538-EB4CB37E4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</a:t>
            </a:r>
            <a:r>
              <a:rPr lang="en-US" sz="2800">
                <a:solidFill>
                  <a:srgbClr val="0563C1"/>
                </a:solidFill>
                <a:latin typeface="Apto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280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request T</a:t>
            </a:r>
            <a:r>
              <a:rPr lang="en-US" sz="280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NAWDP, COABE, NDI, WIA, and FASTPORT logos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41C3B-E74C-4634-F54A-3AB62AF37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CC70-685E-45C7-0644-A4B5B850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30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latin typeface="Aptos"/>
              </a:rPr>
              <a:t>Assessing Your RA Knowledge </a:t>
            </a:r>
            <a:r>
              <a:rPr lang="en-US" sz="5400">
                <a:solidFill>
                  <a:srgbClr val="00015E"/>
                </a:solidFill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3662F-4002-7923-7E35-B1067DC94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970" y="1994745"/>
            <a:ext cx="3474720" cy="3471917"/>
          </a:xfr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015E"/>
                </a:solidFill>
                <a:latin typeface="Aptos"/>
              </a:rPr>
              <a:t>Basic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/>
              </a:solidFill>
              <a:latin typeface="Aptos"/>
              <a:cs typeface="Segoe UI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/>
                </a:solidFill>
                <a:latin typeface="Aptos"/>
                <a:cs typeface="Segoe UI"/>
              </a:rPr>
              <a:t>I know what it means, but I don’t know how to utilize it and don’t have significant experience with it.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/>
              </a:solidFill>
              <a:latin typeface="Aptos"/>
              <a:cs typeface="Segoe U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51097-0082-0E7B-2F44-295278CBED1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01197" y="1978771"/>
            <a:ext cx="3474720" cy="3495747"/>
          </a:xfr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00015E"/>
                </a:solidFill>
                <a:latin typeface="Aptos"/>
              </a:rPr>
              <a:t>Intermediate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000">
              <a:solidFill>
                <a:schemeClr val="tx1"/>
              </a:solidFill>
              <a:latin typeface="Aptos"/>
              <a:cs typeface="Segoe UI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200">
                <a:solidFill>
                  <a:schemeClr val="tx1"/>
                </a:solidFill>
                <a:latin typeface="Aptos"/>
                <a:cs typeface="Segoe UI"/>
              </a:rPr>
              <a:t>I understand RA, I’ve had experience with RA in some capacity, and I feel comfortable educating internal and external stakeholders </a:t>
            </a:r>
            <a:br>
              <a:rPr lang="en-US" sz="2200">
                <a:latin typeface="Aptos"/>
                <a:cs typeface="Segoe UI"/>
              </a:rPr>
            </a:br>
            <a:r>
              <a:rPr lang="en-US" sz="2200">
                <a:solidFill>
                  <a:schemeClr val="tx1"/>
                </a:solidFill>
                <a:latin typeface="Aptos"/>
                <a:cs typeface="Segoe UI"/>
              </a:rPr>
              <a:t>about it.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D1CAFE-EA5F-6928-4550-C3EB37FB90F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2425" y="1955204"/>
            <a:ext cx="3589605" cy="3527169"/>
          </a:xfr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00015E"/>
                </a:solidFill>
                <a:latin typeface="Aptos"/>
              </a:rPr>
              <a:t>Expert</a:t>
            </a:r>
          </a:p>
          <a:p>
            <a:pPr marL="0" indent="0" algn="ctr">
              <a:buNone/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en-US" sz="800" b="1">
              <a:solidFill>
                <a:srgbClr val="00015E"/>
              </a:solidFill>
              <a:latin typeface="Aptos"/>
              <a:cs typeface="Segoe UI"/>
            </a:endParaRPr>
          </a:p>
          <a:p>
            <a:pPr marL="0" indent="0">
              <a:spcBef>
                <a:spcPts val="0"/>
              </a:spcBef>
              <a:buNone/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cs typeface="Segoe UI"/>
              </a:rPr>
              <a:t>I have extensive knowledge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cs typeface="Calibri" panose="020F0502020204030204"/>
              </a:rPr>
              <a:t> 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cs typeface="Segoe UI"/>
              </a:rPr>
              <a:t>and relevant experience developing and implementing  programs and standards, recruiting apprentices, and convening stakeholders.</a:t>
            </a:r>
            <a:endParaRPr lang="en-US" sz="2200">
              <a:solidFill>
                <a:schemeClr val="tx1">
                  <a:lumMod val="95000"/>
                  <a:lumOff val="5000"/>
                </a:schemeClr>
              </a:solidFill>
              <a:latin typeface="Aptos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783F54-49E3-8CDB-857D-D8515C10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88746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5BF4-595C-7BA0-02D1-3CA5640B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24" y="2534913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ptos"/>
              </a:rPr>
              <a:t>Getting Started: </a:t>
            </a:r>
            <a:br>
              <a:rPr lang="en-US" b="1" dirty="0">
                <a:latin typeface="Aptos"/>
              </a:rPr>
            </a:br>
            <a:r>
              <a:rPr lang="en-US" b="1" dirty="0">
                <a:solidFill>
                  <a:schemeClr val="bg1"/>
                </a:solidFill>
                <a:latin typeface="Aptos"/>
              </a:rPr>
              <a:t>RA Basics and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2EBD7-317C-3A48-07A8-48F9149F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876" y="2130095"/>
            <a:ext cx="3289124" cy="222321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888636-882B-AC9D-873E-030D3D43230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A974A-DA4B-1759-806A-30AAD49B8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897706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2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B556-FBE5-7F6F-D627-D5431564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6" y="447869"/>
            <a:ext cx="10515600" cy="1325563"/>
          </a:xfrm>
        </p:spPr>
        <p:txBody>
          <a:bodyPr/>
          <a:lstStyle/>
          <a:p>
            <a:r>
              <a:rPr lang="en-US">
                <a:latin typeface="Aptos"/>
              </a:rPr>
              <a:t>What Is Registered Apprenticeship (RA)?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F57852-ED31-FED1-12F9-9B4A47842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556" y="1905948"/>
            <a:ext cx="8594933" cy="30461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A proven model of job </a:t>
            </a:r>
            <a:r>
              <a:rPr lang="en-US" dirty="0">
                <a:solidFill>
                  <a:schemeClr val="tx1"/>
                </a:solidFill>
                <a:latin typeface="Aptos"/>
              </a:rPr>
              <a:t>preparation that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 combines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paid on-the-job </a:t>
            </a:r>
            <a:r>
              <a:rPr lang="en-US" b="1" dirty="0">
                <a:solidFill>
                  <a:schemeClr val="tx1"/>
                </a:solidFill>
                <a:latin typeface="Aptos"/>
              </a:rPr>
              <a:t>learning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 (OJL)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 with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mentorship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 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coursework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/“related instruction” (RI) to progressively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increase workers’ skill levels and wages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.</a:t>
            </a:r>
            <a:endParaRPr kumimoji="0" lang="en-US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ptos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pto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ptos"/>
              </a:rPr>
              <a:t>The most time-tested, industry-validated model for employers to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recruit, train, upskill, and retain workers for critical occupations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</a:rPr>
              <a:t>.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latin typeface="Apto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81F08-A6C4-D351-C6B8-6C3A412E6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7346" y="2396907"/>
            <a:ext cx="2008318" cy="268766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FA2CD8-FB22-5318-76B8-C80AE5F4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ACD45-2355-CCB4-D925-41257CA4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907037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41" y="386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ptos" panose="020B0004020202020204" pitchFamily="34" charset="0"/>
              </a:rPr>
              <a:t>Spans all Sectors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56F5FE-1F25-648E-8B68-C373D32D8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420D19-E85B-6FD5-0196-56E941B6F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4F1D36-CF67-7E1B-62C8-FAA9BFFE3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F6A139-DF8B-501A-D447-08F850AEAF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EA6C2A-4034-E3AB-647E-E2BE4302EA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115EDB-D9FD-DAC7-D914-9CE3F1B5E0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EAB25C0-76AC-8844-41F0-6CAC57DCB4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6B7FB32-717C-51D6-5F9C-E75E879B2E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C22D8FA-2D3B-BD51-1E6E-3A77C9643E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63C179-4025-FE37-BFBB-FD1E652C5B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69EA030-63C5-726D-3140-5B3082F897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epicting sectors including Healthcare, Cybersecurity, Information Technology, Education, Transportation, Construction, Financial Services, Advanced Manufacturing, Hospitality, Engineering, Energy, Telecommunications">
            <a:extLst>
              <a:ext uri="{FF2B5EF4-FFF2-40B4-BE49-F238E27FC236}">
                <a16:creationId xmlns:a16="http://schemas.microsoft.com/office/drawing/2014/main" id="{1036A151-700D-C0FA-639C-19BACE9F5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41" y="1688342"/>
            <a:ext cx="10958757" cy="4237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90172-72BC-8CD0-BD29-789D8D11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897706"/>
            <a:ext cx="909782" cy="90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82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93BB-F3E8-6888-B66F-7BE893874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Five Core Components of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F5FBD-8DD4-77A6-D884-FDE33F0DA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1153" y="4084033"/>
            <a:ext cx="1993392" cy="483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Aptos"/>
              </a:rPr>
              <a:t>Industry Led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5681F-4CAB-E3D3-D507-C3EDFCB9C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2713" y="4063694"/>
            <a:ext cx="1988924" cy="11951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prstClr val="black"/>
                </a:solidFill>
                <a:latin typeface="Aptos"/>
              </a:rPr>
              <a:t>Structured </a:t>
            </a:r>
            <a:br>
              <a:rPr lang="en-US" sz="1800" b="1" dirty="0">
                <a:latin typeface="Aptos"/>
              </a:rPr>
            </a:br>
            <a:r>
              <a:rPr lang="en-US" sz="1800" b="1" dirty="0">
                <a:solidFill>
                  <a:prstClr val="black"/>
                </a:solidFill>
                <a:latin typeface="Aptos"/>
              </a:rPr>
              <a:t>On-the-Job Learning &amp; Mentorship</a:t>
            </a:r>
            <a:endParaRPr lang="pl-PL" sz="1800" b="1" dirty="0">
              <a:solidFill>
                <a:prstClr val="black"/>
              </a:solidFill>
              <a:latin typeface="Aptos"/>
            </a:endParaRPr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DA2B6-FCCB-9F58-19DA-6A8DE35B4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535" y="4084033"/>
            <a:ext cx="2126900" cy="1099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Related Instruction </a:t>
            </a:r>
            <a:br>
              <a:rPr lang="en-US" sz="1800" b="1">
                <a:latin typeface="Aptos"/>
              </a:rPr>
            </a:br>
            <a:r>
              <a:rPr lang="en-US" sz="1800" b="1">
                <a:solidFill>
                  <a:prstClr val="black"/>
                </a:solidFill>
                <a:latin typeface="Aptos"/>
              </a:rPr>
              <a:t>(RI)</a:t>
            </a:r>
            <a:endParaRPr lang="pl-PL" sz="1800" b="1">
              <a:solidFill>
                <a:prstClr val="black"/>
              </a:solidFill>
              <a:latin typeface="Apt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D8935-9E31-6031-6F8C-ED33B44116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6155" y="4169810"/>
            <a:ext cx="2071064" cy="873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Paid Job &amp; Rewards for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Skill Gains</a:t>
            </a:r>
            <a:endParaRPr lang="pl-PL" sz="1800" b="1">
              <a:solidFill>
                <a:prstClr val="black"/>
              </a:solidFill>
              <a:latin typeface="Apto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2C71C4-2C7D-5AAF-2CF1-8D4F65D62E5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99773" y="4153805"/>
            <a:ext cx="1917201" cy="886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prstClr val="black"/>
                </a:solidFill>
                <a:latin typeface="Aptos"/>
              </a:rPr>
              <a:t>National </a:t>
            </a:r>
            <a:br>
              <a:rPr lang="en-US" sz="1800" b="1">
                <a:latin typeface="Aptos"/>
              </a:rPr>
            </a:br>
            <a:r>
              <a:rPr lang="en-US" sz="1800" b="1">
                <a:solidFill>
                  <a:prstClr val="black"/>
                </a:solidFill>
                <a:latin typeface="Aptos"/>
              </a:rPr>
              <a:t>Occupational Credential</a:t>
            </a:r>
            <a:endParaRPr lang="pl-PL" sz="1800" b="1">
              <a:solidFill>
                <a:prstClr val="black"/>
              </a:solidFill>
              <a:latin typeface="Apto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BC91ED7-5D6A-36EE-3E0F-E9F7EAB91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E6BC4-33FF-78BB-7A15-5A8B11D1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0165" y="2637043"/>
            <a:ext cx="1371600" cy="1333930"/>
            <a:chOff x="1114010" y="2732085"/>
            <a:chExt cx="1371600" cy="1371600"/>
          </a:xfrm>
        </p:grpSpPr>
        <p:sp>
          <p:nvSpPr>
            <p:cNvPr id="14" name="AutoShape 23">
              <a:extLst>
                <a:ext uri="{FF2B5EF4-FFF2-40B4-BE49-F238E27FC236}">
                  <a16:creationId xmlns:a16="http://schemas.microsoft.com/office/drawing/2014/main" id="{36A4D7C4-ADE4-A415-2952-148DC3C64FA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a 65">
              <a:extLst>
                <a:ext uri="{FF2B5EF4-FFF2-40B4-BE49-F238E27FC236}">
                  <a16:creationId xmlns:a16="http://schemas.microsoft.com/office/drawing/2014/main" id="{151D47FF-2CB6-E115-6BC7-88157EA31CCB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7" name="Freeform 25">
                <a:extLst>
                  <a:ext uri="{FF2B5EF4-FFF2-40B4-BE49-F238E27FC236}">
                    <a16:creationId xmlns:a16="http://schemas.microsoft.com/office/drawing/2014/main" id="{3E1E6047-510C-D0D9-0C3D-E616C928E9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6">
                <a:extLst>
                  <a:ext uri="{FF2B5EF4-FFF2-40B4-BE49-F238E27FC236}">
                    <a16:creationId xmlns:a16="http://schemas.microsoft.com/office/drawing/2014/main" id="{3B3D2B61-95E8-BA8A-23E0-D92887B16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2F9627A2-EE01-0947-98F8-BC7075770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8">
                <a:extLst>
                  <a:ext uri="{FF2B5EF4-FFF2-40B4-BE49-F238E27FC236}">
                    <a16:creationId xmlns:a16="http://schemas.microsoft.com/office/drawing/2014/main" id="{5C208C5C-DD45-44CC-8793-A7E0D84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9">
                <a:extLst>
                  <a:ext uri="{FF2B5EF4-FFF2-40B4-BE49-F238E27FC236}">
                    <a16:creationId xmlns:a16="http://schemas.microsoft.com/office/drawing/2014/main" id="{FB040BAC-256F-64DC-0C92-70C08075D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5DF648-872D-9A5E-B46F-DAF7C880ECAD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56C172-D8A5-A8ED-A7BF-CD977E5E8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49366" y="2671996"/>
            <a:ext cx="1371600" cy="1292115"/>
            <a:chOff x="3257264" y="2736540"/>
            <a:chExt cx="1371600" cy="1371600"/>
          </a:xfrm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AF301996-7284-5713-C474-B2590D82AF8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upa 65">
              <a:extLst>
                <a:ext uri="{FF2B5EF4-FFF2-40B4-BE49-F238E27FC236}">
                  <a16:creationId xmlns:a16="http://schemas.microsoft.com/office/drawing/2014/main" id="{7DE1EE68-D7CC-9632-46D6-8B323C3BDE18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1C296DA7-348A-F1CF-151A-EE3A61950C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70A5609-E3FB-F7E5-921A-3E55F058A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771AD86-57DD-4C19-5BC9-040907102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D29F84B1-3D88-2035-EDE3-1777899B7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A3FC379-7F19-78BD-1447-4DBA0AF87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D1A0F6C-0064-C4FF-4F1F-DA19D08F1C54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103E63-8AB7-0899-718F-0D2F00A39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98567" y="2683174"/>
            <a:ext cx="1371600" cy="1371600"/>
            <a:chOff x="5426426" y="2775614"/>
            <a:chExt cx="1371600" cy="1371600"/>
          </a:xfrm>
        </p:grpSpPr>
        <p:sp>
          <p:nvSpPr>
            <p:cNvPr id="32" name="AutoShape 23">
              <a:extLst>
                <a:ext uri="{FF2B5EF4-FFF2-40B4-BE49-F238E27FC236}">
                  <a16:creationId xmlns:a16="http://schemas.microsoft.com/office/drawing/2014/main" id="{E8EB8682-E469-47E7-1AD9-055A6E1F9F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" name="Grupa 65">
              <a:extLst>
                <a:ext uri="{FF2B5EF4-FFF2-40B4-BE49-F238E27FC236}">
                  <a16:creationId xmlns:a16="http://schemas.microsoft.com/office/drawing/2014/main" id="{A2E1693B-D423-C561-4724-10895980D3B7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B41816F4-5A00-C057-C1F3-BD9E57C0F6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462CD1EA-7E9C-6F08-54FB-C95CD0DF2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1936D0B3-698B-452B-E627-7CCBFB1E1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2B9BB7DF-50A2-6AF9-1436-355D8CA65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B3FE71D0-A1B5-365C-0B0D-3E26B71D0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62770B9-6B84-1025-0A48-88E2DCE74E87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5" name="Graphic 34" descr="Classroom with solid fill">
              <a:extLst>
                <a:ext uri="{FF2B5EF4-FFF2-40B4-BE49-F238E27FC236}">
                  <a16:creationId xmlns:a16="http://schemas.microsoft.com/office/drawing/2014/main" id="{D36A5CEA-D3D8-89CB-CD34-F771B32245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8D0CF3-DC1C-D979-CE98-457F581E6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47768" y="2693435"/>
            <a:ext cx="1371600" cy="1371600"/>
            <a:chOff x="7703808" y="2780966"/>
            <a:chExt cx="1371600" cy="1371600"/>
          </a:xfrm>
        </p:grpSpPr>
        <p:sp>
          <p:nvSpPr>
            <p:cNvPr id="42" name="AutoShape 23">
              <a:extLst>
                <a:ext uri="{FF2B5EF4-FFF2-40B4-BE49-F238E27FC236}">
                  <a16:creationId xmlns:a16="http://schemas.microsoft.com/office/drawing/2014/main" id="{8FB028DE-4886-D1B9-E181-22C51542FE0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upa 65">
              <a:extLst>
                <a:ext uri="{FF2B5EF4-FFF2-40B4-BE49-F238E27FC236}">
                  <a16:creationId xmlns:a16="http://schemas.microsoft.com/office/drawing/2014/main" id="{0F6DC719-9A88-89DA-ACA3-CC3AE085BB4D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125A0195-4AAB-6402-D635-E60D4C8527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A40250FD-BC67-55E5-6E0A-CCE6F1985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7">
                <a:extLst>
                  <a:ext uri="{FF2B5EF4-FFF2-40B4-BE49-F238E27FC236}">
                    <a16:creationId xmlns:a16="http://schemas.microsoft.com/office/drawing/2014/main" id="{9F32965C-DF21-F4EF-8F60-C8CFDD183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56181D01-25C5-A185-5435-4EC53D58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DD03733-FBC1-3EE6-44F4-408E2142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E43064-B8E6-318A-2682-85BDF50651D3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FEEAEDC-D92C-E04B-2EBE-8CF103B99562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46" name="Google Shape;5017;p59">
                <a:extLst>
                  <a:ext uri="{FF2B5EF4-FFF2-40B4-BE49-F238E27FC236}">
                    <a16:creationId xmlns:a16="http://schemas.microsoft.com/office/drawing/2014/main" id="{D98E5057-74C8-6652-FF72-4D04DA90A660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5018;p59">
                <a:extLst>
                  <a:ext uri="{FF2B5EF4-FFF2-40B4-BE49-F238E27FC236}">
                    <a16:creationId xmlns:a16="http://schemas.microsoft.com/office/drawing/2014/main" id="{C426D02D-D7EA-BCD4-A8F9-E472094FAF89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5019;p59">
                <a:extLst>
                  <a:ext uri="{FF2B5EF4-FFF2-40B4-BE49-F238E27FC236}">
                    <a16:creationId xmlns:a16="http://schemas.microsoft.com/office/drawing/2014/main" id="{7C150E21-4798-7E18-82DC-7D277FC5F9FB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5020;p59">
                <a:extLst>
                  <a:ext uri="{FF2B5EF4-FFF2-40B4-BE49-F238E27FC236}">
                    <a16:creationId xmlns:a16="http://schemas.microsoft.com/office/drawing/2014/main" id="{43897120-E96B-DBDD-7940-854AB80533AC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5021;p59">
                <a:extLst>
                  <a:ext uri="{FF2B5EF4-FFF2-40B4-BE49-F238E27FC236}">
                    <a16:creationId xmlns:a16="http://schemas.microsoft.com/office/drawing/2014/main" id="{2BFA1057-2977-7954-B01A-2AF79B1EB6EF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DC64DB-C092-E1CA-AFFF-E59812376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72573" y="2652824"/>
            <a:ext cx="1371600" cy="1371600"/>
            <a:chOff x="9815177" y="2775614"/>
            <a:chExt cx="1371600" cy="1371600"/>
          </a:xfrm>
        </p:grpSpPr>
        <p:sp>
          <p:nvSpPr>
            <p:cNvPr id="57" name="AutoShape 23">
              <a:extLst>
                <a:ext uri="{FF2B5EF4-FFF2-40B4-BE49-F238E27FC236}">
                  <a16:creationId xmlns:a16="http://schemas.microsoft.com/office/drawing/2014/main" id="{5DC5AE32-2562-BA04-771B-61B0DB4C090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upa 65">
              <a:extLst>
                <a:ext uri="{FF2B5EF4-FFF2-40B4-BE49-F238E27FC236}">
                  <a16:creationId xmlns:a16="http://schemas.microsoft.com/office/drawing/2014/main" id="{24705879-5E8A-7302-F3CE-0C7A72B20F79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67" name="Freeform 25">
                <a:extLst>
                  <a:ext uri="{FF2B5EF4-FFF2-40B4-BE49-F238E27FC236}">
                    <a16:creationId xmlns:a16="http://schemas.microsoft.com/office/drawing/2014/main" id="{C01284E8-ACEC-01F3-4D80-1383C74B5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26">
                <a:extLst>
                  <a:ext uri="{FF2B5EF4-FFF2-40B4-BE49-F238E27FC236}">
                    <a16:creationId xmlns:a16="http://schemas.microsoft.com/office/drawing/2014/main" id="{DA0F329A-5100-E8DD-80B6-4EA38FFDD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27">
                <a:extLst>
                  <a:ext uri="{FF2B5EF4-FFF2-40B4-BE49-F238E27FC236}">
                    <a16:creationId xmlns:a16="http://schemas.microsoft.com/office/drawing/2014/main" id="{B0718561-FF37-C4BE-4BD7-D27A80992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28">
                <a:extLst>
                  <a:ext uri="{FF2B5EF4-FFF2-40B4-BE49-F238E27FC236}">
                    <a16:creationId xmlns:a16="http://schemas.microsoft.com/office/drawing/2014/main" id="{F7FFE3BA-2551-845A-2EC5-EFA66B6C0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 29">
                <a:extLst>
                  <a:ext uri="{FF2B5EF4-FFF2-40B4-BE49-F238E27FC236}">
                    <a16:creationId xmlns:a16="http://schemas.microsoft.com/office/drawing/2014/main" id="{AF021C47-2CC7-A19E-94FB-F7828878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2311243-2AF9-B4BB-5BE6-AA31AE459082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359E16E-739D-114C-2B99-E5EC672061BB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402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61" name="Google Shape;8996;p68">
                <a:extLst>
                  <a:ext uri="{FF2B5EF4-FFF2-40B4-BE49-F238E27FC236}">
                    <a16:creationId xmlns:a16="http://schemas.microsoft.com/office/drawing/2014/main" id="{3D34D894-A243-4C97-1205-3E3C352EC002}"/>
                  </a:ext>
                </a:extLst>
              </p:cNvPr>
              <p:cNvSpPr/>
              <p:nvPr/>
            </p:nvSpPr>
            <p:spPr>
              <a:xfrm>
                <a:off x="96129" y="69700"/>
                <a:ext cx="105839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8997;p68">
                <a:extLst>
                  <a:ext uri="{FF2B5EF4-FFF2-40B4-BE49-F238E27FC236}">
                    <a16:creationId xmlns:a16="http://schemas.microsoft.com/office/drawing/2014/main" id="{CB764A65-B0E5-EB42-9FF8-5739E850F009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8998;p68">
                <a:extLst>
                  <a:ext uri="{FF2B5EF4-FFF2-40B4-BE49-F238E27FC236}">
                    <a16:creationId xmlns:a16="http://schemas.microsoft.com/office/drawing/2014/main" id="{9F693DEA-4D15-B29C-3925-A73A32030701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8999;p68">
                <a:extLst>
                  <a:ext uri="{FF2B5EF4-FFF2-40B4-BE49-F238E27FC236}">
                    <a16:creationId xmlns:a16="http://schemas.microsoft.com/office/drawing/2014/main" id="{FD74A4F6-CDB6-7620-3CF5-9E52D88DFB5D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9000;p68">
                <a:extLst>
                  <a:ext uri="{FF2B5EF4-FFF2-40B4-BE49-F238E27FC236}">
                    <a16:creationId xmlns:a16="http://schemas.microsoft.com/office/drawing/2014/main" id="{2B922ED5-C887-D39E-BE9B-6083D6D445DF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9001;p68">
                <a:extLst>
                  <a:ext uri="{FF2B5EF4-FFF2-40B4-BE49-F238E27FC236}">
                    <a16:creationId xmlns:a16="http://schemas.microsoft.com/office/drawing/2014/main" id="{81797669-7E94-BA0E-627C-B2511580F028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752361B5-D68C-BAEE-17EB-F7EBBBDB7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4476" y="2778623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BC902A82-A4D5-53C7-2E33-05DCC360A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1719" y="2866144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943B3-3412-6C5A-9C50-5FD22CBE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9" y="5897706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73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3450" y="420688"/>
            <a:ext cx="11258550" cy="13255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Growth of 16-24 Year Old Students in RA</a:t>
            </a:r>
          </a:p>
        </p:txBody>
      </p:sp>
      <p:pic>
        <p:nvPicPr>
          <p:cNvPr id="9" name="Picture 8" descr="Total Youth Apprentices (16-24) Served:&#10;2020: 286,000&#10;2021: 307,000&#10;2022: 328,000&#10;2023: 353,000">
            <a:extLst>
              <a:ext uri="{FF2B5EF4-FFF2-40B4-BE49-F238E27FC236}">
                <a16:creationId xmlns:a16="http://schemas.microsoft.com/office/drawing/2014/main" id="{EC0B4BD5-95B7-EA9E-78A4-2D96363ADA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1738585"/>
            <a:ext cx="7249537" cy="4077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raph depicting the Total Youth Apprentices (ages 16-24) Served during Fiscal Years 2020-2023. In 2023, there were 353,177 youth apprentices served.">
            <a:extLst>
              <a:ext uri="{FF2B5EF4-FFF2-40B4-BE49-F238E27FC236}">
                <a16:creationId xmlns:a16="http://schemas.microsoft.com/office/drawing/2014/main" id="{7858F536-FFA4-3A6A-A8FD-74D537FD7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976" y="2819824"/>
            <a:ext cx="2676899" cy="1914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28139-B5A1-A836-1AC0-091837FD2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074" y="6123222"/>
            <a:ext cx="4137890" cy="3651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/>
              <a:t>Source:  </a:t>
            </a:r>
            <a:r>
              <a:rPr lang="en-US" sz="1800">
                <a:hlinkClick r:id="rId5" tooltip="http://www.apprenticeship.gov/"/>
              </a:rPr>
              <a:t>https://www.apprenticeship.gov/ </a:t>
            </a:r>
            <a:endParaRPr lang="en-US" sz="1800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11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6D9ECE-542E-442B-B3CF-15D88C38B252}">
  <ds:schemaRefs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4cd59d27-ca2b-4708-b9c7-7fa281384922"/>
    <ds:schemaRef ds:uri="2f00f82b-dce9-458f-ab1d-1c5fd145e21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3E02B07-B1AE-4724-BCB7-E12C53F61E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F8C1E6-EEB2-4EE1-BDE7-4BA5CDC6F817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1376</Words>
  <Application>Microsoft Office PowerPoint</Application>
  <PresentationFormat>Widescreen</PresentationFormat>
  <Paragraphs>216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</vt:lpstr>
      <vt:lpstr>Arial</vt:lpstr>
      <vt:lpstr>Calibri</vt:lpstr>
      <vt:lpstr>Montserrat SemiBold</vt:lpstr>
      <vt:lpstr>Segoe UI</vt:lpstr>
      <vt:lpstr>Wingdings</vt:lpstr>
      <vt:lpstr>Wingdings 2</vt:lpstr>
      <vt:lpstr>5_Office Theme</vt:lpstr>
      <vt:lpstr>11_Office Theme</vt:lpstr>
      <vt:lpstr>10_Office Theme</vt:lpstr>
      <vt:lpstr>1_Office Theme</vt:lpstr>
      <vt:lpstr>Help is Here!  Federal Resources to Create  Industry-Aligned Pre-Apprenticeship Programs</vt:lpstr>
      <vt:lpstr>Presenter</vt:lpstr>
      <vt:lpstr>Center of Excellence Overview</vt:lpstr>
      <vt:lpstr>Assessing Your RA Knowledge 1</vt:lpstr>
      <vt:lpstr>Getting Started:  RA Basics and Benefits</vt:lpstr>
      <vt:lpstr>What Is Registered Apprenticeship (RA)?</vt:lpstr>
      <vt:lpstr>Spans all Sectors</vt:lpstr>
      <vt:lpstr>Five Core Components of RA</vt:lpstr>
      <vt:lpstr>Growth of 16-24 Year Old Students in RA</vt:lpstr>
      <vt:lpstr>RA Offers Clear Benefits for Students</vt:lpstr>
      <vt:lpstr>Quality Pre-Apprenticeship Programs</vt:lpstr>
      <vt:lpstr>What is Pre-Apprenticeship? </vt:lpstr>
      <vt:lpstr>Well Aligned with CTE</vt:lpstr>
      <vt:lpstr>TRACK: Tech Ready Apprentices for Careers in Kentucky</vt:lpstr>
      <vt:lpstr>Components of Quality Pre-Apprenticeship </vt:lpstr>
      <vt:lpstr>What Kind of Help Is Available?</vt:lpstr>
      <vt:lpstr>DOL Apprenticeship.gov</vt:lpstr>
      <vt:lpstr>Funding, Resources: DOL Intermediaries, Grantees 1</vt:lpstr>
      <vt:lpstr>Funding, Resources: WIOA Title</vt:lpstr>
      <vt:lpstr>Funding, Resources: SNAP E&amp;T 1</vt:lpstr>
      <vt:lpstr>Federal Student Aid Programs 1</vt:lpstr>
      <vt:lpstr>Helpful QR Codes</vt:lpstr>
      <vt:lpstr>Questions</vt:lpstr>
      <vt:lpstr>Contact Us, Become a Partner</vt:lpstr>
      <vt:lpstr>Thank You for Joining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ACTE CareerTech 2024 Help Is Here Federal Resources to Create Industry-Aligned Pre-Apprenticeship Programs</dc:title>
  <dc:subject>pre-apprenticeship, youth apprenticeship, federal resources</dc:subject>
  <dc:creator>Lauren Fraulo, Alan Dodkowitz, Melissa Aguilar-Southard, Katie Adams</dc:creator>
  <cp:keywords>pre-apprenticeship, youth apprenticeship, federal resources</cp:keywords>
  <cp:lastModifiedBy>Colleen Beck</cp:lastModifiedBy>
  <cp:revision>3</cp:revision>
  <dcterms:created xsi:type="dcterms:W3CDTF">2024-11-25T19:16:38Z</dcterms:created>
  <dcterms:modified xsi:type="dcterms:W3CDTF">2025-03-14T13:46:21Z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