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4" r:id="rId5"/>
    <p:sldMasterId id="2147483685" r:id="rId6"/>
    <p:sldMasterId id="2147483721" r:id="rId7"/>
    <p:sldMasterId id="2147483736" r:id="rId8"/>
  </p:sldMasterIdLst>
  <p:notesMasterIdLst>
    <p:notesMasterId r:id="rId41"/>
  </p:notesMasterIdLst>
  <p:sldIdLst>
    <p:sldId id="348" r:id="rId9"/>
    <p:sldId id="2147327183" r:id="rId10"/>
    <p:sldId id="1737" r:id="rId11"/>
    <p:sldId id="2147327209" r:id="rId12"/>
    <p:sldId id="1738" r:id="rId13"/>
    <p:sldId id="2147327187" r:id="rId14"/>
    <p:sldId id="2147327188" r:id="rId15"/>
    <p:sldId id="2147327205" r:id="rId16"/>
    <p:sldId id="2147327185" r:id="rId17"/>
    <p:sldId id="2147327189" r:id="rId18"/>
    <p:sldId id="355" r:id="rId19"/>
    <p:sldId id="2147327200" r:id="rId20"/>
    <p:sldId id="2147327191" r:id="rId21"/>
    <p:sldId id="2147327196" r:id="rId22"/>
    <p:sldId id="2147327219" r:id="rId23"/>
    <p:sldId id="2147327193" r:id="rId24"/>
    <p:sldId id="2147327217" r:id="rId25"/>
    <p:sldId id="2147327199" r:id="rId26"/>
    <p:sldId id="2147327198" r:id="rId27"/>
    <p:sldId id="2147327201" r:id="rId28"/>
    <p:sldId id="258" r:id="rId29"/>
    <p:sldId id="266" r:id="rId30"/>
    <p:sldId id="2147327202" r:id="rId31"/>
    <p:sldId id="2147327203" r:id="rId32"/>
    <p:sldId id="2147327204" r:id="rId33"/>
    <p:sldId id="265" r:id="rId34"/>
    <p:sldId id="2147327206" r:id="rId35"/>
    <p:sldId id="1780" r:id="rId36"/>
    <p:sldId id="2147327177" r:id="rId37"/>
    <p:sldId id="953" r:id="rId38"/>
    <p:sldId id="2147327216" r:id="rId39"/>
    <p:sldId id="25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6CE03-D15A-10E9-90DC-783B683A060E}" name="Stacy OKeefe" initials="SO" userId="S::Stacy.OKeefe@safalpartners.com::5563009d-0437-4d00-98a2-542f8836308c" providerId="AD"/>
  <p188:author id="{D202D45A-8AB2-13EE-0E95-76A7F917D8F1}" name="Nicole Klues" initials="NK" userId="S::Nicole.Klues@safalpartners.com::41985e93-cdf7-420c-b679-bc5fa512c100" providerId="AD"/>
  <p188:author id="{F5CDE29B-3EFC-D5BE-8DDE-F756FF4E4250}" name="Jana Bauer" initials="JB" userId="S::jana.bauer@safalpartners.com::f18a3f3c-4c69-4a10-b4b6-ac99762a0cf5" providerId="AD"/>
  <p188:author id="{BEA4BADA-3A62-75E9-1149-3637B0CB55BB}" name="Fleet, Abby" initials="FA" userId="S::afleet@bcm.edu::c878d58f-c565-41dc-a684-9d168b397a3f" providerId="AD"/>
  <p188:author id="{0ABD24EA-DDBB-4692-4228-62DA1726C1D4}" name="Judy Blanchard" initials="JB" userId="S::Judy.Blanchard@safalpartners.com::996cf39c-9499-4183-809a-e47cbd595690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96"/>
    <a:srgbClr val="FAAB1C"/>
    <a:srgbClr val="00015E"/>
    <a:srgbClr val="483848"/>
    <a:srgbClr val="61438D"/>
    <a:srgbClr val="990033"/>
    <a:srgbClr val="112E69"/>
    <a:srgbClr val="064158"/>
    <a:srgbClr val="495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2E81FD-734D-410B-B9C7-12F940B29D81}" v="24" dt="2025-03-04T21:30:10.3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72354" autoAdjust="0"/>
  </p:normalViewPr>
  <p:slideViewPr>
    <p:cSldViewPr snapToGrid="0">
      <p:cViewPr varScale="1">
        <p:scale>
          <a:sx n="49" d="100"/>
          <a:sy n="49" d="100"/>
        </p:scale>
        <p:origin x="1166" y="43"/>
      </p:cViewPr>
      <p:guideLst/>
    </p:cSldViewPr>
  </p:slideViewPr>
  <p:outlineViewPr>
    <p:cViewPr>
      <p:scale>
        <a:sx n="33" d="100"/>
        <a:sy n="33" d="100"/>
      </p:scale>
      <p:origin x="0" y="-3250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6C3325-8EA3-4C5D-95DB-56FC31E8BA73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BF6DDE-C277-4299-BC6A-23C0565721A8}">
      <dgm:prSet phldrT="[Text]" custT="1"/>
      <dgm:spPr/>
      <dgm:t>
        <a:bodyPr/>
        <a:lstStyle/>
        <a:p>
          <a:endParaRPr lang="en-US" sz="1800" i="1" dirty="0"/>
        </a:p>
      </dgm:t>
    </dgm:pt>
    <dgm:pt modelId="{887DCFCC-454F-4075-BC8B-743F4AEBFB3B}" type="parTrans" cxnId="{88ACA86C-A9EA-4821-A234-6527F37715A4}">
      <dgm:prSet/>
      <dgm:spPr/>
      <dgm:t>
        <a:bodyPr/>
        <a:lstStyle/>
        <a:p>
          <a:endParaRPr lang="en-US"/>
        </a:p>
      </dgm:t>
    </dgm:pt>
    <dgm:pt modelId="{25B4DF83-4F48-4CC9-9EE4-FB6C6FB53BF2}" type="sibTrans" cxnId="{88ACA86C-A9EA-4821-A234-6527F37715A4}">
      <dgm:prSet/>
      <dgm:spPr/>
      <dgm:t>
        <a:bodyPr/>
        <a:lstStyle/>
        <a:p>
          <a:endParaRPr lang="en-US"/>
        </a:p>
      </dgm:t>
    </dgm:pt>
    <dgm:pt modelId="{01CB1485-5F4D-4ABA-B695-66B6FE9245F3}">
      <dgm:prSet phldrT="[Text]" custT="1"/>
      <dgm:spPr/>
      <dgm:t>
        <a:bodyPr/>
        <a:lstStyle/>
        <a:p>
          <a:endParaRPr lang="en-US" sz="2000" i="1" dirty="0"/>
        </a:p>
      </dgm:t>
    </dgm:pt>
    <dgm:pt modelId="{8EED4748-3E00-4448-AE6B-6BA2291E86D2}" type="parTrans" cxnId="{62B41AD2-4CC5-4316-A309-8496306383CF}">
      <dgm:prSet/>
      <dgm:spPr/>
      <dgm:t>
        <a:bodyPr/>
        <a:lstStyle/>
        <a:p>
          <a:endParaRPr lang="en-US"/>
        </a:p>
      </dgm:t>
    </dgm:pt>
    <dgm:pt modelId="{F3B7AD42-DE33-4D3E-80BE-A90BDD1EC76E}" type="sibTrans" cxnId="{62B41AD2-4CC5-4316-A309-8496306383CF}">
      <dgm:prSet/>
      <dgm:spPr/>
      <dgm:t>
        <a:bodyPr/>
        <a:lstStyle/>
        <a:p>
          <a:endParaRPr lang="en-US"/>
        </a:p>
      </dgm:t>
    </dgm:pt>
    <dgm:pt modelId="{F030229B-CAAC-4D4E-9891-109305327AA1}">
      <dgm:prSet phldrT="[Text]" custT="1"/>
      <dgm:spPr/>
      <dgm:t>
        <a:bodyPr/>
        <a:lstStyle/>
        <a:p>
          <a:endParaRPr lang="en-US" sz="2400" dirty="0"/>
        </a:p>
      </dgm:t>
    </dgm:pt>
    <dgm:pt modelId="{D64DDAE1-51F6-4052-B8B2-E10FC523CABB}" type="parTrans" cxnId="{15B0D09F-CB31-4571-9A1B-D92FF94DA2E6}">
      <dgm:prSet/>
      <dgm:spPr/>
      <dgm:t>
        <a:bodyPr/>
        <a:lstStyle/>
        <a:p>
          <a:endParaRPr lang="en-US"/>
        </a:p>
      </dgm:t>
    </dgm:pt>
    <dgm:pt modelId="{085D46D7-1058-4914-9F9A-4326B8A4272D}" type="sibTrans" cxnId="{15B0D09F-CB31-4571-9A1B-D92FF94DA2E6}">
      <dgm:prSet/>
      <dgm:spPr/>
      <dgm:t>
        <a:bodyPr/>
        <a:lstStyle/>
        <a:p>
          <a:endParaRPr lang="en-US"/>
        </a:p>
      </dgm:t>
    </dgm:pt>
    <dgm:pt modelId="{6E6D92EE-1D40-4938-AAC2-72DB884E05E8}" type="pres">
      <dgm:prSet presAssocID="{366C3325-8EA3-4C5D-95DB-56FC31E8BA73}" presName="rootnode" presStyleCnt="0">
        <dgm:presLayoutVars>
          <dgm:chMax/>
          <dgm:chPref/>
          <dgm:dir/>
          <dgm:animLvl val="lvl"/>
        </dgm:presLayoutVars>
      </dgm:prSet>
      <dgm:spPr/>
    </dgm:pt>
    <dgm:pt modelId="{0792C2C5-953C-4B85-9519-152B1E363E33}" type="pres">
      <dgm:prSet presAssocID="{06BF6DDE-C277-4299-BC6A-23C0565721A8}" presName="composite" presStyleCnt="0"/>
      <dgm:spPr/>
    </dgm:pt>
    <dgm:pt modelId="{DFE22F79-C76E-4436-83BD-7A116577FFF3}" type="pres">
      <dgm:prSet presAssocID="{06BF6DDE-C277-4299-BC6A-23C0565721A8}" presName="LShape" presStyleLbl="alignNode1" presStyleIdx="0" presStyleCnt="5"/>
      <dgm:spPr>
        <a:solidFill>
          <a:srgbClr val="FAAB1C"/>
        </a:solidFill>
        <a:ln>
          <a:solidFill>
            <a:srgbClr val="FAAB1C"/>
          </a:solidFill>
        </a:ln>
      </dgm:spPr>
    </dgm:pt>
    <dgm:pt modelId="{E15E59E5-1149-40D4-AA2E-34ADEAABBD3C}" type="pres">
      <dgm:prSet presAssocID="{06BF6DDE-C277-4299-BC6A-23C0565721A8}" presName="ParentText" presStyleLbl="revTx" presStyleIdx="0" presStyleCnt="3" custScaleX="111316" custLinFactNeighborX="11254">
        <dgm:presLayoutVars>
          <dgm:chMax val="0"/>
          <dgm:chPref val="0"/>
          <dgm:bulletEnabled val="1"/>
        </dgm:presLayoutVars>
      </dgm:prSet>
      <dgm:spPr/>
    </dgm:pt>
    <dgm:pt modelId="{FA6266FC-D57A-4A0C-ADD9-95B0D6001FD9}" type="pres">
      <dgm:prSet presAssocID="{06BF6DDE-C277-4299-BC6A-23C0565721A8}" presName="Triangle" presStyleLbl="alignNode1" presStyleIdx="1" presStyleCnt="5"/>
      <dgm:spPr>
        <a:solidFill>
          <a:srgbClr val="00015E"/>
        </a:solidFill>
        <a:ln>
          <a:solidFill>
            <a:srgbClr val="00015E"/>
          </a:solidFill>
        </a:ln>
      </dgm:spPr>
    </dgm:pt>
    <dgm:pt modelId="{07D6BE65-8BF0-4748-A4BF-7B607C108523}" type="pres">
      <dgm:prSet presAssocID="{25B4DF83-4F48-4CC9-9EE4-FB6C6FB53BF2}" presName="sibTrans" presStyleCnt="0"/>
      <dgm:spPr/>
    </dgm:pt>
    <dgm:pt modelId="{B5D545CF-EEE0-4AC6-A134-5FDF6E3B6680}" type="pres">
      <dgm:prSet presAssocID="{25B4DF83-4F48-4CC9-9EE4-FB6C6FB53BF2}" presName="space" presStyleCnt="0"/>
      <dgm:spPr/>
    </dgm:pt>
    <dgm:pt modelId="{476DFBCA-CD88-4CF4-AC6C-2707BF25B275}" type="pres">
      <dgm:prSet presAssocID="{01CB1485-5F4D-4ABA-B695-66B6FE9245F3}" presName="composite" presStyleCnt="0"/>
      <dgm:spPr/>
    </dgm:pt>
    <dgm:pt modelId="{52DB609B-D383-4CB8-B13C-87EB6CECF031}" type="pres">
      <dgm:prSet presAssocID="{01CB1485-5F4D-4ABA-B695-66B6FE9245F3}" presName="LShape" presStyleLbl="alignNode1" presStyleIdx="2" presStyleCnt="5"/>
      <dgm:spPr>
        <a:solidFill>
          <a:srgbClr val="FAAB1C"/>
        </a:solidFill>
        <a:ln>
          <a:solidFill>
            <a:srgbClr val="FAAB1C"/>
          </a:solidFill>
        </a:ln>
      </dgm:spPr>
    </dgm:pt>
    <dgm:pt modelId="{3B81FB4A-1F6E-45DB-A671-1464AA51C13C}" type="pres">
      <dgm:prSet presAssocID="{01CB1485-5F4D-4ABA-B695-66B6FE9245F3}" presName="ParentText" presStyleLbl="revTx" presStyleIdx="1" presStyleCnt="3" custLinFactX="1117916" custLinFactY="200000" custLinFactNeighborX="1200000" custLinFactNeighborY="254601">
        <dgm:presLayoutVars>
          <dgm:chMax val="0"/>
          <dgm:chPref val="0"/>
          <dgm:bulletEnabled val="1"/>
        </dgm:presLayoutVars>
      </dgm:prSet>
      <dgm:spPr/>
    </dgm:pt>
    <dgm:pt modelId="{5FCCCD37-0BAE-47D8-8736-83115FCBE661}" type="pres">
      <dgm:prSet presAssocID="{01CB1485-5F4D-4ABA-B695-66B6FE9245F3}" presName="Triangle" presStyleLbl="alignNode1" presStyleIdx="3" presStyleCnt="5"/>
      <dgm:spPr>
        <a:solidFill>
          <a:srgbClr val="00015E"/>
        </a:solidFill>
        <a:ln>
          <a:solidFill>
            <a:srgbClr val="00015E"/>
          </a:solidFill>
        </a:ln>
      </dgm:spPr>
    </dgm:pt>
    <dgm:pt modelId="{4C5070E8-AF81-43EB-9269-D4F8AA78603D}" type="pres">
      <dgm:prSet presAssocID="{F3B7AD42-DE33-4D3E-80BE-A90BDD1EC76E}" presName="sibTrans" presStyleCnt="0"/>
      <dgm:spPr/>
    </dgm:pt>
    <dgm:pt modelId="{EAE018A0-C3AB-4724-9B1A-B223FE26C80D}" type="pres">
      <dgm:prSet presAssocID="{F3B7AD42-DE33-4D3E-80BE-A90BDD1EC76E}" presName="space" presStyleCnt="0"/>
      <dgm:spPr/>
    </dgm:pt>
    <dgm:pt modelId="{634A02FF-BE99-4868-A3C3-5ECD752E2837}" type="pres">
      <dgm:prSet presAssocID="{F030229B-CAAC-4D4E-9891-109305327AA1}" presName="composite" presStyleCnt="0"/>
      <dgm:spPr/>
    </dgm:pt>
    <dgm:pt modelId="{E5F90751-4716-4145-BE6A-57188929441C}" type="pres">
      <dgm:prSet presAssocID="{F030229B-CAAC-4D4E-9891-109305327AA1}" presName="LShape" presStyleLbl="alignNode1" presStyleIdx="4" presStyleCnt="5"/>
      <dgm:spPr>
        <a:solidFill>
          <a:srgbClr val="FAAB1C"/>
        </a:solidFill>
        <a:ln>
          <a:solidFill>
            <a:srgbClr val="FAAB1C"/>
          </a:solidFill>
        </a:ln>
      </dgm:spPr>
    </dgm:pt>
    <dgm:pt modelId="{FFC6CAC2-9F37-471A-AE00-2A1698B0FD16}" type="pres">
      <dgm:prSet presAssocID="{F030229B-CAAC-4D4E-9891-109305327AA1}" presName="ParentText" presStyleLbl="revTx" presStyleIdx="2" presStyleCnt="3" custScaleX="96406" custLinFactX="-287684" custLinFactY="66922" custLinFactNeighborX="-3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88ACA86C-A9EA-4821-A234-6527F37715A4}" srcId="{366C3325-8EA3-4C5D-95DB-56FC31E8BA73}" destId="{06BF6DDE-C277-4299-BC6A-23C0565721A8}" srcOrd="0" destOrd="0" parTransId="{887DCFCC-454F-4075-BC8B-743F4AEBFB3B}" sibTransId="{25B4DF83-4F48-4CC9-9EE4-FB6C6FB53BF2}"/>
    <dgm:cxn modelId="{15B0D09F-CB31-4571-9A1B-D92FF94DA2E6}" srcId="{366C3325-8EA3-4C5D-95DB-56FC31E8BA73}" destId="{F030229B-CAAC-4D4E-9891-109305327AA1}" srcOrd="2" destOrd="0" parTransId="{D64DDAE1-51F6-4052-B8B2-E10FC523CABB}" sibTransId="{085D46D7-1058-4914-9F9A-4326B8A4272D}"/>
    <dgm:cxn modelId="{DF491BC3-5ED2-4E80-A004-69CD4E2C4A6A}" type="presOf" srcId="{01CB1485-5F4D-4ABA-B695-66B6FE9245F3}" destId="{3B81FB4A-1F6E-45DB-A671-1464AA51C13C}" srcOrd="0" destOrd="0" presId="urn:microsoft.com/office/officeart/2009/3/layout/StepUpProcess"/>
    <dgm:cxn modelId="{62B41AD2-4CC5-4316-A309-8496306383CF}" srcId="{366C3325-8EA3-4C5D-95DB-56FC31E8BA73}" destId="{01CB1485-5F4D-4ABA-B695-66B6FE9245F3}" srcOrd="1" destOrd="0" parTransId="{8EED4748-3E00-4448-AE6B-6BA2291E86D2}" sibTransId="{F3B7AD42-DE33-4D3E-80BE-A90BDD1EC76E}"/>
    <dgm:cxn modelId="{26F8DBD7-865A-4219-BC77-5D0F0E9BC189}" type="presOf" srcId="{06BF6DDE-C277-4299-BC6A-23C0565721A8}" destId="{E15E59E5-1149-40D4-AA2E-34ADEAABBD3C}" srcOrd="0" destOrd="0" presId="urn:microsoft.com/office/officeart/2009/3/layout/StepUpProcess"/>
    <dgm:cxn modelId="{608D92F0-3379-4DE8-BB52-2AA0DD0FBFB2}" type="presOf" srcId="{F030229B-CAAC-4D4E-9891-109305327AA1}" destId="{FFC6CAC2-9F37-471A-AE00-2A1698B0FD16}" srcOrd="0" destOrd="0" presId="urn:microsoft.com/office/officeart/2009/3/layout/StepUpProcess"/>
    <dgm:cxn modelId="{9483F8F3-9A50-48BE-A10A-FEEC999A200E}" type="presOf" srcId="{366C3325-8EA3-4C5D-95DB-56FC31E8BA73}" destId="{6E6D92EE-1D40-4938-AAC2-72DB884E05E8}" srcOrd="0" destOrd="0" presId="urn:microsoft.com/office/officeart/2009/3/layout/StepUpProcess"/>
    <dgm:cxn modelId="{14113DB6-A588-443A-8BA7-E44961FA0699}" type="presParOf" srcId="{6E6D92EE-1D40-4938-AAC2-72DB884E05E8}" destId="{0792C2C5-953C-4B85-9519-152B1E363E33}" srcOrd="0" destOrd="0" presId="urn:microsoft.com/office/officeart/2009/3/layout/StepUpProcess"/>
    <dgm:cxn modelId="{50B34F62-B4A8-4629-9ABC-8EBA3FB5493C}" type="presParOf" srcId="{0792C2C5-953C-4B85-9519-152B1E363E33}" destId="{DFE22F79-C76E-4436-83BD-7A116577FFF3}" srcOrd="0" destOrd="0" presId="urn:microsoft.com/office/officeart/2009/3/layout/StepUpProcess"/>
    <dgm:cxn modelId="{FE2A60F1-6B3D-4B8F-9E26-D3C43CD7682A}" type="presParOf" srcId="{0792C2C5-953C-4B85-9519-152B1E363E33}" destId="{E15E59E5-1149-40D4-AA2E-34ADEAABBD3C}" srcOrd="1" destOrd="0" presId="urn:microsoft.com/office/officeart/2009/3/layout/StepUpProcess"/>
    <dgm:cxn modelId="{CB59390B-2B6C-4AED-AE7D-46C45E064066}" type="presParOf" srcId="{0792C2C5-953C-4B85-9519-152B1E363E33}" destId="{FA6266FC-D57A-4A0C-ADD9-95B0D6001FD9}" srcOrd="2" destOrd="0" presId="urn:microsoft.com/office/officeart/2009/3/layout/StepUpProcess"/>
    <dgm:cxn modelId="{A822F871-BF90-43C6-ADAC-4E0B2BED5726}" type="presParOf" srcId="{6E6D92EE-1D40-4938-AAC2-72DB884E05E8}" destId="{07D6BE65-8BF0-4748-A4BF-7B607C108523}" srcOrd="1" destOrd="0" presId="urn:microsoft.com/office/officeart/2009/3/layout/StepUpProcess"/>
    <dgm:cxn modelId="{D7064579-4B38-4284-8BBE-D42F7541E6A7}" type="presParOf" srcId="{07D6BE65-8BF0-4748-A4BF-7B607C108523}" destId="{B5D545CF-EEE0-4AC6-A134-5FDF6E3B6680}" srcOrd="0" destOrd="0" presId="urn:microsoft.com/office/officeart/2009/3/layout/StepUpProcess"/>
    <dgm:cxn modelId="{AA9C16EF-1577-4179-8071-4788498D9321}" type="presParOf" srcId="{6E6D92EE-1D40-4938-AAC2-72DB884E05E8}" destId="{476DFBCA-CD88-4CF4-AC6C-2707BF25B275}" srcOrd="2" destOrd="0" presId="urn:microsoft.com/office/officeart/2009/3/layout/StepUpProcess"/>
    <dgm:cxn modelId="{07EDA441-F805-4A42-9E09-5EA6E274D234}" type="presParOf" srcId="{476DFBCA-CD88-4CF4-AC6C-2707BF25B275}" destId="{52DB609B-D383-4CB8-B13C-87EB6CECF031}" srcOrd="0" destOrd="0" presId="urn:microsoft.com/office/officeart/2009/3/layout/StepUpProcess"/>
    <dgm:cxn modelId="{0105F74C-7D08-45F9-A16C-B683E9CABCD7}" type="presParOf" srcId="{476DFBCA-CD88-4CF4-AC6C-2707BF25B275}" destId="{3B81FB4A-1F6E-45DB-A671-1464AA51C13C}" srcOrd="1" destOrd="0" presId="urn:microsoft.com/office/officeart/2009/3/layout/StepUpProcess"/>
    <dgm:cxn modelId="{3F37B81E-29C0-4BE3-B63A-52177518405E}" type="presParOf" srcId="{476DFBCA-CD88-4CF4-AC6C-2707BF25B275}" destId="{5FCCCD37-0BAE-47D8-8736-83115FCBE661}" srcOrd="2" destOrd="0" presId="urn:microsoft.com/office/officeart/2009/3/layout/StepUpProcess"/>
    <dgm:cxn modelId="{68665F0A-8F43-43BE-9401-303BD03E10A0}" type="presParOf" srcId="{6E6D92EE-1D40-4938-AAC2-72DB884E05E8}" destId="{4C5070E8-AF81-43EB-9269-D4F8AA78603D}" srcOrd="3" destOrd="0" presId="urn:microsoft.com/office/officeart/2009/3/layout/StepUpProcess"/>
    <dgm:cxn modelId="{AF2BAC21-B1A4-4221-8AD1-92AA1F0C9DA0}" type="presParOf" srcId="{4C5070E8-AF81-43EB-9269-D4F8AA78603D}" destId="{EAE018A0-C3AB-4724-9B1A-B223FE26C80D}" srcOrd="0" destOrd="0" presId="urn:microsoft.com/office/officeart/2009/3/layout/StepUpProcess"/>
    <dgm:cxn modelId="{C23B6C72-D9C5-41F1-97E4-7F35E71B48D6}" type="presParOf" srcId="{6E6D92EE-1D40-4938-AAC2-72DB884E05E8}" destId="{634A02FF-BE99-4868-A3C3-5ECD752E2837}" srcOrd="4" destOrd="0" presId="urn:microsoft.com/office/officeart/2009/3/layout/StepUpProcess"/>
    <dgm:cxn modelId="{CEFF660F-522B-4FAB-8DE0-FB96843FDF02}" type="presParOf" srcId="{634A02FF-BE99-4868-A3C3-5ECD752E2837}" destId="{E5F90751-4716-4145-BE6A-57188929441C}" srcOrd="0" destOrd="0" presId="urn:microsoft.com/office/officeart/2009/3/layout/StepUpProcess"/>
    <dgm:cxn modelId="{6CA2F20C-903D-4D78-852D-A625D79CF3CA}" type="presParOf" srcId="{634A02FF-BE99-4868-A3C3-5ECD752E2837}" destId="{FFC6CAC2-9F37-471A-AE00-2A1698B0FD1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22F79-C76E-4436-83BD-7A116577FFF3}">
      <dsp:nvSpPr>
        <dsp:cNvPr id="0" name=""/>
        <dsp:cNvSpPr/>
      </dsp:nvSpPr>
      <dsp:spPr>
        <a:xfrm rot="5400000">
          <a:off x="443785" y="1536866"/>
          <a:ext cx="1329750" cy="2212674"/>
        </a:xfrm>
        <a:prstGeom prst="corner">
          <a:avLst>
            <a:gd name="adj1" fmla="val 16120"/>
            <a:gd name="adj2" fmla="val 16110"/>
          </a:avLst>
        </a:prstGeom>
        <a:solidFill>
          <a:srgbClr val="FAAB1C"/>
        </a:solidFill>
        <a:ln w="12700" cap="flat" cmpd="sng" algn="ctr">
          <a:solidFill>
            <a:srgbClr val="FAAB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E59E5-1149-40D4-AA2E-34ADEAABBD3C}">
      <dsp:nvSpPr>
        <dsp:cNvPr id="0" name=""/>
        <dsp:cNvSpPr/>
      </dsp:nvSpPr>
      <dsp:spPr>
        <a:xfrm>
          <a:off x="333603" y="2197979"/>
          <a:ext cx="2223664" cy="175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 dirty="0"/>
        </a:p>
      </dsp:txBody>
      <dsp:txXfrm>
        <a:off x="333603" y="2197979"/>
        <a:ext cx="2223664" cy="1751026"/>
      </dsp:txXfrm>
    </dsp:sp>
    <dsp:sp modelId="{FA6266FC-D57A-4A0C-ADD9-95B0D6001FD9}">
      <dsp:nvSpPr>
        <dsp:cNvPr id="0" name=""/>
        <dsp:cNvSpPr/>
      </dsp:nvSpPr>
      <dsp:spPr>
        <a:xfrm>
          <a:off x="1842523" y="1373966"/>
          <a:ext cx="376908" cy="376908"/>
        </a:xfrm>
        <a:prstGeom prst="triangle">
          <a:avLst>
            <a:gd name="adj" fmla="val 100000"/>
          </a:avLst>
        </a:prstGeom>
        <a:solidFill>
          <a:srgbClr val="00015E"/>
        </a:solidFill>
        <a:ln w="12700" cap="flat" cmpd="sng" algn="ctr">
          <a:solidFill>
            <a:srgbClr val="00015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B609B-D383-4CB8-B13C-87EB6CECF031}">
      <dsp:nvSpPr>
        <dsp:cNvPr id="0" name=""/>
        <dsp:cNvSpPr/>
      </dsp:nvSpPr>
      <dsp:spPr>
        <a:xfrm rot="5400000">
          <a:off x="3002280" y="931732"/>
          <a:ext cx="1329750" cy="2212674"/>
        </a:xfrm>
        <a:prstGeom prst="corner">
          <a:avLst>
            <a:gd name="adj1" fmla="val 16120"/>
            <a:gd name="adj2" fmla="val 16110"/>
          </a:avLst>
        </a:prstGeom>
        <a:solidFill>
          <a:srgbClr val="FAAB1C"/>
        </a:solidFill>
        <a:ln w="12700" cap="flat" cmpd="sng" algn="ctr">
          <a:solidFill>
            <a:srgbClr val="FAAB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1FB4A-1F6E-45DB-A671-1464AA51C13C}">
      <dsp:nvSpPr>
        <dsp:cNvPr id="0" name=""/>
        <dsp:cNvSpPr/>
      </dsp:nvSpPr>
      <dsp:spPr>
        <a:xfrm>
          <a:off x="5336697" y="2966039"/>
          <a:ext cx="1997614" cy="175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i="1" kern="1200" dirty="0"/>
        </a:p>
      </dsp:txBody>
      <dsp:txXfrm>
        <a:off x="5336697" y="2966039"/>
        <a:ext cx="1997614" cy="1751026"/>
      </dsp:txXfrm>
    </dsp:sp>
    <dsp:sp modelId="{5FCCCD37-0BAE-47D8-8736-83115FCBE661}">
      <dsp:nvSpPr>
        <dsp:cNvPr id="0" name=""/>
        <dsp:cNvSpPr/>
      </dsp:nvSpPr>
      <dsp:spPr>
        <a:xfrm>
          <a:off x="4401018" y="768832"/>
          <a:ext cx="376908" cy="376908"/>
        </a:xfrm>
        <a:prstGeom prst="triangle">
          <a:avLst>
            <a:gd name="adj" fmla="val 100000"/>
          </a:avLst>
        </a:prstGeom>
        <a:solidFill>
          <a:srgbClr val="00015E"/>
        </a:solidFill>
        <a:ln w="12700" cap="flat" cmpd="sng" algn="ctr">
          <a:solidFill>
            <a:srgbClr val="00015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90751-4716-4145-BE6A-57188929441C}">
      <dsp:nvSpPr>
        <dsp:cNvPr id="0" name=""/>
        <dsp:cNvSpPr/>
      </dsp:nvSpPr>
      <dsp:spPr>
        <a:xfrm rot="5400000">
          <a:off x="5560776" y="326598"/>
          <a:ext cx="1329750" cy="2212674"/>
        </a:xfrm>
        <a:prstGeom prst="corner">
          <a:avLst>
            <a:gd name="adj1" fmla="val 16120"/>
            <a:gd name="adj2" fmla="val 16110"/>
          </a:avLst>
        </a:prstGeom>
        <a:solidFill>
          <a:srgbClr val="FAAB1C"/>
        </a:solidFill>
        <a:ln w="12700" cap="flat" cmpd="sng" algn="ctr">
          <a:solidFill>
            <a:srgbClr val="FAAB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6CAC2-9F37-471A-AE00-2A1698B0FD16}">
      <dsp:nvSpPr>
        <dsp:cNvPr id="0" name=""/>
        <dsp:cNvSpPr/>
      </dsp:nvSpPr>
      <dsp:spPr>
        <a:xfrm>
          <a:off x="0" y="2966039"/>
          <a:ext cx="1925820" cy="175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2966039"/>
        <a:ext cx="1925820" cy="1751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84B4F-0EA1-40B3-8559-0FEADF94191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6640B-FDA0-4B1A-B9D6-B68E5F65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Aft>
                <a:spcPts val="800"/>
              </a:spcAft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252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6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0E736-9695-7B5A-426C-13A44873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94AB69-1E3D-F3E1-6F8D-0A21D65E2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13823F-3A0E-87E0-1718-499E3B2FD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8590D-5AD6-D16B-500B-EA8F6E32B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055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0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60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0E736-9695-7B5A-426C-13A44873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94AB69-1E3D-F3E1-6F8D-0A21D65E2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13823F-3A0E-87E0-1718-499E3B2FD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dirty="0">
              <a:solidFill>
                <a:srgbClr val="00015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8590D-5AD6-D16B-500B-EA8F6E32B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995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68BFA-800C-CC6F-B02F-58F4D924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A58802-0221-7E3B-D69D-F42BC19A8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4C8871-3978-5183-D3F6-0658AC67D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sz="11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28EC3-73A7-1419-30AF-273B22C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10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91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25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5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6640B-FDA0-4B1A-B9D6-B68E5F65C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2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90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1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28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3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57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50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38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64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78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4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6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06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01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33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48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A8D3A-2891-4EF0-ADBF-771F49B92F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8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6640B-FDA0-4B1A-B9D6-B68E5F65CA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6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D6E76-3F9C-5BB1-AECB-9204E36706C7}"/>
              </a:ext>
            </a:extLst>
          </p:cNvPr>
          <p:cNvSpPr txBox="1"/>
          <p:nvPr userDrawn="1"/>
        </p:nvSpPr>
        <p:spPr>
          <a:xfrm>
            <a:off x="3066473" y="2872969"/>
            <a:ext cx="605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Montserrat" panose="02000505000000020004" pitchFamily="2" charset="77"/>
              </a:rPr>
              <a:t>Subtitle goes in this space under the headline/title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Montserrat" panose="00000500000000000000" pitchFamily="2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83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06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22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40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4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93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22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057109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95938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0840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3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3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51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00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7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3738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05652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7505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09069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732" y="1825625"/>
            <a:ext cx="1816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0886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0E10D-6D1C-6147-FD90-85895F929A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58592" y="1846701"/>
            <a:ext cx="167784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3B42B2-763A-FE8C-06EB-45F87526C7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7754" y="1888331"/>
            <a:ext cx="1687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AD4A6B-0625-05F5-FB69-D576479408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4044" y="1879600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1CE14F5-B4BA-B117-E289-A0B88CE778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9161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507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881E40-8CC0-3153-E393-0BB08BE841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70410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25993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61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B0CB87-15DF-9EFE-851F-B01B16B57B2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733923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3A80D1-A083-3EF9-D9DD-EE449CE390D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9246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286" y="-1249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285524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4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2310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4DEE-6F20-E849-CC39-02548226E15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057570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40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1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32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79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84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9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97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654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537B62-BC4A-88B2-D566-37D7DFEE13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646983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96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081D7D-D932-C838-195D-A85B98A0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3296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BDA0A6-B2D8-E625-55E8-7B8543804D6A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775414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98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0C7E5D-350B-7CD6-2475-8A53062E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867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07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6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33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638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215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37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74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515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107154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D6E76-3F9C-5BB1-AECB-9204E36706C7}"/>
              </a:ext>
            </a:extLst>
          </p:cNvPr>
          <p:cNvSpPr txBox="1"/>
          <p:nvPr userDrawn="1"/>
        </p:nvSpPr>
        <p:spPr>
          <a:xfrm>
            <a:off x="3066473" y="2872969"/>
            <a:ext cx="605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Montserrat" panose="02000505000000020004" pitchFamily="2" charset="77"/>
              </a:rPr>
              <a:t>Subtitle goes in this space under the headline/title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547003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" y="-1249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96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0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5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539302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678693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152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319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0644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794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490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459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7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4" r:id="rId6"/>
    <p:sldLayoutId id="2147483655" r:id="rId7"/>
    <p:sldLayoutId id="2147483663" r:id="rId8"/>
    <p:sldLayoutId id="2147483660" r:id="rId9"/>
    <p:sldLayoutId id="2147483661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2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4" r:id="rId19"/>
    <p:sldLayoutId id="214748375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39" r:id="rId10"/>
    <p:sldLayoutId id="2147483747" r:id="rId11"/>
    <p:sldLayoutId id="2147483748" r:id="rId12"/>
    <p:sldLayoutId id="2147483749" r:id="rId13"/>
    <p:sldLayoutId id="21474837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dolcoe.safalapps.com/sites/default/files/2024-06/Business%20Services%20Representatives%20Handout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miworks.org/app/uploads/2024/03/Asset-Map-1-1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agencies/eta/regions/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lcoe.safalapp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5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7B2B5F-B288-F379-4C78-8AC88949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009651"/>
            <a:ext cx="10515600" cy="1877532"/>
          </a:xfrm>
        </p:spPr>
        <p:txBody>
          <a:bodyPr>
            <a:normAutofit fontScale="90000"/>
          </a:bodyPr>
          <a:lstStyle/>
          <a:p>
            <a:r>
              <a:rPr lang="en-US" sz="4400" i="1" dirty="0">
                <a:solidFill>
                  <a:schemeClr val="bg1"/>
                </a:solidFill>
                <a:latin typeface="Montserrat" panose="00000500000000000000" pitchFamily="2" charset="0"/>
              </a:rPr>
              <a:t>ATRs and BSRs: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00505000000020004" pitchFamily="2" charset="77"/>
                <a:ea typeface="+mj-ea"/>
                <a:cs typeface="+mj-cs"/>
              </a:rPr>
              <a:t>Collaborating to Expand Registered Apprenticeship</a:t>
            </a:r>
            <a:br>
              <a:rPr lang="en-US" sz="4400" i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br>
              <a:rPr lang="en-US" sz="1800" i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Capstone Session 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CDE8-DDA3-ADE2-351E-3CDA5030C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78694" y="3037949"/>
            <a:ext cx="4591992" cy="6725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600" i="1">
                <a:solidFill>
                  <a:schemeClr val="bg1"/>
                </a:solidFill>
                <a:latin typeface="Montserrat" panose="02000505000000020004" pitchFamily="2" charset="77"/>
              </a:rPr>
              <a:t>June 13, 2024</a:t>
            </a:r>
          </a:p>
        </p:txBody>
      </p:sp>
    </p:spTree>
    <p:extLst>
      <p:ext uri="{BB962C8B-B14F-4D97-AF65-F5344CB8AC3E}">
        <p14:creationId xmlns:p14="http://schemas.microsoft.com/office/powerpoint/2010/main" val="138941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ATR Responsibilities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10515599" cy="16033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Develop and implement RA programs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Manage and oversee RA programs to ensure adherence to laws and regulations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D56D95-D64C-CC8A-C0D2-D3A7FF18C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7" y="2955098"/>
            <a:ext cx="6683830" cy="289828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Provide technical assistance to employers, sponsors, and other stakeholders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Conduct outreach to promote apprenticeship programs 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Provide support to apprentices and sponsors throughout the duration of the program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 descr="People in business attire seated at table in conversation, woman in center of two men">
            <a:extLst>
              <a:ext uri="{FF2B5EF4-FFF2-40B4-BE49-F238E27FC236}">
                <a16:creationId xmlns:a16="http://schemas.microsoft.com/office/drawing/2014/main" id="{2F0CC91C-01D6-FE40-C5C7-5BC8302C6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" r="1"/>
          <a:stretch/>
        </p:blipFill>
        <p:spPr>
          <a:xfrm>
            <a:off x="7668820" y="2922440"/>
            <a:ext cx="4523180" cy="303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FCF7851A-4497-9D75-D822-B96AD611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FE5FA0-7BA3-EA38-09DC-3F2B1AEF0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57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7B478-050F-3E8D-1F2D-D215DE763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832EF6-020E-9CB0-6488-DE75828687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67512" y="371475"/>
            <a:ext cx="11524488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15E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Summary of BSR Responsibilities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2000505000000020004" pitchFamily="2" charset="77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E021F-6F88-1207-2F4C-51339C592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306" y="1733191"/>
            <a:ext cx="11019876" cy="4351338"/>
          </a:xfrm>
        </p:spPr>
        <p:txBody>
          <a:bodyPr/>
          <a:lstStyle/>
          <a:p>
            <a:pPr lvl="1"/>
            <a:r>
              <a:rPr lang="en-US">
                <a:solidFill>
                  <a:schemeClr val="tx1"/>
                </a:solidFill>
              </a:rPr>
              <a:t>BSRs meet with businesses to comprehend their talent needs including staffing requirements, skill gaps, and workforce challenges. </a:t>
            </a:r>
          </a:p>
          <a:p>
            <a:pPr lvl="1"/>
            <a:endParaRPr lang="en-US" sz="800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</a:rPr>
              <a:t>Services often include: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Employer Engagement &amp; Relationship Building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Network and Collaboration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Facilitating Access to Funding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Compliance and Documentation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Data Analysis &amp; Reporting</a:t>
            </a:r>
          </a:p>
          <a:p>
            <a:endParaRPr lang="en-US"/>
          </a:p>
        </p:txBody>
      </p:sp>
      <p:pic>
        <p:nvPicPr>
          <p:cNvPr id="4" name="Picture 3" descr="Two people shaking hands">
            <a:extLst>
              <a:ext uri="{FF2B5EF4-FFF2-40B4-BE49-F238E27FC236}">
                <a16:creationId xmlns:a16="http://schemas.microsoft.com/office/drawing/2014/main" id="{6839DA51-121C-9302-8F30-C7D11ADA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012" y="2674190"/>
            <a:ext cx="4502988" cy="300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F10E428-59F1-E0BF-EBD1-109E14ADEEE3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17021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74F1A-D14C-337E-E8ED-A7D6257D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721"/>
            <a:ext cx="10515600" cy="1325563"/>
          </a:xfrm>
        </p:spPr>
        <p:txBody>
          <a:bodyPr/>
          <a:lstStyle/>
          <a:p>
            <a:r>
              <a:rPr lang="en-US" dirty="0"/>
              <a:t>Guest Speaker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9AA82-162A-FCC4-3018-1A0C8A4B5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rgbClr val="00015E"/>
                </a:solidFill>
                <a:latin typeface="Montserrat" panose="00000500000000000000" pitchFamily="2" charset="0"/>
              </a:rPr>
              <a:t>Jeffrey Smith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00015E"/>
                </a:solidFill>
                <a:latin typeface="Montserrat" panose="00000500000000000000" pitchFamily="2" charset="0"/>
              </a:rPr>
              <a:t>Workforce Liaison / Program Analyst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00015E"/>
                </a:solidFill>
                <a:latin typeface="Montserrat" panose="00000500000000000000" pitchFamily="2" charset="0"/>
              </a:rPr>
              <a:t>Office of Apprenticeship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00015E"/>
                </a:solidFill>
                <a:latin typeface="Montserrat" panose="00000500000000000000" pitchFamily="2" charset="0"/>
              </a:rPr>
              <a:t>U.S. Department of Labor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Jeffrey Smith">
            <a:extLst>
              <a:ext uri="{FF2B5EF4-FFF2-40B4-BE49-F238E27FC236}">
                <a16:creationId xmlns:a16="http://schemas.microsoft.com/office/drawing/2014/main" id="{DEBDEB4F-F3D1-EC9B-7273-682305B8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43" y="1690688"/>
            <a:ext cx="2786113" cy="29263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E5D6D-71D7-FD47-16F5-F39956616DD3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4139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0987D0-C1BB-4044-712A-81AFCEFE93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2908300"/>
            <a:ext cx="11430000" cy="1041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Keys to Effective ATR and BSR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750878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7B478-050F-3E8D-1F2D-D215DE763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832EF6-020E-9CB0-6488-DE75828687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67512" y="371475"/>
            <a:ext cx="11524488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15E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77"/>
                <a:ea typeface="+mj-ea"/>
                <a:cs typeface="+mj-cs"/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ATR-BSR Roles Intersect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2000505000000020004" pitchFamily="2" charset="77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E021F-6F88-1207-2F4C-51339C592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89" y="1253331"/>
            <a:ext cx="10627822" cy="435133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>
              <a:solidFill>
                <a:srgbClr val="0D0D0D"/>
              </a:solidFill>
              <a:highlight>
                <a:srgbClr val="FFFFFF"/>
              </a:highlight>
              <a:latin typeface="Montserrat Medium" panose="000006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highlight>
                <a:srgbClr val="FFFFFF"/>
              </a:highlight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200" i="1">
                <a:solidFill>
                  <a:srgbClr val="0D0D0D"/>
                </a:solidFill>
                <a:highlight>
                  <a:srgbClr val="FFFFFF"/>
                </a:highlight>
                <a:latin typeface="Montserrat Medium" panose="00000600000000000000" pitchFamily="2" charset="0"/>
              </a:rPr>
              <a:t>Both roles require collaboration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with stakeholders such as ATRs/BSRs, educational institutions, and industry associations to create comprehensive workforce solutions.</a:t>
            </a:r>
          </a:p>
          <a:p>
            <a:endParaRPr lang="en-US"/>
          </a:p>
        </p:txBody>
      </p:sp>
      <p:pic>
        <p:nvPicPr>
          <p:cNvPr id="5" name="Picture 4" descr="Complete puzzle with one piece lit up">
            <a:extLst>
              <a:ext uri="{FF2B5EF4-FFF2-40B4-BE49-F238E27FC236}">
                <a16:creationId xmlns:a16="http://schemas.microsoft.com/office/drawing/2014/main" id="{9643E93C-505B-0AF7-6D05-868760F5C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201" y="3581399"/>
            <a:ext cx="3979333" cy="29845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F10E428-59F1-E0BF-EBD1-109E14ADEEE3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905412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2ABF1-5509-0DF5-D53A-B1905C90D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B50288E-28C1-1022-E74B-08F3ECED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Levels of Interaction – Three Cs</a:t>
            </a:r>
            <a:endParaRPr lang="en-US" dirty="0"/>
          </a:p>
        </p:txBody>
      </p:sp>
      <p:graphicFrame>
        <p:nvGraphicFramePr>
          <p:cNvPr id="21" name="Content Placeholder 20" descr="Communication - Share information&#10;Coordination - Work Together&#10;Collaboration - Plan/Act Jointly">
            <a:extLst>
              <a:ext uri="{FF2B5EF4-FFF2-40B4-BE49-F238E27FC236}">
                <a16:creationId xmlns:a16="http://schemas.microsoft.com/office/drawing/2014/main" id="{81A03546-BE62-A016-B6FE-0584591C58C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16295898"/>
              </p:ext>
            </p:extLst>
          </p:nvPr>
        </p:nvGraphicFramePr>
        <p:xfrm>
          <a:off x="756745" y="1210769"/>
          <a:ext cx="7334312" cy="4717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5100AD2-79D4-3F9B-12C6-8361E89DBA1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74551" y="2860333"/>
            <a:ext cx="2062888" cy="107934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Together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3776823-424B-CF56-3944-E5AE0FF18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7305" y="2217704"/>
            <a:ext cx="2296408" cy="1721972"/>
          </a:xfrm>
          <a:ln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information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7118FD0-B109-F41F-A111-E7CE3E1CCFD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27153" y="3431259"/>
            <a:ext cx="2062888" cy="1456052"/>
          </a:xfrm>
          <a:ln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Plan/Act Jointly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926337D-2E49-4358-8854-59FD4EA44A6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530436" y="1926005"/>
            <a:ext cx="2904819" cy="2060076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No matter what your current level of partnership is, you can take steps to enhance your work together. </a:t>
            </a:r>
          </a:p>
        </p:txBody>
      </p:sp>
      <p:pic>
        <p:nvPicPr>
          <p:cNvPr id="25" name="Picture 24" descr="People shaking hands">
            <a:extLst>
              <a:ext uri="{FF2B5EF4-FFF2-40B4-BE49-F238E27FC236}">
                <a16:creationId xmlns:a16="http://schemas.microsoft.com/office/drawing/2014/main" id="{FA332AE6-55AB-471C-6D61-7E2ACD9CDC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312" y="3982066"/>
            <a:ext cx="3618272" cy="220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D97280A-0994-A083-387B-90554F44A67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437956" y="4221399"/>
            <a:ext cx="4262743" cy="1325563"/>
          </a:xfrm>
        </p:spPr>
        <p:txBody>
          <a:bodyPr>
            <a:norm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9F9F9"/>
                </a:highlight>
                <a:uLnTx/>
                <a:uFillTx/>
                <a:latin typeface="Montserrat" panose="00000500000000000000" pitchFamily="2" charset="0"/>
                <a:ea typeface="+mn-ea"/>
                <a:cs typeface="+mn-cs"/>
                <a:hlinkClick r:id="rId9"/>
              </a:rPr>
              <a:t>Assess your current level of interaction and take specific actions to move to the next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highlight>
                <a:srgbClr val="F9F9F9"/>
              </a:highligh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885FE98-B1B6-1F41-B3A1-99ACBFAE4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30083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Collaboration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938655" cy="4014736"/>
          </a:xfrm>
        </p:spPr>
        <p:txBody>
          <a:bodyPr>
            <a:noAutofit/>
          </a:bodyPr>
          <a:lstStyle/>
          <a:p>
            <a:pPr algn="l">
              <a:buFont typeface="+mj-lt"/>
              <a:buAutoNum type="arabicPeriod"/>
            </a:pPr>
            <a:r>
              <a:rPr lang="en-US" sz="1600" b="1" i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Montserrat" panose="00000500000000000000" pitchFamily="2" charset="0"/>
              </a:rPr>
              <a:t>Communication – Share Information:</a:t>
            </a:r>
            <a:endParaRPr lang="en-US" sz="1600" b="0" i="0">
              <a:solidFill>
                <a:srgbClr val="111111"/>
              </a:solidFill>
              <a:effectLst/>
              <a:highlight>
                <a:srgbClr val="F9F9F9"/>
              </a:highlight>
              <a:latin typeface="Montserrat" panose="00000500000000000000" pitchFamily="2" charset="0"/>
            </a:endParaRPr>
          </a:p>
          <a:p>
            <a:pPr lvl="1"/>
            <a:r>
              <a:rPr lang="en-US" sz="1400" b="0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Meet your counterpart and discuss how you can support each other in achieving common goals. </a:t>
            </a:r>
          </a:p>
          <a:p>
            <a:pPr lvl="1"/>
            <a:r>
              <a:rPr lang="en-US" sz="1400" b="0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Share information, outcomes, and lists of companies you’re working with.</a:t>
            </a:r>
          </a:p>
          <a:p>
            <a:pPr lvl="1"/>
            <a:r>
              <a:rPr lang="en-US" sz="1400">
                <a:solidFill>
                  <a:srgbClr val="111111"/>
                </a:solidFill>
                <a:latin typeface="Montserrat" panose="00000500000000000000" pitchFamily="2" charset="0"/>
              </a:rPr>
              <a:t>Announce when new programs or occupations get approved. </a:t>
            </a:r>
            <a:endParaRPr lang="en-US" sz="1400" b="0" i="0">
              <a:solidFill>
                <a:srgbClr val="111111"/>
              </a:solidFill>
              <a:effectLst/>
              <a:latin typeface="Montserrat" panose="00000500000000000000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US" sz="1600" b="1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Coordination – Work Together:</a:t>
            </a:r>
            <a:endParaRPr lang="en-US" sz="1600" b="0" i="0">
              <a:solidFill>
                <a:srgbClr val="111111"/>
              </a:solidFill>
              <a:effectLst/>
              <a:latin typeface="Montserrat" panose="00000500000000000000" pitchFamily="2" charset="0"/>
            </a:endParaRPr>
          </a:p>
          <a:p>
            <a:pPr lvl="1"/>
            <a:r>
              <a:rPr lang="en-US" sz="1400">
                <a:solidFill>
                  <a:srgbClr val="111111"/>
                </a:solidFill>
                <a:latin typeface="Montserrat" panose="00000500000000000000" pitchFamily="2" charset="0"/>
              </a:rPr>
              <a:t>Align services by e</a:t>
            </a:r>
            <a:r>
              <a:rPr lang="en-US" sz="1400" b="0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stablishing regular joint touch-base meetings. </a:t>
            </a:r>
          </a:p>
          <a:p>
            <a:pPr lvl="1"/>
            <a:r>
              <a:rPr lang="en-US" sz="1400" b="0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Plan joint partner visits and create a strategic approach to company outreach.</a:t>
            </a:r>
          </a:p>
          <a:p>
            <a:pPr lvl="1"/>
            <a:r>
              <a:rPr lang="en-US" sz="1400" b="0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Develop a shared informational database and </a:t>
            </a:r>
            <a:r>
              <a:rPr lang="en-US" sz="1400" b="0" i="0">
                <a:solidFill>
                  <a:srgbClr val="111111"/>
                </a:solidFill>
                <a:effectLst/>
                <a:latin typeface="Montserrat" panose="00000500000000000000" pitchFamily="2" charset="0"/>
                <a:hlinkClick r:id="rId3"/>
              </a:rPr>
              <a:t>asset map </a:t>
            </a:r>
            <a:r>
              <a:rPr lang="en-US" sz="1400" b="0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of resources to identify and track key stakeholders to include in outreach and engagement.</a:t>
            </a:r>
          </a:p>
          <a:p>
            <a:pPr algn="l">
              <a:buFont typeface="+mj-lt"/>
              <a:buAutoNum type="arabicPeriod"/>
            </a:pPr>
            <a:r>
              <a:rPr lang="en-US" sz="1600" b="1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Collaboration – Plan/Act Jointly:</a:t>
            </a:r>
            <a:endParaRPr lang="en-US" sz="1600" b="0" i="0">
              <a:solidFill>
                <a:srgbClr val="111111"/>
              </a:solidFill>
              <a:effectLst/>
              <a:latin typeface="Montserrat" panose="00000500000000000000" pitchFamily="2" charset="0"/>
            </a:endParaRPr>
          </a:p>
          <a:p>
            <a:pPr lvl="1"/>
            <a:r>
              <a:rPr lang="en-US" sz="1400" b="0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Align RA programs with LWDB performance outcomes to reach organizational goals.</a:t>
            </a:r>
          </a:p>
          <a:p>
            <a:pPr lvl="1"/>
            <a:r>
              <a:rPr lang="en-US" sz="1400" b="0" i="0"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Get buy-in from leadership and track outcomes to demonstrate impact.</a:t>
            </a:r>
          </a:p>
          <a:p>
            <a:pPr lvl="1"/>
            <a:r>
              <a:rPr lang="en-US" sz="1400" b="0" i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Montserrat" panose="00000500000000000000" pitchFamily="2" charset="0"/>
              </a:rPr>
              <a:t>Leverage apprenticeship system resources and engage employers effectively.</a:t>
            </a:r>
          </a:p>
          <a:p>
            <a:pPr lvl="1"/>
            <a:endParaRPr lang="en-US" sz="900">
              <a:solidFill>
                <a:srgbClr val="111111"/>
              </a:solidFill>
              <a:highlight>
                <a:srgbClr val="F9F9F9"/>
              </a:highlight>
              <a:latin typeface="Montserrat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11D88A-ADD8-28EA-435F-531FF1D66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00135" y="2028224"/>
            <a:ext cx="2453665" cy="3511573"/>
          </a:xfrm>
          <a:ln w="28575">
            <a:solidFill>
              <a:srgbClr val="009296"/>
            </a:solidFill>
          </a:ln>
        </p:spPr>
        <p:txBody>
          <a:bodyPr/>
          <a:lstStyle/>
          <a:p>
            <a:pPr marL="0" lvl="0" indent="0" algn="ctr">
              <a:lnSpc>
                <a:spcPct val="70000"/>
              </a:lnSpc>
              <a:buNone/>
            </a:pPr>
            <a:endParaRPr lang="en-US" sz="2100" b="1" i="1">
              <a:solidFill>
                <a:srgbClr val="00015E"/>
              </a:solidFill>
            </a:endParaRPr>
          </a:p>
          <a:p>
            <a:pPr marL="0" lvl="0" indent="0" algn="ctr">
              <a:lnSpc>
                <a:spcPct val="70000"/>
              </a:lnSpc>
              <a:buNone/>
            </a:pPr>
            <a:r>
              <a:rPr lang="en-US" sz="2100" b="1">
                <a:solidFill>
                  <a:srgbClr val="00015E"/>
                </a:solidFill>
              </a:rPr>
              <a:t>Enhancing interaction </a:t>
            </a:r>
            <a:r>
              <a:rPr lang="en-US" sz="2100">
                <a:solidFill>
                  <a:srgbClr val="00015E"/>
                </a:solidFill>
              </a:rPr>
              <a:t>between ATRs and BSRs benefits employers and </a:t>
            </a:r>
            <a:r>
              <a:rPr lang="en-US" sz="2100" b="1">
                <a:solidFill>
                  <a:srgbClr val="00015E"/>
                </a:solidFill>
              </a:rPr>
              <a:t>ensures coordinated efforts </a:t>
            </a:r>
            <a:r>
              <a:rPr lang="en-US" sz="2100">
                <a:solidFill>
                  <a:srgbClr val="00015E"/>
                </a:solidFill>
              </a:rPr>
              <a:t>to address workforce needs.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FCF7851A-4497-9D75-D822-B96AD611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FE5FA0-7BA3-EA38-09DC-3F2B1AEF0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17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for Future Partnership</a:t>
            </a:r>
          </a:p>
        </p:txBody>
      </p:sp>
      <p:pic>
        <p:nvPicPr>
          <p:cNvPr id="10" name="Graphic 9" descr="Puzzle pieces with solid fill">
            <a:extLst>
              <a:ext uri="{FF2B5EF4-FFF2-40B4-BE49-F238E27FC236}">
                <a16:creationId xmlns:a16="http://schemas.microsoft.com/office/drawing/2014/main" id="{D4EDD002-E4FA-26AB-B639-C2E658641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442" y="1933289"/>
            <a:ext cx="914400" cy="9144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607" y="2219782"/>
            <a:ext cx="6267680" cy="61777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>
                <a:solidFill>
                  <a:srgbClr val="00015E"/>
                </a:solidFill>
              </a:rPr>
              <a:t>Innovation</a:t>
            </a:r>
            <a:r>
              <a:rPr lang="en-US" sz="2400">
                <a:solidFill>
                  <a:schemeClr val="tx1"/>
                </a:solidFill>
              </a:rPr>
              <a:t> in service delivery</a:t>
            </a:r>
          </a:p>
        </p:txBody>
      </p:sp>
      <p:pic>
        <p:nvPicPr>
          <p:cNvPr id="14" name="Graphic 13" descr="Group brainstorm with solid fill">
            <a:extLst>
              <a:ext uri="{FF2B5EF4-FFF2-40B4-BE49-F238E27FC236}">
                <a16:creationId xmlns:a16="http://schemas.microsoft.com/office/drawing/2014/main" id="{752170FD-0D16-4551-FB17-696F6358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861" y="3090291"/>
            <a:ext cx="914400" cy="9144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8AC578A-B403-791D-9ACF-081B49B8CF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93607" y="3395808"/>
            <a:ext cx="8717714" cy="60888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 b="1">
                <a:solidFill>
                  <a:srgbClr val="00015E"/>
                </a:solidFill>
                <a:latin typeface="Montserrat Medium" panose="00000600000000000000" pitchFamily="2" charset="0"/>
              </a:rPr>
              <a:t>Adapting</a:t>
            </a:r>
            <a:r>
              <a:rPr lang="en-US" sz="2400">
                <a:solidFill>
                  <a:prstClr val="black"/>
                </a:solidFill>
                <a:latin typeface="Montserrat Medium" panose="00000600000000000000" pitchFamily="2" charset="0"/>
              </a:rPr>
              <a:t> to </a:t>
            </a:r>
            <a:r>
              <a:rPr lang="en-US" sz="2400" b="1">
                <a:solidFill>
                  <a:srgbClr val="00015E"/>
                </a:solidFill>
                <a:latin typeface="Montserrat Medium" panose="00000600000000000000" pitchFamily="2" charset="0"/>
              </a:rPr>
              <a:t>evolving</a:t>
            </a:r>
            <a:r>
              <a:rPr lang="en-US" sz="2400">
                <a:solidFill>
                  <a:prstClr val="black"/>
                </a:solidFill>
                <a:latin typeface="Montserrat Medium" panose="00000600000000000000" pitchFamily="2" charset="0"/>
              </a:rPr>
              <a:t> workforce needs</a:t>
            </a:r>
          </a:p>
          <a:p>
            <a:endParaRPr lang="en-US"/>
          </a:p>
        </p:txBody>
      </p:sp>
      <p:pic>
        <p:nvPicPr>
          <p:cNvPr id="12" name="Graphic 11" descr="Customer review with solid fill">
            <a:extLst>
              <a:ext uri="{FF2B5EF4-FFF2-40B4-BE49-F238E27FC236}">
                <a16:creationId xmlns:a16="http://schemas.microsoft.com/office/drawing/2014/main" id="{81815A7B-1B05-A816-28C1-FA1885BE5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861" y="4363719"/>
            <a:ext cx="914400" cy="9144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6B3FCB-1870-610D-9CD9-12961ED207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53580" y="4595977"/>
            <a:ext cx="9418230" cy="536500"/>
          </a:xfrm>
        </p:spPr>
        <p:txBody>
          <a:bodyPr>
            <a:normAutofit fontScale="85000" lnSpcReduction="10000"/>
          </a:bodyPr>
          <a:lstStyle/>
          <a:p>
            <a:r>
              <a:rPr lang="en-US" b="1">
                <a:solidFill>
                  <a:srgbClr val="00015E"/>
                </a:solidFill>
              </a:rPr>
              <a:t>Enabling</a:t>
            </a:r>
            <a:r>
              <a:rPr lang="en-US">
                <a:solidFill>
                  <a:schemeClr val="tx1"/>
                </a:solidFill>
              </a:rPr>
              <a:t> and </a:t>
            </a:r>
            <a:r>
              <a:rPr lang="en-US" b="1">
                <a:solidFill>
                  <a:srgbClr val="00015E"/>
                </a:solidFill>
              </a:rPr>
              <a:t>facilitating</a:t>
            </a:r>
            <a:r>
              <a:rPr lang="en-US">
                <a:solidFill>
                  <a:schemeClr val="tx1"/>
                </a:solidFill>
              </a:rPr>
              <a:t> collaborations with key partners</a:t>
            </a:r>
          </a:p>
          <a:p>
            <a:endParaRPr lang="en-US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FCF7851A-4497-9D75-D822-B96AD611BB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FE5FA0-7BA3-EA38-09DC-3F2B1AEF0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494225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36DFFD-CA1B-E5C5-1549-0CAC519C6A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2800" y="2773363"/>
            <a:ext cx="10323513" cy="1039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Promising Practices: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Maryland Team</a:t>
            </a:r>
          </a:p>
        </p:txBody>
      </p:sp>
    </p:spTree>
    <p:extLst>
      <p:ext uri="{BB962C8B-B14F-4D97-AF65-F5344CB8AC3E}">
        <p14:creationId xmlns:p14="http://schemas.microsoft.com/office/powerpoint/2010/main" val="383103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Presenters</a:t>
            </a:r>
          </a:p>
        </p:txBody>
      </p:sp>
      <p:pic>
        <p:nvPicPr>
          <p:cNvPr id="1028" name="Picture 4" descr="Francine Trout">
            <a:extLst>
              <a:ext uri="{FF2B5EF4-FFF2-40B4-BE49-F238E27FC236}">
                <a16:creationId xmlns:a16="http://schemas.microsoft.com/office/drawing/2014/main" id="{538BA4A3-38C9-763F-D656-F8A7723E4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210219" y="1979173"/>
            <a:ext cx="2313432" cy="2145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CB1C28-900F-A0E0-91D6-9A6B93E3DD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4518" y="4385855"/>
            <a:ext cx="3015593" cy="1254125"/>
          </a:xfrm>
        </p:spPr>
        <p:txBody>
          <a:bodyPr/>
          <a:lstStyle/>
          <a:p>
            <a:r>
              <a:rPr lang="en-US" sz="2000" b="1">
                <a:solidFill>
                  <a:srgbClr val="00015E"/>
                </a:solidFill>
                <a:latin typeface="Montserrat" panose="00000500000000000000" pitchFamily="2" charset="0"/>
              </a:rPr>
              <a:t>Francine Trout</a:t>
            </a:r>
          </a:p>
          <a:p>
            <a:r>
              <a:rPr lang="en-US">
                <a:solidFill>
                  <a:srgbClr val="00015E"/>
                </a:solidFill>
                <a:latin typeface="Montserrat" panose="00000500000000000000" pitchFamily="2" charset="0"/>
              </a:rPr>
              <a:t>Retired Workforce Development Professional</a:t>
            </a:r>
          </a:p>
          <a:p>
            <a:endParaRPr lang="en-US"/>
          </a:p>
        </p:txBody>
      </p:sp>
      <p:pic>
        <p:nvPicPr>
          <p:cNvPr id="6" name="Content Placeholder 5" descr="Dolly Bermudez">
            <a:extLst>
              <a:ext uri="{FF2B5EF4-FFF2-40B4-BE49-F238E27FC236}">
                <a16:creationId xmlns:a16="http://schemas.microsoft.com/office/drawing/2014/main" id="{0D5735CA-A073-B29E-10C3-A58C8C9FC8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7517" b="7517"/>
          <a:stretch/>
        </p:blipFill>
        <p:spPr>
          <a:xfrm>
            <a:off x="4978661" y="1979173"/>
            <a:ext cx="2383535" cy="2144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35D14EC-9B7F-23A5-39D9-3AD81319CA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65025" y="4456914"/>
            <a:ext cx="3413760" cy="147749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>
                <a:solidFill>
                  <a:srgbClr val="00015E"/>
                </a:solidFill>
                <a:latin typeface="Montserrat" panose="00000500000000000000" pitchFamily="2" charset="0"/>
              </a:rPr>
              <a:t>Dolly Bermudez</a:t>
            </a: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15E"/>
                </a:solidFill>
                <a:latin typeface="Montserrat" panose="00000500000000000000" pitchFamily="2" charset="0"/>
              </a:rPr>
              <a:t>Apprenticeship Coordinator</a:t>
            </a: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15E"/>
                </a:solidFill>
                <a:latin typeface="Montserrat" panose="00000500000000000000" pitchFamily="2" charset="0"/>
              </a:rPr>
              <a:t>Howard County, MD, Office of Workforce Development</a:t>
            </a:r>
          </a:p>
          <a:p>
            <a:endParaRPr lang="en-US"/>
          </a:p>
        </p:txBody>
      </p:sp>
      <p:pic>
        <p:nvPicPr>
          <p:cNvPr id="1026" name="Picture 2" descr="Sheila Jackson">
            <a:extLst>
              <a:ext uri="{FF2B5EF4-FFF2-40B4-BE49-F238E27FC236}">
                <a16:creationId xmlns:a16="http://schemas.microsoft.com/office/drawing/2014/main" id="{DF11655A-5BD1-4075-E9BC-744056EEC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837462" y="1947155"/>
            <a:ext cx="2289476" cy="2145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C04895-EC79-EF58-490F-DF3E686ADC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2921" y="4475249"/>
            <a:ext cx="3514562" cy="17045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>
                <a:solidFill>
                  <a:srgbClr val="00015E"/>
                </a:solidFill>
                <a:latin typeface="Montserrat" panose="00000500000000000000" pitchFamily="2" charset="0"/>
              </a:rPr>
              <a:t>Sheila Jackson</a:t>
            </a: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15E"/>
                </a:solidFill>
                <a:latin typeface="Montserrat" panose="00000500000000000000" pitchFamily="2" charset="0"/>
              </a:rPr>
              <a:t>Apprenticeship Navigator</a:t>
            </a: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15E"/>
                </a:solidFill>
                <a:latin typeface="Montserrat" panose="00000500000000000000" pitchFamily="2" charset="0"/>
              </a:rPr>
              <a:t>Division of Workforce Development and </a:t>
            </a: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15E"/>
                </a:solidFill>
                <a:latin typeface="Montserrat" panose="00000500000000000000" pitchFamily="2" charset="0"/>
              </a:rPr>
              <a:t>of Adult Learning</a:t>
            </a: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15E"/>
                </a:solidFill>
                <a:latin typeface="Montserrat" panose="00000500000000000000" pitchFamily="2" charset="0"/>
              </a:rPr>
              <a:t>Maryland Department Labor</a:t>
            </a:r>
          </a:p>
          <a:p>
            <a:endParaRPr lang="en-US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FCF7851A-4497-9D75-D822-B96AD611B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FE5FA0-7BA3-EA38-09DC-3F2B1AEF0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4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160BF-148F-0B6A-033E-2D63576100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976" y="5111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Moderator</a:t>
            </a:r>
          </a:p>
        </p:txBody>
      </p:sp>
      <p:pic>
        <p:nvPicPr>
          <p:cNvPr id="6" name="Picture Placeholder 8" descr="Nicole Klues">
            <a:extLst>
              <a:ext uri="{FF2B5EF4-FFF2-40B4-BE49-F238E27FC236}">
                <a16:creationId xmlns:a16="http://schemas.microsoft.com/office/drawing/2014/main" id="{042CFED5-E3E4-A677-D264-28218EF3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0" b="1770"/>
          <a:stretch/>
        </p:blipFill>
        <p:spPr>
          <a:xfrm>
            <a:off x="2128947" y="2460560"/>
            <a:ext cx="2673106" cy="2673106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587F13-123C-3A53-F647-257AE3C84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776" y="3032434"/>
            <a:ext cx="4860471" cy="2264744"/>
          </a:xfrm>
        </p:spPr>
        <p:txBody>
          <a:bodyPr/>
          <a:lstStyle/>
          <a:p>
            <a:pPr marL="0" indent="0">
              <a:buNone/>
            </a:pPr>
            <a:r>
              <a:rPr lang="en-US" sz="3600" b="1">
                <a:solidFill>
                  <a:srgbClr val="0D274D"/>
                </a:solidFill>
                <a:latin typeface="Montserrat" panose="00000500000000000000" pitchFamily="2" charset="0"/>
                <a:ea typeface="Roboto"/>
              </a:rPr>
              <a:t>Nicole Klues</a:t>
            </a:r>
            <a:endParaRPr lang="en-US" sz="2400">
              <a:solidFill>
                <a:srgbClr val="0D274D"/>
              </a:solidFill>
              <a:latin typeface="Montserrat"/>
              <a:ea typeface="Roboto"/>
            </a:endParaRPr>
          </a:p>
          <a:p>
            <a:pPr marL="0" indent="0">
              <a:buNone/>
            </a:pPr>
            <a:r>
              <a:rPr lang="en-US" sz="2400">
                <a:solidFill>
                  <a:srgbClr val="0D274D"/>
                </a:solidFill>
                <a:latin typeface="Montserrat"/>
                <a:ea typeface="Roboto"/>
              </a:rPr>
              <a:t>Project Director</a:t>
            </a:r>
          </a:p>
          <a:p>
            <a:pPr marL="0" indent="0">
              <a:buNone/>
            </a:pPr>
            <a:r>
              <a:rPr lang="en-US" sz="240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</a:p>
        </p:txBody>
      </p:sp>
    </p:spTree>
    <p:extLst>
      <p:ext uri="{BB962C8B-B14F-4D97-AF65-F5344CB8AC3E}">
        <p14:creationId xmlns:p14="http://schemas.microsoft.com/office/powerpoint/2010/main" val="397027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Start?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2716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Outreach/Education Events for the community to learn the benefits of Apprenticeship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Held separate events for job seekers and businesses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Educated public officials and staff on the benefits of apprenticeship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22100-06C2-8F94-6C86-1DC48887CE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4742486"/>
            <a:ext cx="5843021" cy="1099513"/>
          </a:xfrm>
          <a:ln>
            <a:solidFill>
              <a:srgbClr val="00015E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>
                <a:solidFill>
                  <a:srgbClr val="00015E"/>
                </a:solidFill>
              </a:rPr>
              <a:t>NAW events, info sessions for job seekers and businesses, industry specific events such as IT.</a:t>
            </a:r>
          </a:p>
          <a:p>
            <a:endParaRPr lang="en-US"/>
          </a:p>
        </p:txBody>
      </p:sp>
      <p:pic>
        <p:nvPicPr>
          <p:cNvPr id="7" name="Picture Placeholder 6" descr="Classroom of Students Learning Image">
            <a:extLst>
              <a:ext uri="{FF2B5EF4-FFF2-40B4-BE49-F238E27FC236}">
                <a16:creationId xmlns:a16="http://schemas.microsoft.com/office/drawing/2014/main" id="{C526FBC0-1301-3947-028F-9A2CA021A6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75550" y="1825625"/>
            <a:ext cx="3778250" cy="383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3135BD52-2AE5-7A3E-CD6C-51E00C79FF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8FDB40-FFBC-60AD-821C-14F31538C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468AAC0-CE86-980C-653E-BA09E2AF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87196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system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F5607-D9D2-8124-F163-8F278D998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366934" cy="4103227"/>
          </a:xfrm>
        </p:spPr>
        <p:txBody>
          <a:bodyPr>
            <a:normAutofit fontScale="62500" lnSpcReduction="20000"/>
          </a:bodyPr>
          <a:lstStyle/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0" i="0" u="none" strike="noStrike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Participated with the Howard County Public School System, IEC Chesapeake, MD DOL on a beta test for STA for high school students.</a:t>
            </a:r>
            <a:r>
              <a:rPr lang="en-US" sz="3200" b="0" i="0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0" i="0" u="none" strike="noStrike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Howard Community College began apprenticeship programs</a:t>
            </a:r>
            <a:r>
              <a:rPr lang="en-US" sz="3200" b="0" i="0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0" i="0" u="none" strike="noStrike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Ho Co WDA hired a dedicated apprenticeship coordinator</a:t>
            </a:r>
            <a:r>
              <a:rPr lang="en-US" sz="3200" b="0" i="0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0" i="0" u="none" strike="noStrike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Implemented the vision of the apprenticeship </a:t>
            </a:r>
            <a:r>
              <a:rPr lang="en-US" sz="3200" b="0" i="1" u="none" strike="noStrike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system</a:t>
            </a:r>
            <a:r>
              <a:rPr lang="en-US" sz="3200" b="0" i="0" u="none" strike="noStrike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 in Howard County</a:t>
            </a:r>
            <a:r>
              <a:rPr lang="en-US" sz="3200" b="0" i="0">
                <a:solidFill>
                  <a:srgbClr val="000000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8C20C8-6274-DF50-1025-D96E2CCE9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376" y="2145235"/>
            <a:ext cx="4611624" cy="324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60F3C7-A817-6481-7AB1-3C22884E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317287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24F733-C31C-DDEA-DB82-BF68F9A0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B6651D-EBCD-310E-394E-7C4C41757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70" y="2105434"/>
            <a:ext cx="6267680" cy="4178019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ARPA</a:t>
            </a:r>
          </a:p>
          <a:p>
            <a:r>
              <a:rPr lang="en-US" sz="3200">
                <a:solidFill>
                  <a:schemeClr val="tx1"/>
                </a:solidFill>
              </a:rPr>
              <a:t>WIOA</a:t>
            </a:r>
          </a:p>
          <a:p>
            <a:r>
              <a:rPr lang="en-US" sz="3200">
                <a:solidFill>
                  <a:schemeClr val="tx1"/>
                </a:solidFill>
              </a:rPr>
              <a:t>Pathways to Success </a:t>
            </a:r>
          </a:p>
          <a:p>
            <a:r>
              <a:rPr lang="en-US" sz="3200">
                <a:solidFill>
                  <a:schemeClr val="tx1"/>
                </a:solidFill>
              </a:rPr>
              <a:t>County Funds</a:t>
            </a:r>
          </a:p>
          <a:p>
            <a:r>
              <a:rPr lang="en-US" sz="3200">
                <a:solidFill>
                  <a:schemeClr val="tx1"/>
                </a:solidFill>
              </a:rPr>
              <a:t>MD DOL Funding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7D16D9-5DB0-A032-FBDC-13308E20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308" y="1995655"/>
            <a:ext cx="6117093" cy="407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D18B22-FF8A-F1A7-64B3-567FC748C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7480299" y="2862511"/>
            <a:ext cx="4711701" cy="314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AAF70-B388-5454-83B8-270EF2B9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426504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B39A58-B78E-8807-6F07-907B297C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9098"/>
            <a:ext cx="10515600" cy="1325563"/>
          </a:xfrm>
        </p:spPr>
        <p:txBody>
          <a:bodyPr/>
          <a:lstStyle/>
          <a:p>
            <a:r>
              <a:rPr lang="en-US" dirty="0"/>
              <a:t>System Partners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009E4-4C35-4A37-469F-FFABBDE7D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86365"/>
            <a:ext cx="6132226" cy="377320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Howard County Workforce Development Area</a:t>
            </a:r>
          </a:p>
          <a:p>
            <a:r>
              <a:rPr lang="en-US" dirty="0">
                <a:solidFill>
                  <a:schemeClr val="tx1"/>
                </a:solidFill>
              </a:rPr>
              <a:t>MD Labor</a:t>
            </a:r>
          </a:p>
          <a:p>
            <a:r>
              <a:rPr lang="en-US" dirty="0">
                <a:solidFill>
                  <a:schemeClr val="tx1"/>
                </a:solidFill>
              </a:rPr>
              <a:t>Howard Community College</a:t>
            </a:r>
          </a:p>
          <a:p>
            <a:r>
              <a:rPr lang="en-US" dirty="0">
                <a:solidFill>
                  <a:schemeClr val="tx1"/>
                </a:solidFill>
              </a:rPr>
              <a:t>IEC Chesapeake (Nonunion electrical association)</a:t>
            </a:r>
          </a:p>
          <a:p>
            <a:r>
              <a:rPr lang="en-US" dirty="0">
                <a:solidFill>
                  <a:schemeClr val="tx1"/>
                </a:solidFill>
              </a:rPr>
              <a:t>Howard County Public School System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BDAD6-1874-577A-94D5-4B4F8B9A121A}"/>
              </a:ext>
            </a:extLst>
          </p:cNvPr>
          <p:cNvSpPr txBox="1">
            <a:spLocks/>
          </p:cNvSpPr>
          <p:nvPr/>
        </p:nvSpPr>
        <p:spPr>
          <a:xfrm>
            <a:off x="8763000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1BC5D-FD36-A6FA-E21D-9A211E7E7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121" y="2014589"/>
            <a:ext cx="5342879" cy="384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7105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900" y="4020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Montserrat" panose="00000500000000000000" pitchFamily="2" charset="0"/>
              </a:rPr>
              <a:t>How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W</a:t>
            </a:r>
            <a:r>
              <a:rPr lang="en-US" kern="1200" dirty="0">
                <a:solidFill>
                  <a:schemeClr val="bg1"/>
                </a:solidFill>
                <a:latin typeface="Montserrat" panose="00000500000000000000" pitchFamily="2" charset="0"/>
              </a:rPr>
              <a:t>e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W</a:t>
            </a:r>
            <a:r>
              <a:rPr lang="en-US" kern="1200" dirty="0">
                <a:solidFill>
                  <a:schemeClr val="bg1"/>
                </a:solidFill>
                <a:latin typeface="Montserrat" panose="00000500000000000000" pitchFamily="2" charset="0"/>
              </a:rPr>
              <a:t>ork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T</a:t>
            </a:r>
            <a:r>
              <a:rPr lang="en-US" kern="1200" dirty="0">
                <a:solidFill>
                  <a:schemeClr val="bg1"/>
                </a:solidFill>
                <a:latin typeface="Montserrat" panose="00000500000000000000" pitchFamily="2" charset="0"/>
              </a:rPr>
              <a:t>ogether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C009FF-CF62-A382-55AA-F5DED2651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727565"/>
            <a:ext cx="8168640" cy="452437"/>
          </a:xfrm>
          <a:solidFill>
            <a:srgbClr val="495D45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Industry specific apprenticeship events/meetings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32B69-72A2-30C3-DB8E-2F04173ABF5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3900" y="2183065"/>
            <a:ext cx="6689725" cy="452438"/>
          </a:xfrm>
          <a:solidFill>
            <a:srgbClr val="064158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Business meetings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161F99-DDA0-C83D-A869-37D861A4EC6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3900" y="2587878"/>
            <a:ext cx="6686550" cy="452437"/>
          </a:xfrm>
          <a:solidFill>
            <a:srgbClr val="61438D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Share business contacts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42E2F-056F-87ED-92D7-C7215F895D1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3900" y="2968878"/>
            <a:ext cx="6684963" cy="452437"/>
          </a:xfrm>
          <a:solidFill>
            <a:srgbClr val="112E69"/>
          </a:solidFill>
        </p:spPr>
        <p:txBody>
          <a:bodyPr/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No wrong door approach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3206DDE-E53A-878C-45E3-B054ACDB9261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723106" y="3376121"/>
            <a:ext cx="6686550" cy="452438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Numerous joint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FD04FB-1BDE-FF6A-8F38-909BB218809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3900" y="3436686"/>
            <a:ext cx="5981700" cy="205581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457200" lvl="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National Apprenticeship Week</a:t>
            </a:r>
          </a:p>
          <a:p>
            <a:pPr marL="457200" lvl="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National Youth Apprenticeship Week</a:t>
            </a:r>
          </a:p>
          <a:p>
            <a:pPr marL="457200" lvl="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Youth job fairs</a:t>
            </a:r>
          </a:p>
          <a:p>
            <a:pPr marL="457200" lvl="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Incentives</a:t>
            </a:r>
          </a:p>
        </p:txBody>
      </p:sp>
      <p:pic>
        <p:nvPicPr>
          <p:cNvPr id="12" name="Graphic 11" descr="Meeting with solid fill">
            <a:extLst>
              <a:ext uri="{FF2B5EF4-FFF2-40B4-BE49-F238E27FC236}">
                <a16:creationId xmlns:a16="http://schemas.microsoft.com/office/drawing/2014/main" id="{A334891D-88A0-D733-54E0-A3C9C843C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0894" y="1665284"/>
            <a:ext cx="3238075" cy="323807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831D73-EF29-B41C-83B1-7E5AC98DB460}"/>
              </a:ext>
            </a:extLst>
          </p:cNvPr>
          <p:cNvSpPr txBox="1">
            <a:spLocks/>
          </p:cNvSpPr>
          <p:nvPr/>
        </p:nvSpPr>
        <p:spPr>
          <a:xfrm>
            <a:off x="8763000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976121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94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Montserrat" panose="00000500000000000000" pitchFamily="2" charset="0"/>
              </a:rPr>
              <a:t>How </a:t>
            </a:r>
            <a:r>
              <a:rPr lang="en-US" dirty="0">
                <a:latin typeface="Montserrat" panose="00000500000000000000" pitchFamily="2" charset="0"/>
              </a:rPr>
              <a:t>W</a:t>
            </a:r>
            <a:r>
              <a:rPr lang="en-US" kern="1200" dirty="0">
                <a:latin typeface="Montserrat" panose="00000500000000000000" pitchFamily="2" charset="0"/>
              </a:rPr>
              <a:t>e </a:t>
            </a:r>
            <a:r>
              <a:rPr lang="en-US" dirty="0">
                <a:latin typeface="Montserrat" panose="00000500000000000000" pitchFamily="2" charset="0"/>
              </a:rPr>
              <a:t>W</a:t>
            </a:r>
            <a:r>
              <a:rPr lang="en-US" kern="1200" dirty="0">
                <a:latin typeface="Montserrat" panose="00000500000000000000" pitchFamily="2" charset="0"/>
              </a:rPr>
              <a:t>ork </a:t>
            </a:r>
            <a:r>
              <a:rPr lang="en-US" dirty="0">
                <a:latin typeface="Montserrat" panose="00000500000000000000" pitchFamily="2" charset="0"/>
              </a:rPr>
              <a:t>T</a:t>
            </a:r>
            <a:r>
              <a:rPr lang="en-US" kern="1200" dirty="0">
                <a:latin typeface="Montserrat" panose="00000500000000000000" pitchFamily="2" charset="0"/>
              </a:rPr>
              <a:t>ogether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32B69-72A2-30C3-DB8E-2F04173ABF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3890" y="1605658"/>
            <a:ext cx="7362695" cy="452151"/>
          </a:xfrm>
          <a:solidFill>
            <a:srgbClr val="064158"/>
          </a:solidFill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COLLABORATION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C009FF-CF62-A382-55AA-F5DED2651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890" y="2057809"/>
            <a:ext cx="7362695" cy="492139"/>
          </a:xfrm>
          <a:solidFill>
            <a:srgbClr val="495D45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Relationship building with MD DOL Navigator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42E2F-056F-87ED-92D7-C7215F895D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3891" y="2549948"/>
            <a:ext cx="7362694" cy="452151"/>
          </a:xfrm>
          <a:solidFill>
            <a:srgbClr val="112E69"/>
          </a:solidFill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Ho Co WDA  developed a prospective plan 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161F99-DDA0-C83D-A869-37D861A4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3890" y="2987656"/>
            <a:ext cx="7362695" cy="452151"/>
          </a:xfrm>
          <a:solidFill>
            <a:srgbClr val="61438D"/>
          </a:solidFill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Visit customers together &amp; facilitating events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3206DDE-E53A-878C-45E3-B054ACDB92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889" y="3428009"/>
            <a:ext cx="7362694" cy="452151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Ho Co WDA created a local incentive program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FD04FB-1BDE-FF6A-8F38-909BB21880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3889" y="3454250"/>
            <a:ext cx="7123104" cy="20557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  <a:latin typeface="Montserrat Medium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  <a:latin typeface="Montserrat Medium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  <a:latin typeface="Montserrat Medium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Tailored and customized presentations for businesses based on industry needs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HCOWD created an Apprenticeship Newsletter, "The Blitz"</a:t>
            </a:r>
            <a:endParaRPr lang="en-US" sz="1800" dirty="0">
              <a:solidFill>
                <a:schemeClr val="tx1"/>
              </a:solidFill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Engaging Employers and jobseekers to promote apprenticeship opportunities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Local, state, and federal Incentives</a:t>
            </a:r>
          </a:p>
        </p:txBody>
      </p:sp>
      <p:pic>
        <p:nvPicPr>
          <p:cNvPr id="12" name="Graphic 11" descr="Presenters">
            <a:extLst>
              <a:ext uri="{FF2B5EF4-FFF2-40B4-BE49-F238E27FC236}">
                <a16:creationId xmlns:a16="http://schemas.microsoft.com/office/drawing/2014/main" id="{A334891D-88A0-D733-54E0-A3C9C843C2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2162235"/>
            <a:ext cx="3668486" cy="330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831D73-EF29-B41C-83B1-7E5AC98DB460}"/>
              </a:ext>
            </a:extLst>
          </p:cNvPr>
          <p:cNvSpPr txBox="1">
            <a:spLocks/>
          </p:cNvSpPr>
          <p:nvPr/>
        </p:nvSpPr>
        <p:spPr>
          <a:xfrm>
            <a:off x="8763000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286341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E79B-3EB7-1B9D-6E28-547BBD3E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15E"/>
                </a:solidFill>
              </a:rPr>
              <a:t>To Conclude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04EE4-6A44-A68F-6A70-4487B8E70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3855" y="2625622"/>
            <a:ext cx="3718531" cy="247977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We are like a well-oiled machine fueled by great food and determination.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078DD-C371-EC55-A202-A4D1733DB1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74A5-CB3E-263C-2096-122923E4BB98}"/>
              </a:ext>
            </a:extLst>
          </p:cNvPr>
          <p:cNvSpPr txBox="1"/>
          <p:nvPr/>
        </p:nvSpPr>
        <p:spPr>
          <a:xfrm>
            <a:off x="6900531" y="2838893"/>
            <a:ext cx="4157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are like a well oiled machine fueled by food and determination.  </a:t>
            </a:r>
          </a:p>
        </p:txBody>
      </p:sp>
      <p:pic>
        <p:nvPicPr>
          <p:cNvPr id="1029" name="x_Picture 1" descr="Presenters at Lunch">
            <a:extLst>
              <a:ext uri="{FF2B5EF4-FFF2-40B4-BE49-F238E27FC236}">
                <a16:creationId xmlns:a16="http://schemas.microsoft.com/office/drawing/2014/main" id="{22737A13-1A11-513E-4292-220612237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b="9854"/>
          <a:stretch/>
        </p:blipFill>
        <p:spPr bwMode="auto">
          <a:xfrm>
            <a:off x="4957431" y="-58058"/>
            <a:ext cx="7305675" cy="6949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owchart: Sequential Access Storage 8">
            <a:extLst>
              <a:ext uri="{FF2B5EF4-FFF2-40B4-BE49-F238E27FC236}">
                <a16:creationId xmlns:a16="http://schemas.microsoft.com/office/drawing/2014/main" id="{88B0984E-8557-7034-4010-4DC9A1DD6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0423" y="1613642"/>
            <a:ext cx="4119231" cy="4025158"/>
          </a:xfrm>
          <a:prstGeom prst="flowChartMagneticTap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&quot;We are like a well-oiled machine fueled by great food and determination&quot; Quote">
            <a:extLst>
              <a:ext uri="{FF2B5EF4-FFF2-40B4-BE49-F238E27FC236}">
                <a16:creationId xmlns:a16="http://schemas.microsoft.com/office/drawing/2014/main" id="{326B1242-2265-8F2E-9768-B3D1A9C86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6352" y="10888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219C6A-504E-F687-D6FE-AD47D5D78799}"/>
              </a:ext>
            </a:extLst>
          </p:cNvPr>
          <p:cNvSpPr txBox="1">
            <a:spLocks/>
          </p:cNvSpPr>
          <p:nvPr/>
        </p:nvSpPr>
        <p:spPr>
          <a:xfrm>
            <a:off x="8828316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590697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36DFFD-CA1B-E5C5-1549-0CAC519C6A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3450" y="2767013"/>
            <a:ext cx="10325100" cy="1041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Connect and Collaborate: Break-Out Room Discussions</a:t>
            </a:r>
          </a:p>
        </p:txBody>
      </p:sp>
    </p:spTree>
    <p:extLst>
      <p:ext uri="{BB962C8B-B14F-4D97-AF65-F5344CB8AC3E}">
        <p14:creationId xmlns:p14="http://schemas.microsoft.com/office/powerpoint/2010/main" val="3278016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6DCC-0F68-A6DA-B693-5E87ADBD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138"/>
            <a:ext cx="10515600" cy="1325563"/>
          </a:xfrm>
        </p:spPr>
        <p:txBody>
          <a:bodyPr/>
          <a:lstStyle/>
          <a:p>
            <a:r>
              <a:rPr lang="en-US" dirty="0"/>
              <a:t>Employment Training Administration Regions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246442-9544-5CEB-84C5-5EDF43E3E1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729" y="1846700"/>
            <a:ext cx="1886978" cy="3875739"/>
          </a:xfrm>
          <a:ln>
            <a:solidFill>
              <a:srgbClr val="002060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b="1" u="sng">
                <a:solidFill>
                  <a:srgbClr val="1E72C7"/>
                </a:solidFill>
                <a:latin typeface="Montserrat" panose="00000500000000000000" pitchFamily="2" charset="0"/>
              </a:rPr>
              <a:t>Region 1</a:t>
            </a:r>
            <a:endParaRPr lang="en-US" sz="3600" b="1" i="0">
              <a:solidFill>
                <a:srgbClr val="1E72C7"/>
              </a:solidFill>
              <a:effectLst/>
              <a:latin typeface="Montserrat" panose="00000500000000000000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Connecticut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Maine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Massachusetts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New Hampshire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New Jersey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New York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Puerto Rico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Rhode Island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Vermont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Virgin Islands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F97FFD-1DBC-6F9C-EC34-23F1895B2B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26272" y="1846701"/>
            <a:ext cx="1677848" cy="3875740"/>
          </a:xfrm>
          <a:ln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i="0" u="sng">
                <a:solidFill>
                  <a:srgbClr val="0071BC"/>
                </a:solidFill>
                <a:effectLst/>
                <a:latin typeface="Montserrat" panose="00000500000000000000" pitchFamily="2" charset="0"/>
                <a:hlinkClick r:id="rId3"/>
              </a:rPr>
              <a:t>Region 2 </a:t>
            </a:r>
            <a:endParaRPr lang="en-US" sz="2000" b="1" i="0">
              <a:solidFill>
                <a:srgbClr val="212121"/>
              </a:solidFill>
              <a:effectLst/>
              <a:latin typeface="Montserrat" panose="00000500000000000000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Delaware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Maryland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Pennsylvania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Virginia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Washington, D.C.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West Virginia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69620A-4064-2DBA-7429-DB68C6EBAC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00028" y="1846701"/>
            <a:ext cx="1687515" cy="3875740"/>
          </a:xfrm>
          <a:ln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u="sng">
                <a:solidFill>
                  <a:srgbClr val="0071BC"/>
                </a:solidFill>
                <a:latin typeface="Montserrat" panose="00000500000000000000" pitchFamily="2" charset="0"/>
              </a:rPr>
              <a:t>Region 3</a:t>
            </a:r>
            <a:endParaRPr lang="en-US" sz="2000" b="1" i="0">
              <a:solidFill>
                <a:srgbClr val="212121"/>
              </a:solidFill>
              <a:effectLst/>
              <a:latin typeface="Montserrat" panose="00000500000000000000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Alabama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Florida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Georgia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Kentucky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Mississippi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North Carolina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South Carolina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Tennessee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B33949-8DF8-A4D4-5255-E58B7B09C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676" y="1846700"/>
            <a:ext cx="1751774" cy="3875741"/>
          </a:xfrm>
          <a:ln>
            <a:solidFill>
              <a:srgbClr val="00015E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b="1" u="sng">
                <a:solidFill>
                  <a:srgbClr val="0071BC"/>
                </a:solidFill>
                <a:latin typeface="Montserrat" panose="00000500000000000000" pitchFamily="2" charset="0"/>
              </a:rPr>
              <a:t>Region 4</a:t>
            </a:r>
            <a:endParaRPr lang="en-US" sz="2400" b="1" i="0">
              <a:solidFill>
                <a:srgbClr val="212121"/>
              </a:solidFill>
              <a:effectLst/>
              <a:latin typeface="Montserrat" panose="00000500000000000000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Arkansas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Colorado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Louisiana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Montana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New Mexico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North Dakota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Oklahoma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South Dakota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Texas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Utah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Wyoming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33A1A9-37AB-B84B-DFB3-FE795EC68CE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977317" y="1846702"/>
            <a:ext cx="1607747" cy="3875740"/>
          </a:xfrm>
          <a:ln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u="sng">
                <a:solidFill>
                  <a:srgbClr val="0071BC"/>
                </a:solidFill>
                <a:latin typeface="Montserrat" panose="00000500000000000000" pitchFamily="2" charset="0"/>
              </a:rPr>
              <a:t>Region 5 </a:t>
            </a:r>
            <a:endParaRPr lang="en-US" sz="2000" b="1" i="0">
              <a:solidFill>
                <a:srgbClr val="212121"/>
              </a:solidFill>
              <a:effectLst/>
              <a:latin typeface="Montserrat" panose="00000500000000000000" pitchFamily="2" charset="0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Illinois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Indiana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Iowa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Kansas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Michigan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Minnesota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Missouri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Nebraska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Ohio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5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Wisconsin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9FC1FE5-9EF9-B7DC-43FB-19A390992CD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737006" y="1846700"/>
            <a:ext cx="1831844" cy="4490162"/>
          </a:xfrm>
          <a:ln>
            <a:solidFill>
              <a:srgbClr val="00015E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8000" b="1" u="sng">
                <a:solidFill>
                  <a:srgbClr val="0071BC"/>
                </a:solidFill>
                <a:latin typeface="Montserrat" panose="00000500000000000000" pitchFamily="2" charset="0"/>
              </a:rPr>
              <a:t>Region 6</a:t>
            </a:r>
          </a:p>
          <a:p>
            <a:pPr algn="l"/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Alaska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American Samoa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Arizona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California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Commonwealth Northern Mariana Islands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Guam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Hawaii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Idaho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Nevada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Oregon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Palau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6000" b="0" i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Washington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0CF7274-EC41-0E72-6424-2D2C8251F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954909">
            <a:off x="10684950" y="6260552"/>
            <a:ext cx="1183341" cy="398033"/>
          </a:xfrm>
          <a:prstGeom prst="triangle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7ABECCD-B282-F3C8-8944-85B3FD6098F7}"/>
              </a:ext>
            </a:extLst>
          </p:cNvPr>
          <p:cNvSpPr txBox="1">
            <a:spLocks/>
          </p:cNvSpPr>
          <p:nvPr/>
        </p:nvSpPr>
        <p:spPr>
          <a:xfrm>
            <a:off x="8763000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734316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45C2-6EDE-56A5-C8E5-A8EF86B1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Report-Outs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3AD9064A-AA34-0F7B-CC1B-20505D929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82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In the chat, please share</a:t>
            </a:r>
          </a:p>
          <a:p>
            <a:pPr marL="0" indent="0">
              <a:buNone/>
            </a:pPr>
            <a:endParaRPr lang="en-US" sz="2600">
              <a:solidFill>
                <a:schemeClr val="tx1"/>
              </a:solidFill>
            </a:endParaRPr>
          </a:p>
          <a:p>
            <a:r>
              <a:rPr lang="en-US" sz="2600">
                <a:solidFill>
                  <a:schemeClr val="tx1"/>
                </a:solidFill>
              </a:rPr>
              <a:t>Something your region can do right away</a:t>
            </a:r>
          </a:p>
          <a:p>
            <a:r>
              <a:rPr lang="en-US" sz="2600">
                <a:solidFill>
                  <a:schemeClr val="tx1"/>
                </a:solidFill>
              </a:rPr>
              <a:t>Something your region would like to do that would require additional support, guidance or input</a:t>
            </a:r>
          </a:p>
          <a:p>
            <a:r>
              <a:rPr lang="en-US" sz="2600">
                <a:solidFill>
                  <a:schemeClr val="tx1"/>
                </a:solidFill>
              </a:rPr>
              <a:t>One question that your region has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15" name="Graphic 14" descr="Chat bubble with solid fill">
            <a:extLst>
              <a:ext uri="{FF2B5EF4-FFF2-40B4-BE49-F238E27FC236}">
                <a16:creationId xmlns:a16="http://schemas.microsoft.com/office/drawing/2014/main" id="{690E803E-88C9-7AD0-4E06-5DFDF6AA9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4242" y="2551515"/>
            <a:ext cx="2899558" cy="289955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B1A51F-ADB7-1775-74C9-2503052E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8856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Center Partner logos: National Association of Workforce Development Professionals, Coalition on Adult Basic Education, National Disability Institute, Wireless Infrastructure Association,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EC5C-3B81-42B8-FD1B-6F616CBE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3676460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45C2-6EDE-56A5-C8E5-A8EF86B1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Become A Center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BBF51-BEF5-3D97-D9A3-98323433A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8545" y="2439642"/>
            <a:ext cx="6379278" cy="3123303"/>
          </a:xfrm>
        </p:spPr>
        <p:txBody>
          <a:bodyPr/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Receive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Network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potential </a:t>
            </a:r>
            <a:b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Be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your work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3CBE8E-A3C8-95FB-332D-2F2A38C35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00D74-78CC-820B-1124-30A803347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5392" y="2116765"/>
            <a:ext cx="2867883" cy="898661"/>
          </a:xfrm>
        </p:spPr>
        <p:txBody>
          <a:bodyPr/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Scan for Partner Form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3" descr="QR code to become a center partner">
            <a:extLst>
              <a:ext uri="{FF2B5EF4-FFF2-40B4-BE49-F238E27FC236}">
                <a16:creationId xmlns:a16="http://schemas.microsoft.com/office/drawing/2014/main" id="{0D831C6D-660A-058A-CE26-74885ACB7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B1A51F-ADB7-1775-74C9-2503052E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8431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975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 dirty="0"/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0036"/>
            <a:ext cx="10515600" cy="1200711"/>
          </a:xfrm>
        </p:spPr>
        <p:txBody>
          <a:bodyPr/>
          <a:lstStyle/>
          <a:p>
            <a:r>
              <a:rPr lang="en-US"/>
              <a:t>For more information, visit: </a:t>
            </a:r>
            <a:r>
              <a:rPr lang="en-US" err="1"/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0347DF-576D-FA76-F7E6-42EEE5148BE4}"/>
              </a:ext>
            </a:extLst>
          </p:cNvPr>
          <p:cNvSpPr txBox="1">
            <a:spLocks/>
          </p:cNvSpPr>
          <p:nvPr/>
        </p:nvSpPr>
        <p:spPr>
          <a:xfrm>
            <a:off x="8763000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DA5A-0498-9130-36A7-F1E5222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Acknowledgements</a:t>
            </a:r>
          </a:p>
        </p:txBody>
      </p:sp>
      <p:sp>
        <p:nvSpPr>
          <p:cNvPr id="4" name="Rectangle 3" descr="WIA Logo">
            <a:extLst>
              <a:ext uri="{FF2B5EF4-FFF2-40B4-BE49-F238E27FC236}">
                <a16:creationId xmlns:a16="http://schemas.microsoft.com/office/drawing/2014/main" id="{6409F09F-AAC5-48B0-C5D3-A4D2F7ECD81A}"/>
              </a:ext>
            </a:extLst>
          </p:cNvPr>
          <p:cNvSpPr/>
          <p:nvPr/>
        </p:nvSpPr>
        <p:spPr>
          <a:xfrm>
            <a:off x="1077882" y="1690688"/>
            <a:ext cx="4301067" cy="2195512"/>
          </a:xfrm>
          <a:prstGeom prst="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WIA Logo">
            <a:extLst>
              <a:ext uri="{FF2B5EF4-FFF2-40B4-BE49-F238E27FC236}">
                <a16:creationId xmlns:a16="http://schemas.microsoft.com/office/drawing/2014/main" id="{579AB75B-8628-DD5F-041D-CA9BBB8206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9658" t="12330" r="7603" b="14349"/>
          <a:stretch/>
        </p:blipFill>
        <p:spPr>
          <a:xfrm>
            <a:off x="1190305" y="1825344"/>
            <a:ext cx="4042095" cy="1874589"/>
          </a:xfrm>
        </p:spPr>
      </p:pic>
      <p:sp>
        <p:nvSpPr>
          <p:cNvPr id="5" name="Rectangle 4" descr="SWS Logo">
            <a:extLst>
              <a:ext uri="{FF2B5EF4-FFF2-40B4-BE49-F238E27FC236}">
                <a16:creationId xmlns:a16="http://schemas.microsoft.com/office/drawing/2014/main" id="{07FE8BF9-798D-82F1-7794-372DB981B674}"/>
              </a:ext>
            </a:extLst>
          </p:cNvPr>
          <p:cNvSpPr/>
          <p:nvPr/>
        </p:nvSpPr>
        <p:spPr>
          <a:xfrm>
            <a:off x="6588205" y="1690688"/>
            <a:ext cx="4301067" cy="2195512"/>
          </a:xfrm>
          <a:prstGeom prst="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descr="SWS Logo">
            <a:extLst>
              <a:ext uri="{FF2B5EF4-FFF2-40B4-BE49-F238E27FC236}">
                <a16:creationId xmlns:a16="http://schemas.microsoft.com/office/drawing/2014/main" id="{FEFB0907-676D-032A-E1CD-A5C5AAB70F36}"/>
              </a:ext>
            </a:extLst>
          </p:cNvPr>
          <p:cNvSpPr/>
          <p:nvPr/>
        </p:nvSpPr>
        <p:spPr>
          <a:xfrm>
            <a:off x="6747933" y="1837778"/>
            <a:ext cx="4004734" cy="1862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SWS Logo">
            <a:extLst>
              <a:ext uri="{FF2B5EF4-FFF2-40B4-BE49-F238E27FC236}">
                <a16:creationId xmlns:a16="http://schemas.microsoft.com/office/drawing/2014/main" id="{3ACCE350-5D8E-C0EF-DCEB-11AD9D558C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79" y="2463139"/>
            <a:ext cx="3824318" cy="65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 descr="NAWDP Logo">
            <a:extLst>
              <a:ext uri="{FF2B5EF4-FFF2-40B4-BE49-F238E27FC236}">
                <a16:creationId xmlns:a16="http://schemas.microsoft.com/office/drawing/2014/main" id="{A85FBAFB-94DC-60A0-7241-D126EFA3C584}"/>
              </a:ext>
            </a:extLst>
          </p:cNvPr>
          <p:cNvSpPr/>
          <p:nvPr/>
        </p:nvSpPr>
        <p:spPr>
          <a:xfrm>
            <a:off x="3945466" y="4020856"/>
            <a:ext cx="4301067" cy="2195512"/>
          </a:xfrm>
          <a:prstGeom prst="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NAWDP Logo">
            <a:extLst>
              <a:ext uri="{FF2B5EF4-FFF2-40B4-BE49-F238E27FC236}">
                <a16:creationId xmlns:a16="http://schemas.microsoft.com/office/drawing/2014/main" id="{FB70402C-21BE-CEBE-9E23-C2632FBF7B55}"/>
              </a:ext>
            </a:extLst>
          </p:cNvPr>
          <p:cNvSpPr/>
          <p:nvPr/>
        </p:nvSpPr>
        <p:spPr>
          <a:xfrm>
            <a:off x="4080934" y="4187534"/>
            <a:ext cx="4030129" cy="1862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NAWDP Logo">
            <a:extLst>
              <a:ext uri="{FF2B5EF4-FFF2-40B4-BE49-F238E27FC236}">
                <a16:creationId xmlns:a16="http://schemas.microsoft.com/office/drawing/2014/main" id="{36D8675E-901B-5CBD-E39A-D48CD8521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35" y="4325294"/>
            <a:ext cx="4030129" cy="1638757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D77FD7B-871C-BCD4-D84C-83C595F12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04526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43" y="1796201"/>
            <a:ext cx="7036169" cy="4552211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Welcome and Introduction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Review of ATR and BSR Roles and Responsibilities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Keys to Effective Collaboration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 b="0" i="0">
                <a:solidFill>
                  <a:schemeClr val="tx1"/>
                </a:solidFill>
              </a:rPr>
              <a:t>Promising Practices from Maryland</a:t>
            </a:r>
            <a:endParaRPr lang="en-US" sz="240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Connect and Collaborate: Break-Out Rooms Discussion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Q&amp;A</a:t>
            </a:r>
          </a:p>
        </p:txBody>
      </p:sp>
      <p:pic>
        <p:nvPicPr>
          <p:cNvPr id="7" name="Picture Placeholder 6" descr="Center of Excellence Logo">
            <a:extLst>
              <a:ext uri="{FF2B5EF4-FFF2-40B4-BE49-F238E27FC236}">
                <a16:creationId xmlns:a16="http://schemas.microsoft.com/office/drawing/2014/main" id="{2913F166-BA2E-7B19-7C29-7550AE6FC0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36145" y="1825625"/>
            <a:ext cx="4164086" cy="4164086"/>
          </a:xfrm>
          <a:prstGeom prst="rect">
            <a:avLst/>
          </a:prstGeom>
        </p:spPr>
      </p:pic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FCF7851A-4497-9D75-D822-B96AD611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FE5FA0-7BA3-EA38-09DC-3F2B1AEF0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3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#1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43" y="1796201"/>
            <a:ext cx="7022224" cy="455221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>
                <a:solidFill>
                  <a:schemeClr val="tx1"/>
                </a:solidFill>
              </a:rPr>
              <a:t>What is your role in the workforce system?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Business Services Representative (BSR)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Apprenticeship Training Representative (ATR)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2000505000000020004" pitchFamily="2" charset="77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Workforce partner staff with some BSR responsibility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Apprenticeship Navigator (AN)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Workforce Manager/Administrator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Local Workforce Board Director or Staff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2000505000000020004" pitchFamily="2" charset="77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Other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4" name="Picture 13" descr="Woman in business attire">
            <a:extLst>
              <a:ext uri="{FF2B5EF4-FFF2-40B4-BE49-F238E27FC236}">
                <a16:creationId xmlns:a16="http://schemas.microsoft.com/office/drawing/2014/main" id="{8B5103E7-3C52-50C8-2692-736FCD708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18"/>
          <a:stretch/>
        </p:blipFill>
        <p:spPr>
          <a:xfrm>
            <a:off x="7909353" y="820268"/>
            <a:ext cx="4284633" cy="5132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FCF7851A-4497-9D75-D822-B96AD611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FE5FA0-7BA3-EA38-09DC-3F2B1AEF0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5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#2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43" y="1796201"/>
            <a:ext cx="8094412" cy="455221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>
                <a:solidFill>
                  <a:schemeClr val="tx1"/>
                </a:solidFill>
              </a:rPr>
              <a:t>Did you attend one or more of the previous training sessions?   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Yes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No</a:t>
            </a:r>
          </a:p>
        </p:txBody>
      </p:sp>
      <p:pic>
        <p:nvPicPr>
          <p:cNvPr id="10" name="Picture 9" descr="ATR &amp; BSR Training Series Image">
            <a:extLst>
              <a:ext uri="{FF2B5EF4-FFF2-40B4-BE49-F238E27FC236}">
                <a16:creationId xmlns:a16="http://schemas.microsoft.com/office/drawing/2014/main" id="{70E70214-D816-DD54-E291-0B51B4AE5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49" y="2375957"/>
            <a:ext cx="6688667" cy="376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FCF7851A-4497-9D75-D822-B96AD611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FE5FA0-7BA3-EA38-09DC-3F2B1AEF0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8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160BF-148F-0B6A-033E-2D6357610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Guest Speakers</a:t>
            </a:r>
            <a:endParaRPr lang="en-US" dirty="0"/>
          </a:p>
        </p:txBody>
      </p:sp>
      <p:pic>
        <p:nvPicPr>
          <p:cNvPr id="7" name="Content Placeholder 6" descr="Michael Qualter">
            <a:extLst>
              <a:ext uri="{FF2B5EF4-FFF2-40B4-BE49-F238E27FC236}">
                <a16:creationId xmlns:a16="http://schemas.microsoft.com/office/drawing/2014/main" id="{FC7C841A-1E3D-E7D2-7A32-D7FA51219A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23" b="623"/>
          <a:stretch/>
        </p:blipFill>
        <p:spPr>
          <a:xfrm>
            <a:off x="1727644" y="1848106"/>
            <a:ext cx="2640366" cy="2376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5075FF3-0785-AFF4-5095-EEA9DAC7C8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84417" y="4381604"/>
            <a:ext cx="3726821" cy="179305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>
                <a:solidFill>
                  <a:srgbClr val="00015E"/>
                </a:solidFill>
                <a:latin typeface="Montserrat" panose="00000500000000000000" pitchFamily="2" charset="0"/>
              </a:rPr>
              <a:t>Michael </a:t>
            </a:r>
            <a:r>
              <a:rPr lang="en-US" sz="2000" b="1" err="1">
                <a:solidFill>
                  <a:srgbClr val="00015E"/>
                </a:solidFill>
                <a:latin typeface="Montserrat" panose="00000500000000000000" pitchFamily="2" charset="0"/>
              </a:rPr>
              <a:t>Qualter</a:t>
            </a:r>
            <a:endParaRPr lang="en-US" sz="2000" b="1">
              <a:solidFill>
                <a:srgbClr val="00015E"/>
              </a:solidFill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>
                <a:solidFill>
                  <a:srgbClr val="00015E"/>
                </a:solidFill>
                <a:latin typeface="Montserrat" panose="00000500000000000000" pitchFamily="2" charset="0"/>
              </a:rPr>
              <a:t>Deputy Administrator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>
                <a:solidFill>
                  <a:srgbClr val="00015E"/>
                </a:solidFill>
                <a:latin typeface="Montserrat" panose="00000500000000000000" pitchFamily="2" charset="0"/>
              </a:rPr>
              <a:t>Office of Apprenticeship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>
                <a:solidFill>
                  <a:srgbClr val="00015E"/>
                </a:solidFill>
                <a:latin typeface="Montserrat" panose="00000500000000000000" pitchFamily="2" charset="0"/>
              </a:rPr>
              <a:t>U.S. Department of Labor</a:t>
            </a:r>
          </a:p>
        </p:txBody>
      </p:sp>
      <p:pic>
        <p:nvPicPr>
          <p:cNvPr id="9" name="Picture 8" descr="Dr. Robert Kight">
            <a:extLst>
              <a:ext uri="{FF2B5EF4-FFF2-40B4-BE49-F238E27FC236}">
                <a16:creationId xmlns:a16="http://schemas.microsoft.com/office/drawing/2014/main" id="{2EF6FFD5-EE54-A849-3D1D-D8716E8F2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925" y="1764663"/>
            <a:ext cx="2419350" cy="2504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3BAD25-F7EA-BAB1-6BBF-8924F5AF93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6911" y="4455579"/>
            <a:ext cx="4332187" cy="246809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solidFill>
                  <a:srgbClr val="00015E"/>
                </a:solidFill>
                <a:latin typeface="Montserrat"/>
              </a:rPr>
              <a:t>Dr. Robert </a:t>
            </a:r>
            <a:r>
              <a:rPr lang="en-US" sz="2000" b="1" err="1">
                <a:solidFill>
                  <a:srgbClr val="00015E"/>
                </a:solidFill>
                <a:latin typeface="Montserrat"/>
              </a:rPr>
              <a:t>Kight</a:t>
            </a:r>
            <a:r>
              <a:rPr lang="en-US" sz="2000" b="1">
                <a:solidFill>
                  <a:srgbClr val="00015E"/>
                </a:solidFill>
                <a:latin typeface="Montserrat"/>
              </a:rPr>
              <a:t>, Ed.D.</a:t>
            </a:r>
            <a:endParaRPr lang="en-US" sz="1400">
              <a:solidFill>
                <a:srgbClr val="00015E"/>
              </a:solidFill>
              <a:latin typeface="Bookman Old Style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2000">
                <a:solidFill>
                  <a:srgbClr val="00015E"/>
                </a:solidFill>
                <a:latin typeface="Montserrat" panose="00000500000000000000" pitchFamily="2" charset="0"/>
              </a:rPr>
              <a:t>Director of the Adult Services and Workforce System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2000">
                <a:solidFill>
                  <a:srgbClr val="00015E"/>
                </a:solidFill>
                <a:latin typeface="Montserrat" panose="00000500000000000000" pitchFamily="2" charset="0"/>
              </a:rPr>
              <a:t>Office of Workforce Investment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2000">
                <a:solidFill>
                  <a:srgbClr val="00015E"/>
                </a:solidFill>
                <a:latin typeface="Montserrat" panose="00000500000000000000" pitchFamily="2" charset="0"/>
              </a:rPr>
              <a:t>U.S. Department of Labor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B13081-530B-6175-F20E-DCC41DBC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17502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0987D0-C1BB-4044-712A-81AFCEFE93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8775" y="2389188"/>
            <a:ext cx="8934450" cy="1039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ATRs and BSRs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Roles and Responsibilities Recap</a:t>
            </a:r>
          </a:p>
        </p:txBody>
      </p:sp>
    </p:spTree>
    <p:extLst>
      <p:ext uri="{BB962C8B-B14F-4D97-AF65-F5344CB8AC3E}">
        <p14:creationId xmlns:p14="http://schemas.microsoft.com/office/powerpoint/2010/main" val="3019922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_Flow_SignoffStatus xmlns="2f00f82b-dce9-458f-ab1d-1c5fd145e219" xsi:nil="true"/>
    <ClassificationLevel xmlns="2f00f82b-dce9-458f-ab1d-1c5fd145e219" xsi:nil="true"/>
  </documentManagement>
</p:properties>
</file>

<file path=customXml/itemProps1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86B347-2C4D-48E1-AA8E-370A15A2655F}">
  <ds:schemaRefs>
    <ds:schemaRef ds:uri="2f00f82b-dce9-458f-ab1d-1c5fd145e219"/>
    <ds:schemaRef ds:uri="4cd59d27-ca2b-4708-b9c7-7fa281384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73452F-5C8F-425C-B03A-6F781C54F726}">
  <ds:schemaRefs>
    <ds:schemaRef ds:uri="http://schemas.microsoft.com/office/2006/documentManagement/types"/>
    <ds:schemaRef ds:uri="http://www.w3.org/XML/1998/namespace"/>
    <ds:schemaRef ds:uri="http://purl.org/dc/elements/1.1/"/>
    <ds:schemaRef ds:uri="4cd59d27-ca2b-4708-b9c7-7fa281384922"/>
    <ds:schemaRef ds:uri="http://schemas.openxmlformats.org/package/2006/metadata/core-properties"/>
    <ds:schemaRef ds:uri="2f00f82b-dce9-458f-ab1d-1c5fd145e219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1250</Words>
  <Application>Microsoft Office PowerPoint</Application>
  <PresentationFormat>Widescreen</PresentationFormat>
  <Paragraphs>311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Bookman Old Style</vt:lpstr>
      <vt:lpstr>Calibri</vt:lpstr>
      <vt:lpstr>Montserrat</vt:lpstr>
      <vt:lpstr>Montserrat Medium</vt:lpstr>
      <vt:lpstr>Montserrat SemiBold</vt:lpstr>
      <vt:lpstr>Segoe UI</vt:lpstr>
      <vt:lpstr>Times New Roman</vt:lpstr>
      <vt:lpstr>Wingdings</vt:lpstr>
      <vt:lpstr>Office Theme</vt:lpstr>
      <vt:lpstr>1_Office Theme</vt:lpstr>
      <vt:lpstr>2_Office Theme</vt:lpstr>
      <vt:lpstr>4_Office Theme</vt:lpstr>
      <vt:lpstr>3_Office Theme</vt:lpstr>
      <vt:lpstr>ATRs and BSRs: Collaborating to Expand Registered Apprenticeship  Capstone Session </vt:lpstr>
      <vt:lpstr>Moderator</vt:lpstr>
      <vt:lpstr>Center of Excellence Overview</vt:lpstr>
      <vt:lpstr>Training Acknowledgements</vt:lpstr>
      <vt:lpstr>Agenda</vt:lpstr>
      <vt:lpstr>Poll #1</vt:lpstr>
      <vt:lpstr>Poll #2</vt:lpstr>
      <vt:lpstr>Guest Speakers</vt:lpstr>
      <vt:lpstr>ATRs and BSRs  Roles and Responsibilities Recap</vt:lpstr>
      <vt:lpstr>Summary of ATR Responsibilities</vt:lpstr>
      <vt:lpstr>Summary of BSR Responsibilities</vt:lpstr>
      <vt:lpstr>Guest Speaker</vt:lpstr>
      <vt:lpstr>Keys to Effective ATR and BSR Collaboration</vt:lpstr>
      <vt:lpstr>The ATR-BSR Roles Intersect</vt:lpstr>
      <vt:lpstr>Levels of Interaction – Three Cs</vt:lpstr>
      <vt:lpstr>Principles of Collaboration</vt:lpstr>
      <vt:lpstr>Vision for Future Partnership</vt:lpstr>
      <vt:lpstr>Promising Practices:   Maryland Team</vt:lpstr>
      <vt:lpstr>Today’s Presenters</vt:lpstr>
      <vt:lpstr>How Did We Start?</vt:lpstr>
      <vt:lpstr>Building a system</vt:lpstr>
      <vt:lpstr>Funding</vt:lpstr>
      <vt:lpstr>System Partners</vt:lpstr>
      <vt:lpstr>How We Work Together</vt:lpstr>
      <vt:lpstr>How We Work Together </vt:lpstr>
      <vt:lpstr>To Conclude</vt:lpstr>
      <vt:lpstr>Connect and Collaborate: Break-Out Room Discussions</vt:lpstr>
      <vt:lpstr>Employment Training Administration Regions</vt:lpstr>
      <vt:lpstr>Region Report-Outs</vt:lpstr>
      <vt:lpstr>Questions and Answers</vt:lpstr>
      <vt:lpstr>Become A Center Partner</vt:lpstr>
      <vt:lpstr>Email us your questions at RA_COE@SafalPartners.com</vt:lpstr>
    </vt:vector>
  </TitlesOfParts>
  <Manager>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ATR BSR Capstone</dc:title>
  <dc:subject>Registered Apprenticeship in the Workforce</dc:subject>
  <dc:creator>Jana Bauer</dc:creator>
  <cp:keywords>Registered Apprenticeship, Apprenticeship Training Representative, ATR, Business Services Representative, BSR</cp:keywords>
  <cp:lastModifiedBy>Leah Mcdonagh</cp:lastModifiedBy>
  <cp:revision>3</cp:revision>
  <dcterms:created xsi:type="dcterms:W3CDTF">2022-12-02T14:40:35Z</dcterms:created>
  <dcterms:modified xsi:type="dcterms:W3CDTF">2025-03-04T21:37:19Z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  <property fmtid="{D5CDD505-2E9C-101B-9397-08002B2CF9AE}" pid="4" name="Order">
    <vt:r8>34418200</vt:r8>
  </property>
  <property fmtid="{D5CDD505-2E9C-101B-9397-08002B2CF9AE}" pid="5" name="_ExtendedDescription">
    <vt:lpwstr/>
  </property>
</Properties>
</file>