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56" r:id="rId5"/>
    <p:sldId id="1709" r:id="rId6"/>
    <p:sldId id="264" r:id="rId7"/>
    <p:sldId id="1700" r:id="rId8"/>
    <p:sldId id="1701" r:id="rId9"/>
    <p:sldId id="299" r:id="rId10"/>
    <p:sldId id="303" r:id="rId11"/>
    <p:sldId id="1715" r:id="rId12"/>
    <p:sldId id="1719" r:id="rId13"/>
    <p:sldId id="1713" r:id="rId14"/>
    <p:sldId id="1712" r:id="rId15"/>
    <p:sldId id="270" r:id="rId16"/>
    <p:sldId id="284" r:id="rId17"/>
    <p:sldId id="277"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9E338E-3575-D922-8638-DBB3198D8DE7}" name="Katie Adams" initials="KA" userId="S::Katie.Adams@safalpartners.com::9f2e6d00-44bd-4c75-9c75-d813f6b933da" providerId="AD"/>
  <p188:author id="{F5CDE29B-3EFC-D5BE-8DDE-F756FF4E4250}" name="Jana Bauer" initials="JB" userId="S::jana.bauer@safalpartners.com::f18a3f3c-4c69-4a10-b4b6-ac99762a0cf5" providerId="AD"/>
  <p188:author id="{CE21EBCB-E5FB-F1E1-A17D-C1C739217AFE}" name="Katie Adams" initials="KA" userId="S::katie.adams@safalpartners.com::9f2e6d00-44bd-4c75-9c75-d813f6b933da" providerId="AD"/>
  <p188:author id="{BEA4BADA-3A62-75E9-1149-3637B0CB55BB}" name="Fleet, Abby" initials="FA" userId="S::afleet@bcm.edu::c878d58f-c565-41dc-a684-9d168b397a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B1B"/>
    <a:srgbClr val="00015E"/>
    <a:srgbClr val="000000"/>
    <a:srgbClr val="363567"/>
    <a:srgbClr val="FAAB1C"/>
    <a:srgbClr val="0092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CF50B0-AA32-4172-BBC0-CCC6F0E4B131}" v="11" dt="2025-03-13T20:11:51.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2" y="2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5869F-849D-4326-853D-1A9D0671D898}" type="doc">
      <dgm:prSet loTypeId="urn:microsoft.com/office/officeart/2005/8/layout/hProcess3" loCatId="process" qsTypeId="urn:microsoft.com/office/officeart/2005/8/quickstyle/3d2" qsCatId="3D" csTypeId="urn:microsoft.com/office/officeart/2005/8/colors/accent1_2" csCatId="accent1" phldr="1"/>
      <dgm:spPr/>
    </dgm:pt>
    <dgm:pt modelId="{E4BF4EA5-E53B-4C6E-B33F-8431D9A99C9E}">
      <dgm:prSet phldrT="[Text]" custT="1"/>
      <dgm:spPr/>
      <dgm:t>
        <a:bodyPr/>
        <a:lstStyle/>
        <a:p>
          <a:r>
            <a:rPr lang="en-US" sz="1200" b="1"/>
            <a:t>Workforce System</a:t>
          </a:r>
        </a:p>
      </dgm:t>
    </dgm:pt>
    <dgm:pt modelId="{CAE0DE1E-DB5E-4C02-9FCF-07774DB1B63F}" type="parTrans" cxnId="{1CAB2BEA-3B17-4A22-A664-798F4F6437FF}">
      <dgm:prSet/>
      <dgm:spPr/>
      <dgm:t>
        <a:bodyPr/>
        <a:lstStyle/>
        <a:p>
          <a:endParaRPr lang="en-US"/>
        </a:p>
      </dgm:t>
    </dgm:pt>
    <dgm:pt modelId="{83E13893-9A97-463B-880B-9090166B6602}" type="sibTrans" cxnId="{1CAB2BEA-3B17-4A22-A664-798F4F6437FF}">
      <dgm:prSet/>
      <dgm:spPr/>
      <dgm:t>
        <a:bodyPr/>
        <a:lstStyle/>
        <a:p>
          <a:endParaRPr lang="en-US"/>
        </a:p>
      </dgm:t>
    </dgm:pt>
    <dgm:pt modelId="{195C3601-0A8C-403E-923A-FFF5B8214CCC}">
      <dgm:prSet phldrT="[Text]" custT="1"/>
      <dgm:spPr/>
      <dgm:t>
        <a:bodyPr/>
        <a:lstStyle/>
        <a:p>
          <a:pPr>
            <a:spcAft>
              <a:spcPts val="0"/>
            </a:spcAft>
          </a:pPr>
          <a:r>
            <a:rPr lang="en-US" sz="1200" b="1"/>
            <a:t>Businesses &amp;</a:t>
          </a:r>
        </a:p>
        <a:p>
          <a:pPr>
            <a:spcAft>
              <a:spcPts val="0"/>
            </a:spcAft>
          </a:pPr>
          <a:r>
            <a:rPr lang="en-US" sz="1200" b="1"/>
            <a:t>Intermediaries</a:t>
          </a:r>
        </a:p>
      </dgm:t>
    </dgm:pt>
    <dgm:pt modelId="{4028D6C1-0CC8-4C59-8309-1B0C38966C54}" type="parTrans" cxnId="{F417F4ED-C0B0-428C-8D22-8538DD8B4DA9}">
      <dgm:prSet/>
      <dgm:spPr/>
      <dgm:t>
        <a:bodyPr/>
        <a:lstStyle/>
        <a:p>
          <a:endParaRPr lang="en-US"/>
        </a:p>
      </dgm:t>
    </dgm:pt>
    <dgm:pt modelId="{D7AE940C-4652-4059-9061-F69BAB278D32}" type="sibTrans" cxnId="{F417F4ED-C0B0-428C-8D22-8538DD8B4DA9}">
      <dgm:prSet/>
      <dgm:spPr/>
      <dgm:t>
        <a:bodyPr/>
        <a:lstStyle/>
        <a:p>
          <a:endParaRPr lang="en-US"/>
        </a:p>
      </dgm:t>
    </dgm:pt>
    <dgm:pt modelId="{0F2FBC56-7F0C-4567-A9BF-3C3CD25D6FF0}">
      <dgm:prSet phldrT="[Text]" custT="1"/>
      <dgm:spPr/>
      <dgm:t>
        <a:bodyPr/>
        <a:lstStyle/>
        <a:p>
          <a:pPr>
            <a:spcAft>
              <a:spcPts val="0"/>
            </a:spcAft>
          </a:pPr>
          <a:r>
            <a:rPr lang="en-US" sz="1200" b="1"/>
            <a:t>Apprenticeship Offices &amp;</a:t>
          </a:r>
        </a:p>
        <a:p>
          <a:pPr>
            <a:spcAft>
              <a:spcPts val="0"/>
            </a:spcAft>
          </a:pPr>
          <a:r>
            <a:rPr lang="en-US" sz="1200" b="1"/>
            <a:t>Advisory</a:t>
          </a:r>
        </a:p>
      </dgm:t>
    </dgm:pt>
    <dgm:pt modelId="{209651A5-C09F-4E8E-874F-2A804DDE7134}" type="parTrans" cxnId="{44A28A89-B9A8-4ED2-BE47-E844103D1C80}">
      <dgm:prSet/>
      <dgm:spPr/>
      <dgm:t>
        <a:bodyPr/>
        <a:lstStyle/>
        <a:p>
          <a:endParaRPr lang="en-US"/>
        </a:p>
      </dgm:t>
    </dgm:pt>
    <dgm:pt modelId="{BE120E87-0739-4BB9-8234-68B8374EA718}" type="sibTrans" cxnId="{44A28A89-B9A8-4ED2-BE47-E844103D1C80}">
      <dgm:prSet/>
      <dgm:spPr/>
      <dgm:t>
        <a:bodyPr/>
        <a:lstStyle/>
        <a:p>
          <a:endParaRPr lang="en-US"/>
        </a:p>
      </dgm:t>
    </dgm:pt>
    <dgm:pt modelId="{ED12F8DE-7C3E-438B-83FE-2B817A38C3B9}">
      <dgm:prSet phldrT="[Text]" custT="1"/>
      <dgm:spPr/>
      <dgm:t>
        <a:bodyPr/>
        <a:lstStyle/>
        <a:p>
          <a:pPr>
            <a:spcAft>
              <a:spcPts val="0"/>
            </a:spcAft>
          </a:pPr>
          <a:r>
            <a:rPr lang="en-US" sz="1200" b="1"/>
            <a:t>Education &amp;</a:t>
          </a:r>
        </a:p>
        <a:p>
          <a:pPr>
            <a:spcAft>
              <a:spcPts val="0"/>
            </a:spcAft>
          </a:pPr>
          <a:r>
            <a:rPr lang="en-US" sz="1200" b="1"/>
            <a:t>Training</a:t>
          </a:r>
        </a:p>
      </dgm:t>
    </dgm:pt>
    <dgm:pt modelId="{B08AC430-8DC3-493B-8436-55DEA351B1E9}" type="parTrans" cxnId="{D15E92E4-6E7D-4222-88B8-F12CD76A5D34}">
      <dgm:prSet/>
      <dgm:spPr/>
      <dgm:t>
        <a:bodyPr/>
        <a:lstStyle/>
        <a:p>
          <a:endParaRPr lang="en-US"/>
        </a:p>
      </dgm:t>
    </dgm:pt>
    <dgm:pt modelId="{E3632579-2BEA-486A-8315-5128AD6E3AB0}" type="sibTrans" cxnId="{D15E92E4-6E7D-4222-88B8-F12CD76A5D34}">
      <dgm:prSet/>
      <dgm:spPr/>
      <dgm:t>
        <a:bodyPr/>
        <a:lstStyle/>
        <a:p>
          <a:endParaRPr lang="en-US"/>
        </a:p>
      </dgm:t>
    </dgm:pt>
    <dgm:pt modelId="{087540C2-1FE4-4A43-9B3F-B92CABA92443}" type="pres">
      <dgm:prSet presAssocID="{8545869F-849D-4326-853D-1A9D0671D898}" presName="Name0" presStyleCnt="0">
        <dgm:presLayoutVars>
          <dgm:dir/>
          <dgm:animLvl val="lvl"/>
          <dgm:resizeHandles val="exact"/>
        </dgm:presLayoutVars>
      </dgm:prSet>
      <dgm:spPr/>
    </dgm:pt>
    <dgm:pt modelId="{72345B07-15A9-4620-A641-55673D74BD4A}" type="pres">
      <dgm:prSet presAssocID="{8545869F-849D-4326-853D-1A9D0671D898}" presName="dummy" presStyleCnt="0"/>
      <dgm:spPr/>
    </dgm:pt>
    <dgm:pt modelId="{E7874996-FA29-4342-9DC5-67BEAEB5030C}" type="pres">
      <dgm:prSet presAssocID="{8545869F-849D-4326-853D-1A9D0671D898}" presName="linH" presStyleCnt="0"/>
      <dgm:spPr/>
    </dgm:pt>
    <dgm:pt modelId="{310022AF-FC79-4F52-A363-0A2EB7B62B1D}" type="pres">
      <dgm:prSet presAssocID="{8545869F-849D-4326-853D-1A9D0671D898}" presName="padding1" presStyleCnt="0"/>
      <dgm:spPr/>
    </dgm:pt>
    <dgm:pt modelId="{41E1461E-28F7-44C1-9E8A-F044546F757A}" type="pres">
      <dgm:prSet presAssocID="{E4BF4EA5-E53B-4C6E-B33F-8431D9A99C9E}" presName="linV" presStyleCnt="0"/>
      <dgm:spPr/>
    </dgm:pt>
    <dgm:pt modelId="{C9193055-5534-4FFC-BB4A-845951294152}" type="pres">
      <dgm:prSet presAssocID="{E4BF4EA5-E53B-4C6E-B33F-8431D9A99C9E}" presName="spVertical1" presStyleCnt="0"/>
      <dgm:spPr/>
    </dgm:pt>
    <dgm:pt modelId="{8C241446-817C-460B-8762-570522B80A72}" type="pres">
      <dgm:prSet presAssocID="{E4BF4EA5-E53B-4C6E-B33F-8431D9A99C9E}" presName="parTx" presStyleLbl="revTx" presStyleIdx="0" presStyleCnt="4" custScaleX="119622" custLinFactNeighborX="-38741" custLinFactNeighborY="-9372">
        <dgm:presLayoutVars>
          <dgm:chMax val="0"/>
          <dgm:chPref val="0"/>
          <dgm:bulletEnabled val="1"/>
        </dgm:presLayoutVars>
      </dgm:prSet>
      <dgm:spPr/>
    </dgm:pt>
    <dgm:pt modelId="{99CEA276-BBAD-4BF9-9009-716D8459D893}" type="pres">
      <dgm:prSet presAssocID="{E4BF4EA5-E53B-4C6E-B33F-8431D9A99C9E}" presName="spVertical2" presStyleCnt="0"/>
      <dgm:spPr/>
    </dgm:pt>
    <dgm:pt modelId="{0E873703-506D-49E2-A373-431044751928}" type="pres">
      <dgm:prSet presAssocID="{E4BF4EA5-E53B-4C6E-B33F-8431D9A99C9E}" presName="spVertical3" presStyleCnt="0"/>
      <dgm:spPr/>
    </dgm:pt>
    <dgm:pt modelId="{3FFD7F29-3178-4308-BE18-C86180F9E827}" type="pres">
      <dgm:prSet presAssocID="{83E13893-9A97-463B-880B-9090166B6602}" presName="space" presStyleCnt="0"/>
      <dgm:spPr/>
    </dgm:pt>
    <dgm:pt modelId="{4938B6AD-EC7F-4F0F-B578-6E8AD4B76D5A}" type="pres">
      <dgm:prSet presAssocID="{195C3601-0A8C-403E-923A-FFF5B8214CCC}" presName="linV" presStyleCnt="0"/>
      <dgm:spPr/>
    </dgm:pt>
    <dgm:pt modelId="{87F67292-546E-4AA3-99D8-C800C4291AEF}" type="pres">
      <dgm:prSet presAssocID="{195C3601-0A8C-403E-923A-FFF5B8214CCC}" presName="spVertical1" presStyleCnt="0"/>
      <dgm:spPr/>
    </dgm:pt>
    <dgm:pt modelId="{7D1B0190-FB14-41B8-96EC-7B564FE47B17}" type="pres">
      <dgm:prSet presAssocID="{195C3601-0A8C-403E-923A-FFF5B8214CCC}" presName="parTx" presStyleLbl="revTx" presStyleIdx="1" presStyleCnt="4" custScaleX="165482" custLinFactNeighborX="-27704" custLinFactNeighborY="-8240">
        <dgm:presLayoutVars>
          <dgm:chMax val="0"/>
          <dgm:chPref val="0"/>
          <dgm:bulletEnabled val="1"/>
        </dgm:presLayoutVars>
      </dgm:prSet>
      <dgm:spPr/>
    </dgm:pt>
    <dgm:pt modelId="{89409FA8-2A69-4B83-AEDA-4FEEB17444CC}" type="pres">
      <dgm:prSet presAssocID="{195C3601-0A8C-403E-923A-FFF5B8214CCC}" presName="spVertical2" presStyleCnt="0"/>
      <dgm:spPr/>
    </dgm:pt>
    <dgm:pt modelId="{20051B87-14BA-4D9F-9313-5D809FBE9B81}" type="pres">
      <dgm:prSet presAssocID="{195C3601-0A8C-403E-923A-FFF5B8214CCC}" presName="spVertical3" presStyleCnt="0"/>
      <dgm:spPr/>
    </dgm:pt>
    <dgm:pt modelId="{37566F14-1F07-455A-9952-731E282872D4}" type="pres">
      <dgm:prSet presAssocID="{D7AE940C-4652-4059-9061-F69BAB278D32}" presName="space" presStyleCnt="0"/>
      <dgm:spPr/>
    </dgm:pt>
    <dgm:pt modelId="{42136FC2-91FB-4312-A07A-98E321256BA3}" type="pres">
      <dgm:prSet presAssocID="{0F2FBC56-7F0C-4567-A9BF-3C3CD25D6FF0}" presName="linV" presStyleCnt="0"/>
      <dgm:spPr/>
    </dgm:pt>
    <dgm:pt modelId="{E7460EAA-6879-4B41-BC27-179BCFF6DEED}" type="pres">
      <dgm:prSet presAssocID="{0F2FBC56-7F0C-4567-A9BF-3C3CD25D6FF0}" presName="spVertical1" presStyleCnt="0"/>
      <dgm:spPr/>
    </dgm:pt>
    <dgm:pt modelId="{6CD5B44D-A991-498C-AFD7-EAE05904D127}" type="pres">
      <dgm:prSet presAssocID="{0F2FBC56-7F0C-4567-A9BF-3C3CD25D6FF0}" presName="parTx" presStyleLbl="revTx" presStyleIdx="2" presStyleCnt="4" custScaleX="170182" custLinFactNeighborX="-24689" custLinFactNeighborY="-11903">
        <dgm:presLayoutVars>
          <dgm:chMax val="0"/>
          <dgm:chPref val="0"/>
          <dgm:bulletEnabled val="1"/>
        </dgm:presLayoutVars>
      </dgm:prSet>
      <dgm:spPr/>
    </dgm:pt>
    <dgm:pt modelId="{29C04785-E08B-42AF-81BD-C30C9FCCB7A2}" type="pres">
      <dgm:prSet presAssocID="{0F2FBC56-7F0C-4567-A9BF-3C3CD25D6FF0}" presName="spVertical2" presStyleCnt="0"/>
      <dgm:spPr/>
    </dgm:pt>
    <dgm:pt modelId="{6E2E0C15-8487-418A-985F-4E6CA90E81E0}" type="pres">
      <dgm:prSet presAssocID="{0F2FBC56-7F0C-4567-A9BF-3C3CD25D6FF0}" presName="spVertical3" presStyleCnt="0"/>
      <dgm:spPr/>
    </dgm:pt>
    <dgm:pt modelId="{7D188DE7-7634-451E-ACA1-E7386978B29E}" type="pres">
      <dgm:prSet presAssocID="{BE120E87-0739-4BB9-8234-68B8374EA718}" presName="space" presStyleCnt="0"/>
      <dgm:spPr/>
    </dgm:pt>
    <dgm:pt modelId="{C25AA414-9E56-40B5-8DB4-FAFB77B63EA0}" type="pres">
      <dgm:prSet presAssocID="{ED12F8DE-7C3E-438B-83FE-2B817A38C3B9}" presName="linV" presStyleCnt="0"/>
      <dgm:spPr/>
    </dgm:pt>
    <dgm:pt modelId="{5EBC7084-558A-4249-9771-CFB729432013}" type="pres">
      <dgm:prSet presAssocID="{ED12F8DE-7C3E-438B-83FE-2B817A38C3B9}" presName="spVertical1" presStyleCnt="0"/>
      <dgm:spPr/>
    </dgm:pt>
    <dgm:pt modelId="{88D80EAB-072E-4545-9CCA-E7C7027E9FFC}" type="pres">
      <dgm:prSet presAssocID="{ED12F8DE-7C3E-438B-83FE-2B817A38C3B9}" presName="parTx" presStyleLbl="revTx" presStyleIdx="3" presStyleCnt="4" custScaleX="127765" custLinFactNeighborX="-24932" custLinFactNeighborY="-7394">
        <dgm:presLayoutVars>
          <dgm:chMax val="0"/>
          <dgm:chPref val="0"/>
          <dgm:bulletEnabled val="1"/>
        </dgm:presLayoutVars>
      </dgm:prSet>
      <dgm:spPr/>
    </dgm:pt>
    <dgm:pt modelId="{745ED097-B471-4D7D-98EB-44892E6981CE}" type="pres">
      <dgm:prSet presAssocID="{ED12F8DE-7C3E-438B-83FE-2B817A38C3B9}" presName="spVertical2" presStyleCnt="0"/>
      <dgm:spPr/>
    </dgm:pt>
    <dgm:pt modelId="{1F46C889-1BDA-4A18-B1FB-3BC4D65ABE08}" type="pres">
      <dgm:prSet presAssocID="{ED12F8DE-7C3E-438B-83FE-2B817A38C3B9}" presName="spVertical3" presStyleCnt="0"/>
      <dgm:spPr/>
    </dgm:pt>
    <dgm:pt modelId="{26010E94-073E-4EAD-AA0A-F2971688F8D5}" type="pres">
      <dgm:prSet presAssocID="{8545869F-849D-4326-853D-1A9D0671D898}" presName="padding2" presStyleCnt="0"/>
      <dgm:spPr/>
    </dgm:pt>
    <dgm:pt modelId="{AAEDB17B-4839-4D9A-A041-95BF3FA14FF2}" type="pres">
      <dgm:prSet presAssocID="{8545869F-849D-4326-853D-1A9D0671D898}" presName="negArrow" presStyleCnt="0"/>
      <dgm:spPr/>
    </dgm:pt>
    <dgm:pt modelId="{9C43C297-828E-41DE-A2C9-73B5BB9103F4}" type="pres">
      <dgm:prSet presAssocID="{8545869F-849D-4326-853D-1A9D0671D898}" presName="backgroundArrow" presStyleLbl="node1" presStyleIdx="0" presStyleCnt="1" custScaleX="100000" custScaleY="36720" custLinFactNeighborX="-76" custLinFactNeighborY="29023"/>
      <dgm:spPr>
        <a:solidFill>
          <a:srgbClr val="FAAB1B"/>
        </a:solidFill>
      </dgm:spPr>
    </dgm:pt>
  </dgm:ptLst>
  <dgm:cxnLst>
    <dgm:cxn modelId="{52B9C427-5D53-473C-A116-9B097F62B802}" type="presOf" srcId="{ED12F8DE-7C3E-438B-83FE-2B817A38C3B9}" destId="{88D80EAB-072E-4545-9CCA-E7C7027E9FFC}" srcOrd="0" destOrd="0" presId="urn:microsoft.com/office/officeart/2005/8/layout/hProcess3"/>
    <dgm:cxn modelId="{15347B6A-F993-48A4-8D8D-39D0E45C0D2D}" type="presOf" srcId="{E4BF4EA5-E53B-4C6E-B33F-8431D9A99C9E}" destId="{8C241446-817C-460B-8762-570522B80A72}" srcOrd="0" destOrd="0" presId="urn:microsoft.com/office/officeart/2005/8/layout/hProcess3"/>
    <dgm:cxn modelId="{BDD7A46B-15F8-4BF6-A93B-57BC9A42E8D6}" type="presOf" srcId="{0F2FBC56-7F0C-4567-A9BF-3C3CD25D6FF0}" destId="{6CD5B44D-A991-498C-AFD7-EAE05904D127}" srcOrd="0" destOrd="0" presId="urn:microsoft.com/office/officeart/2005/8/layout/hProcess3"/>
    <dgm:cxn modelId="{44A28A89-B9A8-4ED2-BE47-E844103D1C80}" srcId="{8545869F-849D-4326-853D-1A9D0671D898}" destId="{0F2FBC56-7F0C-4567-A9BF-3C3CD25D6FF0}" srcOrd="2" destOrd="0" parTransId="{209651A5-C09F-4E8E-874F-2A804DDE7134}" sibTransId="{BE120E87-0739-4BB9-8234-68B8374EA718}"/>
    <dgm:cxn modelId="{D15E92E4-6E7D-4222-88B8-F12CD76A5D34}" srcId="{8545869F-849D-4326-853D-1A9D0671D898}" destId="{ED12F8DE-7C3E-438B-83FE-2B817A38C3B9}" srcOrd="3" destOrd="0" parTransId="{B08AC430-8DC3-493B-8436-55DEA351B1E9}" sibTransId="{E3632579-2BEA-486A-8315-5128AD6E3AB0}"/>
    <dgm:cxn modelId="{1CAB2BEA-3B17-4A22-A664-798F4F6437FF}" srcId="{8545869F-849D-4326-853D-1A9D0671D898}" destId="{E4BF4EA5-E53B-4C6E-B33F-8431D9A99C9E}" srcOrd="0" destOrd="0" parTransId="{CAE0DE1E-DB5E-4C02-9FCF-07774DB1B63F}" sibTransId="{83E13893-9A97-463B-880B-9090166B6602}"/>
    <dgm:cxn modelId="{F89478EB-49D4-494F-8FC9-7D5FF022CA14}" type="presOf" srcId="{8545869F-849D-4326-853D-1A9D0671D898}" destId="{087540C2-1FE4-4A43-9B3F-B92CABA92443}" srcOrd="0" destOrd="0" presId="urn:microsoft.com/office/officeart/2005/8/layout/hProcess3"/>
    <dgm:cxn modelId="{F417F4ED-C0B0-428C-8D22-8538DD8B4DA9}" srcId="{8545869F-849D-4326-853D-1A9D0671D898}" destId="{195C3601-0A8C-403E-923A-FFF5B8214CCC}" srcOrd="1" destOrd="0" parTransId="{4028D6C1-0CC8-4C59-8309-1B0C38966C54}" sibTransId="{D7AE940C-4652-4059-9061-F69BAB278D32}"/>
    <dgm:cxn modelId="{C8BFCFFE-814C-471B-8899-30C7A9E32F29}" type="presOf" srcId="{195C3601-0A8C-403E-923A-FFF5B8214CCC}" destId="{7D1B0190-FB14-41B8-96EC-7B564FE47B17}" srcOrd="0" destOrd="0" presId="urn:microsoft.com/office/officeart/2005/8/layout/hProcess3"/>
    <dgm:cxn modelId="{BCFB064F-214F-4346-87CB-DAB839780AD9}" type="presParOf" srcId="{087540C2-1FE4-4A43-9B3F-B92CABA92443}" destId="{72345B07-15A9-4620-A641-55673D74BD4A}" srcOrd="0" destOrd="0" presId="urn:microsoft.com/office/officeart/2005/8/layout/hProcess3"/>
    <dgm:cxn modelId="{95D76F36-8F83-4229-9D72-45A3F81DCC30}" type="presParOf" srcId="{087540C2-1FE4-4A43-9B3F-B92CABA92443}" destId="{E7874996-FA29-4342-9DC5-67BEAEB5030C}" srcOrd="1" destOrd="0" presId="urn:microsoft.com/office/officeart/2005/8/layout/hProcess3"/>
    <dgm:cxn modelId="{F47B2CF0-66EF-4AE2-AB74-AA316ED68124}" type="presParOf" srcId="{E7874996-FA29-4342-9DC5-67BEAEB5030C}" destId="{310022AF-FC79-4F52-A363-0A2EB7B62B1D}" srcOrd="0" destOrd="0" presId="urn:microsoft.com/office/officeart/2005/8/layout/hProcess3"/>
    <dgm:cxn modelId="{00D527A7-7E4C-436B-99EE-8A9D735EC750}" type="presParOf" srcId="{E7874996-FA29-4342-9DC5-67BEAEB5030C}" destId="{41E1461E-28F7-44C1-9E8A-F044546F757A}" srcOrd="1" destOrd="0" presId="urn:microsoft.com/office/officeart/2005/8/layout/hProcess3"/>
    <dgm:cxn modelId="{33ED669B-37BC-4660-BBFB-9CB7086445E1}" type="presParOf" srcId="{41E1461E-28F7-44C1-9E8A-F044546F757A}" destId="{C9193055-5534-4FFC-BB4A-845951294152}" srcOrd="0" destOrd="0" presId="urn:microsoft.com/office/officeart/2005/8/layout/hProcess3"/>
    <dgm:cxn modelId="{2FEF5FD3-9A5A-40E9-935A-0F35E7DC66DC}" type="presParOf" srcId="{41E1461E-28F7-44C1-9E8A-F044546F757A}" destId="{8C241446-817C-460B-8762-570522B80A72}" srcOrd="1" destOrd="0" presId="urn:microsoft.com/office/officeart/2005/8/layout/hProcess3"/>
    <dgm:cxn modelId="{96625787-5B1F-4D6D-9A9A-77D5AB1CE737}" type="presParOf" srcId="{41E1461E-28F7-44C1-9E8A-F044546F757A}" destId="{99CEA276-BBAD-4BF9-9009-716D8459D893}" srcOrd="2" destOrd="0" presId="urn:microsoft.com/office/officeart/2005/8/layout/hProcess3"/>
    <dgm:cxn modelId="{8EC3617A-3E63-4FA2-9C8D-B4514B0E3DAD}" type="presParOf" srcId="{41E1461E-28F7-44C1-9E8A-F044546F757A}" destId="{0E873703-506D-49E2-A373-431044751928}" srcOrd="3" destOrd="0" presId="urn:microsoft.com/office/officeart/2005/8/layout/hProcess3"/>
    <dgm:cxn modelId="{FDBE5259-D958-42BB-8663-7207DD770D9C}" type="presParOf" srcId="{E7874996-FA29-4342-9DC5-67BEAEB5030C}" destId="{3FFD7F29-3178-4308-BE18-C86180F9E827}" srcOrd="2" destOrd="0" presId="urn:microsoft.com/office/officeart/2005/8/layout/hProcess3"/>
    <dgm:cxn modelId="{3BAE464F-54E4-4148-8405-A3A1721A2716}" type="presParOf" srcId="{E7874996-FA29-4342-9DC5-67BEAEB5030C}" destId="{4938B6AD-EC7F-4F0F-B578-6E8AD4B76D5A}" srcOrd="3" destOrd="0" presId="urn:microsoft.com/office/officeart/2005/8/layout/hProcess3"/>
    <dgm:cxn modelId="{035D41F1-C35C-4DBE-9850-E774399FEFC9}" type="presParOf" srcId="{4938B6AD-EC7F-4F0F-B578-6E8AD4B76D5A}" destId="{87F67292-546E-4AA3-99D8-C800C4291AEF}" srcOrd="0" destOrd="0" presId="urn:microsoft.com/office/officeart/2005/8/layout/hProcess3"/>
    <dgm:cxn modelId="{63E77559-5029-4C7A-96BB-7783F65FEAAA}" type="presParOf" srcId="{4938B6AD-EC7F-4F0F-B578-6E8AD4B76D5A}" destId="{7D1B0190-FB14-41B8-96EC-7B564FE47B17}" srcOrd="1" destOrd="0" presId="urn:microsoft.com/office/officeart/2005/8/layout/hProcess3"/>
    <dgm:cxn modelId="{402304A6-2A69-4EBB-B0EC-63CE08E2C16D}" type="presParOf" srcId="{4938B6AD-EC7F-4F0F-B578-6E8AD4B76D5A}" destId="{89409FA8-2A69-4B83-AEDA-4FEEB17444CC}" srcOrd="2" destOrd="0" presId="urn:microsoft.com/office/officeart/2005/8/layout/hProcess3"/>
    <dgm:cxn modelId="{2562B535-37D7-4CB3-A100-C647EA95BF45}" type="presParOf" srcId="{4938B6AD-EC7F-4F0F-B578-6E8AD4B76D5A}" destId="{20051B87-14BA-4D9F-9313-5D809FBE9B81}" srcOrd="3" destOrd="0" presId="urn:microsoft.com/office/officeart/2005/8/layout/hProcess3"/>
    <dgm:cxn modelId="{9E16F152-3BD8-4310-BAC0-AF9302450B66}" type="presParOf" srcId="{E7874996-FA29-4342-9DC5-67BEAEB5030C}" destId="{37566F14-1F07-455A-9952-731E282872D4}" srcOrd="4" destOrd="0" presId="urn:microsoft.com/office/officeart/2005/8/layout/hProcess3"/>
    <dgm:cxn modelId="{852E2217-AA2D-4D75-949A-F92F27BA1799}" type="presParOf" srcId="{E7874996-FA29-4342-9DC5-67BEAEB5030C}" destId="{42136FC2-91FB-4312-A07A-98E321256BA3}" srcOrd="5" destOrd="0" presId="urn:microsoft.com/office/officeart/2005/8/layout/hProcess3"/>
    <dgm:cxn modelId="{CB8D8C9E-A87E-4FF7-8586-3F0A9F05550B}" type="presParOf" srcId="{42136FC2-91FB-4312-A07A-98E321256BA3}" destId="{E7460EAA-6879-4B41-BC27-179BCFF6DEED}" srcOrd="0" destOrd="0" presId="urn:microsoft.com/office/officeart/2005/8/layout/hProcess3"/>
    <dgm:cxn modelId="{25BAFE8F-40F3-4D8A-9724-6C40A7DEC9DF}" type="presParOf" srcId="{42136FC2-91FB-4312-A07A-98E321256BA3}" destId="{6CD5B44D-A991-498C-AFD7-EAE05904D127}" srcOrd="1" destOrd="0" presId="urn:microsoft.com/office/officeart/2005/8/layout/hProcess3"/>
    <dgm:cxn modelId="{E958BB27-DA69-439D-9958-AC9ED85FCAA1}" type="presParOf" srcId="{42136FC2-91FB-4312-A07A-98E321256BA3}" destId="{29C04785-E08B-42AF-81BD-C30C9FCCB7A2}" srcOrd="2" destOrd="0" presId="urn:microsoft.com/office/officeart/2005/8/layout/hProcess3"/>
    <dgm:cxn modelId="{7AEC751C-1560-41A3-9FF3-0C6C70CBE0B6}" type="presParOf" srcId="{42136FC2-91FB-4312-A07A-98E321256BA3}" destId="{6E2E0C15-8487-418A-985F-4E6CA90E81E0}" srcOrd="3" destOrd="0" presId="urn:microsoft.com/office/officeart/2005/8/layout/hProcess3"/>
    <dgm:cxn modelId="{B39DB8FB-71E7-42F6-9251-A2FD2D67742B}" type="presParOf" srcId="{E7874996-FA29-4342-9DC5-67BEAEB5030C}" destId="{7D188DE7-7634-451E-ACA1-E7386978B29E}" srcOrd="6" destOrd="0" presId="urn:microsoft.com/office/officeart/2005/8/layout/hProcess3"/>
    <dgm:cxn modelId="{D1A2BC86-47A1-4B76-A964-73236146FF38}" type="presParOf" srcId="{E7874996-FA29-4342-9DC5-67BEAEB5030C}" destId="{C25AA414-9E56-40B5-8DB4-FAFB77B63EA0}" srcOrd="7" destOrd="0" presId="urn:microsoft.com/office/officeart/2005/8/layout/hProcess3"/>
    <dgm:cxn modelId="{D7A77006-595B-485D-83DB-ECEE9376FBA9}" type="presParOf" srcId="{C25AA414-9E56-40B5-8DB4-FAFB77B63EA0}" destId="{5EBC7084-558A-4249-9771-CFB729432013}" srcOrd="0" destOrd="0" presId="urn:microsoft.com/office/officeart/2005/8/layout/hProcess3"/>
    <dgm:cxn modelId="{2C8824CA-AF75-47B3-BFB9-D4EBE31151E5}" type="presParOf" srcId="{C25AA414-9E56-40B5-8DB4-FAFB77B63EA0}" destId="{88D80EAB-072E-4545-9CCA-E7C7027E9FFC}" srcOrd="1" destOrd="0" presId="urn:microsoft.com/office/officeart/2005/8/layout/hProcess3"/>
    <dgm:cxn modelId="{155942C5-00D8-4DD3-8C0F-8F03EDD0AB1A}" type="presParOf" srcId="{C25AA414-9E56-40B5-8DB4-FAFB77B63EA0}" destId="{745ED097-B471-4D7D-98EB-44892E6981CE}" srcOrd="2" destOrd="0" presId="urn:microsoft.com/office/officeart/2005/8/layout/hProcess3"/>
    <dgm:cxn modelId="{19DFE15A-6117-4F41-AAC7-11D765453312}" type="presParOf" srcId="{C25AA414-9E56-40B5-8DB4-FAFB77B63EA0}" destId="{1F46C889-1BDA-4A18-B1FB-3BC4D65ABE08}" srcOrd="3" destOrd="0" presId="urn:microsoft.com/office/officeart/2005/8/layout/hProcess3"/>
    <dgm:cxn modelId="{53C00C36-8F9A-49C8-9EB1-14423DDEBA3D}" type="presParOf" srcId="{E7874996-FA29-4342-9DC5-67BEAEB5030C}" destId="{26010E94-073E-4EAD-AA0A-F2971688F8D5}" srcOrd="8" destOrd="0" presId="urn:microsoft.com/office/officeart/2005/8/layout/hProcess3"/>
    <dgm:cxn modelId="{2C014F57-00A4-4604-A4B5-5BB9741B246C}" type="presParOf" srcId="{E7874996-FA29-4342-9DC5-67BEAEB5030C}" destId="{AAEDB17B-4839-4D9A-A041-95BF3FA14FF2}" srcOrd="9" destOrd="0" presId="urn:microsoft.com/office/officeart/2005/8/layout/hProcess3"/>
    <dgm:cxn modelId="{110A18B4-B833-477A-A999-8738608F6D7A}" type="presParOf" srcId="{E7874996-FA29-4342-9DC5-67BEAEB5030C}" destId="{9C43C297-828E-41DE-A2C9-73B5BB9103F4}" srcOrd="10"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5FA08E-CD69-4EB4-89C2-F3620409C87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82916F92-3A27-46DD-AA61-077F549A35A9}">
      <dgm:prSet phldrT="[Text]" custT="1"/>
      <dgm:spPr>
        <a:solidFill>
          <a:srgbClr val="00015E"/>
        </a:solidFill>
        <a:ln>
          <a:solidFill>
            <a:srgbClr val="00015E"/>
          </a:solidFill>
        </a:ln>
      </dgm:spPr>
      <dgm:t>
        <a:bodyPr/>
        <a:lstStyle/>
        <a:p>
          <a:r>
            <a:rPr lang="en-US" sz="1200" b="1"/>
            <a:t>Education &amp;</a:t>
          </a:r>
        </a:p>
        <a:p>
          <a:r>
            <a:rPr lang="en-US" sz="1200" b="1"/>
            <a:t>Training</a:t>
          </a:r>
        </a:p>
      </dgm:t>
    </dgm:pt>
    <dgm:pt modelId="{867C4CE6-D07D-4C41-8FA8-B4D0BFE4C0E6}" type="parTrans" cxnId="{EC440D84-AAEB-426E-845E-29470363EC89}">
      <dgm:prSet/>
      <dgm:spPr/>
      <dgm:t>
        <a:bodyPr/>
        <a:lstStyle/>
        <a:p>
          <a:endParaRPr lang="en-US"/>
        </a:p>
      </dgm:t>
    </dgm:pt>
    <dgm:pt modelId="{D72E1D4F-CE25-4118-934D-814D9923BECD}" type="sibTrans" cxnId="{EC440D84-AAEB-426E-845E-29470363EC89}">
      <dgm:prSet/>
      <dgm:spPr/>
      <dgm:t>
        <a:bodyPr/>
        <a:lstStyle/>
        <a:p>
          <a:endParaRPr lang="en-US"/>
        </a:p>
      </dgm:t>
    </dgm:pt>
    <dgm:pt modelId="{DF4A74A3-5ADA-438A-8F7E-095B9A5FB756}">
      <dgm:prSet phldrT="[Text]" custT="1"/>
      <dgm:spPr>
        <a:solidFill>
          <a:srgbClr val="FAAB1C"/>
        </a:solidFill>
        <a:ln>
          <a:solidFill>
            <a:srgbClr val="000000"/>
          </a:solidFill>
        </a:ln>
      </dgm:spPr>
      <dgm:t>
        <a:bodyPr/>
        <a:lstStyle/>
        <a:p>
          <a:r>
            <a:rPr lang="en-US" sz="1200" b="1">
              <a:solidFill>
                <a:sysClr val="windowText" lastClr="000000"/>
              </a:solidFill>
            </a:rPr>
            <a:t>Workforce System</a:t>
          </a:r>
        </a:p>
      </dgm:t>
    </dgm:pt>
    <dgm:pt modelId="{EC3706AF-009B-487E-AAE3-C650B0D12D75}" type="parTrans" cxnId="{AEE4C869-1ED8-4876-A147-9B216FBD9BDB}">
      <dgm:prSet/>
      <dgm:spPr/>
      <dgm:t>
        <a:bodyPr/>
        <a:lstStyle/>
        <a:p>
          <a:endParaRPr lang="en-US"/>
        </a:p>
      </dgm:t>
    </dgm:pt>
    <dgm:pt modelId="{48FF5038-A01C-4AE9-8928-07793712B72F}" type="sibTrans" cxnId="{AEE4C869-1ED8-4876-A147-9B216FBD9BDB}">
      <dgm:prSet/>
      <dgm:spPr/>
      <dgm:t>
        <a:bodyPr/>
        <a:lstStyle/>
        <a:p>
          <a:endParaRPr lang="en-US"/>
        </a:p>
      </dgm:t>
    </dgm:pt>
    <dgm:pt modelId="{E8C50A44-C05D-4B6F-B9A0-DE14E9489924}">
      <dgm:prSet phldrT="[Text]" custT="1"/>
      <dgm:spPr>
        <a:solidFill>
          <a:srgbClr val="FAAB1C"/>
        </a:solidFill>
        <a:ln>
          <a:solidFill>
            <a:srgbClr val="000000"/>
          </a:solidFill>
        </a:ln>
      </dgm:spPr>
      <dgm:t>
        <a:bodyPr/>
        <a:lstStyle/>
        <a:p>
          <a:r>
            <a:rPr lang="en-US" sz="1200" b="1">
              <a:solidFill>
                <a:sysClr val="windowText" lastClr="000000"/>
              </a:solidFill>
            </a:rPr>
            <a:t>Businesses &amp; Intermediaries</a:t>
          </a:r>
        </a:p>
      </dgm:t>
    </dgm:pt>
    <dgm:pt modelId="{8466E5B6-2666-42A1-AC3C-361B1B75153D}" type="parTrans" cxnId="{E3A6D700-0B77-44B8-9967-ACBCF23BAD51}">
      <dgm:prSet/>
      <dgm:spPr/>
      <dgm:t>
        <a:bodyPr/>
        <a:lstStyle/>
        <a:p>
          <a:endParaRPr lang="en-US"/>
        </a:p>
      </dgm:t>
    </dgm:pt>
    <dgm:pt modelId="{3C736C59-A6A8-42DD-BD42-55FCB6E963BD}" type="sibTrans" cxnId="{E3A6D700-0B77-44B8-9967-ACBCF23BAD51}">
      <dgm:prSet/>
      <dgm:spPr/>
      <dgm:t>
        <a:bodyPr/>
        <a:lstStyle/>
        <a:p>
          <a:endParaRPr lang="en-US"/>
        </a:p>
      </dgm:t>
    </dgm:pt>
    <dgm:pt modelId="{5D5A11F5-C167-4F81-9CC2-DB5342E4A609}">
      <dgm:prSet phldrT="[Text]" custT="1"/>
      <dgm:spPr>
        <a:solidFill>
          <a:srgbClr val="FAAB1C"/>
        </a:solidFill>
        <a:ln>
          <a:solidFill>
            <a:srgbClr val="000000"/>
          </a:solidFill>
        </a:ln>
      </dgm:spPr>
      <dgm:t>
        <a:bodyPr/>
        <a:lstStyle/>
        <a:p>
          <a:r>
            <a:rPr lang="en-US" sz="1200" b="1">
              <a:solidFill>
                <a:sysClr val="windowText" lastClr="000000"/>
              </a:solidFill>
            </a:rPr>
            <a:t>Apprenticeship Offices &amp; Advisory</a:t>
          </a:r>
        </a:p>
      </dgm:t>
    </dgm:pt>
    <dgm:pt modelId="{CAD94B87-B597-447B-9D62-657B392F9887}" type="parTrans" cxnId="{8EFD69E6-D6A3-44A4-9ACA-01E4A833542D}">
      <dgm:prSet/>
      <dgm:spPr/>
      <dgm:t>
        <a:bodyPr/>
        <a:lstStyle/>
        <a:p>
          <a:endParaRPr lang="en-US"/>
        </a:p>
      </dgm:t>
    </dgm:pt>
    <dgm:pt modelId="{BAA6B81D-9561-4C00-9258-C4B5E1DD461F}" type="sibTrans" cxnId="{8EFD69E6-D6A3-44A4-9ACA-01E4A833542D}">
      <dgm:prSet/>
      <dgm:spPr/>
      <dgm:t>
        <a:bodyPr/>
        <a:lstStyle/>
        <a:p>
          <a:endParaRPr lang="en-US"/>
        </a:p>
      </dgm:t>
    </dgm:pt>
    <dgm:pt modelId="{9223E1D1-BDA2-4E22-9B12-E2BDCF9419EC}" type="pres">
      <dgm:prSet presAssocID="{565FA08E-CD69-4EB4-89C2-F3620409C871}" presName="cycle" presStyleCnt="0">
        <dgm:presLayoutVars>
          <dgm:chMax val="1"/>
          <dgm:dir/>
          <dgm:animLvl val="ctr"/>
          <dgm:resizeHandles val="exact"/>
        </dgm:presLayoutVars>
      </dgm:prSet>
      <dgm:spPr/>
    </dgm:pt>
    <dgm:pt modelId="{538F8B65-ACEA-4853-9A28-4219F456926D}" type="pres">
      <dgm:prSet presAssocID="{82916F92-3A27-46DD-AA61-077F549A35A9}" presName="centerShape" presStyleLbl="node0" presStyleIdx="0" presStyleCnt="1"/>
      <dgm:spPr/>
    </dgm:pt>
    <dgm:pt modelId="{EF5288F5-3113-47BC-8E27-DCC1DBDD61AD}" type="pres">
      <dgm:prSet presAssocID="{EC3706AF-009B-487E-AAE3-C650B0D12D75}" presName="parTrans" presStyleLbl="bgSibTrans2D1" presStyleIdx="0" presStyleCnt="3"/>
      <dgm:spPr/>
    </dgm:pt>
    <dgm:pt modelId="{F409ACF2-F069-4AFE-842A-DA5798B6EC4F}" type="pres">
      <dgm:prSet presAssocID="{DF4A74A3-5ADA-438A-8F7E-095B9A5FB756}" presName="node" presStyleLbl="node1" presStyleIdx="0" presStyleCnt="3">
        <dgm:presLayoutVars>
          <dgm:bulletEnabled val="1"/>
        </dgm:presLayoutVars>
      </dgm:prSet>
      <dgm:spPr/>
    </dgm:pt>
    <dgm:pt modelId="{C5E2A218-6421-4B3D-965A-D34325F1277A}" type="pres">
      <dgm:prSet presAssocID="{8466E5B6-2666-42A1-AC3C-361B1B75153D}" presName="parTrans" presStyleLbl="bgSibTrans2D1" presStyleIdx="1" presStyleCnt="3"/>
      <dgm:spPr/>
    </dgm:pt>
    <dgm:pt modelId="{226A7ED6-D880-4D42-A23E-56B51DB39D5C}" type="pres">
      <dgm:prSet presAssocID="{E8C50A44-C05D-4B6F-B9A0-DE14E9489924}" presName="node" presStyleLbl="node1" presStyleIdx="1" presStyleCnt="3">
        <dgm:presLayoutVars>
          <dgm:bulletEnabled val="1"/>
        </dgm:presLayoutVars>
      </dgm:prSet>
      <dgm:spPr/>
    </dgm:pt>
    <dgm:pt modelId="{0550ECCB-CD0D-431D-8A29-0AC59818957C}" type="pres">
      <dgm:prSet presAssocID="{CAD94B87-B597-447B-9D62-657B392F9887}" presName="parTrans" presStyleLbl="bgSibTrans2D1" presStyleIdx="2" presStyleCnt="3"/>
      <dgm:spPr/>
    </dgm:pt>
    <dgm:pt modelId="{4FEB565D-272D-483D-8BF9-4073A722F4BA}" type="pres">
      <dgm:prSet presAssocID="{5D5A11F5-C167-4F81-9CC2-DB5342E4A609}" presName="node" presStyleLbl="node1" presStyleIdx="2" presStyleCnt="3">
        <dgm:presLayoutVars>
          <dgm:bulletEnabled val="1"/>
        </dgm:presLayoutVars>
      </dgm:prSet>
      <dgm:spPr/>
    </dgm:pt>
  </dgm:ptLst>
  <dgm:cxnLst>
    <dgm:cxn modelId="{E3A6D700-0B77-44B8-9967-ACBCF23BAD51}" srcId="{82916F92-3A27-46DD-AA61-077F549A35A9}" destId="{E8C50A44-C05D-4B6F-B9A0-DE14E9489924}" srcOrd="1" destOrd="0" parTransId="{8466E5B6-2666-42A1-AC3C-361B1B75153D}" sibTransId="{3C736C59-A6A8-42DD-BD42-55FCB6E963BD}"/>
    <dgm:cxn modelId="{5B1F4F09-5600-46BF-BA06-46C4836B8DE5}" type="presOf" srcId="{82916F92-3A27-46DD-AA61-077F549A35A9}" destId="{538F8B65-ACEA-4853-9A28-4219F456926D}" srcOrd="0" destOrd="0" presId="urn:microsoft.com/office/officeart/2005/8/layout/radial4"/>
    <dgm:cxn modelId="{BAD91948-78B5-4B68-9189-C63B4C5CDE43}" type="presOf" srcId="{CAD94B87-B597-447B-9D62-657B392F9887}" destId="{0550ECCB-CD0D-431D-8A29-0AC59818957C}" srcOrd="0" destOrd="0" presId="urn:microsoft.com/office/officeart/2005/8/layout/radial4"/>
    <dgm:cxn modelId="{AEE4C869-1ED8-4876-A147-9B216FBD9BDB}" srcId="{82916F92-3A27-46DD-AA61-077F549A35A9}" destId="{DF4A74A3-5ADA-438A-8F7E-095B9A5FB756}" srcOrd="0" destOrd="0" parTransId="{EC3706AF-009B-487E-AAE3-C650B0D12D75}" sibTransId="{48FF5038-A01C-4AE9-8928-07793712B72F}"/>
    <dgm:cxn modelId="{EC440D84-AAEB-426E-845E-29470363EC89}" srcId="{565FA08E-CD69-4EB4-89C2-F3620409C871}" destId="{82916F92-3A27-46DD-AA61-077F549A35A9}" srcOrd="0" destOrd="0" parTransId="{867C4CE6-D07D-4C41-8FA8-B4D0BFE4C0E6}" sibTransId="{D72E1D4F-CE25-4118-934D-814D9923BECD}"/>
    <dgm:cxn modelId="{5480349B-1030-4DEA-B315-043673F49C3A}" type="presOf" srcId="{EC3706AF-009B-487E-AAE3-C650B0D12D75}" destId="{EF5288F5-3113-47BC-8E27-DCC1DBDD61AD}" srcOrd="0" destOrd="0" presId="urn:microsoft.com/office/officeart/2005/8/layout/radial4"/>
    <dgm:cxn modelId="{2DF351AD-6C2D-4DD0-A03B-1AE348D2DD84}" type="presOf" srcId="{5D5A11F5-C167-4F81-9CC2-DB5342E4A609}" destId="{4FEB565D-272D-483D-8BF9-4073A722F4BA}" srcOrd="0" destOrd="0" presId="urn:microsoft.com/office/officeart/2005/8/layout/radial4"/>
    <dgm:cxn modelId="{B257D2BA-1DE8-40D8-9624-0029E8FC02F8}" type="presOf" srcId="{DF4A74A3-5ADA-438A-8F7E-095B9A5FB756}" destId="{F409ACF2-F069-4AFE-842A-DA5798B6EC4F}" srcOrd="0" destOrd="0" presId="urn:microsoft.com/office/officeart/2005/8/layout/radial4"/>
    <dgm:cxn modelId="{8EFD69E6-D6A3-44A4-9ACA-01E4A833542D}" srcId="{82916F92-3A27-46DD-AA61-077F549A35A9}" destId="{5D5A11F5-C167-4F81-9CC2-DB5342E4A609}" srcOrd="2" destOrd="0" parTransId="{CAD94B87-B597-447B-9D62-657B392F9887}" sibTransId="{BAA6B81D-9561-4C00-9258-C4B5E1DD461F}"/>
    <dgm:cxn modelId="{55F31EE7-C188-439F-ABA4-38BFF2C0C9F8}" type="presOf" srcId="{8466E5B6-2666-42A1-AC3C-361B1B75153D}" destId="{C5E2A218-6421-4B3D-965A-D34325F1277A}" srcOrd="0" destOrd="0" presId="urn:microsoft.com/office/officeart/2005/8/layout/radial4"/>
    <dgm:cxn modelId="{8B6322E7-542B-4900-B5F8-0CCF760DDA87}" type="presOf" srcId="{565FA08E-CD69-4EB4-89C2-F3620409C871}" destId="{9223E1D1-BDA2-4E22-9B12-E2BDCF9419EC}" srcOrd="0" destOrd="0" presId="urn:microsoft.com/office/officeart/2005/8/layout/radial4"/>
    <dgm:cxn modelId="{8E2ADBEE-DEA3-49F0-B1A2-48AC1DD52A7E}" type="presOf" srcId="{E8C50A44-C05D-4B6F-B9A0-DE14E9489924}" destId="{226A7ED6-D880-4D42-A23E-56B51DB39D5C}" srcOrd="0" destOrd="0" presId="urn:microsoft.com/office/officeart/2005/8/layout/radial4"/>
    <dgm:cxn modelId="{4B7BEA4E-7A17-4A49-901E-FB41CCC6CF69}" type="presParOf" srcId="{9223E1D1-BDA2-4E22-9B12-E2BDCF9419EC}" destId="{538F8B65-ACEA-4853-9A28-4219F456926D}" srcOrd="0" destOrd="0" presId="urn:microsoft.com/office/officeart/2005/8/layout/radial4"/>
    <dgm:cxn modelId="{C142AA0C-45FA-4E33-A021-66A85DFA9FA1}" type="presParOf" srcId="{9223E1D1-BDA2-4E22-9B12-E2BDCF9419EC}" destId="{EF5288F5-3113-47BC-8E27-DCC1DBDD61AD}" srcOrd="1" destOrd="0" presId="urn:microsoft.com/office/officeart/2005/8/layout/radial4"/>
    <dgm:cxn modelId="{0BF4BA2D-5808-48DA-8A33-5E39130B7C88}" type="presParOf" srcId="{9223E1D1-BDA2-4E22-9B12-E2BDCF9419EC}" destId="{F409ACF2-F069-4AFE-842A-DA5798B6EC4F}" srcOrd="2" destOrd="0" presId="urn:microsoft.com/office/officeart/2005/8/layout/radial4"/>
    <dgm:cxn modelId="{6B07747A-7F33-482C-83AF-EE769B088EF0}" type="presParOf" srcId="{9223E1D1-BDA2-4E22-9B12-E2BDCF9419EC}" destId="{C5E2A218-6421-4B3D-965A-D34325F1277A}" srcOrd="3" destOrd="0" presId="urn:microsoft.com/office/officeart/2005/8/layout/radial4"/>
    <dgm:cxn modelId="{1F4A13AA-7771-471C-BCF9-8A3470E9E3CD}" type="presParOf" srcId="{9223E1D1-BDA2-4E22-9B12-E2BDCF9419EC}" destId="{226A7ED6-D880-4D42-A23E-56B51DB39D5C}" srcOrd="4" destOrd="0" presId="urn:microsoft.com/office/officeart/2005/8/layout/radial4"/>
    <dgm:cxn modelId="{A60E79F0-36A7-4723-AE3F-9CD839CE9D2E}" type="presParOf" srcId="{9223E1D1-BDA2-4E22-9B12-E2BDCF9419EC}" destId="{0550ECCB-CD0D-431D-8A29-0AC59818957C}" srcOrd="5" destOrd="0" presId="urn:microsoft.com/office/officeart/2005/8/layout/radial4"/>
    <dgm:cxn modelId="{7A5DBADF-033A-464D-A60F-CA6C6C2E2431}" type="presParOf" srcId="{9223E1D1-BDA2-4E22-9B12-E2BDCF9419EC}" destId="{4FEB565D-272D-483D-8BF9-4073A722F4BA}"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C297-828E-41DE-A2C9-73B5BB9103F4}">
      <dsp:nvSpPr>
        <dsp:cNvPr id="0" name=""/>
        <dsp:cNvSpPr/>
      </dsp:nvSpPr>
      <dsp:spPr>
        <a:xfrm>
          <a:off x="0" y="1134015"/>
          <a:ext cx="4845293" cy="1401235"/>
        </a:xfrm>
        <a:prstGeom prst="rightArrow">
          <a:avLst/>
        </a:prstGeom>
        <a:solidFill>
          <a:srgbClr val="FAAB1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8D80EAB-072E-4545-9CCA-E7C7027E9FFC}">
      <dsp:nvSpPr>
        <dsp:cNvPr id="0" name=""/>
        <dsp:cNvSpPr/>
      </dsp:nvSpPr>
      <dsp:spPr>
        <a:xfrm>
          <a:off x="3417873" y="909958"/>
          <a:ext cx="788937" cy="190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marL="0" lvl="0" indent="0" algn="ctr" defTabSz="533400">
            <a:lnSpc>
              <a:spcPct val="90000"/>
            </a:lnSpc>
            <a:spcBef>
              <a:spcPct val="0"/>
            </a:spcBef>
            <a:spcAft>
              <a:spcPts val="0"/>
            </a:spcAft>
            <a:buNone/>
          </a:pPr>
          <a:r>
            <a:rPr lang="en-US" sz="1200" b="1" kern="1200"/>
            <a:t>Education &amp;</a:t>
          </a:r>
        </a:p>
        <a:p>
          <a:pPr marL="0" lvl="0" indent="0" algn="ctr" defTabSz="533400">
            <a:lnSpc>
              <a:spcPct val="90000"/>
            </a:lnSpc>
            <a:spcBef>
              <a:spcPct val="0"/>
            </a:spcBef>
            <a:spcAft>
              <a:spcPts val="0"/>
            </a:spcAft>
            <a:buNone/>
          </a:pPr>
          <a:r>
            <a:rPr lang="en-US" sz="1200" b="1" kern="1200"/>
            <a:t>Training</a:t>
          </a:r>
        </a:p>
      </dsp:txBody>
      <dsp:txXfrm>
        <a:off x="3417873" y="909958"/>
        <a:ext cx="788937" cy="1908000"/>
      </dsp:txXfrm>
    </dsp:sp>
    <dsp:sp modelId="{6CD5B44D-A991-498C-AFD7-EAE05904D127}">
      <dsp:nvSpPr>
        <dsp:cNvPr id="0" name=""/>
        <dsp:cNvSpPr/>
      </dsp:nvSpPr>
      <dsp:spPr>
        <a:xfrm>
          <a:off x="2245017" y="866942"/>
          <a:ext cx="1050858" cy="190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marL="0" lvl="0" indent="0" algn="ctr" defTabSz="533400">
            <a:lnSpc>
              <a:spcPct val="90000"/>
            </a:lnSpc>
            <a:spcBef>
              <a:spcPct val="0"/>
            </a:spcBef>
            <a:spcAft>
              <a:spcPts val="0"/>
            </a:spcAft>
            <a:buNone/>
          </a:pPr>
          <a:r>
            <a:rPr lang="en-US" sz="1200" b="1" kern="1200"/>
            <a:t>Apprenticeship Offices &amp;</a:t>
          </a:r>
        </a:p>
        <a:p>
          <a:pPr marL="0" lvl="0" indent="0" algn="ctr" defTabSz="533400">
            <a:lnSpc>
              <a:spcPct val="90000"/>
            </a:lnSpc>
            <a:spcBef>
              <a:spcPct val="0"/>
            </a:spcBef>
            <a:spcAft>
              <a:spcPts val="0"/>
            </a:spcAft>
            <a:buNone/>
          </a:pPr>
          <a:r>
            <a:rPr lang="en-US" sz="1200" b="1" kern="1200"/>
            <a:t>Advisory</a:t>
          </a:r>
        </a:p>
      </dsp:txBody>
      <dsp:txXfrm>
        <a:off x="2245017" y="866942"/>
        <a:ext cx="1050858" cy="1908000"/>
      </dsp:txXfrm>
    </dsp:sp>
    <dsp:sp modelId="{7D1B0190-FB14-41B8-96EC-7B564FE47B17}">
      <dsp:nvSpPr>
        <dsp:cNvPr id="0" name=""/>
        <dsp:cNvSpPr/>
      </dsp:nvSpPr>
      <dsp:spPr>
        <a:xfrm>
          <a:off x="1081065" y="901887"/>
          <a:ext cx="1021836" cy="190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marL="0" lvl="0" indent="0" algn="ctr" defTabSz="533400">
            <a:lnSpc>
              <a:spcPct val="90000"/>
            </a:lnSpc>
            <a:spcBef>
              <a:spcPct val="0"/>
            </a:spcBef>
            <a:spcAft>
              <a:spcPts val="0"/>
            </a:spcAft>
            <a:buNone/>
          </a:pPr>
          <a:r>
            <a:rPr lang="en-US" sz="1200" b="1" kern="1200"/>
            <a:t>Businesses &amp;</a:t>
          </a:r>
        </a:p>
        <a:p>
          <a:pPr marL="0" lvl="0" indent="0" algn="ctr" defTabSz="533400">
            <a:lnSpc>
              <a:spcPct val="90000"/>
            </a:lnSpc>
            <a:spcBef>
              <a:spcPct val="0"/>
            </a:spcBef>
            <a:spcAft>
              <a:spcPts val="0"/>
            </a:spcAft>
            <a:buNone/>
          </a:pPr>
          <a:r>
            <a:rPr lang="en-US" sz="1200" b="1" kern="1200"/>
            <a:t>Intermediaries</a:t>
          </a:r>
        </a:p>
      </dsp:txBody>
      <dsp:txXfrm>
        <a:off x="1081065" y="901887"/>
        <a:ext cx="1021836" cy="1908000"/>
      </dsp:txXfrm>
    </dsp:sp>
    <dsp:sp modelId="{8C241446-817C-460B-8762-570522B80A72}">
      <dsp:nvSpPr>
        <dsp:cNvPr id="0" name=""/>
        <dsp:cNvSpPr/>
      </dsp:nvSpPr>
      <dsp:spPr>
        <a:xfrm>
          <a:off x="150759" y="891088"/>
          <a:ext cx="738655" cy="190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marL="0" lvl="0" indent="0" algn="ctr" defTabSz="533400">
            <a:lnSpc>
              <a:spcPct val="90000"/>
            </a:lnSpc>
            <a:spcBef>
              <a:spcPct val="0"/>
            </a:spcBef>
            <a:spcAft>
              <a:spcPct val="35000"/>
            </a:spcAft>
            <a:buNone/>
          </a:pPr>
          <a:r>
            <a:rPr lang="en-US" sz="1200" b="1" kern="1200"/>
            <a:t>Workforce System</a:t>
          </a:r>
        </a:p>
      </dsp:txBody>
      <dsp:txXfrm>
        <a:off x="150759" y="891088"/>
        <a:ext cx="738655" cy="190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F8B65-ACEA-4853-9A28-4219F456926D}">
      <dsp:nvSpPr>
        <dsp:cNvPr id="0" name=""/>
        <dsp:cNvSpPr/>
      </dsp:nvSpPr>
      <dsp:spPr>
        <a:xfrm>
          <a:off x="1290742" y="1552489"/>
          <a:ext cx="1190548" cy="1190548"/>
        </a:xfrm>
        <a:prstGeom prst="ellipse">
          <a:avLst/>
        </a:prstGeom>
        <a:solidFill>
          <a:srgbClr val="00015E"/>
        </a:solidFill>
        <a:ln w="12700" cap="flat" cmpd="sng" algn="ctr">
          <a:solidFill>
            <a:srgbClr val="0001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Education &amp;</a:t>
          </a:r>
        </a:p>
        <a:p>
          <a:pPr marL="0" lvl="0" indent="0" algn="ctr" defTabSz="533400">
            <a:lnSpc>
              <a:spcPct val="90000"/>
            </a:lnSpc>
            <a:spcBef>
              <a:spcPct val="0"/>
            </a:spcBef>
            <a:spcAft>
              <a:spcPct val="35000"/>
            </a:spcAft>
            <a:buNone/>
          </a:pPr>
          <a:r>
            <a:rPr lang="en-US" sz="1200" b="1" kern="1200"/>
            <a:t>Training</a:t>
          </a:r>
        </a:p>
      </dsp:txBody>
      <dsp:txXfrm>
        <a:off x="1465094" y="1726841"/>
        <a:ext cx="841844" cy="841844"/>
      </dsp:txXfrm>
    </dsp:sp>
    <dsp:sp modelId="{EF5288F5-3113-47BC-8E27-DCC1DBDD61AD}">
      <dsp:nvSpPr>
        <dsp:cNvPr id="0" name=""/>
        <dsp:cNvSpPr/>
      </dsp:nvSpPr>
      <dsp:spPr>
        <a:xfrm rot="12900000">
          <a:off x="479431" y="1329310"/>
          <a:ext cx="960004" cy="33930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09ACF2-F069-4AFE-842A-DA5798B6EC4F}">
      <dsp:nvSpPr>
        <dsp:cNvPr id="0" name=""/>
        <dsp:cNvSpPr/>
      </dsp:nvSpPr>
      <dsp:spPr>
        <a:xfrm>
          <a:off x="728" y="771237"/>
          <a:ext cx="1131020" cy="904816"/>
        </a:xfrm>
        <a:prstGeom prst="roundRect">
          <a:avLst>
            <a:gd name="adj" fmla="val 10000"/>
          </a:avLst>
        </a:prstGeom>
        <a:solidFill>
          <a:srgbClr val="FAAB1C"/>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solidFill>
            </a:rPr>
            <a:t>Workforce System</a:t>
          </a:r>
        </a:p>
      </dsp:txBody>
      <dsp:txXfrm>
        <a:off x="27229" y="797738"/>
        <a:ext cx="1078018" cy="851814"/>
      </dsp:txXfrm>
    </dsp:sp>
    <dsp:sp modelId="{C5E2A218-6421-4B3D-965A-D34325F1277A}">
      <dsp:nvSpPr>
        <dsp:cNvPr id="0" name=""/>
        <dsp:cNvSpPr/>
      </dsp:nvSpPr>
      <dsp:spPr>
        <a:xfrm rot="16200000">
          <a:off x="1406014" y="846961"/>
          <a:ext cx="960004" cy="33930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6A7ED6-D880-4D42-A23E-56B51DB39D5C}">
      <dsp:nvSpPr>
        <dsp:cNvPr id="0" name=""/>
        <dsp:cNvSpPr/>
      </dsp:nvSpPr>
      <dsp:spPr>
        <a:xfrm>
          <a:off x="1320506" y="84204"/>
          <a:ext cx="1131020" cy="904816"/>
        </a:xfrm>
        <a:prstGeom prst="roundRect">
          <a:avLst>
            <a:gd name="adj" fmla="val 10000"/>
          </a:avLst>
        </a:prstGeom>
        <a:solidFill>
          <a:srgbClr val="FAAB1C"/>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solidFill>
            </a:rPr>
            <a:t>Businesses &amp; Intermediaries</a:t>
          </a:r>
        </a:p>
      </dsp:txBody>
      <dsp:txXfrm>
        <a:off x="1347007" y="110705"/>
        <a:ext cx="1078018" cy="851814"/>
      </dsp:txXfrm>
    </dsp:sp>
    <dsp:sp modelId="{0550ECCB-CD0D-431D-8A29-0AC59818957C}">
      <dsp:nvSpPr>
        <dsp:cNvPr id="0" name=""/>
        <dsp:cNvSpPr/>
      </dsp:nvSpPr>
      <dsp:spPr>
        <a:xfrm rot="19500000">
          <a:off x="2332598" y="1329310"/>
          <a:ext cx="960004" cy="33930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EB565D-272D-483D-8BF9-4073A722F4BA}">
      <dsp:nvSpPr>
        <dsp:cNvPr id="0" name=""/>
        <dsp:cNvSpPr/>
      </dsp:nvSpPr>
      <dsp:spPr>
        <a:xfrm>
          <a:off x="2640284" y="771237"/>
          <a:ext cx="1131020" cy="904816"/>
        </a:xfrm>
        <a:prstGeom prst="roundRect">
          <a:avLst>
            <a:gd name="adj" fmla="val 10000"/>
          </a:avLst>
        </a:prstGeom>
        <a:solidFill>
          <a:srgbClr val="FAAB1C"/>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solidFill>
            </a:rPr>
            <a:t>Apprenticeship Offices &amp; Advisory</a:t>
          </a:r>
        </a:p>
      </dsp:txBody>
      <dsp:txXfrm>
        <a:off x="2666785" y="797738"/>
        <a:ext cx="1078018" cy="8518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AE6B1-698B-B3D8-F148-6238D1DFA2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2B8D28-D5E7-0E35-0EF5-84C7A0A0DD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272707-1C26-4EB1-9768-389851A6775A}" type="datetimeFigureOut">
              <a:rPr lang="en-US" smtClean="0"/>
              <a:t>3/13/2025</a:t>
            </a:fld>
            <a:endParaRPr lang="en-US"/>
          </a:p>
        </p:txBody>
      </p:sp>
      <p:sp>
        <p:nvSpPr>
          <p:cNvPr id="4" name="Footer Placeholder 3">
            <a:extLst>
              <a:ext uri="{FF2B5EF4-FFF2-40B4-BE49-F238E27FC236}">
                <a16:creationId xmlns:a16="http://schemas.microsoft.com/office/drawing/2014/main" id="{E11CFAC9-4157-7295-CFCB-A60B5B1057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0BC850-A51F-DD20-F7CE-EDDA4153F0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C05E9D-3870-4811-A7EC-CDFBC767490D}" type="slidenum">
              <a:rPr lang="en-US" smtClean="0"/>
              <a:t>‹#›</a:t>
            </a:fld>
            <a:endParaRPr lang="en-US"/>
          </a:p>
        </p:txBody>
      </p:sp>
    </p:spTree>
    <p:extLst>
      <p:ext uri="{BB962C8B-B14F-4D97-AF65-F5344CB8AC3E}">
        <p14:creationId xmlns:p14="http://schemas.microsoft.com/office/powerpoint/2010/main" val="3712214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DA74A-C9AF-4CAE-8E01-4F6234161E8F}"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87B3-AEC0-4A48-9BB8-61B7C21FDCE8}" type="slidenum">
              <a:rPr lang="en-US" smtClean="0"/>
              <a:t>‹#›</a:t>
            </a:fld>
            <a:endParaRPr lang="en-US"/>
          </a:p>
        </p:txBody>
      </p:sp>
    </p:spTree>
    <p:extLst>
      <p:ext uri="{BB962C8B-B14F-4D97-AF65-F5344CB8AC3E}">
        <p14:creationId xmlns:p14="http://schemas.microsoft.com/office/powerpoint/2010/main" val="76984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2</a:t>
            </a:fld>
            <a:endParaRPr lang="en-US"/>
          </a:p>
        </p:txBody>
      </p:sp>
    </p:spTree>
    <p:extLst>
      <p:ext uri="{BB962C8B-B14F-4D97-AF65-F5344CB8AC3E}">
        <p14:creationId xmlns:p14="http://schemas.microsoft.com/office/powerpoint/2010/main" val="591610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2F87B3-AEC0-4A48-9BB8-61B7C21FDCE8}" type="slidenum">
              <a:rPr lang="en-US" smtClean="0"/>
              <a:t>7</a:t>
            </a:fld>
            <a:endParaRPr lang="en-US"/>
          </a:p>
        </p:txBody>
      </p:sp>
    </p:spTree>
    <p:extLst>
      <p:ext uri="{BB962C8B-B14F-4D97-AF65-F5344CB8AC3E}">
        <p14:creationId xmlns:p14="http://schemas.microsoft.com/office/powerpoint/2010/main" val="118184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2F87B3-AEC0-4A48-9BB8-61B7C21FDCE8}" type="slidenum">
              <a:rPr lang="en-US" smtClean="0"/>
              <a:t>9</a:t>
            </a:fld>
            <a:endParaRPr lang="en-US"/>
          </a:p>
        </p:txBody>
      </p:sp>
    </p:spTree>
    <p:extLst>
      <p:ext uri="{BB962C8B-B14F-4D97-AF65-F5344CB8AC3E}">
        <p14:creationId xmlns:p14="http://schemas.microsoft.com/office/powerpoint/2010/main" val="277342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37add21213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g237add2121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704850" y="1935571"/>
            <a:ext cx="914400" cy="942974"/>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704850" y="4524531"/>
            <a:ext cx="791336" cy="942975"/>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5502709" y="1893061"/>
            <a:ext cx="1012052" cy="114689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5502709" y="3539046"/>
            <a:ext cx="1087872" cy="1146899"/>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872043" y="1961300"/>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1872043" y="414680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645918" y="1912833"/>
            <a:ext cx="3450581"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7033220" y="3739512"/>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893494" y="2689431"/>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1874825" y="4801997"/>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838949" y="2655175"/>
            <a:ext cx="3686175" cy="681499"/>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7033220" y="4381604"/>
            <a:ext cx="4217806" cy="771421"/>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9">
            <a:extLst>
              <a:ext uri="{FF2B5EF4-FFF2-40B4-BE49-F238E27FC236}">
                <a16:creationId xmlns:a16="http://schemas.microsoft.com/office/drawing/2014/main" id="{C8158206-20A4-D0F2-67E7-EB7082D66352}"/>
              </a:ext>
            </a:extLst>
          </p:cNvPr>
          <p:cNvSpPr>
            <a:spLocks noGrp="1"/>
          </p:cNvSpPr>
          <p:nvPr>
            <p:ph type="pic" sz="quarter" idx="25"/>
          </p:nvPr>
        </p:nvSpPr>
        <p:spPr>
          <a:xfrm>
            <a:off x="5502709" y="4855609"/>
            <a:ext cx="1087872" cy="1146899"/>
          </a:xfrm>
          <a:ln w="9525">
            <a:solidFill>
              <a:schemeClr val="tx1"/>
            </a:solidFill>
          </a:ln>
        </p:spPr>
        <p:txBody>
          <a:bodyPr/>
          <a:lstStyle/>
          <a:p>
            <a:endParaRPr lang="en-US"/>
          </a:p>
        </p:txBody>
      </p:sp>
      <p:sp>
        <p:nvSpPr>
          <p:cNvPr id="25" name="Text Placeholder 14">
            <a:extLst>
              <a:ext uri="{FF2B5EF4-FFF2-40B4-BE49-F238E27FC236}">
                <a16:creationId xmlns:a16="http://schemas.microsoft.com/office/drawing/2014/main" id="{36812D2B-97CF-5D52-E2C6-B59073F0B0EC}"/>
              </a:ext>
            </a:extLst>
          </p:cNvPr>
          <p:cNvSpPr>
            <a:spLocks noGrp="1"/>
          </p:cNvSpPr>
          <p:nvPr>
            <p:ph type="body" sz="quarter" idx="26" hasCustomPrompt="1"/>
          </p:nvPr>
        </p:nvSpPr>
        <p:spPr>
          <a:xfrm>
            <a:off x="6910276" y="4932509"/>
            <a:ext cx="2419350" cy="563563"/>
          </a:xfrm>
        </p:spPr>
        <p:txBody>
          <a:bodyPr/>
          <a:lstStyle>
            <a:lvl1pPr marL="0" indent="0" algn="ctr">
              <a:buNone/>
              <a:defRPr b="1"/>
            </a:lvl1pPr>
          </a:lstStyle>
          <a:p>
            <a:pPr lvl="0"/>
            <a:r>
              <a:rPr lang="en-US"/>
              <a:t>Name</a:t>
            </a:r>
          </a:p>
        </p:txBody>
      </p:sp>
      <p:sp>
        <p:nvSpPr>
          <p:cNvPr id="26" name="Text Placeholder 19">
            <a:extLst>
              <a:ext uri="{FF2B5EF4-FFF2-40B4-BE49-F238E27FC236}">
                <a16:creationId xmlns:a16="http://schemas.microsoft.com/office/drawing/2014/main" id="{B00C6E1A-D9D8-6BDD-68BE-EE24F5298A55}"/>
              </a:ext>
            </a:extLst>
          </p:cNvPr>
          <p:cNvSpPr>
            <a:spLocks noGrp="1"/>
          </p:cNvSpPr>
          <p:nvPr>
            <p:ph type="body" sz="quarter" idx="27" hasCustomPrompt="1"/>
          </p:nvPr>
        </p:nvSpPr>
        <p:spPr>
          <a:xfrm>
            <a:off x="6833194" y="5335054"/>
            <a:ext cx="4217806" cy="771421"/>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Tree>
    <p:extLst>
      <p:ext uri="{BB962C8B-B14F-4D97-AF65-F5344CB8AC3E}">
        <p14:creationId xmlns:p14="http://schemas.microsoft.com/office/powerpoint/2010/main" val="122658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0" y="-3576"/>
            <a:ext cx="12185650" cy="6861574"/>
          </a:xfrm>
          <a:prstGeom prst="rect">
            <a:avLst/>
          </a:prstGeom>
        </p:spPr>
      </p:pic>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5080" y="-15008"/>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3FBC49-36F9-BC10-EE30-E8D847231D28}"/>
              </a:ext>
            </a:extLst>
          </p:cNvPr>
          <p:cNvSpPr/>
          <p:nvPr userDrawn="1"/>
        </p:nvSpPr>
        <p:spPr>
          <a:xfrm>
            <a:off x="7551626" y="1960473"/>
            <a:ext cx="2743199" cy="3745116"/>
          </a:xfrm>
          <a:prstGeom prst="rect">
            <a:avLst/>
          </a:prstGeom>
          <a:solidFill>
            <a:srgbClr val="000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1BFD7DD-F256-160C-ABD4-1F18B12059B5}"/>
              </a:ext>
            </a:extLst>
          </p:cNvPr>
          <p:cNvSpPr>
            <a:spLocks noGrp="1"/>
          </p:cNvSpPr>
          <p:nvPr>
            <p:ph type="body" sz="quarter" idx="13"/>
          </p:nvPr>
        </p:nvSpPr>
        <p:spPr>
          <a:xfrm>
            <a:off x="1027113" y="1960563"/>
            <a:ext cx="5980112" cy="374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C476A588-C633-1E1A-56CB-69305CC45449}"/>
              </a:ext>
            </a:extLst>
          </p:cNvPr>
          <p:cNvSpPr>
            <a:spLocks noGrp="1"/>
          </p:cNvSpPr>
          <p:nvPr>
            <p:ph type="body" sz="quarter" idx="14"/>
          </p:nvPr>
        </p:nvSpPr>
        <p:spPr>
          <a:xfrm>
            <a:off x="7551738" y="1960563"/>
            <a:ext cx="2743200" cy="977900"/>
          </a:xfrm>
        </p:spPr>
        <p:txBody>
          <a:bodyPr/>
          <a:lstStyle>
            <a:lvl1pPr marL="0" indent="0" algn="ctr">
              <a:buNone/>
              <a:defRPr>
                <a:solidFill>
                  <a:schemeClr val="bg1"/>
                </a:solidFill>
              </a:defRPr>
            </a:lvl1pPr>
          </a:lstStyle>
          <a:p>
            <a:pPr lvl="0"/>
            <a:r>
              <a:rPr lang="en-US"/>
              <a:t>Click to edit</a:t>
            </a:r>
          </a:p>
        </p:txBody>
      </p:sp>
    </p:spTree>
    <p:extLst>
      <p:ext uri="{BB962C8B-B14F-4D97-AF65-F5344CB8AC3E}">
        <p14:creationId xmlns:p14="http://schemas.microsoft.com/office/powerpoint/2010/main" val="121802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475568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99033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201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59487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Tree>
    <p:extLst>
      <p:ext uri="{BB962C8B-B14F-4D97-AF65-F5344CB8AC3E}">
        <p14:creationId xmlns:p14="http://schemas.microsoft.com/office/powerpoint/2010/main" val="26866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80489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40345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mailto:pkellerer@idahobe.org" TargetMode="External"/><Relationship Id="rId3" Type="http://schemas.openxmlformats.org/officeDocument/2006/relationships/hyperlink" Target="mailto:Adrian.SanMiguel@cte.idaho.gov" TargetMode="External"/><Relationship Id="rId7" Type="http://schemas.openxmlformats.org/officeDocument/2006/relationships/hyperlink" Target="mailto:Caleb.Tibbetts@vr.idaho.gov" TargetMode="External"/><Relationship Id="rId12"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hyperlink" Target="mailto:Matthew.Thomsen@wdc.idaho.gov" TargetMode="External"/><Relationship Id="rId5" Type="http://schemas.openxmlformats.org/officeDocument/2006/relationships/hyperlink" Target="mailto:wendi.secrist@wdc.idaho.gov" TargetMode="External"/><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hyperlink" Target="mailto:Gina.Robison@labor.idaho.gov" TargetMode="External"/><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hyperlink" Target="https://dolcoe.safalapps.com/"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356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ctrTitle" idx="4294967295"/>
          </p:nvPr>
        </p:nvSpPr>
        <p:spPr>
          <a:xfrm>
            <a:off x="1524000" y="1412514"/>
            <a:ext cx="9144000" cy="1276350"/>
          </a:xfrm>
        </p:spPr>
        <p:txBody>
          <a:bodyPr>
            <a:normAutofit fontScale="90000"/>
          </a:bodyPr>
          <a:lstStyle/>
          <a:p>
            <a:pPr algn="ctr"/>
            <a:r>
              <a:rPr lang="en-US" b="1" dirty="0">
                <a:solidFill>
                  <a:schemeClr val="bg1"/>
                </a:solidFill>
                <a:latin typeface="Calibri" panose="020F0502020204030204"/>
                <a:ea typeface="+mn-ea"/>
                <a:cs typeface="+mn-cs"/>
              </a:rPr>
              <a:t>Demonstrated State Apprenticeship Leadership in 2020 Unified/Combined Plans</a:t>
            </a:r>
            <a:endParaRPr lang="en-US" dirty="0">
              <a:solidFill>
                <a:schemeClr val="bg1"/>
              </a:solidFill>
            </a:endParaRPr>
          </a:p>
        </p:txBody>
      </p:sp>
      <p:sp>
        <p:nvSpPr>
          <p:cNvPr id="3" name="Text Placeholder 2">
            <a:extLst>
              <a:ext uri="{FF2B5EF4-FFF2-40B4-BE49-F238E27FC236}">
                <a16:creationId xmlns:a16="http://schemas.microsoft.com/office/drawing/2014/main" id="{A8FCCDE8-DDA3-ADE2-351E-3CDA5030CE69}"/>
              </a:ext>
            </a:extLst>
          </p:cNvPr>
          <p:cNvSpPr>
            <a:spLocks noGrp="1"/>
          </p:cNvSpPr>
          <p:nvPr>
            <p:ph type="body" sz="quarter" idx="4294967295"/>
          </p:nvPr>
        </p:nvSpPr>
        <p:spPr>
          <a:xfrm>
            <a:off x="2389596" y="3035993"/>
            <a:ext cx="7073900" cy="1046163"/>
          </a:xfrm>
        </p:spPr>
        <p:txBody>
          <a:bodyPr vert="horz" lIns="91440" tIns="45720" rIns="91440" bIns="45720" rtlCol="0" anchor="t">
            <a:normAutofit/>
          </a:bodyPr>
          <a:lstStyle/>
          <a:p>
            <a:pPr marL="0" indent="0" algn="ctr">
              <a:buNone/>
            </a:pPr>
            <a:r>
              <a:rPr lang="en-US" sz="1800" i="1">
                <a:solidFill>
                  <a:schemeClr val="bg1"/>
                </a:solidFill>
                <a:latin typeface="Montserrat"/>
              </a:rPr>
              <a:t>Part 1 </a:t>
            </a:r>
            <a:endParaRPr lang="en-US">
              <a:solidFill>
                <a:schemeClr val="bg1"/>
              </a:solidFill>
            </a:endParaRPr>
          </a:p>
          <a:p>
            <a:pPr marL="0" indent="0" algn="ctr">
              <a:buNone/>
            </a:pPr>
            <a:r>
              <a:rPr lang="en-US" sz="1800" i="1">
                <a:solidFill>
                  <a:schemeClr val="bg1"/>
                </a:solidFill>
                <a:latin typeface="Montserrat" panose="02000505000000020004" pitchFamily="2" charset="77"/>
              </a:rPr>
              <a:t>September 14, 2023</a:t>
            </a:r>
          </a:p>
        </p:txBody>
      </p:sp>
      <p:sp>
        <p:nvSpPr>
          <p:cNvPr id="4" name="Slide Number Placeholder 5">
            <a:extLst>
              <a:ext uri="{FF2B5EF4-FFF2-40B4-BE49-F238E27FC236}">
                <a16:creationId xmlns:a16="http://schemas.microsoft.com/office/drawing/2014/main" id="{B619774E-C7DE-D157-DD35-8B2D4B576189}"/>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8" name="Google Shape;128;p16"/>
          <p:cNvSpPr txBox="1">
            <a:spLocks noGrp="1"/>
          </p:cNvSpPr>
          <p:nvPr>
            <p:ph type="title" idx="4294967295"/>
          </p:nvPr>
        </p:nvSpPr>
        <p:spPr>
          <a:xfrm>
            <a:off x="580292" y="365125"/>
            <a:ext cx="993530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Quattrocento Sans"/>
              <a:buNone/>
            </a:pPr>
            <a:r>
              <a:rPr lang="en-US">
                <a:solidFill>
                  <a:schemeClr val="lt1"/>
                </a:solidFill>
                <a:latin typeface="Montserrat" panose="00000500000000000000" pitchFamily="2" charset="0"/>
                <a:ea typeface="Quattrocento Sans"/>
                <a:cs typeface="Quattrocento Sans"/>
                <a:sym typeface="Quattrocento Sans"/>
              </a:rPr>
              <a:t>Apprenticeship Idaho Partners</a:t>
            </a:r>
            <a:endParaRPr>
              <a:latin typeface="Montserrat" panose="00000500000000000000" pitchFamily="2" charset="0"/>
            </a:endParaRPr>
          </a:p>
        </p:txBody>
      </p:sp>
      <p:pic>
        <p:nvPicPr>
          <p:cNvPr id="129" name="Google Shape;129;p16" descr="Apprenticeship IDAHO logo"/>
          <p:cNvPicPr preferRelativeResize="0"/>
          <p:nvPr/>
        </p:nvPicPr>
        <p:blipFill rotWithShape="1">
          <a:blip r:embed="rId3">
            <a:alphaModFix/>
          </a:blip>
          <a:srcRect/>
          <a:stretch/>
        </p:blipFill>
        <p:spPr>
          <a:xfrm>
            <a:off x="10260564" y="653222"/>
            <a:ext cx="1351144" cy="749368"/>
          </a:xfrm>
          <a:prstGeom prst="rect">
            <a:avLst/>
          </a:prstGeom>
          <a:noFill/>
          <a:ln>
            <a:noFill/>
          </a:ln>
        </p:spPr>
      </p:pic>
      <p:grpSp>
        <p:nvGrpSpPr>
          <p:cNvPr id="2" name="Group 1" descr="logos for Idaho Department of Labor, The Council of State Governments, Idaho division of vocational rehabilitation, Idaho Career and Technical Education, The Department of Labor, Idaho Division of Veterans Services, Idaho Workforce Development Council, Idaho State Board of Education, Idaho Business for Education Youth Apprenticeship Program, Idaho Workforce Opportunity Network AFL-CIO, Division of Occupational and Professional Licenses">
            <a:extLst>
              <a:ext uri="{FF2B5EF4-FFF2-40B4-BE49-F238E27FC236}">
                <a16:creationId xmlns:a16="http://schemas.microsoft.com/office/drawing/2014/main" id="{77FC3A85-FED6-E3F8-F0CF-5AF6C606F9E2}"/>
              </a:ext>
            </a:extLst>
          </p:cNvPr>
          <p:cNvGrpSpPr/>
          <p:nvPr/>
        </p:nvGrpSpPr>
        <p:grpSpPr>
          <a:xfrm>
            <a:off x="596860" y="1720927"/>
            <a:ext cx="10918798" cy="4314952"/>
            <a:chOff x="596860" y="1720927"/>
            <a:chExt cx="10918798" cy="4314952"/>
          </a:xfrm>
        </p:grpSpPr>
        <p:pic>
          <p:nvPicPr>
            <p:cNvPr id="126" name="Google Shape;126;p16"/>
            <p:cNvPicPr preferRelativeResize="0"/>
            <p:nvPr/>
          </p:nvPicPr>
          <p:blipFill>
            <a:blip r:embed="rId4">
              <a:alphaModFix/>
            </a:blip>
            <a:stretch>
              <a:fillRect/>
            </a:stretch>
          </p:blipFill>
          <p:spPr>
            <a:xfrm>
              <a:off x="2685411" y="2640041"/>
              <a:ext cx="1902804" cy="1941784"/>
            </a:xfrm>
            <a:prstGeom prst="rect">
              <a:avLst/>
            </a:prstGeom>
            <a:noFill/>
            <a:ln>
              <a:noFill/>
            </a:ln>
          </p:spPr>
        </p:pic>
        <p:pic>
          <p:nvPicPr>
            <p:cNvPr id="130" name="Google Shape;130;p16"/>
            <p:cNvPicPr preferRelativeResize="0"/>
            <p:nvPr/>
          </p:nvPicPr>
          <p:blipFill>
            <a:blip r:embed="rId5">
              <a:alphaModFix/>
            </a:blip>
            <a:stretch>
              <a:fillRect/>
            </a:stretch>
          </p:blipFill>
          <p:spPr>
            <a:xfrm>
              <a:off x="9477675" y="3115137"/>
              <a:ext cx="2037983" cy="856947"/>
            </a:xfrm>
            <a:prstGeom prst="rect">
              <a:avLst/>
            </a:prstGeom>
            <a:noFill/>
            <a:ln>
              <a:noFill/>
            </a:ln>
          </p:spPr>
        </p:pic>
        <p:pic>
          <p:nvPicPr>
            <p:cNvPr id="131" name="Google Shape;131;p16"/>
            <p:cNvPicPr preferRelativeResize="0"/>
            <p:nvPr/>
          </p:nvPicPr>
          <p:blipFill>
            <a:blip r:embed="rId6">
              <a:alphaModFix/>
            </a:blip>
            <a:stretch>
              <a:fillRect/>
            </a:stretch>
          </p:blipFill>
          <p:spPr>
            <a:xfrm>
              <a:off x="7084078" y="4375839"/>
              <a:ext cx="1407486" cy="1325700"/>
            </a:xfrm>
            <a:prstGeom prst="rect">
              <a:avLst/>
            </a:prstGeom>
            <a:noFill/>
            <a:ln>
              <a:noFill/>
            </a:ln>
          </p:spPr>
        </p:pic>
        <p:pic>
          <p:nvPicPr>
            <p:cNvPr id="132" name="Google Shape;132;p16"/>
            <p:cNvPicPr preferRelativeResize="0"/>
            <p:nvPr/>
          </p:nvPicPr>
          <p:blipFill>
            <a:blip r:embed="rId7">
              <a:alphaModFix/>
            </a:blip>
            <a:stretch>
              <a:fillRect/>
            </a:stretch>
          </p:blipFill>
          <p:spPr>
            <a:xfrm>
              <a:off x="9116941" y="4502289"/>
              <a:ext cx="2398717" cy="1135881"/>
            </a:xfrm>
            <a:prstGeom prst="rect">
              <a:avLst/>
            </a:prstGeom>
            <a:noFill/>
            <a:ln>
              <a:noFill/>
            </a:ln>
          </p:spPr>
        </p:pic>
        <p:pic>
          <p:nvPicPr>
            <p:cNvPr id="133" name="Google Shape;133;p16"/>
            <p:cNvPicPr preferRelativeResize="0"/>
            <p:nvPr/>
          </p:nvPicPr>
          <p:blipFill>
            <a:blip r:embed="rId8">
              <a:alphaModFix/>
            </a:blip>
            <a:stretch>
              <a:fillRect/>
            </a:stretch>
          </p:blipFill>
          <p:spPr>
            <a:xfrm>
              <a:off x="5035781" y="4313255"/>
              <a:ext cx="1600731" cy="1513950"/>
            </a:xfrm>
            <a:prstGeom prst="rect">
              <a:avLst/>
            </a:prstGeom>
            <a:noFill/>
            <a:ln>
              <a:noFill/>
            </a:ln>
          </p:spPr>
        </p:pic>
        <p:pic>
          <p:nvPicPr>
            <p:cNvPr id="134" name="Google Shape;134;p16"/>
            <p:cNvPicPr preferRelativeResize="0"/>
            <p:nvPr/>
          </p:nvPicPr>
          <p:blipFill>
            <a:blip r:embed="rId9">
              <a:alphaModFix/>
            </a:blip>
            <a:stretch>
              <a:fillRect/>
            </a:stretch>
          </p:blipFill>
          <p:spPr>
            <a:xfrm>
              <a:off x="8005674" y="1848369"/>
              <a:ext cx="3113017" cy="851431"/>
            </a:xfrm>
            <a:prstGeom prst="rect">
              <a:avLst/>
            </a:prstGeom>
            <a:noFill/>
            <a:ln>
              <a:noFill/>
            </a:ln>
          </p:spPr>
        </p:pic>
        <p:pic>
          <p:nvPicPr>
            <p:cNvPr id="135" name="Google Shape;135;p16"/>
            <p:cNvPicPr preferRelativeResize="0"/>
            <p:nvPr/>
          </p:nvPicPr>
          <p:blipFill>
            <a:blip r:embed="rId10">
              <a:alphaModFix/>
            </a:blip>
            <a:stretch>
              <a:fillRect/>
            </a:stretch>
          </p:blipFill>
          <p:spPr>
            <a:xfrm>
              <a:off x="676342" y="4055249"/>
              <a:ext cx="1702383" cy="1980630"/>
            </a:xfrm>
            <a:prstGeom prst="rect">
              <a:avLst/>
            </a:prstGeom>
            <a:noFill/>
            <a:ln>
              <a:noFill/>
            </a:ln>
          </p:spPr>
        </p:pic>
        <p:pic>
          <p:nvPicPr>
            <p:cNvPr id="136" name="Google Shape;136;p16"/>
            <p:cNvPicPr preferRelativeResize="0"/>
            <p:nvPr/>
          </p:nvPicPr>
          <p:blipFill>
            <a:blip r:embed="rId11">
              <a:alphaModFix/>
            </a:blip>
            <a:stretch>
              <a:fillRect/>
            </a:stretch>
          </p:blipFill>
          <p:spPr>
            <a:xfrm>
              <a:off x="1073309" y="1720927"/>
              <a:ext cx="2265406" cy="1005274"/>
            </a:xfrm>
            <a:prstGeom prst="rect">
              <a:avLst/>
            </a:prstGeom>
            <a:noFill/>
            <a:ln>
              <a:noFill/>
            </a:ln>
          </p:spPr>
        </p:pic>
        <p:pic>
          <p:nvPicPr>
            <p:cNvPr id="137" name="Google Shape;137;p16"/>
            <p:cNvPicPr preferRelativeResize="0"/>
            <p:nvPr/>
          </p:nvPicPr>
          <p:blipFill>
            <a:blip r:embed="rId12">
              <a:alphaModFix/>
            </a:blip>
            <a:stretch>
              <a:fillRect/>
            </a:stretch>
          </p:blipFill>
          <p:spPr>
            <a:xfrm>
              <a:off x="4744093" y="1720927"/>
              <a:ext cx="2143125" cy="2143125"/>
            </a:xfrm>
            <a:prstGeom prst="rect">
              <a:avLst/>
            </a:prstGeom>
            <a:noFill/>
            <a:ln>
              <a:noFill/>
            </a:ln>
          </p:spPr>
        </p:pic>
        <p:pic>
          <p:nvPicPr>
            <p:cNvPr id="138" name="Google Shape;138;p16"/>
            <p:cNvPicPr preferRelativeResize="0"/>
            <p:nvPr/>
          </p:nvPicPr>
          <p:blipFill>
            <a:blip r:embed="rId13">
              <a:alphaModFix/>
            </a:blip>
            <a:stretch>
              <a:fillRect/>
            </a:stretch>
          </p:blipFill>
          <p:spPr>
            <a:xfrm>
              <a:off x="2780480" y="4438921"/>
              <a:ext cx="2077690" cy="1262618"/>
            </a:xfrm>
            <a:prstGeom prst="rect">
              <a:avLst/>
            </a:prstGeom>
            <a:noFill/>
            <a:ln>
              <a:noFill/>
            </a:ln>
          </p:spPr>
        </p:pic>
        <p:pic>
          <p:nvPicPr>
            <p:cNvPr id="139" name="Google Shape;139;p16"/>
            <p:cNvPicPr preferRelativeResize="0"/>
            <p:nvPr/>
          </p:nvPicPr>
          <p:blipFill>
            <a:blip r:embed="rId14">
              <a:alphaModFix/>
            </a:blip>
            <a:stretch>
              <a:fillRect/>
            </a:stretch>
          </p:blipFill>
          <p:spPr>
            <a:xfrm>
              <a:off x="596860" y="3221425"/>
              <a:ext cx="1819275" cy="628650"/>
            </a:xfrm>
            <a:prstGeom prst="rect">
              <a:avLst/>
            </a:prstGeom>
            <a:noFill/>
            <a:ln>
              <a:noFill/>
            </a:ln>
          </p:spPr>
        </p:pic>
        <p:pic>
          <p:nvPicPr>
            <p:cNvPr id="140" name="Google Shape;140;p16"/>
            <p:cNvPicPr preferRelativeResize="0"/>
            <p:nvPr/>
          </p:nvPicPr>
          <p:blipFill>
            <a:blip r:embed="rId15">
              <a:alphaModFix/>
            </a:blip>
            <a:stretch>
              <a:fillRect/>
            </a:stretch>
          </p:blipFill>
          <p:spPr>
            <a:xfrm>
              <a:off x="7078958" y="3237148"/>
              <a:ext cx="2037983" cy="612927"/>
            </a:xfrm>
            <a:prstGeom prst="rect">
              <a:avLst/>
            </a:prstGeom>
            <a:noFill/>
            <a:ln>
              <a:noFill/>
            </a:ln>
          </p:spPr>
        </p:pic>
      </p:grpSp>
      <p:pic>
        <p:nvPicPr>
          <p:cNvPr id="4" name="Picture 3">
            <a:extLst>
              <a:ext uri="{FF2B5EF4-FFF2-40B4-BE49-F238E27FC236}">
                <a16:creationId xmlns:a16="http://schemas.microsoft.com/office/drawing/2014/main" id="{1F10B1D1-61D6-F220-FCF0-7965A92142A6}"/>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A115FBD8-BFE5-74F2-1B49-6137D7561AB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A3B288B-0A3D-E827-21C2-F1E67FD84578}"/>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2237356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8FAE-9A41-0A2F-8BB7-12155A2B2748}"/>
              </a:ext>
            </a:extLst>
          </p:cNvPr>
          <p:cNvSpPr txBox="1">
            <a:spLocks noGrp="1"/>
          </p:cNvSpPr>
          <p:nvPr>
            <p:ph type="title" idx="4294967295"/>
          </p:nvPr>
        </p:nvSpPr>
        <p:spPr>
          <a:xfrm>
            <a:off x="914400" y="646514"/>
            <a:ext cx="781812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The Idaho Team Culture</a:t>
            </a:r>
          </a:p>
        </p:txBody>
      </p:sp>
      <p:sp>
        <p:nvSpPr>
          <p:cNvPr id="6" name="Content Placeholder 5">
            <a:extLst>
              <a:ext uri="{FF2B5EF4-FFF2-40B4-BE49-F238E27FC236}">
                <a16:creationId xmlns:a16="http://schemas.microsoft.com/office/drawing/2014/main" id="{DBC15B6A-9DE3-B02C-AF59-F2BFAF59300A}"/>
              </a:ext>
            </a:extLst>
          </p:cNvPr>
          <p:cNvSpPr>
            <a:spLocks noGrp="1"/>
          </p:cNvSpPr>
          <p:nvPr>
            <p:ph idx="1"/>
          </p:nvPr>
        </p:nvSpPr>
        <p:spPr>
          <a:xfrm>
            <a:off x="846992" y="1721136"/>
            <a:ext cx="4947138" cy="4351338"/>
          </a:xfrm>
        </p:spPr>
        <p:txBody>
          <a:bodyPr>
            <a:normAutofit/>
          </a:bodyPr>
          <a:lstStyle/>
          <a:p>
            <a:r>
              <a:rPr lang="en-US" sz="3200">
                <a:solidFill>
                  <a:schemeClr val="tx1"/>
                </a:solidFill>
                <a:latin typeface="Montserrat" panose="00000500000000000000" pitchFamily="2" charset="0"/>
              </a:rPr>
              <a:t>Structure</a:t>
            </a:r>
          </a:p>
          <a:p>
            <a:r>
              <a:rPr lang="en-US" sz="3200">
                <a:solidFill>
                  <a:schemeClr val="tx1"/>
                </a:solidFill>
                <a:latin typeface="Montserrat" panose="00000500000000000000" pitchFamily="2" charset="0"/>
              </a:rPr>
              <a:t>Coalition Achievements</a:t>
            </a:r>
          </a:p>
          <a:p>
            <a:r>
              <a:rPr lang="en-US" sz="3200">
                <a:solidFill>
                  <a:schemeClr val="tx1"/>
                </a:solidFill>
                <a:latin typeface="Montserrat" panose="00000500000000000000" pitchFamily="2" charset="0"/>
              </a:rPr>
              <a:t>Apprenticeship Impact</a:t>
            </a:r>
          </a:p>
          <a:p>
            <a:r>
              <a:rPr lang="en-US" sz="3200">
                <a:solidFill>
                  <a:schemeClr val="tx1"/>
                </a:solidFill>
                <a:latin typeface="Montserrat" panose="00000500000000000000" pitchFamily="2" charset="0"/>
              </a:rPr>
              <a:t>Impact with Policy - Legislation</a:t>
            </a:r>
          </a:p>
          <a:p>
            <a:r>
              <a:rPr lang="en-US" sz="3200">
                <a:solidFill>
                  <a:schemeClr val="tx1"/>
                </a:solidFill>
                <a:latin typeface="Montserrat" panose="00000500000000000000" pitchFamily="2" charset="0"/>
              </a:rPr>
              <a:t>Lessons Learned</a:t>
            </a:r>
          </a:p>
        </p:txBody>
      </p:sp>
      <p:pic>
        <p:nvPicPr>
          <p:cNvPr id="3" name="Picture 2">
            <a:extLst>
              <a:ext uri="{FF2B5EF4-FFF2-40B4-BE49-F238E27FC236}">
                <a16:creationId xmlns:a16="http://schemas.microsoft.com/office/drawing/2014/main" id="{7FBAE4CC-F087-D6EF-AA26-12151CDD6DB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FD716A54-9FD1-CD90-D8D4-11FC2FEFD23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olleagues huddle">
            <a:extLst>
              <a:ext uri="{FF2B5EF4-FFF2-40B4-BE49-F238E27FC236}">
                <a16:creationId xmlns:a16="http://schemas.microsoft.com/office/drawing/2014/main" id="{8CE59A56-BB44-794D-B81C-DBF8BABA0777}"/>
              </a:ext>
            </a:extLst>
          </p:cNvPr>
          <p:cNvPicPr>
            <a:picLocks noChangeAspect="1"/>
          </p:cNvPicPr>
          <p:nvPr/>
        </p:nvPicPr>
        <p:blipFill>
          <a:blip r:embed="rId3"/>
          <a:stretch>
            <a:fillRect/>
          </a:stretch>
        </p:blipFill>
        <p:spPr>
          <a:xfrm>
            <a:off x="5860458" y="1907931"/>
            <a:ext cx="5744123" cy="3829415"/>
          </a:xfrm>
          <a:prstGeom prst="rect">
            <a:avLst/>
          </a:prstGeom>
        </p:spPr>
      </p:pic>
      <p:sp>
        <p:nvSpPr>
          <p:cNvPr id="9" name="Slide Number Placeholder 5">
            <a:extLst>
              <a:ext uri="{FF2B5EF4-FFF2-40B4-BE49-F238E27FC236}">
                <a16:creationId xmlns:a16="http://schemas.microsoft.com/office/drawing/2014/main" id="{99193A3A-1449-870B-415B-7F1D6C3EF812}"/>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428115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6120-9F16-A5B2-357C-8EDFB1EBB566}"/>
              </a:ext>
            </a:extLst>
          </p:cNvPr>
          <p:cNvSpPr>
            <a:spLocks noGrp="1"/>
          </p:cNvSpPr>
          <p:nvPr>
            <p:ph type="title"/>
          </p:nvPr>
        </p:nvSpPr>
        <p:spPr/>
        <p:txBody>
          <a:bodyPr/>
          <a:lstStyle/>
          <a:p>
            <a:r>
              <a:rPr lang="en-US"/>
              <a:t>Questions and Discussion</a:t>
            </a:r>
          </a:p>
        </p:txBody>
      </p:sp>
    </p:spTree>
    <p:extLst>
      <p:ext uri="{BB962C8B-B14F-4D97-AF65-F5344CB8AC3E}">
        <p14:creationId xmlns:p14="http://schemas.microsoft.com/office/powerpoint/2010/main" val="176820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D5FFE-9E3B-2668-C720-50B0B6D0A691}"/>
              </a:ext>
            </a:extLst>
          </p:cNvPr>
          <p:cNvSpPr>
            <a:spLocks noGrp="1"/>
          </p:cNvSpPr>
          <p:nvPr>
            <p:ph type="title"/>
          </p:nvPr>
        </p:nvSpPr>
        <p:spPr/>
        <p:txBody>
          <a:bodyPr/>
          <a:lstStyle/>
          <a:p>
            <a:r>
              <a:rPr lang="en-US"/>
              <a:t>Contact US</a:t>
            </a:r>
          </a:p>
        </p:txBody>
      </p:sp>
      <p:pic>
        <p:nvPicPr>
          <p:cNvPr id="17" name="Picture 16" descr="Adiran San Miguel">
            <a:extLst>
              <a:ext uri="{FF2B5EF4-FFF2-40B4-BE49-F238E27FC236}">
                <a16:creationId xmlns:a16="http://schemas.microsoft.com/office/drawing/2014/main" id="{B351F288-EFE6-BD21-B438-AC522EAE4DE1}"/>
              </a:ext>
            </a:extLst>
          </p:cNvPr>
          <p:cNvPicPr>
            <a:picLocks noChangeAspect="1"/>
          </p:cNvPicPr>
          <p:nvPr/>
        </p:nvPicPr>
        <p:blipFill>
          <a:blip r:embed="rId2"/>
          <a:srcRect/>
          <a:stretch/>
        </p:blipFill>
        <p:spPr>
          <a:xfrm>
            <a:off x="1037482" y="2127457"/>
            <a:ext cx="808945" cy="7659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 Placeholder 8">
            <a:extLst>
              <a:ext uri="{FF2B5EF4-FFF2-40B4-BE49-F238E27FC236}">
                <a16:creationId xmlns:a16="http://schemas.microsoft.com/office/drawing/2014/main" id="{41E60389-D41B-12EC-48D3-DFE8532DCB8B}"/>
              </a:ext>
            </a:extLst>
          </p:cNvPr>
          <p:cNvSpPr>
            <a:spLocks noGrp="1"/>
          </p:cNvSpPr>
          <p:nvPr>
            <p:ph type="body" sz="quarter" idx="22"/>
          </p:nvPr>
        </p:nvSpPr>
        <p:spPr>
          <a:xfrm>
            <a:off x="2203340" y="1982874"/>
            <a:ext cx="3272706" cy="1408304"/>
          </a:xfrm>
        </p:spPr>
        <p:txBody>
          <a:bodyPr>
            <a:normAutofit/>
          </a:bodyPr>
          <a:lstStyle/>
          <a:p>
            <a:pPr algn="l">
              <a:lnSpc>
                <a:spcPct val="100000"/>
              </a:lnSpc>
              <a:spcBef>
                <a:spcPts val="300"/>
              </a:spcBef>
            </a:pPr>
            <a:r>
              <a:rPr lang="en-US" sz="1200" b="1">
                <a:solidFill>
                  <a:schemeClr val="tx1"/>
                </a:solidFill>
                <a:latin typeface="Montserrat Medium" panose="00000600000000000000" pitchFamily="2" charset="0"/>
              </a:rPr>
              <a:t>Adrian San Miguel</a:t>
            </a:r>
          </a:p>
          <a:p>
            <a:pPr algn="l">
              <a:lnSpc>
                <a:spcPct val="100000"/>
              </a:lnSpc>
              <a:spcBef>
                <a:spcPts val="300"/>
              </a:spcBef>
            </a:pPr>
            <a:r>
              <a:rPr lang="en-US" sz="1200">
                <a:solidFill>
                  <a:schemeClr val="tx1"/>
                </a:solidFill>
                <a:latin typeface="Montserrat Medium" panose="00000600000000000000" pitchFamily="2" charset="0"/>
              </a:rPr>
              <a:t>Chief Program Officer</a:t>
            </a:r>
          </a:p>
          <a:p>
            <a:pPr algn="l">
              <a:lnSpc>
                <a:spcPct val="100000"/>
              </a:lnSpc>
              <a:spcBef>
                <a:spcPts val="300"/>
              </a:spcBef>
            </a:pPr>
            <a:r>
              <a:rPr lang="en-US" sz="1200" b="1">
                <a:solidFill>
                  <a:srgbClr val="00015E"/>
                </a:solidFill>
                <a:latin typeface="Montserrat Medium" panose="00000600000000000000" pitchFamily="2" charset="0"/>
              </a:rPr>
              <a:t>Idaho Division of Career Technical Education</a:t>
            </a:r>
          </a:p>
          <a:p>
            <a:pPr marL="0" marR="0" algn="l">
              <a:lnSpc>
                <a:spcPct val="100000"/>
              </a:lnSpc>
              <a:spcBef>
                <a:spcPts val="300"/>
              </a:spcBef>
              <a:spcAft>
                <a:spcPts val="0"/>
              </a:spcAft>
            </a:pPr>
            <a:r>
              <a:rPr lang="en-US" sz="1200" u="sng">
                <a:solidFill>
                  <a:srgbClr val="0563C1"/>
                </a:solidFill>
                <a:effectLst/>
                <a:latin typeface="Montserrat Medium" panose="00000600000000000000" pitchFamily="2" charset="0"/>
                <a:ea typeface="Calibri" panose="020F0502020204030204" pitchFamily="34" charset="0"/>
                <a:hlinkClick r:id="rId3"/>
              </a:rPr>
              <a:t>Adrian.SanMiguel@cte.idaho.gov</a:t>
            </a:r>
            <a:r>
              <a:rPr lang="en-US" sz="1200">
                <a:effectLst/>
                <a:latin typeface="Montserrat Medium" panose="00000600000000000000" pitchFamily="2" charset="0"/>
                <a:ea typeface="Calibri" panose="020F0502020204030204" pitchFamily="34" charset="0"/>
              </a:rPr>
              <a:t>  </a:t>
            </a:r>
          </a:p>
          <a:p>
            <a:endParaRPr lang="en-US" sz="1400">
              <a:latin typeface="Montserrat Medium" panose="00000600000000000000" pitchFamily="2" charset="0"/>
            </a:endParaRPr>
          </a:p>
        </p:txBody>
      </p:sp>
      <p:pic>
        <p:nvPicPr>
          <p:cNvPr id="20" name="Picture Placeholder 18" descr="WEndi Secrist">
            <a:extLst>
              <a:ext uri="{FF2B5EF4-FFF2-40B4-BE49-F238E27FC236}">
                <a16:creationId xmlns:a16="http://schemas.microsoft.com/office/drawing/2014/main" id="{0E4993C8-3A21-B57F-CDBD-299B5ED3D874}"/>
              </a:ext>
            </a:extLst>
          </p:cNvPr>
          <p:cNvPicPr>
            <a:picLocks noGrp="1" noChangeAspect="1"/>
          </p:cNvPicPr>
          <p:nvPr>
            <p:ph type="pic" sz="quarter" idx="14"/>
          </p:nvPr>
        </p:nvPicPr>
        <p:blipFill rotWithShape="1">
          <a:blip r:embed="rId4"/>
          <a:srcRect l="9307" r="5536"/>
          <a:stretch/>
        </p:blipFill>
        <p:spPr>
          <a:xfrm>
            <a:off x="1037482" y="3276071"/>
            <a:ext cx="808945" cy="8508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8">
            <a:extLst>
              <a:ext uri="{FF2B5EF4-FFF2-40B4-BE49-F238E27FC236}">
                <a16:creationId xmlns:a16="http://schemas.microsoft.com/office/drawing/2014/main" id="{C4A17550-7B75-8F5B-0AEF-B03E5BFCF262}"/>
              </a:ext>
            </a:extLst>
          </p:cNvPr>
          <p:cNvSpPr txBox="1">
            <a:spLocks/>
          </p:cNvSpPr>
          <p:nvPr/>
        </p:nvSpPr>
        <p:spPr>
          <a:xfrm>
            <a:off x="2192093" y="3249541"/>
            <a:ext cx="3272706" cy="12245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300"/>
              </a:spcBef>
            </a:pPr>
            <a:r>
              <a:rPr lang="en-US" sz="1200" b="1">
                <a:solidFill>
                  <a:schemeClr val="tx1"/>
                </a:solidFill>
                <a:latin typeface="Montserrat Medium" panose="00000600000000000000" pitchFamily="2" charset="0"/>
              </a:rPr>
              <a:t>Wendi </a:t>
            </a:r>
            <a:r>
              <a:rPr lang="en-US" sz="1200" b="1" err="1">
                <a:solidFill>
                  <a:schemeClr val="tx1"/>
                </a:solidFill>
                <a:latin typeface="Montserrat Medium" panose="00000600000000000000" pitchFamily="2" charset="0"/>
              </a:rPr>
              <a:t>Secrist</a:t>
            </a:r>
            <a:endParaRPr lang="en-US" sz="1200" b="1">
              <a:solidFill>
                <a:schemeClr val="tx1"/>
              </a:solidFill>
              <a:latin typeface="Montserrat Medium" panose="00000600000000000000" pitchFamily="2" charset="0"/>
            </a:endParaRPr>
          </a:p>
          <a:p>
            <a:pPr algn="l">
              <a:lnSpc>
                <a:spcPct val="100000"/>
              </a:lnSpc>
              <a:spcBef>
                <a:spcPts val="300"/>
              </a:spcBef>
            </a:pPr>
            <a:r>
              <a:rPr lang="en-US" sz="1200">
                <a:solidFill>
                  <a:schemeClr val="tx1"/>
                </a:solidFill>
                <a:latin typeface="Montserrat Medium" panose="00000600000000000000" pitchFamily="2" charset="0"/>
              </a:rPr>
              <a:t>Executive Director</a:t>
            </a:r>
          </a:p>
          <a:p>
            <a:pPr algn="l">
              <a:lnSpc>
                <a:spcPct val="100000"/>
              </a:lnSpc>
              <a:spcBef>
                <a:spcPts val="300"/>
              </a:spcBef>
            </a:pPr>
            <a:r>
              <a:rPr lang="en-US" sz="1200" b="1">
                <a:solidFill>
                  <a:srgbClr val="00015E"/>
                </a:solidFill>
                <a:latin typeface="Montserrat Medium" panose="00000600000000000000" pitchFamily="2" charset="0"/>
              </a:rPr>
              <a:t>Idaho Workforce Development Council</a:t>
            </a:r>
          </a:p>
          <a:p>
            <a:pPr marL="0" marR="0" algn="l">
              <a:lnSpc>
                <a:spcPct val="100000"/>
              </a:lnSpc>
              <a:spcBef>
                <a:spcPts val="300"/>
              </a:spcBef>
              <a:spcAft>
                <a:spcPts val="0"/>
              </a:spcAft>
            </a:pPr>
            <a:r>
              <a:rPr lang="en-US" sz="1200" u="sng">
                <a:solidFill>
                  <a:srgbClr val="0563C1"/>
                </a:solidFill>
                <a:effectLst/>
                <a:latin typeface="Montserrat Medium" panose="00000600000000000000" pitchFamily="2" charset="0"/>
                <a:ea typeface="Calibri" panose="020F0502020204030204" pitchFamily="34" charset="0"/>
                <a:hlinkClick r:id="rId5"/>
              </a:rPr>
              <a:t>wendi.secrist@wdc.idaho.gov</a:t>
            </a:r>
            <a:endParaRPr lang="en-US" sz="1200">
              <a:effectLst/>
              <a:latin typeface="Montserrat Medium" panose="00000600000000000000" pitchFamily="2" charset="0"/>
              <a:ea typeface="Calibri" panose="020F0502020204030204" pitchFamily="34" charset="0"/>
            </a:endParaRPr>
          </a:p>
          <a:p>
            <a:endParaRPr lang="en-US" sz="1400">
              <a:latin typeface="Montserrat Medium" panose="00000600000000000000" pitchFamily="2" charset="0"/>
            </a:endParaRPr>
          </a:p>
        </p:txBody>
      </p:sp>
      <p:pic>
        <p:nvPicPr>
          <p:cNvPr id="21" name="Picture 20" descr="Caleb Tibbetts">
            <a:extLst>
              <a:ext uri="{FF2B5EF4-FFF2-40B4-BE49-F238E27FC236}">
                <a16:creationId xmlns:a16="http://schemas.microsoft.com/office/drawing/2014/main" id="{607668A8-FC62-1FA9-1A56-DC0DDFA9F44A}"/>
              </a:ext>
            </a:extLst>
          </p:cNvPr>
          <p:cNvPicPr>
            <a:picLocks noChangeAspect="1"/>
          </p:cNvPicPr>
          <p:nvPr/>
        </p:nvPicPr>
        <p:blipFill rotWithShape="1">
          <a:blip r:embed="rId6"/>
          <a:srcRect t="9952"/>
          <a:stretch/>
        </p:blipFill>
        <p:spPr>
          <a:xfrm>
            <a:off x="998882" y="4431100"/>
            <a:ext cx="808945" cy="851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 Placeholder 8">
            <a:extLst>
              <a:ext uri="{FF2B5EF4-FFF2-40B4-BE49-F238E27FC236}">
                <a16:creationId xmlns:a16="http://schemas.microsoft.com/office/drawing/2014/main" id="{36C6E63A-FE6F-0C8D-1FF3-2E51482D0209}"/>
              </a:ext>
            </a:extLst>
          </p:cNvPr>
          <p:cNvSpPr txBox="1">
            <a:spLocks/>
          </p:cNvSpPr>
          <p:nvPr/>
        </p:nvSpPr>
        <p:spPr>
          <a:xfrm>
            <a:off x="2203340" y="4342684"/>
            <a:ext cx="3272706" cy="14083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300"/>
              </a:spcBef>
            </a:pPr>
            <a:r>
              <a:rPr lang="en-US" sz="1200" b="1">
                <a:solidFill>
                  <a:schemeClr val="tx1"/>
                </a:solidFill>
                <a:latin typeface="Montserrat Medium" panose="00000600000000000000" pitchFamily="2" charset="0"/>
              </a:rPr>
              <a:t>Caleb Tibbetts</a:t>
            </a:r>
          </a:p>
          <a:p>
            <a:pPr algn="l">
              <a:lnSpc>
                <a:spcPct val="100000"/>
              </a:lnSpc>
              <a:spcBef>
                <a:spcPts val="300"/>
              </a:spcBef>
            </a:pPr>
            <a:r>
              <a:rPr lang="en-US" sz="1200">
                <a:solidFill>
                  <a:schemeClr val="tx1"/>
                </a:solidFill>
                <a:latin typeface="Montserrat Medium" panose="00000600000000000000" pitchFamily="2" charset="0"/>
              </a:rPr>
              <a:t>Apprenticeship Coordinator</a:t>
            </a:r>
          </a:p>
          <a:p>
            <a:pPr algn="l">
              <a:lnSpc>
                <a:spcPct val="100000"/>
              </a:lnSpc>
              <a:spcBef>
                <a:spcPts val="300"/>
              </a:spcBef>
            </a:pPr>
            <a:r>
              <a:rPr lang="en-US" sz="1200" b="1">
                <a:solidFill>
                  <a:srgbClr val="00015E"/>
                </a:solidFill>
                <a:latin typeface="Montserrat Medium" panose="00000600000000000000" pitchFamily="2" charset="0"/>
              </a:rPr>
              <a:t>Vocational Rehabilitation</a:t>
            </a:r>
          </a:p>
          <a:p>
            <a:pPr marL="0" marR="0" algn="l">
              <a:lnSpc>
                <a:spcPct val="100000"/>
              </a:lnSpc>
              <a:spcBef>
                <a:spcPts val="300"/>
              </a:spcBef>
              <a:spcAft>
                <a:spcPts val="0"/>
              </a:spcAft>
            </a:pPr>
            <a:r>
              <a:rPr lang="en-US" sz="1200" u="sng">
                <a:solidFill>
                  <a:srgbClr val="0563C1"/>
                </a:solidFill>
                <a:effectLst/>
                <a:latin typeface="Montserrat Medium" panose="00000600000000000000" pitchFamily="2" charset="0"/>
                <a:ea typeface="Calibri" panose="020F0502020204030204" pitchFamily="34" charset="0"/>
                <a:hlinkClick r:id="rId7"/>
              </a:rPr>
              <a:t>Caleb.Tibbetts@vr.idaho.gov</a:t>
            </a:r>
            <a:endParaRPr lang="en-US" sz="1200">
              <a:effectLst/>
              <a:latin typeface="Montserrat Medium" panose="00000600000000000000" pitchFamily="2" charset="0"/>
              <a:ea typeface="Calibri" panose="020F0502020204030204" pitchFamily="34" charset="0"/>
            </a:endParaRPr>
          </a:p>
          <a:p>
            <a:pPr>
              <a:lnSpc>
                <a:spcPct val="100000"/>
              </a:lnSpc>
            </a:pPr>
            <a:endParaRPr lang="en-US" sz="1400">
              <a:latin typeface="Montserrat Medium" panose="00000600000000000000" pitchFamily="2" charset="0"/>
            </a:endParaRPr>
          </a:p>
        </p:txBody>
      </p:sp>
      <p:pic>
        <p:nvPicPr>
          <p:cNvPr id="22" name="Picture Placeholder 11" descr="Gina Robison">
            <a:extLst>
              <a:ext uri="{FF2B5EF4-FFF2-40B4-BE49-F238E27FC236}">
                <a16:creationId xmlns:a16="http://schemas.microsoft.com/office/drawing/2014/main" id="{85199100-5D20-5054-A15A-FE2534945C30}"/>
              </a:ext>
            </a:extLst>
          </p:cNvPr>
          <p:cNvPicPr>
            <a:picLocks noGrp="1" noChangeAspect="1"/>
          </p:cNvPicPr>
          <p:nvPr>
            <p:ph type="pic" sz="quarter" idx="15"/>
          </p:nvPr>
        </p:nvPicPr>
        <p:blipFill>
          <a:blip r:embed="rId8"/>
          <a:srcRect t="1431" b="1431"/>
          <a:stretch/>
        </p:blipFill>
        <p:spPr>
          <a:xfrm>
            <a:off x="6117999" y="1690688"/>
            <a:ext cx="820788" cy="738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 Placeholder 9">
            <a:extLst>
              <a:ext uri="{FF2B5EF4-FFF2-40B4-BE49-F238E27FC236}">
                <a16:creationId xmlns:a16="http://schemas.microsoft.com/office/drawing/2014/main" id="{2E03E580-845B-27A8-CA14-CDAFBC608B40}"/>
              </a:ext>
            </a:extLst>
          </p:cNvPr>
          <p:cNvSpPr>
            <a:spLocks noGrp="1"/>
          </p:cNvSpPr>
          <p:nvPr>
            <p:ph type="body" sz="quarter" idx="23"/>
          </p:nvPr>
        </p:nvSpPr>
        <p:spPr>
          <a:xfrm>
            <a:off x="7225782" y="1606233"/>
            <a:ext cx="4605734" cy="1146897"/>
          </a:xfrm>
        </p:spPr>
        <p:txBody>
          <a:bodyPr>
            <a:noAutofit/>
          </a:bodyPr>
          <a:lstStyle/>
          <a:p>
            <a:pPr algn="l">
              <a:lnSpc>
                <a:spcPct val="100000"/>
              </a:lnSpc>
              <a:spcBef>
                <a:spcPts val="300"/>
              </a:spcBef>
            </a:pPr>
            <a:r>
              <a:rPr lang="en-US" sz="1200" b="1">
                <a:solidFill>
                  <a:schemeClr val="tx1"/>
                </a:solidFill>
                <a:effectLst/>
                <a:latin typeface="Montserrat Medium" panose="00000600000000000000" pitchFamily="2" charset="0"/>
                <a:ea typeface="Calibri" panose="020F0502020204030204" pitchFamily="34" charset="0"/>
              </a:rPr>
              <a:t>Gina Robison</a:t>
            </a:r>
            <a:endParaRPr lang="en-US" sz="1200">
              <a:solidFill>
                <a:schemeClr val="tx1"/>
              </a:solidFill>
              <a:effectLst/>
              <a:latin typeface="Montserrat Medium" panose="00000600000000000000" pitchFamily="2" charset="0"/>
              <a:ea typeface="Calibri" panose="020F0502020204030204" pitchFamily="34" charset="0"/>
            </a:endParaRPr>
          </a:p>
          <a:p>
            <a:pPr algn="l">
              <a:lnSpc>
                <a:spcPct val="100000"/>
              </a:lnSpc>
              <a:spcBef>
                <a:spcPts val="300"/>
              </a:spcBef>
            </a:pPr>
            <a:r>
              <a:rPr lang="en-US" sz="1200">
                <a:solidFill>
                  <a:schemeClr val="tx1"/>
                </a:solidFill>
                <a:latin typeface="Montserrat Medium" panose="00000600000000000000" pitchFamily="2" charset="0"/>
              </a:rPr>
              <a:t>Program Supervisor</a:t>
            </a:r>
          </a:p>
          <a:p>
            <a:pPr algn="l">
              <a:lnSpc>
                <a:spcPct val="100000"/>
              </a:lnSpc>
              <a:spcBef>
                <a:spcPts val="300"/>
              </a:spcBef>
            </a:pPr>
            <a:r>
              <a:rPr lang="en-US" sz="1200" b="1">
                <a:solidFill>
                  <a:srgbClr val="00015E"/>
                </a:solidFill>
                <a:latin typeface="Montserrat Medium" panose="00000600000000000000" pitchFamily="2" charset="0"/>
              </a:rPr>
              <a:t>Idaho Department of Labor</a:t>
            </a:r>
          </a:p>
          <a:p>
            <a:pPr algn="l">
              <a:lnSpc>
                <a:spcPct val="100000"/>
              </a:lnSpc>
              <a:spcBef>
                <a:spcPts val="300"/>
              </a:spcBef>
            </a:pPr>
            <a:r>
              <a:rPr lang="en-US" sz="1200" u="sng">
                <a:solidFill>
                  <a:srgbClr val="0563C1"/>
                </a:solidFill>
                <a:effectLst/>
                <a:latin typeface="Montserrat Medium" panose="00000600000000000000" pitchFamily="2" charset="0"/>
                <a:ea typeface="Calibri" panose="020F0502020204030204" pitchFamily="34" charset="0"/>
                <a:hlinkClick r:id="rId9"/>
              </a:rPr>
              <a:t>Gina.Robison@labor.idaho.gov</a:t>
            </a:r>
            <a:endParaRPr lang="en-US" sz="1200">
              <a:latin typeface="Montserrat Medium" panose="00000600000000000000" pitchFamily="2" charset="0"/>
            </a:endParaRPr>
          </a:p>
        </p:txBody>
      </p:sp>
      <p:pic>
        <p:nvPicPr>
          <p:cNvPr id="24" name="Picture 23" descr="Matthew Thomsen">
            <a:extLst>
              <a:ext uri="{FF2B5EF4-FFF2-40B4-BE49-F238E27FC236}">
                <a16:creationId xmlns:a16="http://schemas.microsoft.com/office/drawing/2014/main" id="{66E7EF73-FA9E-E9C9-9530-9BCAD2D7686A}"/>
              </a:ext>
            </a:extLst>
          </p:cNvPr>
          <p:cNvPicPr>
            <a:picLocks noChangeAspect="1"/>
          </p:cNvPicPr>
          <p:nvPr/>
        </p:nvPicPr>
        <p:blipFill rotWithShape="1">
          <a:blip r:embed="rId10"/>
          <a:srcRect t="7358"/>
          <a:stretch/>
        </p:blipFill>
        <p:spPr>
          <a:xfrm>
            <a:off x="6075065" y="2813258"/>
            <a:ext cx="814133" cy="8111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 Placeholder 15">
            <a:extLst>
              <a:ext uri="{FF2B5EF4-FFF2-40B4-BE49-F238E27FC236}">
                <a16:creationId xmlns:a16="http://schemas.microsoft.com/office/drawing/2014/main" id="{A9618901-3FBD-D90D-0157-37240C06D3AA}"/>
              </a:ext>
            </a:extLst>
          </p:cNvPr>
          <p:cNvSpPr>
            <a:spLocks noGrp="1"/>
          </p:cNvSpPr>
          <p:nvPr>
            <p:ph type="body" sz="quarter" idx="20"/>
          </p:nvPr>
        </p:nvSpPr>
        <p:spPr>
          <a:xfrm>
            <a:off x="7229176" y="2742871"/>
            <a:ext cx="4320580" cy="1228885"/>
          </a:xfrm>
        </p:spPr>
        <p:txBody>
          <a:bodyPr>
            <a:noAutofit/>
          </a:bodyPr>
          <a:lstStyle/>
          <a:p>
            <a:pPr algn="l">
              <a:lnSpc>
                <a:spcPct val="100000"/>
              </a:lnSpc>
              <a:spcBef>
                <a:spcPts val="300"/>
              </a:spcBef>
            </a:pPr>
            <a:r>
              <a:rPr lang="en-US" sz="1200" kern="100" dirty="0">
                <a:solidFill>
                  <a:schemeClr val="tx1"/>
                </a:solidFill>
                <a:effectLst/>
                <a:latin typeface="Montserrat Medium" panose="00000600000000000000" pitchFamily="2" charset="0"/>
                <a:ea typeface="Calibri" panose="020F0502020204030204" pitchFamily="34" charset="0"/>
                <a:cs typeface="Times New Roman" panose="02020603050405020304" pitchFamily="18" charset="0"/>
              </a:rPr>
              <a:t>Matthew Thomsen</a:t>
            </a:r>
            <a:endParaRPr lang="en-US" sz="1200" dirty="0">
              <a:solidFill>
                <a:schemeClr val="tx1"/>
              </a:solidFill>
              <a:latin typeface="Montserrat Medium" panose="00000600000000000000" pitchFamily="2" charset="0"/>
            </a:endParaRPr>
          </a:p>
          <a:p>
            <a:pPr algn="l">
              <a:lnSpc>
                <a:spcPct val="100000"/>
              </a:lnSpc>
              <a:spcBef>
                <a:spcPts val="300"/>
              </a:spcBef>
            </a:pPr>
            <a:r>
              <a:rPr lang="en-US" sz="1200" b="0" dirty="0">
                <a:solidFill>
                  <a:schemeClr val="tx1"/>
                </a:solidFill>
                <a:latin typeface="Montserrat Medium" panose="00000600000000000000" pitchFamily="2" charset="0"/>
              </a:rPr>
              <a:t>Business Partnership Manager</a:t>
            </a:r>
          </a:p>
          <a:p>
            <a:pPr algn="l">
              <a:lnSpc>
                <a:spcPct val="100000"/>
              </a:lnSpc>
              <a:spcBef>
                <a:spcPts val="300"/>
              </a:spcBef>
            </a:pPr>
            <a:r>
              <a:rPr lang="en-US" sz="1200" dirty="0">
                <a:solidFill>
                  <a:srgbClr val="00015E"/>
                </a:solidFill>
                <a:latin typeface="Montserrat Medium" panose="00000600000000000000" pitchFamily="2" charset="0"/>
              </a:rPr>
              <a:t>Idaho Workforce Development Council</a:t>
            </a:r>
          </a:p>
          <a:p>
            <a:pPr marL="0" marR="0" algn="l">
              <a:lnSpc>
                <a:spcPct val="100000"/>
              </a:lnSpc>
              <a:spcBef>
                <a:spcPts val="300"/>
              </a:spcBef>
              <a:spcAft>
                <a:spcPts val="0"/>
              </a:spcAft>
            </a:pPr>
            <a:r>
              <a:rPr lang="en-US" sz="1200" b="0" u="sng" dirty="0">
                <a:solidFill>
                  <a:srgbClr val="0563C1"/>
                </a:solidFill>
                <a:effectLst/>
                <a:latin typeface="Montserrat Medium" panose="00000600000000000000" pitchFamily="2" charset="0"/>
                <a:ea typeface="Calibri" panose="020F0502020204030204" pitchFamily="34" charset="0"/>
                <a:hlinkClick r:id="rId11"/>
              </a:rPr>
              <a:t>Matthew.Thomsen@wdc.idaho.gov</a:t>
            </a:r>
            <a:endParaRPr lang="en-US" sz="1200" b="0" dirty="0">
              <a:effectLst/>
              <a:latin typeface="Montserrat Medium" panose="00000600000000000000" pitchFamily="2" charset="0"/>
              <a:ea typeface="Calibri" panose="020F0502020204030204" pitchFamily="34" charset="0"/>
            </a:endParaRPr>
          </a:p>
        </p:txBody>
      </p:sp>
      <p:pic>
        <p:nvPicPr>
          <p:cNvPr id="23" name="Picture 22" descr="Paula Kellerer">
            <a:extLst>
              <a:ext uri="{FF2B5EF4-FFF2-40B4-BE49-F238E27FC236}">
                <a16:creationId xmlns:a16="http://schemas.microsoft.com/office/drawing/2014/main" id="{2B804103-69DF-86D9-FBCC-1D74E2F9A75B}"/>
              </a:ext>
            </a:extLst>
          </p:cNvPr>
          <p:cNvPicPr>
            <a:picLocks noChangeAspect="1"/>
          </p:cNvPicPr>
          <p:nvPr/>
        </p:nvPicPr>
        <p:blipFill>
          <a:blip r:embed="rId12"/>
          <a:srcRect/>
          <a:stretch/>
        </p:blipFill>
        <p:spPr>
          <a:xfrm>
            <a:off x="6075064" y="3976311"/>
            <a:ext cx="814134" cy="8364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9511DEDD-E939-F3B7-50C8-355B79A822D7}"/>
              </a:ext>
            </a:extLst>
          </p:cNvPr>
          <p:cNvSpPr>
            <a:spLocks noGrp="1"/>
          </p:cNvSpPr>
          <p:nvPr>
            <p:ph type="body" sz="quarter" idx="27"/>
          </p:nvPr>
        </p:nvSpPr>
        <p:spPr>
          <a:xfrm>
            <a:off x="7225782" y="3922938"/>
            <a:ext cx="3747018" cy="1042055"/>
          </a:xfrm>
        </p:spPr>
        <p:txBody>
          <a:bodyPr>
            <a:noAutofit/>
          </a:bodyPr>
          <a:lstStyle/>
          <a:p>
            <a:pPr algn="l">
              <a:lnSpc>
                <a:spcPct val="100000"/>
              </a:lnSpc>
              <a:spcBef>
                <a:spcPts val="300"/>
              </a:spcBef>
            </a:pPr>
            <a:r>
              <a:rPr lang="en-US" sz="1200" b="1">
                <a:solidFill>
                  <a:schemeClr val="tx1"/>
                </a:solidFill>
              </a:rPr>
              <a:t>Paula </a:t>
            </a:r>
            <a:r>
              <a:rPr lang="en-US" sz="1200" b="1" err="1">
                <a:solidFill>
                  <a:schemeClr val="tx1"/>
                </a:solidFill>
              </a:rPr>
              <a:t>Kellerer</a:t>
            </a:r>
            <a:endParaRPr lang="en-US" sz="1200" b="1">
              <a:solidFill>
                <a:schemeClr val="tx1"/>
              </a:solidFill>
            </a:endParaRPr>
          </a:p>
          <a:p>
            <a:pPr algn="l">
              <a:lnSpc>
                <a:spcPct val="100000"/>
              </a:lnSpc>
              <a:spcBef>
                <a:spcPts val="300"/>
              </a:spcBef>
            </a:pPr>
            <a:r>
              <a:rPr lang="en-US" sz="1200">
                <a:solidFill>
                  <a:schemeClr val="tx1"/>
                </a:solidFill>
              </a:rPr>
              <a:t>Vice President for Apprenticeships</a:t>
            </a:r>
          </a:p>
          <a:p>
            <a:pPr algn="l">
              <a:lnSpc>
                <a:spcPct val="100000"/>
              </a:lnSpc>
              <a:spcBef>
                <a:spcPts val="300"/>
              </a:spcBef>
            </a:pPr>
            <a:r>
              <a:rPr lang="en-US" sz="1200" b="1">
                <a:solidFill>
                  <a:srgbClr val="00015E"/>
                </a:solidFill>
              </a:rPr>
              <a:t>Idaho Business for Education</a:t>
            </a:r>
          </a:p>
          <a:p>
            <a:pPr algn="l">
              <a:lnSpc>
                <a:spcPct val="100000"/>
              </a:lnSpc>
              <a:spcBef>
                <a:spcPts val="300"/>
              </a:spcBef>
            </a:pPr>
            <a:r>
              <a:rPr lang="en-US" sz="1200" u="sng">
                <a:solidFill>
                  <a:srgbClr val="0563C1"/>
                </a:solidFill>
                <a:effectLst/>
                <a:latin typeface="Montserrat Medium" panose="00000600000000000000" pitchFamily="2" charset="0"/>
                <a:ea typeface="Calibri" panose="020F0502020204030204" pitchFamily="34" charset="0"/>
                <a:hlinkClick r:id="rId13"/>
              </a:rPr>
              <a:t>pkellerer@idahobe.org</a:t>
            </a:r>
            <a:endParaRPr lang="en-US" sz="1200">
              <a:latin typeface="Montserrat Medium" panose="00000600000000000000" pitchFamily="2" charset="0"/>
            </a:endParaRPr>
          </a:p>
        </p:txBody>
      </p:sp>
      <p:pic>
        <p:nvPicPr>
          <p:cNvPr id="25" name="Picture 24" descr="Doug Keast">
            <a:extLst>
              <a:ext uri="{FF2B5EF4-FFF2-40B4-BE49-F238E27FC236}">
                <a16:creationId xmlns:a16="http://schemas.microsoft.com/office/drawing/2014/main" id="{7B3CFA4D-F420-C78C-0C79-49C4EFF1D622}"/>
              </a:ext>
            </a:extLst>
          </p:cNvPr>
          <p:cNvPicPr>
            <a:picLocks noChangeAspect="1"/>
          </p:cNvPicPr>
          <p:nvPr/>
        </p:nvPicPr>
        <p:blipFill rotWithShape="1">
          <a:blip r:embed="rId14"/>
          <a:srcRect l="10310" t="8851" r="18350" b="30548"/>
          <a:stretch/>
        </p:blipFill>
        <p:spPr>
          <a:xfrm>
            <a:off x="6075064" y="5128520"/>
            <a:ext cx="814135" cy="8403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 Placeholder 17">
            <a:extLst>
              <a:ext uri="{FF2B5EF4-FFF2-40B4-BE49-F238E27FC236}">
                <a16:creationId xmlns:a16="http://schemas.microsoft.com/office/drawing/2014/main" id="{F846E04B-DAFA-3F4B-2B90-A277A08755F0}"/>
              </a:ext>
            </a:extLst>
          </p:cNvPr>
          <p:cNvSpPr txBox="1">
            <a:spLocks/>
          </p:cNvSpPr>
          <p:nvPr/>
        </p:nvSpPr>
        <p:spPr>
          <a:xfrm>
            <a:off x="7225782" y="5021854"/>
            <a:ext cx="3747018" cy="10420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300"/>
              </a:spcBef>
            </a:pPr>
            <a:r>
              <a:rPr lang="en-US" sz="1200" b="1">
                <a:solidFill>
                  <a:schemeClr val="tx1"/>
                </a:solidFill>
              </a:rPr>
              <a:t>Doug Keast</a:t>
            </a:r>
          </a:p>
          <a:p>
            <a:pPr algn="l">
              <a:lnSpc>
                <a:spcPct val="100000"/>
              </a:lnSpc>
              <a:spcBef>
                <a:spcPts val="300"/>
              </a:spcBef>
            </a:pPr>
            <a:r>
              <a:rPr lang="en-US" sz="1200">
                <a:solidFill>
                  <a:schemeClr val="tx1"/>
                </a:solidFill>
              </a:rPr>
              <a:t>Project Manager</a:t>
            </a:r>
          </a:p>
          <a:p>
            <a:pPr algn="l">
              <a:lnSpc>
                <a:spcPct val="100000"/>
              </a:lnSpc>
              <a:spcBef>
                <a:spcPts val="300"/>
              </a:spcBef>
            </a:pPr>
            <a:r>
              <a:rPr lang="en-US" sz="1200" b="1">
                <a:solidFill>
                  <a:srgbClr val="00015E"/>
                </a:solidFill>
              </a:rPr>
              <a:t>National Disability Institute</a:t>
            </a:r>
          </a:p>
          <a:p>
            <a:pPr algn="l">
              <a:lnSpc>
                <a:spcPct val="100000"/>
              </a:lnSpc>
              <a:spcBef>
                <a:spcPts val="300"/>
              </a:spcBef>
            </a:pPr>
            <a:r>
              <a:rPr lang="en-US" sz="1200" u="sng">
                <a:solidFill>
                  <a:srgbClr val="0563C1"/>
                </a:solidFill>
                <a:latin typeface="Montserrat Medium" panose="00000600000000000000" pitchFamily="2" charset="0"/>
                <a:ea typeface="Calibri" panose="020F0502020204030204" pitchFamily="34" charset="0"/>
              </a:rPr>
              <a:t>dkeast@ndi-inc.org</a:t>
            </a:r>
            <a:endParaRPr lang="en-US" sz="1200">
              <a:latin typeface="Montserrat Medium" panose="00000600000000000000" pitchFamily="2" charset="0"/>
            </a:endParaRPr>
          </a:p>
        </p:txBody>
      </p:sp>
    </p:spTree>
    <p:extLst>
      <p:ext uri="{BB962C8B-B14F-4D97-AF65-F5344CB8AC3E}">
        <p14:creationId xmlns:p14="http://schemas.microsoft.com/office/powerpoint/2010/main" val="1348089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5392-D64D-14E3-5060-EF15E1B26142}"/>
              </a:ext>
            </a:extLst>
          </p:cNvPr>
          <p:cNvSpPr>
            <a:spLocks noGrp="1"/>
          </p:cNvSpPr>
          <p:nvPr>
            <p:ph type="title"/>
          </p:nvPr>
        </p:nvSpPr>
        <p:spPr/>
        <p:txBody>
          <a:bodyPr/>
          <a:lstStyle/>
          <a:p>
            <a:r>
              <a:rPr lang="en-US"/>
              <a:t>Become a Center Partner</a:t>
            </a:r>
          </a:p>
        </p:txBody>
      </p:sp>
      <p:sp>
        <p:nvSpPr>
          <p:cNvPr id="6" name="Google Shape;213;p30">
            <a:extLst>
              <a:ext uri="{FF2B5EF4-FFF2-40B4-BE49-F238E27FC236}">
                <a16:creationId xmlns:a16="http://schemas.microsoft.com/office/drawing/2014/main" id="{8ED3B451-4618-BB6F-4E4D-7BE882253E5E}"/>
              </a:ext>
            </a:extLst>
          </p:cNvPr>
          <p:cNvSpPr txBox="1">
            <a:spLocks noGrp="1"/>
          </p:cNvSpPr>
          <p:nvPr>
            <p:ph type="body" sz="quarter" idx="13"/>
          </p:nvPr>
        </p:nvSpPr>
        <p:spPr>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8" name="Text Placeholder 7">
            <a:extLst>
              <a:ext uri="{FF2B5EF4-FFF2-40B4-BE49-F238E27FC236}">
                <a16:creationId xmlns:a16="http://schemas.microsoft.com/office/drawing/2014/main" id="{1ABD502B-867D-5E9C-8806-119F70CD983C}"/>
              </a:ext>
            </a:extLst>
          </p:cNvPr>
          <p:cNvSpPr txBox="1">
            <a:spLocks noGrp="1"/>
          </p:cNvSpPr>
          <p:nvPr>
            <p:ph type="body" sz="quarter" idx="14"/>
          </p:nvPr>
        </p:nvSpPr>
        <p:spPr>
          <a:xfrm>
            <a:off x="7551738" y="1960563"/>
            <a:ext cx="2743200" cy="977900"/>
          </a:xfrm>
          <a:prstGeom prst="rect">
            <a:avLst/>
          </a:prstGeom>
          <a:noFill/>
        </p:spPr>
        <p:txBody>
          <a:bodyPr wrap="square" rtlCol="0">
            <a:spAutoFit/>
          </a:bodyPr>
          <a:lstStyle/>
          <a:p>
            <a:pPr algn="ctr"/>
            <a:r>
              <a:rPr lang="en-US" sz="2800">
                <a:solidFill>
                  <a:schemeClr val="bg1"/>
                </a:solidFill>
                <a:latin typeface="Montserrat" panose="00000500000000000000" pitchFamily="2" charset="0"/>
                <a:cs typeface="Arial" panose="020B0604020202020204" pitchFamily="34" charset="0"/>
              </a:rPr>
              <a:t>Scan for Partner Form</a:t>
            </a:r>
            <a:endParaRPr lang="en-US" sz="2800">
              <a:solidFill>
                <a:schemeClr val="bg1"/>
              </a:solidFill>
              <a:latin typeface="Montserrat" panose="00000500000000000000" pitchFamily="2" charset="0"/>
              <a:cs typeface="Segoe UI" panose="020B0502040204020203" pitchFamily="34" charset="0"/>
            </a:endParaRPr>
          </a:p>
        </p:txBody>
      </p:sp>
      <p:pic>
        <p:nvPicPr>
          <p:cNvPr id="9" name="Picture 3" descr="Qr code for Partner Form">
            <a:extLst>
              <a:ext uri="{FF2B5EF4-FFF2-40B4-BE49-F238E27FC236}">
                <a16:creationId xmlns:a16="http://schemas.microsoft.com/office/drawing/2014/main" id="{1FB10461-0090-0BFC-D183-920D1E620E18}"/>
              </a:ext>
            </a:extLst>
          </p:cNvPr>
          <p:cNvPicPr>
            <a:picLocks noChangeAspect="1"/>
          </p:cNvPicPr>
          <p:nvPr/>
        </p:nvPicPr>
        <p:blipFill>
          <a:blip r:embed="rId2"/>
          <a:stretch>
            <a:fillRect/>
          </a:stretch>
        </p:blipFill>
        <p:spPr>
          <a:xfrm>
            <a:off x="7715251" y="3066591"/>
            <a:ext cx="2448622" cy="2511050"/>
          </a:xfrm>
          <a:prstGeom prst="rect">
            <a:avLst/>
          </a:prstGeom>
        </p:spPr>
      </p:pic>
    </p:spTree>
    <p:extLst>
      <p:ext uri="{BB962C8B-B14F-4D97-AF65-F5344CB8AC3E}">
        <p14:creationId xmlns:p14="http://schemas.microsoft.com/office/powerpoint/2010/main" val="427951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a:t>
            </a:r>
            <a:r>
              <a:rPr lang="en-US">
                <a:hlinkClick r:id="rId2"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
        <p:nvSpPr>
          <p:cNvPr id="5" name="Slide Number Placeholder 5">
            <a:extLst>
              <a:ext uri="{FF2B5EF4-FFF2-40B4-BE49-F238E27FC236}">
                <a16:creationId xmlns:a16="http://schemas.microsoft.com/office/drawing/2014/main" id="{BD644D90-CB90-2277-742F-64EB6E019949}"/>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4127786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838200" y="1825625"/>
            <a:ext cx="6283036" cy="4351338"/>
          </a:xfrm>
        </p:spPr>
        <p:txBody>
          <a:bodyPr>
            <a:normAutofit/>
          </a:bodyPr>
          <a:lstStyle/>
          <a:p>
            <a:pPr>
              <a:lnSpc>
                <a:spcPct val="100000"/>
              </a:lnSpc>
            </a:pPr>
            <a:r>
              <a:rPr lang="en-US">
                <a:solidFill>
                  <a:schemeClr val="tx1"/>
                </a:solidFill>
                <a:latin typeface="Montserrat Medium"/>
                <a:cs typeface="Segoe UI"/>
              </a:rPr>
              <a:t>Center of Excellence Overview</a:t>
            </a:r>
            <a:endParaRPr lang="en-US">
              <a:solidFill>
                <a:schemeClr val="tx1"/>
              </a:solidFill>
              <a:latin typeface="Montserrat Medium" panose="00000600000000000000" pitchFamily="2" charset="0"/>
              <a:cs typeface="Segoe UI" panose="020B0502040204020203" pitchFamily="34" charset="0"/>
            </a:endParaRPr>
          </a:p>
          <a:p>
            <a:pPr>
              <a:lnSpc>
                <a:spcPct val="100000"/>
              </a:lnSpc>
            </a:pPr>
            <a:r>
              <a:rPr lang="en-US">
                <a:solidFill>
                  <a:schemeClr val="tx1"/>
                </a:solidFill>
                <a:latin typeface="Montserrat Medium" panose="00000600000000000000" pitchFamily="2" charset="0"/>
                <a:cs typeface="Segoe UI" panose="020B0502040204020203" pitchFamily="34" charset="0"/>
              </a:rPr>
              <a:t>Today’s Topic: State Leadership in Apprenticeship Noted in 2020 State Plans: Leadership in Planning</a:t>
            </a:r>
          </a:p>
          <a:p>
            <a:pPr>
              <a:lnSpc>
                <a:spcPct val="100000"/>
              </a:lnSpc>
            </a:pPr>
            <a:r>
              <a:rPr lang="en-US">
                <a:solidFill>
                  <a:schemeClr val="tx1"/>
                </a:solidFill>
                <a:latin typeface="Montserrat Medium" panose="00000600000000000000" pitchFamily="2" charset="0"/>
                <a:cs typeface="Segoe UI" panose="020B0502040204020203" pitchFamily="34" charset="0"/>
              </a:rPr>
              <a:t>Voices from the Field</a:t>
            </a:r>
          </a:p>
          <a:p>
            <a:pPr>
              <a:lnSpc>
                <a:spcPct val="100000"/>
              </a:lnSpc>
            </a:pPr>
            <a:r>
              <a:rPr lang="en-US">
                <a:solidFill>
                  <a:schemeClr val="tx1"/>
                </a:solidFill>
                <a:latin typeface="Montserrat Medium" panose="00000600000000000000" pitchFamily="2" charset="0"/>
                <a:cs typeface="Segoe UI" panose="020B0502040204020203" pitchFamily="34" charset="0"/>
              </a:rPr>
              <a:t>Questions and Discussion</a:t>
            </a:r>
          </a:p>
          <a:p>
            <a:pPr>
              <a:lnSpc>
                <a:spcPct val="100000"/>
              </a:lnSpc>
            </a:pPr>
            <a:r>
              <a:rPr lang="en-US">
                <a:solidFill>
                  <a:schemeClr val="tx1"/>
                </a:solidFill>
                <a:latin typeface="Montserrat Medium" panose="00000600000000000000" pitchFamily="2" charset="0"/>
                <a:cs typeface="Segoe UI" panose="020B0502040204020203" pitchFamily="34" charset="0"/>
              </a:rPr>
              <a:t>Closeout </a:t>
            </a:r>
          </a:p>
          <a:p>
            <a:endParaRPr lang="en-US"/>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7247772" y="1690688"/>
            <a:ext cx="4197466" cy="4197466"/>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221871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a:solidFill>
                  <a:schemeClr val="bg1"/>
                </a:solidFill>
              </a:rPr>
              <a:t>Presenter</a:t>
            </a:r>
          </a:p>
        </p:txBody>
      </p:sp>
      <p:pic>
        <p:nvPicPr>
          <p:cNvPr id="8" name="Picture 7" descr="National Disability Institute logo">
            <a:extLst>
              <a:ext uri="{FF2B5EF4-FFF2-40B4-BE49-F238E27FC236}">
                <a16:creationId xmlns:a16="http://schemas.microsoft.com/office/drawing/2014/main" id="{9581A468-1B1E-6FCC-D12B-54C2E7C674BC}"/>
              </a:ext>
            </a:extLst>
          </p:cNvPr>
          <p:cNvPicPr>
            <a:picLocks noChangeAspect="1"/>
          </p:cNvPicPr>
          <p:nvPr/>
        </p:nvPicPr>
        <p:blipFill>
          <a:blip r:embed="rId2"/>
          <a:stretch>
            <a:fillRect/>
          </a:stretch>
        </p:blipFill>
        <p:spPr>
          <a:xfrm>
            <a:off x="1912245" y="3305428"/>
            <a:ext cx="2450804" cy="865707"/>
          </a:xfrm>
          <a:prstGeom prst="rect">
            <a:avLst/>
          </a:prstGeom>
        </p:spPr>
      </p:pic>
      <p:pic>
        <p:nvPicPr>
          <p:cNvPr id="10" name="Picture 9" descr="Doug Keast">
            <a:extLst>
              <a:ext uri="{FF2B5EF4-FFF2-40B4-BE49-F238E27FC236}">
                <a16:creationId xmlns:a16="http://schemas.microsoft.com/office/drawing/2014/main" id="{12A44265-21E6-350B-538F-2377B1D5E640}"/>
              </a:ext>
            </a:extLst>
          </p:cNvPr>
          <p:cNvPicPr>
            <a:picLocks noChangeAspect="1"/>
          </p:cNvPicPr>
          <p:nvPr/>
        </p:nvPicPr>
        <p:blipFill>
          <a:blip r:embed="rId3"/>
          <a:srcRect t="8851" b="8851"/>
          <a:stretch/>
        </p:blipFill>
        <p:spPr>
          <a:xfrm>
            <a:off x="6588752" y="1848357"/>
            <a:ext cx="2914141" cy="29141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Doug Keast Project Manager dkeast@ndi-inc.org">
            <a:extLst>
              <a:ext uri="{FF2B5EF4-FFF2-40B4-BE49-F238E27FC236}">
                <a16:creationId xmlns:a16="http://schemas.microsoft.com/office/drawing/2014/main" id="{8CA9250B-D72E-A6A8-F631-07437AFFAC56}"/>
              </a:ext>
            </a:extLst>
          </p:cNvPr>
          <p:cNvPicPr>
            <a:picLocks noChangeAspect="1"/>
          </p:cNvPicPr>
          <p:nvPr/>
        </p:nvPicPr>
        <p:blipFill>
          <a:blip r:embed="rId4"/>
          <a:stretch>
            <a:fillRect/>
          </a:stretch>
        </p:blipFill>
        <p:spPr>
          <a:xfrm>
            <a:off x="6783840" y="4934530"/>
            <a:ext cx="2523963" cy="1249788"/>
          </a:xfrm>
          <a:prstGeom prst="rect">
            <a:avLst/>
          </a:prstGeom>
        </p:spPr>
      </p:pic>
      <p:pic>
        <p:nvPicPr>
          <p:cNvPr id="3" name="Picture 2">
            <a:extLst>
              <a:ext uri="{FF2B5EF4-FFF2-40B4-BE49-F238E27FC236}">
                <a16:creationId xmlns:a16="http://schemas.microsoft.com/office/drawing/2014/main" id="{F9B7233E-7F2D-26F5-A43D-3755338FF52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99A3010-1B50-056D-7563-459D8B5A1D7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936139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3600">
                <a:solidFill>
                  <a:schemeClr val="bg1"/>
                </a:solidFill>
              </a:rPr>
              <a:t>State Activity and Leadership in Planning</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838200" y="1825876"/>
            <a:ext cx="6394807" cy="3876055"/>
          </a:xfrm>
        </p:spPr>
        <p:txBody>
          <a:bodyPr>
            <a:noAutofit/>
          </a:bodyPr>
          <a:lstStyle/>
          <a:p>
            <a:r>
              <a:rPr lang="en-US" sz="2400">
                <a:solidFill>
                  <a:schemeClr val="tx1"/>
                </a:solidFill>
                <a:latin typeface="Montserrat" panose="00000500000000000000" pitchFamily="2" charset="0"/>
                <a:ea typeface="Calibri" panose="020F0502020204030204" pitchFamily="34" charset="0"/>
              </a:rPr>
              <a:t>One key indicator identified in the review is the </a:t>
            </a:r>
            <a:r>
              <a:rPr lang="en-US" sz="2400" i="1">
                <a:solidFill>
                  <a:srgbClr val="00015E"/>
                </a:solidFill>
                <a:latin typeface="Montserrat" panose="00000500000000000000" pitchFamily="2" charset="0"/>
                <a:ea typeface="Calibri" panose="020F0502020204030204" pitchFamily="34" charset="0"/>
              </a:rPr>
              <a:t>establishment of state level work groups or committees</a:t>
            </a:r>
            <a:r>
              <a:rPr lang="en-US" sz="2400">
                <a:latin typeface="Montserrat" panose="00000500000000000000" pitchFamily="2" charset="0"/>
                <a:ea typeface="Calibri" panose="020F0502020204030204" pitchFamily="34" charset="0"/>
              </a:rPr>
              <a:t> </a:t>
            </a:r>
            <a:r>
              <a:rPr lang="en-US" sz="2400">
                <a:solidFill>
                  <a:schemeClr val="tx1"/>
                </a:solidFill>
                <a:latin typeface="Montserrat" panose="00000500000000000000" pitchFamily="2" charset="0"/>
                <a:ea typeface="Calibri" panose="020F0502020204030204" pitchFamily="34" charset="0"/>
              </a:rPr>
              <a:t>to advise State Workforce Development Boards (SWDBs) </a:t>
            </a:r>
            <a:r>
              <a:rPr lang="en-US" sz="2400">
                <a:solidFill>
                  <a:schemeClr val="tx1"/>
                </a:solidFill>
                <a:effectLst/>
                <a:latin typeface="Montserrat" panose="00000500000000000000" pitchFamily="2" charset="0"/>
                <a:ea typeface="Calibri" panose="020F0502020204030204" pitchFamily="34" charset="0"/>
              </a:rPr>
              <a:t>and Governor on effective expansion of apprenticeship programs</a:t>
            </a:r>
          </a:p>
          <a:p>
            <a:pPr>
              <a:buClr>
                <a:srgbClr val="363567"/>
              </a:buClr>
            </a:pPr>
            <a:r>
              <a:rPr lang="en-US" sz="2400" b="1">
                <a:solidFill>
                  <a:srgbClr val="00015E"/>
                </a:solidFill>
                <a:latin typeface="Montserrat" panose="00000500000000000000" pitchFamily="2" charset="0"/>
                <a:ea typeface="Calibri" panose="020F0502020204030204" pitchFamily="34" charset="0"/>
              </a:rPr>
              <a:t>34%</a:t>
            </a:r>
            <a:r>
              <a:rPr lang="en-US" sz="2400">
                <a:solidFill>
                  <a:srgbClr val="00015E"/>
                </a:solidFill>
                <a:latin typeface="Montserrat" panose="00000500000000000000" pitchFamily="2" charset="0"/>
                <a:ea typeface="Calibri" panose="020F0502020204030204" pitchFamily="34" charset="0"/>
              </a:rPr>
              <a:t> </a:t>
            </a:r>
            <a:r>
              <a:rPr lang="en-US" sz="2400">
                <a:solidFill>
                  <a:schemeClr val="tx1"/>
                </a:solidFill>
                <a:latin typeface="Montserrat" panose="00000500000000000000" pitchFamily="2" charset="0"/>
                <a:ea typeface="Calibri" panose="020F0502020204030204" pitchFamily="34" charset="0"/>
              </a:rPr>
              <a:t>of all state unified/combined plans included an advisory group of stakeholders</a:t>
            </a:r>
          </a:p>
        </p:txBody>
      </p:sp>
      <p:pic>
        <p:nvPicPr>
          <p:cNvPr id="8" name="Picture 7" descr="Meeting at office">
            <a:extLst>
              <a:ext uri="{FF2B5EF4-FFF2-40B4-BE49-F238E27FC236}">
                <a16:creationId xmlns:a16="http://schemas.microsoft.com/office/drawing/2014/main" id="{BB335998-799D-71BE-DBC4-233A0B7A0F93}"/>
              </a:ext>
            </a:extLst>
          </p:cNvPr>
          <p:cNvPicPr>
            <a:picLocks noChangeAspect="1"/>
          </p:cNvPicPr>
          <p:nvPr/>
        </p:nvPicPr>
        <p:blipFill rotWithShape="1">
          <a:blip r:embed="rId2"/>
          <a:srcRect r="32555"/>
          <a:stretch/>
        </p:blipFill>
        <p:spPr>
          <a:xfrm>
            <a:off x="7335608" y="1651468"/>
            <a:ext cx="4274189" cy="4224873"/>
          </a:xfrm>
          <a:prstGeom prst="rect">
            <a:avLst/>
          </a:prstGeom>
        </p:spPr>
      </p:pic>
      <p:pic>
        <p:nvPicPr>
          <p:cNvPr id="9" name="Picture 8">
            <a:extLst>
              <a:ext uri="{FF2B5EF4-FFF2-40B4-BE49-F238E27FC236}">
                <a16:creationId xmlns:a16="http://schemas.microsoft.com/office/drawing/2014/main" id="{FF1DE44E-A594-B166-1929-43BAEB9F63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215F589A-7B4B-F40A-711F-E163ED0FB5E2}"/>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3A1D93BF-0D26-3699-AA3F-07309A3FD81E}"/>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26173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a:solidFill>
                  <a:schemeClr val="bg1"/>
                </a:solidFill>
              </a:rPr>
              <a:t>Leadership vs. Leveraged Role</a:t>
            </a:r>
          </a:p>
        </p:txBody>
      </p:sp>
      <p:sp>
        <p:nvSpPr>
          <p:cNvPr id="4" name="TextBox 3">
            <a:extLst>
              <a:ext uri="{FF2B5EF4-FFF2-40B4-BE49-F238E27FC236}">
                <a16:creationId xmlns:a16="http://schemas.microsoft.com/office/drawing/2014/main" id="{8242FE64-C3AC-61E1-3D17-0AAE0929FE4F}"/>
              </a:ext>
            </a:extLst>
          </p:cNvPr>
          <p:cNvSpPr txBox="1"/>
          <p:nvPr/>
        </p:nvSpPr>
        <p:spPr>
          <a:xfrm>
            <a:off x="1231186" y="1646237"/>
            <a:ext cx="4644885" cy="584775"/>
          </a:xfrm>
          <a:prstGeom prst="rect">
            <a:avLst/>
          </a:prstGeom>
          <a:noFill/>
        </p:spPr>
        <p:txBody>
          <a:bodyPr wrap="square" rtlCol="0">
            <a:spAutoFit/>
          </a:bodyPr>
          <a:lstStyle/>
          <a:p>
            <a:r>
              <a:rPr lang="en-US" sz="3200" b="1">
                <a:solidFill>
                  <a:srgbClr val="00015E"/>
                </a:solidFill>
                <a:latin typeface="Montserrat" panose="00000500000000000000" pitchFamily="2" charset="0"/>
              </a:rPr>
              <a:t>Leadership Role</a:t>
            </a:r>
          </a:p>
        </p:txBody>
      </p:sp>
      <p:sp>
        <p:nvSpPr>
          <p:cNvPr id="9" name="Content Placeholder 2">
            <a:extLst>
              <a:ext uri="{FF2B5EF4-FFF2-40B4-BE49-F238E27FC236}">
                <a16:creationId xmlns:a16="http://schemas.microsoft.com/office/drawing/2014/main" id="{745F0F81-3B83-63B5-3539-07BE8446EB20}"/>
              </a:ext>
            </a:extLst>
          </p:cNvPr>
          <p:cNvSpPr txBox="1">
            <a:spLocks/>
          </p:cNvSpPr>
          <p:nvPr/>
        </p:nvSpPr>
        <p:spPr>
          <a:xfrm>
            <a:off x="952871" y="2237073"/>
            <a:ext cx="4644885" cy="20548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1"/>
                </a:solidFill>
                <a:latin typeface="Montserrat" panose="00000500000000000000" pitchFamily="2" charset="0"/>
                <a:ea typeface="Calibri" panose="020F0502020204030204" pitchFamily="34" charset="0"/>
              </a:rPr>
              <a:t>When a driver as an entity establishes objectives in an area of focus, for our purposes, to expand apprenticeships, as a</a:t>
            </a:r>
            <a:r>
              <a:rPr lang="en-US" sz="2000" i="1">
                <a:solidFill>
                  <a:schemeClr val="tx1"/>
                </a:solidFill>
                <a:latin typeface="Montserrat" panose="00000500000000000000" pitchFamily="2" charset="0"/>
                <a:ea typeface="Calibri" panose="020F0502020204030204" pitchFamily="34" charset="0"/>
              </a:rPr>
              <a:t> </a:t>
            </a:r>
            <a:r>
              <a:rPr lang="en-US" sz="2000" i="1">
                <a:solidFill>
                  <a:srgbClr val="00015E"/>
                </a:solidFill>
                <a:latin typeface="Montserrat" panose="00000500000000000000" pitchFamily="2" charset="0"/>
                <a:ea typeface="Calibri" panose="020F0502020204030204" pitchFamily="34" charset="0"/>
              </a:rPr>
              <a:t>strategy to meet business objectives</a:t>
            </a:r>
            <a:r>
              <a:rPr lang="en-US" sz="2000">
                <a:solidFill>
                  <a:schemeClr val="tx1"/>
                </a:solidFill>
                <a:latin typeface="Montserrat" panose="00000500000000000000" pitchFamily="2" charset="0"/>
                <a:ea typeface="Calibri" panose="020F0502020204030204" pitchFamily="34" charset="0"/>
              </a:rPr>
              <a:t>, and </a:t>
            </a:r>
            <a:r>
              <a:rPr lang="en-US" sz="2000" i="1">
                <a:solidFill>
                  <a:srgbClr val="00015E"/>
                </a:solidFill>
                <a:latin typeface="Montserrat" panose="00000500000000000000" pitchFamily="2" charset="0"/>
                <a:ea typeface="Calibri" panose="020F0502020204030204" pitchFamily="34" charset="0"/>
              </a:rPr>
              <a:t>plans strategically to meet those objectives using expertise and resources available. </a:t>
            </a:r>
            <a:endParaRPr lang="en-US" sz="2000">
              <a:latin typeface="Montserrat" panose="00000500000000000000" pitchFamily="2" charset="0"/>
            </a:endParaRPr>
          </a:p>
        </p:txBody>
      </p:sp>
      <p:graphicFrame>
        <p:nvGraphicFramePr>
          <p:cNvPr id="13" name="Diagram 12" descr="Workforce System, Businesses and Intermediaries, Apprenticeship Offices and Advisory, Education and Training">
            <a:extLst>
              <a:ext uri="{FF2B5EF4-FFF2-40B4-BE49-F238E27FC236}">
                <a16:creationId xmlns:a16="http://schemas.microsoft.com/office/drawing/2014/main" id="{3C5AEF0A-C567-5280-5231-062714377269}"/>
              </a:ext>
            </a:extLst>
          </p:cNvPr>
          <p:cNvGraphicFramePr/>
          <p:nvPr>
            <p:extLst>
              <p:ext uri="{D42A27DB-BD31-4B8C-83A1-F6EECF244321}">
                <p14:modId xmlns:p14="http://schemas.microsoft.com/office/powerpoint/2010/main" val="3361445577"/>
              </p:ext>
            </p:extLst>
          </p:nvPr>
        </p:nvGraphicFramePr>
        <p:xfrm>
          <a:off x="907758" y="3277265"/>
          <a:ext cx="4845293" cy="3868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id="{C90D7006-4893-EE72-81CF-F1AD6F277FDE}"/>
              </a:ext>
              <a:ext uri="{C183D7F6-B498-43B3-948B-1728B52AA6E4}">
                <adec:decorative xmlns:adec="http://schemas.microsoft.com/office/drawing/2017/decorative" val="1"/>
              </a:ext>
            </a:extLst>
          </p:cNvPr>
          <p:cNvCxnSpPr/>
          <p:nvPr/>
        </p:nvCxnSpPr>
        <p:spPr>
          <a:xfrm>
            <a:off x="6019907" y="2231012"/>
            <a:ext cx="0" cy="3296485"/>
          </a:xfrm>
          <a:prstGeom prst="line">
            <a:avLst/>
          </a:prstGeom>
          <a:ln w="38100">
            <a:solidFill>
              <a:srgbClr val="00015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3B5389A-6B12-E5AE-FD59-508B1553C1A1}"/>
              </a:ext>
            </a:extLst>
          </p:cNvPr>
          <p:cNvSpPr txBox="1"/>
          <p:nvPr/>
        </p:nvSpPr>
        <p:spPr>
          <a:xfrm>
            <a:off x="7131065" y="1646236"/>
            <a:ext cx="4644885" cy="584775"/>
          </a:xfrm>
          <a:prstGeom prst="rect">
            <a:avLst/>
          </a:prstGeom>
          <a:noFill/>
        </p:spPr>
        <p:txBody>
          <a:bodyPr wrap="square" rtlCol="0">
            <a:spAutoFit/>
          </a:bodyPr>
          <a:lstStyle/>
          <a:p>
            <a:r>
              <a:rPr lang="en-US" sz="3200" b="1">
                <a:solidFill>
                  <a:srgbClr val="00015E"/>
                </a:solidFill>
                <a:latin typeface="Montserrat" panose="00000500000000000000" pitchFamily="2" charset="0"/>
              </a:rPr>
              <a:t>Leveraged Role</a:t>
            </a:r>
          </a:p>
        </p:txBody>
      </p:sp>
      <p:sp>
        <p:nvSpPr>
          <p:cNvPr id="10" name="Content Placeholder 2">
            <a:extLst>
              <a:ext uri="{FF2B5EF4-FFF2-40B4-BE49-F238E27FC236}">
                <a16:creationId xmlns:a16="http://schemas.microsoft.com/office/drawing/2014/main" id="{ABF09B44-6DDE-7E26-396F-FD21FB642417}"/>
              </a:ext>
            </a:extLst>
          </p:cNvPr>
          <p:cNvSpPr txBox="1">
            <a:spLocks/>
          </p:cNvSpPr>
          <p:nvPr/>
        </p:nvSpPr>
        <p:spPr>
          <a:xfrm>
            <a:off x="6864209" y="2231012"/>
            <a:ext cx="4644885" cy="3945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1"/>
                </a:solidFill>
                <a:latin typeface="Montserrat" panose="00000500000000000000" pitchFamily="2" charset="0"/>
                <a:ea typeface="Calibri" panose="020F0502020204030204" pitchFamily="34" charset="0"/>
              </a:rPr>
              <a:t>When a driver does not assume a leadership role, but </a:t>
            </a:r>
            <a:r>
              <a:rPr lang="en-US" sz="2000" i="1">
                <a:solidFill>
                  <a:srgbClr val="00015E"/>
                </a:solidFill>
                <a:latin typeface="Montserrat" panose="00000500000000000000" pitchFamily="2" charset="0"/>
                <a:ea typeface="Calibri" panose="020F0502020204030204" pitchFamily="34" charset="0"/>
              </a:rPr>
              <a:t>resources of that driver are engaged in meeting the objectives </a:t>
            </a:r>
            <a:r>
              <a:rPr lang="en-US" sz="2000">
                <a:solidFill>
                  <a:schemeClr val="tx1"/>
                </a:solidFill>
                <a:latin typeface="Montserrat" panose="00000500000000000000" pitchFamily="2" charset="0"/>
                <a:ea typeface="Calibri" panose="020F0502020204030204" pitchFamily="34" charset="0"/>
              </a:rPr>
              <a:t>of other drivers. </a:t>
            </a:r>
            <a:endParaRPr lang="en-US" sz="2000">
              <a:solidFill>
                <a:schemeClr val="tx1"/>
              </a:solidFill>
              <a:latin typeface="Montserrat" panose="00000500000000000000" pitchFamily="2" charset="0"/>
            </a:endParaRPr>
          </a:p>
        </p:txBody>
      </p:sp>
      <p:graphicFrame>
        <p:nvGraphicFramePr>
          <p:cNvPr id="12" name="Diagram 11" descr="Workforce System, Businesses and Intermediaries, Apprenticeship Offices and Advisory all leading to Education and Training">
            <a:extLst>
              <a:ext uri="{FF2B5EF4-FFF2-40B4-BE49-F238E27FC236}">
                <a16:creationId xmlns:a16="http://schemas.microsoft.com/office/drawing/2014/main" id="{4D544133-0631-6059-9103-DE88F7947926}"/>
              </a:ext>
            </a:extLst>
          </p:cNvPr>
          <p:cNvGraphicFramePr/>
          <p:nvPr>
            <p:extLst>
              <p:ext uri="{D42A27DB-BD31-4B8C-83A1-F6EECF244321}">
                <p14:modId xmlns:p14="http://schemas.microsoft.com/office/powerpoint/2010/main" val="915837199"/>
              </p:ext>
            </p:extLst>
          </p:nvPr>
        </p:nvGraphicFramePr>
        <p:xfrm>
          <a:off x="7129123" y="3529108"/>
          <a:ext cx="3772034" cy="28272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Picture 10">
            <a:extLst>
              <a:ext uri="{FF2B5EF4-FFF2-40B4-BE49-F238E27FC236}">
                <a16:creationId xmlns:a16="http://schemas.microsoft.com/office/drawing/2014/main" id="{0B2812F7-B27B-2C0D-A8EE-A6945506FFB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2219325" y="5952744"/>
            <a:ext cx="791336" cy="791336"/>
          </a:xfrm>
          <a:prstGeom prst="rect">
            <a:avLst/>
          </a:prstGeom>
        </p:spPr>
      </p:pic>
      <p:sp>
        <p:nvSpPr>
          <p:cNvPr id="14" name="Rectangle 13">
            <a:extLst>
              <a:ext uri="{FF2B5EF4-FFF2-40B4-BE49-F238E27FC236}">
                <a16:creationId xmlns:a16="http://schemas.microsoft.com/office/drawing/2014/main" id="{F65696C7-6D09-5DEF-F05A-7CCA4AA7C45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FFB7ACE8-31EF-538C-2839-8A6569BF0420}"/>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206808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6D45-8D08-B89F-0C7C-DB155E5EEAD7}"/>
              </a:ext>
            </a:extLst>
          </p:cNvPr>
          <p:cNvSpPr>
            <a:spLocks noGrp="1"/>
          </p:cNvSpPr>
          <p:nvPr>
            <p:ph type="title"/>
          </p:nvPr>
        </p:nvSpPr>
        <p:spPr/>
        <p:txBody>
          <a:bodyPr/>
          <a:lstStyle/>
          <a:p>
            <a:r>
              <a:rPr lang="en-US" sz="4400" kern="100">
                <a:effectLst/>
                <a:latin typeface="Montserrat"/>
                <a:ea typeface="Calibri" panose="020F0502020204030204" pitchFamily="34" charset="0"/>
                <a:cs typeface="Times New Roman"/>
              </a:rPr>
              <a:t>Apprenticeship Idaho</a:t>
            </a:r>
            <a:r>
              <a:rPr lang="en-US" kern="100">
                <a:latin typeface="Montserrat"/>
                <a:ea typeface="Calibri" panose="020F0502020204030204" pitchFamily="34" charset="0"/>
                <a:cs typeface="Times New Roman"/>
              </a:rPr>
              <a:t> </a:t>
            </a:r>
            <a:br>
              <a:rPr lang="en-US" kern="100">
                <a:latin typeface="Montserrat"/>
                <a:ea typeface="Calibri" panose="020F0502020204030204" pitchFamily="34" charset="0"/>
                <a:cs typeface="Times New Roman"/>
              </a:rPr>
            </a:br>
            <a:r>
              <a:rPr lang="en-US" kern="100">
                <a:latin typeface="Montserrat"/>
                <a:ea typeface="Calibri" panose="020F0502020204030204" pitchFamily="34" charset="0"/>
                <a:cs typeface="Times New Roman"/>
              </a:rPr>
              <a:t>Steering Committee</a:t>
            </a:r>
            <a:endParaRPr lang="en-US"/>
          </a:p>
        </p:txBody>
      </p:sp>
    </p:spTree>
    <p:extLst>
      <p:ext uri="{BB962C8B-B14F-4D97-AF65-F5344CB8AC3E}">
        <p14:creationId xmlns:p14="http://schemas.microsoft.com/office/powerpoint/2010/main" val="613056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a:xfrm>
            <a:off x="461963" y="559489"/>
            <a:ext cx="11491498" cy="1325563"/>
          </a:xfrm>
        </p:spPr>
        <p:txBody>
          <a:bodyPr>
            <a:normAutofit/>
          </a:bodyPr>
          <a:lstStyle/>
          <a:p>
            <a:r>
              <a:rPr lang="en-US" sz="4400" kern="100">
                <a:effectLst/>
                <a:latin typeface="Montserrat" panose="00000500000000000000" pitchFamily="2" charset="0"/>
                <a:ea typeface="Calibri" panose="020F0502020204030204" pitchFamily="34" charset="0"/>
                <a:cs typeface="Times New Roman" panose="02020603050405020304" pitchFamily="18" charset="0"/>
              </a:rPr>
              <a:t>Idaho Panelists</a:t>
            </a:r>
            <a:endParaRPr lang="en-US">
              <a:latin typeface="Montserrat" panose="00000500000000000000" pitchFamily="2" charset="0"/>
            </a:endParaRPr>
          </a:p>
        </p:txBody>
      </p:sp>
      <p:pic>
        <p:nvPicPr>
          <p:cNvPr id="19" name="Picture Placeholder 18" descr="Wendi Secrist">
            <a:extLst>
              <a:ext uri="{FF2B5EF4-FFF2-40B4-BE49-F238E27FC236}">
                <a16:creationId xmlns:a16="http://schemas.microsoft.com/office/drawing/2014/main" id="{AD8A716A-BB9C-DAF5-9D8F-4FAD21C448BD}"/>
              </a:ext>
            </a:extLst>
          </p:cNvPr>
          <p:cNvPicPr>
            <a:picLocks noGrp="1" noChangeAspect="1"/>
          </p:cNvPicPr>
          <p:nvPr>
            <p:ph type="pic" sz="quarter" idx="14"/>
          </p:nvPr>
        </p:nvPicPr>
        <p:blipFill>
          <a:blip r:embed="rId3"/>
          <a:srcRect l="233" r="233"/>
          <a:stretch/>
        </p:blipFill>
        <p:spPr>
          <a:xfrm>
            <a:off x="1759913" y="1714756"/>
            <a:ext cx="1503207" cy="13527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 Placeholder 6">
            <a:extLst>
              <a:ext uri="{FF2B5EF4-FFF2-40B4-BE49-F238E27FC236}">
                <a16:creationId xmlns:a16="http://schemas.microsoft.com/office/drawing/2014/main" id="{7020485C-B86C-B738-2EB0-009325576B59}"/>
              </a:ext>
            </a:extLst>
          </p:cNvPr>
          <p:cNvSpPr txBox="1">
            <a:spLocks/>
          </p:cNvSpPr>
          <p:nvPr/>
        </p:nvSpPr>
        <p:spPr>
          <a:xfrm>
            <a:off x="1283088" y="3306548"/>
            <a:ext cx="2639978" cy="5388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600"/>
              </a:spcBef>
            </a:pPr>
            <a:r>
              <a:rPr lang="en-US" sz="1300" kern="100">
                <a:solidFill>
                  <a:schemeClr val="tx1"/>
                </a:solidFill>
                <a:latin typeface="Montserrat" panose="00000500000000000000" pitchFamily="2" charset="0"/>
                <a:cs typeface="Times New Roman" panose="02020603050405020304" pitchFamily="18" charset="0"/>
              </a:rPr>
              <a:t>Wendi </a:t>
            </a:r>
            <a:r>
              <a:rPr lang="en-US" sz="1300" kern="100" err="1">
                <a:solidFill>
                  <a:schemeClr val="tx1"/>
                </a:solidFill>
                <a:latin typeface="Montserrat" panose="00000500000000000000" pitchFamily="2" charset="0"/>
                <a:cs typeface="Times New Roman" panose="02020603050405020304" pitchFamily="18" charset="0"/>
              </a:rPr>
              <a:t>Secrist</a:t>
            </a:r>
            <a:endParaRPr lang="en-US" sz="1300" kern="100">
              <a:solidFill>
                <a:schemeClr val="tx1"/>
              </a:solidFill>
              <a:latin typeface="Montserrat" panose="00000500000000000000" pitchFamily="2" charset="0"/>
              <a:cs typeface="Times New Roman" panose="02020603050405020304" pitchFamily="18" charset="0"/>
            </a:endParaRPr>
          </a:p>
          <a:p>
            <a:pPr>
              <a:lnSpc>
                <a:spcPct val="70000"/>
              </a:lnSpc>
              <a:spcBef>
                <a:spcPts val="600"/>
              </a:spcBef>
            </a:pPr>
            <a:r>
              <a:rPr lang="en-US" sz="1300" b="0" kern="100">
                <a:solidFill>
                  <a:schemeClr val="tx1"/>
                </a:solidFill>
                <a:latin typeface="Montserrat" panose="00000500000000000000" pitchFamily="2" charset="0"/>
                <a:ea typeface="Calibri" panose="020F0502020204030204" pitchFamily="34" charset="0"/>
                <a:cs typeface="Times New Roman" panose="02020603050405020304" pitchFamily="18" charset="0"/>
              </a:rPr>
              <a:t>Executive Director, WDC</a:t>
            </a:r>
            <a:endParaRPr lang="en-US" sz="1300" b="0">
              <a:solidFill>
                <a:schemeClr val="tx1"/>
              </a:solidFill>
              <a:latin typeface="Montserrat" panose="00000500000000000000" pitchFamily="2" charset="0"/>
            </a:endParaRPr>
          </a:p>
        </p:txBody>
      </p:sp>
      <p:pic>
        <p:nvPicPr>
          <p:cNvPr id="21" name="Picture 20" descr="Matthew Thomsen">
            <a:extLst>
              <a:ext uri="{FF2B5EF4-FFF2-40B4-BE49-F238E27FC236}">
                <a16:creationId xmlns:a16="http://schemas.microsoft.com/office/drawing/2014/main" id="{A7DF0C9E-6C67-F806-3B42-63B7524A434F}"/>
              </a:ext>
            </a:extLst>
          </p:cNvPr>
          <p:cNvPicPr>
            <a:picLocks noChangeAspect="1"/>
          </p:cNvPicPr>
          <p:nvPr/>
        </p:nvPicPr>
        <p:blipFill rotWithShape="1">
          <a:blip r:embed="rId4"/>
          <a:srcRect t="7358"/>
          <a:stretch/>
        </p:blipFill>
        <p:spPr>
          <a:xfrm>
            <a:off x="4573448" y="1705665"/>
            <a:ext cx="1366585" cy="13615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a:extLst>
              <a:ext uri="{FF2B5EF4-FFF2-40B4-BE49-F238E27FC236}">
                <a16:creationId xmlns:a16="http://schemas.microsoft.com/office/drawing/2014/main" id="{685ECBFB-6E94-6AEA-8438-5E238639A9FC}"/>
              </a:ext>
            </a:extLst>
          </p:cNvPr>
          <p:cNvSpPr txBox="1"/>
          <p:nvPr/>
        </p:nvSpPr>
        <p:spPr>
          <a:xfrm>
            <a:off x="4081093" y="3289257"/>
            <a:ext cx="2560419" cy="595612"/>
          </a:xfrm>
          <a:prstGeom prst="rect">
            <a:avLst/>
          </a:prstGeom>
          <a:noFill/>
        </p:spPr>
        <p:txBody>
          <a:bodyPr wrap="square" rtlCol="0">
            <a:spAutoFit/>
          </a:bodyPr>
          <a:lstStyle/>
          <a:p>
            <a:pPr algn="ctr">
              <a:lnSpc>
                <a:spcPct val="70000"/>
              </a:lnSpc>
              <a:spcBef>
                <a:spcPts val="600"/>
              </a:spcBef>
            </a:pPr>
            <a:r>
              <a:rPr lang="en-US" sz="1300" b="1" kern="100">
                <a:latin typeface="Montserrat" panose="00000500000000000000" pitchFamily="2" charset="0"/>
                <a:cs typeface="Times New Roman" panose="02020603050405020304" pitchFamily="18" charset="0"/>
              </a:rPr>
              <a:t>Matthew Thomsen</a:t>
            </a:r>
          </a:p>
          <a:p>
            <a:pPr algn="ctr">
              <a:lnSpc>
                <a:spcPct val="70000"/>
              </a:lnSpc>
              <a:spcBef>
                <a:spcPts val="600"/>
              </a:spcBef>
            </a:pPr>
            <a:r>
              <a:rPr lang="en-US" sz="1300">
                <a:latin typeface="Montserrat" panose="00000500000000000000" pitchFamily="2" charset="0"/>
              </a:rPr>
              <a:t>Business Partnership MGR. WDC</a:t>
            </a:r>
          </a:p>
        </p:txBody>
      </p:sp>
      <p:pic>
        <p:nvPicPr>
          <p:cNvPr id="12" name="Picture Placeholder 11" descr="Gina Robison">
            <a:extLst>
              <a:ext uri="{FF2B5EF4-FFF2-40B4-BE49-F238E27FC236}">
                <a16:creationId xmlns:a16="http://schemas.microsoft.com/office/drawing/2014/main" id="{BDDF78A1-3309-F436-C191-5B8C4683E775}"/>
              </a:ext>
            </a:extLst>
          </p:cNvPr>
          <p:cNvPicPr>
            <a:picLocks noGrp="1" noChangeAspect="1"/>
          </p:cNvPicPr>
          <p:nvPr>
            <p:ph type="pic" sz="quarter" idx="15"/>
          </p:nvPr>
        </p:nvPicPr>
        <p:blipFill>
          <a:blip r:embed="rId5"/>
          <a:srcRect t="1431" b="1431"/>
          <a:stretch/>
        </p:blipFill>
        <p:spPr>
          <a:xfrm>
            <a:off x="7250361" y="1708554"/>
            <a:ext cx="1513030" cy="13615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6">
            <a:extLst>
              <a:ext uri="{FF2B5EF4-FFF2-40B4-BE49-F238E27FC236}">
                <a16:creationId xmlns:a16="http://schemas.microsoft.com/office/drawing/2014/main" id="{DE7F7ED5-48E8-932B-CE06-52EAD18D4971}"/>
              </a:ext>
            </a:extLst>
          </p:cNvPr>
          <p:cNvSpPr txBox="1">
            <a:spLocks/>
          </p:cNvSpPr>
          <p:nvPr/>
        </p:nvSpPr>
        <p:spPr>
          <a:xfrm>
            <a:off x="6799539" y="3289257"/>
            <a:ext cx="2560419" cy="5635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600"/>
              </a:spcBef>
            </a:pPr>
            <a:r>
              <a:rPr lang="en-US" sz="1300" kern="100">
                <a:solidFill>
                  <a:schemeClr val="tx1"/>
                </a:solidFill>
                <a:latin typeface="Montserrat" panose="00000500000000000000" pitchFamily="2" charset="0"/>
                <a:cs typeface="Times New Roman" panose="02020603050405020304" pitchFamily="18" charset="0"/>
              </a:rPr>
              <a:t>Gina Robison</a:t>
            </a:r>
          </a:p>
          <a:p>
            <a:pPr>
              <a:lnSpc>
                <a:spcPct val="70000"/>
              </a:lnSpc>
              <a:spcBef>
                <a:spcPts val="600"/>
              </a:spcBef>
            </a:pPr>
            <a:r>
              <a:rPr lang="en-US" sz="1300" b="0" kern="100">
                <a:solidFill>
                  <a:schemeClr val="tx1"/>
                </a:solidFill>
                <a:latin typeface="Montserrat" panose="00000500000000000000" pitchFamily="2" charset="0"/>
                <a:cs typeface="Times New Roman" panose="02020603050405020304" pitchFamily="18" charset="0"/>
              </a:rPr>
              <a:t>Program Supervisor, IDOL</a:t>
            </a:r>
          </a:p>
        </p:txBody>
      </p:sp>
      <p:pic>
        <p:nvPicPr>
          <p:cNvPr id="8" name="Picture 7" descr="Caleb Tibbets">
            <a:extLst>
              <a:ext uri="{FF2B5EF4-FFF2-40B4-BE49-F238E27FC236}">
                <a16:creationId xmlns:a16="http://schemas.microsoft.com/office/drawing/2014/main" id="{0E2EA23F-8E9A-D498-9F3A-C763B43A32BB}"/>
              </a:ext>
            </a:extLst>
          </p:cNvPr>
          <p:cNvPicPr>
            <a:picLocks noChangeAspect="1"/>
          </p:cNvPicPr>
          <p:nvPr/>
        </p:nvPicPr>
        <p:blipFill rotWithShape="1">
          <a:blip r:embed="rId6"/>
          <a:srcRect t="9952"/>
          <a:stretch/>
        </p:blipFill>
        <p:spPr>
          <a:xfrm>
            <a:off x="3209883" y="3884869"/>
            <a:ext cx="1327049" cy="13976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 Placeholder 10">
            <a:extLst>
              <a:ext uri="{FF2B5EF4-FFF2-40B4-BE49-F238E27FC236}">
                <a16:creationId xmlns:a16="http://schemas.microsoft.com/office/drawing/2014/main" id="{71E764DD-2597-B097-025C-1E8BA90011E5}"/>
              </a:ext>
            </a:extLst>
          </p:cNvPr>
          <p:cNvSpPr>
            <a:spLocks noGrp="1"/>
          </p:cNvSpPr>
          <p:nvPr>
            <p:ph type="body" sz="quarter" idx="21"/>
          </p:nvPr>
        </p:nvSpPr>
        <p:spPr>
          <a:xfrm>
            <a:off x="1979138" y="5433991"/>
            <a:ext cx="3659926" cy="1159309"/>
          </a:xfrm>
        </p:spPr>
        <p:txBody>
          <a:bodyPr>
            <a:normAutofit/>
          </a:bodyPr>
          <a:lstStyle/>
          <a:p>
            <a:pPr>
              <a:lnSpc>
                <a:spcPct val="70000"/>
              </a:lnSpc>
              <a:spcBef>
                <a:spcPts val="600"/>
              </a:spcBef>
            </a:pPr>
            <a:r>
              <a:rPr lang="en-US" sz="1300" b="1" kern="100">
                <a:solidFill>
                  <a:schemeClr val="tx1"/>
                </a:solidFill>
                <a:latin typeface="Montserrat" panose="00000500000000000000" pitchFamily="2" charset="0"/>
                <a:cs typeface="Times New Roman" panose="02020603050405020304" pitchFamily="18" charset="0"/>
              </a:rPr>
              <a:t>Caleb Tibbets </a:t>
            </a:r>
          </a:p>
          <a:p>
            <a:pPr>
              <a:lnSpc>
                <a:spcPct val="70000"/>
              </a:lnSpc>
              <a:spcBef>
                <a:spcPts val="600"/>
              </a:spcBef>
            </a:pPr>
            <a:r>
              <a:rPr lang="en-US" sz="1300" kern="100">
                <a:solidFill>
                  <a:schemeClr val="tx1"/>
                </a:solidFill>
                <a:latin typeface="Montserrat" panose="00000500000000000000" pitchFamily="2" charset="0"/>
                <a:cs typeface="Times New Roman" panose="02020603050405020304" pitchFamily="18" charset="0"/>
              </a:rPr>
              <a:t>Apprenticeship Coord., Vocational Rehabilitation</a:t>
            </a:r>
          </a:p>
        </p:txBody>
      </p:sp>
      <p:pic>
        <p:nvPicPr>
          <p:cNvPr id="10" name="Picture 9" descr="Paula Kellerer">
            <a:extLst>
              <a:ext uri="{FF2B5EF4-FFF2-40B4-BE49-F238E27FC236}">
                <a16:creationId xmlns:a16="http://schemas.microsoft.com/office/drawing/2014/main" id="{F3023EC8-D410-0212-7FD7-E2155C6002A8}"/>
              </a:ext>
            </a:extLst>
          </p:cNvPr>
          <p:cNvPicPr>
            <a:picLocks noChangeAspect="1"/>
          </p:cNvPicPr>
          <p:nvPr/>
        </p:nvPicPr>
        <p:blipFill>
          <a:blip r:embed="rId7"/>
          <a:srcRect/>
          <a:stretch/>
        </p:blipFill>
        <p:spPr>
          <a:xfrm>
            <a:off x="6043325" y="3884869"/>
            <a:ext cx="1371444" cy="14090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10">
            <a:extLst>
              <a:ext uri="{FF2B5EF4-FFF2-40B4-BE49-F238E27FC236}">
                <a16:creationId xmlns:a16="http://schemas.microsoft.com/office/drawing/2014/main" id="{440E583F-C8CE-A6C5-FAB4-74978015576E}"/>
              </a:ext>
            </a:extLst>
          </p:cNvPr>
          <p:cNvSpPr txBox="1">
            <a:spLocks/>
          </p:cNvSpPr>
          <p:nvPr/>
        </p:nvSpPr>
        <p:spPr>
          <a:xfrm>
            <a:off x="5337485" y="5420630"/>
            <a:ext cx="2803256" cy="878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600"/>
              </a:spcBef>
            </a:pPr>
            <a:r>
              <a:rPr lang="en-US" sz="1300" b="1" kern="100">
                <a:solidFill>
                  <a:schemeClr val="tx1"/>
                </a:solidFill>
                <a:latin typeface="Montserrat" panose="00000500000000000000" pitchFamily="2" charset="0"/>
                <a:cs typeface="Times New Roman" panose="02020603050405020304" pitchFamily="18" charset="0"/>
              </a:rPr>
              <a:t>Paula </a:t>
            </a:r>
            <a:r>
              <a:rPr lang="en-US" sz="1300" b="1" kern="100" err="1">
                <a:solidFill>
                  <a:schemeClr val="tx1"/>
                </a:solidFill>
                <a:latin typeface="Montserrat" panose="00000500000000000000" pitchFamily="2" charset="0"/>
                <a:cs typeface="Times New Roman" panose="02020603050405020304" pitchFamily="18" charset="0"/>
              </a:rPr>
              <a:t>Kellerer</a:t>
            </a:r>
            <a:endParaRPr lang="en-US" sz="1300" b="1" kern="100">
              <a:solidFill>
                <a:schemeClr val="tx1"/>
              </a:solidFill>
              <a:latin typeface="Montserrat" panose="00000500000000000000" pitchFamily="2" charset="0"/>
              <a:cs typeface="Times New Roman" panose="02020603050405020304" pitchFamily="18" charset="0"/>
            </a:endParaRPr>
          </a:p>
          <a:p>
            <a:pPr>
              <a:lnSpc>
                <a:spcPct val="70000"/>
              </a:lnSpc>
              <a:spcBef>
                <a:spcPts val="600"/>
              </a:spcBef>
            </a:pPr>
            <a:r>
              <a:rPr lang="en-US" sz="1300" kern="100">
                <a:solidFill>
                  <a:schemeClr val="tx1"/>
                </a:solidFill>
                <a:latin typeface="Montserrat" panose="00000500000000000000" pitchFamily="2" charset="0"/>
                <a:cs typeface="Times New Roman" panose="02020603050405020304" pitchFamily="18" charset="0"/>
              </a:rPr>
              <a:t>VP for Apprenticeships</a:t>
            </a:r>
          </a:p>
          <a:p>
            <a:pPr>
              <a:lnSpc>
                <a:spcPct val="70000"/>
              </a:lnSpc>
              <a:spcBef>
                <a:spcPts val="600"/>
              </a:spcBef>
            </a:pPr>
            <a:r>
              <a:rPr lang="en-US" sz="1300" kern="100">
                <a:solidFill>
                  <a:schemeClr val="tx1"/>
                </a:solidFill>
                <a:latin typeface="Montserrat" panose="00000500000000000000" pitchFamily="2" charset="0"/>
                <a:cs typeface="Times New Roman" panose="02020603050405020304" pitchFamily="18" charset="0"/>
              </a:rPr>
              <a:t>Idaho Business for Education</a:t>
            </a:r>
          </a:p>
        </p:txBody>
      </p:sp>
      <p:pic>
        <p:nvPicPr>
          <p:cNvPr id="31" name="Picture 30" descr="Adrian San Miguel">
            <a:extLst>
              <a:ext uri="{FF2B5EF4-FFF2-40B4-BE49-F238E27FC236}">
                <a16:creationId xmlns:a16="http://schemas.microsoft.com/office/drawing/2014/main" id="{1C65D365-EAEE-10AD-06FD-F25C946E345C}"/>
              </a:ext>
            </a:extLst>
          </p:cNvPr>
          <p:cNvPicPr>
            <a:picLocks noChangeAspect="1"/>
          </p:cNvPicPr>
          <p:nvPr/>
        </p:nvPicPr>
        <p:blipFill>
          <a:blip r:embed="rId8"/>
          <a:srcRect/>
          <a:stretch/>
        </p:blipFill>
        <p:spPr>
          <a:xfrm>
            <a:off x="8836329" y="3910078"/>
            <a:ext cx="1501092" cy="14212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extBox 16">
            <a:extLst>
              <a:ext uri="{FF2B5EF4-FFF2-40B4-BE49-F238E27FC236}">
                <a16:creationId xmlns:a16="http://schemas.microsoft.com/office/drawing/2014/main" id="{269D9827-DBFA-76B6-A674-7EC718B9CAF3}"/>
              </a:ext>
            </a:extLst>
          </p:cNvPr>
          <p:cNvSpPr txBox="1"/>
          <p:nvPr/>
        </p:nvSpPr>
        <p:spPr>
          <a:xfrm>
            <a:off x="8273566" y="5431556"/>
            <a:ext cx="2626618" cy="455574"/>
          </a:xfrm>
          <a:prstGeom prst="rect">
            <a:avLst/>
          </a:prstGeom>
          <a:noFill/>
        </p:spPr>
        <p:txBody>
          <a:bodyPr wrap="square" lIns="91440" tIns="45720" rIns="91440" bIns="45720" rtlCol="0" anchor="t">
            <a:spAutoFit/>
          </a:bodyPr>
          <a:lstStyle/>
          <a:p>
            <a:pPr algn="ctr">
              <a:lnSpc>
                <a:spcPct val="70000"/>
              </a:lnSpc>
              <a:spcBef>
                <a:spcPts val="600"/>
              </a:spcBef>
            </a:pPr>
            <a:r>
              <a:rPr lang="en-US" sz="1300" b="1" dirty="0">
                <a:latin typeface="Montserrat"/>
              </a:rPr>
              <a:t>Adrian San Miguel</a:t>
            </a:r>
          </a:p>
          <a:p>
            <a:pPr algn="ctr">
              <a:lnSpc>
                <a:spcPct val="70000"/>
              </a:lnSpc>
              <a:spcBef>
                <a:spcPts val="600"/>
              </a:spcBef>
            </a:pPr>
            <a:r>
              <a:rPr lang="en-US" sz="1300" dirty="0">
                <a:latin typeface="Montserrat"/>
              </a:rPr>
              <a:t>Chief Program Officer, IDCTE</a:t>
            </a:r>
          </a:p>
        </p:txBody>
      </p:sp>
    </p:spTree>
    <p:extLst>
      <p:ext uri="{BB962C8B-B14F-4D97-AF65-F5344CB8AC3E}">
        <p14:creationId xmlns:p14="http://schemas.microsoft.com/office/powerpoint/2010/main" val="3703091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8FAE-9A41-0A2F-8BB7-12155A2B2748}"/>
              </a:ext>
            </a:extLst>
          </p:cNvPr>
          <p:cNvSpPr txBox="1">
            <a:spLocks noGrp="1"/>
          </p:cNvSpPr>
          <p:nvPr>
            <p:ph type="title" idx="4294967295"/>
          </p:nvPr>
        </p:nvSpPr>
        <p:spPr>
          <a:xfrm>
            <a:off x="914400" y="646514"/>
            <a:ext cx="781812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The Collaboration</a:t>
            </a:r>
          </a:p>
        </p:txBody>
      </p:sp>
      <p:pic>
        <p:nvPicPr>
          <p:cNvPr id="11" name="Picture 10" descr="Hands holding each other">
            <a:extLst>
              <a:ext uri="{FF2B5EF4-FFF2-40B4-BE49-F238E27FC236}">
                <a16:creationId xmlns:a16="http://schemas.microsoft.com/office/drawing/2014/main" id="{CEA2CA22-6846-A566-A69C-54EF62E751E2}"/>
              </a:ext>
            </a:extLst>
          </p:cNvPr>
          <p:cNvPicPr>
            <a:picLocks noChangeAspect="1"/>
          </p:cNvPicPr>
          <p:nvPr/>
        </p:nvPicPr>
        <p:blipFill rotWithShape="1">
          <a:blip r:embed="rId2">
            <a:alphaModFix amt="20000"/>
          </a:blip>
          <a:srcRect t="13707" b="21545"/>
          <a:stretch/>
        </p:blipFill>
        <p:spPr>
          <a:xfrm>
            <a:off x="961288" y="1503484"/>
            <a:ext cx="10287000" cy="4440468"/>
          </a:xfrm>
          <a:prstGeom prst="rect">
            <a:avLst/>
          </a:prstGeom>
        </p:spPr>
      </p:pic>
      <p:sp>
        <p:nvSpPr>
          <p:cNvPr id="9" name="TextBox 8">
            <a:extLst>
              <a:ext uri="{FF2B5EF4-FFF2-40B4-BE49-F238E27FC236}">
                <a16:creationId xmlns:a16="http://schemas.microsoft.com/office/drawing/2014/main" id="{7B1E1D29-59AF-4521-B9D5-07C6B4D93B1A}"/>
              </a:ext>
            </a:extLst>
          </p:cNvPr>
          <p:cNvSpPr txBox="1"/>
          <p:nvPr/>
        </p:nvSpPr>
        <p:spPr>
          <a:xfrm>
            <a:off x="3230440" y="1946527"/>
            <a:ext cx="6504843" cy="707886"/>
          </a:xfrm>
          <a:prstGeom prst="rect">
            <a:avLst/>
          </a:prstGeom>
          <a:noFill/>
        </p:spPr>
        <p:txBody>
          <a:bodyPr wrap="square" rtlCol="0">
            <a:spAutoFit/>
          </a:bodyPr>
          <a:lstStyle/>
          <a:p>
            <a:pPr algn="ctr"/>
            <a:r>
              <a:rPr lang="en-US" sz="4000" b="1">
                <a:solidFill>
                  <a:srgbClr val="00015E"/>
                </a:solidFill>
                <a:latin typeface="Montserrat" panose="00000500000000000000" pitchFamily="2" charset="0"/>
              </a:rPr>
              <a:t>History of the Coalition</a:t>
            </a:r>
          </a:p>
        </p:txBody>
      </p:sp>
      <p:sp>
        <p:nvSpPr>
          <p:cNvPr id="10" name="TextBox 9">
            <a:extLst>
              <a:ext uri="{FF2B5EF4-FFF2-40B4-BE49-F238E27FC236}">
                <a16:creationId xmlns:a16="http://schemas.microsoft.com/office/drawing/2014/main" id="{A91D197C-754F-FF10-2C8F-819C3AD756FE}"/>
              </a:ext>
            </a:extLst>
          </p:cNvPr>
          <p:cNvSpPr txBox="1"/>
          <p:nvPr/>
        </p:nvSpPr>
        <p:spPr>
          <a:xfrm>
            <a:off x="4267200" y="3239788"/>
            <a:ext cx="3657600" cy="707886"/>
          </a:xfrm>
          <a:prstGeom prst="rect">
            <a:avLst/>
          </a:prstGeom>
          <a:noFill/>
        </p:spPr>
        <p:txBody>
          <a:bodyPr wrap="square" rtlCol="0">
            <a:spAutoFit/>
          </a:bodyPr>
          <a:lstStyle/>
          <a:p>
            <a:pPr algn="ctr"/>
            <a:r>
              <a:rPr lang="en-US" sz="4000" b="1" dirty="0">
                <a:solidFill>
                  <a:srgbClr val="00015E"/>
                </a:solidFill>
                <a:latin typeface="Montserrat" panose="00000500000000000000" pitchFamily="2" charset="0"/>
              </a:rPr>
              <a:t>And</a:t>
            </a:r>
          </a:p>
        </p:txBody>
      </p:sp>
      <p:sp>
        <p:nvSpPr>
          <p:cNvPr id="6" name="Content Placeholder 5">
            <a:extLst>
              <a:ext uri="{FF2B5EF4-FFF2-40B4-BE49-F238E27FC236}">
                <a16:creationId xmlns:a16="http://schemas.microsoft.com/office/drawing/2014/main" id="{DBC15B6A-9DE3-B02C-AF59-F2BFAF59300A}"/>
              </a:ext>
            </a:extLst>
          </p:cNvPr>
          <p:cNvSpPr>
            <a:spLocks noGrp="1"/>
          </p:cNvSpPr>
          <p:nvPr>
            <p:ph idx="1"/>
          </p:nvPr>
        </p:nvSpPr>
        <p:spPr>
          <a:xfrm>
            <a:off x="3010661" y="4609169"/>
            <a:ext cx="7129829" cy="892786"/>
          </a:xfrm>
        </p:spPr>
        <p:txBody>
          <a:bodyPr>
            <a:noAutofit/>
          </a:bodyPr>
          <a:lstStyle/>
          <a:p>
            <a:pPr marL="0" indent="0" algn="ctr">
              <a:buNone/>
            </a:pPr>
            <a:r>
              <a:rPr lang="en-US" sz="4000" b="1">
                <a:solidFill>
                  <a:srgbClr val="00015E"/>
                </a:solidFill>
                <a:latin typeface="Montserrat" panose="00000500000000000000" pitchFamily="2" charset="0"/>
              </a:rPr>
              <a:t>How the Team Operates</a:t>
            </a:r>
          </a:p>
        </p:txBody>
      </p:sp>
      <p:pic>
        <p:nvPicPr>
          <p:cNvPr id="3" name="Picture 2">
            <a:extLst>
              <a:ext uri="{FF2B5EF4-FFF2-40B4-BE49-F238E27FC236}">
                <a16:creationId xmlns:a16="http://schemas.microsoft.com/office/drawing/2014/main" id="{004D70BB-86DF-EFEB-F397-3821389322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B49924AD-4740-0185-3E6F-AFEE16AAF735}"/>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9FF3425B-171F-6A41-3242-B24CE2BF23B8}"/>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2444408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8FAE-9A41-0A2F-8BB7-12155A2B2748}"/>
              </a:ext>
            </a:extLst>
          </p:cNvPr>
          <p:cNvSpPr txBox="1">
            <a:spLocks noGrp="1"/>
          </p:cNvSpPr>
          <p:nvPr>
            <p:ph type="title" idx="4294967295"/>
          </p:nvPr>
        </p:nvSpPr>
        <p:spPr>
          <a:xfrm>
            <a:off x="914400" y="646514"/>
            <a:ext cx="1035100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What comes with Teamwork!</a:t>
            </a:r>
          </a:p>
        </p:txBody>
      </p:sp>
      <p:pic>
        <p:nvPicPr>
          <p:cNvPr id="7" name="Picture 6" descr="Gold glitter star on white background">
            <a:extLst>
              <a:ext uri="{FF2B5EF4-FFF2-40B4-BE49-F238E27FC236}">
                <a16:creationId xmlns:a16="http://schemas.microsoft.com/office/drawing/2014/main" id="{B0AE6184-17A3-4334-AE96-07A68BE9EC72}"/>
              </a:ext>
            </a:extLst>
          </p:cNvPr>
          <p:cNvPicPr>
            <a:picLocks noChangeAspect="1"/>
          </p:cNvPicPr>
          <p:nvPr/>
        </p:nvPicPr>
        <p:blipFill rotWithShape="1">
          <a:blip r:embed="rId3"/>
          <a:srcRect l="5488" r="4649"/>
          <a:stretch/>
        </p:blipFill>
        <p:spPr>
          <a:xfrm>
            <a:off x="633046" y="1710216"/>
            <a:ext cx="3455377" cy="3845169"/>
          </a:xfrm>
          <a:prstGeom prst="rect">
            <a:avLst/>
          </a:prstGeom>
        </p:spPr>
      </p:pic>
      <p:sp>
        <p:nvSpPr>
          <p:cNvPr id="6" name="Content Placeholder 5">
            <a:extLst>
              <a:ext uri="{FF2B5EF4-FFF2-40B4-BE49-F238E27FC236}">
                <a16:creationId xmlns:a16="http://schemas.microsoft.com/office/drawing/2014/main" id="{DBC15B6A-9DE3-B02C-AF59-F2BFAF59300A}"/>
              </a:ext>
            </a:extLst>
          </p:cNvPr>
          <p:cNvSpPr>
            <a:spLocks noGrp="1"/>
          </p:cNvSpPr>
          <p:nvPr>
            <p:ph idx="1"/>
          </p:nvPr>
        </p:nvSpPr>
        <p:spPr>
          <a:xfrm>
            <a:off x="4114800" y="1789809"/>
            <a:ext cx="7444154" cy="4351338"/>
          </a:xfrm>
        </p:spPr>
        <p:txBody>
          <a:bodyPr>
            <a:normAutofit fontScale="92500" lnSpcReduction="10000"/>
          </a:bodyPr>
          <a:lstStyle/>
          <a:p>
            <a:r>
              <a:rPr lang="en-US">
                <a:solidFill>
                  <a:schemeClr val="tx1"/>
                </a:solidFill>
                <a:latin typeface="Montserrat" panose="00000500000000000000" pitchFamily="2" charset="0"/>
              </a:rPr>
              <a:t>Recent national case study – 2015 to 2021, Idaho has</a:t>
            </a:r>
          </a:p>
          <a:p>
            <a:pPr lvl="1"/>
            <a:r>
              <a:rPr lang="en-US">
                <a:solidFill>
                  <a:schemeClr val="tx1"/>
                </a:solidFill>
                <a:latin typeface="Montserrat" panose="00000500000000000000" pitchFamily="2" charset="0"/>
              </a:rPr>
              <a:t>Increased all apprentices by 116%</a:t>
            </a:r>
          </a:p>
          <a:p>
            <a:pPr lvl="1"/>
            <a:r>
              <a:rPr lang="en-US">
                <a:solidFill>
                  <a:schemeClr val="tx1"/>
                </a:solidFill>
                <a:latin typeface="Montserrat" panose="00000500000000000000" pitchFamily="2" charset="0"/>
              </a:rPr>
              <a:t>Increased new apprentices by 120%</a:t>
            </a:r>
          </a:p>
          <a:p>
            <a:pPr lvl="1"/>
            <a:r>
              <a:rPr lang="en-US">
                <a:solidFill>
                  <a:schemeClr val="tx1"/>
                </a:solidFill>
                <a:latin typeface="Montserrat" panose="00000500000000000000" pitchFamily="2" charset="0"/>
              </a:rPr>
              <a:t>Increased new programs 463%</a:t>
            </a:r>
          </a:p>
          <a:p>
            <a:pPr lvl="1"/>
            <a:endParaRPr lang="en-US">
              <a:solidFill>
                <a:schemeClr val="tx1"/>
              </a:solidFill>
              <a:latin typeface="Montserrat" panose="00000500000000000000" pitchFamily="2" charset="0"/>
            </a:endParaRPr>
          </a:p>
          <a:p>
            <a:r>
              <a:rPr lang="en-US">
                <a:solidFill>
                  <a:schemeClr val="tx1"/>
                </a:solidFill>
                <a:latin typeface="Montserrat" panose="00000500000000000000" pitchFamily="2" charset="0"/>
              </a:rPr>
              <a:t>In State Analysis, AIR and SPR found innovations in</a:t>
            </a:r>
          </a:p>
          <a:p>
            <a:pPr lvl="1"/>
            <a:r>
              <a:rPr lang="en-US">
                <a:solidFill>
                  <a:schemeClr val="tx1"/>
                </a:solidFill>
                <a:latin typeface="Montserrat" panose="00000500000000000000" pitchFamily="2" charset="0"/>
              </a:rPr>
              <a:t>State Leadership and Policy</a:t>
            </a:r>
          </a:p>
          <a:p>
            <a:pPr lvl="1"/>
            <a:r>
              <a:rPr lang="en-US">
                <a:solidFill>
                  <a:schemeClr val="tx1"/>
                </a:solidFill>
                <a:latin typeface="Montserrat" panose="00000500000000000000" pitchFamily="2" charset="0"/>
              </a:rPr>
              <a:t>Outreach and Business Engagement</a:t>
            </a:r>
          </a:p>
          <a:p>
            <a:pPr lvl="1"/>
            <a:r>
              <a:rPr lang="en-US">
                <a:solidFill>
                  <a:schemeClr val="tx1"/>
                </a:solidFill>
                <a:latin typeface="Montserrat" panose="00000500000000000000" pitchFamily="2" charset="0"/>
              </a:rPr>
              <a:t>Capacity to Develop Register and Support Programs</a:t>
            </a:r>
          </a:p>
        </p:txBody>
      </p:sp>
      <p:pic>
        <p:nvPicPr>
          <p:cNvPr id="3" name="Picture 2">
            <a:extLst>
              <a:ext uri="{FF2B5EF4-FFF2-40B4-BE49-F238E27FC236}">
                <a16:creationId xmlns:a16="http://schemas.microsoft.com/office/drawing/2014/main" id="{CE519034-0908-C1C8-BB58-627D70A0E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90DCC3A4-367B-2151-F02F-9E794D71B79F}"/>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570494E2-52E9-72FC-B97D-55F28C314E63}"/>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088033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_Flow_SignoffStatus xmlns="2f00f82b-dce9-458f-ab1d-1c5fd145e219" xsi:nil="true"/>
    <ClassificationLevel xmlns="2f00f82b-dce9-458f-ab1d-1c5fd145e21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38901A-EABA-4C2B-9F78-1D1DAD3FB7D4}">
  <ds:schemaRefs>
    <ds:schemaRef ds:uri="http://purl.org/dc/elements/1.1/"/>
    <ds:schemaRef ds:uri="2f00f82b-dce9-458f-ab1d-1c5fd145e219"/>
    <ds:schemaRef ds:uri="http://schemas.microsoft.com/office/2006/metadata/properties"/>
    <ds:schemaRef ds:uri="http://schemas.openxmlformats.org/package/2006/metadata/core-properties"/>
    <ds:schemaRef ds:uri="4cd59d27-ca2b-4708-b9c7-7fa281384922"/>
    <ds:schemaRef ds:uri="http://purl.org/dc/dcmitype/"/>
    <ds:schemaRef ds:uri="http://schemas.microsoft.com/office/2006/documentManagement/typ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9D2A00C-A2C6-40FF-9FCD-433D568FE948}">
  <ds:schemaRefs>
    <ds:schemaRef ds:uri="http://schemas.microsoft.com/sharepoint/v3/contenttype/forms"/>
  </ds:schemaRefs>
</ds:datastoreItem>
</file>

<file path=customXml/itemProps3.xml><?xml version="1.0" encoding="utf-8"?>
<ds:datastoreItem xmlns:ds="http://schemas.openxmlformats.org/officeDocument/2006/customXml" ds:itemID="{784A91A7-9885-428C-BAE8-1B08FC9C6F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TotalTime>
  <Words>559</Words>
  <Application>Microsoft Office PowerPoint</Application>
  <PresentationFormat>Widescreen</PresentationFormat>
  <Paragraphs>116</Paragraphs>
  <Slides>15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Montserrat</vt:lpstr>
      <vt:lpstr>Montserrat Medium</vt:lpstr>
      <vt:lpstr>Montserrat SemiBold</vt:lpstr>
      <vt:lpstr>Quattrocento Sans</vt:lpstr>
      <vt:lpstr>Wingdings</vt:lpstr>
      <vt:lpstr>Office Theme</vt:lpstr>
      <vt:lpstr>Demonstrated State Apprenticeship Leadership in 2020 Unified/Combined Plans</vt:lpstr>
      <vt:lpstr>Welcome and Agenda</vt:lpstr>
      <vt:lpstr>Presenter</vt:lpstr>
      <vt:lpstr>State Activity and Leadership in Planning</vt:lpstr>
      <vt:lpstr>Leadership vs. Leveraged Role</vt:lpstr>
      <vt:lpstr>Apprenticeship Idaho  Steering Committee</vt:lpstr>
      <vt:lpstr>Idaho Panelists</vt:lpstr>
      <vt:lpstr>The Collaboration</vt:lpstr>
      <vt:lpstr>What comes with Teamwork!</vt:lpstr>
      <vt:lpstr>Apprenticeship Idaho Partners</vt:lpstr>
      <vt:lpstr>The Idaho Team Culture</vt:lpstr>
      <vt:lpstr>Questions and Discussion</vt:lpstr>
      <vt:lpstr>Contact US</vt:lpstr>
      <vt:lpstr>Become a Center Partner</vt:lpstr>
      <vt:lpstr>Email us your questions at RA_COE@SafalPartners.com</vt:lpstr>
    </vt:vector>
  </TitlesOfParts>
  <Manager>Jana Bauer, 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Demonstrated State Apprenticeship Leadership in 2020 Unified/Combined Plans</dc:title>
  <dc:creator>Doug Keast</dc:creator>
  <cp:keywords>Apprenticeship, State Planning, Workforce, Funding</cp:keywords>
  <cp:lastModifiedBy>Colleen Beck</cp:lastModifiedBy>
  <cp:revision>8</cp:revision>
  <dcterms:created xsi:type="dcterms:W3CDTF">2022-12-02T14:40:35Z</dcterms:created>
  <dcterms:modified xsi:type="dcterms:W3CDTF">2025-03-13T20:17:53Z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y fmtid="{D5CDD505-2E9C-101B-9397-08002B2CF9AE}" pid="4" name="Order">
    <vt:lpwstr>36505800.0000000</vt:lpwstr>
  </property>
  <property fmtid="{D5CDD505-2E9C-101B-9397-08002B2CF9AE}" pid="5" name="_ExtendedDescription">
    <vt:lpwstr/>
  </property>
</Properties>
</file>