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1709" r:id="rId6"/>
    <p:sldId id="264" r:id="rId7"/>
    <p:sldId id="1700" r:id="rId8"/>
    <p:sldId id="1704" r:id="rId9"/>
    <p:sldId id="1722" r:id="rId10"/>
    <p:sldId id="1730" r:id="rId11"/>
    <p:sldId id="299" r:id="rId12"/>
    <p:sldId id="303" r:id="rId13"/>
    <p:sldId id="270" r:id="rId14"/>
    <p:sldId id="1731" r:id="rId15"/>
    <p:sldId id="277" r:id="rId16"/>
    <p:sldId id="1729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9E338E-3575-D922-8638-DBB3198D8DE7}" name="Katie Adams" initials="KA" userId="S::Katie.Adams@safalpartners.com::9f2e6d00-44bd-4c75-9c75-d813f6b933da" providerId="AD"/>
  <p188:author id="{F5CDE29B-3EFC-D5BE-8DDE-F756FF4E4250}" name="Jana Bauer" initials="JB" userId="S::jana.bauer@safalpartners.com::f18a3f3c-4c69-4a10-b4b6-ac99762a0cf5" providerId="AD"/>
  <p188:author id="{CE21EBCB-E5FB-F1E1-A17D-C1C739217AFE}" name="Katie Adams" initials="KA" userId="S::katie.adams@safalpartners.com::9f2e6d00-44bd-4c75-9c75-d813f6b933da" providerId="AD"/>
  <p188:author id="{BEA4BADA-3A62-75E9-1149-3637B0CB55BB}" name="Fleet, Abby" initials="FA" userId="S::afleet@bcm.edu::c878d58f-c565-41dc-a684-9d168b397a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5E"/>
    <a:srgbClr val="FAAB1B"/>
    <a:srgbClr val="000000"/>
    <a:srgbClr val="363567"/>
    <a:srgbClr val="FAAB1C"/>
    <a:srgbClr val="009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FDF185-9625-40DC-BEEB-39D324D12C3F}" v="570" dt="2025-03-12T20:24:12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6" autoAdjust="0"/>
    <p:restoredTop sz="86384" autoAdjust="0"/>
  </p:normalViewPr>
  <p:slideViewPr>
    <p:cSldViewPr snapToGrid="0">
      <p:cViewPr varScale="1">
        <p:scale>
          <a:sx n="76" d="100"/>
          <a:sy n="76" d="100"/>
        </p:scale>
        <p:origin x="120" y="5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AE6B1-698B-B3D8-F148-6238D1DFA2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B8D28-D5E7-0E35-0EF5-84C7A0A0DD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72707-1C26-4EB1-9768-389851A6775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1CFAC9-4157-7295-CFCB-A60B5B1057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BC850-A51F-DD20-F7CE-EDDA4153F0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05E9D-3870-4811-A7EC-CDFBC7674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4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DA74A-C9AF-4CAE-8E01-4F6234161E8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F87B3-AEC0-4A48-9BB8-61B7C21F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4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1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7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4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85650" cy="6861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0" y="-15008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FBC49-36F9-BC10-EE30-E8D847231D28}"/>
              </a:ext>
            </a:extLst>
          </p:cNvPr>
          <p:cNvSpPr/>
          <p:nvPr userDrawn="1"/>
        </p:nvSpPr>
        <p:spPr>
          <a:xfrm>
            <a:off x="7551626" y="1960473"/>
            <a:ext cx="2743199" cy="3745116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BFD7DD-F256-160C-ABD4-1F18B12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113" y="1960563"/>
            <a:ext cx="5980112" cy="3744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476A588-C633-1E1A-56CB-69305CC454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977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21802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5568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99033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0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41EB5B0-E5D6-6AA9-37B2-8BF71A30FC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691981-9B09-34DB-6D6D-AB99D789952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22395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D5408E-8890-9EDB-C1C6-E6EE818A67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95CAB-F40C-C320-68BC-838BDA11E2D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7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29085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mbyers@careersourcebrevard.com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anne.everly@fldoe.org" TargetMode="External"/><Relationship Id="rId5" Type="http://schemas.openxmlformats.org/officeDocument/2006/relationships/image" Target="../media/image13.png"/><Relationship Id="rId4" Type="http://schemas.openxmlformats.org/officeDocument/2006/relationships/hyperlink" Target="mailto:sbosse@careersourceflorida.co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RA_COE@safalparters.co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Dkeast@NDI-Inc.or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5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412514"/>
            <a:ext cx="9144000" cy="12763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Demonstrated State Apprenticeship Leadership in 2020 Unified/Combined Plans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CDE8-DDA3-ADE2-351E-3CDA5030CE6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89596" y="3035993"/>
            <a:ext cx="7073900" cy="10461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i="1">
                <a:solidFill>
                  <a:schemeClr val="bg1"/>
                </a:solidFill>
                <a:latin typeface="Montserrat"/>
              </a:rPr>
              <a:t>Part 2 : Apprenticeship Expertise in American Job Centers</a:t>
            </a:r>
            <a:endParaRPr lang="en-US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i="1">
                <a:solidFill>
                  <a:schemeClr val="bg1"/>
                </a:solidFill>
                <a:latin typeface="Montserrat" panose="02000505000000020004" pitchFamily="2" charset="77"/>
              </a:rPr>
              <a:t>October 12, 2023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19774E-C7DE-D157-DD35-8B2D4B576189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99" y="559490"/>
            <a:ext cx="11086562" cy="981300"/>
          </a:xfrm>
        </p:spPr>
        <p:txBody>
          <a:bodyPr>
            <a:normAutofit/>
          </a:bodyPr>
          <a:lstStyle/>
          <a:p>
            <a:r>
              <a:rPr lang="en-US" sz="4400" kern="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</a:t>
            </a:r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19" name="Picture Placeholder 18" descr="Susan Bosse">
            <a:extLst>
              <a:ext uri="{FF2B5EF4-FFF2-40B4-BE49-F238E27FC236}">
                <a16:creationId xmlns:a16="http://schemas.microsoft.com/office/drawing/2014/main" id="{AD8A716A-BB9C-DAF5-9D8F-4FAD21C448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9323" b="9323"/>
          <a:stretch/>
        </p:blipFill>
        <p:spPr>
          <a:xfrm>
            <a:off x="1640866" y="1935827"/>
            <a:ext cx="2066302" cy="1859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3EDD98-27B0-253B-F6E8-186837B96E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24505" y="3997185"/>
            <a:ext cx="2899023" cy="1795870"/>
          </a:xfrm>
        </p:spPr>
        <p:txBody>
          <a:bodyPr>
            <a:normAutofit/>
          </a:bodyPr>
          <a:lstStyle/>
          <a:p>
            <a:r>
              <a:rPr lang="en-US" sz="2200" b="1">
                <a:solidFill>
                  <a:schemeClr val="tx1"/>
                </a:solidFill>
              </a:rPr>
              <a:t>Susan </a:t>
            </a:r>
            <a:r>
              <a:rPr lang="en-US" sz="2200" b="1" err="1">
                <a:solidFill>
                  <a:schemeClr val="tx1"/>
                </a:solidFill>
              </a:rPr>
              <a:t>Bosse</a:t>
            </a:r>
            <a:endParaRPr lang="en-US" sz="2200" b="1">
              <a:solidFill>
                <a:schemeClr val="tx1"/>
              </a:solidFill>
            </a:endParaRPr>
          </a:p>
          <a:p>
            <a:r>
              <a:rPr lang="en-US" sz="1500">
                <a:solidFill>
                  <a:schemeClr val="tx1"/>
                </a:solidFill>
              </a:rPr>
              <a:t>Director, Workforce Program Development</a:t>
            </a:r>
          </a:p>
          <a:p>
            <a:r>
              <a:rPr lang="en-US" sz="1500">
                <a:solidFill>
                  <a:schemeClr val="tx1"/>
                </a:solidFill>
              </a:rPr>
              <a:t>CareerSource Florida</a:t>
            </a:r>
          </a:p>
          <a:p>
            <a:r>
              <a:rPr lang="en-US" sz="1200">
                <a:hlinkClick r:id="rId4"/>
              </a:rPr>
              <a:t>sbosse@careersourceflorida.com</a:t>
            </a:r>
            <a:r>
              <a:rPr lang="en-US" sz="1200"/>
              <a:t> </a:t>
            </a:r>
          </a:p>
        </p:txBody>
      </p:sp>
      <p:pic>
        <p:nvPicPr>
          <p:cNvPr id="21" name="Picture 20" descr="Anne Everly">
            <a:extLst>
              <a:ext uri="{FF2B5EF4-FFF2-40B4-BE49-F238E27FC236}">
                <a16:creationId xmlns:a16="http://schemas.microsoft.com/office/drawing/2014/main" id="{A7DF0C9E-6C67-F806-3B42-63B7524A43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262" b="10262"/>
          <a:stretch/>
        </p:blipFill>
        <p:spPr>
          <a:xfrm>
            <a:off x="4966476" y="1925447"/>
            <a:ext cx="1933088" cy="1926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C7FC2DD-A847-57B3-3C38-8D9989F32353}"/>
              </a:ext>
            </a:extLst>
          </p:cNvPr>
          <p:cNvSpPr txBox="1">
            <a:spLocks/>
          </p:cNvSpPr>
          <p:nvPr/>
        </p:nvSpPr>
        <p:spPr>
          <a:xfrm>
            <a:off x="4586733" y="4032810"/>
            <a:ext cx="2739494" cy="1795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>
                <a:solidFill>
                  <a:schemeClr val="tx1"/>
                </a:solidFill>
              </a:rPr>
              <a:t>Anne Everly</a:t>
            </a:r>
          </a:p>
          <a:p>
            <a:r>
              <a:rPr lang="en-US">
                <a:solidFill>
                  <a:schemeClr val="tx1"/>
                </a:solidFill>
              </a:rPr>
              <a:t>Region 6, Apprenticeship Training Representative</a:t>
            </a:r>
          </a:p>
          <a:p>
            <a:r>
              <a:rPr lang="en-US">
                <a:solidFill>
                  <a:schemeClr val="tx1"/>
                </a:solidFill>
              </a:rPr>
              <a:t>Florida Department of Education</a:t>
            </a:r>
          </a:p>
          <a:p>
            <a:r>
              <a:rPr lang="en-US" sz="1400">
                <a:hlinkClick r:id="rId6"/>
              </a:rPr>
              <a:t>anne.everly@fldoe.org</a:t>
            </a:r>
            <a:r>
              <a:rPr lang="en-US" sz="1400"/>
              <a:t> </a:t>
            </a:r>
          </a:p>
        </p:txBody>
      </p:sp>
      <p:pic>
        <p:nvPicPr>
          <p:cNvPr id="12" name="Picture Placeholder 11" descr="Melissa Byers">
            <a:extLst>
              <a:ext uri="{FF2B5EF4-FFF2-40B4-BE49-F238E27FC236}">
                <a16:creationId xmlns:a16="http://schemas.microsoft.com/office/drawing/2014/main" id="{BDDF78A1-3309-F436-C191-5B8C4683E7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t="9585" b="9585"/>
          <a:stretch/>
        </p:blipFill>
        <p:spPr>
          <a:xfrm>
            <a:off x="8478925" y="1904446"/>
            <a:ext cx="2163578" cy="1947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352DA1-A25C-C76B-ED98-98B2A209465A}"/>
              </a:ext>
            </a:extLst>
          </p:cNvPr>
          <p:cNvSpPr txBox="1">
            <a:spLocks/>
          </p:cNvSpPr>
          <p:nvPr/>
        </p:nvSpPr>
        <p:spPr>
          <a:xfrm>
            <a:off x="7918979" y="4032810"/>
            <a:ext cx="3048516" cy="1616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>
                <a:solidFill>
                  <a:schemeClr val="tx1"/>
                </a:solidFill>
              </a:rPr>
              <a:t>Melissa Byers</a:t>
            </a:r>
          </a:p>
          <a:p>
            <a:r>
              <a:rPr lang="en-US" sz="1600">
                <a:solidFill>
                  <a:schemeClr val="tx1"/>
                </a:solidFill>
              </a:rPr>
              <a:t>Business Liaison and Apprenticeship Navigator</a:t>
            </a:r>
          </a:p>
          <a:p>
            <a:r>
              <a:rPr lang="en-US" sz="1600">
                <a:solidFill>
                  <a:schemeClr val="tx1"/>
                </a:solidFill>
              </a:rPr>
              <a:t>CareerSource Brevard</a:t>
            </a:r>
          </a:p>
          <a:p>
            <a:r>
              <a:rPr lang="en-US" sz="1300">
                <a:hlinkClick r:id="rId8"/>
              </a:rPr>
              <a:t>mbyers@careersourcebrevard.com</a:t>
            </a:r>
            <a:r>
              <a:rPr lang="en-US" sz="1300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5392-D64D-14E3-5060-EF15E1B26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Become a Center Partner</a:t>
            </a:r>
          </a:p>
        </p:txBody>
      </p:sp>
      <p:sp>
        <p:nvSpPr>
          <p:cNvPr id="6" name="Google Shape;213;p30">
            <a:extLst>
              <a:ext uri="{FF2B5EF4-FFF2-40B4-BE49-F238E27FC236}">
                <a16:creationId xmlns:a16="http://schemas.microsoft.com/office/drawing/2014/main" id="{8ED3B451-4618-BB6F-4E4D-7BE882253E5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BD502B-867D-5E9C-8806-119F70CD983C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97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Scan for Partner Form</a:t>
            </a:r>
            <a:endParaRPr lang="en-US" sz="2800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9" name="Picture 3" descr="Qr code for Partner Form">
            <a:extLst>
              <a:ext uri="{FF2B5EF4-FFF2-40B4-BE49-F238E27FC236}">
                <a16:creationId xmlns:a16="http://schemas.microsoft.com/office/drawing/2014/main" id="{1FB10461-0090-0BFC-D183-920D1E62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1" y="3066591"/>
            <a:ext cx="2448622" cy="25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1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056D57-9C61-1AAE-976D-999C78F592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97280" y="681037"/>
            <a:ext cx="8814816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Save the Date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29384D-57B3-136A-F37C-7756D8C66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6776"/>
            <a:ext cx="10515600" cy="3814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November 16 from 1 – 2 ET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Part 3 of Demonstrated State Apprenticeship Leadership in 2020 Unified/Combined Plans</a:t>
            </a:r>
          </a:p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December 7 from 1 – 2 ET </a:t>
            </a:r>
            <a:r>
              <a:rPr lang="en-US">
                <a:solidFill>
                  <a:schemeClr val="tx1"/>
                </a:solidFill>
              </a:rPr>
              <a:t>– Office Hours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Topic: Showcase your partnership between higher education and workforce development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If you have a best practice, send your info </a:t>
            </a:r>
            <a:r>
              <a:rPr lang="en-US" b="1">
                <a:solidFill>
                  <a:schemeClr val="tx1"/>
                </a:solidFill>
              </a:rPr>
              <a:t>by Nov 15 </a:t>
            </a:r>
            <a:r>
              <a:rPr lang="en-US">
                <a:solidFill>
                  <a:schemeClr val="tx1"/>
                </a:solidFill>
              </a:rPr>
              <a:t>to </a:t>
            </a:r>
            <a:r>
              <a:rPr lang="en-US">
                <a:solidFill>
                  <a:schemeClr val="tx1"/>
                </a:solidFill>
                <a:hlinkClick r:id="rId2"/>
              </a:rPr>
              <a:t>RA_COE@safalparters.com</a:t>
            </a:r>
            <a:r>
              <a:rPr lang="en-US">
                <a:solidFill>
                  <a:schemeClr val="tx1"/>
                </a:solidFill>
              </a:rPr>
              <a:t> and we will notify you if you will be highlighted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3D787-A096-C1E5-F47B-B20020301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FA03D-AA5F-E7CF-5DAA-5004C818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49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8975"/>
            <a:ext cx="10515600" cy="415746"/>
          </a:xfrm>
        </p:spPr>
        <p:txBody>
          <a:bodyPr>
            <a:normAutofit fontScale="90000"/>
          </a:bodyPr>
          <a:lstStyle/>
          <a:p>
            <a:r>
              <a:rPr lang="en-US"/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70036"/>
            <a:ext cx="10515600" cy="1200711"/>
          </a:xfrm>
        </p:spPr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644D90-CB90-2277-742F-64EB6E019949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3036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cs typeface="Segoe UI"/>
              </a:rPr>
              <a:t>Center of Excellence Overview</a:t>
            </a:r>
            <a:endParaRPr lang="en-US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Today’s Topic: State Leadership in Apprenticeship Noted in 2020 State Plans: Leadership in Planning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Voices from the Field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Questions and Discussion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Closeout </a:t>
            </a:r>
          </a:p>
          <a:p>
            <a:endParaRPr lang="en-US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8694B03F-6D3B-8E72-D9FB-0CC4BE7E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772" y="1690688"/>
            <a:ext cx="4197466" cy="4197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22187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Presenter</a:t>
            </a:r>
          </a:p>
        </p:txBody>
      </p:sp>
      <p:pic>
        <p:nvPicPr>
          <p:cNvPr id="10" name="Picture 9" descr="Doug Keast">
            <a:extLst>
              <a:ext uri="{FF2B5EF4-FFF2-40B4-BE49-F238E27FC236}">
                <a16:creationId xmlns:a16="http://schemas.microsoft.com/office/drawing/2014/main" id="{12A44265-21E6-350B-538F-2377B1D5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51" b="8851"/>
          <a:stretch/>
        </p:blipFill>
        <p:spPr>
          <a:xfrm>
            <a:off x="1802996" y="2051284"/>
            <a:ext cx="2914141" cy="2914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7A1FE6-E041-DF93-DD57-79B5F06CE1B5}"/>
              </a:ext>
            </a:extLst>
          </p:cNvPr>
          <p:cNvSpPr txBox="1"/>
          <p:nvPr/>
        </p:nvSpPr>
        <p:spPr>
          <a:xfrm>
            <a:off x="5576175" y="2566905"/>
            <a:ext cx="345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Montserrat Medium" panose="00000600000000000000" pitchFamily="2" charset="0"/>
              </a:rPr>
              <a:t>Doug Keast</a:t>
            </a:r>
          </a:p>
          <a:p>
            <a:r>
              <a:rPr lang="en-US" sz="2400">
                <a:latin typeface="Montserrat Medium" panose="00000600000000000000" pitchFamily="2" charset="0"/>
              </a:rPr>
              <a:t>Project Manager</a:t>
            </a:r>
          </a:p>
          <a:p>
            <a:r>
              <a:rPr lang="en-US" sz="2400">
                <a:latin typeface="Montserrat Medium" panose="00000600000000000000" pitchFamily="2" charset="0"/>
                <a:hlinkClick r:id="rId3"/>
              </a:rPr>
              <a:t>Dkeast@NDI-Inc.org</a:t>
            </a:r>
            <a:r>
              <a:rPr lang="en-US" sz="2400">
                <a:latin typeface="Montserrat Medium" panose="00000600000000000000" pitchFamily="2" charset="0"/>
              </a:rPr>
              <a:t> </a:t>
            </a:r>
          </a:p>
        </p:txBody>
      </p:sp>
      <p:pic>
        <p:nvPicPr>
          <p:cNvPr id="8" name="Picture 7" descr="National Disability Institute logo">
            <a:extLst>
              <a:ext uri="{FF2B5EF4-FFF2-40B4-BE49-F238E27FC236}">
                <a16:creationId xmlns:a16="http://schemas.microsoft.com/office/drawing/2014/main" id="{9581A468-1B1E-6FCC-D12B-54C2E7C67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175" y="4119671"/>
            <a:ext cx="2394316" cy="845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B7233E-7F2D-26F5-A43D-3755338FF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9A3010-1B50-056D-7563-459D8B5A1D7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936139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8150" y="586938"/>
            <a:ext cx="9577449" cy="13255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Apprenticeship Expertise in American Job Centers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8305"/>
            <a:ext cx="6322621" cy="40186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One key indicator identified in the review is the </a:t>
            </a:r>
            <a:r>
              <a:rPr lang="en-US" sz="2400" b="1" i="1" dirty="0">
                <a:solidFill>
                  <a:srgbClr val="00015E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establishment of apprenticeship expertise in American Job Centers (AJCs). </a:t>
            </a:r>
          </a:p>
          <a:p>
            <a:pPr marL="0" indent="0">
              <a:buNone/>
            </a:pPr>
            <a:endParaRPr lang="en-US" sz="2400" b="1" i="1" dirty="0">
              <a:solidFill>
                <a:srgbClr val="00015E"/>
              </a:solidFill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15E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32%</a:t>
            </a:r>
            <a:r>
              <a:rPr lang="en-US" sz="2400" dirty="0">
                <a:solidFill>
                  <a:srgbClr val="00015E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of all state unified/combined plans articulated the inclusion of apprenticeship expertise in AJCs.</a:t>
            </a:r>
          </a:p>
        </p:txBody>
      </p:sp>
      <p:pic>
        <p:nvPicPr>
          <p:cNvPr id="8" name="Picture 7" descr="Meeting at office">
            <a:extLst>
              <a:ext uri="{FF2B5EF4-FFF2-40B4-BE49-F238E27FC236}">
                <a16:creationId xmlns:a16="http://schemas.microsoft.com/office/drawing/2014/main" id="{BB335998-799D-71BE-DBC4-233A0B7A0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555"/>
          <a:stretch/>
        </p:blipFill>
        <p:spPr>
          <a:xfrm>
            <a:off x="7316619" y="2038964"/>
            <a:ext cx="4186300" cy="413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1DE44E-A594-B166-1929-43BAEB9F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5F589A-7B4B-F40A-711F-E163ED0FB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1D93BF-0D26-3699-AA3F-07309A3FD81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26173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Importance of Expertise in the AJC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4175"/>
            <a:ext cx="81724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Montserrat Medium"/>
              </a:rPr>
              <a:t>Strengthen apprenticeship as option in Career Planning</a:t>
            </a:r>
          </a:p>
          <a:p>
            <a:r>
              <a:rPr lang="en-US" dirty="0">
                <a:solidFill>
                  <a:schemeClr val="tx1"/>
                </a:solidFill>
                <a:latin typeface="Montserrat Medium"/>
              </a:rPr>
              <a:t>Include apprenticeship support to businesses as a part of the business team activity</a:t>
            </a:r>
          </a:p>
          <a:p>
            <a:r>
              <a:rPr lang="en-US" dirty="0">
                <a:solidFill>
                  <a:schemeClr val="tx1"/>
                </a:solidFill>
                <a:latin typeface="Montserrat Medium"/>
              </a:rPr>
              <a:t>Emphasis on </a:t>
            </a:r>
            <a:r>
              <a:rPr lang="en-US" b="1" dirty="0">
                <a:solidFill>
                  <a:schemeClr val="tx1"/>
                </a:solidFill>
                <a:latin typeface="Montserrat Medium"/>
              </a:rPr>
              <a:t>Engagement</a:t>
            </a:r>
            <a:r>
              <a:rPr lang="en-US" dirty="0">
                <a:solidFill>
                  <a:schemeClr val="tx1"/>
                </a:solidFill>
                <a:latin typeface="Montserrat Medium"/>
              </a:rPr>
              <a:t> rather than </a:t>
            </a:r>
            <a:r>
              <a:rPr lang="en-US" b="1" dirty="0">
                <a:solidFill>
                  <a:schemeClr val="tx1"/>
                </a:solidFill>
                <a:latin typeface="Montserrat Medium"/>
              </a:rPr>
              <a:t>Referral</a:t>
            </a:r>
          </a:p>
          <a:p>
            <a:r>
              <a:rPr lang="en-US" dirty="0">
                <a:solidFill>
                  <a:schemeClr val="tx1"/>
                </a:solidFill>
                <a:latin typeface="Montserrat Medium"/>
              </a:rPr>
              <a:t>Greater connection of apprenticeship with Local Workforce Development Board (LWDB) 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2EB1B-2EA0-63F1-E013-D6C4EFAD9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0A4F6B-32D8-FEFC-4548-7455BB92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0274" y="2661430"/>
            <a:ext cx="2334506" cy="2126511"/>
            <a:chOff x="2990788" y="3518680"/>
            <a:chExt cx="2334506" cy="21265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F2F780C-6678-6F24-C238-BDF9CB15985F}"/>
                </a:ext>
              </a:extLst>
            </p:cNvPr>
            <p:cNvGrpSpPr/>
            <p:nvPr/>
          </p:nvGrpSpPr>
          <p:grpSpPr>
            <a:xfrm>
              <a:off x="2990788" y="3518680"/>
              <a:ext cx="1286694" cy="1290349"/>
              <a:chOff x="2257425" y="2868613"/>
              <a:chExt cx="1117600" cy="1120775"/>
            </a:xfrm>
          </p:grpSpPr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001C4C79-C1FA-0672-0694-7A9FF38F4C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57425" y="2868613"/>
                <a:ext cx="1117600" cy="1120775"/>
              </a:xfrm>
              <a:custGeom>
                <a:avLst/>
                <a:gdLst>
                  <a:gd name="T0" fmla="*/ 320 w 349"/>
                  <a:gd name="T1" fmla="*/ 91 h 350"/>
                  <a:gd name="T2" fmla="*/ 337 w 349"/>
                  <a:gd name="T3" fmla="*/ 115 h 350"/>
                  <a:gd name="T4" fmla="*/ 323 w 349"/>
                  <a:gd name="T5" fmla="*/ 133 h 350"/>
                  <a:gd name="T6" fmla="*/ 318 w 349"/>
                  <a:gd name="T7" fmla="*/ 157 h 350"/>
                  <a:gd name="T8" fmla="*/ 338 w 349"/>
                  <a:gd name="T9" fmla="*/ 177 h 350"/>
                  <a:gd name="T10" fmla="*/ 344 w 349"/>
                  <a:gd name="T11" fmla="*/ 208 h 350"/>
                  <a:gd name="T12" fmla="*/ 322 w 349"/>
                  <a:gd name="T13" fmla="*/ 217 h 350"/>
                  <a:gd name="T14" fmla="*/ 306 w 349"/>
                  <a:gd name="T15" fmla="*/ 236 h 350"/>
                  <a:gd name="T16" fmla="*/ 317 w 349"/>
                  <a:gd name="T17" fmla="*/ 260 h 350"/>
                  <a:gd name="T18" fmla="*/ 307 w 349"/>
                  <a:gd name="T19" fmla="*/ 286 h 350"/>
                  <a:gd name="T20" fmla="*/ 279 w 349"/>
                  <a:gd name="T21" fmla="*/ 283 h 350"/>
                  <a:gd name="T22" fmla="*/ 258 w 349"/>
                  <a:gd name="T23" fmla="*/ 294 h 350"/>
                  <a:gd name="T24" fmla="*/ 256 w 349"/>
                  <a:gd name="T25" fmla="*/ 321 h 350"/>
                  <a:gd name="T26" fmla="*/ 233 w 349"/>
                  <a:gd name="T27" fmla="*/ 337 h 350"/>
                  <a:gd name="T28" fmla="*/ 212 w 349"/>
                  <a:gd name="T29" fmla="*/ 322 h 350"/>
                  <a:gd name="T30" fmla="*/ 187 w 349"/>
                  <a:gd name="T31" fmla="*/ 320 h 350"/>
                  <a:gd name="T32" fmla="*/ 171 w 349"/>
                  <a:gd name="T33" fmla="*/ 343 h 350"/>
                  <a:gd name="T34" fmla="*/ 140 w 349"/>
                  <a:gd name="T35" fmla="*/ 346 h 350"/>
                  <a:gd name="T36" fmla="*/ 133 w 349"/>
                  <a:gd name="T37" fmla="*/ 324 h 350"/>
                  <a:gd name="T38" fmla="*/ 113 w 349"/>
                  <a:gd name="T39" fmla="*/ 308 h 350"/>
                  <a:gd name="T40" fmla="*/ 87 w 349"/>
                  <a:gd name="T41" fmla="*/ 321 h 350"/>
                  <a:gd name="T42" fmla="*/ 61 w 349"/>
                  <a:gd name="T43" fmla="*/ 307 h 350"/>
                  <a:gd name="T44" fmla="*/ 65 w 349"/>
                  <a:gd name="T45" fmla="*/ 283 h 350"/>
                  <a:gd name="T46" fmla="*/ 53 w 349"/>
                  <a:gd name="T47" fmla="*/ 258 h 350"/>
                  <a:gd name="T48" fmla="*/ 28 w 349"/>
                  <a:gd name="T49" fmla="*/ 255 h 350"/>
                  <a:gd name="T50" fmla="*/ 8 w 349"/>
                  <a:gd name="T51" fmla="*/ 233 h 350"/>
                  <a:gd name="T52" fmla="*/ 25 w 349"/>
                  <a:gd name="T53" fmla="*/ 211 h 350"/>
                  <a:gd name="T54" fmla="*/ 28 w 349"/>
                  <a:gd name="T55" fmla="*/ 189 h 350"/>
                  <a:gd name="T56" fmla="*/ 7 w 349"/>
                  <a:gd name="T57" fmla="*/ 170 h 350"/>
                  <a:gd name="T58" fmla="*/ 2 w 349"/>
                  <a:gd name="T59" fmla="*/ 142 h 350"/>
                  <a:gd name="T60" fmla="*/ 28 w 349"/>
                  <a:gd name="T61" fmla="*/ 131 h 350"/>
                  <a:gd name="T62" fmla="*/ 41 w 349"/>
                  <a:gd name="T63" fmla="*/ 113 h 350"/>
                  <a:gd name="T64" fmla="*/ 29 w 349"/>
                  <a:gd name="T65" fmla="*/ 88 h 350"/>
                  <a:gd name="T66" fmla="*/ 39 w 349"/>
                  <a:gd name="T67" fmla="*/ 62 h 350"/>
                  <a:gd name="T68" fmla="*/ 66 w 349"/>
                  <a:gd name="T69" fmla="*/ 65 h 350"/>
                  <a:gd name="T70" fmla="*/ 79 w 349"/>
                  <a:gd name="T71" fmla="*/ 62 h 350"/>
                  <a:gd name="T72" fmla="*/ 97 w 349"/>
                  <a:gd name="T73" fmla="*/ 17 h 350"/>
                  <a:gd name="T74" fmla="*/ 124 w 349"/>
                  <a:gd name="T75" fmla="*/ 13 h 350"/>
                  <a:gd name="T76" fmla="*/ 148 w 349"/>
                  <a:gd name="T77" fmla="*/ 31 h 350"/>
                  <a:gd name="T78" fmla="*/ 172 w 349"/>
                  <a:gd name="T79" fmla="*/ 21 h 350"/>
                  <a:gd name="T80" fmla="*/ 187 w 349"/>
                  <a:gd name="T81" fmla="*/ 0 h 350"/>
                  <a:gd name="T82" fmla="*/ 214 w 349"/>
                  <a:gd name="T83" fmla="*/ 11 h 350"/>
                  <a:gd name="T84" fmla="*/ 225 w 349"/>
                  <a:gd name="T85" fmla="*/ 38 h 350"/>
                  <a:gd name="T86" fmla="*/ 248 w 349"/>
                  <a:gd name="T87" fmla="*/ 40 h 350"/>
                  <a:gd name="T88" fmla="*/ 273 w 349"/>
                  <a:gd name="T89" fmla="*/ 31 h 350"/>
                  <a:gd name="T90" fmla="*/ 288 w 349"/>
                  <a:gd name="T91" fmla="*/ 55 h 350"/>
                  <a:gd name="T92" fmla="*/ 283 w 349"/>
                  <a:gd name="T93" fmla="*/ 76 h 350"/>
                  <a:gd name="T94" fmla="*/ 301 w 349"/>
                  <a:gd name="T95" fmla="*/ 94 h 350"/>
                  <a:gd name="T96" fmla="*/ 62 w 349"/>
                  <a:gd name="T97" fmla="*/ 174 h 350"/>
                  <a:gd name="T98" fmla="*/ 285 w 349"/>
                  <a:gd name="T99" fmla="*/ 174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9" h="350">
                    <a:moveTo>
                      <a:pt x="301" y="94"/>
                    </a:moveTo>
                    <a:cubicBezTo>
                      <a:pt x="308" y="93"/>
                      <a:pt x="314" y="92"/>
                      <a:pt x="320" y="91"/>
                    </a:cubicBezTo>
                    <a:cubicBezTo>
                      <a:pt x="324" y="90"/>
                      <a:pt x="328" y="92"/>
                      <a:pt x="330" y="96"/>
                    </a:cubicBezTo>
                    <a:cubicBezTo>
                      <a:pt x="332" y="102"/>
                      <a:pt x="335" y="109"/>
                      <a:pt x="337" y="115"/>
                    </a:cubicBezTo>
                    <a:cubicBezTo>
                      <a:pt x="339" y="119"/>
                      <a:pt x="337" y="122"/>
                      <a:pt x="335" y="125"/>
                    </a:cubicBezTo>
                    <a:cubicBezTo>
                      <a:pt x="331" y="128"/>
                      <a:pt x="327" y="130"/>
                      <a:pt x="323" y="133"/>
                    </a:cubicBezTo>
                    <a:cubicBezTo>
                      <a:pt x="317" y="138"/>
                      <a:pt x="316" y="141"/>
                      <a:pt x="317" y="149"/>
                    </a:cubicBezTo>
                    <a:cubicBezTo>
                      <a:pt x="318" y="151"/>
                      <a:pt x="318" y="154"/>
                      <a:pt x="318" y="157"/>
                    </a:cubicBezTo>
                    <a:cubicBezTo>
                      <a:pt x="318" y="168"/>
                      <a:pt x="324" y="173"/>
                      <a:pt x="333" y="176"/>
                    </a:cubicBezTo>
                    <a:cubicBezTo>
                      <a:pt x="335" y="176"/>
                      <a:pt x="336" y="177"/>
                      <a:pt x="338" y="177"/>
                    </a:cubicBezTo>
                    <a:cubicBezTo>
                      <a:pt x="349" y="182"/>
                      <a:pt x="347" y="184"/>
                      <a:pt x="346" y="194"/>
                    </a:cubicBezTo>
                    <a:cubicBezTo>
                      <a:pt x="346" y="199"/>
                      <a:pt x="345" y="203"/>
                      <a:pt x="344" y="208"/>
                    </a:cubicBezTo>
                    <a:cubicBezTo>
                      <a:pt x="343" y="212"/>
                      <a:pt x="340" y="215"/>
                      <a:pt x="336" y="215"/>
                    </a:cubicBezTo>
                    <a:cubicBezTo>
                      <a:pt x="331" y="216"/>
                      <a:pt x="327" y="216"/>
                      <a:pt x="322" y="217"/>
                    </a:cubicBezTo>
                    <a:cubicBezTo>
                      <a:pt x="317" y="217"/>
                      <a:pt x="313" y="220"/>
                      <a:pt x="310" y="225"/>
                    </a:cubicBezTo>
                    <a:cubicBezTo>
                      <a:pt x="309" y="229"/>
                      <a:pt x="308" y="232"/>
                      <a:pt x="306" y="236"/>
                    </a:cubicBezTo>
                    <a:cubicBezTo>
                      <a:pt x="304" y="241"/>
                      <a:pt x="305" y="245"/>
                      <a:pt x="308" y="249"/>
                    </a:cubicBezTo>
                    <a:cubicBezTo>
                      <a:pt x="311" y="253"/>
                      <a:pt x="314" y="256"/>
                      <a:pt x="317" y="260"/>
                    </a:cubicBezTo>
                    <a:cubicBezTo>
                      <a:pt x="321" y="265"/>
                      <a:pt x="321" y="269"/>
                      <a:pt x="317" y="274"/>
                    </a:cubicBezTo>
                    <a:cubicBezTo>
                      <a:pt x="313" y="278"/>
                      <a:pt x="310" y="282"/>
                      <a:pt x="307" y="286"/>
                    </a:cubicBezTo>
                    <a:cubicBezTo>
                      <a:pt x="302" y="292"/>
                      <a:pt x="299" y="292"/>
                      <a:pt x="293" y="289"/>
                    </a:cubicBezTo>
                    <a:cubicBezTo>
                      <a:pt x="288" y="287"/>
                      <a:pt x="284" y="285"/>
                      <a:pt x="279" y="283"/>
                    </a:cubicBezTo>
                    <a:cubicBezTo>
                      <a:pt x="275" y="282"/>
                      <a:pt x="271" y="284"/>
                      <a:pt x="268" y="286"/>
                    </a:cubicBezTo>
                    <a:cubicBezTo>
                      <a:pt x="264" y="289"/>
                      <a:pt x="261" y="291"/>
                      <a:pt x="258" y="294"/>
                    </a:cubicBezTo>
                    <a:cubicBezTo>
                      <a:pt x="254" y="297"/>
                      <a:pt x="253" y="301"/>
                      <a:pt x="254" y="306"/>
                    </a:cubicBezTo>
                    <a:cubicBezTo>
                      <a:pt x="255" y="311"/>
                      <a:pt x="255" y="316"/>
                      <a:pt x="256" y="321"/>
                    </a:cubicBezTo>
                    <a:cubicBezTo>
                      <a:pt x="256" y="326"/>
                      <a:pt x="254" y="329"/>
                      <a:pt x="251" y="330"/>
                    </a:cubicBezTo>
                    <a:cubicBezTo>
                      <a:pt x="245" y="333"/>
                      <a:pt x="239" y="335"/>
                      <a:pt x="233" y="337"/>
                    </a:cubicBezTo>
                    <a:cubicBezTo>
                      <a:pt x="227" y="339"/>
                      <a:pt x="224" y="338"/>
                      <a:pt x="220" y="333"/>
                    </a:cubicBezTo>
                    <a:cubicBezTo>
                      <a:pt x="218" y="329"/>
                      <a:pt x="215" y="325"/>
                      <a:pt x="212" y="322"/>
                    </a:cubicBezTo>
                    <a:cubicBezTo>
                      <a:pt x="209" y="318"/>
                      <a:pt x="205" y="317"/>
                      <a:pt x="201" y="318"/>
                    </a:cubicBezTo>
                    <a:cubicBezTo>
                      <a:pt x="196" y="318"/>
                      <a:pt x="192" y="319"/>
                      <a:pt x="187" y="320"/>
                    </a:cubicBezTo>
                    <a:cubicBezTo>
                      <a:pt x="182" y="321"/>
                      <a:pt x="179" y="324"/>
                      <a:pt x="177" y="328"/>
                    </a:cubicBezTo>
                    <a:cubicBezTo>
                      <a:pt x="175" y="333"/>
                      <a:pt x="173" y="338"/>
                      <a:pt x="171" y="343"/>
                    </a:cubicBezTo>
                    <a:cubicBezTo>
                      <a:pt x="169" y="347"/>
                      <a:pt x="167" y="350"/>
                      <a:pt x="162" y="349"/>
                    </a:cubicBezTo>
                    <a:cubicBezTo>
                      <a:pt x="155" y="348"/>
                      <a:pt x="147" y="348"/>
                      <a:pt x="140" y="346"/>
                    </a:cubicBezTo>
                    <a:cubicBezTo>
                      <a:pt x="137" y="345"/>
                      <a:pt x="135" y="341"/>
                      <a:pt x="134" y="338"/>
                    </a:cubicBezTo>
                    <a:cubicBezTo>
                      <a:pt x="133" y="333"/>
                      <a:pt x="133" y="328"/>
                      <a:pt x="133" y="324"/>
                    </a:cubicBezTo>
                    <a:cubicBezTo>
                      <a:pt x="132" y="318"/>
                      <a:pt x="129" y="313"/>
                      <a:pt x="123" y="312"/>
                    </a:cubicBezTo>
                    <a:cubicBezTo>
                      <a:pt x="119" y="310"/>
                      <a:pt x="116" y="309"/>
                      <a:pt x="113" y="308"/>
                    </a:cubicBezTo>
                    <a:cubicBezTo>
                      <a:pt x="108" y="306"/>
                      <a:pt x="104" y="307"/>
                      <a:pt x="101" y="310"/>
                    </a:cubicBezTo>
                    <a:cubicBezTo>
                      <a:pt x="96" y="314"/>
                      <a:pt x="92" y="317"/>
                      <a:pt x="87" y="321"/>
                    </a:cubicBezTo>
                    <a:cubicBezTo>
                      <a:pt x="84" y="323"/>
                      <a:pt x="81" y="323"/>
                      <a:pt x="78" y="320"/>
                    </a:cubicBezTo>
                    <a:cubicBezTo>
                      <a:pt x="72" y="316"/>
                      <a:pt x="66" y="312"/>
                      <a:pt x="61" y="307"/>
                    </a:cubicBezTo>
                    <a:cubicBezTo>
                      <a:pt x="57" y="304"/>
                      <a:pt x="58" y="299"/>
                      <a:pt x="60" y="295"/>
                    </a:cubicBezTo>
                    <a:cubicBezTo>
                      <a:pt x="62" y="291"/>
                      <a:pt x="63" y="287"/>
                      <a:pt x="65" y="283"/>
                    </a:cubicBezTo>
                    <a:cubicBezTo>
                      <a:pt x="67" y="278"/>
                      <a:pt x="66" y="274"/>
                      <a:pt x="64" y="271"/>
                    </a:cubicBezTo>
                    <a:cubicBezTo>
                      <a:pt x="60" y="266"/>
                      <a:pt x="57" y="262"/>
                      <a:pt x="53" y="258"/>
                    </a:cubicBezTo>
                    <a:cubicBezTo>
                      <a:pt x="51" y="254"/>
                      <a:pt x="47" y="253"/>
                      <a:pt x="43" y="253"/>
                    </a:cubicBezTo>
                    <a:cubicBezTo>
                      <a:pt x="38" y="254"/>
                      <a:pt x="33" y="254"/>
                      <a:pt x="28" y="255"/>
                    </a:cubicBezTo>
                    <a:cubicBezTo>
                      <a:pt x="22" y="257"/>
                      <a:pt x="18" y="255"/>
                      <a:pt x="15" y="249"/>
                    </a:cubicBezTo>
                    <a:cubicBezTo>
                      <a:pt x="13" y="244"/>
                      <a:pt x="10" y="239"/>
                      <a:pt x="8" y="233"/>
                    </a:cubicBezTo>
                    <a:cubicBezTo>
                      <a:pt x="6" y="229"/>
                      <a:pt x="7" y="225"/>
                      <a:pt x="11" y="222"/>
                    </a:cubicBezTo>
                    <a:cubicBezTo>
                      <a:pt x="15" y="218"/>
                      <a:pt x="20" y="214"/>
                      <a:pt x="25" y="211"/>
                    </a:cubicBezTo>
                    <a:cubicBezTo>
                      <a:pt x="29" y="208"/>
                      <a:pt x="30" y="204"/>
                      <a:pt x="30" y="199"/>
                    </a:cubicBezTo>
                    <a:cubicBezTo>
                      <a:pt x="29" y="195"/>
                      <a:pt x="28" y="192"/>
                      <a:pt x="28" y="189"/>
                    </a:cubicBezTo>
                    <a:cubicBezTo>
                      <a:pt x="28" y="180"/>
                      <a:pt x="23" y="176"/>
                      <a:pt x="16" y="174"/>
                    </a:cubicBezTo>
                    <a:cubicBezTo>
                      <a:pt x="13" y="173"/>
                      <a:pt x="10" y="171"/>
                      <a:pt x="7" y="170"/>
                    </a:cubicBezTo>
                    <a:cubicBezTo>
                      <a:pt x="2" y="169"/>
                      <a:pt x="0" y="166"/>
                      <a:pt x="0" y="162"/>
                    </a:cubicBezTo>
                    <a:cubicBezTo>
                      <a:pt x="1" y="155"/>
                      <a:pt x="1" y="149"/>
                      <a:pt x="2" y="142"/>
                    </a:cubicBezTo>
                    <a:cubicBezTo>
                      <a:pt x="2" y="136"/>
                      <a:pt x="5" y="134"/>
                      <a:pt x="11" y="133"/>
                    </a:cubicBezTo>
                    <a:cubicBezTo>
                      <a:pt x="17" y="132"/>
                      <a:pt x="23" y="132"/>
                      <a:pt x="28" y="131"/>
                    </a:cubicBezTo>
                    <a:cubicBezTo>
                      <a:pt x="32" y="130"/>
                      <a:pt x="35" y="128"/>
                      <a:pt x="36" y="124"/>
                    </a:cubicBezTo>
                    <a:cubicBezTo>
                      <a:pt x="38" y="120"/>
                      <a:pt x="40" y="117"/>
                      <a:pt x="41" y="113"/>
                    </a:cubicBezTo>
                    <a:cubicBezTo>
                      <a:pt x="42" y="109"/>
                      <a:pt x="42" y="105"/>
                      <a:pt x="39" y="101"/>
                    </a:cubicBezTo>
                    <a:cubicBezTo>
                      <a:pt x="36" y="97"/>
                      <a:pt x="32" y="93"/>
                      <a:pt x="29" y="88"/>
                    </a:cubicBezTo>
                    <a:cubicBezTo>
                      <a:pt x="26" y="84"/>
                      <a:pt x="26" y="80"/>
                      <a:pt x="29" y="76"/>
                    </a:cubicBezTo>
                    <a:cubicBezTo>
                      <a:pt x="32" y="71"/>
                      <a:pt x="36" y="66"/>
                      <a:pt x="39" y="62"/>
                    </a:cubicBezTo>
                    <a:cubicBezTo>
                      <a:pt x="42" y="57"/>
                      <a:pt x="46" y="56"/>
                      <a:pt x="52" y="58"/>
                    </a:cubicBezTo>
                    <a:cubicBezTo>
                      <a:pt x="57" y="60"/>
                      <a:pt x="62" y="62"/>
                      <a:pt x="66" y="65"/>
                    </a:cubicBezTo>
                    <a:cubicBezTo>
                      <a:pt x="70" y="67"/>
                      <a:pt x="74" y="66"/>
                      <a:pt x="77" y="64"/>
                    </a:cubicBezTo>
                    <a:cubicBezTo>
                      <a:pt x="78" y="63"/>
                      <a:pt x="79" y="63"/>
                      <a:pt x="79" y="62"/>
                    </a:cubicBezTo>
                    <a:cubicBezTo>
                      <a:pt x="94" y="51"/>
                      <a:pt x="94" y="51"/>
                      <a:pt x="90" y="30"/>
                    </a:cubicBezTo>
                    <a:cubicBezTo>
                      <a:pt x="89" y="23"/>
                      <a:pt x="91" y="20"/>
                      <a:pt x="97" y="17"/>
                    </a:cubicBezTo>
                    <a:cubicBezTo>
                      <a:pt x="102" y="15"/>
                      <a:pt x="107" y="13"/>
                      <a:pt x="112" y="11"/>
                    </a:cubicBezTo>
                    <a:cubicBezTo>
                      <a:pt x="117" y="8"/>
                      <a:pt x="120" y="9"/>
                      <a:pt x="124" y="13"/>
                    </a:cubicBezTo>
                    <a:cubicBezTo>
                      <a:pt x="127" y="17"/>
                      <a:pt x="130" y="22"/>
                      <a:pt x="133" y="26"/>
                    </a:cubicBezTo>
                    <a:cubicBezTo>
                      <a:pt x="138" y="31"/>
                      <a:pt x="142" y="32"/>
                      <a:pt x="148" y="31"/>
                    </a:cubicBezTo>
                    <a:cubicBezTo>
                      <a:pt x="152" y="29"/>
                      <a:pt x="156" y="29"/>
                      <a:pt x="160" y="29"/>
                    </a:cubicBezTo>
                    <a:cubicBezTo>
                      <a:pt x="166" y="28"/>
                      <a:pt x="170" y="26"/>
                      <a:pt x="172" y="21"/>
                    </a:cubicBezTo>
                    <a:cubicBezTo>
                      <a:pt x="173" y="16"/>
                      <a:pt x="175" y="11"/>
                      <a:pt x="177" y="6"/>
                    </a:cubicBezTo>
                    <a:cubicBezTo>
                      <a:pt x="179" y="2"/>
                      <a:pt x="182" y="0"/>
                      <a:pt x="187" y="0"/>
                    </a:cubicBezTo>
                    <a:cubicBezTo>
                      <a:pt x="194" y="1"/>
                      <a:pt x="201" y="2"/>
                      <a:pt x="208" y="3"/>
                    </a:cubicBezTo>
                    <a:cubicBezTo>
                      <a:pt x="212" y="3"/>
                      <a:pt x="214" y="6"/>
                      <a:pt x="214" y="11"/>
                    </a:cubicBezTo>
                    <a:cubicBezTo>
                      <a:pt x="215" y="17"/>
                      <a:pt x="216" y="23"/>
                      <a:pt x="217" y="29"/>
                    </a:cubicBezTo>
                    <a:cubicBezTo>
                      <a:pt x="218" y="34"/>
                      <a:pt x="221" y="36"/>
                      <a:pt x="225" y="38"/>
                    </a:cubicBezTo>
                    <a:cubicBezTo>
                      <a:pt x="228" y="39"/>
                      <a:pt x="231" y="40"/>
                      <a:pt x="234" y="41"/>
                    </a:cubicBezTo>
                    <a:cubicBezTo>
                      <a:pt x="239" y="45"/>
                      <a:pt x="244" y="43"/>
                      <a:pt x="248" y="40"/>
                    </a:cubicBezTo>
                    <a:cubicBezTo>
                      <a:pt x="252" y="37"/>
                      <a:pt x="256" y="34"/>
                      <a:pt x="259" y="31"/>
                    </a:cubicBezTo>
                    <a:cubicBezTo>
                      <a:pt x="264" y="27"/>
                      <a:pt x="268" y="27"/>
                      <a:pt x="273" y="31"/>
                    </a:cubicBezTo>
                    <a:cubicBezTo>
                      <a:pt x="277" y="34"/>
                      <a:pt x="281" y="37"/>
                      <a:pt x="285" y="41"/>
                    </a:cubicBezTo>
                    <a:cubicBezTo>
                      <a:pt x="290" y="45"/>
                      <a:pt x="291" y="49"/>
                      <a:pt x="288" y="55"/>
                    </a:cubicBezTo>
                    <a:cubicBezTo>
                      <a:pt x="286" y="59"/>
                      <a:pt x="284" y="64"/>
                      <a:pt x="283" y="68"/>
                    </a:cubicBezTo>
                    <a:cubicBezTo>
                      <a:pt x="282" y="71"/>
                      <a:pt x="282" y="74"/>
                      <a:pt x="283" y="76"/>
                    </a:cubicBezTo>
                    <a:cubicBezTo>
                      <a:pt x="286" y="81"/>
                      <a:pt x="290" y="86"/>
                      <a:pt x="295" y="91"/>
                    </a:cubicBezTo>
                    <a:cubicBezTo>
                      <a:pt x="296" y="93"/>
                      <a:pt x="299" y="93"/>
                      <a:pt x="301" y="94"/>
                    </a:cubicBezTo>
                    <a:close/>
                    <a:moveTo>
                      <a:pt x="174" y="63"/>
                    </a:moveTo>
                    <a:cubicBezTo>
                      <a:pt x="112" y="63"/>
                      <a:pt x="62" y="113"/>
                      <a:pt x="62" y="174"/>
                    </a:cubicBezTo>
                    <a:cubicBezTo>
                      <a:pt x="62" y="236"/>
                      <a:pt x="112" y="285"/>
                      <a:pt x="173" y="286"/>
                    </a:cubicBezTo>
                    <a:cubicBezTo>
                      <a:pt x="235" y="286"/>
                      <a:pt x="285" y="236"/>
                      <a:pt x="285" y="174"/>
                    </a:cubicBezTo>
                    <a:cubicBezTo>
                      <a:pt x="285" y="112"/>
                      <a:pt x="234" y="63"/>
                      <a:pt x="174" y="6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0B4BC697-6A63-0229-007D-88EBFB1E8E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55863" y="3070226"/>
                <a:ext cx="714375" cy="714375"/>
              </a:xfrm>
              <a:custGeom>
                <a:avLst/>
                <a:gdLst>
                  <a:gd name="T0" fmla="*/ 112 w 223"/>
                  <a:gd name="T1" fmla="*/ 0 h 223"/>
                  <a:gd name="T2" fmla="*/ 223 w 223"/>
                  <a:gd name="T3" fmla="*/ 111 h 223"/>
                  <a:gd name="T4" fmla="*/ 111 w 223"/>
                  <a:gd name="T5" fmla="*/ 223 h 223"/>
                  <a:gd name="T6" fmla="*/ 0 w 223"/>
                  <a:gd name="T7" fmla="*/ 111 h 223"/>
                  <a:gd name="T8" fmla="*/ 112 w 223"/>
                  <a:gd name="T9" fmla="*/ 0 h 223"/>
                  <a:gd name="T10" fmla="*/ 112 w 223"/>
                  <a:gd name="T11" fmla="*/ 196 h 223"/>
                  <a:gd name="T12" fmla="*/ 111 w 223"/>
                  <a:gd name="T13" fmla="*/ 197 h 223"/>
                  <a:gd name="T14" fmla="*/ 109 w 223"/>
                  <a:gd name="T15" fmla="*/ 192 h 223"/>
                  <a:gd name="T16" fmla="*/ 102 w 223"/>
                  <a:gd name="T17" fmla="*/ 172 h 223"/>
                  <a:gd name="T18" fmla="*/ 89 w 223"/>
                  <a:gd name="T19" fmla="*/ 129 h 223"/>
                  <a:gd name="T20" fmla="*/ 81 w 223"/>
                  <a:gd name="T21" fmla="*/ 125 h 223"/>
                  <a:gd name="T22" fmla="*/ 72 w 223"/>
                  <a:gd name="T23" fmla="*/ 128 h 223"/>
                  <a:gd name="T24" fmla="*/ 57 w 223"/>
                  <a:gd name="T25" fmla="*/ 133 h 223"/>
                  <a:gd name="T26" fmla="*/ 46 w 223"/>
                  <a:gd name="T27" fmla="*/ 146 h 223"/>
                  <a:gd name="T28" fmla="*/ 43 w 223"/>
                  <a:gd name="T29" fmla="*/ 175 h 223"/>
                  <a:gd name="T30" fmla="*/ 45 w 223"/>
                  <a:gd name="T31" fmla="*/ 182 h 223"/>
                  <a:gd name="T32" fmla="*/ 132 w 223"/>
                  <a:gd name="T33" fmla="*/ 206 h 223"/>
                  <a:gd name="T34" fmla="*/ 177 w 223"/>
                  <a:gd name="T35" fmla="*/ 181 h 223"/>
                  <a:gd name="T36" fmla="*/ 180 w 223"/>
                  <a:gd name="T37" fmla="*/ 176 h 223"/>
                  <a:gd name="T38" fmla="*/ 175 w 223"/>
                  <a:gd name="T39" fmla="*/ 144 h 223"/>
                  <a:gd name="T40" fmla="*/ 165 w 223"/>
                  <a:gd name="T41" fmla="*/ 133 h 223"/>
                  <a:gd name="T42" fmla="*/ 153 w 223"/>
                  <a:gd name="T43" fmla="*/ 128 h 223"/>
                  <a:gd name="T44" fmla="*/ 136 w 223"/>
                  <a:gd name="T45" fmla="*/ 123 h 223"/>
                  <a:gd name="T46" fmla="*/ 112 w 223"/>
                  <a:gd name="T47" fmla="*/ 196 h 223"/>
                  <a:gd name="T48" fmla="*/ 111 w 223"/>
                  <a:gd name="T49" fmla="*/ 31 h 223"/>
                  <a:gd name="T50" fmla="*/ 96 w 223"/>
                  <a:gd name="T51" fmla="*/ 34 h 223"/>
                  <a:gd name="T52" fmla="*/ 79 w 223"/>
                  <a:gd name="T53" fmla="*/ 54 h 223"/>
                  <a:gd name="T54" fmla="*/ 76 w 223"/>
                  <a:gd name="T55" fmla="*/ 60 h 223"/>
                  <a:gd name="T56" fmla="*/ 68 w 223"/>
                  <a:gd name="T57" fmla="*/ 75 h 223"/>
                  <a:gd name="T58" fmla="*/ 77 w 223"/>
                  <a:gd name="T59" fmla="*/ 87 h 223"/>
                  <a:gd name="T60" fmla="*/ 82 w 223"/>
                  <a:gd name="T61" fmla="*/ 91 h 223"/>
                  <a:gd name="T62" fmla="*/ 92 w 223"/>
                  <a:gd name="T63" fmla="*/ 108 h 223"/>
                  <a:gd name="T64" fmla="*/ 131 w 223"/>
                  <a:gd name="T65" fmla="*/ 107 h 223"/>
                  <a:gd name="T66" fmla="*/ 141 w 223"/>
                  <a:gd name="T67" fmla="*/ 90 h 223"/>
                  <a:gd name="T68" fmla="*/ 144 w 223"/>
                  <a:gd name="T69" fmla="*/ 87 h 223"/>
                  <a:gd name="T70" fmla="*/ 150 w 223"/>
                  <a:gd name="T71" fmla="*/ 63 h 223"/>
                  <a:gd name="T72" fmla="*/ 142 w 223"/>
                  <a:gd name="T73" fmla="*/ 48 h 223"/>
                  <a:gd name="T74" fmla="*/ 139 w 223"/>
                  <a:gd name="T75" fmla="*/ 44 h 223"/>
                  <a:gd name="T76" fmla="*/ 111 w 223"/>
                  <a:gd name="T77" fmla="*/ 31 h 223"/>
                  <a:gd name="T78" fmla="*/ 107 w 223"/>
                  <a:gd name="T79" fmla="*/ 143 h 223"/>
                  <a:gd name="T80" fmla="*/ 111 w 223"/>
                  <a:gd name="T81" fmla="*/ 179 h 223"/>
                  <a:gd name="T82" fmla="*/ 115 w 223"/>
                  <a:gd name="T83" fmla="*/ 143 h 223"/>
                  <a:gd name="T84" fmla="*/ 107 w 223"/>
                  <a:gd name="T85" fmla="*/ 143 h 223"/>
                  <a:gd name="T86" fmla="*/ 118 w 223"/>
                  <a:gd name="T87" fmla="*/ 127 h 223"/>
                  <a:gd name="T88" fmla="*/ 104 w 223"/>
                  <a:gd name="T89" fmla="*/ 127 h 223"/>
                  <a:gd name="T90" fmla="*/ 104 w 223"/>
                  <a:gd name="T91" fmla="*/ 138 h 223"/>
                  <a:gd name="T92" fmla="*/ 118 w 223"/>
                  <a:gd name="T93" fmla="*/ 138 h 223"/>
                  <a:gd name="T94" fmla="*/ 118 w 223"/>
                  <a:gd name="T95" fmla="*/ 12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3" h="223">
                    <a:moveTo>
                      <a:pt x="112" y="0"/>
                    </a:moveTo>
                    <a:cubicBezTo>
                      <a:pt x="172" y="0"/>
                      <a:pt x="223" y="49"/>
                      <a:pt x="223" y="111"/>
                    </a:cubicBezTo>
                    <a:cubicBezTo>
                      <a:pt x="223" y="173"/>
                      <a:pt x="173" y="223"/>
                      <a:pt x="111" y="223"/>
                    </a:cubicBezTo>
                    <a:cubicBezTo>
                      <a:pt x="50" y="222"/>
                      <a:pt x="0" y="173"/>
                      <a:pt x="0" y="111"/>
                    </a:cubicBezTo>
                    <a:cubicBezTo>
                      <a:pt x="0" y="50"/>
                      <a:pt x="50" y="0"/>
                      <a:pt x="112" y="0"/>
                    </a:cubicBezTo>
                    <a:close/>
                    <a:moveTo>
                      <a:pt x="112" y="196"/>
                    </a:moveTo>
                    <a:cubicBezTo>
                      <a:pt x="112" y="197"/>
                      <a:pt x="111" y="197"/>
                      <a:pt x="111" y="197"/>
                    </a:cubicBezTo>
                    <a:cubicBezTo>
                      <a:pt x="110" y="195"/>
                      <a:pt x="110" y="194"/>
                      <a:pt x="109" y="192"/>
                    </a:cubicBezTo>
                    <a:cubicBezTo>
                      <a:pt x="107" y="185"/>
                      <a:pt x="105" y="178"/>
                      <a:pt x="102" y="172"/>
                    </a:cubicBezTo>
                    <a:cubicBezTo>
                      <a:pt x="98" y="157"/>
                      <a:pt x="93" y="143"/>
                      <a:pt x="89" y="129"/>
                    </a:cubicBezTo>
                    <a:cubicBezTo>
                      <a:pt x="87" y="124"/>
                      <a:pt x="87" y="123"/>
                      <a:pt x="81" y="125"/>
                    </a:cubicBezTo>
                    <a:cubicBezTo>
                      <a:pt x="78" y="126"/>
                      <a:pt x="75" y="127"/>
                      <a:pt x="72" y="128"/>
                    </a:cubicBezTo>
                    <a:cubicBezTo>
                      <a:pt x="67" y="130"/>
                      <a:pt x="62" y="131"/>
                      <a:pt x="57" y="133"/>
                    </a:cubicBezTo>
                    <a:cubicBezTo>
                      <a:pt x="51" y="135"/>
                      <a:pt x="47" y="140"/>
                      <a:pt x="46" y="146"/>
                    </a:cubicBezTo>
                    <a:cubicBezTo>
                      <a:pt x="45" y="156"/>
                      <a:pt x="43" y="166"/>
                      <a:pt x="43" y="175"/>
                    </a:cubicBezTo>
                    <a:cubicBezTo>
                      <a:pt x="42" y="178"/>
                      <a:pt x="44" y="181"/>
                      <a:pt x="45" y="182"/>
                    </a:cubicBezTo>
                    <a:cubicBezTo>
                      <a:pt x="70" y="205"/>
                      <a:pt x="99" y="213"/>
                      <a:pt x="132" y="206"/>
                    </a:cubicBezTo>
                    <a:cubicBezTo>
                      <a:pt x="150" y="202"/>
                      <a:pt x="164" y="193"/>
                      <a:pt x="177" y="181"/>
                    </a:cubicBezTo>
                    <a:cubicBezTo>
                      <a:pt x="179" y="180"/>
                      <a:pt x="180" y="178"/>
                      <a:pt x="180" y="176"/>
                    </a:cubicBezTo>
                    <a:cubicBezTo>
                      <a:pt x="179" y="165"/>
                      <a:pt x="177" y="154"/>
                      <a:pt x="175" y="144"/>
                    </a:cubicBezTo>
                    <a:cubicBezTo>
                      <a:pt x="174" y="139"/>
                      <a:pt x="170" y="135"/>
                      <a:pt x="165" y="133"/>
                    </a:cubicBezTo>
                    <a:cubicBezTo>
                      <a:pt x="161" y="131"/>
                      <a:pt x="157" y="130"/>
                      <a:pt x="153" y="128"/>
                    </a:cubicBezTo>
                    <a:cubicBezTo>
                      <a:pt x="147" y="126"/>
                      <a:pt x="142" y="125"/>
                      <a:pt x="136" y="123"/>
                    </a:cubicBezTo>
                    <a:cubicBezTo>
                      <a:pt x="128" y="148"/>
                      <a:pt x="120" y="172"/>
                      <a:pt x="112" y="196"/>
                    </a:cubicBezTo>
                    <a:close/>
                    <a:moveTo>
                      <a:pt x="111" y="31"/>
                    </a:moveTo>
                    <a:cubicBezTo>
                      <a:pt x="106" y="32"/>
                      <a:pt x="101" y="33"/>
                      <a:pt x="96" y="34"/>
                    </a:cubicBezTo>
                    <a:cubicBezTo>
                      <a:pt x="86" y="37"/>
                      <a:pt x="82" y="45"/>
                      <a:pt x="79" y="54"/>
                    </a:cubicBezTo>
                    <a:cubicBezTo>
                      <a:pt x="79" y="56"/>
                      <a:pt x="78" y="59"/>
                      <a:pt x="76" y="60"/>
                    </a:cubicBezTo>
                    <a:cubicBezTo>
                      <a:pt x="69" y="64"/>
                      <a:pt x="67" y="68"/>
                      <a:pt x="68" y="75"/>
                    </a:cubicBezTo>
                    <a:cubicBezTo>
                      <a:pt x="69" y="81"/>
                      <a:pt x="71" y="86"/>
                      <a:pt x="77" y="87"/>
                    </a:cubicBezTo>
                    <a:cubicBezTo>
                      <a:pt x="80" y="87"/>
                      <a:pt x="82" y="89"/>
                      <a:pt x="82" y="91"/>
                    </a:cubicBezTo>
                    <a:cubicBezTo>
                      <a:pt x="84" y="98"/>
                      <a:pt x="88" y="103"/>
                      <a:pt x="92" y="108"/>
                    </a:cubicBezTo>
                    <a:cubicBezTo>
                      <a:pt x="105" y="122"/>
                      <a:pt x="119" y="121"/>
                      <a:pt x="131" y="107"/>
                    </a:cubicBezTo>
                    <a:cubicBezTo>
                      <a:pt x="135" y="102"/>
                      <a:pt x="137" y="96"/>
                      <a:pt x="141" y="90"/>
                    </a:cubicBezTo>
                    <a:cubicBezTo>
                      <a:pt x="142" y="89"/>
                      <a:pt x="143" y="88"/>
                      <a:pt x="144" y="87"/>
                    </a:cubicBezTo>
                    <a:cubicBezTo>
                      <a:pt x="153" y="84"/>
                      <a:pt x="158" y="69"/>
                      <a:pt x="150" y="63"/>
                    </a:cubicBezTo>
                    <a:cubicBezTo>
                      <a:pt x="145" y="59"/>
                      <a:pt x="144" y="54"/>
                      <a:pt x="142" y="48"/>
                    </a:cubicBezTo>
                    <a:cubicBezTo>
                      <a:pt x="141" y="47"/>
                      <a:pt x="140" y="45"/>
                      <a:pt x="139" y="44"/>
                    </a:cubicBezTo>
                    <a:cubicBezTo>
                      <a:pt x="133" y="34"/>
                      <a:pt x="123" y="31"/>
                      <a:pt x="111" y="31"/>
                    </a:cubicBezTo>
                    <a:close/>
                    <a:moveTo>
                      <a:pt x="107" y="143"/>
                    </a:moveTo>
                    <a:cubicBezTo>
                      <a:pt x="101" y="156"/>
                      <a:pt x="106" y="167"/>
                      <a:pt x="111" y="179"/>
                    </a:cubicBezTo>
                    <a:cubicBezTo>
                      <a:pt x="117" y="167"/>
                      <a:pt x="120" y="155"/>
                      <a:pt x="115" y="143"/>
                    </a:cubicBezTo>
                    <a:cubicBezTo>
                      <a:pt x="112" y="143"/>
                      <a:pt x="109" y="143"/>
                      <a:pt x="107" y="143"/>
                    </a:cubicBezTo>
                    <a:close/>
                    <a:moveTo>
                      <a:pt x="118" y="127"/>
                    </a:moveTo>
                    <a:cubicBezTo>
                      <a:pt x="113" y="127"/>
                      <a:pt x="108" y="127"/>
                      <a:pt x="104" y="127"/>
                    </a:cubicBezTo>
                    <a:cubicBezTo>
                      <a:pt x="104" y="131"/>
                      <a:pt x="104" y="134"/>
                      <a:pt x="104" y="138"/>
                    </a:cubicBezTo>
                    <a:cubicBezTo>
                      <a:pt x="109" y="138"/>
                      <a:pt x="114" y="138"/>
                      <a:pt x="118" y="138"/>
                    </a:cubicBezTo>
                    <a:cubicBezTo>
                      <a:pt x="118" y="134"/>
                      <a:pt x="118" y="131"/>
                      <a:pt x="11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A5BD1A07-1E5D-7A8B-781E-A84808183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800" y="3460751"/>
                <a:ext cx="441325" cy="288925"/>
              </a:xfrm>
              <a:custGeom>
                <a:avLst/>
                <a:gdLst>
                  <a:gd name="T0" fmla="*/ 70 w 138"/>
                  <a:gd name="T1" fmla="*/ 73 h 90"/>
                  <a:gd name="T2" fmla="*/ 94 w 138"/>
                  <a:gd name="T3" fmla="*/ 0 h 90"/>
                  <a:gd name="T4" fmla="*/ 111 w 138"/>
                  <a:gd name="T5" fmla="*/ 5 h 90"/>
                  <a:gd name="T6" fmla="*/ 123 w 138"/>
                  <a:gd name="T7" fmla="*/ 10 h 90"/>
                  <a:gd name="T8" fmla="*/ 133 w 138"/>
                  <a:gd name="T9" fmla="*/ 21 h 90"/>
                  <a:gd name="T10" fmla="*/ 138 w 138"/>
                  <a:gd name="T11" fmla="*/ 53 h 90"/>
                  <a:gd name="T12" fmla="*/ 135 w 138"/>
                  <a:gd name="T13" fmla="*/ 58 h 90"/>
                  <a:gd name="T14" fmla="*/ 90 w 138"/>
                  <a:gd name="T15" fmla="*/ 83 h 90"/>
                  <a:gd name="T16" fmla="*/ 3 w 138"/>
                  <a:gd name="T17" fmla="*/ 59 h 90"/>
                  <a:gd name="T18" fmla="*/ 1 w 138"/>
                  <a:gd name="T19" fmla="*/ 52 h 90"/>
                  <a:gd name="T20" fmla="*/ 4 w 138"/>
                  <a:gd name="T21" fmla="*/ 23 h 90"/>
                  <a:gd name="T22" fmla="*/ 15 w 138"/>
                  <a:gd name="T23" fmla="*/ 10 h 90"/>
                  <a:gd name="T24" fmla="*/ 30 w 138"/>
                  <a:gd name="T25" fmla="*/ 5 h 90"/>
                  <a:gd name="T26" fmla="*/ 39 w 138"/>
                  <a:gd name="T27" fmla="*/ 2 h 90"/>
                  <a:gd name="T28" fmla="*/ 47 w 138"/>
                  <a:gd name="T29" fmla="*/ 6 h 90"/>
                  <a:gd name="T30" fmla="*/ 60 w 138"/>
                  <a:gd name="T31" fmla="*/ 49 h 90"/>
                  <a:gd name="T32" fmla="*/ 67 w 138"/>
                  <a:gd name="T33" fmla="*/ 69 h 90"/>
                  <a:gd name="T34" fmla="*/ 69 w 138"/>
                  <a:gd name="T35" fmla="*/ 74 h 90"/>
                  <a:gd name="T36" fmla="*/ 70 w 138"/>
                  <a:gd name="T37" fmla="*/ 7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8" h="90">
                    <a:moveTo>
                      <a:pt x="70" y="73"/>
                    </a:moveTo>
                    <a:cubicBezTo>
                      <a:pt x="78" y="49"/>
                      <a:pt x="86" y="25"/>
                      <a:pt x="94" y="0"/>
                    </a:cubicBezTo>
                    <a:cubicBezTo>
                      <a:pt x="100" y="2"/>
                      <a:pt x="105" y="3"/>
                      <a:pt x="111" y="5"/>
                    </a:cubicBezTo>
                    <a:cubicBezTo>
                      <a:pt x="115" y="7"/>
                      <a:pt x="119" y="8"/>
                      <a:pt x="123" y="10"/>
                    </a:cubicBezTo>
                    <a:cubicBezTo>
                      <a:pt x="128" y="12"/>
                      <a:pt x="132" y="16"/>
                      <a:pt x="133" y="21"/>
                    </a:cubicBezTo>
                    <a:cubicBezTo>
                      <a:pt x="135" y="31"/>
                      <a:pt x="137" y="42"/>
                      <a:pt x="138" y="53"/>
                    </a:cubicBezTo>
                    <a:cubicBezTo>
                      <a:pt x="138" y="55"/>
                      <a:pt x="137" y="57"/>
                      <a:pt x="135" y="58"/>
                    </a:cubicBezTo>
                    <a:cubicBezTo>
                      <a:pt x="122" y="70"/>
                      <a:pt x="108" y="79"/>
                      <a:pt x="90" y="83"/>
                    </a:cubicBezTo>
                    <a:cubicBezTo>
                      <a:pt x="57" y="90"/>
                      <a:pt x="28" y="82"/>
                      <a:pt x="3" y="59"/>
                    </a:cubicBezTo>
                    <a:cubicBezTo>
                      <a:pt x="2" y="58"/>
                      <a:pt x="0" y="55"/>
                      <a:pt x="1" y="52"/>
                    </a:cubicBezTo>
                    <a:cubicBezTo>
                      <a:pt x="1" y="43"/>
                      <a:pt x="3" y="33"/>
                      <a:pt x="4" y="23"/>
                    </a:cubicBezTo>
                    <a:cubicBezTo>
                      <a:pt x="5" y="17"/>
                      <a:pt x="9" y="12"/>
                      <a:pt x="15" y="10"/>
                    </a:cubicBezTo>
                    <a:cubicBezTo>
                      <a:pt x="20" y="8"/>
                      <a:pt x="25" y="7"/>
                      <a:pt x="30" y="5"/>
                    </a:cubicBezTo>
                    <a:cubicBezTo>
                      <a:pt x="33" y="4"/>
                      <a:pt x="36" y="3"/>
                      <a:pt x="39" y="2"/>
                    </a:cubicBezTo>
                    <a:cubicBezTo>
                      <a:pt x="45" y="0"/>
                      <a:pt x="45" y="1"/>
                      <a:pt x="47" y="6"/>
                    </a:cubicBezTo>
                    <a:cubicBezTo>
                      <a:pt x="51" y="20"/>
                      <a:pt x="56" y="34"/>
                      <a:pt x="60" y="49"/>
                    </a:cubicBezTo>
                    <a:cubicBezTo>
                      <a:pt x="63" y="55"/>
                      <a:pt x="65" y="62"/>
                      <a:pt x="67" y="69"/>
                    </a:cubicBezTo>
                    <a:cubicBezTo>
                      <a:pt x="68" y="71"/>
                      <a:pt x="68" y="72"/>
                      <a:pt x="69" y="74"/>
                    </a:cubicBezTo>
                    <a:cubicBezTo>
                      <a:pt x="69" y="74"/>
                      <a:pt x="70" y="74"/>
                      <a:pt x="70" y="7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7FD13B86-F02F-E390-8DF0-B314F89B2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175" y="3170238"/>
                <a:ext cx="292100" cy="290513"/>
              </a:xfrm>
              <a:custGeom>
                <a:avLst/>
                <a:gdLst>
                  <a:gd name="T0" fmla="*/ 44 w 91"/>
                  <a:gd name="T1" fmla="*/ 0 h 91"/>
                  <a:gd name="T2" fmla="*/ 72 w 91"/>
                  <a:gd name="T3" fmla="*/ 13 h 91"/>
                  <a:gd name="T4" fmla="*/ 75 w 91"/>
                  <a:gd name="T5" fmla="*/ 17 h 91"/>
                  <a:gd name="T6" fmla="*/ 83 w 91"/>
                  <a:gd name="T7" fmla="*/ 32 h 91"/>
                  <a:gd name="T8" fmla="*/ 77 w 91"/>
                  <a:gd name="T9" fmla="*/ 56 h 91"/>
                  <a:gd name="T10" fmla="*/ 74 w 91"/>
                  <a:gd name="T11" fmla="*/ 59 h 91"/>
                  <a:gd name="T12" fmla="*/ 64 w 91"/>
                  <a:gd name="T13" fmla="*/ 76 h 91"/>
                  <a:gd name="T14" fmla="*/ 25 w 91"/>
                  <a:gd name="T15" fmla="*/ 77 h 91"/>
                  <a:gd name="T16" fmla="*/ 15 w 91"/>
                  <a:gd name="T17" fmla="*/ 60 h 91"/>
                  <a:gd name="T18" fmla="*/ 10 w 91"/>
                  <a:gd name="T19" fmla="*/ 56 h 91"/>
                  <a:gd name="T20" fmla="*/ 1 w 91"/>
                  <a:gd name="T21" fmla="*/ 44 h 91"/>
                  <a:gd name="T22" fmla="*/ 9 w 91"/>
                  <a:gd name="T23" fmla="*/ 29 h 91"/>
                  <a:gd name="T24" fmla="*/ 12 w 91"/>
                  <a:gd name="T25" fmla="*/ 23 h 91"/>
                  <a:gd name="T26" fmla="*/ 29 w 91"/>
                  <a:gd name="T27" fmla="*/ 3 h 91"/>
                  <a:gd name="T28" fmla="*/ 44 w 91"/>
                  <a:gd name="T2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91">
                    <a:moveTo>
                      <a:pt x="44" y="0"/>
                    </a:moveTo>
                    <a:cubicBezTo>
                      <a:pt x="56" y="0"/>
                      <a:pt x="66" y="3"/>
                      <a:pt x="72" y="13"/>
                    </a:cubicBezTo>
                    <a:cubicBezTo>
                      <a:pt x="73" y="14"/>
                      <a:pt x="74" y="16"/>
                      <a:pt x="75" y="17"/>
                    </a:cubicBezTo>
                    <a:cubicBezTo>
                      <a:pt x="77" y="23"/>
                      <a:pt x="78" y="28"/>
                      <a:pt x="83" y="32"/>
                    </a:cubicBezTo>
                    <a:cubicBezTo>
                      <a:pt x="91" y="38"/>
                      <a:pt x="86" y="53"/>
                      <a:pt x="77" y="56"/>
                    </a:cubicBezTo>
                    <a:cubicBezTo>
                      <a:pt x="76" y="57"/>
                      <a:pt x="75" y="58"/>
                      <a:pt x="74" y="59"/>
                    </a:cubicBezTo>
                    <a:cubicBezTo>
                      <a:pt x="70" y="65"/>
                      <a:pt x="68" y="71"/>
                      <a:pt x="64" y="76"/>
                    </a:cubicBezTo>
                    <a:cubicBezTo>
                      <a:pt x="52" y="90"/>
                      <a:pt x="38" y="91"/>
                      <a:pt x="25" y="77"/>
                    </a:cubicBezTo>
                    <a:cubicBezTo>
                      <a:pt x="21" y="72"/>
                      <a:pt x="17" y="67"/>
                      <a:pt x="15" y="60"/>
                    </a:cubicBezTo>
                    <a:cubicBezTo>
                      <a:pt x="15" y="58"/>
                      <a:pt x="13" y="56"/>
                      <a:pt x="10" y="56"/>
                    </a:cubicBezTo>
                    <a:cubicBezTo>
                      <a:pt x="4" y="55"/>
                      <a:pt x="2" y="50"/>
                      <a:pt x="1" y="44"/>
                    </a:cubicBezTo>
                    <a:cubicBezTo>
                      <a:pt x="0" y="37"/>
                      <a:pt x="2" y="33"/>
                      <a:pt x="9" y="29"/>
                    </a:cubicBezTo>
                    <a:cubicBezTo>
                      <a:pt x="11" y="28"/>
                      <a:pt x="12" y="25"/>
                      <a:pt x="12" y="23"/>
                    </a:cubicBezTo>
                    <a:cubicBezTo>
                      <a:pt x="15" y="14"/>
                      <a:pt x="19" y="6"/>
                      <a:pt x="29" y="3"/>
                    </a:cubicBezTo>
                    <a:cubicBezTo>
                      <a:pt x="34" y="2"/>
                      <a:pt x="39" y="1"/>
                      <a:pt x="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469E1764-AEDB-9D25-3347-3C88E02FF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713" y="3525838"/>
                <a:ext cx="60325" cy="114300"/>
              </a:xfrm>
              <a:custGeom>
                <a:avLst/>
                <a:gdLst>
                  <a:gd name="T0" fmla="*/ 6 w 19"/>
                  <a:gd name="T1" fmla="*/ 0 h 36"/>
                  <a:gd name="T2" fmla="*/ 14 w 19"/>
                  <a:gd name="T3" fmla="*/ 0 h 36"/>
                  <a:gd name="T4" fmla="*/ 10 w 19"/>
                  <a:gd name="T5" fmla="*/ 36 h 36"/>
                  <a:gd name="T6" fmla="*/ 6 w 19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6">
                    <a:moveTo>
                      <a:pt x="6" y="0"/>
                    </a:moveTo>
                    <a:cubicBezTo>
                      <a:pt x="8" y="0"/>
                      <a:pt x="11" y="0"/>
                      <a:pt x="14" y="0"/>
                    </a:cubicBezTo>
                    <a:cubicBezTo>
                      <a:pt x="19" y="12"/>
                      <a:pt x="16" y="24"/>
                      <a:pt x="10" y="36"/>
                    </a:cubicBezTo>
                    <a:cubicBezTo>
                      <a:pt x="5" y="24"/>
                      <a:pt x="0" y="13"/>
                      <a:pt x="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FE167DEB-CCF6-135E-4924-9DF2D9E92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238" y="3473451"/>
                <a:ext cx="44450" cy="36513"/>
              </a:xfrm>
              <a:custGeom>
                <a:avLst/>
                <a:gdLst>
                  <a:gd name="T0" fmla="*/ 14 w 14"/>
                  <a:gd name="T1" fmla="*/ 0 h 11"/>
                  <a:gd name="T2" fmla="*/ 14 w 14"/>
                  <a:gd name="T3" fmla="*/ 11 h 11"/>
                  <a:gd name="T4" fmla="*/ 0 w 14"/>
                  <a:gd name="T5" fmla="*/ 11 h 11"/>
                  <a:gd name="T6" fmla="*/ 0 w 14"/>
                  <a:gd name="T7" fmla="*/ 0 h 11"/>
                  <a:gd name="T8" fmla="*/ 14 w 14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14" y="0"/>
                    </a:moveTo>
                    <a:cubicBezTo>
                      <a:pt x="14" y="4"/>
                      <a:pt x="14" y="7"/>
                      <a:pt x="14" y="11"/>
                    </a:cubicBezTo>
                    <a:cubicBezTo>
                      <a:pt x="10" y="11"/>
                      <a:pt x="5" y="11"/>
                      <a:pt x="0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794C1B-A2FE-B147-963D-BC5D7A320B28}"/>
                </a:ext>
              </a:extLst>
            </p:cNvPr>
            <p:cNvGrpSpPr/>
            <p:nvPr/>
          </p:nvGrpSpPr>
          <p:grpSpPr>
            <a:xfrm>
              <a:off x="4435383" y="4453030"/>
              <a:ext cx="889911" cy="892439"/>
              <a:chOff x="2257425" y="2868613"/>
              <a:chExt cx="1117600" cy="112077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C0E96B20-195C-ABF4-84EE-1DB2AE39FC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57425" y="2868613"/>
                <a:ext cx="1117600" cy="1120775"/>
              </a:xfrm>
              <a:custGeom>
                <a:avLst/>
                <a:gdLst>
                  <a:gd name="T0" fmla="*/ 320 w 349"/>
                  <a:gd name="T1" fmla="*/ 91 h 350"/>
                  <a:gd name="T2" fmla="*/ 337 w 349"/>
                  <a:gd name="T3" fmla="*/ 115 h 350"/>
                  <a:gd name="T4" fmla="*/ 323 w 349"/>
                  <a:gd name="T5" fmla="*/ 133 h 350"/>
                  <a:gd name="T6" fmla="*/ 318 w 349"/>
                  <a:gd name="T7" fmla="*/ 157 h 350"/>
                  <a:gd name="T8" fmla="*/ 338 w 349"/>
                  <a:gd name="T9" fmla="*/ 177 h 350"/>
                  <a:gd name="T10" fmla="*/ 344 w 349"/>
                  <a:gd name="T11" fmla="*/ 208 h 350"/>
                  <a:gd name="T12" fmla="*/ 322 w 349"/>
                  <a:gd name="T13" fmla="*/ 217 h 350"/>
                  <a:gd name="T14" fmla="*/ 306 w 349"/>
                  <a:gd name="T15" fmla="*/ 236 h 350"/>
                  <a:gd name="T16" fmla="*/ 317 w 349"/>
                  <a:gd name="T17" fmla="*/ 260 h 350"/>
                  <a:gd name="T18" fmla="*/ 307 w 349"/>
                  <a:gd name="T19" fmla="*/ 286 h 350"/>
                  <a:gd name="T20" fmla="*/ 279 w 349"/>
                  <a:gd name="T21" fmla="*/ 283 h 350"/>
                  <a:gd name="T22" fmla="*/ 258 w 349"/>
                  <a:gd name="T23" fmla="*/ 294 h 350"/>
                  <a:gd name="T24" fmla="*/ 256 w 349"/>
                  <a:gd name="T25" fmla="*/ 321 h 350"/>
                  <a:gd name="T26" fmla="*/ 233 w 349"/>
                  <a:gd name="T27" fmla="*/ 337 h 350"/>
                  <a:gd name="T28" fmla="*/ 212 w 349"/>
                  <a:gd name="T29" fmla="*/ 322 h 350"/>
                  <a:gd name="T30" fmla="*/ 187 w 349"/>
                  <a:gd name="T31" fmla="*/ 320 h 350"/>
                  <a:gd name="T32" fmla="*/ 171 w 349"/>
                  <a:gd name="T33" fmla="*/ 343 h 350"/>
                  <a:gd name="T34" fmla="*/ 140 w 349"/>
                  <a:gd name="T35" fmla="*/ 346 h 350"/>
                  <a:gd name="T36" fmla="*/ 133 w 349"/>
                  <a:gd name="T37" fmla="*/ 324 h 350"/>
                  <a:gd name="T38" fmla="*/ 113 w 349"/>
                  <a:gd name="T39" fmla="*/ 308 h 350"/>
                  <a:gd name="T40" fmla="*/ 87 w 349"/>
                  <a:gd name="T41" fmla="*/ 321 h 350"/>
                  <a:gd name="T42" fmla="*/ 61 w 349"/>
                  <a:gd name="T43" fmla="*/ 307 h 350"/>
                  <a:gd name="T44" fmla="*/ 65 w 349"/>
                  <a:gd name="T45" fmla="*/ 283 h 350"/>
                  <a:gd name="T46" fmla="*/ 53 w 349"/>
                  <a:gd name="T47" fmla="*/ 258 h 350"/>
                  <a:gd name="T48" fmla="*/ 28 w 349"/>
                  <a:gd name="T49" fmla="*/ 255 h 350"/>
                  <a:gd name="T50" fmla="*/ 8 w 349"/>
                  <a:gd name="T51" fmla="*/ 233 h 350"/>
                  <a:gd name="T52" fmla="*/ 25 w 349"/>
                  <a:gd name="T53" fmla="*/ 211 h 350"/>
                  <a:gd name="T54" fmla="*/ 28 w 349"/>
                  <a:gd name="T55" fmla="*/ 189 h 350"/>
                  <a:gd name="T56" fmla="*/ 7 w 349"/>
                  <a:gd name="T57" fmla="*/ 170 h 350"/>
                  <a:gd name="T58" fmla="*/ 2 w 349"/>
                  <a:gd name="T59" fmla="*/ 142 h 350"/>
                  <a:gd name="T60" fmla="*/ 28 w 349"/>
                  <a:gd name="T61" fmla="*/ 131 h 350"/>
                  <a:gd name="T62" fmla="*/ 41 w 349"/>
                  <a:gd name="T63" fmla="*/ 113 h 350"/>
                  <a:gd name="T64" fmla="*/ 29 w 349"/>
                  <a:gd name="T65" fmla="*/ 88 h 350"/>
                  <a:gd name="T66" fmla="*/ 39 w 349"/>
                  <a:gd name="T67" fmla="*/ 62 h 350"/>
                  <a:gd name="T68" fmla="*/ 66 w 349"/>
                  <a:gd name="T69" fmla="*/ 65 h 350"/>
                  <a:gd name="T70" fmla="*/ 79 w 349"/>
                  <a:gd name="T71" fmla="*/ 62 h 350"/>
                  <a:gd name="T72" fmla="*/ 97 w 349"/>
                  <a:gd name="T73" fmla="*/ 17 h 350"/>
                  <a:gd name="T74" fmla="*/ 124 w 349"/>
                  <a:gd name="T75" fmla="*/ 13 h 350"/>
                  <a:gd name="T76" fmla="*/ 148 w 349"/>
                  <a:gd name="T77" fmla="*/ 31 h 350"/>
                  <a:gd name="T78" fmla="*/ 172 w 349"/>
                  <a:gd name="T79" fmla="*/ 21 h 350"/>
                  <a:gd name="T80" fmla="*/ 187 w 349"/>
                  <a:gd name="T81" fmla="*/ 0 h 350"/>
                  <a:gd name="T82" fmla="*/ 214 w 349"/>
                  <a:gd name="T83" fmla="*/ 11 h 350"/>
                  <a:gd name="T84" fmla="*/ 225 w 349"/>
                  <a:gd name="T85" fmla="*/ 38 h 350"/>
                  <a:gd name="T86" fmla="*/ 248 w 349"/>
                  <a:gd name="T87" fmla="*/ 40 h 350"/>
                  <a:gd name="T88" fmla="*/ 273 w 349"/>
                  <a:gd name="T89" fmla="*/ 31 h 350"/>
                  <a:gd name="T90" fmla="*/ 288 w 349"/>
                  <a:gd name="T91" fmla="*/ 55 h 350"/>
                  <a:gd name="T92" fmla="*/ 283 w 349"/>
                  <a:gd name="T93" fmla="*/ 76 h 350"/>
                  <a:gd name="T94" fmla="*/ 301 w 349"/>
                  <a:gd name="T95" fmla="*/ 94 h 350"/>
                  <a:gd name="T96" fmla="*/ 62 w 349"/>
                  <a:gd name="T97" fmla="*/ 174 h 350"/>
                  <a:gd name="T98" fmla="*/ 285 w 349"/>
                  <a:gd name="T99" fmla="*/ 174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9" h="350">
                    <a:moveTo>
                      <a:pt x="301" y="94"/>
                    </a:moveTo>
                    <a:cubicBezTo>
                      <a:pt x="308" y="93"/>
                      <a:pt x="314" y="92"/>
                      <a:pt x="320" y="91"/>
                    </a:cubicBezTo>
                    <a:cubicBezTo>
                      <a:pt x="324" y="90"/>
                      <a:pt x="328" y="92"/>
                      <a:pt x="330" y="96"/>
                    </a:cubicBezTo>
                    <a:cubicBezTo>
                      <a:pt x="332" y="102"/>
                      <a:pt x="335" y="109"/>
                      <a:pt x="337" y="115"/>
                    </a:cubicBezTo>
                    <a:cubicBezTo>
                      <a:pt x="339" y="119"/>
                      <a:pt x="337" y="122"/>
                      <a:pt x="335" y="125"/>
                    </a:cubicBezTo>
                    <a:cubicBezTo>
                      <a:pt x="331" y="128"/>
                      <a:pt x="327" y="130"/>
                      <a:pt x="323" y="133"/>
                    </a:cubicBezTo>
                    <a:cubicBezTo>
                      <a:pt x="317" y="138"/>
                      <a:pt x="316" y="141"/>
                      <a:pt x="317" y="149"/>
                    </a:cubicBezTo>
                    <a:cubicBezTo>
                      <a:pt x="318" y="151"/>
                      <a:pt x="318" y="154"/>
                      <a:pt x="318" y="157"/>
                    </a:cubicBezTo>
                    <a:cubicBezTo>
                      <a:pt x="318" y="168"/>
                      <a:pt x="324" y="173"/>
                      <a:pt x="333" y="176"/>
                    </a:cubicBezTo>
                    <a:cubicBezTo>
                      <a:pt x="335" y="176"/>
                      <a:pt x="336" y="177"/>
                      <a:pt x="338" y="177"/>
                    </a:cubicBezTo>
                    <a:cubicBezTo>
                      <a:pt x="349" y="182"/>
                      <a:pt x="347" y="184"/>
                      <a:pt x="346" y="194"/>
                    </a:cubicBezTo>
                    <a:cubicBezTo>
                      <a:pt x="346" y="199"/>
                      <a:pt x="345" y="203"/>
                      <a:pt x="344" y="208"/>
                    </a:cubicBezTo>
                    <a:cubicBezTo>
                      <a:pt x="343" y="212"/>
                      <a:pt x="340" y="215"/>
                      <a:pt x="336" y="215"/>
                    </a:cubicBezTo>
                    <a:cubicBezTo>
                      <a:pt x="331" y="216"/>
                      <a:pt x="327" y="216"/>
                      <a:pt x="322" y="217"/>
                    </a:cubicBezTo>
                    <a:cubicBezTo>
                      <a:pt x="317" y="217"/>
                      <a:pt x="313" y="220"/>
                      <a:pt x="310" y="225"/>
                    </a:cubicBezTo>
                    <a:cubicBezTo>
                      <a:pt x="309" y="229"/>
                      <a:pt x="308" y="232"/>
                      <a:pt x="306" y="236"/>
                    </a:cubicBezTo>
                    <a:cubicBezTo>
                      <a:pt x="304" y="241"/>
                      <a:pt x="305" y="245"/>
                      <a:pt x="308" y="249"/>
                    </a:cubicBezTo>
                    <a:cubicBezTo>
                      <a:pt x="311" y="253"/>
                      <a:pt x="314" y="256"/>
                      <a:pt x="317" y="260"/>
                    </a:cubicBezTo>
                    <a:cubicBezTo>
                      <a:pt x="321" y="265"/>
                      <a:pt x="321" y="269"/>
                      <a:pt x="317" y="274"/>
                    </a:cubicBezTo>
                    <a:cubicBezTo>
                      <a:pt x="313" y="278"/>
                      <a:pt x="310" y="282"/>
                      <a:pt x="307" y="286"/>
                    </a:cubicBezTo>
                    <a:cubicBezTo>
                      <a:pt x="302" y="292"/>
                      <a:pt x="299" y="292"/>
                      <a:pt x="293" y="289"/>
                    </a:cubicBezTo>
                    <a:cubicBezTo>
                      <a:pt x="288" y="287"/>
                      <a:pt x="284" y="285"/>
                      <a:pt x="279" y="283"/>
                    </a:cubicBezTo>
                    <a:cubicBezTo>
                      <a:pt x="275" y="282"/>
                      <a:pt x="271" y="284"/>
                      <a:pt x="268" y="286"/>
                    </a:cubicBezTo>
                    <a:cubicBezTo>
                      <a:pt x="264" y="289"/>
                      <a:pt x="261" y="291"/>
                      <a:pt x="258" y="294"/>
                    </a:cubicBezTo>
                    <a:cubicBezTo>
                      <a:pt x="254" y="297"/>
                      <a:pt x="253" y="301"/>
                      <a:pt x="254" y="306"/>
                    </a:cubicBezTo>
                    <a:cubicBezTo>
                      <a:pt x="255" y="311"/>
                      <a:pt x="255" y="316"/>
                      <a:pt x="256" y="321"/>
                    </a:cubicBezTo>
                    <a:cubicBezTo>
                      <a:pt x="256" y="326"/>
                      <a:pt x="254" y="329"/>
                      <a:pt x="251" y="330"/>
                    </a:cubicBezTo>
                    <a:cubicBezTo>
                      <a:pt x="245" y="333"/>
                      <a:pt x="239" y="335"/>
                      <a:pt x="233" y="337"/>
                    </a:cubicBezTo>
                    <a:cubicBezTo>
                      <a:pt x="227" y="339"/>
                      <a:pt x="224" y="338"/>
                      <a:pt x="220" y="333"/>
                    </a:cubicBezTo>
                    <a:cubicBezTo>
                      <a:pt x="218" y="329"/>
                      <a:pt x="215" y="325"/>
                      <a:pt x="212" y="322"/>
                    </a:cubicBezTo>
                    <a:cubicBezTo>
                      <a:pt x="209" y="318"/>
                      <a:pt x="205" y="317"/>
                      <a:pt x="201" y="318"/>
                    </a:cubicBezTo>
                    <a:cubicBezTo>
                      <a:pt x="196" y="318"/>
                      <a:pt x="192" y="319"/>
                      <a:pt x="187" y="320"/>
                    </a:cubicBezTo>
                    <a:cubicBezTo>
                      <a:pt x="182" y="321"/>
                      <a:pt x="179" y="324"/>
                      <a:pt x="177" y="328"/>
                    </a:cubicBezTo>
                    <a:cubicBezTo>
                      <a:pt x="175" y="333"/>
                      <a:pt x="173" y="338"/>
                      <a:pt x="171" y="343"/>
                    </a:cubicBezTo>
                    <a:cubicBezTo>
                      <a:pt x="169" y="347"/>
                      <a:pt x="167" y="350"/>
                      <a:pt x="162" y="349"/>
                    </a:cubicBezTo>
                    <a:cubicBezTo>
                      <a:pt x="155" y="348"/>
                      <a:pt x="147" y="348"/>
                      <a:pt x="140" y="346"/>
                    </a:cubicBezTo>
                    <a:cubicBezTo>
                      <a:pt x="137" y="345"/>
                      <a:pt x="135" y="341"/>
                      <a:pt x="134" y="338"/>
                    </a:cubicBezTo>
                    <a:cubicBezTo>
                      <a:pt x="133" y="333"/>
                      <a:pt x="133" y="328"/>
                      <a:pt x="133" y="324"/>
                    </a:cubicBezTo>
                    <a:cubicBezTo>
                      <a:pt x="132" y="318"/>
                      <a:pt x="129" y="313"/>
                      <a:pt x="123" y="312"/>
                    </a:cubicBezTo>
                    <a:cubicBezTo>
                      <a:pt x="119" y="310"/>
                      <a:pt x="116" y="309"/>
                      <a:pt x="113" y="308"/>
                    </a:cubicBezTo>
                    <a:cubicBezTo>
                      <a:pt x="108" y="306"/>
                      <a:pt x="104" y="307"/>
                      <a:pt x="101" y="310"/>
                    </a:cubicBezTo>
                    <a:cubicBezTo>
                      <a:pt x="96" y="314"/>
                      <a:pt x="92" y="317"/>
                      <a:pt x="87" y="321"/>
                    </a:cubicBezTo>
                    <a:cubicBezTo>
                      <a:pt x="84" y="323"/>
                      <a:pt x="81" y="323"/>
                      <a:pt x="78" y="320"/>
                    </a:cubicBezTo>
                    <a:cubicBezTo>
                      <a:pt x="72" y="316"/>
                      <a:pt x="66" y="312"/>
                      <a:pt x="61" y="307"/>
                    </a:cubicBezTo>
                    <a:cubicBezTo>
                      <a:pt x="57" y="304"/>
                      <a:pt x="58" y="299"/>
                      <a:pt x="60" y="295"/>
                    </a:cubicBezTo>
                    <a:cubicBezTo>
                      <a:pt x="62" y="291"/>
                      <a:pt x="63" y="287"/>
                      <a:pt x="65" y="283"/>
                    </a:cubicBezTo>
                    <a:cubicBezTo>
                      <a:pt x="67" y="278"/>
                      <a:pt x="66" y="274"/>
                      <a:pt x="64" y="271"/>
                    </a:cubicBezTo>
                    <a:cubicBezTo>
                      <a:pt x="60" y="266"/>
                      <a:pt x="57" y="262"/>
                      <a:pt x="53" y="258"/>
                    </a:cubicBezTo>
                    <a:cubicBezTo>
                      <a:pt x="51" y="254"/>
                      <a:pt x="47" y="253"/>
                      <a:pt x="43" y="253"/>
                    </a:cubicBezTo>
                    <a:cubicBezTo>
                      <a:pt x="38" y="254"/>
                      <a:pt x="33" y="254"/>
                      <a:pt x="28" y="255"/>
                    </a:cubicBezTo>
                    <a:cubicBezTo>
                      <a:pt x="22" y="257"/>
                      <a:pt x="18" y="255"/>
                      <a:pt x="15" y="249"/>
                    </a:cubicBezTo>
                    <a:cubicBezTo>
                      <a:pt x="13" y="244"/>
                      <a:pt x="10" y="239"/>
                      <a:pt x="8" y="233"/>
                    </a:cubicBezTo>
                    <a:cubicBezTo>
                      <a:pt x="6" y="229"/>
                      <a:pt x="7" y="225"/>
                      <a:pt x="11" y="222"/>
                    </a:cubicBezTo>
                    <a:cubicBezTo>
                      <a:pt x="15" y="218"/>
                      <a:pt x="20" y="214"/>
                      <a:pt x="25" y="211"/>
                    </a:cubicBezTo>
                    <a:cubicBezTo>
                      <a:pt x="29" y="208"/>
                      <a:pt x="30" y="204"/>
                      <a:pt x="30" y="199"/>
                    </a:cubicBezTo>
                    <a:cubicBezTo>
                      <a:pt x="29" y="195"/>
                      <a:pt x="28" y="192"/>
                      <a:pt x="28" y="189"/>
                    </a:cubicBezTo>
                    <a:cubicBezTo>
                      <a:pt x="28" y="180"/>
                      <a:pt x="23" y="176"/>
                      <a:pt x="16" y="174"/>
                    </a:cubicBezTo>
                    <a:cubicBezTo>
                      <a:pt x="13" y="173"/>
                      <a:pt x="10" y="171"/>
                      <a:pt x="7" y="170"/>
                    </a:cubicBezTo>
                    <a:cubicBezTo>
                      <a:pt x="2" y="169"/>
                      <a:pt x="0" y="166"/>
                      <a:pt x="0" y="162"/>
                    </a:cubicBezTo>
                    <a:cubicBezTo>
                      <a:pt x="1" y="155"/>
                      <a:pt x="1" y="149"/>
                      <a:pt x="2" y="142"/>
                    </a:cubicBezTo>
                    <a:cubicBezTo>
                      <a:pt x="2" y="136"/>
                      <a:pt x="5" y="134"/>
                      <a:pt x="11" y="133"/>
                    </a:cubicBezTo>
                    <a:cubicBezTo>
                      <a:pt x="17" y="132"/>
                      <a:pt x="23" y="132"/>
                      <a:pt x="28" y="131"/>
                    </a:cubicBezTo>
                    <a:cubicBezTo>
                      <a:pt x="32" y="130"/>
                      <a:pt x="35" y="128"/>
                      <a:pt x="36" y="124"/>
                    </a:cubicBezTo>
                    <a:cubicBezTo>
                      <a:pt x="38" y="120"/>
                      <a:pt x="40" y="117"/>
                      <a:pt x="41" y="113"/>
                    </a:cubicBezTo>
                    <a:cubicBezTo>
                      <a:pt x="42" y="109"/>
                      <a:pt x="42" y="105"/>
                      <a:pt x="39" y="101"/>
                    </a:cubicBezTo>
                    <a:cubicBezTo>
                      <a:pt x="36" y="97"/>
                      <a:pt x="32" y="93"/>
                      <a:pt x="29" y="88"/>
                    </a:cubicBezTo>
                    <a:cubicBezTo>
                      <a:pt x="26" y="84"/>
                      <a:pt x="26" y="80"/>
                      <a:pt x="29" y="76"/>
                    </a:cubicBezTo>
                    <a:cubicBezTo>
                      <a:pt x="32" y="71"/>
                      <a:pt x="36" y="66"/>
                      <a:pt x="39" y="62"/>
                    </a:cubicBezTo>
                    <a:cubicBezTo>
                      <a:pt x="42" y="57"/>
                      <a:pt x="46" y="56"/>
                      <a:pt x="52" y="58"/>
                    </a:cubicBezTo>
                    <a:cubicBezTo>
                      <a:pt x="57" y="60"/>
                      <a:pt x="62" y="62"/>
                      <a:pt x="66" y="65"/>
                    </a:cubicBezTo>
                    <a:cubicBezTo>
                      <a:pt x="70" y="67"/>
                      <a:pt x="74" y="66"/>
                      <a:pt x="77" y="64"/>
                    </a:cubicBezTo>
                    <a:cubicBezTo>
                      <a:pt x="78" y="63"/>
                      <a:pt x="79" y="63"/>
                      <a:pt x="79" y="62"/>
                    </a:cubicBezTo>
                    <a:cubicBezTo>
                      <a:pt x="94" y="51"/>
                      <a:pt x="94" y="51"/>
                      <a:pt x="90" y="30"/>
                    </a:cubicBezTo>
                    <a:cubicBezTo>
                      <a:pt x="89" y="23"/>
                      <a:pt x="91" y="20"/>
                      <a:pt x="97" y="17"/>
                    </a:cubicBezTo>
                    <a:cubicBezTo>
                      <a:pt x="102" y="15"/>
                      <a:pt x="107" y="13"/>
                      <a:pt x="112" y="11"/>
                    </a:cubicBezTo>
                    <a:cubicBezTo>
                      <a:pt x="117" y="8"/>
                      <a:pt x="120" y="9"/>
                      <a:pt x="124" y="13"/>
                    </a:cubicBezTo>
                    <a:cubicBezTo>
                      <a:pt x="127" y="17"/>
                      <a:pt x="130" y="22"/>
                      <a:pt x="133" y="26"/>
                    </a:cubicBezTo>
                    <a:cubicBezTo>
                      <a:pt x="138" y="31"/>
                      <a:pt x="142" y="32"/>
                      <a:pt x="148" y="31"/>
                    </a:cubicBezTo>
                    <a:cubicBezTo>
                      <a:pt x="152" y="29"/>
                      <a:pt x="156" y="29"/>
                      <a:pt x="160" y="29"/>
                    </a:cubicBezTo>
                    <a:cubicBezTo>
                      <a:pt x="166" y="28"/>
                      <a:pt x="170" y="26"/>
                      <a:pt x="172" y="21"/>
                    </a:cubicBezTo>
                    <a:cubicBezTo>
                      <a:pt x="173" y="16"/>
                      <a:pt x="175" y="11"/>
                      <a:pt x="177" y="6"/>
                    </a:cubicBezTo>
                    <a:cubicBezTo>
                      <a:pt x="179" y="2"/>
                      <a:pt x="182" y="0"/>
                      <a:pt x="187" y="0"/>
                    </a:cubicBezTo>
                    <a:cubicBezTo>
                      <a:pt x="194" y="1"/>
                      <a:pt x="201" y="2"/>
                      <a:pt x="208" y="3"/>
                    </a:cubicBezTo>
                    <a:cubicBezTo>
                      <a:pt x="212" y="3"/>
                      <a:pt x="214" y="6"/>
                      <a:pt x="214" y="11"/>
                    </a:cubicBezTo>
                    <a:cubicBezTo>
                      <a:pt x="215" y="17"/>
                      <a:pt x="216" y="23"/>
                      <a:pt x="217" y="29"/>
                    </a:cubicBezTo>
                    <a:cubicBezTo>
                      <a:pt x="218" y="34"/>
                      <a:pt x="221" y="36"/>
                      <a:pt x="225" y="38"/>
                    </a:cubicBezTo>
                    <a:cubicBezTo>
                      <a:pt x="228" y="39"/>
                      <a:pt x="231" y="40"/>
                      <a:pt x="234" y="41"/>
                    </a:cubicBezTo>
                    <a:cubicBezTo>
                      <a:pt x="239" y="45"/>
                      <a:pt x="244" y="43"/>
                      <a:pt x="248" y="40"/>
                    </a:cubicBezTo>
                    <a:cubicBezTo>
                      <a:pt x="252" y="37"/>
                      <a:pt x="256" y="34"/>
                      <a:pt x="259" y="31"/>
                    </a:cubicBezTo>
                    <a:cubicBezTo>
                      <a:pt x="264" y="27"/>
                      <a:pt x="268" y="27"/>
                      <a:pt x="273" y="31"/>
                    </a:cubicBezTo>
                    <a:cubicBezTo>
                      <a:pt x="277" y="34"/>
                      <a:pt x="281" y="37"/>
                      <a:pt x="285" y="41"/>
                    </a:cubicBezTo>
                    <a:cubicBezTo>
                      <a:pt x="290" y="45"/>
                      <a:pt x="291" y="49"/>
                      <a:pt x="288" y="55"/>
                    </a:cubicBezTo>
                    <a:cubicBezTo>
                      <a:pt x="286" y="59"/>
                      <a:pt x="284" y="64"/>
                      <a:pt x="283" y="68"/>
                    </a:cubicBezTo>
                    <a:cubicBezTo>
                      <a:pt x="282" y="71"/>
                      <a:pt x="282" y="74"/>
                      <a:pt x="283" y="76"/>
                    </a:cubicBezTo>
                    <a:cubicBezTo>
                      <a:pt x="286" y="81"/>
                      <a:pt x="290" y="86"/>
                      <a:pt x="295" y="91"/>
                    </a:cubicBezTo>
                    <a:cubicBezTo>
                      <a:pt x="296" y="93"/>
                      <a:pt x="299" y="93"/>
                      <a:pt x="301" y="94"/>
                    </a:cubicBezTo>
                    <a:close/>
                    <a:moveTo>
                      <a:pt x="174" y="63"/>
                    </a:moveTo>
                    <a:cubicBezTo>
                      <a:pt x="112" y="63"/>
                      <a:pt x="62" y="113"/>
                      <a:pt x="62" y="174"/>
                    </a:cubicBezTo>
                    <a:cubicBezTo>
                      <a:pt x="62" y="236"/>
                      <a:pt x="112" y="285"/>
                      <a:pt x="173" y="286"/>
                    </a:cubicBezTo>
                    <a:cubicBezTo>
                      <a:pt x="235" y="286"/>
                      <a:pt x="285" y="236"/>
                      <a:pt x="285" y="174"/>
                    </a:cubicBezTo>
                    <a:cubicBezTo>
                      <a:pt x="285" y="112"/>
                      <a:pt x="234" y="63"/>
                      <a:pt x="174" y="6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2C4F75B2-BF31-41D2-F031-A2BEEDA456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55863" y="3070226"/>
                <a:ext cx="714375" cy="714375"/>
              </a:xfrm>
              <a:custGeom>
                <a:avLst/>
                <a:gdLst>
                  <a:gd name="T0" fmla="*/ 112 w 223"/>
                  <a:gd name="T1" fmla="*/ 0 h 223"/>
                  <a:gd name="T2" fmla="*/ 223 w 223"/>
                  <a:gd name="T3" fmla="*/ 111 h 223"/>
                  <a:gd name="T4" fmla="*/ 111 w 223"/>
                  <a:gd name="T5" fmla="*/ 223 h 223"/>
                  <a:gd name="T6" fmla="*/ 0 w 223"/>
                  <a:gd name="T7" fmla="*/ 111 h 223"/>
                  <a:gd name="T8" fmla="*/ 112 w 223"/>
                  <a:gd name="T9" fmla="*/ 0 h 223"/>
                  <a:gd name="T10" fmla="*/ 112 w 223"/>
                  <a:gd name="T11" fmla="*/ 196 h 223"/>
                  <a:gd name="T12" fmla="*/ 111 w 223"/>
                  <a:gd name="T13" fmla="*/ 197 h 223"/>
                  <a:gd name="T14" fmla="*/ 109 w 223"/>
                  <a:gd name="T15" fmla="*/ 192 h 223"/>
                  <a:gd name="T16" fmla="*/ 102 w 223"/>
                  <a:gd name="T17" fmla="*/ 172 h 223"/>
                  <a:gd name="T18" fmla="*/ 89 w 223"/>
                  <a:gd name="T19" fmla="*/ 129 h 223"/>
                  <a:gd name="T20" fmla="*/ 81 w 223"/>
                  <a:gd name="T21" fmla="*/ 125 h 223"/>
                  <a:gd name="T22" fmla="*/ 72 w 223"/>
                  <a:gd name="T23" fmla="*/ 128 h 223"/>
                  <a:gd name="T24" fmla="*/ 57 w 223"/>
                  <a:gd name="T25" fmla="*/ 133 h 223"/>
                  <a:gd name="T26" fmla="*/ 46 w 223"/>
                  <a:gd name="T27" fmla="*/ 146 h 223"/>
                  <a:gd name="T28" fmla="*/ 43 w 223"/>
                  <a:gd name="T29" fmla="*/ 175 h 223"/>
                  <a:gd name="T30" fmla="*/ 45 w 223"/>
                  <a:gd name="T31" fmla="*/ 182 h 223"/>
                  <a:gd name="T32" fmla="*/ 132 w 223"/>
                  <a:gd name="T33" fmla="*/ 206 h 223"/>
                  <a:gd name="T34" fmla="*/ 177 w 223"/>
                  <a:gd name="T35" fmla="*/ 181 h 223"/>
                  <a:gd name="T36" fmla="*/ 180 w 223"/>
                  <a:gd name="T37" fmla="*/ 176 h 223"/>
                  <a:gd name="T38" fmla="*/ 175 w 223"/>
                  <a:gd name="T39" fmla="*/ 144 h 223"/>
                  <a:gd name="T40" fmla="*/ 165 w 223"/>
                  <a:gd name="T41" fmla="*/ 133 h 223"/>
                  <a:gd name="T42" fmla="*/ 153 w 223"/>
                  <a:gd name="T43" fmla="*/ 128 h 223"/>
                  <a:gd name="T44" fmla="*/ 136 w 223"/>
                  <a:gd name="T45" fmla="*/ 123 h 223"/>
                  <a:gd name="T46" fmla="*/ 112 w 223"/>
                  <a:gd name="T47" fmla="*/ 196 h 223"/>
                  <a:gd name="T48" fmla="*/ 111 w 223"/>
                  <a:gd name="T49" fmla="*/ 31 h 223"/>
                  <a:gd name="T50" fmla="*/ 96 w 223"/>
                  <a:gd name="T51" fmla="*/ 34 h 223"/>
                  <a:gd name="T52" fmla="*/ 79 w 223"/>
                  <a:gd name="T53" fmla="*/ 54 h 223"/>
                  <a:gd name="T54" fmla="*/ 76 w 223"/>
                  <a:gd name="T55" fmla="*/ 60 h 223"/>
                  <a:gd name="T56" fmla="*/ 68 w 223"/>
                  <a:gd name="T57" fmla="*/ 75 h 223"/>
                  <a:gd name="T58" fmla="*/ 77 w 223"/>
                  <a:gd name="T59" fmla="*/ 87 h 223"/>
                  <a:gd name="T60" fmla="*/ 82 w 223"/>
                  <a:gd name="T61" fmla="*/ 91 h 223"/>
                  <a:gd name="T62" fmla="*/ 92 w 223"/>
                  <a:gd name="T63" fmla="*/ 108 h 223"/>
                  <a:gd name="T64" fmla="*/ 131 w 223"/>
                  <a:gd name="T65" fmla="*/ 107 h 223"/>
                  <a:gd name="T66" fmla="*/ 141 w 223"/>
                  <a:gd name="T67" fmla="*/ 90 h 223"/>
                  <a:gd name="T68" fmla="*/ 144 w 223"/>
                  <a:gd name="T69" fmla="*/ 87 h 223"/>
                  <a:gd name="T70" fmla="*/ 150 w 223"/>
                  <a:gd name="T71" fmla="*/ 63 h 223"/>
                  <a:gd name="T72" fmla="*/ 142 w 223"/>
                  <a:gd name="T73" fmla="*/ 48 h 223"/>
                  <a:gd name="T74" fmla="*/ 139 w 223"/>
                  <a:gd name="T75" fmla="*/ 44 h 223"/>
                  <a:gd name="T76" fmla="*/ 111 w 223"/>
                  <a:gd name="T77" fmla="*/ 31 h 223"/>
                  <a:gd name="T78" fmla="*/ 107 w 223"/>
                  <a:gd name="T79" fmla="*/ 143 h 223"/>
                  <a:gd name="T80" fmla="*/ 111 w 223"/>
                  <a:gd name="T81" fmla="*/ 179 h 223"/>
                  <a:gd name="T82" fmla="*/ 115 w 223"/>
                  <a:gd name="T83" fmla="*/ 143 h 223"/>
                  <a:gd name="T84" fmla="*/ 107 w 223"/>
                  <a:gd name="T85" fmla="*/ 143 h 223"/>
                  <a:gd name="T86" fmla="*/ 118 w 223"/>
                  <a:gd name="T87" fmla="*/ 127 h 223"/>
                  <a:gd name="T88" fmla="*/ 104 w 223"/>
                  <a:gd name="T89" fmla="*/ 127 h 223"/>
                  <a:gd name="T90" fmla="*/ 104 w 223"/>
                  <a:gd name="T91" fmla="*/ 138 h 223"/>
                  <a:gd name="T92" fmla="*/ 118 w 223"/>
                  <a:gd name="T93" fmla="*/ 138 h 223"/>
                  <a:gd name="T94" fmla="*/ 118 w 223"/>
                  <a:gd name="T95" fmla="*/ 12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3" h="223">
                    <a:moveTo>
                      <a:pt x="112" y="0"/>
                    </a:moveTo>
                    <a:cubicBezTo>
                      <a:pt x="172" y="0"/>
                      <a:pt x="223" y="49"/>
                      <a:pt x="223" y="111"/>
                    </a:cubicBezTo>
                    <a:cubicBezTo>
                      <a:pt x="223" y="173"/>
                      <a:pt x="173" y="223"/>
                      <a:pt x="111" y="223"/>
                    </a:cubicBezTo>
                    <a:cubicBezTo>
                      <a:pt x="50" y="222"/>
                      <a:pt x="0" y="173"/>
                      <a:pt x="0" y="111"/>
                    </a:cubicBezTo>
                    <a:cubicBezTo>
                      <a:pt x="0" y="50"/>
                      <a:pt x="50" y="0"/>
                      <a:pt x="112" y="0"/>
                    </a:cubicBezTo>
                    <a:close/>
                    <a:moveTo>
                      <a:pt x="112" y="196"/>
                    </a:moveTo>
                    <a:cubicBezTo>
                      <a:pt x="112" y="197"/>
                      <a:pt x="111" y="197"/>
                      <a:pt x="111" y="197"/>
                    </a:cubicBezTo>
                    <a:cubicBezTo>
                      <a:pt x="110" y="195"/>
                      <a:pt x="110" y="194"/>
                      <a:pt x="109" y="192"/>
                    </a:cubicBezTo>
                    <a:cubicBezTo>
                      <a:pt x="107" y="185"/>
                      <a:pt x="105" y="178"/>
                      <a:pt x="102" y="172"/>
                    </a:cubicBezTo>
                    <a:cubicBezTo>
                      <a:pt x="98" y="157"/>
                      <a:pt x="93" y="143"/>
                      <a:pt x="89" y="129"/>
                    </a:cubicBezTo>
                    <a:cubicBezTo>
                      <a:pt x="87" y="124"/>
                      <a:pt x="87" y="123"/>
                      <a:pt x="81" y="125"/>
                    </a:cubicBezTo>
                    <a:cubicBezTo>
                      <a:pt x="78" y="126"/>
                      <a:pt x="75" y="127"/>
                      <a:pt x="72" y="128"/>
                    </a:cubicBezTo>
                    <a:cubicBezTo>
                      <a:pt x="67" y="130"/>
                      <a:pt x="62" y="131"/>
                      <a:pt x="57" y="133"/>
                    </a:cubicBezTo>
                    <a:cubicBezTo>
                      <a:pt x="51" y="135"/>
                      <a:pt x="47" y="140"/>
                      <a:pt x="46" y="146"/>
                    </a:cubicBezTo>
                    <a:cubicBezTo>
                      <a:pt x="45" y="156"/>
                      <a:pt x="43" y="166"/>
                      <a:pt x="43" y="175"/>
                    </a:cubicBezTo>
                    <a:cubicBezTo>
                      <a:pt x="42" y="178"/>
                      <a:pt x="44" y="181"/>
                      <a:pt x="45" y="182"/>
                    </a:cubicBezTo>
                    <a:cubicBezTo>
                      <a:pt x="70" y="205"/>
                      <a:pt x="99" y="213"/>
                      <a:pt x="132" y="206"/>
                    </a:cubicBezTo>
                    <a:cubicBezTo>
                      <a:pt x="150" y="202"/>
                      <a:pt x="164" y="193"/>
                      <a:pt x="177" y="181"/>
                    </a:cubicBezTo>
                    <a:cubicBezTo>
                      <a:pt x="179" y="180"/>
                      <a:pt x="180" y="178"/>
                      <a:pt x="180" y="176"/>
                    </a:cubicBezTo>
                    <a:cubicBezTo>
                      <a:pt x="179" y="165"/>
                      <a:pt x="177" y="154"/>
                      <a:pt x="175" y="144"/>
                    </a:cubicBezTo>
                    <a:cubicBezTo>
                      <a:pt x="174" y="139"/>
                      <a:pt x="170" y="135"/>
                      <a:pt x="165" y="133"/>
                    </a:cubicBezTo>
                    <a:cubicBezTo>
                      <a:pt x="161" y="131"/>
                      <a:pt x="157" y="130"/>
                      <a:pt x="153" y="128"/>
                    </a:cubicBezTo>
                    <a:cubicBezTo>
                      <a:pt x="147" y="126"/>
                      <a:pt x="142" y="125"/>
                      <a:pt x="136" y="123"/>
                    </a:cubicBezTo>
                    <a:cubicBezTo>
                      <a:pt x="128" y="148"/>
                      <a:pt x="120" y="172"/>
                      <a:pt x="112" y="196"/>
                    </a:cubicBezTo>
                    <a:close/>
                    <a:moveTo>
                      <a:pt x="111" y="31"/>
                    </a:moveTo>
                    <a:cubicBezTo>
                      <a:pt x="106" y="32"/>
                      <a:pt x="101" y="33"/>
                      <a:pt x="96" y="34"/>
                    </a:cubicBezTo>
                    <a:cubicBezTo>
                      <a:pt x="86" y="37"/>
                      <a:pt x="82" y="45"/>
                      <a:pt x="79" y="54"/>
                    </a:cubicBezTo>
                    <a:cubicBezTo>
                      <a:pt x="79" y="56"/>
                      <a:pt x="78" y="59"/>
                      <a:pt x="76" y="60"/>
                    </a:cubicBezTo>
                    <a:cubicBezTo>
                      <a:pt x="69" y="64"/>
                      <a:pt x="67" y="68"/>
                      <a:pt x="68" y="75"/>
                    </a:cubicBezTo>
                    <a:cubicBezTo>
                      <a:pt x="69" y="81"/>
                      <a:pt x="71" y="86"/>
                      <a:pt x="77" y="87"/>
                    </a:cubicBezTo>
                    <a:cubicBezTo>
                      <a:pt x="80" y="87"/>
                      <a:pt x="82" y="89"/>
                      <a:pt x="82" y="91"/>
                    </a:cubicBezTo>
                    <a:cubicBezTo>
                      <a:pt x="84" y="98"/>
                      <a:pt x="88" y="103"/>
                      <a:pt x="92" y="108"/>
                    </a:cubicBezTo>
                    <a:cubicBezTo>
                      <a:pt x="105" y="122"/>
                      <a:pt x="119" y="121"/>
                      <a:pt x="131" y="107"/>
                    </a:cubicBezTo>
                    <a:cubicBezTo>
                      <a:pt x="135" y="102"/>
                      <a:pt x="137" y="96"/>
                      <a:pt x="141" y="90"/>
                    </a:cubicBezTo>
                    <a:cubicBezTo>
                      <a:pt x="142" y="89"/>
                      <a:pt x="143" y="88"/>
                      <a:pt x="144" y="87"/>
                    </a:cubicBezTo>
                    <a:cubicBezTo>
                      <a:pt x="153" y="84"/>
                      <a:pt x="158" y="69"/>
                      <a:pt x="150" y="63"/>
                    </a:cubicBezTo>
                    <a:cubicBezTo>
                      <a:pt x="145" y="59"/>
                      <a:pt x="144" y="54"/>
                      <a:pt x="142" y="48"/>
                    </a:cubicBezTo>
                    <a:cubicBezTo>
                      <a:pt x="141" y="47"/>
                      <a:pt x="140" y="45"/>
                      <a:pt x="139" y="44"/>
                    </a:cubicBezTo>
                    <a:cubicBezTo>
                      <a:pt x="133" y="34"/>
                      <a:pt x="123" y="31"/>
                      <a:pt x="111" y="31"/>
                    </a:cubicBezTo>
                    <a:close/>
                    <a:moveTo>
                      <a:pt x="107" y="143"/>
                    </a:moveTo>
                    <a:cubicBezTo>
                      <a:pt x="101" y="156"/>
                      <a:pt x="106" y="167"/>
                      <a:pt x="111" y="179"/>
                    </a:cubicBezTo>
                    <a:cubicBezTo>
                      <a:pt x="117" y="167"/>
                      <a:pt x="120" y="155"/>
                      <a:pt x="115" y="143"/>
                    </a:cubicBezTo>
                    <a:cubicBezTo>
                      <a:pt x="112" y="143"/>
                      <a:pt x="109" y="143"/>
                      <a:pt x="107" y="143"/>
                    </a:cubicBezTo>
                    <a:close/>
                    <a:moveTo>
                      <a:pt x="118" y="127"/>
                    </a:moveTo>
                    <a:cubicBezTo>
                      <a:pt x="113" y="127"/>
                      <a:pt x="108" y="127"/>
                      <a:pt x="104" y="127"/>
                    </a:cubicBezTo>
                    <a:cubicBezTo>
                      <a:pt x="104" y="131"/>
                      <a:pt x="104" y="134"/>
                      <a:pt x="104" y="138"/>
                    </a:cubicBezTo>
                    <a:cubicBezTo>
                      <a:pt x="109" y="138"/>
                      <a:pt x="114" y="138"/>
                      <a:pt x="118" y="138"/>
                    </a:cubicBezTo>
                    <a:cubicBezTo>
                      <a:pt x="118" y="134"/>
                      <a:pt x="118" y="131"/>
                      <a:pt x="11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2AA94565-4562-421B-C3E0-ECD6B50CE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800" y="3460751"/>
                <a:ext cx="441325" cy="288925"/>
              </a:xfrm>
              <a:custGeom>
                <a:avLst/>
                <a:gdLst>
                  <a:gd name="T0" fmla="*/ 70 w 138"/>
                  <a:gd name="T1" fmla="*/ 73 h 90"/>
                  <a:gd name="T2" fmla="*/ 94 w 138"/>
                  <a:gd name="T3" fmla="*/ 0 h 90"/>
                  <a:gd name="T4" fmla="*/ 111 w 138"/>
                  <a:gd name="T5" fmla="*/ 5 h 90"/>
                  <a:gd name="T6" fmla="*/ 123 w 138"/>
                  <a:gd name="T7" fmla="*/ 10 h 90"/>
                  <a:gd name="T8" fmla="*/ 133 w 138"/>
                  <a:gd name="T9" fmla="*/ 21 h 90"/>
                  <a:gd name="T10" fmla="*/ 138 w 138"/>
                  <a:gd name="T11" fmla="*/ 53 h 90"/>
                  <a:gd name="T12" fmla="*/ 135 w 138"/>
                  <a:gd name="T13" fmla="*/ 58 h 90"/>
                  <a:gd name="T14" fmla="*/ 90 w 138"/>
                  <a:gd name="T15" fmla="*/ 83 h 90"/>
                  <a:gd name="T16" fmla="*/ 3 w 138"/>
                  <a:gd name="T17" fmla="*/ 59 h 90"/>
                  <a:gd name="T18" fmla="*/ 1 w 138"/>
                  <a:gd name="T19" fmla="*/ 52 h 90"/>
                  <a:gd name="T20" fmla="*/ 4 w 138"/>
                  <a:gd name="T21" fmla="*/ 23 h 90"/>
                  <a:gd name="T22" fmla="*/ 15 w 138"/>
                  <a:gd name="T23" fmla="*/ 10 h 90"/>
                  <a:gd name="T24" fmla="*/ 30 w 138"/>
                  <a:gd name="T25" fmla="*/ 5 h 90"/>
                  <a:gd name="T26" fmla="*/ 39 w 138"/>
                  <a:gd name="T27" fmla="*/ 2 h 90"/>
                  <a:gd name="T28" fmla="*/ 47 w 138"/>
                  <a:gd name="T29" fmla="*/ 6 h 90"/>
                  <a:gd name="T30" fmla="*/ 60 w 138"/>
                  <a:gd name="T31" fmla="*/ 49 h 90"/>
                  <a:gd name="T32" fmla="*/ 67 w 138"/>
                  <a:gd name="T33" fmla="*/ 69 h 90"/>
                  <a:gd name="T34" fmla="*/ 69 w 138"/>
                  <a:gd name="T35" fmla="*/ 74 h 90"/>
                  <a:gd name="T36" fmla="*/ 70 w 138"/>
                  <a:gd name="T37" fmla="*/ 7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8" h="90">
                    <a:moveTo>
                      <a:pt x="70" y="73"/>
                    </a:moveTo>
                    <a:cubicBezTo>
                      <a:pt x="78" y="49"/>
                      <a:pt x="86" y="25"/>
                      <a:pt x="94" y="0"/>
                    </a:cubicBezTo>
                    <a:cubicBezTo>
                      <a:pt x="100" y="2"/>
                      <a:pt x="105" y="3"/>
                      <a:pt x="111" y="5"/>
                    </a:cubicBezTo>
                    <a:cubicBezTo>
                      <a:pt x="115" y="7"/>
                      <a:pt x="119" y="8"/>
                      <a:pt x="123" y="10"/>
                    </a:cubicBezTo>
                    <a:cubicBezTo>
                      <a:pt x="128" y="12"/>
                      <a:pt x="132" y="16"/>
                      <a:pt x="133" y="21"/>
                    </a:cubicBezTo>
                    <a:cubicBezTo>
                      <a:pt x="135" y="31"/>
                      <a:pt x="137" y="42"/>
                      <a:pt x="138" y="53"/>
                    </a:cubicBezTo>
                    <a:cubicBezTo>
                      <a:pt x="138" y="55"/>
                      <a:pt x="137" y="57"/>
                      <a:pt x="135" y="58"/>
                    </a:cubicBezTo>
                    <a:cubicBezTo>
                      <a:pt x="122" y="70"/>
                      <a:pt x="108" y="79"/>
                      <a:pt x="90" y="83"/>
                    </a:cubicBezTo>
                    <a:cubicBezTo>
                      <a:pt x="57" y="90"/>
                      <a:pt x="28" y="82"/>
                      <a:pt x="3" y="59"/>
                    </a:cubicBezTo>
                    <a:cubicBezTo>
                      <a:pt x="2" y="58"/>
                      <a:pt x="0" y="55"/>
                      <a:pt x="1" y="52"/>
                    </a:cubicBezTo>
                    <a:cubicBezTo>
                      <a:pt x="1" y="43"/>
                      <a:pt x="3" y="33"/>
                      <a:pt x="4" y="23"/>
                    </a:cubicBezTo>
                    <a:cubicBezTo>
                      <a:pt x="5" y="17"/>
                      <a:pt x="9" y="12"/>
                      <a:pt x="15" y="10"/>
                    </a:cubicBezTo>
                    <a:cubicBezTo>
                      <a:pt x="20" y="8"/>
                      <a:pt x="25" y="7"/>
                      <a:pt x="30" y="5"/>
                    </a:cubicBezTo>
                    <a:cubicBezTo>
                      <a:pt x="33" y="4"/>
                      <a:pt x="36" y="3"/>
                      <a:pt x="39" y="2"/>
                    </a:cubicBezTo>
                    <a:cubicBezTo>
                      <a:pt x="45" y="0"/>
                      <a:pt x="45" y="1"/>
                      <a:pt x="47" y="6"/>
                    </a:cubicBezTo>
                    <a:cubicBezTo>
                      <a:pt x="51" y="20"/>
                      <a:pt x="56" y="34"/>
                      <a:pt x="60" y="49"/>
                    </a:cubicBezTo>
                    <a:cubicBezTo>
                      <a:pt x="63" y="55"/>
                      <a:pt x="65" y="62"/>
                      <a:pt x="67" y="69"/>
                    </a:cubicBezTo>
                    <a:cubicBezTo>
                      <a:pt x="68" y="71"/>
                      <a:pt x="68" y="72"/>
                      <a:pt x="69" y="74"/>
                    </a:cubicBezTo>
                    <a:cubicBezTo>
                      <a:pt x="69" y="74"/>
                      <a:pt x="70" y="74"/>
                      <a:pt x="70" y="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76DAAF90-A0D9-A821-C55E-F6AA17F39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175" y="3170238"/>
                <a:ext cx="292100" cy="290513"/>
              </a:xfrm>
              <a:custGeom>
                <a:avLst/>
                <a:gdLst>
                  <a:gd name="T0" fmla="*/ 44 w 91"/>
                  <a:gd name="T1" fmla="*/ 0 h 91"/>
                  <a:gd name="T2" fmla="*/ 72 w 91"/>
                  <a:gd name="T3" fmla="*/ 13 h 91"/>
                  <a:gd name="T4" fmla="*/ 75 w 91"/>
                  <a:gd name="T5" fmla="*/ 17 h 91"/>
                  <a:gd name="T6" fmla="*/ 83 w 91"/>
                  <a:gd name="T7" fmla="*/ 32 h 91"/>
                  <a:gd name="T8" fmla="*/ 77 w 91"/>
                  <a:gd name="T9" fmla="*/ 56 h 91"/>
                  <a:gd name="T10" fmla="*/ 74 w 91"/>
                  <a:gd name="T11" fmla="*/ 59 h 91"/>
                  <a:gd name="T12" fmla="*/ 64 w 91"/>
                  <a:gd name="T13" fmla="*/ 76 h 91"/>
                  <a:gd name="T14" fmla="*/ 25 w 91"/>
                  <a:gd name="T15" fmla="*/ 77 h 91"/>
                  <a:gd name="T16" fmla="*/ 15 w 91"/>
                  <a:gd name="T17" fmla="*/ 60 h 91"/>
                  <a:gd name="T18" fmla="*/ 10 w 91"/>
                  <a:gd name="T19" fmla="*/ 56 h 91"/>
                  <a:gd name="T20" fmla="*/ 1 w 91"/>
                  <a:gd name="T21" fmla="*/ 44 h 91"/>
                  <a:gd name="T22" fmla="*/ 9 w 91"/>
                  <a:gd name="T23" fmla="*/ 29 h 91"/>
                  <a:gd name="T24" fmla="*/ 12 w 91"/>
                  <a:gd name="T25" fmla="*/ 23 h 91"/>
                  <a:gd name="T26" fmla="*/ 29 w 91"/>
                  <a:gd name="T27" fmla="*/ 3 h 91"/>
                  <a:gd name="T28" fmla="*/ 44 w 91"/>
                  <a:gd name="T2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91">
                    <a:moveTo>
                      <a:pt x="44" y="0"/>
                    </a:moveTo>
                    <a:cubicBezTo>
                      <a:pt x="56" y="0"/>
                      <a:pt x="66" y="3"/>
                      <a:pt x="72" y="13"/>
                    </a:cubicBezTo>
                    <a:cubicBezTo>
                      <a:pt x="73" y="14"/>
                      <a:pt x="74" y="16"/>
                      <a:pt x="75" y="17"/>
                    </a:cubicBezTo>
                    <a:cubicBezTo>
                      <a:pt x="77" y="23"/>
                      <a:pt x="78" y="28"/>
                      <a:pt x="83" y="32"/>
                    </a:cubicBezTo>
                    <a:cubicBezTo>
                      <a:pt x="91" y="38"/>
                      <a:pt x="86" y="53"/>
                      <a:pt x="77" y="56"/>
                    </a:cubicBezTo>
                    <a:cubicBezTo>
                      <a:pt x="76" y="57"/>
                      <a:pt x="75" y="58"/>
                      <a:pt x="74" y="59"/>
                    </a:cubicBezTo>
                    <a:cubicBezTo>
                      <a:pt x="70" y="65"/>
                      <a:pt x="68" y="71"/>
                      <a:pt x="64" y="76"/>
                    </a:cubicBezTo>
                    <a:cubicBezTo>
                      <a:pt x="52" y="90"/>
                      <a:pt x="38" y="91"/>
                      <a:pt x="25" y="77"/>
                    </a:cubicBezTo>
                    <a:cubicBezTo>
                      <a:pt x="21" y="72"/>
                      <a:pt x="17" y="67"/>
                      <a:pt x="15" y="60"/>
                    </a:cubicBezTo>
                    <a:cubicBezTo>
                      <a:pt x="15" y="58"/>
                      <a:pt x="13" y="56"/>
                      <a:pt x="10" y="56"/>
                    </a:cubicBezTo>
                    <a:cubicBezTo>
                      <a:pt x="4" y="55"/>
                      <a:pt x="2" y="50"/>
                      <a:pt x="1" y="44"/>
                    </a:cubicBezTo>
                    <a:cubicBezTo>
                      <a:pt x="0" y="37"/>
                      <a:pt x="2" y="33"/>
                      <a:pt x="9" y="29"/>
                    </a:cubicBezTo>
                    <a:cubicBezTo>
                      <a:pt x="11" y="28"/>
                      <a:pt x="12" y="25"/>
                      <a:pt x="12" y="23"/>
                    </a:cubicBezTo>
                    <a:cubicBezTo>
                      <a:pt x="15" y="14"/>
                      <a:pt x="19" y="6"/>
                      <a:pt x="29" y="3"/>
                    </a:cubicBezTo>
                    <a:cubicBezTo>
                      <a:pt x="34" y="2"/>
                      <a:pt x="39" y="1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E4DCAF5D-DC60-EFD0-2671-E4341333F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713" y="3525838"/>
                <a:ext cx="60325" cy="114300"/>
              </a:xfrm>
              <a:custGeom>
                <a:avLst/>
                <a:gdLst>
                  <a:gd name="T0" fmla="*/ 6 w 19"/>
                  <a:gd name="T1" fmla="*/ 0 h 36"/>
                  <a:gd name="T2" fmla="*/ 14 w 19"/>
                  <a:gd name="T3" fmla="*/ 0 h 36"/>
                  <a:gd name="T4" fmla="*/ 10 w 19"/>
                  <a:gd name="T5" fmla="*/ 36 h 36"/>
                  <a:gd name="T6" fmla="*/ 6 w 19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6">
                    <a:moveTo>
                      <a:pt x="6" y="0"/>
                    </a:moveTo>
                    <a:cubicBezTo>
                      <a:pt x="8" y="0"/>
                      <a:pt x="11" y="0"/>
                      <a:pt x="14" y="0"/>
                    </a:cubicBezTo>
                    <a:cubicBezTo>
                      <a:pt x="19" y="12"/>
                      <a:pt x="16" y="24"/>
                      <a:pt x="10" y="36"/>
                    </a:cubicBezTo>
                    <a:cubicBezTo>
                      <a:pt x="5" y="24"/>
                      <a:pt x="0" y="13"/>
                      <a:pt x="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C4815AF3-D4E5-119E-6619-84B37DF7E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238" y="3473451"/>
                <a:ext cx="44450" cy="36513"/>
              </a:xfrm>
              <a:custGeom>
                <a:avLst/>
                <a:gdLst>
                  <a:gd name="T0" fmla="*/ 14 w 14"/>
                  <a:gd name="T1" fmla="*/ 0 h 11"/>
                  <a:gd name="T2" fmla="*/ 14 w 14"/>
                  <a:gd name="T3" fmla="*/ 11 h 11"/>
                  <a:gd name="T4" fmla="*/ 0 w 14"/>
                  <a:gd name="T5" fmla="*/ 11 h 11"/>
                  <a:gd name="T6" fmla="*/ 0 w 14"/>
                  <a:gd name="T7" fmla="*/ 0 h 11"/>
                  <a:gd name="T8" fmla="*/ 14 w 14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14" y="0"/>
                    </a:moveTo>
                    <a:cubicBezTo>
                      <a:pt x="14" y="4"/>
                      <a:pt x="14" y="7"/>
                      <a:pt x="14" y="11"/>
                    </a:cubicBezTo>
                    <a:cubicBezTo>
                      <a:pt x="10" y="11"/>
                      <a:pt x="5" y="11"/>
                      <a:pt x="0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4FA9A4F-0F95-EAB2-24BB-32C240D30D14}"/>
                </a:ext>
              </a:extLst>
            </p:cNvPr>
            <p:cNvGrpSpPr/>
            <p:nvPr/>
          </p:nvGrpSpPr>
          <p:grpSpPr>
            <a:xfrm>
              <a:off x="3654240" y="5045746"/>
              <a:ext cx="597747" cy="599445"/>
              <a:chOff x="2257425" y="2868613"/>
              <a:chExt cx="1117600" cy="1120775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71ED3E5-9564-CC25-F9A2-BC824031EF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57425" y="2868613"/>
                <a:ext cx="1117600" cy="1120775"/>
              </a:xfrm>
              <a:custGeom>
                <a:avLst/>
                <a:gdLst>
                  <a:gd name="T0" fmla="*/ 320 w 349"/>
                  <a:gd name="T1" fmla="*/ 91 h 350"/>
                  <a:gd name="T2" fmla="*/ 337 w 349"/>
                  <a:gd name="T3" fmla="*/ 115 h 350"/>
                  <a:gd name="T4" fmla="*/ 323 w 349"/>
                  <a:gd name="T5" fmla="*/ 133 h 350"/>
                  <a:gd name="T6" fmla="*/ 318 w 349"/>
                  <a:gd name="T7" fmla="*/ 157 h 350"/>
                  <a:gd name="T8" fmla="*/ 338 w 349"/>
                  <a:gd name="T9" fmla="*/ 177 h 350"/>
                  <a:gd name="T10" fmla="*/ 344 w 349"/>
                  <a:gd name="T11" fmla="*/ 208 h 350"/>
                  <a:gd name="T12" fmla="*/ 322 w 349"/>
                  <a:gd name="T13" fmla="*/ 217 h 350"/>
                  <a:gd name="T14" fmla="*/ 306 w 349"/>
                  <a:gd name="T15" fmla="*/ 236 h 350"/>
                  <a:gd name="T16" fmla="*/ 317 w 349"/>
                  <a:gd name="T17" fmla="*/ 260 h 350"/>
                  <a:gd name="T18" fmla="*/ 307 w 349"/>
                  <a:gd name="T19" fmla="*/ 286 h 350"/>
                  <a:gd name="T20" fmla="*/ 279 w 349"/>
                  <a:gd name="T21" fmla="*/ 283 h 350"/>
                  <a:gd name="T22" fmla="*/ 258 w 349"/>
                  <a:gd name="T23" fmla="*/ 294 h 350"/>
                  <a:gd name="T24" fmla="*/ 256 w 349"/>
                  <a:gd name="T25" fmla="*/ 321 h 350"/>
                  <a:gd name="T26" fmla="*/ 233 w 349"/>
                  <a:gd name="T27" fmla="*/ 337 h 350"/>
                  <a:gd name="T28" fmla="*/ 212 w 349"/>
                  <a:gd name="T29" fmla="*/ 322 h 350"/>
                  <a:gd name="T30" fmla="*/ 187 w 349"/>
                  <a:gd name="T31" fmla="*/ 320 h 350"/>
                  <a:gd name="T32" fmla="*/ 171 w 349"/>
                  <a:gd name="T33" fmla="*/ 343 h 350"/>
                  <a:gd name="T34" fmla="*/ 140 w 349"/>
                  <a:gd name="T35" fmla="*/ 346 h 350"/>
                  <a:gd name="T36" fmla="*/ 133 w 349"/>
                  <a:gd name="T37" fmla="*/ 324 h 350"/>
                  <a:gd name="T38" fmla="*/ 113 w 349"/>
                  <a:gd name="T39" fmla="*/ 308 h 350"/>
                  <a:gd name="T40" fmla="*/ 87 w 349"/>
                  <a:gd name="T41" fmla="*/ 321 h 350"/>
                  <a:gd name="T42" fmla="*/ 61 w 349"/>
                  <a:gd name="T43" fmla="*/ 307 h 350"/>
                  <a:gd name="T44" fmla="*/ 65 w 349"/>
                  <a:gd name="T45" fmla="*/ 283 h 350"/>
                  <a:gd name="T46" fmla="*/ 53 w 349"/>
                  <a:gd name="T47" fmla="*/ 258 h 350"/>
                  <a:gd name="T48" fmla="*/ 28 w 349"/>
                  <a:gd name="T49" fmla="*/ 255 h 350"/>
                  <a:gd name="T50" fmla="*/ 8 w 349"/>
                  <a:gd name="T51" fmla="*/ 233 h 350"/>
                  <a:gd name="T52" fmla="*/ 25 w 349"/>
                  <a:gd name="T53" fmla="*/ 211 h 350"/>
                  <a:gd name="T54" fmla="*/ 28 w 349"/>
                  <a:gd name="T55" fmla="*/ 189 h 350"/>
                  <a:gd name="T56" fmla="*/ 7 w 349"/>
                  <a:gd name="T57" fmla="*/ 170 h 350"/>
                  <a:gd name="T58" fmla="*/ 2 w 349"/>
                  <a:gd name="T59" fmla="*/ 142 h 350"/>
                  <a:gd name="T60" fmla="*/ 28 w 349"/>
                  <a:gd name="T61" fmla="*/ 131 h 350"/>
                  <a:gd name="T62" fmla="*/ 41 w 349"/>
                  <a:gd name="T63" fmla="*/ 113 h 350"/>
                  <a:gd name="T64" fmla="*/ 29 w 349"/>
                  <a:gd name="T65" fmla="*/ 88 h 350"/>
                  <a:gd name="T66" fmla="*/ 39 w 349"/>
                  <a:gd name="T67" fmla="*/ 62 h 350"/>
                  <a:gd name="T68" fmla="*/ 66 w 349"/>
                  <a:gd name="T69" fmla="*/ 65 h 350"/>
                  <a:gd name="T70" fmla="*/ 79 w 349"/>
                  <a:gd name="T71" fmla="*/ 62 h 350"/>
                  <a:gd name="T72" fmla="*/ 97 w 349"/>
                  <a:gd name="T73" fmla="*/ 17 h 350"/>
                  <a:gd name="T74" fmla="*/ 124 w 349"/>
                  <a:gd name="T75" fmla="*/ 13 h 350"/>
                  <a:gd name="T76" fmla="*/ 148 w 349"/>
                  <a:gd name="T77" fmla="*/ 31 h 350"/>
                  <a:gd name="T78" fmla="*/ 172 w 349"/>
                  <a:gd name="T79" fmla="*/ 21 h 350"/>
                  <a:gd name="T80" fmla="*/ 187 w 349"/>
                  <a:gd name="T81" fmla="*/ 0 h 350"/>
                  <a:gd name="T82" fmla="*/ 214 w 349"/>
                  <a:gd name="T83" fmla="*/ 11 h 350"/>
                  <a:gd name="T84" fmla="*/ 225 w 349"/>
                  <a:gd name="T85" fmla="*/ 38 h 350"/>
                  <a:gd name="T86" fmla="*/ 248 w 349"/>
                  <a:gd name="T87" fmla="*/ 40 h 350"/>
                  <a:gd name="T88" fmla="*/ 273 w 349"/>
                  <a:gd name="T89" fmla="*/ 31 h 350"/>
                  <a:gd name="T90" fmla="*/ 288 w 349"/>
                  <a:gd name="T91" fmla="*/ 55 h 350"/>
                  <a:gd name="T92" fmla="*/ 283 w 349"/>
                  <a:gd name="T93" fmla="*/ 76 h 350"/>
                  <a:gd name="T94" fmla="*/ 301 w 349"/>
                  <a:gd name="T95" fmla="*/ 94 h 350"/>
                  <a:gd name="T96" fmla="*/ 62 w 349"/>
                  <a:gd name="T97" fmla="*/ 174 h 350"/>
                  <a:gd name="T98" fmla="*/ 285 w 349"/>
                  <a:gd name="T99" fmla="*/ 174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9" h="350">
                    <a:moveTo>
                      <a:pt x="301" y="94"/>
                    </a:moveTo>
                    <a:cubicBezTo>
                      <a:pt x="308" y="93"/>
                      <a:pt x="314" y="92"/>
                      <a:pt x="320" y="91"/>
                    </a:cubicBezTo>
                    <a:cubicBezTo>
                      <a:pt x="324" y="90"/>
                      <a:pt x="328" y="92"/>
                      <a:pt x="330" y="96"/>
                    </a:cubicBezTo>
                    <a:cubicBezTo>
                      <a:pt x="332" y="102"/>
                      <a:pt x="335" y="109"/>
                      <a:pt x="337" y="115"/>
                    </a:cubicBezTo>
                    <a:cubicBezTo>
                      <a:pt x="339" y="119"/>
                      <a:pt x="337" y="122"/>
                      <a:pt x="335" y="125"/>
                    </a:cubicBezTo>
                    <a:cubicBezTo>
                      <a:pt x="331" y="128"/>
                      <a:pt x="327" y="130"/>
                      <a:pt x="323" y="133"/>
                    </a:cubicBezTo>
                    <a:cubicBezTo>
                      <a:pt x="317" y="138"/>
                      <a:pt x="316" y="141"/>
                      <a:pt x="317" y="149"/>
                    </a:cubicBezTo>
                    <a:cubicBezTo>
                      <a:pt x="318" y="151"/>
                      <a:pt x="318" y="154"/>
                      <a:pt x="318" y="157"/>
                    </a:cubicBezTo>
                    <a:cubicBezTo>
                      <a:pt x="318" y="168"/>
                      <a:pt x="324" y="173"/>
                      <a:pt x="333" y="176"/>
                    </a:cubicBezTo>
                    <a:cubicBezTo>
                      <a:pt x="335" y="176"/>
                      <a:pt x="336" y="177"/>
                      <a:pt x="338" y="177"/>
                    </a:cubicBezTo>
                    <a:cubicBezTo>
                      <a:pt x="349" y="182"/>
                      <a:pt x="347" y="184"/>
                      <a:pt x="346" y="194"/>
                    </a:cubicBezTo>
                    <a:cubicBezTo>
                      <a:pt x="346" y="199"/>
                      <a:pt x="345" y="203"/>
                      <a:pt x="344" y="208"/>
                    </a:cubicBezTo>
                    <a:cubicBezTo>
                      <a:pt x="343" y="212"/>
                      <a:pt x="340" y="215"/>
                      <a:pt x="336" y="215"/>
                    </a:cubicBezTo>
                    <a:cubicBezTo>
                      <a:pt x="331" y="216"/>
                      <a:pt x="327" y="216"/>
                      <a:pt x="322" y="217"/>
                    </a:cubicBezTo>
                    <a:cubicBezTo>
                      <a:pt x="317" y="217"/>
                      <a:pt x="313" y="220"/>
                      <a:pt x="310" y="225"/>
                    </a:cubicBezTo>
                    <a:cubicBezTo>
                      <a:pt x="309" y="229"/>
                      <a:pt x="308" y="232"/>
                      <a:pt x="306" y="236"/>
                    </a:cubicBezTo>
                    <a:cubicBezTo>
                      <a:pt x="304" y="241"/>
                      <a:pt x="305" y="245"/>
                      <a:pt x="308" y="249"/>
                    </a:cubicBezTo>
                    <a:cubicBezTo>
                      <a:pt x="311" y="253"/>
                      <a:pt x="314" y="256"/>
                      <a:pt x="317" y="260"/>
                    </a:cubicBezTo>
                    <a:cubicBezTo>
                      <a:pt x="321" y="265"/>
                      <a:pt x="321" y="269"/>
                      <a:pt x="317" y="274"/>
                    </a:cubicBezTo>
                    <a:cubicBezTo>
                      <a:pt x="313" y="278"/>
                      <a:pt x="310" y="282"/>
                      <a:pt x="307" y="286"/>
                    </a:cubicBezTo>
                    <a:cubicBezTo>
                      <a:pt x="302" y="292"/>
                      <a:pt x="299" y="292"/>
                      <a:pt x="293" y="289"/>
                    </a:cubicBezTo>
                    <a:cubicBezTo>
                      <a:pt x="288" y="287"/>
                      <a:pt x="284" y="285"/>
                      <a:pt x="279" y="283"/>
                    </a:cubicBezTo>
                    <a:cubicBezTo>
                      <a:pt x="275" y="282"/>
                      <a:pt x="271" y="284"/>
                      <a:pt x="268" y="286"/>
                    </a:cubicBezTo>
                    <a:cubicBezTo>
                      <a:pt x="264" y="289"/>
                      <a:pt x="261" y="291"/>
                      <a:pt x="258" y="294"/>
                    </a:cubicBezTo>
                    <a:cubicBezTo>
                      <a:pt x="254" y="297"/>
                      <a:pt x="253" y="301"/>
                      <a:pt x="254" y="306"/>
                    </a:cubicBezTo>
                    <a:cubicBezTo>
                      <a:pt x="255" y="311"/>
                      <a:pt x="255" y="316"/>
                      <a:pt x="256" y="321"/>
                    </a:cubicBezTo>
                    <a:cubicBezTo>
                      <a:pt x="256" y="326"/>
                      <a:pt x="254" y="329"/>
                      <a:pt x="251" y="330"/>
                    </a:cubicBezTo>
                    <a:cubicBezTo>
                      <a:pt x="245" y="333"/>
                      <a:pt x="239" y="335"/>
                      <a:pt x="233" y="337"/>
                    </a:cubicBezTo>
                    <a:cubicBezTo>
                      <a:pt x="227" y="339"/>
                      <a:pt x="224" y="338"/>
                      <a:pt x="220" y="333"/>
                    </a:cubicBezTo>
                    <a:cubicBezTo>
                      <a:pt x="218" y="329"/>
                      <a:pt x="215" y="325"/>
                      <a:pt x="212" y="322"/>
                    </a:cubicBezTo>
                    <a:cubicBezTo>
                      <a:pt x="209" y="318"/>
                      <a:pt x="205" y="317"/>
                      <a:pt x="201" y="318"/>
                    </a:cubicBezTo>
                    <a:cubicBezTo>
                      <a:pt x="196" y="318"/>
                      <a:pt x="192" y="319"/>
                      <a:pt x="187" y="320"/>
                    </a:cubicBezTo>
                    <a:cubicBezTo>
                      <a:pt x="182" y="321"/>
                      <a:pt x="179" y="324"/>
                      <a:pt x="177" y="328"/>
                    </a:cubicBezTo>
                    <a:cubicBezTo>
                      <a:pt x="175" y="333"/>
                      <a:pt x="173" y="338"/>
                      <a:pt x="171" y="343"/>
                    </a:cubicBezTo>
                    <a:cubicBezTo>
                      <a:pt x="169" y="347"/>
                      <a:pt x="167" y="350"/>
                      <a:pt x="162" y="349"/>
                    </a:cubicBezTo>
                    <a:cubicBezTo>
                      <a:pt x="155" y="348"/>
                      <a:pt x="147" y="348"/>
                      <a:pt x="140" y="346"/>
                    </a:cubicBezTo>
                    <a:cubicBezTo>
                      <a:pt x="137" y="345"/>
                      <a:pt x="135" y="341"/>
                      <a:pt x="134" y="338"/>
                    </a:cubicBezTo>
                    <a:cubicBezTo>
                      <a:pt x="133" y="333"/>
                      <a:pt x="133" y="328"/>
                      <a:pt x="133" y="324"/>
                    </a:cubicBezTo>
                    <a:cubicBezTo>
                      <a:pt x="132" y="318"/>
                      <a:pt x="129" y="313"/>
                      <a:pt x="123" y="312"/>
                    </a:cubicBezTo>
                    <a:cubicBezTo>
                      <a:pt x="119" y="310"/>
                      <a:pt x="116" y="309"/>
                      <a:pt x="113" y="308"/>
                    </a:cubicBezTo>
                    <a:cubicBezTo>
                      <a:pt x="108" y="306"/>
                      <a:pt x="104" y="307"/>
                      <a:pt x="101" y="310"/>
                    </a:cubicBezTo>
                    <a:cubicBezTo>
                      <a:pt x="96" y="314"/>
                      <a:pt x="92" y="317"/>
                      <a:pt x="87" y="321"/>
                    </a:cubicBezTo>
                    <a:cubicBezTo>
                      <a:pt x="84" y="323"/>
                      <a:pt x="81" y="323"/>
                      <a:pt x="78" y="320"/>
                    </a:cubicBezTo>
                    <a:cubicBezTo>
                      <a:pt x="72" y="316"/>
                      <a:pt x="66" y="312"/>
                      <a:pt x="61" y="307"/>
                    </a:cubicBezTo>
                    <a:cubicBezTo>
                      <a:pt x="57" y="304"/>
                      <a:pt x="58" y="299"/>
                      <a:pt x="60" y="295"/>
                    </a:cubicBezTo>
                    <a:cubicBezTo>
                      <a:pt x="62" y="291"/>
                      <a:pt x="63" y="287"/>
                      <a:pt x="65" y="283"/>
                    </a:cubicBezTo>
                    <a:cubicBezTo>
                      <a:pt x="67" y="278"/>
                      <a:pt x="66" y="274"/>
                      <a:pt x="64" y="271"/>
                    </a:cubicBezTo>
                    <a:cubicBezTo>
                      <a:pt x="60" y="266"/>
                      <a:pt x="57" y="262"/>
                      <a:pt x="53" y="258"/>
                    </a:cubicBezTo>
                    <a:cubicBezTo>
                      <a:pt x="51" y="254"/>
                      <a:pt x="47" y="253"/>
                      <a:pt x="43" y="253"/>
                    </a:cubicBezTo>
                    <a:cubicBezTo>
                      <a:pt x="38" y="254"/>
                      <a:pt x="33" y="254"/>
                      <a:pt x="28" y="255"/>
                    </a:cubicBezTo>
                    <a:cubicBezTo>
                      <a:pt x="22" y="257"/>
                      <a:pt x="18" y="255"/>
                      <a:pt x="15" y="249"/>
                    </a:cubicBezTo>
                    <a:cubicBezTo>
                      <a:pt x="13" y="244"/>
                      <a:pt x="10" y="239"/>
                      <a:pt x="8" y="233"/>
                    </a:cubicBezTo>
                    <a:cubicBezTo>
                      <a:pt x="6" y="229"/>
                      <a:pt x="7" y="225"/>
                      <a:pt x="11" y="222"/>
                    </a:cubicBezTo>
                    <a:cubicBezTo>
                      <a:pt x="15" y="218"/>
                      <a:pt x="20" y="214"/>
                      <a:pt x="25" y="211"/>
                    </a:cubicBezTo>
                    <a:cubicBezTo>
                      <a:pt x="29" y="208"/>
                      <a:pt x="30" y="204"/>
                      <a:pt x="30" y="199"/>
                    </a:cubicBezTo>
                    <a:cubicBezTo>
                      <a:pt x="29" y="195"/>
                      <a:pt x="28" y="192"/>
                      <a:pt x="28" y="189"/>
                    </a:cubicBezTo>
                    <a:cubicBezTo>
                      <a:pt x="28" y="180"/>
                      <a:pt x="23" y="176"/>
                      <a:pt x="16" y="174"/>
                    </a:cubicBezTo>
                    <a:cubicBezTo>
                      <a:pt x="13" y="173"/>
                      <a:pt x="10" y="171"/>
                      <a:pt x="7" y="170"/>
                    </a:cubicBezTo>
                    <a:cubicBezTo>
                      <a:pt x="2" y="169"/>
                      <a:pt x="0" y="166"/>
                      <a:pt x="0" y="162"/>
                    </a:cubicBezTo>
                    <a:cubicBezTo>
                      <a:pt x="1" y="155"/>
                      <a:pt x="1" y="149"/>
                      <a:pt x="2" y="142"/>
                    </a:cubicBezTo>
                    <a:cubicBezTo>
                      <a:pt x="2" y="136"/>
                      <a:pt x="5" y="134"/>
                      <a:pt x="11" y="133"/>
                    </a:cubicBezTo>
                    <a:cubicBezTo>
                      <a:pt x="17" y="132"/>
                      <a:pt x="23" y="132"/>
                      <a:pt x="28" y="131"/>
                    </a:cubicBezTo>
                    <a:cubicBezTo>
                      <a:pt x="32" y="130"/>
                      <a:pt x="35" y="128"/>
                      <a:pt x="36" y="124"/>
                    </a:cubicBezTo>
                    <a:cubicBezTo>
                      <a:pt x="38" y="120"/>
                      <a:pt x="40" y="117"/>
                      <a:pt x="41" y="113"/>
                    </a:cubicBezTo>
                    <a:cubicBezTo>
                      <a:pt x="42" y="109"/>
                      <a:pt x="42" y="105"/>
                      <a:pt x="39" y="101"/>
                    </a:cubicBezTo>
                    <a:cubicBezTo>
                      <a:pt x="36" y="97"/>
                      <a:pt x="32" y="93"/>
                      <a:pt x="29" y="88"/>
                    </a:cubicBezTo>
                    <a:cubicBezTo>
                      <a:pt x="26" y="84"/>
                      <a:pt x="26" y="80"/>
                      <a:pt x="29" y="76"/>
                    </a:cubicBezTo>
                    <a:cubicBezTo>
                      <a:pt x="32" y="71"/>
                      <a:pt x="36" y="66"/>
                      <a:pt x="39" y="62"/>
                    </a:cubicBezTo>
                    <a:cubicBezTo>
                      <a:pt x="42" y="57"/>
                      <a:pt x="46" y="56"/>
                      <a:pt x="52" y="58"/>
                    </a:cubicBezTo>
                    <a:cubicBezTo>
                      <a:pt x="57" y="60"/>
                      <a:pt x="62" y="62"/>
                      <a:pt x="66" y="65"/>
                    </a:cubicBezTo>
                    <a:cubicBezTo>
                      <a:pt x="70" y="67"/>
                      <a:pt x="74" y="66"/>
                      <a:pt x="77" y="64"/>
                    </a:cubicBezTo>
                    <a:cubicBezTo>
                      <a:pt x="78" y="63"/>
                      <a:pt x="79" y="63"/>
                      <a:pt x="79" y="62"/>
                    </a:cubicBezTo>
                    <a:cubicBezTo>
                      <a:pt x="94" y="51"/>
                      <a:pt x="94" y="51"/>
                      <a:pt x="90" y="30"/>
                    </a:cubicBezTo>
                    <a:cubicBezTo>
                      <a:pt x="89" y="23"/>
                      <a:pt x="91" y="20"/>
                      <a:pt x="97" y="17"/>
                    </a:cubicBezTo>
                    <a:cubicBezTo>
                      <a:pt x="102" y="15"/>
                      <a:pt x="107" y="13"/>
                      <a:pt x="112" y="11"/>
                    </a:cubicBezTo>
                    <a:cubicBezTo>
                      <a:pt x="117" y="8"/>
                      <a:pt x="120" y="9"/>
                      <a:pt x="124" y="13"/>
                    </a:cubicBezTo>
                    <a:cubicBezTo>
                      <a:pt x="127" y="17"/>
                      <a:pt x="130" y="22"/>
                      <a:pt x="133" y="26"/>
                    </a:cubicBezTo>
                    <a:cubicBezTo>
                      <a:pt x="138" y="31"/>
                      <a:pt x="142" y="32"/>
                      <a:pt x="148" y="31"/>
                    </a:cubicBezTo>
                    <a:cubicBezTo>
                      <a:pt x="152" y="29"/>
                      <a:pt x="156" y="29"/>
                      <a:pt x="160" y="29"/>
                    </a:cubicBezTo>
                    <a:cubicBezTo>
                      <a:pt x="166" y="28"/>
                      <a:pt x="170" y="26"/>
                      <a:pt x="172" y="21"/>
                    </a:cubicBezTo>
                    <a:cubicBezTo>
                      <a:pt x="173" y="16"/>
                      <a:pt x="175" y="11"/>
                      <a:pt x="177" y="6"/>
                    </a:cubicBezTo>
                    <a:cubicBezTo>
                      <a:pt x="179" y="2"/>
                      <a:pt x="182" y="0"/>
                      <a:pt x="187" y="0"/>
                    </a:cubicBezTo>
                    <a:cubicBezTo>
                      <a:pt x="194" y="1"/>
                      <a:pt x="201" y="2"/>
                      <a:pt x="208" y="3"/>
                    </a:cubicBezTo>
                    <a:cubicBezTo>
                      <a:pt x="212" y="3"/>
                      <a:pt x="214" y="6"/>
                      <a:pt x="214" y="11"/>
                    </a:cubicBezTo>
                    <a:cubicBezTo>
                      <a:pt x="215" y="17"/>
                      <a:pt x="216" y="23"/>
                      <a:pt x="217" y="29"/>
                    </a:cubicBezTo>
                    <a:cubicBezTo>
                      <a:pt x="218" y="34"/>
                      <a:pt x="221" y="36"/>
                      <a:pt x="225" y="38"/>
                    </a:cubicBezTo>
                    <a:cubicBezTo>
                      <a:pt x="228" y="39"/>
                      <a:pt x="231" y="40"/>
                      <a:pt x="234" y="41"/>
                    </a:cubicBezTo>
                    <a:cubicBezTo>
                      <a:pt x="239" y="45"/>
                      <a:pt x="244" y="43"/>
                      <a:pt x="248" y="40"/>
                    </a:cubicBezTo>
                    <a:cubicBezTo>
                      <a:pt x="252" y="37"/>
                      <a:pt x="256" y="34"/>
                      <a:pt x="259" y="31"/>
                    </a:cubicBezTo>
                    <a:cubicBezTo>
                      <a:pt x="264" y="27"/>
                      <a:pt x="268" y="27"/>
                      <a:pt x="273" y="31"/>
                    </a:cubicBezTo>
                    <a:cubicBezTo>
                      <a:pt x="277" y="34"/>
                      <a:pt x="281" y="37"/>
                      <a:pt x="285" y="41"/>
                    </a:cubicBezTo>
                    <a:cubicBezTo>
                      <a:pt x="290" y="45"/>
                      <a:pt x="291" y="49"/>
                      <a:pt x="288" y="55"/>
                    </a:cubicBezTo>
                    <a:cubicBezTo>
                      <a:pt x="286" y="59"/>
                      <a:pt x="284" y="64"/>
                      <a:pt x="283" y="68"/>
                    </a:cubicBezTo>
                    <a:cubicBezTo>
                      <a:pt x="282" y="71"/>
                      <a:pt x="282" y="74"/>
                      <a:pt x="283" y="76"/>
                    </a:cubicBezTo>
                    <a:cubicBezTo>
                      <a:pt x="286" y="81"/>
                      <a:pt x="290" y="86"/>
                      <a:pt x="295" y="91"/>
                    </a:cubicBezTo>
                    <a:cubicBezTo>
                      <a:pt x="296" y="93"/>
                      <a:pt x="299" y="93"/>
                      <a:pt x="301" y="94"/>
                    </a:cubicBezTo>
                    <a:close/>
                    <a:moveTo>
                      <a:pt x="174" y="63"/>
                    </a:moveTo>
                    <a:cubicBezTo>
                      <a:pt x="112" y="63"/>
                      <a:pt x="62" y="113"/>
                      <a:pt x="62" y="174"/>
                    </a:cubicBezTo>
                    <a:cubicBezTo>
                      <a:pt x="62" y="236"/>
                      <a:pt x="112" y="285"/>
                      <a:pt x="173" y="286"/>
                    </a:cubicBezTo>
                    <a:cubicBezTo>
                      <a:pt x="235" y="286"/>
                      <a:pt x="285" y="236"/>
                      <a:pt x="285" y="174"/>
                    </a:cubicBezTo>
                    <a:cubicBezTo>
                      <a:pt x="285" y="112"/>
                      <a:pt x="234" y="63"/>
                      <a:pt x="174" y="6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FA94004-0651-63F0-33C7-7AEDCA3862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55863" y="3070226"/>
                <a:ext cx="714375" cy="714375"/>
              </a:xfrm>
              <a:custGeom>
                <a:avLst/>
                <a:gdLst>
                  <a:gd name="T0" fmla="*/ 112 w 223"/>
                  <a:gd name="T1" fmla="*/ 0 h 223"/>
                  <a:gd name="T2" fmla="*/ 223 w 223"/>
                  <a:gd name="T3" fmla="*/ 111 h 223"/>
                  <a:gd name="T4" fmla="*/ 111 w 223"/>
                  <a:gd name="T5" fmla="*/ 223 h 223"/>
                  <a:gd name="T6" fmla="*/ 0 w 223"/>
                  <a:gd name="T7" fmla="*/ 111 h 223"/>
                  <a:gd name="T8" fmla="*/ 112 w 223"/>
                  <a:gd name="T9" fmla="*/ 0 h 223"/>
                  <a:gd name="T10" fmla="*/ 112 w 223"/>
                  <a:gd name="T11" fmla="*/ 196 h 223"/>
                  <a:gd name="T12" fmla="*/ 111 w 223"/>
                  <a:gd name="T13" fmla="*/ 197 h 223"/>
                  <a:gd name="T14" fmla="*/ 109 w 223"/>
                  <a:gd name="T15" fmla="*/ 192 h 223"/>
                  <a:gd name="T16" fmla="*/ 102 w 223"/>
                  <a:gd name="T17" fmla="*/ 172 h 223"/>
                  <a:gd name="T18" fmla="*/ 89 w 223"/>
                  <a:gd name="T19" fmla="*/ 129 h 223"/>
                  <a:gd name="T20" fmla="*/ 81 w 223"/>
                  <a:gd name="T21" fmla="*/ 125 h 223"/>
                  <a:gd name="T22" fmla="*/ 72 w 223"/>
                  <a:gd name="T23" fmla="*/ 128 h 223"/>
                  <a:gd name="T24" fmla="*/ 57 w 223"/>
                  <a:gd name="T25" fmla="*/ 133 h 223"/>
                  <a:gd name="T26" fmla="*/ 46 w 223"/>
                  <a:gd name="T27" fmla="*/ 146 h 223"/>
                  <a:gd name="T28" fmla="*/ 43 w 223"/>
                  <a:gd name="T29" fmla="*/ 175 h 223"/>
                  <a:gd name="T30" fmla="*/ 45 w 223"/>
                  <a:gd name="T31" fmla="*/ 182 h 223"/>
                  <a:gd name="T32" fmla="*/ 132 w 223"/>
                  <a:gd name="T33" fmla="*/ 206 h 223"/>
                  <a:gd name="T34" fmla="*/ 177 w 223"/>
                  <a:gd name="T35" fmla="*/ 181 h 223"/>
                  <a:gd name="T36" fmla="*/ 180 w 223"/>
                  <a:gd name="T37" fmla="*/ 176 h 223"/>
                  <a:gd name="T38" fmla="*/ 175 w 223"/>
                  <a:gd name="T39" fmla="*/ 144 h 223"/>
                  <a:gd name="T40" fmla="*/ 165 w 223"/>
                  <a:gd name="T41" fmla="*/ 133 h 223"/>
                  <a:gd name="T42" fmla="*/ 153 w 223"/>
                  <a:gd name="T43" fmla="*/ 128 h 223"/>
                  <a:gd name="T44" fmla="*/ 136 w 223"/>
                  <a:gd name="T45" fmla="*/ 123 h 223"/>
                  <a:gd name="T46" fmla="*/ 112 w 223"/>
                  <a:gd name="T47" fmla="*/ 196 h 223"/>
                  <a:gd name="T48" fmla="*/ 111 w 223"/>
                  <a:gd name="T49" fmla="*/ 31 h 223"/>
                  <a:gd name="T50" fmla="*/ 96 w 223"/>
                  <a:gd name="T51" fmla="*/ 34 h 223"/>
                  <a:gd name="T52" fmla="*/ 79 w 223"/>
                  <a:gd name="T53" fmla="*/ 54 h 223"/>
                  <a:gd name="T54" fmla="*/ 76 w 223"/>
                  <a:gd name="T55" fmla="*/ 60 h 223"/>
                  <a:gd name="T56" fmla="*/ 68 w 223"/>
                  <a:gd name="T57" fmla="*/ 75 h 223"/>
                  <a:gd name="T58" fmla="*/ 77 w 223"/>
                  <a:gd name="T59" fmla="*/ 87 h 223"/>
                  <a:gd name="T60" fmla="*/ 82 w 223"/>
                  <a:gd name="T61" fmla="*/ 91 h 223"/>
                  <a:gd name="T62" fmla="*/ 92 w 223"/>
                  <a:gd name="T63" fmla="*/ 108 h 223"/>
                  <a:gd name="T64" fmla="*/ 131 w 223"/>
                  <a:gd name="T65" fmla="*/ 107 h 223"/>
                  <a:gd name="T66" fmla="*/ 141 w 223"/>
                  <a:gd name="T67" fmla="*/ 90 h 223"/>
                  <a:gd name="T68" fmla="*/ 144 w 223"/>
                  <a:gd name="T69" fmla="*/ 87 h 223"/>
                  <a:gd name="T70" fmla="*/ 150 w 223"/>
                  <a:gd name="T71" fmla="*/ 63 h 223"/>
                  <a:gd name="T72" fmla="*/ 142 w 223"/>
                  <a:gd name="T73" fmla="*/ 48 h 223"/>
                  <a:gd name="T74" fmla="*/ 139 w 223"/>
                  <a:gd name="T75" fmla="*/ 44 h 223"/>
                  <a:gd name="T76" fmla="*/ 111 w 223"/>
                  <a:gd name="T77" fmla="*/ 31 h 223"/>
                  <a:gd name="T78" fmla="*/ 107 w 223"/>
                  <a:gd name="T79" fmla="*/ 143 h 223"/>
                  <a:gd name="T80" fmla="*/ 111 w 223"/>
                  <a:gd name="T81" fmla="*/ 179 h 223"/>
                  <a:gd name="T82" fmla="*/ 115 w 223"/>
                  <a:gd name="T83" fmla="*/ 143 h 223"/>
                  <a:gd name="T84" fmla="*/ 107 w 223"/>
                  <a:gd name="T85" fmla="*/ 143 h 223"/>
                  <a:gd name="T86" fmla="*/ 118 w 223"/>
                  <a:gd name="T87" fmla="*/ 127 h 223"/>
                  <a:gd name="T88" fmla="*/ 104 w 223"/>
                  <a:gd name="T89" fmla="*/ 127 h 223"/>
                  <a:gd name="T90" fmla="*/ 104 w 223"/>
                  <a:gd name="T91" fmla="*/ 138 h 223"/>
                  <a:gd name="T92" fmla="*/ 118 w 223"/>
                  <a:gd name="T93" fmla="*/ 138 h 223"/>
                  <a:gd name="T94" fmla="*/ 118 w 223"/>
                  <a:gd name="T95" fmla="*/ 12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3" h="223">
                    <a:moveTo>
                      <a:pt x="112" y="0"/>
                    </a:moveTo>
                    <a:cubicBezTo>
                      <a:pt x="172" y="0"/>
                      <a:pt x="223" y="49"/>
                      <a:pt x="223" y="111"/>
                    </a:cubicBezTo>
                    <a:cubicBezTo>
                      <a:pt x="223" y="173"/>
                      <a:pt x="173" y="223"/>
                      <a:pt x="111" y="223"/>
                    </a:cubicBezTo>
                    <a:cubicBezTo>
                      <a:pt x="50" y="222"/>
                      <a:pt x="0" y="173"/>
                      <a:pt x="0" y="111"/>
                    </a:cubicBezTo>
                    <a:cubicBezTo>
                      <a:pt x="0" y="50"/>
                      <a:pt x="50" y="0"/>
                      <a:pt x="112" y="0"/>
                    </a:cubicBezTo>
                    <a:close/>
                    <a:moveTo>
                      <a:pt x="112" y="196"/>
                    </a:moveTo>
                    <a:cubicBezTo>
                      <a:pt x="112" y="197"/>
                      <a:pt x="111" y="197"/>
                      <a:pt x="111" y="197"/>
                    </a:cubicBezTo>
                    <a:cubicBezTo>
                      <a:pt x="110" y="195"/>
                      <a:pt x="110" y="194"/>
                      <a:pt x="109" y="192"/>
                    </a:cubicBezTo>
                    <a:cubicBezTo>
                      <a:pt x="107" y="185"/>
                      <a:pt x="105" y="178"/>
                      <a:pt x="102" y="172"/>
                    </a:cubicBezTo>
                    <a:cubicBezTo>
                      <a:pt x="98" y="157"/>
                      <a:pt x="93" y="143"/>
                      <a:pt x="89" y="129"/>
                    </a:cubicBezTo>
                    <a:cubicBezTo>
                      <a:pt x="87" y="124"/>
                      <a:pt x="87" y="123"/>
                      <a:pt x="81" y="125"/>
                    </a:cubicBezTo>
                    <a:cubicBezTo>
                      <a:pt x="78" y="126"/>
                      <a:pt x="75" y="127"/>
                      <a:pt x="72" y="128"/>
                    </a:cubicBezTo>
                    <a:cubicBezTo>
                      <a:pt x="67" y="130"/>
                      <a:pt x="62" y="131"/>
                      <a:pt x="57" y="133"/>
                    </a:cubicBezTo>
                    <a:cubicBezTo>
                      <a:pt x="51" y="135"/>
                      <a:pt x="47" y="140"/>
                      <a:pt x="46" y="146"/>
                    </a:cubicBezTo>
                    <a:cubicBezTo>
                      <a:pt x="45" y="156"/>
                      <a:pt x="43" y="166"/>
                      <a:pt x="43" y="175"/>
                    </a:cubicBezTo>
                    <a:cubicBezTo>
                      <a:pt x="42" y="178"/>
                      <a:pt x="44" y="181"/>
                      <a:pt x="45" y="182"/>
                    </a:cubicBezTo>
                    <a:cubicBezTo>
                      <a:pt x="70" y="205"/>
                      <a:pt x="99" y="213"/>
                      <a:pt x="132" y="206"/>
                    </a:cubicBezTo>
                    <a:cubicBezTo>
                      <a:pt x="150" y="202"/>
                      <a:pt x="164" y="193"/>
                      <a:pt x="177" y="181"/>
                    </a:cubicBezTo>
                    <a:cubicBezTo>
                      <a:pt x="179" y="180"/>
                      <a:pt x="180" y="178"/>
                      <a:pt x="180" y="176"/>
                    </a:cubicBezTo>
                    <a:cubicBezTo>
                      <a:pt x="179" y="165"/>
                      <a:pt x="177" y="154"/>
                      <a:pt x="175" y="144"/>
                    </a:cubicBezTo>
                    <a:cubicBezTo>
                      <a:pt x="174" y="139"/>
                      <a:pt x="170" y="135"/>
                      <a:pt x="165" y="133"/>
                    </a:cubicBezTo>
                    <a:cubicBezTo>
                      <a:pt x="161" y="131"/>
                      <a:pt x="157" y="130"/>
                      <a:pt x="153" y="128"/>
                    </a:cubicBezTo>
                    <a:cubicBezTo>
                      <a:pt x="147" y="126"/>
                      <a:pt x="142" y="125"/>
                      <a:pt x="136" y="123"/>
                    </a:cubicBezTo>
                    <a:cubicBezTo>
                      <a:pt x="128" y="148"/>
                      <a:pt x="120" y="172"/>
                      <a:pt x="112" y="196"/>
                    </a:cubicBezTo>
                    <a:close/>
                    <a:moveTo>
                      <a:pt x="111" y="31"/>
                    </a:moveTo>
                    <a:cubicBezTo>
                      <a:pt x="106" y="32"/>
                      <a:pt x="101" y="33"/>
                      <a:pt x="96" y="34"/>
                    </a:cubicBezTo>
                    <a:cubicBezTo>
                      <a:pt x="86" y="37"/>
                      <a:pt x="82" y="45"/>
                      <a:pt x="79" y="54"/>
                    </a:cubicBezTo>
                    <a:cubicBezTo>
                      <a:pt x="79" y="56"/>
                      <a:pt x="78" y="59"/>
                      <a:pt x="76" y="60"/>
                    </a:cubicBezTo>
                    <a:cubicBezTo>
                      <a:pt x="69" y="64"/>
                      <a:pt x="67" y="68"/>
                      <a:pt x="68" y="75"/>
                    </a:cubicBezTo>
                    <a:cubicBezTo>
                      <a:pt x="69" y="81"/>
                      <a:pt x="71" y="86"/>
                      <a:pt x="77" y="87"/>
                    </a:cubicBezTo>
                    <a:cubicBezTo>
                      <a:pt x="80" y="87"/>
                      <a:pt x="82" y="89"/>
                      <a:pt x="82" y="91"/>
                    </a:cubicBezTo>
                    <a:cubicBezTo>
                      <a:pt x="84" y="98"/>
                      <a:pt x="88" y="103"/>
                      <a:pt x="92" y="108"/>
                    </a:cubicBezTo>
                    <a:cubicBezTo>
                      <a:pt x="105" y="122"/>
                      <a:pt x="119" y="121"/>
                      <a:pt x="131" y="107"/>
                    </a:cubicBezTo>
                    <a:cubicBezTo>
                      <a:pt x="135" y="102"/>
                      <a:pt x="137" y="96"/>
                      <a:pt x="141" y="90"/>
                    </a:cubicBezTo>
                    <a:cubicBezTo>
                      <a:pt x="142" y="89"/>
                      <a:pt x="143" y="88"/>
                      <a:pt x="144" y="87"/>
                    </a:cubicBezTo>
                    <a:cubicBezTo>
                      <a:pt x="153" y="84"/>
                      <a:pt x="158" y="69"/>
                      <a:pt x="150" y="63"/>
                    </a:cubicBezTo>
                    <a:cubicBezTo>
                      <a:pt x="145" y="59"/>
                      <a:pt x="144" y="54"/>
                      <a:pt x="142" y="48"/>
                    </a:cubicBezTo>
                    <a:cubicBezTo>
                      <a:pt x="141" y="47"/>
                      <a:pt x="140" y="45"/>
                      <a:pt x="139" y="44"/>
                    </a:cubicBezTo>
                    <a:cubicBezTo>
                      <a:pt x="133" y="34"/>
                      <a:pt x="123" y="31"/>
                      <a:pt x="111" y="31"/>
                    </a:cubicBezTo>
                    <a:close/>
                    <a:moveTo>
                      <a:pt x="107" y="143"/>
                    </a:moveTo>
                    <a:cubicBezTo>
                      <a:pt x="101" y="156"/>
                      <a:pt x="106" y="167"/>
                      <a:pt x="111" y="179"/>
                    </a:cubicBezTo>
                    <a:cubicBezTo>
                      <a:pt x="117" y="167"/>
                      <a:pt x="120" y="155"/>
                      <a:pt x="115" y="143"/>
                    </a:cubicBezTo>
                    <a:cubicBezTo>
                      <a:pt x="112" y="143"/>
                      <a:pt x="109" y="143"/>
                      <a:pt x="107" y="143"/>
                    </a:cubicBezTo>
                    <a:close/>
                    <a:moveTo>
                      <a:pt x="118" y="127"/>
                    </a:moveTo>
                    <a:cubicBezTo>
                      <a:pt x="113" y="127"/>
                      <a:pt x="108" y="127"/>
                      <a:pt x="104" y="127"/>
                    </a:cubicBezTo>
                    <a:cubicBezTo>
                      <a:pt x="104" y="131"/>
                      <a:pt x="104" y="134"/>
                      <a:pt x="104" y="138"/>
                    </a:cubicBezTo>
                    <a:cubicBezTo>
                      <a:pt x="109" y="138"/>
                      <a:pt x="114" y="138"/>
                      <a:pt x="118" y="138"/>
                    </a:cubicBezTo>
                    <a:cubicBezTo>
                      <a:pt x="118" y="134"/>
                      <a:pt x="118" y="131"/>
                      <a:pt x="11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E8461263-8F79-0803-1E17-B178B7D81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800" y="3460751"/>
                <a:ext cx="441325" cy="288925"/>
              </a:xfrm>
              <a:custGeom>
                <a:avLst/>
                <a:gdLst>
                  <a:gd name="T0" fmla="*/ 70 w 138"/>
                  <a:gd name="T1" fmla="*/ 73 h 90"/>
                  <a:gd name="T2" fmla="*/ 94 w 138"/>
                  <a:gd name="T3" fmla="*/ 0 h 90"/>
                  <a:gd name="T4" fmla="*/ 111 w 138"/>
                  <a:gd name="T5" fmla="*/ 5 h 90"/>
                  <a:gd name="T6" fmla="*/ 123 w 138"/>
                  <a:gd name="T7" fmla="*/ 10 h 90"/>
                  <a:gd name="T8" fmla="*/ 133 w 138"/>
                  <a:gd name="T9" fmla="*/ 21 h 90"/>
                  <a:gd name="T10" fmla="*/ 138 w 138"/>
                  <a:gd name="T11" fmla="*/ 53 h 90"/>
                  <a:gd name="T12" fmla="*/ 135 w 138"/>
                  <a:gd name="T13" fmla="*/ 58 h 90"/>
                  <a:gd name="T14" fmla="*/ 90 w 138"/>
                  <a:gd name="T15" fmla="*/ 83 h 90"/>
                  <a:gd name="T16" fmla="*/ 3 w 138"/>
                  <a:gd name="T17" fmla="*/ 59 h 90"/>
                  <a:gd name="T18" fmla="*/ 1 w 138"/>
                  <a:gd name="T19" fmla="*/ 52 h 90"/>
                  <a:gd name="T20" fmla="*/ 4 w 138"/>
                  <a:gd name="T21" fmla="*/ 23 h 90"/>
                  <a:gd name="T22" fmla="*/ 15 w 138"/>
                  <a:gd name="T23" fmla="*/ 10 h 90"/>
                  <a:gd name="T24" fmla="*/ 30 w 138"/>
                  <a:gd name="T25" fmla="*/ 5 h 90"/>
                  <a:gd name="T26" fmla="*/ 39 w 138"/>
                  <a:gd name="T27" fmla="*/ 2 h 90"/>
                  <a:gd name="T28" fmla="*/ 47 w 138"/>
                  <a:gd name="T29" fmla="*/ 6 h 90"/>
                  <a:gd name="T30" fmla="*/ 60 w 138"/>
                  <a:gd name="T31" fmla="*/ 49 h 90"/>
                  <a:gd name="T32" fmla="*/ 67 w 138"/>
                  <a:gd name="T33" fmla="*/ 69 h 90"/>
                  <a:gd name="T34" fmla="*/ 69 w 138"/>
                  <a:gd name="T35" fmla="*/ 74 h 90"/>
                  <a:gd name="T36" fmla="*/ 70 w 138"/>
                  <a:gd name="T37" fmla="*/ 7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8" h="90">
                    <a:moveTo>
                      <a:pt x="70" y="73"/>
                    </a:moveTo>
                    <a:cubicBezTo>
                      <a:pt x="78" y="49"/>
                      <a:pt x="86" y="25"/>
                      <a:pt x="94" y="0"/>
                    </a:cubicBezTo>
                    <a:cubicBezTo>
                      <a:pt x="100" y="2"/>
                      <a:pt x="105" y="3"/>
                      <a:pt x="111" y="5"/>
                    </a:cubicBezTo>
                    <a:cubicBezTo>
                      <a:pt x="115" y="7"/>
                      <a:pt x="119" y="8"/>
                      <a:pt x="123" y="10"/>
                    </a:cubicBezTo>
                    <a:cubicBezTo>
                      <a:pt x="128" y="12"/>
                      <a:pt x="132" y="16"/>
                      <a:pt x="133" y="21"/>
                    </a:cubicBezTo>
                    <a:cubicBezTo>
                      <a:pt x="135" y="31"/>
                      <a:pt x="137" y="42"/>
                      <a:pt x="138" y="53"/>
                    </a:cubicBezTo>
                    <a:cubicBezTo>
                      <a:pt x="138" y="55"/>
                      <a:pt x="137" y="57"/>
                      <a:pt x="135" y="58"/>
                    </a:cubicBezTo>
                    <a:cubicBezTo>
                      <a:pt x="122" y="70"/>
                      <a:pt x="108" y="79"/>
                      <a:pt x="90" y="83"/>
                    </a:cubicBezTo>
                    <a:cubicBezTo>
                      <a:pt x="57" y="90"/>
                      <a:pt x="28" y="82"/>
                      <a:pt x="3" y="59"/>
                    </a:cubicBezTo>
                    <a:cubicBezTo>
                      <a:pt x="2" y="58"/>
                      <a:pt x="0" y="55"/>
                      <a:pt x="1" y="52"/>
                    </a:cubicBezTo>
                    <a:cubicBezTo>
                      <a:pt x="1" y="43"/>
                      <a:pt x="3" y="33"/>
                      <a:pt x="4" y="23"/>
                    </a:cubicBezTo>
                    <a:cubicBezTo>
                      <a:pt x="5" y="17"/>
                      <a:pt x="9" y="12"/>
                      <a:pt x="15" y="10"/>
                    </a:cubicBezTo>
                    <a:cubicBezTo>
                      <a:pt x="20" y="8"/>
                      <a:pt x="25" y="7"/>
                      <a:pt x="30" y="5"/>
                    </a:cubicBezTo>
                    <a:cubicBezTo>
                      <a:pt x="33" y="4"/>
                      <a:pt x="36" y="3"/>
                      <a:pt x="39" y="2"/>
                    </a:cubicBezTo>
                    <a:cubicBezTo>
                      <a:pt x="45" y="0"/>
                      <a:pt x="45" y="1"/>
                      <a:pt x="47" y="6"/>
                    </a:cubicBezTo>
                    <a:cubicBezTo>
                      <a:pt x="51" y="20"/>
                      <a:pt x="56" y="34"/>
                      <a:pt x="60" y="49"/>
                    </a:cubicBezTo>
                    <a:cubicBezTo>
                      <a:pt x="63" y="55"/>
                      <a:pt x="65" y="62"/>
                      <a:pt x="67" y="69"/>
                    </a:cubicBezTo>
                    <a:cubicBezTo>
                      <a:pt x="68" y="71"/>
                      <a:pt x="68" y="72"/>
                      <a:pt x="69" y="74"/>
                    </a:cubicBezTo>
                    <a:cubicBezTo>
                      <a:pt x="69" y="74"/>
                      <a:pt x="70" y="74"/>
                      <a:pt x="70" y="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DDF7361F-254E-5D91-731C-696A79C97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175" y="3170238"/>
                <a:ext cx="292100" cy="290513"/>
              </a:xfrm>
              <a:custGeom>
                <a:avLst/>
                <a:gdLst>
                  <a:gd name="T0" fmla="*/ 44 w 91"/>
                  <a:gd name="T1" fmla="*/ 0 h 91"/>
                  <a:gd name="T2" fmla="*/ 72 w 91"/>
                  <a:gd name="T3" fmla="*/ 13 h 91"/>
                  <a:gd name="T4" fmla="*/ 75 w 91"/>
                  <a:gd name="T5" fmla="*/ 17 h 91"/>
                  <a:gd name="T6" fmla="*/ 83 w 91"/>
                  <a:gd name="T7" fmla="*/ 32 h 91"/>
                  <a:gd name="T8" fmla="*/ 77 w 91"/>
                  <a:gd name="T9" fmla="*/ 56 h 91"/>
                  <a:gd name="T10" fmla="*/ 74 w 91"/>
                  <a:gd name="T11" fmla="*/ 59 h 91"/>
                  <a:gd name="T12" fmla="*/ 64 w 91"/>
                  <a:gd name="T13" fmla="*/ 76 h 91"/>
                  <a:gd name="T14" fmla="*/ 25 w 91"/>
                  <a:gd name="T15" fmla="*/ 77 h 91"/>
                  <a:gd name="T16" fmla="*/ 15 w 91"/>
                  <a:gd name="T17" fmla="*/ 60 h 91"/>
                  <a:gd name="T18" fmla="*/ 10 w 91"/>
                  <a:gd name="T19" fmla="*/ 56 h 91"/>
                  <a:gd name="T20" fmla="*/ 1 w 91"/>
                  <a:gd name="T21" fmla="*/ 44 h 91"/>
                  <a:gd name="T22" fmla="*/ 9 w 91"/>
                  <a:gd name="T23" fmla="*/ 29 h 91"/>
                  <a:gd name="T24" fmla="*/ 12 w 91"/>
                  <a:gd name="T25" fmla="*/ 23 h 91"/>
                  <a:gd name="T26" fmla="*/ 29 w 91"/>
                  <a:gd name="T27" fmla="*/ 3 h 91"/>
                  <a:gd name="T28" fmla="*/ 44 w 91"/>
                  <a:gd name="T2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91">
                    <a:moveTo>
                      <a:pt x="44" y="0"/>
                    </a:moveTo>
                    <a:cubicBezTo>
                      <a:pt x="56" y="0"/>
                      <a:pt x="66" y="3"/>
                      <a:pt x="72" y="13"/>
                    </a:cubicBezTo>
                    <a:cubicBezTo>
                      <a:pt x="73" y="14"/>
                      <a:pt x="74" y="16"/>
                      <a:pt x="75" y="17"/>
                    </a:cubicBezTo>
                    <a:cubicBezTo>
                      <a:pt x="77" y="23"/>
                      <a:pt x="78" y="28"/>
                      <a:pt x="83" y="32"/>
                    </a:cubicBezTo>
                    <a:cubicBezTo>
                      <a:pt x="91" y="38"/>
                      <a:pt x="86" y="53"/>
                      <a:pt x="77" y="56"/>
                    </a:cubicBezTo>
                    <a:cubicBezTo>
                      <a:pt x="76" y="57"/>
                      <a:pt x="75" y="58"/>
                      <a:pt x="74" y="59"/>
                    </a:cubicBezTo>
                    <a:cubicBezTo>
                      <a:pt x="70" y="65"/>
                      <a:pt x="68" y="71"/>
                      <a:pt x="64" y="76"/>
                    </a:cubicBezTo>
                    <a:cubicBezTo>
                      <a:pt x="52" y="90"/>
                      <a:pt x="38" y="91"/>
                      <a:pt x="25" y="77"/>
                    </a:cubicBezTo>
                    <a:cubicBezTo>
                      <a:pt x="21" y="72"/>
                      <a:pt x="17" y="67"/>
                      <a:pt x="15" y="60"/>
                    </a:cubicBezTo>
                    <a:cubicBezTo>
                      <a:pt x="15" y="58"/>
                      <a:pt x="13" y="56"/>
                      <a:pt x="10" y="56"/>
                    </a:cubicBezTo>
                    <a:cubicBezTo>
                      <a:pt x="4" y="55"/>
                      <a:pt x="2" y="50"/>
                      <a:pt x="1" y="44"/>
                    </a:cubicBezTo>
                    <a:cubicBezTo>
                      <a:pt x="0" y="37"/>
                      <a:pt x="2" y="33"/>
                      <a:pt x="9" y="29"/>
                    </a:cubicBezTo>
                    <a:cubicBezTo>
                      <a:pt x="11" y="28"/>
                      <a:pt x="12" y="25"/>
                      <a:pt x="12" y="23"/>
                    </a:cubicBezTo>
                    <a:cubicBezTo>
                      <a:pt x="15" y="14"/>
                      <a:pt x="19" y="6"/>
                      <a:pt x="29" y="3"/>
                    </a:cubicBezTo>
                    <a:cubicBezTo>
                      <a:pt x="34" y="2"/>
                      <a:pt x="39" y="1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25D4EAB2-17F3-9C1D-D84D-37275D6DB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713" y="3525838"/>
                <a:ext cx="60325" cy="114300"/>
              </a:xfrm>
              <a:custGeom>
                <a:avLst/>
                <a:gdLst>
                  <a:gd name="T0" fmla="*/ 6 w 19"/>
                  <a:gd name="T1" fmla="*/ 0 h 36"/>
                  <a:gd name="T2" fmla="*/ 14 w 19"/>
                  <a:gd name="T3" fmla="*/ 0 h 36"/>
                  <a:gd name="T4" fmla="*/ 10 w 19"/>
                  <a:gd name="T5" fmla="*/ 36 h 36"/>
                  <a:gd name="T6" fmla="*/ 6 w 19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6">
                    <a:moveTo>
                      <a:pt x="6" y="0"/>
                    </a:moveTo>
                    <a:cubicBezTo>
                      <a:pt x="8" y="0"/>
                      <a:pt x="11" y="0"/>
                      <a:pt x="14" y="0"/>
                    </a:cubicBezTo>
                    <a:cubicBezTo>
                      <a:pt x="19" y="12"/>
                      <a:pt x="16" y="24"/>
                      <a:pt x="10" y="36"/>
                    </a:cubicBezTo>
                    <a:cubicBezTo>
                      <a:pt x="5" y="24"/>
                      <a:pt x="0" y="13"/>
                      <a:pt x="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2296E8C0-C1E9-BDB6-CA8B-2A3271599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238" y="3473451"/>
                <a:ext cx="44450" cy="36513"/>
              </a:xfrm>
              <a:custGeom>
                <a:avLst/>
                <a:gdLst>
                  <a:gd name="T0" fmla="*/ 14 w 14"/>
                  <a:gd name="T1" fmla="*/ 0 h 11"/>
                  <a:gd name="T2" fmla="*/ 14 w 14"/>
                  <a:gd name="T3" fmla="*/ 11 h 11"/>
                  <a:gd name="T4" fmla="*/ 0 w 14"/>
                  <a:gd name="T5" fmla="*/ 11 h 11"/>
                  <a:gd name="T6" fmla="*/ 0 w 14"/>
                  <a:gd name="T7" fmla="*/ 0 h 11"/>
                  <a:gd name="T8" fmla="*/ 14 w 14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14" y="0"/>
                    </a:moveTo>
                    <a:cubicBezTo>
                      <a:pt x="14" y="4"/>
                      <a:pt x="14" y="7"/>
                      <a:pt x="14" y="11"/>
                    </a:cubicBezTo>
                    <a:cubicBezTo>
                      <a:pt x="10" y="11"/>
                      <a:pt x="5" y="11"/>
                      <a:pt x="0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36DEA19-1184-88D9-95AE-76F32EDD4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D625BC-330F-E925-07D4-1D339097D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6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461D7B-954F-63BA-BE81-66AACEC361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0704" y="685800"/>
            <a:ext cx="9015984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Customer Service Alignment</a:t>
            </a:r>
          </a:p>
        </p:txBody>
      </p:sp>
      <p:pic>
        <p:nvPicPr>
          <p:cNvPr id="4" name="Content Placeholder 3" descr="Isolation, Communication, Coordination, Collaboration, Integration">
            <a:extLst>
              <a:ext uri="{FF2B5EF4-FFF2-40B4-BE49-F238E27FC236}">
                <a16:creationId xmlns:a16="http://schemas.microsoft.com/office/drawing/2014/main" id="{1A28D083-8C44-7727-EF5C-3530D9BBC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696" y="1516797"/>
            <a:ext cx="8141999" cy="4351338"/>
          </a:xfrm>
          <a:prstGeom prst="rect">
            <a:avLst/>
          </a:prstGeom>
        </p:spPr>
      </p:pic>
      <p:pic>
        <p:nvPicPr>
          <p:cNvPr id="5" name="Picture 4" descr="Definitions and graphic based upon the workforce system alignment model developed and used in system technical assistance by RSA's Workforce Innovation Technical Assistance Center - 2015-2020">
            <a:extLst>
              <a:ext uri="{FF2B5EF4-FFF2-40B4-BE49-F238E27FC236}">
                <a16:creationId xmlns:a16="http://schemas.microsoft.com/office/drawing/2014/main" id="{A753361F-4B62-21C2-880E-478F225D0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619" y="4952950"/>
            <a:ext cx="491380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10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47D528-A499-F44F-0A76-ED970762C3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6650" y="733425"/>
            <a:ext cx="9983788" cy="64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2020 State Plans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3A1477-0C7F-3C37-8BD3-711667240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Alaska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E8E6-195D-BB2E-E7E9-01BCEC6F2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25" y="2109788"/>
            <a:ext cx="2542767" cy="369724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Office of Apprenticeship (OA)- work with American Job Centers (AJCs) </a:t>
            </a:r>
          </a:p>
          <a:p>
            <a:r>
              <a:rPr lang="en-US" dirty="0">
                <a:solidFill>
                  <a:schemeClr val="tx1"/>
                </a:solidFill>
                <a:latin typeface="Montserrat Medium"/>
              </a:rPr>
              <a:t>Federal apprenticeship initiatives</a:t>
            </a:r>
          </a:p>
          <a:p>
            <a:r>
              <a:rPr lang="en-US" dirty="0">
                <a:solidFill>
                  <a:schemeClr val="tx1"/>
                </a:solidFill>
                <a:latin typeface="Montserrat Medium"/>
              </a:rPr>
              <a:t>Apprenticeship strengthened career pathways</a:t>
            </a:r>
          </a:p>
          <a:p>
            <a:r>
              <a:rPr lang="en-US" dirty="0">
                <a:solidFill>
                  <a:schemeClr val="tx1"/>
                </a:solidFill>
                <a:latin typeface="Montserrat Medium"/>
              </a:rPr>
              <a:t>AJC staff training for business and job seeking customers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ACF533-557D-9618-324D-D46DCDB1E1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Kentucky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0E61D-5D63-4A07-263E-B6F952EE85C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64095" y="2101352"/>
            <a:ext cx="2542767" cy="370568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1800">
                <a:solidFill>
                  <a:schemeClr val="tx1"/>
                </a:solidFill>
                <a:latin typeface="Montserrat Medium"/>
              </a:rPr>
              <a:t>SAA and KY Workforce Development Cabinet  </a:t>
            </a:r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  <a:latin typeface="Montserrat Medium"/>
              </a:rPr>
              <a:t>Support business through the AJCs</a:t>
            </a:r>
          </a:p>
          <a:p>
            <a:r>
              <a:rPr lang="en-US" sz="1800">
                <a:solidFill>
                  <a:schemeClr val="tx1"/>
                </a:solidFill>
                <a:latin typeface="Montserrat Medium"/>
              </a:rPr>
              <a:t>Consultants work with job seeker and business </a:t>
            </a:r>
          </a:p>
          <a:p>
            <a:r>
              <a:rPr lang="en-US" sz="1800">
                <a:solidFill>
                  <a:schemeClr val="tx1"/>
                </a:solidFill>
                <a:latin typeface="Montserrat Medium"/>
              </a:rPr>
              <a:t>AJC is concierge for employers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B7C4241-3A58-6A24-8609-B90500F22B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Connecticut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DD6CF0-A00F-6631-8B92-6C48E49ECE2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101351"/>
            <a:ext cx="2580503" cy="370568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tx1"/>
                </a:solidFill>
                <a:latin typeface="Montserrat Medium"/>
              </a:rPr>
              <a:t>SAA and CT DOL</a:t>
            </a:r>
          </a:p>
          <a:p>
            <a:r>
              <a:rPr lang="en-US" sz="1800">
                <a:solidFill>
                  <a:schemeClr val="tx1"/>
                </a:solidFill>
                <a:latin typeface="Montserrat Medium"/>
              </a:rPr>
              <a:t>Eligible Training Provider List</a:t>
            </a:r>
          </a:p>
          <a:p>
            <a:r>
              <a:rPr lang="en-US" sz="1800">
                <a:solidFill>
                  <a:schemeClr val="tx1"/>
                </a:solidFill>
                <a:latin typeface="Montserrat Medium"/>
              </a:rPr>
              <a:t>Apprenticeship Training Representatives (ATRs) support Business Service Reps (BSRs) too</a:t>
            </a:r>
          </a:p>
          <a:p>
            <a:r>
              <a:rPr lang="en-US" sz="1800">
                <a:solidFill>
                  <a:schemeClr val="tx1"/>
                </a:solidFill>
                <a:latin typeface="Montserrat Medium"/>
              </a:rPr>
              <a:t>SAA support to workforce leadership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B74714-AC31-E7C6-6703-B09998BC9D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Wisconsin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EFDD01-4081-EF0E-3EBE-7D949E1613B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109788"/>
            <a:ext cx="2580503" cy="370568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3300">
                <a:solidFill>
                  <a:schemeClr val="tx1"/>
                </a:solidFill>
              </a:rPr>
              <a:t>WI Bureau of Apprenticeship Standards is SAA</a:t>
            </a:r>
          </a:p>
          <a:p>
            <a:pPr>
              <a:lnSpc>
                <a:spcPct val="110000"/>
              </a:lnSpc>
            </a:pPr>
            <a:r>
              <a:rPr lang="en-US" sz="3300">
                <a:solidFill>
                  <a:schemeClr val="tx1"/>
                </a:solidFill>
              </a:rPr>
              <a:t>Engaged partnership of workforce systems</a:t>
            </a:r>
          </a:p>
          <a:p>
            <a:pPr>
              <a:lnSpc>
                <a:spcPct val="110000"/>
              </a:lnSpc>
            </a:pPr>
            <a:r>
              <a:rPr lang="en-US" sz="3300">
                <a:solidFill>
                  <a:schemeClr val="tx1"/>
                </a:solidFill>
              </a:rPr>
              <a:t>Provide info and training to programs operating in AJCs</a:t>
            </a:r>
          </a:p>
          <a:p>
            <a:pPr>
              <a:lnSpc>
                <a:spcPct val="110000"/>
              </a:lnSpc>
            </a:pPr>
            <a:r>
              <a:rPr lang="en-US" sz="3300">
                <a:solidFill>
                  <a:schemeClr val="tx1"/>
                </a:solidFill>
              </a:rPr>
              <a:t>SAA, businesses, and job seekers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E9FEE6-C80C-DABD-EA55-03440CE0B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5A3A96-201D-8C3E-59B3-914013960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92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6D45-8D08-B89F-0C7C-DB155E5EE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2210281"/>
          </a:xfrm>
        </p:spPr>
        <p:txBody>
          <a:bodyPr>
            <a:normAutofit/>
          </a:bodyPr>
          <a:lstStyle/>
          <a:p>
            <a:r>
              <a:rPr lang="en-US" sz="4400" kern="100">
                <a:effectLst/>
                <a:latin typeface="Montserrat"/>
                <a:ea typeface="Calibri" panose="020F0502020204030204" pitchFamily="34" charset="0"/>
                <a:cs typeface="Times New Roman"/>
              </a:rPr>
              <a:t>Voices from the Field</a:t>
            </a:r>
            <a:br>
              <a:rPr lang="en-US" sz="4400" kern="100">
                <a:effectLst/>
                <a:latin typeface="Montserrat"/>
                <a:ea typeface="Calibri" panose="020F0502020204030204" pitchFamily="34" charset="0"/>
                <a:cs typeface="Times New Roman"/>
              </a:rPr>
            </a:br>
            <a:br>
              <a:rPr lang="en-US" sz="4400" kern="100">
                <a:effectLst/>
                <a:latin typeface="Montserrat"/>
                <a:ea typeface="Calibri" panose="020F0502020204030204" pitchFamily="34" charset="0"/>
                <a:cs typeface="Times New Roman"/>
              </a:rPr>
            </a:br>
            <a:r>
              <a:rPr lang="en-US" sz="4400" kern="100">
                <a:effectLst/>
                <a:latin typeface="Montserrat"/>
                <a:ea typeface="Calibri" panose="020F0502020204030204" pitchFamily="34" charset="0"/>
                <a:cs typeface="Times New Roman"/>
              </a:rPr>
              <a:t>CareerSource Florida Network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5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434595"/>
            <a:ext cx="11015310" cy="1325563"/>
          </a:xfrm>
        </p:spPr>
        <p:txBody>
          <a:bodyPr>
            <a:normAutofit/>
          </a:bodyPr>
          <a:lstStyle/>
          <a:p>
            <a:r>
              <a:rPr lang="en-US" sz="4400" kern="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Florida Panelists</a:t>
            </a:r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19" name="Picture Placeholder 18" descr="Susan Bosse">
            <a:extLst>
              <a:ext uri="{FF2B5EF4-FFF2-40B4-BE49-F238E27FC236}">
                <a16:creationId xmlns:a16="http://schemas.microsoft.com/office/drawing/2014/main" id="{AD8A716A-BB9C-DAF5-9D8F-4FAD21C448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9323" b="9323"/>
          <a:stretch/>
        </p:blipFill>
        <p:spPr>
          <a:xfrm>
            <a:off x="1605240" y="2007992"/>
            <a:ext cx="2066302" cy="1859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3EDD98-27B0-253B-F6E8-186837B96E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27438" y="4154596"/>
            <a:ext cx="2419350" cy="1254125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/>
              <a:t>Susan </a:t>
            </a:r>
            <a:r>
              <a:rPr lang="en-US" sz="2400" b="1" err="1"/>
              <a:t>Bosse</a:t>
            </a:r>
            <a:endParaRPr lang="en-US" sz="2400" b="1"/>
          </a:p>
          <a:p>
            <a:r>
              <a:rPr lang="en-US"/>
              <a:t>Director, Workforce Program Development</a:t>
            </a:r>
          </a:p>
          <a:p>
            <a:r>
              <a:rPr lang="en-US"/>
              <a:t>CareerSource Florida</a:t>
            </a:r>
          </a:p>
        </p:txBody>
      </p:sp>
      <p:pic>
        <p:nvPicPr>
          <p:cNvPr id="21" name="Picture 20" descr="Anne Everly">
            <a:extLst>
              <a:ext uri="{FF2B5EF4-FFF2-40B4-BE49-F238E27FC236}">
                <a16:creationId xmlns:a16="http://schemas.microsoft.com/office/drawing/2014/main" id="{A7DF0C9E-6C67-F806-3B42-63B7524A43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262" b="10262"/>
          <a:stretch/>
        </p:blipFill>
        <p:spPr>
          <a:xfrm>
            <a:off x="5013821" y="1970995"/>
            <a:ext cx="1980008" cy="1972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C7FC2DD-A847-57B3-3C38-8D9989F32353}"/>
              </a:ext>
            </a:extLst>
          </p:cNvPr>
          <p:cNvSpPr txBox="1">
            <a:spLocks/>
          </p:cNvSpPr>
          <p:nvPr/>
        </p:nvSpPr>
        <p:spPr>
          <a:xfrm>
            <a:off x="4681032" y="4154595"/>
            <a:ext cx="2645585" cy="1730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/>
              <a:t>Anne Everly</a:t>
            </a:r>
          </a:p>
          <a:p>
            <a:r>
              <a:rPr lang="en-US" sz="1600"/>
              <a:t>Region 6, Apprenticeship Training Representative</a:t>
            </a:r>
          </a:p>
          <a:p>
            <a:r>
              <a:rPr lang="en-US" sz="1600"/>
              <a:t>Florida Department of Education</a:t>
            </a:r>
          </a:p>
        </p:txBody>
      </p:sp>
      <p:pic>
        <p:nvPicPr>
          <p:cNvPr id="12" name="Picture Placeholder 11" descr="Melissa Byers">
            <a:extLst>
              <a:ext uri="{FF2B5EF4-FFF2-40B4-BE49-F238E27FC236}">
                <a16:creationId xmlns:a16="http://schemas.microsoft.com/office/drawing/2014/main" id="{BDDF78A1-3309-F436-C191-5B8C4683E7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9585" b="9585"/>
          <a:stretch/>
        </p:blipFill>
        <p:spPr>
          <a:xfrm>
            <a:off x="8336108" y="1966167"/>
            <a:ext cx="2202918" cy="198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352DA1-A25C-C76B-ED98-98B2A209465A}"/>
              </a:ext>
            </a:extLst>
          </p:cNvPr>
          <p:cNvSpPr txBox="1">
            <a:spLocks/>
          </p:cNvSpPr>
          <p:nvPr/>
        </p:nvSpPr>
        <p:spPr>
          <a:xfrm>
            <a:off x="8067819" y="4224589"/>
            <a:ext cx="2739495" cy="1254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Melissa Byers</a:t>
            </a:r>
          </a:p>
          <a:p>
            <a:r>
              <a:rPr lang="en-US"/>
              <a:t>Business Liaison and Apprenticeship Navigator</a:t>
            </a:r>
          </a:p>
          <a:p>
            <a:r>
              <a:rPr lang="en-US"/>
              <a:t>CareerSource Brevard</a:t>
            </a:r>
          </a:p>
        </p:txBody>
      </p:sp>
    </p:spTree>
    <p:extLst>
      <p:ext uri="{BB962C8B-B14F-4D97-AF65-F5344CB8AC3E}">
        <p14:creationId xmlns:p14="http://schemas.microsoft.com/office/powerpoint/2010/main" val="3703091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_Flow_SignoffStatus xmlns="2f00f82b-dce9-458f-ab1d-1c5fd145e219" xsi:nil="true"/>
    <ClassificationLevel xmlns="2f00f82b-dce9-458f-ab1d-1c5fd145e21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C87080-A41A-4E57-BCC3-F4AE0E69C9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38901A-EABA-4C2B-9F78-1D1DAD3FB7D4}">
  <ds:schemaRefs>
    <ds:schemaRef ds:uri="http://purl.org/dc/terms/"/>
    <ds:schemaRef ds:uri="http://schemas.microsoft.com/office/infopath/2007/PartnerControls"/>
    <ds:schemaRef ds:uri="http://www.w3.org/XML/1998/namespace"/>
    <ds:schemaRef ds:uri="4cd59d27-ca2b-4708-b9c7-7fa281384922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2f00f82b-dce9-458f-ab1d-1c5fd145e21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9D2A00C-A2C6-40FF-9FCD-433D568FE9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518</Words>
  <Application>Microsoft Office PowerPoint</Application>
  <PresentationFormat>Widescreen</PresentationFormat>
  <Paragraphs>92</Paragraphs>
  <Slides>14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Montserrat</vt:lpstr>
      <vt:lpstr>Montserrat Medium</vt:lpstr>
      <vt:lpstr>Montserrat SemiBold</vt:lpstr>
      <vt:lpstr>Wingdings</vt:lpstr>
      <vt:lpstr>Office Theme</vt:lpstr>
      <vt:lpstr>Demonstrated State Apprenticeship Leadership in 2020 Unified/Combined Plans</vt:lpstr>
      <vt:lpstr>Welcome and Agenda</vt:lpstr>
      <vt:lpstr>Presenter</vt:lpstr>
      <vt:lpstr>Apprenticeship Expertise in American Job Centers</vt:lpstr>
      <vt:lpstr>Importance of Expertise in the AJC</vt:lpstr>
      <vt:lpstr>Customer Service Alignment</vt:lpstr>
      <vt:lpstr>2020 State Plans</vt:lpstr>
      <vt:lpstr>Voices from the Field  CareerSource Florida Network</vt:lpstr>
      <vt:lpstr>Florida Panelists</vt:lpstr>
      <vt:lpstr>Questions and Discussion</vt:lpstr>
      <vt:lpstr>Contact Us</vt:lpstr>
      <vt:lpstr>Become a Center Partner</vt:lpstr>
      <vt:lpstr>Save the Date</vt:lpstr>
      <vt:lpstr>Email us your questions at RA_COE@SafalPartners.com</vt:lpstr>
    </vt:vector>
  </TitlesOfParts>
  <Manager>Jana Bauer, 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Demonstrated State Apprenticeship Leadership in 2020 Unified/Combined Plans</dc:title>
  <dc:creator>Doug Keast</dc:creator>
  <cp:keywords>Registered Apprenticeship, Workforce</cp:keywords>
  <cp:lastModifiedBy>Colleen Beck</cp:lastModifiedBy>
  <cp:revision>3</cp:revision>
  <dcterms:created xsi:type="dcterms:W3CDTF">2022-12-02T14:40:35Z</dcterms:created>
  <dcterms:modified xsi:type="dcterms:W3CDTF">2025-03-13T17:28:01Z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  <property fmtid="{D5CDD505-2E9C-101B-9397-08002B2CF9AE}" pid="4" name="Order">
    <vt:lpwstr>37159400.0000000</vt:lpwstr>
  </property>
  <property fmtid="{D5CDD505-2E9C-101B-9397-08002B2CF9AE}" pid="5" name="_ExtendedDescription">
    <vt:lpwstr/>
  </property>
</Properties>
</file>