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5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715" r:id="rId6"/>
    <p:sldMasterId id="2147483735" r:id="rId7"/>
    <p:sldMasterId id="2147483755" r:id="rId8"/>
    <p:sldMasterId id="2147483778" r:id="rId9"/>
    <p:sldMasterId id="2147483799" r:id="rId10"/>
  </p:sldMasterIdLst>
  <p:notesMasterIdLst>
    <p:notesMasterId r:id="rId56"/>
  </p:notesMasterIdLst>
  <p:sldIdLst>
    <p:sldId id="257" r:id="rId11"/>
    <p:sldId id="264" r:id="rId12"/>
    <p:sldId id="1774" r:id="rId13"/>
    <p:sldId id="1737" r:id="rId14"/>
    <p:sldId id="1835" r:id="rId15"/>
    <p:sldId id="1836" r:id="rId16"/>
    <p:sldId id="731" r:id="rId17"/>
    <p:sldId id="732" r:id="rId18"/>
    <p:sldId id="2147327213" r:id="rId19"/>
    <p:sldId id="749" r:id="rId20"/>
    <p:sldId id="1782" r:id="rId21"/>
    <p:sldId id="2147327194" r:id="rId22"/>
    <p:sldId id="746" r:id="rId23"/>
    <p:sldId id="2147327204" r:id="rId24"/>
    <p:sldId id="2147327205" r:id="rId25"/>
    <p:sldId id="2147327211" r:id="rId26"/>
    <p:sldId id="2147327210" r:id="rId27"/>
    <p:sldId id="2147327209" r:id="rId28"/>
    <p:sldId id="1837" r:id="rId29"/>
    <p:sldId id="1778" r:id="rId30"/>
    <p:sldId id="2147327187" r:id="rId31"/>
    <p:sldId id="1748" r:id="rId32"/>
    <p:sldId id="2147327215" r:id="rId33"/>
    <p:sldId id="2147327200" r:id="rId34"/>
    <p:sldId id="2147327183" r:id="rId35"/>
    <p:sldId id="2147327201" r:id="rId36"/>
    <p:sldId id="2147327181" r:id="rId37"/>
    <p:sldId id="1812" r:id="rId38"/>
    <p:sldId id="2147327197" r:id="rId39"/>
    <p:sldId id="2147327198" r:id="rId40"/>
    <p:sldId id="2147327193" r:id="rId41"/>
    <p:sldId id="726" r:id="rId42"/>
    <p:sldId id="2147327180" r:id="rId43"/>
    <p:sldId id="2147327202" r:id="rId44"/>
    <p:sldId id="2147327212" r:id="rId45"/>
    <p:sldId id="2147327190" r:id="rId46"/>
    <p:sldId id="2147327203" r:id="rId47"/>
    <p:sldId id="1786" r:id="rId48"/>
    <p:sldId id="735" r:id="rId49"/>
    <p:sldId id="736" r:id="rId50"/>
    <p:sldId id="737" r:id="rId51"/>
    <p:sldId id="738" r:id="rId52"/>
    <p:sldId id="1736" r:id="rId53"/>
    <p:sldId id="2147327177" r:id="rId54"/>
    <p:sldId id="1845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964440C-BA94-559B-93E6-60A39BE3C5C9}" name="Christian Lagarde" initials="CL" userId="S::christian.lagarde@safalpartners.com::bbadefa7-54d6-496c-989e-d96864667ad8" providerId="AD"/>
  <p188:author id="{9488F434-6523-76ED-5119-E7BEB2007D39}" name="Haylie Schuster" initials="HS" userId="S::Haylie.Schuster@safalpartners.com::2d43d25b-5453-4c71-bb4f-021108d57edd" providerId="AD"/>
  <p188:author id="{F4163442-F286-172A-646F-BF7FB8052BBF}" name="Alan Dodkowitz" initials="" userId="S::alan.dodkowitz@safalpartners.com::77e67509-39e7-4278-826a-eddbfd8246a9" providerId="AD"/>
  <p188:author id="{B794D248-F0ED-A1C8-8CD5-B6B272297416}" name="Angela Baker" initials="AB" userId="S::angela.baker@safalpartners.com::5b66e0e0-b965-472e-8456-f8b5376d6888" providerId="AD"/>
  <p188:author id="{B559C752-2525-71CB-7807-7B9AB669AB9E}" name="Clare Vanderpool" initials="CV" userId="S::clare.vanderpool@safalpartners.com::e960daf4-3a69-4cc2-9c12-e5ed686c0160" providerId="AD"/>
  <p188:author id="{4D723054-ADF4-E965-A74C-B9296C50F51A}" name="Judy Blanchard" initials="JB" userId="S::judy.blanchard@safalpartners.com::996cf39c-9499-4183-809a-e47cbd595690" providerId="AD"/>
  <p188:author id="{1C363978-593C-497C-1A28-B2866C017889}" name="Lauren Fraulo" initials="LF" userId="S::Lauren.Fraulo@safalpartners.com::d323c613-e09b-4858-ba6f-779347ece142" providerId="AD"/>
  <p188:author id="{6C9E338E-3575-D922-8638-DBB3198D8DE7}" name="Katie Adams" initials="KA" userId="S::Katie.Adams@safalpartners.com::9f2e6d00-44bd-4c75-9c75-d813f6b933da" providerId="AD"/>
  <p188:author id="{F5CDE29B-3EFC-D5BE-8DDE-F756FF4E4250}" name="Jana Bauer" initials="JB" userId="S::jana.bauer@safalpartners.com::f18a3f3c-4c69-4a10-b4b6-ac99762a0cf5" providerId="AD"/>
  <p188:author id="{CE21EBCB-E5FB-F1E1-A17D-C1C739217AFE}" name="Katie Adams" initials="KA" userId="S::katie.adams@safalpartners.com::9f2e6d00-44bd-4c75-9c75-d813f6b933da" providerId="AD"/>
  <p188:author id="{8885EAF5-A2DF-7948-9D26-6EB82AE714C3}" name="Colleen Beck" initials="CB" userId="S::colleen.beck@safalpartners.com::ba75c042-afab-452f-9300-eeb2d9ca8f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015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97EB16-A532-4C4C-A194-D1CC29D6358C}" v="4" dt="2025-02-25T21:17:32.895"/>
    <p1510:client id="{543B7FFA-EEC6-A447-2CA9-4714F88E7153}" v="1" dt="2025-02-25T21:29:25.863"/>
    <p1510:client id="{CAA03D1E-44E8-5156-C82F-3AEAC0F5ED3C}" v="1" dt="2025-02-25T21:14:12.0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652" autoAdjust="0"/>
  </p:normalViewPr>
  <p:slideViewPr>
    <p:cSldViewPr snapToGrid="0">
      <p:cViewPr varScale="1">
        <p:scale>
          <a:sx n="83" d="100"/>
          <a:sy n="83" d="100"/>
        </p:scale>
        <p:origin x="10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microsoft.com/office/2015/10/relationships/revisionInfo" Target="revisionInfo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>
                <a:latin typeface="Montserrat" panose="00000500000000000000" pitchFamily="2" charset="0"/>
              </a:rPr>
              <a:t>Active youth apprentices (ages 16 to 24), by age,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Active youth apprentices (ages 16 to 24), by age, 2021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FED5A497-2C67-4824-A0AC-4F55EBB0A4B5}" type="VALUE">
                      <a:rPr lang="en-US" sz="1400">
                        <a:latin typeface="Montserrat" panose="00000500000000000000" pitchFamily="2" charset="0"/>
                      </a:rPr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9BF-4162-A76D-0258471C7C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400" b="0" i="0" u="none" strike="noStrike" kern="1200" baseline="0">
                    <a:solidFill>
                      <a:prstClr val="white">
                        <a:lumMod val="85000"/>
                      </a:prst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Sheet1!$A$2:$A$10</c:f>
              <c:numCache>
                <c:formatCode>General</c:formatCode>
                <c:ptCount val="9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  <c:pt idx="6">
                  <c:v>22</c:v>
                </c:pt>
                <c:pt idx="7">
                  <c:v>23</c:v>
                </c:pt>
                <c:pt idx="8">
                  <c:v>24</c:v>
                </c:pt>
              </c:numCache>
            </c:numRef>
          </c:cat>
          <c:val>
            <c:numRef>
              <c:f>Sheet1!$B$2:$B$10</c:f>
              <c:numCache>
                <c:formatCode>#,##0</c:formatCode>
                <c:ptCount val="9"/>
                <c:pt idx="0" formatCode="General">
                  <c:v>538</c:v>
                </c:pt>
                <c:pt idx="1">
                  <c:v>1820</c:v>
                </c:pt>
                <c:pt idx="2">
                  <c:v>14473</c:v>
                </c:pt>
                <c:pt idx="3">
                  <c:v>32083</c:v>
                </c:pt>
                <c:pt idx="4">
                  <c:v>33511</c:v>
                </c:pt>
                <c:pt idx="5">
                  <c:v>33361</c:v>
                </c:pt>
                <c:pt idx="6">
                  <c:v>33108</c:v>
                </c:pt>
                <c:pt idx="7">
                  <c:v>33201</c:v>
                </c:pt>
                <c:pt idx="8">
                  <c:v>31803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02-4034-9E94-A3B3DAE52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35437327"/>
        <c:axId val="1035428687"/>
      </c:barChart>
      <c:catAx>
        <c:axId val="10354373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428687"/>
        <c:crosses val="autoZero"/>
        <c:auto val="1"/>
        <c:lblAlgn val="ctr"/>
        <c:lblOffset val="100"/>
        <c:noMultiLvlLbl val="0"/>
      </c:catAx>
      <c:valAx>
        <c:axId val="1035428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5437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40C4E-0980-4EF8-8425-397399DB5E56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8BD9E7-D2BA-429C-84D5-A84CE229D8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1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8BD9E7-D2BA-429C-84D5-A84CE229D8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14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039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B935D-67C0-4CB8-9A3D-4C8D049FB3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94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9AC0-7D6D-9261-3DBC-3BBEDFE3B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8A3D4-85A0-F5ED-F50D-0510560D7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6A4FE-9935-9336-4019-CF0FA95B2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9CBB-BCAD-17F3-6BC5-4EE65CD04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40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462E-13F5-B0F8-6DA5-9A6F6CBA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F4C30-EA76-6383-7DF1-012FCB822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EC33F-6E0A-F34D-E16A-037ED1196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9B29-20CA-5466-3131-D9077C9E4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C5D5C-49E7-432C-9EC0-256838963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600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462E-13F5-B0F8-6DA5-9A6F6CBA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F4C30-EA76-6383-7DF1-012FCB822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EC33F-6E0A-F34D-E16A-037ED1196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9B29-20CA-5466-3131-D9077C9E4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C5D5C-49E7-432C-9EC0-256838963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544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462E-13F5-B0F8-6DA5-9A6F6CBA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F4C30-EA76-6383-7DF1-012FCB822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EC33F-6E0A-F34D-E16A-037ED1196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9B29-20CA-5466-3131-D9077C9E4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C5D5C-49E7-432C-9EC0-256838963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881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E462E-13F5-B0F8-6DA5-9A6F6CBAA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F4C30-EA76-6383-7DF1-012FCB822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EC33F-6E0A-F34D-E16A-037ED1196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4B9B29-20CA-5466-3131-D9077C9E4D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C5D5C-49E7-432C-9EC0-256838963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5118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9AC0-7D6D-9261-3DBC-3BBEDFE3B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8A3D4-85A0-F5ED-F50D-0510560D7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6A4FE-9935-9336-4019-CF0FA95B2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9CBB-BCAD-17F3-6BC5-4EE65CD04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540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827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83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CB9C84-A7DA-45F9-846D-9152DECA82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4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427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2F3256-0F80-4475-8BEB-548FAFFD8D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062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9AC0-7D6D-9261-3DBC-3BBEDFE3B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8A3D4-85A0-F5ED-F50D-0510560D7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6A4FE-9935-9336-4019-CF0FA95B2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9CBB-BCAD-17F3-6BC5-4EE65CD04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338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0" dirty="0">
              <a:solidFill>
                <a:srgbClr val="000000"/>
              </a:solidFill>
              <a:effectLst/>
              <a:highlight>
                <a:srgbClr val="FFFFFF"/>
              </a:highlight>
              <a:latin typeface="Poppins" panose="00000500000000000000" pitchFamily="2" charset="0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5717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2427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9AC0-7D6D-9261-3DBC-3BBEDFE3B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C8A3D4-85A0-F5ED-F50D-0510560D7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96A4FE-9935-9336-4019-CF0FA95B2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F9CBB-BCAD-17F3-6BC5-4EE65CD04D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342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760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2066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5742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6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2F87B3-AEC0-4A48-9BB8-61B7C21FDC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6104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DE0BF5-9FF1-4C6A-B846-D964AC03F8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736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70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926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0428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1702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4103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90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3304C6-EB7D-9F46-B615-FB7AF52474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825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BC5D5C-49E7-432C-9EC0-256838963A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093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81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F3256-0F80-4475-8BEB-548FAFFD8D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479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6B935D-67C0-4CB8-9A3D-4C8D049FB3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253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60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E048EE-F6E1-1C4C-9881-042DFC316FD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360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570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B935D-67C0-4CB8-9A3D-4C8D049FB3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88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F87B3-AEC0-4A48-9BB8-61B7C21FDC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63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image" Target="../media/image13.jpe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jpe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jpeg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6.jpeg"/><Relationship Id="rId4" Type="http://schemas.openxmlformats.org/officeDocument/2006/relationships/image" Target="../media/image20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2.png"/><Relationship Id="rId4" Type="http://schemas.openxmlformats.org/officeDocument/2006/relationships/image" Target="../media/image26.jpe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7.jpeg"/><Relationship Id="rId4" Type="http://schemas.openxmlformats.org/officeDocument/2006/relationships/image" Target="../media/image20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11.jpe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5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png"/><Relationship Id="rId4" Type="http://schemas.openxmlformats.org/officeDocument/2006/relationships/image" Target="../media/image13.jpeg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6.jpe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jpe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jpeg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jpe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E7EC7-E0E6-9A26-4722-278257DEBF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9739" y="3786002"/>
            <a:ext cx="1022842" cy="1022842"/>
          </a:xfrm>
          <a:prstGeom prst="rect">
            <a:avLst/>
          </a:prstGeom>
        </p:spPr>
      </p:pic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783C64A-BC90-F9AC-73BD-DDAF7B9F9B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52" y="3696747"/>
            <a:ext cx="1166016" cy="116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78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108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2916874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21E51AE-CD05-0F2C-6F10-2C266043D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730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2928593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A2B20BF-80FA-7755-9749-39F6FF2042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567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288756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BB96718-B563-6904-BD13-73AAF22C66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586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2899289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7357E19-6775-073B-B4D8-5D03544678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561" y="5973294"/>
            <a:ext cx="766112" cy="766112"/>
          </a:xfrm>
          <a:prstGeom prst="rect">
            <a:avLst/>
          </a:prstGeom>
        </p:spPr>
      </p:pic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6358424-88F3-519C-FD33-B55BDAA8232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793" y="5905615"/>
            <a:ext cx="901470" cy="9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443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2928595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970132D3-8068-D6A0-3F26-182EBDA094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19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9041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7569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690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442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15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8C3435C-B0A9-FB5E-F6A6-0FFEA77299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0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49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2899286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846" y="-905254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1F1B74A-060E-6E8F-BD4A-DCA40CF46356}"/>
              </a:ext>
            </a:extLst>
          </p:cNvPr>
          <p:cNvSpPr/>
          <p:nvPr userDrawn="1"/>
        </p:nvSpPr>
        <p:spPr>
          <a:xfrm>
            <a:off x="2565023" y="6285364"/>
            <a:ext cx="616010" cy="296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B55DAD5-DA88-FBE2-FE3D-635D14E2A4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50366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9463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78536" y="6183788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C1B2321-C754-7BF6-8E97-20A6576814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24" y="5870274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223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91239" y="6275476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DBA45A0-B110-7CBC-BE63-AB44F97989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24" y="5870274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116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64795" y="625793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B28E5386-BAE9-AEA5-1173-BF49B32D8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24" y="5870274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6898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9537B62-BC4A-88B2-D566-37D7DFEE13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534062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F95869-0A80-FC41-DC98-0316448C7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0703" y="2909887"/>
            <a:ext cx="6576420" cy="26828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 sz="1800" i="1">
                <a:solidFill>
                  <a:schemeClr val="bg1"/>
                </a:solidFill>
                <a:latin typeface="Montserrat" panose="00000500000000000000" pitchFamily="2" charset="0"/>
              </a:defRPr>
            </a:lvl2pPr>
          </a:lstStyle>
          <a:p>
            <a:pPr lvl="1"/>
            <a:r>
              <a:rPr lang="en-US" i="1"/>
              <a:t>Subtitle goes in this space under the headline/title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2540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932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99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36" y="-4997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33D113A-AA66-171E-E580-3FD771077F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02775" y="111125"/>
            <a:ext cx="2349500" cy="35560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9903214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124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01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-12700" y="2326425"/>
            <a:ext cx="12192000" cy="1670665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55" y="249897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4149681"/>
            <a:ext cx="5181600" cy="25717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6055" y="4149681"/>
            <a:ext cx="5181600" cy="25237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784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229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49485824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3049158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8050" y="1718086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75254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815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7272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E881E40-8CC0-3153-E393-0BB08BE8410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7405521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62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 day,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3598979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87335FC-695C-4DDC-6CA1-2CB03F797B3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B10F397-0198-31FD-72FB-5ECC5CAF5DF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2927B1-44B5-DAEC-F0BE-3BA4F296AF7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9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7618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B0CB87-15DF-9EFE-851F-B01B16B57B2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1628454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3A80D1-A083-3EF9-D9DD-EE449CE390D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6275498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549489"/>
            <a:ext cx="12192000" cy="175869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4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6374697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DE61610-F43E-A95F-6A12-CFCDA518C6F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CABAB1A-E076-874D-80B6-9F044DB690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5C65980-7A06-CF20-C6CF-6BF923851D96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08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142994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536B7C-8F05-AC9E-7CAB-23369A2CCD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939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067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4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734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AB11E2A-7919-B5E0-4495-1031440315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27704" y="3947223"/>
            <a:ext cx="254881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980888E-FE60-C55B-AA2B-DBABF3E7E07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3502025" y="3948269"/>
            <a:ext cx="2593975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031272B-0DDF-6879-0069-9EDF3FB1C5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21509" y="3947223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3BCC3C4-2F24-04B5-8B2F-7013556EAC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866380" y="3930212"/>
            <a:ext cx="2519362" cy="18385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D2DD20D-6497-3AFF-0878-09900892D93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93100" y="109538"/>
            <a:ext cx="3355975" cy="357187"/>
          </a:xfrm>
        </p:spPr>
        <p:txBody>
          <a:bodyPr/>
          <a:lstStyle/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120818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C7D7C-07E0-687F-8A94-D2FB5F040717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247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2994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74846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917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13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2975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6505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17C274-7B9F-5F68-921C-3273C145A531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59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25F09-251E-949D-76E9-D2F2E2578052}"/>
              </a:ext>
            </a:extLst>
          </p:cNvPr>
          <p:cNvSpPr txBox="1"/>
          <p:nvPr userDrawn="1"/>
        </p:nvSpPr>
        <p:spPr>
          <a:xfrm>
            <a:off x="9238004" y="162370"/>
            <a:ext cx="251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3062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1280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336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CA56659-0295-DC49-5CAB-0410A6B632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842" y="3597734"/>
            <a:ext cx="1244526" cy="124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1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3EBFD-1480-A363-CBCE-D7C04CF386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600" y="5989568"/>
            <a:ext cx="782519" cy="782519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BB3A213-2004-A352-0D70-9FD4CE5012E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7F8CE2D-9B3F-D453-8730-4B61C348C9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48" y="5972941"/>
            <a:ext cx="815771" cy="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12912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2356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93A28BB-A271-7744-61DA-E65AAC78B8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738" y="4846716"/>
            <a:ext cx="1243584" cy="124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997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14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98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75754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50761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423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97913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966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4797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110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7D11A-CCD6-AD10-7F9B-85A02BDD950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3D0815-0AF7-B31E-A2FB-798F042223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797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81DC12F-8149-6E5B-6822-81E4392300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517" y="5864797"/>
            <a:ext cx="930952" cy="9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043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1FACF1-2F47-511F-4E8F-3365B25FCA00}"/>
              </a:ext>
            </a:extLst>
          </p:cNvPr>
          <p:cNvSpPr/>
          <p:nvPr userDrawn="1"/>
        </p:nvSpPr>
        <p:spPr>
          <a:xfrm>
            <a:off x="3785718" y="583109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5A33E3-E7E9-1305-EE40-F5B5CA24AE2A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A05F7C5-BA0E-DE7E-A587-C60A370EC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4065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357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D9A73E-576D-411F-F7CF-69C337012659}"/>
              </a:ext>
            </a:extLst>
          </p:cNvPr>
          <p:cNvSpPr txBox="1">
            <a:spLocks/>
          </p:cNvSpPr>
          <p:nvPr userDrawn="1"/>
        </p:nvSpPr>
        <p:spPr>
          <a:xfrm>
            <a:off x="8740256" y="6491164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6143787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D65924-343C-9527-CBB7-E3F5F4CA70D0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4F748F0-C51A-BEDF-CA10-D4B4C0CDA7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BD725E6-317E-C8DB-370F-3C966E092487}"/>
              </a:ext>
            </a:extLst>
          </p:cNvPr>
          <p:cNvSpPr txBox="1">
            <a:spLocks/>
          </p:cNvSpPr>
          <p:nvPr userDrawn="1"/>
        </p:nvSpPr>
        <p:spPr>
          <a:xfrm>
            <a:off x="8545941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52645142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9233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994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0D5503-8D78-D69C-23DF-CB2BF16C4706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F8B06C6-170B-7C1F-A31E-7A40EC9F8F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118" y="5959824"/>
            <a:ext cx="806029" cy="80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6262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0316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1653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1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788" y="2232453"/>
            <a:ext cx="2580503" cy="364213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SemiBold" panose="02000505000000020004" pitchFamily="2" charset="77"/>
                <a:ea typeface="+mn-ea"/>
                <a:cs typeface="+mn-cs"/>
              </a:rPr>
              <a:t>#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34C0678-F71F-6818-FA4B-F05C8B456FD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383691" y="2232452"/>
            <a:ext cx="2580503" cy="380387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5329397-B11E-C35F-F201-B5A1165B1AA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0394" y="2232452"/>
            <a:ext cx="2580503" cy="380602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4885F35-AEFC-6526-6D2E-1482DB69AE4F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73297" y="2232451"/>
            <a:ext cx="2580503" cy="380838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9F6E93B-BED8-D408-26E6-A37A188EEA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650" y="733425"/>
            <a:ext cx="9983788" cy="641350"/>
          </a:xfrm>
        </p:spPr>
        <p:txBody>
          <a:bodyPr>
            <a:noAutofit/>
          </a:bodyPr>
          <a:lstStyle>
            <a:lvl1pPr marL="0" indent="0">
              <a:buNone/>
              <a:defRPr sz="4400" b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32A581D-1406-27C8-CF5E-E422C012E30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875" y="1692275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1220C22-B8AC-D9A8-5C85-58D24326DB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6042" y="1687047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21D8910-8AD0-34DC-B3FC-F29AFC8B16D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41209" y="1683838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CEFEE437-EB0E-51F6-500A-273FA1C3E1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3297" y="1695746"/>
            <a:ext cx="2579688" cy="417513"/>
          </a:xfrm>
          <a:solidFill>
            <a:srgbClr val="00015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F939C90-2F57-872D-FB9D-744150B8F4BB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59891" y="5658990"/>
            <a:ext cx="2580503" cy="104414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A51E9F-1329-0AC6-3FAC-B514D1C3F4C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2199E1B3-520A-BF86-093F-929638A884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C816666-4910-537E-E5B5-0F012CC2D1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02775" y="128588"/>
            <a:ext cx="2008188" cy="336550"/>
          </a:xfrm>
        </p:spPr>
        <p:txBody>
          <a:bodyPr/>
          <a:lstStyle/>
          <a:p>
            <a:pPr lvl="0"/>
            <a:r>
              <a:rPr lang="en-US"/>
              <a:t>Click to</a:t>
            </a:r>
          </a:p>
        </p:txBody>
      </p:sp>
    </p:spTree>
    <p:extLst>
      <p:ext uri="{BB962C8B-B14F-4D97-AF65-F5344CB8AC3E}">
        <p14:creationId xmlns:p14="http://schemas.microsoft.com/office/powerpoint/2010/main" val="3596872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2233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g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22395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9D5408E-8890-9EDB-C1C6-E6EE818A67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A95CAB-F40C-C320-68BC-838BDA11E2D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797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2" y="-3085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B2E6663-14B4-B447-3898-5F932BE9CC8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0491" y="3992563"/>
            <a:ext cx="5181600" cy="12431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36310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8DB87C3-54EC-75BB-0F0C-5593B3F99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E0257D4-1209-75FD-6A93-30A7410D36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BBA92F-BBDE-F32B-2399-F7D39EF0D3F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229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081D7D-D932-C838-195D-A85B98A0E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91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8BDA0A6-B2D8-E625-55E8-7B8543804D6A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1158778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4BFC0DA-81A1-D6E5-E865-853DA58A0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6DA9A10-A43A-FC65-F8EB-553E33DE7D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88AEED-9E99-6C03-ABF6-A50127B5A9B5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2573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0C7E5D-350B-7CD6-2475-8A53062E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276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9032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60471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3AB1EC-499C-9069-1418-41DE96AE92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836738"/>
            <a:ext cx="5195888" cy="4335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5E2E95-82B4-489B-49B1-A756A684AAF7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658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ecorative image of peole in bubbles/circles in front of a background showing a large city. Includes Safal Partners' logo and Center of Excellence seal.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5B4DEE-6F20-E849-CC39-02548226E158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0939374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1B0C1C-3869-A360-F963-62517172C3A6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60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DEC46768-6B8E-425B-7A3C-61A962ACCD0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3" y="5813128"/>
            <a:ext cx="1031875" cy="103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67794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AC0903-9736-7531-288A-CFB5ADF3B51C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7462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4174DD-2B90-E1D0-93CE-D957FF64E851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627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350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1D6F16-A202-A2EF-0D01-CBCB7986F8C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2523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91BC2-14B4-978E-B7E7-68B0BE7E2FA9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8954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3BDD13-E3F4-F209-CF9B-285C84EF2A25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31673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62C59-6296-3BBC-D3F5-6F285CA02D6D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660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1D71D3-BA26-3345-8BD5-73D532948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fld id="{D61AABEC-672F-4B68-B914-690DA978312C}" type="slidenum">
              <a:rPr lang="en-US" smtClean="0"/>
              <a:pPr algn="l"/>
              <a:t>‹#›</a:t>
            </a:fld>
            <a:r>
              <a:rPr lang="en-US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D6DB66-0C95-5271-4268-830EB859727A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3031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6350" y="2312237"/>
            <a:ext cx="12192000" cy="2233526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350" y="2"/>
            <a:ext cx="99230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5021" y="2856691"/>
            <a:ext cx="8935895" cy="104054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8DD73A9-D8C9-766C-D5FC-77D0697D7F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AC8479-6ADD-F7CC-FD04-D282EC4B265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9F3F7C-3389-A067-9790-11815A9DCBD4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01636362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87102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298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rge Title w 6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4732" y="1825625"/>
            <a:ext cx="181659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40886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40E10D-6D1C-6147-FD90-85895F929A5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58592" y="1846701"/>
            <a:ext cx="167784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3B42B2-763A-FE8C-06EB-45F87526C7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7754" y="1888331"/>
            <a:ext cx="1687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0AD4A6B-0625-05F5-FB69-D576479408B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04044" y="1879600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01CE14F5-B4BA-B117-E289-A0B88CE778D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9161" y="1888331"/>
            <a:ext cx="183184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3614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575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67680" cy="61777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6"/>
            <a:ext cx="3778250" cy="100751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1108" y="362085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D49950D-3C86-0D50-D318-CFF32E55CF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1108" y="259794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F093C8B-73C9-689E-87DB-2E68ADC4BB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46437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F1970FE-478D-C0A2-55E7-31297F174C9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65432" y="3866004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4097EB1E-69C8-DC9C-243A-13EB147A7F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65432" y="4898866"/>
            <a:ext cx="4335462" cy="8683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9511132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DCEE5-A0E4-3646-AA1F-A1B0A53C3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55" y="6215444"/>
            <a:ext cx="352884" cy="365125"/>
          </a:xfrm>
          <a:prstGeom prst="rect">
            <a:avLst/>
          </a:prstGeom>
        </p:spPr>
        <p:txBody>
          <a:bodyPr vert="horz" lIns="0" tIns="45708" rIns="0" bIns="45708" rtlCol="0" anchor="ctr"/>
          <a:lstStyle>
            <a:lvl1pPr algn="r">
              <a:defRPr lang="en-GB" sz="900" b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61AABEC-672F-4B68-B914-690DA978312C}" type="slidenum">
              <a:rPr lang="en-US" smtClean="0"/>
              <a:pPr/>
              <a:t>‹#›</a:t>
            </a:fld>
            <a:r>
              <a:rPr lang="en-US"/>
              <a:t> 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DD8E947-4754-8340-9527-945C0F1FC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42756" y="5726437"/>
            <a:ext cx="10506487" cy="249361"/>
          </a:xfrm>
          <a:prstGeom prst="rect">
            <a:avLst/>
          </a:prstGeom>
        </p:spPr>
        <p:txBody>
          <a:bodyPr vert="horz" lIns="0" tIns="45708" rIns="0" bIns="45708" rtlCol="0" anchor="ctr" anchorCtr="0"/>
          <a:lstStyle>
            <a:lvl1pPr>
              <a:defRPr lang="en-US" sz="9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977C82-B5B4-FC48-AB8C-91EAA611906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38200" y="1448001"/>
            <a:ext cx="10506487" cy="4038789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44389" indent="-311072">
              <a:lnSpc>
                <a:spcPct val="120000"/>
              </a:lnSpc>
              <a:spcBef>
                <a:spcPts val="1200"/>
              </a:spcBef>
              <a:buClrTx/>
              <a:buSzPct val="100000"/>
              <a:buFont typeface="Arial" panose="020B0604020202020204" pitchFamily="34" charset="0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lnSpc>
                <a:spcPct val="120000"/>
              </a:lnSpc>
              <a:spcBef>
                <a:spcPts val="1200"/>
              </a:spcBef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r>
              <a:rPr lang="en-GB"/>
              <a:t>Your text here</a:t>
            </a:r>
          </a:p>
          <a:p>
            <a:pPr lvl="1"/>
            <a:r>
              <a:rPr lang="en-GB"/>
              <a:t>Text level 1</a:t>
            </a:r>
          </a:p>
          <a:p>
            <a:pPr lvl="2"/>
            <a:r>
              <a:rPr lang="en-GB"/>
              <a:t>Text level 2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7B169F6-E67B-9142-BD40-8381CE5BFA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6051"/>
            <a:ext cx="10678512" cy="480131"/>
          </a:xfrm>
        </p:spPr>
        <p:txBody>
          <a:bodyPr anchor="t" anchorCtr="0">
            <a:spAutoFit/>
          </a:bodyPr>
          <a:lstStyle>
            <a:lvl1pPr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85CA9F-B16B-F4E5-EAFF-80776B025DF2}"/>
              </a:ext>
            </a:extLst>
          </p:cNvPr>
          <p:cNvSpPr txBox="1"/>
          <p:nvPr userDrawn="1"/>
        </p:nvSpPr>
        <p:spPr>
          <a:xfrm>
            <a:off x="9528561" y="153824"/>
            <a:ext cx="22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110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535318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728286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9458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5041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97716-5A11-76A2-AF31-BCDF338B60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2214" y="6040754"/>
            <a:ext cx="725801" cy="7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15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7B282-A83B-A671-7117-8DD6A935D819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4D1F-1B3E-C7F1-5575-7D09A8D2E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pic>
        <p:nvPicPr>
          <p:cNvPr id="9" name="Picture 8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9556348D-8C02-06A1-5E2B-D5796D5ACAC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817" y="5888052"/>
            <a:ext cx="956951" cy="95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73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2" name="Picture 1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797FFB9-406F-3833-2683-10E2C43F4E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084" y="3429000"/>
            <a:ext cx="1409780" cy="14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2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6013792-A893-3418-1E6B-0DFCCD15A79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000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761295F-0752-8845-B07F-DEF9A5BB24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55" y="5877874"/>
            <a:ext cx="956951" cy="95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5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FOR JOINING US</a:t>
            </a:r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B5B02834-E55F-E29C-74A5-E62CEC80E7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74" y="4855826"/>
            <a:ext cx="1213226" cy="121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56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B13F7-CB0C-BCDC-3DEC-5241BFF5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7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53DAB-D154-0592-B63F-9E1B18C4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62DA1-082A-7076-60C2-50775661A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78E9D9-7092-BA53-1946-33C949A9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44552-A632-B6C1-E423-7C38554E3B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44CF3-30CE-6DF2-4514-CCA08E42AA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7F359-1421-A76E-E7D9-F48AD328CE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3331B-CC0E-20B3-852D-452499BC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D6D506-625E-D780-4B00-50F48810B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07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7B282-A83B-A671-7117-8DD6A935D819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4D1F-1B3E-C7F1-5575-7D09A8D2E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1504684-7C89-B38F-128F-E8D141EB46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84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BD16E2-1533-CC10-3690-3912CA1E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1A6F6-817B-FDE0-DBD8-0AD413DBF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99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8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AA3D668-0D6E-0F4E-43FC-9C2CD3D9BF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85" y="4899269"/>
            <a:ext cx="1122708" cy="112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17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94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23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4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2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sldNum" idx="12"/>
          </p:nvPr>
        </p:nvSpPr>
        <p:spPr>
          <a:xfrm>
            <a:off x="11384678" y="6356350"/>
            <a:ext cx="65292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title"/>
          </p:nvPr>
        </p:nvSpPr>
        <p:spPr>
          <a:xfrm>
            <a:off x="805866" y="46208"/>
            <a:ext cx="11081334" cy="78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1"/>
          </p:nvPr>
        </p:nvSpPr>
        <p:spPr>
          <a:xfrm>
            <a:off x="805866" y="1137446"/>
            <a:ext cx="11081334" cy="503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SzPts val="1800"/>
              <a:buChar char="?"/>
              <a:defRPr/>
            </a:lvl1pPr>
            <a:lvl2pPr marL="914400" lvl="1" indent="-3429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?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SzPts val="1800"/>
              <a:buChar char="?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ftr" idx="11"/>
          </p:nvPr>
        </p:nvSpPr>
        <p:spPr>
          <a:xfrm>
            <a:off x="4439823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31B430-0FEC-1BCE-0871-06042667C7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5610049"/>
            <a:ext cx="4114801" cy="4302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EF48BD-9F8B-A76E-A6A6-C9481BC85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825" y="4640086"/>
            <a:ext cx="4324350" cy="654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FFAB879-2B1A-979E-4ACB-E5C08945EB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7512" y="3871736"/>
            <a:ext cx="3613151" cy="588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B42051F-1ECD-B62B-8607-7B9652E1C7B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825" y="2890661"/>
            <a:ext cx="4030663" cy="6651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729148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0542382-5E69-B8F2-1501-C4368368E7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62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AA7D578-FBFF-9BD6-383E-59DEA82F12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7046" y="6037341"/>
            <a:ext cx="727869" cy="727869"/>
          </a:xfrm>
          <a:prstGeom prst="rect">
            <a:avLst/>
          </a:prstGeom>
        </p:spPr>
      </p:pic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F4C8093-13C0-3F0C-9EAE-D5C32C61B1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46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CE54B-575E-0B47-D7BC-2054932A32A5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4F8A40-C60F-5216-6300-14958133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EE294C-65F6-070D-4515-54A05C706B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44675"/>
            <a:ext cx="10515600" cy="4762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C105679-9F08-8DA6-659A-F88FBFDFFC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4433" y="4959627"/>
            <a:ext cx="979008" cy="9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03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3" name="Picture 2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AC79A16-77FC-6AD3-F0B4-9D24F50A6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92" y="3518201"/>
            <a:ext cx="1293430" cy="129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16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989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D197C40C-3B4E-EBB2-39EA-6E8692B711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16" y="4584146"/>
            <a:ext cx="1637611" cy="16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7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35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DD33034-23DE-1053-F518-B1A590B3B41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18" y="5924729"/>
            <a:ext cx="863241" cy="8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074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8635" y="5952744"/>
            <a:ext cx="791336" cy="791336"/>
          </a:xfrm>
          <a:prstGeom prst="rect">
            <a:avLst/>
          </a:prstGeom>
        </p:spPr>
      </p:pic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4BEECDB7-4D0E-206E-1829-4155FB5E73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26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169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0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220" y="5952744"/>
            <a:ext cx="791336" cy="791336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C931-B0B4-3696-CD83-17BF46D2B39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061329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DD6D5F9-0489-A5D6-F728-7B5C7D9395B3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270889"/>
            <a:ext cx="5181600" cy="70965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873D356-FB1C-A722-DC4B-E6864B633F8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5268335"/>
            <a:ext cx="5181600" cy="5659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D7DAAE-4F03-3723-EA41-3CD83F7A07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86055" y="3102816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7D9EE58-2614-69D8-6062-9509F1229DE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324600" y="4278344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45A-AA8A-B48A-C2AA-FC60F7B0E973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6324600" y="5317347"/>
            <a:ext cx="5181600" cy="42524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0" name="Picture 1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81A9524-0545-F1D6-2044-E19F7C5170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4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C7D491A7-58EF-4347-0B2F-40082CDFA3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AB1FBE8-15E8-AB48-2250-FE68BD5F4BF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265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ED68C1E-BA22-189A-CC61-A1508097997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57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EC68354-6FA0-984F-0F30-62092AAE401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4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32B728-FE80-1048-81D5-7F332A06707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4042BDA-BC46-018A-0DE2-278F3E2449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673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16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62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4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CE52866E-056A-CD53-E605-2C3127369A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81" y="5949169"/>
            <a:ext cx="832449" cy="8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421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638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C91688-6F08-57EE-6BD6-199165A7C301}"/>
              </a:ext>
            </a:extLst>
          </p:cNvPr>
          <p:cNvSpPr/>
          <p:nvPr userDrawn="1"/>
        </p:nvSpPr>
        <p:spPr>
          <a:xfrm>
            <a:off x="2867192" y="6246094"/>
            <a:ext cx="381738" cy="27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E8B77FFA-43AA-49FA-B1B6-8804DED56D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335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6B27583-CAB0-292C-77BA-F06F946906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12735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642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079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EB2B0A1-70B0-ED29-E6AB-47423C7F6873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2B38A9E-297F-F017-7D45-BBBB2DF84C0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520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3" name="Picture 2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B8E968B-42EE-8957-58EE-5AF5A08294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969" y="3546726"/>
            <a:ext cx="1255162" cy="12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411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7022CF-106D-23D1-9174-62FD00CAADDF}"/>
              </a:ext>
            </a:extLst>
          </p:cNvPr>
          <p:cNvSpPr/>
          <p:nvPr userDrawn="1"/>
        </p:nvSpPr>
        <p:spPr>
          <a:xfrm>
            <a:off x="2867192" y="6246094"/>
            <a:ext cx="381738" cy="27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83CE91F-C38C-56E2-89B7-F7814B1C97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36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C0B3827-95CE-DF91-173F-8F278534E9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984" y="4766815"/>
            <a:ext cx="1255162" cy="125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160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614A27F-D377-5BCF-0CF0-AEA90A8FDB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71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4493" y="5952744"/>
            <a:ext cx="791336" cy="791336"/>
          </a:xfrm>
          <a:prstGeom prst="rect">
            <a:avLst/>
          </a:prstGeom>
        </p:spPr>
      </p:pic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B8C30F2B-4541-9417-2AD4-9F9C639CEE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64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5701" y="5952744"/>
            <a:ext cx="791336" cy="791336"/>
          </a:xfrm>
          <a:prstGeom prst="rect">
            <a:avLst/>
          </a:prstGeom>
        </p:spPr>
      </p:pic>
      <p:pic>
        <p:nvPicPr>
          <p:cNvPr id="24" name="Picture 2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C2300C0-073E-F18E-5FB5-E538A3277C4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18" y="5924729"/>
            <a:ext cx="863241" cy="8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346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A678D9-036D-B8DF-E902-BF0619F2FB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92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CF51DC23-DB66-3D96-AD68-E0B99C5CC3E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71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9CBEA358-AA42-1BF4-DBFA-596973CAAE5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37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FDC6CC1B-D0F5-4396-E0A3-5E895316AC4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594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0A50D4A-DDE8-EC08-A614-062E705A54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769812F-E1C0-D4E4-4D9D-CCADBE6B548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947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69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88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537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030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8A5E7-0F58-50FB-8B96-0127C13EBD86}"/>
              </a:ext>
            </a:extLst>
          </p:cNvPr>
          <p:cNvSpPr/>
          <p:nvPr userDrawn="1"/>
        </p:nvSpPr>
        <p:spPr>
          <a:xfrm>
            <a:off x="2771660" y="6268293"/>
            <a:ext cx="415921" cy="21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407E2E0-D569-2630-9786-07B12AF829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4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2" name="Picture 1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2B44110-F29F-A3B1-B2E9-DF711272A25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18" y="5924729"/>
            <a:ext cx="863241" cy="8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900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BA05835-7A01-E9C8-6062-D5F9643A42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162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705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7B282-A83B-A671-7117-8DD6A935D819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164D1F-1B3E-C7F1-5575-7D09A8D2E38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3D6FD51-0E80-2569-41DC-BD090DD48E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197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FE7EC7-E0E6-9A26-4722-278257DEBF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9739" y="3786002"/>
            <a:ext cx="1022842" cy="10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46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97716-5A11-76A2-AF31-BCDF338B6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2214" y="6040754"/>
            <a:ext cx="725801" cy="7258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597BE3-4107-1013-558E-2BC91AECA76B}"/>
              </a:ext>
            </a:extLst>
          </p:cNvPr>
          <p:cNvSpPr/>
          <p:nvPr userDrawn="1"/>
        </p:nvSpPr>
        <p:spPr>
          <a:xfrm>
            <a:off x="2908393" y="6271505"/>
            <a:ext cx="324740" cy="208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0472118-7229-7A49-F1A6-47683377AA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46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8D9E709E-427D-A8E6-9876-D34E105553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46" y="4706815"/>
            <a:ext cx="1374535" cy="1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961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135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F33C9E8-48B8-0CDA-8F76-4E447B3114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988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8543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688A95-63CB-0719-9674-A3932A01FF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13370" y="4470019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8340442-6FC7-4258-DAB0-5ACC257A8B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473574"/>
            <a:ext cx="4419600" cy="134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AB885BF-3956-BBAF-917D-542794B2FB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373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4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6A6127D-7B41-BD06-5311-40EE6908AEE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BBF89E-36F7-AB45-900B-890FF14CC4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5701" y="5952744"/>
            <a:ext cx="791336" cy="791336"/>
          </a:xfrm>
          <a:prstGeom prst="rect">
            <a:avLst/>
          </a:prstGeom>
        </p:spPr>
      </p:pic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670150-AC2C-C972-1824-E1935DB40D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792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 Partner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765393" y="2075575"/>
            <a:ext cx="2867883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392" y="2140337"/>
            <a:ext cx="2867883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Partner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5" name="Picture 3" descr="Qr code&#10;&#10;Description automatically generated">
            <a:extLst>
              <a:ext uri="{FF2B5EF4-FFF2-40B4-BE49-F238E27FC236}">
                <a16:creationId xmlns:a16="http://schemas.microsoft.com/office/drawing/2014/main" id="{DB30022D-CFA9-8F7A-0103-A49B1C263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0" t="4843" r="4330" b="6373"/>
          <a:stretch/>
        </p:blipFill>
        <p:spPr>
          <a:xfrm>
            <a:off x="7936089" y="3082593"/>
            <a:ext cx="2550754" cy="256390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Become a Center Partner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7" y="0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42773" y="5952744"/>
            <a:ext cx="791336" cy="791336"/>
          </a:xfrm>
          <a:prstGeom prst="rect">
            <a:avLst/>
          </a:prstGeom>
        </p:spPr>
      </p:pic>
      <p:sp>
        <p:nvSpPr>
          <p:cNvPr id="10" name="Google Shape;213;p30">
            <a:extLst>
              <a:ext uri="{FF2B5EF4-FFF2-40B4-BE49-F238E27FC236}">
                <a16:creationId xmlns:a16="http://schemas.microsoft.com/office/drawing/2014/main" id="{DA17BCA0-53CC-B4C1-8EAE-5ED9540A14C8}"/>
              </a:ext>
            </a:extLst>
          </p:cNvPr>
          <p:cNvSpPr txBox="1">
            <a:spLocks/>
          </p:cNvSpPr>
          <p:nvPr userDrawn="1"/>
        </p:nvSpPr>
        <p:spPr>
          <a:xfrm>
            <a:off x="914080" y="2271757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Receive</a:t>
            </a:r>
            <a:r>
              <a:rPr lang="en-US" sz="2800">
                <a:latin typeface="Montserrat" panose="00000500000000000000" pitchFamily="2" charset="0"/>
              </a:rPr>
              <a:t> no-cost expert TA, 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Network </a:t>
            </a:r>
            <a:r>
              <a:rPr lang="en-US" sz="2800">
                <a:latin typeface="Montserrat" panose="00000500000000000000" pitchFamily="2" charset="0"/>
              </a:rPr>
              <a:t>with potential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latin typeface="Montserrat" panose="00000500000000000000" pitchFamily="2" charset="0"/>
              </a:rPr>
              <a:t>Be </a:t>
            </a:r>
            <a:r>
              <a:rPr lang="en-US" sz="2800">
                <a:latin typeface="Montserrat" panose="00000500000000000000" pitchFamily="2" charset="0"/>
              </a:rPr>
              <a:t>nationally recognized for </a:t>
            </a:r>
            <a:br>
              <a:rPr lang="en-US" sz="2800">
                <a:latin typeface="Montserrat" panose="00000500000000000000" pitchFamily="2" charset="0"/>
              </a:rPr>
            </a:br>
            <a:r>
              <a:rPr lang="en-US" sz="2800">
                <a:latin typeface="Montserrat" panose="00000500000000000000" pitchFamily="2" charset="0"/>
              </a:rPr>
              <a:t>your work</a:t>
            </a:r>
            <a:endParaRPr lang="en-US" sz="2800"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91A75FAF-B551-FCA9-95F4-993B4951CE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9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50CE8F0-B20E-393C-C4F0-E508E5144C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763D8B-83FD-B70F-E235-5B9DA60C2D0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18" y="5924729"/>
            <a:ext cx="863241" cy="8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2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 Fo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76C3BC6A-CF9D-7A38-595F-DD024CCD20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9" y="0"/>
            <a:ext cx="12185650" cy="686157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78A676-815A-EE00-21A6-1498CA8AE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7F679A-7BD0-0317-4F0C-35228D37E172}"/>
              </a:ext>
            </a:extLst>
          </p:cNvPr>
          <p:cNvSpPr/>
          <p:nvPr userDrawn="1"/>
        </p:nvSpPr>
        <p:spPr>
          <a:xfrm>
            <a:off x="7529689" y="2075575"/>
            <a:ext cx="3322782" cy="3747912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F0CFEC3-7451-270F-6527-075306B576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18400" y="2140337"/>
            <a:ext cx="3322782" cy="973869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Scan for TA Form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261DF4-721A-83D3-808A-27C7B15D78C0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113CACA-B3AA-5C90-7BCB-16B954505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Request Technical Assistance (TA)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4C94B-6EF0-F17C-A49D-9FE9972EFE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39" y="2"/>
            <a:ext cx="12179296" cy="685799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5705DD-F0D7-01F6-D86B-ABD1454B24DD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C6596C-6DA4-155E-E61A-5103DE3CE35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769E621-58E2-DA5B-4758-019726FC1B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0312" y="2686480"/>
            <a:ext cx="2964822" cy="2981698"/>
          </a:xfrm>
          <a:prstGeom prst="rect">
            <a:avLst/>
          </a:prstGeom>
        </p:spPr>
      </p:pic>
      <p:sp>
        <p:nvSpPr>
          <p:cNvPr id="18" name="Google Shape;213;p30">
            <a:extLst>
              <a:ext uri="{FF2B5EF4-FFF2-40B4-BE49-F238E27FC236}">
                <a16:creationId xmlns:a16="http://schemas.microsoft.com/office/drawing/2014/main" id="{166C2D62-A94B-8F0B-14A7-48A825F48BE5}"/>
              </a:ext>
            </a:extLst>
          </p:cNvPr>
          <p:cNvSpPr txBox="1">
            <a:spLocks/>
          </p:cNvSpPr>
          <p:nvPr userDrawn="1"/>
        </p:nvSpPr>
        <p:spPr>
          <a:xfrm>
            <a:off x="895783" y="2163941"/>
            <a:ext cx="7171811" cy="36748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Answers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building strategic partnerships to expand RA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Solutions </a:t>
            </a:r>
            <a:r>
              <a:rPr lang="en-US" sz="2800" b="0">
                <a:solidFill>
                  <a:schemeClr val="tx1"/>
                </a:solidFill>
                <a:latin typeface="Montserrat" panose="00000500000000000000" pitchFamily="2" charset="0"/>
              </a:rPr>
              <a:t>to effectively build a sustainable RA program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</a:endParaRP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sz="2800" b="1">
                <a:solidFill>
                  <a:schemeClr val="tx1"/>
                </a:solidFill>
                <a:latin typeface="Montserrat" panose="00000500000000000000" pitchFamily="2" charset="0"/>
              </a:rPr>
              <a:t>Align </a:t>
            </a:r>
            <a:r>
              <a:rPr lang="en-US" sz="2800">
                <a:solidFill>
                  <a:schemeClr val="tx1"/>
                </a:solidFill>
                <a:latin typeface="Montserrat" panose="00000500000000000000" pitchFamily="2" charset="0"/>
              </a:rPr>
              <a:t>with your local workforce and/or education systems</a:t>
            </a:r>
            <a:endParaRPr lang="en-US" sz="2800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</p:txBody>
      </p:sp>
      <p:pic>
        <p:nvPicPr>
          <p:cNvPr id="4" name="Picture 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09DD60C-BD39-2B19-6298-3CB9A58232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3106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2993075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5943C64-42D4-413C-5DFB-F7106F9992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48" y="5897677"/>
            <a:ext cx="901470" cy="90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96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1B1A590-B91F-82D8-F4DF-5935B33B9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110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A433-7E60-E2BC-CDA7-1DC0618B6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43395-0155-A566-25D3-3211774169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16992-C2ED-6D6C-6842-003CFA524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8F600C-EA44-2B16-12FB-C46AC31F63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387EF-C3E0-1DE6-71CD-EB13675B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CC322-AD58-5CEB-F7CC-ADD944450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950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7D41B-8801-2DDB-ACD3-78E234B3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537A46-FBF7-7BD6-2DAB-FAEB1F5DE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0A6B-B9EB-42CD-AD6B-77471871A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BF902-C639-5B75-CAB3-60D700B1E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4289B5-53C5-7E6C-0D47-8E07EC6E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CC411-B080-1956-B9C3-AD717A00A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395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0FED-5B1E-1D03-68DD-49432DE8A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A4C8B4-7FE7-7172-E22E-A7FBB4442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84B00-F6B4-25B3-5B43-48DD8D46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AE3D2-5DC4-473B-7DD7-4139A3E6A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FB532-69D2-E2D1-8AD4-89BCA9C64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235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5236E6-0316-8834-8C22-AEC120DBC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30BD4F-B53A-26A7-2934-34D33C12E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FD9DF-1743-FB60-8E1E-7F33C78B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B84C0-FF74-0760-4E71-923A5C0B8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793FD-4296-02C4-0E12-E5FBBAF76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43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 descr="Decorative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3EBFD-1480-A363-CBCE-D7C04CF386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5989568"/>
            <a:ext cx="782519" cy="78251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7EB44C-CAD0-9A5E-70A1-7020DEEBC02C}"/>
              </a:ext>
            </a:extLst>
          </p:cNvPr>
          <p:cNvSpPr/>
          <p:nvPr userDrawn="1"/>
        </p:nvSpPr>
        <p:spPr>
          <a:xfrm>
            <a:off x="2781208" y="6227302"/>
            <a:ext cx="424467" cy="258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60C44161-22F3-F206-30D8-DF0FCA51882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2551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Discussion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523" y="-968772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4B701287-09C5-5598-DA3F-88D7FC6400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186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FEA3DEE6-72F4-49C9-965D-E6F849A5E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B7785-F6D6-45F8-833E-07BD8468009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CF31141F-3166-4574-964B-985B9D39E8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Enter Title for Objectives Slide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17AAC5FF-8264-4C60-8AAC-1B83EE2420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 marL="365760" indent="-365760">
              <a:buFont typeface="Wingdings 2" panose="05020102010507070707" pitchFamily="18" charset="2"/>
              <a:buChar char=""/>
              <a:defRPr/>
            </a:lvl1pPr>
            <a:lvl2pPr marL="822960">
              <a:defRPr/>
            </a:lvl2pPr>
            <a:lvl3pPr marL="1280160">
              <a:defRPr/>
            </a:lvl3pPr>
            <a:lvl4pPr marL="1737360">
              <a:defRPr/>
            </a:lvl4pPr>
            <a:lvl5pPr marL="21945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3E5B53C0-0C47-43AC-BBAB-8355450A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" name="Top Corner Embellishment">
            <a:extLst>
              <a:ext uri="{FF2B5EF4-FFF2-40B4-BE49-F238E27FC236}">
                <a16:creationId xmlns:a16="http://schemas.microsoft.com/office/drawing/2014/main" id="{4F555946-CB04-9F04-9975-1135ED49DE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473958" y="98902"/>
            <a:ext cx="1110742" cy="882858"/>
            <a:chOff x="-349094" y="75201"/>
            <a:chExt cx="816665" cy="64911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B6B3-2CD5-6A36-BFAD-413E7C246B02}"/>
                </a:ext>
              </a:extLst>
            </p:cNvPr>
            <p:cNvSpPr/>
            <p:nvPr userDrawn="1"/>
          </p:nvSpPr>
          <p:spPr>
            <a:xfrm rot="2700000">
              <a:off x="-265319" y="-8574"/>
              <a:ext cx="649115" cy="816665"/>
            </a:xfrm>
            <a:custGeom>
              <a:avLst/>
              <a:gdLst>
                <a:gd name="connsiteX0" fmla="*/ 0 w 649115"/>
                <a:gd name="connsiteY0" fmla="*/ 167549 h 816665"/>
                <a:gd name="connsiteX1" fmla="*/ 167549 w 649115"/>
                <a:gd name="connsiteY1" fmla="*/ 0 h 816665"/>
                <a:gd name="connsiteX2" fmla="*/ 649115 w 649115"/>
                <a:gd name="connsiteY2" fmla="*/ 0 h 816665"/>
                <a:gd name="connsiteX3" fmla="*/ 649115 w 649115"/>
                <a:gd name="connsiteY3" fmla="*/ 816665 h 816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9115" h="816665">
                  <a:moveTo>
                    <a:pt x="0" y="167549"/>
                  </a:moveTo>
                  <a:lnTo>
                    <a:pt x="167549" y="0"/>
                  </a:lnTo>
                  <a:lnTo>
                    <a:pt x="649115" y="0"/>
                  </a:lnTo>
                  <a:lnTo>
                    <a:pt x="649115" y="81666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55941D6-52C7-4A65-8DF9-81C5ECE7DA0D}"/>
                </a:ext>
              </a:extLst>
            </p:cNvPr>
            <p:cNvSpPr/>
            <p:nvPr userDrawn="1"/>
          </p:nvSpPr>
          <p:spPr>
            <a:xfrm rot="2700000">
              <a:off x="-261373" y="8838"/>
              <a:ext cx="622175" cy="762786"/>
            </a:xfrm>
            <a:custGeom>
              <a:avLst/>
              <a:gdLst>
                <a:gd name="connsiteX0" fmla="*/ 0 w 622175"/>
                <a:gd name="connsiteY0" fmla="*/ 140611 h 762786"/>
                <a:gd name="connsiteX1" fmla="*/ 140611 w 622175"/>
                <a:gd name="connsiteY1" fmla="*/ 0 h 762786"/>
                <a:gd name="connsiteX2" fmla="*/ 622175 w 622175"/>
                <a:gd name="connsiteY2" fmla="*/ 0 h 762786"/>
                <a:gd name="connsiteX3" fmla="*/ 622175 w 622175"/>
                <a:gd name="connsiteY3" fmla="*/ 762786 h 762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2175" h="762786">
                  <a:moveTo>
                    <a:pt x="0" y="140611"/>
                  </a:moveTo>
                  <a:lnTo>
                    <a:pt x="140611" y="0"/>
                  </a:lnTo>
                  <a:lnTo>
                    <a:pt x="622175" y="0"/>
                  </a:lnTo>
                  <a:lnTo>
                    <a:pt x="622175" y="76278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7E73F1-C4F0-E444-8297-33929C1BAE7F}"/>
                </a:ext>
              </a:extLst>
            </p:cNvPr>
            <p:cNvSpPr/>
            <p:nvPr userDrawn="1"/>
          </p:nvSpPr>
          <p:spPr>
            <a:xfrm rot="2700000">
              <a:off x="-250498" y="56849"/>
              <a:ext cx="547907" cy="614248"/>
            </a:xfrm>
            <a:custGeom>
              <a:avLst/>
              <a:gdLst>
                <a:gd name="connsiteX0" fmla="*/ 0 w 547907"/>
                <a:gd name="connsiteY0" fmla="*/ 66341 h 614248"/>
                <a:gd name="connsiteX1" fmla="*/ 66342 w 547907"/>
                <a:gd name="connsiteY1" fmla="*/ 0 h 614248"/>
                <a:gd name="connsiteX2" fmla="*/ 389789 w 547907"/>
                <a:gd name="connsiteY2" fmla="*/ 0 h 614248"/>
                <a:gd name="connsiteX3" fmla="*/ 547907 w 547907"/>
                <a:gd name="connsiteY3" fmla="*/ 158118 h 614248"/>
                <a:gd name="connsiteX4" fmla="*/ 547907 w 547907"/>
                <a:gd name="connsiteY4" fmla="*/ 614248 h 614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7907" h="614248">
                  <a:moveTo>
                    <a:pt x="0" y="66341"/>
                  </a:moveTo>
                  <a:lnTo>
                    <a:pt x="66342" y="0"/>
                  </a:lnTo>
                  <a:lnTo>
                    <a:pt x="389789" y="0"/>
                  </a:lnTo>
                  <a:cubicBezTo>
                    <a:pt x="477115" y="0"/>
                    <a:pt x="547907" y="70792"/>
                    <a:pt x="547907" y="158118"/>
                  </a:cubicBezTo>
                  <a:lnTo>
                    <a:pt x="547907" y="61424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1" name="Text Placeholder 190">
            <a:extLst>
              <a:ext uri="{FF2B5EF4-FFF2-40B4-BE49-F238E27FC236}">
                <a16:creationId xmlns:a16="http://schemas.microsoft.com/office/drawing/2014/main" id="{2BFF4C1B-7199-F8CC-DFBF-CB4D9E2020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3413" y="1492250"/>
            <a:ext cx="2635250" cy="16478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2023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53A8F89-0028-0430-B3EF-8B32D4DFE28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4" y="0"/>
            <a:ext cx="12179296" cy="6857998"/>
          </a:xfrm>
          <a:prstGeom prst="rect">
            <a:avLst/>
          </a:prstGeom>
        </p:spPr>
      </p:pic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40DB8F9-B712-2E7F-1C9A-0DC5EB8A6B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718" y="5924729"/>
            <a:ext cx="863241" cy="86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400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1825625"/>
            <a:ext cx="6290094" cy="43513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E64E00-8757-3F43-FF9B-3871A42E9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2033588"/>
            <a:ext cx="4119563" cy="3792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BDA62-342A-CC96-F9E6-BDE1B1A48B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2"/>
            <a:ext cx="12179296" cy="68579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C3CF87-E359-6394-B75E-5A7D50E1FE95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31EF54-5947-6BC7-A87F-C1D0638A4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  <p:pic>
        <p:nvPicPr>
          <p:cNvPr id="13" name="Picture 12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066E4E59-E475-1789-9F1A-F34B79116E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590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1325563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3706" y="2198669"/>
            <a:ext cx="6290094" cy="3978293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CA5D-B84B-6754-30C6-E1E8AD72DA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044700"/>
            <a:ext cx="4254500" cy="3894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39F52B-7429-7F6F-0372-262C431CC8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704" y="-3578"/>
            <a:ext cx="12179296" cy="685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A01EB4-0763-5C50-36DB-9D794ABBF72C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59A05B-4F68-DC79-6DD8-BC12A1E6E7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65231" y="5962974"/>
            <a:ext cx="859200" cy="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5079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CD8B585-4F76-0ED7-3509-FF59CCD0D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4" y="-3576"/>
            <a:ext cx="12185650" cy="6861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6AC033-5145-BE27-2C8E-94133382D3D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79296" cy="6857998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C1AB36-4265-1469-FF5A-520F2622B7D5}"/>
              </a:ext>
            </a:extLst>
          </p:cNvPr>
          <p:cNvSpPr/>
          <p:nvPr userDrawn="1"/>
        </p:nvSpPr>
        <p:spPr>
          <a:xfrm>
            <a:off x="12704" y="2225407"/>
            <a:ext cx="12192000" cy="156453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464375"/>
            <a:ext cx="12166591" cy="1325563"/>
          </a:xfrm>
        </p:spPr>
        <p:txBody>
          <a:bodyPr/>
          <a:lstStyle>
            <a:lvl1pPr algn="ctr"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57B282-A83B-A671-7117-8DD6A935D819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7F5892-AF78-1D05-E536-B8B966593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957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6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0661" y="1825626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9659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A8E8C8-A59D-3052-82ED-8C2130580D2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2355415"/>
            <a:ext cx="1963615" cy="392522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AEA849-50C0-B408-93D4-0029725736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199" y="2894380"/>
            <a:ext cx="1963615" cy="500743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BD77775-D4F9-407D-D724-17211D5D819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8" y="3466347"/>
            <a:ext cx="1963615" cy="402865"/>
          </a:xfrm>
        </p:spPr>
        <p:txBody>
          <a:bodyPr/>
          <a:lstStyle>
            <a:lvl1pPr marL="0" indent="0">
              <a:buNone/>
              <a:defRPr sz="2200" b="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0E3CF73-4345-50F1-17DF-C6BA43670D0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838198" y="3967637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E79E00F-F09C-3CE4-E3D3-CBBB2841F245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829403" y="4541995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2702E37-570C-7009-B1D6-1903AC9D9FFB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838197" y="5089820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59A654-78DD-C8DB-C7E0-06809ADFF53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838197" y="5628789"/>
            <a:ext cx="1963615" cy="465417"/>
          </a:xfrm>
        </p:spPr>
        <p:txBody>
          <a:bodyPr/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D7992D7-3B56-0042-555C-1E04C4CA3C3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3010661" y="232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D988478-1D67-FF90-A123-37A5A8DE29B0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2995295" y="2894380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C4F53B8-A5ED-FC6E-8A72-D6107C0299D1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2995295" y="3466347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45E8100D-80C1-B096-5B7A-80730DD40A94}"/>
              </a:ext>
            </a:extLst>
          </p:cNvPr>
          <p:cNvSpPr>
            <a:spLocks noGrp="1"/>
          </p:cNvSpPr>
          <p:nvPr>
            <p:ph sz="half" idx="23"/>
          </p:nvPr>
        </p:nvSpPr>
        <p:spPr>
          <a:xfrm>
            <a:off x="2995294" y="396313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C506B2BF-EDEF-684E-BFA6-355962720108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2995293" y="4539029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48D4D098-5F57-925E-56BA-5EE55D90946A}"/>
              </a:ext>
            </a:extLst>
          </p:cNvPr>
          <p:cNvSpPr>
            <a:spLocks noGrp="1"/>
          </p:cNvSpPr>
          <p:nvPr>
            <p:ph sz="half" idx="25"/>
          </p:nvPr>
        </p:nvSpPr>
        <p:spPr>
          <a:xfrm>
            <a:off x="2995293" y="5082494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6CFE2660-A5A0-9E10-E7A6-AA4AD2335DA1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2995292" y="5632845"/>
            <a:ext cx="8343139" cy="411264"/>
          </a:xfrm>
        </p:spPr>
        <p:txBody>
          <a:bodyPr>
            <a:normAutofit/>
          </a:bodyPr>
          <a:lstStyle>
            <a:lvl1pPr marL="0" indent="0">
              <a:buNone/>
              <a:defRPr sz="2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Picture 2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8708A5-7F00-B729-27F2-5B3C03C5443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83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FAA31-97FB-8B7A-528E-01970797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20693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#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26CBD1-0283-2E36-22D3-015B42C3D310}"/>
              </a:ext>
            </a:extLst>
          </p:cNvPr>
          <p:cNvSpPr/>
          <p:nvPr userDrawn="1"/>
        </p:nvSpPr>
        <p:spPr>
          <a:xfrm>
            <a:off x="2855343" y="6256331"/>
            <a:ext cx="301925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89C27F9-E3CE-16DB-E4D0-8F27A461A52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740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92881-A822-9978-A363-DBACD061C6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7AF2-39D5-DFBD-6155-7D8D9A4A6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8956B-A688-9048-5917-FD6E80F3C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AE0F94A1-B65A-6C4E-FAFB-D9161CDF4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6" y="0"/>
            <a:ext cx="12185650" cy="686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B861F-DBA2-A8CC-809C-82D6F4D66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113" y="1561619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B55CF2-F5A6-8A19-6203-68233867B1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37494" y="5106988"/>
            <a:ext cx="2812631" cy="439797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Month, day year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21DF25D-A5B9-5A23-7F64-966FE8C041D1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3" name="Picture 2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1EDC21-2E56-01DF-1493-B71085CCA4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06" y="3696747"/>
            <a:ext cx="1161157" cy="116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87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80" y="11017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5777B1B9-C8C3-AD80-A5DD-8649F69BF9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6561" y="5973294"/>
            <a:ext cx="766112" cy="7661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A08005E-C0CD-CBA3-62A7-1A6B0E180F4F}"/>
              </a:ext>
            </a:extLst>
          </p:cNvPr>
          <p:cNvSpPr/>
          <p:nvPr userDrawn="1"/>
        </p:nvSpPr>
        <p:spPr>
          <a:xfrm>
            <a:off x="2739575" y="6174182"/>
            <a:ext cx="484287" cy="27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C87F9E8C-08E1-B84C-4045-00518D8F0B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28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22936FA-FBF0-FCC6-594E-35150B7EE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1" y="0"/>
            <a:ext cx="121793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6995D-BEF2-DE1F-CEF6-024F06DA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F9D9D-011E-BFA1-4031-3BEB0918B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12A623D-06FD-2FE7-D1BB-C2CB60812CAA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</a:rPr>
              <a:t>THANK YOU FOR JOINING US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E919F0-3265-24AD-36EC-F4451F67C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BEF42B47-1F8E-D1B0-26D8-4F3CBEF7A6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5936" y="4958862"/>
            <a:ext cx="965921" cy="965921"/>
          </a:xfrm>
          <a:prstGeom prst="rect">
            <a:avLst/>
          </a:prstGeom>
        </p:spPr>
      </p:pic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BF6D0A71-EAE5-25A0-BA0E-1929595938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01" y="4690327"/>
            <a:ext cx="1502989" cy="15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882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931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975489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1EB79FF-7C0A-FA90-5CC1-2597246811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933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589581-033B-BC14-AA0C-B0AC3ECC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58F0E-3961-94A6-EF02-34E88C64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  <a:endParaRPr lang="en-US" sz="1200" b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2869983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92C3F210-7B2B-2FD4-C9F7-A0A4F69E16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189" y="5904189"/>
            <a:ext cx="943574" cy="9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2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40.xml"/><Relationship Id="rId21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56.xml"/><Relationship Id="rId47" Type="http://schemas.openxmlformats.org/officeDocument/2006/relationships/slideLayout" Target="../slideLayouts/slideLayout161.xml"/><Relationship Id="rId63" Type="http://schemas.openxmlformats.org/officeDocument/2006/relationships/slideLayout" Target="../slideLayouts/slideLayout177.xml"/><Relationship Id="rId68" Type="http://schemas.openxmlformats.org/officeDocument/2006/relationships/slideLayout" Target="../slideLayouts/slideLayout182.xml"/><Relationship Id="rId84" Type="http://schemas.openxmlformats.org/officeDocument/2006/relationships/theme" Target="../theme/theme7.xml"/><Relationship Id="rId1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46.xml"/><Relationship Id="rId37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67.xml"/><Relationship Id="rId58" Type="http://schemas.openxmlformats.org/officeDocument/2006/relationships/slideLayout" Target="../slideLayouts/slideLayout172.xml"/><Relationship Id="rId74" Type="http://schemas.openxmlformats.org/officeDocument/2006/relationships/slideLayout" Target="../slideLayouts/slideLayout188.xml"/><Relationship Id="rId79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19.xml"/><Relationship Id="rId61" Type="http://schemas.openxmlformats.org/officeDocument/2006/relationships/slideLayout" Target="../slideLayouts/slideLayout175.xml"/><Relationship Id="rId82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28.xml"/><Relationship Id="rId22" Type="http://schemas.openxmlformats.org/officeDocument/2006/relationships/slideLayout" Target="../slideLayouts/slideLayout136.xml"/><Relationship Id="rId27" Type="http://schemas.openxmlformats.org/officeDocument/2006/relationships/slideLayout" Target="../slideLayouts/slideLayout141.xml"/><Relationship Id="rId30" Type="http://schemas.openxmlformats.org/officeDocument/2006/relationships/slideLayout" Target="../slideLayouts/slideLayout144.xml"/><Relationship Id="rId35" Type="http://schemas.openxmlformats.org/officeDocument/2006/relationships/slideLayout" Target="../slideLayouts/slideLayout149.xml"/><Relationship Id="rId43" Type="http://schemas.openxmlformats.org/officeDocument/2006/relationships/slideLayout" Target="../slideLayouts/slideLayout157.xml"/><Relationship Id="rId48" Type="http://schemas.openxmlformats.org/officeDocument/2006/relationships/slideLayout" Target="../slideLayouts/slideLayout162.xml"/><Relationship Id="rId56" Type="http://schemas.openxmlformats.org/officeDocument/2006/relationships/slideLayout" Target="../slideLayouts/slideLayout170.xml"/><Relationship Id="rId64" Type="http://schemas.openxmlformats.org/officeDocument/2006/relationships/slideLayout" Target="../slideLayouts/slideLayout178.xml"/><Relationship Id="rId69" Type="http://schemas.openxmlformats.org/officeDocument/2006/relationships/slideLayout" Target="../slideLayouts/slideLayout183.xml"/><Relationship Id="rId77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22.xml"/><Relationship Id="rId51" Type="http://schemas.openxmlformats.org/officeDocument/2006/relationships/slideLayout" Target="../slideLayouts/slideLayout165.xml"/><Relationship Id="rId72" Type="http://schemas.openxmlformats.org/officeDocument/2006/relationships/slideLayout" Target="../slideLayouts/slideLayout186.xml"/><Relationship Id="rId80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5" Type="http://schemas.openxmlformats.org/officeDocument/2006/relationships/slideLayout" Target="../slideLayouts/slideLayout139.xml"/><Relationship Id="rId33" Type="http://schemas.openxmlformats.org/officeDocument/2006/relationships/slideLayout" Target="../slideLayouts/slideLayout147.xml"/><Relationship Id="rId38" Type="http://schemas.openxmlformats.org/officeDocument/2006/relationships/slideLayout" Target="../slideLayouts/slideLayout152.xml"/><Relationship Id="rId46" Type="http://schemas.openxmlformats.org/officeDocument/2006/relationships/slideLayout" Target="../slideLayouts/slideLayout160.xml"/><Relationship Id="rId59" Type="http://schemas.openxmlformats.org/officeDocument/2006/relationships/slideLayout" Target="../slideLayouts/slideLayout173.xml"/><Relationship Id="rId67" Type="http://schemas.openxmlformats.org/officeDocument/2006/relationships/slideLayout" Target="../slideLayouts/slideLayout181.xml"/><Relationship Id="rId20" Type="http://schemas.openxmlformats.org/officeDocument/2006/relationships/slideLayout" Target="../slideLayouts/slideLayout134.xml"/><Relationship Id="rId41" Type="http://schemas.openxmlformats.org/officeDocument/2006/relationships/slideLayout" Target="../slideLayouts/slideLayout155.xml"/><Relationship Id="rId54" Type="http://schemas.openxmlformats.org/officeDocument/2006/relationships/slideLayout" Target="../slideLayouts/slideLayout168.xml"/><Relationship Id="rId62" Type="http://schemas.openxmlformats.org/officeDocument/2006/relationships/slideLayout" Target="../slideLayouts/slideLayout176.xml"/><Relationship Id="rId70" Type="http://schemas.openxmlformats.org/officeDocument/2006/relationships/slideLayout" Target="../slideLayouts/slideLayout184.xml"/><Relationship Id="rId75" Type="http://schemas.openxmlformats.org/officeDocument/2006/relationships/slideLayout" Target="../slideLayouts/slideLayout189.xml"/><Relationship Id="rId83" Type="http://schemas.openxmlformats.org/officeDocument/2006/relationships/slideLayout" Target="../slideLayouts/slideLayout197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29.xml"/><Relationship Id="rId23" Type="http://schemas.openxmlformats.org/officeDocument/2006/relationships/slideLayout" Target="../slideLayouts/slideLayout137.xml"/><Relationship Id="rId28" Type="http://schemas.openxmlformats.org/officeDocument/2006/relationships/slideLayout" Target="../slideLayouts/slideLayout142.xml"/><Relationship Id="rId36" Type="http://schemas.openxmlformats.org/officeDocument/2006/relationships/slideLayout" Target="../slideLayouts/slideLayout150.xml"/><Relationship Id="rId49" Type="http://schemas.openxmlformats.org/officeDocument/2006/relationships/slideLayout" Target="../slideLayouts/slideLayout163.xml"/><Relationship Id="rId57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45.xml"/><Relationship Id="rId44" Type="http://schemas.openxmlformats.org/officeDocument/2006/relationships/slideLayout" Target="../slideLayouts/slideLayout158.xml"/><Relationship Id="rId52" Type="http://schemas.openxmlformats.org/officeDocument/2006/relationships/slideLayout" Target="../slideLayouts/slideLayout166.xml"/><Relationship Id="rId60" Type="http://schemas.openxmlformats.org/officeDocument/2006/relationships/slideLayout" Target="../slideLayouts/slideLayout174.xml"/><Relationship Id="rId65" Type="http://schemas.openxmlformats.org/officeDocument/2006/relationships/slideLayout" Target="../slideLayouts/slideLayout179.xml"/><Relationship Id="rId73" Type="http://schemas.openxmlformats.org/officeDocument/2006/relationships/slideLayout" Target="../slideLayouts/slideLayout187.xml"/><Relationship Id="rId78" Type="http://schemas.openxmlformats.org/officeDocument/2006/relationships/slideLayout" Target="../slideLayouts/slideLayout192.xml"/><Relationship Id="rId81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148.xml"/><Relationship Id="rId50" Type="http://schemas.openxmlformats.org/officeDocument/2006/relationships/slideLayout" Target="../slideLayouts/slideLayout164.xml"/><Relationship Id="rId55" Type="http://schemas.openxmlformats.org/officeDocument/2006/relationships/slideLayout" Target="../slideLayouts/slideLayout169.xml"/><Relationship Id="rId76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21.xml"/><Relationship Id="rId71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16.xml"/><Relationship Id="rId29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54.xml"/><Relationship Id="rId45" Type="http://schemas.openxmlformats.org/officeDocument/2006/relationships/slideLayout" Target="../slideLayouts/slideLayout159.xml"/><Relationship Id="rId66" Type="http://schemas.openxmlformats.org/officeDocument/2006/relationships/slideLayout" Target="../slideLayouts/slideLayout1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72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9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7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6" r:id="rId14"/>
    <p:sldLayoutId id="2147483713" r:id="rId15"/>
    <p:sldLayoutId id="2147483714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8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2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4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  <p:sldLayoutId id="2147483774" r:id="rId19"/>
    <p:sldLayoutId id="2147483775" r:id="rId20"/>
    <p:sldLayoutId id="2147483776" r:id="rId21"/>
    <p:sldLayoutId id="214748377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2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24ED7-20CF-683B-03C7-89347E1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9B897-E91F-7C49-9845-B6F9A6B37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A9466-E45F-1000-AEC5-F9038E95D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tx1">
                    <a:tint val="75000"/>
                  </a:schemeClr>
                </a:solidFill>
                <a:latin typeface="Montserrat SemiBold" panose="02000505000000020004" pitchFamily="2" charset="77"/>
              </a:defRPr>
            </a:lvl1pPr>
          </a:lstStyle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6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2" r:id="rId23"/>
    <p:sldLayoutId id="2147483823" r:id="rId24"/>
    <p:sldLayoutId id="2147483824" r:id="rId25"/>
    <p:sldLayoutId id="2147483825" r:id="rId26"/>
    <p:sldLayoutId id="2147483826" r:id="rId27"/>
    <p:sldLayoutId id="2147483827" r:id="rId28"/>
    <p:sldLayoutId id="2147483828" r:id="rId29"/>
    <p:sldLayoutId id="2147483829" r:id="rId30"/>
    <p:sldLayoutId id="2147483830" r:id="rId31"/>
    <p:sldLayoutId id="2147483831" r:id="rId32"/>
    <p:sldLayoutId id="2147483832" r:id="rId33"/>
    <p:sldLayoutId id="2147483833" r:id="rId34"/>
    <p:sldLayoutId id="2147483834" r:id="rId35"/>
    <p:sldLayoutId id="2147483835" r:id="rId36"/>
    <p:sldLayoutId id="2147483836" r:id="rId37"/>
    <p:sldLayoutId id="2147483837" r:id="rId38"/>
    <p:sldLayoutId id="2147483838" r:id="rId39"/>
    <p:sldLayoutId id="2147483839" r:id="rId40"/>
    <p:sldLayoutId id="2147483840" r:id="rId41"/>
    <p:sldLayoutId id="2147483841" r:id="rId42"/>
    <p:sldLayoutId id="2147483842" r:id="rId43"/>
    <p:sldLayoutId id="2147483843" r:id="rId44"/>
    <p:sldLayoutId id="2147483844" r:id="rId45"/>
    <p:sldLayoutId id="2147483845" r:id="rId46"/>
    <p:sldLayoutId id="2147483846" r:id="rId47"/>
    <p:sldLayoutId id="2147483847" r:id="rId48"/>
    <p:sldLayoutId id="2147483848" r:id="rId49"/>
    <p:sldLayoutId id="2147483849" r:id="rId50"/>
    <p:sldLayoutId id="2147483850" r:id="rId51"/>
    <p:sldLayoutId id="2147483851" r:id="rId52"/>
    <p:sldLayoutId id="2147483852" r:id="rId53"/>
    <p:sldLayoutId id="2147483853" r:id="rId54"/>
    <p:sldLayoutId id="2147483854" r:id="rId55"/>
    <p:sldLayoutId id="2147483855" r:id="rId56"/>
    <p:sldLayoutId id="2147483856" r:id="rId57"/>
    <p:sldLayoutId id="2147483857" r:id="rId58"/>
    <p:sldLayoutId id="2147483858" r:id="rId59"/>
    <p:sldLayoutId id="2147483859" r:id="rId60"/>
    <p:sldLayoutId id="2147483860" r:id="rId61"/>
    <p:sldLayoutId id="2147483861" r:id="rId62"/>
    <p:sldLayoutId id="2147483862" r:id="rId63"/>
    <p:sldLayoutId id="2147483863" r:id="rId64"/>
    <p:sldLayoutId id="2147483864" r:id="rId65"/>
    <p:sldLayoutId id="2147483865" r:id="rId66"/>
    <p:sldLayoutId id="2147483866" r:id="rId67"/>
    <p:sldLayoutId id="2147483867" r:id="rId68"/>
    <p:sldLayoutId id="2147483868" r:id="rId69"/>
    <p:sldLayoutId id="2147483869" r:id="rId70"/>
    <p:sldLayoutId id="2147483870" r:id="rId71"/>
    <p:sldLayoutId id="2147483871" r:id="rId72"/>
    <p:sldLayoutId id="2147483872" r:id="rId73"/>
    <p:sldLayoutId id="2147483873" r:id="rId74"/>
    <p:sldLayoutId id="2147483874" r:id="rId75"/>
    <p:sldLayoutId id="2147483875" r:id="rId76"/>
    <p:sldLayoutId id="2147483876" r:id="rId77"/>
    <p:sldLayoutId id="2147483877" r:id="rId78"/>
    <p:sldLayoutId id="2147483878" r:id="rId79"/>
    <p:sldLayoutId id="2147483879" r:id="rId80"/>
    <p:sldLayoutId id="2147483880" r:id="rId81"/>
    <p:sldLayoutId id="2147483881" r:id="rId82"/>
    <p:sldLayoutId id="2147483882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015E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Montserrat Medium" panose="0200050500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www.apprenticeship.gov/" TargetMode="External"/><Relationship Id="rId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10" Type="http://schemas.openxmlformats.org/officeDocument/2006/relationships/image" Target="../media/image82.sv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prenticeship.gov/sites/default/files/playbook.pdf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9.xml"/><Relationship Id="rId5" Type="http://schemas.openxmlformats.org/officeDocument/2006/relationships/hyperlink" Target="https://www.apprenticeship.gov/career-seekers/service-members-and-veterans" TargetMode="External"/><Relationship Id="rId4" Type="http://schemas.openxmlformats.org/officeDocument/2006/relationships/hyperlink" Target="https://www.apprenticeship.gov/investments-tax-credits-and-tuition-support/state-tax-credits-and-tuition-support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svg"/><Relationship Id="rId11" Type="http://schemas.openxmlformats.org/officeDocument/2006/relationships/image" Target="../media/image94.jpeg"/><Relationship Id="rId5" Type="http://schemas.openxmlformats.org/officeDocument/2006/relationships/image" Target="../media/image81.png"/><Relationship Id="rId10" Type="http://schemas.openxmlformats.org/officeDocument/2006/relationships/image" Target="../media/image93.svg"/><Relationship Id="rId4" Type="http://schemas.openxmlformats.org/officeDocument/2006/relationships/image" Target="../media/image88.svg"/><Relationship Id="rId9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5.png"/><Relationship Id="rId7" Type="http://schemas.openxmlformats.org/officeDocument/2006/relationships/image" Target="../media/image90.png"/><Relationship Id="rId12" Type="http://schemas.openxmlformats.org/officeDocument/2006/relationships/hyperlink" Target="https://wtcs.pressbooks.pub/nursingfundamentals/chapter/2-4-communicating-with-health-care-team-members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svg"/><Relationship Id="rId11" Type="http://schemas.openxmlformats.org/officeDocument/2006/relationships/image" Target="../media/image97.jpeg"/><Relationship Id="rId5" Type="http://schemas.openxmlformats.org/officeDocument/2006/relationships/image" Target="../media/image81.png"/><Relationship Id="rId10" Type="http://schemas.openxmlformats.org/officeDocument/2006/relationships/image" Target="../media/image93.svg"/><Relationship Id="rId4" Type="http://schemas.openxmlformats.org/officeDocument/2006/relationships/image" Target="../media/image96.svg"/><Relationship Id="rId9" Type="http://schemas.openxmlformats.org/officeDocument/2006/relationships/image" Target="../media/image9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7.jpeg"/><Relationship Id="rId11" Type="http://schemas.openxmlformats.org/officeDocument/2006/relationships/hyperlink" Target="https://www.wsj.com/lifestyle/careers/gen-z-trades-jobs-plumbing-welding-a76b5e43" TargetMode="External"/><Relationship Id="rId5" Type="http://schemas.openxmlformats.org/officeDocument/2006/relationships/image" Target="../media/image106.png"/><Relationship Id="rId10" Type="http://schemas.openxmlformats.org/officeDocument/2006/relationships/hyperlink" Target="https://press.thumbtack.com/announcements/new-report-from-thumbtack-examines-forces-behind-skilled-trade-labor-shortage-offering-optimistic-outlook-for-the-future/" TargetMode="External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sv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4.svg"/><Relationship Id="rId5" Type="http://schemas.openxmlformats.org/officeDocument/2006/relationships/image" Target="../media/image113.png"/><Relationship Id="rId10" Type="http://schemas.openxmlformats.org/officeDocument/2006/relationships/image" Target="../media/image118.svg"/><Relationship Id="rId4" Type="http://schemas.openxmlformats.org/officeDocument/2006/relationships/image" Target="../media/image112.svg"/><Relationship Id="rId9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2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hyperlink" Target="https://dolcoe.safalapps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13" Type="http://schemas.openxmlformats.org/officeDocument/2006/relationships/image" Target="../media/image61.png"/><Relationship Id="rId18" Type="http://schemas.openxmlformats.org/officeDocument/2006/relationships/image" Target="../media/image66.svg"/><Relationship Id="rId3" Type="http://schemas.openxmlformats.org/officeDocument/2006/relationships/image" Target="../media/image51.jpe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sv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4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193.xml"/><Relationship Id="rId6" Type="http://schemas.openxmlformats.org/officeDocument/2006/relationships/image" Target="../media/image54.sv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sv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svg"/><Relationship Id="rId22" Type="http://schemas.openxmlformats.org/officeDocument/2006/relationships/image" Target="../media/image7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5F7B2-4157-4F4B-D77B-9FC1F9FD6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9137" y="1654020"/>
            <a:ext cx="9133726" cy="1489897"/>
          </a:xfrm>
        </p:spPr>
        <p:txBody>
          <a:bodyPr>
            <a:normAutofit fontScale="90000"/>
          </a:bodyPr>
          <a:lstStyle/>
          <a:p>
            <a:r>
              <a:rPr lang="en-US" sz="4000" b="1">
                <a:effectLst/>
              </a:rPr>
              <a:t>Building Student Awareness of Apprenticeship Career Pathways in Pennsylvania</a:t>
            </a:r>
            <a:br>
              <a:rPr lang="en-US" b="1">
                <a:latin typeface="Montserrat"/>
              </a:rPr>
            </a:br>
            <a:br>
              <a:rPr lang="en-US" sz="900" b="1">
                <a:latin typeface="Montserrat"/>
              </a:rPr>
            </a:br>
            <a:endParaRPr lang="en-US" sz="1800">
              <a:latin typeface="Montserra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F6B4-FE5D-D4CA-A718-E5FAB3D59A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7494" y="5106988"/>
            <a:ext cx="3219495" cy="439797"/>
          </a:xfrm>
        </p:spPr>
        <p:txBody>
          <a:bodyPr/>
          <a:lstStyle/>
          <a:p>
            <a:pPr algn="ctr"/>
            <a:r>
              <a:rPr lang="en-US"/>
              <a:t>November 18, 2024</a:t>
            </a:r>
          </a:p>
        </p:txBody>
      </p:sp>
    </p:spTree>
    <p:extLst>
      <p:ext uri="{BB962C8B-B14F-4D97-AF65-F5344CB8AC3E}">
        <p14:creationId xmlns:p14="http://schemas.microsoft.com/office/powerpoint/2010/main" val="86813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760B7A-679B-A3D9-22AB-DCB3117B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Montserrat"/>
              </a:rPr>
              <a:t>What is Youth Apprenticeship? </a:t>
            </a:r>
            <a:endParaRPr lang="en-US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6B75A-BE3D-127E-00E2-F64BA233AD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955" y="1618843"/>
            <a:ext cx="6978015" cy="4767351"/>
          </a:xfrm>
        </p:spPr>
        <p:txBody>
          <a:bodyPr>
            <a:normAutofit fontScale="70000" lnSpcReduction="20000"/>
          </a:bodyPr>
          <a:lstStyle/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A 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youth apprentice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 is defined as…​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 an in-school OR out-of-school youth 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between the </a:t>
            </a:r>
            <a:b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ages of 16 and 24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…​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who 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receives industry-validated Related Instruction for an RA program (for in-school youth) from their school 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while… 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 ​</a:t>
            </a:r>
            <a:br>
              <a:rPr lang="en-US"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completing part-time, paid, work-based </a:t>
            </a:r>
            <a:b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experience 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from an employer 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under a ​</a:t>
            </a:r>
            <a:br>
              <a:rPr lang="en-US">
                <a:latin typeface="Montserrat" panose="00000500000000000000" pitchFamily="2" charset="0"/>
              </a:rPr>
            </a:b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mentored supervision as part of… 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 algn="ctr" fontAlgn="base">
              <a:buNone/>
            </a:pP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a </a:t>
            </a: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Registered Apprenticeship program approved 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​</a:t>
            </a:r>
            <a:br>
              <a:rPr lang="en-US">
                <a:latin typeface="Montserrat" panose="00000500000000000000" pitchFamily="2" charset="0"/>
              </a:rPr>
            </a:br>
            <a:r>
              <a:rPr lang="en-US" b="1">
                <a:solidFill>
                  <a:srgbClr val="000000"/>
                </a:solidFill>
                <a:latin typeface="Montserrat" panose="00000500000000000000" pitchFamily="2" charset="0"/>
              </a:rPr>
              <a:t>by DOL or a state apprenticeship agency (SAA) or a pre-apprenticeship program</a:t>
            </a:r>
            <a:r>
              <a:rPr lang="en-US">
                <a:solidFill>
                  <a:srgbClr val="000000"/>
                </a:solidFill>
                <a:latin typeface="Montserrat" panose="00000500000000000000" pitchFamily="2" charset="0"/>
              </a:rPr>
              <a:t>.​</a:t>
            </a:r>
            <a:endParaRPr lang="en-US">
              <a:solidFill>
                <a:srgbClr val="000000"/>
              </a:solidFill>
              <a:latin typeface="Montserrat" panose="00000500000000000000" pitchFamily="2" charset="0"/>
              <a:cs typeface="Segoe UI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2052" name="Picture 4" descr="Maryland to Scale Youth Apprenticeship Opportunities with $12M Investment –  The 74">
            <a:extLst>
              <a:ext uri="{FF2B5EF4-FFF2-40B4-BE49-F238E27FC236}">
                <a16:creationId xmlns:a16="http://schemas.microsoft.com/office/drawing/2014/main" id="{2D7BAA3B-BAB3-E80C-A84B-7C7528C3A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970" y="2270264"/>
            <a:ext cx="4630773" cy="3108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513CF4C-9DF7-12FF-4375-5823F2637288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705342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3450" y="420688"/>
            <a:ext cx="11258550" cy="13255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Apprenticeship for Youth</a:t>
            </a:r>
          </a:p>
        </p:txBody>
      </p:sp>
      <p:pic>
        <p:nvPicPr>
          <p:cNvPr id="15" name="Picture 14" descr="Total Youth Apprentices (16-24) Served in Fiscal Years 2018-2022. Starts at 65 thousand in Fiscal Year 18 and goes up to 80 thousand in Fiscal Year 2022.">
            <a:extLst>
              <a:ext uri="{FF2B5EF4-FFF2-40B4-BE49-F238E27FC236}">
                <a16:creationId xmlns:a16="http://schemas.microsoft.com/office/drawing/2014/main" id="{A87E0F3A-1C92-9E93-EFF3-A7ADB947C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745" y="1852902"/>
            <a:ext cx="7059010" cy="384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In 2022, there were 228,535 Youth Apprentices Registered">
            <a:extLst>
              <a:ext uri="{FF2B5EF4-FFF2-40B4-BE49-F238E27FC236}">
                <a16:creationId xmlns:a16="http://schemas.microsoft.com/office/drawing/2014/main" id="{1F7B72DE-2A73-E8C9-DD18-0FDBF2F1B3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00" y="2471552"/>
            <a:ext cx="3388555" cy="2357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28139-B5A1-A836-1AC0-091837FD2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074" y="6123222"/>
            <a:ext cx="4137890" cy="36512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1800"/>
              <a:t>Source:  </a:t>
            </a:r>
            <a:r>
              <a:rPr lang="en-US" sz="1800">
                <a:hlinkClick r:id="rId5" tooltip="http://www.apprenticeship.gov/"/>
              </a:rPr>
              <a:t>https://www.apprenticeship.gov/ </a:t>
            </a:r>
            <a:endParaRPr lang="en-US" sz="1800"/>
          </a:p>
          <a:p>
            <a:pPr marL="0" indent="0">
              <a:buNone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4760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65298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3450" y="420688"/>
            <a:ext cx="11258550" cy="132556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Youth Apprenticeship by 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809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graphicFrame>
        <p:nvGraphicFramePr>
          <p:cNvPr id="18" name="Content Placeholder 17" descr="Active youth apprentices (ages 16-24) by age, 2021. &#10;16-538&#10;17-1820&#10;18 - 14,473&#10;19 - 32,083&#10;20 - 33,511&#10;21 - 33,361&#10;22 - 33,108&#10;23 - 33,201&#10;24 - 31,803">
            <a:extLst>
              <a:ext uri="{FF2B5EF4-FFF2-40B4-BE49-F238E27FC236}">
                <a16:creationId xmlns:a16="http://schemas.microsoft.com/office/drawing/2014/main" id="{CEAD782C-7476-21D5-D3F2-DA25238BB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1251501"/>
              </p:ext>
            </p:extLst>
          </p:nvPr>
        </p:nvGraphicFramePr>
        <p:xfrm>
          <a:off x="707577" y="170491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2A829F1-CCA0-B0CF-80B6-5A11FA6819F4}"/>
              </a:ext>
            </a:extLst>
          </p:cNvPr>
          <p:cNvSpPr txBox="1">
            <a:spLocks/>
          </p:cNvSpPr>
          <p:nvPr/>
        </p:nvSpPr>
        <p:spPr>
          <a:xfrm>
            <a:off x="3663405" y="6044465"/>
            <a:ext cx="6735958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Montserrat Medium" panose="02000505000000020004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1"/>
                </a:solidFill>
              </a:rPr>
              <a:t>Source: Urban Institute calculations from RAPIDS data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89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760B7A-679B-A3D9-22AB-DCB3117B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Montserrat"/>
              </a:rPr>
              <a:t>High-Quality Youth Apprenticeship </a:t>
            </a:r>
            <a:endParaRPr lang="en-US" sz="400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96A83C12-44EF-D776-ED2C-FBF1C6DF20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3179" y="1791531"/>
            <a:ext cx="10245641" cy="563563"/>
          </a:xfr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Montserrat Medium" panose="00000600000000000000" pitchFamily="2" charset="0"/>
              </a:rPr>
              <a:t>In addition to meeting core RA requirements, high quality youth programs:</a:t>
            </a:r>
          </a:p>
          <a:p>
            <a:endParaRPr lang="en-US" dirty="0"/>
          </a:p>
        </p:txBody>
      </p:sp>
      <p:sp>
        <p:nvSpPr>
          <p:cNvPr id="7" name="Rectangle 6" descr="Books">
            <a:extLst>
              <a:ext uri="{FF2B5EF4-FFF2-40B4-BE49-F238E27FC236}">
                <a16:creationId xmlns:a16="http://schemas.microsoft.com/office/drawing/2014/main" id="{0D7AE0AF-214D-7E9C-1B85-D88E0645AAB1}"/>
              </a:ext>
            </a:extLst>
          </p:cNvPr>
          <p:cNvSpPr/>
          <p:nvPr/>
        </p:nvSpPr>
        <p:spPr>
          <a:xfrm>
            <a:off x="2284883" y="2538176"/>
            <a:ext cx="810000" cy="8100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A126F69-0F17-ED50-1C75-8B4A42C16B6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49301" y="3501856"/>
            <a:ext cx="1681163" cy="1254125"/>
          </a:xfrm>
        </p:spPr>
        <p:txBody>
          <a:bodyPr/>
          <a:lstStyle/>
          <a:p>
            <a:pPr lvl="0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Provide dual enrollment pathway for college credit for RI</a:t>
            </a:r>
          </a:p>
        </p:txBody>
      </p:sp>
      <p:sp>
        <p:nvSpPr>
          <p:cNvPr id="10" name="Rectangle 9" descr="Schoolhouse">
            <a:extLst>
              <a:ext uri="{FF2B5EF4-FFF2-40B4-BE49-F238E27FC236}">
                <a16:creationId xmlns:a16="http://schemas.microsoft.com/office/drawing/2014/main" id="{E5F87406-CC25-724B-7BE2-BC9AA8F453B3}"/>
              </a:ext>
            </a:extLst>
          </p:cNvPr>
          <p:cNvSpPr/>
          <p:nvPr/>
        </p:nvSpPr>
        <p:spPr>
          <a:xfrm>
            <a:off x="4399883" y="2538176"/>
            <a:ext cx="810000" cy="81000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42A5A89-E5BA-BF14-94E4-13B0845CE1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714058" y="3509825"/>
            <a:ext cx="2169299" cy="2290962"/>
          </a:xfrm>
        </p:spPr>
        <p:txBody>
          <a:bodyPr>
            <a:normAutofit lnSpcReduction="10000"/>
          </a:bodyPr>
          <a:lstStyle/>
          <a:p>
            <a:pPr lvl="0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i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(if school is sponsor)</a:t>
            </a: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 Include articulated </a:t>
            </a:r>
            <a:b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</a:b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agreement with another program sponsor to ensure students can continue paid OJL (and RI if needed) after graduation​</a:t>
            </a:r>
          </a:p>
          <a:p>
            <a:endParaRPr lang="en-US"/>
          </a:p>
        </p:txBody>
      </p:sp>
      <p:sp>
        <p:nvSpPr>
          <p:cNvPr id="12" name="Rectangle 11" descr="Office Worker">
            <a:extLst>
              <a:ext uri="{FF2B5EF4-FFF2-40B4-BE49-F238E27FC236}">
                <a16:creationId xmlns:a16="http://schemas.microsoft.com/office/drawing/2014/main" id="{C2EE73E1-0073-2EB2-BA9A-C15F4D9FF710}"/>
              </a:ext>
            </a:extLst>
          </p:cNvPr>
          <p:cNvSpPr/>
          <p:nvPr/>
        </p:nvSpPr>
        <p:spPr>
          <a:xfrm>
            <a:off x="6514883" y="2538176"/>
            <a:ext cx="810000" cy="810000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933AC78-4BAA-9659-6AA1-B785FD5E6276}"/>
              </a:ext>
            </a:extLst>
          </p:cNvPr>
          <p:cNvSpPr/>
          <p:nvPr/>
        </p:nvSpPr>
        <p:spPr>
          <a:xfrm>
            <a:off x="6019883" y="3548904"/>
            <a:ext cx="1800000" cy="1980000"/>
          </a:xfrm>
          <a:custGeom>
            <a:avLst/>
            <a:gdLst>
              <a:gd name="connsiteX0" fmla="*/ 0 w 1800000"/>
              <a:gd name="connsiteY0" fmla="*/ 0 h 1980000"/>
              <a:gd name="connsiteX1" fmla="*/ 1800000 w 1800000"/>
              <a:gd name="connsiteY1" fmla="*/ 0 h 1980000"/>
              <a:gd name="connsiteX2" fmla="*/ 1800000 w 1800000"/>
              <a:gd name="connsiteY2" fmla="*/ 1980000 h 1980000"/>
              <a:gd name="connsiteX3" fmla="*/ 0 w 1800000"/>
              <a:gd name="connsiteY3" fmla="*/ 1980000 h 1980000"/>
              <a:gd name="connsiteX4" fmla="*/ 0 w 1800000"/>
              <a:gd name="connsiteY4" fmla="*/ 0 h 19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980000">
                <a:moveTo>
                  <a:pt x="0" y="0"/>
                </a:moveTo>
                <a:lnTo>
                  <a:pt x="1800000" y="0"/>
                </a:lnTo>
                <a:lnTo>
                  <a:pt x="1800000" y="1980000"/>
                </a:lnTo>
                <a:lnTo>
                  <a:pt x="0" y="1980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>
                <a:latin typeface="Montserrat Medium" pitchFamily="2" charset="0"/>
              </a:rPr>
              <a:t>P</a:t>
            </a:r>
            <a:r>
              <a:rPr lang="en-US" sz="1400" kern="1200">
                <a:latin typeface="Montserrat Medium" pitchFamily="2" charset="0"/>
              </a:rPr>
              <a:t>rovide apprentice with a clearly-outlined career pathway beyond RA program completion for occupations that provide a family-supporting wage ​</a:t>
            </a:r>
          </a:p>
        </p:txBody>
      </p:sp>
      <p:sp>
        <p:nvSpPr>
          <p:cNvPr id="14" name="Rectangle 13" descr="Diploma Roll">
            <a:extLst>
              <a:ext uri="{FF2B5EF4-FFF2-40B4-BE49-F238E27FC236}">
                <a16:creationId xmlns:a16="http://schemas.microsoft.com/office/drawing/2014/main" id="{268EB68F-ACF6-AB82-5BFF-11AB672E9EB3}"/>
              </a:ext>
            </a:extLst>
          </p:cNvPr>
          <p:cNvSpPr/>
          <p:nvPr/>
        </p:nvSpPr>
        <p:spPr>
          <a:xfrm>
            <a:off x="8629883" y="2538176"/>
            <a:ext cx="810000" cy="810000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B4E9164-AC0D-5C62-00D3-8FDBB90FE5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41361" y="3531258"/>
            <a:ext cx="1575670" cy="2449447"/>
          </a:xfrm>
        </p:spPr>
        <p:txBody>
          <a:bodyPr/>
          <a:lstStyle/>
          <a:p>
            <a:pPr lvl="0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Embed, or prepares student to test out for, industry-recognized certifications or credentials​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09120F-5AE7-0BDD-ABF4-41C221DC7F27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122924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B39B-EB44-D67E-C3AA-7385BF1A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06F0-6F09-14ED-BF74-88BD77E5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343189"/>
            <a:ext cx="12166591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/>
              </a:rPr>
              <a:t>Pennsylvania Youth Apprenticeship Goals</a:t>
            </a:r>
            <a:endParaRPr lang="en-US" sz="4000"/>
          </a:p>
        </p:txBody>
      </p:sp>
      <p:sp>
        <p:nvSpPr>
          <p:cNvPr id="4" name="Footer Placeholder 10">
            <a:extLst>
              <a:ext uri="{FF2B5EF4-FFF2-40B4-BE49-F238E27FC236}">
                <a16:creationId xmlns:a16="http://schemas.microsoft.com/office/drawing/2014/main" id="{2913A1BF-912B-304E-6966-50D064164453}"/>
              </a:ext>
            </a:extLst>
          </p:cNvPr>
          <p:cNvSpPr txBox="1">
            <a:spLocks/>
          </p:cNvSpPr>
          <p:nvPr/>
        </p:nvSpPr>
        <p:spPr>
          <a:xfrm>
            <a:off x="9982200" y="6492875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© 2024 Safal Partners</a:t>
            </a:r>
          </a:p>
        </p:txBody>
      </p:sp>
    </p:spTree>
    <p:extLst>
      <p:ext uri="{BB962C8B-B14F-4D97-AF65-F5344CB8AC3E}">
        <p14:creationId xmlns:p14="http://schemas.microsoft.com/office/powerpoint/2010/main" val="2915915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9826B-5FF6-E219-6688-51BDED8E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11F27-E924-CE32-CDC1-F73D339BE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/>
              <a:t>Pennsylvania’s Apprenticeship System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CA106-0B37-04EA-1708-1C86D7EC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54" y="1626870"/>
            <a:ext cx="6910648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Pennsylvania's State Apprenticeship Agency (SAA) is the Apprenticeship and Training Office (ATO) within the Pennsylvania Department of Labor &amp; Industry.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Works in collaboration with the Pennsylvania Apprenticeship and Training Council (PATC), which acts as the approving agency for proposed apprenticeship programs.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ATO is working to embed a focus on apprenticeships within the state's workforce system and PA CareerLink offices.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Has a ratio of two apprentices for every nine </a:t>
            </a:r>
            <a:r>
              <a:rPr lang="en-US" sz="2200" err="1">
                <a:solidFill>
                  <a:schemeClr val="tx1"/>
                </a:solidFill>
                <a:latin typeface="Montserrat Medium"/>
              </a:rPr>
              <a:t>journeyworkers</a:t>
            </a:r>
            <a:r>
              <a:rPr lang="en-US" sz="2200">
                <a:solidFill>
                  <a:schemeClr val="tx1"/>
                </a:solidFill>
                <a:latin typeface="Montserrat Medium"/>
              </a:rPr>
              <a:t> hired- as compared to one apprentice for each </a:t>
            </a:r>
            <a:r>
              <a:rPr lang="en-US" sz="2200" err="1">
                <a:solidFill>
                  <a:schemeClr val="tx1"/>
                </a:solidFill>
                <a:latin typeface="Montserrat Medium"/>
              </a:rPr>
              <a:t>journeyworker</a:t>
            </a:r>
            <a:r>
              <a:rPr lang="en-US" sz="2200">
                <a:solidFill>
                  <a:schemeClr val="tx1"/>
                </a:solidFill>
                <a:latin typeface="Montserrat Medium"/>
              </a:rPr>
              <a:t> outlined in Federal regulations.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970A0E3-4C6B-8F84-5575-99FC60836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982200" y="6492875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© 2024 Safal Partners</a:t>
            </a:r>
          </a:p>
        </p:txBody>
      </p:sp>
      <p:pic>
        <p:nvPicPr>
          <p:cNvPr id="1026" name="Picture 2" descr="PA Department of Labor and Industry - Blueprints">
            <a:extLst>
              <a:ext uri="{FF2B5EF4-FFF2-40B4-BE49-F238E27FC236}">
                <a16:creationId xmlns:a16="http://schemas.microsoft.com/office/drawing/2014/main" id="{94C9533E-F702-3B9A-DC6C-95A4A7364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002" y="2836737"/>
            <a:ext cx="3808160" cy="152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86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9826B-5FF6-E219-6688-51BDED8E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11F27-E924-CE32-CDC1-F73D339B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54" y="4119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/>
              <a:t>Pennsylvania-Building Apprenticeship Opportunities in High School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CA106-0B37-04EA-1708-1C86D7EC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54" y="1845788"/>
            <a:ext cx="11013492" cy="38760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Focused on expanding pre-apprenticeship opportunities through partnerships with Career and Technical Education (CTE) programs. 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These programs offer students hands-on industry training alongside classroom instruction, creating a seamless transition from school to the workforce and build a pipeline that connects students with registered apprenticeship programs. 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Focuses on several industries, including manufacturing, IT, energy, and healthcare.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The initiative also involves significant funding boosts with recent investments including $3.9 million specifically targeting high school pre-apprenticeships.</a:t>
            </a:r>
            <a:endParaRPr lang="en-US" sz="2200">
              <a:solidFill>
                <a:schemeClr val="tx1"/>
              </a:solidFill>
            </a:endParaRP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970A0E3-4C6B-8F84-5575-99FC60836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982200" y="6492875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© 2024 Safal Partners</a:t>
            </a:r>
          </a:p>
        </p:txBody>
      </p:sp>
    </p:spTree>
    <p:extLst>
      <p:ext uri="{BB962C8B-B14F-4D97-AF65-F5344CB8AC3E}">
        <p14:creationId xmlns:p14="http://schemas.microsoft.com/office/powerpoint/2010/main" val="3577429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9826B-5FF6-E219-6688-51BDED8E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11F27-E924-CE32-CDC1-F73D339B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39" y="45964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/>
              <a:t>Other State Investments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CA106-0B37-04EA-1708-1C86D7EC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639" y="1785210"/>
            <a:ext cx="11013492" cy="37039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$400 million to train 10,000 people using Registered and pre-apprenticeship programs utilizing funding from the Investing in America Agenda.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Committed an additional $61 million to workforce development initiatives statewide, including apprenticeships, Career and Technical Education (CTE), and vocational-technical programs.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An additional $5 million in grant funding to expand registered apprenticeship programs across the Commonwealth.</a:t>
            </a:r>
          </a:p>
          <a:p>
            <a:r>
              <a:rPr lang="en-US" sz="2200">
                <a:solidFill>
                  <a:schemeClr val="tx1"/>
                </a:solidFill>
                <a:latin typeface="Montserrat Medium"/>
              </a:rPr>
              <a:t>$2 million in nursing registered apprenticeship programs to help fill critical nursing positions across the Commonwealth.</a:t>
            </a:r>
          </a:p>
          <a:p>
            <a:endParaRPr lang="en-US" sz="2200">
              <a:solidFill>
                <a:schemeClr val="tx1"/>
              </a:solidFill>
              <a:latin typeface="Montserrat Medium"/>
            </a:endParaRP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970A0E3-4C6B-8F84-5575-99FC60836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982200" y="6492875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© 2024 Safal Partners</a:t>
            </a:r>
          </a:p>
        </p:txBody>
      </p:sp>
    </p:spTree>
    <p:extLst>
      <p:ext uri="{BB962C8B-B14F-4D97-AF65-F5344CB8AC3E}">
        <p14:creationId xmlns:p14="http://schemas.microsoft.com/office/powerpoint/2010/main" val="2818531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9826B-5FF6-E219-6688-51BDED8E2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211F27-E924-CE32-CDC1-F73D339B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67726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But Pennsylvania Wants to Grow</a:t>
            </a:r>
          </a:p>
        </p:txBody>
      </p:sp>
      <p:pic>
        <p:nvPicPr>
          <p:cNvPr id="8" name="Picture 7" descr="Infographic for Apprenticeships in PA - including the following text:&#10;&#10;&quot;By 2025, we'll double registered apprentices to 30,000. This is a win for Pennsylvania workers. It's also a win for Pennsylvania businesses. &#10;&#10;- Provides alternatives to college&#10;- Closes the 21st Century skills gap&#10;- Trains workers for jobs open now&#10;-Opens the door to family-sustaining careers&#10;-Enables more businesses to grow in PA&#10;- Increases skilled workers&#10;- Grows the economy&#10;- Attracts new businesses and jobs to PA&#10;Governor Tom Wolf&quot;">
            <a:extLst>
              <a:ext uri="{FF2B5EF4-FFF2-40B4-BE49-F238E27FC236}">
                <a16:creationId xmlns:a16="http://schemas.microsoft.com/office/drawing/2014/main" id="{06B3D7E7-C35A-2881-21CA-59A083054A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07469"/>
            <a:ext cx="2583317" cy="387497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E5CA106-0B37-04EA-1708-1C86D7EC8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3" y="1750379"/>
            <a:ext cx="7663539" cy="387497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500">
                <a:solidFill>
                  <a:schemeClr val="tx1"/>
                </a:solidFill>
                <a:latin typeface="Montserrat Medium"/>
              </a:rPr>
              <a:t>There are currently </a:t>
            </a:r>
            <a:r>
              <a:rPr lang="en-US" sz="2500" b="1">
                <a:solidFill>
                  <a:srgbClr val="00015E"/>
                </a:solidFill>
                <a:latin typeface="Montserrat Black" panose="00000A00000000000000" pitchFamily="2" charset="0"/>
              </a:rPr>
              <a:t>15,755 </a:t>
            </a:r>
            <a:r>
              <a:rPr lang="en-US" sz="2500">
                <a:solidFill>
                  <a:srgbClr val="00015E"/>
                </a:solidFill>
                <a:latin typeface="Montserrat Medium"/>
              </a:rPr>
              <a:t>registered apprentices</a:t>
            </a:r>
            <a:r>
              <a:rPr lang="en-US" sz="2500">
                <a:solidFill>
                  <a:schemeClr val="tx1"/>
                </a:solidFill>
                <a:latin typeface="Montserrat Medium"/>
              </a:rPr>
              <a:t> active in Pennsylvania and Governor Shapiro wants to double that!</a:t>
            </a:r>
          </a:p>
          <a:p>
            <a:r>
              <a:rPr lang="en-US" sz="2500">
                <a:solidFill>
                  <a:schemeClr val="tx1"/>
                </a:solidFill>
                <a:latin typeface="Montserrat Medium"/>
              </a:rPr>
              <a:t>There are </a:t>
            </a:r>
            <a:r>
              <a:rPr lang="en-US" sz="2500">
                <a:solidFill>
                  <a:srgbClr val="00015E"/>
                </a:solidFill>
                <a:latin typeface="Montserrat Black" panose="00000A00000000000000" pitchFamily="2" charset="0"/>
              </a:rPr>
              <a:t>884</a:t>
            </a:r>
            <a:r>
              <a:rPr lang="en-US" sz="2500">
                <a:solidFill>
                  <a:schemeClr val="tx1"/>
                </a:solidFill>
                <a:latin typeface="Montserrat Medium"/>
              </a:rPr>
              <a:t> </a:t>
            </a:r>
            <a:r>
              <a:rPr lang="en-US" sz="2500">
                <a:solidFill>
                  <a:srgbClr val="00015E"/>
                </a:solidFill>
                <a:latin typeface="Montserrat Medium"/>
              </a:rPr>
              <a:t>unduplicated registered apprenticeship program sponsors </a:t>
            </a:r>
            <a:r>
              <a:rPr lang="en-US" sz="2500">
                <a:solidFill>
                  <a:schemeClr val="tx1"/>
                </a:solidFill>
                <a:latin typeface="Montserrat Medium"/>
              </a:rPr>
              <a:t>supporting 1,561 occupation-specific programs across the Commonwealth.</a:t>
            </a:r>
          </a:p>
          <a:p>
            <a:r>
              <a:rPr lang="en-US" sz="2500">
                <a:solidFill>
                  <a:schemeClr val="tx1"/>
                </a:solidFill>
                <a:latin typeface="Montserrat Medium"/>
              </a:rPr>
              <a:t>There are also </a:t>
            </a:r>
            <a:r>
              <a:rPr lang="en-US" sz="2500" b="1">
                <a:solidFill>
                  <a:srgbClr val="00015E"/>
                </a:solidFill>
                <a:latin typeface="Montserrat Black" panose="00000A00000000000000" pitchFamily="2" charset="0"/>
              </a:rPr>
              <a:t>121 </a:t>
            </a:r>
            <a:r>
              <a:rPr lang="en-US" sz="2500">
                <a:solidFill>
                  <a:srgbClr val="00015E"/>
                </a:solidFill>
                <a:latin typeface="Montserrat Medium"/>
              </a:rPr>
              <a:t>registered pre-apprenticeship programs</a:t>
            </a:r>
            <a:r>
              <a:rPr lang="en-US" sz="2500">
                <a:solidFill>
                  <a:schemeClr val="tx1"/>
                </a:solidFill>
                <a:latin typeface="Montserrat Medium"/>
              </a:rPr>
              <a:t> with </a:t>
            </a:r>
            <a:r>
              <a:rPr lang="en-US" sz="2500" b="1">
                <a:solidFill>
                  <a:srgbClr val="00015E"/>
                </a:solidFill>
                <a:latin typeface="Montserrat Black" panose="00000A00000000000000" pitchFamily="2" charset="0"/>
              </a:rPr>
              <a:t>1,213</a:t>
            </a:r>
            <a:r>
              <a:rPr lang="en-US" sz="2500">
                <a:solidFill>
                  <a:schemeClr val="tx1"/>
                </a:solidFill>
                <a:latin typeface="Montserrat Medium"/>
              </a:rPr>
              <a:t> </a:t>
            </a:r>
            <a:r>
              <a:rPr lang="en-US" sz="2500">
                <a:solidFill>
                  <a:srgbClr val="00015E"/>
                </a:solidFill>
                <a:latin typeface="Montserrat Medium"/>
              </a:rPr>
              <a:t>pre-apprentices currently active</a:t>
            </a:r>
            <a:r>
              <a:rPr lang="en-US" sz="2500">
                <a:solidFill>
                  <a:schemeClr val="tx1"/>
                </a:solidFill>
                <a:latin typeface="Montserrat Medium"/>
              </a:rPr>
              <a:t>.</a:t>
            </a:r>
            <a:endParaRPr lang="en-US" sz="2500">
              <a:solidFill>
                <a:schemeClr val="tx1"/>
              </a:solidFill>
            </a:endParaRPr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3970A0E3-4C6B-8F84-5575-99FC60836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9982200" y="6492875"/>
            <a:ext cx="27432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itchFamily="2" charset="0"/>
                <a:ea typeface="+mn-ea"/>
                <a:cs typeface="+mn-cs"/>
              </a:rPr>
              <a:t>© 2024 Safal Partners</a:t>
            </a:r>
          </a:p>
        </p:txBody>
      </p:sp>
    </p:spTree>
    <p:extLst>
      <p:ext uri="{BB962C8B-B14F-4D97-AF65-F5344CB8AC3E}">
        <p14:creationId xmlns:p14="http://schemas.microsoft.com/office/powerpoint/2010/main" val="2740108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B39B-EB44-D67E-C3AA-7385BF1A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06F0-6F09-14ED-BF74-88BD77E5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85" y="2343189"/>
            <a:ext cx="11122269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"/>
              </a:rPr>
              <a:t>Apprenticeship Benefits for Students and Schools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24734CA-7B26-6FB9-4801-188B93C030B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31648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Presenters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FC99BC-7354-B906-B960-D195C96AC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0156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lan Dodkowitz">
            <a:extLst>
              <a:ext uri="{FF2B5EF4-FFF2-40B4-BE49-F238E27FC236}">
                <a16:creationId xmlns:a16="http://schemas.microsoft.com/office/drawing/2014/main" id="{361A32B1-3B3E-455C-172F-D9159A4797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350" y="1943300"/>
            <a:ext cx="2261117" cy="24144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E07D55F-9B40-D00B-B865-D806C41A309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5990" y="4549044"/>
            <a:ext cx="3801836" cy="563563"/>
          </a:xfrm>
        </p:spPr>
        <p:txBody>
          <a:bodyPr>
            <a:normAutofit fontScale="92500"/>
          </a:bodyPr>
          <a:lstStyle/>
          <a:p>
            <a:r>
              <a:rPr lang="en-US" sz="3600">
                <a:solidFill>
                  <a:srgbClr val="0D274D"/>
                </a:solidFill>
                <a:latin typeface="Montserrat"/>
              </a:rPr>
              <a:t>Alan</a:t>
            </a:r>
            <a:r>
              <a:rPr lang="en-US">
                <a:solidFill>
                  <a:srgbClr val="0D274D"/>
                </a:solidFill>
                <a:latin typeface="Montserrat"/>
              </a:rPr>
              <a:t> </a:t>
            </a:r>
            <a:r>
              <a:rPr lang="en-US" sz="3000">
                <a:solidFill>
                  <a:srgbClr val="0D274D"/>
                </a:solidFill>
                <a:latin typeface="Montserrat"/>
              </a:rPr>
              <a:t>D. Dodkowitz</a:t>
            </a:r>
            <a:endParaRPr lang="pl-PL" sz="3000">
              <a:solidFill>
                <a:srgbClr val="0D274D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FA229F0-48A3-D89B-B5A7-02543AA133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89831" y="5100953"/>
            <a:ext cx="3627995" cy="125412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D274D"/>
                </a:solidFill>
                <a:latin typeface="Montserrat" panose="00000500000000000000" pitchFamily="2" charset="0"/>
                <a:ea typeface="Roboto"/>
              </a:rPr>
              <a:t>Senior Subject Matter Expert</a:t>
            </a:r>
          </a:p>
          <a:p>
            <a:r>
              <a:rPr lang="en-US">
                <a:solidFill>
                  <a:srgbClr val="0D274D"/>
                </a:solidFill>
                <a:latin typeface="Montserrat" panose="00000500000000000000" pitchFamily="2" charset="0"/>
                <a:ea typeface="Roboto"/>
              </a:rPr>
              <a:t>Safal Partners</a:t>
            </a:r>
            <a:endParaRPr lang="en-US">
              <a:latin typeface="Montserrat" panose="00000500000000000000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139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Substantial Benefits for Youth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448" y="1600895"/>
            <a:ext cx="10929234" cy="449705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600">
                <a:solidFill>
                  <a:schemeClr val="tx1"/>
                </a:solidFill>
                <a:latin typeface="Montserrat Medium"/>
                <a:cs typeface="Segoe UI"/>
              </a:rPr>
              <a:t>Helping students understand the benefits of RA is crucial: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RA is a pathway to a career from the start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RA provides a way to get paid to learn skills and get work experience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Often leads to offer of full-time employment following graduation or program completion soon after graduation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Increases your lifetime earnings potential: average starting salary for apprentice completers is $80,000 per year (U.S. DOL)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Provides way to earn national credential – move and earn anywhere</a:t>
            </a:r>
          </a:p>
          <a:p>
            <a:pPr marL="631825" indent="-342900">
              <a:lnSpc>
                <a:spcPct val="11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  <a:cs typeface="Segoe UI"/>
              </a:rPr>
              <a:t>Can help lower – or even eliminate – the cost of taking college courses</a:t>
            </a:r>
            <a:endParaRPr lang="en-US" sz="1400">
              <a:solidFill>
                <a:schemeClr val="tx1"/>
              </a:solidFill>
              <a:latin typeface="Montserrat Medium"/>
              <a:cs typeface="Segoe UI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lang="en-US" sz="1400">
              <a:solidFill>
                <a:schemeClr val="tx1"/>
              </a:solidFill>
              <a:latin typeface="Montserrat Medium"/>
              <a:cs typeface="Segoe U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FE942-A0EB-6F75-ABDE-E8D9A01EF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22377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919186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Montserrat"/>
              </a:rPr>
              <a:t>Less Debt, More Opportunities</a:t>
            </a:r>
          </a:p>
        </p:txBody>
      </p:sp>
      <p:pic>
        <p:nvPicPr>
          <p:cNvPr id="9" name="Picture 8" descr="Of parents worried about paying for college 55 percent note rising tuition as a concern while nearly half say inflation is straining their savings. Over one quarter of worried parents noted that fears of an impending recession also caused concern about paying for college. &#10;Rising tuition - 55 percent&#10;Inflation strains - 42 percent&#10;Recession fears - 28 percent">
            <a:extLst>
              <a:ext uri="{FF2B5EF4-FFF2-40B4-BE49-F238E27FC236}">
                <a16:creationId xmlns:a16="http://schemas.microsoft.com/office/drawing/2014/main" id="{BA5DBDE3-630B-F3B1-E29D-F0D8DA54D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650" y="2106098"/>
            <a:ext cx="5112640" cy="31814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9BA0D3-9B61-9905-8409-152EC4A0DB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spcBef>
                <a:spcPct val="0"/>
              </a:spcBef>
              <a:buNone/>
              <a:defRPr/>
            </a:pPr>
            <a:r>
              <a:rPr lang="en-US" sz="3900" b="1">
                <a:solidFill>
                  <a:srgbClr val="00015E"/>
                </a:solidFill>
                <a:latin typeface="Montserrat ExtraBold" panose="00000900000000000000" pitchFamily="2" charset="0"/>
                <a:cs typeface="Segoe UI"/>
              </a:rPr>
              <a:t>Nationally....</a:t>
            </a:r>
          </a:p>
          <a:p>
            <a:pPr marL="342900" lvl="0" indent="-342900">
              <a:spcBef>
                <a:spcPct val="0"/>
              </a:spcBef>
              <a:defRPr/>
            </a:pPr>
            <a:endParaRPr lang="en-US">
              <a:solidFill>
                <a:prstClr val="black"/>
              </a:solidFill>
              <a:latin typeface="Montserrat Medium" panose="00000600000000000000" pitchFamily="2" charset="0"/>
              <a:cs typeface="Segoe UI"/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  <a:t>42.8 million Americans owe more than $1.75 trillion in student loans (2024)</a:t>
            </a:r>
            <a:endParaRPr lang="en-US">
              <a:solidFill>
                <a:prstClr val="black"/>
              </a:solidFill>
              <a:latin typeface="Montserrat Medium" panose="00000600000000000000" pitchFamily="2" charset="0"/>
              <a:cs typeface="Calibri Light"/>
            </a:endParaRPr>
          </a:p>
          <a:p>
            <a:pPr marL="342900" lvl="0" indent="-342900">
              <a:spcBef>
                <a:spcPct val="0"/>
              </a:spcBef>
              <a:defRPr/>
            </a:pPr>
            <a:endParaRPr lang="en-US">
              <a:solidFill>
                <a:prstClr val="black"/>
              </a:solidFill>
              <a:latin typeface="Montserrat Medium" panose="00000600000000000000" pitchFamily="2" charset="0"/>
              <a:cs typeface="Segoe UI"/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  <a:t>61% of college graduates had taken on student loan debt (2024)</a:t>
            </a:r>
          </a:p>
          <a:p>
            <a:pPr marL="342900" lvl="0" indent="-342900">
              <a:spcBef>
                <a:spcPct val="0"/>
              </a:spcBef>
              <a:defRPr/>
            </a:pPr>
            <a:endParaRPr lang="en-US">
              <a:solidFill>
                <a:prstClr val="black"/>
              </a:solidFill>
              <a:latin typeface="Montserrat Medium" panose="00000600000000000000" pitchFamily="2" charset="0"/>
              <a:cs typeface="Segoe UI"/>
            </a:endParaRPr>
          </a:p>
          <a:p>
            <a:pPr marL="342900" lvl="0" indent="-342900">
              <a:spcBef>
                <a:spcPct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 Medium" panose="00000600000000000000" pitchFamily="2" charset="0"/>
                <a:cs typeface="Segoe UI"/>
              </a:rPr>
              <a:t>Average debt of student loan holder is $37,853 (2024)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543F272-2DC6-5E60-AB1C-D640D0F64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994400" y="2188850"/>
            <a:ext cx="0" cy="2989006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935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835" y="623499"/>
            <a:ext cx="11712165" cy="1325563"/>
          </a:xfrm>
        </p:spPr>
        <p:txBody>
          <a:bodyPr>
            <a:normAutofit/>
          </a:bodyPr>
          <a:lstStyle/>
          <a:p>
            <a:r>
              <a:rPr lang="en-US" sz="3800">
                <a:latin typeface="Montserrat"/>
              </a:rPr>
              <a:t>Benefits for Schools Involved in Apprenticeship</a:t>
            </a:r>
            <a:endParaRPr lang="en-US" sz="3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1803" y="1741100"/>
            <a:ext cx="7814022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Apprenticeship programs connect students to colleges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Program sponsors, federal and state programs, and/or students can pay for related instruction </a:t>
            </a:r>
          </a:p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Sponsors can provide additional resources beyond tuition to support students and colleges (curriculum development, student supports, additional funding)</a:t>
            </a:r>
          </a:p>
          <a:p>
            <a:pPr lvl="1">
              <a:lnSpc>
                <a:spcPct val="110000"/>
              </a:lnSpc>
            </a:pPr>
            <a:endParaRPr lang="en-US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5" name="Picture 4" descr="Student at a graduation ceremony">
            <a:extLst>
              <a:ext uri="{FF2B5EF4-FFF2-40B4-BE49-F238E27FC236}">
                <a16:creationId xmlns:a16="http://schemas.microsoft.com/office/drawing/2014/main" id="{9A567C06-2F05-336A-8644-0A1B0C5EB1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5825" y="1949062"/>
            <a:ext cx="3686175" cy="3746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4736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212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"/>
              </a:rPr>
              <a:t>Federal / State Funding for RA </a:t>
            </a:r>
            <a:r>
              <a:rPr lang="en-US">
                <a:solidFill>
                  <a:srgbClr val="002060"/>
                </a:solidFill>
                <a:latin typeface="Montserrat"/>
              </a:rPr>
              <a:t>1</a:t>
            </a:r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782300" cy="40989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Several programs can help pay for RA related instruction courses at local colleges, making it more attractive for local employers to participate. Examples include: </a:t>
            </a: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  <a:hlinkClick r:id="rId3" tooltip="https://www.apprenticeship.gov/sites/default/files/playbook.pdf"/>
              </a:rPr>
              <a:t>The Workforce Innovation and Investment Act (WIOA) (through Individual Training Accounts) / On-the-Job Training / Supportive Services )</a:t>
            </a:r>
            <a:endParaRPr lang="en-US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  <a:hlinkClick r:id="rId3" tooltip="https://www.apprenticeship.gov/sites/default/files/playbook.pdf"/>
              </a:rPr>
              <a:t>Pell Grants (Up to $6,895 per Apprentice)</a:t>
            </a:r>
            <a:endParaRPr lang="en-US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  <a:hlinkClick r:id="rId3" tooltip="https://www.apprenticeship.gov/sites/default/files/playbook.pdf"/>
              </a:rPr>
              <a:t>Federal Work Study Funds (average of $2,500 per Apprentice)</a:t>
            </a:r>
            <a:endParaRPr lang="en-US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  <a:hlinkClick r:id="rId4" tooltip="https://www.apprenticeship.gov/investments-tax-credits-and-tuition-support/state-tax-credits-and-tuition-support"/>
              </a:rPr>
              <a:t>State Tax Credits and Tuition Support</a:t>
            </a:r>
            <a:endParaRPr lang="en-US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lvl="1">
              <a:lnSpc>
                <a:spcPct val="110000"/>
              </a:lnSpc>
              <a:buFont typeface="Courier New" panose="02070309020205020404" pitchFamily="49" charset="0"/>
              <a:buChar char="o"/>
            </a:pPr>
            <a:r>
              <a:rPr lang="en-US">
                <a:solidFill>
                  <a:schemeClr val="tx1"/>
                </a:solidFill>
                <a:latin typeface="Montserrat Medium"/>
                <a:ea typeface="+mn-lt"/>
                <a:cs typeface="Segoe UI"/>
                <a:hlinkClick r:id="rId5" tooltip="https://www.apprenticeship.gov/career-seekers/service-members-and-veterans"/>
              </a:rPr>
              <a:t>GI Bill Benefits (for approved programs)</a:t>
            </a:r>
            <a:endParaRPr lang="en-US">
              <a:solidFill>
                <a:schemeClr val="tx1"/>
              </a:solidFill>
              <a:latin typeface="Montserrat Medium"/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00065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B39B-EB44-D67E-C3AA-7385BF1A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06F0-6F09-14ED-BF74-88BD77E5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343189"/>
            <a:ext cx="12166591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"/>
              </a:rPr>
              <a:t>Youth Apprenticeship Pathways- High School or College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24734CA-7B26-6FB9-4801-188B93C030B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984746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3" y="531032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High-School Aligned Apprenticeship Programs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105DE03-23EE-333B-A80D-C16272BAA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2982" y="2737831"/>
            <a:ext cx="2751119" cy="1111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>
                <a:latin typeface="Montserrat Medium" pitchFamily="2" charset="0"/>
              </a:rPr>
              <a:t>Juniors or seniors eligible to apply for paid on-the-job training experience with an employer while receiving RI at school.</a:t>
            </a:r>
          </a:p>
          <a:p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43E0A8D-1DCA-68FD-2228-1CC7A0A03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5896" y="2783396"/>
            <a:ext cx="2424953" cy="827520"/>
          </a:xfrm>
        </p:spPr>
        <p:txBody>
          <a:bodyPr>
            <a:normAutofit/>
          </a:bodyPr>
          <a:lstStyle/>
          <a:p>
            <a:pPr marL="0" lvl="0" indent="0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Embeds industry credentials in RI curriculum.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BA4DB00-AE99-A259-90C0-4EA3E8DF2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4658" y="4297879"/>
            <a:ext cx="2860185" cy="1532619"/>
          </a:xfrm>
        </p:spPr>
        <p:txBody>
          <a:bodyPr>
            <a:normAutofit/>
          </a:bodyPr>
          <a:lstStyle/>
          <a:p>
            <a:pPr marL="0" lvl="0" indent="0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RI counts toward high school graduation requirements and potentially college credits, creating a seamless transition from secondary to post-secondary education.</a:t>
            </a:r>
          </a:p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BAC581B-0A52-7213-D6E7-D26E9E5E3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2652" y="4354968"/>
            <a:ext cx="2422522" cy="1346200"/>
          </a:xfrm>
        </p:spPr>
        <p:txBody>
          <a:bodyPr/>
          <a:lstStyle/>
          <a:p>
            <a:pPr marL="0" lvl="0" indent="0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Often acts as pre-apprenticeship programs that provide a pathway to a full RA program. 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BDD252-EB9D-6740-D8B8-ED8F4F938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0368" y="2667118"/>
            <a:ext cx="4928763" cy="2718298"/>
            <a:chOff x="928207" y="2702514"/>
            <a:chExt cx="4928763" cy="271829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46BE8B8-672F-1D0F-9847-1F6837D038BE}"/>
                </a:ext>
              </a:extLst>
            </p:cNvPr>
            <p:cNvSpPr/>
            <p:nvPr/>
          </p:nvSpPr>
          <p:spPr>
            <a:xfrm>
              <a:off x="928207" y="2702514"/>
              <a:ext cx="989285" cy="989285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 descr="Graduation Cap">
              <a:extLst>
                <a:ext uri="{FF2B5EF4-FFF2-40B4-BE49-F238E27FC236}">
                  <a16:creationId xmlns:a16="http://schemas.microsoft.com/office/drawing/2014/main" id="{741D52B9-7140-6B45-0401-910BD16517DA}"/>
                </a:ext>
              </a:extLst>
            </p:cNvPr>
            <p:cNvSpPr/>
            <p:nvPr/>
          </p:nvSpPr>
          <p:spPr>
            <a:xfrm>
              <a:off x="1135957" y="2910264"/>
              <a:ext cx="573785" cy="573785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34D717D-CBA4-0020-5370-BCE5CB883CD3}"/>
                </a:ext>
              </a:extLst>
            </p:cNvPr>
            <p:cNvSpPr/>
            <p:nvPr/>
          </p:nvSpPr>
          <p:spPr>
            <a:xfrm>
              <a:off x="4867685" y="2702514"/>
              <a:ext cx="989285" cy="989285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 descr="Diploma Roll">
              <a:extLst>
                <a:ext uri="{FF2B5EF4-FFF2-40B4-BE49-F238E27FC236}">
                  <a16:creationId xmlns:a16="http://schemas.microsoft.com/office/drawing/2014/main" id="{3034731D-79C3-A3D8-F81C-17860FEA16F7}"/>
                </a:ext>
              </a:extLst>
            </p:cNvPr>
            <p:cNvSpPr/>
            <p:nvPr/>
          </p:nvSpPr>
          <p:spPr>
            <a:xfrm>
              <a:off x="5075435" y="2910264"/>
              <a:ext cx="573785" cy="573785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6C0A41E-5004-FC59-A079-D50812D82472}"/>
                </a:ext>
              </a:extLst>
            </p:cNvPr>
            <p:cNvSpPr/>
            <p:nvPr/>
          </p:nvSpPr>
          <p:spPr>
            <a:xfrm>
              <a:off x="928207" y="4431527"/>
              <a:ext cx="989285" cy="989285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 descr="Classroom">
              <a:extLst>
                <a:ext uri="{FF2B5EF4-FFF2-40B4-BE49-F238E27FC236}">
                  <a16:creationId xmlns:a16="http://schemas.microsoft.com/office/drawing/2014/main" id="{E875867B-F646-FC26-AEF8-3943C0BD9001}"/>
                </a:ext>
              </a:extLst>
            </p:cNvPr>
            <p:cNvSpPr/>
            <p:nvPr/>
          </p:nvSpPr>
          <p:spPr>
            <a:xfrm>
              <a:off x="1135957" y="4639277"/>
              <a:ext cx="573785" cy="573785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CA71DA-5454-250B-3995-B9AE72DC8B60}"/>
                </a:ext>
              </a:extLst>
            </p:cNvPr>
            <p:cNvSpPr/>
            <p:nvPr/>
          </p:nvSpPr>
          <p:spPr>
            <a:xfrm>
              <a:off x="2129483" y="4431527"/>
              <a:ext cx="2331888" cy="989285"/>
            </a:xfrm>
            <a:custGeom>
              <a:avLst/>
              <a:gdLst>
                <a:gd name="connsiteX0" fmla="*/ 0 w 2331888"/>
                <a:gd name="connsiteY0" fmla="*/ 0 h 989285"/>
                <a:gd name="connsiteX1" fmla="*/ 2331888 w 2331888"/>
                <a:gd name="connsiteY1" fmla="*/ 0 h 989285"/>
                <a:gd name="connsiteX2" fmla="*/ 2331888 w 2331888"/>
                <a:gd name="connsiteY2" fmla="*/ 989285 h 989285"/>
                <a:gd name="connsiteX3" fmla="*/ 0 w 2331888"/>
                <a:gd name="connsiteY3" fmla="*/ 989285 h 989285"/>
                <a:gd name="connsiteX4" fmla="*/ 0 w 2331888"/>
                <a:gd name="connsiteY4" fmla="*/ 0 h 98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1888" h="989285">
                  <a:moveTo>
                    <a:pt x="0" y="0"/>
                  </a:moveTo>
                  <a:lnTo>
                    <a:pt x="2331888" y="0"/>
                  </a:lnTo>
                  <a:lnTo>
                    <a:pt x="2331888" y="989285"/>
                  </a:lnTo>
                  <a:lnTo>
                    <a:pt x="0" y="9892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>
                <a:latin typeface="Montserrat Medium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753F9F-03E0-A04D-E311-C26C87AC152C}"/>
                </a:ext>
              </a:extLst>
            </p:cNvPr>
            <p:cNvSpPr/>
            <p:nvPr/>
          </p:nvSpPr>
          <p:spPr>
            <a:xfrm>
              <a:off x="4867685" y="4431527"/>
              <a:ext cx="989285" cy="989285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 descr="Briefcase">
              <a:extLst>
                <a:ext uri="{FF2B5EF4-FFF2-40B4-BE49-F238E27FC236}">
                  <a16:creationId xmlns:a16="http://schemas.microsoft.com/office/drawing/2014/main" id="{07C34AE7-7D85-519C-32D0-A852E87B761F}"/>
                </a:ext>
              </a:extLst>
            </p:cNvPr>
            <p:cNvSpPr/>
            <p:nvPr/>
          </p:nvSpPr>
          <p:spPr>
            <a:xfrm>
              <a:off x="5075435" y="4639277"/>
              <a:ext cx="573785" cy="573785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2052" name="Picture 4" descr="High-school apprenticeship programs ...">
            <a:extLst>
              <a:ext uri="{FF2B5EF4-FFF2-40B4-BE49-F238E27FC236}">
                <a16:creationId xmlns:a16="http://schemas.microsoft.com/office/drawing/2014/main" id="{C0C9A338-AF08-3D80-9C84-1D7F485ECB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97" b="-20339"/>
          <a:stretch/>
        </p:blipFill>
        <p:spPr bwMode="auto">
          <a:xfrm>
            <a:off x="8385174" y="2446565"/>
            <a:ext cx="3714463" cy="3682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414C6F-6456-8290-4F53-1D636D37164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50351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03" y="531032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College-Aligned Youth Apprenticeship Programs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D105DE03-23EE-333B-A80D-C16272BAA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12982" y="2737831"/>
            <a:ext cx="2751119" cy="11118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>
                <a:latin typeface="Montserrat Medium" pitchFamily="2" charset="0"/>
              </a:rPr>
              <a:t>Available at vocational, community, and four-year colleges and generally for 18-24 year olds.</a:t>
            </a:r>
          </a:p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BA4DB00-AE99-A259-90C0-4EA3E8DF27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4658" y="4297879"/>
            <a:ext cx="2860185" cy="1532619"/>
          </a:xfrm>
        </p:spPr>
        <p:txBody>
          <a:bodyPr>
            <a:normAutofit/>
          </a:bodyPr>
          <a:lstStyle/>
          <a:p>
            <a:pPr marL="0" lvl="0" indent="0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RI counts towards college credits, enabling student to graduate.</a:t>
            </a:r>
          </a:p>
          <a:p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343E0A8D-1DCA-68FD-2228-1CC7A0A03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75896" y="2660811"/>
            <a:ext cx="2510879" cy="1188890"/>
          </a:xfrm>
        </p:spPr>
        <p:txBody>
          <a:bodyPr>
            <a:noAutofit/>
          </a:bodyPr>
          <a:lstStyle/>
          <a:p>
            <a:pPr marL="0" lvl="0" indent="0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Embeds industry credentials in RI curriculum and oftentimes leads to the award of industry-recognized credentials.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BAC581B-0A52-7213-D6E7-D26E9E5E38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62652" y="4354968"/>
            <a:ext cx="2422522" cy="1346200"/>
          </a:xfrm>
        </p:spPr>
        <p:txBody>
          <a:bodyPr/>
          <a:lstStyle/>
          <a:p>
            <a:pPr marL="0" lvl="0" indent="0" defTabSz="5334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Montserrat Medium" pitchFamily="2" charset="0"/>
              </a:rPr>
              <a:t>Generally, a Registered Apprenticeship program that leads to the award of a DOL-issued certificate.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BDD252-EB9D-6740-D8B8-ED8F4F938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28207" y="2702514"/>
            <a:ext cx="4928763" cy="2718298"/>
            <a:chOff x="928207" y="2702514"/>
            <a:chExt cx="4928763" cy="271829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46BE8B8-672F-1D0F-9847-1F6837D038BE}"/>
                </a:ext>
              </a:extLst>
            </p:cNvPr>
            <p:cNvSpPr/>
            <p:nvPr/>
          </p:nvSpPr>
          <p:spPr>
            <a:xfrm>
              <a:off x="928207" y="2702514"/>
              <a:ext cx="989285" cy="989285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Rectangle 6" descr="Graduation Cap">
              <a:extLst>
                <a:ext uri="{FF2B5EF4-FFF2-40B4-BE49-F238E27FC236}">
                  <a16:creationId xmlns:a16="http://schemas.microsoft.com/office/drawing/2014/main" id="{741D52B9-7140-6B45-0401-910BD16517DA}"/>
                </a:ext>
              </a:extLst>
            </p:cNvPr>
            <p:cNvSpPr/>
            <p:nvPr/>
          </p:nvSpPr>
          <p:spPr>
            <a:xfrm>
              <a:off x="1135957" y="2910264"/>
              <a:ext cx="573785" cy="573785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34D717D-CBA4-0020-5370-BCE5CB883CD3}"/>
                </a:ext>
              </a:extLst>
            </p:cNvPr>
            <p:cNvSpPr/>
            <p:nvPr/>
          </p:nvSpPr>
          <p:spPr>
            <a:xfrm>
              <a:off x="4867685" y="2702514"/>
              <a:ext cx="989285" cy="989285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" name="Rectangle 9" descr="Diploma Roll">
              <a:extLst>
                <a:ext uri="{FF2B5EF4-FFF2-40B4-BE49-F238E27FC236}">
                  <a16:creationId xmlns:a16="http://schemas.microsoft.com/office/drawing/2014/main" id="{3034731D-79C3-A3D8-F81C-17860FEA16F7}"/>
                </a:ext>
              </a:extLst>
            </p:cNvPr>
            <p:cNvSpPr/>
            <p:nvPr/>
          </p:nvSpPr>
          <p:spPr>
            <a:xfrm>
              <a:off x="5075435" y="2910264"/>
              <a:ext cx="573785" cy="573785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6C0A41E-5004-FC59-A079-D50812D82472}"/>
                </a:ext>
              </a:extLst>
            </p:cNvPr>
            <p:cNvSpPr/>
            <p:nvPr/>
          </p:nvSpPr>
          <p:spPr>
            <a:xfrm>
              <a:off x="928207" y="4431527"/>
              <a:ext cx="989285" cy="989285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3" name="Rectangle 12" descr="Classroom">
              <a:extLst>
                <a:ext uri="{FF2B5EF4-FFF2-40B4-BE49-F238E27FC236}">
                  <a16:creationId xmlns:a16="http://schemas.microsoft.com/office/drawing/2014/main" id="{E875867B-F646-FC26-AEF8-3943C0BD9001}"/>
                </a:ext>
              </a:extLst>
            </p:cNvPr>
            <p:cNvSpPr/>
            <p:nvPr/>
          </p:nvSpPr>
          <p:spPr>
            <a:xfrm>
              <a:off x="1135957" y="4639277"/>
              <a:ext cx="573785" cy="573785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7CA71DA-5454-250B-3995-B9AE72DC8B60}"/>
                </a:ext>
              </a:extLst>
            </p:cNvPr>
            <p:cNvSpPr/>
            <p:nvPr/>
          </p:nvSpPr>
          <p:spPr>
            <a:xfrm>
              <a:off x="2129483" y="4431527"/>
              <a:ext cx="2331888" cy="989285"/>
            </a:xfrm>
            <a:custGeom>
              <a:avLst/>
              <a:gdLst>
                <a:gd name="connsiteX0" fmla="*/ 0 w 2331888"/>
                <a:gd name="connsiteY0" fmla="*/ 0 h 989285"/>
                <a:gd name="connsiteX1" fmla="*/ 2331888 w 2331888"/>
                <a:gd name="connsiteY1" fmla="*/ 0 h 989285"/>
                <a:gd name="connsiteX2" fmla="*/ 2331888 w 2331888"/>
                <a:gd name="connsiteY2" fmla="*/ 989285 h 989285"/>
                <a:gd name="connsiteX3" fmla="*/ 0 w 2331888"/>
                <a:gd name="connsiteY3" fmla="*/ 989285 h 989285"/>
                <a:gd name="connsiteX4" fmla="*/ 0 w 2331888"/>
                <a:gd name="connsiteY4" fmla="*/ 0 h 989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1888" h="989285">
                  <a:moveTo>
                    <a:pt x="0" y="0"/>
                  </a:moveTo>
                  <a:lnTo>
                    <a:pt x="2331888" y="0"/>
                  </a:lnTo>
                  <a:lnTo>
                    <a:pt x="2331888" y="989285"/>
                  </a:lnTo>
                  <a:lnTo>
                    <a:pt x="0" y="98928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1400" kern="1200">
                <a:latin typeface="Montserrat Medium" pitchFamily="2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3753F9F-03E0-A04D-E311-C26C87AC152C}"/>
                </a:ext>
              </a:extLst>
            </p:cNvPr>
            <p:cNvSpPr/>
            <p:nvPr/>
          </p:nvSpPr>
          <p:spPr>
            <a:xfrm>
              <a:off x="4867685" y="4431527"/>
              <a:ext cx="989285" cy="989285"/>
            </a:xfrm>
            <a:prstGeom prst="ellipse">
              <a:avLst/>
            </a:prstGeom>
            <a:solidFill>
              <a:srgbClr val="00206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15" descr="Briefcase">
              <a:extLst>
                <a:ext uri="{FF2B5EF4-FFF2-40B4-BE49-F238E27FC236}">
                  <a16:creationId xmlns:a16="http://schemas.microsoft.com/office/drawing/2014/main" id="{07C34AE7-7D85-519C-32D0-A852E87B761F}"/>
                </a:ext>
              </a:extLst>
            </p:cNvPr>
            <p:cNvSpPr/>
            <p:nvPr/>
          </p:nvSpPr>
          <p:spPr>
            <a:xfrm>
              <a:off x="5075435" y="4639277"/>
              <a:ext cx="573785" cy="573785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4" descr="White Female doctor training a Black Male Doctor">
            <a:extLst>
              <a:ext uri="{FF2B5EF4-FFF2-40B4-BE49-F238E27FC236}">
                <a16:creationId xmlns:a16="http://schemas.microsoft.com/office/drawing/2014/main" id="{56AC2E14-BFE4-6F51-56B0-22CBCE15789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 t="-48"/>
          <a:stretch/>
        </p:blipFill>
        <p:spPr>
          <a:xfrm>
            <a:off x="9089446" y="2783566"/>
            <a:ext cx="2878704" cy="2445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414C6F-6456-8290-4F53-1D636D37164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6055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6B39B-EB44-D67E-C3AA-7385BF1A8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06F0-6F09-14ED-BF74-88BD77E55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4" y="2343189"/>
            <a:ext cx="12166591" cy="1325563"/>
          </a:xfrm>
        </p:spPr>
        <p:txBody>
          <a:bodyPr>
            <a:normAutofit/>
          </a:bodyPr>
          <a:lstStyle/>
          <a:p>
            <a:r>
              <a:rPr lang="en-US">
                <a:latin typeface="Montserrat"/>
              </a:rPr>
              <a:t>Developing Apprenticeship Pathways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A24734CA-7B26-6FB9-4801-188B93C030B5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7008332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551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Key Questions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F87697-B091-32BB-F8DA-4277A6C0D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7998" y="2005086"/>
            <a:ext cx="7745506" cy="4214025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>
                <a:solidFill>
                  <a:schemeClr val="tx1"/>
                </a:solidFill>
              </a:rPr>
              <a:t>What occupations does local labor market information show are in high demand and what interests youth?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What partnerships do we need? What partners do we already have that can support a program? 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How will we integrate industry needs/occupation requirements into our RI?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How will we create a Dual/Concurrent Enrollment plan (for high school apprentices)?</a:t>
            </a:r>
          </a:p>
          <a:p>
            <a:pPr lvl="1"/>
            <a:r>
              <a:rPr lang="en-US">
                <a:solidFill>
                  <a:schemeClr val="tx1"/>
                </a:solidFill>
              </a:rPr>
              <a:t>How will we ensure RI and OJT count toward both high school graduation and RA program requirements (for high school apprentices)?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ED73EB-214F-E490-A11B-7793D1442DD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 descr="A group of people sitting around a table working">
            <a:extLst>
              <a:ext uri="{FF2B5EF4-FFF2-40B4-BE49-F238E27FC236}">
                <a16:creationId xmlns:a16="http://schemas.microsoft.com/office/drawing/2014/main" id="{5AB3308B-C6B9-137A-A305-07BB68AE1D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746" y="2528047"/>
            <a:ext cx="4310254" cy="2873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7370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8551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Gen Z- They’re Interested in Different Occupations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F87697-B091-32BB-F8DA-4277A6C0DE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3240" y="2007758"/>
            <a:ext cx="5336441" cy="4214025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Sustainable Energy Specialist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Digital Content Creator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Health and Wellness Coach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Cybersecurity Analyst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App Developer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Social Impact Consultant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User Experience (UX) Designer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Remote Work Specialist</a:t>
            </a:r>
            <a:r>
              <a:rPr lang="en-US" sz="2200">
                <a:solidFill>
                  <a:schemeClr val="tx1"/>
                </a:solidFill>
                <a:latin typeface="Montserrat Medium" panose="00000600000000000000" pitchFamily="2" charset="0"/>
              </a:rPr>
              <a:t> </a:t>
            </a: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E-Sports Professional</a:t>
            </a:r>
            <a:endParaRPr lang="en-US" sz="220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algn="l">
              <a:spcBef>
                <a:spcPts val="600"/>
              </a:spcBef>
              <a:buFont typeface="+mj-lt"/>
              <a:buAutoNum type="arabicPeriod"/>
            </a:pPr>
            <a:r>
              <a:rPr lang="en-US" sz="2200" b="0" i="0">
                <a:solidFill>
                  <a:schemeClr val="tx1"/>
                </a:solidFill>
                <a:effectLst/>
                <a:latin typeface="Montserrat Medium" panose="00000600000000000000" pitchFamily="2" charset="0"/>
              </a:rPr>
              <a:t> Mental Health Professional</a:t>
            </a:r>
            <a:endParaRPr lang="en-US" sz="2200" b="1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5" name="Picture 14" descr="Person touching solar panel">
            <a:extLst>
              <a:ext uri="{FF2B5EF4-FFF2-40B4-BE49-F238E27FC236}">
                <a16:creationId xmlns:a16="http://schemas.microsoft.com/office/drawing/2014/main" id="{FC7DD790-D62B-277E-69E4-E184BEB16D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430" y="1955841"/>
            <a:ext cx="2655316" cy="177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ybsecurity Training">
            <a:extLst>
              <a:ext uri="{FF2B5EF4-FFF2-40B4-BE49-F238E27FC236}">
                <a16:creationId xmlns:a16="http://schemas.microsoft.com/office/drawing/2014/main" id="{A14B2D60-2351-C774-8F92-EC76786A9A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392" y="1960164"/>
            <a:ext cx="2658117" cy="177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Person cutting pepper in kitchen">
            <a:extLst>
              <a:ext uri="{FF2B5EF4-FFF2-40B4-BE49-F238E27FC236}">
                <a16:creationId xmlns:a16="http://schemas.microsoft.com/office/drawing/2014/main" id="{0B6035C3-2E3E-86E1-5BC7-87FBD095D9C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3632" y="4120693"/>
            <a:ext cx="2654114" cy="1771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Woman in online therapy">
            <a:extLst>
              <a:ext uri="{FF2B5EF4-FFF2-40B4-BE49-F238E27FC236}">
                <a16:creationId xmlns:a16="http://schemas.microsoft.com/office/drawing/2014/main" id="{AE1750C1-ECC0-A221-ADF7-2295450834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017" y="4043285"/>
            <a:ext cx="2772866" cy="184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9A3748-34BF-62E9-3801-F7817E6BF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4309" y="3038582"/>
            <a:ext cx="2383896" cy="177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ED73EB-214F-E490-A11B-7793D1442DD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3452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57197-DDCF-BB93-C602-EE99A1E48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420540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Welcome and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B8792-D27E-77B1-7B9D-F2C4080AD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587" y="1746103"/>
            <a:ext cx="7519107" cy="420664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cs typeface="Segoe UI"/>
              </a:rPr>
              <a:t>Center of Excellence Overview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cs typeface="Segoe UI"/>
              </a:rPr>
              <a:t>An Overview of Registered and Youth Apprenticeship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cs typeface="Segoe UI"/>
              </a:rPr>
              <a:t>What are the Benefits of Apprenticeship for Youth and Schools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cs typeface="Segoe UI"/>
              </a:rPr>
              <a:t>High-School and College-Aligned Youth Apprenticeship Pathways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cs typeface="Segoe UI"/>
              </a:rPr>
              <a:t>How can we Develop these Pathways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cs typeface="Segoe UI"/>
              </a:rPr>
              <a:t>Workforce Boards- Putting it all Together</a:t>
            </a: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chemeClr val="tx1"/>
                </a:solidFill>
                <a:latin typeface="Montserrat Medium" panose="00000600000000000000" pitchFamily="2" charset="0"/>
                <a:cs typeface="Segoe UI" panose="020B0502040204020203" pitchFamily="34" charset="0"/>
              </a:rPr>
              <a:t>Questions and Closing Thoughts </a:t>
            </a:r>
          </a:p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C2B61-F35E-F55E-8085-494639886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925" y="2064190"/>
            <a:ext cx="3734645" cy="373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95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45" y="530124"/>
            <a:ext cx="8554375" cy="1325563"/>
          </a:xfrm>
        </p:spPr>
        <p:txBody>
          <a:bodyPr>
            <a:normAutofit/>
          </a:bodyPr>
          <a:lstStyle/>
          <a:p>
            <a:r>
              <a:rPr lang="en-US"/>
              <a:t>But They are Also the “Toolbelt Generation”</a:t>
            </a:r>
          </a:p>
        </p:txBody>
      </p:sp>
      <p:pic>
        <p:nvPicPr>
          <p:cNvPr id="29" name="Picture 28" descr="47 percent">
            <a:extLst>
              <a:ext uri="{FF2B5EF4-FFF2-40B4-BE49-F238E27FC236}">
                <a16:creationId xmlns:a16="http://schemas.microsoft.com/office/drawing/2014/main" id="{8DC355DC-6690-3402-C496-A1A7D6131C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606" y="1975440"/>
            <a:ext cx="1072671" cy="109038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38008A7-E014-3EE6-E4DF-B9548D85CEC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41411" y="2177067"/>
            <a:ext cx="3410940" cy="832857"/>
          </a:xfrm>
        </p:spPr>
        <p:txBody>
          <a:bodyPr>
            <a:normAutofit fontScale="62500" lnSpcReduction="20000"/>
          </a:bodyPr>
          <a:lstStyle/>
          <a:p>
            <a:r>
              <a:rPr lang="en-US" sz="3500">
                <a:solidFill>
                  <a:schemeClr val="tx1"/>
                </a:solidFill>
              </a:rPr>
              <a:t>Young adults interested in trades career</a:t>
            </a:r>
          </a:p>
          <a:p>
            <a:endParaRPr lang="en-US"/>
          </a:p>
        </p:txBody>
      </p:sp>
      <p:pic>
        <p:nvPicPr>
          <p:cNvPr id="10" name="Picture 9" descr="23 percent">
            <a:extLst>
              <a:ext uri="{FF2B5EF4-FFF2-40B4-BE49-F238E27FC236}">
                <a16:creationId xmlns:a16="http://schemas.microsoft.com/office/drawing/2014/main" id="{AEC7904E-0D3A-391F-899F-C5CCAD2B73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323" y="3332747"/>
            <a:ext cx="1069681" cy="1087175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9B17FB5-9E54-FFD8-0C49-414B4A611E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017464" y="3491620"/>
            <a:ext cx="3410940" cy="981216"/>
          </a:xfrm>
        </p:spPr>
        <p:txBody>
          <a:bodyPr>
            <a:normAutofit lnSpcReduction="10000"/>
          </a:bodyPr>
          <a:lstStyle/>
          <a:p>
            <a:r>
              <a:rPr lang="en-US" sz="2200">
                <a:solidFill>
                  <a:schemeClr val="tx1"/>
                </a:solidFill>
              </a:rPr>
              <a:t>Students studying construction trades rose from 2018 to 2024</a:t>
            </a:r>
            <a:endParaRPr lang="en-US" sz="2200"/>
          </a:p>
        </p:txBody>
      </p:sp>
      <p:pic>
        <p:nvPicPr>
          <p:cNvPr id="12" name="Picture 11" descr="299,000">
            <a:extLst>
              <a:ext uri="{FF2B5EF4-FFF2-40B4-BE49-F238E27FC236}">
                <a16:creationId xmlns:a16="http://schemas.microsoft.com/office/drawing/2014/main" id="{D422C2EC-FC0A-3B0A-E60A-E2A84672A8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9" y="4777268"/>
            <a:ext cx="1073174" cy="1080158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50735A2-51D9-613B-9F7A-AA079F12BC6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041411" y="4961496"/>
            <a:ext cx="3547369" cy="813562"/>
          </a:xfrm>
        </p:spPr>
        <p:txBody>
          <a:bodyPr>
            <a:normAutofit fontScale="77500" lnSpcReduction="20000"/>
          </a:bodyPr>
          <a:lstStyle/>
          <a:p>
            <a:r>
              <a:rPr lang="en-US">
                <a:solidFill>
                  <a:schemeClr val="tx1"/>
                </a:solidFill>
              </a:rPr>
              <a:t>More electricians than 2014 - median age fell by 2.9 years.</a:t>
            </a:r>
          </a:p>
          <a:p>
            <a:endParaRPr lang="en-US"/>
          </a:p>
        </p:txBody>
      </p:sp>
      <p:pic>
        <p:nvPicPr>
          <p:cNvPr id="2050" name="Picture 2" descr="How Gen Z Is Becoming the Toolbelt ...">
            <a:extLst>
              <a:ext uri="{FF2B5EF4-FFF2-40B4-BE49-F238E27FC236}">
                <a16:creationId xmlns:a16="http://schemas.microsoft.com/office/drawing/2014/main" id="{C87D4AF0-A3CC-5FE7-AAE6-45A60E98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40719" y="111262"/>
            <a:ext cx="2614336" cy="1867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5.1 percent">
            <a:extLst>
              <a:ext uri="{FF2B5EF4-FFF2-40B4-BE49-F238E27FC236}">
                <a16:creationId xmlns:a16="http://schemas.microsoft.com/office/drawing/2014/main" id="{D96CC47B-B9DD-144C-D5AA-74897EAEB09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918" y="1978645"/>
            <a:ext cx="1099996" cy="1087175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7E1E253-1209-F1A7-660C-6D18C31D1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39181" y="2176620"/>
            <a:ext cx="4044556" cy="924503"/>
          </a:xfrm>
        </p:spPr>
        <p:txBody>
          <a:bodyPr>
            <a:normAutofit fontScale="55000" lnSpcReduction="20000"/>
          </a:bodyPr>
          <a:lstStyle/>
          <a:p>
            <a:r>
              <a:rPr lang="en-US" sz="4000">
                <a:solidFill>
                  <a:schemeClr val="tx1"/>
                </a:solidFill>
              </a:rPr>
              <a:t>Pay increase for new construction hires vs. 2.7% in professional services.</a:t>
            </a:r>
          </a:p>
          <a:p>
            <a:endParaRPr lang="en-US"/>
          </a:p>
        </p:txBody>
      </p:sp>
      <p:pic>
        <p:nvPicPr>
          <p:cNvPr id="25" name="Picture 24" descr="16 percent">
            <a:extLst>
              <a:ext uri="{FF2B5EF4-FFF2-40B4-BE49-F238E27FC236}">
                <a16:creationId xmlns:a16="http://schemas.microsoft.com/office/drawing/2014/main" id="{DF61DA94-C960-FBDA-11DB-CAEA2A72D4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918" y="3332747"/>
            <a:ext cx="1158732" cy="1169982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59363A1-0049-46FD-9C80-5945F62844B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7139181" y="3568972"/>
            <a:ext cx="4268674" cy="875388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2200">
                <a:solidFill>
                  <a:schemeClr val="tx1"/>
                </a:solidFill>
              </a:rPr>
              <a:t>Vocational-focused community colleges increase in enrollment</a:t>
            </a:r>
          </a:p>
        </p:txBody>
      </p:sp>
      <p:pic>
        <p:nvPicPr>
          <p:cNvPr id="27" name="Picture 26" descr="95 percent">
            <a:extLst>
              <a:ext uri="{FF2B5EF4-FFF2-40B4-BE49-F238E27FC236}">
                <a16:creationId xmlns:a16="http://schemas.microsoft.com/office/drawing/2014/main" id="{6A19FCE1-0B5C-0023-45C7-C1FC0B7BADF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918" y="4731197"/>
            <a:ext cx="1158732" cy="1172300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DCA1E494-DF3B-68C4-2AD5-F7F23EA60B6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139181" y="4845212"/>
            <a:ext cx="4268674" cy="1058285"/>
          </a:xfrm>
        </p:spPr>
        <p:txBody>
          <a:bodyPr>
            <a:normAutofit fontScale="92500" lnSpcReduction="20000"/>
          </a:bodyPr>
          <a:lstStyle/>
          <a:p>
            <a:r>
              <a:rPr lang="en-US" sz="2400">
                <a:solidFill>
                  <a:schemeClr val="tx1"/>
                </a:solidFill>
              </a:rPr>
              <a:t>Optimistic about job security and believe they won’t be replaced by AI -  </a:t>
            </a:r>
            <a:r>
              <a:rPr lang="en-US" sz="2400">
                <a:solidFill>
                  <a:schemeClr val="tx1"/>
                </a:solidFill>
                <a:hlinkClick r:id="rId10" tooltip="https://press.thumbtack.com/announcements/new-report-from-thumbtack-examines-forces-behind-skilled-trade-labor-shortage-offering-optimistic-outlook-for-the-future/"/>
              </a:rPr>
              <a:t>Thumbtack </a:t>
            </a:r>
            <a:endParaRPr lang="en-US" sz="2400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5C71F60-B915-D554-572C-67878C0CB38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273377" y="6489829"/>
            <a:ext cx="3247082" cy="36817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1400">
                <a:solidFill>
                  <a:schemeClr val="tx1"/>
                </a:solidFill>
              </a:rPr>
              <a:t>Source: </a:t>
            </a:r>
            <a:r>
              <a:rPr lang="en-US" sz="1400">
                <a:solidFill>
                  <a:srgbClr val="0563C1"/>
                </a:solidFill>
                <a:hlinkClick r:id="rId11" tooltip="https://www.wsj.com/lifestyle/careers/gen-z-trades-jobs-plumbing-welding-a76b5e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Wall Street Journal</a:t>
            </a:r>
            <a:endParaRPr lang="en-US" sz="140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ED73EB-214F-E490-A11B-7793D1442DD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716276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Can Each Partner Bring?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A5A37-B859-6CD5-F4E5-594ACA104C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7225" y="1725524"/>
            <a:ext cx="10875412" cy="4100601"/>
          </a:xfrm>
        </p:spPr>
        <p:txBody>
          <a:bodyPr>
            <a:normAutofit fontScale="92500"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tx1"/>
                </a:solidFill>
                <a:effectLst/>
                <a:highlight>
                  <a:srgbClr val="FCFCF9"/>
                </a:highlight>
                <a:latin typeface="Montserrat Medium" panose="00000600000000000000" pitchFamily="2" charset="0"/>
              </a:rPr>
              <a:t>Businesses</a:t>
            </a:r>
            <a:r>
              <a:rPr lang="en-US">
                <a:solidFill>
                  <a:schemeClr val="tx1"/>
                </a:solidFill>
                <a:highlight>
                  <a:srgbClr val="FCFCF9"/>
                </a:highlight>
                <a:latin typeface="Montserrat Medium" panose="00000600000000000000" pitchFamily="2" charset="0"/>
              </a:rPr>
              <a:t>, trade organizations, and chambers of commerce</a:t>
            </a:r>
            <a:r>
              <a:rPr lang="en-US" b="0" i="0">
                <a:solidFill>
                  <a:schemeClr val="tx1"/>
                </a:solidFill>
                <a:effectLst/>
                <a:highlight>
                  <a:srgbClr val="FCFCF9"/>
                </a:highlight>
                <a:latin typeface="Montserrat Medium" panose="00000600000000000000" pitchFamily="2" charset="0"/>
              </a:rPr>
              <a:t> identify needed skills, provide on-the-job training, and employ apprentices.</a:t>
            </a:r>
          </a:p>
          <a:p>
            <a:r>
              <a:rPr lang="en-US" b="0" i="0">
                <a:solidFill>
                  <a:schemeClr val="tx1"/>
                </a:solidFill>
                <a:effectLst/>
                <a:highlight>
                  <a:srgbClr val="FCFCF9"/>
                </a:highlight>
                <a:latin typeface="Montserrat Medium" panose="00000600000000000000" pitchFamily="2" charset="0"/>
              </a:rPr>
              <a:t>Schools help design curriculum, provide classroom instruction, and facilitate student recruitment.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tx1"/>
                </a:solidFill>
                <a:effectLst/>
                <a:highlight>
                  <a:srgbClr val="FCFCF9"/>
                </a:highlight>
                <a:latin typeface="Montserrat Medium" panose="00000600000000000000" pitchFamily="2" charset="0"/>
              </a:rPr>
              <a:t>Workforce boards can help recruit apprentices, offer funding, and connect partners.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tx1"/>
                </a:solidFill>
                <a:effectLst/>
                <a:highlight>
                  <a:srgbClr val="FCFCF9"/>
                </a:highlight>
                <a:latin typeface="Montserrat Medium" panose="00000600000000000000" pitchFamily="2" charset="0"/>
              </a:rPr>
              <a:t>State agencies develop curriculum frameworks, provide guidance on laws/regulations, and offer funding.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>
                <a:solidFill>
                  <a:schemeClr val="tx1"/>
                </a:solidFill>
                <a:effectLst/>
                <a:highlight>
                  <a:srgbClr val="FCFCF9"/>
                </a:highlight>
                <a:latin typeface="Montserrat Medium" panose="00000600000000000000" pitchFamily="2" charset="0"/>
              </a:rPr>
              <a:t>Community organizations assist with student recruitment, academic support, funding, and program oversight.</a:t>
            </a:r>
          </a:p>
          <a:p>
            <a:pPr lvl="1"/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E1D3B05-A82E-9B54-425C-F4C36630368E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877181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B793C-DEF3-09FD-4B72-61D170EFB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6072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Montserrat"/>
              </a:rPr>
              <a:t>Key Organizational Apprenticeship Roles</a:t>
            </a:r>
          </a:p>
        </p:txBody>
      </p:sp>
      <p:grpSp>
        <p:nvGrpSpPr>
          <p:cNvPr id="52" name="Group 51" descr="Building with many employees">
            <a:extLst>
              <a:ext uri="{FF2B5EF4-FFF2-40B4-BE49-F238E27FC236}">
                <a16:creationId xmlns:a16="http://schemas.microsoft.com/office/drawing/2014/main" id="{27065134-F006-2205-EB15-81B8103ADAFB}"/>
              </a:ext>
            </a:extLst>
          </p:cNvPr>
          <p:cNvGrpSpPr/>
          <p:nvPr/>
        </p:nvGrpSpPr>
        <p:grpSpPr>
          <a:xfrm>
            <a:off x="1292316" y="2184673"/>
            <a:ext cx="1371600" cy="1371600"/>
            <a:chOff x="1326945" y="2277052"/>
            <a:chExt cx="1371600" cy="1371600"/>
          </a:xfrm>
        </p:grpSpPr>
        <p:sp>
          <p:nvSpPr>
            <p:cNvPr id="6" name="AutoShape 23">
              <a:extLst>
                <a:ext uri="{FF2B5EF4-FFF2-40B4-BE49-F238E27FC236}">
                  <a16:creationId xmlns:a16="http://schemas.microsoft.com/office/drawing/2014/main" id="{F0704DFB-802C-E0E4-3DC0-3CDC2B9F0B0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742077" y="2648934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upa 65">
              <a:extLst>
                <a:ext uri="{FF2B5EF4-FFF2-40B4-BE49-F238E27FC236}">
                  <a16:creationId xmlns:a16="http://schemas.microsoft.com/office/drawing/2014/main" id="{95B10CB1-8A8F-E144-4F8B-FD67B256B913}"/>
                </a:ext>
              </a:extLst>
            </p:cNvPr>
            <p:cNvGrpSpPr/>
            <p:nvPr userDrawn="1"/>
          </p:nvGrpSpPr>
          <p:grpSpPr>
            <a:xfrm>
              <a:off x="1742077" y="2648934"/>
              <a:ext cx="541337" cy="412750"/>
              <a:chOff x="906463" y="3402013"/>
              <a:chExt cx="541337" cy="412750"/>
            </a:xfrm>
          </p:grpSpPr>
          <p:sp>
            <p:nvSpPr>
              <p:cNvPr id="47" name="Freeform 25">
                <a:extLst>
                  <a:ext uri="{FF2B5EF4-FFF2-40B4-BE49-F238E27FC236}">
                    <a16:creationId xmlns:a16="http://schemas.microsoft.com/office/drawing/2014/main" id="{875D68BC-B34D-239C-3EDC-C5F8A93620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8" name="Freeform 26">
                <a:extLst>
                  <a:ext uri="{FF2B5EF4-FFF2-40B4-BE49-F238E27FC236}">
                    <a16:creationId xmlns:a16="http://schemas.microsoft.com/office/drawing/2014/main" id="{0736C2C3-392E-C56E-8534-0CECE84EB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9" name="Freeform 27">
                <a:extLst>
                  <a:ext uri="{FF2B5EF4-FFF2-40B4-BE49-F238E27FC236}">
                    <a16:creationId xmlns:a16="http://schemas.microsoft.com/office/drawing/2014/main" id="{72532441-D2C5-96C9-C20C-7ABB64CC78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0" name="Freeform 28">
                <a:extLst>
                  <a:ext uri="{FF2B5EF4-FFF2-40B4-BE49-F238E27FC236}">
                    <a16:creationId xmlns:a16="http://schemas.microsoft.com/office/drawing/2014/main" id="{C41F22C7-03B9-5425-F12C-001DB31A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C3F165A6-EC95-FE26-95C0-3F68AE2E7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35D5145-FB6A-98C8-1FA5-EE2D2F40BD54}"/>
                </a:ext>
              </a:extLst>
            </p:cNvPr>
            <p:cNvSpPr/>
            <p:nvPr userDrawn="1"/>
          </p:nvSpPr>
          <p:spPr>
            <a:xfrm>
              <a:off x="1326945" y="2277052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0" name="Graphic 29" descr="Remote work with solid fill">
              <a:extLst>
                <a:ext uri="{FF2B5EF4-FFF2-40B4-BE49-F238E27FC236}">
                  <a16:creationId xmlns:a16="http://schemas.microsoft.com/office/drawing/2014/main" id="{7E864775-CD5B-4EDC-F4A1-F17A5BE982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44917" y="2420143"/>
              <a:ext cx="1135656" cy="1135656"/>
            </a:xfrm>
            <a:prstGeom prst="rect">
              <a:avLst/>
            </a:prstGeom>
          </p:spPr>
        </p:pic>
      </p:grpSp>
      <p:sp>
        <p:nvSpPr>
          <p:cNvPr id="79" name="Content Placeholder 78">
            <a:extLst>
              <a:ext uri="{FF2B5EF4-FFF2-40B4-BE49-F238E27FC236}">
                <a16:creationId xmlns:a16="http://schemas.microsoft.com/office/drawing/2014/main" id="{D8710E72-5B7D-A922-87C9-725E73D1C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0822" y="3740815"/>
            <a:ext cx="1574587" cy="571408"/>
          </a:xfrm>
        </p:spPr>
        <p:txBody>
          <a:bodyPr>
            <a:normAutofit fontScale="92500"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</a:rPr>
              <a:t>Sponsor</a:t>
            </a:r>
            <a:endParaRPr kumimoji="0" lang="pl-PL" sz="28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ontserrat Medium" panose="00000600000000000000" pitchFamily="2" charset="0"/>
            </a:endParaRPr>
          </a:p>
          <a:p>
            <a:endParaRPr lang="en-US"/>
          </a:p>
        </p:txBody>
      </p:sp>
      <p:sp>
        <p:nvSpPr>
          <p:cNvPr id="83" name="Content Placeholder 82">
            <a:extLst>
              <a:ext uri="{FF2B5EF4-FFF2-40B4-BE49-F238E27FC236}">
                <a16:creationId xmlns:a16="http://schemas.microsoft.com/office/drawing/2014/main" id="{CF1E45F5-B5F7-7409-5987-422D8D2F8B1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29260" y="4214946"/>
            <a:ext cx="2537976" cy="1795640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700">
                <a:solidFill>
                  <a:prstClr val="black"/>
                </a:solidFill>
                <a:latin typeface="Montserrat" panose="00000500000000000000" pitchFamily="2" charset="0"/>
              </a:rPr>
              <a:t>An organization that agrees to operate an apprenticeship program and in whose name the program is registered.</a:t>
            </a:r>
            <a:endParaRPr lang="pl-PL" sz="270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cxnSp>
        <p:nvCxnSpPr>
          <p:cNvPr id="23" name="Łącznik prosty 26">
            <a:extLst>
              <a:ext uri="{FF2B5EF4-FFF2-40B4-BE49-F238E27FC236}">
                <a16:creationId xmlns:a16="http://schemas.microsoft.com/office/drawing/2014/main" id="{864FEB4A-3B48-E14B-6E4A-0425661B3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383115" y="3992816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 descr="employees learning">
            <a:extLst>
              <a:ext uri="{FF2B5EF4-FFF2-40B4-BE49-F238E27FC236}">
                <a16:creationId xmlns:a16="http://schemas.microsoft.com/office/drawing/2014/main" id="{9EEA245E-6C3F-C855-2DCD-D89C12318FE6}"/>
              </a:ext>
            </a:extLst>
          </p:cNvPr>
          <p:cNvGrpSpPr/>
          <p:nvPr/>
        </p:nvGrpSpPr>
        <p:grpSpPr>
          <a:xfrm>
            <a:off x="4105782" y="2212954"/>
            <a:ext cx="1371600" cy="1371600"/>
            <a:chOff x="6844895" y="2307082"/>
            <a:chExt cx="1371600" cy="1371600"/>
          </a:xfrm>
        </p:grpSpPr>
        <p:sp>
          <p:nvSpPr>
            <p:cNvPr id="10" name="AutoShape 23">
              <a:extLst>
                <a:ext uri="{FF2B5EF4-FFF2-40B4-BE49-F238E27FC236}">
                  <a16:creationId xmlns:a16="http://schemas.microsoft.com/office/drawing/2014/main" id="{F83B8E6C-9DCE-55C9-1467-F415B35402F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05168" y="2650109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upa 65">
              <a:extLst>
                <a:ext uri="{FF2B5EF4-FFF2-40B4-BE49-F238E27FC236}">
                  <a16:creationId xmlns:a16="http://schemas.microsoft.com/office/drawing/2014/main" id="{BD228A59-A6CE-C267-A312-DAF1E356D23E}"/>
                </a:ext>
              </a:extLst>
            </p:cNvPr>
            <p:cNvGrpSpPr/>
            <p:nvPr userDrawn="1"/>
          </p:nvGrpSpPr>
          <p:grpSpPr>
            <a:xfrm>
              <a:off x="7405168" y="2650109"/>
              <a:ext cx="541337" cy="412750"/>
              <a:chOff x="906463" y="3402013"/>
              <a:chExt cx="541337" cy="412750"/>
            </a:xfrm>
          </p:grpSpPr>
          <p:sp>
            <p:nvSpPr>
              <p:cNvPr id="42" name="Freeform 25">
                <a:extLst>
                  <a:ext uri="{FF2B5EF4-FFF2-40B4-BE49-F238E27FC236}">
                    <a16:creationId xmlns:a16="http://schemas.microsoft.com/office/drawing/2014/main" id="{21029E77-E31F-3A7E-1C28-97FAB30170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3" name="Freeform 26">
                <a:extLst>
                  <a:ext uri="{FF2B5EF4-FFF2-40B4-BE49-F238E27FC236}">
                    <a16:creationId xmlns:a16="http://schemas.microsoft.com/office/drawing/2014/main" id="{37382F3D-E5A9-E0D3-F95D-15FEA36D2C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4" name="Freeform 27">
                <a:extLst>
                  <a:ext uri="{FF2B5EF4-FFF2-40B4-BE49-F238E27FC236}">
                    <a16:creationId xmlns:a16="http://schemas.microsoft.com/office/drawing/2014/main" id="{828E2E35-E56D-A01E-25DA-0F4B2DD502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5" name="Freeform 28">
                <a:extLst>
                  <a:ext uri="{FF2B5EF4-FFF2-40B4-BE49-F238E27FC236}">
                    <a16:creationId xmlns:a16="http://schemas.microsoft.com/office/drawing/2014/main" id="{D1EE6C1D-8497-C8AA-6BC6-14964F209D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6" name="Freeform 29">
                <a:extLst>
                  <a:ext uri="{FF2B5EF4-FFF2-40B4-BE49-F238E27FC236}">
                    <a16:creationId xmlns:a16="http://schemas.microsoft.com/office/drawing/2014/main" id="{6B57A999-A8F1-A113-C9EE-FAFFB63CEB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33650D-18F8-0133-6200-C14918E1BAAF}"/>
                </a:ext>
              </a:extLst>
            </p:cNvPr>
            <p:cNvSpPr/>
            <p:nvPr userDrawn="1"/>
          </p:nvSpPr>
          <p:spPr>
            <a:xfrm>
              <a:off x="6844895" y="2307082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9" name="Graphic 28" descr="Group brainstorm with solid fill">
              <a:extLst>
                <a:ext uri="{FF2B5EF4-FFF2-40B4-BE49-F238E27FC236}">
                  <a16:creationId xmlns:a16="http://schemas.microsoft.com/office/drawing/2014/main" id="{8EA4E0F8-94FC-AEF8-F509-C820BF3A7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995329" y="2444964"/>
              <a:ext cx="1073036" cy="1073036"/>
            </a:xfrm>
            <a:prstGeom prst="rect">
              <a:avLst/>
            </a:prstGeom>
          </p:spPr>
        </p:pic>
      </p:grpSp>
      <p:sp>
        <p:nvSpPr>
          <p:cNvPr id="81" name="Content Placeholder 80">
            <a:extLst>
              <a:ext uri="{FF2B5EF4-FFF2-40B4-BE49-F238E27FC236}">
                <a16:creationId xmlns:a16="http://schemas.microsoft.com/office/drawing/2014/main" id="{7988AA0D-074E-CF7D-1F24-2A5BADF0A88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680170" y="3789699"/>
            <a:ext cx="2197193" cy="425247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b="1">
                <a:solidFill>
                  <a:prstClr val="black"/>
                </a:solidFill>
                <a:latin typeface="Montserrat Medium" panose="00000600000000000000" pitchFamily="2" charset="0"/>
              </a:rPr>
              <a:t>Employer</a:t>
            </a:r>
            <a:endParaRPr lang="pl-PL" b="1">
              <a:solidFill>
                <a:prstClr val="black"/>
              </a:solidFill>
              <a:latin typeface="Montserrat Medium" panose="00000600000000000000" pitchFamily="2" charset="0"/>
            </a:endParaRPr>
          </a:p>
          <a:p>
            <a:endParaRPr lang="en-US"/>
          </a:p>
        </p:txBody>
      </p:sp>
      <p:sp>
        <p:nvSpPr>
          <p:cNvPr id="82" name="Content Placeholder 81">
            <a:extLst>
              <a:ext uri="{FF2B5EF4-FFF2-40B4-BE49-F238E27FC236}">
                <a16:creationId xmlns:a16="http://schemas.microsoft.com/office/drawing/2014/main" id="{A86745B7-6684-A0DF-D26F-168DFCE46E1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3558713" y="4214946"/>
            <a:ext cx="2672381" cy="2076982"/>
          </a:xfrm>
        </p:spPr>
        <p:txBody>
          <a:bodyPr>
            <a:normAutofit/>
          </a:bodyPr>
          <a:lstStyle/>
          <a:p>
            <a:pPr marR="0" lvl="0" algn="ctr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1500">
                <a:solidFill>
                  <a:prstClr val="black"/>
                </a:solidFill>
                <a:latin typeface="Montserrat" panose="00000500000000000000" pitchFamily="2" charset="0"/>
              </a:rPr>
              <a:t>Hires and provides paid OJL for apprentices under supervision of a designated mentor who is a skilled professional in that occupation.</a:t>
            </a:r>
          </a:p>
        </p:txBody>
      </p:sp>
      <p:cxnSp>
        <p:nvCxnSpPr>
          <p:cNvPr id="24" name="Łącznik prosty 26">
            <a:extLst>
              <a:ext uri="{FF2B5EF4-FFF2-40B4-BE49-F238E27FC236}">
                <a16:creationId xmlns:a16="http://schemas.microsoft.com/office/drawing/2014/main" id="{B4C4D0B5-FF8C-4C7E-EA7C-2AD796DD4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6373738" y="3992816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Group 52" descr="students commenting on instruction">
            <a:extLst>
              <a:ext uri="{FF2B5EF4-FFF2-40B4-BE49-F238E27FC236}">
                <a16:creationId xmlns:a16="http://schemas.microsoft.com/office/drawing/2014/main" id="{51A2458B-E619-ADC6-D678-D9317162E628}"/>
              </a:ext>
            </a:extLst>
          </p:cNvPr>
          <p:cNvGrpSpPr/>
          <p:nvPr/>
        </p:nvGrpSpPr>
        <p:grpSpPr>
          <a:xfrm>
            <a:off x="7022513" y="2256342"/>
            <a:ext cx="1371600" cy="1371600"/>
            <a:chOff x="4084230" y="2320581"/>
            <a:chExt cx="1371600" cy="1371600"/>
          </a:xfrm>
        </p:grpSpPr>
        <p:sp>
          <p:nvSpPr>
            <p:cNvPr id="17" name="AutoShape 23">
              <a:extLst>
                <a:ext uri="{FF2B5EF4-FFF2-40B4-BE49-F238E27FC236}">
                  <a16:creationId xmlns:a16="http://schemas.microsoft.com/office/drawing/2014/main" id="{C3A1F688-1962-DD60-597C-7217E2F8D46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432532" y="269246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upa 65">
              <a:extLst>
                <a:ext uri="{FF2B5EF4-FFF2-40B4-BE49-F238E27FC236}">
                  <a16:creationId xmlns:a16="http://schemas.microsoft.com/office/drawing/2014/main" id="{C8711B0F-7814-00C8-8515-EAC81CF15DB0}"/>
                </a:ext>
              </a:extLst>
            </p:cNvPr>
            <p:cNvGrpSpPr/>
            <p:nvPr userDrawn="1"/>
          </p:nvGrpSpPr>
          <p:grpSpPr>
            <a:xfrm>
              <a:off x="4432532" y="2692463"/>
              <a:ext cx="541337" cy="412750"/>
              <a:chOff x="906463" y="3402013"/>
              <a:chExt cx="541337" cy="412750"/>
            </a:xfrm>
          </p:grpSpPr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E3BB0B52-4950-A951-EF0B-53512E51325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ACE8D492-0144-61AA-B4C7-671A6F838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66A763C3-9D03-F22A-CFAA-053D69903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8ACF5197-29A5-3BAB-37C6-B1B230FCEE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E1E976AF-DB55-47F2-1548-6FA6B77E1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01A6636-A17A-D98E-9581-C130CC53D822}"/>
                </a:ext>
              </a:extLst>
            </p:cNvPr>
            <p:cNvSpPr/>
            <p:nvPr userDrawn="1"/>
          </p:nvSpPr>
          <p:spPr>
            <a:xfrm>
              <a:off x="4084230" y="2320581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7" name="Graphic 26" descr="Customer review with solid fill">
              <a:extLst>
                <a:ext uri="{FF2B5EF4-FFF2-40B4-BE49-F238E27FC236}">
                  <a16:creationId xmlns:a16="http://schemas.microsoft.com/office/drawing/2014/main" id="{3AEC42C0-5D89-43BD-5393-610F4926FA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12830" y="2535682"/>
              <a:ext cx="914400" cy="914400"/>
            </a:xfrm>
            <a:prstGeom prst="rect">
              <a:avLst/>
            </a:prstGeom>
          </p:spPr>
        </p:pic>
      </p:grpSp>
      <p:sp>
        <p:nvSpPr>
          <p:cNvPr id="80" name="Content Placeholder 79">
            <a:extLst>
              <a:ext uri="{FF2B5EF4-FFF2-40B4-BE49-F238E27FC236}">
                <a16:creationId xmlns:a16="http://schemas.microsoft.com/office/drawing/2014/main" id="{0831B32D-9875-74C3-3C2E-9F93C34ED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0218" y="3813261"/>
            <a:ext cx="2064876" cy="562212"/>
          </a:xfrm>
        </p:spPr>
        <p:txBody>
          <a:bodyPr>
            <a:normAutofit/>
          </a:bodyPr>
          <a:lstStyle/>
          <a:p>
            <a:pPr algn="ctr"/>
            <a:r>
              <a:rPr lang="en-US" sz="2600" b="1">
                <a:solidFill>
                  <a:prstClr val="black"/>
                </a:solidFill>
                <a:latin typeface="Montserrat Medium" panose="00000600000000000000" pitchFamily="2" charset="0"/>
              </a:rPr>
              <a:t>RI Provider</a:t>
            </a:r>
            <a:endParaRPr lang="pl-PL" sz="2600" b="1">
              <a:solidFill>
                <a:prstClr val="black"/>
              </a:solidFill>
              <a:latin typeface="Montserrat Medium" panose="00000600000000000000" pitchFamily="2" charset="0"/>
            </a:endParaRPr>
          </a:p>
          <a:p>
            <a:endParaRPr lang="en-US"/>
          </a:p>
        </p:txBody>
      </p:sp>
      <p:sp>
        <p:nvSpPr>
          <p:cNvPr id="84" name="Content Placeholder 83">
            <a:extLst>
              <a:ext uri="{FF2B5EF4-FFF2-40B4-BE49-F238E27FC236}">
                <a16:creationId xmlns:a16="http://schemas.microsoft.com/office/drawing/2014/main" id="{D858D0B8-28FF-9FF7-4B65-BD7BC425AA0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640588" y="4220556"/>
            <a:ext cx="2184962" cy="1909229"/>
          </a:xfrm>
        </p:spPr>
        <p:txBody>
          <a:bodyPr>
            <a:normAutofit fontScale="625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400">
                <a:solidFill>
                  <a:prstClr val="black"/>
                </a:solidFill>
                <a:latin typeface="Montserrat" panose="00000500000000000000" pitchFamily="2" charset="0"/>
              </a:rPr>
              <a:t> Entity that provides instruction to apprentices in the designated occupation’s core knowledge, skills, and abilities.</a:t>
            </a:r>
            <a:endParaRPr lang="pl-PL" sz="240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55" name="Group 54" descr="network of people">
            <a:extLst>
              <a:ext uri="{FF2B5EF4-FFF2-40B4-BE49-F238E27FC236}">
                <a16:creationId xmlns:a16="http://schemas.microsoft.com/office/drawing/2014/main" id="{AA536082-CD58-97C9-D9F0-9B793AE211C8}"/>
              </a:ext>
            </a:extLst>
          </p:cNvPr>
          <p:cNvGrpSpPr/>
          <p:nvPr/>
        </p:nvGrpSpPr>
        <p:grpSpPr>
          <a:xfrm>
            <a:off x="9614936" y="2249728"/>
            <a:ext cx="1371600" cy="1371600"/>
            <a:chOff x="9580307" y="2313967"/>
            <a:chExt cx="1371600" cy="1371600"/>
          </a:xfrm>
        </p:grpSpPr>
        <p:sp>
          <p:nvSpPr>
            <p:cNvPr id="14" name="AutoShape 23">
              <a:extLst>
                <a:ext uri="{FF2B5EF4-FFF2-40B4-BE49-F238E27FC236}">
                  <a16:creationId xmlns:a16="http://schemas.microsoft.com/office/drawing/2014/main" id="{1BC78266-C6B6-412B-4212-BEE2D82B06C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071580" y="2685849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upa 65">
              <a:extLst>
                <a:ext uri="{FF2B5EF4-FFF2-40B4-BE49-F238E27FC236}">
                  <a16:creationId xmlns:a16="http://schemas.microsoft.com/office/drawing/2014/main" id="{1819D5F0-CD99-DEC6-16F9-D7B6E1A13B75}"/>
                </a:ext>
              </a:extLst>
            </p:cNvPr>
            <p:cNvGrpSpPr/>
            <p:nvPr userDrawn="1"/>
          </p:nvGrpSpPr>
          <p:grpSpPr>
            <a:xfrm>
              <a:off x="10071580" y="2685849"/>
              <a:ext cx="541337" cy="412750"/>
              <a:chOff x="906463" y="3402013"/>
              <a:chExt cx="541337" cy="412750"/>
            </a:xfrm>
          </p:grpSpPr>
          <p:sp>
            <p:nvSpPr>
              <p:cNvPr id="37" name="Freeform 25">
                <a:extLst>
                  <a:ext uri="{FF2B5EF4-FFF2-40B4-BE49-F238E27FC236}">
                    <a16:creationId xmlns:a16="http://schemas.microsoft.com/office/drawing/2014/main" id="{136E5E56-C70C-F14D-BBC4-740B34416B0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37A9A516-F75E-C2CD-E39F-38A125662D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C061F7C6-2733-B84D-232F-A888B36F7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E77AADBD-F2E1-3800-76C4-636162A5B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1" name="Freeform 29">
                <a:extLst>
                  <a:ext uri="{FF2B5EF4-FFF2-40B4-BE49-F238E27FC236}">
                    <a16:creationId xmlns:a16="http://schemas.microsoft.com/office/drawing/2014/main" id="{BA0CE0B0-E619-128C-8177-6387F630D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8EDC056-A436-AD24-B3EC-6C2A1757BE1B}"/>
                </a:ext>
              </a:extLst>
            </p:cNvPr>
            <p:cNvSpPr/>
            <p:nvPr userDrawn="1"/>
          </p:nvSpPr>
          <p:spPr>
            <a:xfrm>
              <a:off x="9580307" y="2313967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8" name="Graphic 27" descr="Connections with solid fill">
              <a:extLst>
                <a:ext uri="{FF2B5EF4-FFF2-40B4-BE49-F238E27FC236}">
                  <a16:creationId xmlns:a16="http://schemas.microsoft.com/office/drawing/2014/main" id="{C26C43E3-9FA7-0C26-8833-7AD046EBD1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92282" y="2507401"/>
              <a:ext cx="1016996" cy="1016996"/>
            </a:xfrm>
            <a:prstGeom prst="rect">
              <a:avLst/>
            </a:prstGeom>
          </p:spPr>
        </p:pic>
      </p:grpSp>
      <p:sp>
        <p:nvSpPr>
          <p:cNvPr id="85" name="Content Placeholder 84">
            <a:extLst>
              <a:ext uri="{FF2B5EF4-FFF2-40B4-BE49-F238E27FC236}">
                <a16:creationId xmlns:a16="http://schemas.microsoft.com/office/drawing/2014/main" id="{CECBA5CA-E153-AE2D-7CCE-D11287156727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641770" y="3786882"/>
            <a:ext cx="1470214" cy="425247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b="1">
                <a:solidFill>
                  <a:prstClr val="black"/>
                </a:solidFill>
                <a:latin typeface="Montserrat Medium" panose="00000600000000000000" pitchFamily="2" charset="0"/>
              </a:rPr>
              <a:t>Partner</a:t>
            </a:r>
            <a:endParaRPr lang="pl-PL" b="1">
              <a:solidFill>
                <a:prstClr val="black"/>
              </a:solidFill>
              <a:latin typeface="Montserrat Medium" panose="00000600000000000000" pitchFamily="2" charset="0"/>
            </a:endParaRPr>
          </a:p>
          <a:p>
            <a:endParaRPr lang="en-US"/>
          </a:p>
        </p:txBody>
      </p:sp>
      <p:sp>
        <p:nvSpPr>
          <p:cNvPr id="86" name="Content Placeholder 85">
            <a:extLst>
              <a:ext uri="{FF2B5EF4-FFF2-40B4-BE49-F238E27FC236}">
                <a16:creationId xmlns:a16="http://schemas.microsoft.com/office/drawing/2014/main" id="{9ECA1DF6-34A0-26B6-7F3C-5836C98B95F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9256557" y="4220556"/>
            <a:ext cx="2251081" cy="1850226"/>
          </a:xfrm>
        </p:spPr>
        <p:txBody>
          <a:bodyPr>
            <a:normAutofit fontScale="25000" lnSpcReduction="20000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6000">
                <a:solidFill>
                  <a:prstClr val="black"/>
                </a:solidFill>
                <a:latin typeface="Montserrat" panose="00000500000000000000" pitchFamily="2" charset="0"/>
              </a:rPr>
              <a:t> Organizations committed to assisting RA programs. They can play one or more roles. </a:t>
            </a:r>
            <a:endParaRPr lang="pl-PL" sz="6000">
              <a:solidFill>
                <a:prstClr val="black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cxnSp>
        <p:nvCxnSpPr>
          <p:cNvPr id="25" name="Łącznik prosty 26">
            <a:extLst>
              <a:ext uri="{FF2B5EF4-FFF2-40B4-BE49-F238E27FC236}">
                <a16:creationId xmlns:a16="http://schemas.microsoft.com/office/drawing/2014/main" id="{316EF346-D37D-9DE4-995A-8608260A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9096852" y="3992816"/>
            <a:ext cx="2313" cy="1192394"/>
          </a:xfrm>
          <a:prstGeom prst="line">
            <a:avLst/>
          </a:prstGeom>
          <a:ln w="254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Slide Number Placeholder 5">
            <a:extLst>
              <a:ext uri="{FF2B5EF4-FFF2-40B4-BE49-F238E27FC236}">
                <a16:creationId xmlns:a16="http://schemas.microsoft.com/office/drawing/2014/main" id="{84E33CDD-4013-6093-5720-B609E444E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4015565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534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Align with CTE Standards and Ensure Hands-On Training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CA5A37-B859-6CD5-F4E5-594ACA104C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4123" y="1887097"/>
            <a:ext cx="8034577" cy="401824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rgbClr val="002060"/>
                </a:solidFill>
                <a:latin typeface="Montserrat ExtraBold" panose="00000900000000000000" pitchFamily="2" charset="0"/>
              </a:rPr>
              <a:t>Align Curriculum with Industry Needs:</a:t>
            </a:r>
            <a:r>
              <a:rPr lang="en-US" sz="1700">
                <a:solidFill>
                  <a:srgbClr val="002060"/>
                </a:solidFill>
                <a:latin typeface="Montserrat ExtraBold" panose="00000900000000000000" pitchFamily="2" charset="0"/>
              </a:rPr>
              <a:t> </a:t>
            </a:r>
            <a:r>
              <a:rPr lang="en-US" sz="1700">
                <a:solidFill>
                  <a:schemeClr val="tx1"/>
                </a:solidFill>
              </a:rPr>
              <a:t>Incorporate CTE standards by aligning the curriculum with current industry needs.</a:t>
            </a:r>
          </a:p>
          <a:p>
            <a:pPr>
              <a:lnSpc>
                <a:spcPct val="12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rgbClr val="002060"/>
                </a:solidFill>
                <a:latin typeface="Montserrat ExtraBold" panose="00000900000000000000" pitchFamily="2" charset="0"/>
              </a:rPr>
              <a:t>Integrate Work-Based Learning:</a:t>
            </a:r>
            <a:r>
              <a:rPr lang="en-US" sz="1700">
                <a:latin typeface="Montserrat ExtraBold" panose="00000900000000000000" pitchFamily="2" charset="0"/>
              </a:rPr>
              <a:t> </a:t>
            </a:r>
            <a:r>
              <a:rPr lang="en-US" sz="1700">
                <a:solidFill>
                  <a:schemeClr val="tx1"/>
                </a:solidFill>
              </a:rPr>
              <a:t>Embed work-based learning opportunities within CTE programs, allowing students to gain hands-on experience in real-world settings.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1700" b="1">
                <a:solidFill>
                  <a:srgbClr val="002060"/>
                </a:solidFill>
                <a:latin typeface="Montserrat ExtraBold" panose="00000900000000000000" pitchFamily="2" charset="0"/>
              </a:rPr>
              <a:t>Collaborate with Industry Partners:</a:t>
            </a:r>
            <a:r>
              <a:rPr lang="en-US" sz="1700">
                <a:solidFill>
                  <a:srgbClr val="002060"/>
                </a:solidFill>
                <a:latin typeface="Montserrat ExtraBold" panose="00000900000000000000" pitchFamily="2" charset="0"/>
              </a:rPr>
              <a:t> </a:t>
            </a:r>
            <a:r>
              <a:rPr lang="en-US" sz="1700">
                <a:solidFill>
                  <a:schemeClr val="tx1"/>
                </a:solidFill>
              </a:rPr>
              <a:t>Partner with local businesses to design apprenticeship programs that meet both educational and industry requirements.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en-US" sz="1700">
                <a:solidFill>
                  <a:srgbClr val="002060"/>
                </a:solidFill>
                <a:latin typeface="Montserrat ExtraBold" panose="00000900000000000000" pitchFamily="2" charset="0"/>
              </a:rPr>
              <a:t>Incorporate Industry-Recognized Credentials: </a:t>
            </a:r>
            <a:r>
              <a:rPr lang="en-US" sz="1700">
                <a:solidFill>
                  <a:schemeClr val="tx1"/>
                </a:solidFill>
              </a:rPr>
              <a:t>Include industry-recognized credentials in apprenticeship programs to validate students' skills and competencies according to CTE standards.</a:t>
            </a:r>
          </a:p>
        </p:txBody>
      </p:sp>
      <p:pic>
        <p:nvPicPr>
          <p:cNvPr id="9" name="Graphic 8" descr="Remote work with solid fill">
            <a:extLst>
              <a:ext uri="{FF2B5EF4-FFF2-40B4-BE49-F238E27FC236}">
                <a16:creationId xmlns:a16="http://schemas.microsoft.com/office/drawing/2014/main" id="{95F7F40E-F4AD-E28D-E7B6-30A1A82A1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776855" y="2453621"/>
            <a:ext cx="2956912" cy="2956912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414C6F-6456-8290-4F53-1D636D37164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7464128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750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Ensuring High-School Students Receive Credit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E143683-C557-3F53-C42B-E4B9199D6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49450"/>
            <a:ext cx="10591800" cy="1908175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</a:pPr>
            <a:r>
              <a:rPr lang="en-US" sz="2000" b="1">
                <a:solidFill>
                  <a:srgbClr val="00015E"/>
                </a:solidFill>
                <a:latin typeface="Montserrat ExtraBold" panose="00000900000000000000" pitchFamily="2" charset="0"/>
              </a:rPr>
              <a:t>Synchronize Curriculum with Graduation Objectives:</a:t>
            </a:r>
            <a:r>
              <a:rPr lang="en-US" sz="2000">
                <a:solidFill>
                  <a:srgbClr val="00015E"/>
                </a:solidFill>
                <a:latin typeface="Montserrat ExtraBold" panose="00000900000000000000" pitchFamily="2" charset="0"/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Collaborate with local school districts to ensure the apprenticeship curriculum meets high school graduation requirements.</a:t>
            </a:r>
          </a:p>
          <a:p>
            <a:pPr>
              <a:buClr>
                <a:schemeClr val="tx1"/>
              </a:buClr>
            </a:pPr>
            <a:r>
              <a:rPr lang="en-US" sz="2000" b="1">
                <a:solidFill>
                  <a:srgbClr val="00015E"/>
                </a:solidFill>
                <a:latin typeface="Montserrat ExtraBold" panose="00000900000000000000" pitchFamily="2" charset="0"/>
              </a:rPr>
              <a:t>Dual Enrollment and Credit Recognition Agreements:</a:t>
            </a:r>
            <a:r>
              <a:rPr lang="en-US" sz="2000">
                <a:solidFill>
                  <a:srgbClr val="00015E"/>
                </a:solidFill>
                <a:latin typeface="Montserrat ExtraBold" panose="00000900000000000000" pitchFamily="2" charset="0"/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Create dual enrollment agreements that allow apprentices to earn high school credits for both RI and OJT components of their apprenticeship.</a:t>
            </a:r>
          </a:p>
          <a:p>
            <a:pPr marL="0" indent="0">
              <a:buNone/>
            </a:pPr>
            <a:endParaRPr lang="en-US" sz="1800">
              <a:latin typeface="Montserrat Medium" panose="00000600000000000000" pitchFamily="2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AF5B81-C9ED-4624-DF1A-AC64F89D0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3814433"/>
            <a:ext cx="8157975" cy="2091068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ExtraBold" panose="00000900000000000000" pitchFamily="2" charset="0"/>
              </a:rPr>
              <a:t>Performance-Based Assessments: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ExtraBold" panose="000009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Integrate assessments that align with both high school and apprenticeship standards.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15E"/>
                </a:solidFill>
                <a:effectLst/>
                <a:uLnTx/>
                <a:uFillTx/>
                <a:latin typeface="Montserrat ExtraBold" panose="00000900000000000000" pitchFamily="2" charset="0"/>
              </a:rPr>
              <a:t>Consistent Tracking: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ExtraBold" panose="00000900000000000000" pitchFamily="2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2000505000000020004" pitchFamily="2" charset="77"/>
                <a:ea typeface="+mn-ea"/>
                <a:cs typeface="+mn-cs"/>
              </a:rPr>
              <a:t>Ensure apprenticeship coordinators, school counselors, and educators track apprentices' progress and ensure all requirements are met.</a:t>
            </a:r>
          </a:p>
        </p:txBody>
      </p:sp>
      <p:pic>
        <p:nvPicPr>
          <p:cNvPr id="5" name="Graphic 4" descr="Diploma roll with solid fill">
            <a:extLst>
              <a:ext uri="{FF2B5EF4-FFF2-40B4-BE49-F238E27FC236}">
                <a16:creationId xmlns:a16="http://schemas.microsoft.com/office/drawing/2014/main" id="{9D5283A8-E92C-0DD8-B18C-CCB183FAA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18033" y="3524141"/>
            <a:ext cx="2790109" cy="2790109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3414C6F-6456-8290-4F53-1D636D371649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8983154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Youth Apprenticeship Examples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DABC3-43FB-9E30-E358-B1AE38B21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55" y="5909154"/>
            <a:ext cx="836459" cy="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394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1087100" cy="1325563"/>
          </a:xfrm>
        </p:spPr>
        <p:txBody>
          <a:bodyPr>
            <a:normAutofit/>
          </a:bodyPr>
          <a:lstStyle/>
          <a:p>
            <a:r>
              <a:rPr lang="en-US" sz="40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/>
              </a:rPr>
              <a:t>Wisconsin</a:t>
            </a:r>
            <a:r>
              <a:rPr lang="en-US" sz="4000">
                <a:latin typeface="Montserrat" panose="00000500000000000000" pitchFamily="2" charset="0"/>
                <a:cs typeface="Segoe UI"/>
              </a:rPr>
              <a:t> Youth Apprenticeship Project</a:t>
            </a:r>
            <a:endParaRPr lang="en-US" sz="4000">
              <a:latin typeface="Montserrat" panose="000005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E52A5F-F6E3-7F37-D940-00EF8270B60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225" y="1862912"/>
            <a:ext cx="8119630" cy="3704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</a:rPr>
              <a:t>Launched in 1991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itchFamily="2" charset="0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</a:rPr>
              <a:t>Partnership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  <a:ea typeface="+mn-lt"/>
                <a:cs typeface="Calibri" panose="020F0502020204030204"/>
              </a:rPr>
              <a:t>between the Wisconsin SAA, 39 local consortia, and local school districts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itchFamily="2" charset="0"/>
              <a:ea typeface="Calibri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</a:rPr>
              <a:t>Organized into 13 broad industries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Montserrat Medium" pitchFamily="2" charset="0"/>
              <a:ea typeface="Calibri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latin typeface="Montserrat Medium" pitchFamily="2" charset="0"/>
              </a:rPr>
              <a:t>In the 2022–23 school year, 5,719 employers provided apprenticeships to 8,357 high school students 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Montserrat Medium" pitchFamily="2" charset="0"/>
                <a:ea typeface="Calibri"/>
                <a:cs typeface="Calibri"/>
              </a:rPr>
              <a:t>Receives $6 million in funding from the State of Wisconsin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latin typeface="Montserrat Medium" pitchFamily="2" charset="0"/>
              </a:rPr>
              <a:t>Requires employers to provide at least 450 hours of on-the-job learning and paid work experience and schools to offer at least 180 hours of related technical instruction.</a:t>
            </a:r>
            <a:endParaRPr lang="en-US" sz="2000">
              <a:solidFill>
                <a:prstClr val="black"/>
              </a:solidFill>
              <a:latin typeface="Montserrat Medium" pitchFamily="2" charset="0"/>
              <a:ea typeface="Calibri"/>
              <a:cs typeface="Calibri"/>
            </a:endParaRPr>
          </a:p>
        </p:txBody>
      </p:sp>
      <p:pic>
        <p:nvPicPr>
          <p:cNvPr id="10" name="Picture 4" descr="YA Wisconsin">
            <a:extLst>
              <a:ext uri="{FF2B5EF4-FFF2-40B4-BE49-F238E27FC236}">
                <a16:creationId xmlns:a16="http://schemas.microsoft.com/office/drawing/2014/main" id="{2FC7EC3F-3034-87BE-7EBE-1EF8E0642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6856" y="1946366"/>
            <a:ext cx="2757920" cy="360926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40C1BB-C3A0-8184-02C6-667177D6EAA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314797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85D283-6EE1-A837-2B08-53CD8A91B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927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/>
              </a:rPr>
              <a:t>Howard County Community College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3E52A5F-F6E3-7F37-D940-00EF8270B60D}"/>
              </a:ext>
            </a:extLst>
          </p:cNvPr>
          <p:cNvSpPr txBox="1">
            <a:spLocks noGrp="1"/>
          </p:cNvSpPr>
          <p:nvPr>
            <p:ph sz="half" idx="1"/>
          </p:nvPr>
        </p:nvSpPr>
        <p:spPr>
          <a:xfrm>
            <a:off x="838200" y="1825625"/>
            <a:ext cx="10782300" cy="16033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</a:rPr>
              <a:t>Serves as a Sponsor of Registered Apprenticeship Programs.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itchFamily="2" charset="0"/>
              <a:cs typeface="Calibri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>
                <a:solidFill>
                  <a:prstClr val="black"/>
                </a:solidFill>
                <a:latin typeface="Montserrat Medium" pitchFamily="2" charset="0"/>
              </a:rPr>
              <a:t>Offers apprenticeships in 11 different fields (HVAC, IT, Hospitality, Child Care, Licensed Practice Nurse, etc.) and provides the related instruction for these occupations.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itchFamily="2" charset="0"/>
            </a:endParaRP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itchFamily="2" charset="0"/>
              <a:ea typeface="Calibri"/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546B35-07AA-0F1F-BBB7-3C32725DE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346" y="3224918"/>
            <a:ext cx="10662804" cy="2290057"/>
          </a:xfrm>
        </p:spPr>
        <p:txBody>
          <a:bodyPr/>
          <a:lstStyle/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Partners with several different employers to provide OJT, including the University of Maryland Medical Center, MedStar Health, Associated Builders &amp; Contractors of Greater Baltimore, Johns Hopkins and others.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Has a close relationship with the local workforce board and workforce system.</a:t>
            </a:r>
          </a:p>
          <a:p>
            <a:pPr marL="28575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itchFamily="2" charset="0"/>
                <a:ea typeface="+mn-ea"/>
                <a:cs typeface="+mn-cs"/>
              </a:rPr>
              <a:t>Utilizes funds from employers and local and state grants to support their programs.</a:t>
            </a:r>
          </a:p>
          <a:p>
            <a:endParaRPr lang="en-US"/>
          </a:p>
        </p:txBody>
      </p:sp>
      <p:pic>
        <p:nvPicPr>
          <p:cNvPr id="4098" name="Picture 2" descr="Howard Community College logo">
            <a:extLst>
              <a:ext uri="{FF2B5EF4-FFF2-40B4-BE49-F238E27FC236}">
                <a16:creationId xmlns:a16="http://schemas.microsoft.com/office/drawing/2014/main" id="{42F2F345-5BE3-7E79-C45D-215D39D7C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025" y="5056893"/>
            <a:ext cx="353377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040C1BB-C3A0-8184-02C6-667177D6EAAC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809592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87A24-D8A0-3BC1-8497-5265ED16F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Montserrat"/>
              </a:rPr>
              <a:t>Workforce Boards:</a:t>
            </a:r>
            <a:br>
              <a:rPr lang="en-US" b="1">
                <a:solidFill>
                  <a:schemeClr val="bg1"/>
                </a:solidFill>
                <a:latin typeface="Montserrat"/>
              </a:rPr>
            </a:br>
            <a:r>
              <a:rPr lang="en-US" b="1">
                <a:solidFill>
                  <a:schemeClr val="bg1"/>
                </a:solidFill>
                <a:latin typeface="Montserrat"/>
              </a:rPr>
              <a:t>The Key Ingredient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451F63B-B749-0D56-256D-B7CFF8C9A199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DABC3-43FB-9E30-E358-B1AE38B21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455" y="5909154"/>
            <a:ext cx="836459" cy="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928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362"/>
            <a:ext cx="10515600" cy="1325563"/>
          </a:xfrm>
        </p:spPr>
        <p:txBody>
          <a:bodyPr/>
          <a:lstStyle/>
          <a:p>
            <a:r>
              <a:rPr lang="en-US">
                <a:latin typeface="Montserrat"/>
              </a:rPr>
              <a:t>How Workforce Boards Can Help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Education Providers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0BA6A7-B566-7DD8-FFA5-AB6AE05A12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4675" y="2192458"/>
            <a:ext cx="6712815" cy="38941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Provide WIOA Individual Training Account (ITA) funding to support apprentices' RI costs</a:t>
            </a:r>
            <a:endParaRPr lang="en-US">
              <a:solidFill>
                <a:schemeClr val="tx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Make connections with employers, sponsors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Host convenings between education and industry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Provide pipeline of Youth to enroll in programs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Add programs to the Eligible Training Provider List (ETPL)</a:t>
            </a:r>
          </a:p>
          <a:p>
            <a:pPr>
              <a:lnSpc>
                <a:spcPct val="120000"/>
              </a:lnSpc>
            </a:pPr>
            <a:r>
              <a:rPr lang="en-US" sz="2400">
                <a:solidFill>
                  <a:schemeClr val="tx1"/>
                </a:solidFill>
                <a:latin typeface="Montserrat Medium"/>
              </a:rPr>
              <a:t>Support the development of RI curriculum using labor market information and industry standards</a:t>
            </a:r>
            <a:endParaRPr lang="en-US" sz="240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/>
          </a:p>
          <a:p>
            <a:pPr>
              <a:lnSpc>
                <a:spcPct val="120000"/>
              </a:lnSpc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03CE7A-A793-D3EB-4CF4-5032FE4F94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119" y="2394408"/>
            <a:ext cx="4821881" cy="3219254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9814B9-1D5B-0BA8-51F8-F4EF3AB5D59E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638895-4250-D2F7-3444-646556AA84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55" y="5909154"/>
            <a:ext cx="836459" cy="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91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FFE04-D8EE-4B50-10ED-68BF3B5A0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3FABF-0197-E13F-DF65-8F4DD4B5066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Led by Safal Partners</a:t>
            </a:r>
            <a:r>
              <a:rPr lang="en-US" sz="2400">
                <a:solidFill>
                  <a:schemeClr val="tx1"/>
                </a:solidFill>
              </a:rPr>
              <a:t>; </a:t>
            </a: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5 national partners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>
              <a:lnSpc>
                <a:spcPct val="110000"/>
              </a:lnSpc>
            </a:pP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We provide </a:t>
            </a:r>
            <a:r>
              <a:rPr lang="en-US" sz="4000" u="sng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no-cost</a:t>
            </a:r>
            <a:r>
              <a:rPr lang="en-US" sz="40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 TA including: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Individual TA/coaching sessions</a:t>
            </a:r>
            <a:endParaRPr lang="en-US">
              <a:solidFill>
                <a:schemeClr val="tx1"/>
              </a:solidFill>
              <a:ea typeface="+mn-lt"/>
              <a:cs typeface="Segoe UI"/>
            </a:endParaRPr>
          </a:p>
          <a:p>
            <a:pPr lvl="1">
              <a:lnSpc>
                <a:spcPct val="110000"/>
              </a:lnSpc>
            </a:pPr>
            <a:r>
              <a:rPr lang="en-US" sz="3600">
                <a:solidFill>
                  <a:schemeClr val="tx1"/>
                </a:solidFill>
                <a:latin typeface="Montserrat Medium"/>
                <a:ea typeface="+mn-lt"/>
                <a:cs typeface="Segoe UI"/>
              </a:rPr>
              <a:t>Online resources (desk aids, guides, frameworks, etc.)</a:t>
            </a:r>
            <a:br>
              <a:rPr lang="en-US" sz="3600">
                <a:solidFill>
                  <a:schemeClr val="tx1"/>
                </a:solidFill>
                <a:latin typeface="Montserrat Medium" panose="00000600000000000000" pitchFamily="2" charset="0"/>
                <a:ea typeface="+mn-lt"/>
                <a:cs typeface="Segoe UI" panose="020B0502040204020203" pitchFamily="34" charset="0"/>
              </a:rPr>
            </a:br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3" descr="U.S. Department of Labor logo">
            <a:extLst>
              <a:ext uri="{FF2B5EF4-FFF2-40B4-BE49-F238E27FC236}">
                <a16:creationId xmlns:a16="http://schemas.microsoft.com/office/drawing/2014/main" id="{D09C23DC-03A7-FDB9-310E-96D69B71B9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346" y="575484"/>
            <a:ext cx="1563476" cy="156605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76E798-44A3-4CAF-9EBC-1649EF5E67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800">
                <a:solidFill>
                  <a:srgbClr val="0563C1"/>
                </a:solidFill>
                <a:hlinkClick r:id="rId4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Visit our website, request T</a:t>
            </a:r>
            <a:r>
              <a:rPr lang="en-US" sz="2800">
                <a:solidFill>
                  <a:schemeClr val="accent1"/>
                </a:solidFill>
                <a:hlinkClick r:id="rId4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endParaRPr lang="en-US" sz="280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8" name="Picture 7" descr="COE Partners with Safal Partners: NAWDP, COABE, NDI, WIA, FASTPORT">
            <a:extLst>
              <a:ext uri="{FF2B5EF4-FFF2-40B4-BE49-F238E27FC236}">
                <a16:creationId xmlns:a16="http://schemas.microsoft.com/office/drawing/2014/main" id="{5BE37307-D472-5BF7-AC8B-4DFE01164E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460" y="2276473"/>
            <a:ext cx="3099645" cy="2227979"/>
          </a:xfrm>
          <a:prstGeom prst="rect">
            <a:avLst/>
          </a:prstGeom>
        </p:spPr>
      </p:pic>
      <p:pic>
        <p:nvPicPr>
          <p:cNvPr id="1026" name="Picture 2" descr="QR code for Center of Excellence Website">
            <a:extLst>
              <a:ext uri="{FF2B5EF4-FFF2-40B4-BE49-F238E27FC236}">
                <a16:creationId xmlns:a16="http://schemas.microsoft.com/office/drawing/2014/main" id="{5D133F86-14F2-6F17-B48B-90D3CFEE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92B7C-6528-3B97-73FC-C2C3E714A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3201589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147"/>
            <a:ext cx="10515600" cy="1325563"/>
          </a:xfrm>
        </p:spPr>
        <p:txBody>
          <a:bodyPr/>
          <a:lstStyle/>
          <a:p>
            <a:r>
              <a:rPr lang="en-US">
                <a:latin typeface="Montserrat"/>
              </a:rPr>
              <a:t>How Workforce Boards Can Help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Employers/Sponsors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222C2-294E-B5BD-A9E8-258E642196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3943" y="2055432"/>
            <a:ext cx="6792169" cy="38941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700">
                <a:solidFill>
                  <a:schemeClr val="tx1"/>
                </a:solidFill>
                <a:latin typeface="Montserrat Medium"/>
              </a:rPr>
              <a:t>Provide a pipeline of Youth Apprentices: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Montserrat Medium"/>
              </a:rPr>
              <a:t>Publicize RA program opening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Montserrat Medium"/>
              </a:rPr>
              <a:t>Screen candidates</a:t>
            </a:r>
          </a:p>
          <a:p>
            <a:pPr lvl="1"/>
            <a:r>
              <a:rPr lang="en-US" sz="1700">
                <a:solidFill>
                  <a:schemeClr val="tx1"/>
                </a:solidFill>
                <a:latin typeface="Montserrat Medium"/>
              </a:rPr>
              <a:t>Provide pre-apprenticeship training</a:t>
            </a:r>
          </a:p>
          <a:p>
            <a:r>
              <a:rPr lang="en-US" sz="1700">
                <a:solidFill>
                  <a:schemeClr val="tx1"/>
                </a:solidFill>
                <a:latin typeface="Montserrat Medium"/>
              </a:rPr>
              <a:t>Provide supportive services to Youth</a:t>
            </a:r>
          </a:p>
          <a:p>
            <a:r>
              <a:rPr lang="en-US" sz="1700">
                <a:solidFill>
                  <a:schemeClr val="tx1"/>
                </a:solidFill>
                <a:latin typeface="Montserrat Medium"/>
              </a:rPr>
              <a:t>Provide WIOA OJT contract funding to support percentage of apprentice wages</a:t>
            </a:r>
            <a:endParaRPr lang="en-US" sz="1700">
              <a:solidFill>
                <a:schemeClr val="tx1"/>
              </a:solidFill>
            </a:endParaRPr>
          </a:p>
          <a:p>
            <a:r>
              <a:rPr lang="en-US" sz="1700">
                <a:solidFill>
                  <a:schemeClr val="tx1"/>
                </a:solidFill>
                <a:latin typeface="Montserrat Medium"/>
              </a:rPr>
              <a:t>Build partnerships w/training providers on ETPL for RI; utilize ITAs to pay for all/portion of apprentices' RI costs</a:t>
            </a:r>
          </a:p>
          <a:p>
            <a:r>
              <a:rPr lang="en-US" sz="1700">
                <a:solidFill>
                  <a:schemeClr val="tx1"/>
                </a:solidFill>
                <a:latin typeface="Montserrat Medium"/>
              </a:rPr>
              <a:t>Support registering and implementing RA programs</a:t>
            </a:r>
            <a:endParaRPr lang="en-US" sz="1700">
              <a:solidFill>
                <a:schemeClr val="tx1"/>
              </a:solidFill>
            </a:endParaRPr>
          </a:p>
          <a:p>
            <a:r>
              <a:rPr lang="en-US" sz="1700">
                <a:solidFill>
                  <a:schemeClr val="tx1"/>
                </a:solidFill>
                <a:latin typeface="Montserrat Medium"/>
              </a:rPr>
              <a:t>Host convenings (job fairs, recruiting events, etc.) to connect potential apprentices and employers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7E7BE2-8D01-A9C1-A0FC-7B0820214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2144" y="2361759"/>
            <a:ext cx="4839855" cy="323086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8DB6E2-83FF-5240-8630-DFFC049E314B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3ED91A-F75B-46B4-01B5-E382AA5AA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55" y="5909154"/>
            <a:ext cx="836459" cy="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19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956794-8646-B019-4966-23EB72DF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5" y="630040"/>
            <a:ext cx="11122891" cy="1325563"/>
          </a:xfrm>
        </p:spPr>
        <p:txBody>
          <a:bodyPr>
            <a:noAutofit/>
          </a:bodyPr>
          <a:lstStyle/>
          <a:p>
            <a:r>
              <a:rPr lang="en-US">
                <a:latin typeface="Montserrat"/>
              </a:rPr>
              <a:t>How Workforce Boards Can Help 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Community-Based Organizations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82314-F18F-1602-F51A-C257768321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775" y="2250203"/>
            <a:ext cx="6724265" cy="38941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Provide education on RA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Connect potential apprentices with employers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Provide supportive services to apprentices</a:t>
            </a:r>
            <a:endParaRPr lang="en-US">
              <a:solidFill>
                <a:schemeClr val="tx1"/>
              </a:solidFill>
            </a:endParaRP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Connect potential apprentices to other resources available within the community</a:t>
            </a:r>
          </a:p>
          <a:p>
            <a:r>
              <a:rPr lang="en-US" sz="2400">
                <a:solidFill>
                  <a:schemeClr val="tx1"/>
                </a:solidFill>
                <a:latin typeface="Montserrat Medium"/>
              </a:rPr>
              <a:t>Leverage funding programs</a:t>
            </a:r>
            <a:endParaRPr lang="en-US" sz="240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EF33C3-7560-2E85-0F66-E1E37BD73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040" y="2507378"/>
            <a:ext cx="4600960" cy="3071385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BA0BB6D-4766-94ED-C091-4F4C2AB31615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E7D36-804A-A993-38EE-DE100D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55" y="5909154"/>
            <a:ext cx="836459" cy="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638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B67DB9-9BB5-5B66-79A7-5C20FAB8C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85" y="683985"/>
            <a:ext cx="10515600" cy="1211864"/>
          </a:xfrm>
        </p:spPr>
        <p:txBody>
          <a:bodyPr/>
          <a:lstStyle/>
          <a:p>
            <a:r>
              <a:rPr lang="en-US">
                <a:latin typeface="Montserrat"/>
              </a:rPr>
              <a:t>Get to Know Your Workforce Board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863EC1-E59F-9BCF-D3A2-44A16E9B76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0085" y="2092760"/>
            <a:ext cx="7807615" cy="38941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>
                <a:solidFill>
                  <a:srgbClr val="002060"/>
                </a:solidFill>
                <a:latin typeface="Montserrat ExtraBold" panose="00000900000000000000" pitchFamily="2" charset="0"/>
              </a:rPr>
              <a:t>Each Workforce Board has: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Sector strategies: priority occupations and key industries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Policies on OJT contracts, which WIOA and non-WIOA funding "buckets" and services they will apply to RA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Funding levels, fiscal year cycle and how quickly they anticipate spending funds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Supportive services offered and how that maps to your program's needs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Candidate pool – IS and OS Youth Programs</a:t>
            </a:r>
          </a:p>
          <a:p>
            <a:pPr lvl="1">
              <a:lnSpc>
                <a:spcPct val="120000"/>
              </a:lnSpc>
            </a:pPr>
            <a:r>
              <a:rPr lang="en-US">
                <a:solidFill>
                  <a:schemeClr val="tx1"/>
                </a:solidFill>
                <a:latin typeface="Montserrat Medium"/>
              </a:rPr>
              <a:t>ETPL program registration process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ADFED0-2623-93DC-8C75-FD6D6D36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159" y="2544272"/>
            <a:ext cx="4081841" cy="2724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CA21D9B-804C-48F5-A5A7-F96CE9F9521A}"/>
              </a:ext>
            </a:extLst>
          </p:cNvPr>
          <p:cNvSpPr txBox="1">
            <a:spLocks/>
          </p:cNvSpPr>
          <p:nvPr/>
        </p:nvSpPr>
        <p:spPr>
          <a:xfrm>
            <a:off x="8776855" y="6490682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Safal Partners ©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03FE99-5B8B-F34A-F490-DCD8736CE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455" y="5909154"/>
            <a:ext cx="836459" cy="8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158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34D4A-3DE4-FD0B-F2F3-88961B62E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kern="1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Contact Us, Become a Partner</a:t>
            </a:r>
            <a:endParaRPr lang="en-US">
              <a:latin typeface="Montserrat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F25C-F779-0A17-3344-2CA68EAFB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3773" y="2113093"/>
            <a:ext cx="6267680" cy="3442115"/>
          </a:xfrm>
        </p:spPr>
        <p:txBody>
          <a:bodyPr>
            <a:normAutofit/>
          </a:bodyPr>
          <a:lstStyle/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Montserrat" panose="00000500000000000000" pitchFamily="2" charset="0"/>
              </a:rPr>
              <a:t>Receive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 no-cost expert TA,  </a:t>
            </a:r>
            <a:b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materials, and assistance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Montserrat" panose="00000500000000000000" pitchFamily="2" charset="0"/>
              </a:rPr>
              <a:t>Network 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with potential </a:t>
            </a:r>
            <a:b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</a:b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partners nationwide</a:t>
            </a:r>
          </a:p>
          <a:p>
            <a:pPr marL="608965" indent="-422910">
              <a:spcAft>
                <a:spcPts val="1200"/>
              </a:spcAft>
              <a:buClr>
                <a:srgbClr val="00005F"/>
              </a:buClr>
              <a:buSzPct val="100000"/>
              <a:buFont typeface="Wingdings" panose="05000000000000000000" pitchFamily="2" charset="2"/>
              <a:buChar char="þ"/>
            </a:pPr>
            <a:r>
              <a:rPr lang="en-US" b="1">
                <a:solidFill>
                  <a:schemeClr val="tx1"/>
                </a:solidFill>
                <a:latin typeface="Montserrat" panose="00000500000000000000" pitchFamily="2" charset="0"/>
              </a:rPr>
              <a:t>Be </a:t>
            </a:r>
            <a:r>
              <a:rPr lang="en-US">
                <a:solidFill>
                  <a:schemeClr val="tx1"/>
                </a:solidFill>
                <a:latin typeface="Montserrat" panose="00000500000000000000" pitchFamily="2" charset="0"/>
              </a:rPr>
              <a:t>nationally recognized for your work</a:t>
            </a:r>
            <a:endParaRPr lang="en-US">
              <a:solidFill>
                <a:schemeClr val="tx1"/>
              </a:solidFill>
              <a:latin typeface="Montserrat" panose="00000500000000000000" pitchFamily="2" charset="0"/>
              <a:ea typeface="Raleway"/>
              <a:cs typeface="Raleway"/>
              <a:sym typeface="Raleway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9DE638-65ED-08CC-1409-199D9155E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04967" y="1794207"/>
            <a:ext cx="3223260" cy="4079889"/>
          </a:xfrm>
          <a:prstGeom prst="rect">
            <a:avLst/>
          </a:prstGeom>
          <a:solidFill>
            <a:srgbClr val="00015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41B0B7-FA8E-7C5D-B3B5-4EA886B87C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4434" y="1825626"/>
            <a:ext cx="2448622" cy="1243648"/>
          </a:xfrm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chemeClr val="bg1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Scan for Partner Form</a:t>
            </a:r>
            <a:endParaRPr lang="en-US">
              <a:solidFill>
                <a:schemeClr val="bg1"/>
              </a:solidFill>
              <a:latin typeface="Montserrat" panose="00000500000000000000" pitchFamily="2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3" descr="Qr code for Partner Form">
            <a:extLst>
              <a:ext uri="{FF2B5EF4-FFF2-40B4-BE49-F238E27FC236}">
                <a16:creationId xmlns:a16="http://schemas.microsoft.com/office/drawing/2014/main" id="{B9197C90-5D7A-C570-CA04-D37FC26D0A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434" y="3069273"/>
            <a:ext cx="2448622" cy="2511050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C0B5EBB-723F-911F-C383-E4BDCB8F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218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sz="1200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077543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35377B-9AC8-29E8-88FF-0085508CB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Office Hours Follow-up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33D55-A576-C8C0-B785-CA1C2BDC33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577959"/>
            <a:ext cx="1072242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tx1"/>
                </a:solidFill>
              </a:rPr>
              <a:t>Safal will be hosting Office Hours in the </a:t>
            </a:r>
            <a:r>
              <a:rPr lang="en-US" sz="3200" b="1" i="1" err="1">
                <a:solidFill>
                  <a:schemeClr val="tx1"/>
                </a:solidFill>
              </a:rPr>
              <a:t>CrossRoads</a:t>
            </a:r>
            <a:r>
              <a:rPr lang="en-US" sz="3200" b="1" i="1">
                <a:solidFill>
                  <a:schemeClr val="tx1"/>
                </a:solidFill>
              </a:rPr>
              <a:t> Expo Hall</a:t>
            </a:r>
            <a:r>
              <a:rPr lang="en-US" sz="3200" b="1">
                <a:solidFill>
                  <a:schemeClr val="tx1"/>
                </a:solidFill>
              </a:rPr>
              <a:t> during the following times:</a:t>
            </a:r>
            <a:br>
              <a:rPr lang="en-US" sz="3200" b="1">
                <a:solidFill>
                  <a:schemeClr val="tx1"/>
                </a:solidFill>
              </a:rPr>
            </a:br>
            <a:endParaRPr lang="en-US" sz="3200" b="1">
              <a:solidFill>
                <a:schemeClr val="tx1"/>
              </a:solidFill>
            </a:endParaRPr>
          </a:p>
          <a:p>
            <a:pPr lvl="1"/>
            <a:r>
              <a:rPr lang="en-US" sz="3200" b="1">
                <a:solidFill>
                  <a:schemeClr val="tx1"/>
                </a:solidFill>
              </a:rPr>
              <a:t>Monday, November 18</a:t>
            </a:r>
            <a:r>
              <a:rPr lang="en-US" sz="3200" b="1" baseline="30000">
                <a:solidFill>
                  <a:schemeClr val="tx1"/>
                </a:solidFill>
              </a:rPr>
              <a:t>th</a:t>
            </a:r>
            <a:r>
              <a:rPr lang="en-US" sz="3200" b="1">
                <a:solidFill>
                  <a:schemeClr val="tx1"/>
                </a:solidFill>
              </a:rPr>
              <a:t> from 9:00 am – 11:00 am</a:t>
            </a:r>
            <a:br>
              <a:rPr lang="en-US" sz="3200" b="1">
                <a:solidFill>
                  <a:schemeClr val="tx1"/>
                </a:solidFill>
              </a:rPr>
            </a:br>
            <a:endParaRPr lang="en-US" sz="3200" b="1">
              <a:solidFill>
                <a:schemeClr val="tx1"/>
              </a:solidFill>
            </a:endParaRPr>
          </a:p>
          <a:p>
            <a:pPr lvl="1"/>
            <a:r>
              <a:rPr lang="en-US" sz="3200" b="1">
                <a:solidFill>
                  <a:schemeClr val="tx1"/>
                </a:solidFill>
              </a:rPr>
              <a:t>Monday, November 18</a:t>
            </a:r>
            <a:r>
              <a:rPr lang="en-US" sz="3200" b="1" baseline="30000">
                <a:solidFill>
                  <a:schemeClr val="tx1"/>
                </a:solidFill>
              </a:rPr>
              <a:t>th</a:t>
            </a:r>
            <a:r>
              <a:rPr lang="en-US" sz="3200" b="1">
                <a:solidFill>
                  <a:schemeClr val="tx1"/>
                </a:solidFill>
              </a:rPr>
              <a:t>, from 1:30 – 4:30 pm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DB21A-169D-B868-66C7-B61D3AC1138F}"/>
              </a:ext>
            </a:extLst>
          </p:cNvPr>
          <p:cNvSpPr txBox="1">
            <a:spLocks/>
          </p:cNvSpPr>
          <p:nvPr/>
        </p:nvSpPr>
        <p:spPr>
          <a:xfrm>
            <a:off x="8746273" y="6458039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1996421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70BCD9-3B45-7E18-207D-D7D9D9C66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57237"/>
            <a:ext cx="10515600" cy="1325563"/>
          </a:xfrm>
        </p:spPr>
        <p:txBody>
          <a:bodyPr/>
          <a:lstStyle/>
          <a:p>
            <a:pPr algn="ctr"/>
            <a:r>
              <a:rPr lang="en-US"/>
              <a:t>Thank You for Joining 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4C65D-CFCD-5F9F-5384-C5527616CB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200" i="1"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2000505000000020004" pitchFamily="2" charset="77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FA84AD-08DF-5890-9AAC-3CD93CE9BF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08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EDFC55-5D74-3F4B-A43C-BD6A3107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59" y="392361"/>
            <a:ext cx="10515600" cy="1325563"/>
          </a:xfrm>
        </p:spPr>
        <p:txBody>
          <a:bodyPr/>
          <a:lstStyle/>
          <a:p>
            <a:r>
              <a:rPr lang="en-US"/>
              <a:t>Quick Pulse Poll #1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46531-2B2B-B39D-51E9-699AAB7C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159" y="1601531"/>
            <a:ext cx="6395721" cy="42724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900">
                <a:solidFill>
                  <a:srgbClr val="002060"/>
                </a:solidFill>
                <a:latin typeface="Montserrat ExtraBold" panose="00000900000000000000" pitchFamily="2" charset="0"/>
              </a:rPr>
              <a:t>Are you a….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Workforce Board Staff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Service Provider Staff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Educational Partner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Vocational Rehabilitation Partner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Employer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Board Member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Registered Apprenticeship Staff</a:t>
            </a:r>
          </a:p>
          <a:p>
            <a:pPr lvl="1"/>
            <a:r>
              <a:rPr lang="en-US" sz="2600">
                <a:solidFill>
                  <a:schemeClr val="tx1"/>
                </a:solidFill>
              </a:rPr>
              <a:t>Other</a:t>
            </a:r>
          </a:p>
        </p:txBody>
      </p:sp>
      <p:pic>
        <p:nvPicPr>
          <p:cNvPr id="6" name="Picture 5" descr="Happy team members">
            <a:extLst>
              <a:ext uri="{FF2B5EF4-FFF2-40B4-BE49-F238E27FC236}">
                <a16:creationId xmlns:a16="http://schemas.microsoft.com/office/drawing/2014/main" id="{7E87AE4D-6E8E-F00F-94FE-6600EDB1B49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806" y="1975566"/>
            <a:ext cx="5280194" cy="3524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7F59E40-6C1F-416F-AC7E-33CA7D303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46ED9-79F5-8229-3682-B342FFE0B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05" y="5996344"/>
            <a:ext cx="763698" cy="763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08C5ED-B3ED-16BA-9A9B-3097BBDBC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86051" y="6267450"/>
            <a:ext cx="424296" cy="225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0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EDFC55-5D74-3F4B-A43C-BD6A31078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Quick Pulse Poll #2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146531-2B2B-B39D-51E9-699AAB7C7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895" y="1825625"/>
            <a:ext cx="11089925" cy="4013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015E"/>
                </a:solidFill>
                <a:latin typeface="Montserrat ExtraBold" panose="00000900000000000000" pitchFamily="2" charset="0"/>
              </a:rPr>
              <a:t>When it comes to Registered Apprenticeship I am…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Just starting out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Somewhat familiar with the basics but don’t utilize it often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Very knowledgeable and refer people often to programs</a:t>
            </a:r>
          </a:p>
          <a:p>
            <a:pPr lvl="1"/>
            <a:r>
              <a:rPr lang="en-US" sz="3200">
                <a:solidFill>
                  <a:schemeClr val="tx1"/>
                </a:solidFill>
              </a:rPr>
              <a:t>What is RA?????</a:t>
            </a:r>
          </a:p>
        </p:txBody>
      </p:sp>
      <p:pic>
        <p:nvPicPr>
          <p:cNvPr id="5" name="Picture 4" descr="Doubtful man">
            <a:extLst>
              <a:ext uri="{FF2B5EF4-FFF2-40B4-BE49-F238E27FC236}">
                <a16:creationId xmlns:a16="http://schemas.microsoft.com/office/drawing/2014/main" id="{0E192F4A-CAC7-5812-FB55-E991C0EC01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89980" l="9049" r="96229">
                        <a14:foregroundMark x1="17291" y1="68202" x2="15917" y2="74343"/>
                        <a14:foregroundMark x1="82575" y1="71273" x2="83490" y2="71636"/>
                        <a14:foregroundMark x1="83948" y1="70586" x2="88042" y2="70949"/>
                        <a14:foregroundMark x1="17748" y1="69212" x2="18637" y2="76768"/>
                        <a14:foregroundMark x1="88742" y1="64768" x2="88742" y2="64768"/>
                        <a14:foregroundMark x1="89416" y1="65455" x2="96041" y2="75030"/>
                        <a14:foregroundMark x1="84864" y1="68525" x2="93536" y2="69576"/>
                        <a14:foregroundMark x1="85995" y1="65778" x2="90574" y2="70263"/>
                        <a14:foregroundMark x1="83706" y1="68889" x2="96283" y2="74020"/>
                        <a14:foregroundMark x1="16833" y1="70263" x2="11339" y2="71636"/>
                        <a14:foregroundMark x1="16133" y1="80525" x2="9750" y2="82586"/>
                        <a14:foregroundMark x1="12497" y1="77455" x2="9049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6855" y="4536693"/>
            <a:ext cx="2762250" cy="1841500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06F4735-3B00-3C93-1640-7A4371514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E7FD9F-0A69-6661-65BA-699DB1E0F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705" y="5996344"/>
            <a:ext cx="763698" cy="7636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EC4517-DBE5-6CD3-DB7F-8161E2795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537953" y="6268781"/>
            <a:ext cx="527930" cy="2188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7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9E9B0-F655-14AD-898C-3EC78E322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1844"/>
            <a:ext cx="10515600" cy="483987"/>
          </a:xfrm>
        </p:spPr>
        <p:txBody>
          <a:bodyPr>
            <a:normAutofit fontScale="90000"/>
          </a:bodyPr>
          <a:lstStyle/>
          <a:p>
            <a:r>
              <a:rPr lang="en-US" sz="4900">
                <a:latin typeface="Montserrat"/>
              </a:rPr>
              <a:t>What is Registered Apprenticeship?</a:t>
            </a:r>
            <a:br>
              <a:rPr lang="en-US"/>
            </a:b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82B3DD2-B47A-4228-2D60-F1CEEAEA73B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38200" y="1805232"/>
            <a:ext cx="6398652" cy="3968750"/>
          </a:xfrm>
        </p:spPr>
        <p:txBody>
          <a:bodyPr anchor="ctr" anchorCtr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Montserrat Medium"/>
              </a:rPr>
              <a:t>Registered Apprenticeship (RA) is a proven, customizable, and industry-relevant and US Department of Labor-approved model for organizations to </a:t>
            </a:r>
            <a:r>
              <a:rPr lang="en-US" b="1" i="1" dirty="0">
                <a:solidFill>
                  <a:schemeClr val="tx1"/>
                </a:solidFill>
                <a:latin typeface="Montserrat Medium"/>
              </a:rPr>
              <a:t>find, train and retain new talent</a:t>
            </a:r>
            <a:r>
              <a:rPr lang="en-US" dirty="0">
                <a:solidFill>
                  <a:schemeClr val="tx1"/>
                </a:solidFill>
                <a:latin typeface="Montserrat Medium"/>
              </a:rPr>
              <a:t> as well as </a:t>
            </a:r>
            <a:r>
              <a:rPr lang="en-US" b="1" i="1" dirty="0">
                <a:solidFill>
                  <a:schemeClr val="tx1"/>
                </a:solidFill>
                <a:latin typeface="Montserrat Medium"/>
              </a:rPr>
              <a:t>upskill current workers </a:t>
            </a:r>
            <a:r>
              <a:rPr lang="en-US" dirty="0">
                <a:solidFill>
                  <a:schemeClr val="tx1"/>
                </a:solidFill>
                <a:latin typeface="Montserrat Medium"/>
              </a:rPr>
              <a:t>in critical occupations. </a:t>
            </a:r>
          </a:p>
        </p:txBody>
      </p:sp>
      <p:pic>
        <p:nvPicPr>
          <p:cNvPr id="4" name="Picture 3" descr="Doctor talking with woman">
            <a:extLst>
              <a:ext uri="{FF2B5EF4-FFF2-40B4-BE49-F238E27FC236}">
                <a16:creationId xmlns:a16="http://schemas.microsoft.com/office/drawing/2014/main" id="{5517067F-B36B-6CD7-56D7-9C961550FA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852" y="2137892"/>
            <a:ext cx="4955147" cy="330343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4BC686E-CDF1-75EA-6E61-83771C200490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17948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760B7A-679B-A3D9-22AB-DCB3117B6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Montserrat"/>
              </a:rPr>
              <a:t>Five Core Components of RA 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FB8FDCB-D369-87FC-6C79-F767AA5AC5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5451" y="4096535"/>
            <a:ext cx="2419350" cy="1254125"/>
          </a:xfrm>
        </p:spPr>
        <p:txBody>
          <a:bodyPr/>
          <a:lstStyle/>
          <a:p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Employer Involvement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841BCC-DFEA-96E1-3A8A-CBB728FDF0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827676" y="4033896"/>
            <a:ext cx="2419350" cy="1254125"/>
          </a:xfrm>
        </p:spPr>
        <p:txBody>
          <a:bodyPr/>
          <a:lstStyle/>
          <a:p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Structured On-the-Job Learning (OJL)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8B5D00E-6870-958D-53F5-00AC3F096B5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43967" y="4048661"/>
            <a:ext cx="2419350" cy="1254125"/>
          </a:xfrm>
        </p:spPr>
        <p:txBody>
          <a:bodyPr/>
          <a:lstStyle/>
          <a:p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Related Instruction (RI)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9FFF3D-4BAE-8995-1F51-BFE8E0941F9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60258" y="4078008"/>
            <a:ext cx="2419350" cy="563563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Rewards for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>
                <a:solidFill>
                  <a:prstClr val="black"/>
                </a:solidFill>
                <a:latin typeface="Montserrat" panose="00000500000000000000" pitchFamily="2" charset="0"/>
              </a:rPr>
              <a:t>Skill Gains</a:t>
            </a:r>
            <a:endParaRPr lang="pl-PL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A296D7-0D16-6F77-7F08-8FF2BD4FA79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428366" y="4029552"/>
            <a:ext cx="2419350" cy="1254125"/>
          </a:xfrm>
        </p:spPr>
        <p:txBody>
          <a:bodyPr/>
          <a:lstStyle/>
          <a:p>
            <a:r>
              <a:rPr lang="en-US" b="1">
                <a:solidFill>
                  <a:prstClr val="black"/>
                </a:solidFill>
                <a:latin typeface="Montserrat" panose="00000500000000000000" pitchFamily="2" charset="0"/>
              </a:rPr>
              <a:t>National Occupational Credential</a:t>
            </a:r>
            <a:endParaRPr lang="pl-PL" b="1">
              <a:solidFill>
                <a:srgbClr val="4472C4"/>
              </a:solidFill>
              <a:latin typeface="Montserrat" panose="00000500000000000000" pitchFamily="2" charset="0"/>
            </a:endParaRPr>
          </a:p>
          <a:p>
            <a:endParaRPr lang="en-US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1CFE45BF-8F6A-F23F-C49B-1A3DA5F2C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09326" y="2319410"/>
            <a:ext cx="1371600" cy="1371601"/>
            <a:chOff x="1114010" y="2732085"/>
            <a:chExt cx="1371600" cy="1410335"/>
          </a:xfrm>
        </p:grpSpPr>
        <p:sp>
          <p:nvSpPr>
            <p:cNvPr id="70" name="AutoShape 23">
              <a:extLst>
                <a:ext uri="{FF2B5EF4-FFF2-40B4-BE49-F238E27FC236}">
                  <a16:creationId xmlns:a16="http://schemas.microsoft.com/office/drawing/2014/main" id="{648FD7D5-493B-CEB6-CD27-50865B2C933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1" name="Grupa 65">
              <a:extLst>
                <a:ext uri="{FF2B5EF4-FFF2-40B4-BE49-F238E27FC236}">
                  <a16:creationId xmlns:a16="http://schemas.microsoft.com/office/drawing/2014/main" id="{F65684ED-9852-86AE-C3CC-EE21012EF6D8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25" name="Freeform 25">
                <a:extLst>
                  <a:ext uri="{FF2B5EF4-FFF2-40B4-BE49-F238E27FC236}">
                    <a16:creationId xmlns:a16="http://schemas.microsoft.com/office/drawing/2014/main" id="{3D119BEE-DE62-AD58-E378-2010FB1D932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6" name="Freeform 26">
                <a:extLst>
                  <a:ext uri="{FF2B5EF4-FFF2-40B4-BE49-F238E27FC236}">
                    <a16:creationId xmlns:a16="http://schemas.microsoft.com/office/drawing/2014/main" id="{38CF412F-71BF-630D-26F0-FC6000CEAD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7" name="Freeform 27">
                <a:extLst>
                  <a:ext uri="{FF2B5EF4-FFF2-40B4-BE49-F238E27FC236}">
                    <a16:creationId xmlns:a16="http://schemas.microsoft.com/office/drawing/2014/main" id="{5480B049-495E-433A-CF32-F9F5DF7A1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8" name="Freeform 28">
                <a:extLst>
                  <a:ext uri="{FF2B5EF4-FFF2-40B4-BE49-F238E27FC236}">
                    <a16:creationId xmlns:a16="http://schemas.microsoft.com/office/drawing/2014/main" id="{DB804F52-C463-869A-195D-CC74BB3DC9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9" name="Freeform 29">
                <a:extLst>
                  <a:ext uri="{FF2B5EF4-FFF2-40B4-BE49-F238E27FC236}">
                    <a16:creationId xmlns:a16="http://schemas.microsoft.com/office/drawing/2014/main" id="{D3BCE8E8-E803-10F2-D54D-A8A5A69BC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A5EA137-38FA-51BF-4D71-F210F83E5780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73" name="Graphic 1953081532" descr="Handshake with solid fill">
              <a:extLst>
                <a:ext uri="{FF2B5EF4-FFF2-40B4-BE49-F238E27FC236}">
                  <a16:creationId xmlns:a16="http://schemas.microsoft.com/office/drawing/2014/main" id="{C3E26552-3BA1-8FCF-105C-2D376515D3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04DFA56-EA3F-D5F6-CFCF-A7335C197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558044" y="2319408"/>
            <a:ext cx="1371600" cy="1371600"/>
            <a:chOff x="7703808" y="2780966"/>
            <a:chExt cx="1371600" cy="1371600"/>
          </a:xfrm>
        </p:grpSpPr>
        <p:sp>
          <p:nvSpPr>
            <p:cNvPr id="75" name="AutoShape 23">
              <a:extLst>
                <a:ext uri="{FF2B5EF4-FFF2-40B4-BE49-F238E27FC236}">
                  <a16:creationId xmlns:a16="http://schemas.microsoft.com/office/drawing/2014/main" id="{DCC3A6E7-1D99-3C78-6167-186A6E9CD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upa 65">
              <a:extLst>
                <a:ext uri="{FF2B5EF4-FFF2-40B4-BE49-F238E27FC236}">
                  <a16:creationId xmlns:a16="http://schemas.microsoft.com/office/drawing/2014/main" id="{43030C44-05EE-89E1-8A23-0C26555761D0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120" name="Freeform 25">
                <a:extLst>
                  <a:ext uri="{FF2B5EF4-FFF2-40B4-BE49-F238E27FC236}">
                    <a16:creationId xmlns:a16="http://schemas.microsoft.com/office/drawing/2014/main" id="{4D64B7DE-FF86-A8CA-81FE-2D1B2B1DED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1" name="Freeform 26">
                <a:extLst>
                  <a:ext uri="{FF2B5EF4-FFF2-40B4-BE49-F238E27FC236}">
                    <a16:creationId xmlns:a16="http://schemas.microsoft.com/office/drawing/2014/main" id="{E5B1E154-3C88-EB8C-46AA-8C4F6B7D20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2" name="Freeform 27">
                <a:extLst>
                  <a:ext uri="{FF2B5EF4-FFF2-40B4-BE49-F238E27FC236}">
                    <a16:creationId xmlns:a16="http://schemas.microsoft.com/office/drawing/2014/main" id="{094D178D-1F60-51F4-F717-031787C3C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3" name="Freeform 28">
                <a:extLst>
                  <a:ext uri="{FF2B5EF4-FFF2-40B4-BE49-F238E27FC236}">
                    <a16:creationId xmlns:a16="http://schemas.microsoft.com/office/drawing/2014/main" id="{E5540D9E-5E96-E368-C157-0204D63C68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24" name="Freeform 29">
                <a:extLst>
                  <a:ext uri="{FF2B5EF4-FFF2-40B4-BE49-F238E27FC236}">
                    <a16:creationId xmlns:a16="http://schemas.microsoft.com/office/drawing/2014/main" id="{76BCD079-42A4-E0DB-BE9E-4EA1EB49D9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CFF3775E-DDC4-B589-5F4E-B3B6DB986122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10165FA8-A889-B465-7072-8D6B8EC6D2BC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105" name="Google Shape;5017;p59">
                <a:extLst>
                  <a:ext uri="{FF2B5EF4-FFF2-40B4-BE49-F238E27FC236}">
                    <a16:creationId xmlns:a16="http://schemas.microsoft.com/office/drawing/2014/main" id="{CE51FCEE-71D5-472A-10D7-9EA1F4DFA3B1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6" name="Google Shape;5018;p59">
                <a:extLst>
                  <a:ext uri="{FF2B5EF4-FFF2-40B4-BE49-F238E27FC236}">
                    <a16:creationId xmlns:a16="http://schemas.microsoft.com/office/drawing/2014/main" id="{222B4942-C2FE-9F15-31DC-1B7806D6D7CA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7" name="Google Shape;5019;p59">
                <a:extLst>
                  <a:ext uri="{FF2B5EF4-FFF2-40B4-BE49-F238E27FC236}">
                    <a16:creationId xmlns:a16="http://schemas.microsoft.com/office/drawing/2014/main" id="{10AA88B5-B79A-7C0D-C983-F93ABD14769B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8" name="Google Shape;5020;p59">
                <a:extLst>
                  <a:ext uri="{FF2B5EF4-FFF2-40B4-BE49-F238E27FC236}">
                    <a16:creationId xmlns:a16="http://schemas.microsoft.com/office/drawing/2014/main" id="{70BE4EA0-624C-6936-39EC-79ECFA2FE9A7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9" name="Google Shape;5021;p59">
                <a:extLst>
                  <a:ext uri="{FF2B5EF4-FFF2-40B4-BE49-F238E27FC236}">
                    <a16:creationId xmlns:a16="http://schemas.microsoft.com/office/drawing/2014/main" id="{C37C1BEA-C544-CBB4-2BC9-E3F3991F71F2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D99A983-CC23-719E-D033-6334309800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56293" y="2319408"/>
            <a:ext cx="1371600" cy="1371600"/>
            <a:chOff x="9815177" y="2775614"/>
            <a:chExt cx="1371600" cy="1371600"/>
          </a:xfrm>
        </p:grpSpPr>
        <p:sp>
          <p:nvSpPr>
            <p:cNvPr id="79" name="AutoShape 23">
              <a:extLst>
                <a:ext uri="{FF2B5EF4-FFF2-40B4-BE49-F238E27FC236}">
                  <a16:creationId xmlns:a16="http://schemas.microsoft.com/office/drawing/2014/main" id="{35AA2AE5-C51D-02C4-14C9-569D35F0386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upa 65">
              <a:extLst>
                <a:ext uri="{FF2B5EF4-FFF2-40B4-BE49-F238E27FC236}">
                  <a16:creationId xmlns:a16="http://schemas.microsoft.com/office/drawing/2014/main" id="{3C1E16F9-6B30-094C-9359-AAFC0046010B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115" name="Freeform 25">
                <a:extLst>
                  <a:ext uri="{FF2B5EF4-FFF2-40B4-BE49-F238E27FC236}">
                    <a16:creationId xmlns:a16="http://schemas.microsoft.com/office/drawing/2014/main" id="{590C2283-0247-E93C-8C44-BA57E88873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6" name="Freeform 26">
                <a:extLst>
                  <a:ext uri="{FF2B5EF4-FFF2-40B4-BE49-F238E27FC236}">
                    <a16:creationId xmlns:a16="http://schemas.microsoft.com/office/drawing/2014/main" id="{93FF5B5E-0ACB-A886-BB61-2179FBE02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7" name="Freeform 27">
                <a:extLst>
                  <a:ext uri="{FF2B5EF4-FFF2-40B4-BE49-F238E27FC236}">
                    <a16:creationId xmlns:a16="http://schemas.microsoft.com/office/drawing/2014/main" id="{8151D313-86CA-023E-B815-B6431630B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8" name="Freeform 28">
                <a:extLst>
                  <a:ext uri="{FF2B5EF4-FFF2-40B4-BE49-F238E27FC236}">
                    <a16:creationId xmlns:a16="http://schemas.microsoft.com/office/drawing/2014/main" id="{D31FC6C2-4F00-B81A-EFDA-3F5A8473C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9" name="Freeform 29">
                <a:extLst>
                  <a:ext uri="{FF2B5EF4-FFF2-40B4-BE49-F238E27FC236}">
                    <a16:creationId xmlns:a16="http://schemas.microsoft.com/office/drawing/2014/main" id="{AB7F2321-1FC5-AFD6-CAC9-328AD24E1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4F0333C-5878-5FB4-FC6D-6C450A3B13CC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3A3E492-9177-5A93-C0B4-C2D7F3C4049D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402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99" name="Google Shape;8996;p68">
                <a:extLst>
                  <a:ext uri="{FF2B5EF4-FFF2-40B4-BE49-F238E27FC236}">
                    <a16:creationId xmlns:a16="http://schemas.microsoft.com/office/drawing/2014/main" id="{955E57E2-72B5-A1D6-9D4E-8B492A097F49}"/>
                  </a:ext>
                </a:extLst>
              </p:cNvPr>
              <p:cNvSpPr/>
              <p:nvPr/>
            </p:nvSpPr>
            <p:spPr>
              <a:xfrm>
                <a:off x="96129" y="69700"/>
                <a:ext cx="105839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0" name="Google Shape;8997;p68">
                <a:extLst>
                  <a:ext uri="{FF2B5EF4-FFF2-40B4-BE49-F238E27FC236}">
                    <a16:creationId xmlns:a16="http://schemas.microsoft.com/office/drawing/2014/main" id="{0D1D97EC-31D9-7F32-C687-2211E9604CF2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1" name="Google Shape;8998;p68">
                <a:extLst>
                  <a:ext uri="{FF2B5EF4-FFF2-40B4-BE49-F238E27FC236}">
                    <a16:creationId xmlns:a16="http://schemas.microsoft.com/office/drawing/2014/main" id="{5ACA5E1C-556A-54DE-CC32-24E7C64DA22D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2" name="Google Shape;8999;p68">
                <a:extLst>
                  <a:ext uri="{FF2B5EF4-FFF2-40B4-BE49-F238E27FC236}">
                    <a16:creationId xmlns:a16="http://schemas.microsoft.com/office/drawing/2014/main" id="{2FB47EFB-3FFE-8928-269D-224274E87E7A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3" name="Google Shape;9000;p68">
                <a:extLst>
                  <a:ext uri="{FF2B5EF4-FFF2-40B4-BE49-F238E27FC236}">
                    <a16:creationId xmlns:a16="http://schemas.microsoft.com/office/drawing/2014/main" id="{42D5463D-B23A-EDE5-AF25-3BEF1952DAB2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" name="Google Shape;9001;p68">
                <a:extLst>
                  <a:ext uri="{FF2B5EF4-FFF2-40B4-BE49-F238E27FC236}">
                    <a16:creationId xmlns:a16="http://schemas.microsoft.com/office/drawing/2014/main" id="{5DB79780-A75B-A28A-BCBC-162D404ABBF5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A58E678C-FF82-F727-9406-20A0DF7D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233584" y="2319406"/>
            <a:ext cx="1371600" cy="1371599"/>
            <a:chOff x="3257264" y="2652166"/>
            <a:chExt cx="1371600" cy="1455974"/>
          </a:xfrm>
        </p:grpSpPr>
        <p:sp>
          <p:nvSpPr>
            <p:cNvPr id="83" name="AutoShape 23">
              <a:extLst>
                <a:ext uri="{FF2B5EF4-FFF2-40B4-BE49-F238E27FC236}">
                  <a16:creationId xmlns:a16="http://schemas.microsoft.com/office/drawing/2014/main" id="{2C002190-D802-DCD2-418A-DB91012AAE3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4" name="Grupa 65">
              <a:extLst>
                <a:ext uri="{FF2B5EF4-FFF2-40B4-BE49-F238E27FC236}">
                  <a16:creationId xmlns:a16="http://schemas.microsoft.com/office/drawing/2014/main" id="{248FC07D-54C4-0414-693F-E5C8010A9E65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110" name="Freeform 25">
                <a:extLst>
                  <a:ext uri="{FF2B5EF4-FFF2-40B4-BE49-F238E27FC236}">
                    <a16:creationId xmlns:a16="http://schemas.microsoft.com/office/drawing/2014/main" id="{1E21B59D-D3FA-BA39-1E86-2C47022226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1" name="Freeform 26">
                <a:extLst>
                  <a:ext uri="{FF2B5EF4-FFF2-40B4-BE49-F238E27FC236}">
                    <a16:creationId xmlns:a16="http://schemas.microsoft.com/office/drawing/2014/main" id="{EBEF436C-1E28-3098-F6E2-E0E3494C08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2" name="Freeform 27">
                <a:extLst>
                  <a:ext uri="{FF2B5EF4-FFF2-40B4-BE49-F238E27FC236}">
                    <a16:creationId xmlns:a16="http://schemas.microsoft.com/office/drawing/2014/main" id="{555D95FF-8A14-1699-6AC0-3E3171F73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3" name="Freeform 28">
                <a:extLst>
                  <a:ext uri="{FF2B5EF4-FFF2-40B4-BE49-F238E27FC236}">
                    <a16:creationId xmlns:a16="http://schemas.microsoft.com/office/drawing/2014/main" id="{2E7D5A26-AF31-C6B0-DC2C-5284119AF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14" name="Freeform 29">
                <a:extLst>
                  <a:ext uri="{FF2B5EF4-FFF2-40B4-BE49-F238E27FC236}">
                    <a16:creationId xmlns:a16="http://schemas.microsoft.com/office/drawing/2014/main" id="{5764A589-EEEF-9678-CE30-FDE7F765D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18C292C-64DC-5B4F-2CC0-9CABADC4BE90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88" name="Graphic 1373769879" descr="Cycle with people with solid fill">
              <a:extLst>
                <a:ext uri="{FF2B5EF4-FFF2-40B4-BE49-F238E27FC236}">
                  <a16:creationId xmlns:a16="http://schemas.microsoft.com/office/drawing/2014/main" id="{4FCFCF81-6E95-6FDA-9C36-56CE214635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38D3E677-1689-BF9A-3376-0F192C022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7537" y="2319408"/>
            <a:ext cx="1371600" cy="1371600"/>
            <a:chOff x="5426426" y="2775614"/>
            <a:chExt cx="1371600" cy="1371600"/>
          </a:xfrm>
        </p:grpSpPr>
        <p:sp>
          <p:nvSpPr>
            <p:cNvPr id="89" name="AutoShape 23">
              <a:extLst>
                <a:ext uri="{FF2B5EF4-FFF2-40B4-BE49-F238E27FC236}">
                  <a16:creationId xmlns:a16="http://schemas.microsoft.com/office/drawing/2014/main" id="{112D68AA-3E75-E805-D998-92637EB79F9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upa 65">
              <a:extLst>
                <a:ext uri="{FF2B5EF4-FFF2-40B4-BE49-F238E27FC236}">
                  <a16:creationId xmlns:a16="http://schemas.microsoft.com/office/drawing/2014/main" id="{E397F0AC-FB79-0FFC-F3DE-5DF47916B516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94" name="Freeform 25">
                <a:extLst>
                  <a:ext uri="{FF2B5EF4-FFF2-40B4-BE49-F238E27FC236}">
                    <a16:creationId xmlns:a16="http://schemas.microsoft.com/office/drawing/2014/main" id="{CD02C5EF-E3FF-BECE-64B9-DB10C20BDC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5" name="Freeform 26">
                <a:extLst>
                  <a:ext uri="{FF2B5EF4-FFF2-40B4-BE49-F238E27FC236}">
                    <a16:creationId xmlns:a16="http://schemas.microsoft.com/office/drawing/2014/main" id="{74A629A9-D457-1A67-0330-3D0755BA2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6" name="Freeform 27">
                <a:extLst>
                  <a:ext uri="{FF2B5EF4-FFF2-40B4-BE49-F238E27FC236}">
                    <a16:creationId xmlns:a16="http://schemas.microsoft.com/office/drawing/2014/main" id="{1D85A829-3396-0C6E-B7EE-6D947CAD4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7" name="Freeform 28">
                <a:extLst>
                  <a:ext uri="{FF2B5EF4-FFF2-40B4-BE49-F238E27FC236}">
                    <a16:creationId xmlns:a16="http://schemas.microsoft.com/office/drawing/2014/main" id="{DAD73C17-985C-83A9-FA9E-29EA7EAFF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98" name="Freeform 29">
                <a:extLst>
                  <a:ext uri="{FF2B5EF4-FFF2-40B4-BE49-F238E27FC236}">
                    <a16:creationId xmlns:a16="http://schemas.microsoft.com/office/drawing/2014/main" id="{6D6DCB3F-5AE5-A965-C199-83E52EC088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ontserrat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F733268-F31A-04C5-2855-1B6D9F4191D0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Montserrat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93" name="Graphic 92" descr="Classroom with solid fill">
              <a:extLst>
                <a:ext uri="{FF2B5EF4-FFF2-40B4-BE49-F238E27FC236}">
                  <a16:creationId xmlns:a16="http://schemas.microsoft.com/office/drawing/2014/main" id="{AE37C4D3-BA1C-4CCC-F41E-F1DB1FDA93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00CC0AC-5B87-567C-F9AA-80E676F4DDE0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Montserrat" panose="00000500000000000000" pitchFamily="2" charset="0"/>
              </a:rPr>
              <a:t>Safal Partners © 2024</a:t>
            </a:r>
          </a:p>
        </p:txBody>
      </p:sp>
    </p:spTree>
    <p:extLst>
      <p:ext uri="{BB962C8B-B14F-4D97-AF65-F5344CB8AC3E}">
        <p14:creationId xmlns:p14="http://schemas.microsoft.com/office/powerpoint/2010/main" val="2486885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85">
            <a:extLst>
              <a:ext uri="{FF2B5EF4-FFF2-40B4-BE49-F238E27FC236}">
                <a16:creationId xmlns:a16="http://schemas.microsoft.com/office/drawing/2014/main" id="{37C7EC90-AFB0-4697-F580-F870174F0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4" r="532" b="574"/>
          <a:stretch/>
        </p:blipFill>
        <p:spPr>
          <a:xfrm rot="5400000">
            <a:off x="2667003" y="-2665414"/>
            <a:ext cx="6857999" cy="12188827"/>
          </a:xfrm>
          <a:prstGeom prst="rect">
            <a:avLst/>
          </a:prstGeom>
        </p:spPr>
      </p:pic>
      <p:sp>
        <p:nvSpPr>
          <p:cNvPr id="34" name="Rectangle 33" descr="Images depicting investments in agriculture, healthcare, cybersecurity, biotechnology, transportation, construction, energy, hospitality, financial services, information technology, education, advanced manufacturing, critical supply chain, infrastructure, engineering, telecommunications">
            <a:extLst>
              <a:ext uri="{FF2B5EF4-FFF2-40B4-BE49-F238E27FC236}">
                <a16:creationId xmlns:a16="http://schemas.microsoft.com/office/drawing/2014/main" id="{15777F37-94A0-FC7A-BAEA-363A390953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48413" y="828742"/>
            <a:ext cx="10879138" cy="529856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sx="60000" sy="60000" algn="tl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Light" charset="0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63432A-E17D-906E-0936-D509A7F398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1535232"/>
            <a:ext cx="10675731" cy="507831"/>
          </a:xfrm>
        </p:spPr>
        <p:txBody>
          <a:bodyPr/>
          <a:lstStyle/>
          <a:p>
            <a:pPr algn="ctr"/>
            <a:r>
              <a:rPr lang="en-US" sz="3000" dirty="0"/>
              <a:t>A WIDE RANGE OF INDUSTRIES</a:t>
            </a:r>
          </a:p>
        </p:txBody>
      </p:sp>
      <p:pic>
        <p:nvPicPr>
          <p:cNvPr id="37" name="Picture 37">
            <a:extLst>
              <a:ext uri="{FF2B5EF4-FFF2-40B4-BE49-F238E27FC236}">
                <a16:creationId xmlns:a16="http://schemas.microsoft.com/office/drawing/2014/main" id="{4C8FC62E-F5C1-D581-5F44-19C3A6AB31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799" y="2706983"/>
            <a:ext cx="594360" cy="6016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73B2F9-3E25-7EC9-DD8C-B234CF9AB4E1}"/>
              </a:ext>
            </a:extLst>
          </p:cNvPr>
          <p:cNvSpPr txBox="1"/>
          <p:nvPr/>
        </p:nvSpPr>
        <p:spPr>
          <a:xfrm>
            <a:off x="876212" y="3202843"/>
            <a:ext cx="1028094" cy="307777"/>
          </a:xfrm>
          <a:prstGeom prst="rect">
            <a:avLst/>
          </a:prstGeom>
          <a:noFill/>
        </p:spPr>
        <p:txBody>
          <a:bodyPr wrap="none" lIns="36000" tIns="45720" rIns="3600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Agriculture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F6E42BA1-F338-A351-C7F2-6A3596E8EA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05436" y="2739329"/>
            <a:ext cx="416830" cy="4585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5A56AE-0EDB-5938-4F37-54AC4B6F4C2E}"/>
              </a:ext>
            </a:extLst>
          </p:cNvPr>
          <p:cNvSpPr txBox="1"/>
          <p:nvPr/>
        </p:nvSpPr>
        <p:spPr>
          <a:xfrm>
            <a:off x="1982846" y="3161925"/>
            <a:ext cx="988018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Healthcare</a:t>
            </a:r>
          </a:p>
        </p:txBody>
      </p:sp>
      <p:sp>
        <p:nvSpPr>
          <p:cNvPr id="25" name="Freeform 78">
            <a:extLst>
              <a:ext uri="{FF2B5EF4-FFF2-40B4-BE49-F238E27FC236}">
                <a16:creationId xmlns:a16="http://schemas.microsoft.com/office/drawing/2014/main" id="{ADAD6FA8-6E5B-DF49-CE7A-170A0B918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04153" y="2712787"/>
            <a:ext cx="485054" cy="485054"/>
          </a:xfrm>
          <a:custGeom>
            <a:avLst/>
            <a:gdLst>
              <a:gd name="T0" fmla="*/ 5818 w 7200"/>
              <a:gd name="T1" fmla="*/ 3775 h 7200"/>
              <a:gd name="T2" fmla="*/ 4872 w 7200"/>
              <a:gd name="T3" fmla="*/ 3775 h 7200"/>
              <a:gd name="T4" fmla="*/ 4872 w 7200"/>
              <a:gd name="T5" fmla="*/ 4838 h 7200"/>
              <a:gd name="T6" fmla="*/ 4981 w 7200"/>
              <a:gd name="T7" fmla="*/ 4967 h 7200"/>
              <a:gd name="T8" fmla="*/ 5792 w 7200"/>
              <a:gd name="T9" fmla="*/ 4929 h 7200"/>
              <a:gd name="T10" fmla="*/ 5684 w 7200"/>
              <a:gd name="T11" fmla="*/ 4102 h 7200"/>
              <a:gd name="T12" fmla="*/ 5579 w 7200"/>
              <a:gd name="T13" fmla="*/ 4750 h 7200"/>
              <a:gd name="T14" fmla="*/ 5232 w 7200"/>
              <a:gd name="T15" fmla="*/ 4083 h 7200"/>
              <a:gd name="T16" fmla="*/ 5089 w 7200"/>
              <a:gd name="T17" fmla="*/ 3775 h 7200"/>
              <a:gd name="T18" fmla="*/ 5599 w 7200"/>
              <a:gd name="T19" fmla="*/ 3775 h 7200"/>
              <a:gd name="T20" fmla="*/ 5458 w 7200"/>
              <a:gd name="T21" fmla="*/ 4083 h 7200"/>
              <a:gd name="T22" fmla="*/ 5454 w 7200"/>
              <a:gd name="T23" fmla="*/ 1653 h 7200"/>
              <a:gd name="T24" fmla="*/ 4651 w 7200"/>
              <a:gd name="T25" fmla="*/ 1870 h 7200"/>
              <a:gd name="T26" fmla="*/ 4466 w 7200"/>
              <a:gd name="T27" fmla="*/ 184 h 7200"/>
              <a:gd name="T28" fmla="*/ 4444 w 7200"/>
              <a:gd name="T29" fmla="*/ 164 h 7200"/>
              <a:gd name="T30" fmla="*/ 4405 w 7200"/>
              <a:gd name="T31" fmla="*/ 131 h 7200"/>
              <a:gd name="T32" fmla="*/ 4330 w 7200"/>
              <a:gd name="T33" fmla="*/ 81 h 7200"/>
              <a:gd name="T34" fmla="*/ 4296 w 7200"/>
              <a:gd name="T35" fmla="*/ 63 h 7200"/>
              <a:gd name="T36" fmla="*/ 4266 w 7200"/>
              <a:gd name="T37" fmla="*/ 49 h 7200"/>
              <a:gd name="T38" fmla="*/ 627 w 7200"/>
              <a:gd name="T39" fmla="*/ 0 h 7200"/>
              <a:gd name="T40" fmla="*/ 0 w 7200"/>
              <a:gd name="T41" fmla="*/ 628 h 7200"/>
              <a:gd name="T42" fmla="*/ 183 w 7200"/>
              <a:gd name="T43" fmla="*/ 7017 h 7200"/>
              <a:gd name="T44" fmla="*/ 4023 w 7200"/>
              <a:gd name="T45" fmla="*/ 7200 h 7200"/>
              <a:gd name="T46" fmla="*/ 4651 w 7200"/>
              <a:gd name="T47" fmla="*/ 5554 h 7200"/>
              <a:gd name="T48" fmla="*/ 7200 w 7200"/>
              <a:gd name="T49" fmla="*/ 4799 h 7200"/>
              <a:gd name="T50" fmla="*/ 6539 w 7200"/>
              <a:gd name="T51" fmla="*/ 2745 h 7200"/>
              <a:gd name="T52" fmla="*/ 5345 w 7200"/>
              <a:gd name="T53" fmla="*/ 1867 h 7200"/>
              <a:gd name="T54" fmla="*/ 4370 w 7200"/>
              <a:gd name="T55" fmla="*/ 2739 h 7200"/>
              <a:gd name="T56" fmla="*/ 4651 w 7200"/>
              <a:gd name="T57" fmla="*/ 2155 h 7200"/>
              <a:gd name="T58" fmla="*/ 307 w 7200"/>
              <a:gd name="T59" fmla="*/ 363 h 7200"/>
              <a:gd name="T60" fmla="*/ 334 w 7200"/>
              <a:gd name="T61" fmla="*/ 333 h 7200"/>
              <a:gd name="T62" fmla="*/ 377 w 7200"/>
              <a:gd name="T63" fmla="*/ 296 h 7200"/>
              <a:gd name="T64" fmla="*/ 421 w 7200"/>
              <a:gd name="T65" fmla="*/ 267 h 7200"/>
              <a:gd name="T66" fmla="*/ 4023 w 7200"/>
              <a:gd name="T67" fmla="*/ 211 h 7200"/>
              <a:gd name="T68" fmla="*/ 4438 w 7200"/>
              <a:gd name="T69" fmla="*/ 1057 h 7200"/>
              <a:gd name="T70" fmla="*/ 213 w 7200"/>
              <a:gd name="T71" fmla="*/ 628 h 7200"/>
              <a:gd name="T72" fmla="*/ 4023 w 7200"/>
              <a:gd name="T73" fmla="*/ 6989 h 7200"/>
              <a:gd name="T74" fmla="*/ 213 w 7200"/>
              <a:gd name="T75" fmla="*/ 6575 h 7200"/>
              <a:gd name="T76" fmla="*/ 4438 w 7200"/>
              <a:gd name="T77" fmla="*/ 6143 h 7200"/>
              <a:gd name="T78" fmla="*/ 4438 w 7200"/>
              <a:gd name="T79" fmla="*/ 5932 h 7200"/>
              <a:gd name="T80" fmla="*/ 213 w 7200"/>
              <a:gd name="T81" fmla="*/ 1269 h 7200"/>
              <a:gd name="T82" fmla="*/ 4438 w 7200"/>
              <a:gd name="T83" fmla="*/ 2064 h 7200"/>
              <a:gd name="T84" fmla="*/ 3489 w 7200"/>
              <a:gd name="T85" fmla="*/ 3493 h 7200"/>
              <a:gd name="T86" fmla="*/ 4242 w 7200"/>
              <a:gd name="T87" fmla="*/ 5554 h 7200"/>
              <a:gd name="T88" fmla="*/ 4438 w 7200"/>
              <a:gd name="T89" fmla="*/ 5932 h 7200"/>
              <a:gd name="T90" fmla="*/ 6447 w 7200"/>
              <a:gd name="T91" fmla="*/ 5334 h 7200"/>
              <a:gd name="T92" fmla="*/ 3708 w 7200"/>
              <a:gd name="T93" fmla="*/ 4799 h 7200"/>
              <a:gd name="T94" fmla="*/ 4242 w 7200"/>
              <a:gd name="T95" fmla="*/ 2959 h 7200"/>
              <a:gd name="T96" fmla="*/ 6981 w 7200"/>
              <a:gd name="T97" fmla="*/ 3493 h 7200"/>
              <a:gd name="T98" fmla="*/ 3086 w 7200"/>
              <a:gd name="T99" fmla="*/ 528 h 7200"/>
              <a:gd name="T100" fmla="*/ 3086 w 7200"/>
              <a:gd name="T101" fmla="*/ 741 h 7200"/>
              <a:gd name="T102" fmla="*/ 3086 w 7200"/>
              <a:gd name="T103" fmla="*/ 528 h 7200"/>
              <a:gd name="T104" fmla="*/ 2219 w 7200"/>
              <a:gd name="T105" fmla="*/ 6566 h 7200"/>
              <a:gd name="T106" fmla="*/ 2431 w 7200"/>
              <a:gd name="T107" fmla="*/ 6566 h 7200"/>
              <a:gd name="T108" fmla="*/ 2619 w 7200"/>
              <a:gd name="T109" fmla="*/ 528 h 7200"/>
              <a:gd name="T110" fmla="*/ 1457 w 7200"/>
              <a:gd name="T111" fmla="*/ 634 h 7200"/>
              <a:gd name="T112" fmla="*/ 2619 w 7200"/>
              <a:gd name="T113" fmla="*/ 741 h 7200"/>
              <a:gd name="T114" fmla="*/ 2619 w 7200"/>
              <a:gd name="T115" fmla="*/ 528 h 7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0" h="7200">
                <a:moveTo>
                  <a:pt x="5684" y="4102"/>
                </a:moveTo>
                <a:cubicBezTo>
                  <a:pt x="5770" y="4015"/>
                  <a:pt x="5818" y="3899"/>
                  <a:pt x="5818" y="3775"/>
                </a:cubicBezTo>
                <a:cubicBezTo>
                  <a:pt x="5818" y="3516"/>
                  <a:pt x="5604" y="3302"/>
                  <a:pt x="5345" y="3302"/>
                </a:cubicBezTo>
                <a:cubicBezTo>
                  <a:pt x="5083" y="3302"/>
                  <a:pt x="4872" y="3516"/>
                  <a:pt x="4872" y="3775"/>
                </a:cubicBezTo>
                <a:cubicBezTo>
                  <a:pt x="4872" y="3899"/>
                  <a:pt x="4919" y="4015"/>
                  <a:pt x="5005" y="4102"/>
                </a:cubicBezTo>
                <a:cubicBezTo>
                  <a:pt x="4872" y="4838"/>
                  <a:pt x="4872" y="4838"/>
                  <a:pt x="4872" y="4838"/>
                </a:cubicBezTo>
                <a:cubicBezTo>
                  <a:pt x="4867" y="4870"/>
                  <a:pt x="4876" y="4906"/>
                  <a:pt x="4896" y="4929"/>
                </a:cubicBezTo>
                <a:cubicBezTo>
                  <a:pt x="4918" y="4954"/>
                  <a:pt x="4948" y="4967"/>
                  <a:pt x="4981" y="4967"/>
                </a:cubicBezTo>
                <a:cubicBezTo>
                  <a:pt x="5708" y="4967"/>
                  <a:pt x="5708" y="4967"/>
                  <a:pt x="5708" y="4967"/>
                </a:cubicBezTo>
                <a:cubicBezTo>
                  <a:pt x="5741" y="4967"/>
                  <a:pt x="5771" y="4954"/>
                  <a:pt x="5792" y="4929"/>
                </a:cubicBezTo>
                <a:cubicBezTo>
                  <a:pt x="5812" y="4906"/>
                  <a:pt x="5821" y="4870"/>
                  <a:pt x="5815" y="4838"/>
                </a:cubicBezTo>
                <a:lnTo>
                  <a:pt x="5684" y="4102"/>
                </a:lnTo>
                <a:close/>
                <a:moveTo>
                  <a:pt x="5458" y="4083"/>
                </a:moveTo>
                <a:cubicBezTo>
                  <a:pt x="5579" y="4750"/>
                  <a:pt x="5579" y="4750"/>
                  <a:pt x="5579" y="4750"/>
                </a:cubicBezTo>
                <a:cubicBezTo>
                  <a:pt x="5110" y="4750"/>
                  <a:pt x="5110" y="4750"/>
                  <a:pt x="5110" y="4750"/>
                </a:cubicBezTo>
                <a:cubicBezTo>
                  <a:pt x="5232" y="4083"/>
                  <a:pt x="5232" y="4083"/>
                  <a:pt x="5232" y="4083"/>
                </a:cubicBezTo>
                <a:cubicBezTo>
                  <a:pt x="5238" y="4041"/>
                  <a:pt x="5222" y="4002"/>
                  <a:pt x="5190" y="3976"/>
                </a:cubicBezTo>
                <a:cubicBezTo>
                  <a:pt x="5126" y="3928"/>
                  <a:pt x="5089" y="3853"/>
                  <a:pt x="5089" y="3775"/>
                </a:cubicBezTo>
                <a:cubicBezTo>
                  <a:pt x="5089" y="3636"/>
                  <a:pt x="5204" y="3519"/>
                  <a:pt x="5345" y="3519"/>
                </a:cubicBezTo>
                <a:cubicBezTo>
                  <a:pt x="5485" y="3519"/>
                  <a:pt x="5599" y="3636"/>
                  <a:pt x="5599" y="3775"/>
                </a:cubicBezTo>
                <a:cubicBezTo>
                  <a:pt x="5599" y="3853"/>
                  <a:pt x="5562" y="3928"/>
                  <a:pt x="5499" y="3976"/>
                </a:cubicBezTo>
                <a:cubicBezTo>
                  <a:pt x="5467" y="4002"/>
                  <a:pt x="5450" y="4041"/>
                  <a:pt x="5458" y="4083"/>
                </a:cubicBezTo>
                <a:close/>
                <a:moveTo>
                  <a:pt x="6539" y="2745"/>
                </a:moveTo>
                <a:cubicBezTo>
                  <a:pt x="6489" y="2169"/>
                  <a:pt x="6030" y="1705"/>
                  <a:pt x="5454" y="1653"/>
                </a:cubicBezTo>
                <a:cubicBezTo>
                  <a:pt x="5344" y="1638"/>
                  <a:pt x="5235" y="1653"/>
                  <a:pt x="5235" y="1653"/>
                </a:cubicBezTo>
                <a:cubicBezTo>
                  <a:pt x="5019" y="1673"/>
                  <a:pt x="4819" y="1750"/>
                  <a:pt x="4651" y="1870"/>
                </a:cubicBezTo>
                <a:cubicBezTo>
                  <a:pt x="4651" y="628"/>
                  <a:pt x="4651" y="628"/>
                  <a:pt x="4651" y="628"/>
                </a:cubicBezTo>
                <a:cubicBezTo>
                  <a:pt x="4651" y="460"/>
                  <a:pt x="4585" y="302"/>
                  <a:pt x="4466" y="184"/>
                </a:cubicBezTo>
                <a:cubicBezTo>
                  <a:pt x="4460" y="177"/>
                  <a:pt x="4454" y="172"/>
                  <a:pt x="4448" y="167"/>
                </a:cubicBezTo>
                <a:cubicBezTo>
                  <a:pt x="4447" y="166"/>
                  <a:pt x="4446" y="165"/>
                  <a:pt x="4444" y="164"/>
                </a:cubicBezTo>
                <a:cubicBezTo>
                  <a:pt x="4444" y="163"/>
                  <a:pt x="4444" y="163"/>
                  <a:pt x="4443" y="162"/>
                </a:cubicBezTo>
                <a:cubicBezTo>
                  <a:pt x="4431" y="152"/>
                  <a:pt x="4418" y="141"/>
                  <a:pt x="4405" y="131"/>
                </a:cubicBezTo>
                <a:cubicBezTo>
                  <a:pt x="4400" y="127"/>
                  <a:pt x="4396" y="123"/>
                  <a:pt x="4391" y="120"/>
                </a:cubicBezTo>
                <a:cubicBezTo>
                  <a:pt x="4372" y="106"/>
                  <a:pt x="4351" y="93"/>
                  <a:pt x="4330" y="81"/>
                </a:cubicBezTo>
                <a:cubicBezTo>
                  <a:pt x="4325" y="78"/>
                  <a:pt x="4320" y="76"/>
                  <a:pt x="4316" y="73"/>
                </a:cubicBezTo>
                <a:cubicBezTo>
                  <a:pt x="4309" y="70"/>
                  <a:pt x="4303" y="66"/>
                  <a:pt x="4296" y="63"/>
                </a:cubicBezTo>
                <a:cubicBezTo>
                  <a:pt x="4295" y="62"/>
                  <a:pt x="4293" y="62"/>
                  <a:pt x="4292" y="61"/>
                </a:cubicBezTo>
                <a:cubicBezTo>
                  <a:pt x="4283" y="57"/>
                  <a:pt x="4275" y="53"/>
                  <a:pt x="4266" y="49"/>
                </a:cubicBezTo>
                <a:cubicBezTo>
                  <a:pt x="4189" y="16"/>
                  <a:pt x="4107" y="0"/>
                  <a:pt x="4023" y="0"/>
                </a:cubicBezTo>
                <a:cubicBezTo>
                  <a:pt x="627" y="0"/>
                  <a:pt x="627" y="0"/>
                  <a:pt x="627" y="0"/>
                </a:cubicBezTo>
                <a:cubicBezTo>
                  <a:pt x="459" y="0"/>
                  <a:pt x="302" y="65"/>
                  <a:pt x="183" y="184"/>
                </a:cubicBezTo>
                <a:cubicBezTo>
                  <a:pt x="65" y="302"/>
                  <a:pt x="0" y="460"/>
                  <a:pt x="0" y="628"/>
                </a:cubicBezTo>
                <a:cubicBezTo>
                  <a:pt x="0" y="6575"/>
                  <a:pt x="0" y="6575"/>
                  <a:pt x="0" y="6575"/>
                </a:cubicBezTo>
                <a:cubicBezTo>
                  <a:pt x="0" y="6742"/>
                  <a:pt x="65" y="6899"/>
                  <a:pt x="183" y="7017"/>
                </a:cubicBezTo>
                <a:cubicBezTo>
                  <a:pt x="302" y="7135"/>
                  <a:pt x="460" y="7200"/>
                  <a:pt x="627" y="7200"/>
                </a:cubicBezTo>
                <a:cubicBezTo>
                  <a:pt x="4023" y="7200"/>
                  <a:pt x="4023" y="7200"/>
                  <a:pt x="4023" y="7200"/>
                </a:cubicBezTo>
                <a:cubicBezTo>
                  <a:pt x="4369" y="7200"/>
                  <a:pt x="4651" y="6920"/>
                  <a:pt x="4651" y="6575"/>
                </a:cubicBezTo>
                <a:cubicBezTo>
                  <a:pt x="4651" y="5554"/>
                  <a:pt x="4651" y="5554"/>
                  <a:pt x="4651" y="5554"/>
                </a:cubicBezTo>
                <a:cubicBezTo>
                  <a:pt x="6447" y="5554"/>
                  <a:pt x="6447" y="5554"/>
                  <a:pt x="6447" y="5554"/>
                </a:cubicBezTo>
                <a:cubicBezTo>
                  <a:pt x="6861" y="5554"/>
                  <a:pt x="7200" y="5217"/>
                  <a:pt x="7200" y="4799"/>
                </a:cubicBezTo>
                <a:cubicBezTo>
                  <a:pt x="7200" y="3493"/>
                  <a:pt x="7200" y="3493"/>
                  <a:pt x="7200" y="3493"/>
                </a:cubicBezTo>
                <a:cubicBezTo>
                  <a:pt x="7200" y="3108"/>
                  <a:pt x="6910" y="2791"/>
                  <a:pt x="6539" y="2745"/>
                </a:cubicBezTo>
                <a:close/>
                <a:moveTo>
                  <a:pt x="4651" y="2155"/>
                </a:moveTo>
                <a:cubicBezTo>
                  <a:pt x="4828" y="1977"/>
                  <a:pt x="5074" y="1867"/>
                  <a:pt x="5345" y="1867"/>
                </a:cubicBezTo>
                <a:cubicBezTo>
                  <a:pt x="5849" y="1867"/>
                  <a:pt x="6265" y="2249"/>
                  <a:pt x="6319" y="2739"/>
                </a:cubicBezTo>
                <a:cubicBezTo>
                  <a:pt x="4370" y="2739"/>
                  <a:pt x="4370" y="2739"/>
                  <a:pt x="4370" y="2739"/>
                </a:cubicBezTo>
                <a:cubicBezTo>
                  <a:pt x="4380" y="2646"/>
                  <a:pt x="4403" y="2557"/>
                  <a:pt x="4438" y="2474"/>
                </a:cubicBezTo>
                <a:cubicBezTo>
                  <a:pt x="4487" y="2354"/>
                  <a:pt x="4560" y="2246"/>
                  <a:pt x="4651" y="2155"/>
                </a:cubicBezTo>
                <a:close/>
                <a:moveTo>
                  <a:pt x="213" y="628"/>
                </a:moveTo>
                <a:cubicBezTo>
                  <a:pt x="213" y="528"/>
                  <a:pt x="248" y="435"/>
                  <a:pt x="307" y="363"/>
                </a:cubicBezTo>
                <a:cubicBezTo>
                  <a:pt x="307" y="363"/>
                  <a:pt x="307" y="363"/>
                  <a:pt x="307" y="363"/>
                </a:cubicBezTo>
                <a:cubicBezTo>
                  <a:pt x="316" y="353"/>
                  <a:pt x="325" y="343"/>
                  <a:pt x="334" y="333"/>
                </a:cubicBezTo>
                <a:cubicBezTo>
                  <a:pt x="344" y="324"/>
                  <a:pt x="354" y="315"/>
                  <a:pt x="364" y="307"/>
                </a:cubicBezTo>
                <a:cubicBezTo>
                  <a:pt x="368" y="303"/>
                  <a:pt x="373" y="299"/>
                  <a:pt x="377" y="296"/>
                </a:cubicBezTo>
                <a:cubicBezTo>
                  <a:pt x="387" y="289"/>
                  <a:pt x="396" y="282"/>
                  <a:pt x="406" y="276"/>
                </a:cubicBezTo>
                <a:cubicBezTo>
                  <a:pt x="411" y="273"/>
                  <a:pt x="416" y="270"/>
                  <a:pt x="421" y="267"/>
                </a:cubicBezTo>
                <a:cubicBezTo>
                  <a:pt x="482" y="231"/>
                  <a:pt x="552" y="211"/>
                  <a:pt x="627" y="211"/>
                </a:cubicBezTo>
                <a:cubicBezTo>
                  <a:pt x="4023" y="211"/>
                  <a:pt x="4023" y="211"/>
                  <a:pt x="4023" y="211"/>
                </a:cubicBezTo>
                <a:cubicBezTo>
                  <a:pt x="4251" y="211"/>
                  <a:pt x="4438" y="399"/>
                  <a:pt x="4438" y="628"/>
                </a:cubicBezTo>
                <a:cubicBezTo>
                  <a:pt x="4438" y="1057"/>
                  <a:pt x="4438" y="1057"/>
                  <a:pt x="4438" y="1057"/>
                </a:cubicBezTo>
                <a:cubicBezTo>
                  <a:pt x="213" y="1057"/>
                  <a:pt x="213" y="1057"/>
                  <a:pt x="213" y="1057"/>
                </a:cubicBezTo>
                <a:lnTo>
                  <a:pt x="213" y="628"/>
                </a:lnTo>
                <a:close/>
                <a:moveTo>
                  <a:pt x="4438" y="6575"/>
                </a:moveTo>
                <a:cubicBezTo>
                  <a:pt x="4438" y="6803"/>
                  <a:pt x="4251" y="6989"/>
                  <a:pt x="4023" y="6989"/>
                </a:cubicBezTo>
                <a:cubicBezTo>
                  <a:pt x="627" y="6989"/>
                  <a:pt x="627" y="6989"/>
                  <a:pt x="627" y="6989"/>
                </a:cubicBezTo>
                <a:cubicBezTo>
                  <a:pt x="399" y="6989"/>
                  <a:pt x="213" y="6803"/>
                  <a:pt x="213" y="6575"/>
                </a:cubicBezTo>
                <a:cubicBezTo>
                  <a:pt x="213" y="6143"/>
                  <a:pt x="213" y="6143"/>
                  <a:pt x="213" y="6143"/>
                </a:cubicBezTo>
                <a:cubicBezTo>
                  <a:pt x="4438" y="6143"/>
                  <a:pt x="4438" y="6143"/>
                  <a:pt x="4438" y="6143"/>
                </a:cubicBezTo>
                <a:lnTo>
                  <a:pt x="4438" y="6575"/>
                </a:lnTo>
                <a:close/>
                <a:moveTo>
                  <a:pt x="4438" y="5932"/>
                </a:moveTo>
                <a:cubicBezTo>
                  <a:pt x="213" y="5932"/>
                  <a:pt x="213" y="5932"/>
                  <a:pt x="213" y="5932"/>
                </a:cubicBezTo>
                <a:cubicBezTo>
                  <a:pt x="213" y="1269"/>
                  <a:pt x="213" y="1269"/>
                  <a:pt x="213" y="1269"/>
                </a:cubicBezTo>
                <a:cubicBezTo>
                  <a:pt x="4438" y="1269"/>
                  <a:pt x="4438" y="1269"/>
                  <a:pt x="4438" y="1269"/>
                </a:cubicBezTo>
                <a:cubicBezTo>
                  <a:pt x="4438" y="2064"/>
                  <a:pt x="4438" y="2064"/>
                  <a:pt x="4438" y="2064"/>
                </a:cubicBezTo>
                <a:cubicBezTo>
                  <a:pt x="4277" y="2250"/>
                  <a:pt x="4172" y="2486"/>
                  <a:pt x="4150" y="2745"/>
                </a:cubicBezTo>
                <a:cubicBezTo>
                  <a:pt x="3779" y="2791"/>
                  <a:pt x="3489" y="3108"/>
                  <a:pt x="3489" y="3493"/>
                </a:cubicBezTo>
                <a:cubicBezTo>
                  <a:pt x="3489" y="4799"/>
                  <a:pt x="3489" y="4799"/>
                  <a:pt x="3489" y="4799"/>
                </a:cubicBezTo>
                <a:cubicBezTo>
                  <a:pt x="3489" y="5217"/>
                  <a:pt x="3826" y="5554"/>
                  <a:pt x="4242" y="5554"/>
                </a:cubicBezTo>
                <a:cubicBezTo>
                  <a:pt x="4438" y="5554"/>
                  <a:pt x="4438" y="5554"/>
                  <a:pt x="4438" y="5554"/>
                </a:cubicBezTo>
                <a:lnTo>
                  <a:pt x="4438" y="5932"/>
                </a:lnTo>
                <a:close/>
                <a:moveTo>
                  <a:pt x="6981" y="4799"/>
                </a:moveTo>
                <a:cubicBezTo>
                  <a:pt x="6981" y="5097"/>
                  <a:pt x="6741" y="5334"/>
                  <a:pt x="6447" y="5334"/>
                </a:cubicBezTo>
                <a:cubicBezTo>
                  <a:pt x="4242" y="5334"/>
                  <a:pt x="4242" y="5334"/>
                  <a:pt x="4242" y="5334"/>
                </a:cubicBezTo>
                <a:cubicBezTo>
                  <a:pt x="3947" y="5334"/>
                  <a:pt x="3708" y="5097"/>
                  <a:pt x="3708" y="4799"/>
                </a:cubicBezTo>
                <a:cubicBezTo>
                  <a:pt x="3708" y="3493"/>
                  <a:pt x="3708" y="3493"/>
                  <a:pt x="3708" y="3493"/>
                </a:cubicBezTo>
                <a:cubicBezTo>
                  <a:pt x="3708" y="3199"/>
                  <a:pt x="3947" y="2959"/>
                  <a:pt x="4242" y="2959"/>
                </a:cubicBezTo>
                <a:cubicBezTo>
                  <a:pt x="6447" y="2959"/>
                  <a:pt x="6447" y="2959"/>
                  <a:pt x="6447" y="2959"/>
                </a:cubicBezTo>
                <a:cubicBezTo>
                  <a:pt x="6741" y="2959"/>
                  <a:pt x="6981" y="3199"/>
                  <a:pt x="6981" y="3493"/>
                </a:cubicBezTo>
                <a:lnTo>
                  <a:pt x="6981" y="4799"/>
                </a:lnTo>
                <a:close/>
                <a:moveTo>
                  <a:pt x="3086" y="528"/>
                </a:moveTo>
                <a:cubicBezTo>
                  <a:pt x="3028" y="528"/>
                  <a:pt x="2981" y="575"/>
                  <a:pt x="2981" y="634"/>
                </a:cubicBezTo>
                <a:cubicBezTo>
                  <a:pt x="2981" y="694"/>
                  <a:pt x="3028" y="741"/>
                  <a:pt x="3086" y="741"/>
                </a:cubicBezTo>
                <a:cubicBezTo>
                  <a:pt x="3146" y="741"/>
                  <a:pt x="3193" y="694"/>
                  <a:pt x="3193" y="634"/>
                </a:cubicBezTo>
                <a:cubicBezTo>
                  <a:pt x="3193" y="575"/>
                  <a:pt x="3146" y="528"/>
                  <a:pt x="3086" y="528"/>
                </a:cubicBezTo>
                <a:close/>
                <a:moveTo>
                  <a:pt x="2325" y="6459"/>
                </a:moveTo>
                <a:cubicBezTo>
                  <a:pt x="2266" y="6459"/>
                  <a:pt x="2219" y="6509"/>
                  <a:pt x="2219" y="6566"/>
                </a:cubicBezTo>
                <a:cubicBezTo>
                  <a:pt x="2219" y="6626"/>
                  <a:pt x="2266" y="6673"/>
                  <a:pt x="2325" y="6673"/>
                </a:cubicBezTo>
                <a:cubicBezTo>
                  <a:pt x="2382" y="6673"/>
                  <a:pt x="2431" y="6626"/>
                  <a:pt x="2431" y="6566"/>
                </a:cubicBezTo>
                <a:cubicBezTo>
                  <a:pt x="2431" y="6509"/>
                  <a:pt x="2382" y="6459"/>
                  <a:pt x="2325" y="6459"/>
                </a:cubicBezTo>
                <a:close/>
                <a:moveTo>
                  <a:pt x="2619" y="528"/>
                </a:moveTo>
                <a:cubicBezTo>
                  <a:pt x="1562" y="528"/>
                  <a:pt x="1562" y="528"/>
                  <a:pt x="1562" y="528"/>
                </a:cubicBezTo>
                <a:cubicBezTo>
                  <a:pt x="1504" y="528"/>
                  <a:pt x="1457" y="575"/>
                  <a:pt x="1457" y="634"/>
                </a:cubicBezTo>
                <a:cubicBezTo>
                  <a:pt x="1457" y="694"/>
                  <a:pt x="1504" y="741"/>
                  <a:pt x="1562" y="741"/>
                </a:cubicBezTo>
                <a:cubicBezTo>
                  <a:pt x="2619" y="741"/>
                  <a:pt x="2619" y="741"/>
                  <a:pt x="2619" y="741"/>
                </a:cubicBezTo>
                <a:cubicBezTo>
                  <a:pt x="2677" y="741"/>
                  <a:pt x="2726" y="694"/>
                  <a:pt x="2726" y="634"/>
                </a:cubicBezTo>
                <a:cubicBezTo>
                  <a:pt x="2726" y="575"/>
                  <a:pt x="2677" y="528"/>
                  <a:pt x="2619" y="5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F033AC-72C2-C075-E574-E33470CB5335}"/>
              </a:ext>
            </a:extLst>
          </p:cNvPr>
          <p:cNvSpPr txBox="1"/>
          <p:nvPr/>
        </p:nvSpPr>
        <p:spPr>
          <a:xfrm>
            <a:off x="3033528" y="3163688"/>
            <a:ext cx="1266941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Cybersecurity</a:t>
            </a:r>
          </a:p>
        </p:txBody>
      </p:sp>
      <p:sp>
        <p:nvSpPr>
          <p:cNvPr id="32" name="Freeform 10">
            <a:extLst>
              <a:ext uri="{FF2B5EF4-FFF2-40B4-BE49-F238E27FC236}">
                <a16:creationId xmlns:a16="http://schemas.microsoft.com/office/drawing/2014/main" id="{ACB0C3CD-4DD7-8259-6F99-B07B01D6C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855750" y="2654818"/>
            <a:ext cx="534072" cy="531457"/>
          </a:xfrm>
          <a:custGeom>
            <a:avLst/>
            <a:gdLst>
              <a:gd name="T0" fmla="*/ 793 w 1152"/>
              <a:gd name="T1" fmla="*/ 261 h 1149"/>
              <a:gd name="T2" fmla="*/ 700 w 1152"/>
              <a:gd name="T3" fmla="*/ 0 h 1149"/>
              <a:gd name="T4" fmla="*/ 722 w 1152"/>
              <a:gd name="T5" fmla="*/ 127 h 1149"/>
              <a:gd name="T6" fmla="*/ 332 w 1152"/>
              <a:gd name="T7" fmla="*/ 127 h 1149"/>
              <a:gd name="T8" fmla="*/ 354 w 1152"/>
              <a:gd name="T9" fmla="*/ 0 h 1149"/>
              <a:gd name="T10" fmla="*/ 261 w 1152"/>
              <a:gd name="T11" fmla="*/ 261 h 1149"/>
              <a:gd name="T12" fmla="*/ 0 w 1152"/>
              <a:gd name="T13" fmla="*/ 365 h 1149"/>
              <a:gd name="T14" fmla="*/ 192 w 1152"/>
              <a:gd name="T15" fmla="*/ 1029 h 1149"/>
              <a:gd name="T16" fmla="*/ 797 w 1152"/>
              <a:gd name="T17" fmla="*/ 1029 h 1149"/>
              <a:gd name="T18" fmla="*/ 1152 w 1152"/>
              <a:gd name="T19" fmla="*/ 926 h 1149"/>
              <a:gd name="T20" fmla="*/ 670 w 1152"/>
              <a:gd name="T21" fmla="*/ 66 h 1149"/>
              <a:gd name="T22" fmla="*/ 700 w 1152"/>
              <a:gd name="T23" fmla="*/ 96 h 1149"/>
              <a:gd name="T24" fmla="*/ 384 w 1152"/>
              <a:gd name="T25" fmla="*/ 66 h 1149"/>
              <a:gd name="T26" fmla="*/ 354 w 1152"/>
              <a:gd name="T27" fmla="*/ 34 h 1149"/>
              <a:gd name="T28" fmla="*/ 501 w 1152"/>
              <a:gd name="T29" fmla="*/ 644 h 1149"/>
              <a:gd name="T30" fmla="*/ 423 w 1152"/>
              <a:gd name="T31" fmla="*/ 600 h 1149"/>
              <a:gd name="T32" fmla="*/ 631 w 1152"/>
              <a:gd name="T33" fmla="*/ 600 h 1149"/>
              <a:gd name="T34" fmla="*/ 553 w 1152"/>
              <a:gd name="T35" fmla="*/ 644 h 1149"/>
              <a:gd name="T36" fmla="*/ 637 w 1152"/>
              <a:gd name="T37" fmla="*/ 549 h 1149"/>
              <a:gd name="T38" fmla="*/ 416 w 1152"/>
              <a:gd name="T39" fmla="*/ 549 h 1149"/>
              <a:gd name="T40" fmla="*/ 637 w 1152"/>
              <a:gd name="T41" fmla="*/ 549 h 1149"/>
              <a:gd name="T42" fmla="*/ 104 w 1152"/>
              <a:gd name="T43" fmla="*/ 297 h 1149"/>
              <a:gd name="T44" fmla="*/ 104 w 1152"/>
              <a:gd name="T45" fmla="*/ 995 h 1149"/>
              <a:gd name="T46" fmla="*/ 260 w 1152"/>
              <a:gd name="T47" fmla="*/ 297 h 1149"/>
              <a:gd name="T48" fmla="*/ 449 w 1152"/>
              <a:gd name="T49" fmla="*/ 661 h 1149"/>
              <a:gd name="T50" fmla="*/ 509 w 1152"/>
              <a:gd name="T51" fmla="*/ 736 h 1149"/>
              <a:gd name="T52" fmla="*/ 210 w 1152"/>
              <a:gd name="T53" fmla="*/ 297 h 1149"/>
              <a:gd name="T54" fmla="*/ 761 w 1152"/>
              <a:gd name="T55" fmla="*/ 1029 h 1149"/>
              <a:gd name="T56" fmla="*/ 721 w 1152"/>
              <a:gd name="T57" fmla="*/ 840 h 1149"/>
              <a:gd name="T58" fmla="*/ 782 w 1152"/>
              <a:gd name="T59" fmla="*/ 901 h 1149"/>
              <a:gd name="T60" fmla="*/ 878 w 1152"/>
              <a:gd name="T61" fmla="*/ 840 h 1149"/>
              <a:gd name="T62" fmla="*/ 764 w 1152"/>
              <a:gd name="T63" fmla="*/ 934 h 1149"/>
              <a:gd name="T64" fmla="*/ 544 w 1152"/>
              <a:gd name="T65" fmla="*/ 736 h 1149"/>
              <a:gd name="T66" fmla="*/ 605 w 1152"/>
              <a:gd name="T67" fmla="*/ 661 h 1149"/>
              <a:gd name="T68" fmla="*/ 793 w 1152"/>
              <a:gd name="T69" fmla="*/ 297 h 1149"/>
              <a:gd name="T70" fmla="*/ 799 w 1152"/>
              <a:gd name="T71" fmla="*/ 995 h 1149"/>
              <a:gd name="T72" fmla="*/ 977 w 1152"/>
              <a:gd name="T73" fmla="*/ 995 h 1149"/>
              <a:gd name="T74" fmla="*/ 1117 w 1152"/>
              <a:gd name="T75" fmla="*/ 365 h 1149"/>
              <a:gd name="T76" fmla="*/ 1065 w 1152"/>
              <a:gd name="T77" fmla="*/ 733 h 1149"/>
              <a:gd name="T78" fmla="*/ 1030 w 1152"/>
              <a:gd name="T79" fmla="*/ 558 h 1149"/>
              <a:gd name="T80" fmla="*/ 122 w 1152"/>
              <a:gd name="T81" fmla="*/ 820 h 1149"/>
              <a:gd name="T82" fmla="*/ 105 w 1152"/>
              <a:gd name="T83" fmla="*/ 803 h 1149"/>
              <a:gd name="T84" fmla="*/ 105 w 1152"/>
              <a:gd name="T85" fmla="*/ 454 h 1149"/>
              <a:gd name="T86" fmla="*/ 87 w 1152"/>
              <a:gd name="T87" fmla="*/ 471 h 1149"/>
              <a:gd name="T88" fmla="*/ 87 w 1152"/>
              <a:gd name="T89" fmla="*/ 645 h 1149"/>
              <a:gd name="T90" fmla="*/ 1065 w 1152"/>
              <a:gd name="T91" fmla="*/ 810 h 1149"/>
              <a:gd name="T92" fmla="*/ 1047 w 1152"/>
              <a:gd name="T93" fmla="*/ 792 h 1149"/>
              <a:gd name="T94" fmla="*/ 782 w 1152"/>
              <a:gd name="T95" fmla="*/ 857 h 1149"/>
              <a:gd name="T96" fmla="*/ 799 w 1152"/>
              <a:gd name="T97" fmla="*/ 840 h 1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152" h="1149">
                <a:moveTo>
                  <a:pt x="1048" y="261"/>
                </a:moveTo>
                <a:cubicBezTo>
                  <a:pt x="960" y="261"/>
                  <a:pt x="960" y="261"/>
                  <a:pt x="960" y="261"/>
                </a:cubicBezTo>
                <a:cubicBezTo>
                  <a:pt x="793" y="261"/>
                  <a:pt x="793" y="261"/>
                  <a:pt x="793" y="261"/>
                </a:cubicBezTo>
                <a:cubicBezTo>
                  <a:pt x="789" y="206"/>
                  <a:pt x="775" y="153"/>
                  <a:pt x="750" y="106"/>
                </a:cubicBezTo>
                <a:cubicBezTo>
                  <a:pt x="760" y="95"/>
                  <a:pt x="765" y="81"/>
                  <a:pt x="765" y="66"/>
                </a:cubicBezTo>
                <a:cubicBezTo>
                  <a:pt x="765" y="29"/>
                  <a:pt x="736" y="0"/>
                  <a:pt x="700" y="0"/>
                </a:cubicBezTo>
                <a:cubicBezTo>
                  <a:pt x="664" y="0"/>
                  <a:pt x="635" y="29"/>
                  <a:pt x="635" y="66"/>
                </a:cubicBezTo>
                <a:cubicBezTo>
                  <a:pt x="635" y="101"/>
                  <a:pt x="664" y="131"/>
                  <a:pt x="700" y="131"/>
                </a:cubicBezTo>
                <a:cubicBezTo>
                  <a:pt x="708" y="131"/>
                  <a:pt x="715" y="129"/>
                  <a:pt x="722" y="127"/>
                </a:cubicBezTo>
                <a:cubicBezTo>
                  <a:pt x="742" y="167"/>
                  <a:pt x="755" y="213"/>
                  <a:pt x="758" y="261"/>
                </a:cubicBezTo>
                <a:cubicBezTo>
                  <a:pt x="296" y="261"/>
                  <a:pt x="296" y="261"/>
                  <a:pt x="296" y="261"/>
                </a:cubicBezTo>
                <a:cubicBezTo>
                  <a:pt x="299" y="213"/>
                  <a:pt x="312" y="167"/>
                  <a:pt x="332" y="127"/>
                </a:cubicBezTo>
                <a:cubicBezTo>
                  <a:pt x="339" y="129"/>
                  <a:pt x="346" y="131"/>
                  <a:pt x="354" y="131"/>
                </a:cubicBezTo>
                <a:cubicBezTo>
                  <a:pt x="390" y="131"/>
                  <a:pt x="419" y="101"/>
                  <a:pt x="419" y="66"/>
                </a:cubicBezTo>
                <a:cubicBezTo>
                  <a:pt x="419" y="29"/>
                  <a:pt x="390" y="0"/>
                  <a:pt x="354" y="0"/>
                </a:cubicBezTo>
                <a:cubicBezTo>
                  <a:pt x="318" y="0"/>
                  <a:pt x="288" y="29"/>
                  <a:pt x="288" y="66"/>
                </a:cubicBezTo>
                <a:cubicBezTo>
                  <a:pt x="288" y="81"/>
                  <a:pt x="294" y="95"/>
                  <a:pt x="303" y="106"/>
                </a:cubicBezTo>
                <a:cubicBezTo>
                  <a:pt x="279" y="153"/>
                  <a:pt x="264" y="206"/>
                  <a:pt x="261" y="261"/>
                </a:cubicBezTo>
                <a:cubicBezTo>
                  <a:pt x="192" y="261"/>
                  <a:pt x="192" y="261"/>
                  <a:pt x="192" y="261"/>
                </a:cubicBezTo>
                <a:cubicBezTo>
                  <a:pt x="104" y="261"/>
                  <a:pt x="104" y="261"/>
                  <a:pt x="104" y="261"/>
                </a:cubicBezTo>
                <a:cubicBezTo>
                  <a:pt x="46" y="261"/>
                  <a:pt x="0" y="308"/>
                  <a:pt x="0" y="365"/>
                </a:cubicBezTo>
                <a:cubicBezTo>
                  <a:pt x="0" y="926"/>
                  <a:pt x="0" y="926"/>
                  <a:pt x="0" y="926"/>
                </a:cubicBezTo>
                <a:cubicBezTo>
                  <a:pt x="0" y="983"/>
                  <a:pt x="46" y="1029"/>
                  <a:pt x="104" y="1029"/>
                </a:cubicBezTo>
                <a:cubicBezTo>
                  <a:pt x="192" y="1029"/>
                  <a:pt x="192" y="1029"/>
                  <a:pt x="192" y="1029"/>
                </a:cubicBezTo>
                <a:cubicBezTo>
                  <a:pt x="512" y="1029"/>
                  <a:pt x="512" y="1029"/>
                  <a:pt x="512" y="1029"/>
                </a:cubicBezTo>
                <a:cubicBezTo>
                  <a:pt x="524" y="1097"/>
                  <a:pt x="583" y="1149"/>
                  <a:pt x="654" y="1149"/>
                </a:cubicBezTo>
                <a:cubicBezTo>
                  <a:pt x="726" y="1149"/>
                  <a:pt x="785" y="1097"/>
                  <a:pt x="797" y="1029"/>
                </a:cubicBezTo>
                <a:cubicBezTo>
                  <a:pt x="960" y="1029"/>
                  <a:pt x="960" y="1029"/>
                  <a:pt x="960" y="1029"/>
                </a:cubicBezTo>
                <a:cubicBezTo>
                  <a:pt x="1048" y="1029"/>
                  <a:pt x="1048" y="1029"/>
                  <a:pt x="1048" y="1029"/>
                </a:cubicBezTo>
                <a:cubicBezTo>
                  <a:pt x="1106" y="1029"/>
                  <a:pt x="1152" y="983"/>
                  <a:pt x="1152" y="926"/>
                </a:cubicBezTo>
                <a:cubicBezTo>
                  <a:pt x="1152" y="365"/>
                  <a:pt x="1152" y="365"/>
                  <a:pt x="1152" y="365"/>
                </a:cubicBezTo>
                <a:cubicBezTo>
                  <a:pt x="1152" y="308"/>
                  <a:pt x="1106" y="261"/>
                  <a:pt x="1048" y="261"/>
                </a:cubicBezTo>
                <a:close/>
                <a:moveTo>
                  <a:pt x="670" y="66"/>
                </a:moveTo>
                <a:cubicBezTo>
                  <a:pt x="670" y="48"/>
                  <a:pt x="683" y="34"/>
                  <a:pt x="700" y="34"/>
                </a:cubicBezTo>
                <a:cubicBezTo>
                  <a:pt x="717" y="34"/>
                  <a:pt x="730" y="48"/>
                  <a:pt x="730" y="66"/>
                </a:cubicBezTo>
                <a:cubicBezTo>
                  <a:pt x="730" y="82"/>
                  <a:pt x="717" y="96"/>
                  <a:pt x="700" y="96"/>
                </a:cubicBezTo>
                <a:cubicBezTo>
                  <a:pt x="683" y="96"/>
                  <a:pt x="670" y="82"/>
                  <a:pt x="670" y="66"/>
                </a:cubicBezTo>
                <a:close/>
                <a:moveTo>
                  <a:pt x="354" y="34"/>
                </a:moveTo>
                <a:cubicBezTo>
                  <a:pt x="370" y="34"/>
                  <a:pt x="384" y="48"/>
                  <a:pt x="384" y="66"/>
                </a:cubicBezTo>
                <a:cubicBezTo>
                  <a:pt x="384" y="82"/>
                  <a:pt x="370" y="96"/>
                  <a:pt x="354" y="96"/>
                </a:cubicBezTo>
                <a:cubicBezTo>
                  <a:pt x="337" y="96"/>
                  <a:pt x="323" y="82"/>
                  <a:pt x="323" y="66"/>
                </a:cubicBezTo>
                <a:cubicBezTo>
                  <a:pt x="323" y="48"/>
                  <a:pt x="337" y="34"/>
                  <a:pt x="354" y="34"/>
                </a:cubicBezTo>
                <a:close/>
                <a:moveTo>
                  <a:pt x="527" y="704"/>
                </a:moveTo>
                <a:cubicBezTo>
                  <a:pt x="513" y="704"/>
                  <a:pt x="501" y="692"/>
                  <a:pt x="501" y="678"/>
                </a:cubicBezTo>
                <a:cubicBezTo>
                  <a:pt x="501" y="644"/>
                  <a:pt x="501" y="644"/>
                  <a:pt x="501" y="644"/>
                </a:cubicBezTo>
                <a:cubicBezTo>
                  <a:pt x="501" y="634"/>
                  <a:pt x="493" y="626"/>
                  <a:pt x="484" y="626"/>
                </a:cubicBezTo>
                <a:cubicBezTo>
                  <a:pt x="449" y="626"/>
                  <a:pt x="449" y="626"/>
                  <a:pt x="449" y="626"/>
                </a:cubicBezTo>
                <a:cubicBezTo>
                  <a:pt x="435" y="626"/>
                  <a:pt x="423" y="615"/>
                  <a:pt x="423" y="600"/>
                </a:cubicBezTo>
                <a:cubicBezTo>
                  <a:pt x="423" y="586"/>
                  <a:pt x="435" y="575"/>
                  <a:pt x="449" y="575"/>
                </a:cubicBezTo>
                <a:cubicBezTo>
                  <a:pt x="605" y="575"/>
                  <a:pt x="605" y="575"/>
                  <a:pt x="605" y="575"/>
                </a:cubicBezTo>
                <a:cubicBezTo>
                  <a:pt x="619" y="575"/>
                  <a:pt x="631" y="586"/>
                  <a:pt x="631" y="600"/>
                </a:cubicBezTo>
                <a:cubicBezTo>
                  <a:pt x="631" y="615"/>
                  <a:pt x="619" y="626"/>
                  <a:pt x="605" y="626"/>
                </a:cubicBezTo>
                <a:cubicBezTo>
                  <a:pt x="570" y="626"/>
                  <a:pt x="570" y="626"/>
                  <a:pt x="570" y="626"/>
                </a:cubicBezTo>
                <a:cubicBezTo>
                  <a:pt x="560" y="626"/>
                  <a:pt x="553" y="634"/>
                  <a:pt x="553" y="644"/>
                </a:cubicBezTo>
                <a:cubicBezTo>
                  <a:pt x="553" y="678"/>
                  <a:pt x="553" y="678"/>
                  <a:pt x="553" y="678"/>
                </a:cubicBezTo>
                <a:cubicBezTo>
                  <a:pt x="553" y="692"/>
                  <a:pt x="541" y="704"/>
                  <a:pt x="527" y="704"/>
                </a:cubicBezTo>
                <a:close/>
                <a:moveTo>
                  <a:pt x="637" y="549"/>
                </a:moveTo>
                <a:cubicBezTo>
                  <a:pt x="628" y="543"/>
                  <a:pt x="617" y="540"/>
                  <a:pt x="605" y="540"/>
                </a:cubicBezTo>
                <a:cubicBezTo>
                  <a:pt x="449" y="540"/>
                  <a:pt x="449" y="540"/>
                  <a:pt x="449" y="540"/>
                </a:cubicBezTo>
                <a:cubicBezTo>
                  <a:pt x="437" y="540"/>
                  <a:pt x="426" y="543"/>
                  <a:pt x="416" y="549"/>
                </a:cubicBezTo>
                <a:cubicBezTo>
                  <a:pt x="346" y="500"/>
                  <a:pt x="298" y="406"/>
                  <a:pt x="295" y="297"/>
                </a:cubicBezTo>
                <a:cubicBezTo>
                  <a:pt x="759" y="297"/>
                  <a:pt x="759" y="297"/>
                  <a:pt x="759" y="297"/>
                </a:cubicBezTo>
                <a:cubicBezTo>
                  <a:pt x="756" y="406"/>
                  <a:pt x="708" y="500"/>
                  <a:pt x="637" y="549"/>
                </a:cubicBezTo>
                <a:close/>
                <a:moveTo>
                  <a:pt x="35" y="926"/>
                </a:moveTo>
                <a:cubicBezTo>
                  <a:pt x="35" y="365"/>
                  <a:pt x="35" y="365"/>
                  <a:pt x="35" y="365"/>
                </a:cubicBezTo>
                <a:cubicBezTo>
                  <a:pt x="35" y="327"/>
                  <a:pt x="65" y="297"/>
                  <a:pt x="104" y="297"/>
                </a:cubicBezTo>
                <a:cubicBezTo>
                  <a:pt x="175" y="297"/>
                  <a:pt x="175" y="297"/>
                  <a:pt x="175" y="297"/>
                </a:cubicBezTo>
                <a:cubicBezTo>
                  <a:pt x="175" y="995"/>
                  <a:pt x="175" y="995"/>
                  <a:pt x="175" y="995"/>
                </a:cubicBezTo>
                <a:cubicBezTo>
                  <a:pt x="104" y="995"/>
                  <a:pt x="104" y="995"/>
                  <a:pt x="104" y="995"/>
                </a:cubicBezTo>
                <a:cubicBezTo>
                  <a:pt x="65" y="995"/>
                  <a:pt x="35" y="964"/>
                  <a:pt x="35" y="926"/>
                </a:cubicBezTo>
                <a:close/>
                <a:moveTo>
                  <a:pt x="210" y="297"/>
                </a:moveTo>
                <a:cubicBezTo>
                  <a:pt x="260" y="297"/>
                  <a:pt x="260" y="297"/>
                  <a:pt x="260" y="297"/>
                </a:cubicBezTo>
                <a:cubicBezTo>
                  <a:pt x="263" y="416"/>
                  <a:pt x="316" y="519"/>
                  <a:pt x="394" y="576"/>
                </a:cubicBezTo>
                <a:cubicBezTo>
                  <a:pt x="390" y="583"/>
                  <a:pt x="389" y="592"/>
                  <a:pt x="389" y="600"/>
                </a:cubicBezTo>
                <a:cubicBezTo>
                  <a:pt x="389" y="634"/>
                  <a:pt x="416" y="661"/>
                  <a:pt x="449" y="661"/>
                </a:cubicBezTo>
                <a:cubicBezTo>
                  <a:pt x="466" y="661"/>
                  <a:pt x="466" y="661"/>
                  <a:pt x="466" y="661"/>
                </a:cubicBezTo>
                <a:cubicBezTo>
                  <a:pt x="466" y="678"/>
                  <a:pt x="466" y="678"/>
                  <a:pt x="466" y="678"/>
                </a:cubicBezTo>
                <a:cubicBezTo>
                  <a:pt x="466" y="705"/>
                  <a:pt x="484" y="729"/>
                  <a:pt x="509" y="736"/>
                </a:cubicBezTo>
                <a:cubicBezTo>
                  <a:pt x="509" y="995"/>
                  <a:pt x="509" y="995"/>
                  <a:pt x="509" y="995"/>
                </a:cubicBezTo>
                <a:cubicBezTo>
                  <a:pt x="210" y="995"/>
                  <a:pt x="210" y="995"/>
                  <a:pt x="210" y="995"/>
                </a:cubicBezTo>
                <a:lnTo>
                  <a:pt x="210" y="297"/>
                </a:lnTo>
                <a:close/>
                <a:moveTo>
                  <a:pt x="654" y="1114"/>
                </a:moveTo>
                <a:cubicBezTo>
                  <a:pt x="602" y="1114"/>
                  <a:pt x="559" y="1078"/>
                  <a:pt x="547" y="1029"/>
                </a:cubicBezTo>
                <a:cubicBezTo>
                  <a:pt x="761" y="1029"/>
                  <a:pt x="761" y="1029"/>
                  <a:pt x="761" y="1029"/>
                </a:cubicBezTo>
                <a:cubicBezTo>
                  <a:pt x="750" y="1078"/>
                  <a:pt x="706" y="1114"/>
                  <a:pt x="654" y="1114"/>
                </a:cubicBezTo>
                <a:close/>
                <a:moveTo>
                  <a:pt x="782" y="901"/>
                </a:moveTo>
                <a:cubicBezTo>
                  <a:pt x="748" y="901"/>
                  <a:pt x="721" y="873"/>
                  <a:pt x="721" y="840"/>
                </a:cubicBezTo>
                <a:cubicBezTo>
                  <a:pt x="721" y="805"/>
                  <a:pt x="748" y="778"/>
                  <a:pt x="782" y="778"/>
                </a:cubicBezTo>
                <a:cubicBezTo>
                  <a:pt x="815" y="778"/>
                  <a:pt x="843" y="805"/>
                  <a:pt x="843" y="840"/>
                </a:cubicBezTo>
                <a:cubicBezTo>
                  <a:pt x="843" y="873"/>
                  <a:pt x="815" y="901"/>
                  <a:pt x="782" y="901"/>
                </a:cubicBezTo>
                <a:close/>
                <a:moveTo>
                  <a:pt x="799" y="995"/>
                </a:moveTo>
                <a:cubicBezTo>
                  <a:pt x="799" y="934"/>
                  <a:pt x="799" y="934"/>
                  <a:pt x="799" y="934"/>
                </a:cubicBezTo>
                <a:cubicBezTo>
                  <a:pt x="844" y="926"/>
                  <a:pt x="878" y="886"/>
                  <a:pt x="878" y="840"/>
                </a:cubicBezTo>
                <a:cubicBezTo>
                  <a:pt x="878" y="786"/>
                  <a:pt x="835" y="743"/>
                  <a:pt x="782" y="743"/>
                </a:cubicBezTo>
                <a:cubicBezTo>
                  <a:pt x="729" y="743"/>
                  <a:pt x="686" y="786"/>
                  <a:pt x="686" y="840"/>
                </a:cubicBezTo>
                <a:cubicBezTo>
                  <a:pt x="686" y="886"/>
                  <a:pt x="720" y="926"/>
                  <a:pt x="764" y="934"/>
                </a:cubicBezTo>
                <a:cubicBezTo>
                  <a:pt x="764" y="995"/>
                  <a:pt x="764" y="995"/>
                  <a:pt x="764" y="995"/>
                </a:cubicBezTo>
                <a:cubicBezTo>
                  <a:pt x="544" y="995"/>
                  <a:pt x="544" y="995"/>
                  <a:pt x="544" y="995"/>
                </a:cubicBezTo>
                <a:cubicBezTo>
                  <a:pt x="544" y="736"/>
                  <a:pt x="544" y="736"/>
                  <a:pt x="544" y="736"/>
                </a:cubicBezTo>
                <a:cubicBezTo>
                  <a:pt x="569" y="729"/>
                  <a:pt x="587" y="705"/>
                  <a:pt x="587" y="678"/>
                </a:cubicBezTo>
                <a:cubicBezTo>
                  <a:pt x="587" y="661"/>
                  <a:pt x="587" y="661"/>
                  <a:pt x="587" y="661"/>
                </a:cubicBezTo>
                <a:cubicBezTo>
                  <a:pt x="605" y="661"/>
                  <a:pt x="605" y="661"/>
                  <a:pt x="605" y="661"/>
                </a:cubicBezTo>
                <a:cubicBezTo>
                  <a:pt x="638" y="661"/>
                  <a:pt x="665" y="634"/>
                  <a:pt x="665" y="600"/>
                </a:cubicBezTo>
                <a:cubicBezTo>
                  <a:pt x="665" y="592"/>
                  <a:pt x="663" y="584"/>
                  <a:pt x="660" y="576"/>
                </a:cubicBezTo>
                <a:cubicBezTo>
                  <a:pt x="738" y="520"/>
                  <a:pt x="791" y="416"/>
                  <a:pt x="793" y="297"/>
                </a:cubicBezTo>
                <a:cubicBezTo>
                  <a:pt x="943" y="297"/>
                  <a:pt x="943" y="297"/>
                  <a:pt x="943" y="297"/>
                </a:cubicBezTo>
                <a:cubicBezTo>
                  <a:pt x="943" y="995"/>
                  <a:pt x="943" y="995"/>
                  <a:pt x="943" y="995"/>
                </a:cubicBezTo>
                <a:lnTo>
                  <a:pt x="799" y="995"/>
                </a:lnTo>
                <a:close/>
                <a:moveTo>
                  <a:pt x="1117" y="926"/>
                </a:moveTo>
                <a:cubicBezTo>
                  <a:pt x="1117" y="964"/>
                  <a:pt x="1086" y="995"/>
                  <a:pt x="1048" y="995"/>
                </a:cubicBezTo>
                <a:cubicBezTo>
                  <a:pt x="977" y="995"/>
                  <a:pt x="977" y="995"/>
                  <a:pt x="977" y="995"/>
                </a:cubicBezTo>
                <a:cubicBezTo>
                  <a:pt x="977" y="297"/>
                  <a:pt x="977" y="297"/>
                  <a:pt x="977" y="297"/>
                </a:cubicBezTo>
                <a:cubicBezTo>
                  <a:pt x="1048" y="297"/>
                  <a:pt x="1048" y="297"/>
                  <a:pt x="1048" y="297"/>
                </a:cubicBezTo>
                <a:cubicBezTo>
                  <a:pt x="1086" y="297"/>
                  <a:pt x="1117" y="327"/>
                  <a:pt x="1117" y="365"/>
                </a:cubicBezTo>
                <a:lnTo>
                  <a:pt x="1117" y="926"/>
                </a:lnTo>
                <a:close/>
                <a:moveTo>
                  <a:pt x="1065" y="558"/>
                </a:moveTo>
                <a:cubicBezTo>
                  <a:pt x="1065" y="733"/>
                  <a:pt x="1065" y="733"/>
                  <a:pt x="1065" y="733"/>
                </a:cubicBezTo>
                <a:cubicBezTo>
                  <a:pt x="1065" y="742"/>
                  <a:pt x="1057" y="750"/>
                  <a:pt x="1047" y="750"/>
                </a:cubicBezTo>
                <a:cubicBezTo>
                  <a:pt x="1038" y="750"/>
                  <a:pt x="1030" y="742"/>
                  <a:pt x="1030" y="733"/>
                </a:cubicBezTo>
                <a:cubicBezTo>
                  <a:pt x="1030" y="558"/>
                  <a:pt x="1030" y="558"/>
                  <a:pt x="1030" y="558"/>
                </a:cubicBezTo>
                <a:cubicBezTo>
                  <a:pt x="1030" y="548"/>
                  <a:pt x="1038" y="541"/>
                  <a:pt x="1047" y="541"/>
                </a:cubicBezTo>
                <a:cubicBezTo>
                  <a:pt x="1057" y="541"/>
                  <a:pt x="1065" y="548"/>
                  <a:pt x="1065" y="558"/>
                </a:cubicBezTo>
                <a:close/>
                <a:moveTo>
                  <a:pt x="122" y="820"/>
                </a:moveTo>
                <a:cubicBezTo>
                  <a:pt x="122" y="830"/>
                  <a:pt x="114" y="838"/>
                  <a:pt x="105" y="838"/>
                </a:cubicBezTo>
                <a:cubicBezTo>
                  <a:pt x="95" y="838"/>
                  <a:pt x="87" y="830"/>
                  <a:pt x="87" y="820"/>
                </a:cubicBezTo>
                <a:cubicBezTo>
                  <a:pt x="87" y="811"/>
                  <a:pt x="95" y="803"/>
                  <a:pt x="105" y="803"/>
                </a:cubicBezTo>
                <a:cubicBezTo>
                  <a:pt x="114" y="803"/>
                  <a:pt x="122" y="811"/>
                  <a:pt x="122" y="820"/>
                </a:cubicBezTo>
                <a:close/>
                <a:moveTo>
                  <a:pt x="87" y="471"/>
                </a:moveTo>
                <a:cubicBezTo>
                  <a:pt x="87" y="461"/>
                  <a:pt x="95" y="454"/>
                  <a:pt x="105" y="454"/>
                </a:cubicBezTo>
                <a:cubicBezTo>
                  <a:pt x="114" y="454"/>
                  <a:pt x="122" y="461"/>
                  <a:pt x="122" y="471"/>
                </a:cubicBezTo>
                <a:cubicBezTo>
                  <a:pt x="122" y="481"/>
                  <a:pt x="114" y="488"/>
                  <a:pt x="105" y="488"/>
                </a:cubicBezTo>
                <a:cubicBezTo>
                  <a:pt x="95" y="488"/>
                  <a:pt x="87" y="481"/>
                  <a:pt x="87" y="471"/>
                </a:cubicBezTo>
                <a:close/>
                <a:moveTo>
                  <a:pt x="122" y="645"/>
                </a:moveTo>
                <a:cubicBezTo>
                  <a:pt x="122" y="655"/>
                  <a:pt x="114" y="663"/>
                  <a:pt x="105" y="663"/>
                </a:cubicBezTo>
                <a:cubicBezTo>
                  <a:pt x="95" y="663"/>
                  <a:pt x="87" y="655"/>
                  <a:pt x="87" y="645"/>
                </a:cubicBezTo>
                <a:cubicBezTo>
                  <a:pt x="87" y="636"/>
                  <a:pt x="95" y="628"/>
                  <a:pt x="105" y="628"/>
                </a:cubicBezTo>
                <a:cubicBezTo>
                  <a:pt x="114" y="628"/>
                  <a:pt x="122" y="636"/>
                  <a:pt x="122" y="645"/>
                </a:cubicBezTo>
                <a:close/>
                <a:moveTo>
                  <a:pt x="1065" y="810"/>
                </a:moveTo>
                <a:cubicBezTo>
                  <a:pt x="1065" y="819"/>
                  <a:pt x="1057" y="828"/>
                  <a:pt x="1047" y="828"/>
                </a:cubicBezTo>
                <a:cubicBezTo>
                  <a:pt x="1037" y="828"/>
                  <a:pt x="1030" y="819"/>
                  <a:pt x="1030" y="810"/>
                </a:cubicBezTo>
                <a:cubicBezTo>
                  <a:pt x="1030" y="800"/>
                  <a:pt x="1037" y="792"/>
                  <a:pt x="1047" y="792"/>
                </a:cubicBezTo>
                <a:cubicBezTo>
                  <a:pt x="1057" y="792"/>
                  <a:pt x="1065" y="800"/>
                  <a:pt x="1065" y="810"/>
                </a:cubicBezTo>
                <a:close/>
                <a:moveTo>
                  <a:pt x="799" y="840"/>
                </a:moveTo>
                <a:cubicBezTo>
                  <a:pt x="799" y="849"/>
                  <a:pt x="791" y="857"/>
                  <a:pt x="782" y="857"/>
                </a:cubicBezTo>
                <a:cubicBezTo>
                  <a:pt x="772" y="857"/>
                  <a:pt x="764" y="849"/>
                  <a:pt x="764" y="840"/>
                </a:cubicBezTo>
                <a:cubicBezTo>
                  <a:pt x="764" y="830"/>
                  <a:pt x="772" y="822"/>
                  <a:pt x="782" y="822"/>
                </a:cubicBezTo>
                <a:cubicBezTo>
                  <a:pt x="791" y="822"/>
                  <a:pt x="799" y="830"/>
                  <a:pt x="799" y="8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3972F5-826F-A207-0642-723D9A2D6D7D}"/>
              </a:ext>
            </a:extLst>
          </p:cNvPr>
          <p:cNvSpPr txBox="1"/>
          <p:nvPr/>
        </p:nvSpPr>
        <p:spPr>
          <a:xfrm>
            <a:off x="4464180" y="3174763"/>
            <a:ext cx="1313427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Biotechnology</a:t>
            </a:r>
          </a:p>
        </p:txBody>
      </p:sp>
      <p:sp>
        <p:nvSpPr>
          <p:cNvPr id="24" name="Freeform 293">
            <a:extLst>
              <a:ext uri="{FF2B5EF4-FFF2-40B4-BE49-F238E27FC236}">
                <a16:creationId xmlns:a16="http://schemas.microsoft.com/office/drawing/2014/main" id="{1CEAC7E8-6360-3B9C-9A31-79A8575354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74852" y="2719814"/>
            <a:ext cx="529444" cy="446596"/>
          </a:xfrm>
          <a:custGeom>
            <a:avLst/>
            <a:gdLst>
              <a:gd name="T0" fmla="*/ 367 w 1152"/>
              <a:gd name="T1" fmla="*/ 866 h 971"/>
              <a:gd name="T2" fmla="*/ 367 w 1152"/>
              <a:gd name="T3" fmla="*/ 827 h 971"/>
              <a:gd name="T4" fmla="*/ 907 w 1152"/>
              <a:gd name="T5" fmla="*/ 827 h 971"/>
              <a:gd name="T6" fmla="*/ 907 w 1152"/>
              <a:gd name="T7" fmla="*/ 866 h 971"/>
              <a:gd name="T8" fmla="*/ 907 w 1152"/>
              <a:gd name="T9" fmla="*/ 827 h 971"/>
              <a:gd name="T10" fmla="*/ 122 w 1152"/>
              <a:gd name="T11" fmla="*/ 139 h 971"/>
              <a:gd name="T12" fmla="*/ 578 w 1152"/>
              <a:gd name="T13" fmla="*/ 121 h 971"/>
              <a:gd name="T14" fmla="*/ 596 w 1152"/>
              <a:gd name="T15" fmla="*/ 517 h 971"/>
              <a:gd name="T16" fmla="*/ 140 w 1152"/>
              <a:gd name="T17" fmla="*/ 534 h 971"/>
              <a:gd name="T18" fmla="*/ 157 w 1152"/>
              <a:gd name="T19" fmla="*/ 500 h 971"/>
              <a:gd name="T20" fmla="*/ 561 w 1152"/>
              <a:gd name="T21" fmla="*/ 157 h 971"/>
              <a:gd name="T22" fmla="*/ 157 w 1152"/>
              <a:gd name="T23" fmla="*/ 500 h 971"/>
              <a:gd name="T24" fmla="*/ 810 w 1152"/>
              <a:gd name="T25" fmla="*/ 621 h 971"/>
              <a:gd name="T26" fmla="*/ 810 w 1152"/>
              <a:gd name="T27" fmla="*/ 657 h 971"/>
              <a:gd name="T28" fmla="*/ 893 w 1152"/>
              <a:gd name="T29" fmla="*/ 639 h 971"/>
              <a:gd name="T30" fmla="*/ 1152 w 1152"/>
              <a:gd name="T31" fmla="*/ 753 h 971"/>
              <a:gd name="T32" fmla="*/ 1152 w 1152"/>
              <a:gd name="T33" fmla="*/ 788 h 971"/>
              <a:gd name="T34" fmla="*/ 1031 w 1152"/>
              <a:gd name="T35" fmla="*/ 864 h 971"/>
              <a:gd name="T36" fmla="*/ 784 w 1152"/>
              <a:gd name="T37" fmla="*/ 864 h 971"/>
              <a:gd name="T38" fmla="*/ 367 w 1152"/>
              <a:gd name="T39" fmla="*/ 971 h 971"/>
              <a:gd name="T40" fmla="*/ 76 w 1152"/>
              <a:gd name="T41" fmla="*/ 864 h 971"/>
              <a:gd name="T42" fmla="*/ 0 w 1152"/>
              <a:gd name="T43" fmla="*/ 17 h 971"/>
              <a:gd name="T44" fmla="*/ 700 w 1152"/>
              <a:gd name="T45" fmla="*/ 0 h 971"/>
              <a:gd name="T46" fmla="*/ 718 w 1152"/>
              <a:gd name="T47" fmla="*/ 165 h 971"/>
              <a:gd name="T48" fmla="*/ 979 w 1152"/>
              <a:gd name="T49" fmla="*/ 205 h 971"/>
              <a:gd name="T50" fmla="*/ 1151 w 1152"/>
              <a:gd name="T51" fmla="*/ 546 h 971"/>
              <a:gd name="T52" fmla="*/ 1152 w 1152"/>
              <a:gd name="T53" fmla="*/ 639 h 971"/>
              <a:gd name="T54" fmla="*/ 457 w 1152"/>
              <a:gd name="T55" fmla="*/ 846 h 971"/>
              <a:gd name="T56" fmla="*/ 277 w 1152"/>
              <a:gd name="T57" fmla="*/ 846 h 971"/>
              <a:gd name="T58" fmla="*/ 457 w 1152"/>
              <a:gd name="T59" fmla="*/ 846 h 971"/>
              <a:gd name="T60" fmla="*/ 35 w 1152"/>
              <a:gd name="T61" fmla="*/ 657 h 971"/>
              <a:gd name="T62" fmla="*/ 76 w 1152"/>
              <a:gd name="T63" fmla="*/ 829 h 971"/>
              <a:gd name="T64" fmla="*/ 367 w 1152"/>
              <a:gd name="T65" fmla="*/ 722 h 971"/>
              <a:gd name="T66" fmla="*/ 683 w 1152"/>
              <a:gd name="T67" fmla="*/ 829 h 971"/>
              <a:gd name="T68" fmla="*/ 683 w 1152"/>
              <a:gd name="T69" fmla="*/ 34 h 971"/>
              <a:gd name="T70" fmla="*/ 35 w 1152"/>
              <a:gd name="T71" fmla="*/ 621 h 971"/>
              <a:gd name="T72" fmla="*/ 683 w 1152"/>
              <a:gd name="T73" fmla="*/ 34 h 971"/>
              <a:gd name="T74" fmla="*/ 1107 w 1152"/>
              <a:gd name="T75" fmla="*/ 657 h 971"/>
              <a:gd name="T76" fmla="*/ 1107 w 1152"/>
              <a:gd name="T77" fmla="*/ 735 h 971"/>
              <a:gd name="T78" fmla="*/ 1117 w 1152"/>
              <a:gd name="T79" fmla="*/ 657 h 971"/>
              <a:gd name="T80" fmla="*/ 924 w 1152"/>
              <a:gd name="T81" fmla="*/ 528 h 971"/>
              <a:gd name="T82" fmla="*/ 960 w 1152"/>
              <a:gd name="T83" fmla="*/ 234 h 971"/>
              <a:gd name="T84" fmla="*/ 822 w 1152"/>
              <a:gd name="T85" fmla="*/ 200 h 971"/>
              <a:gd name="T86" fmla="*/ 997 w 1152"/>
              <a:gd name="T87" fmla="*/ 846 h 971"/>
              <a:gd name="T88" fmla="*/ 818 w 1152"/>
              <a:gd name="T89" fmla="*/ 846 h 971"/>
              <a:gd name="T90" fmla="*/ 997 w 1152"/>
              <a:gd name="T91" fmla="*/ 846 h 971"/>
              <a:gd name="T92" fmla="*/ 1117 w 1152"/>
              <a:gd name="T93" fmla="*/ 770 h 971"/>
              <a:gd name="T94" fmla="*/ 1033 w 1152"/>
              <a:gd name="T95" fmla="*/ 696 h 971"/>
              <a:gd name="T96" fmla="*/ 1117 w 1152"/>
              <a:gd name="T97" fmla="*/ 621 h 971"/>
              <a:gd name="T98" fmla="*/ 810 w 1152"/>
              <a:gd name="T99" fmla="*/ 563 h 971"/>
              <a:gd name="T100" fmla="*/ 810 w 1152"/>
              <a:gd name="T101" fmla="*/ 528 h 971"/>
              <a:gd name="T102" fmla="*/ 793 w 1152"/>
              <a:gd name="T103" fmla="*/ 361 h 971"/>
              <a:gd name="T104" fmla="*/ 787 w 1152"/>
              <a:gd name="T105" fmla="*/ 200 h 971"/>
              <a:gd name="T106" fmla="*/ 718 w 1152"/>
              <a:gd name="T107" fmla="*/ 829 h 971"/>
              <a:gd name="T108" fmla="*/ 907 w 1152"/>
              <a:gd name="T109" fmla="*/ 722 h 971"/>
              <a:gd name="T110" fmla="*/ 1076 w 1152"/>
              <a:gd name="T111" fmla="*/ 829 h 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152" h="971">
                <a:moveTo>
                  <a:pt x="386" y="846"/>
                </a:moveTo>
                <a:cubicBezTo>
                  <a:pt x="386" y="857"/>
                  <a:pt x="378" y="866"/>
                  <a:pt x="367" y="866"/>
                </a:cubicBezTo>
                <a:cubicBezTo>
                  <a:pt x="356" y="866"/>
                  <a:pt x="348" y="857"/>
                  <a:pt x="348" y="846"/>
                </a:cubicBezTo>
                <a:cubicBezTo>
                  <a:pt x="348" y="836"/>
                  <a:pt x="356" y="827"/>
                  <a:pt x="367" y="827"/>
                </a:cubicBezTo>
                <a:cubicBezTo>
                  <a:pt x="378" y="827"/>
                  <a:pt x="386" y="836"/>
                  <a:pt x="386" y="846"/>
                </a:cubicBezTo>
                <a:close/>
                <a:moveTo>
                  <a:pt x="907" y="827"/>
                </a:moveTo>
                <a:cubicBezTo>
                  <a:pt x="897" y="827"/>
                  <a:pt x="888" y="836"/>
                  <a:pt x="888" y="846"/>
                </a:cubicBezTo>
                <a:cubicBezTo>
                  <a:pt x="888" y="857"/>
                  <a:pt x="897" y="866"/>
                  <a:pt x="907" y="866"/>
                </a:cubicBezTo>
                <a:cubicBezTo>
                  <a:pt x="918" y="866"/>
                  <a:pt x="927" y="857"/>
                  <a:pt x="927" y="846"/>
                </a:cubicBezTo>
                <a:cubicBezTo>
                  <a:pt x="927" y="836"/>
                  <a:pt x="918" y="827"/>
                  <a:pt x="907" y="827"/>
                </a:cubicBezTo>
                <a:close/>
                <a:moveTo>
                  <a:pt x="122" y="517"/>
                </a:moveTo>
                <a:cubicBezTo>
                  <a:pt x="122" y="139"/>
                  <a:pt x="122" y="139"/>
                  <a:pt x="122" y="139"/>
                </a:cubicBezTo>
                <a:cubicBezTo>
                  <a:pt x="122" y="130"/>
                  <a:pt x="130" y="121"/>
                  <a:pt x="140" y="121"/>
                </a:cubicBezTo>
                <a:cubicBezTo>
                  <a:pt x="578" y="121"/>
                  <a:pt x="578" y="121"/>
                  <a:pt x="578" y="121"/>
                </a:cubicBezTo>
                <a:cubicBezTo>
                  <a:pt x="588" y="121"/>
                  <a:pt x="596" y="130"/>
                  <a:pt x="596" y="139"/>
                </a:cubicBezTo>
                <a:cubicBezTo>
                  <a:pt x="596" y="517"/>
                  <a:pt x="596" y="517"/>
                  <a:pt x="596" y="517"/>
                </a:cubicBezTo>
                <a:cubicBezTo>
                  <a:pt x="596" y="526"/>
                  <a:pt x="588" y="534"/>
                  <a:pt x="578" y="534"/>
                </a:cubicBezTo>
                <a:cubicBezTo>
                  <a:pt x="140" y="534"/>
                  <a:pt x="140" y="534"/>
                  <a:pt x="140" y="534"/>
                </a:cubicBezTo>
                <a:cubicBezTo>
                  <a:pt x="130" y="534"/>
                  <a:pt x="122" y="526"/>
                  <a:pt x="122" y="517"/>
                </a:cubicBezTo>
                <a:close/>
                <a:moveTo>
                  <a:pt x="157" y="500"/>
                </a:moveTo>
                <a:cubicBezTo>
                  <a:pt x="561" y="500"/>
                  <a:pt x="561" y="500"/>
                  <a:pt x="561" y="500"/>
                </a:cubicBezTo>
                <a:cubicBezTo>
                  <a:pt x="561" y="157"/>
                  <a:pt x="561" y="157"/>
                  <a:pt x="561" y="157"/>
                </a:cubicBezTo>
                <a:cubicBezTo>
                  <a:pt x="157" y="157"/>
                  <a:pt x="157" y="157"/>
                  <a:pt x="157" y="157"/>
                </a:cubicBezTo>
                <a:lnTo>
                  <a:pt x="157" y="500"/>
                </a:lnTo>
                <a:close/>
                <a:moveTo>
                  <a:pt x="876" y="621"/>
                </a:moveTo>
                <a:cubicBezTo>
                  <a:pt x="810" y="621"/>
                  <a:pt x="810" y="621"/>
                  <a:pt x="810" y="621"/>
                </a:cubicBezTo>
                <a:cubicBezTo>
                  <a:pt x="801" y="621"/>
                  <a:pt x="793" y="629"/>
                  <a:pt x="793" y="639"/>
                </a:cubicBezTo>
                <a:cubicBezTo>
                  <a:pt x="793" y="649"/>
                  <a:pt x="801" y="657"/>
                  <a:pt x="810" y="657"/>
                </a:cubicBezTo>
                <a:cubicBezTo>
                  <a:pt x="876" y="657"/>
                  <a:pt x="876" y="657"/>
                  <a:pt x="876" y="657"/>
                </a:cubicBezTo>
                <a:cubicBezTo>
                  <a:pt x="885" y="657"/>
                  <a:pt x="893" y="649"/>
                  <a:pt x="893" y="639"/>
                </a:cubicBezTo>
                <a:cubicBezTo>
                  <a:pt x="893" y="629"/>
                  <a:pt x="885" y="621"/>
                  <a:pt x="876" y="621"/>
                </a:cubicBezTo>
                <a:close/>
                <a:moveTo>
                  <a:pt x="1152" y="753"/>
                </a:moveTo>
                <a:cubicBezTo>
                  <a:pt x="1152" y="753"/>
                  <a:pt x="1152" y="753"/>
                  <a:pt x="1152" y="753"/>
                </a:cubicBezTo>
                <a:cubicBezTo>
                  <a:pt x="1152" y="788"/>
                  <a:pt x="1152" y="788"/>
                  <a:pt x="1152" y="788"/>
                </a:cubicBezTo>
                <a:cubicBezTo>
                  <a:pt x="1152" y="830"/>
                  <a:pt x="1118" y="864"/>
                  <a:pt x="1076" y="864"/>
                </a:cubicBezTo>
                <a:cubicBezTo>
                  <a:pt x="1031" y="864"/>
                  <a:pt x="1031" y="864"/>
                  <a:pt x="1031" y="864"/>
                </a:cubicBezTo>
                <a:cubicBezTo>
                  <a:pt x="1022" y="924"/>
                  <a:pt x="970" y="971"/>
                  <a:pt x="907" y="971"/>
                </a:cubicBezTo>
                <a:cubicBezTo>
                  <a:pt x="844" y="971"/>
                  <a:pt x="793" y="924"/>
                  <a:pt x="784" y="864"/>
                </a:cubicBezTo>
                <a:cubicBezTo>
                  <a:pt x="490" y="864"/>
                  <a:pt x="490" y="864"/>
                  <a:pt x="490" y="864"/>
                </a:cubicBezTo>
                <a:cubicBezTo>
                  <a:pt x="482" y="924"/>
                  <a:pt x="430" y="971"/>
                  <a:pt x="367" y="971"/>
                </a:cubicBezTo>
                <a:cubicBezTo>
                  <a:pt x="304" y="971"/>
                  <a:pt x="252" y="924"/>
                  <a:pt x="244" y="864"/>
                </a:cubicBezTo>
                <a:cubicBezTo>
                  <a:pt x="76" y="864"/>
                  <a:pt x="76" y="864"/>
                  <a:pt x="76" y="864"/>
                </a:cubicBezTo>
                <a:cubicBezTo>
                  <a:pt x="34" y="864"/>
                  <a:pt x="0" y="830"/>
                  <a:pt x="0" y="788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7"/>
                  <a:pt x="8" y="0"/>
                  <a:pt x="18" y="0"/>
                </a:cubicBezTo>
                <a:cubicBezTo>
                  <a:pt x="700" y="0"/>
                  <a:pt x="700" y="0"/>
                  <a:pt x="700" y="0"/>
                </a:cubicBezTo>
                <a:cubicBezTo>
                  <a:pt x="710" y="0"/>
                  <a:pt x="718" y="7"/>
                  <a:pt x="718" y="17"/>
                </a:cubicBezTo>
                <a:cubicBezTo>
                  <a:pt x="718" y="165"/>
                  <a:pt x="718" y="165"/>
                  <a:pt x="718" y="165"/>
                </a:cubicBezTo>
                <a:cubicBezTo>
                  <a:pt x="840" y="165"/>
                  <a:pt x="840" y="165"/>
                  <a:pt x="840" y="165"/>
                </a:cubicBezTo>
                <a:cubicBezTo>
                  <a:pt x="891" y="165"/>
                  <a:pt x="939" y="178"/>
                  <a:pt x="979" y="205"/>
                </a:cubicBezTo>
                <a:cubicBezTo>
                  <a:pt x="1058" y="256"/>
                  <a:pt x="1152" y="357"/>
                  <a:pt x="1151" y="546"/>
                </a:cubicBezTo>
                <a:cubicBezTo>
                  <a:pt x="1151" y="546"/>
                  <a:pt x="1151" y="546"/>
                  <a:pt x="1151" y="546"/>
                </a:cubicBezTo>
                <a:cubicBezTo>
                  <a:pt x="1152" y="637"/>
                  <a:pt x="1152" y="637"/>
                  <a:pt x="1152" y="637"/>
                </a:cubicBezTo>
                <a:cubicBezTo>
                  <a:pt x="1152" y="637"/>
                  <a:pt x="1152" y="638"/>
                  <a:pt x="1152" y="639"/>
                </a:cubicBezTo>
                <a:lnTo>
                  <a:pt x="1152" y="753"/>
                </a:lnTo>
                <a:close/>
                <a:moveTo>
                  <a:pt x="457" y="846"/>
                </a:moveTo>
                <a:cubicBezTo>
                  <a:pt x="457" y="797"/>
                  <a:pt x="417" y="756"/>
                  <a:pt x="367" y="756"/>
                </a:cubicBezTo>
                <a:cubicBezTo>
                  <a:pt x="318" y="756"/>
                  <a:pt x="277" y="797"/>
                  <a:pt x="277" y="846"/>
                </a:cubicBezTo>
                <a:cubicBezTo>
                  <a:pt x="277" y="896"/>
                  <a:pt x="318" y="936"/>
                  <a:pt x="367" y="936"/>
                </a:cubicBezTo>
                <a:cubicBezTo>
                  <a:pt x="417" y="936"/>
                  <a:pt x="457" y="896"/>
                  <a:pt x="457" y="846"/>
                </a:cubicBezTo>
                <a:close/>
                <a:moveTo>
                  <a:pt x="683" y="657"/>
                </a:moveTo>
                <a:cubicBezTo>
                  <a:pt x="35" y="657"/>
                  <a:pt x="35" y="657"/>
                  <a:pt x="35" y="657"/>
                </a:cubicBezTo>
                <a:cubicBezTo>
                  <a:pt x="35" y="788"/>
                  <a:pt x="35" y="788"/>
                  <a:pt x="35" y="788"/>
                </a:cubicBezTo>
                <a:cubicBezTo>
                  <a:pt x="35" y="810"/>
                  <a:pt x="53" y="829"/>
                  <a:pt x="76" y="829"/>
                </a:cubicBezTo>
                <a:cubicBezTo>
                  <a:pt x="244" y="829"/>
                  <a:pt x="244" y="829"/>
                  <a:pt x="244" y="829"/>
                </a:cubicBezTo>
                <a:cubicBezTo>
                  <a:pt x="252" y="768"/>
                  <a:pt x="304" y="722"/>
                  <a:pt x="367" y="722"/>
                </a:cubicBezTo>
                <a:cubicBezTo>
                  <a:pt x="430" y="722"/>
                  <a:pt x="482" y="768"/>
                  <a:pt x="490" y="829"/>
                </a:cubicBezTo>
                <a:cubicBezTo>
                  <a:pt x="683" y="829"/>
                  <a:pt x="683" y="829"/>
                  <a:pt x="683" y="829"/>
                </a:cubicBezTo>
                <a:lnTo>
                  <a:pt x="683" y="657"/>
                </a:lnTo>
                <a:close/>
                <a:moveTo>
                  <a:pt x="683" y="34"/>
                </a:moveTo>
                <a:cubicBezTo>
                  <a:pt x="35" y="34"/>
                  <a:pt x="35" y="34"/>
                  <a:pt x="35" y="34"/>
                </a:cubicBezTo>
                <a:cubicBezTo>
                  <a:pt x="35" y="621"/>
                  <a:pt x="35" y="621"/>
                  <a:pt x="35" y="621"/>
                </a:cubicBezTo>
                <a:cubicBezTo>
                  <a:pt x="683" y="621"/>
                  <a:pt x="683" y="621"/>
                  <a:pt x="683" y="621"/>
                </a:cubicBezTo>
                <a:lnTo>
                  <a:pt x="683" y="34"/>
                </a:lnTo>
                <a:close/>
                <a:moveTo>
                  <a:pt x="1117" y="657"/>
                </a:moveTo>
                <a:cubicBezTo>
                  <a:pt x="1107" y="657"/>
                  <a:pt x="1107" y="657"/>
                  <a:pt x="1107" y="657"/>
                </a:cubicBezTo>
                <a:cubicBezTo>
                  <a:pt x="1085" y="657"/>
                  <a:pt x="1068" y="674"/>
                  <a:pt x="1068" y="696"/>
                </a:cubicBezTo>
                <a:cubicBezTo>
                  <a:pt x="1068" y="718"/>
                  <a:pt x="1085" y="735"/>
                  <a:pt x="1107" y="735"/>
                </a:cubicBezTo>
                <a:cubicBezTo>
                  <a:pt x="1117" y="735"/>
                  <a:pt x="1117" y="735"/>
                  <a:pt x="1117" y="735"/>
                </a:cubicBezTo>
                <a:lnTo>
                  <a:pt x="1117" y="657"/>
                </a:lnTo>
                <a:close/>
                <a:moveTo>
                  <a:pt x="822" y="340"/>
                </a:moveTo>
                <a:cubicBezTo>
                  <a:pt x="874" y="391"/>
                  <a:pt x="908" y="454"/>
                  <a:pt x="924" y="528"/>
                </a:cubicBezTo>
                <a:cubicBezTo>
                  <a:pt x="1116" y="528"/>
                  <a:pt x="1116" y="528"/>
                  <a:pt x="1116" y="528"/>
                </a:cubicBezTo>
                <a:cubicBezTo>
                  <a:pt x="1111" y="366"/>
                  <a:pt x="1029" y="279"/>
                  <a:pt x="960" y="234"/>
                </a:cubicBezTo>
                <a:cubicBezTo>
                  <a:pt x="926" y="211"/>
                  <a:pt x="884" y="200"/>
                  <a:pt x="840" y="200"/>
                </a:cubicBezTo>
                <a:cubicBezTo>
                  <a:pt x="822" y="200"/>
                  <a:pt x="822" y="200"/>
                  <a:pt x="822" y="200"/>
                </a:cubicBezTo>
                <a:lnTo>
                  <a:pt x="822" y="340"/>
                </a:lnTo>
                <a:close/>
                <a:moveTo>
                  <a:pt x="997" y="846"/>
                </a:moveTo>
                <a:cubicBezTo>
                  <a:pt x="997" y="797"/>
                  <a:pt x="957" y="756"/>
                  <a:pt x="907" y="756"/>
                </a:cubicBezTo>
                <a:cubicBezTo>
                  <a:pt x="858" y="756"/>
                  <a:pt x="818" y="797"/>
                  <a:pt x="818" y="846"/>
                </a:cubicBezTo>
                <a:cubicBezTo>
                  <a:pt x="818" y="896"/>
                  <a:pt x="858" y="936"/>
                  <a:pt x="907" y="936"/>
                </a:cubicBezTo>
                <a:cubicBezTo>
                  <a:pt x="957" y="936"/>
                  <a:pt x="997" y="896"/>
                  <a:pt x="997" y="846"/>
                </a:cubicBezTo>
                <a:close/>
                <a:moveTo>
                  <a:pt x="1117" y="788"/>
                </a:moveTo>
                <a:cubicBezTo>
                  <a:pt x="1117" y="770"/>
                  <a:pt x="1117" y="770"/>
                  <a:pt x="1117" y="770"/>
                </a:cubicBezTo>
                <a:cubicBezTo>
                  <a:pt x="1107" y="770"/>
                  <a:pt x="1107" y="770"/>
                  <a:pt x="1107" y="770"/>
                </a:cubicBezTo>
                <a:cubicBezTo>
                  <a:pt x="1066" y="770"/>
                  <a:pt x="1033" y="737"/>
                  <a:pt x="1033" y="696"/>
                </a:cubicBezTo>
                <a:cubicBezTo>
                  <a:pt x="1033" y="655"/>
                  <a:pt x="1066" y="621"/>
                  <a:pt x="1107" y="621"/>
                </a:cubicBezTo>
                <a:cubicBezTo>
                  <a:pt x="1117" y="621"/>
                  <a:pt x="1117" y="621"/>
                  <a:pt x="1117" y="621"/>
                </a:cubicBezTo>
                <a:cubicBezTo>
                  <a:pt x="1117" y="563"/>
                  <a:pt x="1117" y="563"/>
                  <a:pt x="1117" y="563"/>
                </a:cubicBezTo>
                <a:cubicBezTo>
                  <a:pt x="810" y="563"/>
                  <a:pt x="810" y="563"/>
                  <a:pt x="810" y="563"/>
                </a:cubicBezTo>
                <a:cubicBezTo>
                  <a:pt x="801" y="563"/>
                  <a:pt x="793" y="555"/>
                  <a:pt x="793" y="546"/>
                </a:cubicBezTo>
                <a:cubicBezTo>
                  <a:pt x="793" y="536"/>
                  <a:pt x="801" y="528"/>
                  <a:pt x="810" y="528"/>
                </a:cubicBezTo>
                <a:cubicBezTo>
                  <a:pt x="888" y="528"/>
                  <a:pt x="888" y="528"/>
                  <a:pt x="888" y="528"/>
                </a:cubicBezTo>
                <a:cubicBezTo>
                  <a:pt x="872" y="462"/>
                  <a:pt x="840" y="406"/>
                  <a:pt x="793" y="361"/>
                </a:cubicBezTo>
                <a:cubicBezTo>
                  <a:pt x="790" y="357"/>
                  <a:pt x="788" y="352"/>
                  <a:pt x="788" y="348"/>
                </a:cubicBezTo>
                <a:cubicBezTo>
                  <a:pt x="787" y="200"/>
                  <a:pt x="787" y="200"/>
                  <a:pt x="787" y="200"/>
                </a:cubicBezTo>
                <a:cubicBezTo>
                  <a:pt x="718" y="200"/>
                  <a:pt x="718" y="200"/>
                  <a:pt x="718" y="200"/>
                </a:cubicBezTo>
                <a:cubicBezTo>
                  <a:pt x="718" y="829"/>
                  <a:pt x="718" y="829"/>
                  <a:pt x="718" y="829"/>
                </a:cubicBezTo>
                <a:cubicBezTo>
                  <a:pt x="784" y="829"/>
                  <a:pt x="784" y="829"/>
                  <a:pt x="784" y="829"/>
                </a:cubicBezTo>
                <a:cubicBezTo>
                  <a:pt x="793" y="768"/>
                  <a:pt x="844" y="722"/>
                  <a:pt x="907" y="722"/>
                </a:cubicBezTo>
                <a:cubicBezTo>
                  <a:pt x="970" y="722"/>
                  <a:pt x="1022" y="768"/>
                  <a:pt x="1031" y="829"/>
                </a:cubicBezTo>
                <a:cubicBezTo>
                  <a:pt x="1076" y="829"/>
                  <a:pt x="1076" y="829"/>
                  <a:pt x="1076" y="829"/>
                </a:cubicBezTo>
                <a:cubicBezTo>
                  <a:pt x="1099" y="829"/>
                  <a:pt x="1117" y="810"/>
                  <a:pt x="1117" y="78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74682-B026-D6A2-7E5A-A17B8D43DDCA}"/>
              </a:ext>
            </a:extLst>
          </p:cNvPr>
          <p:cNvSpPr txBox="1"/>
          <p:nvPr/>
        </p:nvSpPr>
        <p:spPr>
          <a:xfrm>
            <a:off x="5965374" y="3180765"/>
            <a:ext cx="1324392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Transportation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696C7CBD-65E2-E57F-E83E-0129253D7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4242" y="2694555"/>
            <a:ext cx="467371" cy="4673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86E9AFE-D4BD-05BB-7381-00895B893CEB}"/>
              </a:ext>
            </a:extLst>
          </p:cNvPr>
          <p:cNvSpPr txBox="1"/>
          <p:nvPr/>
        </p:nvSpPr>
        <p:spPr>
          <a:xfrm>
            <a:off x="7477480" y="3180765"/>
            <a:ext cx="1185187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640AFA40-CB6E-2328-D17B-620699D51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033029" y="2587977"/>
            <a:ext cx="594360" cy="5943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6054C7-A04F-2C40-BBF3-F672FFBCF4BE}"/>
              </a:ext>
            </a:extLst>
          </p:cNvPr>
          <p:cNvSpPr txBox="1"/>
          <p:nvPr/>
        </p:nvSpPr>
        <p:spPr>
          <a:xfrm>
            <a:off x="8990088" y="3161926"/>
            <a:ext cx="680242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Energy</a:t>
            </a:r>
          </a:p>
        </p:txBody>
      </p:sp>
      <p:sp>
        <p:nvSpPr>
          <p:cNvPr id="30" name="Freeform 590">
            <a:extLst>
              <a:ext uri="{FF2B5EF4-FFF2-40B4-BE49-F238E27FC236}">
                <a16:creationId xmlns:a16="http://schemas.microsoft.com/office/drawing/2014/main" id="{9FE500D1-D12C-61D2-D64A-07CED7D8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265538" y="2610975"/>
            <a:ext cx="534072" cy="524865"/>
          </a:xfrm>
          <a:custGeom>
            <a:avLst/>
            <a:gdLst>
              <a:gd name="T0" fmla="*/ 960 w 1152"/>
              <a:gd name="T1" fmla="*/ 340 h 1133"/>
              <a:gd name="T2" fmla="*/ 17 w 1152"/>
              <a:gd name="T3" fmla="*/ 393 h 1133"/>
              <a:gd name="T4" fmla="*/ 0 w 1152"/>
              <a:gd name="T5" fmla="*/ 732 h 1133"/>
              <a:gd name="T6" fmla="*/ 103 w 1152"/>
              <a:gd name="T7" fmla="*/ 821 h 1133"/>
              <a:gd name="T8" fmla="*/ 0 w 1152"/>
              <a:gd name="T9" fmla="*/ 1012 h 1133"/>
              <a:gd name="T10" fmla="*/ 239 w 1152"/>
              <a:gd name="T11" fmla="*/ 1030 h 1133"/>
              <a:gd name="T12" fmla="*/ 875 w 1152"/>
              <a:gd name="T13" fmla="*/ 1133 h 1133"/>
              <a:gd name="T14" fmla="*/ 893 w 1152"/>
              <a:gd name="T15" fmla="*/ 893 h 1133"/>
              <a:gd name="T16" fmla="*/ 962 w 1152"/>
              <a:gd name="T17" fmla="*/ 792 h 1133"/>
              <a:gd name="T18" fmla="*/ 995 w 1152"/>
              <a:gd name="T19" fmla="*/ 410 h 1133"/>
              <a:gd name="T20" fmla="*/ 1134 w 1152"/>
              <a:gd name="T21" fmla="*/ 201 h 1133"/>
              <a:gd name="T22" fmla="*/ 1134 w 1152"/>
              <a:gd name="T23" fmla="*/ 166 h 1133"/>
              <a:gd name="T24" fmla="*/ 35 w 1152"/>
              <a:gd name="T25" fmla="*/ 1012 h 1133"/>
              <a:gd name="T26" fmla="*/ 206 w 1152"/>
              <a:gd name="T27" fmla="*/ 1012 h 1133"/>
              <a:gd name="T28" fmla="*/ 960 w 1152"/>
              <a:gd name="T29" fmla="*/ 1012 h 1133"/>
              <a:gd name="T30" fmla="*/ 790 w 1152"/>
              <a:gd name="T31" fmla="*/ 1012 h 1133"/>
              <a:gd name="T32" fmla="*/ 960 w 1152"/>
              <a:gd name="T33" fmla="*/ 1012 h 1133"/>
              <a:gd name="T34" fmla="*/ 756 w 1152"/>
              <a:gd name="T35" fmla="*/ 994 h 1133"/>
              <a:gd name="T36" fmla="*/ 138 w 1152"/>
              <a:gd name="T37" fmla="*/ 893 h 1133"/>
              <a:gd name="T38" fmla="*/ 177 w 1152"/>
              <a:gd name="T39" fmla="*/ 830 h 1133"/>
              <a:gd name="T40" fmla="*/ 647 w 1152"/>
              <a:gd name="T41" fmla="*/ 774 h 1133"/>
              <a:gd name="T42" fmla="*/ 858 w 1152"/>
              <a:gd name="T43" fmla="*/ 893 h 1133"/>
              <a:gd name="T44" fmla="*/ 944 w 1152"/>
              <a:gd name="T45" fmla="*/ 762 h 1133"/>
              <a:gd name="T46" fmla="*/ 326 w 1152"/>
              <a:gd name="T47" fmla="*/ 746 h 1133"/>
              <a:gd name="T48" fmla="*/ 35 w 1152"/>
              <a:gd name="T49" fmla="*/ 732 h 1133"/>
              <a:gd name="T50" fmla="*/ 960 w 1152"/>
              <a:gd name="T51" fmla="*/ 428 h 1133"/>
              <a:gd name="T52" fmla="*/ 144 w 1152"/>
              <a:gd name="T53" fmla="*/ 1012 h 1133"/>
              <a:gd name="T54" fmla="*/ 96 w 1152"/>
              <a:gd name="T55" fmla="*/ 1012 h 1133"/>
              <a:gd name="T56" fmla="*/ 144 w 1152"/>
              <a:gd name="T57" fmla="*/ 1012 h 1133"/>
              <a:gd name="T58" fmla="*/ 898 w 1152"/>
              <a:gd name="T59" fmla="*/ 1012 h 1133"/>
              <a:gd name="T60" fmla="*/ 851 w 1152"/>
              <a:gd name="T61" fmla="*/ 1012 h 1133"/>
              <a:gd name="T62" fmla="*/ 192 w 1152"/>
              <a:gd name="T63" fmla="*/ 350 h 1133"/>
              <a:gd name="T64" fmla="*/ 759 w 1152"/>
              <a:gd name="T65" fmla="*/ 350 h 1133"/>
              <a:gd name="T66" fmla="*/ 821 w 1152"/>
              <a:gd name="T67" fmla="*/ 332 h 1133"/>
              <a:gd name="T68" fmla="*/ 776 w 1152"/>
              <a:gd name="T69" fmla="*/ 315 h 1133"/>
              <a:gd name="T70" fmla="*/ 515 w 1152"/>
              <a:gd name="T71" fmla="*/ 17 h 1133"/>
              <a:gd name="T72" fmla="*/ 480 w 1152"/>
              <a:gd name="T73" fmla="*/ 17 h 1133"/>
              <a:gd name="T74" fmla="*/ 219 w 1152"/>
              <a:gd name="T75" fmla="*/ 315 h 1133"/>
              <a:gd name="T76" fmla="*/ 174 w 1152"/>
              <a:gd name="T77" fmla="*/ 332 h 1133"/>
              <a:gd name="T78" fmla="*/ 497 w 1152"/>
              <a:gd name="T79" fmla="*/ 88 h 1133"/>
              <a:gd name="T80" fmla="*/ 254 w 1152"/>
              <a:gd name="T81" fmla="*/ 315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152" h="1133">
                <a:moveTo>
                  <a:pt x="1134" y="166"/>
                </a:moveTo>
                <a:cubicBezTo>
                  <a:pt x="1038" y="166"/>
                  <a:pt x="960" y="244"/>
                  <a:pt x="960" y="340"/>
                </a:cubicBezTo>
                <a:cubicBezTo>
                  <a:pt x="960" y="393"/>
                  <a:pt x="960" y="393"/>
                  <a:pt x="960" y="393"/>
                </a:cubicBezTo>
                <a:cubicBezTo>
                  <a:pt x="17" y="393"/>
                  <a:pt x="17" y="393"/>
                  <a:pt x="17" y="393"/>
                </a:cubicBezTo>
                <a:cubicBezTo>
                  <a:pt x="8" y="393"/>
                  <a:pt x="0" y="401"/>
                  <a:pt x="0" y="410"/>
                </a:cubicBezTo>
                <a:cubicBezTo>
                  <a:pt x="0" y="732"/>
                  <a:pt x="0" y="732"/>
                  <a:pt x="0" y="732"/>
                </a:cubicBezTo>
                <a:cubicBezTo>
                  <a:pt x="0" y="757"/>
                  <a:pt x="13" y="780"/>
                  <a:pt x="33" y="792"/>
                </a:cubicBezTo>
                <a:cubicBezTo>
                  <a:pt x="55" y="805"/>
                  <a:pt x="78" y="814"/>
                  <a:pt x="103" y="821"/>
                </a:cubicBezTo>
                <a:cubicBezTo>
                  <a:pt x="103" y="893"/>
                  <a:pt x="103" y="893"/>
                  <a:pt x="103" y="893"/>
                </a:cubicBezTo>
                <a:cubicBezTo>
                  <a:pt x="45" y="902"/>
                  <a:pt x="0" y="952"/>
                  <a:pt x="0" y="1012"/>
                </a:cubicBezTo>
                <a:cubicBezTo>
                  <a:pt x="0" y="1078"/>
                  <a:pt x="54" y="1133"/>
                  <a:pt x="120" y="1133"/>
                </a:cubicBezTo>
                <a:cubicBezTo>
                  <a:pt x="180" y="1133"/>
                  <a:pt x="231" y="1088"/>
                  <a:pt x="239" y="1030"/>
                </a:cubicBezTo>
                <a:cubicBezTo>
                  <a:pt x="756" y="1030"/>
                  <a:pt x="756" y="1030"/>
                  <a:pt x="756" y="1030"/>
                </a:cubicBezTo>
                <a:cubicBezTo>
                  <a:pt x="765" y="1088"/>
                  <a:pt x="815" y="1133"/>
                  <a:pt x="875" y="1133"/>
                </a:cubicBezTo>
                <a:cubicBezTo>
                  <a:pt x="941" y="1133"/>
                  <a:pt x="995" y="1078"/>
                  <a:pt x="995" y="1012"/>
                </a:cubicBezTo>
                <a:cubicBezTo>
                  <a:pt x="995" y="952"/>
                  <a:pt x="951" y="902"/>
                  <a:pt x="893" y="893"/>
                </a:cubicBezTo>
                <a:cubicBezTo>
                  <a:pt x="893" y="820"/>
                  <a:pt x="893" y="820"/>
                  <a:pt x="893" y="820"/>
                </a:cubicBezTo>
                <a:cubicBezTo>
                  <a:pt x="917" y="814"/>
                  <a:pt x="940" y="805"/>
                  <a:pt x="962" y="792"/>
                </a:cubicBezTo>
                <a:cubicBezTo>
                  <a:pt x="983" y="780"/>
                  <a:pt x="995" y="757"/>
                  <a:pt x="995" y="732"/>
                </a:cubicBezTo>
                <a:cubicBezTo>
                  <a:pt x="995" y="410"/>
                  <a:pt x="995" y="410"/>
                  <a:pt x="995" y="410"/>
                </a:cubicBezTo>
                <a:cubicBezTo>
                  <a:pt x="995" y="340"/>
                  <a:pt x="995" y="340"/>
                  <a:pt x="995" y="340"/>
                </a:cubicBezTo>
                <a:cubicBezTo>
                  <a:pt x="995" y="264"/>
                  <a:pt x="1058" y="201"/>
                  <a:pt x="1134" y="201"/>
                </a:cubicBezTo>
                <a:cubicBezTo>
                  <a:pt x="1144" y="201"/>
                  <a:pt x="1152" y="193"/>
                  <a:pt x="1152" y="184"/>
                </a:cubicBezTo>
                <a:cubicBezTo>
                  <a:pt x="1152" y="174"/>
                  <a:pt x="1144" y="166"/>
                  <a:pt x="1134" y="166"/>
                </a:cubicBezTo>
                <a:close/>
                <a:moveTo>
                  <a:pt x="120" y="1097"/>
                </a:moveTo>
                <a:cubicBezTo>
                  <a:pt x="73" y="1097"/>
                  <a:pt x="35" y="1059"/>
                  <a:pt x="35" y="1012"/>
                </a:cubicBezTo>
                <a:cubicBezTo>
                  <a:pt x="35" y="965"/>
                  <a:pt x="73" y="926"/>
                  <a:pt x="120" y="926"/>
                </a:cubicBezTo>
                <a:cubicBezTo>
                  <a:pt x="167" y="926"/>
                  <a:pt x="206" y="965"/>
                  <a:pt x="206" y="1012"/>
                </a:cubicBezTo>
                <a:cubicBezTo>
                  <a:pt x="206" y="1059"/>
                  <a:pt x="167" y="1097"/>
                  <a:pt x="120" y="1097"/>
                </a:cubicBezTo>
                <a:close/>
                <a:moveTo>
                  <a:pt x="960" y="1012"/>
                </a:moveTo>
                <a:cubicBezTo>
                  <a:pt x="960" y="1059"/>
                  <a:pt x="922" y="1097"/>
                  <a:pt x="875" y="1097"/>
                </a:cubicBezTo>
                <a:cubicBezTo>
                  <a:pt x="828" y="1097"/>
                  <a:pt x="790" y="1059"/>
                  <a:pt x="790" y="1012"/>
                </a:cubicBezTo>
                <a:cubicBezTo>
                  <a:pt x="790" y="965"/>
                  <a:pt x="828" y="926"/>
                  <a:pt x="875" y="926"/>
                </a:cubicBezTo>
                <a:cubicBezTo>
                  <a:pt x="922" y="926"/>
                  <a:pt x="960" y="965"/>
                  <a:pt x="960" y="1012"/>
                </a:cubicBezTo>
                <a:close/>
                <a:moveTo>
                  <a:pt x="858" y="893"/>
                </a:moveTo>
                <a:cubicBezTo>
                  <a:pt x="805" y="901"/>
                  <a:pt x="764" y="942"/>
                  <a:pt x="756" y="994"/>
                </a:cubicBezTo>
                <a:cubicBezTo>
                  <a:pt x="239" y="994"/>
                  <a:pt x="239" y="994"/>
                  <a:pt x="239" y="994"/>
                </a:cubicBezTo>
                <a:cubicBezTo>
                  <a:pt x="231" y="942"/>
                  <a:pt x="190" y="901"/>
                  <a:pt x="138" y="893"/>
                </a:cubicBezTo>
                <a:cubicBezTo>
                  <a:pt x="138" y="827"/>
                  <a:pt x="138" y="827"/>
                  <a:pt x="138" y="827"/>
                </a:cubicBezTo>
                <a:cubicBezTo>
                  <a:pt x="151" y="829"/>
                  <a:pt x="164" y="830"/>
                  <a:pt x="177" y="830"/>
                </a:cubicBezTo>
                <a:cubicBezTo>
                  <a:pt x="239" y="830"/>
                  <a:pt x="301" y="811"/>
                  <a:pt x="348" y="774"/>
                </a:cubicBezTo>
                <a:cubicBezTo>
                  <a:pt x="431" y="708"/>
                  <a:pt x="565" y="708"/>
                  <a:pt x="647" y="774"/>
                </a:cubicBezTo>
                <a:cubicBezTo>
                  <a:pt x="704" y="819"/>
                  <a:pt x="783" y="837"/>
                  <a:pt x="858" y="827"/>
                </a:cubicBezTo>
                <a:lnTo>
                  <a:pt x="858" y="893"/>
                </a:lnTo>
                <a:close/>
                <a:moveTo>
                  <a:pt x="960" y="732"/>
                </a:moveTo>
                <a:cubicBezTo>
                  <a:pt x="960" y="745"/>
                  <a:pt x="954" y="756"/>
                  <a:pt x="944" y="762"/>
                </a:cubicBezTo>
                <a:cubicBezTo>
                  <a:pt x="861" y="811"/>
                  <a:pt x="742" y="804"/>
                  <a:pt x="668" y="746"/>
                </a:cubicBezTo>
                <a:cubicBezTo>
                  <a:pt x="574" y="672"/>
                  <a:pt x="421" y="672"/>
                  <a:pt x="326" y="746"/>
                </a:cubicBezTo>
                <a:cubicBezTo>
                  <a:pt x="253" y="804"/>
                  <a:pt x="134" y="811"/>
                  <a:pt x="51" y="762"/>
                </a:cubicBezTo>
                <a:cubicBezTo>
                  <a:pt x="41" y="756"/>
                  <a:pt x="35" y="745"/>
                  <a:pt x="35" y="732"/>
                </a:cubicBezTo>
                <a:cubicBezTo>
                  <a:pt x="35" y="428"/>
                  <a:pt x="35" y="428"/>
                  <a:pt x="35" y="428"/>
                </a:cubicBezTo>
                <a:cubicBezTo>
                  <a:pt x="960" y="428"/>
                  <a:pt x="960" y="428"/>
                  <a:pt x="960" y="428"/>
                </a:cubicBezTo>
                <a:lnTo>
                  <a:pt x="960" y="732"/>
                </a:lnTo>
                <a:close/>
                <a:moveTo>
                  <a:pt x="144" y="1012"/>
                </a:moveTo>
                <a:cubicBezTo>
                  <a:pt x="144" y="1025"/>
                  <a:pt x="133" y="1036"/>
                  <a:pt x="120" y="1036"/>
                </a:cubicBezTo>
                <a:cubicBezTo>
                  <a:pt x="107" y="1036"/>
                  <a:pt x="96" y="1025"/>
                  <a:pt x="96" y="1012"/>
                </a:cubicBezTo>
                <a:cubicBezTo>
                  <a:pt x="96" y="999"/>
                  <a:pt x="107" y="989"/>
                  <a:pt x="120" y="989"/>
                </a:cubicBezTo>
                <a:cubicBezTo>
                  <a:pt x="133" y="989"/>
                  <a:pt x="144" y="999"/>
                  <a:pt x="144" y="1012"/>
                </a:cubicBezTo>
                <a:close/>
                <a:moveTo>
                  <a:pt x="875" y="989"/>
                </a:moveTo>
                <a:cubicBezTo>
                  <a:pt x="888" y="989"/>
                  <a:pt x="898" y="999"/>
                  <a:pt x="898" y="1012"/>
                </a:cubicBezTo>
                <a:cubicBezTo>
                  <a:pt x="898" y="1025"/>
                  <a:pt x="888" y="1036"/>
                  <a:pt x="875" y="1036"/>
                </a:cubicBezTo>
                <a:cubicBezTo>
                  <a:pt x="862" y="1036"/>
                  <a:pt x="851" y="1025"/>
                  <a:pt x="851" y="1012"/>
                </a:cubicBezTo>
                <a:cubicBezTo>
                  <a:pt x="851" y="999"/>
                  <a:pt x="862" y="989"/>
                  <a:pt x="875" y="989"/>
                </a:cubicBezTo>
                <a:close/>
                <a:moveTo>
                  <a:pt x="192" y="350"/>
                </a:moveTo>
                <a:cubicBezTo>
                  <a:pt x="236" y="350"/>
                  <a:pt x="236" y="350"/>
                  <a:pt x="236" y="350"/>
                </a:cubicBezTo>
                <a:cubicBezTo>
                  <a:pt x="759" y="350"/>
                  <a:pt x="759" y="350"/>
                  <a:pt x="759" y="350"/>
                </a:cubicBezTo>
                <a:cubicBezTo>
                  <a:pt x="803" y="350"/>
                  <a:pt x="803" y="350"/>
                  <a:pt x="803" y="350"/>
                </a:cubicBezTo>
                <a:cubicBezTo>
                  <a:pt x="813" y="350"/>
                  <a:pt x="821" y="342"/>
                  <a:pt x="821" y="332"/>
                </a:cubicBezTo>
                <a:cubicBezTo>
                  <a:pt x="821" y="323"/>
                  <a:pt x="813" y="315"/>
                  <a:pt x="803" y="315"/>
                </a:cubicBezTo>
                <a:cubicBezTo>
                  <a:pt x="776" y="315"/>
                  <a:pt x="776" y="315"/>
                  <a:pt x="776" y="315"/>
                </a:cubicBezTo>
                <a:cubicBezTo>
                  <a:pt x="767" y="175"/>
                  <a:pt x="655" y="63"/>
                  <a:pt x="515" y="54"/>
                </a:cubicBezTo>
                <a:cubicBezTo>
                  <a:pt x="515" y="17"/>
                  <a:pt x="515" y="17"/>
                  <a:pt x="515" y="17"/>
                </a:cubicBezTo>
                <a:cubicBezTo>
                  <a:pt x="515" y="8"/>
                  <a:pt x="507" y="0"/>
                  <a:pt x="497" y="0"/>
                </a:cubicBezTo>
                <a:cubicBezTo>
                  <a:pt x="488" y="0"/>
                  <a:pt x="480" y="8"/>
                  <a:pt x="480" y="17"/>
                </a:cubicBezTo>
                <a:cubicBezTo>
                  <a:pt x="480" y="54"/>
                  <a:pt x="480" y="54"/>
                  <a:pt x="480" y="54"/>
                </a:cubicBezTo>
                <a:cubicBezTo>
                  <a:pt x="340" y="63"/>
                  <a:pt x="228" y="175"/>
                  <a:pt x="219" y="315"/>
                </a:cubicBezTo>
                <a:cubicBezTo>
                  <a:pt x="192" y="315"/>
                  <a:pt x="192" y="315"/>
                  <a:pt x="192" y="315"/>
                </a:cubicBezTo>
                <a:cubicBezTo>
                  <a:pt x="182" y="315"/>
                  <a:pt x="174" y="323"/>
                  <a:pt x="174" y="332"/>
                </a:cubicBezTo>
                <a:cubicBezTo>
                  <a:pt x="174" y="342"/>
                  <a:pt x="182" y="350"/>
                  <a:pt x="192" y="350"/>
                </a:cubicBezTo>
                <a:close/>
                <a:moveTo>
                  <a:pt x="497" y="88"/>
                </a:moveTo>
                <a:cubicBezTo>
                  <a:pt x="626" y="88"/>
                  <a:pt x="732" y="188"/>
                  <a:pt x="741" y="315"/>
                </a:cubicBezTo>
                <a:cubicBezTo>
                  <a:pt x="254" y="315"/>
                  <a:pt x="254" y="315"/>
                  <a:pt x="254" y="315"/>
                </a:cubicBezTo>
                <a:cubicBezTo>
                  <a:pt x="263" y="188"/>
                  <a:pt x="369" y="88"/>
                  <a:pt x="497" y="8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13D4C4-35B9-4AFA-9977-56559CD2C5D6}"/>
              </a:ext>
            </a:extLst>
          </p:cNvPr>
          <p:cNvSpPr txBox="1"/>
          <p:nvPr/>
        </p:nvSpPr>
        <p:spPr>
          <a:xfrm>
            <a:off x="10039368" y="3177628"/>
            <a:ext cx="986415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Hospitality</a:t>
            </a:r>
          </a:p>
        </p:txBody>
      </p:sp>
      <p:sp>
        <p:nvSpPr>
          <p:cNvPr id="31" name="Freeform 312">
            <a:extLst>
              <a:ext uri="{FF2B5EF4-FFF2-40B4-BE49-F238E27FC236}">
                <a16:creationId xmlns:a16="http://schemas.microsoft.com/office/drawing/2014/main" id="{E6BDAD65-717E-01C4-779B-0707F46B4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 rot="16200000">
            <a:off x="1152385" y="4003500"/>
            <a:ext cx="389512" cy="526326"/>
          </a:xfrm>
          <a:custGeom>
            <a:avLst/>
            <a:gdLst>
              <a:gd name="T0" fmla="*/ 1280 w 1709"/>
              <a:gd name="T1" fmla="*/ 192 h 2309"/>
              <a:gd name="T2" fmla="*/ 1280 w 1709"/>
              <a:gd name="T3" fmla="*/ 455 h 2309"/>
              <a:gd name="T4" fmla="*/ 1400 w 1709"/>
              <a:gd name="T5" fmla="*/ 439 h 2309"/>
              <a:gd name="T6" fmla="*/ 214 w 1709"/>
              <a:gd name="T7" fmla="*/ 669 h 2309"/>
              <a:gd name="T8" fmla="*/ 251 w 1709"/>
              <a:gd name="T9" fmla="*/ 1480 h 2309"/>
              <a:gd name="T10" fmla="*/ 278 w 1709"/>
              <a:gd name="T11" fmla="*/ 1416 h 2309"/>
              <a:gd name="T12" fmla="*/ 639 w 1709"/>
              <a:gd name="T13" fmla="*/ 585 h 2309"/>
              <a:gd name="T14" fmla="*/ 655 w 1709"/>
              <a:gd name="T15" fmla="*/ 616 h 2309"/>
              <a:gd name="T16" fmla="*/ 714 w 1709"/>
              <a:gd name="T17" fmla="*/ 790 h 2309"/>
              <a:gd name="T18" fmla="*/ 841 w 1709"/>
              <a:gd name="T19" fmla="*/ 1297 h 2309"/>
              <a:gd name="T20" fmla="*/ 879 w 1709"/>
              <a:gd name="T21" fmla="*/ 1528 h 2309"/>
              <a:gd name="T22" fmla="*/ 1642 w 1709"/>
              <a:gd name="T23" fmla="*/ 40 h 2309"/>
              <a:gd name="T24" fmla="*/ 1609 w 1709"/>
              <a:gd name="T25" fmla="*/ 19 h 2309"/>
              <a:gd name="T26" fmla="*/ 1577 w 1709"/>
              <a:gd name="T27" fmla="*/ 6 h 2309"/>
              <a:gd name="T28" fmla="*/ 1530 w 1709"/>
              <a:gd name="T29" fmla="*/ 0 h 2309"/>
              <a:gd name="T30" fmla="*/ 542 w 1709"/>
              <a:gd name="T31" fmla="*/ 5 h 2309"/>
              <a:gd name="T32" fmla="*/ 511 w 1709"/>
              <a:gd name="T33" fmla="*/ 15 h 2309"/>
              <a:gd name="T34" fmla="*/ 486 w 1709"/>
              <a:gd name="T35" fmla="*/ 29 h 2309"/>
              <a:gd name="T36" fmla="*/ 451 w 1709"/>
              <a:gd name="T37" fmla="*/ 58 h 2309"/>
              <a:gd name="T38" fmla="*/ 150 w 1709"/>
              <a:gd name="T39" fmla="*/ 407 h 2309"/>
              <a:gd name="T40" fmla="*/ 113 w 1709"/>
              <a:gd name="T41" fmla="*/ 417 h 2309"/>
              <a:gd name="T42" fmla="*/ 89 w 1709"/>
              <a:gd name="T43" fmla="*/ 429 h 2309"/>
              <a:gd name="T44" fmla="*/ 48 w 1709"/>
              <a:gd name="T45" fmla="*/ 461 h 2309"/>
              <a:gd name="T46" fmla="*/ 53 w 1709"/>
              <a:gd name="T47" fmla="*/ 2257 h 2309"/>
              <a:gd name="T48" fmla="*/ 81 w 1709"/>
              <a:gd name="T49" fmla="*/ 2280 h 2309"/>
              <a:gd name="T50" fmla="*/ 107 w 1709"/>
              <a:gd name="T51" fmla="*/ 2294 h 2309"/>
              <a:gd name="T52" fmla="*/ 138 w 1709"/>
              <a:gd name="T53" fmla="*/ 2304 h 2309"/>
              <a:gd name="T54" fmla="*/ 1125 w 1709"/>
              <a:gd name="T55" fmla="*/ 2309 h 2309"/>
              <a:gd name="T56" fmla="*/ 1172 w 1709"/>
              <a:gd name="T57" fmla="*/ 2303 h 2309"/>
              <a:gd name="T58" fmla="*/ 1201 w 1709"/>
              <a:gd name="T59" fmla="*/ 2292 h 2309"/>
              <a:gd name="T60" fmla="*/ 1224 w 1709"/>
              <a:gd name="T61" fmla="*/ 2279 h 2309"/>
              <a:gd name="T62" fmla="*/ 1256 w 1709"/>
              <a:gd name="T63" fmla="*/ 2252 h 2309"/>
              <a:gd name="T64" fmla="*/ 1549 w 1709"/>
              <a:gd name="T65" fmla="*/ 1903 h 2309"/>
              <a:gd name="T66" fmla="*/ 1589 w 1709"/>
              <a:gd name="T67" fmla="*/ 1894 h 2309"/>
              <a:gd name="T68" fmla="*/ 1614 w 1709"/>
              <a:gd name="T69" fmla="*/ 1883 h 2309"/>
              <a:gd name="T70" fmla="*/ 1642 w 1709"/>
              <a:gd name="T71" fmla="*/ 1865 h 2309"/>
              <a:gd name="T72" fmla="*/ 1709 w 1709"/>
              <a:gd name="T73" fmla="*/ 1726 h 2309"/>
              <a:gd name="T74" fmla="*/ 1179 w 1709"/>
              <a:gd name="T75" fmla="*/ 2219 h 2309"/>
              <a:gd name="T76" fmla="*/ 984 w 1709"/>
              <a:gd name="T77" fmla="*/ 1905 h 2309"/>
              <a:gd name="T78" fmla="*/ 452 w 1709"/>
              <a:gd name="T79" fmla="*/ 1848 h 2309"/>
              <a:gd name="T80" fmla="*/ 485 w 1709"/>
              <a:gd name="T81" fmla="*/ 1875 h 2309"/>
              <a:gd name="T82" fmla="*/ 507 w 1709"/>
              <a:gd name="T83" fmla="*/ 1888 h 2309"/>
              <a:gd name="T84" fmla="*/ 536 w 1709"/>
              <a:gd name="T85" fmla="*/ 1898 h 2309"/>
              <a:gd name="T86" fmla="*/ 583 w 1709"/>
              <a:gd name="T87" fmla="*/ 1905 h 2309"/>
              <a:gd name="T88" fmla="*/ 117 w 1709"/>
              <a:gd name="T89" fmla="*/ 2214 h 2309"/>
              <a:gd name="T90" fmla="*/ 404 w 1709"/>
              <a:gd name="T91" fmla="*/ 1726 h 2309"/>
              <a:gd name="T92" fmla="*/ 503 w 1709"/>
              <a:gd name="T93" fmla="*/ 112 h 2309"/>
              <a:gd name="T94" fmla="*/ 1592 w 1709"/>
              <a:gd name="T95" fmla="*/ 1809 h 2309"/>
              <a:gd name="T96" fmla="*/ 529 w 1709"/>
              <a:gd name="T97" fmla="*/ 1815 h 2309"/>
              <a:gd name="T98" fmla="*/ 905 w 1709"/>
              <a:gd name="T99" fmla="*/ 449 h 2309"/>
              <a:gd name="T100" fmla="*/ 1474 w 1709"/>
              <a:gd name="T101" fmla="*/ 1414 h 2309"/>
              <a:gd name="T102" fmla="*/ 1332 w 1709"/>
              <a:gd name="T103" fmla="*/ 1481 h 2309"/>
              <a:gd name="T104" fmla="*/ 1332 w 1709"/>
              <a:gd name="T105" fmla="*/ 1556 h 2309"/>
              <a:gd name="T106" fmla="*/ 841 w 1709"/>
              <a:gd name="T107" fmla="*/ 1135 h 2309"/>
              <a:gd name="T108" fmla="*/ 880 w 1709"/>
              <a:gd name="T109" fmla="*/ 1172 h 2309"/>
              <a:gd name="T110" fmla="*/ 879 w 1709"/>
              <a:gd name="T111" fmla="*/ 548 h 23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709" h="2309">
                <a:moveTo>
                  <a:pt x="1280" y="530"/>
                </a:moveTo>
                <a:cubicBezTo>
                  <a:pt x="1384" y="530"/>
                  <a:pt x="1384" y="530"/>
                  <a:pt x="1384" y="530"/>
                </a:cubicBezTo>
                <a:cubicBezTo>
                  <a:pt x="1434" y="530"/>
                  <a:pt x="1474" y="489"/>
                  <a:pt x="1474" y="439"/>
                </a:cubicBezTo>
                <a:cubicBezTo>
                  <a:pt x="1474" y="282"/>
                  <a:pt x="1474" y="282"/>
                  <a:pt x="1474" y="282"/>
                </a:cubicBezTo>
                <a:cubicBezTo>
                  <a:pt x="1474" y="232"/>
                  <a:pt x="1434" y="192"/>
                  <a:pt x="1384" y="192"/>
                </a:cubicBezTo>
                <a:cubicBezTo>
                  <a:pt x="1280" y="192"/>
                  <a:pt x="1280" y="192"/>
                  <a:pt x="1280" y="192"/>
                </a:cubicBezTo>
                <a:cubicBezTo>
                  <a:pt x="1230" y="192"/>
                  <a:pt x="1190" y="232"/>
                  <a:pt x="1190" y="282"/>
                </a:cubicBezTo>
                <a:cubicBezTo>
                  <a:pt x="1190" y="439"/>
                  <a:pt x="1190" y="439"/>
                  <a:pt x="1190" y="439"/>
                </a:cubicBezTo>
                <a:cubicBezTo>
                  <a:pt x="1190" y="489"/>
                  <a:pt x="1230" y="530"/>
                  <a:pt x="1280" y="530"/>
                </a:cubicBezTo>
                <a:close/>
                <a:moveTo>
                  <a:pt x="1400" y="439"/>
                </a:moveTo>
                <a:cubicBezTo>
                  <a:pt x="1400" y="448"/>
                  <a:pt x="1393" y="455"/>
                  <a:pt x="1384" y="455"/>
                </a:cubicBezTo>
                <a:cubicBezTo>
                  <a:pt x="1280" y="455"/>
                  <a:pt x="1280" y="455"/>
                  <a:pt x="1280" y="455"/>
                </a:cubicBezTo>
                <a:cubicBezTo>
                  <a:pt x="1272" y="455"/>
                  <a:pt x="1265" y="448"/>
                  <a:pt x="1265" y="439"/>
                </a:cubicBezTo>
                <a:cubicBezTo>
                  <a:pt x="1265" y="282"/>
                  <a:pt x="1265" y="282"/>
                  <a:pt x="1265" y="282"/>
                </a:cubicBezTo>
                <a:cubicBezTo>
                  <a:pt x="1265" y="273"/>
                  <a:pt x="1272" y="267"/>
                  <a:pt x="1280" y="267"/>
                </a:cubicBezTo>
                <a:cubicBezTo>
                  <a:pt x="1384" y="267"/>
                  <a:pt x="1384" y="267"/>
                  <a:pt x="1384" y="267"/>
                </a:cubicBezTo>
                <a:cubicBezTo>
                  <a:pt x="1393" y="267"/>
                  <a:pt x="1400" y="273"/>
                  <a:pt x="1400" y="282"/>
                </a:cubicBezTo>
                <a:lnTo>
                  <a:pt x="1400" y="439"/>
                </a:lnTo>
                <a:close/>
                <a:moveTo>
                  <a:pt x="289" y="669"/>
                </a:moveTo>
                <a:cubicBezTo>
                  <a:pt x="289" y="1092"/>
                  <a:pt x="289" y="1092"/>
                  <a:pt x="289" y="1092"/>
                </a:cubicBezTo>
                <a:cubicBezTo>
                  <a:pt x="289" y="1112"/>
                  <a:pt x="272" y="1129"/>
                  <a:pt x="252" y="1129"/>
                </a:cubicBezTo>
                <a:cubicBezTo>
                  <a:pt x="242" y="1129"/>
                  <a:pt x="232" y="1125"/>
                  <a:pt x="225" y="1118"/>
                </a:cubicBezTo>
                <a:cubicBezTo>
                  <a:pt x="218" y="1111"/>
                  <a:pt x="214" y="1101"/>
                  <a:pt x="214" y="1092"/>
                </a:cubicBezTo>
                <a:cubicBezTo>
                  <a:pt x="214" y="669"/>
                  <a:pt x="214" y="669"/>
                  <a:pt x="214" y="669"/>
                </a:cubicBezTo>
                <a:cubicBezTo>
                  <a:pt x="214" y="648"/>
                  <a:pt x="231" y="631"/>
                  <a:pt x="252" y="631"/>
                </a:cubicBezTo>
                <a:cubicBezTo>
                  <a:pt x="272" y="631"/>
                  <a:pt x="289" y="648"/>
                  <a:pt x="289" y="669"/>
                </a:cubicBezTo>
                <a:close/>
                <a:moveTo>
                  <a:pt x="278" y="1416"/>
                </a:moveTo>
                <a:cubicBezTo>
                  <a:pt x="285" y="1422"/>
                  <a:pt x="289" y="1432"/>
                  <a:pt x="289" y="1442"/>
                </a:cubicBezTo>
                <a:cubicBezTo>
                  <a:pt x="289" y="1451"/>
                  <a:pt x="285" y="1461"/>
                  <a:pt x="278" y="1468"/>
                </a:cubicBezTo>
                <a:cubicBezTo>
                  <a:pt x="272" y="1475"/>
                  <a:pt x="262" y="1480"/>
                  <a:pt x="251" y="1480"/>
                </a:cubicBezTo>
                <a:cubicBezTo>
                  <a:pt x="241" y="1480"/>
                  <a:pt x="231" y="1475"/>
                  <a:pt x="225" y="1468"/>
                </a:cubicBezTo>
                <a:cubicBezTo>
                  <a:pt x="218" y="1461"/>
                  <a:pt x="214" y="1451"/>
                  <a:pt x="214" y="1442"/>
                </a:cubicBezTo>
                <a:cubicBezTo>
                  <a:pt x="214" y="1433"/>
                  <a:pt x="218" y="1423"/>
                  <a:pt x="225" y="1416"/>
                </a:cubicBezTo>
                <a:cubicBezTo>
                  <a:pt x="232" y="1409"/>
                  <a:pt x="241" y="1405"/>
                  <a:pt x="252" y="1405"/>
                </a:cubicBezTo>
                <a:cubicBezTo>
                  <a:pt x="252" y="1405"/>
                  <a:pt x="252" y="1405"/>
                  <a:pt x="252" y="1405"/>
                </a:cubicBezTo>
                <a:cubicBezTo>
                  <a:pt x="262" y="1405"/>
                  <a:pt x="271" y="1409"/>
                  <a:pt x="278" y="1416"/>
                </a:cubicBezTo>
                <a:close/>
                <a:moveTo>
                  <a:pt x="289" y="1267"/>
                </a:moveTo>
                <a:cubicBezTo>
                  <a:pt x="289" y="1287"/>
                  <a:pt x="272" y="1304"/>
                  <a:pt x="251" y="1304"/>
                </a:cubicBezTo>
                <a:cubicBezTo>
                  <a:pt x="231" y="1304"/>
                  <a:pt x="214" y="1287"/>
                  <a:pt x="214" y="1267"/>
                </a:cubicBezTo>
                <a:cubicBezTo>
                  <a:pt x="214" y="1246"/>
                  <a:pt x="231" y="1229"/>
                  <a:pt x="251" y="1229"/>
                </a:cubicBezTo>
                <a:cubicBezTo>
                  <a:pt x="272" y="1229"/>
                  <a:pt x="289" y="1246"/>
                  <a:pt x="289" y="1267"/>
                </a:cubicBezTo>
                <a:close/>
                <a:moveTo>
                  <a:pt x="639" y="585"/>
                </a:moveTo>
                <a:cubicBezTo>
                  <a:pt x="639" y="229"/>
                  <a:pt x="639" y="229"/>
                  <a:pt x="639" y="229"/>
                </a:cubicBezTo>
                <a:cubicBezTo>
                  <a:pt x="639" y="208"/>
                  <a:pt x="656" y="192"/>
                  <a:pt x="677" y="192"/>
                </a:cubicBezTo>
                <a:cubicBezTo>
                  <a:pt x="697" y="192"/>
                  <a:pt x="714" y="209"/>
                  <a:pt x="714" y="229"/>
                </a:cubicBezTo>
                <a:cubicBezTo>
                  <a:pt x="714" y="585"/>
                  <a:pt x="714" y="585"/>
                  <a:pt x="714" y="585"/>
                </a:cubicBezTo>
                <a:cubicBezTo>
                  <a:pt x="714" y="606"/>
                  <a:pt x="697" y="623"/>
                  <a:pt x="677" y="623"/>
                </a:cubicBezTo>
                <a:cubicBezTo>
                  <a:pt x="669" y="623"/>
                  <a:pt x="662" y="621"/>
                  <a:pt x="655" y="616"/>
                </a:cubicBezTo>
                <a:cubicBezTo>
                  <a:pt x="645" y="609"/>
                  <a:pt x="639" y="598"/>
                  <a:pt x="639" y="585"/>
                </a:cubicBezTo>
                <a:close/>
                <a:moveTo>
                  <a:pt x="639" y="1321"/>
                </a:moveTo>
                <a:cubicBezTo>
                  <a:pt x="639" y="790"/>
                  <a:pt x="639" y="790"/>
                  <a:pt x="639" y="790"/>
                </a:cubicBezTo>
                <a:cubicBezTo>
                  <a:pt x="639" y="777"/>
                  <a:pt x="645" y="766"/>
                  <a:pt x="655" y="759"/>
                </a:cubicBezTo>
                <a:cubicBezTo>
                  <a:pt x="662" y="755"/>
                  <a:pt x="669" y="752"/>
                  <a:pt x="677" y="752"/>
                </a:cubicBezTo>
                <a:cubicBezTo>
                  <a:pt x="697" y="752"/>
                  <a:pt x="714" y="769"/>
                  <a:pt x="714" y="790"/>
                </a:cubicBezTo>
                <a:cubicBezTo>
                  <a:pt x="714" y="1321"/>
                  <a:pt x="714" y="1321"/>
                  <a:pt x="714" y="1321"/>
                </a:cubicBezTo>
                <a:cubicBezTo>
                  <a:pt x="714" y="1341"/>
                  <a:pt x="697" y="1358"/>
                  <a:pt x="677" y="1358"/>
                </a:cubicBezTo>
                <a:cubicBezTo>
                  <a:pt x="669" y="1358"/>
                  <a:pt x="662" y="1356"/>
                  <a:pt x="655" y="1351"/>
                </a:cubicBezTo>
                <a:cubicBezTo>
                  <a:pt x="645" y="1344"/>
                  <a:pt x="639" y="1333"/>
                  <a:pt x="639" y="1321"/>
                </a:cubicBezTo>
                <a:close/>
                <a:moveTo>
                  <a:pt x="841" y="1490"/>
                </a:moveTo>
                <a:cubicBezTo>
                  <a:pt x="841" y="1297"/>
                  <a:pt x="841" y="1297"/>
                  <a:pt x="841" y="1297"/>
                </a:cubicBezTo>
                <a:cubicBezTo>
                  <a:pt x="841" y="1276"/>
                  <a:pt x="858" y="1259"/>
                  <a:pt x="879" y="1259"/>
                </a:cubicBezTo>
                <a:cubicBezTo>
                  <a:pt x="880" y="1259"/>
                  <a:pt x="880" y="1259"/>
                  <a:pt x="880" y="1259"/>
                </a:cubicBezTo>
                <a:cubicBezTo>
                  <a:pt x="899" y="1260"/>
                  <a:pt x="916" y="1276"/>
                  <a:pt x="916" y="1297"/>
                </a:cubicBezTo>
                <a:cubicBezTo>
                  <a:pt x="916" y="1490"/>
                  <a:pt x="916" y="1490"/>
                  <a:pt x="916" y="1490"/>
                </a:cubicBezTo>
                <a:cubicBezTo>
                  <a:pt x="916" y="1511"/>
                  <a:pt x="899" y="1528"/>
                  <a:pt x="880" y="1528"/>
                </a:cubicBezTo>
                <a:cubicBezTo>
                  <a:pt x="879" y="1528"/>
                  <a:pt x="879" y="1528"/>
                  <a:pt x="879" y="1528"/>
                </a:cubicBezTo>
                <a:cubicBezTo>
                  <a:pt x="858" y="1528"/>
                  <a:pt x="841" y="1512"/>
                  <a:pt x="841" y="1490"/>
                </a:cubicBezTo>
                <a:close/>
                <a:moveTo>
                  <a:pt x="1662" y="58"/>
                </a:moveTo>
                <a:cubicBezTo>
                  <a:pt x="1660" y="57"/>
                  <a:pt x="1660" y="57"/>
                  <a:pt x="1660" y="57"/>
                </a:cubicBezTo>
                <a:cubicBezTo>
                  <a:pt x="1659" y="55"/>
                  <a:pt x="1657" y="53"/>
                  <a:pt x="1656" y="52"/>
                </a:cubicBezTo>
                <a:cubicBezTo>
                  <a:pt x="1653" y="49"/>
                  <a:pt x="1650" y="46"/>
                  <a:pt x="1648" y="44"/>
                </a:cubicBezTo>
                <a:cubicBezTo>
                  <a:pt x="1646" y="43"/>
                  <a:pt x="1644" y="41"/>
                  <a:pt x="1642" y="40"/>
                </a:cubicBezTo>
                <a:cubicBezTo>
                  <a:pt x="1640" y="38"/>
                  <a:pt x="1637" y="36"/>
                  <a:pt x="1634" y="34"/>
                </a:cubicBezTo>
                <a:cubicBezTo>
                  <a:pt x="1632" y="32"/>
                  <a:pt x="1630" y="31"/>
                  <a:pt x="1627" y="29"/>
                </a:cubicBezTo>
                <a:cubicBezTo>
                  <a:pt x="1625" y="27"/>
                  <a:pt x="1622" y="26"/>
                  <a:pt x="1620" y="24"/>
                </a:cubicBezTo>
                <a:cubicBezTo>
                  <a:pt x="1619" y="24"/>
                  <a:pt x="1619" y="24"/>
                  <a:pt x="1619" y="24"/>
                </a:cubicBezTo>
                <a:cubicBezTo>
                  <a:pt x="1617" y="23"/>
                  <a:pt x="1615" y="21"/>
                  <a:pt x="1613" y="21"/>
                </a:cubicBezTo>
                <a:cubicBezTo>
                  <a:pt x="1612" y="20"/>
                  <a:pt x="1610" y="19"/>
                  <a:pt x="1609" y="19"/>
                </a:cubicBezTo>
                <a:cubicBezTo>
                  <a:pt x="1608" y="18"/>
                  <a:pt x="1607" y="17"/>
                  <a:pt x="1606" y="17"/>
                </a:cubicBezTo>
                <a:cubicBezTo>
                  <a:pt x="1604" y="16"/>
                  <a:pt x="1603" y="16"/>
                  <a:pt x="1602" y="15"/>
                </a:cubicBezTo>
                <a:cubicBezTo>
                  <a:pt x="1600" y="14"/>
                  <a:pt x="1598" y="13"/>
                  <a:pt x="1596" y="13"/>
                </a:cubicBezTo>
                <a:cubicBezTo>
                  <a:pt x="1595" y="12"/>
                  <a:pt x="1595" y="12"/>
                  <a:pt x="1594" y="12"/>
                </a:cubicBezTo>
                <a:cubicBezTo>
                  <a:pt x="1592" y="11"/>
                  <a:pt x="1590" y="10"/>
                  <a:pt x="1587" y="10"/>
                </a:cubicBezTo>
                <a:cubicBezTo>
                  <a:pt x="1584" y="8"/>
                  <a:pt x="1581" y="7"/>
                  <a:pt x="1577" y="6"/>
                </a:cubicBezTo>
                <a:cubicBezTo>
                  <a:pt x="1575" y="6"/>
                  <a:pt x="1573" y="5"/>
                  <a:pt x="1571" y="5"/>
                </a:cubicBezTo>
                <a:cubicBezTo>
                  <a:pt x="1569" y="4"/>
                  <a:pt x="1568" y="4"/>
                  <a:pt x="1566" y="4"/>
                </a:cubicBezTo>
                <a:cubicBezTo>
                  <a:pt x="1564" y="3"/>
                  <a:pt x="1561" y="3"/>
                  <a:pt x="1559" y="2"/>
                </a:cubicBezTo>
                <a:cubicBezTo>
                  <a:pt x="1556" y="2"/>
                  <a:pt x="1553" y="1"/>
                  <a:pt x="1549" y="1"/>
                </a:cubicBezTo>
                <a:cubicBezTo>
                  <a:pt x="1547" y="1"/>
                  <a:pt x="1545" y="1"/>
                  <a:pt x="1543" y="1"/>
                </a:cubicBezTo>
                <a:cubicBezTo>
                  <a:pt x="1538" y="0"/>
                  <a:pt x="1534" y="0"/>
                  <a:pt x="1530" y="0"/>
                </a:cubicBezTo>
                <a:cubicBezTo>
                  <a:pt x="583" y="0"/>
                  <a:pt x="583" y="0"/>
                  <a:pt x="583" y="0"/>
                </a:cubicBezTo>
                <a:cubicBezTo>
                  <a:pt x="579" y="0"/>
                  <a:pt x="575" y="0"/>
                  <a:pt x="570" y="1"/>
                </a:cubicBezTo>
                <a:cubicBezTo>
                  <a:pt x="568" y="1"/>
                  <a:pt x="566" y="1"/>
                  <a:pt x="564" y="1"/>
                </a:cubicBezTo>
                <a:cubicBezTo>
                  <a:pt x="560" y="1"/>
                  <a:pt x="557" y="2"/>
                  <a:pt x="554" y="2"/>
                </a:cubicBezTo>
                <a:cubicBezTo>
                  <a:pt x="552" y="3"/>
                  <a:pt x="549" y="3"/>
                  <a:pt x="547" y="4"/>
                </a:cubicBezTo>
                <a:cubicBezTo>
                  <a:pt x="545" y="4"/>
                  <a:pt x="544" y="4"/>
                  <a:pt x="542" y="5"/>
                </a:cubicBezTo>
                <a:cubicBezTo>
                  <a:pt x="540" y="5"/>
                  <a:pt x="538" y="6"/>
                  <a:pt x="536" y="6"/>
                </a:cubicBezTo>
                <a:cubicBezTo>
                  <a:pt x="532" y="7"/>
                  <a:pt x="529" y="8"/>
                  <a:pt x="526" y="10"/>
                </a:cubicBezTo>
                <a:cubicBezTo>
                  <a:pt x="523" y="10"/>
                  <a:pt x="521" y="11"/>
                  <a:pt x="518" y="12"/>
                </a:cubicBezTo>
                <a:cubicBezTo>
                  <a:pt x="518" y="12"/>
                  <a:pt x="518" y="12"/>
                  <a:pt x="517" y="13"/>
                </a:cubicBezTo>
                <a:cubicBezTo>
                  <a:pt x="517" y="13"/>
                  <a:pt x="517" y="13"/>
                  <a:pt x="517" y="13"/>
                </a:cubicBezTo>
                <a:cubicBezTo>
                  <a:pt x="515" y="13"/>
                  <a:pt x="513" y="14"/>
                  <a:pt x="511" y="15"/>
                </a:cubicBezTo>
                <a:cubicBezTo>
                  <a:pt x="510" y="16"/>
                  <a:pt x="509" y="16"/>
                  <a:pt x="507" y="17"/>
                </a:cubicBezTo>
                <a:cubicBezTo>
                  <a:pt x="506" y="17"/>
                  <a:pt x="505" y="18"/>
                  <a:pt x="504" y="19"/>
                </a:cubicBezTo>
                <a:cubicBezTo>
                  <a:pt x="503" y="19"/>
                  <a:pt x="501" y="20"/>
                  <a:pt x="500" y="20"/>
                </a:cubicBezTo>
                <a:cubicBezTo>
                  <a:pt x="498" y="21"/>
                  <a:pt x="496" y="23"/>
                  <a:pt x="494" y="24"/>
                </a:cubicBezTo>
                <a:cubicBezTo>
                  <a:pt x="493" y="24"/>
                  <a:pt x="493" y="24"/>
                  <a:pt x="493" y="24"/>
                </a:cubicBezTo>
                <a:cubicBezTo>
                  <a:pt x="491" y="26"/>
                  <a:pt x="488" y="27"/>
                  <a:pt x="486" y="29"/>
                </a:cubicBezTo>
                <a:cubicBezTo>
                  <a:pt x="483" y="31"/>
                  <a:pt x="481" y="32"/>
                  <a:pt x="479" y="34"/>
                </a:cubicBezTo>
                <a:cubicBezTo>
                  <a:pt x="476" y="36"/>
                  <a:pt x="473" y="38"/>
                  <a:pt x="471" y="40"/>
                </a:cubicBezTo>
                <a:cubicBezTo>
                  <a:pt x="469" y="41"/>
                  <a:pt x="467" y="43"/>
                  <a:pt x="465" y="44"/>
                </a:cubicBezTo>
                <a:cubicBezTo>
                  <a:pt x="463" y="46"/>
                  <a:pt x="460" y="49"/>
                  <a:pt x="457" y="52"/>
                </a:cubicBezTo>
                <a:cubicBezTo>
                  <a:pt x="456" y="53"/>
                  <a:pt x="454" y="55"/>
                  <a:pt x="452" y="57"/>
                </a:cubicBezTo>
                <a:cubicBezTo>
                  <a:pt x="451" y="58"/>
                  <a:pt x="451" y="58"/>
                  <a:pt x="451" y="58"/>
                </a:cubicBezTo>
                <a:cubicBezTo>
                  <a:pt x="421" y="91"/>
                  <a:pt x="404" y="134"/>
                  <a:pt x="404" y="179"/>
                </a:cubicBezTo>
                <a:cubicBezTo>
                  <a:pt x="404" y="404"/>
                  <a:pt x="404" y="404"/>
                  <a:pt x="404" y="404"/>
                </a:cubicBezTo>
                <a:cubicBezTo>
                  <a:pt x="179" y="404"/>
                  <a:pt x="179" y="404"/>
                  <a:pt x="179" y="404"/>
                </a:cubicBezTo>
                <a:cubicBezTo>
                  <a:pt x="175" y="404"/>
                  <a:pt x="170" y="404"/>
                  <a:pt x="166" y="405"/>
                </a:cubicBezTo>
                <a:cubicBezTo>
                  <a:pt x="164" y="405"/>
                  <a:pt x="162" y="405"/>
                  <a:pt x="160" y="405"/>
                </a:cubicBezTo>
                <a:cubicBezTo>
                  <a:pt x="156" y="406"/>
                  <a:pt x="153" y="406"/>
                  <a:pt x="150" y="407"/>
                </a:cubicBezTo>
                <a:cubicBezTo>
                  <a:pt x="148" y="407"/>
                  <a:pt x="145" y="408"/>
                  <a:pt x="142" y="408"/>
                </a:cubicBezTo>
                <a:cubicBezTo>
                  <a:pt x="141" y="408"/>
                  <a:pt x="139" y="409"/>
                  <a:pt x="138" y="409"/>
                </a:cubicBezTo>
                <a:cubicBezTo>
                  <a:pt x="136" y="410"/>
                  <a:pt x="134" y="410"/>
                  <a:pt x="132" y="411"/>
                </a:cubicBezTo>
                <a:cubicBezTo>
                  <a:pt x="128" y="412"/>
                  <a:pt x="124" y="413"/>
                  <a:pt x="121" y="414"/>
                </a:cubicBezTo>
                <a:cubicBezTo>
                  <a:pt x="119" y="415"/>
                  <a:pt x="117" y="415"/>
                  <a:pt x="114" y="416"/>
                </a:cubicBezTo>
                <a:cubicBezTo>
                  <a:pt x="114" y="417"/>
                  <a:pt x="114" y="417"/>
                  <a:pt x="113" y="417"/>
                </a:cubicBezTo>
                <a:cubicBezTo>
                  <a:pt x="111" y="418"/>
                  <a:pt x="109" y="418"/>
                  <a:pt x="107" y="419"/>
                </a:cubicBezTo>
                <a:cubicBezTo>
                  <a:pt x="106" y="420"/>
                  <a:pt x="104" y="421"/>
                  <a:pt x="103" y="421"/>
                </a:cubicBezTo>
                <a:cubicBezTo>
                  <a:pt x="102" y="422"/>
                  <a:pt x="101" y="422"/>
                  <a:pt x="100" y="423"/>
                </a:cubicBezTo>
                <a:cubicBezTo>
                  <a:pt x="98" y="423"/>
                  <a:pt x="97" y="424"/>
                  <a:pt x="96" y="425"/>
                </a:cubicBezTo>
                <a:cubicBezTo>
                  <a:pt x="94" y="426"/>
                  <a:pt x="92" y="427"/>
                  <a:pt x="90" y="428"/>
                </a:cubicBezTo>
                <a:cubicBezTo>
                  <a:pt x="89" y="429"/>
                  <a:pt x="89" y="429"/>
                  <a:pt x="89" y="429"/>
                </a:cubicBezTo>
                <a:cubicBezTo>
                  <a:pt x="86" y="430"/>
                  <a:pt x="84" y="432"/>
                  <a:pt x="81" y="433"/>
                </a:cubicBezTo>
                <a:cubicBezTo>
                  <a:pt x="79" y="435"/>
                  <a:pt x="77" y="436"/>
                  <a:pt x="75" y="438"/>
                </a:cubicBezTo>
                <a:cubicBezTo>
                  <a:pt x="72" y="440"/>
                  <a:pt x="69" y="442"/>
                  <a:pt x="67" y="444"/>
                </a:cubicBezTo>
                <a:cubicBezTo>
                  <a:pt x="65" y="446"/>
                  <a:pt x="63" y="447"/>
                  <a:pt x="61" y="449"/>
                </a:cubicBezTo>
                <a:cubicBezTo>
                  <a:pt x="59" y="451"/>
                  <a:pt x="56" y="453"/>
                  <a:pt x="53" y="456"/>
                </a:cubicBezTo>
                <a:cubicBezTo>
                  <a:pt x="51" y="458"/>
                  <a:pt x="50" y="459"/>
                  <a:pt x="48" y="461"/>
                </a:cubicBezTo>
                <a:cubicBezTo>
                  <a:pt x="47" y="463"/>
                  <a:pt x="47" y="463"/>
                  <a:pt x="47" y="463"/>
                </a:cubicBezTo>
                <a:cubicBezTo>
                  <a:pt x="17" y="496"/>
                  <a:pt x="0" y="538"/>
                  <a:pt x="0" y="583"/>
                </a:cubicBezTo>
                <a:cubicBezTo>
                  <a:pt x="0" y="2130"/>
                  <a:pt x="0" y="2130"/>
                  <a:pt x="0" y="2130"/>
                </a:cubicBezTo>
                <a:cubicBezTo>
                  <a:pt x="0" y="2175"/>
                  <a:pt x="17" y="2217"/>
                  <a:pt x="47" y="2250"/>
                </a:cubicBezTo>
                <a:cubicBezTo>
                  <a:pt x="48" y="2252"/>
                  <a:pt x="48" y="2252"/>
                  <a:pt x="48" y="2252"/>
                </a:cubicBezTo>
                <a:cubicBezTo>
                  <a:pt x="50" y="2254"/>
                  <a:pt x="51" y="2255"/>
                  <a:pt x="53" y="2257"/>
                </a:cubicBezTo>
                <a:cubicBezTo>
                  <a:pt x="55" y="2259"/>
                  <a:pt x="56" y="2260"/>
                  <a:pt x="58" y="2262"/>
                </a:cubicBezTo>
                <a:cubicBezTo>
                  <a:pt x="60" y="2263"/>
                  <a:pt x="60" y="2263"/>
                  <a:pt x="60" y="2263"/>
                </a:cubicBezTo>
                <a:cubicBezTo>
                  <a:pt x="62" y="2265"/>
                  <a:pt x="64" y="2267"/>
                  <a:pt x="67" y="2269"/>
                </a:cubicBezTo>
                <a:cubicBezTo>
                  <a:pt x="69" y="2271"/>
                  <a:pt x="71" y="2273"/>
                  <a:pt x="74" y="2275"/>
                </a:cubicBezTo>
                <a:cubicBezTo>
                  <a:pt x="76" y="2276"/>
                  <a:pt x="78" y="2278"/>
                  <a:pt x="81" y="2279"/>
                </a:cubicBezTo>
                <a:cubicBezTo>
                  <a:pt x="81" y="2280"/>
                  <a:pt x="81" y="2280"/>
                  <a:pt x="81" y="2280"/>
                </a:cubicBezTo>
                <a:cubicBezTo>
                  <a:pt x="82" y="2280"/>
                  <a:pt x="82" y="2280"/>
                  <a:pt x="83" y="2281"/>
                </a:cubicBezTo>
                <a:cubicBezTo>
                  <a:pt x="84" y="2282"/>
                  <a:pt x="86" y="2283"/>
                  <a:pt x="88" y="2284"/>
                </a:cubicBezTo>
                <a:cubicBezTo>
                  <a:pt x="90" y="2285"/>
                  <a:pt x="92" y="2286"/>
                  <a:pt x="94" y="2287"/>
                </a:cubicBezTo>
                <a:cubicBezTo>
                  <a:pt x="96" y="2288"/>
                  <a:pt x="98" y="2290"/>
                  <a:pt x="100" y="2290"/>
                </a:cubicBezTo>
                <a:cubicBezTo>
                  <a:pt x="101" y="2291"/>
                  <a:pt x="102" y="2292"/>
                  <a:pt x="103" y="2292"/>
                </a:cubicBezTo>
                <a:cubicBezTo>
                  <a:pt x="104" y="2293"/>
                  <a:pt x="106" y="2293"/>
                  <a:pt x="107" y="2294"/>
                </a:cubicBezTo>
                <a:cubicBezTo>
                  <a:pt x="109" y="2294"/>
                  <a:pt x="110" y="2295"/>
                  <a:pt x="112" y="2296"/>
                </a:cubicBezTo>
                <a:cubicBezTo>
                  <a:pt x="117" y="2298"/>
                  <a:pt x="117" y="2298"/>
                  <a:pt x="117" y="2298"/>
                </a:cubicBezTo>
                <a:cubicBezTo>
                  <a:pt x="118" y="2298"/>
                  <a:pt x="118" y="2298"/>
                  <a:pt x="119" y="2299"/>
                </a:cubicBezTo>
                <a:cubicBezTo>
                  <a:pt x="121" y="2299"/>
                  <a:pt x="123" y="2300"/>
                  <a:pt x="125" y="2300"/>
                </a:cubicBezTo>
                <a:cubicBezTo>
                  <a:pt x="127" y="2301"/>
                  <a:pt x="130" y="2302"/>
                  <a:pt x="132" y="2303"/>
                </a:cubicBezTo>
                <a:cubicBezTo>
                  <a:pt x="134" y="2303"/>
                  <a:pt x="136" y="2304"/>
                  <a:pt x="138" y="2304"/>
                </a:cubicBezTo>
                <a:cubicBezTo>
                  <a:pt x="140" y="2305"/>
                  <a:pt x="141" y="2305"/>
                  <a:pt x="143" y="2305"/>
                </a:cubicBezTo>
                <a:cubicBezTo>
                  <a:pt x="146" y="2306"/>
                  <a:pt x="148" y="2306"/>
                  <a:pt x="151" y="2307"/>
                </a:cubicBezTo>
                <a:cubicBezTo>
                  <a:pt x="154" y="2307"/>
                  <a:pt x="157" y="2307"/>
                  <a:pt x="160" y="2308"/>
                </a:cubicBezTo>
                <a:cubicBezTo>
                  <a:pt x="162" y="2308"/>
                  <a:pt x="164" y="2308"/>
                  <a:pt x="166" y="2308"/>
                </a:cubicBezTo>
                <a:cubicBezTo>
                  <a:pt x="170" y="2309"/>
                  <a:pt x="175" y="2309"/>
                  <a:pt x="179" y="2309"/>
                </a:cubicBezTo>
                <a:cubicBezTo>
                  <a:pt x="1125" y="2309"/>
                  <a:pt x="1125" y="2309"/>
                  <a:pt x="1125" y="2309"/>
                </a:cubicBezTo>
                <a:cubicBezTo>
                  <a:pt x="1130" y="2309"/>
                  <a:pt x="1134" y="2309"/>
                  <a:pt x="1138" y="2308"/>
                </a:cubicBezTo>
                <a:cubicBezTo>
                  <a:pt x="1141" y="2308"/>
                  <a:pt x="1143" y="2308"/>
                  <a:pt x="1145" y="2308"/>
                </a:cubicBezTo>
                <a:cubicBezTo>
                  <a:pt x="1148" y="2307"/>
                  <a:pt x="1150" y="2307"/>
                  <a:pt x="1153" y="2307"/>
                </a:cubicBezTo>
                <a:cubicBezTo>
                  <a:pt x="1156" y="2306"/>
                  <a:pt x="1159" y="2306"/>
                  <a:pt x="1161" y="2305"/>
                </a:cubicBezTo>
                <a:cubicBezTo>
                  <a:pt x="1163" y="2305"/>
                  <a:pt x="1165" y="2305"/>
                  <a:pt x="1166" y="2304"/>
                </a:cubicBezTo>
                <a:cubicBezTo>
                  <a:pt x="1168" y="2304"/>
                  <a:pt x="1170" y="2303"/>
                  <a:pt x="1172" y="2303"/>
                </a:cubicBezTo>
                <a:cubicBezTo>
                  <a:pt x="1175" y="2302"/>
                  <a:pt x="1177" y="2301"/>
                  <a:pt x="1180" y="2300"/>
                </a:cubicBezTo>
                <a:cubicBezTo>
                  <a:pt x="1182" y="2300"/>
                  <a:pt x="1183" y="2299"/>
                  <a:pt x="1185" y="2299"/>
                </a:cubicBezTo>
                <a:cubicBezTo>
                  <a:pt x="1186" y="2298"/>
                  <a:pt x="1187" y="2298"/>
                  <a:pt x="1188" y="2298"/>
                </a:cubicBezTo>
                <a:cubicBezTo>
                  <a:pt x="1193" y="2296"/>
                  <a:pt x="1193" y="2296"/>
                  <a:pt x="1193" y="2296"/>
                </a:cubicBezTo>
                <a:cubicBezTo>
                  <a:pt x="1194" y="2295"/>
                  <a:pt x="1196" y="2294"/>
                  <a:pt x="1197" y="2294"/>
                </a:cubicBezTo>
                <a:cubicBezTo>
                  <a:pt x="1199" y="2293"/>
                  <a:pt x="1200" y="2293"/>
                  <a:pt x="1201" y="2292"/>
                </a:cubicBezTo>
                <a:cubicBezTo>
                  <a:pt x="1202" y="2292"/>
                  <a:pt x="1203" y="2291"/>
                  <a:pt x="1204" y="2291"/>
                </a:cubicBezTo>
                <a:cubicBezTo>
                  <a:pt x="1206" y="2290"/>
                  <a:pt x="1208" y="2288"/>
                  <a:pt x="1210" y="2288"/>
                </a:cubicBezTo>
                <a:cubicBezTo>
                  <a:pt x="1212" y="2286"/>
                  <a:pt x="1214" y="2285"/>
                  <a:pt x="1216" y="2284"/>
                </a:cubicBezTo>
                <a:cubicBezTo>
                  <a:pt x="1218" y="2283"/>
                  <a:pt x="1220" y="2282"/>
                  <a:pt x="1222" y="2281"/>
                </a:cubicBezTo>
                <a:cubicBezTo>
                  <a:pt x="1222" y="2280"/>
                  <a:pt x="1223" y="2280"/>
                  <a:pt x="1223" y="2280"/>
                </a:cubicBezTo>
                <a:cubicBezTo>
                  <a:pt x="1224" y="2279"/>
                  <a:pt x="1224" y="2279"/>
                  <a:pt x="1224" y="2279"/>
                </a:cubicBezTo>
                <a:cubicBezTo>
                  <a:pt x="1226" y="2278"/>
                  <a:pt x="1228" y="2276"/>
                  <a:pt x="1231" y="2275"/>
                </a:cubicBezTo>
                <a:cubicBezTo>
                  <a:pt x="1233" y="2273"/>
                  <a:pt x="1235" y="2271"/>
                  <a:pt x="1238" y="2269"/>
                </a:cubicBezTo>
                <a:cubicBezTo>
                  <a:pt x="1240" y="2267"/>
                  <a:pt x="1243" y="2265"/>
                  <a:pt x="1245" y="2263"/>
                </a:cubicBezTo>
                <a:cubicBezTo>
                  <a:pt x="1246" y="2262"/>
                  <a:pt x="1246" y="2262"/>
                  <a:pt x="1246" y="2262"/>
                </a:cubicBezTo>
                <a:cubicBezTo>
                  <a:pt x="1248" y="2260"/>
                  <a:pt x="1250" y="2259"/>
                  <a:pt x="1251" y="2257"/>
                </a:cubicBezTo>
                <a:cubicBezTo>
                  <a:pt x="1253" y="2255"/>
                  <a:pt x="1255" y="2254"/>
                  <a:pt x="1256" y="2252"/>
                </a:cubicBezTo>
                <a:cubicBezTo>
                  <a:pt x="1258" y="2250"/>
                  <a:pt x="1258" y="2250"/>
                  <a:pt x="1258" y="2250"/>
                </a:cubicBezTo>
                <a:cubicBezTo>
                  <a:pt x="1288" y="2217"/>
                  <a:pt x="1304" y="2175"/>
                  <a:pt x="1304" y="2130"/>
                </a:cubicBezTo>
                <a:cubicBezTo>
                  <a:pt x="1304" y="1905"/>
                  <a:pt x="1304" y="1905"/>
                  <a:pt x="1304" y="1905"/>
                </a:cubicBezTo>
                <a:cubicBezTo>
                  <a:pt x="1530" y="1905"/>
                  <a:pt x="1530" y="1905"/>
                  <a:pt x="1530" y="1905"/>
                </a:cubicBezTo>
                <a:cubicBezTo>
                  <a:pt x="1534" y="1905"/>
                  <a:pt x="1538" y="1904"/>
                  <a:pt x="1543" y="1904"/>
                </a:cubicBezTo>
                <a:cubicBezTo>
                  <a:pt x="1545" y="1904"/>
                  <a:pt x="1547" y="1904"/>
                  <a:pt x="1549" y="1903"/>
                </a:cubicBezTo>
                <a:cubicBezTo>
                  <a:pt x="1552" y="1903"/>
                  <a:pt x="1555" y="1903"/>
                  <a:pt x="1558" y="1902"/>
                </a:cubicBezTo>
                <a:cubicBezTo>
                  <a:pt x="1560" y="1902"/>
                  <a:pt x="1563" y="1901"/>
                  <a:pt x="1566" y="1901"/>
                </a:cubicBezTo>
                <a:cubicBezTo>
                  <a:pt x="1567" y="1901"/>
                  <a:pt x="1569" y="1900"/>
                  <a:pt x="1571" y="1900"/>
                </a:cubicBezTo>
                <a:cubicBezTo>
                  <a:pt x="1573" y="1899"/>
                  <a:pt x="1575" y="1899"/>
                  <a:pt x="1576" y="1898"/>
                </a:cubicBezTo>
                <a:cubicBezTo>
                  <a:pt x="1579" y="1898"/>
                  <a:pt x="1582" y="1897"/>
                  <a:pt x="1584" y="1896"/>
                </a:cubicBezTo>
                <a:cubicBezTo>
                  <a:pt x="1586" y="1895"/>
                  <a:pt x="1588" y="1895"/>
                  <a:pt x="1589" y="1894"/>
                </a:cubicBezTo>
                <a:cubicBezTo>
                  <a:pt x="1590" y="1894"/>
                  <a:pt x="1591" y="1894"/>
                  <a:pt x="1592" y="1893"/>
                </a:cubicBezTo>
                <a:cubicBezTo>
                  <a:pt x="1597" y="1891"/>
                  <a:pt x="1597" y="1891"/>
                  <a:pt x="1597" y="1891"/>
                </a:cubicBezTo>
                <a:cubicBezTo>
                  <a:pt x="1599" y="1891"/>
                  <a:pt x="1600" y="1890"/>
                  <a:pt x="1601" y="1889"/>
                </a:cubicBezTo>
                <a:cubicBezTo>
                  <a:pt x="1603" y="1889"/>
                  <a:pt x="1604" y="1888"/>
                  <a:pt x="1606" y="1888"/>
                </a:cubicBezTo>
                <a:cubicBezTo>
                  <a:pt x="1607" y="1887"/>
                  <a:pt x="1608" y="1887"/>
                  <a:pt x="1608" y="1886"/>
                </a:cubicBezTo>
                <a:cubicBezTo>
                  <a:pt x="1611" y="1885"/>
                  <a:pt x="1613" y="1884"/>
                  <a:pt x="1614" y="1883"/>
                </a:cubicBezTo>
                <a:cubicBezTo>
                  <a:pt x="1617" y="1882"/>
                  <a:pt x="1619" y="1881"/>
                  <a:pt x="1620" y="1880"/>
                </a:cubicBezTo>
                <a:cubicBezTo>
                  <a:pt x="1622" y="1879"/>
                  <a:pt x="1624" y="1878"/>
                  <a:pt x="1626" y="1876"/>
                </a:cubicBezTo>
                <a:cubicBezTo>
                  <a:pt x="1627" y="1876"/>
                  <a:pt x="1627" y="1876"/>
                  <a:pt x="1628" y="1875"/>
                </a:cubicBezTo>
                <a:cubicBezTo>
                  <a:pt x="1628" y="1875"/>
                  <a:pt x="1628" y="1875"/>
                  <a:pt x="1628" y="1875"/>
                </a:cubicBezTo>
                <a:cubicBezTo>
                  <a:pt x="1630" y="1874"/>
                  <a:pt x="1633" y="1872"/>
                  <a:pt x="1635" y="1870"/>
                </a:cubicBezTo>
                <a:cubicBezTo>
                  <a:pt x="1637" y="1868"/>
                  <a:pt x="1640" y="1867"/>
                  <a:pt x="1642" y="1865"/>
                </a:cubicBezTo>
                <a:cubicBezTo>
                  <a:pt x="1645" y="1863"/>
                  <a:pt x="1647" y="1861"/>
                  <a:pt x="1649" y="1859"/>
                </a:cubicBezTo>
                <a:cubicBezTo>
                  <a:pt x="1651" y="1857"/>
                  <a:pt x="1651" y="1857"/>
                  <a:pt x="1651" y="1857"/>
                </a:cubicBezTo>
                <a:cubicBezTo>
                  <a:pt x="1652" y="1856"/>
                  <a:pt x="1654" y="1854"/>
                  <a:pt x="1656" y="1853"/>
                </a:cubicBezTo>
                <a:cubicBezTo>
                  <a:pt x="1657" y="1851"/>
                  <a:pt x="1659" y="1849"/>
                  <a:pt x="1660" y="1848"/>
                </a:cubicBezTo>
                <a:cubicBezTo>
                  <a:pt x="1662" y="1846"/>
                  <a:pt x="1662" y="1846"/>
                  <a:pt x="1662" y="1846"/>
                </a:cubicBezTo>
                <a:cubicBezTo>
                  <a:pt x="1692" y="1813"/>
                  <a:pt x="1709" y="1770"/>
                  <a:pt x="1709" y="1726"/>
                </a:cubicBezTo>
                <a:cubicBezTo>
                  <a:pt x="1709" y="179"/>
                  <a:pt x="1709" y="179"/>
                  <a:pt x="1709" y="179"/>
                </a:cubicBezTo>
                <a:cubicBezTo>
                  <a:pt x="1709" y="134"/>
                  <a:pt x="1692" y="91"/>
                  <a:pt x="1662" y="58"/>
                </a:cubicBezTo>
                <a:close/>
                <a:moveTo>
                  <a:pt x="1229" y="1905"/>
                </a:moveTo>
                <a:cubicBezTo>
                  <a:pt x="1229" y="2130"/>
                  <a:pt x="1229" y="2130"/>
                  <a:pt x="1229" y="2130"/>
                </a:cubicBezTo>
                <a:cubicBezTo>
                  <a:pt x="1229" y="2163"/>
                  <a:pt x="1214" y="2194"/>
                  <a:pt x="1188" y="2214"/>
                </a:cubicBezTo>
                <a:cubicBezTo>
                  <a:pt x="1185" y="2216"/>
                  <a:pt x="1182" y="2218"/>
                  <a:pt x="1179" y="2219"/>
                </a:cubicBezTo>
                <a:cubicBezTo>
                  <a:pt x="1178" y="2220"/>
                  <a:pt x="1176" y="2221"/>
                  <a:pt x="1175" y="2222"/>
                </a:cubicBezTo>
                <a:cubicBezTo>
                  <a:pt x="1160" y="2230"/>
                  <a:pt x="1143" y="2234"/>
                  <a:pt x="1125" y="2234"/>
                </a:cubicBezTo>
                <a:cubicBezTo>
                  <a:pt x="1059" y="2234"/>
                  <a:pt x="1059" y="2234"/>
                  <a:pt x="1059" y="2234"/>
                </a:cubicBezTo>
                <a:cubicBezTo>
                  <a:pt x="1059" y="1905"/>
                  <a:pt x="1059" y="1905"/>
                  <a:pt x="1059" y="1905"/>
                </a:cubicBezTo>
                <a:lnTo>
                  <a:pt x="1229" y="1905"/>
                </a:lnTo>
                <a:close/>
                <a:moveTo>
                  <a:pt x="984" y="1905"/>
                </a:moveTo>
                <a:cubicBezTo>
                  <a:pt x="984" y="2234"/>
                  <a:pt x="984" y="2234"/>
                  <a:pt x="984" y="2234"/>
                </a:cubicBezTo>
                <a:cubicBezTo>
                  <a:pt x="792" y="2234"/>
                  <a:pt x="792" y="2234"/>
                  <a:pt x="792" y="2234"/>
                </a:cubicBezTo>
                <a:cubicBezTo>
                  <a:pt x="792" y="1905"/>
                  <a:pt x="792" y="1905"/>
                  <a:pt x="792" y="1905"/>
                </a:cubicBezTo>
                <a:lnTo>
                  <a:pt x="984" y="1905"/>
                </a:lnTo>
                <a:close/>
                <a:moveTo>
                  <a:pt x="451" y="1846"/>
                </a:moveTo>
                <a:cubicBezTo>
                  <a:pt x="452" y="1848"/>
                  <a:pt x="452" y="1848"/>
                  <a:pt x="452" y="1848"/>
                </a:cubicBezTo>
                <a:cubicBezTo>
                  <a:pt x="454" y="1849"/>
                  <a:pt x="456" y="1851"/>
                  <a:pt x="457" y="1853"/>
                </a:cubicBezTo>
                <a:cubicBezTo>
                  <a:pt x="459" y="1854"/>
                  <a:pt x="461" y="1856"/>
                  <a:pt x="462" y="1857"/>
                </a:cubicBezTo>
                <a:cubicBezTo>
                  <a:pt x="464" y="1859"/>
                  <a:pt x="464" y="1859"/>
                  <a:pt x="464" y="1859"/>
                </a:cubicBezTo>
                <a:cubicBezTo>
                  <a:pt x="466" y="1861"/>
                  <a:pt x="468" y="1863"/>
                  <a:pt x="471" y="1865"/>
                </a:cubicBezTo>
                <a:cubicBezTo>
                  <a:pt x="473" y="1867"/>
                  <a:pt x="476" y="1868"/>
                  <a:pt x="478" y="1870"/>
                </a:cubicBezTo>
                <a:cubicBezTo>
                  <a:pt x="480" y="1872"/>
                  <a:pt x="483" y="1874"/>
                  <a:pt x="485" y="1875"/>
                </a:cubicBezTo>
                <a:cubicBezTo>
                  <a:pt x="485" y="1875"/>
                  <a:pt x="485" y="1875"/>
                  <a:pt x="485" y="1875"/>
                </a:cubicBezTo>
                <a:cubicBezTo>
                  <a:pt x="486" y="1876"/>
                  <a:pt x="486" y="1876"/>
                  <a:pt x="487" y="1876"/>
                </a:cubicBezTo>
                <a:cubicBezTo>
                  <a:pt x="489" y="1877"/>
                  <a:pt x="491" y="1879"/>
                  <a:pt x="492" y="1880"/>
                </a:cubicBezTo>
                <a:cubicBezTo>
                  <a:pt x="494" y="1881"/>
                  <a:pt x="496" y="1882"/>
                  <a:pt x="499" y="1883"/>
                </a:cubicBezTo>
                <a:cubicBezTo>
                  <a:pt x="500" y="1884"/>
                  <a:pt x="502" y="1885"/>
                  <a:pt x="504" y="1886"/>
                </a:cubicBezTo>
                <a:cubicBezTo>
                  <a:pt x="505" y="1887"/>
                  <a:pt x="506" y="1887"/>
                  <a:pt x="507" y="1888"/>
                </a:cubicBezTo>
                <a:cubicBezTo>
                  <a:pt x="509" y="1888"/>
                  <a:pt x="510" y="1889"/>
                  <a:pt x="511" y="1889"/>
                </a:cubicBezTo>
                <a:cubicBezTo>
                  <a:pt x="513" y="1890"/>
                  <a:pt x="514" y="1891"/>
                  <a:pt x="516" y="1891"/>
                </a:cubicBezTo>
                <a:cubicBezTo>
                  <a:pt x="521" y="1893"/>
                  <a:pt x="521" y="1893"/>
                  <a:pt x="521" y="1893"/>
                </a:cubicBezTo>
                <a:cubicBezTo>
                  <a:pt x="522" y="1894"/>
                  <a:pt x="523" y="1894"/>
                  <a:pt x="523" y="1894"/>
                </a:cubicBezTo>
                <a:cubicBezTo>
                  <a:pt x="525" y="1895"/>
                  <a:pt x="527" y="1895"/>
                  <a:pt x="529" y="1896"/>
                </a:cubicBezTo>
                <a:cubicBezTo>
                  <a:pt x="531" y="1897"/>
                  <a:pt x="534" y="1898"/>
                  <a:pt x="536" y="1898"/>
                </a:cubicBezTo>
                <a:cubicBezTo>
                  <a:pt x="538" y="1899"/>
                  <a:pt x="540" y="1899"/>
                  <a:pt x="542" y="1900"/>
                </a:cubicBezTo>
                <a:cubicBezTo>
                  <a:pt x="544" y="1900"/>
                  <a:pt x="546" y="1901"/>
                  <a:pt x="547" y="1901"/>
                </a:cubicBezTo>
                <a:cubicBezTo>
                  <a:pt x="550" y="1901"/>
                  <a:pt x="553" y="1902"/>
                  <a:pt x="555" y="1902"/>
                </a:cubicBezTo>
                <a:cubicBezTo>
                  <a:pt x="558" y="1903"/>
                  <a:pt x="561" y="1903"/>
                  <a:pt x="564" y="1903"/>
                </a:cubicBezTo>
                <a:cubicBezTo>
                  <a:pt x="566" y="1904"/>
                  <a:pt x="568" y="1904"/>
                  <a:pt x="570" y="1904"/>
                </a:cubicBezTo>
                <a:cubicBezTo>
                  <a:pt x="575" y="1904"/>
                  <a:pt x="579" y="1905"/>
                  <a:pt x="583" y="1905"/>
                </a:cubicBezTo>
                <a:cubicBezTo>
                  <a:pt x="717" y="1905"/>
                  <a:pt x="717" y="1905"/>
                  <a:pt x="717" y="1905"/>
                </a:cubicBezTo>
                <a:cubicBezTo>
                  <a:pt x="717" y="2234"/>
                  <a:pt x="717" y="2234"/>
                  <a:pt x="717" y="2234"/>
                </a:cubicBezTo>
                <a:cubicBezTo>
                  <a:pt x="179" y="2234"/>
                  <a:pt x="179" y="2234"/>
                  <a:pt x="179" y="2234"/>
                </a:cubicBezTo>
                <a:cubicBezTo>
                  <a:pt x="161" y="2234"/>
                  <a:pt x="145" y="2230"/>
                  <a:pt x="129" y="2222"/>
                </a:cubicBezTo>
                <a:cubicBezTo>
                  <a:pt x="128" y="2221"/>
                  <a:pt x="126" y="2220"/>
                  <a:pt x="125" y="2219"/>
                </a:cubicBezTo>
                <a:cubicBezTo>
                  <a:pt x="122" y="2218"/>
                  <a:pt x="119" y="2216"/>
                  <a:pt x="117" y="2214"/>
                </a:cubicBezTo>
                <a:cubicBezTo>
                  <a:pt x="91" y="2194"/>
                  <a:pt x="75" y="2163"/>
                  <a:pt x="75" y="2130"/>
                </a:cubicBezTo>
                <a:cubicBezTo>
                  <a:pt x="75" y="583"/>
                  <a:pt x="75" y="583"/>
                  <a:pt x="75" y="583"/>
                </a:cubicBezTo>
                <a:cubicBezTo>
                  <a:pt x="75" y="559"/>
                  <a:pt x="84" y="535"/>
                  <a:pt x="99" y="517"/>
                </a:cubicBezTo>
                <a:cubicBezTo>
                  <a:pt x="119" y="493"/>
                  <a:pt x="148" y="479"/>
                  <a:pt x="179" y="479"/>
                </a:cubicBezTo>
                <a:cubicBezTo>
                  <a:pt x="404" y="479"/>
                  <a:pt x="404" y="479"/>
                  <a:pt x="404" y="479"/>
                </a:cubicBezTo>
                <a:cubicBezTo>
                  <a:pt x="404" y="1726"/>
                  <a:pt x="404" y="1726"/>
                  <a:pt x="404" y="1726"/>
                </a:cubicBezTo>
                <a:cubicBezTo>
                  <a:pt x="404" y="1770"/>
                  <a:pt x="421" y="1813"/>
                  <a:pt x="451" y="1846"/>
                </a:cubicBezTo>
                <a:close/>
                <a:moveTo>
                  <a:pt x="529" y="1815"/>
                </a:moveTo>
                <a:cubicBezTo>
                  <a:pt x="526" y="1813"/>
                  <a:pt x="524" y="1811"/>
                  <a:pt x="521" y="1809"/>
                </a:cubicBezTo>
                <a:cubicBezTo>
                  <a:pt x="495" y="1789"/>
                  <a:pt x="480" y="1759"/>
                  <a:pt x="480" y="1726"/>
                </a:cubicBezTo>
                <a:cubicBezTo>
                  <a:pt x="480" y="179"/>
                  <a:pt x="480" y="179"/>
                  <a:pt x="480" y="179"/>
                </a:cubicBezTo>
                <a:cubicBezTo>
                  <a:pt x="480" y="155"/>
                  <a:pt x="488" y="131"/>
                  <a:pt x="503" y="112"/>
                </a:cubicBezTo>
                <a:cubicBezTo>
                  <a:pt x="523" y="88"/>
                  <a:pt x="552" y="75"/>
                  <a:pt x="583" y="75"/>
                </a:cubicBezTo>
                <a:cubicBezTo>
                  <a:pt x="1530" y="75"/>
                  <a:pt x="1530" y="75"/>
                  <a:pt x="1530" y="75"/>
                </a:cubicBezTo>
                <a:cubicBezTo>
                  <a:pt x="1561" y="75"/>
                  <a:pt x="1590" y="88"/>
                  <a:pt x="1610" y="112"/>
                </a:cubicBezTo>
                <a:cubicBezTo>
                  <a:pt x="1625" y="131"/>
                  <a:pt x="1633" y="155"/>
                  <a:pt x="1633" y="179"/>
                </a:cubicBezTo>
                <a:cubicBezTo>
                  <a:pt x="1633" y="1726"/>
                  <a:pt x="1633" y="1726"/>
                  <a:pt x="1633" y="1726"/>
                </a:cubicBezTo>
                <a:cubicBezTo>
                  <a:pt x="1633" y="1759"/>
                  <a:pt x="1618" y="1789"/>
                  <a:pt x="1592" y="1809"/>
                </a:cubicBezTo>
                <a:cubicBezTo>
                  <a:pt x="1589" y="1811"/>
                  <a:pt x="1586" y="1813"/>
                  <a:pt x="1584" y="1815"/>
                </a:cubicBezTo>
                <a:cubicBezTo>
                  <a:pt x="1582" y="1816"/>
                  <a:pt x="1581" y="1817"/>
                  <a:pt x="1579" y="1817"/>
                </a:cubicBezTo>
                <a:cubicBezTo>
                  <a:pt x="1564" y="1826"/>
                  <a:pt x="1547" y="1830"/>
                  <a:pt x="1530" y="1830"/>
                </a:cubicBezTo>
                <a:cubicBezTo>
                  <a:pt x="583" y="1830"/>
                  <a:pt x="583" y="1830"/>
                  <a:pt x="583" y="1830"/>
                </a:cubicBezTo>
                <a:cubicBezTo>
                  <a:pt x="566" y="1830"/>
                  <a:pt x="549" y="1826"/>
                  <a:pt x="534" y="1817"/>
                </a:cubicBezTo>
                <a:cubicBezTo>
                  <a:pt x="532" y="1817"/>
                  <a:pt x="531" y="1816"/>
                  <a:pt x="529" y="1815"/>
                </a:cubicBezTo>
                <a:close/>
                <a:moveTo>
                  <a:pt x="841" y="424"/>
                </a:moveTo>
                <a:cubicBezTo>
                  <a:pt x="841" y="230"/>
                  <a:pt x="841" y="230"/>
                  <a:pt x="841" y="230"/>
                </a:cubicBezTo>
                <a:cubicBezTo>
                  <a:pt x="841" y="209"/>
                  <a:pt x="858" y="193"/>
                  <a:pt x="879" y="193"/>
                </a:cubicBezTo>
                <a:cubicBezTo>
                  <a:pt x="899" y="193"/>
                  <a:pt x="916" y="209"/>
                  <a:pt x="916" y="230"/>
                </a:cubicBezTo>
                <a:cubicBezTo>
                  <a:pt x="916" y="424"/>
                  <a:pt x="916" y="424"/>
                  <a:pt x="916" y="424"/>
                </a:cubicBezTo>
                <a:cubicBezTo>
                  <a:pt x="916" y="433"/>
                  <a:pt x="912" y="442"/>
                  <a:pt x="905" y="449"/>
                </a:cubicBezTo>
                <a:cubicBezTo>
                  <a:pt x="898" y="457"/>
                  <a:pt x="889" y="461"/>
                  <a:pt x="879" y="461"/>
                </a:cubicBezTo>
                <a:cubicBezTo>
                  <a:pt x="858" y="461"/>
                  <a:pt x="841" y="444"/>
                  <a:pt x="841" y="424"/>
                </a:cubicBezTo>
                <a:close/>
                <a:moveTo>
                  <a:pt x="1332" y="1731"/>
                </a:moveTo>
                <a:cubicBezTo>
                  <a:pt x="1410" y="1731"/>
                  <a:pt x="1474" y="1667"/>
                  <a:pt x="1474" y="1589"/>
                </a:cubicBezTo>
                <a:cubicBezTo>
                  <a:pt x="1474" y="1556"/>
                  <a:pt x="1463" y="1526"/>
                  <a:pt x="1443" y="1501"/>
                </a:cubicBezTo>
                <a:cubicBezTo>
                  <a:pt x="1463" y="1476"/>
                  <a:pt x="1474" y="1446"/>
                  <a:pt x="1474" y="1414"/>
                </a:cubicBezTo>
                <a:cubicBezTo>
                  <a:pt x="1474" y="1335"/>
                  <a:pt x="1410" y="1271"/>
                  <a:pt x="1332" y="1271"/>
                </a:cubicBezTo>
                <a:cubicBezTo>
                  <a:pt x="1254" y="1271"/>
                  <a:pt x="1190" y="1335"/>
                  <a:pt x="1190" y="1414"/>
                </a:cubicBezTo>
                <a:cubicBezTo>
                  <a:pt x="1190" y="1445"/>
                  <a:pt x="1200" y="1475"/>
                  <a:pt x="1220" y="1501"/>
                </a:cubicBezTo>
                <a:cubicBezTo>
                  <a:pt x="1200" y="1527"/>
                  <a:pt x="1190" y="1557"/>
                  <a:pt x="1190" y="1589"/>
                </a:cubicBezTo>
                <a:cubicBezTo>
                  <a:pt x="1190" y="1667"/>
                  <a:pt x="1254" y="1731"/>
                  <a:pt x="1332" y="1731"/>
                </a:cubicBezTo>
                <a:close/>
                <a:moveTo>
                  <a:pt x="1332" y="1481"/>
                </a:moveTo>
                <a:cubicBezTo>
                  <a:pt x="1295" y="1481"/>
                  <a:pt x="1265" y="1451"/>
                  <a:pt x="1265" y="1414"/>
                </a:cubicBezTo>
                <a:cubicBezTo>
                  <a:pt x="1265" y="1377"/>
                  <a:pt x="1295" y="1346"/>
                  <a:pt x="1332" y="1346"/>
                </a:cubicBezTo>
                <a:cubicBezTo>
                  <a:pt x="1369" y="1346"/>
                  <a:pt x="1400" y="1377"/>
                  <a:pt x="1400" y="1414"/>
                </a:cubicBezTo>
                <a:cubicBezTo>
                  <a:pt x="1400" y="1451"/>
                  <a:pt x="1369" y="1481"/>
                  <a:pt x="1332" y="1481"/>
                </a:cubicBezTo>
                <a:close/>
                <a:moveTo>
                  <a:pt x="1280" y="1546"/>
                </a:moveTo>
                <a:cubicBezTo>
                  <a:pt x="1297" y="1553"/>
                  <a:pt x="1314" y="1556"/>
                  <a:pt x="1332" y="1556"/>
                </a:cubicBezTo>
                <a:cubicBezTo>
                  <a:pt x="1350" y="1556"/>
                  <a:pt x="1368" y="1553"/>
                  <a:pt x="1385" y="1546"/>
                </a:cubicBezTo>
                <a:cubicBezTo>
                  <a:pt x="1394" y="1558"/>
                  <a:pt x="1400" y="1573"/>
                  <a:pt x="1400" y="1589"/>
                </a:cubicBezTo>
                <a:cubicBezTo>
                  <a:pt x="1400" y="1626"/>
                  <a:pt x="1369" y="1656"/>
                  <a:pt x="1332" y="1656"/>
                </a:cubicBezTo>
                <a:cubicBezTo>
                  <a:pt x="1295" y="1656"/>
                  <a:pt x="1265" y="1626"/>
                  <a:pt x="1265" y="1589"/>
                </a:cubicBezTo>
                <a:cubicBezTo>
                  <a:pt x="1265" y="1572"/>
                  <a:pt x="1270" y="1557"/>
                  <a:pt x="1280" y="1546"/>
                </a:cubicBezTo>
                <a:close/>
                <a:moveTo>
                  <a:pt x="841" y="1135"/>
                </a:moveTo>
                <a:cubicBezTo>
                  <a:pt x="841" y="941"/>
                  <a:pt x="841" y="941"/>
                  <a:pt x="841" y="941"/>
                </a:cubicBezTo>
                <a:cubicBezTo>
                  <a:pt x="841" y="920"/>
                  <a:pt x="858" y="904"/>
                  <a:pt x="879" y="904"/>
                </a:cubicBezTo>
                <a:cubicBezTo>
                  <a:pt x="880" y="904"/>
                  <a:pt x="880" y="904"/>
                  <a:pt x="880" y="904"/>
                </a:cubicBezTo>
                <a:cubicBezTo>
                  <a:pt x="899" y="904"/>
                  <a:pt x="916" y="921"/>
                  <a:pt x="916" y="941"/>
                </a:cubicBezTo>
                <a:cubicBezTo>
                  <a:pt x="916" y="1135"/>
                  <a:pt x="916" y="1135"/>
                  <a:pt x="916" y="1135"/>
                </a:cubicBezTo>
                <a:cubicBezTo>
                  <a:pt x="916" y="1155"/>
                  <a:pt x="899" y="1172"/>
                  <a:pt x="880" y="1172"/>
                </a:cubicBezTo>
                <a:cubicBezTo>
                  <a:pt x="879" y="1172"/>
                  <a:pt x="879" y="1172"/>
                  <a:pt x="879" y="1172"/>
                </a:cubicBezTo>
                <a:cubicBezTo>
                  <a:pt x="858" y="1172"/>
                  <a:pt x="841" y="1156"/>
                  <a:pt x="841" y="1135"/>
                </a:cubicBezTo>
                <a:close/>
                <a:moveTo>
                  <a:pt x="841" y="780"/>
                </a:moveTo>
                <a:cubicBezTo>
                  <a:pt x="841" y="585"/>
                  <a:pt x="841" y="585"/>
                  <a:pt x="841" y="585"/>
                </a:cubicBezTo>
                <a:cubicBezTo>
                  <a:pt x="841" y="565"/>
                  <a:pt x="857" y="548"/>
                  <a:pt x="878" y="548"/>
                </a:cubicBezTo>
                <a:cubicBezTo>
                  <a:pt x="879" y="548"/>
                  <a:pt x="879" y="548"/>
                  <a:pt x="879" y="548"/>
                </a:cubicBezTo>
                <a:cubicBezTo>
                  <a:pt x="899" y="548"/>
                  <a:pt x="916" y="565"/>
                  <a:pt x="916" y="585"/>
                </a:cubicBezTo>
                <a:cubicBezTo>
                  <a:pt x="916" y="780"/>
                  <a:pt x="916" y="780"/>
                  <a:pt x="916" y="780"/>
                </a:cubicBezTo>
                <a:cubicBezTo>
                  <a:pt x="916" y="800"/>
                  <a:pt x="899" y="816"/>
                  <a:pt x="880" y="817"/>
                </a:cubicBezTo>
                <a:cubicBezTo>
                  <a:pt x="879" y="817"/>
                  <a:pt x="879" y="817"/>
                  <a:pt x="879" y="817"/>
                </a:cubicBezTo>
                <a:cubicBezTo>
                  <a:pt x="858" y="817"/>
                  <a:pt x="841" y="800"/>
                  <a:pt x="841" y="78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D0DC2-0E6E-0550-B88D-C25D20D55ED7}"/>
              </a:ext>
            </a:extLst>
          </p:cNvPr>
          <p:cNvSpPr txBox="1"/>
          <p:nvPr/>
        </p:nvSpPr>
        <p:spPr>
          <a:xfrm>
            <a:off x="924064" y="4630793"/>
            <a:ext cx="896648" cy="523220"/>
          </a:xfrm>
          <a:prstGeom prst="rect">
            <a:avLst/>
          </a:prstGeom>
          <a:noFill/>
        </p:spPr>
        <p:txBody>
          <a:bodyPr wrap="none" lIns="36000" tIns="45720" rIns="3600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412D7CA-EA09-0DCB-4D7A-B771AA669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0232" y="3956913"/>
            <a:ext cx="518424" cy="518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4406DB-5ACA-818C-114A-7405B8E61DEB}"/>
              </a:ext>
            </a:extLst>
          </p:cNvPr>
          <p:cNvSpPr txBox="1"/>
          <p:nvPr/>
        </p:nvSpPr>
        <p:spPr>
          <a:xfrm>
            <a:off x="2011371" y="4650755"/>
            <a:ext cx="1106641" cy="523220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</a:p>
        </p:txBody>
      </p:sp>
      <p:pic>
        <p:nvPicPr>
          <p:cNvPr id="35" name="Graphic 37">
            <a:extLst>
              <a:ext uri="{FF2B5EF4-FFF2-40B4-BE49-F238E27FC236}">
                <a16:creationId xmlns:a16="http://schemas.microsoft.com/office/drawing/2014/main" id="{E1675A4B-3661-8EE7-7804-0EC0DC604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384853" y="3903429"/>
            <a:ext cx="718108" cy="71810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CDB9C4B-7EE9-206A-13B3-9E65F1CB5EF4}"/>
              </a:ext>
            </a:extLst>
          </p:cNvPr>
          <p:cNvSpPr txBox="1"/>
          <p:nvPr/>
        </p:nvSpPr>
        <p:spPr>
          <a:xfrm>
            <a:off x="3267389" y="4761208"/>
            <a:ext cx="936722" cy="307777"/>
          </a:xfrm>
          <a:prstGeom prst="rect">
            <a:avLst/>
          </a:prstGeom>
          <a:noFill/>
        </p:spPr>
        <p:txBody>
          <a:bodyPr wrap="none" lIns="36000" tIns="45720" rIns="3600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Education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E030FA2C-77D5-A751-5A1D-1DCAD28E4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775481" y="4006691"/>
            <a:ext cx="524864" cy="5248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AD95529-62E9-522F-2CDF-7BB53F7B7C5A}"/>
              </a:ext>
            </a:extLst>
          </p:cNvPr>
          <p:cNvSpPr txBox="1"/>
          <p:nvPr/>
        </p:nvSpPr>
        <p:spPr>
          <a:xfrm>
            <a:off x="4392259" y="4650755"/>
            <a:ext cx="1303810" cy="523220"/>
          </a:xfrm>
          <a:prstGeom prst="rect">
            <a:avLst/>
          </a:prstGeom>
          <a:noFill/>
        </p:spPr>
        <p:txBody>
          <a:bodyPr wrap="none" lIns="36000" tIns="45720" rIns="3600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Advanced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Manufacturing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981B5E09-8955-DC1B-0ABE-5A964E938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199862" y="4015714"/>
            <a:ext cx="524864" cy="524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5224D9-DE8A-0F2C-56FE-DDB24A63BA47}"/>
              </a:ext>
            </a:extLst>
          </p:cNvPr>
          <p:cNvSpPr txBox="1"/>
          <p:nvPr/>
        </p:nvSpPr>
        <p:spPr>
          <a:xfrm>
            <a:off x="5855922" y="4654137"/>
            <a:ext cx="1215645" cy="523220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Critical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Supply Chain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0798FFFA-A85C-B6F5-4A26-FCBD54A88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71540" y="4064336"/>
            <a:ext cx="524864" cy="5248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A6AC0C-3C44-5888-0097-C574D46416AE}"/>
              </a:ext>
            </a:extLst>
          </p:cNvPr>
          <p:cNvSpPr txBox="1"/>
          <p:nvPr/>
        </p:nvSpPr>
        <p:spPr>
          <a:xfrm>
            <a:off x="7156871" y="4751436"/>
            <a:ext cx="1236484" cy="307777"/>
          </a:xfrm>
          <a:prstGeom prst="rect">
            <a:avLst/>
          </a:prstGeom>
          <a:noFill/>
        </p:spPr>
        <p:txBody>
          <a:bodyPr wrap="none" lIns="36000" tIns="45720" rIns="3600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Infrastructure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Freeform 644">
            <a:extLst>
              <a:ext uri="{FF2B5EF4-FFF2-40B4-BE49-F238E27FC236}">
                <a16:creationId xmlns:a16="http://schemas.microsoft.com/office/drawing/2014/main" id="{5E94ED6F-4AD5-C861-1256-874A37468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8965584" y="4005511"/>
            <a:ext cx="529444" cy="529444"/>
          </a:xfrm>
          <a:custGeom>
            <a:avLst/>
            <a:gdLst>
              <a:gd name="T0" fmla="*/ 174 w 1154"/>
              <a:gd name="T1" fmla="*/ 662 h 1152"/>
              <a:gd name="T2" fmla="*/ 113 w 1154"/>
              <a:gd name="T3" fmla="*/ 737 h 1152"/>
              <a:gd name="T4" fmla="*/ 44 w 1154"/>
              <a:gd name="T5" fmla="*/ 805 h 1152"/>
              <a:gd name="T6" fmla="*/ 45 w 1154"/>
              <a:gd name="T7" fmla="*/ 971 h 1152"/>
              <a:gd name="T8" fmla="*/ 349 w 1154"/>
              <a:gd name="T9" fmla="*/ 1152 h 1152"/>
              <a:gd name="T10" fmla="*/ 393 w 1154"/>
              <a:gd name="T11" fmla="*/ 1067 h 1152"/>
              <a:gd name="T12" fmla="*/ 417 w 1154"/>
              <a:gd name="T13" fmla="*/ 1042 h 1152"/>
              <a:gd name="T14" fmla="*/ 498 w 1154"/>
              <a:gd name="T15" fmla="*/ 985 h 1152"/>
              <a:gd name="T16" fmla="*/ 1036 w 1154"/>
              <a:gd name="T17" fmla="*/ 489 h 1152"/>
              <a:gd name="T18" fmla="*/ 367 w 1154"/>
              <a:gd name="T19" fmla="*/ 854 h 1152"/>
              <a:gd name="T20" fmla="*/ 276 w 1154"/>
              <a:gd name="T21" fmla="*/ 1086 h 1152"/>
              <a:gd name="T22" fmla="*/ 313 w 1154"/>
              <a:gd name="T23" fmla="*/ 1074 h 1152"/>
              <a:gd name="T24" fmla="*/ 365 w 1154"/>
              <a:gd name="T25" fmla="*/ 1038 h 1152"/>
              <a:gd name="T26" fmla="*/ 433 w 1154"/>
              <a:gd name="T27" fmla="*/ 970 h 1152"/>
              <a:gd name="T28" fmla="*/ 468 w 1154"/>
              <a:gd name="T29" fmla="*/ 955 h 1152"/>
              <a:gd name="T30" fmla="*/ 376 w 1154"/>
              <a:gd name="T31" fmla="*/ 652 h 1152"/>
              <a:gd name="T32" fmla="*/ 203 w 1154"/>
              <a:gd name="T33" fmla="*/ 683 h 1152"/>
              <a:gd name="T34" fmla="*/ 900 w 1154"/>
              <a:gd name="T35" fmla="*/ 743 h 1152"/>
              <a:gd name="T36" fmla="*/ 314 w 1154"/>
              <a:gd name="T37" fmla="*/ 175 h 1152"/>
              <a:gd name="T38" fmla="*/ 501 w 1154"/>
              <a:gd name="T39" fmla="*/ 60 h 1152"/>
              <a:gd name="T40" fmla="*/ 600 w 1154"/>
              <a:gd name="T41" fmla="*/ 996 h 1152"/>
              <a:gd name="T42" fmla="*/ 174 w 1154"/>
              <a:gd name="T43" fmla="*/ 536 h 1152"/>
              <a:gd name="T44" fmla="*/ 183 w 1154"/>
              <a:gd name="T45" fmla="*/ 334 h 1152"/>
              <a:gd name="T46" fmla="*/ 183 w 1154"/>
              <a:gd name="T47" fmla="*/ 334 h 1152"/>
              <a:gd name="T48" fmla="*/ 1118 w 1154"/>
              <a:gd name="T49" fmla="*/ 640 h 1152"/>
              <a:gd name="T50" fmla="*/ 1050 w 1154"/>
              <a:gd name="T51" fmla="*/ 250 h 1152"/>
              <a:gd name="T52" fmla="*/ 1010 w 1154"/>
              <a:gd name="T53" fmla="*/ 852 h 1152"/>
              <a:gd name="T54" fmla="*/ 986 w 1154"/>
              <a:gd name="T55" fmla="*/ 827 h 1152"/>
              <a:gd name="T56" fmla="*/ 1136 w 1154"/>
              <a:gd name="T57" fmla="*/ 461 h 1152"/>
              <a:gd name="T58" fmla="*/ 711 w 1154"/>
              <a:gd name="T59" fmla="*/ 1 h 1152"/>
              <a:gd name="T60" fmla="*/ 897 w 1154"/>
              <a:gd name="T61" fmla="*/ 80 h 1152"/>
              <a:gd name="T62" fmla="*/ 897 w 1154"/>
              <a:gd name="T63" fmla="*/ 80 h 1152"/>
              <a:gd name="T64" fmla="*/ 799 w 1154"/>
              <a:gd name="T65" fmla="*/ 960 h 1152"/>
              <a:gd name="T66" fmla="*/ 876 w 1154"/>
              <a:gd name="T67" fmla="*/ 361 h 1152"/>
              <a:gd name="T68" fmla="*/ 731 w 1154"/>
              <a:gd name="T69" fmla="*/ 324 h 1152"/>
              <a:gd name="T70" fmla="*/ 597 w 1154"/>
              <a:gd name="T71" fmla="*/ 246 h 1152"/>
              <a:gd name="T72" fmla="*/ 464 w 1154"/>
              <a:gd name="T73" fmla="*/ 307 h 1152"/>
              <a:gd name="T74" fmla="*/ 403 w 1154"/>
              <a:gd name="T75" fmla="*/ 440 h 1152"/>
              <a:gd name="T76" fmla="*/ 481 w 1154"/>
              <a:gd name="T77" fmla="*/ 574 h 1152"/>
              <a:gd name="T78" fmla="*/ 518 w 1154"/>
              <a:gd name="T79" fmla="*/ 719 h 1152"/>
              <a:gd name="T80" fmla="*/ 656 w 1154"/>
              <a:gd name="T81" fmla="*/ 769 h 1152"/>
              <a:gd name="T82" fmla="*/ 794 w 1154"/>
              <a:gd name="T83" fmla="*/ 719 h 1152"/>
              <a:gd name="T84" fmla="*/ 831 w 1154"/>
              <a:gd name="T85" fmla="*/ 574 h 1152"/>
              <a:gd name="T86" fmla="*/ 909 w 1154"/>
              <a:gd name="T87" fmla="*/ 440 h 1152"/>
              <a:gd name="T88" fmla="*/ 795 w 1154"/>
              <a:gd name="T89" fmla="*/ 568 h 1152"/>
              <a:gd name="T90" fmla="*/ 743 w 1154"/>
              <a:gd name="T91" fmla="*/ 639 h 1152"/>
              <a:gd name="T92" fmla="*/ 630 w 1154"/>
              <a:gd name="T93" fmla="*/ 733 h 1152"/>
              <a:gd name="T94" fmla="*/ 508 w 1154"/>
              <a:gd name="T95" fmla="*/ 683 h 1152"/>
              <a:gd name="T96" fmla="*/ 509 w 1154"/>
              <a:gd name="T97" fmla="*/ 548 h 1152"/>
              <a:gd name="T98" fmla="*/ 509 w 1154"/>
              <a:gd name="T99" fmla="*/ 449 h 1152"/>
              <a:gd name="T100" fmla="*/ 508 w 1154"/>
              <a:gd name="T101" fmla="*/ 314 h 1152"/>
              <a:gd name="T102" fmla="*/ 630 w 1154"/>
              <a:gd name="T103" fmla="*/ 264 h 1152"/>
              <a:gd name="T104" fmla="*/ 743 w 1154"/>
              <a:gd name="T105" fmla="*/ 358 h 1152"/>
              <a:gd name="T106" fmla="*/ 795 w 1154"/>
              <a:gd name="T107" fmla="*/ 430 h 1152"/>
              <a:gd name="T108" fmla="*/ 588 w 1154"/>
              <a:gd name="T109" fmla="*/ 431 h 1152"/>
              <a:gd name="T110" fmla="*/ 724 w 1154"/>
              <a:gd name="T111" fmla="*/ 566 h 1152"/>
              <a:gd name="T112" fmla="*/ 656 w 1154"/>
              <a:gd name="T113" fmla="*/ 560 h 1152"/>
              <a:gd name="T114" fmla="*/ 656 w 1154"/>
              <a:gd name="T115" fmla="*/ 437 h 1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54" h="1152">
                <a:moveTo>
                  <a:pt x="910" y="215"/>
                </a:moveTo>
                <a:cubicBezTo>
                  <a:pt x="763" y="83"/>
                  <a:pt x="528" y="89"/>
                  <a:pt x="388" y="229"/>
                </a:cubicBezTo>
                <a:cubicBezTo>
                  <a:pt x="326" y="290"/>
                  <a:pt x="287" y="371"/>
                  <a:pt x="278" y="458"/>
                </a:cubicBezTo>
                <a:cubicBezTo>
                  <a:pt x="270" y="531"/>
                  <a:pt x="235" y="602"/>
                  <a:pt x="178" y="659"/>
                </a:cubicBezTo>
                <a:cubicBezTo>
                  <a:pt x="174" y="662"/>
                  <a:pt x="174" y="662"/>
                  <a:pt x="174" y="662"/>
                </a:cubicBezTo>
                <a:cubicBezTo>
                  <a:pt x="168" y="655"/>
                  <a:pt x="168" y="655"/>
                  <a:pt x="168" y="655"/>
                </a:cubicBezTo>
                <a:cubicBezTo>
                  <a:pt x="161" y="648"/>
                  <a:pt x="150" y="648"/>
                  <a:pt x="143" y="655"/>
                </a:cubicBezTo>
                <a:cubicBezTo>
                  <a:pt x="136" y="662"/>
                  <a:pt x="136" y="673"/>
                  <a:pt x="143" y="680"/>
                </a:cubicBezTo>
                <a:cubicBezTo>
                  <a:pt x="156" y="693"/>
                  <a:pt x="156" y="693"/>
                  <a:pt x="156" y="693"/>
                </a:cubicBezTo>
                <a:cubicBezTo>
                  <a:pt x="153" y="716"/>
                  <a:pt x="135" y="734"/>
                  <a:pt x="113" y="737"/>
                </a:cubicBezTo>
                <a:cubicBezTo>
                  <a:pt x="99" y="724"/>
                  <a:pt x="99" y="724"/>
                  <a:pt x="99" y="724"/>
                </a:cubicBezTo>
                <a:cubicBezTo>
                  <a:pt x="93" y="717"/>
                  <a:pt x="81" y="717"/>
                  <a:pt x="75" y="724"/>
                </a:cubicBezTo>
                <a:cubicBezTo>
                  <a:pt x="68" y="731"/>
                  <a:pt x="68" y="741"/>
                  <a:pt x="75" y="749"/>
                </a:cubicBezTo>
                <a:cubicBezTo>
                  <a:pt x="88" y="762"/>
                  <a:pt x="88" y="762"/>
                  <a:pt x="88" y="762"/>
                </a:cubicBezTo>
                <a:cubicBezTo>
                  <a:pt x="85" y="784"/>
                  <a:pt x="67" y="803"/>
                  <a:pt x="44" y="805"/>
                </a:cubicBezTo>
                <a:cubicBezTo>
                  <a:pt x="31" y="792"/>
                  <a:pt x="31" y="792"/>
                  <a:pt x="31" y="792"/>
                </a:cubicBezTo>
                <a:cubicBezTo>
                  <a:pt x="24" y="785"/>
                  <a:pt x="13" y="785"/>
                  <a:pt x="6" y="792"/>
                </a:cubicBezTo>
                <a:cubicBezTo>
                  <a:pt x="0" y="799"/>
                  <a:pt x="0" y="810"/>
                  <a:pt x="6" y="817"/>
                </a:cubicBezTo>
                <a:cubicBezTo>
                  <a:pt x="44" y="854"/>
                  <a:pt x="44" y="854"/>
                  <a:pt x="44" y="854"/>
                </a:cubicBezTo>
                <a:cubicBezTo>
                  <a:pt x="13" y="887"/>
                  <a:pt x="13" y="939"/>
                  <a:pt x="45" y="971"/>
                </a:cubicBezTo>
                <a:cubicBezTo>
                  <a:pt x="183" y="1109"/>
                  <a:pt x="183" y="1109"/>
                  <a:pt x="183" y="1109"/>
                </a:cubicBezTo>
                <a:cubicBezTo>
                  <a:pt x="199" y="1126"/>
                  <a:pt x="221" y="1134"/>
                  <a:pt x="243" y="1134"/>
                </a:cubicBezTo>
                <a:cubicBezTo>
                  <a:pt x="263" y="1134"/>
                  <a:pt x="284" y="1126"/>
                  <a:pt x="300" y="1111"/>
                </a:cubicBezTo>
                <a:cubicBezTo>
                  <a:pt x="336" y="1147"/>
                  <a:pt x="336" y="1147"/>
                  <a:pt x="336" y="1147"/>
                </a:cubicBezTo>
                <a:cubicBezTo>
                  <a:pt x="340" y="1150"/>
                  <a:pt x="344" y="1152"/>
                  <a:pt x="349" y="1152"/>
                </a:cubicBezTo>
                <a:cubicBezTo>
                  <a:pt x="353" y="1152"/>
                  <a:pt x="358" y="1150"/>
                  <a:pt x="361" y="1147"/>
                </a:cubicBezTo>
                <a:cubicBezTo>
                  <a:pt x="368" y="1140"/>
                  <a:pt x="368" y="1129"/>
                  <a:pt x="361" y="1122"/>
                </a:cubicBezTo>
                <a:cubicBezTo>
                  <a:pt x="349" y="1110"/>
                  <a:pt x="349" y="1110"/>
                  <a:pt x="349" y="1110"/>
                </a:cubicBezTo>
                <a:cubicBezTo>
                  <a:pt x="351" y="1099"/>
                  <a:pt x="355" y="1089"/>
                  <a:pt x="364" y="1081"/>
                </a:cubicBezTo>
                <a:cubicBezTo>
                  <a:pt x="371" y="1073"/>
                  <a:pt x="382" y="1068"/>
                  <a:pt x="393" y="1067"/>
                </a:cubicBezTo>
                <a:cubicBezTo>
                  <a:pt x="405" y="1078"/>
                  <a:pt x="405" y="1078"/>
                  <a:pt x="405" y="1078"/>
                </a:cubicBezTo>
                <a:cubicBezTo>
                  <a:pt x="408" y="1082"/>
                  <a:pt x="413" y="1083"/>
                  <a:pt x="417" y="1083"/>
                </a:cubicBezTo>
                <a:cubicBezTo>
                  <a:pt x="422" y="1083"/>
                  <a:pt x="426" y="1082"/>
                  <a:pt x="429" y="1078"/>
                </a:cubicBezTo>
                <a:cubicBezTo>
                  <a:pt x="436" y="1071"/>
                  <a:pt x="436" y="1061"/>
                  <a:pt x="429" y="1054"/>
                </a:cubicBezTo>
                <a:cubicBezTo>
                  <a:pt x="417" y="1042"/>
                  <a:pt x="417" y="1042"/>
                  <a:pt x="417" y="1042"/>
                </a:cubicBezTo>
                <a:cubicBezTo>
                  <a:pt x="421" y="1019"/>
                  <a:pt x="438" y="1001"/>
                  <a:pt x="461" y="998"/>
                </a:cubicBezTo>
                <a:cubicBezTo>
                  <a:pt x="473" y="1010"/>
                  <a:pt x="473" y="1010"/>
                  <a:pt x="473" y="1010"/>
                </a:cubicBezTo>
                <a:cubicBezTo>
                  <a:pt x="477" y="1013"/>
                  <a:pt x="481" y="1015"/>
                  <a:pt x="485" y="1015"/>
                </a:cubicBezTo>
                <a:cubicBezTo>
                  <a:pt x="490" y="1015"/>
                  <a:pt x="494" y="1013"/>
                  <a:pt x="498" y="1010"/>
                </a:cubicBezTo>
                <a:cubicBezTo>
                  <a:pt x="505" y="1003"/>
                  <a:pt x="505" y="992"/>
                  <a:pt x="498" y="985"/>
                </a:cubicBezTo>
                <a:cubicBezTo>
                  <a:pt x="493" y="980"/>
                  <a:pt x="493" y="980"/>
                  <a:pt x="493" y="980"/>
                </a:cubicBezTo>
                <a:cubicBezTo>
                  <a:pt x="502" y="970"/>
                  <a:pt x="502" y="970"/>
                  <a:pt x="502" y="970"/>
                </a:cubicBezTo>
                <a:cubicBezTo>
                  <a:pt x="555" y="918"/>
                  <a:pt x="624" y="884"/>
                  <a:pt x="698" y="877"/>
                </a:cubicBezTo>
                <a:cubicBezTo>
                  <a:pt x="785" y="867"/>
                  <a:pt x="863" y="829"/>
                  <a:pt x="925" y="767"/>
                </a:cubicBezTo>
                <a:cubicBezTo>
                  <a:pt x="1000" y="693"/>
                  <a:pt x="1039" y="594"/>
                  <a:pt x="1036" y="489"/>
                </a:cubicBezTo>
                <a:cubicBezTo>
                  <a:pt x="1033" y="383"/>
                  <a:pt x="989" y="286"/>
                  <a:pt x="910" y="215"/>
                </a:cubicBezTo>
                <a:close/>
                <a:moveTo>
                  <a:pt x="300" y="788"/>
                </a:moveTo>
                <a:cubicBezTo>
                  <a:pt x="358" y="695"/>
                  <a:pt x="358" y="695"/>
                  <a:pt x="358" y="695"/>
                </a:cubicBezTo>
                <a:cubicBezTo>
                  <a:pt x="381" y="735"/>
                  <a:pt x="420" y="773"/>
                  <a:pt x="460" y="797"/>
                </a:cubicBezTo>
                <a:cubicBezTo>
                  <a:pt x="367" y="854"/>
                  <a:pt x="367" y="854"/>
                  <a:pt x="367" y="854"/>
                </a:cubicBezTo>
                <a:lnTo>
                  <a:pt x="300" y="788"/>
                </a:lnTo>
                <a:close/>
                <a:moveTo>
                  <a:pt x="208" y="1084"/>
                </a:moveTo>
                <a:cubicBezTo>
                  <a:pt x="70" y="947"/>
                  <a:pt x="70" y="947"/>
                  <a:pt x="70" y="947"/>
                </a:cubicBezTo>
                <a:cubicBezTo>
                  <a:pt x="51" y="928"/>
                  <a:pt x="51" y="898"/>
                  <a:pt x="68" y="879"/>
                </a:cubicBezTo>
                <a:cubicBezTo>
                  <a:pt x="276" y="1086"/>
                  <a:pt x="276" y="1086"/>
                  <a:pt x="276" y="1086"/>
                </a:cubicBezTo>
                <a:cubicBezTo>
                  <a:pt x="257" y="1104"/>
                  <a:pt x="227" y="1103"/>
                  <a:pt x="208" y="1084"/>
                </a:cubicBezTo>
                <a:close/>
                <a:moveTo>
                  <a:pt x="339" y="1056"/>
                </a:moveTo>
                <a:cubicBezTo>
                  <a:pt x="331" y="1064"/>
                  <a:pt x="325" y="1072"/>
                  <a:pt x="321" y="1082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313" y="1074"/>
                  <a:pt x="313" y="1074"/>
                  <a:pt x="313" y="1074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81" y="842"/>
                  <a:pt x="81" y="842"/>
                  <a:pt x="81" y="842"/>
                </a:cubicBezTo>
                <a:cubicBezTo>
                  <a:pt x="73" y="834"/>
                  <a:pt x="73" y="834"/>
                  <a:pt x="73" y="834"/>
                </a:cubicBezTo>
                <a:cubicBezTo>
                  <a:pt x="92" y="825"/>
                  <a:pt x="108" y="809"/>
                  <a:pt x="116" y="790"/>
                </a:cubicBezTo>
                <a:cubicBezTo>
                  <a:pt x="365" y="1038"/>
                  <a:pt x="365" y="1038"/>
                  <a:pt x="365" y="1038"/>
                </a:cubicBezTo>
                <a:cubicBezTo>
                  <a:pt x="355" y="1042"/>
                  <a:pt x="346" y="1048"/>
                  <a:pt x="339" y="1056"/>
                </a:cubicBezTo>
                <a:close/>
                <a:moveTo>
                  <a:pt x="390" y="1013"/>
                </a:moveTo>
                <a:cubicBezTo>
                  <a:pt x="141" y="765"/>
                  <a:pt x="141" y="765"/>
                  <a:pt x="141" y="765"/>
                </a:cubicBezTo>
                <a:cubicBezTo>
                  <a:pt x="160" y="756"/>
                  <a:pt x="176" y="741"/>
                  <a:pt x="185" y="722"/>
                </a:cubicBezTo>
                <a:cubicBezTo>
                  <a:pt x="433" y="970"/>
                  <a:pt x="433" y="970"/>
                  <a:pt x="433" y="970"/>
                </a:cubicBezTo>
                <a:cubicBezTo>
                  <a:pt x="414" y="979"/>
                  <a:pt x="398" y="994"/>
                  <a:pt x="390" y="1013"/>
                </a:cubicBezTo>
                <a:close/>
                <a:moveTo>
                  <a:pt x="900" y="743"/>
                </a:moveTo>
                <a:cubicBezTo>
                  <a:pt x="844" y="799"/>
                  <a:pt x="773" y="833"/>
                  <a:pt x="694" y="842"/>
                </a:cubicBezTo>
                <a:cubicBezTo>
                  <a:pt x="613" y="851"/>
                  <a:pt x="536" y="888"/>
                  <a:pt x="477" y="946"/>
                </a:cubicBezTo>
                <a:cubicBezTo>
                  <a:pt x="468" y="955"/>
                  <a:pt x="468" y="955"/>
                  <a:pt x="468" y="955"/>
                </a:cubicBezTo>
                <a:cubicBezTo>
                  <a:pt x="392" y="880"/>
                  <a:pt x="392" y="880"/>
                  <a:pt x="392" y="880"/>
                </a:cubicBezTo>
                <a:cubicBezTo>
                  <a:pt x="505" y="810"/>
                  <a:pt x="505" y="810"/>
                  <a:pt x="505" y="810"/>
                </a:cubicBezTo>
                <a:cubicBezTo>
                  <a:pt x="510" y="807"/>
                  <a:pt x="514" y="800"/>
                  <a:pt x="513" y="793"/>
                </a:cubicBezTo>
                <a:cubicBezTo>
                  <a:pt x="513" y="787"/>
                  <a:pt x="508" y="781"/>
                  <a:pt x="502" y="779"/>
                </a:cubicBezTo>
                <a:cubicBezTo>
                  <a:pt x="453" y="760"/>
                  <a:pt x="395" y="702"/>
                  <a:pt x="376" y="652"/>
                </a:cubicBezTo>
                <a:cubicBezTo>
                  <a:pt x="373" y="647"/>
                  <a:pt x="368" y="642"/>
                  <a:pt x="361" y="641"/>
                </a:cubicBezTo>
                <a:cubicBezTo>
                  <a:pt x="355" y="641"/>
                  <a:pt x="348" y="644"/>
                  <a:pt x="345" y="650"/>
                </a:cubicBezTo>
                <a:cubicBezTo>
                  <a:pt x="275" y="762"/>
                  <a:pt x="275" y="762"/>
                  <a:pt x="275" y="762"/>
                </a:cubicBezTo>
                <a:cubicBezTo>
                  <a:pt x="199" y="687"/>
                  <a:pt x="199" y="687"/>
                  <a:pt x="199" y="687"/>
                </a:cubicBezTo>
                <a:cubicBezTo>
                  <a:pt x="203" y="683"/>
                  <a:pt x="203" y="683"/>
                  <a:pt x="203" y="683"/>
                </a:cubicBezTo>
                <a:cubicBezTo>
                  <a:pt x="265" y="621"/>
                  <a:pt x="304" y="542"/>
                  <a:pt x="313" y="461"/>
                </a:cubicBezTo>
                <a:cubicBezTo>
                  <a:pt x="321" y="382"/>
                  <a:pt x="356" y="310"/>
                  <a:pt x="412" y="254"/>
                </a:cubicBezTo>
                <a:cubicBezTo>
                  <a:pt x="540" y="127"/>
                  <a:pt x="753" y="121"/>
                  <a:pt x="886" y="241"/>
                </a:cubicBezTo>
                <a:cubicBezTo>
                  <a:pt x="958" y="305"/>
                  <a:pt x="999" y="394"/>
                  <a:pt x="1001" y="489"/>
                </a:cubicBezTo>
                <a:cubicBezTo>
                  <a:pt x="1004" y="585"/>
                  <a:pt x="968" y="675"/>
                  <a:pt x="900" y="743"/>
                </a:cubicBezTo>
                <a:close/>
                <a:moveTo>
                  <a:pt x="302" y="170"/>
                </a:moveTo>
                <a:cubicBezTo>
                  <a:pt x="295" y="163"/>
                  <a:pt x="295" y="152"/>
                  <a:pt x="302" y="145"/>
                </a:cubicBezTo>
                <a:cubicBezTo>
                  <a:pt x="309" y="138"/>
                  <a:pt x="320" y="138"/>
                  <a:pt x="326" y="145"/>
                </a:cubicBezTo>
                <a:cubicBezTo>
                  <a:pt x="333" y="152"/>
                  <a:pt x="333" y="163"/>
                  <a:pt x="326" y="170"/>
                </a:cubicBezTo>
                <a:cubicBezTo>
                  <a:pt x="323" y="174"/>
                  <a:pt x="319" y="175"/>
                  <a:pt x="314" y="175"/>
                </a:cubicBezTo>
                <a:cubicBezTo>
                  <a:pt x="309" y="175"/>
                  <a:pt x="305" y="174"/>
                  <a:pt x="302" y="170"/>
                </a:cubicBezTo>
                <a:close/>
                <a:moveTo>
                  <a:pt x="479" y="49"/>
                </a:moveTo>
                <a:cubicBezTo>
                  <a:pt x="476" y="39"/>
                  <a:pt x="481" y="30"/>
                  <a:pt x="490" y="26"/>
                </a:cubicBezTo>
                <a:cubicBezTo>
                  <a:pt x="499" y="23"/>
                  <a:pt x="509" y="28"/>
                  <a:pt x="512" y="37"/>
                </a:cubicBezTo>
                <a:cubicBezTo>
                  <a:pt x="515" y="46"/>
                  <a:pt x="511" y="56"/>
                  <a:pt x="501" y="60"/>
                </a:cubicBezTo>
                <a:cubicBezTo>
                  <a:pt x="500" y="60"/>
                  <a:pt x="498" y="60"/>
                  <a:pt x="496" y="60"/>
                </a:cubicBezTo>
                <a:cubicBezTo>
                  <a:pt x="488" y="60"/>
                  <a:pt x="482" y="56"/>
                  <a:pt x="479" y="49"/>
                </a:cubicBezTo>
                <a:close/>
                <a:moveTo>
                  <a:pt x="620" y="980"/>
                </a:moveTo>
                <a:cubicBezTo>
                  <a:pt x="618" y="989"/>
                  <a:pt x="611" y="996"/>
                  <a:pt x="602" y="996"/>
                </a:cubicBezTo>
                <a:cubicBezTo>
                  <a:pt x="601" y="996"/>
                  <a:pt x="601" y="996"/>
                  <a:pt x="600" y="996"/>
                </a:cubicBezTo>
                <a:cubicBezTo>
                  <a:pt x="591" y="995"/>
                  <a:pt x="584" y="986"/>
                  <a:pt x="585" y="977"/>
                </a:cubicBezTo>
                <a:cubicBezTo>
                  <a:pt x="586" y="967"/>
                  <a:pt x="594" y="960"/>
                  <a:pt x="604" y="961"/>
                </a:cubicBezTo>
                <a:cubicBezTo>
                  <a:pt x="614" y="962"/>
                  <a:pt x="621" y="971"/>
                  <a:pt x="620" y="980"/>
                </a:cubicBezTo>
                <a:close/>
                <a:moveTo>
                  <a:pt x="159" y="555"/>
                </a:moveTo>
                <a:cubicBezTo>
                  <a:pt x="158" y="546"/>
                  <a:pt x="165" y="537"/>
                  <a:pt x="174" y="536"/>
                </a:cubicBezTo>
                <a:cubicBezTo>
                  <a:pt x="184" y="535"/>
                  <a:pt x="192" y="541"/>
                  <a:pt x="194" y="551"/>
                </a:cubicBezTo>
                <a:cubicBezTo>
                  <a:pt x="195" y="561"/>
                  <a:pt x="188" y="569"/>
                  <a:pt x="178" y="570"/>
                </a:cubicBezTo>
                <a:cubicBezTo>
                  <a:pt x="177" y="570"/>
                  <a:pt x="177" y="570"/>
                  <a:pt x="176" y="570"/>
                </a:cubicBezTo>
                <a:cubicBezTo>
                  <a:pt x="167" y="570"/>
                  <a:pt x="160" y="564"/>
                  <a:pt x="159" y="555"/>
                </a:cubicBezTo>
                <a:close/>
                <a:moveTo>
                  <a:pt x="183" y="334"/>
                </a:moveTo>
                <a:cubicBezTo>
                  <a:pt x="186" y="325"/>
                  <a:pt x="197" y="320"/>
                  <a:pt x="206" y="323"/>
                </a:cubicBezTo>
                <a:cubicBezTo>
                  <a:pt x="215" y="326"/>
                  <a:pt x="220" y="336"/>
                  <a:pt x="216" y="345"/>
                </a:cubicBezTo>
                <a:cubicBezTo>
                  <a:pt x="214" y="352"/>
                  <a:pt x="207" y="357"/>
                  <a:pt x="200" y="357"/>
                </a:cubicBezTo>
                <a:cubicBezTo>
                  <a:pt x="198" y="357"/>
                  <a:pt x="196" y="357"/>
                  <a:pt x="194" y="356"/>
                </a:cubicBezTo>
                <a:cubicBezTo>
                  <a:pt x="185" y="353"/>
                  <a:pt x="180" y="343"/>
                  <a:pt x="183" y="334"/>
                </a:cubicBezTo>
                <a:close/>
                <a:moveTo>
                  <a:pt x="1129" y="663"/>
                </a:moveTo>
                <a:cubicBezTo>
                  <a:pt x="1126" y="670"/>
                  <a:pt x="1120" y="674"/>
                  <a:pt x="1112" y="674"/>
                </a:cubicBezTo>
                <a:cubicBezTo>
                  <a:pt x="1110" y="674"/>
                  <a:pt x="1109" y="674"/>
                  <a:pt x="1107" y="674"/>
                </a:cubicBezTo>
                <a:cubicBezTo>
                  <a:pt x="1098" y="670"/>
                  <a:pt x="1093" y="660"/>
                  <a:pt x="1096" y="651"/>
                </a:cubicBezTo>
                <a:cubicBezTo>
                  <a:pt x="1099" y="642"/>
                  <a:pt x="1109" y="637"/>
                  <a:pt x="1118" y="640"/>
                </a:cubicBezTo>
                <a:cubicBezTo>
                  <a:pt x="1127" y="643"/>
                  <a:pt x="1132" y="653"/>
                  <a:pt x="1129" y="663"/>
                </a:cubicBezTo>
                <a:close/>
                <a:moveTo>
                  <a:pt x="1079" y="231"/>
                </a:moveTo>
                <a:cubicBezTo>
                  <a:pt x="1084" y="239"/>
                  <a:pt x="1082" y="250"/>
                  <a:pt x="1074" y="255"/>
                </a:cubicBezTo>
                <a:cubicBezTo>
                  <a:pt x="1071" y="257"/>
                  <a:pt x="1068" y="258"/>
                  <a:pt x="1064" y="258"/>
                </a:cubicBezTo>
                <a:cubicBezTo>
                  <a:pt x="1059" y="258"/>
                  <a:pt x="1053" y="255"/>
                  <a:pt x="1050" y="250"/>
                </a:cubicBezTo>
                <a:cubicBezTo>
                  <a:pt x="1044" y="242"/>
                  <a:pt x="1047" y="231"/>
                  <a:pt x="1055" y="226"/>
                </a:cubicBezTo>
                <a:cubicBezTo>
                  <a:pt x="1063" y="221"/>
                  <a:pt x="1074" y="223"/>
                  <a:pt x="1079" y="231"/>
                </a:cubicBezTo>
                <a:close/>
                <a:moveTo>
                  <a:pt x="1011" y="826"/>
                </a:moveTo>
                <a:cubicBezTo>
                  <a:pt x="1018" y="834"/>
                  <a:pt x="1018" y="845"/>
                  <a:pt x="1011" y="851"/>
                </a:cubicBezTo>
                <a:cubicBezTo>
                  <a:pt x="1011" y="852"/>
                  <a:pt x="1010" y="852"/>
                  <a:pt x="1010" y="852"/>
                </a:cubicBezTo>
                <a:cubicBezTo>
                  <a:pt x="1010" y="852"/>
                  <a:pt x="1010" y="852"/>
                  <a:pt x="1010" y="852"/>
                </a:cubicBezTo>
                <a:cubicBezTo>
                  <a:pt x="1007" y="856"/>
                  <a:pt x="1002" y="858"/>
                  <a:pt x="998" y="858"/>
                </a:cubicBezTo>
                <a:cubicBezTo>
                  <a:pt x="993" y="858"/>
                  <a:pt x="988" y="856"/>
                  <a:pt x="985" y="852"/>
                </a:cubicBezTo>
                <a:cubicBezTo>
                  <a:pt x="978" y="846"/>
                  <a:pt x="978" y="835"/>
                  <a:pt x="985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86" y="827"/>
                  <a:pt x="986" y="827"/>
                  <a:pt x="986" y="827"/>
                </a:cubicBezTo>
                <a:cubicBezTo>
                  <a:pt x="993" y="820"/>
                  <a:pt x="1004" y="820"/>
                  <a:pt x="1011" y="826"/>
                </a:cubicBezTo>
                <a:close/>
                <a:moveTo>
                  <a:pt x="1153" y="441"/>
                </a:moveTo>
                <a:cubicBezTo>
                  <a:pt x="1154" y="451"/>
                  <a:pt x="1147" y="460"/>
                  <a:pt x="1138" y="461"/>
                </a:cubicBezTo>
                <a:cubicBezTo>
                  <a:pt x="1137" y="461"/>
                  <a:pt x="1136" y="461"/>
                  <a:pt x="1136" y="461"/>
                </a:cubicBezTo>
                <a:cubicBezTo>
                  <a:pt x="1127" y="461"/>
                  <a:pt x="1120" y="454"/>
                  <a:pt x="1118" y="445"/>
                </a:cubicBezTo>
                <a:cubicBezTo>
                  <a:pt x="1117" y="436"/>
                  <a:pt x="1124" y="427"/>
                  <a:pt x="1134" y="425"/>
                </a:cubicBezTo>
                <a:cubicBezTo>
                  <a:pt x="1143" y="425"/>
                  <a:pt x="1152" y="432"/>
                  <a:pt x="1153" y="441"/>
                </a:cubicBezTo>
                <a:close/>
                <a:moveTo>
                  <a:pt x="692" y="17"/>
                </a:moveTo>
                <a:cubicBezTo>
                  <a:pt x="693" y="7"/>
                  <a:pt x="701" y="0"/>
                  <a:pt x="711" y="1"/>
                </a:cubicBezTo>
                <a:cubicBezTo>
                  <a:pt x="721" y="2"/>
                  <a:pt x="728" y="11"/>
                  <a:pt x="727" y="20"/>
                </a:cubicBezTo>
                <a:cubicBezTo>
                  <a:pt x="726" y="30"/>
                  <a:pt x="718" y="36"/>
                  <a:pt x="709" y="36"/>
                </a:cubicBezTo>
                <a:cubicBezTo>
                  <a:pt x="709" y="36"/>
                  <a:pt x="708" y="36"/>
                  <a:pt x="707" y="36"/>
                </a:cubicBezTo>
                <a:cubicBezTo>
                  <a:pt x="697" y="35"/>
                  <a:pt x="691" y="26"/>
                  <a:pt x="692" y="17"/>
                </a:cubicBezTo>
                <a:close/>
                <a:moveTo>
                  <a:pt x="897" y="80"/>
                </a:moveTo>
                <a:cubicBezTo>
                  <a:pt x="902" y="72"/>
                  <a:pt x="913" y="69"/>
                  <a:pt x="922" y="74"/>
                </a:cubicBezTo>
                <a:cubicBezTo>
                  <a:pt x="930" y="79"/>
                  <a:pt x="932" y="90"/>
                  <a:pt x="927" y="98"/>
                </a:cubicBezTo>
                <a:cubicBezTo>
                  <a:pt x="924" y="104"/>
                  <a:pt x="918" y="106"/>
                  <a:pt x="912" y="106"/>
                </a:cubicBezTo>
                <a:cubicBezTo>
                  <a:pt x="909" y="106"/>
                  <a:pt x="906" y="106"/>
                  <a:pt x="903" y="104"/>
                </a:cubicBezTo>
                <a:cubicBezTo>
                  <a:pt x="895" y="98"/>
                  <a:pt x="892" y="88"/>
                  <a:pt x="897" y="80"/>
                </a:cubicBezTo>
                <a:close/>
                <a:moveTo>
                  <a:pt x="832" y="949"/>
                </a:moveTo>
                <a:cubicBezTo>
                  <a:pt x="835" y="958"/>
                  <a:pt x="831" y="968"/>
                  <a:pt x="821" y="971"/>
                </a:cubicBezTo>
                <a:cubicBezTo>
                  <a:pt x="821" y="971"/>
                  <a:pt x="821" y="971"/>
                  <a:pt x="822" y="971"/>
                </a:cubicBezTo>
                <a:cubicBezTo>
                  <a:pt x="820" y="971"/>
                  <a:pt x="818" y="972"/>
                  <a:pt x="816" y="972"/>
                </a:cubicBezTo>
                <a:cubicBezTo>
                  <a:pt x="808" y="972"/>
                  <a:pt x="802" y="967"/>
                  <a:pt x="799" y="960"/>
                </a:cubicBezTo>
                <a:cubicBezTo>
                  <a:pt x="796" y="951"/>
                  <a:pt x="801" y="941"/>
                  <a:pt x="810" y="938"/>
                </a:cubicBezTo>
                <a:cubicBezTo>
                  <a:pt x="819" y="935"/>
                  <a:pt x="829" y="939"/>
                  <a:pt x="832" y="949"/>
                </a:cubicBezTo>
                <a:close/>
                <a:moveTo>
                  <a:pt x="833" y="428"/>
                </a:moveTo>
                <a:cubicBezTo>
                  <a:pt x="832" y="426"/>
                  <a:pt x="831" y="425"/>
                  <a:pt x="831" y="423"/>
                </a:cubicBezTo>
                <a:cubicBezTo>
                  <a:pt x="876" y="361"/>
                  <a:pt x="876" y="361"/>
                  <a:pt x="876" y="361"/>
                </a:cubicBezTo>
                <a:cubicBezTo>
                  <a:pt x="881" y="355"/>
                  <a:pt x="881" y="347"/>
                  <a:pt x="876" y="340"/>
                </a:cubicBezTo>
                <a:cubicBezTo>
                  <a:pt x="868" y="329"/>
                  <a:pt x="858" y="317"/>
                  <a:pt x="848" y="307"/>
                </a:cubicBezTo>
                <a:cubicBezTo>
                  <a:pt x="837" y="296"/>
                  <a:pt x="826" y="287"/>
                  <a:pt x="814" y="278"/>
                </a:cubicBezTo>
                <a:cubicBezTo>
                  <a:pt x="808" y="274"/>
                  <a:pt x="800" y="274"/>
                  <a:pt x="794" y="278"/>
                </a:cubicBezTo>
                <a:cubicBezTo>
                  <a:pt x="731" y="324"/>
                  <a:pt x="731" y="324"/>
                  <a:pt x="731" y="324"/>
                </a:cubicBezTo>
                <a:cubicBezTo>
                  <a:pt x="730" y="323"/>
                  <a:pt x="728" y="322"/>
                  <a:pt x="727" y="322"/>
                </a:cubicBezTo>
                <a:cubicBezTo>
                  <a:pt x="714" y="246"/>
                  <a:pt x="714" y="246"/>
                  <a:pt x="714" y="246"/>
                </a:cubicBezTo>
                <a:cubicBezTo>
                  <a:pt x="713" y="238"/>
                  <a:pt x="707" y="232"/>
                  <a:pt x="700" y="231"/>
                </a:cubicBezTo>
                <a:cubicBezTo>
                  <a:pt x="671" y="226"/>
                  <a:pt x="641" y="226"/>
                  <a:pt x="612" y="231"/>
                </a:cubicBezTo>
                <a:cubicBezTo>
                  <a:pt x="605" y="232"/>
                  <a:pt x="599" y="238"/>
                  <a:pt x="597" y="246"/>
                </a:cubicBezTo>
                <a:cubicBezTo>
                  <a:pt x="585" y="322"/>
                  <a:pt x="585" y="322"/>
                  <a:pt x="585" y="322"/>
                </a:cubicBezTo>
                <a:cubicBezTo>
                  <a:pt x="584" y="322"/>
                  <a:pt x="582" y="323"/>
                  <a:pt x="581" y="324"/>
                </a:cubicBezTo>
                <a:cubicBezTo>
                  <a:pt x="518" y="278"/>
                  <a:pt x="518" y="278"/>
                  <a:pt x="518" y="278"/>
                </a:cubicBezTo>
                <a:cubicBezTo>
                  <a:pt x="512" y="274"/>
                  <a:pt x="504" y="274"/>
                  <a:pt x="498" y="278"/>
                </a:cubicBezTo>
                <a:cubicBezTo>
                  <a:pt x="486" y="287"/>
                  <a:pt x="474" y="296"/>
                  <a:pt x="464" y="307"/>
                </a:cubicBezTo>
                <a:cubicBezTo>
                  <a:pt x="454" y="317"/>
                  <a:pt x="444" y="329"/>
                  <a:pt x="436" y="340"/>
                </a:cubicBezTo>
                <a:cubicBezTo>
                  <a:pt x="431" y="347"/>
                  <a:pt x="431" y="355"/>
                  <a:pt x="436" y="361"/>
                </a:cubicBezTo>
                <a:cubicBezTo>
                  <a:pt x="481" y="423"/>
                  <a:pt x="481" y="423"/>
                  <a:pt x="481" y="423"/>
                </a:cubicBezTo>
                <a:cubicBezTo>
                  <a:pt x="480" y="425"/>
                  <a:pt x="480" y="426"/>
                  <a:pt x="479" y="428"/>
                </a:cubicBezTo>
                <a:cubicBezTo>
                  <a:pt x="403" y="440"/>
                  <a:pt x="403" y="440"/>
                  <a:pt x="403" y="440"/>
                </a:cubicBezTo>
                <a:cubicBezTo>
                  <a:pt x="395" y="441"/>
                  <a:pt x="390" y="447"/>
                  <a:pt x="388" y="454"/>
                </a:cubicBezTo>
                <a:cubicBezTo>
                  <a:pt x="384" y="483"/>
                  <a:pt x="384" y="513"/>
                  <a:pt x="388" y="542"/>
                </a:cubicBezTo>
                <a:cubicBezTo>
                  <a:pt x="390" y="550"/>
                  <a:pt x="395" y="556"/>
                  <a:pt x="403" y="557"/>
                </a:cubicBezTo>
                <a:cubicBezTo>
                  <a:pt x="479" y="569"/>
                  <a:pt x="479" y="569"/>
                  <a:pt x="479" y="569"/>
                </a:cubicBezTo>
                <a:cubicBezTo>
                  <a:pt x="480" y="570"/>
                  <a:pt x="480" y="572"/>
                  <a:pt x="481" y="574"/>
                </a:cubicBezTo>
                <a:cubicBezTo>
                  <a:pt x="436" y="636"/>
                  <a:pt x="436" y="636"/>
                  <a:pt x="436" y="636"/>
                </a:cubicBezTo>
                <a:cubicBezTo>
                  <a:pt x="431" y="642"/>
                  <a:pt x="431" y="651"/>
                  <a:pt x="436" y="656"/>
                </a:cubicBezTo>
                <a:cubicBezTo>
                  <a:pt x="444" y="668"/>
                  <a:pt x="454" y="680"/>
                  <a:pt x="464" y="690"/>
                </a:cubicBezTo>
                <a:cubicBezTo>
                  <a:pt x="475" y="701"/>
                  <a:pt x="486" y="710"/>
                  <a:pt x="498" y="719"/>
                </a:cubicBezTo>
                <a:cubicBezTo>
                  <a:pt x="504" y="723"/>
                  <a:pt x="512" y="723"/>
                  <a:pt x="518" y="719"/>
                </a:cubicBezTo>
                <a:cubicBezTo>
                  <a:pt x="581" y="674"/>
                  <a:pt x="581" y="674"/>
                  <a:pt x="581" y="674"/>
                </a:cubicBezTo>
                <a:cubicBezTo>
                  <a:pt x="582" y="674"/>
                  <a:pt x="584" y="675"/>
                  <a:pt x="585" y="676"/>
                </a:cubicBezTo>
                <a:cubicBezTo>
                  <a:pt x="598" y="752"/>
                  <a:pt x="598" y="752"/>
                  <a:pt x="598" y="752"/>
                </a:cubicBezTo>
                <a:cubicBezTo>
                  <a:pt x="599" y="759"/>
                  <a:pt x="605" y="765"/>
                  <a:pt x="612" y="766"/>
                </a:cubicBezTo>
                <a:cubicBezTo>
                  <a:pt x="627" y="768"/>
                  <a:pt x="641" y="769"/>
                  <a:pt x="656" y="769"/>
                </a:cubicBezTo>
                <a:cubicBezTo>
                  <a:pt x="671" y="769"/>
                  <a:pt x="685" y="768"/>
                  <a:pt x="700" y="766"/>
                </a:cubicBezTo>
                <a:cubicBezTo>
                  <a:pt x="707" y="765"/>
                  <a:pt x="713" y="759"/>
                  <a:pt x="714" y="752"/>
                </a:cubicBezTo>
                <a:cubicBezTo>
                  <a:pt x="727" y="676"/>
                  <a:pt x="727" y="676"/>
                  <a:pt x="727" y="676"/>
                </a:cubicBezTo>
                <a:cubicBezTo>
                  <a:pt x="728" y="675"/>
                  <a:pt x="730" y="674"/>
                  <a:pt x="731" y="674"/>
                </a:cubicBezTo>
                <a:cubicBezTo>
                  <a:pt x="794" y="719"/>
                  <a:pt x="794" y="719"/>
                  <a:pt x="794" y="719"/>
                </a:cubicBezTo>
                <a:cubicBezTo>
                  <a:pt x="800" y="723"/>
                  <a:pt x="808" y="723"/>
                  <a:pt x="814" y="719"/>
                </a:cubicBezTo>
                <a:cubicBezTo>
                  <a:pt x="826" y="710"/>
                  <a:pt x="838" y="701"/>
                  <a:pt x="848" y="690"/>
                </a:cubicBezTo>
                <a:cubicBezTo>
                  <a:pt x="858" y="680"/>
                  <a:pt x="867" y="669"/>
                  <a:pt x="876" y="656"/>
                </a:cubicBezTo>
                <a:cubicBezTo>
                  <a:pt x="881" y="651"/>
                  <a:pt x="881" y="642"/>
                  <a:pt x="876" y="636"/>
                </a:cubicBezTo>
                <a:cubicBezTo>
                  <a:pt x="831" y="574"/>
                  <a:pt x="831" y="574"/>
                  <a:pt x="831" y="574"/>
                </a:cubicBezTo>
                <a:cubicBezTo>
                  <a:pt x="831" y="572"/>
                  <a:pt x="832" y="570"/>
                  <a:pt x="833" y="569"/>
                </a:cubicBezTo>
                <a:cubicBezTo>
                  <a:pt x="909" y="557"/>
                  <a:pt x="909" y="557"/>
                  <a:pt x="909" y="557"/>
                </a:cubicBezTo>
                <a:cubicBezTo>
                  <a:pt x="916" y="556"/>
                  <a:pt x="922" y="550"/>
                  <a:pt x="923" y="542"/>
                </a:cubicBezTo>
                <a:cubicBezTo>
                  <a:pt x="928" y="513"/>
                  <a:pt x="928" y="484"/>
                  <a:pt x="924" y="454"/>
                </a:cubicBezTo>
                <a:cubicBezTo>
                  <a:pt x="922" y="447"/>
                  <a:pt x="916" y="441"/>
                  <a:pt x="909" y="440"/>
                </a:cubicBezTo>
                <a:lnTo>
                  <a:pt x="833" y="428"/>
                </a:lnTo>
                <a:close/>
                <a:moveTo>
                  <a:pt x="891" y="524"/>
                </a:moveTo>
                <a:cubicBezTo>
                  <a:pt x="817" y="536"/>
                  <a:pt x="817" y="536"/>
                  <a:pt x="817" y="536"/>
                </a:cubicBezTo>
                <a:cubicBezTo>
                  <a:pt x="811" y="537"/>
                  <a:pt x="805" y="541"/>
                  <a:pt x="803" y="548"/>
                </a:cubicBezTo>
                <a:cubicBezTo>
                  <a:pt x="801" y="555"/>
                  <a:pt x="798" y="562"/>
                  <a:pt x="795" y="568"/>
                </a:cubicBezTo>
                <a:cubicBezTo>
                  <a:pt x="792" y="574"/>
                  <a:pt x="793" y="581"/>
                  <a:pt x="797" y="586"/>
                </a:cubicBezTo>
                <a:cubicBezTo>
                  <a:pt x="840" y="646"/>
                  <a:pt x="840" y="646"/>
                  <a:pt x="840" y="646"/>
                </a:cubicBezTo>
                <a:cubicBezTo>
                  <a:pt x="835" y="653"/>
                  <a:pt x="829" y="660"/>
                  <a:pt x="823" y="666"/>
                </a:cubicBezTo>
                <a:cubicBezTo>
                  <a:pt x="817" y="672"/>
                  <a:pt x="811" y="677"/>
                  <a:pt x="804" y="683"/>
                </a:cubicBezTo>
                <a:cubicBezTo>
                  <a:pt x="743" y="639"/>
                  <a:pt x="743" y="639"/>
                  <a:pt x="743" y="639"/>
                </a:cubicBezTo>
                <a:cubicBezTo>
                  <a:pt x="738" y="635"/>
                  <a:pt x="731" y="635"/>
                  <a:pt x="725" y="638"/>
                </a:cubicBezTo>
                <a:cubicBezTo>
                  <a:pt x="719" y="641"/>
                  <a:pt x="713" y="643"/>
                  <a:pt x="705" y="646"/>
                </a:cubicBezTo>
                <a:cubicBezTo>
                  <a:pt x="699" y="648"/>
                  <a:pt x="695" y="653"/>
                  <a:pt x="694" y="660"/>
                </a:cubicBezTo>
                <a:cubicBezTo>
                  <a:pt x="682" y="733"/>
                  <a:pt x="682" y="733"/>
                  <a:pt x="682" y="733"/>
                </a:cubicBezTo>
                <a:cubicBezTo>
                  <a:pt x="665" y="735"/>
                  <a:pt x="647" y="735"/>
                  <a:pt x="630" y="733"/>
                </a:cubicBezTo>
                <a:cubicBezTo>
                  <a:pt x="618" y="660"/>
                  <a:pt x="618" y="660"/>
                  <a:pt x="618" y="660"/>
                </a:cubicBezTo>
                <a:cubicBezTo>
                  <a:pt x="617" y="653"/>
                  <a:pt x="613" y="648"/>
                  <a:pt x="607" y="646"/>
                </a:cubicBezTo>
                <a:cubicBezTo>
                  <a:pt x="600" y="643"/>
                  <a:pt x="593" y="641"/>
                  <a:pt x="587" y="638"/>
                </a:cubicBezTo>
                <a:cubicBezTo>
                  <a:pt x="581" y="635"/>
                  <a:pt x="574" y="635"/>
                  <a:pt x="569" y="639"/>
                </a:cubicBezTo>
                <a:cubicBezTo>
                  <a:pt x="508" y="683"/>
                  <a:pt x="508" y="683"/>
                  <a:pt x="508" y="683"/>
                </a:cubicBezTo>
                <a:cubicBezTo>
                  <a:pt x="502" y="678"/>
                  <a:pt x="495" y="672"/>
                  <a:pt x="489" y="666"/>
                </a:cubicBezTo>
                <a:cubicBezTo>
                  <a:pt x="483" y="660"/>
                  <a:pt x="477" y="653"/>
                  <a:pt x="472" y="646"/>
                </a:cubicBezTo>
                <a:cubicBezTo>
                  <a:pt x="515" y="586"/>
                  <a:pt x="515" y="586"/>
                  <a:pt x="515" y="586"/>
                </a:cubicBezTo>
                <a:cubicBezTo>
                  <a:pt x="519" y="581"/>
                  <a:pt x="520" y="574"/>
                  <a:pt x="517" y="568"/>
                </a:cubicBezTo>
                <a:cubicBezTo>
                  <a:pt x="514" y="561"/>
                  <a:pt x="511" y="554"/>
                  <a:pt x="509" y="548"/>
                </a:cubicBezTo>
                <a:cubicBezTo>
                  <a:pt x="507" y="542"/>
                  <a:pt x="501" y="537"/>
                  <a:pt x="495" y="536"/>
                </a:cubicBezTo>
                <a:cubicBezTo>
                  <a:pt x="421" y="524"/>
                  <a:pt x="421" y="524"/>
                  <a:pt x="421" y="524"/>
                </a:cubicBezTo>
                <a:cubicBezTo>
                  <a:pt x="419" y="507"/>
                  <a:pt x="419" y="490"/>
                  <a:pt x="421" y="473"/>
                </a:cubicBezTo>
                <a:cubicBezTo>
                  <a:pt x="495" y="461"/>
                  <a:pt x="495" y="461"/>
                  <a:pt x="495" y="461"/>
                </a:cubicBezTo>
                <a:cubicBezTo>
                  <a:pt x="501" y="460"/>
                  <a:pt x="507" y="455"/>
                  <a:pt x="509" y="449"/>
                </a:cubicBezTo>
                <a:cubicBezTo>
                  <a:pt x="511" y="442"/>
                  <a:pt x="514" y="436"/>
                  <a:pt x="517" y="430"/>
                </a:cubicBezTo>
                <a:cubicBezTo>
                  <a:pt x="520" y="423"/>
                  <a:pt x="519" y="417"/>
                  <a:pt x="515" y="411"/>
                </a:cubicBezTo>
                <a:cubicBezTo>
                  <a:pt x="472" y="351"/>
                  <a:pt x="472" y="351"/>
                  <a:pt x="472" y="351"/>
                </a:cubicBezTo>
                <a:cubicBezTo>
                  <a:pt x="477" y="344"/>
                  <a:pt x="483" y="338"/>
                  <a:pt x="489" y="332"/>
                </a:cubicBezTo>
                <a:cubicBezTo>
                  <a:pt x="495" y="325"/>
                  <a:pt x="501" y="320"/>
                  <a:pt x="508" y="314"/>
                </a:cubicBezTo>
                <a:cubicBezTo>
                  <a:pt x="569" y="358"/>
                  <a:pt x="569" y="358"/>
                  <a:pt x="569" y="358"/>
                </a:cubicBezTo>
                <a:cubicBezTo>
                  <a:pt x="574" y="362"/>
                  <a:pt x="581" y="362"/>
                  <a:pt x="587" y="359"/>
                </a:cubicBezTo>
                <a:cubicBezTo>
                  <a:pt x="593" y="356"/>
                  <a:pt x="600" y="353"/>
                  <a:pt x="607" y="351"/>
                </a:cubicBezTo>
                <a:cubicBezTo>
                  <a:pt x="613" y="349"/>
                  <a:pt x="617" y="344"/>
                  <a:pt x="618" y="337"/>
                </a:cubicBezTo>
                <a:cubicBezTo>
                  <a:pt x="630" y="264"/>
                  <a:pt x="630" y="264"/>
                  <a:pt x="630" y="264"/>
                </a:cubicBezTo>
                <a:cubicBezTo>
                  <a:pt x="647" y="262"/>
                  <a:pt x="665" y="262"/>
                  <a:pt x="682" y="264"/>
                </a:cubicBezTo>
                <a:cubicBezTo>
                  <a:pt x="694" y="337"/>
                  <a:pt x="694" y="337"/>
                  <a:pt x="694" y="337"/>
                </a:cubicBezTo>
                <a:cubicBezTo>
                  <a:pt x="695" y="344"/>
                  <a:pt x="699" y="349"/>
                  <a:pt x="705" y="351"/>
                </a:cubicBezTo>
                <a:cubicBezTo>
                  <a:pt x="713" y="354"/>
                  <a:pt x="719" y="356"/>
                  <a:pt x="725" y="359"/>
                </a:cubicBezTo>
                <a:cubicBezTo>
                  <a:pt x="731" y="362"/>
                  <a:pt x="738" y="362"/>
                  <a:pt x="743" y="358"/>
                </a:cubicBezTo>
                <a:cubicBezTo>
                  <a:pt x="804" y="314"/>
                  <a:pt x="804" y="314"/>
                  <a:pt x="804" y="314"/>
                </a:cubicBezTo>
                <a:cubicBezTo>
                  <a:pt x="810" y="320"/>
                  <a:pt x="817" y="325"/>
                  <a:pt x="823" y="332"/>
                </a:cubicBezTo>
                <a:cubicBezTo>
                  <a:pt x="829" y="338"/>
                  <a:pt x="835" y="344"/>
                  <a:pt x="840" y="351"/>
                </a:cubicBezTo>
                <a:cubicBezTo>
                  <a:pt x="797" y="411"/>
                  <a:pt x="797" y="411"/>
                  <a:pt x="797" y="411"/>
                </a:cubicBezTo>
                <a:cubicBezTo>
                  <a:pt x="793" y="417"/>
                  <a:pt x="792" y="423"/>
                  <a:pt x="795" y="430"/>
                </a:cubicBezTo>
                <a:cubicBezTo>
                  <a:pt x="798" y="435"/>
                  <a:pt x="801" y="442"/>
                  <a:pt x="803" y="449"/>
                </a:cubicBezTo>
                <a:cubicBezTo>
                  <a:pt x="805" y="455"/>
                  <a:pt x="811" y="460"/>
                  <a:pt x="817" y="461"/>
                </a:cubicBezTo>
                <a:cubicBezTo>
                  <a:pt x="891" y="473"/>
                  <a:pt x="891" y="473"/>
                  <a:pt x="891" y="473"/>
                </a:cubicBezTo>
                <a:cubicBezTo>
                  <a:pt x="893" y="490"/>
                  <a:pt x="893" y="507"/>
                  <a:pt x="891" y="524"/>
                </a:cubicBezTo>
                <a:close/>
                <a:moveTo>
                  <a:pt x="588" y="431"/>
                </a:moveTo>
                <a:cubicBezTo>
                  <a:pt x="570" y="449"/>
                  <a:pt x="560" y="473"/>
                  <a:pt x="560" y="498"/>
                </a:cubicBezTo>
                <a:cubicBezTo>
                  <a:pt x="560" y="524"/>
                  <a:pt x="570" y="548"/>
                  <a:pt x="588" y="566"/>
                </a:cubicBezTo>
                <a:cubicBezTo>
                  <a:pt x="606" y="585"/>
                  <a:pt x="630" y="595"/>
                  <a:pt x="656" y="595"/>
                </a:cubicBezTo>
                <a:cubicBezTo>
                  <a:pt x="656" y="595"/>
                  <a:pt x="656" y="595"/>
                  <a:pt x="656" y="595"/>
                </a:cubicBezTo>
                <a:cubicBezTo>
                  <a:pt x="682" y="595"/>
                  <a:pt x="706" y="585"/>
                  <a:pt x="724" y="566"/>
                </a:cubicBezTo>
                <a:cubicBezTo>
                  <a:pt x="742" y="549"/>
                  <a:pt x="752" y="524"/>
                  <a:pt x="752" y="498"/>
                </a:cubicBezTo>
                <a:cubicBezTo>
                  <a:pt x="752" y="473"/>
                  <a:pt x="742" y="449"/>
                  <a:pt x="724" y="431"/>
                </a:cubicBezTo>
                <a:cubicBezTo>
                  <a:pt x="687" y="393"/>
                  <a:pt x="625" y="393"/>
                  <a:pt x="588" y="431"/>
                </a:cubicBezTo>
                <a:close/>
                <a:moveTo>
                  <a:pt x="699" y="542"/>
                </a:moveTo>
                <a:cubicBezTo>
                  <a:pt x="688" y="553"/>
                  <a:pt x="672" y="560"/>
                  <a:pt x="656" y="560"/>
                </a:cubicBezTo>
                <a:cubicBezTo>
                  <a:pt x="656" y="560"/>
                  <a:pt x="656" y="560"/>
                  <a:pt x="656" y="560"/>
                </a:cubicBezTo>
                <a:cubicBezTo>
                  <a:pt x="640" y="560"/>
                  <a:pt x="624" y="553"/>
                  <a:pt x="613" y="542"/>
                </a:cubicBezTo>
                <a:cubicBezTo>
                  <a:pt x="601" y="530"/>
                  <a:pt x="595" y="515"/>
                  <a:pt x="595" y="498"/>
                </a:cubicBezTo>
                <a:cubicBezTo>
                  <a:pt x="595" y="482"/>
                  <a:pt x="601" y="467"/>
                  <a:pt x="613" y="455"/>
                </a:cubicBezTo>
                <a:cubicBezTo>
                  <a:pt x="625" y="443"/>
                  <a:pt x="640" y="437"/>
                  <a:pt x="656" y="437"/>
                </a:cubicBezTo>
                <a:cubicBezTo>
                  <a:pt x="672" y="437"/>
                  <a:pt x="687" y="443"/>
                  <a:pt x="699" y="455"/>
                </a:cubicBezTo>
                <a:cubicBezTo>
                  <a:pt x="711" y="467"/>
                  <a:pt x="717" y="482"/>
                  <a:pt x="717" y="498"/>
                </a:cubicBezTo>
                <a:cubicBezTo>
                  <a:pt x="717" y="515"/>
                  <a:pt x="711" y="530"/>
                  <a:pt x="699" y="54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60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DC7DD9-B8A0-985E-D8B2-922969858C4F}"/>
              </a:ext>
            </a:extLst>
          </p:cNvPr>
          <p:cNvSpPr txBox="1"/>
          <p:nvPr/>
        </p:nvSpPr>
        <p:spPr>
          <a:xfrm>
            <a:off x="8477903" y="4750293"/>
            <a:ext cx="1106641" cy="307777"/>
          </a:xfrm>
          <a:prstGeom prst="rect">
            <a:avLst/>
          </a:prstGeom>
          <a:noFill/>
        </p:spPr>
        <p:txBody>
          <a:bodyPr wrap="none" lIns="36000" rIns="36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Engineering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2A82C3AE-588D-14A4-F24F-30868DBBC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246539" y="4012607"/>
            <a:ext cx="572073" cy="5720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A97E3EA-3C17-F306-182F-625EB7702116}"/>
              </a:ext>
            </a:extLst>
          </p:cNvPr>
          <p:cNvSpPr txBox="1"/>
          <p:nvPr/>
        </p:nvSpPr>
        <p:spPr>
          <a:xfrm>
            <a:off x="9666929" y="4758477"/>
            <a:ext cx="1864500" cy="307777"/>
          </a:xfrm>
          <a:prstGeom prst="rect">
            <a:avLst/>
          </a:prstGeom>
          <a:noFill/>
        </p:spPr>
        <p:txBody>
          <a:bodyPr wrap="square" lIns="36000" tIns="45720" rIns="3600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Telecommunications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B5450-97D3-45A4-0729-64EDF92B4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765" y="6363469"/>
            <a:ext cx="1865113" cy="2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549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7" ma:contentTypeDescription="Create a new document." ma:contentTypeScope="" ma:versionID="3ac759074c6a86585099b25e885aa940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3663b68fabe1147433f80d2870c2f93c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9F1D064-FFDD-4E97-8B5D-34FE617147D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D60A4E-40FC-47C0-8BF4-4D11EAF9A1C9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2f00f82b-dce9-458f-ab1d-1c5fd145e219"/>
    <ds:schemaRef ds:uri="http://www.w3.org/XML/1998/namespace"/>
    <ds:schemaRef ds:uri="http://purl.org/dc/terms/"/>
    <ds:schemaRef ds:uri="4cd59d27-ca2b-4708-b9c7-7fa281384922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7870CD4-A977-43D0-A5BD-EA016A25EA2C}">
  <ds:schemaRefs>
    <ds:schemaRef ds:uri="2f00f82b-dce9-458f-ab1d-1c5fd145e219"/>
    <ds:schemaRef ds:uri="4cd59d27-ca2b-4708-b9c7-7fa28138492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2635</Words>
  <Application>Microsoft Office PowerPoint</Application>
  <PresentationFormat>Widescreen</PresentationFormat>
  <Paragraphs>343</Paragraphs>
  <Slides>45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Aptos</vt:lpstr>
      <vt:lpstr>Arial</vt:lpstr>
      <vt:lpstr>Calibri</vt:lpstr>
      <vt:lpstr>Calibri Light</vt:lpstr>
      <vt:lpstr>Courier New</vt:lpstr>
      <vt:lpstr>Montserrat</vt:lpstr>
      <vt:lpstr>Montserrat Black</vt:lpstr>
      <vt:lpstr>Montserrat ExtraBold</vt:lpstr>
      <vt:lpstr>Montserrat Light</vt:lpstr>
      <vt:lpstr>Montserrat Medium</vt:lpstr>
      <vt:lpstr>Montserrat SemiBold</vt:lpstr>
      <vt:lpstr>Poppins</vt:lpstr>
      <vt:lpstr>Wingdings</vt:lpstr>
      <vt:lpstr>Wingdings 2</vt:lpstr>
      <vt:lpstr>1_Office Theme</vt:lpstr>
      <vt:lpstr>2_Office Theme</vt:lpstr>
      <vt:lpstr>3_Office Theme</vt:lpstr>
      <vt:lpstr>Office Theme</vt:lpstr>
      <vt:lpstr>4_Office Theme</vt:lpstr>
      <vt:lpstr>5_Office Theme</vt:lpstr>
      <vt:lpstr>6_Office Theme</vt:lpstr>
      <vt:lpstr>Building Student Awareness of Apprenticeship Career Pathways in Pennsylvania  </vt:lpstr>
      <vt:lpstr>Presenters</vt:lpstr>
      <vt:lpstr>Welcome and Agenda</vt:lpstr>
      <vt:lpstr>Center of Excellence Overview</vt:lpstr>
      <vt:lpstr>Quick Pulse Poll #1</vt:lpstr>
      <vt:lpstr>Quick Pulse Poll #2</vt:lpstr>
      <vt:lpstr>What is Registered Apprenticeship? </vt:lpstr>
      <vt:lpstr>Five Core Components of RA </vt:lpstr>
      <vt:lpstr>A WIDE RANGE OF INDUSTRIES</vt:lpstr>
      <vt:lpstr>What is Youth Apprenticeship? </vt:lpstr>
      <vt:lpstr>Apprenticeship for Youth</vt:lpstr>
      <vt:lpstr>Youth Apprenticeship by Age</vt:lpstr>
      <vt:lpstr>High-Quality Youth Apprenticeship </vt:lpstr>
      <vt:lpstr>Pennsylvania Youth Apprenticeship Goals</vt:lpstr>
      <vt:lpstr>Pennsylvania’s Apprenticeship System</vt:lpstr>
      <vt:lpstr>Pennsylvania-Building Apprenticeship Opportunities in High School</vt:lpstr>
      <vt:lpstr>Other State Investments</vt:lpstr>
      <vt:lpstr>But Pennsylvania Wants to Grow</vt:lpstr>
      <vt:lpstr>Apprenticeship Benefits for Students and Schools</vt:lpstr>
      <vt:lpstr>Substantial Benefits for Youth</vt:lpstr>
      <vt:lpstr>Less Debt, More Opportunities</vt:lpstr>
      <vt:lpstr>Benefits for Schools Involved in Apprenticeship</vt:lpstr>
      <vt:lpstr>Federal / State Funding for RA 1</vt:lpstr>
      <vt:lpstr>Youth Apprenticeship Pathways- High School or College</vt:lpstr>
      <vt:lpstr>High-School Aligned Apprenticeship Programs</vt:lpstr>
      <vt:lpstr>College-Aligned Youth Apprenticeship Programs</vt:lpstr>
      <vt:lpstr>Developing Apprenticeship Pathways</vt:lpstr>
      <vt:lpstr>Key Questions</vt:lpstr>
      <vt:lpstr>Gen Z- They’re Interested in Different Occupations</vt:lpstr>
      <vt:lpstr>But They are Also the “Toolbelt Generation”</vt:lpstr>
      <vt:lpstr>What Can Each Partner Bring?</vt:lpstr>
      <vt:lpstr>Key Organizational Apprenticeship Roles</vt:lpstr>
      <vt:lpstr>Align with CTE Standards and Ensure Hands-On Training </vt:lpstr>
      <vt:lpstr>Ensuring High-School Students Receive Credit</vt:lpstr>
      <vt:lpstr>Youth Apprenticeship Examples</vt:lpstr>
      <vt:lpstr>Wisconsin Youth Apprenticeship Project</vt:lpstr>
      <vt:lpstr>Howard County Community College</vt:lpstr>
      <vt:lpstr>Workforce Boards: The Key Ingredient</vt:lpstr>
      <vt:lpstr>How Workforce Boards Can Help Education Providers</vt:lpstr>
      <vt:lpstr>How Workforce Boards Can Help Employers/Sponsors</vt:lpstr>
      <vt:lpstr>How Workforce Boards Can Help Community-Based Organizations</vt:lpstr>
      <vt:lpstr>Get to Know Your Workforce Board</vt:lpstr>
      <vt:lpstr>Contact Us, Become a Partner</vt:lpstr>
      <vt:lpstr>Office Hours Follow-up</vt:lpstr>
      <vt:lpstr>Thank You for Joining Us</vt:lpstr>
    </vt:vector>
  </TitlesOfParts>
  <Manager>Judy Blanchard and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Building Student Awareness of Apprenticeship Career Pathways</dc:title>
  <dc:creator>Alan Dodkowitz, Clare Vanderpool, Katie Adams</dc:creator>
  <cp:keywords>Education, Registered Apprenticeship, High School, College, Community College, Pre-Apprenticeship, Apprenticeship</cp:keywords>
  <cp:lastModifiedBy>Colleen Beck</cp:lastModifiedBy>
  <cp:revision>3</cp:revision>
  <dcterms:created xsi:type="dcterms:W3CDTF">2024-06-06T18:43:21Z</dcterms:created>
  <dcterms:modified xsi:type="dcterms:W3CDTF">2025-02-28T20:30:44Z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