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5" r:id="rId6"/>
    <p:sldMasterId id="2147483735" r:id="rId7"/>
    <p:sldMasterId id="2147483777" r:id="rId8"/>
    <p:sldMasterId id="2147483798" r:id="rId9"/>
    <p:sldMasterId id="2147483814" r:id="rId10"/>
  </p:sldMasterIdLst>
  <p:notesMasterIdLst>
    <p:notesMasterId r:id="rId57"/>
  </p:notesMasterIdLst>
  <p:sldIdLst>
    <p:sldId id="257" r:id="rId11"/>
    <p:sldId id="264" r:id="rId12"/>
    <p:sldId id="1774" r:id="rId13"/>
    <p:sldId id="1737" r:id="rId14"/>
    <p:sldId id="1835" r:id="rId15"/>
    <p:sldId id="2147327208" r:id="rId16"/>
    <p:sldId id="731" r:id="rId17"/>
    <p:sldId id="732" r:id="rId18"/>
    <p:sldId id="2147327185" r:id="rId19"/>
    <p:sldId id="749" r:id="rId20"/>
    <p:sldId id="1782" r:id="rId21"/>
    <p:sldId id="2147327215" r:id="rId22"/>
    <p:sldId id="2147327204" r:id="rId23"/>
    <p:sldId id="2147327205" r:id="rId24"/>
    <p:sldId id="2147327209" r:id="rId25"/>
    <p:sldId id="1837" r:id="rId26"/>
    <p:sldId id="1778" r:id="rId27"/>
    <p:sldId id="2147327187" r:id="rId28"/>
    <p:sldId id="1748" r:id="rId29"/>
    <p:sldId id="2147327210" r:id="rId30"/>
    <p:sldId id="1813" r:id="rId31"/>
    <p:sldId id="1824" r:id="rId32"/>
    <p:sldId id="2147327211" r:id="rId33"/>
    <p:sldId id="2147327200" r:id="rId34"/>
    <p:sldId id="2147327183" r:id="rId35"/>
    <p:sldId id="2147327201" r:id="rId36"/>
    <p:sldId id="2147327181" r:id="rId37"/>
    <p:sldId id="1812" r:id="rId38"/>
    <p:sldId id="2147327197" r:id="rId39"/>
    <p:sldId id="2147327198" r:id="rId40"/>
    <p:sldId id="2147327193" r:id="rId41"/>
    <p:sldId id="726" r:id="rId42"/>
    <p:sldId id="1834" r:id="rId43"/>
    <p:sldId id="2147327212" r:id="rId44"/>
    <p:sldId id="2147327202" r:id="rId45"/>
    <p:sldId id="2147327178" r:id="rId46"/>
    <p:sldId id="2147327203" r:id="rId47"/>
    <p:sldId id="2147327206" r:id="rId48"/>
    <p:sldId id="2147327214" r:id="rId49"/>
    <p:sldId id="1786" r:id="rId50"/>
    <p:sldId id="735" r:id="rId51"/>
    <p:sldId id="736" r:id="rId52"/>
    <p:sldId id="737" r:id="rId53"/>
    <p:sldId id="738" r:id="rId54"/>
    <p:sldId id="1736" r:id="rId55"/>
    <p:sldId id="184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64440C-BA94-559B-93E6-60A39BE3C5C9}" name="Christian Lagarde" initials="CL" userId="S::christian.lagarde@safalpartners.com::bbadefa7-54d6-496c-989e-d96864667ad8" providerId="AD"/>
  <p188:author id="{9488F434-6523-76ED-5119-E7BEB2007D39}" name="Haylie Schuster" initials="HS" userId="S::Haylie.Schuster@safalpartners.com::2d43d25b-5453-4c71-bb4f-021108d57edd" providerId="AD"/>
  <p188:author id="{F4163442-F286-172A-646F-BF7FB8052BBF}" name="Alan Dodkowitz" initials="" userId="S::alan.dodkowitz@safalpartners.com::77e67509-39e7-4278-826a-eddbfd8246a9" providerId="AD"/>
  <p188:author id="{B794D248-F0ED-A1C8-8CD5-B6B272297416}" name="Angela Baker" initials="AB" userId="S::angela.baker@safalpartners.com::5b66e0e0-b965-472e-8456-f8b5376d6888" providerId="AD"/>
  <p188:author id="{B559C752-2525-71CB-7807-7B9AB669AB9E}" name="Clare Vanderpool" initials="CV" userId="S::clare.vanderpool@safalpartners.com::e960daf4-3a69-4cc2-9c12-e5ed686c0160" providerId="AD"/>
  <p188:author id="{4D723054-ADF4-E965-A74C-B9296C50F51A}" name="Judy Blanchard" initials="JB" userId="S::judy.blanchard@safalpartners.com::996cf39c-9499-4183-809a-e47cbd595690" providerId="AD"/>
  <p188:author id="{1C363978-593C-497C-1A28-B2866C017889}" name="Lauren Fraulo" initials="LF" userId="S::Lauren.Fraulo@safalpartners.com::d323c613-e09b-4858-ba6f-779347ece142" providerId="AD"/>
  <p188:author id="{6E503D82-0600-3946-0C7C-36522EB1AC57}" name="Leah Mcdonagh" initials="LM" userId="S::leah.mcdonagh@safalpartners.com::70d740a1-ae87-4d28-a73a-355ddadfee92" providerId="AD"/>
  <p188:author id="{6C9E338E-3575-D922-8638-DBB3198D8DE7}" name="Katie Adams" initials="KA" userId="S::Katie.Adams@safalpartners.com::9f2e6d00-44bd-4c75-9c75-d813f6b933da" providerId="AD"/>
  <p188:author id="{F5CDE29B-3EFC-D5BE-8DDE-F756FF4E4250}" name="Jana Bauer" initials="JB" userId="S::jana.bauer@safalpartners.com::f18a3f3c-4c69-4a10-b4b6-ac99762a0cf5" providerId="AD"/>
  <p188:author id="{CE21EBCB-E5FB-F1E1-A17D-C1C739217AFE}" name="Katie Adams" initials="KA" userId="S::katie.adams@safalpartners.com::9f2e6d00-44bd-4c75-9c75-d813f6b933da" providerId="AD"/>
  <p188:author id="{8885EAF5-A2DF-7948-9D26-6EB82AE714C3}" name="Colleen Beck" initials="CB" userId="S::colleen.beck@safalpartners.com::ba75c042-afab-452f-9300-eeb2d9ca8f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5E"/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57961-30E0-431E-8BA4-0E551D1B1A7F}" v="1" dt="2025-02-25T21:45:10.564"/>
    <p1510:client id="{DB77DECA-7A0E-3302-D753-6A9DD9C7AFEE}" v="21" dt="2025-02-25T14:20:1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6371" autoAdjust="0"/>
  </p:normalViewPr>
  <p:slideViewPr>
    <p:cSldViewPr snapToGrid="0">
      <p:cViewPr varScale="1">
        <p:scale>
          <a:sx n="97" d="100"/>
          <a:sy n="97" d="100"/>
        </p:scale>
        <p:origin x="690" y="90"/>
      </p:cViewPr>
      <p:guideLst/>
    </p:cSldViewPr>
  </p:slideViewPr>
  <p:outlineViewPr>
    <p:cViewPr>
      <p:scale>
        <a:sx n="33" d="100"/>
        <a:sy n="33" d="100"/>
      </p:scale>
      <p:origin x="0" y="-142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0C4E-0980-4EF8-8425-397399DB5E5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BD9E7-D2BA-429C-84D5-A84CE229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D9E7-D2BA-429C-84D5-A84CE229D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935D-67C0-4CB8-9A3D-4C8D049FB3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462E-13F5-B0F8-6DA5-9A6F6CBAA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F4C30-EA76-6383-7DF1-012FCB822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EC33F-6E0A-F34D-E16A-037ED1196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9B29-20CA-5466-3131-D9077C9E4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5D5C-49E7-432C-9EC0-256838963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60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462E-13F5-B0F8-6DA5-9A6F6CBAA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F4C30-EA76-6383-7DF1-012FCB822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EC33F-6E0A-F34D-E16A-037ED1196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9B29-20CA-5466-3131-D9077C9E4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5D5C-49E7-432C-9EC0-256838963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1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27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A8CB-38D9-436E-3DDC-995A91B3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95CF-2545-4D47-86A9-555A53212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13605F-2C28-3BC1-341B-67D5BC1FB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E3493-A9AC-AE4D-1FBE-56D801BD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9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</a:t>
            </a:r>
          </a:p>
          <a:p>
            <a:r>
              <a:rPr lang="en-US"/>
              <a:t>Jeffrey W. Smith</a:t>
            </a:r>
            <a:endParaRPr lang="en-US">
              <a:cs typeface="Calibri"/>
            </a:endParaRPr>
          </a:p>
          <a:p>
            <a:r>
              <a:rPr lang="en-US"/>
              <a:t>Workforce Liaison/Program Analyst |Office of Apprenticeship | U.S. Department of Labor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B9C84-A7DA-45F9-846D-9152DECA8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A8CB-38D9-436E-3DDC-995A91B3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95CF-2545-4D47-86A9-555A53212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13605F-2C28-3BC1-341B-67D5BC1FB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E3493-A9AC-AE4D-1FBE-56D801BD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30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7F854-64C6-A8CE-668A-A35F408E8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215E6-E80E-3483-5FFB-CFDB01335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8FC82-CDB8-BDC2-3AC7-B3FCB5949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E6F17-1623-6055-D7D8-3D7C0AA29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47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33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oppins" panose="00000500000000000000" pitchFamily="2" charset="0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71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42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42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760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06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74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6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10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73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32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628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26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81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70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51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74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10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9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F3256-0F80-4475-8BEB-548FAFFD8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2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2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5D5C-49E7-432C-9EC0-256838963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09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</a:t>
            </a:r>
            <a:r>
              <a:rPr lang="en-US" baseline="0"/>
              <a:t> </a:t>
            </a:r>
            <a:r>
              <a:rPr lang="en-US"/>
              <a:t>want to thank all of you for joining us today. We appreciate your participation.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We’d </a:t>
            </a:r>
            <a:r>
              <a:rPr lang="en-US" i="0"/>
              <a:t>like to encourage you to become a partner with the Center of Excellence</a:t>
            </a:r>
            <a:r>
              <a:rPr lang="en-US"/>
              <a:t> if you have not signed up yet</a:t>
            </a:r>
            <a:r>
              <a:rPr lang="en-US" i="0"/>
              <a:t>. Please take a moment to scan the QR code on the screen. As a partner you have the opportunity to receive no-cost technical assistance and materials, network with partners nationwide, and be nationally-recognized for your work. 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7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25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048EE-F6E1-1C4C-9881-042DFC316F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9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935D-67C0-4CB8-9A3D-4C8D049FB3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jpe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jpe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E7EC7-E0E6-9A26-4722-278257DE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739" y="3786002"/>
            <a:ext cx="1022842" cy="10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08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2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3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8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3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7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2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55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6728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6CBD1-0283-2E36-22D3-015B42C3D310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DEA2FBB-EA94-DFCC-F22B-DB5C21F8A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7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6298055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777B1B9-C8C3-AD80-A5DD-8649F69BF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6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EF42B47-1F8E-D1B0-26D8-4F3CBEF7A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936" y="4958862"/>
            <a:ext cx="965921" cy="9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33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75489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E43BA57-E87F-91E2-887D-16DA4470DA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549" y="5955363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54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869983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EA56B01-ADFD-ED47-51EC-A209D400D2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0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2916874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96F09E47-79AF-EC05-8716-9CFAE0EE2F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8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2928593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CD01B57C-DA4F-7DF1-E69D-86CF9B235C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1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288756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3DC457D-DA37-65EC-9C45-9A31D11665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2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2899289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7357E19-6775-073B-B4D8-5D03544678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4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2928595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42BC395-2182-0E43-8FA3-969F5B773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4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9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5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7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92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5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D1ED1601-6267-67FE-E74B-A665402CFE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79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289928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46" y="-905254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DA703250-E44D-B4AE-D407-A6A75F3E5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01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93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7322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BD36033-FA59-1BB7-57E5-BFCB523B7F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67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691219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EDA20-B5E5-6C31-956C-96D19D522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87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0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220" y="5952744"/>
            <a:ext cx="791336" cy="791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0C931-B0B4-3696-CD83-17BF46D2B3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061329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D6D5F9-0489-A5D6-F728-7B5C7D9395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70889"/>
            <a:ext cx="5181600" cy="709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3D356-FB1C-A722-DC4B-E6864B633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68335"/>
            <a:ext cx="5181600" cy="5659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D7DAAE-4F03-3723-EA41-3CD83F7A07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86055" y="3102816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D9EE58-2614-69D8-6062-9509F1229D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4600" y="4278344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45A-AA8A-B48A-C2AA-FC60F7B0E97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24600" y="5317347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72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EBFD-1480-A363-CBCE-D7C04CF38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989568"/>
            <a:ext cx="782519" cy="7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523" y="-96877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46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97716-5A11-76A2-AF31-BCDF338B6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214" y="6040754"/>
            <a:ext cx="725801" cy="7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1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6CBD1-0283-2E36-22D3-015B42C3D310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A2FBB-EA94-DFCC-F22B-DB5C21F8AD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1963615" cy="39252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0661" y="1825626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659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8E8C8-A59D-3052-82ED-8C2130580D2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2355415"/>
            <a:ext cx="1963615" cy="39252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AEA849-50C0-B408-93D4-0029725736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199" y="2894380"/>
            <a:ext cx="1963615" cy="50074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D77775-D4F9-407D-D724-17211D5D819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8" y="3466347"/>
            <a:ext cx="1963615" cy="402865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E3CF73-4345-50F1-17DF-C6BA43670D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198" y="3967637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79E00F-F09C-3CE4-E3D3-CBBB2841F24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9403" y="4541995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702E37-570C-7009-B1D6-1903AC9D9FF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197" y="5089820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859A654-78DD-C8DB-C7E0-06809ADFF53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8197" y="5628789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D7992D7-3B56-0042-555C-1E04C4CA3C3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010661" y="2329029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988478-1D67-FF90-A123-37A5A8DE29B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2995295" y="2894380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C4F53B8-A5ED-FC6E-8A72-D6107C0299D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995295" y="3466347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5E8100D-80C1-B096-5B7A-80730DD40A9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2995294" y="3963134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506B2BF-EDEF-684E-BFA6-35596272010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995293" y="4539029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8D4D098-5F57-925E-56BA-5EE55D90946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2995293" y="5082494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6CFE2660-A5A0-9E10-E7A6-AA4AD2335DA1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995292" y="5632845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478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3" name="Picture 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B792432-F706-B842-6B8B-F3DFB24EC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9" y="3610707"/>
            <a:ext cx="1274889" cy="12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FOR JOINING US</a:t>
            </a: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0FB5669-DA02-9207-118E-1C466F8A7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4" y="4583723"/>
            <a:ext cx="1614858" cy="16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6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0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D9E709E-427D-A8E6-9876-D34E105553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6" y="4706815"/>
            <a:ext cx="1374535" cy="13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99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3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4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29148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2975489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2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7D578-FBFF-9BD6-383E-59DEA82F12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7046" y="6037341"/>
            <a:ext cx="727869" cy="7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5CE54B-575E-0B47-D7BC-2054932A32A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F8A40-C60F-5216-6300-1495813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294C-65F6-070D-4515-54A05C70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4675"/>
            <a:ext cx="10515600" cy="476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C105679-9F08-8DA6-659A-F88FBFDFF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433" y="4959627"/>
            <a:ext cx="979008" cy="979008"/>
          </a:xfrm>
          <a:prstGeom prst="rect">
            <a:avLst/>
          </a:prstGeom>
        </p:spPr>
      </p:pic>
      <p:pic>
        <p:nvPicPr>
          <p:cNvPr id="9" name="Picture 8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38D5E68-8944-31C1-735B-ADB7C31A24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55" y="4699037"/>
            <a:ext cx="1500187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4F14D499-7681-4229-DBE9-40E6B1178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54" y="3607868"/>
            <a:ext cx="1342292" cy="13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135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40121-7C44-2C80-0329-94B161325F60}"/>
              </a:ext>
            </a:extLst>
          </p:cNvPr>
          <p:cNvSpPr/>
          <p:nvPr userDrawn="1"/>
        </p:nvSpPr>
        <p:spPr>
          <a:xfrm>
            <a:off x="294031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363F5411-1295-E147-D550-0D40B06F51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8" y="5983606"/>
            <a:ext cx="803519" cy="8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9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0CF7B9F-1FB3-7BD1-4FE6-399F5DD5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8" y="4654061"/>
            <a:ext cx="1603135" cy="16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2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63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52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0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6220" y="5952744"/>
            <a:ext cx="791336" cy="791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0C931-B0B4-3696-CD83-17BF46D2B3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061329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D6D5F9-0489-A5D6-F728-7B5C7D9395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70889"/>
            <a:ext cx="5181600" cy="709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3D356-FB1C-A722-DC4B-E6864B633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68335"/>
            <a:ext cx="5181600" cy="5659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D7DAAE-4F03-3723-EA41-3CD83F7A07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86055" y="3102816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D9EE58-2614-69D8-6062-9509F1229D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4600" y="4278344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45A-AA8A-B48A-C2AA-FC60F7B0E97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24600" y="5317347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94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99126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46757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246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32B728-FE80-1048-81D5-7F332A06707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798667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543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688A95-63CB-0719-9674-A3932A01F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370" y="4470019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8340442-6FC7-4258-DAB0-5ACC257A8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0" y="4473574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54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2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3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21233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264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9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B2B0A1-70B0-ED29-E6AB-47423C7F6873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637752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613241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36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701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4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1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4493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5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2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58571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7613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659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9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8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2773" y="5952744"/>
            <a:ext cx="791336" cy="791336"/>
          </a:xfrm>
          <a:prstGeom prst="rect">
            <a:avLst/>
          </a:prstGeom>
        </p:spPr>
      </p:pic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latin typeface="Montserrat" panose="00000500000000000000" pitchFamily="2" charset="0"/>
              </a:rPr>
              <a:t>Receive</a:t>
            </a:r>
            <a:r>
              <a:rPr lang="en-US" sz="2800" dirty="0">
                <a:latin typeface="Montserrat" panose="00000500000000000000" pitchFamily="2" charset="0"/>
              </a:rPr>
              <a:t> no-cost expert TA, 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latin typeface="Montserrat" panose="00000500000000000000" pitchFamily="2" charset="0"/>
              </a:rPr>
              <a:t>Network </a:t>
            </a:r>
            <a:r>
              <a:rPr lang="en-US" sz="2800" dirty="0">
                <a:latin typeface="Montserrat" panose="00000500000000000000" pitchFamily="2" charset="0"/>
              </a:rPr>
              <a:t>with potential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latin typeface="Montserrat" panose="00000500000000000000" pitchFamily="2" charset="0"/>
              </a:rPr>
              <a:t>Be </a:t>
            </a:r>
            <a:r>
              <a:rPr lang="en-US" sz="2800" dirty="0">
                <a:latin typeface="Montserrat" panose="00000500000000000000" pitchFamily="2" charset="0"/>
              </a:rPr>
              <a:t>nationally recognized for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your work</a:t>
            </a:r>
            <a:endParaRPr lang="en-US" sz="2800" dirty="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909003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3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65446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016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0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97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493658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42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4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92242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8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13518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62134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247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3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49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95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9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91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3573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2993075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0400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7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764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68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6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69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6CBD1-0283-2E36-22D3-015B42C3D310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DEA2FBB-EA94-DFCC-F22B-DB5C21F8A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45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3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52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3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FOR JOINING US</a:t>
            </a:r>
          </a:p>
        </p:txBody>
      </p:sp>
    </p:spTree>
    <p:extLst>
      <p:ext uri="{BB962C8B-B14F-4D97-AF65-F5344CB8AC3E}">
        <p14:creationId xmlns:p14="http://schemas.microsoft.com/office/powerpoint/2010/main" val="9218699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7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97" r:id="rId20"/>
    <p:sldLayoutId id="2147483776" r:id="rId21"/>
    <p:sldLayoutId id="214748383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6" r:id="rId14"/>
    <p:sldLayoutId id="2147483713" r:id="rId15"/>
    <p:sldLayoutId id="214748371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apprenticeship.gov/" TargetMode="Externa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sites/default/files/playbook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www.apprenticeship.gov/career-seekers/service-members-and-veterans" TargetMode="External"/><Relationship Id="rId4" Type="http://schemas.openxmlformats.org/officeDocument/2006/relationships/hyperlink" Target="https://www.apprenticeship.gov/investments-tax-credits-and-tuition-support/state-tax-credits-and-tuition-suppo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svg"/><Relationship Id="rId11" Type="http://schemas.openxmlformats.org/officeDocument/2006/relationships/image" Target="../media/image81.jpeg"/><Relationship Id="rId5" Type="http://schemas.openxmlformats.org/officeDocument/2006/relationships/image" Target="../media/image65.png"/><Relationship Id="rId10" Type="http://schemas.openxmlformats.org/officeDocument/2006/relationships/image" Target="../media/image80.svg"/><Relationship Id="rId4" Type="http://schemas.openxmlformats.org/officeDocument/2006/relationships/image" Target="../media/image75.sv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82.png"/><Relationship Id="rId7" Type="http://schemas.openxmlformats.org/officeDocument/2006/relationships/image" Target="../media/image77.png"/><Relationship Id="rId12" Type="http://schemas.openxmlformats.org/officeDocument/2006/relationships/hyperlink" Target="https://wtcs.pressbooks.pub/nursingfundamentals/chapter/2-4-communicating-with-health-care-team-member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svg"/><Relationship Id="rId11" Type="http://schemas.openxmlformats.org/officeDocument/2006/relationships/image" Target="../media/image84.jpeg"/><Relationship Id="rId5" Type="http://schemas.openxmlformats.org/officeDocument/2006/relationships/image" Target="../media/image65.png"/><Relationship Id="rId10" Type="http://schemas.openxmlformats.org/officeDocument/2006/relationships/image" Target="../media/image80.svg"/><Relationship Id="rId4" Type="http://schemas.openxmlformats.org/officeDocument/2006/relationships/image" Target="../media/image83.sv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4.jpeg"/><Relationship Id="rId11" Type="http://schemas.openxmlformats.org/officeDocument/2006/relationships/hyperlink" Target="https://www.wsj.com/lifestyle/careers/gen-z-trades-jobs-plumbing-welding-a76b5e43" TargetMode="External"/><Relationship Id="rId5" Type="http://schemas.openxmlformats.org/officeDocument/2006/relationships/image" Target="../media/image93.png"/><Relationship Id="rId10" Type="http://schemas.openxmlformats.org/officeDocument/2006/relationships/hyperlink" Target="https://press.thumbtack.com/announcements/new-report-from-thumbtack-examines-forces-behind-skilled-trade-labor-shortage-offering-optimistic-outlook-for-the-future/" TargetMode="External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108.svg"/><Relationship Id="rId9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hyperlink" Target="https://dolcoe.safalapps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olcoe.safalapps.com/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5.jpeg"/><Relationship Id="rId21" Type="http://schemas.openxmlformats.org/officeDocument/2006/relationships/image" Target="../media/image53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F7B2-4157-4F4B-D77B-9FC1F9F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7" y="1654020"/>
            <a:ext cx="9133726" cy="148989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</a:rPr>
              <a:t>Building Student Awareness of Apprenticeship Career Pathways to Meet Maryland’s Ambitious Goals</a:t>
            </a:r>
            <a:endParaRPr lang="en-US" sz="1800" dirty="0">
              <a:latin typeface="Montserra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F6B4-FE5D-D4CA-A718-E5FAB3D59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6038" y="5106988"/>
            <a:ext cx="3999924" cy="439797"/>
          </a:xfrm>
        </p:spPr>
        <p:txBody>
          <a:bodyPr/>
          <a:lstStyle/>
          <a:p>
            <a:pPr algn="ctr"/>
            <a:r>
              <a:rPr lang="en-US"/>
              <a:t>September 26, 2024</a:t>
            </a:r>
          </a:p>
        </p:txBody>
      </p:sp>
    </p:spTree>
    <p:extLst>
      <p:ext uri="{BB962C8B-B14F-4D97-AF65-F5344CB8AC3E}">
        <p14:creationId xmlns:p14="http://schemas.microsoft.com/office/powerpoint/2010/main" val="868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What is Youth Apprenticeship? 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6B75A-BE3D-127E-00E2-F64BA233A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955" y="1618843"/>
            <a:ext cx="6745655" cy="4510353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youth apprentice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 is defined as…​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 an in-school OR out-of-school youth 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between the </a:t>
            </a:r>
            <a:b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ages of 16 and 24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…​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who 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receives industry-validated Related Instruction for an RA program (for in-school youth) from their school 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while… 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 ​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completing part-time, paid, work-based </a:t>
            </a:r>
            <a:b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experience 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from an employer 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under a ​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mentored supervision as part of… 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a 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Registered Apprenticeship program approved 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​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by DOL or a state apprenticeship agency (SAA) or a pre-apprenticeship program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.​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  <a:cs typeface="Segoe UI"/>
            </a:endParaRPr>
          </a:p>
        </p:txBody>
      </p:sp>
      <p:pic>
        <p:nvPicPr>
          <p:cNvPr id="2052" name="Picture 4" descr="Maryland to Scale Youth Apprenticeship Opportunities with $12M Investment –  The 74">
            <a:extLst>
              <a:ext uri="{FF2B5EF4-FFF2-40B4-BE49-F238E27FC236}">
                <a16:creationId xmlns:a16="http://schemas.microsoft.com/office/drawing/2014/main" id="{2D7BAA3B-BAB3-E80C-A84B-7C7528C3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875" y="2358713"/>
            <a:ext cx="3890047" cy="261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513CF4C-9DF7-12FF-4375-5823F2637288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7053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3450" y="420688"/>
            <a:ext cx="11258550" cy="1325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Apprenticeship for Youth</a:t>
            </a:r>
          </a:p>
        </p:txBody>
      </p:sp>
      <p:pic>
        <p:nvPicPr>
          <p:cNvPr id="15" name="Picture 14" descr="Total Youth Apprentices (16-24) Served in Fiscal Years 2018-2022. Starts at 65 thousand in Fiscal Year 18 and goes up to 80 thousand in Fiscal Year 2022.">
            <a:extLst>
              <a:ext uri="{FF2B5EF4-FFF2-40B4-BE49-F238E27FC236}">
                <a16:creationId xmlns:a16="http://schemas.microsoft.com/office/drawing/2014/main" id="{A87E0F3A-1C92-9E93-EFF3-A7ADB947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45" y="1852902"/>
            <a:ext cx="7059010" cy="384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n 2022, there were 228,535 Youth Apprentices Registered">
            <a:extLst>
              <a:ext uri="{FF2B5EF4-FFF2-40B4-BE49-F238E27FC236}">
                <a16:creationId xmlns:a16="http://schemas.microsoft.com/office/drawing/2014/main" id="{1F7B72DE-2A73-E8C9-DD18-0FDBF2F1B3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00" y="2471552"/>
            <a:ext cx="3388555" cy="235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8139-B5A1-A836-1AC0-091837FD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4" y="6123222"/>
            <a:ext cx="4137890" cy="365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/>
              <a:t>Source:  </a:t>
            </a:r>
            <a:r>
              <a:rPr lang="en-US" sz="1800">
                <a:hlinkClick r:id="rId5" tooltip="http://www.apprenticeship.gov/"/>
              </a:rPr>
              <a:t>https://www.apprenticeship.gov/ </a:t>
            </a:r>
            <a:endParaRPr lang="en-US" sz="1800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760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96529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High-Quality Youth Apprenticeship </a:t>
            </a:r>
            <a:endParaRPr lang="en-US" sz="4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A83C12-44EF-D776-ED2C-FBF1C6DF20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1084" y="1812964"/>
            <a:ext cx="10851316" cy="8100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prstClr val="black"/>
                </a:solidFill>
                <a:latin typeface="Montserrat Medium" panose="00000600000000000000" pitchFamily="2" charset="0"/>
              </a:rPr>
              <a:t>In addition to meeting core RA requirements, high quality youth programs:</a:t>
            </a:r>
          </a:p>
          <a:p>
            <a:endParaRPr lang="en-US" dirty="0"/>
          </a:p>
        </p:txBody>
      </p:sp>
      <p:sp>
        <p:nvSpPr>
          <p:cNvPr id="7" name="Rectangle 6" descr="Books">
            <a:extLst>
              <a:ext uri="{FF2B5EF4-FFF2-40B4-BE49-F238E27FC236}">
                <a16:creationId xmlns:a16="http://schemas.microsoft.com/office/drawing/2014/main" id="{0D7AE0AF-214D-7E9C-1B85-D88E0645AAB1}"/>
              </a:ext>
            </a:extLst>
          </p:cNvPr>
          <p:cNvSpPr/>
          <p:nvPr/>
        </p:nvSpPr>
        <p:spPr>
          <a:xfrm>
            <a:off x="2578139" y="2538176"/>
            <a:ext cx="810000" cy="81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126F69-0F17-ED50-1C75-8B4A42C16B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7329" y="3509825"/>
            <a:ext cx="1689238" cy="1254125"/>
          </a:xfrm>
        </p:spPr>
        <p:txBody>
          <a:bodyPr/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Provide dual enrollment pathway for college credit for RI</a:t>
            </a:r>
          </a:p>
        </p:txBody>
      </p:sp>
      <p:sp>
        <p:nvSpPr>
          <p:cNvPr id="10" name="Rectangle 9" descr="Schoolhouse">
            <a:extLst>
              <a:ext uri="{FF2B5EF4-FFF2-40B4-BE49-F238E27FC236}">
                <a16:creationId xmlns:a16="http://schemas.microsoft.com/office/drawing/2014/main" id="{E5F87406-CC25-724B-7BE2-BC9AA8F453B3}"/>
              </a:ext>
            </a:extLst>
          </p:cNvPr>
          <p:cNvSpPr/>
          <p:nvPr/>
        </p:nvSpPr>
        <p:spPr>
          <a:xfrm>
            <a:off x="4693139" y="2538176"/>
            <a:ext cx="810000" cy="81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2A5A89-E5BA-BF14-94E4-13B0845CE1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96136" y="3509825"/>
            <a:ext cx="2204006" cy="2337072"/>
          </a:xfrm>
        </p:spPr>
        <p:txBody>
          <a:bodyPr>
            <a:normAutofit/>
          </a:bodyPr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(if school is sponsor)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 Include articulated </a:t>
            </a:r>
            <a:b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</a:b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agreement with another program sponsor to ensure students can continue paid OJL (and RI if needed) after graduation​</a:t>
            </a:r>
          </a:p>
          <a:p>
            <a:endParaRPr lang="en-US" dirty="0"/>
          </a:p>
        </p:txBody>
      </p:sp>
      <p:sp>
        <p:nvSpPr>
          <p:cNvPr id="12" name="Rectangle 11" descr="Office Worker">
            <a:extLst>
              <a:ext uri="{FF2B5EF4-FFF2-40B4-BE49-F238E27FC236}">
                <a16:creationId xmlns:a16="http://schemas.microsoft.com/office/drawing/2014/main" id="{C2EE73E1-0073-2EB2-BA9A-C15F4D9FF710}"/>
              </a:ext>
            </a:extLst>
          </p:cNvPr>
          <p:cNvSpPr/>
          <p:nvPr/>
        </p:nvSpPr>
        <p:spPr>
          <a:xfrm>
            <a:off x="6808139" y="2538176"/>
            <a:ext cx="810000" cy="81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6512E4-6DB4-3766-2A4A-BD9CA862F2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3247" y="3509825"/>
            <a:ext cx="1745549" cy="2220390"/>
          </a:xfrm>
        </p:spPr>
        <p:txBody>
          <a:bodyPr>
            <a:normAutofit/>
          </a:bodyPr>
          <a:lstStyle/>
          <a:p>
            <a:r>
              <a:rPr lang="en-US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Provide apprentice with a clearly-outlined career pathway beyond RA program completion for occupations that provide a family-supporting wage </a:t>
            </a:r>
            <a:endParaRPr lang="en-US" dirty="0"/>
          </a:p>
        </p:txBody>
      </p:sp>
      <p:sp>
        <p:nvSpPr>
          <p:cNvPr id="14" name="Rectangle 13" descr="Diploma Roll">
            <a:extLst>
              <a:ext uri="{FF2B5EF4-FFF2-40B4-BE49-F238E27FC236}">
                <a16:creationId xmlns:a16="http://schemas.microsoft.com/office/drawing/2014/main" id="{268EB68F-ACF6-AB82-5BFF-11AB672E9EB3}"/>
              </a:ext>
            </a:extLst>
          </p:cNvPr>
          <p:cNvSpPr/>
          <p:nvPr/>
        </p:nvSpPr>
        <p:spPr>
          <a:xfrm>
            <a:off x="8923139" y="2538176"/>
            <a:ext cx="810000" cy="8100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B4E9164-AC0D-5C62-00D3-8FDBB90FE5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37653" y="3509825"/>
            <a:ext cx="1939701" cy="2337072"/>
          </a:xfrm>
        </p:spPr>
        <p:txBody>
          <a:bodyPr>
            <a:normAutofit/>
          </a:bodyPr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Embed, or prepares student to test out for, industry-recognized certifications or credentials​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09120F-5AE7-0BDD-ABF4-41C221D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52600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Maryland School Apprenticeship Goals</a:t>
            </a:r>
            <a:endParaRPr lang="en-US" sz="4000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2913A1BF-912B-304E-6966-50D064164453}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© 2024 Safal Partners</a:t>
            </a:r>
          </a:p>
        </p:txBody>
      </p:sp>
    </p:spTree>
    <p:extLst>
      <p:ext uri="{BB962C8B-B14F-4D97-AF65-F5344CB8AC3E}">
        <p14:creationId xmlns:p14="http://schemas.microsoft.com/office/powerpoint/2010/main" val="291591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826B-5FF6-E219-6688-51BDED8E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11F27-E924-CE32-CDC1-F73D339B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Maryland 2030- Ambitious Goals for the State!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CA106-0B37-04EA-1708-1C86D7EC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58" y="1673772"/>
            <a:ext cx="80295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Montserrat Medium"/>
              </a:rPr>
              <a:t>The Blueprint sets a goal for 45% of high school graduates completing an apprenticeship or an industry-recognized occupational credential by the 2030-2031 school year</a:t>
            </a:r>
          </a:p>
          <a:p>
            <a:r>
              <a:rPr lang="en-US" sz="2200" dirty="0">
                <a:solidFill>
                  <a:schemeClr val="tx1"/>
                </a:solidFill>
                <a:latin typeface="Montserrat Medium"/>
              </a:rPr>
              <a:t>Coordinated through The Apprenticeship Maryland Program (AMP), the program consists of at least one year of related classroom instruction and a workplace component of at least 450 hours </a:t>
            </a:r>
          </a:p>
          <a:p>
            <a:r>
              <a:rPr lang="en-US" sz="2200" dirty="0">
                <a:solidFill>
                  <a:schemeClr val="tx1"/>
                </a:solidFill>
                <a:latin typeface="Montserrat Medium"/>
              </a:rPr>
              <a:t>There are nearly 300 employers approved to participate, representing industries including architecture, healthcare, construction, hospitality, manufacturing, government, and others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and counselors lead the way ...">
            <a:extLst>
              <a:ext uri="{FF2B5EF4-FFF2-40B4-BE49-F238E27FC236}">
                <a16:creationId xmlns:a16="http://schemas.microsoft.com/office/drawing/2014/main" id="{6ABAFBD0-C57D-BB18-D843-5B2AD18E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92" y="1780336"/>
            <a:ext cx="2952750" cy="35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970A0E3-4C6B-8F84-5575-99FC60836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© 2024 Safal Partners</a:t>
            </a:r>
          </a:p>
        </p:txBody>
      </p:sp>
    </p:spTree>
    <p:extLst>
      <p:ext uri="{BB962C8B-B14F-4D97-AF65-F5344CB8AC3E}">
        <p14:creationId xmlns:p14="http://schemas.microsoft.com/office/powerpoint/2010/main" val="169686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826B-5FF6-E219-6688-51BDED8E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11F27-E924-CE32-CDC1-F73D339B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77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But the State has a Long Way to Go</a:t>
            </a:r>
          </a:p>
        </p:txBody>
      </p:sp>
      <p:pic>
        <p:nvPicPr>
          <p:cNvPr id="2050" name="Picture 2" descr="Image result for apprenticeship maryland">
            <a:extLst>
              <a:ext uri="{FF2B5EF4-FFF2-40B4-BE49-F238E27FC236}">
                <a16:creationId xmlns:a16="http://schemas.microsoft.com/office/drawing/2014/main" id="{44309513-2300-3E4C-4A3C-F74E270BE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98" y="3276600"/>
            <a:ext cx="3345306" cy="8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CA106-0B37-04EA-1708-1C86D7EC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5" y="1707469"/>
            <a:ext cx="7391396" cy="43359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Montserrat Medium"/>
              </a:rPr>
              <a:t>To meet the 45% goal, 25,840 of these graduates would have needed to complete an apprenticeship or industry credential</a:t>
            </a:r>
          </a:p>
          <a:p>
            <a:r>
              <a:rPr lang="en-US" sz="2500" dirty="0">
                <a:solidFill>
                  <a:schemeClr val="tx1"/>
                </a:solidFill>
                <a:latin typeface="Montserrat Medium"/>
              </a:rPr>
              <a:t>In 2021, about 7% of graduates met these criteria</a:t>
            </a:r>
          </a:p>
          <a:p>
            <a:r>
              <a:rPr lang="en-US" sz="2500" dirty="0">
                <a:solidFill>
                  <a:schemeClr val="tx1"/>
                </a:solidFill>
                <a:latin typeface="Montserrat Medium"/>
              </a:rPr>
              <a:t>In the 2021-2022 school year, 271 employers were participating in the program</a:t>
            </a:r>
          </a:p>
          <a:p>
            <a:r>
              <a:rPr lang="en-US" sz="2500" dirty="0">
                <a:solidFill>
                  <a:schemeClr val="tx1"/>
                </a:solidFill>
                <a:latin typeface="Montserrat Medium"/>
              </a:rPr>
              <a:t>Favorably, for the most recent 2023 – 2024 academic year, the total number of youth apprentices has grown exponentially, to a total of 1,045 by June 2024.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970A0E3-4C6B-8F84-5575-99FC60836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© 2024 Safal Partners</a:t>
            </a:r>
          </a:p>
        </p:txBody>
      </p:sp>
    </p:spTree>
    <p:extLst>
      <p:ext uri="{BB962C8B-B14F-4D97-AF65-F5344CB8AC3E}">
        <p14:creationId xmlns:p14="http://schemas.microsoft.com/office/powerpoint/2010/main" val="274010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5" y="2343189"/>
            <a:ext cx="1112226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Apprenticeship Benefits for Students and Schools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4734CA-7B26-6FB9-4801-188B93C030B5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31648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448" y="45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Substantial Benefits for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48" y="1600895"/>
            <a:ext cx="10929234" cy="449705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Montserrat Medium"/>
                <a:cs typeface="Segoe UI"/>
              </a:rPr>
              <a:t>Helping students understand the benefits of RA is crucial: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RA is a pathway to a career from the start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RA provides a way to get paid to learn skills and get work experience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Often leads to offer of full-time employment following graduation or program completion soon after graduation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Increases your lifetime earnings potential: average starting salary for apprentice completers is $80,000 per year (U.S. DOL)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Provides way to earn national credential – move and earn anywhere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  <a:cs typeface="Segoe UI"/>
              </a:rPr>
              <a:t>Can help lower – or even eliminate – the cost of taking college courses</a:t>
            </a:r>
            <a:endParaRPr lang="en-US" sz="1400" dirty="0">
              <a:solidFill>
                <a:schemeClr val="tx1"/>
              </a:solidFill>
              <a:latin typeface="Montserrat Medium"/>
              <a:cs typeface="Segoe UI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1400" dirty="0">
              <a:solidFill>
                <a:schemeClr val="tx1"/>
              </a:solidFill>
              <a:latin typeface="Montserrat Medium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237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91918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Less Debt, More Opportunities</a:t>
            </a:r>
          </a:p>
        </p:txBody>
      </p:sp>
      <p:pic>
        <p:nvPicPr>
          <p:cNvPr id="9" name="Picture 8" descr="Of parents worried about paying for college 55 percent note rising tuition as a concern while nearly half say inflation is straining their savings. Over one quarter of worried parents noted that fears of an impending recession also caused concern about paying for college. &#10;Rising tuition - 55 percent&#10;Inflation strains - 42 percent&#10;Recession fears - 28 percent">
            <a:extLst>
              <a:ext uri="{FF2B5EF4-FFF2-40B4-BE49-F238E27FC236}">
                <a16:creationId xmlns:a16="http://schemas.microsoft.com/office/drawing/2014/main" id="{BA5DBDE3-630B-F3B1-E29D-F0D8DA54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50" y="2106098"/>
            <a:ext cx="5112640" cy="31814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BA0D3-9B61-9905-8409-152EC4A0DB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US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Nationally....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latin typeface="Montserrat Medium" panose="00000600000000000000" pitchFamily="2" charset="0"/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42.8 million Americans owe more than $1.75 trillion in student loans (2024)</a:t>
            </a:r>
            <a:endParaRPr lang="en-US">
              <a:solidFill>
                <a:prstClr val="black"/>
              </a:solidFill>
              <a:latin typeface="Montserrat Medium" panose="00000600000000000000" pitchFamily="2" charset="0"/>
              <a:cs typeface="Calibri Light"/>
            </a:endParaRP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latin typeface="Montserrat Medium" panose="00000600000000000000" pitchFamily="2" charset="0"/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61% of college graduates had taken on student loan debt (2024)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latin typeface="Montserrat Medium" panose="00000600000000000000" pitchFamily="2" charset="0"/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Average debt of student loan holder is </a:t>
            </a:r>
            <a:r>
              <a:rPr lang="en-US" b="1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$37,853 </a:t>
            </a:r>
            <a:r>
              <a:rPr lang="en-US">
                <a:solidFill>
                  <a:prstClr val="black"/>
                </a:solidFill>
                <a:latin typeface="Montserrat Medium" panose="00000600000000000000" pitchFamily="2" charset="0"/>
                <a:cs typeface="Segoe UI"/>
              </a:rPr>
              <a:t>(2024)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3F272-2DC6-5E60-AB1C-D640D0F64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94400" y="2188850"/>
            <a:ext cx="0" cy="29890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3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7" y="500062"/>
            <a:ext cx="1134399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tserrat"/>
              </a:rPr>
              <a:t>Benefits for Schools Involved in Apprenticeship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508" y="2088176"/>
            <a:ext cx="7202819" cy="37468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Apprenticeship programs connect students to colleges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Program sponsors, federal and state programs, and/or students can pay for related instruction 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Sponsors can provide additional resources beyond tuition to support students and colleges (curriculum development, student supports, additional funding)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  <p:pic>
        <p:nvPicPr>
          <p:cNvPr id="5" name="Picture 4" descr="Student at a graduation ceremony">
            <a:extLst>
              <a:ext uri="{FF2B5EF4-FFF2-40B4-BE49-F238E27FC236}">
                <a16:creationId xmlns:a16="http://schemas.microsoft.com/office/drawing/2014/main" id="{9A567C06-2F05-336A-8644-0A1B0C5E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317" y="2088176"/>
            <a:ext cx="3686175" cy="374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73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C99BC-7354-B906-B960-D195C96A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015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lan Dodkowitz">
            <a:extLst>
              <a:ext uri="{FF2B5EF4-FFF2-40B4-BE49-F238E27FC236}">
                <a16:creationId xmlns:a16="http://schemas.microsoft.com/office/drawing/2014/main" id="{361A32B1-3B3E-455C-172F-D9159A479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749" y="2041622"/>
            <a:ext cx="2261117" cy="2414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07D55F-9B40-D00B-B865-D806C41A3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62389" y="4698467"/>
            <a:ext cx="3801836" cy="563563"/>
          </a:xfrm>
        </p:spPr>
        <p:txBody>
          <a:bodyPr>
            <a:normAutofit fontScale="92500"/>
          </a:bodyPr>
          <a:lstStyle/>
          <a:p>
            <a:r>
              <a:rPr lang="en-US" sz="3600">
                <a:solidFill>
                  <a:srgbClr val="0D274D"/>
                </a:solidFill>
                <a:latin typeface="Montserrat"/>
              </a:rPr>
              <a:t>Alan</a:t>
            </a:r>
            <a:r>
              <a:rPr lang="en-US">
                <a:solidFill>
                  <a:srgbClr val="0D274D"/>
                </a:solidFill>
                <a:latin typeface="Montserrat"/>
              </a:rPr>
              <a:t> </a:t>
            </a:r>
            <a:r>
              <a:rPr lang="en-US" sz="3000">
                <a:solidFill>
                  <a:srgbClr val="0D274D"/>
                </a:solidFill>
                <a:latin typeface="Montserrat"/>
              </a:rPr>
              <a:t>D. Dodkowitz</a:t>
            </a:r>
            <a:endParaRPr lang="pl-PL" sz="3000">
              <a:solidFill>
                <a:srgbClr val="0D274D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A229F0-48A3-D89B-B5A7-02543AA13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49309" y="5177562"/>
            <a:ext cx="3627995" cy="681611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  <a:ea typeface="Roboto"/>
              </a:rPr>
              <a:t>Senior Subject Matter Expert</a:t>
            </a:r>
          </a:p>
          <a:p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  <a:ea typeface="Roboto"/>
              </a:rPr>
              <a:t>Safal Partners</a:t>
            </a:r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6" name="Picture 5" descr="Jeff Smith">
            <a:extLst>
              <a:ext uri="{FF2B5EF4-FFF2-40B4-BE49-F238E27FC236}">
                <a16:creationId xmlns:a16="http://schemas.microsoft.com/office/drawing/2014/main" id="{F1143F9D-EDFE-3EF1-1529-20D4CB7136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240" y="1987371"/>
            <a:ext cx="2261117" cy="2414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6AD2973-DB2A-8167-5304-F8CF57C678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17123" y="4725346"/>
            <a:ext cx="2419350" cy="5635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D274D"/>
                </a:solidFill>
                <a:latin typeface="Montserrat"/>
              </a:rPr>
              <a:t>Jeffrey Smith</a:t>
            </a:r>
            <a:endParaRPr lang="pl-PL" dirty="0">
              <a:solidFill>
                <a:srgbClr val="0D274D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28D200E-5CF5-80BB-C492-D485B4D7D3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9724" y="5121276"/>
            <a:ext cx="4290163" cy="11366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Workforce Liaison/Program Analyst</a:t>
            </a:r>
          </a:p>
          <a:p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Office of Apprenticeship</a:t>
            </a:r>
          </a:p>
          <a:p>
            <a:r>
              <a:rPr lang="en-US">
                <a:solidFill>
                  <a:srgbClr val="0D274D"/>
                </a:solidFill>
                <a:latin typeface="Montserrat"/>
                <a:ea typeface="Roboto"/>
              </a:rPr>
              <a:t>U.S.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93613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3" y="5572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Federal / State Funding for RA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809AC-10C6-8BD3-4E29-9C3C8DDC81CC}"/>
              </a:ext>
            </a:extLst>
          </p:cNvPr>
          <p:cNvSpPr txBox="1"/>
          <p:nvPr/>
        </p:nvSpPr>
        <p:spPr>
          <a:xfrm>
            <a:off x="519064" y="1882775"/>
            <a:ext cx="11047493" cy="1200329"/>
          </a:xfrm>
          <a:prstGeom prst="rect">
            <a:avLst/>
          </a:prstGeom>
          <a:solidFill>
            <a:srgbClr val="00015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Several programs can help pay for Registered Apprenticeship related instruction courses as local colleges, making it more attractive for local employers to participate. Examples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257" y="3197875"/>
            <a:ext cx="10782300" cy="2421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Segoe UI"/>
                <a:hlinkClick r:id="rId3" tooltip="https://www.apprenticeship.gov/sites/default/files/playbook.pdf"/>
              </a:rPr>
              <a:t>The Workforce Innovation and Investment Act (WIOA) (through Individual Training Accounts) / On-the-Job Training / Supportive Services )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Segoe UI"/>
                <a:hlinkClick r:id="rId3" tooltip="https://www.apprenticeship.gov/sites/default/files/playbook.pdf"/>
              </a:rPr>
              <a:t>Pell Grants (Up to $6,895 per Apprentice)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Segoe UI"/>
                <a:hlinkClick r:id="rId3" tooltip="https://www.apprenticeship.gov/sites/default/files/playbook.pdf"/>
              </a:rPr>
              <a:t>Federal Work Study Funds (average of $2,500 per Apprentice)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Segoe UI"/>
                <a:hlinkClick r:id="rId4" tooltip="https://www.apprenticeship.gov/investments-tax-credits-and-tuition-support/state-tax-credits-and-tuition-support"/>
              </a:rPr>
              <a:t>State Tax Credits and Tuition Support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ea typeface="+mn-lt"/>
                <a:cs typeface="Segoe UI"/>
                <a:hlinkClick r:id="rId5" tooltip="https://www.apprenticeship.gov/career-seekers/service-members-and-veterans"/>
              </a:rPr>
              <a:t>GI Bill Benefits (for approved programs)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95049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61433-95EA-3A19-09F0-7776818B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0C2B4D-562D-CB24-3E67-BDA39780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607362"/>
            <a:ext cx="10515600" cy="1325563"/>
          </a:xfrm>
        </p:spPr>
        <p:txBody>
          <a:bodyPr/>
          <a:lstStyle/>
          <a:p>
            <a:r>
              <a:rPr lang="en-US" dirty="0">
                <a:latin typeface="Montserrat"/>
              </a:rPr>
              <a:t>Financial Support for Apprenticeship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917FD-20E4-A890-E6A0-9554727A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123" y="2204520"/>
            <a:ext cx="7097141" cy="36139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Apprenticeship Tax Credit: For the first five eligible Apprentices claimed, employers may receive $3,000 per Registered Apprentice and $1,000 per Youth Apprentice </a:t>
            </a:r>
          </a:p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Sponsor Apprentice Incentive Reimbursement (SAIR) offers Sponsors up to $2,500 to offset the costs of Related Instruction (RI)</a:t>
            </a:r>
          </a:p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/>
              </a:rPr>
              <a:t>Maryland Business Works is an incumbent worker training program that provides up to $4,500 per apprentice</a:t>
            </a:r>
          </a:p>
        </p:txBody>
      </p:sp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24D20A90-585E-305D-D604-F977F6EA1123}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Safal Partners</a:t>
            </a:r>
          </a:p>
        </p:txBody>
      </p:sp>
      <p:pic>
        <p:nvPicPr>
          <p:cNvPr id="7170" name="Picture 2" descr="Becoming an Apprentice">
            <a:extLst>
              <a:ext uri="{FF2B5EF4-FFF2-40B4-BE49-F238E27FC236}">
                <a16:creationId xmlns:a16="http://schemas.microsoft.com/office/drawing/2014/main" id="{A7BBF48A-62F3-4AFE-E6FE-B5437470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186" y="2204520"/>
            <a:ext cx="3492691" cy="36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61433-95EA-3A19-09F0-7776818B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0C2B4D-562D-CB24-3E67-BDA39780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8" y="57993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Employ Prince George’s ARPA Initiative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917FD-20E4-A890-E6A0-9554727A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118" y="2074190"/>
            <a:ext cx="7444306" cy="38941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Allows job seekers to obtain credentials in Registered Apprenticeships and Pre-Apprenticeships through two initiatives: Apprenticeship Expansion Fund and the Apprentices Ready initiative. </a:t>
            </a:r>
          </a:p>
          <a:p>
            <a:pPr>
              <a:lnSpc>
                <a:spcPct val="12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Apprenticeship Expansion Fund is a provides employers $2,500 - $5,000 per new employee placed into an apprenticeship.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Montserrat" panose="00000500000000000000" pitchFamily="2" charset="0"/>
              </a:rPr>
              <a:t>Apprentices Ready Initiative pays for residents who don’t qualify for employment through an apprenticeship to receive pre-apprenticeship training and be paid $15 per hour during training.</a:t>
            </a:r>
          </a:p>
        </p:txBody>
      </p:sp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24D20A90-585E-305D-D604-F977F6EA1123}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Safal Partners</a:t>
            </a:r>
          </a:p>
        </p:txBody>
      </p:sp>
      <p:pic>
        <p:nvPicPr>
          <p:cNvPr id="1028" name="Picture 4" descr="Careers - Employ Prince George's ...">
            <a:extLst>
              <a:ext uri="{FF2B5EF4-FFF2-40B4-BE49-F238E27FC236}">
                <a16:creationId xmlns:a16="http://schemas.microsoft.com/office/drawing/2014/main" id="{4E7C1E87-08A1-A49B-E0CC-8F75765C6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23" b="16290"/>
          <a:stretch/>
        </p:blipFill>
        <p:spPr bwMode="auto">
          <a:xfrm>
            <a:off x="8051070" y="2450592"/>
            <a:ext cx="3502804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8F152-84A8-7097-AE41-D44D70724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087" y="5842497"/>
            <a:ext cx="965925" cy="9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254F-5648-A749-5DB5-DAFC547A7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64353E-BC0D-7E80-A28E-398FBBF7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6127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tserrat"/>
              </a:rPr>
              <a:t>Leveraging Federal Support</a:t>
            </a:r>
            <a:endParaRPr lang="en-US" sz="4800" dirty="0"/>
          </a:p>
        </p:txBody>
      </p:sp>
      <p:sp>
        <p:nvSpPr>
          <p:cNvPr id="6" name="Rectangle 5" descr="ApprenticeshipUSA logo">
            <a:extLst>
              <a:ext uri="{FF2B5EF4-FFF2-40B4-BE49-F238E27FC236}">
                <a16:creationId xmlns:a16="http://schemas.microsoft.com/office/drawing/2014/main" id="{4ECF2BB4-091F-0A32-0258-0B0E2A9BDBB9}"/>
              </a:ext>
            </a:extLst>
          </p:cNvPr>
          <p:cNvSpPr/>
          <p:nvPr/>
        </p:nvSpPr>
        <p:spPr>
          <a:xfrm>
            <a:off x="6522720" y="0"/>
            <a:ext cx="4907280" cy="60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xplore Apprenticeship | Apprenticeship.gov">
            <a:extLst>
              <a:ext uri="{FF2B5EF4-FFF2-40B4-BE49-F238E27FC236}">
                <a16:creationId xmlns:a16="http://schemas.microsoft.com/office/drawing/2014/main" id="{8ADDB00A-FA73-B72A-0EB4-B5ED703A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410" y="108514"/>
            <a:ext cx="4706390" cy="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A4656-D137-EF57-6C9F-F4187678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392" y="1600200"/>
            <a:ext cx="9879965" cy="1066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Federal Discretionary Apprenticeship Funding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9072AE-2579-85C2-728E-F406E999E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09308"/>
              </p:ext>
            </p:extLst>
          </p:nvPr>
        </p:nvGraphicFramePr>
        <p:xfrm>
          <a:off x="3224230" y="2672518"/>
          <a:ext cx="5743540" cy="335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53">
                  <a:extLst>
                    <a:ext uri="{9D8B030D-6E8A-4147-A177-3AD203B41FA5}">
                      <a16:colId xmlns:a16="http://schemas.microsoft.com/office/drawing/2014/main" val="1663390191"/>
                    </a:ext>
                  </a:extLst>
                </a:gridCol>
                <a:gridCol w="1950787">
                  <a:extLst>
                    <a:ext uri="{9D8B030D-6E8A-4147-A177-3AD203B41FA5}">
                      <a16:colId xmlns:a16="http://schemas.microsoft.com/office/drawing/2014/main" val="4028695015"/>
                    </a:ext>
                  </a:extLst>
                </a:gridCol>
              </a:tblGrid>
              <a:tr h="382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Funding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97962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2016 Apprenticeship Accelerator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$200,000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31099"/>
                  </a:ext>
                </a:extLst>
              </a:tr>
              <a:tr h="669185">
                <a:tc>
                  <a:txBody>
                    <a:bodyPr/>
                    <a:lstStyle/>
                    <a:p>
                      <a:r>
                        <a:rPr lang="en-US"/>
                        <a:t>2016 </a:t>
                      </a:r>
                      <a:r>
                        <a:rPr lang="en-US" err="1"/>
                        <a:t>ApprenticeshipUSA</a:t>
                      </a:r>
                      <a:r>
                        <a:rPr lang="en-US"/>
                        <a:t> plus </a:t>
                      </a:r>
                      <a:r>
                        <a:rPr lang="en-US" err="1"/>
                        <a:t>Capbreaker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$2,000,000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27713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2019 Expansion Grant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$2,854,797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6031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2020 Expansion Grant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$6,012,924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97863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Good Jobs 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$22,900,000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36492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2023 Expansion &amp; Formula Grant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$6,650,620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62666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r>
                        <a:rPr lang="en-US"/>
                        <a:t>Total Federal Apprenticeship Funding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$40,618,341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103239"/>
                  </a:ext>
                </a:extLst>
              </a:tr>
            </a:tbl>
          </a:graphicData>
        </a:graphic>
      </p:graphicFrame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1068E7F3-3279-8F48-D0E4-6AC79FD3F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Safal Partners</a:t>
            </a:r>
          </a:p>
        </p:txBody>
      </p:sp>
    </p:spTree>
    <p:extLst>
      <p:ext uri="{BB962C8B-B14F-4D97-AF65-F5344CB8AC3E}">
        <p14:creationId xmlns:p14="http://schemas.microsoft.com/office/powerpoint/2010/main" val="235606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Youth Apprenticeship Pathways- High School or College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4734CA-7B26-6FB9-4801-188B93C030B5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98474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3" y="5310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High-School Aligned Apprenticeship Programs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105DE03-23EE-333B-A80D-C16272BA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2982" y="2737831"/>
            <a:ext cx="2751119" cy="1111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Montserrat Medium" pitchFamily="2" charset="0"/>
              </a:rPr>
              <a:t>Juniors or seniors eligible to apply for paid on-the-job training experience with an employer while receiving RI at school.</a:t>
            </a:r>
          </a:p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43E0A8D-1DCA-68FD-2228-1CC7A0A0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5896" y="2783396"/>
            <a:ext cx="2424953" cy="827520"/>
          </a:xfrm>
        </p:spPr>
        <p:txBody>
          <a:bodyPr>
            <a:norm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Embeds industry credentials in RI curriculum.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A4DB00-AE99-A259-90C0-4EA3E8DF2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658" y="4297879"/>
            <a:ext cx="2860185" cy="1532619"/>
          </a:xfrm>
        </p:spPr>
        <p:txBody>
          <a:bodyPr>
            <a:norm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RI counts toward high school graduation requirements and potentially college credits, creating a seamless transition from secondary to post-secondary education.</a:t>
            </a:r>
          </a:p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BAC581B-0A52-7213-D6E7-D26E9E5E3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2652" y="4354968"/>
            <a:ext cx="2422522" cy="1346200"/>
          </a:xfrm>
        </p:spPr>
        <p:txBody>
          <a:bodyPr/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Often acts as pre-apprenticeship programs that provide a pathway to a full RA program. 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DD252-EB9D-6740-D8B8-ED8F4F93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368" y="2667118"/>
            <a:ext cx="4928763" cy="2718298"/>
            <a:chOff x="928207" y="2702514"/>
            <a:chExt cx="4928763" cy="27182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6BE8B8-672F-1D0F-9847-1F6837D038BE}"/>
                </a:ext>
              </a:extLst>
            </p:cNvPr>
            <p:cNvSpPr/>
            <p:nvPr/>
          </p:nvSpPr>
          <p:spPr>
            <a:xfrm>
              <a:off x="928207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Graduation Cap">
              <a:extLst>
                <a:ext uri="{FF2B5EF4-FFF2-40B4-BE49-F238E27FC236}">
                  <a16:creationId xmlns:a16="http://schemas.microsoft.com/office/drawing/2014/main" id="{741D52B9-7140-6B45-0401-910BD16517DA}"/>
                </a:ext>
              </a:extLst>
            </p:cNvPr>
            <p:cNvSpPr/>
            <p:nvPr/>
          </p:nvSpPr>
          <p:spPr>
            <a:xfrm>
              <a:off x="1135957" y="2910264"/>
              <a:ext cx="573785" cy="57378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D717D-CBA4-0020-5370-BCE5CB883CD3}"/>
                </a:ext>
              </a:extLst>
            </p:cNvPr>
            <p:cNvSpPr/>
            <p:nvPr/>
          </p:nvSpPr>
          <p:spPr>
            <a:xfrm>
              <a:off x="4867685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Diploma Roll">
              <a:extLst>
                <a:ext uri="{FF2B5EF4-FFF2-40B4-BE49-F238E27FC236}">
                  <a16:creationId xmlns:a16="http://schemas.microsoft.com/office/drawing/2014/main" id="{3034731D-79C3-A3D8-F81C-17860FEA16F7}"/>
                </a:ext>
              </a:extLst>
            </p:cNvPr>
            <p:cNvSpPr/>
            <p:nvPr/>
          </p:nvSpPr>
          <p:spPr>
            <a:xfrm>
              <a:off x="5075435" y="2910264"/>
              <a:ext cx="573785" cy="57378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C0A41E-5004-FC59-A079-D50812D82472}"/>
                </a:ext>
              </a:extLst>
            </p:cNvPr>
            <p:cNvSpPr/>
            <p:nvPr/>
          </p:nvSpPr>
          <p:spPr>
            <a:xfrm>
              <a:off x="928207" y="4431527"/>
              <a:ext cx="989285" cy="98928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Classroom">
              <a:extLst>
                <a:ext uri="{FF2B5EF4-FFF2-40B4-BE49-F238E27FC236}">
                  <a16:creationId xmlns:a16="http://schemas.microsoft.com/office/drawing/2014/main" id="{E875867B-F646-FC26-AEF8-3943C0BD9001}"/>
                </a:ext>
              </a:extLst>
            </p:cNvPr>
            <p:cNvSpPr/>
            <p:nvPr/>
          </p:nvSpPr>
          <p:spPr>
            <a:xfrm>
              <a:off x="1135957" y="4639277"/>
              <a:ext cx="573785" cy="57378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CA71DA-5454-250B-3995-B9AE72DC8B60}"/>
                </a:ext>
              </a:extLst>
            </p:cNvPr>
            <p:cNvSpPr/>
            <p:nvPr/>
          </p:nvSpPr>
          <p:spPr>
            <a:xfrm>
              <a:off x="2129483" y="4431527"/>
              <a:ext cx="2331888" cy="989285"/>
            </a:xfrm>
            <a:custGeom>
              <a:avLst/>
              <a:gdLst>
                <a:gd name="connsiteX0" fmla="*/ 0 w 2331888"/>
                <a:gd name="connsiteY0" fmla="*/ 0 h 989285"/>
                <a:gd name="connsiteX1" fmla="*/ 2331888 w 2331888"/>
                <a:gd name="connsiteY1" fmla="*/ 0 h 989285"/>
                <a:gd name="connsiteX2" fmla="*/ 2331888 w 2331888"/>
                <a:gd name="connsiteY2" fmla="*/ 989285 h 989285"/>
                <a:gd name="connsiteX3" fmla="*/ 0 w 2331888"/>
                <a:gd name="connsiteY3" fmla="*/ 989285 h 989285"/>
                <a:gd name="connsiteX4" fmla="*/ 0 w 2331888"/>
                <a:gd name="connsiteY4" fmla="*/ 0 h 98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888" h="989285">
                  <a:moveTo>
                    <a:pt x="0" y="0"/>
                  </a:moveTo>
                  <a:lnTo>
                    <a:pt x="2331888" y="0"/>
                  </a:lnTo>
                  <a:lnTo>
                    <a:pt x="2331888" y="989285"/>
                  </a:lnTo>
                  <a:lnTo>
                    <a:pt x="0" y="9892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ontserrat Medium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753F9F-03E0-A04D-E311-C26C87AC152C}"/>
                </a:ext>
              </a:extLst>
            </p:cNvPr>
            <p:cNvSpPr/>
            <p:nvPr/>
          </p:nvSpPr>
          <p:spPr>
            <a:xfrm>
              <a:off x="4867685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 descr="Briefcase">
              <a:extLst>
                <a:ext uri="{FF2B5EF4-FFF2-40B4-BE49-F238E27FC236}">
                  <a16:creationId xmlns:a16="http://schemas.microsoft.com/office/drawing/2014/main" id="{07C34AE7-7D85-519C-32D0-A852E87B761F}"/>
                </a:ext>
              </a:extLst>
            </p:cNvPr>
            <p:cNvSpPr/>
            <p:nvPr/>
          </p:nvSpPr>
          <p:spPr>
            <a:xfrm>
              <a:off x="5075435" y="4639277"/>
              <a:ext cx="573785" cy="57378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052" name="Picture 4" descr="High-school apprenticeship programs ...">
            <a:extLst>
              <a:ext uri="{FF2B5EF4-FFF2-40B4-BE49-F238E27FC236}">
                <a16:creationId xmlns:a16="http://schemas.microsoft.com/office/drawing/2014/main" id="{C0C9A338-AF08-3D80-9C84-1D7F485E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97" b="-20339"/>
          <a:stretch/>
        </p:blipFill>
        <p:spPr bwMode="auto">
          <a:xfrm>
            <a:off x="8385174" y="2446565"/>
            <a:ext cx="3714463" cy="368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5035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3" y="5310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College-Aligned Youth Apprenticeship Programs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105DE03-23EE-333B-A80D-C16272BA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8692" y="2765368"/>
            <a:ext cx="2907792" cy="953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Montserrat Medium" pitchFamily="2" charset="0"/>
              </a:rPr>
              <a:t>Available at vocational, community, and four-year colleges and generally for </a:t>
            </a:r>
            <a:br>
              <a:rPr lang="en-US" sz="1400">
                <a:latin typeface="Montserrat Medium" pitchFamily="2" charset="0"/>
              </a:rPr>
            </a:br>
            <a:r>
              <a:rPr lang="en-US" sz="1400">
                <a:latin typeface="Montserrat Medium" pitchFamily="2" charset="0"/>
              </a:rPr>
              <a:t>18-24 year olds.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A4DB00-AE99-A259-90C0-4EA3E8DF2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8784" y="4587743"/>
            <a:ext cx="2907792" cy="786186"/>
          </a:xfrm>
        </p:spPr>
        <p:txBody>
          <a:bodyPr>
            <a:norm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RI counts towards college credits, enabling student to graduate.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43E0A8D-1DCA-68FD-2228-1CC7A0A0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4345" y="2699321"/>
            <a:ext cx="2905800" cy="1188890"/>
          </a:xfrm>
        </p:spPr>
        <p:txBody>
          <a:bodyPr>
            <a:no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Embeds industry credentials in RI curriculum and oftentimes leads to the award of industry-recognized credentials.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BAC581B-0A52-7213-D6E7-D26E9E5E3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5896" y="4499769"/>
            <a:ext cx="2905800" cy="874160"/>
          </a:xfrm>
        </p:spPr>
        <p:txBody>
          <a:bodyPr>
            <a:normAutofit lnSpcReduction="10000"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ontserrat Medium" pitchFamily="2" charset="0"/>
              </a:rPr>
              <a:t>Generally, a Registered Apprenticeship program that leads to the award of a DOL-issued certificate.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DD252-EB9D-6740-D8B8-ED8F4F93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8207" y="2702514"/>
            <a:ext cx="4928763" cy="2718298"/>
            <a:chOff x="928207" y="2702514"/>
            <a:chExt cx="4928763" cy="27182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6BE8B8-672F-1D0F-9847-1F6837D038BE}"/>
                </a:ext>
              </a:extLst>
            </p:cNvPr>
            <p:cNvSpPr/>
            <p:nvPr/>
          </p:nvSpPr>
          <p:spPr>
            <a:xfrm>
              <a:off x="928207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Graduation Cap">
              <a:extLst>
                <a:ext uri="{FF2B5EF4-FFF2-40B4-BE49-F238E27FC236}">
                  <a16:creationId xmlns:a16="http://schemas.microsoft.com/office/drawing/2014/main" id="{741D52B9-7140-6B45-0401-910BD16517DA}"/>
                </a:ext>
              </a:extLst>
            </p:cNvPr>
            <p:cNvSpPr/>
            <p:nvPr/>
          </p:nvSpPr>
          <p:spPr>
            <a:xfrm>
              <a:off x="1135957" y="2910264"/>
              <a:ext cx="573785" cy="57378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D717D-CBA4-0020-5370-BCE5CB883CD3}"/>
                </a:ext>
              </a:extLst>
            </p:cNvPr>
            <p:cNvSpPr/>
            <p:nvPr/>
          </p:nvSpPr>
          <p:spPr>
            <a:xfrm>
              <a:off x="4867685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Diploma Roll">
              <a:extLst>
                <a:ext uri="{FF2B5EF4-FFF2-40B4-BE49-F238E27FC236}">
                  <a16:creationId xmlns:a16="http://schemas.microsoft.com/office/drawing/2014/main" id="{3034731D-79C3-A3D8-F81C-17860FEA16F7}"/>
                </a:ext>
              </a:extLst>
            </p:cNvPr>
            <p:cNvSpPr/>
            <p:nvPr/>
          </p:nvSpPr>
          <p:spPr>
            <a:xfrm>
              <a:off x="5075435" y="2910264"/>
              <a:ext cx="573785" cy="57378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C0A41E-5004-FC59-A079-D50812D82472}"/>
                </a:ext>
              </a:extLst>
            </p:cNvPr>
            <p:cNvSpPr/>
            <p:nvPr/>
          </p:nvSpPr>
          <p:spPr>
            <a:xfrm>
              <a:off x="928207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Classroom">
              <a:extLst>
                <a:ext uri="{FF2B5EF4-FFF2-40B4-BE49-F238E27FC236}">
                  <a16:creationId xmlns:a16="http://schemas.microsoft.com/office/drawing/2014/main" id="{E875867B-F646-FC26-AEF8-3943C0BD9001}"/>
                </a:ext>
              </a:extLst>
            </p:cNvPr>
            <p:cNvSpPr/>
            <p:nvPr/>
          </p:nvSpPr>
          <p:spPr>
            <a:xfrm>
              <a:off x="1135957" y="4639277"/>
              <a:ext cx="573785" cy="57378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CA71DA-5454-250B-3995-B9AE72DC8B60}"/>
                </a:ext>
              </a:extLst>
            </p:cNvPr>
            <p:cNvSpPr/>
            <p:nvPr/>
          </p:nvSpPr>
          <p:spPr>
            <a:xfrm>
              <a:off x="2129483" y="4431527"/>
              <a:ext cx="2331888" cy="989285"/>
            </a:xfrm>
            <a:custGeom>
              <a:avLst/>
              <a:gdLst>
                <a:gd name="connsiteX0" fmla="*/ 0 w 2331888"/>
                <a:gd name="connsiteY0" fmla="*/ 0 h 989285"/>
                <a:gd name="connsiteX1" fmla="*/ 2331888 w 2331888"/>
                <a:gd name="connsiteY1" fmla="*/ 0 h 989285"/>
                <a:gd name="connsiteX2" fmla="*/ 2331888 w 2331888"/>
                <a:gd name="connsiteY2" fmla="*/ 989285 h 989285"/>
                <a:gd name="connsiteX3" fmla="*/ 0 w 2331888"/>
                <a:gd name="connsiteY3" fmla="*/ 989285 h 989285"/>
                <a:gd name="connsiteX4" fmla="*/ 0 w 2331888"/>
                <a:gd name="connsiteY4" fmla="*/ 0 h 98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888" h="989285">
                  <a:moveTo>
                    <a:pt x="0" y="0"/>
                  </a:moveTo>
                  <a:lnTo>
                    <a:pt x="2331888" y="0"/>
                  </a:lnTo>
                  <a:lnTo>
                    <a:pt x="2331888" y="989285"/>
                  </a:lnTo>
                  <a:lnTo>
                    <a:pt x="0" y="9892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>
                <a:latin typeface="Montserrat Medium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753F9F-03E0-A04D-E311-C26C87AC152C}"/>
                </a:ext>
              </a:extLst>
            </p:cNvPr>
            <p:cNvSpPr/>
            <p:nvPr/>
          </p:nvSpPr>
          <p:spPr>
            <a:xfrm>
              <a:off x="4867685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 descr="Briefcase">
              <a:extLst>
                <a:ext uri="{FF2B5EF4-FFF2-40B4-BE49-F238E27FC236}">
                  <a16:creationId xmlns:a16="http://schemas.microsoft.com/office/drawing/2014/main" id="{07C34AE7-7D85-519C-32D0-A852E87B761F}"/>
                </a:ext>
              </a:extLst>
            </p:cNvPr>
            <p:cNvSpPr/>
            <p:nvPr/>
          </p:nvSpPr>
          <p:spPr>
            <a:xfrm>
              <a:off x="5075435" y="4639277"/>
              <a:ext cx="573785" cy="57378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White Female doctor training a Black Male Doctor">
            <a:extLst>
              <a:ext uri="{FF2B5EF4-FFF2-40B4-BE49-F238E27FC236}">
                <a16:creationId xmlns:a16="http://schemas.microsoft.com/office/drawing/2014/main" id="{56AC2E14-BFE4-6F51-56B0-22CBCE1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-48"/>
          <a:stretch/>
        </p:blipFill>
        <p:spPr>
          <a:xfrm>
            <a:off x="9089446" y="2783566"/>
            <a:ext cx="2878704" cy="244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605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Developing Apprenticeship Pathways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4734CA-7B26-6FB9-4801-188B93C030B5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700833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6480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Key Questions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87697-B091-32BB-F8DA-4277A6C0D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62" y="1871505"/>
            <a:ext cx="7351394" cy="4053807"/>
          </a:xfrm>
        </p:spPr>
        <p:txBody>
          <a:bodyPr>
            <a:noAutofit/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What occupations does local labor market information show are in high demand and what interests youth?</a:t>
            </a:r>
            <a:b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What partnerships do we need? What partners do we already have that can support a program? </a:t>
            </a:r>
            <a:b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How will we integrate industry needs/occupation requirements into our RI?</a:t>
            </a:r>
            <a:b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How will we create a Dual/Concurrent Enrollment plan (for high school apprentices)?</a:t>
            </a:r>
            <a:b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How will we ensure RI and OJT count toward both high school graduation and RA program requirements (for high school apprentices)?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A group of people sitting around a table working">
            <a:extLst>
              <a:ext uri="{FF2B5EF4-FFF2-40B4-BE49-F238E27FC236}">
                <a16:creationId xmlns:a16="http://schemas.microsoft.com/office/drawing/2014/main" id="{5AB3308B-C6B9-137A-A305-07BB68AE1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746" y="2576581"/>
            <a:ext cx="4310254" cy="287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37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54788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Gen Z- They’re Interested in Different Occupations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87697-B091-32BB-F8DA-4277A6C0D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5105"/>
            <a:ext cx="5336441" cy="3884105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Sustainable Energy Specialist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Digital Content Creator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Health and Wellness Coach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Cybersecurity Analyst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App Developer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Social Impact Consultant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User Experience (UX) Designer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Remote Work Specialist</a:t>
            </a:r>
            <a:r>
              <a:rPr lang="en-US" sz="2200">
                <a:solidFill>
                  <a:schemeClr val="tx1"/>
                </a:solidFill>
                <a:latin typeface="Montserrat Medium" panose="00000600000000000000" pitchFamily="2" charset="0"/>
              </a:rPr>
              <a:t> </a:t>
            </a: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E-Sports Professional</a:t>
            </a:r>
            <a:endParaRPr lang="en-US" sz="22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  <a:latin typeface="Montserrat Medium" panose="00000600000000000000" pitchFamily="2" charset="0"/>
              </a:rPr>
              <a:t> Mental Health Professional</a:t>
            </a:r>
            <a:endParaRPr lang="en-US" sz="2200" b="1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5" name="Picture 14" descr="Person touching solar panel">
            <a:extLst>
              <a:ext uri="{FF2B5EF4-FFF2-40B4-BE49-F238E27FC236}">
                <a16:creationId xmlns:a16="http://schemas.microsoft.com/office/drawing/2014/main" id="{FC7DD790-D62B-277E-69E4-E184BEB16D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30" y="1955841"/>
            <a:ext cx="2655316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ybsecurity Training">
            <a:extLst>
              <a:ext uri="{FF2B5EF4-FFF2-40B4-BE49-F238E27FC236}">
                <a16:creationId xmlns:a16="http://schemas.microsoft.com/office/drawing/2014/main" id="{A14B2D60-2351-C774-8F92-EC76786A9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392" y="1960164"/>
            <a:ext cx="2658117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erson cutting pepper in kitchen">
            <a:extLst>
              <a:ext uri="{FF2B5EF4-FFF2-40B4-BE49-F238E27FC236}">
                <a16:creationId xmlns:a16="http://schemas.microsoft.com/office/drawing/2014/main" id="{0B6035C3-2E3E-86E1-5BC7-87FBD095D9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632" y="4120693"/>
            <a:ext cx="2654114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oman in online therapy">
            <a:extLst>
              <a:ext uri="{FF2B5EF4-FFF2-40B4-BE49-F238E27FC236}">
                <a16:creationId xmlns:a16="http://schemas.microsoft.com/office/drawing/2014/main" id="{AE1750C1-ECC0-A221-ADF7-229545083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17" y="4043285"/>
            <a:ext cx="2772866" cy="184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A3748-34BF-62E9-3801-F7817E6B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309" y="3038582"/>
            <a:ext cx="2383896" cy="177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9345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2054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746103"/>
            <a:ext cx="7519107" cy="42066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Center of Excellence Overview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An Overview of Registered and Youth Apprenticeship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What are Maryland’s Goals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What are the Benefits of Apprenticeship for Youth and Schools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High-School and College-Aligned Youth Apprenticeship Pathways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How can we Develop these Pathways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/>
              </a:rPr>
              <a:t>Connecting with Local Workforce Boards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Questions and Closing Thoughts </a:t>
            </a:r>
          </a:p>
          <a:p>
            <a:endParaRPr lang="en-US" dirty="0"/>
          </a:p>
        </p:txBody>
      </p:sp>
      <p:pic>
        <p:nvPicPr>
          <p:cNvPr id="4" name="Picture 3" descr="Center of Excellence Logo">
            <a:extLst>
              <a:ext uri="{FF2B5EF4-FFF2-40B4-BE49-F238E27FC236}">
                <a16:creationId xmlns:a16="http://schemas.microsoft.com/office/drawing/2014/main" id="{8694B03F-6D3B-8E72-D9FB-0CC4BE7E4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94" y="1973882"/>
            <a:ext cx="3337257" cy="333725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75649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45" y="530124"/>
            <a:ext cx="8554375" cy="1325563"/>
          </a:xfrm>
        </p:spPr>
        <p:txBody>
          <a:bodyPr>
            <a:normAutofit/>
          </a:bodyPr>
          <a:lstStyle/>
          <a:p>
            <a:r>
              <a:rPr lang="en-US" dirty="0"/>
              <a:t>But They are Also the “Toolbelt Generation”</a:t>
            </a:r>
          </a:p>
        </p:txBody>
      </p:sp>
      <p:pic>
        <p:nvPicPr>
          <p:cNvPr id="29" name="Picture 28" descr="47 percent">
            <a:extLst>
              <a:ext uri="{FF2B5EF4-FFF2-40B4-BE49-F238E27FC236}">
                <a16:creationId xmlns:a16="http://schemas.microsoft.com/office/drawing/2014/main" id="{8DC355DC-6690-3402-C496-A1A7D6131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06" y="1975440"/>
            <a:ext cx="1072671" cy="109038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38008A7-E014-3EE6-E4DF-B9548D85C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41411" y="2177067"/>
            <a:ext cx="3410940" cy="832857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Young adults interested in trades career</a:t>
            </a:r>
          </a:p>
          <a:p>
            <a:endParaRPr lang="en-US" dirty="0"/>
          </a:p>
        </p:txBody>
      </p:sp>
      <p:pic>
        <p:nvPicPr>
          <p:cNvPr id="10" name="Picture 9" descr="23 percent">
            <a:extLst>
              <a:ext uri="{FF2B5EF4-FFF2-40B4-BE49-F238E27FC236}">
                <a16:creationId xmlns:a16="http://schemas.microsoft.com/office/drawing/2014/main" id="{AEC7904E-0D3A-391F-899F-C5CCAD2B73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3" y="3332747"/>
            <a:ext cx="1069681" cy="108717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B17FB5-9E54-FFD8-0C49-414B4A611E6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017464" y="3491620"/>
            <a:ext cx="3410940" cy="98121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Students studying construction trades rose from 2018 to 2024</a:t>
            </a:r>
            <a:endParaRPr lang="en-US" sz="2200" dirty="0"/>
          </a:p>
        </p:txBody>
      </p:sp>
      <p:pic>
        <p:nvPicPr>
          <p:cNvPr id="12" name="Picture 11" descr="299,000">
            <a:extLst>
              <a:ext uri="{FF2B5EF4-FFF2-40B4-BE49-F238E27FC236}">
                <a16:creationId xmlns:a16="http://schemas.microsoft.com/office/drawing/2014/main" id="{D422C2EC-FC0A-3B0A-E60A-E2A84672A8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9" y="4777268"/>
            <a:ext cx="1073174" cy="108015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50735A2-51D9-613B-9F7A-AA079F12BC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041411" y="4961496"/>
            <a:ext cx="3547369" cy="813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More electricians than 2014 - median age fell by 2.9 years.</a:t>
            </a:r>
          </a:p>
          <a:p>
            <a:endParaRPr lang="en-US" dirty="0"/>
          </a:p>
        </p:txBody>
      </p:sp>
      <p:pic>
        <p:nvPicPr>
          <p:cNvPr id="2050" name="Picture 2" descr="How Gen Z Is Becoming the Toolbelt ...">
            <a:extLst>
              <a:ext uri="{FF2B5EF4-FFF2-40B4-BE49-F238E27FC236}">
                <a16:creationId xmlns:a16="http://schemas.microsoft.com/office/drawing/2014/main" id="{C87D4AF0-A3CC-5FE7-AAE6-45A60E98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35353" y="136756"/>
            <a:ext cx="2664284" cy="190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5.1 percent">
            <a:extLst>
              <a:ext uri="{FF2B5EF4-FFF2-40B4-BE49-F238E27FC236}">
                <a16:creationId xmlns:a16="http://schemas.microsoft.com/office/drawing/2014/main" id="{D96CC47B-B9DD-144C-D5AA-74897EAEB0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18" y="1978645"/>
            <a:ext cx="1099996" cy="10871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E1E253-1209-F1A7-660C-6D18C31D1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181" y="2176620"/>
            <a:ext cx="4044556" cy="924503"/>
          </a:xfrm>
        </p:spPr>
        <p:txBody>
          <a:bodyPr>
            <a:normAutofit fontScale="55000" lnSpcReduction="20000"/>
          </a:bodyPr>
          <a:lstStyle/>
          <a:p>
            <a:r>
              <a:rPr lang="en-US" sz="4000">
                <a:solidFill>
                  <a:schemeClr val="tx1"/>
                </a:solidFill>
              </a:rPr>
              <a:t>Pay increase for new construction hires vs. 2.7% in professional services.</a:t>
            </a:r>
          </a:p>
          <a:p>
            <a:endParaRPr lang="en-US"/>
          </a:p>
        </p:txBody>
      </p:sp>
      <p:pic>
        <p:nvPicPr>
          <p:cNvPr id="25" name="Picture 24" descr="16 percent">
            <a:extLst>
              <a:ext uri="{FF2B5EF4-FFF2-40B4-BE49-F238E27FC236}">
                <a16:creationId xmlns:a16="http://schemas.microsoft.com/office/drawing/2014/main" id="{DF61DA94-C960-FBDA-11DB-CAEA2A72D4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18" y="3332747"/>
            <a:ext cx="1158732" cy="116998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59363A1-0049-46FD-9C80-5945F62844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139181" y="3568972"/>
            <a:ext cx="4268674" cy="8753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Vocational-focused community colleges increase in enrollment</a:t>
            </a:r>
          </a:p>
        </p:txBody>
      </p:sp>
      <p:pic>
        <p:nvPicPr>
          <p:cNvPr id="27" name="Picture 26" descr="95 percent">
            <a:extLst>
              <a:ext uri="{FF2B5EF4-FFF2-40B4-BE49-F238E27FC236}">
                <a16:creationId xmlns:a16="http://schemas.microsoft.com/office/drawing/2014/main" id="{6A19FCE1-0B5C-0023-45C7-C1FC0B7BAD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18" y="4731197"/>
            <a:ext cx="1158732" cy="117230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CA1E494-DF3B-68C4-2AD5-F7F23EA60B6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139181" y="4845212"/>
            <a:ext cx="4268674" cy="105828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Optimistic about job security and believe they won’t be replaced by AI -  </a:t>
            </a:r>
            <a:r>
              <a:rPr lang="en-US" sz="2400" dirty="0">
                <a:solidFill>
                  <a:schemeClr val="tx1"/>
                </a:solidFill>
                <a:hlinkClick r:id="rId10" tooltip="https://press.thumbtack.com/announcements/new-report-from-thumbtack-examines-forces-behind-skilled-trade-labor-shortage-offering-optimistic-outlook-for-the-future/"/>
              </a:rPr>
              <a:t>Thumbtack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5C71F60-B915-D554-572C-67878C0CB38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73377" y="6489829"/>
            <a:ext cx="3247082" cy="368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>
                <a:solidFill>
                  <a:schemeClr val="tx1"/>
                </a:solidFill>
              </a:rPr>
              <a:t>Source: </a:t>
            </a:r>
            <a:r>
              <a:rPr lang="en-US" sz="1400">
                <a:solidFill>
                  <a:srgbClr val="0563C1"/>
                </a:solidFill>
                <a:hlinkClick r:id="rId11" tooltip="https://www.wsj.com/lifestyle/careers/gen-z-trades-jobs-plumbing-welding-a76b5e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 Street Journal</a:t>
            </a:r>
            <a:endParaRPr lang="en-US" sz="1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71627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Each Partner Bring?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5A37-B859-6CD5-F4E5-594ACA104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1725524"/>
            <a:ext cx="10875412" cy="4100601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Businesses</a:t>
            </a:r>
            <a:r>
              <a:rPr lang="en-US" dirty="0">
                <a:solidFill>
                  <a:schemeClr val="tx1"/>
                </a:solidFill>
                <a:highlight>
                  <a:srgbClr val="FCFCF9"/>
                </a:highlight>
                <a:latin typeface="Montserrat" panose="00000500000000000000" pitchFamily="2" charset="0"/>
              </a:rPr>
              <a:t>, trade organizations, and chambers of commerce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 identify needed skills, provide on-the-job training, and employ apprentices.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Schools help design curriculum, provide classroom instruction, and facilitate student recruitment.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Workforce boards can help recruit apprentices, offer funding, and connect partners.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State agencies develop curriculum frameworks, provide guidance on laws/regulations, and offer funding.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highlight>
                  <a:srgbClr val="FCFCF9"/>
                </a:highlight>
                <a:latin typeface="Montserrat" panose="00000500000000000000" pitchFamily="2" charset="0"/>
              </a:rPr>
              <a:t>Community organizations assist with student recruitment, academic support, funding, and program oversight.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1D3B05-A82E-9B54-425C-F4C36630368E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48771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793C-DEF3-09FD-4B72-61D170EF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/>
              </a:rPr>
              <a:t>Key Organizational Apprenticeship Roles</a:t>
            </a:r>
          </a:p>
        </p:txBody>
      </p:sp>
      <p:grpSp>
        <p:nvGrpSpPr>
          <p:cNvPr id="52" name="Group 51" descr="Building with many employees">
            <a:extLst>
              <a:ext uri="{FF2B5EF4-FFF2-40B4-BE49-F238E27FC236}">
                <a16:creationId xmlns:a16="http://schemas.microsoft.com/office/drawing/2014/main" id="{27065134-F006-2205-EB15-81B8103ADAFB}"/>
              </a:ext>
            </a:extLst>
          </p:cNvPr>
          <p:cNvGrpSpPr/>
          <p:nvPr/>
        </p:nvGrpSpPr>
        <p:grpSpPr>
          <a:xfrm>
            <a:off x="1292316" y="2184673"/>
            <a:ext cx="1371600" cy="1371600"/>
            <a:chOff x="1326945" y="2277052"/>
            <a:chExt cx="1371600" cy="1371600"/>
          </a:xfrm>
        </p:grpSpPr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F0704DFB-802C-E0E4-3DC0-3CDC2B9F0B0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42077" y="2648934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upa 65">
              <a:extLst>
                <a:ext uri="{FF2B5EF4-FFF2-40B4-BE49-F238E27FC236}">
                  <a16:creationId xmlns:a16="http://schemas.microsoft.com/office/drawing/2014/main" id="{95B10CB1-8A8F-E144-4F8B-FD67B256B913}"/>
                </a:ext>
              </a:extLst>
            </p:cNvPr>
            <p:cNvGrpSpPr/>
            <p:nvPr userDrawn="1"/>
          </p:nvGrpSpPr>
          <p:grpSpPr>
            <a:xfrm>
              <a:off x="1742077" y="2648934"/>
              <a:ext cx="541337" cy="412750"/>
              <a:chOff x="906463" y="3402013"/>
              <a:chExt cx="541337" cy="412750"/>
            </a:xfrm>
          </p:grpSpPr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75D68BC-B34D-239C-3EDC-C5F8A9362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0736C2C3-392E-C56E-8534-0CECE84E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2532441-D2C5-96C9-C20C-7ABB64CC7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C41F22C7-03B9-5425-F12C-001DB31A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3F165A6-EC95-FE26-95C0-3F68AE2E7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5D5145-FB6A-98C8-1FA5-EE2D2F40BD54}"/>
                </a:ext>
              </a:extLst>
            </p:cNvPr>
            <p:cNvSpPr/>
            <p:nvPr userDrawn="1"/>
          </p:nvSpPr>
          <p:spPr>
            <a:xfrm>
              <a:off x="1326945" y="227705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0" name="Graphic 29" descr="Remote work with solid fill">
              <a:extLst>
                <a:ext uri="{FF2B5EF4-FFF2-40B4-BE49-F238E27FC236}">
                  <a16:creationId xmlns:a16="http://schemas.microsoft.com/office/drawing/2014/main" id="{7E864775-CD5B-4EDC-F4A1-F17A5BE98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4917" y="2420143"/>
              <a:ext cx="1135656" cy="1135656"/>
            </a:xfrm>
            <a:prstGeom prst="rect">
              <a:avLst/>
            </a:prstGeom>
          </p:spPr>
        </p:pic>
      </p:grp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D8710E72-5B7D-A922-87C9-725E73D1C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822" y="3740815"/>
            <a:ext cx="1574587" cy="571408"/>
          </a:xfrm>
        </p:spPr>
        <p:txBody>
          <a:bodyPr>
            <a:normAutofit fontScale="92500"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Sponsor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endParaRPr lang="en-US" dirty="0"/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CF1E45F5-B5F7-7409-5987-422D8D2F8B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29260" y="4214946"/>
            <a:ext cx="2537976" cy="179564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700">
                <a:solidFill>
                  <a:prstClr val="black"/>
                </a:solidFill>
                <a:latin typeface="Montserrat" panose="00000500000000000000" pitchFamily="2" charset="0"/>
              </a:rPr>
              <a:t>An organization that agrees to operate an apprenticeship program and in whose name the program is registered.</a:t>
            </a:r>
            <a:endParaRPr lang="pl-PL" sz="27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cxnSp>
        <p:nvCxnSpPr>
          <p:cNvPr id="23" name="Łącznik prosty 26">
            <a:extLst>
              <a:ext uri="{FF2B5EF4-FFF2-40B4-BE49-F238E27FC236}">
                <a16:creationId xmlns:a16="http://schemas.microsoft.com/office/drawing/2014/main" id="{864FEB4A-3B48-E14B-6E4A-0425661B3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383115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 descr="employees learning">
            <a:extLst>
              <a:ext uri="{FF2B5EF4-FFF2-40B4-BE49-F238E27FC236}">
                <a16:creationId xmlns:a16="http://schemas.microsoft.com/office/drawing/2014/main" id="{9EEA245E-6C3F-C855-2DCD-D89C12318FE6}"/>
              </a:ext>
            </a:extLst>
          </p:cNvPr>
          <p:cNvGrpSpPr/>
          <p:nvPr/>
        </p:nvGrpSpPr>
        <p:grpSpPr>
          <a:xfrm>
            <a:off x="4105782" y="2212954"/>
            <a:ext cx="1371600" cy="1371600"/>
            <a:chOff x="6844895" y="2307082"/>
            <a:chExt cx="1371600" cy="1371600"/>
          </a:xfrm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F83B8E6C-9DCE-55C9-1467-F415B35402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05168" y="265010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a 65">
              <a:extLst>
                <a:ext uri="{FF2B5EF4-FFF2-40B4-BE49-F238E27FC236}">
                  <a16:creationId xmlns:a16="http://schemas.microsoft.com/office/drawing/2014/main" id="{BD228A59-A6CE-C267-A312-DAF1E356D23E}"/>
                </a:ext>
              </a:extLst>
            </p:cNvPr>
            <p:cNvGrpSpPr/>
            <p:nvPr userDrawn="1"/>
          </p:nvGrpSpPr>
          <p:grpSpPr>
            <a:xfrm>
              <a:off x="7405168" y="2650109"/>
              <a:ext cx="541337" cy="412750"/>
              <a:chOff x="906463" y="3402013"/>
              <a:chExt cx="541337" cy="412750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21029E77-E31F-3A7E-1C28-97FAB3017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37382F3D-E5A9-E0D3-F95D-15FEA36D2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828E2E35-E56D-A01E-25DA-0F4B2DD5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D1EE6C1D-8497-C8AA-6BC6-14964F209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6B57A999-A8F1-A113-C9EE-FAFFB63CE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33650D-18F8-0133-6200-C14918E1BAAF}"/>
                </a:ext>
              </a:extLst>
            </p:cNvPr>
            <p:cNvSpPr/>
            <p:nvPr userDrawn="1"/>
          </p:nvSpPr>
          <p:spPr>
            <a:xfrm>
              <a:off x="6844895" y="230708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9" name="Graphic 28" descr="Group brainstorm with solid fill">
              <a:extLst>
                <a:ext uri="{FF2B5EF4-FFF2-40B4-BE49-F238E27FC236}">
                  <a16:creationId xmlns:a16="http://schemas.microsoft.com/office/drawing/2014/main" id="{8EA4E0F8-94FC-AEF8-F509-C820BF3A7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95329" y="2444964"/>
              <a:ext cx="1073036" cy="1073036"/>
            </a:xfrm>
            <a:prstGeom prst="rect">
              <a:avLst/>
            </a:prstGeom>
          </p:spPr>
        </p:pic>
      </p:grp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7988AA0D-074E-CF7D-1F24-2A5BADF0A8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80170" y="3789699"/>
            <a:ext cx="2197193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  <a:latin typeface="Montserrat Medium" panose="00000600000000000000" pitchFamily="2" charset="0"/>
              </a:rPr>
              <a:t>Employer</a:t>
            </a:r>
            <a:endParaRPr lang="pl-PL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A86745B7-6684-A0DF-D26F-168DFCE46E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58713" y="4214946"/>
            <a:ext cx="2672381" cy="2076982"/>
          </a:xfrm>
        </p:spPr>
        <p:txBody>
          <a:bodyPr>
            <a:normAutofit/>
          </a:bodyPr>
          <a:lstStyle/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500">
                <a:solidFill>
                  <a:prstClr val="black"/>
                </a:solidFill>
                <a:latin typeface="Montserrat" panose="00000500000000000000" pitchFamily="2" charset="0"/>
              </a:rPr>
              <a:t>Hires and provides paid OJL for apprentices under supervision of a designated mentor who is a skilled professional in that occupation.</a:t>
            </a:r>
          </a:p>
        </p:txBody>
      </p:sp>
      <p:cxnSp>
        <p:nvCxnSpPr>
          <p:cNvPr id="24" name="Łącznik prosty 26">
            <a:extLst>
              <a:ext uri="{FF2B5EF4-FFF2-40B4-BE49-F238E27FC236}">
                <a16:creationId xmlns:a16="http://schemas.microsoft.com/office/drawing/2014/main" id="{B4C4D0B5-FF8C-4C7E-EA7C-2AD796DD4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73738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 descr="students commenting on instruction">
            <a:extLst>
              <a:ext uri="{FF2B5EF4-FFF2-40B4-BE49-F238E27FC236}">
                <a16:creationId xmlns:a16="http://schemas.microsoft.com/office/drawing/2014/main" id="{51A2458B-E619-ADC6-D678-D9317162E628}"/>
              </a:ext>
            </a:extLst>
          </p:cNvPr>
          <p:cNvGrpSpPr/>
          <p:nvPr/>
        </p:nvGrpSpPr>
        <p:grpSpPr>
          <a:xfrm>
            <a:off x="7022513" y="2256342"/>
            <a:ext cx="1371600" cy="1371600"/>
            <a:chOff x="4084230" y="2320581"/>
            <a:chExt cx="1371600" cy="1371600"/>
          </a:xfrm>
        </p:grpSpPr>
        <p:sp>
          <p:nvSpPr>
            <p:cNvPr id="17" name="AutoShape 23">
              <a:extLst>
                <a:ext uri="{FF2B5EF4-FFF2-40B4-BE49-F238E27FC236}">
                  <a16:creationId xmlns:a16="http://schemas.microsoft.com/office/drawing/2014/main" id="{C3A1F688-1962-DD60-597C-7217E2F8D46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32532" y="269246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upa 65">
              <a:extLst>
                <a:ext uri="{FF2B5EF4-FFF2-40B4-BE49-F238E27FC236}">
                  <a16:creationId xmlns:a16="http://schemas.microsoft.com/office/drawing/2014/main" id="{C8711B0F-7814-00C8-8515-EAC81CF15DB0}"/>
                </a:ext>
              </a:extLst>
            </p:cNvPr>
            <p:cNvGrpSpPr/>
            <p:nvPr userDrawn="1"/>
          </p:nvGrpSpPr>
          <p:grpSpPr>
            <a:xfrm>
              <a:off x="4432532" y="2692463"/>
              <a:ext cx="541337" cy="412750"/>
              <a:chOff x="906463" y="3402013"/>
              <a:chExt cx="541337" cy="412750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E3BB0B52-4950-A951-EF0B-53512E513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ACE8D492-0144-61AA-B4C7-671A6F83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66A763C3-9D03-F22A-CFAA-053D6990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ACF5197-29A5-3BAB-37C6-B1B230FCE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E1E976AF-DB55-47F2-1548-6FA6B77E1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1A6636-A17A-D98E-9581-C130CC53D822}"/>
                </a:ext>
              </a:extLst>
            </p:cNvPr>
            <p:cNvSpPr/>
            <p:nvPr userDrawn="1"/>
          </p:nvSpPr>
          <p:spPr>
            <a:xfrm>
              <a:off x="4084230" y="2320581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7" name="Graphic 26" descr="Customer review with solid fill">
              <a:extLst>
                <a:ext uri="{FF2B5EF4-FFF2-40B4-BE49-F238E27FC236}">
                  <a16:creationId xmlns:a16="http://schemas.microsoft.com/office/drawing/2014/main" id="{3AEC42C0-5D89-43BD-5393-610F4926F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2830" y="2535682"/>
              <a:ext cx="914400" cy="914400"/>
            </a:xfrm>
            <a:prstGeom prst="rect">
              <a:avLst/>
            </a:prstGeom>
          </p:spPr>
        </p:pic>
      </p:grp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0831B32D-9875-74C3-3C2E-9F93C34E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218" y="3813261"/>
            <a:ext cx="2064876" cy="562212"/>
          </a:xfrm>
        </p:spPr>
        <p:txBody>
          <a:bodyPr>
            <a:normAutofit/>
          </a:bodyPr>
          <a:lstStyle/>
          <a:p>
            <a:pPr algn="ctr"/>
            <a:r>
              <a:rPr lang="en-US" sz="2600" b="1">
                <a:solidFill>
                  <a:prstClr val="black"/>
                </a:solidFill>
                <a:latin typeface="Montserrat Medium" panose="00000600000000000000" pitchFamily="2" charset="0"/>
              </a:rPr>
              <a:t>RI Provider</a:t>
            </a:r>
            <a:endParaRPr lang="pl-PL" sz="2600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D858D0B8-28FF-9FF7-4B65-BD7BC425AA0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640588" y="4220556"/>
            <a:ext cx="2184962" cy="1909229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0"/>
              </a:rPr>
              <a:t>Entity that provides instruction to apprentices in the designated occupation’s core knowledge, skills, and abilities.</a:t>
            </a:r>
            <a:endParaRPr lang="pl-PL" sz="2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grpSp>
        <p:nvGrpSpPr>
          <p:cNvPr id="55" name="Group 54" descr="network of people">
            <a:extLst>
              <a:ext uri="{FF2B5EF4-FFF2-40B4-BE49-F238E27FC236}">
                <a16:creationId xmlns:a16="http://schemas.microsoft.com/office/drawing/2014/main" id="{AA536082-CD58-97C9-D9F0-9B793AE211C8}"/>
              </a:ext>
            </a:extLst>
          </p:cNvPr>
          <p:cNvGrpSpPr/>
          <p:nvPr/>
        </p:nvGrpSpPr>
        <p:grpSpPr>
          <a:xfrm>
            <a:off x="9614936" y="2249728"/>
            <a:ext cx="1371600" cy="1371600"/>
            <a:chOff x="9580307" y="2313967"/>
            <a:chExt cx="1371600" cy="1371600"/>
          </a:xfrm>
        </p:grpSpPr>
        <p:sp>
          <p:nvSpPr>
            <p:cNvPr id="14" name="AutoShape 23">
              <a:extLst>
                <a:ext uri="{FF2B5EF4-FFF2-40B4-BE49-F238E27FC236}">
                  <a16:creationId xmlns:a16="http://schemas.microsoft.com/office/drawing/2014/main" id="{1BC78266-C6B6-412B-4212-BEE2D82B06C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71580" y="268584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upa 65">
              <a:extLst>
                <a:ext uri="{FF2B5EF4-FFF2-40B4-BE49-F238E27FC236}">
                  <a16:creationId xmlns:a16="http://schemas.microsoft.com/office/drawing/2014/main" id="{1819D5F0-CD99-DEC6-16F9-D7B6E1A13B75}"/>
                </a:ext>
              </a:extLst>
            </p:cNvPr>
            <p:cNvGrpSpPr/>
            <p:nvPr userDrawn="1"/>
          </p:nvGrpSpPr>
          <p:grpSpPr>
            <a:xfrm>
              <a:off x="10071580" y="2685849"/>
              <a:ext cx="541337" cy="412750"/>
              <a:chOff x="906463" y="3402013"/>
              <a:chExt cx="541337" cy="412750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136E5E56-C70C-F14D-BBC4-740B34416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37A9A516-F75E-C2CD-E39F-38A12566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061F7C6-2733-B84D-232F-A888B36F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E77AADBD-F2E1-3800-76C4-636162A5B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A0CE0B0-E619-128C-8177-6387F630D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EDC056-A436-AD24-B3EC-6C2A1757BE1B}"/>
                </a:ext>
              </a:extLst>
            </p:cNvPr>
            <p:cNvSpPr/>
            <p:nvPr userDrawn="1"/>
          </p:nvSpPr>
          <p:spPr>
            <a:xfrm>
              <a:off x="9580307" y="2313967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8" name="Graphic 27" descr="Connections with solid fill">
              <a:extLst>
                <a:ext uri="{FF2B5EF4-FFF2-40B4-BE49-F238E27FC236}">
                  <a16:creationId xmlns:a16="http://schemas.microsoft.com/office/drawing/2014/main" id="{C26C43E3-9FA7-0C26-8833-7AD046EBD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92282" y="2507401"/>
              <a:ext cx="1016996" cy="1016996"/>
            </a:xfrm>
            <a:prstGeom prst="rect">
              <a:avLst/>
            </a:prstGeom>
          </p:spPr>
        </p:pic>
      </p:grp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CECBA5CA-E153-AE2D-7CCE-D1128715672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641770" y="3786882"/>
            <a:ext cx="1470214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  <a:latin typeface="Montserrat Medium" panose="00000600000000000000" pitchFamily="2" charset="0"/>
              </a:rPr>
              <a:t>Partner</a:t>
            </a:r>
            <a:endParaRPr lang="pl-PL" b="1">
              <a:solidFill>
                <a:prstClr val="black"/>
              </a:solidFill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id="{9ECA1DF6-34A0-26B6-7F3C-5836C98B95F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56557" y="4220556"/>
            <a:ext cx="2251081" cy="185022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>
                <a:solidFill>
                  <a:prstClr val="black"/>
                </a:solidFill>
                <a:latin typeface="Montserrat" panose="00000500000000000000" pitchFamily="2" charset="0"/>
              </a:rPr>
              <a:t> Organizations committed to assisting RA programs. They can play one or more roles. </a:t>
            </a:r>
            <a:endParaRPr lang="pl-PL" sz="600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cxnSp>
        <p:nvCxnSpPr>
          <p:cNvPr id="25" name="Łącznik prosty 26">
            <a:extLst>
              <a:ext uri="{FF2B5EF4-FFF2-40B4-BE49-F238E27FC236}">
                <a16:creationId xmlns:a16="http://schemas.microsoft.com/office/drawing/2014/main" id="{316EF346-D37D-9DE4-995A-8608260A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096852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84E33CDD-4013-6093-5720-B609E444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01556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and Local Partners to Work With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5A37-B859-6CD5-F4E5-594ACA104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4" y="1855102"/>
            <a:ext cx="7560215" cy="3677017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Maryland State Department of Education (MSDE)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Maryland Department of Labor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Local Education Agencies (LEA)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Maryland Apprenticeship Training Council (MATC)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Youth Apprenticeship Advisory Council (YAAC)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Maryland Department of Commerce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Youth Apprenticeship Sponsors/ Employers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0"/>
              </a:rPr>
              <a:t>Blueprint CTE Committee</a:t>
            </a:r>
          </a:p>
        </p:txBody>
      </p:sp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442C0DA8-6257-33E6-4367-B621A3D0D2EB}"/>
              </a:ext>
            </a:extLst>
          </p:cNvPr>
          <p:cNvSpPr txBox="1">
            <a:spLocks/>
          </p:cNvSpPr>
          <p:nvPr/>
        </p:nvSpPr>
        <p:spPr>
          <a:xfrm>
            <a:off x="9982200" y="64928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© 2024 Safal Partners</a:t>
            </a:r>
          </a:p>
        </p:txBody>
      </p:sp>
      <p:pic>
        <p:nvPicPr>
          <p:cNvPr id="4098" name="Picture 2" descr="Youth Apprenticeship | Apprenticeship Carolina - a division of the SC  Technical College System">
            <a:extLst>
              <a:ext uri="{FF2B5EF4-FFF2-40B4-BE49-F238E27FC236}">
                <a16:creationId xmlns:a16="http://schemas.microsoft.com/office/drawing/2014/main" id="{5D3BAB6E-B00A-83A1-7731-BA24CD58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439" y="1725524"/>
            <a:ext cx="3317337" cy="41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2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80" y="54836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Align with CTE Standards and Ensure Hands-On Training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0057-293C-22C0-7FEE-58D6F0D2E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245" y="2001305"/>
            <a:ext cx="10502639" cy="6003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15E"/>
                </a:solidFill>
                <a:latin typeface="Montserrat" panose="00000500000000000000" pitchFamily="2" charset="0"/>
              </a:rPr>
              <a:t>	Align Curriculum with Industry Needs: </a:t>
            </a: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Incorporate CTE standards by aligning the 	curriculum with current industry needs.</a:t>
            </a:r>
            <a:endParaRPr lang="en-US" dirty="0"/>
          </a:p>
        </p:txBody>
      </p:sp>
      <p:sp>
        <p:nvSpPr>
          <p:cNvPr id="2" name="Oval 1" descr="Teacher at a white board with three students">
            <a:extLst>
              <a:ext uri="{FF2B5EF4-FFF2-40B4-BE49-F238E27FC236}">
                <a16:creationId xmlns:a16="http://schemas.microsoft.com/office/drawing/2014/main" id="{10EAA79D-1990-92D4-E1C8-CF7DA9A7C039}"/>
              </a:ext>
            </a:extLst>
          </p:cNvPr>
          <p:cNvSpPr/>
          <p:nvPr/>
        </p:nvSpPr>
        <p:spPr>
          <a:xfrm>
            <a:off x="703115" y="1848814"/>
            <a:ext cx="1034246" cy="9740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Classroom with solid fill">
            <a:extLst>
              <a:ext uri="{FF2B5EF4-FFF2-40B4-BE49-F238E27FC236}">
                <a16:creationId xmlns:a16="http://schemas.microsoft.com/office/drawing/2014/main" id="{3DFC10D3-C006-0A8A-010C-CAA884F77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987717"/>
            <a:ext cx="718771" cy="718771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48B2900-F9A8-2E77-4832-A90FAB7E716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984532" y="2915955"/>
            <a:ext cx="10504352" cy="928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15E"/>
                </a:solidFill>
                <a:latin typeface="Montserrat" panose="00000500000000000000" pitchFamily="2" charset="0"/>
              </a:rPr>
              <a:t>	Integrate Work-Based Learning: </a:t>
            </a: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Embed work-based learning 	opportunities 	within CTE programs, allowing students to gain hands-on experience in real-	world settings</a:t>
            </a:r>
            <a:endParaRPr lang="en-US" dirty="0"/>
          </a:p>
        </p:txBody>
      </p:sp>
      <p:sp>
        <p:nvSpPr>
          <p:cNvPr id="21" name="Oval 20" descr="A building with a briefcase ">
            <a:extLst>
              <a:ext uri="{FF2B5EF4-FFF2-40B4-BE49-F238E27FC236}">
                <a16:creationId xmlns:a16="http://schemas.microsoft.com/office/drawing/2014/main" id="{059FDFDD-314B-D7DA-AFCD-5D6EE2B0FDF1}"/>
              </a:ext>
            </a:extLst>
          </p:cNvPr>
          <p:cNvSpPr/>
          <p:nvPr/>
        </p:nvSpPr>
        <p:spPr>
          <a:xfrm>
            <a:off x="690484" y="2880651"/>
            <a:ext cx="1034246" cy="9740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Work from home house with solid fill">
            <a:extLst>
              <a:ext uri="{FF2B5EF4-FFF2-40B4-BE49-F238E27FC236}">
                <a16:creationId xmlns:a16="http://schemas.microsoft.com/office/drawing/2014/main" id="{94C69051-8EA9-9B8D-6FC2-7CA55DBDC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825" y="2904608"/>
            <a:ext cx="783519" cy="783519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F7F8EA5-C0EF-BB63-5BD6-37B679656CD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984532" y="4145805"/>
            <a:ext cx="10504352" cy="6071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15E"/>
                </a:solidFill>
                <a:latin typeface="Montserrat" panose="00000500000000000000" pitchFamily="2" charset="0"/>
              </a:rPr>
              <a:t>	Collaborate with Industry Partners: </a:t>
            </a:r>
            <a:r>
              <a:rPr lang="en-US" sz="1800" dirty="0">
                <a:solidFill>
                  <a:srgbClr val="00015E"/>
                </a:solidFill>
                <a:latin typeface="Montserrat" panose="00000500000000000000" pitchFamily="2" charset="0"/>
              </a:rPr>
              <a:t>P</a:t>
            </a: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artner with local businesses to design 	apprenticeship programs that meet both educational and industry requirements.</a:t>
            </a:r>
            <a:endParaRPr lang="en-US" dirty="0"/>
          </a:p>
        </p:txBody>
      </p:sp>
      <p:sp>
        <p:nvSpPr>
          <p:cNvPr id="24" name="Oval 23" descr="A skyscraper with people in it.">
            <a:extLst>
              <a:ext uri="{FF2B5EF4-FFF2-40B4-BE49-F238E27FC236}">
                <a16:creationId xmlns:a16="http://schemas.microsoft.com/office/drawing/2014/main" id="{9C9B987F-3224-7068-AC61-6CA64113ACFD}"/>
              </a:ext>
            </a:extLst>
          </p:cNvPr>
          <p:cNvSpPr/>
          <p:nvPr/>
        </p:nvSpPr>
        <p:spPr>
          <a:xfrm>
            <a:off x="701403" y="3964128"/>
            <a:ext cx="1034246" cy="9740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Remote work with solid fill">
            <a:extLst>
              <a:ext uri="{FF2B5EF4-FFF2-40B4-BE49-F238E27FC236}">
                <a16:creationId xmlns:a16="http://schemas.microsoft.com/office/drawing/2014/main" id="{95F7F40E-F4AD-E28D-E7B6-30A1A82A1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43641" y="4105094"/>
            <a:ext cx="707886" cy="707886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4305147-33EA-E882-6431-38647EDABABF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84532" y="5082493"/>
            <a:ext cx="10504351" cy="8892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15E"/>
                </a:solidFill>
                <a:latin typeface="Montserrat" panose="00000500000000000000" pitchFamily="2" charset="0"/>
              </a:rPr>
              <a:t>	Incorporate Industry-Recognized Credentials: </a:t>
            </a: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Include industry-recognized 	credentials in apprenticeship programs to validate students’ skills and 	competencies according to CTE standards.</a:t>
            </a:r>
            <a:endParaRPr lang="en-US" dirty="0"/>
          </a:p>
        </p:txBody>
      </p:sp>
      <p:sp>
        <p:nvSpPr>
          <p:cNvPr id="28" name="Oval 27" descr="a certificate">
            <a:extLst>
              <a:ext uri="{FF2B5EF4-FFF2-40B4-BE49-F238E27FC236}">
                <a16:creationId xmlns:a16="http://schemas.microsoft.com/office/drawing/2014/main" id="{E4ED32EE-605D-7D91-DE43-356A8809599A}"/>
              </a:ext>
            </a:extLst>
          </p:cNvPr>
          <p:cNvSpPr/>
          <p:nvPr/>
        </p:nvSpPr>
        <p:spPr>
          <a:xfrm>
            <a:off x="701403" y="4997707"/>
            <a:ext cx="1034246" cy="9740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Diploma with solid fill">
            <a:extLst>
              <a:ext uri="{FF2B5EF4-FFF2-40B4-BE49-F238E27FC236}">
                <a16:creationId xmlns:a16="http://schemas.microsoft.com/office/drawing/2014/main" id="{429BB9B8-5258-1508-A1EB-FFE58AE74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680" y="5111873"/>
            <a:ext cx="740664" cy="74066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8767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Ensuring High-School Students Receive Credit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143683-C557-3F53-C42B-E4B9199D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9450"/>
            <a:ext cx="10591800" cy="19081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b="1">
                <a:solidFill>
                  <a:srgbClr val="00015E"/>
                </a:solidFill>
              </a:rPr>
              <a:t>Synchronize Curriculum with Graduation Objectives:</a:t>
            </a:r>
            <a:r>
              <a:rPr lang="en-US" sz="2000">
                <a:solidFill>
                  <a:srgbClr val="00015E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Collaborate with local school districts to ensure the apprenticeship curriculum meets high school graduation requirements.</a:t>
            </a:r>
          </a:p>
          <a:p>
            <a:pPr>
              <a:buClr>
                <a:schemeClr val="tx1"/>
              </a:buClr>
            </a:pPr>
            <a:r>
              <a:rPr lang="en-US" sz="2000" b="1">
                <a:solidFill>
                  <a:srgbClr val="00015E"/>
                </a:solidFill>
              </a:rPr>
              <a:t>Dual Enrollment and Credit Recognition Agreements:</a:t>
            </a:r>
            <a:r>
              <a:rPr lang="en-US" sz="2000">
                <a:solidFill>
                  <a:srgbClr val="00015E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Create dual enrollment agreements that allow apprentices to earn high school credits for both RI and OJT components of their apprenticeship.</a:t>
            </a:r>
          </a:p>
          <a:p>
            <a:pPr marL="0" indent="0">
              <a:buNone/>
            </a:pPr>
            <a:endParaRPr lang="en-US" sz="1800">
              <a:latin typeface="Montserrat Medium" panose="000006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F5B81-C9ED-4624-DF1A-AC64F89D0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814433"/>
            <a:ext cx="8157975" cy="190817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Performance-Based Assessments: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Integrate assessments that align with both high school and apprenticeship standards.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Consistent Tracking: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 Ensure apprenticeship coordinators, school counselors, and educators track apprentices' progress and ensure all requirements are met.</a:t>
            </a:r>
          </a:p>
        </p:txBody>
      </p:sp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9D5283A8-E92C-0DD8-B18C-CCB183FAA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0581" y="3515156"/>
            <a:ext cx="2859419" cy="279909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898315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Youth Apprenticeship Examples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4734CA-7B26-6FB9-4801-188B93C030B5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611126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Segoe UI"/>
              </a:rPr>
              <a:t>Howard County Community College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E52A5F-F6E3-7F37-D940-00EF8270B60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10782300" cy="1603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Serves as a Sponsor of Registered Apprenticeship Programs.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Calibri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prstClr val="black"/>
                </a:solidFill>
                <a:latin typeface="Montserrat" panose="00000500000000000000" pitchFamily="2" charset="0"/>
              </a:rPr>
              <a:t>Offers apprenticeships in 11 different fields (HVAC, IT, Hospitality, Child Care, Licensed Practice Nurse, etc.) and provides the related instruction for these occupations.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546B35-07AA-0F1F-BBB7-3C32725DE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346" y="3224918"/>
            <a:ext cx="10662804" cy="2290057"/>
          </a:xfrm>
        </p:spPr>
        <p:txBody>
          <a:bodyPr/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Partners with several different employers to provide OJT, including the University of Maryland Medical Center, MedStar Health, Associated Builders &amp; Contractors of Greater Baltimore, Johns Hopkins and others.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Has a close relationship with the local workforce board and workforce system.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Utilizes funds from employers and local and state grants to support their programs.</a:t>
            </a:r>
          </a:p>
          <a:p>
            <a:endParaRPr lang="en-US"/>
          </a:p>
        </p:txBody>
      </p:sp>
      <p:pic>
        <p:nvPicPr>
          <p:cNvPr id="4098" name="Picture 2" descr="Howard Community College logo">
            <a:extLst>
              <a:ext uri="{FF2B5EF4-FFF2-40B4-BE49-F238E27FC236}">
                <a16:creationId xmlns:a16="http://schemas.microsoft.com/office/drawing/2014/main" id="{42F2F345-5BE3-7E79-C45D-215D39D7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25" y="5056893"/>
            <a:ext cx="35337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40C1BB-C3A0-8184-02C6-667177D6EAA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809592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Segoe UI"/>
              </a:rPr>
              <a:t>Anne Arundel County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2050" name="Picture 2" descr="Anne Arundel County, Maryland - Government">
            <a:extLst>
              <a:ext uri="{FF2B5EF4-FFF2-40B4-BE49-F238E27FC236}">
                <a16:creationId xmlns:a16="http://schemas.microsoft.com/office/drawing/2014/main" id="{13F082FE-D307-BAE8-6917-23696EF3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68" y="1570832"/>
            <a:ext cx="2367953" cy="15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CA5463-B5AF-981A-4E57-735891664DC7}"/>
              </a:ext>
            </a:extLst>
          </p:cNvPr>
          <p:cNvSpPr txBox="1"/>
          <p:nvPr/>
        </p:nvSpPr>
        <p:spPr>
          <a:xfrm>
            <a:off x="3145536" y="1735490"/>
            <a:ext cx="8476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The Anne Arundel County Public Schools (AACPS) work with businesses to develop high school apprenticeship programs, ensuring they meet the MD Labor’s Youth Apprenticeship Standards.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E52A5F-F6E3-7F37-D940-00EF8270B60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34568" y="3142361"/>
            <a:ext cx="10823448" cy="2755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If AACPS cannot directly provide the instruction, they collaborate with businesses to find relevant programs through Anne Arundel Community</a:t>
            </a:r>
          </a:p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 College or outside training providers.</a:t>
            </a:r>
          </a:p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Montserrat Medium" panose="00000600000000000000" pitchFamily="2" charset="0"/>
              </a:rPr>
              <a:t>A</a:t>
            </a:r>
            <a:r>
              <a:rPr lang="en-US" sz="20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nne Arundel Workforce Development Corporation (AAWDC) provides support for candidate recruitment, interviews, and funding applications, helping to streamline the process for businesses.</a:t>
            </a:r>
          </a:p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The program offers apprenticeships in various industries, including National Security, Transportation, Technology, Insurance, and Construction.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40C1BB-C3A0-8184-02C6-667177D6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806429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Segoe UI"/>
              </a:rPr>
              <a:t>Harford County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028" name="Picture 4" descr="Harford County - Maryland Department of ...">
            <a:extLst>
              <a:ext uri="{FF2B5EF4-FFF2-40B4-BE49-F238E27FC236}">
                <a16:creationId xmlns:a16="http://schemas.microsoft.com/office/drawing/2014/main" id="{CC5002DA-CFB8-F7D1-A841-0A9438B2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40871"/>
            <a:ext cx="205235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79E53-7D1D-E50A-3E1E-298021456225}"/>
              </a:ext>
            </a:extLst>
          </p:cNvPr>
          <p:cNvSpPr txBox="1"/>
          <p:nvPr/>
        </p:nvSpPr>
        <p:spPr>
          <a:xfrm>
            <a:off x="2970800" y="1611304"/>
            <a:ext cx="8486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As of 2021, Harford County Public Schools (HCPS) had one of the highest percentages (21.6%) of students receiving industry credentials or completing youth apprenticeship programs among Maryland school district.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E52A5F-F6E3-7F37-D940-00EF8270B60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71500" y="3447926"/>
            <a:ext cx="10782300" cy="2450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HCPS partners with Harford Community College to offer free workforce opportunities for high school seniors, allowing them to ern industry-recognized credentials.</a:t>
            </a:r>
          </a:p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Montserrat" panose="00000500000000000000" pitchFamily="2" charset="0"/>
              </a:rPr>
              <a:t>HCPS was awarded $1,000,000 in funding to bolster its Apprenticeship Maryland Program by strengthening infrastructure for sustainable apprenticeship opportunities.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itchFamily="2" charset="0"/>
              <a:ea typeface="Calibri"/>
              <a:cs typeface="Calibri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40C1BB-C3A0-8184-02C6-667177D6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17372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Excellence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U.S. DOL initiative to increase systems alignment across apprenticeship, education, and workforce</a:t>
            </a: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Led by Safal Partners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5 national partners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We provide </a:t>
            </a:r>
            <a:r>
              <a:rPr lang="en-US" sz="4000" u="sng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no-cost</a:t>
            </a: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 TA including: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Monthly webinars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Quarterly virtual office hours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Individual TA/coaching sessions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Online resources (desk aids, guides, frameworks, etc.)</a:t>
            </a:r>
            <a:br>
              <a:rPr lang="en-US" sz="3600" dirty="0">
                <a:solidFill>
                  <a:schemeClr val="tx1"/>
                </a:solidFill>
                <a:latin typeface="Montserrat Medium" panose="00000600000000000000" pitchFamily="2" charset="0"/>
                <a:ea typeface="+mn-lt"/>
                <a:cs typeface="Segoe UI" panose="020B0502040204020203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 descr="U.S. Department of Labor logo">
            <a:extLst>
              <a:ext uri="{FF2B5EF4-FFF2-40B4-BE49-F238E27FC236}">
                <a16:creationId xmlns:a16="http://schemas.microsoft.com/office/drawing/2014/main" id="{D09C23DC-03A7-FDB9-310E-96D69B71B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346" y="575484"/>
            <a:ext cx="1563476" cy="15660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6E798-44A3-4CAF-9EBC-1649EF5E67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563C1"/>
                </a:solidFill>
                <a:hlinkClick r:id="rId4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website, request T</a:t>
            </a:r>
            <a:r>
              <a:rPr lang="en-US" sz="2800">
                <a:solidFill>
                  <a:schemeClr val="accent1"/>
                </a:solidFill>
                <a:hlinkClick r:id="rId4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28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COE Partners with Safal Partners: NAWDP, COABE, NDI, WIA, FASTPORT">
            <a:extLst>
              <a:ext uri="{FF2B5EF4-FFF2-40B4-BE49-F238E27FC236}">
                <a16:creationId xmlns:a16="http://schemas.microsoft.com/office/drawing/2014/main" id="{5BE37307-D472-5BF7-AC8B-4DFE01164E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60" y="2276473"/>
            <a:ext cx="3099645" cy="2227979"/>
          </a:xfrm>
          <a:prstGeom prst="rect">
            <a:avLst/>
          </a:prstGeom>
        </p:spPr>
      </p:pic>
      <p:pic>
        <p:nvPicPr>
          <p:cNvPr id="1026" name="Picture 2" descr="QR code for Center of Excellence Website">
            <a:extLst>
              <a:ext uri="{FF2B5EF4-FFF2-40B4-BE49-F238E27FC236}">
                <a16:creationId xmlns:a16="http://schemas.microsoft.com/office/drawing/2014/main" id="{5D133F86-14F2-6F17-B48B-90D3CFE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406" y="4587859"/>
            <a:ext cx="1739116" cy="16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201589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A24-D8A0-3BC1-8497-5265ED16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/>
              </a:rPr>
              <a:t>Workforce Boards:</a:t>
            </a:r>
            <a:br>
              <a:rPr lang="en-US" b="1" dirty="0">
                <a:solidFill>
                  <a:schemeClr val="bg1"/>
                </a:solidFill>
                <a:latin typeface="Montserrat"/>
              </a:rPr>
            </a:br>
            <a:r>
              <a:rPr lang="en-US" b="1" dirty="0">
                <a:solidFill>
                  <a:schemeClr val="bg1"/>
                </a:solidFill>
                <a:latin typeface="Montserrat"/>
              </a:rPr>
              <a:t>The Key Ingredient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51F63B-B749-0D56-256D-B7CFF8C9A199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040792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62"/>
            <a:ext cx="10515600" cy="1325563"/>
          </a:xfrm>
        </p:spPr>
        <p:txBody>
          <a:bodyPr/>
          <a:lstStyle/>
          <a:p>
            <a:r>
              <a:rPr lang="en-US" dirty="0">
                <a:latin typeface="Montserrat"/>
              </a:rPr>
              <a:t>How Workforce Boards Can Help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Education Providers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BA6A7-B566-7DD8-FFA5-AB6AE05A1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192458"/>
            <a:ext cx="6712815" cy="38941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Provide WIOA Individual Training Account (ITA) funding to support apprentices' RI costs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Make connections with employers, sponsors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Host convenings between education and industry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Provide pipeline of Opportunity Youth to enroll in programs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Add programs to the Eligible Training Provider List (ETPL)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Montserrat Medium"/>
              </a:rPr>
              <a:t>Support the development of RI curriculum using labor market information and industry standards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3CE7A-A793-D3EB-4CF4-5032FE4F9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19" y="2394408"/>
            <a:ext cx="4821881" cy="321925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49814B9-1D5B-0BA8-51F8-F4EF3AB5D59E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787391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147"/>
            <a:ext cx="10515600" cy="1325563"/>
          </a:xfrm>
        </p:spPr>
        <p:txBody>
          <a:bodyPr/>
          <a:lstStyle/>
          <a:p>
            <a:r>
              <a:rPr lang="en-US" dirty="0">
                <a:latin typeface="Montserrat"/>
              </a:rPr>
              <a:t>How Workforce Boards Can Help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Employers/Sponsors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222C2-294E-B5BD-A9E8-258E64219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943" y="2055432"/>
            <a:ext cx="6792169" cy="38941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Provide a pipeline of Opportunity Youth Apprentices:</a:t>
            </a:r>
          </a:p>
          <a:p>
            <a:pPr lvl="1"/>
            <a:r>
              <a:rPr lang="en-US" sz="1700">
                <a:solidFill>
                  <a:schemeClr val="tx1"/>
                </a:solidFill>
                <a:latin typeface="Montserrat Medium"/>
              </a:rPr>
              <a:t>Publicize RA program opening</a:t>
            </a:r>
          </a:p>
          <a:p>
            <a:pPr lvl="1"/>
            <a:r>
              <a:rPr lang="en-US" sz="1700">
                <a:solidFill>
                  <a:schemeClr val="tx1"/>
                </a:solidFill>
                <a:latin typeface="Montserrat Medium"/>
              </a:rPr>
              <a:t>Screen candidates</a:t>
            </a:r>
          </a:p>
          <a:p>
            <a:pPr lvl="1"/>
            <a:r>
              <a:rPr lang="en-US" sz="1700">
                <a:solidFill>
                  <a:schemeClr val="tx1"/>
                </a:solidFill>
                <a:latin typeface="Montserrat Medium"/>
              </a:rPr>
              <a:t>Provide pre-apprenticeship training</a:t>
            </a:r>
          </a:p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Provide supportive services to Opportunity Youth</a:t>
            </a:r>
          </a:p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Provide WIOA OJT contract funding to support percentage of apprentice wages</a:t>
            </a:r>
            <a:endParaRPr lang="en-US" sz="1700">
              <a:solidFill>
                <a:schemeClr val="tx1"/>
              </a:solidFill>
            </a:endParaRPr>
          </a:p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Build partnerships w/training providers on ETPL for RI; utilize ITAs to pay for all/portion of apprentices' RI costs</a:t>
            </a:r>
          </a:p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Support registering and implementing RA programs</a:t>
            </a:r>
            <a:endParaRPr lang="en-US" sz="1700">
              <a:solidFill>
                <a:schemeClr val="tx1"/>
              </a:solidFill>
            </a:endParaRPr>
          </a:p>
          <a:p>
            <a:r>
              <a:rPr lang="en-US" sz="1700">
                <a:solidFill>
                  <a:schemeClr val="tx1"/>
                </a:solidFill>
                <a:latin typeface="Montserrat Medium"/>
              </a:rPr>
              <a:t>Host convenings (job fairs, recruiting events, etc.) to connect potential apprentices and employers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E7BE2-8D01-A9C1-A0FC-7B082021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44" y="2361759"/>
            <a:ext cx="4839855" cy="323086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8DB6E2-83FF-5240-8630-DFFC049E314B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242119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30040"/>
            <a:ext cx="11122891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Montserrat"/>
              </a:rPr>
              <a:t>How Workforce Boards Can Help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Community-Based Organizations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82314-F18F-1602-F51A-C25776832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2250203"/>
            <a:ext cx="6724265" cy="3894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Montserrat Medium"/>
              </a:rPr>
              <a:t>Provide education on RA</a:t>
            </a:r>
          </a:p>
          <a:p>
            <a:r>
              <a:rPr lang="en-US" sz="2400">
                <a:solidFill>
                  <a:schemeClr val="tx1"/>
                </a:solidFill>
                <a:latin typeface="Montserrat Medium"/>
              </a:rPr>
              <a:t>Connect potential apprentices with employers</a:t>
            </a:r>
          </a:p>
          <a:p>
            <a:r>
              <a:rPr lang="en-US" sz="2400">
                <a:solidFill>
                  <a:schemeClr val="tx1"/>
                </a:solidFill>
                <a:latin typeface="Montserrat Medium"/>
              </a:rPr>
              <a:t>Provide supportive services to apprentices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  <a:latin typeface="Montserrat Medium"/>
              </a:rPr>
              <a:t>Connect potential apprentices to other resources available within the community</a:t>
            </a:r>
          </a:p>
          <a:p>
            <a:r>
              <a:rPr lang="en-US" sz="2400">
                <a:solidFill>
                  <a:schemeClr val="tx1"/>
                </a:solidFill>
                <a:latin typeface="Montserrat Medium"/>
              </a:rPr>
              <a:t>Leverage funding programs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F33C3-7560-2E85-0F66-E1E37BD73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40" y="2507378"/>
            <a:ext cx="4600960" cy="307138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A0BB6D-4766-94ED-C091-4F4C2AB31615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767638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67DB9-9BB5-5B66-79A7-5C20FAB8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85" y="683985"/>
            <a:ext cx="10515600" cy="1211864"/>
          </a:xfrm>
        </p:spPr>
        <p:txBody>
          <a:bodyPr/>
          <a:lstStyle/>
          <a:p>
            <a:r>
              <a:rPr lang="en-US" dirty="0">
                <a:latin typeface="Montserrat"/>
              </a:rPr>
              <a:t>Get to Know Your Workforce Board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63EC1-E59F-9BCF-D3A2-44A16E9B7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85" y="2092760"/>
            <a:ext cx="7807615" cy="38941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Montserrat Medium"/>
              </a:rPr>
              <a:t>Each Workforce Board has: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Sector strategies: priority occupations and key industries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Policies on OJT contracts, which WIOA and non-WIOA funding "buckets" and services they will apply to RA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Funding levels, fiscal year cycle and how quickly they anticipate spending funds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Supportive services offered and how that maps to your program's needs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Candidate pool – IS and OS Youth Programs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ETPL program registration process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DFED0-2623-93DC-8C75-FD6D6D36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2598592"/>
            <a:ext cx="4448321" cy="296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A21D9B-804C-48F5-A5A7-F96CE9F9521A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43411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D4A-3DE4-FD0B-F2F3-88961B6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Us, Become a Partner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F25C-F779-0A17-3344-2CA68EAF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322" y="2252345"/>
            <a:ext cx="6611596" cy="3500755"/>
          </a:xfrm>
        </p:spPr>
        <p:txBody>
          <a:bodyPr>
            <a:normAutofit/>
          </a:bodyPr>
          <a:lstStyle/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Receive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 no-cost expert TA,  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Network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with potential 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nationally recognized for your work</a:t>
            </a:r>
            <a:endParaRPr lang="en-US" dirty="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B5EBB-723F-911F-C383-E4BDCB8F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DE638-65ED-08CC-1409-199D9155E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115" y="1825625"/>
            <a:ext cx="3223260" cy="4079889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Qr code for Partner Form">
            <a:extLst>
              <a:ext uri="{FF2B5EF4-FFF2-40B4-BE49-F238E27FC236}">
                <a16:creationId xmlns:a16="http://schemas.microsoft.com/office/drawing/2014/main" id="{B9197C90-5D7A-C570-CA04-D37FC26D0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434" y="3069273"/>
            <a:ext cx="2448622" cy="251105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1B0B7-FA8E-7C5D-B3B5-4EA886B8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6239" y="1996440"/>
            <a:ext cx="2872741" cy="2080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Scan for Partner Form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43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0BCD9-3B45-7E18-207D-D7D9D9C6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2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Joining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4C65D-CFCD-5F9F-5384-C5527616C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i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2000505000000020004" pitchFamily="2" charset="77"/>
                <a:ea typeface="+mj-ea"/>
                <a:cs typeface="+mj-cs"/>
              </a:rPr>
              <a:t>Email us your questions at RA_COE@SafalPartners.com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A84AD-08DF-5890-9AAC-3CD93CE9B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visit: </a:t>
            </a:r>
            <a:r>
              <a:rPr lang="en-US" dirty="0">
                <a:hlinkClick r:id="rId2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dolcoe.safalapps.com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DFC55-5D74-3F4B-A43C-BD6A3107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Pulse Poll #1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46531-2B2B-B39D-51E9-699AAB7C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449"/>
            <a:ext cx="6178236" cy="434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Are you a….</a:t>
            </a:r>
          </a:p>
          <a:p>
            <a:r>
              <a:rPr lang="en-US" sz="2600">
                <a:solidFill>
                  <a:schemeClr val="tx1"/>
                </a:solidFill>
              </a:rPr>
              <a:t>Workforce Board Staff</a:t>
            </a:r>
          </a:p>
          <a:p>
            <a:r>
              <a:rPr lang="en-US" sz="2600">
                <a:solidFill>
                  <a:schemeClr val="tx1"/>
                </a:solidFill>
              </a:rPr>
              <a:t>Service Provider Staff</a:t>
            </a:r>
          </a:p>
          <a:p>
            <a:r>
              <a:rPr lang="en-US" sz="2600">
                <a:solidFill>
                  <a:schemeClr val="tx1"/>
                </a:solidFill>
              </a:rPr>
              <a:t>Educational Partner</a:t>
            </a:r>
          </a:p>
          <a:p>
            <a:r>
              <a:rPr lang="en-US" sz="2600">
                <a:solidFill>
                  <a:schemeClr val="tx1"/>
                </a:solidFill>
              </a:rPr>
              <a:t>Vocational Rehabilitation Partner</a:t>
            </a:r>
          </a:p>
          <a:p>
            <a:r>
              <a:rPr lang="en-US" sz="2600">
                <a:solidFill>
                  <a:schemeClr val="tx1"/>
                </a:solidFill>
              </a:rPr>
              <a:t>Employer</a:t>
            </a:r>
          </a:p>
          <a:p>
            <a:r>
              <a:rPr lang="en-US" sz="2600">
                <a:solidFill>
                  <a:schemeClr val="tx1"/>
                </a:solidFill>
              </a:rPr>
              <a:t>Board Member</a:t>
            </a:r>
          </a:p>
          <a:p>
            <a:r>
              <a:rPr lang="en-US" sz="2600">
                <a:solidFill>
                  <a:schemeClr val="tx1"/>
                </a:solidFill>
              </a:rPr>
              <a:t>Registered Apprenticeship Staff</a:t>
            </a:r>
          </a:p>
          <a:p>
            <a:r>
              <a:rPr lang="en-US" sz="2600">
                <a:solidFill>
                  <a:schemeClr val="tx1"/>
                </a:solidFill>
              </a:rPr>
              <a:t>Other</a:t>
            </a:r>
          </a:p>
        </p:txBody>
      </p:sp>
      <p:pic>
        <p:nvPicPr>
          <p:cNvPr id="6" name="Picture 5" descr="Happy team members">
            <a:extLst>
              <a:ext uri="{FF2B5EF4-FFF2-40B4-BE49-F238E27FC236}">
                <a16:creationId xmlns:a16="http://schemas.microsoft.com/office/drawing/2014/main" id="{7E87AE4D-6E8E-F00F-94FE-6600EDB1B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48" y="2338029"/>
            <a:ext cx="4383188" cy="29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59E40-6C1F-416F-AC7E-33CA7D303612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73815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93446-2FB6-5E1E-CF92-A4AC3CD5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09" y="1692998"/>
            <a:ext cx="10888980" cy="712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When it comes to Registered Apprenticeship I am…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DFC55-5D74-3F4B-A43C-BD6A3107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Pulse Poll #2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399905-C7D5-793D-4507-33070F5C1C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23859"/>
            <a:ext cx="10389551" cy="3642359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Montserrat" panose="00000500000000000000" pitchFamily="2" charset="0"/>
              </a:rPr>
              <a:t>Just starting out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Montserrat" panose="00000500000000000000" pitchFamily="2" charset="0"/>
              </a:rPr>
              <a:t>Somewhat familiar with the basics but don’t utilize it often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Montserrat" panose="00000500000000000000" pitchFamily="2" charset="0"/>
              </a:rPr>
              <a:t>Very knowledgeable and refer people often to programs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Montserrat" panose="00000500000000000000" pitchFamily="2" charset="0"/>
              </a:rPr>
              <a:t>What is RA????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oubtful man in pink background">
            <a:extLst>
              <a:ext uri="{FF2B5EF4-FFF2-40B4-BE49-F238E27FC236}">
                <a16:creationId xmlns:a16="http://schemas.microsoft.com/office/drawing/2014/main" id="{0E192F4A-CAC7-5812-FB55-E991C0EC01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980" l="9049" r="96229">
                        <a14:foregroundMark x1="17291" y1="68202" x2="15917" y2="74343"/>
                        <a14:foregroundMark x1="82575" y1="71273" x2="83490" y2="71636"/>
                        <a14:foregroundMark x1="83948" y1="70586" x2="88042" y2="70949"/>
                        <a14:foregroundMark x1="17748" y1="69212" x2="18637" y2="76768"/>
                        <a14:foregroundMark x1="88742" y1="64768" x2="88742" y2="64768"/>
                        <a14:foregroundMark x1="89416" y1="65455" x2="96041" y2="75030"/>
                        <a14:foregroundMark x1="84864" y1="68525" x2="93536" y2="69576"/>
                        <a14:foregroundMark x1="85995" y1="65778" x2="90574" y2="70263"/>
                        <a14:foregroundMark x1="83706" y1="68889" x2="96283" y2="74020"/>
                        <a14:foregroundMark x1="16833" y1="70263" x2="11339" y2="71636"/>
                        <a14:foregroundMark x1="16133" y1="80525" x2="9750" y2="82586"/>
                        <a14:foregroundMark x1="12497" y1="77455" x2="9049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142" y="3821715"/>
            <a:ext cx="3915036" cy="261002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6F4735-3B00-3C93-1640-7A43715142A1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8850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844"/>
            <a:ext cx="10515600" cy="48398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Montserrat"/>
              </a:rPr>
              <a:t>What is Registered Apprenticeship?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7543" y="2137892"/>
            <a:ext cx="6398652" cy="3303431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ontserrat Medium"/>
              </a:rPr>
              <a:t>Registered Apprenticeship (RA) is a proven, customizable, and industry-relevant and US Department of Labor-approved model for organizations to </a:t>
            </a:r>
            <a:r>
              <a:rPr lang="en-US" b="1" i="1" dirty="0">
                <a:solidFill>
                  <a:srgbClr val="00015E"/>
                </a:solidFill>
                <a:latin typeface="Montserrat Medium"/>
              </a:rPr>
              <a:t>find, train and retain new talent</a:t>
            </a:r>
            <a:r>
              <a:rPr lang="en-US" b="1" dirty="0">
                <a:solidFill>
                  <a:srgbClr val="00015E"/>
                </a:solidFill>
                <a:latin typeface="Montserrat Medium"/>
              </a:rPr>
              <a:t> as well as </a:t>
            </a:r>
            <a:r>
              <a:rPr lang="en-US" b="1" i="1" dirty="0">
                <a:solidFill>
                  <a:srgbClr val="00015E"/>
                </a:solidFill>
                <a:latin typeface="Montserrat Medium"/>
              </a:rPr>
              <a:t>upskill current workers</a:t>
            </a:r>
            <a:r>
              <a:rPr lang="en-US" b="1" i="1" dirty="0">
                <a:solidFill>
                  <a:schemeClr val="tx1"/>
                </a:solidFill>
                <a:latin typeface="Montserrat Medium"/>
              </a:rPr>
              <a:t> </a:t>
            </a:r>
            <a:r>
              <a:rPr lang="en-US" dirty="0">
                <a:solidFill>
                  <a:schemeClr val="tx1"/>
                </a:solidFill>
                <a:latin typeface="Montserrat Medium"/>
              </a:rPr>
              <a:t>in critical occupations. </a:t>
            </a:r>
          </a:p>
        </p:txBody>
      </p:sp>
      <p:pic>
        <p:nvPicPr>
          <p:cNvPr id="4" name="Picture 3" descr="Doctor talking with woman">
            <a:extLst>
              <a:ext uri="{FF2B5EF4-FFF2-40B4-BE49-F238E27FC236}">
                <a16:creationId xmlns:a16="http://schemas.microsoft.com/office/drawing/2014/main" id="{5517067F-B36B-6CD7-56D7-9C961550FA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619" y="2310098"/>
            <a:ext cx="4696838" cy="313122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BC686E-CDF1-75EA-6E61-83771C200490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41794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ntserrat"/>
              </a:rPr>
              <a:t>Five Core Components of RA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B8FDCB-D369-87FC-6C79-F767AA5AC5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451" y="4096535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Montserrat" panose="00000500000000000000" pitchFamily="2" charset="0"/>
              </a:rPr>
              <a:t>Employer Involvement</a:t>
            </a:r>
            <a:endParaRPr lang="pl-PL" b="1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841BCC-DFEA-96E1-3A8A-CBB728FDF0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27676" y="4033896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Montserrat" panose="00000500000000000000" pitchFamily="2" charset="0"/>
              </a:rPr>
              <a:t>Structured On-the-Job Learning (OJL)</a:t>
            </a:r>
            <a:endParaRPr lang="pl-PL" b="1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B5D00E-6870-958D-53F5-00AC3F096B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43967" y="4048661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Montserrat" panose="00000500000000000000" pitchFamily="2" charset="0"/>
              </a:rPr>
              <a:t>Related Instruction (RI)</a:t>
            </a:r>
            <a:endParaRPr lang="pl-PL" b="1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9FFF3D-4BAE-8995-1F51-BFE8E0941F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0258" y="4078008"/>
            <a:ext cx="2419350" cy="56356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" panose="00000500000000000000" pitchFamily="2" charset="0"/>
              </a:rPr>
              <a:t>Rewards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Montserrat" panose="00000500000000000000" pitchFamily="2" charset="0"/>
              </a:rPr>
              <a:t>Skill Gains</a:t>
            </a:r>
            <a:endParaRPr lang="pl-PL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A296D7-0D16-6F77-7F08-8FF2BD4FA7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28366" y="4029552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Montserrat" panose="00000500000000000000" pitchFamily="2" charset="0"/>
              </a:rPr>
              <a:t>National Occupational Credential</a:t>
            </a:r>
            <a:endParaRPr lang="pl-PL" b="1">
              <a:solidFill>
                <a:srgbClr val="4472C4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FE45BF-8F6A-F23F-C49B-1A3DA5F2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326" y="2319410"/>
            <a:ext cx="1371600" cy="1371601"/>
            <a:chOff x="1114010" y="2732085"/>
            <a:chExt cx="1371600" cy="1410335"/>
          </a:xfrm>
        </p:grpSpPr>
        <p:sp>
          <p:nvSpPr>
            <p:cNvPr id="70" name="AutoShape 23">
              <a:extLst>
                <a:ext uri="{FF2B5EF4-FFF2-40B4-BE49-F238E27FC236}">
                  <a16:creationId xmlns:a16="http://schemas.microsoft.com/office/drawing/2014/main" id="{648FD7D5-493B-CEB6-CD27-50865B2C933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9142" y="3103967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upa 65">
              <a:extLst>
                <a:ext uri="{FF2B5EF4-FFF2-40B4-BE49-F238E27FC236}">
                  <a16:creationId xmlns:a16="http://schemas.microsoft.com/office/drawing/2014/main" id="{F65684ED-9852-86AE-C3CC-EE21012EF6D8}"/>
                </a:ext>
              </a:extLst>
            </p:cNvPr>
            <p:cNvGrpSpPr/>
            <p:nvPr userDrawn="1"/>
          </p:nvGrpSpPr>
          <p:grpSpPr>
            <a:xfrm>
              <a:off x="1529142" y="3103967"/>
              <a:ext cx="541337" cy="412750"/>
              <a:chOff x="906463" y="3402013"/>
              <a:chExt cx="541337" cy="412750"/>
            </a:xfrm>
          </p:grpSpPr>
          <p:sp>
            <p:nvSpPr>
              <p:cNvPr id="125" name="Freeform 25">
                <a:extLst>
                  <a:ext uri="{FF2B5EF4-FFF2-40B4-BE49-F238E27FC236}">
                    <a16:creationId xmlns:a16="http://schemas.microsoft.com/office/drawing/2014/main" id="{3D119BEE-DE62-AD58-E378-2010FB1D9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:a16="http://schemas.microsoft.com/office/drawing/2014/main" id="{38CF412F-71BF-630D-26F0-FC6000CE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5480B049-495E-433A-CF32-F9F5DF7A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28">
                <a:extLst>
                  <a:ext uri="{FF2B5EF4-FFF2-40B4-BE49-F238E27FC236}">
                    <a16:creationId xmlns:a16="http://schemas.microsoft.com/office/drawing/2014/main" id="{DB804F52-C463-869A-195D-CC74BB3D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29">
                <a:extLst>
                  <a:ext uri="{FF2B5EF4-FFF2-40B4-BE49-F238E27FC236}">
                    <a16:creationId xmlns:a16="http://schemas.microsoft.com/office/drawing/2014/main" id="{D3BCE8E8-E803-10F2-D54D-A8A5A69BC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5EA137-38FA-51BF-4D71-F210F83E5780}"/>
                </a:ext>
              </a:extLst>
            </p:cNvPr>
            <p:cNvSpPr/>
            <p:nvPr userDrawn="1"/>
          </p:nvSpPr>
          <p:spPr>
            <a:xfrm>
              <a:off x="1114010" y="2732085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3" name="Graphic 1953081532" descr="Handshake with solid fill">
              <a:extLst>
                <a:ext uri="{FF2B5EF4-FFF2-40B4-BE49-F238E27FC236}">
                  <a16:creationId xmlns:a16="http://schemas.microsoft.com/office/drawing/2014/main" id="{C3E26552-3BA1-8FCF-105C-2D376515D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010" y="2770820"/>
              <a:ext cx="1371600" cy="137160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04DFA56-EA3F-D5F6-CFCF-A7335C197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84133" y="2357081"/>
            <a:ext cx="1371600" cy="1371600"/>
            <a:chOff x="7703808" y="2780966"/>
            <a:chExt cx="1371600" cy="1371600"/>
          </a:xfrm>
        </p:grpSpPr>
        <p:sp>
          <p:nvSpPr>
            <p:cNvPr id="75" name="AutoShape 23">
              <a:extLst>
                <a:ext uri="{FF2B5EF4-FFF2-40B4-BE49-F238E27FC236}">
                  <a16:creationId xmlns:a16="http://schemas.microsoft.com/office/drawing/2014/main" id="{DCC3A6E7-1D99-3C78-6167-186A6E9CD6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118940" y="312399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upa 65">
              <a:extLst>
                <a:ext uri="{FF2B5EF4-FFF2-40B4-BE49-F238E27FC236}">
                  <a16:creationId xmlns:a16="http://schemas.microsoft.com/office/drawing/2014/main" id="{43030C44-05EE-89E1-8A23-0C26555761D0}"/>
                </a:ext>
              </a:extLst>
            </p:cNvPr>
            <p:cNvGrpSpPr/>
            <p:nvPr userDrawn="1"/>
          </p:nvGrpSpPr>
          <p:grpSpPr>
            <a:xfrm>
              <a:off x="8118940" y="3123993"/>
              <a:ext cx="541337" cy="412750"/>
              <a:chOff x="906463" y="3402013"/>
              <a:chExt cx="541337" cy="412750"/>
            </a:xfrm>
          </p:grpSpPr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id="{4D64B7DE-FF86-A8CA-81FE-2D1B2B1DE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E5B1E154-3C88-EB8C-46AA-8C4F6B7D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094D178D-1F60-51F4-F717-031787C3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id="{E5540D9E-5E96-E368-C157-0204D63C6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id="{76BCD079-42A4-E0DB-BE9E-4EA1EB49D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F3775E-DDC4-B589-5F4E-B3B6DB986122}"/>
                </a:ext>
              </a:extLst>
            </p:cNvPr>
            <p:cNvSpPr/>
            <p:nvPr userDrawn="1"/>
          </p:nvSpPr>
          <p:spPr>
            <a:xfrm>
              <a:off x="7703808" y="2780966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165FA8-A889-B465-7072-8D6B8EC6D2BC}"/>
                </a:ext>
              </a:extLst>
            </p:cNvPr>
            <p:cNvGrpSpPr/>
            <p:nvPr userDrawn="1"/>
          </p:nvGrpSpPr>
          <p:grpSpPr>
            <a:xfrm>
              <a:off x="7932408" y="2979531"/>
              <a:ext cx="914400" cy="914400"/>
              <a:chOff x="0" y="0"/>
              <a:chExt cx="304050" cy="282000"/>
            </a:xfrm>
            <a:solidFill>
              <a:srgbClr val="4472C4"/>
            </a:solidFill>
          </p:grpSpPr>
          <p:sp>
            <p:nvSpPr>
              <p:cNvPr id="105" name="Google Shape;5017;p59">
                <a:extLst>
                  <a:ext uri="{FF2B5EF4-FFF2-40B4-BE49-F238E27FC236}">
                    <a16:creationId xmlns:a16="http://schemas.microsoft.com/office/drawing/2014/main" id="{CE51FCEE-71D5-472A-10D7-9EA1F4DFA3B1}"/>
                  </a:ext>
                </a:extLst>
              </p:cNvPr>
              <p:cNvSpPr/>
              <p:nvPr/>
            </p:nvSpPr>
            <p:spPr>
              <a:xfrm>
                <a:off x="97675" y="748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6" name="Google Shape;5018;p59">
                <a:extLst>
                  <a:ext uri="{FF2B5EF4-FFF2-40B4-BE49-F238E27FC236}">
                    <a16:creationId xmlns:a16="http://schemas.microsoft.com/office/drawing/2014/main" id="{222B4942-C2FE-9F15-31DC-1B7806D6D7CA}"/>
                  </a:ext>
                </a:extLst>
              </p:cNvPr>
              <p:cNvSpPr/>
              <p:nvPr/>
            </p:nvSpPr>
            <p:spPr>
              <a:xfrm>
                <a:off x="800" y="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7" name="Google Shape;5019;p59">
                <a:extLst>
                  <a:ext uri="{FF2B5EF4-FFF2-40B4-BE49-F238E27FC236}">
                    <a16:creationId xmlns:a16="http://schemas.microsoft.com/office/drawing/2014/main" id="{10AA88B5-B79A-7C0D-C983-F93ABD14769B}"/>
                  </a:ext>
                </a:extLst>
              </p:cNvPr>
              <p:cNvSpPr/>
              <p:nvPr/>
            </p:nvSpPr>
            <p:spPr>
              <a:xfrm>
                <a:off x="800" y="779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8" name="Google Shape;5020;p59">
                <a:extLst>
                  <a:ext uri="{FF2B5EF4-FFF2-40B4-BE49-F238E27FC236}">
                    <a16:creationId xmlns:a16="http://schemas.microsoft.com/office/drawing/2014/main" id="{70BE4EA0-624C-6936-39EC-79ECFA2FE9A7}"/>
                  </a:ext>
                </a:extLst>
              </p:cNvPr>
              <p:cNvSpPr/>
              <p:nvPr/>
            </p:nvSpPr>
            <p:spPr>
              <a:xfrm>
                <a:off x="800" y="2008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9" name="Google Shape;5021;p59">
                <a:extLst>
                  <a:ext uri="{FF2B5EF4-FFF2-40B4-BE49-F238E27FC236}">
                    <a16:creationId xmlns:a16="http://schemas.microsoft.com/office/drawing/2014/main" id="{C37C1BEA-C544-CBB4-2BC9-E3F3991F71F2}"/>
                  </a:ext>
                </a:extLst>
              </p:cNvPr>
              <p:cNvSpPr/>
              <p:nvPr/>
            </p:nvSpPr>
            <p:spPr>
              <a:xfrm>
                <a:off x="0" y="1394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D99A983-CC23-719E-D033-633430980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6293" y="2319408"/>
            <a:ext cx="1371600" cy="1371600"/>
            <a:chOff x="9815177" y="2775614"/>
            <a:chExt cx="1371600" cy="1371600"/>
          </a:xfrm>
        </p:grpSpPr>
        <p:sp>
          <p:nvSpPr>
            <p:cNvPr id="79" name="AutoShape 23">
              <a:extLst>
                <a:ext uri="{FF2B5EF4-FFF2-40B4-BE49-F238E27FC236}">
                  <a16:creationId xmlns:a16="http://schemas.microsoft.com/office/drawing/2014/main" id="{35AA2AE5-C51D-02C4-14C9-569D35F0386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230309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upa 65">
              <a:extLst>
                <a:ext uri="{FF2B5EF4-FFF2-40B4-BE49-F238E27FC236}">
                  <a16:creationId xmlns:a16="http://schemas.microsoft.com/office/drawing/2014/main" id="{3C1E16F9-6B30-094C-9359-AAFC0046010B}"/>
                </a:ext>
              </a:extLst>
            </p:cNvPr>
            <p:cNvGrpSpPr/>
            <p:nvPr userDrawn="1"/>
          </p:nvGrpSpPr>
          <p:grpSpPr>
            <a:xfrm>
              <a:off x="10230309" y="3147496"/>
              <a:ext cx="541337" cy="412750"/>
              <a:chOff x="906463" y="3402013"/>
              <a:chExt cx="541337" cy="412750"/>
            </a:xfrm>
          </p:grpSpPr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590C2283-0247-E93C-8C44-BA57E8887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6">
                <a:extLst>
                  <a:ext uri="{FF2B5EF4-FFF2-40B4-BE49-F238E27FC236}">
                    <a16:creationId xmlns:a16="http://schemas.microsoft.com/office/drawing/2014/main" id="{93FF5B5E-0ACB-A886-BB61-2179FBE02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27">
                <a:extLst>
                  <a:ext uri="{FF2B5EF4-FFF2-40B4-BE49-F238E27FC236}">
                    <a16:creationId xmlns:a16="http://schemas.microsoft.com/office/drawing/2014/main" id="{8151D313-86CA-023E-B815-B6431630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:a16="http://schemas.microsoft.com/office/drawing/2014/main" id="{D31FC6C2-4F00-B81A-EFDA-3F5A8473C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29">
                <a:extLst>
                  <a:ext uri="{FF2B5EF4-FFF2-40B4-BE49-F238E27FC236}">
                    <a16:creationId xmlns:a16="http://schemas.microsoft.com/office/drawing/2014/main" id="{AB7F2321-1FC5-AFD6-CAC9-328AD24E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4F0333C-5878-5FB4-FC6D-6C450A3B13CC}"/>
                </a:ext>
              </a:extLst>
            </p:cNvPr>
            <p:cNvSpPr/>
            <p:nvPr userDrawn="1"/>
          </p:nvSpPr>
          <p:spPr>
            <a:xfrm>
              <a:off x="9815177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3A3E492-9177-5A93-C0B4-C2D7F3C4049D}"/>
                </a:ext>
              </a:extLst>
            </p:cNvPr>
            <p:cNvGrpSpPr/>
            <p:nvPr userDrawn="1"/>
          </p:nvGrpSpPr>
          <p:grpSpPr>
            <a:xfrm>
              <a:off x="10043777" y="2975710"/>
              <a:ext cx="914402" cy="914399"/>
              <a:chOff x="0" y="0"/>
              <a:chExt cx="296175" cy="297225"/>
            </a:xfrm>
            <a:solidFill>
              <a:srgbClr val="4472C4"/>
            </a:solidFill>
          </p:grpSpPr>
          <p:sp>
            <p:nvSpPr>
              <p:cNvPr id="99" name="Google Shape;8996;p68">
                <a:extLst>
                  <a:ext uri="{FF2B5EF4-FFF2-40B4-BE49-F238E27FC236}">
                    <a16:creationId xmlns:a16="http://schemas.microsoft.com/office/drawing/2014/main" id="{955E57E2-72B5-A1D6-9D4E-8B492A097F49}"/>
                  </a:ext>
                </a:extLst>
              </p:cNvPr>
              <p:cNvSpPr/>
              <p:nvPr/>
            </p:nvSpPr>
            <p:spPr>
              <a:xfrm>
                <a:off x="96129" y="69700"/>
                <a:ext cx="105839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0" name="Google Shape;8997;p68">
                <a:extLst>
                  <a:ext uri="{FF2B5EF4-FFF2-40B4-BE49-F238E27FC236}">
                    <a16:creationId xmlns:a16="http://schemas.microsoft.com/office/drawing/2014/main" id="{0D1D97EC-31D9-7F32-C687-2211E9604CF2}"/>
                  </a:ext>
                </a:extLst>
              </p:cNvPr>
              <p:cNvSpPr/>
              <p:nvPr/>
            </p:nvSpPr>
            <p:spPr>
              <a:xfrm>
                <a:off x="129950" y="1051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1" name="Google Shape;8998;p68">
                <a:extLst>
                  <a:ext uri="{FF2B5EF4-FFF2-40B4-BE49-F238E27FC236}">
                    <a16:creationId xmlns:a16="http://schemas.microsoft.com/office/drawing/2014/main" id="{5ACA5E1C-556A-54DE-CC32-24E7C64DA22D}"/>
                  </a:ext>
                </a:extLst>
              </p:cNvPr>
              <p:cNvSpPr/>
              <p:nvPr/>
            </p:nvSpPr>
            <p:spPr>
              <a:xfrm>
                <a:off x="18125" y="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2" name="Google Shape;8999;p68">
                <a:extLst>
                  <a:ext uri="{FF2B5EF4-FFF2-40B4-BE49-F238E27FC236}">
                    <a16:creationId xmlns:a16="http://schemas.microsoft.com/office/drawing/2014/main" id="{2FB47EFB-3FFE-8928-269D-224274E87E7A}"/>
                  </a:ext>
                </a:extLst>
              </p:cNvPr>
              <p:cNvSpPr/>
              <p:nvPr/>
            </p:nvSpPr>
            <p:spPr>
              <a:xfrm>
                <a:off x="114200" y="15715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3" name="Google Shape;9000;p68">
                <a:extLst>
                  <a:ext uri="{FF2B5EF4-FFF2-40B4-BE49-F238E27FC236}">
                    <a16:creationId xmlns:a16="http://schemas.microsoft.com/office/drawing/2014/main" id="{42D5463D-B23A-EDE5-AF25-3BEF1952DAB2}"/>
                  </a:ext>
                </a:extLst>
              </p:cNvPr>
              <p:cNvSpPr/>
              <p:nvPr/>
            </p:nvSpPr>
            <p:spPr>
              <a:xfrm>
                <a:off x="200850" y="20832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4" name="Google Shape;9001;p68">
                <a:extLst>
                  <a:ext uri="{FF2B5EF4-FFF2-40B4-BE49-F238E27FC236}">
                    <a16:creationId xmlns:a16="http://schemas.microsoft.com/office/drawing/2014/main" id="{5DB79780-A75B-A28A-BCBC-162D404ABBF5}"/>
                  </a:ext>
                </a:extLst>
              </p:cNvPr>
              <p:cNvSpPr/>
              <p:nvPr/>
            </p:nvSpPr>
            <p:spPr>
              <a:xfrm>
                <a:off x="0" y="20990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8E678C-FF82-F727-9406-20A0DF7D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3584" y="2319406"/>
            <a:ext cx="1371600" cy="1371599"/>
            <a:chOff x="3257264" y="2652166"/>
            <a:chExt cx="1371600" cy="1455974"/>
          </a:xfrm>
        </p:grpSpPr>
        <p:sp>
          <p:nvSpPr>
            <p:cNvPr id="83" name="AutoShape 23">
              <a:extLst>
                <a:ext uri="{FF2B5EF4-FFF2-40B4-BE49-F238E27FC236}">
                  <a16:creationId xmlns:a16="http://schemas.microsoft.com/office/drawing/2014/main" id="{2C002190-D802-DCD2-418A-DB91012AAE3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672396" y="3108422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upa 65">
              <a:extLst>
                <a:ext uri="{FF2B5EF4-FFF2-40B4-BE49-F238E27FC236}">
                  <a16:creationId xmlns:a16="http://schemas.microsoft.com/office/drawing/2014/main" id="{248FC07D-54C4-0414-693F-E5C8010A9E65}"/>
                </a:ext>
              </a:extLst>
            </p:cNvPr>
            <p:cNvGrpSpPr/>
            <p:nvPr userDrawn="1"/>
          </p:nvGrpSpPr>
          <p:grpSpPr>
            <a:xfrm>
              <a:off x="3672396" y="3108422"/>
              <a:ext cx="541337" cy="412750"/>
              <a:chOff x="906463" y="3402013"/>
              <a:chExt cx="541337" cy="412750"/>
            </a:xfrm>
          </p:grpSpPr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1E21B59D-D3FA-BA39-1E86-2C4702222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EBEF436C-1E28-3098-F6E2-E0E3494C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555D95FF-8A14-1699-6AC0-3E3171F7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2E7D5A26-AF31-C6B0-DC2C-5284119A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5764A589-EEEF-9678-CE30-FDE7F765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8C292C-64DC-5B4F-2CC0-9CABADC4BE90}"/>
                </a:ext>
              </a:extLst>
            </p:cNvPr>
            <p:cNvSpPr/>
            <p:nvPr userDrawn="1"/>
          </p:nvSpPr>
          <p:spPr>
            <a:xfrm>
              <a:off x="3257264" y="2736540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8" name="Graphic 1373769879" descr="Cycle with people with solid fill">
              <a:extLst>
                <a:ext uri="{FF2B5EF4-FFF2-40B4-BE49-F238E27FC236}">
                  <a16:creationId xmlns:a16="http://schemas.microsoft.com/office/drawing/2014/main" id="{4FCFCF81-6E95-6FDA-9C36-56CE21463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7264" y="2652166"/>
              <a:ext cx="1371600" cy="1371600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8D3E677-1689-BF9A-3376-0F192C02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7537" y="2319408"/>
            <a:ext cx="1371600" cy="1371600"/>
            <a:chOff x="5426426" y="2775614"/>
            <a:chExt cx="1371600" cy="1371600"/>
          </a:xfrm>
        </p:grpSpPr>
        <p:sp>
          <p:nvSpPr>
            <p:cNvPr id="89" name="AutoShape 23">
              <a:extLst>
                <a:ext uri="{FF2B5EF4-FFF2-40B4-BE49-F238E27FC236}">
                  <a16:creationId xmlns:a16="http://schemas.microsoft.com/office/drawing/2014/main" id="{112D68AA-3E75-E805-D998-92637EB79F9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41558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upa 65">
              <a:extLst>
                <a:ext uri="{FF2B5EF4-FFF2-40B4-BE49-F238E27FC236}">
                  <a16:creationId xmlns:a16="http://schemas.microsoft.com/office/drawing/2014/main" id="{E397F0AC-FB79-0FFC-F3DE-5DF47916B516}"/>
                </a:ext>
              </a:extLst>
            </p:cNvPr>
            <p:cNvGrpSpPr/>
            <p:nvPr userDrawn="1"/>
          </p:nvGrpSpPr>
          <p:grpSpPr>
            <a:xfrm>
              <a:off x="5841558" y="3147496"/>
              <a:ext cx="541337" cy="412750"/>
              <a:chOff x="906463" y="3402013"/>
              <a:chExt cx="541337" cy="412750"/>
            </a:xfrm>
          </p:grpSpPr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CD02C5EF-E3FF-BECE-64B9-DB10C20BD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74A629A9-D457-1A67-0330-3D0755BA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1D85A829-3396-0C6E-B7EE-6D947CAD4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DAD73C17-985C-83A9-FA9E-29EA7EAF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6D6DCB3F-5AE5-A965-C199-83E52EC0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F733268-F31A-04C5-2855-1B6D9F4191D0}"/>
                </a:ext>
              </a:extLst>
            </p:cNvPr>
            <p:cNvSpPr/>
            <p:nvPr userDrawn="1"/>
          </p:nvSpPr>
          <p:spPr>
            <a:xfrm>
              <a:off x="5426426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Montserrat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93" name="Graphic 92" descr="Classroom with solid fill">
              <a:extLst>
                <a:ext uri="{FF2B5EF4-FFF2-40B4-BE49-F238E27FC236}">
                  <a16:creationId xmlns:a16="http://schemas.microsoft.com/office/drawing/2014/main" id="{AE37C4D3-BA1C-4CCC-F41E-F1DB1FDA9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5654" y="2859212"/>
              <a:ext cx="1113144" cy="1113144"/>
            </a:xfrm>
            <a:prstGeom prst="rect">
              <a:avLst/>
            </a:prstGeom>
          </p:spPr>
        </p:pic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0CC0AC-5B87-567C-F9AA-80E676F4DDE0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48688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85" descr="Industrial center of city">
            <a:extLst>
              <a:ext uri="{FF2B5EF4-FFF2-40B4-BE49-F238E27FC236}">
                <a16:creationId xmlns:a16="http://schemas.microsoft.com/office/drawing/2014/main" id="{37C7EC90-AFB0-4697-F580-F870174F0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4" r="532" b="574"/>
          <a:stretch/>
        </p:blipFill>
        <p:spPr>
          <a:xfrm rot="5400000">
            <a:off x="2622404" y="-2711594"/>
            <a:ext cx="6857999" cy="12281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5777F37-94A0-FC7A-BAEA-363A39095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413" y="828742"/>
            <a:ext cx="10879138" cy="52985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sx="60000" sy="6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217">
              <a:defRPr/>
            </a:pPr>
            <a:endParaRPr lang="en-US" sz="3000">
              <a:solidFill>
                <a:srgbClr val="FFFFFF"/>
              </a:solidFill>
              <a:latin typeface="Montserrat Light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3432A-E17D-906E-0936-D509A7F3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03" y="859445"/>
            <a:ext cx="10515600" cy="1325563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Montserrat"/>
              </a:rPr>
              <a:t>A WIDE RANGE OF INDUSTRIES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CD0C58A-3EB7-E60B-46A0-7C644DE87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810" y="3352893"/>
            <a:ext cx="1318186" cy="3925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B05FB94-85DF-F15A-22CB-658BF28170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2993" y="4761161"/>
            <a:ext cx="1120414" cy="46541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C224140-4CF0-ED1A-E845-CCFFC0BE2D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3470" y="3355133"/>
            <a:ext cx="1281852" cy="3925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</a:t>
            </a:r>
          </a:p>
          <a:p>
            <a:endParaRPr lang="en-US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5224412A-29AC-0C49-75B3-1A1ADC113CA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12589" y="4757913"/>
            <a:ext cx="1963615" cy="62759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EC995B9-77ED-7015-C550-8B4E8B6B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6561" y="3350070"/>
            <a:ext cx="1524000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endParaRPr lang="en-US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63B311AA-0953-724C-5115-BCE7BEF4234C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79193" y="4761161"/>
            <a:ext cx="1406665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Education</a:t>
            </a:r>
          </a:p>
          <a:p>
            <a:endParaRPr lang="en-US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6547B36-A571-0D7D-581C-7D3DB65D239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11727" y="3350070"/>
            <a:ext cx="1715625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</a:p>
          <a:p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18821C08-3611-224B-A199-FA1EADF02BE6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229327" y="4737321"/>
            <a:ext cx="1835745" cy="68822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Advanced </a:t>
            </a:r>
            <a:b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Manufacturing</a:t>
            </a:r>
          </a:p>
          <a:p>
            <a:endParaRPr lang="en-US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61E57ACB-FE9D-D642-9D76-B974F82EFAC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0077" y="3374847"/>
            <a:ext cx="1963615" cy="500743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5BA1EA8-45E5-A3BA-A0F9-DC01DD2BA3B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424008" y="3343522"/>
            <a:ext cx="1451870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endParaRPr lang="en-US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EEDC20E5-31AE-1C22-91DC-0500D1AEA03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480486" y="4746344"/>
            <a:ext cx="1963615" cy="72114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</a:p>
          <a:p>
            <a:endParaRPr lang="en-US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9EBBAC2C-4C15-8CD7-33A9-8E91B3D882D8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144609" y="4761161"/>
            <a:ext cx="1419266" cy="411264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Infrastructure</a:t>
            </a:r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ADFB8293-C38B-C309-76F9-3FB81347B62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96543" y="3352053"/>
            <a:ext cx="846206" cy="402865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6616E94E-A3FF-9CDF-42C7-F1EE9442C0B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19218" y="4751936"/>
            <a:ext cx="1963615" cy="465417"/>
          </a:xfrm>
        </p:spPr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1F1559D-7E71-A519-6A38-3C6F0A3FC89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9998701" y="3368591"/>
            <a:ext cx="1163305" cy="411264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endParaRPr lang="en-US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3E92FAA8-B21A-EE2E-0367-F7B85E952144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999267" y="4739097"/>
            <a:ext cx="3162171" cy="41126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Telecommunications</a:t>
            </a:r>
            <a:endParaRPr lang="en-US" sz="14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en-US" sz="14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96C7CBD-65E2-E57F-E83E-0129253D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4242" y="2694555"/>
            <a:ext cx="467371" cy="4673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6E42BA1-F338-A351-C7F2-6A3596E8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5436" y="2739329"/>
            <a:ext cx="416830" cy="45851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412D7CA-EA09-0DCB-4D7A-B771AA66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0232" y="3956913"/>
            <a:ext cx="518424" cy="5184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030FA2C-77D5-A751-5A1D-1DCAD28E4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5481" y="4006691"/>
            <a:ext cx="524864" cy="524864"/>
          </a:xfrm>
          <a:prstGeom prst="rect">
            <a:avLst/>
          </a:prstGeom>
        </p:spPr>
      </p:pic>
      <p:sp>
        <p:nvSpPr>
          <p:cNvPr id="24" name="Freeform 293">
            <a:extLst>
              <a:ext uri="{FF2B5EF4-FFF2-40B4-BE49-F238E27FC236}">
                <a16:creationId xmlns:a16="http://schemas.microsoft.com/office/drawing/2014/main" id="{1CEAC7E8-6360-3B9C-9A31-79A857535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4852" y="2719814"/>
            <a:ext cx="529444" cy="446596"/>
          </a:xfrm>
          <a:custGeom>
            <a:avLst/>
            <a:gdLst>
              <a:gd name="T0" fmla="*/ 367 w 1152"/>
              <a:gd name="T1" fmla="*/ 866 h 971"/>
              <a:gd name="T2" fmla="*/ 367 w 1152"/>
              <a:gd name="T3" fmla="*/ 827 h 971"/>
              <a:gd name="T4" fmla="*/ 907 w 1152"/>
              <a:gd name="T5" fmla="*/ 827 h 971"/>
              <a:gd name="T6" fmla="*/ 907 w 1152"/>
              <a:gd name="T7" fmla="*/ 866 h 971"/>
              <a:gd name="T8" fmla="*/ 907 w 1152"/>
              <a:gd name="T9" fmla="*/ 827 h 971"/>
              <a:gd name="T10" fmla="*/ 122 w 1152"/>
              <a:gd name="T11" fmla="*/ 139 h 971"/>
              <a:gd name="T12" fmla="*/ 578 w 1152"/>
              <a:gd name="T13" fmla="*/ 121 h 971"/>
              <a:gd name="T14" fmla="*/ 596 w 1152"/>
              <a:gd name="T15" fmla="*/ 517 h 971"/>
              <a:gd name="T16" fmla="*/ 140 w 1152"/>
              <a:gd name="T17" fmla="*/ 534 h 971"/>
              <a:gd name="T18" fmla="*/ 157 w 1152"/>
              <a:gd name="T19" fmla="*/ 500 h 971"/>
              <a:gd name="T20" fmla="*/ 561 w 1152"/>
              <a:gd name="T21" fmla="*/ 157 h 971"/>
              <a:gd name="T22" fmla="*/ 157 w 1152"/>
              <a:gd name="T23" fmla="*/ 500 h 971"/>
              <a:gd name="T24" fmla="*/ 810 w 1152"/>
              <a:gd name="T25" fmla="*/ 621 h 971"/>
              <a:gd name="T26" fmla="*/ 810 w 1152"/>
              <a:gd name="T27" fmla="*/ 657 h 971"/>
              <a:gd name="T28" fmla="*/ 893 w 1152"/>
              <a:gd name="T29" fmla="*/ 639 h 971"/>
              <a:gd name="T30" fmla="*/ 1152 w 1152"/>
              <a:gd name="T31" fmla="*/ 753 h 971"/>
              <a:gd name="T32" fmla="*/ 1152 w 1152"/>
              <a:gd name="T33" fmla="*/ 788 h 971"/>
              <a:gd name="T34" fmla="*/ 1031 w 1152"/>
              <a:gd name="T35" fmla="*/ 864 h 971"/>
              <a:gd name="T36" fmla="*/ 784 w 1152"/>
              <a:gd name="T37" fmla="*/ 864 h 971"/>
              <a:gd name="T38" fmla="*/ 367 w 1152"/>
              <a:gd name="T39" fmla="*/ 971 h 971"/>
              <a:gd name="T40" fmla="*/ 76 w 1152"/>
              <a:gd name="T41" fmla="*/ 864 h 971"/>
              <a:gd name="T42" fmla="*/ 0 w 1152"/>
              <a:gd name="T43" fmla="*/ 17 h 971"/>
              <a:gd name="T44" fmla="*/ 700 w 1152"/>
              <a:gd name="T45" fmla="*/ 0 h 971"/>
              <a:gd name="T46" fmla="*/ 718 w 1152"/>
              <a:gd name="T47" fmla="*/ 165 h 971"/>
              <a:gd name="T48" fmla="*/ 979 w 1152"/>
              <a:gd name="T49" fmla="*/ 205 h 971"/>
              <a:gd name="T50" fmla="*/ 1151 w 1152"/>
              <a:gd name="T51" fmla="*/ 546 h 971"/>
              <a:gd name="T52" fmla="*/ 1152 w 1152"/>
              <a:gd name="T53" fmla="*/ 639 h 971"/>
              <a:gd name="T54" fmla="*/ 457 w 1152"/>
              <a:gd name="T55" fmla="*/ 846 h 971"/>
              <a:gd name="T56" fmla="*/ 277 w 1152"/>
              <a:gd name="T57" fmla="*/ 846 h 971"/>
              <a:gd name="T58" fmla="*/ 457 w 1152"/>
              <a:gd name="T59" fmla="*/ 846 h 971"/>
              <a:gd name="T60" fmla="*/ 35 w 1152"/>
              <a:gd name="T61" fmla="*/ 657 h 971"/>
              <a:gd name="T62" fmla="*/ 76 w 1152"/>
              <a:gd name="T63" fmla="*/ 829 h 971"/>
              <a:gd name="T64" fmla="*/ 367 w 1152"/>
              <a:gd name="T65" fmla="*/ 722 h 971"/>
              <a:gd name="T66" fmla="*/ 683 w 1152"/>
              <a:gd name="T67" fmla="*/ 829 h 971"/>
              <a:gd name="T68" fmla="*/ 683 w 1152"/>
              <a:gd name="T69" fmla="*/ 34 h 971"/>
              <a:gd name="T70" fmla="*/ 35 w 1152"/>
              <a:gd name="T71" fmla="*/ 621 h 971"/>
              <a:gd name="T72" fmla="*/ 683 w 1152"/>
              <a:gd name="T73" fmla="*/ 34 h 971"/>
              <a:gd name="T74" fmla="*/ 1107 w 1152"/>
              <a:gd name="T75" fmla="*/ 657 h 971"/>
              <a:gd name="T76" fmla="*/ 1107 w 1152"/>
              <a:gd name="T77" fmla="*/ 735 h 971"/>
              <a:gd name="T78" fmla="*/ 1117 w 1152"/>
              <a:gd name="T79" fmla="*/ 657 h 971"/>
              <a:gd name="T80" fmla="*/ 924 w 1152"/>
              <a:gd name="T81" fmla="*/ 528 h 971"/>
              <a:gd name="T82" fmla="*/ 960 w 1152"/>
              <a:gd name="T83" fmla="*/ 234 h 971"/>
              <a:gd name="T84" fmla="*/ 822 w 1152"/>
              <a:gd name="T85" fmla="*/ 200 h 971"/>
              <a:gd name="T86" fmla="*/ 997 w 1152"/>
              <a:gd name="T87" fmla="*/ 846 h 971"/>
              <a:gd name="T88" fmla="*/ 818 w 1152"/>
              <a:gd name="T89" fmla="*/ 846 h 971"/>
              <a:gd name="T90" fmla="*/ 997 w 1152"/>
              <a:gd name="T91" fmla="*/ 846 h 971"/>
              <a:gd name="T92" fmla="*/ 1117 w 1152"/>
              <a:gd name="T93" fmla="*/ 770 h 971"/>
              <a:gd name="T94" fmla="*/ 1033 w 1152"/>
              <a:gd name="T95" fmla="*/ 696 h 971"/>
              <a:gd name="T96" fmla="*/ 1117 w 1152"/>
              <a:gd name="T97" fmla="*/ 621 h 971"/>
              <a:gd name="T98" fmla="*/ 810 w 1152"/>
              <a:gd name="T99" fmla="*/ 563 h 971"/>
              <a:gd name="T100" fmla="*/ 810 w 1152"/>
              <a:gd name="T101" fmla="*/ 528 h 971"/>
              <a:gd name="T102" fmla="*/ 793 w 1152"/>
              <a:gd name="T103" fmla="*/ 361 h 971"/>
              <a:gd name="T104" fmla="*/ 787 w 1152"/>
              <a:gd name="T105" fmla="*/ 200 h 971"/>
              <a:gd name="T106" fmla="*/ 718 w 1152"/>
              <a:gd name="T107" fmla="*/ 829 h 971"/>
              <a:gd name="T108" fmla="*/ 907 w 1152"/>
              <a:gd name="T109" fmla="*/ 722 h 971"/>
              <a:gd name="T110" fmla="*/ 1076 w 1152"/>
              <a:gd name="T111" fmla="*/ 8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2" h="971">
                <a:moveTo>
                  <a:pt x="386" y="846"/>
                </a:moveTo>
                <a:cubicBezTo>
                  <a:pt x="386" y="857"/>
                  <a:pt x="378" y="866"/>
                  <a:pt x="367" y="866"/>
                </a:cubicBezTo>
                <a:cubicBezTo>
                  <a:pt x="356" y="866"/>
                  <a:pt x="348" y="857"/>
                  <a:pt x="348" y="846"/>
                </a:cubicBezTo>
                <a:cubicBezTo>
                  <a:pt x="348" y="836"/>
                  <a:pt x="356" y="827"/>
                  <a:pt x="367" y="827"/>
                </a:cubicBezTo>
                <a:cubicBezTo>
                  <a:pt x="378" y="827"/>
                  <a:pt x="386" y="836"/>
                  <a:pt x="386" y="846"/>
                </a:cubicBezTo>
                <a:close/>
                <a:moveTo>
                  <a:pt x="907" y="827"/>
                </a:moveTo>
                <a:cubicBezTo>
                  <a:pt x="897" y="827"/>
                  <a:pt x="888" y="836"/>
                  <a:pt x="888" y="846"/>
                </a:cubicBezTo>
                <a:cubicBezTo>
                  <a:pt x="888" y="857"/>
                  <a:pt x="897" y="866"/>
                  <a:pt x="907" y="866"/>
                </a:cubicBezTo>
                <a:cubicBezTo>
                  <a:pt x="918" y="866"/>
                  <a:pt x="927" y="857"/>
                  <a:pt x="927" y="846"/>
                </a:cubicBezTo>
                <a:cubicBezTo>
                  <a:pt x="927" y="836"/>
                  <a:pt x="918" y="827"/>
                  <a:pt x="907" y="827"/>
                </a:cubicBezTo>
                <a:close/>
                <a:moveTo>
                  <a:pt x="122" y="517"/>
                </a:moveTo>
                <a:cubicBezTo>
                  <a:pt x="122" y="139"/>
                  <a:pt x="122" y="139"/>
                  <a:pt x="122" y="139"/>
                </a:cubicBezTo>
                <a:cubicBezTo>
                  <a:pt x="122" y="130"/>
                  <a:pt x="130" y="121"/>
                  <a:pt x="140" y="121"/>
                </a:cubicBezTo>
                <a:cubicBezTo>
                  <a:pt x="578" y="121"/>
                  <a:pt x="578" y="121"/>
                  <a:pt x="578" y="121"/>
                </a:cubicBezTo>
                <a:cubicBezTo>
                  <a:pt x="588" y="121"/>
                  <a:pt x="596" y="130"/>
                  <a:pt x="596" y="139"/>
                </a:cubicBezTo>
                <a:cubicBezTo>
                  <a:pt x="596" y="517"/>
                  <a:pt x="596" y="517"/>
                  <a:pt x="596" y="517"/>
                </a:cubicBezTo>
                <a:cubicBezTo>
                  <a:pt x="596" y="526"/>
                  <a:pt x="588" y="534"/>
                  <a:pt x="578" y="534"/>
                </a:cubicBezTo>
                <a:cubicBezTo>
                  <a:pt x="140" y="534"/>
                  <a:pt x="140" y="534"/>
                  <a:pt x="140" y="534"/>
                </a:cubicBezTo>
                <a:cubicBezTo>
                  <a:pt x="130" y="534"/>
                  <a:pt x="122" y="526"/>
                  <a:pt x="122" y="517"/>
                </a:cubicBezTo>
                <a:close/>
                <a:moveTo>
                  <a:pt x="157" y="500"/>
                </a:moveTo>
                <a:cubicBezTo>
                  <a:pt x="561" y="500"/>
                  <a:pt x="561" y="500"/>
                  <a:pt x="561" y="500"/>
                </a:cubicBezTo>
                <a:cubicBezTo>
                  <a:pt x="561" y="157"/>
                  <a:pt x="561" y="157"/>
                  <a:pt x="561" y="157"/>
                </a:cubicBezTo>
                <a:cubicBezTo>
                  <a:pt x="157" y="157"/>
                  <a:pt x="157" y="157"/>
                  <a:pt x="157" y="157"/>
                </a:cubicBezTo>
                <a:lnTo>
                  <a:pt x="157" y="500"/>
                </a:lnTo>
                <a:close/>
                <a:moveTo>
                  <a:pt x="876" y="621"/>
                </a:moveTo>
                <a:cubicBezTo>
                  <a:pt x="810" y="621"/>
                  <a:pt x="810" y="621"/>
                  <a:pt x="810" y="621"/>
                </a:cubicBezTo>
                <a:cubicBezTo>
                  <a:pt x="801" y="621"/>
                  <a:pt x="793" y="629"/>
                  <a:pt x="793" y="639"/>
                </a:cubicBezTo>
                <a:cubicBezTo>
                  <a:pt x="793" y="649"/>
                  <a:pt x="801" y="657"/>
                  <a:pt x="810" y="657"/>
                </a:cubicBezTo>
                <a:cubicBezTo>
                  <a:pt x="876" y="657"/>
                  <a:pt x="876" y="657"/>
                  <a:pt x="876" y="657"/>
                </a:cubicBezTo>
                <a:cubicBezTo>
                  <a:pt x="885" y="657"/>
                  <a:pt x="893" y="649"/>
                  <a:pt x="893" y="639"/>
                </a:cubicBezTo>
                <a:cubicBezTo>
                  <a:pt x="893" y="629"/>
                  <a:pt x="885" y="621"/>
                  <a:pt x="876" y="621"/>
                </a:cubicBezTo>
                <a:close/>
                <a:moveTo>
                  <a:pt x="1152" y="753"/>
                </a:moveTo>
                <a:cubicBezTo>
                  <a:pt x="1152" y="753"/>
                  <a:pt x="1152" y="753"/>
                  <a:pt x="1152" y="753"/>
                </a:cubicBezTo>
                <a:cubicBezTo>
                  <a:pt x="1152" y="788"/>
                  <a:pt x="1152" y="788"/>
                  <a:pt x="1152" y="788"/>
                </a:cubicBezTo>
                <a:cubicBezTo>
                  <a:pt x="1152" y="830"/>
                  <a:pt x="1118" y="864"/>
                  <a:pt x="1076" y="864"/>
                </a:cubicBezTo>
                <a:cubicBezTo>
                  <a:pt x="1031" y="864"/>
                  <a:pt x="1031" y="864"/>
                  <a:pt x="1031" y="864"/>
                </a:cubicBezTo>
                <a:cubicBezTo>
                  <a:pt x="1022" y="924"/>
                  <a:pt x="970" y="971"/>
                  <a:pt x="907" y="971"/>
                </a:cubicBezTo>
                <a:cubicBezTo>
                  <a:pt x="844" y="971"/>
                  <a:pt x="793" y="924"/>
                  <a:pt x="784" y="864"/>
                </a:cubicBezTo>
                <a:cubicBezTo>
                  <a:pt x="490" y="864"/>
                  <a:pt x="490" y="864"/>
                  <a:pt x="490" y="864"/>
                </a:cubicBezTo>
                <a:cubicBezTo>
                  <a:pt x="482" y="924"/>
                  <a:pt x="430" y="971"/>
                  <a:pt x="367" y="971"/>
                </a:cubicBezTo>
                <a:cubicBezTo>
                  <a:pt x="304" y="971"/>
                  <a:pt x="252" y="924"/>
                  <a:pt x="244" y="864"/>
                </a:cubicBezTo>
                <a:cubicBezTo>
                  <a:pt x="76" y="864"/>
                  <a:pt x="76" y="864"/>
                  <a:pt x="76" y="864"/>
                </a:cubicBezTo>
                <a:cubicBezTo>
                  <a:pt x="34" y="864"/>
                  <a:pt x="0" y="830"/>
                  <a:pt x="0" y="78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8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710" y="0"/>
                  <a:pt x="718" y="7"/>
                  <a:pt x="718" y="17"/>
                </a:cubicBezTo>
                <a:cubicBezTo>
                  <a:pt x="718" y="165"/>
                  <a:pt x="718" y="165"/>
                  <a:pt x="718" y="165"/>
                </a:cubicBezTo>
                <a:cubicBezTo>
                  <a:pt x="840" y="165"/>
                  <a:pt x="840" y="165"/>
                  <a:pt x="840" y="165"/>
                </a:cubicBezTo>
                <a:cubicBezTo>
                  <a:pt x="891" y="165"/>
                  <a:pt x="939" y="178"/>
                  <a:pt x="979" y="205"/>
                </a:cubicBezTo>
                <a:cubicBezTo>
                  <a:pt x="1058" y="256"/>
                  <a:pt x="1152" y="357"/>
                  <a:pt x="1151" y="546"/>
                </a:cubicBezTo>
                <a:cubicBezTo>
                  <a:pt x="1151" y="546"/>
                  <a:pt x="1151" y="546"/>
                  <a:pt x="1151" y="546"/>
                </a:cubicBezTo>
                <a:cubicBezTo>
                  <a:pt x="1152" y="637"/>
                  <a:pt x="1152" y="637"/>
                  <a:pt x="1152" y="637"/>
                </a:cubicBezTo>
                <a:cubicBezTo>
                  <a:pt x="1152" y="637"/>
                  <a:pt x="1152" y="638"/>
                  <a:pt x="1152" y="639"/>
                </a:cubicBezTo>
                <a:lnTo>
                  <a:pt x="1152" y="753"/>
                </a:lnTo>
                <a:close/>
                <a:moveTo>
                  <a:pt x="457" y="846"/>
                </a:moveTo>
                <a:cubicBezTo>
                  <a:pt x="457" y="797"/>
                  <a:pt x="417" y="756"/>
                  <a:pt x="367" y="756"/>
                </a:cubicBezTo>
                <a:cubicBezTo>
                  <a:pt x="318" y="756"/>
                  <a:pt x="277" y="797"/>
                  <a:pt x="277" y="846"/>
                </a:cubicBezTo>
                <a:cubicBezTo>
                  <a:pt x="277" y="896"/>
                  <a:pt x="318" y="936"/>
                  <a:pt x="367" y="936"/>
                </a:cubicBezTo>
                <a:cubicBezTo>
                  <a:pt x="417" y="936"/>
                  <a:pt x="457" y="896"/>
                  <a:pt x="457" y="846"/>
                </a:cubicBezTo>
                <a:close/>
                <a:moveTo>
                  <a:pt x="683" y="657"/>
                </a:moveTo>
                <a:cubicBezTo>
                  <a:pt x="35" y="657"/>
                  <a:pt x="35" y="657"/>
                  <a:pt x="35" y="657"/>
                </a:cubicBezTo>
                <a:cubicBezTo>
                  <a:pt x="35" y="788"/>
                  <a:pt x="35" y="788"/>
                  <a:pt x="35" y="788"/>
                </a:cubicBezTo>
                <a:cubicBezTo>
                  <a:pt x="35" y="810"/>
                  <a:pt x="53" y="829"/>
                  <a:pt x="76" y="829"/>
                </a:cubicBezTo>
                <a:cubicBezTo>
                  <a:pt x="244" y="829"/>
                  <a:pt x="244" y="829"/>
                  <a:pt x="244" y="829"/>
                </a:cubicBezTo>
                <a:cubicBezTo>
                  <a:pt x="252" y="768"/>
                  <a:pt x="304" y="722"/>
                  <a:pt x="367" y="722"/>
                </a:cubicBezTo>
                <a:cubicBezTo>
                  <a:pt x="430" y="722"/>
                  <a:pt x="482" y="768"/>
                  <a:pt x="490" y="829"/>
                </a:cubicBezTo>
                <a:cubicBezTo>
                  <a:pt x="683" y="829"/>
                  <a:pt x="683" y="829"/>
                  <a:pt x="683" y="829"/>
                </a:cubicBezTo>
                <a:lnTo>
                  <a:pt x="683" y="657"/>
                </a:lnTo>
                <a:close/>
                <a:moveTo>
                  <a:pt x="683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621"/>
                  <a:pt x="35" y="621"/>
                  <a:pt x="35" y="621"/>
                </a:cubicBezTo>
                <a:cubicBezTo>
                  <a:pt x="683" y="621"/>
                  <a:pt x="683" y="621"/>
                  <a:pt x="683" y="621"/>
                </a:cubicBezTo>
                <a:lnTo>
                  <a:pt x="683" y="34"/>
                </a:lnTo>
                <a:close/>
                <a:moveTo>
                  <a:pt x="1117" y="657"/>
                </a:moveTo>
                <a:cubicBezTo>
                  <a:pt x="1107" y="657"/>
                  <a:pt x="1107" y="657"/>
                  <a:pt x="1107" y="657"/>
                </a:cubicBezTo>
                <a:cubicBezTo>
                  <a:pt x="1085" y="657"/>
                  <a:pt x="1068" y="674"/>
                  <a:pt x="1068" y="696"/>
                </a:cubicBezTo>
                <a:cubicBezTo>
                  <a:pt x="1068" y="718"/>
                  <a:pt x="1085" y="735"/>
                  <a:pt x="1107" y="735"/>
                </a:cubicBezTo>
                <a:cubicBezTo>
                  <a:pt x="1117" y="735"/>
                  <a:pt x="1117" y="735"/>
                  <a:pt x="1117" y="735"/>
                </a:cubicBezTo>
                <a:lnTo>
                  <a:pt x="1117" y="657"/>
                </a:lnTo>
                <a:close/>
                <a:moveTo>
                  <a:pt x="822" y="340"/>
                </a:moveTo>
                <a:cubicBezTo>
                  <a:pt x="874" y="391"/>
                  <a:pt x="908" y="454"/>
                  <a:pt x="924" y="528"/>
                </a:cubicBezTo>
                <a:cubicBezTo>
                  <a:pt x="1116" y="528"/>
                  <a:pt x="1116" y="528"/>
                  <a:pt x="1116" y="528"/>
                </a:cubicBezTo>
                <a:cubicBezTo>
                  <a:pt x="1111" y="366"/>
                  <a:pt x="1029" y="279"/>
                  <a:pt x="960" y="234"/>
                </a:cubicBezTo>
                <a:cubicBezTo>
                  <a:pt x="926" y="211"/>
                  <a:pt x="884" y="200"/>
                  <a:pt x="840" y="200"/>
                </a:cubicBezTo>
                <a:cubicBezTo>
                  <a:pt x="822" y="200"/>
                  <a:pt x="822" y="200"/>
                  <a:pt x="822" y="200"/>
                </a:cubicBezTo>
                <a:lnTo>
                  <a:pt x="822" y="340"/>
                </a:lnTo>
                <a:close/>
                <a:moveTo>
                  <a:pt x="997" y="846"/>
                </a:moveTo>
                <a:cubicBezTo>
                  <a:pt x="997" y="797"/>
                  <a:pt x="957" y="756"/>
                  <a:pt x="907" y="756"/>
                </a:cubicBezTo>
                <a:cubicBezTo>
                  <a:pt x="858" y="756"/>
                  <a:pt x="818" y="797"/>
                  <a:pt x="818" y="846"/>
                </a:cubicBezTo>
                <a:cubicBezTo>
                  <a:pt x="818" y="896"/>
                  <a:pt x="858" y="936"/>
                  <a:pt x="907" y="936"/>
                </a:cubicBezTo>
                <a:cubicBezTo>
                  <a:pt x="957" y="936"/>
                  <a:pt x="997" y="896"/>
                  <a:pt x="997" y="846"/>
                </a:cubicBezTo>
                <a:close/>
                <a:moveTo>
                  <a:pt x="1117" y="788"/>
                </a:moveTo>
                <a:cubicBezTo>
                  <a:pt x="1117" y="770"/>
                  <a:pt x="1117" y="770"/>
                  <a:pt x="1117" y="770"/>
                </a:cubicBezTo>
                <a:cubicBezTo>
                  <a:pt x="1107" y="770"/>
                  <a:pt x="1107" y="770"/>
                  <a:pt x="1107" y="770"/>
                </a:cubicBezTo>
                <a:cubicBezTo>
                  <a:pt x="1066" y="770"/>
                  <a:pt x="1033" y="737"/>
                  <a:pt x="1033" y="696"/>
                </a:cubicBezTo>
                <a:cubicBezTo>
                  <a:pt x="1033" y="655"/>
                  <a:pt x="1066" y="621"/>
                  <a:pt x="1107" y="621"/>
                </a:cubicBezTo>
                <a:cubicBezTo>
                  <a:pt x="1117" y="621"/>
                  <a:pt x="1117" y="621"/>
                  <a:pt x="1117" y="621"/>
                </a:cubicBezTo>
                <a:cubicBezTo>
                  <a:pt x="1117" y="563"/>
                  <a:pt x="1117" y="563"/>
                  <a:pt x="1117" y="563"/>
                </a:cubicBezTo>
                <a:cubicBezTo>
                  <a:pt x="810" y="563"/>
                  <a:pt x="810" y="563"/>
                  <a:pt x="810" y="563"/>
                </a:cubicBezTo>
                <a:cubicBezTo>
                  <a:pt x="801" y="563"/>
                  <a:pt x="793" y="555"/>
                  <a:pt x="793" y="546"/>
                </a:cubicBezTo>
                <a:cubicBezTo>
                  <a:pt x="793" y="536"/>
                  <a:pt x="801" y="528"/>
                  <a:pt x="810" y="528"/>
                </a:cubicBezTo>
                <a:cubicBezTo>
                  <a:pt x="888" y="528"/>
                  <a:pt x="888" y="528"/>
                  <a:pt x="888" y="528"/>
                </a:cubicBezTo>
                <a:cubicBezTo>
                  <a:pt x="872" y="462"/>
                  <a:pt x="840" y="406"/>
                  <a:pt x="793" y="361"/>
                </a:cubicBezTo>
                <a:cubicBezTo>
                  <a:pt x="790" y="357"/>
                  <a:pt x="788" y="352"/>
                  <a:pt x="788" y="348"/>
                </a:cubicBezTo>
                <a:cubicBezTo>
                  <a:pt x="787" y="200"/>
                  <a:pt x="787" y="200"/>
                  <a:pt x="787" y="200"/>
                </a:cubicBezTo>
                <a:cubicBezTo>
                  <a:pt x="718" y="200"/>
                  <a:pt x="718" y="200"/>
                  <a:pt x="718" y="200"/>
                </a:cubicBezTo>
                <a:cubicBezTo>
                  <a:pt x="718" y="829"/>
                  <a:pt x="718" y="829"/>
                  <a:pt x="718" y="829"/>
                </a:cubicBezTo>
                <a:cubicBezTo>
                  <a:pt x="784" y="829"/>
                  <a:pt x="784" y="829"/>
                  <a:pt x="784" y="829"/>
                </a:cubicBezTo>
                <a:cubicBezTo>
                  <a:pt x="793" y="768"/>
                  <a:pt x="844" y="722"/>
                  <a:pt x="907" y="722"/>
                </a:cubicBezTo>
                <a:cubicBezTo>
                  <a:pt x="970" y="722"/>
                  <a:pt x="1022" y="768"/>
                  <a:pt x="1031" y="829"/>
                </a:cubicBezTo>
                <a:cubicBezTo>
                  <a:pt x="1076" y="829"/>
                  <a:pt x="1076" y="829"/>
                  <a:pt x="1076" y="829"/>
                </a:cubicBezTo>
                <a:cubicBezTo>
                  <a:pt x="1099" y="829"/>
                  <a:pt x="1117" y="810"/>
                  <a:pt x="1117" y="7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78">
            <a:extLst>
              <a:ext uri="{FF2B5EF4-FFF2-40B4-BE49-F238E27FC236}">
                <a16:creationId xmlns:a16="http://schemas.microsoft.com/office/drawing/2014/main" id="{ADAD6FA8-6E5B-DF49-CE7A-170A0B918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04153" y="2712787"/>
            <a:ext cx="485054" cy="485054"/>
          </a:xfrm>
          <a:custGeom>
            <a:avLst/>
            <a:gdLst>
              <a:gd name="T0" fmla="*/ 5818 w 7200"/>
              <a:gd name="T1" fmla="*/ 3775 h 7200"/>
              <a:gd name="T2" fmla="*/ 4872 w 7200"/>
              <a:gd name="T3" fmla="*/ 3775 h 7200"/>
              <a:gd name="T4" fmla="*/ 4872 w 7200"/>
              <a:gd name="T5" fmla="*/ 4838 h 7200"/>
              <a:gd name="T6" fmla="*/ 4981 w 7200"/>
              <a:gd name="T7" fmla="*/ 4967 h 7200"/>
              <a:gd name="T8" fmla="*/ 5792 w 7200"/>
              <a:gd name="T9" fmla="*/ 4929 h 7200"/>
              <a:gd name="T10" fmla="*/ 5684 w 7200"/>
              <a:gd name="T11" fmla="*/ 4102 h 7200"/>
              <a:gd name="T12" fmla="*/ 5579 w 7200"/>
              <a:gd name="T13" fmla="*/ 4750 h 7200"/>
              <a:gd name="T14" fmla="*/ 5232 w 7200"/>
              <a:gd name="T15" fmla="*/ 4083 h 7200"/>
              <a:gd name="T16" fmla="*/ 5089 w 7200"/>
              <a:gd name="T17" fmla="*/ 3775 h 7200"/>
              <a:gd name="T18" fmla="*/ 5599 w 7200"/>
              <a:gd name="T19" fmla="*/ 3775 h 7200"/>
              <a:gd name="T20" fmla="*/ 5458 w 7200"/>
              <a:gd name="T21" fmla="*/ 4083 h 7200"/>
              <a:gd name="T22" fmla="*/ 5454 w 7200"/>
              <a:gd name="T23" fmla="*/ 1653 h 7200"/>
              <a:gd name="T24" fmla="*/ 4651 w 7200"/>
              <a:gd name="T25" fmla="*/ 1870 h 7200"/>
              <a:gd name="T26" fmla="*/ 4466 w 7200"/>
              <a:gd name="T27" fmla="*/ 184 h 7200"/>
              <a:gd name="T28" fmla="*/ 4444 w 7200"/>
              <a:gd name="T29" fmla="*/ 164 h 7200"/>
              <a:gd name="T30" fmla="*/ 4405 w 7200"/>
              <a:gd name="T31" fmla="*/ 131 h 7200"/>
              <a:gd name="T32" fmla="*/ 4330 w 7200"/>
              <a:gd name="T33" fmla="*/ 81 h 7200"/>
              <a:gd name="T34" fmla="*/ 4296 w 7200"/>
              <a:gd name="T35" fmla="*/ 63 h 7200"/>
              <a:gd name="T36" fmla="*/ 4266 w 7200"/>
              <a:gd name="T37" fmla="*/ 49 h 7200"/>
              <a:gd name="T38" fmla="*/ 627 w 7200"/>
              <a:gd name="T39" fmla="*/ 0 h 7200"/>
              <a:gd name="T40" fmla="*/ 0 w 7200"/>
              <a:gd name="T41" fmla="*/ 628 h 7200"/>
              <a:gd name="T42" fmla="*/ 183 w 7200"/>
              <a:gd name="T43" fmla="*/ 7017 h 7200"/>
              <a:gd name="T44" fmla="*/ 4023 w 7200"/>
              <a:gd name="T45" fmla="*/ 7200 h 7200"/>
              <a:gd name="T46" fmla="*/ 4651 w 7200"/>
              <a:gd name="T47" fmla="*/ 5554 h 7200"/>
              <a:gd name="T48" fmla="*/ 7200 w 7200"/>
              <a:gd name="T49" fmla="*/ 4799 h 7200"/>
              <a:gd name="T50" fmla="*/ 6539 w 7200"/>
              <a:gd name="T51" fmla="*/ 2745 h 7200"/>
              <a:gd name="T52" fmla="*/ 5345 w 7200"/>
              <a:gd name="T53" fmla="*/ 1867 h 7200"/>
              <a:gd name="T54" fmla="*/ 4370 w 7200"/>
              <a:gd name="T55" fmla="*/ 2739 h 7200"/>
              <a:gd name="T56" fmla="*/ 4651 w 7200"/>
              <a:gd name="T57" fmla="*/ 2155 h 7200"/>
              <a:gd name="T58" fmla="*/ 307 w 7200"/>
              <a:gd name="T59" fmla="*/ 363 h 7200"/>
              <a:gd name="T60" fmla="*/ 334 w 7200"/>
              <a:gd name="T61" fmla="*/ 333 h 7200"/>
              <a:gd name="T62" fmla="*/ 377 w 7200"/>
              <a:gd name="T63" fmla="*/ 296 h 7200"/>
              <a:gd name="T64" fmla="*/ 421 w 7200"/>
              <a:gd name="T65" fmla="*/ 267 h 7200"/>
              <a:gd name="T66" fmla="*/ 4023 w 7200"/>
              <a:gd name="T67" fmla="*/ 211 h 7200"/>
              <a:gd name="T68" fmla="*/ 4438 w 7200"/>
              <a:gd name="T69" fmla="*/ 1057 h 7200"/>
              <a:gd name="T70" fmla="*/ 213 w 7200"/>
              <a:gd name="T71" fmla="*/ 628 h 7200"/>
              <a:gd name="T72" fmla="*/ 4023 w 7200"/>
              <a:gd name="T73" fmla="*/ 6989 h 7200"/>
              <a:gd name="T74" fmla="*/ 213 w 7200"/>
              <a:gd name="T75" fmla="*/ 6575 h 7200"/>
              <a:gd name="T76" fmla="*/ 4438 w 7200"/>
              <a:gd name="T77" fmla="*/ 6143 h 7200"/>
              <a:gd name="T78" fmla="*/ 4438 w 7200"/>
              <a:gd name="T79" fmla="*/ 5932 h 7200"/>
              <a:gd name="T80" fmla="*/ 213 w 7200"/>
              <a:gd name="T81" fmla="*/ 1269 h 7200"/>
              <a:gd name="T82" fmla="*/ 4438 w 7200"/>
              <a:gd name="T83" fmla="*/ 2064 h 7200"/>
              <a:gd name="T84" fmla="*/ 3489 w 7200"/>
              <a:gd name="T85" fmla="*/ 3493 h 7200"/>
              <a:gd name="T86" fmla="*/ 4242 w 7200"/>
              <a:gd name="T87" fmla="*/ 5554 h 7200"/>
              <a:gd name="T88" fmla="*/ 4438 w 7200"/>
              <a:gd name="T89" fmla="*/ 5932 h 7200"/>
              <a:gd name="T90" fmla="*/ 6447 w 7200"/>
              <a:gd name="T91" fmla="*/ 5334 h 7200"/>
              <a:gd name="T92" fmla="*/ 3708 w 7200"/>
              <a:gd name="T93" fmla="*/ 4799 h 7200"/>
              <a:gd name="T94" fmla="*/ 4242 w 7200"/>
              <a:gd name="T95" fmla="*/ 2959 h 7200"/>
              <a:gd name="T96" fmla="*/ 6981 w 7200"/>
              <a:gd name="T97" fmla="*/ 3493 h 7200"/>
              <a:gd name="T98" fmla="*/ 3086 w 7200"/>
              <a:gd name="T99" fmla="*/ 528 h 7200"/>
              <a:gd name="T100" fmla="*/ 3086 w 7200"/>
              <a:gd name="T101" fmla="*/ 741 h 7200"/>
              <a:gd name="T102" fmla="*/ 3086 w 7200"/>
              <a:gd name="T103" fmla="*/ 528 h 7200"/>
              <a:gd name="T104" fmla="*/ 2219 w 7200"/>
              <a:gd name="T105" fmla="*/ 6566 h 7200"/>
              <a:gd name="T106" fmla="*/ 2431 w 7200"/>
              <a:gd name="T107" fmla="*/ 6566 h 7200"/>
              <a:gd name="T108" fmla="*/ 2619 w 7200"/>
              <a:gd name="T109" fmla="*/ 528 h 7200"/>
              <a:gd name="T110" fmla="*/ 1457 w 7200"/>
              <a:gd name="T111" fmla="*/ 634 h 7200"/>
              <a:gd name="T112" fmla="*/ 2619 w 7200"/>
              <a:gd name="T113" fmla="*/ 741 h 7200"/>
              <a:gd name="T114" fmla="*/ 2619 w 7200"/>
              <a:gd name="T115" fmla="*/ 528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0" h="7200">
                <a:moveTo>
                  <a:pt x="5684" y="4102"/>
                </a:moveTo>
                <a:cubicBezTo>
                  <a:pt x="5770" y="4015"/>
                  <a:pt x="5818" y="3899"/>
                  <a:pt x="5818" y="3775"/>
                </a:cubicBezTo>
                <a:cubicBezTo>
                  <a:pt x="5818" y="3516"/>
                  <a:pt x="5604" y="3302"/>
                  <a:pt x="5345" y="3302"/>
                </a:cubicBezTo>
                <a:cubicBezTo>
                  <a:pt x="5083" y="3302"/>
                  <a:pt x="4872" y="3516"/>
                  <a:pt x="4872" y="3775"/>
                </a:cubicBezTo>
                <a:cubicBezTo>
                  <a:pt x="4872" y="3899"/>
                  <a:pt x="4919" y="4015"/>
                  <a:pt x="5005" y="4102"/>
                </a:cubicBezTo>
                <a:cubicBezTo>
                  <a:pt x="4872" y="4838"/>
                  <a:pt x="4872" y="4838"/>
                  <a:pt x="4872" y="4838"/>
                </a:cubicBezTo>
                <a:cubicBezTo>
                  <a:pt x="4867" y="4870"/>
                  <a:pt x="4876" y="4906"/>
                  <a:pt x="4896" y="4929"/>
                </a:cubicBezTo>
                <a:cubicBezTo>
                  <a:pt x="4918" y="4954"/>
                  <a:pt x="4948" y="4967"/>
                  <a:pt x="4981" y="4967"/>
                </a:cubicBezTo>
                <a:cubicBezTo>
                  <a:pt x="5708" y="4967"/>
                  <a:pt x="5708" y="4967"/>
                  <a:pt x="5708" y="4967"/>
                </a:cubicBezTo>
                <a:cubicBezTo>
                  <a:pt x="5741" y="4967"/>
                  <a:pt x="5771" y="4954"/>
                  <a:pt x="5792" y="4929"/>
                </a:cubicBezTo>
                <a:cubicBezTo>
                  <a:pt x="5812" y="4906"/>
                  <a:pt x="5821" y="4870"/>
                  <a:pt x="5815" y="4838"/>
                </a:cubicBezTo>
                <a:lnTo>
                  <a:pt x="5684" y="4102"/>
                </a:lnTo>
                <a:close/>
                <a:moveTo>
                  <a:pt x="5458" y="4083"/>
                </a:moveTo>
                <a:cubicBezTo>
                  <a:pt x="5579" y="4750"/>
                  <a:pt x="5579" y="4750"/>
                  <a:pt x="5579" y="4750"/>
                </a:cubicBezTo>
                <a:cubicBezTo>
                  <a:pt x="5110" y="4750"/>
                  <a:pt x="5110" y="4750"/>
                  <a:pt x="5110" y="4750"/>
                </a:cubicBezTo>
                <a:cubicBezTo>
                  <a:pt x="5232" y="4083"/>
                  <a:pt x="5232" y="4083"/>
                  <a:pt x="5232" y="4083"/>
                </a:cubicBezTo>
                <a:cubicBezTo>
                  <a:pt x="5238" y="4041"/>
                  <a:pt x="5222" y="4002"/>
                  <a:pt x="5190" y="3976"/>
                </a:cubicBezTo>
                <a:cubicBezTo>
                  <a:pt x="5126" y="3928"/>
                  <a:pt x="5089" y="3853"/>
                  <a:pt x="5089" y="3775"/>
                </a:cubicBezTo>
                <a:cubicBezTo>
                  <a:pt x="5089" y="3636"/>
                  <a:pt x="5204" y="3519"/>
                  <a:pt x="5345" y="3519"/>
                </a:cubicBezTo>
                <a:cubicBezTo>
                  <a:pt x="5485" y="3519"/>
                  <a:pt x="5599" y="3636"/>
                  <a:pt x="5599" y="3775"/>
                </a:cubicBezTo>
                <a:cubicBezTo>
                  <a:pt x="5599" y="3853"/>
                  <a:pt x="5562" y="3928"/>
                  <a:pt x="5499" y="3976"/>
                </a:cubicBezTo>
                <a:cubicBezTo>
                  <a:pt x="5467" y="4002"/>
                  <a:pt x="5450" y="4041"/>
                  <a:pt x="5458" y="4083"/>
                </a:cubicBezTo>
                <a:close/>
                <a:moveTo>
                  <a:pt x="6539" y="2745"/>
                </a:moveTo>
                <a:cubicBezTo>
                  <a:pt x="6489" y="2169"/>
                  <a:pt x="6030" y="1705"/>
                  <a:pt x="5454" y="1653"/>
                </a:cubicBezTo>
                <a:cubicBezTo>
                  <a:pt x="5344" y="1638"/>
                  <a:pt x="5235" y="1653"/>
                  <a:pt x="5235" y="1653"/>
                </a:cubicBezTo>
                <a:cubicBezTo>
                  <a:pt x="5019" y="1673"/>
                  <a:pt x="4819" y="1750"/>
                  <a:pt x="4651" y="1870"/>
                </a:cubicBezTo>
                <a:cubicBezTo>
                  <a:pt x="4651" y="628"/>
                  <a:pt x="4651" y="628"/>
                  <a:pt x="4651" y="628"/>
                </a:cubicBezTo>
                <a:cubicBezTo>
                  <a:pt x="4651" y="460"/>
                  <a:pt x="4585" y="302"/>
                  <a:pt x="4466" y="184"/>
                </a:cubicBezTo>
                <a:cubicBezTo>
                  <a:pt x="4460" y="177"/>
                  <a:pt x="4454" y="172"/>
                  <a:pt x="4448" y="167"/>
                </a:cubicBezTo>
                <a:cubicBezTo>
                  <a:pt x="4447" y="166"/>
                  <a:pt x="4446" y="165"/>
                  <a:pt x="4444" y="164"/>
                </a:cubicBezTo>
                <a:cubicBezTo>
                  <a:pt x="4444" y="163"/>
                  <a:pt x="4444" y="163"/>
                  <a:pt x="4443" y="162"/>
                </a:cubicBezTo>
                <a:cubicBezTo>
                  <a:pt x="4431" y="152"/>
                  <a:pt x="4418" y="141"/>
                  <a:pt x="4405" y="131"/>
                </a:cubicBezTo>
                <a:cubicBezTo>
                  <a:pt x="4400" y="127"/>
                  <a:pt x="4396" y="123"/>
                  <a:pt x="4391" y="120"/>
                </a:cubicBezTo>
                <a:cubicBezTo>
                  <a:pt x="4372" y="106"/>
                  <a:pt x="4351" y="93"/>
                  <a:pt x="4330" y="81"/>
                </a:cubicBezTo>
                <a:cubicBezTo>
                  <a:pt x="4325" y="78"/>
                  <a:pt x="4320" y="76"/>
                  <a:pt x="4316" y="73"/>
                </a:cubicBezTo>
                <a:cubicBezTo>
                  <a:pt x="4309" y="70"/>
                  <a:pt x="4303" y="66"/>
                  <a:pt x="4296" y="63"/>
                </a:cubicBezTo>
                <a:cubicBezTo>
                  <a:pt x="4295" y="62"/>
                  <a:pt x="4293" y="62"/>
                  <a:pt x="4292" y="61"/>
                </a:cubicBezTo>
                <a:cubicBezTo>
                  <a:pt x="4283" y="57"/>
                  <a:pt x="4275" y="53"/>
                  <a:pt x="4266" y="49"/>
                </a:cubicBezTo>
                <a:cubicBezTo>
                  <a:pt x="4189" y="16"/>
                  <a:pt x="4107" y="0"/>
                  <a:pt x="4023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459" y="0"/>
                  <a:pt x="302" y="65"/>
                  <a:pt x="183" y="184"/>
                </a:cubicBezTo>
                <a:cubicBezTo>
                  <a:pt x="65" y="302"/>
                  <a:pt x="0" y="460"/>
                  <a:pt x="0" y="628"/>
                </a:cubicBezTo>
                <a:cubicBezTo>
                  <a:pt x="0" y="6575"/>
                  <a:pt x="0" y="6575"/>
                  <a:pt x="0" y="6575"/>
                </a:cubicBezTo>
                <a:cubicBezTo>
                  <a:pt x="0" y="6742"/>
                  <a:pt x="65" y="6899"/>
                  <a:pt x="183" y="7017"/>
                </a:cubicBezTo>
                <a:cubicBezTo>
                  <a:pt x="302" y="7135"/>
                  <a:pt x="460" y="7200"/>
                  <a:pt x="627" y="7200"/>
                </a:cubicBezTo>
                <a:cubicBezTo>
                  <a:pt x="4023" y="7200"/>
                  <a:pt x="4023" y="7200"/>
                  <a:pt x="4023" y="7200"/>
                </a:cubicBezTo>
                <a:cubicBezTo>
                  <a:pt x="4369" y="7200"/>
                  <a:pt x="4651" y="6920"/>
                  <a:pt x="4651" y="6575"/>
                </a:cubicBezTo>
                <a:cubicBezTo>
                  <a:pt x="4651" y="5554"/>
                  <a:pt x="4651" y="5554"/>
                  <a:pt x="4651" y="5554"/>
                </a:cubicBezTo>
                <a:cubicBezTo>
                  <a:pt x="6447" y="5554"/>
                  <a:pt x="6447" y="5554"/>
                  <a:pt x="6447" y="5554"/>
                </a:cubicBezTo>
                <a:cubicBezTo>
                  <a:pt x="6861" y="5554"/>
                  <a:pt x="7200" y="5217"/>
                  <a:pt x="7200" y="4799"/>
                </a:cubicBezTo>
                <a:cubicBezTo>
                  <a:pt x="7200" y="3493"/>
                  <a:pt x="7200" y="3493"/>
                  <a:pt x="7200" y="3493"/>
                </a:cubicBezTo>
                <a:cubicBezTo>
                  <a:pt x="7200" y="3108"/>
                  <a:pt x="6910" y="2791"/>
                  <a:pt x="6539" y="2745"/>
                </a:cubicBezTo>
                <a:close/>
                <a:moveTo>
                  <a:pt x="4651" y="2155"/>
                </a:moveTo>
                <a:cubicBezTo>
                  <a:pt x="4828" y="1977"/>
                  <a:pt x="5074" y="1867"/>
                  <a:pt x="5345" y="1867"/>
                </a:cubicBezTo>
                <a:cubicBezTo>
                  <a:pt x="5849" y="1867"/>
                  <a:pt x="6265" y="2249"/>
                  <a:pt x="6319" y="2739"/>
                </a:cubicBezTo>
                <a:cubicBezTo>
                  <a:pt x="4370" y="2739"/>
                  <a:pt x="4370" y="2739"/>
                  <a:pt x="4370" y="2739"/>
                </a:cubicBezTo>
                <a:cubicBezTo>
                  <a:pt x="4380" y="2646"/>
                  <a:pt x="4403" y="2557"/>
                  <a:pt x="4438" y="2474"/>
                </a:cubicBezTo>
                <a:cubicBezTo>
                  <a:pt x="4487" y="2354"/>
                  <a:pt x="4560" y="2246"/>
                  <a:pt x="4651" y="2155"/>
                </a:cubicBezTo>
                <a:close/>
                <a:moveTo>
                  <a:pt x="213" y="628"/>
                </a:moveTo>
                <a:cubicBezTo>
                  <a:pt x="213" y="528"/>
                  <a:pt x="248" y="435"/>
                  <a:pt x="307" y="363"/>
                </a:cubicBezTo>
                <a:cubicBezTo>
                  <a:pt x="307" y="363"/>
                  <a:pt x="307" y="363"/>
                  <a:pt x="307" y="363"/>
                </a:cubicBezTo>
                <a:cubicBezTo>
                  <a:pt x="316" y="353"/>
                  <a:pt x="325" y="343"/>
                  <a:pt x="334" y="333"/>
                </a:cubicBezTo>
                <a:cubicBezTo>
                  <a:pt x="344" y="324"/>
                  <a:pt x="354" y="315"/>
                  <a:pt x="364" y="307"/>
                </a:cubicBezTo>
                <a:cubicBezTo>
                  <a:pt x="368" y="303"/>
                  <a:pt x="373" y="299"/>
                  <a:pt x="377" y="296"/>
                </a:cubicBezTo>
                <a:cubicBezTo>
                  <a:pt x="387" y="289"/>
                  <a:pt x="396" y="282"/>
                  <a:pt x="406" y="276"/>
                </a:cubicBezTo>
                <a:cubicBezTo>
                  <a:pt x="411" y="273"/>
                  <a:pt x="416" y="270"/>
                  <a:pt x="421" y="267"/>
                </a:cubicBezTo>
                <a:cubicBezTo>
                  <a:pt x="482" y="231"/>
                  <a:pt x="552" y="211"/>
                  <a:pt x="627" y="211"/>
                </a:cubicBezTo>
                <a:cubicBezTo>
                  <a:pt x="4023" y="211"/>
                  <a:pt x="4023" y="211"/>
                  <a:pt x="4023" y="211"/>
                </a:cubicBezTo>
                <a:cubicBezTo>
                  <a:pt x="4251" y="211"/>
                  <a:pt x="4438" y="399"/>
                  <a:pt x="4438" y="628"/>
                </a:cubicBezTo>
                <a:cubicBezTo>
                  <a:pt x="4438" y="1057"/>
                  <a:pt x="4438" y="1057"/>
                  <a:pt x="4438" y="1057"/>
                </a:cubicBezTo>
                <a:cubicBezTo>
                  <a:pt x="213" y="1057"/>
                  <a:pt x="213" y="1057"/>
                  <a:pt x="213" y="1057"/>
                </a:cubicBezTo>
                <a:lnTo>
                  <a:pt x="213" y="628"/>
                </a:lnTo>
                <a:close/>
                <a:moveTo>
                  <a:pt x="4438" y="6575"/>
                </a:moveTo>
                <a:cubicBezTo>
                  <a:pt x="4438" y="6803"/>
                  <a:pt x="4251" y="6989"/>
                  <a:pt x="4023" y="6989"/>
                </a:cubicBezTo>
                <a:cubicBezTo>
                  <a:pt x="627" y="6989"/>
                  <a:pt x="627" y="6989"/>
                  <a:pt x="627" y="6989"/>
                </a:cubicBezTo>
                <a:cubicBezTo>
                  <a:pt x="399" y="6989"/>
                  <a:pt x="213" y="6803"/>
                  <a:pt x="213" y="6575"/>
                </a:cubicBezTo>
                <a:cubicBezTo>
                  <a:pt x="213" y="6143"/>
                  <a:pt x="213" y="6143"/>
                  <a:pt x="213" y="6143"/>
                </a:cubicBezTo>
                <a:cubicBezTo>
                  <a:pt x="4438" y="6143"/>
                  <a:pt x="4438" y="6143"/>
                  <a:pt x="4438" y="6143"/>
                </a:cubicBezTo>
                <a:lnTo>
                  <a:pt x="4438" y="6575"/>
                </a:lnTo>
                <a:close/>
                <a:moveTo>
                  <a:pt x="4438" y="5932"/>
                </a:moveTo>
                <a:cubicBezTo>
                  <a:pt x="213" y="5932"/>
                  <a:pt x="213" y="5932"/>
                  <a:pt x="213" y="5932"/>
                </a:cubicBezTo>
                <a:cubicBezTo>
                  <a:pt x="213" y="1269"/>
                  <a:pt x="213" y="1269"/>
                  <a:pt x="213" y="1269"/>
                </a:cubicBezTo>
                <a:cubicBezTo>
                  <a:pt x="4438" y="1269"/>
                  <a:pt x="4438" y="1269"/>
                  <a:pt x="4438" y="1269"/>
                </a:cubicBezTo>
                <a:cubicBezTo>
                  <a:pt x="4438" y="2064"/>
                  <a:pt x="4438" y="2064"/>
                  <a:pt x="4438" y="2064"/>
                </a:cubicBezTo>
                <a:cubicBezTo>
                  <a:pt x="4277" y="2250"/>
                  <a:pt x="4172" y="2486"/>
                  <a:pt x="4150" y="2745"/>
                </a:cubicBezTo>
                <a:cubicBezTo>
                  <a:pt x="3779" y="2791"/>
                  <a:pt x="3489" y="3108"/>
                  <a:pt x="3489" y="3493"/>
                </a:cubicBezTo>
                <a:cubicBezTo>
                  <a:pt x="3489" y="4799"/>
                  <a:pt x="3489" y="4799"/>
                  <a:pt x="3489" y="4799"/>
                </a:cubicBezTo>
                <a:cubicBezTo>
                  <a:pt x="3489" y="5217"/>
                  <a:pt x="3826" y="5554"/>
                  <a:pt x="4242" y="5554"/>
                </a:cubicBezTo>
                <a:cubicBezTo>
                  <a:pt x="4438" y="5554"/>
                  <a:pt x="4438" y="5554"/>
                  <a:pt x="4438" y="5554"/>
                </a:cubicBezTo>
                <a:lnTo>
                  <a:pt x="4438" y="5932"/>
                </a:lnTo>
                <a:close/>
                <a:moveTo>
                  <a:pt x="6981" y="4799"/>
                </a:moveTo>
                <a:cubicBezTo>
                  <a:pt x="6981" y="5097"/>
                  <a:pt x="6741" y="5334"/>
                  <a:pt x="6447" y="5334"/>
                </a:cubicBezTo>
                <a:cubicBezTo>
                  <a:pt x="4242" y="5334"/>
                  <a:pt x="4242" y="5334"/>
                  <a:pt x="4242" y="5334"/>
                </a:cubicBezTo>
                <a:cubicBezTo>
                  <a:pt x="3947" y="5334"/>
                  <a:pt x="3708" y="5097"/>
                  <a:pt x="3708" y="4799"/>
                </a:cubicBezTo>
                <a:cubicBezTo>
                  <a:pt x="3708" y="3493"/>
                  <a:pt x="3708" y="3493"/>
                  <a:pt x="3708" y="3493"/>
                </a:cubicBezTo>
                <a:cubicBezTo>
                  <a:pt x="3708" y="3199"/>
                  <a:pt x="3947" y="2959"/>
                  <a:pt x="4242" y="2959"/>
                </a:cubicBezTo>
                <a:cubicBezTo>
                  <a:pt x="6447" y="2959"/>
                  <a:pt x="6447" y="2959"/>
                  <a:pt x="6447" y="2959"/>
                </a:cubicBezTo>
                <a:cubicBezTo>
                  <a:pt x="6741" y="2959"/>
                  <a:pt x="6981" y="3199"/>
                  <a:pt x="6981" y="3493"/>
                </a:cubicBezTo>
                <a:lnTo>
                  <a:pt x="6981" y="4799"/>
                </a:lnTo>
                <a:close/>
                <a:moveTo>
                  <a:pt x="3086" y="528"/>
                </a:moveTo>
                <a:cubicBezTo>
                  <a:pt x="3028" y="528"/>
                  <a:pt x="2981" y="575"/>
                  <a:pt x="2981" y="634"/>
                </a:cubicBezTo>
                <a:cubicBezTo>
                  <a:pt x="2981" y="694"/>
                  <a:pt x="3028" y="741"/>
                  <a:pt x="3086" y="741"/>
                </a:cubicBezTo>
                <a:cubicBezTo>
                  <a:pt x="3146" y="741"/>
                  <a:pt x="3193" y="694"/>
                  <a:pt x="3193" y="634"/>
                </a:cubicBezTo>
                <a:cubicBezTo>
                  <a:pt x="3193" y="575"/>
                  <a:pt x="3146" y="528"/>
                  <a:pt x="3086" y="528"/>
                </a:cubicBezTo>
                <a:close/>
                <a:moveTo>
                  <a:pt x="2325" y="6459"/>
                </a:moveTo>
                <a:cubicBezTo>
                  <a:pt x="2266" y="6459"/>
                  <a:pt x="2219" y="6509"/>
                  <a:pt x="2219" y="6566"/>
                </a:cubicBezTo>
                <a:cubicBezTo>
                  <a:pt x="2219" y="6626"/>
                  <a:pt x="2266" y="6673"/>
                  <a:pt x="2325" y="6673"/>
                </a:cubicBezTo>
                <a:cubicBezTo>
                  <a:pt x="2382" y="6673"/>
                  <a:pt x="2431" y="6626"/>
                  <a:pt x="2431" y="6566"/>
                </a:cubicBezTo>
                <a:cubicBezTo>
                  <a:pt x="2431" y="6509"/>
                  <a:pt x="2382" y="6459"/>
                  <a:pt x="2325" y="6459"/>
                </a:cubicBezTo>
                <a:close/>
                <a:moveTo>
                  <a:pt x="2619" y="528"/>
                </a:moveTo>
                <a:cubicBezTo>
                  <a:pt x="1562" y="528"/>
                  <a:pt x="1562" y="528"/>
                  <a:pt x="1562" y="528"/>
                </a:cubicBezTo>
                <a:cubicBezTo>
                  <a:pt x="1504" y="528"/>
                  <a:pt x="1457" y="575"/>
                  <a:pt x="1457" y="634"/>
                </a:cubicBezTo>
                <a:cubicBezTo>
                  <a:pt x="1457" y="694"/>
                  <a:pt x="1504" y="741"/>
                  <a:pt x="1562" y="741"/>
                </a:cubicBezTo>
                <a:cubicBezTo>
                  <a:pt x="2619" y="741"/>
                  <a:pt x="2619" y="741"/>
                  <a:pt x="2619" y="741"/>
                </a:cubicBezTo>
                <a:cubicBezTo>
                  <a:pt x="2677" y="741"/>
                  <a:pt x="2726" y="694"/>
                  <a:pt x="2726" y="634"/>
                </a:cubicBezTo>
                <a:cubicBezTo>
                  <a:pt x="2726" y="575"/>
                  <a:pt x="2677" y="528"/>
                  <a:pt x="2619" y="5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A82C3AE-588D-14A4-F24F-30868DBB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46539" y="4012607"/>
            <a:ext cx="572073" cy="57207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40AFA40-CB6E-2328-D17B-620699D5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33029" y="2587977"/>
            <a:ext cx="594360" cy="5943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798FFFA-A85C-B6F5-4A26-FCBD54A8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1540" y="4064336"/>
            <a:ext cx="524864" cy="52486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81B5E09-8955-DC1B-0ABE-5A964E938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9862" y="4015714"/>
            <a:ext cx="524864" cy="524864"/>
          </a:xfrm>
          <a:prstGeom prst="rect">
            <a:avLst/>
          </a:prstGeom>
        </p:spPr>
      </p:pic>
      <p:sp>
        <p:nvSpPr>
          <p:cNvPr id="30" name="Freeform 590">
            <a:extLst>
              <a:ext uri="{FF2B5EF4-FFF2-40B4-BE49-F238E27FC236}">
                <a16:creationId xmlns:a16="http://schemas.microsoft.com/office/drawing/2014/main" id="{9FE500D1-D12C-61D2-D64A-07CED7D8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65538" y="2610975"/>
            <a:ext cx="534072" cy="524865"/>
          </a:xfrm>
          <a:custGeom>
            <a:avLst/>
            <a:gdLst>
              <a:gd name="T0" fmla="*/ 960 w 1152"/>
              <a:gd name="T1" fmla="*/ 340 h 1133"/>
              <a:gd name="T2" fmla="*/ 17 w 1152"/>
              <a:gd name="T3" fmla="*/ 393 h 1133"/>
              <a:gd name="T4" fmla="*/ 0 w 1152"/>
              <a:gd name="T5" fmla="*/ 732 h 1133"/>
              <a:gd name="T6" fmla="*/ 103 w 1152"/>
              <a:gd name="T7" fmla="*/ 821 h 1133"/>
              <a:gd name="T8" fmla="*/ 0 w 1152"/>
              <a:gd name="T9" fmla="*/ 1012 h 1133"/>
              <a:gd name="T10" fmla="*/ 239 w 1152"/>
              <a:gd name="T11" fmla="*/ 1030 h 1133"/>
              <a:gd name="T12" fmla="*/ 875 w 1152"/>
              <a:gd name="T13" fmla="*/ 1133 h 1133"/>
              <a:gd name="T14" fmla="*/ 893 w 1152"/>
              <a:gd name="T15" fmla="*/ 893 h 1133"/>
              <a:gd name="T16" fmla="*/ 962 w 1152"/>
              <a:gd name="T17" fmla="*/ 792 h 1133"/>
              <a:gd name="T18" fmla="*/ 995 w 1152"/>
              <a:gd name="T19" fmla="*/ 410 h 1133"/>
              <a:gd name="T20" fmla="*/ 1134 w 1152"/>
              <a:gd name="T21" fmla="*/ 201 h 1133"/>
              <a:gd name="T22" fmla="*/ 1134 w 1152"/>
              <a:gd name="T23" fmla="*/ 166 h 1133"/>
              <a:gd name="T24" fmla="*/ 35 w 1152"/>
              <a:gd name="T25" fmla="*/ 1012 h 1133"/>
              <a:gd name="T26" fmla="*/ 206 w 1152"/>
              <a:gd name="T27" fmla="*/ 1012 h 1133"/>
              <a:gd name="T28" fmla="*/ 960 w 1152"/>
              <a:gd name="T29" fmla="*/ 1012 h 1133"/>
              <a:gd name="T30" fmla="*/ 790 w 1152"/>
              <a:gd name="T31" fmla="*/ 1012 h 1133"/>
              <a:gd name="T32" fmla="*/ 960 w 1152"/>
              <a:gd name="T33" fmla="*/ 1012 h 1133"/>
              <a:gd name="T34" fmla="*/ 756 w 1152"/>
              <a:gd name="T35" fmla="*/ 994 h 1133"/>
              <a:gd name="T36" fmla="*/ 138 w 1152"/>
              <a:gd name="T37" fmla="*/ 893 h 1133"/>
              <a:gd name="T38" fmla="*/ 177 w 1152"/>
              <a:gd name="T39" fmla="*/ 830 h 1133"/>
              <a:gd name="T40" fmla="*/ 647 w 1152"/>
              <a:gd name="T41" fmla="*/ 774 h 1133"/>
              <a:gd name="T42" fmla="*/ 858 w 1152"/>
              <a:gd name="T43" fmla="*/ 893 h 1133"/>
              <a:gd name="T44" fmla="*/ 944 w 1152"/>
              <a:gd name="T45" fmla="*/ 762 h 1133"/>
              <a:gd name="T46" fmla="*/ 326 w 1152"/>
              <a:gd name="T47" fmla="*/ 746 h 1133"/>
              <a:gd name="T48" fmla="*/ 35 w 1152"/>
              <a:gd name="T49" fmla="*/ 732 h 1133"/>
              <a:gd name="T50" fmla="*/ 960 w 1152"/>
              <a:gd name="T51" fmla="*/ 428 h 1133"/>
              <a:gd name="T52" fmla="*/ 144 w 1152"/>
              <a:gd name="T53" fmla="*/ 1012 h 1133"/>
              <a:gd name="T54" fmla="*/ 96 w 1152"/>
              <a:gd name="T55" fmla="*/ 1012 h 1133"/>
              <a:gd name="T56" fmla="*/ 144 w 1152"/>
              <a:gd name="T57" fmla="*/ 1012 h 1133"/>
              <a:gd name="T58" fmla="*/ 898 w 1152"/>
              <a:gd name="T59" fmla="*/ 1012 h 1133"/>
              <a:gd name="T60" fmla="*/ 851 w 1152"/>
              <a:gd name="T61" fmla="*/ 1012 h 1133"/>
              <a:gd name="T62" fmla="*/ 192 w 1152"/>
              <a:gd name="T63" fmla="*/ 350 h 1133"/>
              <a:gd name="T64" fmla="*/ 759 w 1152"/>
              <a:gd name="T65" fmla="*/ 350 h 1133"/>
              <a:gd name="T66" fmla="*/ 821 w 1152"/>
              <a:gd name="T67" fmla="*/ 332 h 1133"/>
              <a:gd name="T68" fmla="*/ 776 w 1152"/>
              <a:gd name="T69" fmla="*/ 315 h 1133"/>
              <a:gd name="T70" fmla="*/ 515 w 1152"/>
              <a:gd name="T71" fmla="*/ 17 h 1133"/>
              <a:gd name="T72" fmla="*/ 480 w 1152"/>
              <a:gd name="T73" fmla="*/ 17 h 1133"/>
              <a:gd name="T74" fmla="*/ 219 w 1152"/>
              <a:gd name="T75" fmla="*/ 315 h 1133"/>
              <a:gd name="T76" fmla="*/ 174 w 1152"/>
              <a:gd name="T77" fmla="*/ 332 h 1133"/>
              <a:gd name="T78" fmla="*/ 497 w 1152"/>
              <a:gd name="T79" fmla="*/ 88 h 1133"/>
              <a:gd name="T80" fmla="*/ 254 w 1152"/>
              <a:gd name="T81" fmla="*/ 315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2" h="1133">
                <a:moveTo>
                  <a:pt x="1134" y="166"/>
                </a:moveTo>
                <a:cubicBezTo>
                  <a:pt x="1038" y="166"/>
                  <a:pt x="960" y="244"/>
                  <a:pt x="960" y="340"/>
                </a:cubicBezTo>
                <a:cubicBezTo>
                  <a:pt x="960" y="393"/>
                  <a:pt x="960" y="393"/>
                  <a:pt x="960" y="393"/>
                </a:cubicBezTo>
                <a:cubicBezTo>
                  <a:pt x="17" y="393"/>
                  <a:pt x="17" y="393"/>
                  <a:pt x="17" y="393"/>
                </a:cubicBezTo>
                <a:cubicBezTo>
                  <a:pt x="8" y="393"/>
                  <a:pt x="0" y="401"/>
                  <a:pt x="0" y="410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57"/>
                  <a:pt x="13" y="780"/>
                  <a:pt x="33" y="792"/>
                </a:cubicBezTo>
                <a:cubicBezTo>
                  <a:pt x="55" y="805"/>
                  <a:pt x="78" y="814"/>
                  <a:pt x="103" y="821"/>
                </a:cubicBezTo>
                <a:cubicBezTo>
                  <a:pt x="103" y="893"/>
                  <a:pt x="103" y="893"/>
                  <a:pt x="103" y="893"/>
                </a:cubicBezTo>
                <a:cubicBezTo>
                  <a:pt x="45" y="902"/>
                  <a:pt x="0" y="952"/>
                  <a:pt x="0" y="1012"/>
                </a:cubicBezTo>
                <a:cubicBezTo>
                  <a:pt x="0" y="1078"/>
                  <a:pt x="54" y="1133"/>
                  <a:pt x="120" y="1133"/>
                </a:cubicBezTo>
                <a:cubicBezTo>
                  <a:pt x="180" y="1133"/>
                  <a:pt x="231" y="1088"/>
                  <a:pt x="239" y="1030"/>
                </a:cubicBezTo>
                <a:cubicBezTo>
                  <a:pt x="756" y="1030"/>
                  <a:pt x="756" y="1030"/>
                  <a:pt x="756" y="1030"/>
                </a:cubicBezTo>
                <a:cubicBezTo>
                  <a:pt x="765" y="1088"/>
                  <a:pt x="815" y="1133"/>
                  <a:pt x="875" y="1133"/>
                </a:cubicBezTo>
                <a:cubicBezTo>
                  <a:pt x="941" y="1133"/>
                  <a:pt x="995" y="1078"/>
                  <a:pt x="995" y="1012"/>
                </a:cubicBezTo>
                <a:cubicBezTo>
                  <a:pt x="995" y="952"/>
                  <a:pt x="951" y="902"/>
                  <a:pt x="893" y="893"/>
                </a:cubicBezTo>
                <a:cubicBezTo>
                  <a:pt x="893" y="820"/>
                  <a:pt x="893" y="820"/>
                  <a:pt x="893" y="820"/>
                </a:cubicBezTo>
                <a:cubicBezTo>
                  <a:pt x="917" y="814"/>
                  <a:pt x="940" y="805"/>
                  <a:pt x="962" y="792"/>
                </a:cubicBezTo>
                <a:cubicBezTo>
                  <a:pt x="983" y="780"/>
                  <a:pt x="995" y="757"/>
                  <a:pt x="995" y="732"/>
                </a:cubicBezTo>
                <a:cubicBezTo>
                  <a:pt x="995" y="410"/>
                  <a:pt x="995" y="410"/>
                  <a:pt x="995" y="410"/>
                </a:cubicBezTo>
                <a:cubicBezTo>
                  <a:pt x="995" y="340"/>
                  <a:pt x="995" y="340"/>
                  <a:pt x="995" y="340"/>
                </a:cubicBezTo>
                <a:cubicBezTo>
                  <a:pt x="995" y="264"/>
                  <a:pt x="1058" y="201"/>
                  <a:pt x="1134" y="201"/>
                </a:cubicBezTo>
                <a:cubicBezTo>
                  <a:pt x="1144" y="201"/>
                  <a:pt x="1152" y="193"/>
                  <a:pt x="1152" y="184"/>
                </a:cubicBezTo>
                <a:cubicBezTo>
                  <a:pt x="1152" y="174"/>
                  <a:pt x="1144" y="166"/>
                  <a:pt x="1134" y="166"/>
                </a:cubicBezTo>
                <a:close/>
                <a:moveTo>
                  <a:pt x="120" y="1097"/>
                </a:moveTo>
                <a:cubicBezTo>
                  <a:pt x="73" y="1097"/>
                  <a:pt x="35" y="1059"/>
                  <a:pt x="35" y="1012"/>
                </a:cubicBezTo>
                <a:cubicBezTo>
                  <a:pt x="35" y="965"/>
                  <a:pt x="73" y="926"/>
                  <a:pt x="120" y="926"/>
                </a:cubicBezTo>
                <a:cubicBezTo>
                  <a:pt x="167" y="926"/>
                  <a:pt x="206" y="965"/>
                  <a:pt x="206" y="1012"/>
                </a:cubicBezTo>
                <a:cubicBezTo>
                  <a:pt x="206" y="1059"/>
                  <a:pt x="167" y="1097"/>
                  <a:pt x="120" y="1097"/>
                </a:cubicBezTo>
                <a:close/>
                <a:moveTo>
                  <a:pt x="960" y="1012"/>
                </a:moveTo>
                <a:cubicBezTo>
                  <a:pt x="960" y="1059"/>
                  <a:pt x="922" y="1097"/>
                  <a:pt x="875" y="1097"/>
                </a:cubicBezTo>
                <a:cubicBezTo>
                  <a:pt x="828" y="1097"/>
                  <a:pt x="790" y="1059"/>
                  <a:pt x="790" y="1012"/>
                </a:cubicBezTo>
                <a:cubicBezTo>
                  <a:pt x="790" y="965"/>
                  <a:pt x="828" y="926"/>
                  <a:pt x="875" y="926"/>
                </a:cubicBezTo>
                <a:cubicBezTo>
                  <a:pt x="922" y="926"/>
                  <a:pt x="960" y="965"/>
                  <a:pt x="960" y="1012"/>
                </a:cubicBezTo>
                <a:close/>
                <a:moveTo>
                  <a:pt x="858" y="893"/>
                </a:moveTo>
                <a:cubicBezTo>
                  <a:pt x="805" y="901"/>
                  <a:pt x="764" y="942"/>
                  <a:pt x="756" y="994"/>
                </a:cubicBezTo>
                <a:cubicBezTo>
                  <a:pt x="239" y="994"/>
                  <a:pt x="239" y="994"/>
                  <a:pt x="239" y="994"/>
                </a:cubicBezTo>
                <a:cubicBezTo>
                  <a:pt x="231" y="942"/>
                  <a:pt x="190" y="901"/>
                  <a:pt x="138" y="893"/>
                </a:cubicBezTo>
                <a:cubicBezTo>
                  <a:pt x="138" y="827"/>
                  <a:pt x="138" y="827"/>
                  <a:pt x="138" y="827"/>
                </a:cubicBezTo>
                <a:cubicBezTo>
                  <a:pt x="151" y="829"/>
                  <a:pt x="164" y="830"/>
                  <a:pt x="177" y="830"/>
                </a:cubicBezTo>
                <a:cubicBezTo>
                  <a:pt x="239" y="830"/>
                  <a:pt x="301" y="811"/>
                  <a:pt x="348" y="774"/>
                </a:cubicBezTo>
                <a:cubicBezTo>
                  <a:pt x="431" y="708"/>
                  <a:pt x="565" y="708"/>
                  <a:pt x="647" y="774"/>
                </a:cubicBezTo>
                <a:cubicBezTo>
                  <a:pt x="704" y="819"/>
                  <a:pt x="783" y="837"/>
                  <a:pt x="858" y="827"/>
                </a:cubicBezTo>
                <a:lnTo>
                  <a:pt x="858" y="893"/>
                </a:lnTo>
                <a:close/>
                <a:moveTo>
                  <a:pt x="960" y="732"/>
                </a:moveTo>
                <a:cubicBezTo>
                  <a:pt x="960" y="745"/>
                  <a:pt x="954" y="756"/>
                  <a:pt x="944" y="762"/>
                </a:cubicBezTo>
                <a:cubicBezTo>
                  <a:pt x="861" y="811"/>
                  <a:pt x="742" y="804"/>
                  <a:pt x="668" y="746"/>
                </a:cubicBezTo>
                <a:cubicBezTo>
                  <a:pt x="574" y="672"/>
                  <a:pt x="421" y="672"/>
                  <a:pt x="326" y="746"/>
                </a:cubicBezTo>
                <a:cubicBezTo>
                  <a:pt x="253" y="804"/>
                  <a:pt x="134" y="811"/>
                  <a:pt x="51" y="762"/>
                </a:cubicBezTo>
                <a:cubicBezTo>
                  <a:pt x="41" y="756"/>
                  <a:pt x="35" y="745"/>
                  <a:pt x="35" y="732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960" y="428"/>
                  <a:pt x="960" y="428"/>
                  <a:pt x="960" y="428"/>
                </a:cubicBezTo>
                <a:lnTo>
                  <a:pt x="960" y="732"/>
                </a:lnTo>
                <a:close/>
                <a:moveTo>
                  <a:pt x="144" y="1012"/>
                </a:moveTo>
                <a:cubicBezTo>
                  <a:pt x="144" y="1025"/>
                  <a:pt x="133" y="1036"/>
                  <a:pt x="120" y="1036"/>
                </a:cubicBezTo>
                <a:cubicBezTo>
                  <a:pt x="107" y="1036"/>
                  <a:pt x="96" y="1025"/>
                  <a:pt x="96" y="1012"/>
                </a:cubicBezTo>
                <a:cubicBezTo>
                  <a:pt x="96" y="999"/>
                  <a:pt x="107" y="989"/>
                  <a:pt x="120" y="989"/>
                </a:cubicBezTo>
                <a:cubicBezTo>
                  <a:pt x="133" y="989"/>
                  <a:pt x="144" y="999"/>
                  <a:pt x="144" y="1012"/>
                </a:cubicBezTo>
                <a:close/>
                <a:moveTo>
                  <a:pt x="875" y="989"/>
                </a:moveTo>
                <a:cubicBezTo>
                  <a:pt x="888" y="989"/>
                  <a:pt x="898" y="999"/>
                  <a:pt x="898" y="1012"/>
                </a:cubicBezTo>
                <a:cubicBezTo>
                  <a:pt x="898" y="1025"/>
                  <a:pt x="888" y="1036"/>
                  <a:pt x="875" y="1036"/>
                </a:cubicBezTo>
                <a:cubicBezTo>
                  <a:pt x="862" y="1036"/>
                  <a:pt x="851" y="1025"/>
                  <a:pt x="851" y="1012"/>
                </a:cubicBezTo>
                <a:cubicBezTo>
                  <a:pt x="851" y="999"/>
                  <a:pt x="862" y="989"/>
                  <a:pt x="875" y="989"/>
                </a:cubicBezTo>
                <a:close/>
                <a:moveTo>
                  <a:pt x="192" y="350"/>
                </a:moveTo>
                <a:cubicBezTo>
                  <a:pt x="236" y="350"/>
                  <a:pt x="236" y="350"/>
                  <a:pt x="236" y="350"/>
                </a:cubicBezTo>
                <a:cubicBezTo>
                  <a:pt x="759" y="350"/>
                  <a:pt x="759" y="350"/>
                  <a:pt x="759" y="350"/>
                </a:cubicBezTo>
                <a:cubicBezTo>
                  <a:pt x="803" y="350"/>
                  <a:pt x="803" y="350"/>
                  <a:pt x="803" y="350"/>
                </a:cubicBezTo>
                <a:cubicBezTo>
                  <a:pt x="813" y="350"/>
                  <a:pt x="821" y="342"/>
                  <a:pt x="821" y="332"/>
                </a:cubicBezTo>
                <a:cubicBezTo>
                  <a:pt x="821" y="323"/>
                  <a:pt x="813" y="315"/>
                  <a:pt x="803" y="315"/>
                </a:cubicBezTo>
                <a:cubicBezTo>
                  <a:pt x="776" y="315"/>
                  <a:pt x="776" y="315"/>
                  <a:pt x="776" y="315"/>
                </a:cubicBezTo>
                <a:cubicBezTo>
                  <a:pt x="767" y="175"/>
                  <a:pt x="655" y="63"/>
                  <a:pt x="515" y="54"/>
                </a:cubicBezTo>
                <a:cubicBezTo>
                  <a:pt x="515" y="17"/>
                  <a:pt x="515" y="17"/>
                  <a:pt x="515" y="17"/>
                </a:cubicBezTo>
                <a:cubicBezTo>
                  <a:pt x="515" y="8"/>
                  <a:pt x="507" y="0"/>
                  <a:pt x="497" y="0"/>
                </a:cubicBezTo>
                <a:cubicBezTo>
                  <a:pt x="488" y="0"/>
                  <a:pt x="480" y="8"/>
                  <a:pt x="480" y="17"/>
                </a:cubicBezTo>
                <a:cubicBezTo>
                  <a:pt x="480" y="54"/>
                  <a:pt x="480" y="54"/>
                  <a:pt x="480" y="54"/>
                </a:cubicBezTo>
                <a:cubicBezTo>
                  <a:pt x="340" y="63"/>
                  <a:pt x="228" y="175"/>
                  <a:pt x="219" y="315"/>
                </a:cubicBezTo>
                <a:cubicBezTo>
                  <a:pt x="192" y="315"/>
                  <a:pt x="192" y="315"/>
                  <a:pt x="192" y="315"/>
                </a:cubicBezTo>
                <a:cubicBezTo>
                  <a:pt x="182" y="315"/>
                  <a:pt x="174" y="323"/>
                  <a:pt x="174" y="332"/>
                </a:cubicBezTo>
                <a:cubicBezTo>
                  <a:pt x="174" y="342"/>
                  <a:pt x="182" y="350"/>
                  <a:pt x="192" y="350"/>
                </a:cubicBezTo>
                <a:close/>
                <a:moveTo>
                  <a:pt x="497" y="88"/>
                </a:moveTo>
                <a:cubicBezTo>
                  <a:pt x="626" y="88"/>
                  <a:pt x="732" y="188"/>
                  <a:pt x="741" y="315"/>
                </a:cubicBezTo>
                <a:cubicBezTo>
                  <a:pt x="254" y="315"/>
                  <a:pt x="254" y="315"/>
                  <a:pt x="254" y="315"/>
                </a:cubicBezTo>
                <a:cubicBezTo>
                  <a:pt x="263" y="188"/>
                  <a:pt x="369" y="88"/>
                  <a:pt x="497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12">
            <a:extLst>
              <a:ext uri="{FF2B5EF4-FFF2-40B4-BE49-F238E27FC236}">
                <a16:creationId xmlns:a16="http://schemas.microsoft.com/office/drawing/2014/main" id="{E6BDAD65-717E-01C4-779B-0707F46B4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 rot="16200000">
            <a:off x="1113580" y="4042305"/>
            <a:ext cx="467122" cy="526326"/>
          </a:xfrm>
          <a:custGeom>
            <a:avLst/>
            <a:gdLst>
              <a:gd name="T0" fmla="*/ 1280 w 1709"/>
              <a:gd name="T1" fmla="*/ 192 h 2309"/>
              <a:gd name="T2" fmla="*/ 1280 w 1709"/>
              <a:gd name="T3" fmla="*/ 455 h 2309"/>
              <a:gd name="T4" fmla="*/ 1400 w 1709"/>
              <a:gd name="T5" fmla="*/ 439 h 2309"/>
              <a:gd name="T6" fmla="*/ 214 w 1709"/>
              <a:gd name="T7" fmla="*/ 669 h 2309"/>
              <a:gd name="T8" fmla="*/ 251 w 1709"/>
              <a:gd name="T9" fmla="*/ 1480 h 2309"/>
              <a:gd name="T10" fmla="*/ 278 w 1709"/>
              <a:gd name="T11" fmla="*/ 1416 h 2309"/>
              <a:gd name="T12" fmla="*/ 639 w 1709"/>
              <a:gd name="T13" fmla="*/ 585 h 2309"/>
              <a:gd name="T14" fmla="*/ 655 w 1709"/>
              <a:gd name="T15" fmla="*/ 616 h 2309"/>
              <a:gd name="T16" fmla="*/ 714 w 1709"/>
              <a:gd name="T17" fmla="*/ 790 h 2309"/>
              <a:gd name="T18" fmla="*/ 841 w 1709"/>
              <a:gd name="T19" fmla="*/ 1297 h 2309"/>
              <a:gd name="T20" fmla="*/ 879 w 1709"/>
              <a:gd name="T21" fmla="*/ 1528 h 2309"/>
              <a:gd name="T22" fmla="*/ 1642 w 1709"/>
              <a:gd name="T23" fmla="*/ 40 h 2309"/>
              <a:gd name="T24" fmla="*/ 1609 w 1709"/>
              <a:gd name="T25" fmla="*/ 19 h 2309"/>
              <a:gd name="T26" fmla="*/ 1577 w 1709"/>
              <a:gd name="T27" fmla="*/ 6 h 2309"/>
              <a:gd name="T28" fmla="*/ 1530 w 1709"/>
              <a:gd name="T29" fmla="*/ 0 h 2309"/>
              <a:gd name="T30" fmla="*/ 542 w 1709"/>
              <a:gd name="T31" fmla="*/ 5 h 2309"/>
              <a:gd name="T32" fmla="*/ 511 w 1709"/>
              <a:gd name="T33" fmla="*/ 15 h 2309"/>
              <a:gd name="T34" fmla="*/ 486 w 1709"/>
              <a:gd name="T35" fmla="*/ 29 h 2309"/>
              <a:gd name="T36" fmla="*/ 451 w 1709"/>
              <a:gd name="T37" fmla="*/ 58 h 2309"/>
              <a:gd name="T38" fmla="*/ 150 w 1709"/>
              <a:gd name="T39" fmla="*/ 407 h 2309"/>
              <a:gd name="T40" fmla="*/ 113 w 1709"/>
              <a:gd name="T41" fmla="*/ 417 h 2309"/>
              <a:gd name="T42" fmla="*/ 89 w 1709"/>
              <a:gd name="T43" fmla="*/ 429 h 2309"/>
              <a:gd name="T44" fmla="*/ 48 w 1709"/>
              <a:gd name="T45" fmla="*/ 461 h 2309"/>
              <a:gd name="T46" fmla="*/ 53 w 1709"/>
              <a:gd name="T47" fmla="*/ 2257 h 2309"/>
              <a:gd name="T48" fmla="*/ 81 w 1709"/>
              <a:gd name="T49" fmla="*/ 2280 h 2309"/>
              <a:gd name="T50" fmla="*/ 107 w 1709"/>
              <a:gd name="T51" fmla="*/ 2294 h 2309"/>
              <a:gd name="T52" fmla="*/ 138 w 1709"/>
              <a:gd name="T53" fmla="*/ 2304 h 2309"/>
              <a:gd name="T54" fmla="*/ 1125 w 1709"/>
              <a:gd name="T55" fmla="*/ 2309 h 2309"/>
              <a:gd name="T56" fmla="*/ 1172 w 1709"/>
              <a:gd name="T57" fmla="*/ 2303 h 2309"/>
              <a:gd name="T58" fmla="*/ 1201 w 1709"/>
              <a:gd name="T59" fmla="*/ 2292 h 2309"/>
              <a:gd name="T60" fmla="*/ 1224 w 1709"/>
              <a:gd name="T61" fmla="*/ 2279 h 2309"/>
              <a:gd name="T62" fmla="*/ 1256 w 1709"/>
              <a:gd name="T63" fmla="*/ 2252 h 2309"/>
              <a:gd name="T64" fmla="*/ 1549 w 1709"/>
              <a:gd name="T65" fmla="*/ 1903 h 2309"/>
              <a:gd name="T66" fmla="*/ 1589 w 1709"/>
              <a:gd name="T67" fmla="*/ 1894 h 2309"/>
              <a:gd name="T68" fmla="*/ 1614 w 1709"/>
              <a:gd name="T69" fmla="*/ 1883 h 2309"/>
              <a:gd name="T70" fmla="*/ 1642 w 1709"/>
              <a:gd name="T71" fmla="*/ 1865 h 2309"/>
              <a:gd name="T72" fmla="*/ 1709 w 1709"/>
              <a:gd name="T73" fmla="*/ 1726 h 2309"/>
              <a:gd name="T74" fmla="*/ 1179 w 1709"/>
              <a:gd name="T75" fmla="*/ 2219 h 2309"/>
              <a:gd name="T76" fmla="*/ 984 w 1709"/>
              <a:gd name="T77" fmla="*/ 1905 h 2309"/>
              <a:gd name="T78" fmla="*/ 452 w 1709"/>
              <a:gd name="T79" fmla="*/ 1848 h 2309"/>
              <a:gd name="T80" fmla="*/ 485 w 1709"/>
              <a:gd name="T81" fmla="*/ 1875 h 2309"/>
              <a:gd name="T82" fmla="*/ 507 w 1709"/>
              <a:gd name="T83" fmla="*/ 1888 h 2309"/>
              <a:gd name="T84" fmla="*/ 536 w 1709"/>
              <a:gd name="T85" fmla="*/ 1898 h 2309"/>
              <a:gd name="T86" fmla="*/ 583 w 1709"/>
              <a:gd name="T87" fmla="*/ 1905 h 2309"/>
              <a:gd name="T88" fmla="*/ 117 w 1709"/>
              <a:gd name="T89" fmla="*/ 2214 h 2309"/>
              <a:gd name="T90" fmla="*/ 404 w 1709"/>
              <a:gd name="T91" fmla="*/ 1726 h 2309"/>
              <a:gd name="T92" fmla="*/ 503 w 1709"/>
              <a:gd name="T93" fmla="*/ 112 h 2309"/>
              <a:gd name="T94" fmla="*/ 1592 w 1709"/>
              <a:gd name="T95" fmla="*/ 1809 h 2309"/>
              <a:gd name="T96" fmla="*/ 529 w 1709"/>
              <a:gd name="T97" fmla="*/ 1815 h 2309"/>
              <a:gd name="T98" fmla="*/ 905 w 1709"/>
              <a:gd name="T99" fmla="*/ 449 h 2309"/>
              <a:gd name="T100" fmla="*/ 1474 w 1709"/>
              <a:gd name="T101" fmla="*/ 1414 h 2309"/>
              <a:gd name="T102" fmla="*/ 1332 w 1709"/>
              <a:gd name="T103" fmla="*/ 1481 h 2309"/>
              <a:gd name="T104" fmla="*/ 1332 w 1709"/>
              <a:gd name="T105" fmla="*/ 1556 h 2309"/>
              <a:gd name="T106" fmla="*/ 841 w 1709"/>
              <a:gd name="T107" fmla="*/ 1135 h 2309"/>
              <a:gd name="T108" fmla="*/ 880 w 1709"/>
              <a:gd name="T109" fmla="*/ 1172 h 2309"/>
              <a:gd name="T110" fmla="*/ 879 w 1709"/>
              <a:gd name="T111" fmla="*/ 548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09" h="2309">
                <a:moveTo>
                  <a:pt x="1280" y="530"/>
                </a:moveTo>
                <a:cubicBezTo>
                  <a:pt x="1384" y="530"/>
                  <a:pt x="1384" y="530"/>
                  <a:pt x="1384" y="530"/>
                </a:cubicBezTo>
                <a:cubicBezTo>
                  <a:pt x="1434" y="530"/>
                  <a:pt x="1474" y="489"/>
                  <a:pt x="1474" y="439"/>
                </a:cubicBezTo>
                <a:cubicBezTo>
                  <a:pt x="1474" y="282"/>
                  <a:pt x="1474" y="282"/>
                  <a:pt x="1474" y="282"/>
                </a:cubicBezTo>
                <a:cubicBezTo>
                  <a:pt x="1474" y="232"/>
                  <a:pt x="1434" y="192"/>
                  <a:pt x="1384" y="192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30" y="192"/>
                  <a:pt x="1190" y="232"/>
                  <a:pt x="1190" y="282"/>
                </a:cubicBezTo>
                <a:cubicBezTo>
                  <a:pt x="1190" y="439"/>
                  <a:pt x="1190" y="439"/>
                  <a:pt x="1190" y="439"/>
                </a:cubicBezTo>
                <a:cubicBezTo>
                  <a:pt x="1190" y="489"/>
                  <a:pt x="1230" y="530"/>
                  <a:pt x="1280" y="530"/>
                </a:cubicBezTo>
                <a:close/>
                <a:moveTo>
                  <a:pt x="1400" y="439"/>
                </a:moveTo>
                <a:cubicBezTo>
                  <a:pt x="1400" y="448"/>
                  <a:pt x="1393" y="455"/>
                  <a:pt x="1384" y="455"/>
                </a:cubicBezTo>
                <a:cubicBezTo>
                  <a:pt x="1280" y="455"/>
                  <a:pt x="1280" y="455"/>
                  <a:pt x="1280" y="455"/>
                </a:cubicBezTo>
                <a:cubicBezTo>
                  <a:pt x="1272" y="455"/>
                  <a:pt x="1265" y="448"/>
                  <a:pt x="1265" y="439"/>
                </a:cubicBezTo>
                <a:cubicBezTo>
                  <a:pt x="1265" y="282"/>
                  <a:pt x="1265" y="282"/>
                  <a:pt x="1265" y="282"/>
                </a:cubicBezTo>
                <a:cubicBezTo>
                  <a:pt x="1265" y="273"/>
                  <a:pt x="1272" y="267"/>
                  <a:pt x="1280" y="267"/>
                </a:cubicBezTo>
                <a:cubicBezTo>
                  <a:pt x="1384" y="267"/>
                  <a:pt x="1384" y="267"/>
                  <a:pt x="1384" y="267"/>
                </a:cubicBezTo>
                <a:cubicBezTo>
                  <a:pt x="1393" y="267"/>
                  <a:pt x="1400" y="273"/>
                  <a:pt x="1400" y="282"/>
                </a:cubicBezTo>
                <a:lnTo>
                  <a:pt x="1400" y="439"/>
                </a:lnTo>
                <a:close/>
                <a:moveTo>
                  <a:pt x="289" y="669"/>
                </a:moveTo>
                <a:cubicBezTo>
                  <a:pt x="289" y="1092"/>
                  <a:pt x="289" y="1092"/>
                  <a:pt x="289" y="1092"/>
                </a:cubicBezTo>
                <a:cubicBezTo>
                  <a:pt x="289" y="1112"/>
                  <a:pt x="272" y="1129"/>
                  <a:pt x="252" y="1129"/>
                </a:cubicBezTo>
                <a:cubicBezTo>
                  <a:pt x="242" y="1129"/>
                  <a:pt x="232" y="1125"/>
                  <a:pt x="225" y="1118"/>
                </a:cubicBezTo>
                <a:cubicBezTo>
                  <a:pt x="218" y="1111"/>
                  <a:pt x="214" y="1101"/>
                  <a:pt x="214" y="1092"/>
                </a:cubicBezTo>
                <a:cubicBezTo>
                  <a:pt x="214" y="669"/>
                  <a:pt x="214" y="669"/>
                  <a:pt x="214" y="669"/>
                </a:cubicBezTo>
                <a:cubicBezTo>
                  <a:pt x="214" y="648"/>
                  <a:pt x="231" y="631"/>
                  <a:pt x="252" y="631"/>
                </a:cubicBezTo>
                <a:cubicBezTo>
                  <a:pt x="272" y="631"/>
                  <a:pt x="289" y="648"/>
                  <a:pt x="289" y="669"/>
                </a:cubicBezTo>
                <a:close/>
                <a:moveTo>
                  <a:pt x="278" y="1416"/>
                </a:moveTo>
                <a:cubicBezTo>
                  <a:pt x="285" y="1422"/>
                  <a:pt x="289" y="1432"/>
                  <a:pt x="289" y="1442"/>
                </a:cubicBezTo>
                <a:cubicBezTo>
                  <a:pt x="289" y="1451"/>
                  <a:pt x="285" y="1461"/>
                  <a:pt x="278" y="1468"/>
                </a:cubicBezTo>
                <a:cubicBezTo>
                  <a:pt x="272" y="1475"/>
                  <a:pt x="262" y="1480"/>
                  <a:pt x="251" y="1480"/>
                </a:cubicBezTo>
                <a:cubicBezTo>
                  <a:pt x="241" y="1480"/>
                  <a:pt x="231" y="1475"/>
                  <a:pt x="225" y="1468"/>
                </a:cubicBezTo>
                <a:cubicBezTo>
                  <a:pt x="218" y="1461"/>
                  <a:pt x="214" y="1451"/>
                  <a:pt x="214" y="1442"/>
                </a:cubicBezTo>
                <a:cubicBezTo>
                  <a:pt x="214" y="1433"/>
                  <a:pt x="218" y="1423"/>
                  <a:pt x="225" y="1416"/>
                </a:cubicBezTo>
                <a:cubicBezTo>
                  <a:pt x="232" y="1409"/>
                  <a:pt x="241" y="1405"/>
                  <a:pt x="252" y="1405"/>
                </a:cubicBezTo>
                <a:cubicBezTo>
                  <a:pt x="252" y="1405"/>
                  <a:pt x="252" y="1405"/>
                  <a:pt x="252" y="1405"/>
                </a:cubicBezTo>
                <a:cubicBezTo>
                  <a:pt x="262" y="1405"/>
                  <a:pt x="271" y="1409"/>
                  <a:pt x="278" y="1416"/>
                </a:cubicBezTo>
                <a:close/>
                <a:moveTo>
                  <a:pt x="289" y="1267"/>
                </a:moveTo>
                <a:cubicBezTo>
                  <a:pt x="289" y="1287"/>
                  <a:pt x="272" y="1304"/>
                  <a:pt x="251" y="1304"/>
                </a:cubicBezTo>
                <a:cubicBezTo>
                  <a:pt x="231" y="1304"/>
                  <a:pt x="214" y="1287"/>
                  <a:pt x="214" y="1267"/>
                </a:cubicBezTo>
                <a:cubicBezTo>
                  <a:pt x="214" y="1246"/>
                  <a:pt x="231" y="1229"/>
                  <a:pt x="251" y="1229"/>
                </a:cubicBezTo>
                <a:cubicBezTo>
                  <a:pt x="272" y="1229"/>
                  <a:pt x="289" y="1246"/>
                  <a:pt x="289" y="1267"/>
                </a:cubicBezTo>
                <a:close/>
                <a:moveTo>
                  <a:pt x="639" y="585"/>
                </a:moveTo>
                <a:cubicBezTo>
                  <a:pt x="639" y="229"/>
                  <a:pt x="639" y="229"/>
                  <a:pt x="639" y="229"/>
                </a:cubicBezTo>
                <a:cubicBezTo>
                  <a:pt x="639" y="208"/>
                  <a:pt x="656" y="192"/>
                  <a:pt x="677" y="192"/>
                </a:cubicBezTo>
                <a:cubicBezTo>
                  <a:pt x="697" y="192"/>
                  <a:pt x="714" y="209"/>
                  <a:pt x="714" y="229"/>
                </a:cubicBezTo>
                <a:cubicBezTo>
                  <a:pt x="714" y="585"/>
                  <a:pt x="714" y="585"/>
                  <a:pt x="714" y="585"/>
                </a:cubicBezTo>
                <a:cubicBezTo>
                  <a:pt x="714" y="606"/>
                  <a:pt x="697" y="623"/>
                  <a:pt x="677" y="623"/>
                </a:cubicBezTo>
                <a:cubicBezTo>
                  <a:pt x="669" y="623"/>
                  <a:pt x="662" y="621"/>
                  <a:pt x="655" y="616"/>
                </a:cubicBezTo>
                <a:cubicBezTo>
                  <a:pt x="645" y="609"/>
                  <a:pt x="639" y="598"/>
                  <a:pt x="639" y="585"/>
                </a:cubicBezTo>
                <a:close/>
                <a:moveTo>
                  <a:pt x="639" y="1321"/>
                </a:moveTo>
                <a:cubicBezTo>
                  <a:pt x="639" y="790"/>
                  <a:pt x="639" y="790"/>
                  <a:pt x="639" y="790"/>
                </a:cubicBezTo>
                <a:cubicBezTo>
                  <a:pt x="639" y="777"/>
                  <a:pt x="645" y="766"/>
                  <a:pt x="655" y="759"/>
                </a:cubicBezTo>
                <a:cubicBezTo>
                  <a:pt x="662" y="755"/>
                  <a:pt x="669" y="752"/>
                  <a:pt x="677" y="752"/>
                </a:cubicBezTo>
                <a:cubicBezTo>
                  <a:pt x="697" y="752"/>
                  <a:pt x="714" y="769"/>
                  <a:pt x="714" y="790"/>
                </a:cubicBezTo>
                <a:cubicBezTo>
                  <a:pt x="714" y="1321"/>
                  <a:pt x="714" y="1321"/>
                  <a:pt x="714" y="1321"/>
                </a:cubicBezTo>
                <a:cubicBezTo>
                  <a:pt x="714" y="1341"/>
                  <a:pt x="697" y="1358"/>
                  <a:pt x="677" y="1358"/>
                </a:cubicBezTo>
                <a:cubicBezTo>
                  <a:pt x="669" y="1358"/>
                  <a:pt x="662" y="1356"/>
                  <a:pt x="655" y="1351"/>
                </a:cubicBezTo>
                <a:cubicBezTo>
                  <a:pt x="645" y="1344"/>
                  <a:pt x="639" y="1333"/>
                  <a:pt x="639" y="1321"/>
                </a:cubicBezTo>
                <a:close/>
                <a:moveTo>
                  <a:pt x="841" y="1490"/>
                </a:moveTo>
                <a:cubicBezTo>
                  <a:pt x="841" y="1297"/>
                  <a:pt x="841" y="1297"/>
                  <a:pt x="841" y="1297"/>
                </a:cubicBezTo>
                <a:cubicBezTo>
                  <a:pt x="841" y="1276"/>
                  <a:pt x="858" y="1259"/>
                  <a:pt x="879" y="1259"/>
                </a:cubicBezTo>
                <a:cubicBezTo>
                  <a:pt x="880" y="1259"/>
                  <a:pt x="880" y="1259"/>
                  <a:pt x="880" y="1259"/>
                </a:cubicBezTo>
                <a:cubicBezTo>
                  <a:pt x="899" y="1260"/>
                  <a:pt x="916" y="1276"/>
                  <a:pt x="916" y="1297"/>
                </a:cubicBezTo>
                <a:cubicBezTo>
                  <a:pt x="916" y="1490"/>
                  <a:pt x="916" y="1490"/>
                  <a:pt x="916" y="1490"/>
                </a:cubicBezTo>
                <a:cubicBezTo>
                  <a:pt x="916" y="1511"/>
                  <a:pt x="899" y="1528"/>
                  <a:pt x="880" y="1528"/>
                </a:cubicBezTo>
                <a:cubicBezTo>
                  <a:pt x="879" y="1528"/>
                  <a:pt x="879" y="1528"/>
                  <a:pt x="879" y="1528"/>
                </a:cubicBezTo>
                <a:cubicBezTo>
                  <a:pt x="858" y="1528"/>
                  <a:pt x="841" y="1512"/>
                  <a:pt x="841" y="1490"/>
                </a:cubicBezTo>
                <a:close/>
                <a:moveTo>
                  <a:pt x="1662" y="58"/>
                </a:moveTo>
                <a:cubicBezTo>
                  <a:pt x="1660" y="57"/>
                  <a:pt x="1660" y="57"/>
                  <a:pt x="1660" y="57"/>
                </a:cubicBezTo>
                <a:cubicBezTo>
                  <a:pt x="1659" y="55"/>
                  <a:pt x="1657" y="53"/>
                  <a:pt x="1656" y="52"/>
                </a:cubicBezTo>
                <a:cubicBezTo>
                  <a:pt x="1653" y="49"/>
                  <a:pt x="1650" y="46"/>
                  <a:pt x="1648" y="44"/>
                </a:cubicBezTo>
                <a:cubicBezTo>
                  <a:pt x="1646" y="43"/>
                  <a:pt x="1644" y="41"/>
                  <a:pt x="1642" y="40"/>
                </a:cubicBezTo>
                <a:cubicBezTo>
                  <a:pt x="1640" y="38"/>
                  <a:pt x="1637" y="36"/>
                  <a:pt x="1634" y="34"/>
                </a:cubicBezTo>
                <a:cubicBezTo>
                  <a:pt x="1632" y="32"/>
                  <a:pt x="1630" y="31"/>
                  <a:pt x="1627" y="29"/>
                </a:cubicBezTo>
                <a:cubicBezTo>
                  <a:pt x="1625" y="27"/>
                  <a:pt x="1622" y="26"/>
                  <a:pt x="1620" y="24"/>
                </a:cubicBezTo>
                <a:cubicBezTo>
                  <a:pt x="1619" y="24"/>
                  <a:pt x="1619" y="24"/>
                  <a:pt x="1619" y="24"/>
                </a:cubicBezTo>
                <a:cubicBezTo>
                  <a:pt x="1617" y="23"/>
                  <a:pt x="1615" y="21"/>
                  <a:pt x="1613" y="21"/>
                </a:cubicBezTo>
                <a:cubicBezTo>
                  <a:pt x="1612" y="20"/>
                  <a:pt x="1610" y="19"/>
                  <a:pt x="1609" y="19"/>
                </a:cubicBezTo>
                <a:cubicBezTo>
                  <a:pt x="1608" y="18"/>
                  <a:pt x="1607" y="17"/>
                  <a:pt x="1606" y="17"/>
                </a:cubicBezTo>
                <a:cubicBezTo>
                  <a:pt x="1604" y="16"/>
                  <a:pt x="1603" y="16"/>
                  <a:pt x="1602" y="15"/>
                </a:cubicBezTo>
                <a:cubicBezTo>
                  <a:pt x="1600" y="14"/>
                  <a:pt x="1598" y="13"/>
                  <a:pt x="1596" y="13"/>
                </a:cubicBezTo>
                <a:cubicBezTo>
                  <a:pt x="1595" y="12"/>
                  <a:pt x="1595" y="12"/>
                  <a:pt x="1594" y="12"/>
                </a:cubicBezTo>
                <a:cubicBezTo>
                  <a:pt x="1592" y="11"/>
                  <a:pt x="1590" y="10"/>
                  <a:pt x="1587" y="10"/>
                </a:cubicBezTo>
                <a:cubicBezTo>
                  <a:pt x="1584" y="8"/>
                  <a:pt x="1581" y="7"/>
                  <a:pt x="1577" y="6"/>
                </a:cubicBezTo>
                <a:cubicBezTo>
                  <a:pt x="1575" y="6"/>
                  <a:pt x="1573" y="5"/>
                  <a:pt x="1571" y="5"/>
                </a:cubicBezTo>
                <a:cubicBezTo>
                  <a:pt x="1569" y="4"/>
                  <a:pt x="1568" y="4"/>
                  <a:pt x="1566" y="4"/>
                </a:cubicBezTo>
                <a:cubicBezTo>
                  <a:pt x="1564" y="3"/>
                  <a:pt x="1561" y="3"/>
                  <a:pt x="1559" y="2"/>
                </a:cubicBezTo>
                <a:cubicBezTo>
                  <a:pt x="1556" y="2"/>
                  <a:pt x="1553" y="1"/>
                  <a:pt x="1549" y="1"/>
                </a:cubicBezTo>
                <a:cubicBezTo>
                  <a:pt x="1547" y="1"/>
                  <a:pt x="1545" y="1"/>
                  <a:pt x="1543" y="1"/>
                </a:cubicBezTo>
                <a:cubicBezTo>
                  <a:pt x="1538" y="0"/>
                  <a:pt x="1534" y="0"/>
                  <a:pt x="1530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79" y="0"/>
                  <a:pt x="575" y="0"/>
                  <a:pt x="570" y="1"/>
                </a:cubicBezTo>
                <a:cubicBezTo>
                  <a:pt x="568" y="1"/>
                  <a:pt x="566" y="1"/>
                  <a:pt x="564" y="1"/>
                </a:cubicBezTo>
                <a:cubicBezTo>
                  <a:pt x="560" y="1"/>
                  <a:pt x="557" y="2"/>
                  <a:pt x="554" y="2"/>
                </a:cubicBezTo>
                <a:cubicBezTo>
                  <a:pt x="552" y="3"/>
                  <a:pt x="549" y="3"/>
                  <a:pt x="547" y="4"/>
                </a:cubicBezTo>
                <a:cubicBezTo>
                  <a:pt x="545" y="4"/>
                  <a:pt x="544" y="4"/>
                  <a:pt x="542" y="5"/>
                </a:cubicBezTo>
                <a:cubicBezTo>
                  <a:pt x="540" y="5"/>
                  <a:pt x="538" y="6"/>
                  <a:pt x="536" y="6"/>
                </a:cubicBezTo>
                <a:cubicBezTo>
                  <a:pt x="532" y="7"/>
                  <a:pt x="529" y="8"/>
                  <a:pt x="526" y="10"/>
                </a:cubicBezTo>
                <a:cubicBezTo>
                  <a:pt x="523" y="10"/>
                  <a:pt x="521" y="11"/>
                  <a:pt x="518" y="12"/>
                </a:cubicBezTo>
                <a:cubicBezTo>
                  <a:pt x="518" y="12"/>
                  <a:pt x="518" y="12"/>
                  <a:pt x="517" y="13"/>
                </a:cubicBezTo>
                <a:cubicBezTo>
                  <a:pt x="517" y="13"/>
                  <a:pt x="517" y="13"/>
                  <a:pt x="517" y="13"/>
                </a:cubicBezTo>
                <a:cubicBezTo>
                  <a:pt x="515" y="13"/>
                  <a:pt x="513" y="14"/>
                  <a:pt x="511" y="15"/>
                </a:cubicBezTo>
                <a:cubicBezTo>
                  <a:pt x="510" y="16"/>
                  <a:pt x="509" y="16"/>
                  <a:pt x="507" y="17"/>
                </a:cubicBezTo>
                <a:cubicBezTo>
                  <a:pt x="506" y="17"/>
                  <a:pt x="505" y="18"/>
                  <a:pt x="504" y="19"/>
                </a:cubicBezTo>
                <a:cubicBezTo>
                  <a:pt x="503" y="19"/>
                  <a:pt x="501" y="20"/>
                  <a:pt x="500" y="20"/>
                </a:cubicBezTo>
                <a:cubicBezTo>
                  <a:pt x="498" y="21"/>
                  <a:pt x="496" y="23"/>
                  <a:pt x="494" y="24"/>
                </a:cubicBezTo>
                <a:cubicBezTo>
                  <a:pt x="493" y="24"/>
                  <a:pt x="493" y="24"/>
                  <a:pt x="493" y="24"/>
                </a:cubicBezTo>
                <a:cubicBezTo>
                  <a:pt x="491" y="26"/>
                  <a:pt x="488" y="27"/>
                  <a:pt x="486" y="29"/>
                </a:cubicBezTo>
                <a:cubicBezTo>
                  <a:pt x="483" y="31"/>
                  <a:pt x="481" y="32"/>
                  <a:pt x="479" y="34"/>
                </a:cubicBezTo>
                <a:cubicBezTo>
                  <a:pt x="476" y="36"/>
                  <a:pt x="473" y="38"/>
                  <a:pt x="471" y="40"/>
                </a:cubicBezTo>
                <a:cubicBezTo>
                  <a:pt x="469" y="41"/>
                  <a:pt x="467" y="43"/>
                  <a:pt x="465" y="44"/>
                </a:cubicBezTo>
                <a:cubicBezTo>
                  <a:pt x="463" y="46"/>
                  <a:pt x="460" y="49"/>
                  <a:pt x="457" y="52"/>
                </a:cubicBezTo>
                <a:cubicBezTo>
                  <a:pt x="456" y="53"/>
                  <a:pt x="454" y="55"/>
                  <a:pt x="452" y="57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21" y="91"/>
                  <a:pt x="404" y="134"/>
                  <a:pt x="404" y="179"/>
                </a:cubicBezTo>
                <a:cubicBezTo>
                  <a:pt x="404" y="404"/>
                  <a:pt x="404" y="404"/>
                  <a:pt x="404" y="404"/>
                </a:cubicBezTo>
                <a:cubicBezTo>
                  <a:pt x="179" y="404"/>
                  <a:pt x="179" y="404"/>
                  <a:pt x="179" y="404"/>
                </a:cubicBezTo>
                <a:cubicBezTo>
                  <a:pt x="175" y="404"/>
                  <a:pt x="170" y="404"/>
                  <a:pt x="166" y="405"/>
                </a:cubicBezTo>
                <a:cubicBezTo>
                  <a:pt x="164" y="405"/>
                  <a:pt x="162" y="405"/>
                  <a:pt x="160" y="405"/>
                </a:cubicBezTo>
                <a:cubicBezTo>
                  <a:pt x="156" y="406"/>
                  <a:pt x="153" y="406"/>
                  <a:pt x="150" y="407"/>
                </a:cubicBezTo>
                <a:cubicBezTo>
                  <a:pt x="148" y="407"/>
                  <a:pt x="145" y="408"/>
                  <a:pt x="142" y="408"/>
                </a:cubicBezTo>
                <a:cubicBezTo>
                  <a:pt x="141" y="408"/>
                  <a:pt x="139" y="409"/>
                  <a:pt x="138" y="409"/>
                </a:cubicBezTo>
                <a:cubicBezTo>
                  <a:pt x="136" y="410"/>
                  <a:pt x="134" y="410"/>
                  <a:pt x="132" y="411"/>
                </a:cubicBezTo>
                <a:cubicBezTo>
                  <a:pt x="128" y="412"/>
                  <a:pt x="124" y="413"/>
                  <a:pt x="121" y="414"/>
                </a:cubicBezTo>
                <a:cubicBezTo>
                  <a:pt x="119" y="415"/>
                  <a:pt x="117" y="415"/>
                  <a:pt x="114" y="416"/>
                </a:cubicBezTo>
                <a:cubicBezTo>
                  <a:pt x="114" y="417"/>
                  <a:pt x="114" y="417"/>
                  <a:pt x="113" y="417"/>
                </a:cubicBezTo>
                <a:cubicBezTo>
                  <a:pt x="111" y="418"/>
                  <a:pt x="109" y="418"/>
                  <a:pt x="107" y="419"/>
                </a:cubicBezTo>
                <a:cubicBezTo>
                  <a:pt x="106" y="420"/>
                  <a:pt x="104" y="421"/>
                  <a:pt x="103" y="421"/>
                </a:cubicBezTo>
                <a:cubicBezTo>
                  <a:pt x="102" y="422"/>
                  <a:pt x="101" y="422"/>
                  <a:pt x="100" y="423"/>
                </a:cubicBezTo>
                <a:cubicBezTo>
                  <a:pt x="98" y="423"/>
                  <a:pt x="97" y="424"/>
                  <a:pt x="96" y="425"/>
                </a:cubicBezTo>
                <a:cubicBezTo>
                  <a:pt x="94" y="426"/>
                  <a:pt x="92" y="427"/>
                  <a:pt x="90" y="428"/>
                </a:cubicBezTo>
                <a:cubicBezTo>
                  <a:pt x="89" y="429"/>
                  <a:pt x="89" y="429"/>
                  <a:pt x="89" y="429"/>
                </a:cubicBezTo>
                <a:cubicBezTo>
                  <a:pt x="86" y="430"/>
                  <a:pt x="84" y="432"/>
                  <a:pt x="81" y="433"/>
                </a:cubicBezTo>
                <a:cubicBezTo>
                  <a:pt x="79" y="435"/>
                  <a:pt x="77" y="436"/>
                  <a:pt x="75" y="438"/>
                </a:cubicBezTo>
                <a:cubicBezTo>
                  <a:pt x="72" y="440"/>
                  <a:pt x="69" y="442"/>
                  <a:pt x="67" y="444"/>
                </a:cubicBezTo>
                <a:cubicBezTo>
                  <a:pt x="65" y="446"/>
                  <a:pt x="63" y="447"/>
                  <a:pt x="61" y="449"/>
                </a:cubicBezTo>
                <a:cubicBezTo>
                  <a:pt x="59" y="451"/>
                  <a:pt x="56" y="453"/>
                  <a:pt x="53" y="456"/>
                </a:cubicBezTo>
                <a:cubicBezTo>
                  <a:pt x="51" y="458"/>
                  <a:pt x="50" y="459"/>
                  <a:pt x="48" y="461"/>
                </a:cubicBezTo>
                <a:cubicBezTo>
                  <a:pt x="47" y="463"/>
                  <a:pt x="47" y="463"/>
                  <a:pt x="47" y="463"/>
                </a:cubicBezTo>
                <a:cubicBezTo>
                  <a:pt x="17" y="496"/>
                  <a:pt x="0" y="538"/>
                  <a:pt x="0" y="583"/>
                </a:cubicBezTo>
                <a:cubicBezTo>
                  <a:pt x="0" y="2130"/>
                  <a:pt x="0" y="2130"/>
                  <a:pt x="0" y="2130"/>
                </a:cubicBezTo>
                <a:cubicBezTo>
                  <a:pt x="0" y="2175"/>
                  <a:pt x="17" y="2217"/>
                  <a:pt x="47" y="2250"/>
                </a:cubicBezTo>
                <a:cubicBezTo>
                  <a:pt x="48" y="2252"/>
                  <a:pt x="48" y="2252"/>
                  <a:pt x="48" y="2252"/>
                </a:cubicBezTo>
                <a:cubicBezTo>
                  <a:pt x="50" y="2254"/>
                  <a:pt x="51" y="2255"/>
                  <a:pt x="53" y="2257"/>
                </a:cubicBezTo>
                <a:cubicBezTo>
                  <a:pt x="55" y="2259"/>
                  <a:pt x="56" y="2260"/>
                  <a:pt x="58" y="2262"/>
                </a:cubicBezTo>
                <a:cubicBezTo>
                  <a:pt x="60" y="2263"/>
                  <a:pt x="60" y="2263"/>
                  <a:pt x="60" y="2263"/>
                </a:cubicBezTo>
                <a:cubicBezTo>
                  <a:pt x="62" y="2265"/>
                  <a:pt x="64" y="2267"/>
                  <a:pt x="67" y="2269"/>
                </a:cubicBezTo>
                <a:cubicBezTo>
                  <a:pt x="69" y="2271"/>
                  <a:pt x="71" y="2273"/>
                  <a:pt x="74" y="2275"/>
                </a:cubicBezTo>
                <a:cubicBezTo>
                  <a:pt x="76" y="2276"/>
                  <a:pt x="78" y="2278"/>
                  <a:pt x="81" y="2279"/>
                </a:cubicBezTo>
                <a:cubicBezTo>
                  <a:pt x="81" y="2280"/>
                  <a:pt x="81" y="2280"/>
                  <a:pt x="81" y="2280"/>
                </a:cubicBezTo>
                <a:cubicBezTo>
                  <a:pt x="82" y="2280"/>
                  <a:pt x="82" y="2280"/>
                  <a:pt x="83" y="2281"/>
                </a:cubicBezTo>
                <a:cubicBezTo>
                  <a:pt x="84" y="2282"/>
                  <a:pt x="86" y="2283"/>
                  <a:pt x="88" y="2284"/>
                </a:cubicBezTo>
                <a:cubicBezTo>
                  <a:pt x="90" y="2285"/>
                  <a:pt x="92" y="2286"/>
                  <a:pt x="94" y="2287"/>
                </a:cubicBezTo>
                <a:cubicBezTo>
                  <a:pt x="96" y="2288"/>
                  <a:pt x="98" y="2290"/>
                  <a:pt x="100" y="2290"/>
                </a:cubicBezTo>
                <a:cubicBezTo>
                  <a:pt x="101" y="2291"/>
                  <a:pt x="102" y="2292"/>
                  <a:pt x="103" y="2292"/>
                </a:cubicBezTo>
                <a:cubicBezTo>
                  <a:pt x="104" y="2293"/>
                  <a:pt x="106" y="2293"/>
                  <a:pt x="107" y="2294"/>
                </a:cubicBezTo>
                <a:cubicBezTo>
                  <a:pt x="109" y="2294"/>
                  <a:pt x="110" y="2295"/>
                  <a:pt x="112" y="2296"/>
                </a:cubicBezTo>
                <a:cubicBezTo>
                  <a:pt x="117" y="2298"/>
                  <a:pt x="117" y="2298"/>
                  <a:pt x="117" y="2298"/>
                </a:cubicBezTo>
                <a:cubicBezTo>
                  <a:pt x="118" y="2298"/>
                  <a:pt x="118" y="2298"/>
                  <a:pt x="119" y="2299"/>
                </a:cubicBezTo>
                <a:cubicBezTo>
                  <a:pt x="121" y="2299"/>
                  <a:pt x="123" y="2300"/>
                  <a:pt x="125" y="2300"/>
                </a:cubicBezTo>
                <a:cubicBezTo>
                  <a:pt x="127" y="2301"/>
                  <a:pt x="130" y="2302"/>
                  <a:pt x="132" y="2303"/>
                </a:cubicBezTo>
                <a:cubicBezTo>
                  <a:pt x="134" y="2303"/>
                  <a:pt x="136" y="2304"/>
                  <a:pt x="138" y="2304"/>
                </a:cubicBezTo>
                <a:cubicBezTo>
                  <a:pt x="140" y="2305"/>
                  <a:pt x="141" y="2305"/>
                  <a:pt x="143" y="2305"/>
                </a:cubicBezTo>
                <a:cubicBezTo>
                  <a:pt x="146" y="2306"/>
                  <a:pt x="148" y="2306"/>
                  <a:pt x="151" y="2307"/>
                </a:cubicBezTo>
                <a:cubicBezTo>
                  <a:pt x="154" y="2307"/>
                  <a:pt x="157" y="2307"/>
                  <a:pt x="160" y="2308"/>
                </a:cubicBezTo>
                <a:cubicBezTo>
                  <a:pt x="162" y="2308"/>
                  <a:pt x="164" y="2308"/>
                  <a:pt x="166" y="2308"/>
                </a:cubicBezTo>
                <a:cubicBezTo>
                  <a:pt x="170" y="2309"/>
                  <a:pt x="175" y="2309"/>
                  <a:pt x="179" y="2309"/>
                </a:cubicBezTo>
                <a:cubicBezTo>
                  <a:pt x="1125" y="2309"/>
                  <a:pt x="1125" y="2309"/>
                  <a:pt x="1125" y="2309"/>
                </a:cubicBezTo>
                <a:cubicBezTo>
                  <a:pt x="1130" y="2309"/>
                  <a:pt x="1134" y="2309"/>
                  <a:pt x="1138" y="2308"/>
                </a:cubicBezTo>
                <a:cubicBezTo>
                  <a:pt x="1141" y="2308"/>
                  <a:pt x="1143" y="2308"/>
                  <a:pt x="1145" y="2308"/>
                </a:cubicBezTo>
                <a:cubicBezTo>
                  <a:pt x="1148" y="2307"/>
                  <a:pt x="1150" y="2307"/>
                  <a:pt x="1153" y="2307"/>
                </a:cubicBezTo>
                <a:cubicBezTo>
                  <a:pt x="1156" y="2306"/>
                  <a:pt x="1159" y="2306"/>
                  <a:pt x="1161" y="2305"/>
                </a:cubicBezTo>
                <a:cubicBezTo>
                  <a:pt x="1163" y="2305"/>
                  <a:pt x="1165" y="2305"/>
                  <a:pt x="1166" y="2304"/>
                </a:cubicBezTo>
                <a:cubicBezTo>
                  <a:pt x="1168" y="2304"/>
                  <a:pt x="1170" y="2303"/>
                  <a:pt x="1172" y="2303"/>
                </a:cubicBezTo>
                <a:cubicBezTo>
                  <a:pt x="1175" y="2302"/>
                  <a:pt x="1177" y="2301"/>
                  <a:pt x="1180" y="2300"/>
                </a:cubicBezTo>
                <a:cubicBezTo>
                  <a:pt x="1182" y="2300"/>
                  <a:pt x="1183" y="2299"/>
                  <a:pt x="1185" y="2299"/>
                </a:cubicBezTo>
                <a:cubicBezTo>
                  <a:pt x="1186" y="2298"/>
                  <a:pt x="1187" y="2298"/>
                  <a:pt x="1188" y="2298"/>
                </a:cubicBezTo>
                <a:cubicBezTo>
                  <a:pt x="1193" y="2296"/>
                  <a:pt x="1193" y="2296"/>
                  <a:pt x="1193" y="2296"/>
                </a:cubicBezTo>
                <a:cubicBezTo>
                  <a:pt x="1194" y="2295"/>
                  <a:pt x="1196" y="2294"/>
                  <a:pt x="1197" y="2294"/>
                </a:cubicBezTo>
                <a:cubicBezTo>
                  <a:pt x="1199" y="2293"/>
                  <a:pt x="1200" y="2293"/>
                  <a:pt x="1201" y="2292"/>
                </a:cubicBezTo>
                <a:cubicBezTo>
                  <a:pt x="1202" y="2292"/>
                  <a:pt x="1203" y="2291"/>
                  <a:pt x="1204" y="2291"/>
                </a:cubicBezTo>
                <a:cubicBezTo>
                  <a:pt x="1206" y="2290"/>
                  <a:pt x="1208" y="2288"/>
                  <a:pt x="1210" y="2288"/>
                </a:cubicBezTo>
                <a:cubicBezTo>
                  <a:pt x="1212" y="2286"/>
                  <a:pt x="1214" y="2285"/>
                  <a:pt x="1216" y="2284"/>
                </a:cubicBezTo>
                <a:cubicBezTo>
                  <a:pt x="1218" y="2283"/>
                  <a:pt x="1220" y="2282"/>
                  <a:pt x="1222" y="2281"/>
                </a:cubicBezTo>
                <a:cubicBezTo>
                  <a:pt x="1222" y="2280"/>
                  <a:pt x="1223" y="2280"/>
                  <a:pt x="1223" y="2280"/>
                </a:cubicBezTo>
                <a:cubicBezTo>
                  <a:pt x="1224" y="2279"/>
                  <a:pt x="1224" y="2279"/>
                  <a:pt x="1224" y="2279"/>
                </a:cubicBezTo>
                <a:cubicBezTo>
                  <a:pt x="1226" y="2278"/>
                  <a:pt x="1228" y="2276"/>
                  <a:pt x="1231" y="2275"/>
                </a:cubicBezTo>
                <a:cubicBezTo>
                  <a:pt x="1233" y="2273"/>
                  <a:pt x="1235" y="2271"/>
                  <a:pt x="1238" y="2269"/>
                </a:cubicBezTo>
                <a:cubicBezTo>
                  <a:pt x="1240" y="2267"/>
                  <a:pt x="1243" y="2265"/>
                  <a:pt x="1245" y="2263"/>
                </a:cubicBezTo>
                <a:cubicBezTo>
                  <a:pt x="1246" y="2262"/>
                  <a:pt x="1246" y="2262"/>
                  <a:pt x="1246" y="2262"/>
                </a:cubicBezTo>
                <a:cubicBezTo>
                  <a:pt x="1248" y="2260"/>
                  <a:pt x="1250" y="2259"/>
                  <a:pt x="1251" y="2257"/>
                </a:cubicBezTo>
                <a:cubicBezTo>
                  <a:pt x="1253" y="2255"/>
                  <a:pt x="1255" y="2254"/>
                  <a:pt x="1256" y="2252"/>
                </a:cubicBezTo>
                <a:cubicBezTo>
                  <a:pt x="1258" y="2250"/>
                  <a:pt x="1258" y="2250"/>
                  <a:pt x="1258" y="2250"/>
                </a:cubicBezTo>
                <a:cubicBezTo>
                  <a:pt x="1288" y="2217"/>
                  <a:pt x="1304" y="2175"/>
                  <a:pt x="1304" y="2130"/>
                </a:cubicBezTo>
                <a:cubicBezTo>
                  <a:pt x="1304" y="1905"/>
                  <a:pt x="1304" y="1905"/>
                  <a:pt x="1304" y="1905"/>
                </a:cubicBezTo>
                <a:cubicBezTo>
                  <a:pt x="1530" y="1905"/>
                  <a:pt x="1530" y="1905"/>
                  <a:pt x="1530" y="1905"/>
                </a:cubicBezTo>
                <a:cubicBezTo>
                  <a:pt x="1534" y="1905"/>
                  <a:pt x="1538" y="1904"/>
                  <a:pt x="1543" y="1904"/>
                </a:cubicBezTo>
                <a:cubicBezTo>
                  <a:pt x="1545" y="1904"/>
                  <a:pt x="1547" y="1904"/>
                  <a:pt x="1549" y="1903"/>
                </a:cubicBezTo>
                <a:cubicBezTo>
                  <a:pt x="1552" y="1903"/>
                  <a:pt x="1555" y="1903"/>
                  <a:pt x="1558" y="1902"/>
                </a:cubicBezTo>
                <a:cubicBezTo>
                  <a:pt x="1560" y="1902"/>
                  <a:pt x="1563" y="1901"/>
                  <a:pt x="1566" y="1901"/>
                </a:cubicBezTo>
                <a:cubicBezTo>
                  <a:pt x="1567" y="1901"/>
                  <a:pt x="1569" y="1900"/>
                  <a:pt x="1571" y="1900"/>
                </a:cubicBezTo>
                <a:cubicBezTo>
                  <a:pt x="1573" y="1899"/>
                  <a:pt x="1575" y="1899"/>
                  <a:pt x="1576" y="1898"/>
                </a:cubicBezTo>
                <a:cubicBezTo>
                  <a:pt x="1579" y="1898"/>
                  <a:pt x="1582" y="1897"/>
                  <a:pt x="1584" y="1896"/>
                </a:cubicBezTo>
                <a:cubicBezTo>
                  <a:pt x="1586" y="1895"/>
                  <a:pt x="1588" y="1895"/>
                  <a:pt x="1589" y="1894"/>
                </a:cubicBezTo>
                <a:cubicBezTo>
                  <a:pt x="1590" y="1894"/>
                  <a:pt x="1591" y="1894"/>
                  <a:pt x="1592" y="1893"/>
                </a:cubicBezTo>
                <a:cubicBezTo>
                  <a:pt x="1597" y="1891"/>
                  <a:pt x="1597" y="1891"/>
                  <a:pt x="1597" y="1891"/>
                </a:cubicBezTo>
                <a:cubicBezTo>
                  <a:pt x="1599" y="1891"/>
                  <a:pt x="1600" y="1890"/>
                  <a:pt x="1601" y="1889"/>
                </a:cubicBezTo>
                <a:cubicBezTo>
                  <a:pt x="1603" y="1889"/>
                  <a:pt x="1604" y="1888"/>
                  <a:pt x="1606" y="1888"/>
                </a:cubicBezTo>
                <a:cubicBezTo>
                  <a:pt x="1607" y="1887"/>
                  <a:pt x="1608" y="1887"/>
                  <a:pt x="1608" y="1886"/>
                </a:cubicBezTo>
                <a:cubicBezTo>
                  <a:pt x="1611" y="1885"/>
                  <a:pt x="1613" y="1884"/>
                  <a:pt x="1614" y="1883"/>
                </a:cubicBezTo>
                <a:cubicBezTo>
                  <a:pt x="1617" y="1882"/>
                  <a:pt x="1619" y="1881"/>
                  <a:pt x="1620" y="1880"/>
                </a:cubicBezTo>
                <a:cubicBezTo>
                  <a:pt x="1622" y="1879"/>
                  <a:pt x="1624" y="1878"/>
                  <a:pt x="1626" y="1876"/>
                </a:cubicBezTo>
                <a:cubicBezTo>
                  <a:pt x="1627" y="1876"/>
                  <a:pt x="1627" y="1876"/>
                  <a:pt x="1628" y="1875"/>
                </a:cubicBezTo>
                <a:cubicBezTo>
                  <a:pt x="1628" y="1875"/>
                  <a:pt x="1628" y="1875"/>
                  <a:pt x="1628" y="1875"/>
                </a:cubicBezTo>
                <a:cubicBezTo>
                  <a:pt x="1630" y="1874"/>
                  <a:pt x="1633" y="1872"/>
                  <a:pt x="1635" y="1870"/>
                </a:cubicBezTo>
                <a:cubicBezTo>
                  <a:pt x="1637" y="1868"/>
                  <a:pt x="1640" y="1867"/>
                  <a:pt x="1642" y="1865"/>
                </a:cubicBezTo>
                <a:cubicBezTo>
                  <a:pt x="1645" y="1863"/>
                  <a:pt x="1647" y="1861"/>
                  <a:pt x="1649" y="1859"/>
                </a:cubicBezTo>
                <a:cubicBezTo>
                  <a:pt x="1651" y="1857"/>
                  <a:pt x="1651" y="1857"/>
                  <a:pt x="1651" y="1857"/>
                </a:cubicBezTo>
                <a:cubicBezTo>
                  <a:pt x="1652" y="1856"/>
                  <a:pt x="1654" y="1854"/>
                  <a:pt x="1656" y="1853"/>
                </a:cubicBezTo>
                <a:cubicBezTo>
                  <a:pt x="1657" y="1851"/>
                  <a:pt x="1659" y="1849"/>
                  <a:pt x="1660" y="1848"/>
                </a:cubicBezTo>
                <a:cubicBezTo>
                  <a:pt x="1662" y="1846"/>
                  <a:pt x="1662" y="1846"/>
                  <a:pt x="1662" y="1846"/>
                </a:cubicBezTo>
                <a:cubicBezTo>
                  <a:pt x="1692" y="1813"/>
                  <a:pt x="1709" y="1770"/>
                  <a:pt x="1709" y="1726"/>
                </a:cubicBezTo>
                <a:cubicBezTo>
                  <a:pt x="1709" y="179"/>
                  <a:pt x="1709" y="179"/>
                  <a:pt x="1709" y="179"/>
                </a:cubicBezTo>
                <a:cubicBezTo>
                  <a:pt x="1709" y="134"/>
                  <a:pt x="1692" y="91"/>
                  <a:pt x="1662" y="58"/>
                </a:cubicBezTo>
                <a:close/>
                <a:moveTo>
                  <a:pt x="1229" y="1905"/>
                </a:moveTo>
                <a:cubicBezTo>
                  <a:pt x="1229" y="2130"/>
                  <a:pt x="1229" y="2130"/>
                  <a:pt x="1229" y="2130"/>
                </a:cubicBezTo>
                <a:cubicBezTo>
                  <a:pt x="1229" y="2163"/>
                  <a:pt x="1214" y="2194"/>
                  <a:pt x="1188" y="2214"/>
                </a:cubicBezTo>
                <a:cubicBezTo>
                  <a:pt x="1185" y="2216"/>
                  <a:pt x="1182" y="2218"/>
                  <a:pt x="1179" y="2219"/>
                </a:cubicBezTo>
                <a:cubicBezTo>
                  <a:pt x="1178" y="2220"/>
                  <a:pt x="1176" y="2221"/>
                  <a:pt x="1175" y="2222"/>
                </a:cubicBezTo>
                <a:cubicBezTo>
                  <a:pt x="1160" y="2230"/>
                  <a:pt x="1143" y="2234"/>
                  <a:pt x="1125" y="2234"/>
                </a:cubicBezTo>
                <a:cubicBezTo>
                  <a:pt x="1059" y="2234"/>
                  <a:pt x="1059" y="2234"/>
                  <a:pt x="1059" y="2234"/>
                </a:cubicBezTo>
                <a:cubicBezTo>
                  <a:pt x="1059" y="1905"/>
                  <a:pt x="1059" y="1905"/>
                  <a:pt x="1059" y="1905"/>
                </a:cubicBezTo>
                <a:lnTo>
                  <a:pt x="1229" y="1905"/>
                </a:lnTo>
                <a:close/>
                <a:moveTo>
                  <a:pt x="984" y="1905"/>
                </a:moveTo>
                <a:cubicBezTo>
                  <a:pt x="984" y="2234"/>
                  <a:pt x="984" y="2234"/>
                  <a:pt x="984" y="2234"/>
                </a:cubicBezTo>
                <a:cubicBezTo>
                  <a:pt x="792" y="2234"/>
                  <a:pt x="792" y="2234"/>
                  <a:pt x="792" y="2234"/>
                </a:cubicBezTo>
                <a:cubicBezTo>
                  <a:pt x="792" y="1905"/>
                  <a:pt x="792" y="1905"/>
                  <a:pt x="792" y="1905"/>
                </a:cubicBezTo>
                <a:lnTo>
                  <a:pt x="984" y="1905"/>
                </a:lnTo>
                <a:close/>
                <a:moveTo>
                  <a:pt x="451" y="1846"/>
                </a:moveTo>
                <a:cubicBezTo>
                  <a:pt x="452" y="1848"/>
                  <a:pt x="452" y="1848"/>
                  <a:pt x="452" y="1848"/>
                </a:cubicBezTo>
                <a:cubicBezTo>
                  <a:pt x="454" y="1849"/>
                  <a:pt x="456" y="1851"/>
                  <a:pt x="457" y="1853"/>
                </a:cubicBezTo>
                <a:cubicBezTo>
                  <a:pt x="459" y="1854"/>
                  <a:pt x="461" y="1856"/>
                  <a:pt x="462" y="1857"/>
                </a:cubicBezTo>
                <a:cubicBezTo>
                  <a:pt x="464" y="1859"/>
                  <a:pt x="464" y="1859"/>
                  <a:pt x="464" y="1859"/>
                </a:cubicBezTo>
                <a:cubicBezTo>
                  <a:pt x="466" y="1861"/>
                  <a:pt x="468" y="1863"/>
                  <a:pt x="471" y="1865"/>
                </a:cubicBezTo>
                <a:cubicBezTo>
                  <a:pt x="473" y="1867"/>
                  <a:pt x="476" y="1868"/>
                  <a:pt x="478" y="1870"/>
                </a:cubicBezTo>
                <a:cubicBezTo>
                  <a:pt x="480" y="1872"/>
                  <a:pt x="483" y="1874"/>
                  <a:pt x="485" y="1875"/>
                </a:cubicBezTo>
                <a:cubicBezTo>
                  <a:pt x="485" y="1875"/>
                  <a:pt x="485" y="1875"/>
                  <a:pt x="485" y="1875"/>
                </a:cubicBezTo>
                <a:cubicBezTo>
                  <a:pt x="486" y="1876"/>
                  <a:pt x="486" y="1876"/>
                  <a:pt x="487" y="1876"/>
                </a:cubicBezTo>
                <a:cubicBezTo>
                  <a:pt x="489" y="1877"/>
                  <a:pt x="491" y="1879"/>
                  <a:pt x="492" y="1880"/>
                </a:cubicBezTo>
                <a:cubicBezTo>
                  <a:pt x="494" y="1881"/>
                  <a:pt x="496" y="1882"/>
                  <a:pt x="499" y="1883"/>
                </a:cubicBezTo>
                <a:cubicBezTo>
                  <a:pt x="500" y="1884"/>
                  <a:pt x="502" y="1885"/>
                  <a:pt x="504" y="1886"/>
                </a:cubicBezTo>
                <a:cubicBezTo>
                  <a:pt x="505" y="1887"/>
                  <a:pt x="506" y="1887"/>
                  <a:pt x="507" y="1888"/>
                </a:cubicBezTo>
                <a:cubicBezTo>
                  <a:pt x="509" y="1888"/>
                  <a:pt x="510" y="1889"/>
                  <a:pt x="511" y="1889"/>
                </a:cubicBezTo>
                <a:cubicBezTo>
                  <a:pt x="513" y="1890"/>
                  <a:pt x="514" y="1891"/>
                  <a:pt x="516" y="1891"/>
                </a:cubicBezTo>
                <a:cubicBezTo>
                  <a:pt x="521" y="1893"/>
                  <a:pt x="521" y="1893"/>
                  <a:pt x="521" y="1893"/>
                </a:cubicBezTo>
                <a:cubicBezTo>
                  <a:pt x="522" y="1894"/>
                  <a:pt x="523" y="1894"/>
                  <a:pt x="523" y="1894"/>
                </a:cubicBezTo>
                <a:cubicBezTo>
                  <a:pt x="525" y="1895"/>
                  <a:pt x="527" y="1895"/>
                  <a:pt x="529" y="1896"/>
                </a:cubicBezTo>
                <a:cubicBezTo>
                  <a:pt x="531" y="1897"/>
                  <a:pt x="534" y="1898"/>
                  <a:pt x="536" y="1898"/>
                </a:cubicBezTo>
                <a:cubicBezTo>
                  <a:pt x="538" y="1899"/>
                  <a:pt x="540" y="1899"/>
                  <a:pt x="542" y="1900"/>
                </a:cubicBezTo>
                <a:cubicBezTo>
                  <a:pt x="544" y="1900"/>
                  <a:pt x="546" y="1901"/>
                  <a:pt x="547" y="1901"/>
                </a:cubicBezTo>
                <a:cubicBezTo>
                  <a:pt x="550" y="1901"/>
                  <a:pt x="553" y="1902"/>
                  <a:pt x="555" y="1902"/>
                </a:cubicBezTo>
                <a:cubicBezTo>
                  <a:pt x="558" y="1903"/>
                  <a:pt x="561" y="1903"/>
                  <a:pt x="564" y="1903"/>
                </a:cubicBezTo>
                <a:cubicBezTo>
                  <a:pt x="566" y="1904"/>
                  <a:pt x="568" y="1904"/>
                  <a:pt x="570" y="1904"/>
                </a:cubicBezTo>
                <a:cubicBezTo>
                  <a:pt x="575" y="1904"/>
                  <a:pt x="579" y="1905"/>
                  <a:pt x="583" y="1905"/>
                </a:cubicBezTo>
                <a:cubicBezTo>
                  <a:pt x="717" y="1905"/>
                  <a:pt x="717" y="1905"/>
                  <a:pt x="717" y="1905"/>
                </a:cubicBezTo>
                <a:cubicBezTo>
                  <a:pt x="717" y="2234"/>
                  <a:pt x="717" y="2234"/>
                  <a:pt x="717" y="2234"/>
                </a:cubicBezTo>
                <a:cubicBezTo>
                  <a:pt x="179" y="2234"/>
                  <a:pt x="179" y="2234"/>
                  <a:pt x="179" y="2234"/>
                </a:cubicBezTo>
                <a:cubicBezTo>
                  <a:pt x="161" y="2234"/>
                  <a:pt x="145" y="2230"/>
                  <a:pt x="129" y="2222"/>
                </a:cubicBezTo>
                <a:cubicBezTo>
                  <a:pt x="128" y="2221"/>
                  <a:pt x="126" y="2220"/>
                  <a:pt x="125" y="2219"/>
                </a:cubicBezTo>
                <a:cubicBezTo>
                  <a:pt x="122" y="2218"/>
                  <a:pt x="119" y="2216"/>
                  <a:pt x="117" y="2214"/>
                </a:cubicBezTo>
                <a:cubicBezTo>
                  <a:pt x="91" y="2194"/>
                  <a:pt x="75" y="2163"/>
                  <a:pt x="75" y="2130"/>
                </a:cubicBezTo>
                <a:cubicBezTo>
                  <a:pt x="75" y="583"/>
                  <a:pt x="75" y="583"/>
                  <a:pt x="75" y="583"/>
                </a:cubicBezTo>
                <a:cubicBezTo>
                  <a:pt x="75" y="559"/>
                  <a:pt x="84" y="535"/>
                  <a:pt x="99" y="517"/>
                </a:cubicBezTo>
                <a:cubicBezTo>
                  <a:pt x="119" y="493"/>
                  <a:pt x="148" y="479"/>
                  <a:pt x="179" y="479"/>
                </a:cubicBezTo>
                <a:cubicBezTo>
                  <a:pt x="404" y="479"/>
                  <a:pt x="404" y="479"/>
                  <a:pt x="404" y="479"/>
                </a:cubicBezTo>
                <a:cubicBezTo>
                  <a:pt x="404" y="1726"/>
                  <a:pt x="404" y="1726"/>
                  <a:pt x="404" y="1726"/>
                </a:cubicBezTo>
                <a:cubicBezTo>
                  <a:pt x="404" y="1770"/>
                  <a:pt x="421" y="1813"/>
                  <a:pt x="451" y="1846"/>
                </a:cubicBezTo>
                <a:close/>
                <a:moveTo>
                  <a:pt x="529" y="1815"/>
                </a:moveTo>
                <a:cubicBezTo>
                  <a:pt x="526" y="1813"/>
                  <a:pt x="524" y="1811"/>
                  <a:pt x="521" y="1809"/>
                </a:cubicBezTo>
                <a:cubicBezTo>
                  <a:pt x="495" y="1789"/>
                  <a:pt x="480" y="1759"/>
                  <a:pt x="480" y="1726"/>
                </a:cubicBezTo>
                <a:cubicBezTo>
                  <a:pt x="480" y="179"/>
                  <a:pt x="480" y="179"/>
                  <a:pt x="480" y="179"/>
                </a:cubicBezTo>
                <a:cubicBezTo>
                  <a:pt x="480" y="155"/>
                  <a:pt x="488" y="131"/>
                  <a:pt x="503" y="112"/>
                </a:cubicBezTo>
                <a:cubicBezTo>
                  <a:pt x="523" y="88"/>
                  <a:pt x="552" y="75"/>
                  <a:pt x="583" y="75"/>
                </a:cubicBezTo>
                <a:cubicBezTo>
                  <a:pt x="1530" y="75"/>
                  <a:pt x="1530" y="75"/>
                  <a:pt x="1530" y="75"/>
                </a:cubicBezTo>
                <a:cubicBezTo>
                  <a:pt x="1561" y="75"/>
                  <a:pt x="1590" y="88"/>
                  <a:pt x="1610" y="112"/>
                </a:cubicBezTo>
                <a:cubicBezTo>
                  <a:pt x="1625" y="131"/>
                  <a:pt x="1633" y="155"/>
                  <a:pt x="1633" y="179"/>
                </a:cubicBezTo>
                <a:cubicBezTo>
                  <a:pt x="1633" y="1726"/>
                  <a:pt x="1633" y="1726"/>
                  <a:pt x="1633" y="1726"/>
                </a:cubicBezTo>
                <a:cubicBezTo>
                  <a:pt x="1633" y="1759"/>
                  <a:pt x="1618" y="1789"/>
                  <a:pt x="1592" y="1809"/>
                </a:cubicBezTo>
                <a:cubicBezTo>
                  <a:pt x="1589" y="1811"/>
                  <a:pt x="1586" y="1813"/>
                  <a:pt x="1584" y="1815"/>
                </a:cubicBezTo>
                <a:cubicBezTo>
                  <a:pt x="1582" y="1816"/>
                  <a:pt x="1581" y="1817"/>
                  <a:pt x="1579" y="1817"/>
                </a:cubicBezTo>
                <a:cubicBezTo>
                  <a:pt x="1564" y="1826"/>
                  <a:pt x="1547" y="1830"/>
                  <a:pt x="1530" y="1830"/>
                </a:cubicBezTo>
                <a:cubicBezTo>
                  <a:pt x="583" y="1830"/>
                  <a:pt x="583" y="1830"/>
                  <a:pt x="583" y="1830"/>
                </a:cubicBezTo>
                <a:cubicBezTo>
                  <a:pt x="566" y="1830"/>
                  <a:pt x="549" y="1826"/>
                  <a:pt x="534" y="1817"/>
                </a:cubicBezTo>
                <a:cubicBezTo>
                  <a:pt x="532" y="1817"/>
                  <a:pt x="531" y="1816"/>
                  <a:pt x="529" y="1815"/>
                </a:cubicBezTo>
                <a:close/>
                <a:moveTo>
                  <a:pt x="841" y="424"/>
                </a:moveTo>
                <a:cubicBezTo>
                  <a:pt x="841" y="230"/>
                  <a:pt x="841" y="230"/>
                  <a:pt x="841" y="230"/>
                </a:cubicBezTo>
                <a:cubicBezTo>
                  <a:pt x="841" y="209"/>
                  <a:pt x="858" y="193"/>
                  <a:pt x="879" y="193"/>
                </a:cubicBezTo>
                <a:cubicBezTo>
                  <a:pt x="899" y="193"/>
                  <a:pt x="916" y="209"/>
                  <a:pt x="916" y="230"/>
                </a:cubicBezTo>
                <a:cubicBezTo>
                  <a:pt x="916" y="424"/>
                  <a:pt x="916" y="424"/>
                  <a:pt x="916" y="424"/>
                </a:cubicBezTo>
                <a:cubicBezTo>
                  <a:pt x="916" y="433"/>
                  <a:pt x="912" y="442"/>
                  <a:pt x="905" y="449"/>
                </a:cubicBezTo>
                <a:cubicBezTo>
                  <a:pt x="898" y="457"/>
                  <a:pt x="889" y="461"/>
                  <a:pt x="879" y="461"/>
                </a:cubicBezTo>
                <a:cubicBezTo>
                  <a:pt x="858" y="461"/>
                  <a:pt x="841" y="444"/>
                  <a:pt x="841" y="424"/>
                </a:cubicBezTo>
                <a:close/>
                <a:moveTo>
                  <a:pt x="1332" y="1731"/>
                </a:moveTo>
                <a:cubicBezTo>
                  <a:pt x="1410" y="1731"/>
                  <a:pt x="1474" y="1667"/>
                  <a:pt x="1474" y="1589"/>
                </a:cubicBezTo>
                <a:cubicBezTo>
                  <a:pt x="1474" y="1556"/>
                  <a:pt x="1463" y="1526"/>
                  <a:pt x="1443" y="1501"/>
                </a:cubicBezTo>
                <a:cubicBezTo>
                  <a:pt x="1463" y="1476"/>
                  <a:pt x="1474" y="1446"/>
                  <a:pt x="1474" y="1414"/>
                </a:cubicBezTo>
                <a:cubicBezTo>
                  <a:pt x="1474" y="1335"/>
                  <a:pt x="1410" y="1271"/>
                  <a:pt x="1332" y="1271"/>
                </a:cubicBezTo>
                <a:cubicBezTo>
                  <a:pt x="1254" y="1271"/>
                  <a:pt x="1190" y="1335"/>
                  <a:pt x="1190" y="1414"/>
                </a:cubicBezTo>
                <a:cubicBezTo>
                  <a:pt x="1190" y="1445"/>
                  <a:pt x="1200" y="1475"/>
                  <a:pt x="1220" y="1501"/>
                </a:cubicBezTo>
                <a:cubicBezTo>
                  <a:pt x="1200" y="1527"/>
                  <a:pt x="1190" y="1557"/>
                  <a:pt x="1190" y="1589"/>
                </a:cubicBezTo>
                <a:cubicBezTo>
                  <a:pt x="1190" y="1667"/>
                  <a:pt x="1254" y="1731"/>
                  <a:pt x="1332" y="1731"/>
                </a:cubicBezTo>
                <a:close/>
                <a:moveTo>
                  <a:pt x="1332" y="1481"/>
                </a:moveTo>
                <a:cubicBezTo>
                  <a:pt x="1295" y="1481"/>
                  <a:pt x="1265" y="1451"/>
                  <a:pt x="1265" y="1414"/>
                </a:cubicBezTo>
                <a:cubicBezTo>
                  <a:pt x="1265" y="1377"/>
                  <a:pt x="1295" y="1346"/>
                  <a:pt x="1332" y="1346"/>
                </a:cubicBezTo>
                <a:cubicBezTo>
                  <a:pt x="1369" y="1346"/>
                  <a:pt x="1400" y="1377"/>
                  <a:pt x="1400" y="1414"/>
                </a:cubicBezTo>
                <a:cubicBezTo>
                  <a:pt x="1400" y="1451"/>
                  <a:pt x="1369" y="1481"/>
                  <a:pt x="1332" y="1481"/>
                </a:cubicBezTo>
                <a:close/>
                <a:moveTo>
                  <a:pt x="1280" y="1546"/>
                </a:moveTo>
                <a:cubicBezTo>
                  <a:pt x="1297" y="1553"/>
                  <a:pt x="1314" y="1556"/>
                  <a:pt x="1332" y="1556"/>
                </a:cubicBezTo>
                <a:cubicBezTo>
                  <a:pt x="1350" y="1556"/>
                  <a:pt x="1368" y="1553"/>
                  <a:pt x="1385" y="1546"/>
                </a:cubicBezTo>
                <a:cubicBezTo>
                  <a:pt x="1394" y="1558"/>
                  <a:pt x="1400" y="1573"/>
                  <a:pt x="1400" y="1589"/>
                </a:cubicBezTo>
                <a:cubicBezTo>
                  <a:pt x="1400" y="1626"/>
                  <a:pt x="1369" y="1656"/>
                  <a:pt x="1332" y="1656"/>
                </a:cubicBezTo>
                <a:cubicBezTo>
                  <a:pt x="1295" y="1656"/>
                  <a:pt x="1265" y="1626"/>
                  <a:pt x="1265" y="1589"/>
                </a:cubicBezTo>
                <a:cubicBezTo>
                  <a:pt x="1265" y="1572"/>
                  <a:pt x="1270" y="1557"/>
                  <a:pt x="1280" y="1546"/>
                </a:cubicBezTo>
                <a:close/>
                <a:moveTo>
                  <a:pt x="841" y="1135"/>
                </a:moveTo>
                <a:cubicBezTo>
                  <a:pt x="841" y="941"/>
                  <a:pt x="841" y="941"/>
                  <a:pt x="841" y="941"/>
                </a:cubicBezTo>
                <a:cubicBezTo>
                  <a:pt x="841" y="920"/>
                  <a:pt x="858" y="904"/>
                  <a:pt x="879" y="904"/>
                </a:cubicBezTo>
                <a:cubicBezTo>
                  <a:pt x="880" y="904"/>
                  <a:pt x="880" y="904"/>
                  <a:pt x="880" y="904"/>
                </a:cubicBezTo>
                <a:cubicBezTo>
                  <a:pt x="899" y="904"/>
                  <a:pt x="916" y="921"/>
                  <a:pt x="916" y="941"/>
                </a:cubicBezTo>
                <a:cubicBezTo>
                  <a:pt x="916" y="1135"/>
                  <a:pt x="916" y="1135"/>
                  <a:pt x="916" y="1135"/>
                </a:cubicBezTo>
                <a:cubicBezTo>
                  <a:pt x="916" y="1155"/>
                  <a:pt x="899" y="1172"/>
                  <a:pt x="880" y="1172"/>
                </a:cubicBezTo>
                <a:cubicBezTo>
                  <a:pt x="879" y="1172"/>
                  <a:pt x="879" y="1172"/>
                  <a:pt x="879" y="1172"/>
                </a:cubicBezTo>
                <a:cubicBezTo>
                  <a:pt x="858" y="1172"/>
                  <a:pt x="841" y="1156"/>
                  <a:pt x="841" y="1135"/>
                </a:cubicBezTo>
                <a:close/>
                <a:moveTo>
                  <a:pt x="841" y="780"/>
                </a:moveTo>
                <a:cubicBezTo>
                  <a:pt x="841" y="585"/>
                  <a:pt x="841" y="585"/>
                  <a:pt x="841" y="585"/>
                </a:cubicBezTo>
                <a:cubicBezTo>
                  <a:pt x="841" y="565"/>
                  <a:pt x="857" y="548"/>
                  <a:pt x="878" y="548"/>
                </a:cubicBezTo>
                <a:cubicBezTo>
                  <a:pt x="879" y="548"/>
                  <a:pt x="879" y="548"/>
                  <a:pt x="879" y="548"/>
                </a:cubicBezTo>
                <a:cubicBezTo>
                  <a:pt x="899" y="548"/>
                  <a:pt x="916" y="565"/>
                  <a:pt x="916" y="585"/>
                </a:cubicBezTo>
                <a:cubicBezTo>
                  <a:pt x="916" y="780"/>
                  <a:pt x="916" y="780"/>
                  <a:pt x="916" y="780"/>
                </a:cubicBezTo>
                <a:cubicBezTo>
                  <a:pt x="916" y="800"/>
                  <a:pt x="899" y="816"/>
                  <a:pt x="880" y="817"/>
                </a:cubicBezTo>
                <a:cubicBezTo>
                  <a:pt x="879" y="817"/>
                  <a:pt x="879" y="817"/>
                  <a:pt x="879" y="817"/>
                </a:cubicBezTo>
                <a:cubicBezTo>
                  <a:pt x="858" y="817"/>
                  <a:pt x="841" y="800"/>
                  <a:pt x="841" y="7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ACB0C3CD-4DD7-8259-6F99-B07B01D6C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55750" y="2654818"/>
            <a:ext cx="534072" cy="531457"/>
          </a:xfrm>
          <a:custGeom>
            <a:avLst/>
            <a:gdLst>
              <a:gd name="T0" fmla="*/ 793 w 1152"/>
              <a:gd name="T1" fmla="*/ 261 h 1149"/>
              <a:gd name="T2" fmla="*/ 700 w 1152"/>
              <a:gd name="T3" fmla="*/ 0 h 1149"/>
              <a:gd name="T4" fmla="*/ 722 w 1152"/>
              <a:gd name="T5" fmla="*/ 127 h 1149"/>
              <a:gd name="T6" fmla="*/ 332 w 1152"/>
              <a:gd name="T7" fmla="*/ 127 h 1149"/>
              <a:gd name="T8" fmla="*/ 354 w 1152"/>
              <a:gd name="T9" fmla="*/ 0 h 1149"/>
              <a:gd name="T10" fmla="*/ 261 w 1152"/>
              <a:gd name="T11" fmla="*/ 261 h 1149"/>
              <a:gd name="T12" fmla="*/ 0 w 1152"/>
              <a:gd name="T13" fmla="*/ 365 h 1149"/>
              <a:gd name="T14" fmla="*/ 192 w 1152"/>
              <a:gd name="T15" fmla="*/ 1029 h 1149"/>
              <a:gd name="T16" fmla="*/ 797 w 1152"/>
              <a:gd name="T17" fmla="*/ 1029 h 1149"/>
              <a:gd name="T18" fmla="*/ 1152 w 1152"/>
              <a:gd name="T19" fmla="*/ 926 h 1149"/>
              <a:gd name="T20" fmla="*/ 670 w 1152"/>
              <a:gd name="T21" fmla="*/ 66 h 1149"/>
              <a:gd name="T22" fmla="*/ 700 w 1152"/>
              <a:gd name="T23" fmla="*/ 96 h 1149"/>
              <a:gd name="T24" fmla="*/ 384 w 1152"/>
              <a:gd name="T25" fmla="*/ 66 h 1149"/>
              <a:gd name="T26" fmla="*/ 354 w 1152"/>
              <a:gd name="T27" fmla="*/ 34 h 1149"/>
              <a:gd name="T28" fmla="*/ 501 w 1152"/>
              <a:gd name="T29" fmla="*/ 644 h 1149"/>
              <a:gd name="T30" fmla="*/ 423 w 1152"/>
              <a:gd name="T31" fmla="*/ 600 h 1149"/>
              <a:gd name="T32" fmla="*/ 631 w 1152"/>
              <a:gd name="T33" fmla="*/ 600 h 1149"/>
              <a:gd name="T34" fmla="*/ 553 w 1152"/>
              <a:gd name="T35" fmla="*/ 644 h 1149"/>
              <a:gd name="T36" fmla="*/ 637 w 1152"/>
              <a:gd name="T37" fmla="*/ 549 h 1149"/>
              <a:gd name="T38" fmla="*/ 416 w 1152"/>
              <a:gd name="T39" fmla="*/ 549 h 1149"/>
              <a:gd name="T40" fmla="*/ 637 w 1152"/>
              <a:gd name="T41" fmla="*/ 549 h 1149"/>
              <a:gd name="T42" fmla="*/ 104 w 1152"/>
              <a:gd name="T43" fmla="*/ 297 h 1149"/>
              <a:gd name="T44" fmla="*/ 104 w 1152"/>
              <a:gd name="T45" fmla="*/ 995 h 1149"/>
              <a:gd name="T46" fmla="*/ 260 w 1152"/>
              <a:gd name="T47" fmla="*/ 297 h 1149"/>
              <a:gd name="T48" fmla="*/ 449 w 1152"/>
              <a:gd name="T49" fmla="*/ 661 h 1149"/>
              <a:gd name="T50" fmla="*/ 509 w 1152"/>
              <a:gd name="T51" fmla="*/ 736 h 1149"/>
              <a:gd name="T52" fmla="*/ 210 w 1152"/>
              <a:gd name="T53" fmla="*/ 297 h 1149"/>
              <a:gd name="T54" fmla="*/ 761 w 1152"/>
              <a:gd name="T55" fmla="*/ 1029 h 1149"/>
              <a:gd name="T56" fmla="*/ 721 w 1152"/>
              <a:gd name="T57" fmla="*/ 840 h 1149"/>
              <a:gd name="T58" fmla="*/ 782 w 1152"/>
              <a:gd name="T59" fmla="*/ 901 h 1149"/>
              <a:gd name="T60" fmla="*/ 878 w 1152"/>
              <a:gd name="T61" fmla="*/ 840 h 1149"/>
              <a:gd name="T62" fmla="*/ 764 w 1152"/>
              <a:gd name="T63" fmla="*/ 934 h 1149"/>
              <a:gd name="T64" fmla="*/ 544 w 1152"/>
              <a:gd name="T65" fmla="*/ 736 h 1149"/>
              <a:gd name="T66" fmla="*/ 605 w 1152"/>
              <a:gd name="T67" fmla="*/ 661 h 1149"/>
              <a:gd name="T68" fmla="*/ 793 w 1152"/>
              <a:gd name="T69" fmla="*/ 297 h 1149"/>
              <a:gd name="T70" fmla="*/ 799 w 1152"/>
              <a:gd name="T71" fmla="*/ 995 h 1149"/>
              <a:gd name="T72" fmla="*/ 977 w 1152"/>
              <a:gd name="T73" fmla="*/ 995 h 1149"/>
              <a:gd name="T74" fmla="*/ 1117 w 1152"/>
              <a:gd name="T75" fmla="*/ 365 h 1149"/>
              <a:gd name="T76" fmla="*/ 1065 w 1152"/>
              <a:gd name="T77" fmla="*/ 733 h 1149"/>
              <a:gd name="T78" fmla="*/ 1030 w 1152"/>
              <a:gd name="T79" fmla="*/ 558 h 1149"/>
              <a:gd name="T80" fmla="*/ 122 w 1152"/>
              <a:gd name="T81" fmla="*/ 820 h 1149"/>
              <a:gd name="T82" fmla="*/ 105 w 1152"/>
              <a:gd name="T83" fmla="*/ 803 h 1149"/>
              <a:gd name="T84" fmla="*/ 105 w 1152"/>
              <a:gd name="T85" fmla="*/ 454 h 1149"/>
              <a:gd name="T86" fmla="*/ 87 w 1152"/>
              <a:gd name="T87" fmla="*/ 471 h 1149"/>
              <a:gd name="T88" fmla="*/ 87 w 1152"/>
              <a:gd name="T89" fmla="*/ 645 h 1149"/>
              <a:gd name="T90" fmla="*/ 1065 w 1152"/>
              <a:gd name="T91" fmla="*/ 810 h 1149"/>
              <a:gd name="T92" fmla="*/ 1047 w 1152"/>
              <a:gd name="T93" fmla="*/ 792 h 1149"/>
              <a:gd name="T94" fmla="*/ 782 w 1152"/>
              <a:gd name="T95" fmla="*/ 857 h 1149"/>
              <a:gd name="T96" fmla="*/ 799 w 1152"/>
              <a:gd name="T97" fmla="*/ 84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2" h="1149">
                <a:moveTo>
                  <a:pt x="1048" y="261"/>
                </a:moveTo>
                <a:cubicBezTo>
                  <a:pt x="960" y="261"/>
                  <a:pt x="960" y="261"/>
                  <a:pt x="960" y="261"/>
                </a:cubicBezTo>
                <a:cubicBezTo>
                  <a:pt x="793" y="261"/>
                  <a:pt x="793" y="261"/>
                  <a:pt x="793" y="261"/>
                </a:cubicBezTo>
                <a:cubicBezTo>
                  <a:pt x="789" y="206"/>
                  <a:pt x="775" y="153"/>
                  <a:pt x="750" y="106"/>
                </a:cubicBezTo>
                <a:cubicBezTo>
                  <a:pt x="760" y="95"/>
                  <a:pt x="765" y="81"/>
                  <a:pt x="765" y="66"/>
                </a:cubicBezTo>
                <a:cubicBezTo>
                  <a:pt x="765" y="29"/>
                  <a:pt x="736" y="0"/>
                  <a:pt x="700" y="0"/>
                </a:cubicBezTo>
                <a:cubicBezTo>
                  <a:pt x="664" y="0"/>
                  <a:pt x="635" y="29"/>
                  <a:pt x="635" y="66"/>
                </a:cubicBezTo>
                <a:cubicBezTo>
                  <a:pt x="635" y="101"/>
                  <a:pt x="664" y="131"/>
                  <a:pt x="700" y="131"/>
                </a:cubicBezTo>
                <a:cubicBezTo>
                  <a:pt x="708" y="131"/>
                  <a:pt x="715" y="129"/>
                  <a:pt x="722" y="127"/>
                </a:cubicBezTo>
                <a:cubicBezTo>
                  <a:pt x="742" y="167"/>
                  <a:pt x="755" y="213"/>
                  <a:pt x="758" y="261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299" y="213"/>
                  <a:pt x="312" y="167"/>
                  <a:pt x="332" y="127"/>
                </a:cubicBezTo>
                <a:cubicBezTo>
                  <a:pt x="339" y="129"/>
                  <a:pt x="346" y="131"/>
                  <a:pt x="354" y="131"/>
                </a:cubicBezTo>
                <a:cubicBezTo>
                  <a:pt x="390" y="131"/>
                  <a:pt x="419" y="101"/>
                  <a:pt x="419" y="66"/>
                </a:cubicBezTo>
                <a:cubicBezTo>
                  <a:pt x="419" y="29"/>
                  <a:pt x="390" y="0"/>
                  <a:pt x="354" y="0"/>
                </a:cubicBezTo>
                <a:cubicBezTo>
                  <a:pt x="318" y="0"/>
                  <a:pt x="288" y="29"/>
                  <a:pt x="288" y="66"/>
                </a:cubicBezTo>
                <a:cubicBezTo>
                  <a:pt x="288" y="81"/>
                  <a:pt x="294" y="95"/>
                  <a:pt x="303" y="106"/>
                </a:cubicBezTo>
                <a:cubicBezTo>
                  <a:pt x="279" y="153"/>
                  <a:pt x="264" y="206"/>
                  <a:pt x="261" y="261"/>
                </a:cubicBezTo>
                <a:cubicBezTo>
                  <a:pt x="192" y="261"/>
                  <a:pt x="192" y="261"/>
                  <a:pt x="192" y="261"/>
                </a:cubicBezTo>
                <a:cubicBezTo>
                  <a:pt x="104" y="261"/>
                  <a:pt x="104" y="261"/>
                  <a:pt x="104" y="261"/>
                </a:cubicBezTo>
                <a:cubicBezTo>
                  <a:pt x="46" y="261"/>
                  <a:pt x="0" y="308"/>
                  <a:pt x="0" y="365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83"/>
                  <a:pt x="46" y="1029"/>
                  <a:pt x="104" y="1029"/>
                </a:cubicBezTo>
                <a:cubicBezTo>
                  <a:pt x="192" y="1029"/>
                  <a:pt x="192" y="1029"/>
                  <a:pt x="192" y="1029"/>
                </a:cubicBezTo>
                <a:cubicBezTo>
                  <a:pt x="512" y="1029"/>
                  <a:pt x="512" y="1029"/>
                  <a:pt x="512" y="1029"/>
                </a:cubicBezTo>
                <a:cubicBezTo>
                  <a:pt x="524" y="1097"/>
                  <a:pt x="583" y="1149"/>
                  <a:pt x="654" y="1149"/>
                </a:cubicBezTo>
                <a:cubicBezTo>
                  <a:pt x="726" y="1149"/>
                  <a:pt x="785" y="1097"/>
                  <a:pt x="797" y="1029"/>
                </a:cubicBezTo>
                <a:cubicBezTo>
                  <a:pt x="960" y="1029"/>
                  <a:pt x="960" y="1029"/>
                  <a:pt x="960" y="1029"/>
                </a:cubicBezTo>
                <a:cubicBezTo>
                  <a:pt x="1048" y="1029"/>
                  <a:pt x="1048" y="1029"/>
                  <a:pt x="1048" y="1029"/>
                </a:cubicBezTo>
                <a:cubicBezTo>
                  <a:pt x="1106" y="1029"/>
                  <a:pt x="1152" y="983"/>
                  <a:pt x="1152" y="926"/>
                </a:cubicBezTo>
                <a:cubicBezTo>
                  <a:pt x="1152" y="365"/>
                  <a:pt x="1152" y="365"/>
                  <a:pt x="1152" y="365"/>
                </a:cubicBezTo>
                <a:cubicBezTo>
                  <a:pt x="1152" y="308"/>
                  <a:pt x="1106" y="261"/>
                  <a:pt x="1048" y="261"/>
                </a:cubicBezTo>
                <a:close/>
                <a:moveTo>
                  <a:pt x="670" y="66"/>
                </a:moveTo>
                <a:cubicBezTo>
                  <a:pt x="670" y="48"/>
                  <a:pt x="683" y="34"/>
                  <a:pt x="700" y="34"/>
                </a:cubicBezTo>
                <a:cubicBezTo>
                  <a:pt x="717" y="34"/>
                  <a:pt x="730" y="48"/>
                  <a:pt x="730" y="66"/>
                </a:cubicBezTo>
                <a:cubicBezTo>
                  <a:pt x="730" y="82"/>
                  <a:pt x="717" y="96"/>
                  <a:pt x="700" y="96"/>
                </a:cubicBezTo>
                <a:cubicBezTo>
                  <a:pt x="683" y="96"/>
                  <a:pt x="670" y="82"/>
                  <a:pt x="670" y="66"/>
                </a:cubicBezTo>
                <a:close/>
                <a:moveTo>
                  <a:pt x="354" y="34"/>
                </a:moveTo>
                <a:cubicBezTo>
                  <a:pt x="370" y="34"/>
                  <a:pt x="384" y="48"/>
                  <a:pt x="384" y="66"/>
                </a:cubicBezTo>
                <a:cubicBezTo>
                  <a:pt x="384" y="82"/>
                  <a:pt x="370" y="96"/>
                  <a:pt x="354" y="96"/>
                </a:cubicBezTo>
                <a:cubicBezTo>
                  <a:pt x="337" y="96"/>
                  <a:pt x="323" y="82"/>
                  <a:pt x="323" y="66"/>
                </a:cubicBezTo>
                <a:cubicBezTo>
                  <a:pt x="323" y="48"/>
                  <a:pt x="337" y="34"/>
                  <a:pt x="354" y="34"/>
                </a:cubicBezTo>
                <a:close/>
                <a:moveTo>
                  <a:pt x="527" y="704"/>
                </a:moveTo>
                <a:cubicBezTo>
                  <a:pt x="513" y="704"/>
                  <a:pt x="501" y="692"/>
                  <a:pt x="501" y="678"/>
                </a:cubicBezTo>
                <a:cubicBezTo>
                  <a:pt x="501" y="644"/>
                  <a:pt x="501" y="644"/>
                  <a:pt x="501" y="644"/>
                </a:cubicBezTo>
                <a:cubicBezTo>
                  <a:pt x="501" y="634"/>
                  <a:pt x="493" y="626"/>
                  <a:pt x="484" y="626"/>
                </a:cubicBezTo>
                <a:cubicBezTo>
                  <a:pt x="449" y="626"/>
                  <a:pt x="449" y="626"/>
                  <a:pt x="449" y="626"/>
                </a:cubicBezTo>
                <a:cubicBezTo>
                  <a:pt x="435" y="626"/>
                  <a:pt x="423" y="615"/>
                  <a:pt x="423" y="600"/>
                </a:cubicBezTo>
                <a:cubicBezTo>
                  <a:pt x="423" y="586"/>
                  <a:pt x="435" y="575"/>
                  <a:pt x="449" y="575"/>
                </a:cubicBezTo>
                <a:cubicBezTo>
                  <a:pt x="605" y="575"/>
                  <a:pt x="605" y="575"/>
                  <a:pt x="605" y="575"/>
                </a:cubicBezTo>
                <a:cubicBezTo>
                  <a:pt x="619" y="575"/>
                  <a:pt x="631" y="586"/>
                  <a:pt x="631" y="600"/>
                </a:cubicBezTo>
                <a:cubicBezTo>
                  <a:pt x="631" y="615"/>
                  <a:pt x="619" y="626"/>
                  <a:pt x="605" y="626"/>
                </a:cubicBezTo>
                <a:cubicBezTo>
                  <a:pt x="570" y="626"/>
                  <a:pt x="570" y="626"/>
                  <a:pt x="570" y="626"/>
                </a:cubicBezTo>
                <a:cubicBezTo>
                  <a:pt x="560" y="626"/>
                  <a:pt x="553" y="634"/>
                  <a:pt x="553" y="644"/>
                </a:cubicBezTo>
                <a:cubicBezTo>
                  <a:pt x="553" y="678"/>
                  <a:pt x="553" y="678"/>
                  <a:pt x="553" y="678"/>
                </a:cubicBezTo>
                <a:cubicBezTo>
                  <a:pt x="553" y="692"/>
                  <a:pt x="541" y="704"/>
                  <a:pt x="527" y="704"/>
                </a:cubicBezTo>
                <a:close/>
                <a:moveTo>
                  <a:pt x="637" y="549"/>
                </a:moveTo>
                <a:cubicBezTo>
                  <a:pt x="628" y="543"/>
                  <a:pt x="617" y="540"/>
                  <a:pt x="605" y="540"/>
                </a:cubicBezTo>
                <a:cubicBezTo>
                  <a:pt x="449" y="540"/>
                  <a:pt x="449" y="540"/>
                  <a:pt x="449" y="540"/>
                </a:cubicBezTo>
                <a:cubicBezTo>
                  <a:pt x="437" y="540"/>
                  <a:pt x="426" y="543"/>
                  <a:pt x="416" y="549"/>
                </a:cubicBezTo>
                <a:cubicBezTo>
                  <a:pt x="346" y="500"/>
                  <a:pt x="298" y="406"/>
                  <a:pt x="295" y="297"/>
                </a:cubicBezTo>
                <a:cubicBezTo>
                  <a:pt x="759" y="297"/>
                  <a:pt x="759" y="297"/>
                  <a:pt x="759" y="297"/>
                </a:cubicBezTo>
                <a:cubicBezTo>
                  <a:pt x="756" y="406"/>
                  <a:pt x="708" y="500"/>
                  <a:pt x="637" y="549"/>
                </a:cubicBezTo>
                <a:close/>
                <a:moveTo>
                  <a:pt x="35" y="926"/>
                </a:moveTo>
                <a:cubicBezTo>
                  <a:pt x="35" y="365"/>
                  <a:pt x="35" y="365"/>
                  <a:pt x="35" y="365"/>
                </a:cubicBezTo>
                <a:cubicBezTo>
                  <a:pt x="35" y="327"/>
                  <a:pt x="65" y="297"/>
                  <a:pt x="104" y="297"/>
                </a:cubicBezTo>
                <a:cubicBezTo>
                  <a:pt x="175" y="297"/>
                  <a:pt x="175" y="297"/>
                  <a:pt x="175" y="297"/>
                </a:cubicBezTo>
                <a:cubicBezTo>
                  <a:pt x="175" y="995"/>
                  <a:pt x="175" y="995"/>
                  <a:pt x="175" y="995"/>
                </a:cubicBezTo>
                <a:cubicBezTo>
                  <a:pt x="104" y="995"/>
                  <a:pt x="104" y="995"/>
                  <a:pt x="104" y="995"/>
                </a:cubicBezTo>
                <a:cubicBezTo>
                  <a:pt x="65" y="995"/>
                  <a:pt x="35" y="964"/>
                  <a:pt x="35" y="926"/>
                </a:cubicBezTo>
                <a:close/>
                <a:moveTo>
                  <a:pt x="210" y="297"/>
                </a:moveTo>
                <a:cubicBezTo>
                  <a:pt x="260" y="297"/>
                  <a:pt x="260" y="297"/>
                  <a:pt x="260" y="297"/>
                </a:cubicBezTo>
                <a:cubicBezTo>
                  <a:pt x="263" y="416"/>
                  <a:pt x="316" y="519"/>
                  <a:pt x="394" y="576"/>
                </a:cubicBezTo>
                <a:cubicBezTo>
                  <a:pt x="390" y="583"/>
                  <a:pt x="389" y="592"/>
                  <a:pt x="389" y="600"/>
                </a:cubicBezTo>
                <a:cubicBezTo>
                  <a:pt x="389" y="634"/>
                  <a:pt x="416" y="661"/>
                  <a:pt x="449" y="661"/>
                </a:cubicBezTo>
                <a:cubicBezTo>
                  <a:pt x="466" y="661"/>
                  <a:pt x="466" y="661"/>
                  <a:pt x="466" y="661"/>
                </a:cubicBezTo>
                <a:cubicBezTo>
                  <a:pt x="466" y="678"/>
                  <a:pt x="466" y="678"/>
                  <a:pt x="466" y="678"/>
                </a:cubicBezTo>
                <a:cubicBezTo>
                  <a:pt x="466" y="705"/>
                  <a:pt x="484" y="729"/>
                  <a:pt x="509" y="736"/>
                </a:cubicBezTo>
                <a:cubicBezTo>
                  <a:pt x="509" y="995"/>
                  <a:pt x="509" y="995"/>
                  <a:pt x="509" y="995"/>
                </a:cubicBezTo>
                <a:cubicBezTo>
                  <a:pt x="210" y="995"/>
                  <a:pt x="210" y="995"/>
                  <a:pt x="210" y="995"/>
                </a:cubicBezTo>
                <a:lnTo>
                  <a:pt x="210" y="297"/>
                </a:lnTo>
                <a:close/>
                <a:moveTo>
                  <a:pt x="654" y="1114"/>
                </a:moveTo>
                <a:cubicBezTo>
                  <a:pt x="602" y="1114"/>
                  <a:pt x="559" y="1078"/>
                  <a:pt x="547" y="1029"/>
                </a:cubicBezTo>
                <a:cubicBezTo>
                  <a:pt x="761" y="1029"/>
                  <a:pt x="761" y="1029"/>
                  <a:pt x="761" y="1029"/>
                </a:cubicBezTo>
                <a:cubicBezTo>
                  <a:pt x="750" y="1078"/>
                  <a:pt x="706" y="1114"/>
                  <a:pt x="654" y="1114"/>
                </a:cubicBezTo>
                <a:close/>
                <a:moveTo>
                  <a:pt x="782" y="901"/>
                </a:moveTo>
                <a:cubicBezTo>
                  <a:pt x="748" y="901"/>
                  <a:pt x="721" y="873"/>
                  <a:pt x="721" y="840"/>
                </a:cubicBezTo>
                <a:cubicBezTo>
                  <a:pt x="721" y="805"/>
                  <a:pt x="748" y="778"/>
                  <a:pt x="782" y="778"/>
                </a:cubicBezTo>
                <a:cubicBezTo>
                  <a:pt x="815" y="778"/>
                  <a:pt x="843" y="805"/>
                  <a:pt x="843" y="840"/>
                </a:cubicBezTo>
                <a:cubicBezTo>
                  <a:pt x="843" y="873"/>
                  <a:pt x="815" y="901"/>
                  <a:pt x="782" y="901"/>
                </a:cubicBezTo>
                <a:close/>
                <a:moveTo>
                  <a:pt x="799" y="995"/>
                </a:moveTo>
                <a:cubicBezTo>
                  <a:pt x="799" y="934"/>
                  <a:pt x="799" y="934"/>
                  <a:pt x="799" y="934"/>
                </a:cubicBezTo>
                <a:cubicBezTo>
                  <a:pt x="844" y="926"/>
                  <a:pt x="878" y="886"/>
                  <a:pt x="878" y="840"/>
                </a:cubicBezTo>
                <a:cubicBezTo>
                  <a:pt x="878" y="786"/>
                  <a:pt x="835" y="743"/>
                  <a:pt x="782" y="743"/>
                </a:cubicBezTo>
                <a:cubicBezTo>
                  <a:pt x="729" y="743"/>
                  <a:pt x="686" y="786"/>
                  <a:pt x="686" y="840"/>
                </a:cubicBezTo>
                <a:cubicBezTo>
                  <a:pt x="686" y="886"/>
                  <a:pt x="720" y="926"/>
                  <a:pt x="764" y="934"/>
                </a:cubicBezTo>
                <a:cubicBezTo>
                  <a:pt x="764" y="995"/>
                  <a:pt x="764" y="995"/>
                  <a:pt x="764" y="995"/>
                </a:cubicBezTo>
                <a:cubicBezTo>
                  <a:pt x="544" y="995"/>
                  <a:pt x="544" y="995"/>
                  <a:pt x="544" y="995"/>
                </a:cubicBezTo>
                <a:cubicBezTo>
                  <a:pt x="544" y="736"/>
                  <a:pt x="544" y="736"/>
                  <a:pt x="544" y="736"/>
                </a:cubicBezTo>
                <a:cubicBezTo>
                  <a:pt x="569" y="729"/>
                  <a:pt x="587" y="705"/>
                  <a:pt x="587" y="678"/>
                </a:cubicBezTo>
                <a:cubicBezTo>
                  <a:pt x="587" y="661"/>
                  <a:pt x="587" y="661"/>
                  <a:pt x="587" y="661"/>
                </a:cubicBezTo>
                <a:cubicBezTo>
                  <a:pt x="605" y="661"/>
                  <a:pt x="605" y="661"/>
                  <a:pt x="605" y="661"/>
                </a:cubicBezTo>
                <a:cubicBezTo>
                  <a:pt x="638" y="661"/>
                  <a:pt x="665" y="634"/>
                  <a:pt x="665" y="600"/>
                </a:cubicBezTo>
                <a:cubicBezTo>
                  <a:pt x="665" y="592"/>
                  <a:pt x="663" y="584"/>
                  <a:pt x="660" y="576"/>
                </a:cubicBezTo>
                <a:cubicBezTo>
                  <a:pt x="738" y="520"/>
                  <a:pt x="791" y="416"/>
                  <a:pt x="793" y="297"/>
                </a:cubicBezTo>
                <a:cubicBezTo>
                  <a:pt x="943" y="297"/>
                  <a:pt x="943" y="297"/>
                  <a:pt x="943" y="297"/>
                </a:cubicBezTo>
                <a:cubicBezTo>
                  <a:pt x="943" y="995"/>
                  <a:pt x="943" y="995"/>
                  <a:pt x="943" y="995"/>
                </a:cubicBezTo>
                <a:lnTo>
                  <a:pt x="799" y="995"/>
                </a:lnTo>
                <a:close/>
                <a:moveTo>
                  <a:pt x="1117" y="926"/>
                </a:moveTo>
                <a:cubicBezTo>
                  <a:pt x="1117" y="964"/>
                  <a:pt x="1086" y="995"/>
                  <a:pt x="1048" y="995"/>
                </a:cubicBezTo>
                <a:cubicBezTo>
                  <a:pt x="977" y="995"/>
                  <a:pt x="977" y="995"/>
                  <a:pt x="977" y="995"/>
                </a:cubicBezTo>
                <a:cubicBezTo>
                  <a:pt x="977" y="297"/>
                  <a:pt x="977" y="297"/>
                  <a:pt x="977" y="297"/>
                </a:cubicBezTo>
                <a:cubicBezTo>
                  <a:pt x="1048" y="297"/>
                  <a:pt x="1048" y="297"/>
                  <a:pt x="1048" y="297"/>
                </a:cubicBezTo>
                <a:cubicBezTo>
                  <a:pt x="1086" y="297"/>
                  <a:pt x="1117" y="327"/>
                  <a:pt x="1117" y="365"/>
                </a:cubicBezTo>
                <a:lnTo>
                  <a:pt x="1117" y="926"/>
                </a:lnTo>
                <a:close/>
                <a:moveTo>
                  <a:pt x="1065" y="558"/>
                </a:moveTo>
                <a:cubicBezTo>
                  <a:pt x="1065" y="733"/>
                  <a:pt x="1065" y="733"/>
                  <a:pt x="1065" y="733"/>
                </a:cubicBezTo>
                <a:cubicBezTo>
                  <a:pt x="1065" y="742"/>
                  <a:pt x="1057" y="750"/>
                  <a:pt x="1047" y="750"/>
                </a:cubicBezTo>
                <a:cubicBezTo>
                  <a:pt x="1038" y="750"/>
                  <a:pt x="1030" y="742"/>
                  <a:pt x="1030" y="733"/>
                </a:cubicBezTo>
                <a:cubicBezTo>
                  <a:pt x="1030" y="558"/>
                  <a:pt x="1030" y="558"/>
                  <a:pt x="1030" y="558"/>
                </a:cubicBezTo>
                <a:cubicBezTo>
                  <a:pt x="1030" y="548"/>
                  <a:pt x="1038" y="541"/>
                  <a:pt x="1047" y="541"/>
                </a:cubicBezTo>
                <a:cubicBezTo>
                  <a:pt x="1057" y="541"/>
                  <a:pt x="1065" y="548"/>
                  <a:pt x="1065" y="558"/>
                </a:cubicBezTo>
                <a:close/>
                <a:moveTo>
                  <a:pt x="122" y="820"/>
                </a:moveTo>
                <a:cubicBezTo>
                  <a:pt x="122" y="830"/>
                  <a:pt x="114" y="838"/>
                  <a:pt x="105" y="838"/>
                </a:cubicBezTo>
                <a:cubicBezTo>
                  <a:pt x="95" y="838"/>
                  <a:pt x="87" y="830"/>
                  <a:pt x="87" y="820"/>
                </a:cubicBezTo>
                <a:cubicBezTo>
                  <a:pt x="87" y="811"/>
                  <a:pt x="95" y="803"/>
                  <a:pt x="105" y="803"/>
                </a:cubicBezTo>
                <a:cubicBezTo>
                  <a:pt x="114" y="803"/>
                  <a:pt x="122" y="811"/>
                  <a:pt x="122" y="820"/>
                </a:cubicBezTo>
                <a:close/>
                <a:moveTo>
                  <a:pt x="87" y="471"/>
                </a:moveTo>
                <a:cubicBezTo>
                  <a:pt x="87" y="461"/>
                  <a:pt x="95" y="454"/>
                  <a:pt x="105" y="454"/>
                </a:cubicBezTo>
                <a:cubicBezTo>
                  <a:pt x="114" y="454"/>
                  <a:pt x="122" y="461"/>
                  <a:pt x="122" y="471"/>
                </a:cubicBezTo>
                <a:cubicBezTo>
                  <a:pt x="122" y="481"/>
                  <a:pt x="114" y="488"/>
                  <a:pt x="105" y="488"/>
                </a:cubicBezTo>
                <a:cubicBezTo>
                  <a:pt x="95" y="488"/>
                  <a:pt x="87" y="481"/>
                  <a:pt x="87" y="471"/>
                </a:cubicBezTo>
                <a:close/>
                <a:moveTo>
                  <a:pt x="122" y="645"/>
                </a:moveTo>
                <a:cubicBezTo>
                  <a:pt x="122" y="655"/>
                  <a:pt x="114" y="663"/>
                  <a:pt x="105" y="663"/>
                </a:cubicBezTo>
                <a:cubicBezTo>
                  <a:pt x="95" y="663"/>
                  <a:pt x="87" y="655"/>
                  <a:pt x="87" y="645"/>
                </a:cubicBezTo>
                <a:cubicBezTo>
                  <a:pt x="87" y="636"/>
                  <a:pt x="95" y="628"/>
                  <a:pt x="105" y="628"/>
                </a:cubicBezTo>
                <a:cubicBezTo>
                  <a:pt x="114" y="628"/>
                  <a:pt x="122" y="636"/>
                  <a:pt x="122" y="645"/>
                </a:cubicBezTo>
                <a:close/>
                <a:moveTo>
                  <a:pt x="1065" y="810"/>
                </a:moveTo>
                <a:cubicBezTo>
                  <a:pt x="1065" y="819"/>
                  <a:pt x="1057" y="828"/>
                  <a:pt x="1047" y="828"/>
                </a:cubicBezTo>
                <a:cubicBezTo>
                  <a:pt x="1037" y="828"/>
                  <a:pt x="1030" y="819"/>
                  <a:pt x="1030" y="810"/>
                </a:cubicBezTo>
                <a:cubicBezTo>
                  <a:pt x="1030" y="800"/>
                  <a:pt x="1037" y="792"/>
                  <a:pt x="1047" y="792"/>
                </a:cubicBezTo>
                <a:cubicBezTo>
                  <a:pt x="1057" y="792"/>
                  <a:pt x="1065" y="800"/>
                  <a:pt x="1065" y="810"/>
                </a:cubicBezTo>
                <a:close/>
                <a:moveTo>
                  <a:pt x="799" y="840"/>
                </a:moveTo>
                <a:cubicBezTo>
                  <a:pt x="799" y="849"/>
                  <a:pt x="791" y="857"/>
                  <a:pt x="782" y="857"/>
                </a:cubicBezTo>
                <a:cubicBezTo>
                  <a:pt x="772" y="857"/>
                  <a:pt x="764" y="849"/>
                  <a:pt x="764" y="840"/>
                </a:cubicBezTo>
                <a:cubicBezTo>
                  <a:pt x="764" y="830"/>
                  <a:pt x="772" y="822"/>
                  <a:pt x="782" y="822"/>
                </a:cubicBezTo>
                <a:cubicBezTo>
                  <a:pt x="791" y="822"/>
                  <a:pt x="799" y="830"/>
                  <a:pt x="799" y="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644">
            <a:extLst>
              <a:ext uri="{FF2B5EF4-FFF2-40B4-BE49-F238E27FC236}">
                <a16:creationId xmlns:a16="http://schemas.microsoft.com/office/drawing/2014/main" id="{5E94ED6F-4AD5-C861-1256-874A3746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5584" y="4005511"/>
            <a:ext cx="529444" cy="529444"/>
          </a:xfrm>
          <a:custGeom>
            <a:avLst/>
            <a:gdLst>
              <a:gd name="T0" fmla="*/ 174 w 1154"/>
              <a:gd name="T1" fmla="*/ 662 h 1152"/>
              <a:gd name="T2" fmla="*/ 113 w 1154"/>
              <a:gd name="T3" fmla="*/ 737 h 1152"/>
              <a:gd name="T4" fmla="*/ 44 w 1154"/>
              <a:gd name="T5" fmla="*/ 805 h 1152"/>
              <a:gd name="T6" fmla="*/ 45 w 1154"/>
              <a:gd name="T7" fmla="*/ 971 h 1152"/>
              <a:gd name="T8" fmla="*/ 349 w 1154"/>
              <a:gd name="T9" fmla="*/ 1152 h 1152"/>
              <a:gd name="T10" fmla="*/ 393 w 1154"/>
              <a:gd name="T11" fmla="*/ 1067 h 1152"/>
              <a:gd name="T12" fmla="*/ 417 w 1154"/>
              <a:gd name="T13" fmla="*/ 1042 h 1152"/>
              <a:gd name="T14" fmla="*/ 498 w 1154"/>
              <a:gd name="T15" fmla="*/ 985 h 1152"/>
              <a:gd name="T16" fmla="*/ 1036 w 1154"/>
              <a:gd name="T17" fmla="*/ 489 h 1152"/>
              <a:gd name="T18" fmla="*/ 367 w 1154"/>
              <a:gd name="T19" fmla="*/ 854 h 1152"/>
              <a:gd name="T20" fmla="*/ 276 w 1154"/>
              <a:gd name="T21" fmla="*/ 1086 h 1152"/>
              <a:gd name="T22" fmla="*/ 313 w 1154"/>
              <a:gd name="T23" fmla="*/ 1074 h 1152"/>
              <a:gd name="T24" fmla="*/ 365 w 1154"/>
              <a:gd name="T25" fmla="*/ 1038 h 1152"/>
              <a:gd name="T26" fmla="*/ 433 w 1154"/>
              <a:gd name="T27" fmla="*/ 970 h 1152"/>
              <a:gd name="T28" fmla="*/ 468 w 1154"/>
              <a:gd name="T29" fmla="*/ 955 h 1152"/>
              <a:gd name="T30" fmla="*/ 376 w 1154"/>
              <a:gd name="T31" fmla="*/ 652 h 1152"/>
              <a:gd name="T32" fmla="*/ 203 w 1154"/>
              <a:gd name="T33" fmla="*/ 683 h 1152"/>
              <a:gd name="T34" fmla="*/ 900 w 1154"/>
              <a:gd name="T35" fmla="*/ 743 h 1152"/>
              <a:gd name="T36" fmla="*/ 314 w 1154"/>
              <a:gd name="T37" fmla="*/ 175 h 1152"/>
              <a:gd name="T38" fmla="*/ 501 w 1154"/>
              <a:gd name="T39" fmla="*/ 60 h 1152"/>
              <a:gd name="T40" fmla="*/ 600 w 1154"/>
              <a:gd name="T41" fmla="*/ 996 h 1152"/>
              <a:gd name="T42" fmla="*/ 174 w 1154"/>
              <a:gd name="T43" fmla="*/ 536 h 1152"/>
              <a:gd name="T44" fmla="*/ 183 w 1154"/>
              <a:gd name="T45" fmla="*/ 334 h 1152"/>
              <a:gd name="T46" fmla="*/ 183 w 1154"/>
              <a:gd name="T47" fmla="*/ 334 h 1152"/>
              <a:gd name="T48" fmla="*/ 1118 w 1154"/>
              <a:gd name="T49" fmla="*/ 640 h 1152"/>
              <a:gd name="T50" fmla="*/ 1050 w 1154"/>
              <a:gd name="T51" fmla="*/ 250 h 1152"/>
              <a:gd name="T52" fmla="*/ 1010 w 1154"/>
              <a:gd name="T53" fmla="*/ 852 h 1152"/>
              <a:gd name="T54" fmla="*/ 986 w 1154"/>
              <a:gd name="T55" fmla="*/ 827 h 1152"/>
              <a:gd name="T56" fmla="*/ 1136 w 1154"/>
              <a:gd name="T57" fmla="*/ 461 h 1152"/>
              <a:gd name="T58" fmla="*/ 711 w 1154"/>
              <a:gd name="T59" fmla="*/ 1 h 1152"/>
              <a:gd name="T60" fmla="*/ 897 w 1154"/>
              <a:gd name="T61" fmla="*/ 80 h 1152"/>
              <a:gd name="T62" fmla="*/ 897 w 1154"/>
              <a:gd name="T63" fmla="*/ 80 h 1152"/>
              <a:gd name="T64" fmla="*/ 799 w 1154"/>
              <a:gd name="T65" fmla="*/ 960 h 1152"/>
              <a:gd name="T66" fmla="*/ 876 w 1154"/>
              <a:gd name="T67" fmla="*/ 361 h 1152"/>
              <a:gd name="T68" fmla="*/ 731 w 1154"/>
              <a:gd name="T69" fmla="*/ 324 h 1152"/>
              <a:gd name="T70" fmla="*/ 597 w 1154"/>
              <a:gd name="T71" fmla="*/ 246 h 1152"/>
              <a:gd name="T72" fmla="*/ 464 w 1154"/>
              <a:gd name="T73" fmla="*/ 307 h 1152"/>
              <a:gd name="T74" fmla="*/ 403 w 1154"/>
              <a:gd name="T75" fmla="*/ 440 h 1152"/>
              <a:gd name="T76" fmla="*/ 481 w 1154"/>
              <a:gd name="T77" fmla="*/ 574 h 1152"/>
              <a:gd name="T78" fmla="*/ 518 w 1154"/>
              <a:gd name="T79" fmla="*/ 719 h 1152"/>
              <a:gd name="T80" fmla="*/ 656 w 1154"/>
              <a:gd name="T81" fmla="*/ 769 h 1152"/>
              <a:gd name="T82" fmla="*/ 794 w 1154"/>
              <a:gd name="T83" fmla="*/ 719 h 1152"/>
              <a:gd name="T84" fmla="*/ 831 w 1154"/>
              <a:gd name="T85" fmla="*/ 574 h 1152"/>
              <a:gd name="T86" fmla="*/ 909 w 1154"/>
              <a:gd name="T87" fmla="*/ 440 h 1152"/>
              <a:gd name="T88" fmla="*/ 795 w 1154"/>
              <a:gd name="T89" fmla="*/ 568 h 1152"/>
              <a:gd name="T90" fmla="*/ 743 w 1154"/>
              <a:gd name="T91" fmla="*/ 639 h 1152"/>
              <a:gd name="T92" fmla="*/ 630 w 1154"/>
              <a:gd name="T93" fmla="*/ 733 h 1152"/>
              <a:gd name="T94" fmla="*/ 508 w 1154"/>
              <a:gd name="T95" fmla="*/ 683 h 1152"/>
              <a:gd name="T96" fmla="*/ 509 w 1154"/>
              <a:gd name="T97" fmla="*/ 548 h 1152"/>
              <a:gd name="T98" fmla="*/ 509 w 1154"/>
              <a:gd name="T99" fmla="*/ 449 h 1152"/>
              <a:gd name="T100" fmla="*/ 508 w 1154"/>
              <a:gd name="T101" fmla="*/ 314 h 1152"/>
              <a:gd name="T102" fmla="*/ 630 w 1154"/>
              <a:gd name="T103" fmla="*/ 264 h 1152"/>
              <a:gd name="T104" fmla="*/ 743 w 1154"/>
              <a:gd name="T105" fmla="*/ 358 h 1152"/>
              <a:gd name="T106" fmla="*/ 795 w 1154"/>
              <a:gd name="T107" fmla="*/ 430 h 1152"/>
              <a:gd name="T108" fmla="*/ 588 w 1154"/>
              <a:gd name="T109" fmla="*/ 431 h 1152"/>
              <a:gd name="T110" fmla="*/ 724 w 1154"/>
              <a:gd name="T111" fmla="*/ 566 h 1152"/>
              <a:gd name="T112" fmla="*/ 656 w 1154"/>
              <a:gd name="T113" fmla="*/ 560 h 1152"/>
              <a:gd name="T114" fmla="*/ 656 w 1154"/>
              <a:gd name="T115" fmla="*/ 437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54" h="1152">
                <a:moveTo>
                  <a:pt x="910" y="215"/>
                </a:moveTo>
                <a:cubicBezTo>
                  <a:pt x="763" y="83"/>
                  <a:pt x="528" y="89"/>
                  <a:pt x="388" y="229"/>
                </a:cubicBezTo>
                <a:cubicBezTo>
                  <a:pt x="326" y="290"/>
                  <a:pt x="287" y="371"/>
                  <a:pt x="278" y="458"/>
                </a:cubicBezTo>
                <a:cubicBezTo>
                  <a:pt x="270" y="531"/>
                  <a:pt x="235" y="602"/>
                  <a:pt x="178" y="659"/>
                </a:cubicBezTo>
                <a:cubicBezTo>
                  <a:pt x="174" y="662"/>
                  <a:pt x="174" y="662"/>
                  <a:pt x="174" y="662"/>
                </a:cubicBezTo>
                <a:cubicBezTo>
                  <a:pt x="168" y="655"/>
                  <a:pt x="168" y="655"/>
                  <a:pt x="168" y="655"/>
                </a:cubicBezTo>
                <a:cubicBezTo>
                  <a:pt x="161" y="648"/>
                  <a:pt x="150" y="648"/>
                  <a:pt x="143" y="655"/>
                </a:cubicBezTo>
                <a:cubicBezTo>
                  <a:pt x="136" y="662"/>
                  <a:pt x="136" y="673"/>
                  <a:pt x="143" y="680"/>
                </a:cubicBezTo>
                <a:cubicBezTo>
                  <a:pt x="156" y="693"/>
                  <a:pt x="156" y="693"/>
                  <a:pt x="156" y="693"/>
                </a:cubicBezTo>
                <a:cubicBezTo>
                  <a:pt x="153" y="716"/>
                  <a:pt x="135" y="734"/>
                  <a:pt x="113" y="737"/>
                </a:cubicBezTo>
                <a:cubicBezTo>
                  <a:pt x="99" y="724"/>
                  <a:pt x="99" y="724"/>
                  <a:pt x="99" y="724"/>
                </a:cubicBezTo>
                <a:cubicBezTo>
                  <a:pt x="93" y="717"/>
                  <a:pt x="81" y="717"/>
                  <a:pt x="75" y="724"/>
                </a:cubicBezTo>
                <a:cubicBezTo>
                  <a:pt x="68" y="731"/>
                  <a:pt x="68" y="741"/>
                  <a:pt x="75" y="749"/>
                </a:cubicBezTo>
                <a:cubicBezTo>
                  <a:pt x="88" y="762"/>
                  <a:pt x="88" y="762"/>
                  <a:pt x="88" y="762"/>
                </a:cubicBezTo>
                <a:cubicBezTo>
                  <a:pt x="85" y="784"/>
                  <a:pt x="67" y="803"/>
                  <a:pt x="44" y="805"/>
                </a:cubicBezTo>
                <a:cubicBezTo>
                  <a:pt x="31" y="792"/>
                  <a:pt x="31" y="792"/>
                  <a:pt x="31" y="792"/>
                </a:cubicBezTo>
                <a:cubicBezTo>
                  <a:pt x="24" y="785"/>
                  <a:pt x="13" y="785"/>
                  <a:pt x="6" y="792"/>
                </a:cubicBezTo>
                <a:cubicBezTo>
                  <a:pt x="0" y="799"/>
                  <a:pt x="0" y="810"/>
                  <a:pt x="6" y="817"/>
                </a:cubicBezTo>
                <a:cubicBezTo>
                  <a:pt x="44" y="854"/>
                  <a:pt x="44" y="854"/>
                  <a:pt x="44" y="854"/>
                </a:cubicBezTo>
                <a:cubicBezTo>
                  <a:pt x="13" y="887"/>
                  <a:pt x="13" y="939"/>
                  <a:pt x="45" y="971"/>
                </a:cubicBezTo>
                <a:cubicBezTo>
                  <a:pt x="183" y="1109"/>
                  <a:pt x="183" y="1109"/>
                  <a:pt x="183" y="1109"/>
                </a:cubicBezTo>
                <a:cubicBezTo>
                  <a:pt x="199" y="1126"/>
                  <a:pt x="221" y="1134"/>
                  <a:pt x="243" y="1134"/>
                </a:cubicBezTo>
                <a:cubicBezTo>
                  <a:pt x="263" y="1134"/>
                  <a:pt x="284" y="1126"/>
                  <a:pt x="300" y="1111"/>
                </a:cubicBezTo>
                <a:cubicBezTo>
                  <a:pt x="336" y="1147"/>
                  <a:pt x="336" y="1147"/>
                  <a:pt x="336" y="1147"/>
                </a:cubicBezTo>
                <a:cubicBezTo>
                  <a:pt x="340" y="1150"/>
                  <a:pt x="344" y="1152"/>
                  <a:pt x="349" y="1152"/>
                </a:cubicBezTo>
                <a:cubicBezTo>
                  <a:pt x="353" y="1152"/>
                  <a:pt x="358" y="1150"/>
                  <a:pt x="361" y="1147"/>
                </a:cubicBezTo>
                <a:cubicBezTo>
                  <a:pt x="368" y="1140"/>
                  <a:pt x="368" y="1129"/>
                  <a:pt x="361" y="1122"/>
                </a:cubicBezTo>
                <a:cubicBezTo>
                  <a:pt x="349" y="1110"/>
                  <a:pt x="349" y="1110"/>
                  <a:pt x="349" y="1110"/>
                </a:cubicBezTo>
                <a:cubicBezTo>
                  <a:pt x="351" y="1099"/>
                  <a:pt x="355" y="1089"/>
                  <a:pt x="364" y="1081"/>
                </a:cubicBezTo>
                <a:cubicBezTo>
                  <a:pt x="371" y="1073"/>
                  <a:pt x="382" y="1068"/>
                  <a:pt x="393" y="1067"/>
                </a:cubicBezTo>
                <a:cubicBezTo>
                  <a:pt x="405" y="1078"/>
                  <a:pt x="405" y="1078"/>
                  <a:pt x="405" y="1078"/>
                </a:cubicBezTo>
                <a:cubicBezTo>
                  <a:pt x="408" y="1082"/>
                  <a:pt x="413" y="1083"/>
                  <a:pt x="417" y="1083"/>
                </a:cubicBezTo>
                <a:cubicBezTo>
                  <a:pt x="422" y="1083"/>
                  <a:pt x="426" y="1082"/>
                  <a:pt x="429" y="1078"/>
                </a:cubicBezTo>
                <a:cubicBezTo>
                  <a:pt x="436" y="1071"/>
                  <a:pt x="436" y="1061"/>
                  <a:pt x="429" y="1054"/>
                </a:cubicBezTo>
                <a:cubicBezTo>
                  <a:pt x="417" y="1042"/>
                  <a:pt x="417" y="1042"/>
                  <a:pt x="417" y="1042"/>
                </a:cubicBezTo>
                <a:cubicBezTo>
                  <a:pt x="421" y="1019"/>
                  <a:pt x="438" y="1001"/>
                  <a:pt x="461" y="998"/>
                </a:cubicBezTo>
                <a:cubicBezTo>
                  <a:pt x="473" y="1010"/>
                  <a:pt x="473" y="1010"/>
                  <a:pt x="473" y="1010"/>
                </a:cubicBezTo>
                <a:cubicBezTo>
                  <a:pt x="477" y="1013"/>
                  <a:pt x="481" y="1015"/>
                  <a:pt x="485" y="1015"/>
                </a:cubicBezTo>
                <a:cubicBezTo>
                  <a:pt x="490" y="1015"/>
                  <a:pt x="494" y="1013"/>
                  <a:pt x="498" y="1010"/>
                </a:cubicBezTo>
                <a:cubicBezTo>
                  <a:pt x="505" y="1003"/>
                  <a:pt x="505" y="992"/>
                  <a:pt x="498" y="985"/>
                </a:cubicBezTo>
                <a:cubicBezTo>
                  <a:pt x="493" y="980"/>
                  <a:pt x="493" y="980"/>
                  <a:pt x="493" y="980"/>
                </a:cubicBezTo>
                <a:cubicBezTo>
                  <a:pt x="502" y="970"/>
                  <a:pt x="502" y="970"/>
                  <a:pt x="502" y="970"/>
                </a:cubicBezTo>
                <a:cubicBezTo>
                  <a:pt x="555" y="918"/>
                  <a:pt x="624" y="884"/>
                  <a:pt x="698" y="877"/>
                </a:cubicBezTo>
                <a:cubicBezTo>
                  <a:pt x="785" y="867"/>
                  <a:pt x="863" y="829"/>
                  <a:pt x="925" y="767"/>
                </a:cubicBezTo>
                <a:cubicBezTo>
                  <a:pt x="1000" y="693"/>
                  <a:pt x="1039" y="594"/>
                  <a:pt x="1036" y="489"/>
                </a:cubicBezTo>
                <a:cubicBezTo>
                  <a:pt x="1033" y="383"/>
                  <a:pt x="989" y="286"/>
                  <a:pt x="910" y="215"/>
                </a:cubicBezTo>
                <a:close/>
                <a:moveTo>
                  <a:pt x="300" y="788"/>
                </a:moveTo>
                <a:cubicBezTo>
                  <a:pt x="358" y="695"/>
                  <a:pt x="358" y="695"/>
                  <a:pt x="358" y="695"/>
                </a:cubicBezTo>
                <a:cubicBezTo>
                  <a:pt x="381" y="735"/>
                  <a:pt x="420" y="773"/>
                  <a:pt x="460" y="797"/>
                </a:cubicBezTo>
                <a:cubicBezTo>
                  <a:pt x="367" y="854"/>
                  <a:pt x="367" y="854"/>
                  <a:pt x="367" y="854"/>
                </a:cubicBezTo>
                <a:lnTo>
                  <a:pt x="300" y="788"/>
                </a:lnTo>
                <a:close/>
                <a:moveTo>
                  <a:pt x="208" y="1084"/>
                </a:moveTo>
                <a:cubicBezTo>
                  <a:pt x="70" y="947"/>
                  <a:pt x="70" y="947"/>
                  <a:pt x="70" y="947"/>
                </a:cubicBezTo>
                <a:cubicBezTo>
                  <a:pt x="51" y="928"/>
                  <a:pt x="51" y="898"/>
                  <a:pt x="68" y="879"/>
                </a:cubicBezTo>
                <a:cubicBezTo>
                  <a:pt x="276" y="1086"/>
                  <a:pt x="276" y="1086"/>
                  <a:pt x="276" y="1086"/>
                </a:cubicBezTo>
                <a:cubicBezTo>
                  <a:pt x="257" y="1104"/>
                  <a:pt x="227" y="1103"/>
                  <a:pt x="208" y="1084"/>
                </a:cubicBezTo>
                <a:close/>
                <a:moveTo>
                  <a:pt x="339" y="1056"/>
                </a:moveTo>
                <a:cubicBezTo>
                  <a:pt x="331" y="1064"/>
                  <a:pt x="325" y="1072"/>
                  <a:pt x="321" y="1082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73" y="834"/>
                  <a:pt x="73" y="834"/>
                  <a:pt x="73" y="834"/>
                </a:cubicBezTo>
                <a:cubicBezTo>
                  <a:pt x="92" y="825"/>
                  <a:pt x="108" y="809"/>
                  <a:pt x="116" y="790"/>
                </a:cubicBezTo>
                <a:cubicBezTo>
                  <a:pt x="365" y="1038"/>
                  <a:pt x="365" y="1038"/>
                  <a:pt x="365" y="1038"/>
                </a:cubicBezTo>
                <a:cubicBezTo>
                  <a:pt x="355" y="1042"/>
                  <a:pt x="346" y="1048"/>
                  <a:pt x="339" y="1056"/>
                </a:cubicBezTo>
                <a:close/>
                <a:moveTo>
                  <a:pt x="390" y="1013"/>
                </a:moveTo>
                <a:cubicBezTo>
                  <a:pt x="141" y="765"/>
                  <a:pt x="141" y="765"/>
                  <a:pt x="141" y="765"/>
                </a:cubicBezTo>
                <a:cubicBezTo>
                  <a:pt x="160" y="756"/>
                  <a:pt x="176" y="741"/>
                  <a:pt x="185" y="722"/>
                </a:cubicBezTo>
                <a:cubicBezTo>
                  <a:pt x="433" y="970"/>
                  <a:pt x="433" y="970"/>
                  <a:pt x="433" y="970"/>
                </a:cubicBezTo>
                <a:cubicBezTo>
                  <a:pt x="414" y="979"/>
                  <a:pt x="398" y="994"/>
                  <a:pt x="390" y="1013"/>
                </a:cubicBezTo>
                <a:close/>
                <a:moveTo>
                  <a:pt x="900" y="743"/>
                </a:moveTo>
                <a:cubicBezTo>
                  <a:pt x="844" y="799"/>
                  <a:pt x="773" y="833"/>
                  <a:pt x="694" y="842"/>
                </a:cubicBezTo>
                <a:cubicBezTo>
                  <a:pt x="613" y="851"/>
                  <a:pt x="536" y="888"/>
                  <a:pt x="477" y="946"/>
                </a:cubicBezTo>
                <a:cubicBezTo>
                  <a:pt x="468" y="955"/>
                  <a:pt x="468" y="955"/>
                  <a:pt x="468" y="955"/>
                </a:cubicBezTo>
                <a:cubicBezTo>
                  <a:pt x="392" y="880"/>
                  <a:pt x="392" y="880"/>
                  <a:pt x="392" y="880"/>
                </a:cubicBezTo>
                <a:cubicBezTo>
                  <a:pt x="505" y="810"/>
                  <a:pt x="505" y="810"/>
                  <a:pt x="505" y="810"/>
                </a:cubicBezTo>
                <a:cubicBezTo>
                  <a:pt x="510" y="807"/>
                  <a:pt x="514" y="800"/>
                  <a:pt x="513" y="793"/>
                </a:cubicBezTo>
                <a:cubicBezTo>
                  <a:pt x="513" y="787"/>
                  <a:pt x="508" y="781"/>
                  <a:pt x="502" y="779"/>
                </a:cubicBezTo>
                <a:cubicBezTo>
                  <a:pt x="453" y="760"/>
                  <a:pt x="395" y="702"/>
                  <a:pt x="376" y="652"/>
                </a:cubicBezTo>
                <a:cubicBezTo>
                  <a:pt x="373" y="647"/>
                  <a:pt x="368" y="642"/>
                  <a:pt x="361" y="641"/>
                </a:cubicBezTo>
                <a:cubicBezTo>
                  <a:pt x="355" y="641"/>
                  <a:pt x="348" y="644"/>
                  <a:pt x="345" y="650"/>
                </a:cubicBezTo>
                <a:cubicBezTo>
                  <a:pt x="275" y="762"/>
                  <a:pt x="275" y="762"/>
                  <a:pt x="275" y="762"/>
                </a:cubicBezTo>
                <a:cubicBezTo>
                  <a:pt x="199" y="687"/>
                  <a:pt x="199" y="687"/>
                  <a:pt x="199" y="687"/>
                </a:cubicBezTo>
                <a:cubicBezTo>
                  <a:pt x="203" y="683"/>
                  <a:pt x="203" y="683"/>
                  <a:pt x="203" y="683"/>
                </a:cubicBezTo>
                <a:cubicBezTo>
                  <a:pt x="265" y="621"/>
                  <a:pt x="304" y="542"/>
                  <a:pt x="313" y="461"/>
                </a:cubicBezTo>
                <a:cubicBezTo>
                  <a:pt x="321" y="382"/>
                  <a:pt x="356" y="310"/>
                  <a:pt x="412" y="254"/>
                </a:cubicBezTo>
                <a:cubicBezTo>
                  <a:pt x="540" y="127"/>
                  <a:pt x="753" y="121"/>
                  <a:pt x="886" y="241"/>
                </a:cubicBezTo>
                <a:cubicBezTo>
                  <a:pt x="958" y="305"/>
                  <a:pt x="999" y="394"/>
                  <a:pt x="1001" y="489"/>
                </a:cubicBezTo>
                <a:cubicBezTo>
                  <a:pt x="1004" y="585"/>
                  <a:pt x="968" y="675"/>
                  <a:pt x="900" y="743"/>
                </a:cubicBezTo>
                <a:close/>
                <a:moveTo>
                  <a:pt x="302" y="170"/>
                </a:moveTo>
                <a:cubicBezTo>
                  <a:pt x="295" y="163"/>
                  <a:pt x="295" y="152"/>
                  <a:pt x="302" y="145"/>
                </a:cubicBezTo>
                <a:cubicBezTo>
                  <a:pt x="309" y="138"/>
                  <a:pt x="320" y="138"/>
                  <a:pt x="326" y="145"/>
                </a:cubicBezTo>
                <a:cubicBezTo>
                  <a:pt x="333" y="152"/>
                  <a:pt x="333" y="163"/>
                  <a:pt x="326" y="170"/>
                </a:cubicBezTo>
                <a:cubicBezTo>
                  <a:pt x="323" y="174"/>
                  <a:pt x="319" y="175"/>
                  <a:pt x="314" y="175"/>
                </a:cubicBezTo>
                <a:cubicBezTo>
                  <a:pt x="309" y="175"/>
                  <a:pt x="305" y="174"/>
                  <a:pt x="302" y="170"/>
                </a:cubicBezTo>
                <a:close/>
                <a:moveTo>
                  <a:pt x="479" y="49"/>
                </a:moveTo>
                <a:cubicBezTo>
                  <a:pt x="476" y="39"/>
                  <a:pt x="481" y="30"/>
                  <a:pt x="490" y="26"/>
                </a:cubicBezTo>
                <a:cubicBezTo>
                  <a:pt x="499" y="23"/>
                  <a:pt x="509" y="28"/>
                  <a:pt x="512" y="37"/>
                </a:cubicBezTo>
                <a:cubicBezTo>
                  <a:pt x="515" y="46"/>
                  <a:pt x="511" y="56"/>
                  <a:pt x="501" y="60"/>
                </a:cubicBezTo>
                <a:cubicBezTo>
                  <a:pt x="500" y="60"/>
                  <a:pt x="498" y="60"/>
                  <a:pt x="496" y="60"/>
                </a:cubicBezTo>
                <a:cubicBezTo>
                  <a:pt x="488" y="60"/>
                  <a:pt x="482" y="56"/>
                  <a:pt x="479" y="49"/>
                </a:cubicBezTo>
                <a:close/>
                <a:moveTo>
                  <a:pt x="620" y="980"/>
                </a:moveTo>
                <a:cubicBezTo>
                  <a:pt x="618" y="989"/>
                  <a:pt x="611" y="996"/>
                  <a:pt x="602" y="996"/>
                </a:cubicBezTo>
                <a:cubicBezTo>
                  <a:pt x="601" y="996"/>
                  <a:pt x="601" y="996"/>
                  <a:pt x="600" y="996"/>
                </a:cubicBezTo>
                <a:cubicBezTo>
                  <a:pt x="591" y="995"/>
                  <a:pt x="584" y="986"/>
                  <a:pt x="585" y="977"/>
                </a:cubicBezTo>
                <a:cubicBezTo>
                  <a:pt x="586" y="967"/>
                  <a:pt x="594" y="960"/>
                  <a:pt x="604" y="961"/>
                </a:cubicBezTo>
                <a:cubicBezTo>
                  <a:pt x="614" y="962"/>
                  <a:pt x="621" y="971"/>
                  <a:pt x="620" y="980"/>
                </a:cubicBezTo>
                <a:close/>
                <a:moveTo>
                  <a:pt x="159" y="555"/>
                </a:moveTo>
                <a:cubicBezTo>
                  <a:pt x="158" y="546"/>
                  <a:pt x="165" y="537"/>
                  <a:pt x="174" y="536"/>
                </a:cubicBezTo>
                <a:cubicBezTo>
                  <a:pt x="184" y="535"/>
                  <a:pt x="192" y="541"/>
                  <a:pt x="194" y="551"/>
                </a:cubicBezTo>
                <a:cubicBezTo>
                  <a:pt x="195" y="561"/>
                  <a:pt x="188" y="569"/>
                  <a:pt x="178" y="570"/>
                </a:cubicBezTo>
                <a:cubicBezTo>
                  <a:pt x="177" y="570"/>
                  <a:pt x="177" y="570"/>
                  <a:pt x="176" y="570"/>
                </a:cubicBezTo>
                <a:cubicBezTo>
                  <a:pt x="167" y="570"/>
                  <a:pt x="160" y="564"/>
                  <a:pt x="159" y="555"/>
                </a:cubicBezTo>
                <a:close/>
                <a:moveTo>
                  <a:pt x="183" y="334"/>
                </a:moveTo>
                <a:cubicBezTo>
                  <a:pt x="186" y="325"/>
                  <a:pt x="197" y="320"/>
                  <a:pt x="206" y="323"/>
                </a:cubicBezTo>
                <a:cubicBezTo>
                  <a:pt x="215" y="326"/>
                  <a:pt x="220" y="336"/>
                  <a:pt x="216" y="345"/>
                </a:cubicBezTo>
                <a:cubicBezTo>
                  <a:pt x="214" y="352"/>
                  <a:pt x="207" y="357"/>
                  <a:pt x="200" y="357"/>
                </a:cubicBezTo>
                <a:cubicBezTo>
                  <a:pt x="198" y="357"/>
                  <a:pt x="196" y="357"/>
                  <a:pt x="194" y="356"/>
                </a:cubicBezTo>
                <a:cubicBezTo>
                  <a:pt x="185" y="353"/>
                  <a:pt x="180" y="343"/>
                  <a:pt x="183" y="334"/>
                </a:cubicBezTo>
                <a:close/>
                <a:moveTo>
                  <a:pt x="1129" y="663"/>
                </a:moveTo>
                <a:cubicBezTo>
                  <a:pt x="1126" y="670"/>
                  <a:pt x="1120" y="674"/>
                  <a:pt x="1112" y="674"/>
                </a:cubicBezTo>
                <a:cubicBezTo>
                  <a:pt x="1110" y="674"/>
                  <a:pt x="1109" y="674"/>
                  <a:pt x="1107" y="674"/>
                </a:cubicBezTo>
                <a:cubicBezTo>
                  <a:pt x="1098" y="670"/>
                  <a:pt x="1093" y="660"/>
                  <a:pt x="1096" y="651"/>
                </a:cubicBezTo>
                <a:cubicBezTo>
                  <a:pt x="1099" y="642"/>
                  <a:pt x="1109" y="637"/>
                  <a:pt x="1118" y="640"/>
                </a:cubicBezTo>
                <a:cubicBezTo>
                  <a:pt x="1127" y="643"/>
                  <a:pt x="1132" y="653"/>
                  <a:pt x="1129" y="663"/>
                </a:cubicBezTo>
                <a:close/>
                <a:moveTo>
                  <a:pt x="1079" y="231"/>
                </a:moveTo>
                <a:cubicBezTo>
                  <a:pt x="1084" y="239"/>
                  <a:pt x="1082" y="250"/>
                  <a:pt x="1074" y="255"/>
                </a:cubicBezTo>
                <a:cubicBezTo>
                  <a:pt x="1071" y="257"/>
                  <a:pt x="1068" y="258"/>
                  <a:pt x="1064" y="258"/>
                </a:cubicBezTo>
                <a:cubicBezTo>
                  <a:pt x="1059" y="258"/>
                  <a:pt x="1053" y="255"/>
                  <a:pt x="1050" y="250"/>
                </a:cubicBezTo>
                <a:cubicBezTo>
                  <a:pt x="1044" y="242"/>
                  <a:pt x="1047" y="231"/>
                  <a:pt x="1055" y="226"/>
                </a:cubicBezTo>
                <a:cubicBezTo>
                  <a:pt x="1063" y="221"/>
                  <a:pt x="1074" y="223"/>
                  <a:pt x="1079" y="231"/>
                </a:cubicBezTo>
                <a:close/>
                <a:moveTo>
                  <a:pt x="1011" y="826"/>
                </a:moveTo>
                <a:cubicBezTo>
                  <a:pt x="1018" y="834"/>
                  <a:pt x="1018" y="845"/>
                  <a:pt x="1011" y="851"/>
                </a:cubicBezTo>
                <a:cubicBezTo>
                  <a:pt x="1011" y="852"/>
                  <a:pt x="1010" y="852"/>
                  <a:pt x="1010" y="852"/>
                </a:cubicBezTo>
                <a:cubicBezTo>
                  <a:pt x="1010" y="852"/>
                  <a:pt x="1010" y="852"/>
                  <a:pt x="1010" y="852"/>
                </a:cubicBezTo>
                <a:cubicBezTo>
                  <a:pt x="1007" y="856"/>
                  <a:pt x="1002" y="858"/>
                  <a:pt x="998" y="858"/>
                </a:cubicBezTo>
                <a:cubicBezTo>
                  <a:pt x="993" y="858"/>
                  <a:pt x="988" y="856"/>
                  <a:pt x="985" y="852"/>
                </a:cubicBezTo>
                <a:cubicBezTo>
                  <a:pt x="978" y="846"/>
                  <a:pt x="978" y="835"/>
                  <a:pt x="985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93" y="820"/>
                  <a:pt x="1004" y="820"/>
                  <a:pt x="1011" y="826"/>
                </a:cubicBezTo>
                <a:close/>
                <a:moveTo>
                  <a:pt x="1153" y="441"/>
                </a:moveTo>
                <a:cubicBezTo>
                  <a:pt x="1154" y="451"/>
                  <a:pt x="1147" y="460"/>
                  <a:pt x="1138" y="461"/>
                </a:cubicBezTo>
                <a:cubicBezTo>
                  <a:pt x="1137" y="461"/>
                  <a:pt x="1136" y="461"/>
                  <a:pt x="1136" y="461"/>
                </a:cubicBezTo>
                <a:cubicBezTo>
                  <a:pt x="1127" y="461"/>
                  <a:pt x="1120" y="454"/>
                  <a:pt x="1118" y="445"/>
                </a:cubicBezTo>
                <a:cubicBezTo>
                  <a:pt x="1117" y="436"/>
                  <a:pt x="1124" y="427"/>
                  <a:pt x="1134" y="425"/>
                </a:cubicBezTo>
                <a:cubicBezTo>
                  <a:pt x="1143" y="425"/>
                  <a:pt x="1152" y="432"/>
                  <a:pt x="1153" y="441"/>
                </a:cubicBezTo>
                <a:close/>
                <a:moveTo>
                  <a:pt x="692" y="17"/>
                </a:moveTo>
                <a:cubicBezTo>
                  <a:pt x="693" y="7"/>
                  <a:pt x="701" y="0"/>
                  <a:pt x="711" y="1"/>
                </a:cubicBezTo>
                <a:cubicBezTo>
                  <a:pt x="721" y="2"/>
                  <a:pt x="728" y="11"/>
                  <a:pt x="727" y="20"/>
                </a:cubicBezTo>
                <a:cubicBezTo>
                  <a:pt x="726" y="30"/>
                  <a:pt x="718" y="36"/>
                  <a:pt x="709" y="36"/>
                </a:cubicBezTo>
                <a:cubicBezTo>
                  <a:pt x="709" y="36"/>
                  <a:pt x="708" y="36"/>
                  <a:pt x="707" y="36"/>
                </a:cubicBezTo>
                <a:cubicBezTo>
                  <a:pt x="697" y="35"/>
                  <a:pt x="691" y="26"/>
                  <a:pt x="692" y="17"/>
                </a:cubicBezTo>
                <a:close/>
                <a:moveTo>
                  <a:pt x="897" y="80"/>
                </a:moveTo>
                <a:cubicBezTo>
                  <a:pt x="902" y="72"/>
                  <a:pt x="913" y="69"/>
                  <a:pt x="922" y="74"/>
                </a:cubicBezTo>
                <a:cubicBezTo>
                  <a:pt x="930" y="79"/>
                  <a:pt x="932" y="90"/>
                  <a:pt x="927" y="98"/>
                </a:cubicBezTo>
                <a:cubicBezTo>
                  <a:pt x="924" y="104"/>
                  <a:pt x="918" y="106"/>
                  <a:pt x="912" y="106"/>
                </a:cubicBezTo>
                <a:cubicBezTo>
                  <a:pt x="909" y="106"/>
                  <a:pt x="906" y="106"/>
                  <a:pt x="903" y="104"/>
                </a:cubicBezTo>
                <a:cubicBezTo>
                  <a:pt x="895" y="98"/>
                  <a:pt x="892" y="88"/>
                  <a:pt x="897" y="80"/>
                </a:cubicBezTo>
                <a:close/>
                <a:moveTo>
                  <a:pt x="832" y="949"/>
                </a:moveTo>
                <a:cubicBezTo>
                  <a:pt x="835" y="958"/>
                  <a:pt x="831" y="968"/>
                  <a:pt x="821" y="971"/>
                </a:cubicBezTo>
                <a:cubicBezTo>
                  <a:pt x="821" y="971"/>
                  <a:pt x="821" y="971"/>
                  <a:pt x="822" y="971"/>
                </a:cubicBezTo>
                <a:cubicBezTo>
                  <a:pt x="820" y="971"/>
                  <a:pt x="818" y="972"/>
                  <a:pt x="816" y="972"/>
                </a:cubicBezTo>
                <a:cubicBezTo>
                  <a:pt x="808" y="972"/>
                  <a:pt x="802" y="967"/>
                  <a:pt x="799" y="960"/>
                </a:cubicBezTo>
                <a:cubicBezTo>
                  <a:pt x="796" y="951"/>
                  <a:pt x="801" y="941"/>
                  <a:pt x="810" y="938"/>
                </a:cubicBezTo>
                <a:cubicBezTo>
                  <a:pt x="819" y="935"/>
                  <a:pt x="829" y="939"/>
                  <a:pt x="832" y="949"/>
                </a:cubicBezTo>
                <a:close/>
                <a:moveTo>
                  <a:pt x="833" y="428"/>
                </a:moveTo>
                <a:cubicBezTo>
                  <a:pt x="832" y="426"/>
                  <a:pt x="831" y="425"/>
                  <a:pt x="831" y="423"/>
                </a:cubicBezTo>
                <a:cubicBezTo>
                  <a:pt x="876" y="361"/>
                  <a:pt x="876" y="361"/>
                  <a:pt x="876" y="361"/>
                </a:cubicBezTo>
                <a:cubicBezTo>
                  <a:pt x="881" y="355"/>
                  <a:pt x="881" y="347"/>
                  <a:pt x="876" y="340"/>
                </a:cubicBezTo>
                <a:cubicBezTo>
                  <a:pt x="868" y="329"/>
                  <a:pt x="858" y="317"/>
                  <a:pt x="848" y="307"/>
                </a:cubicBezTo>
                <a:cubicBezTo>
                  <a:pt x="837" y="296"/>
                  <a:pt x="826" y="287"/>
                  <a:pt x="814" y="278"/>
                </a:cubicBezTo>
                <a:cubicBezTo>
                  <a:pt x="808" y="274"/>
                  <a:pt x="800" y="274"/>
                  <a:pt x="794" y="278"/>
                </a:cubicBezTo>
                <a:cubicBezTo>
                  <a:pt x="731" y="324"/>
                  <a:pt x="731" y="324"/>
                  <a:pt x="731" y="324"/>
                </a:cubicBezTo>
                <a:cubicBezTo>
                  <a:pt x="730" y="323"/>
                  <a:pt x="728" y="322"/>
                  <a:pt x="727" y="322"/>
                </a:cubicBezTo>
                <a:cubicBezTo>
                  <a:pt x="714" y="246"/>
                  <a:pt x="714" y="246"/>
                  <a:pt x="714" y="246"/>
                </a:cubicBezTo>
                <a:cubicBezTo>
                  <a:pt x="713" y="238"/>
                  <a:pt x="707" y="232"/>
                  <a:pt x="700" y="231"/>
                </a:cubicBezTo>
                <a:cubicBezTo>
                  <a:pt x="671" y="226"/>
                  <a:pt x="641" y="226"/>
                  <a:pt x="612" y="231"/>
                </a:cubicBezTo>
                <a:cubicBezTo>
                  <a:pt x="605" y="232"/>
                  <a:pt x="599" y="238"/>
                  <a:pt x="597" y="246"/>
                </a:cubicBezTo>
                <a:cubicBezTo>
                  <a:pt x="585" y="322"/>
                  <a:pt x="585" y="322"/>
                  <a:pt x="585" y="322"/>
                </a:cubicBezTo>
                <a:cubicBezTo>
                  <a:pt x="584" y="322"/>
                  <a:pt x="582" y="323"/>
                  <a:pt x="581" y="324"/>
                </a:cubicBezTo>
                <a:cubicBezTo>
                  <a:pt x="518" y="278"/>
                  <a:pt x="518" y="278"/>
                  <a:pt x="518" y="278"/>
                </a:cubicBezTo>
                <a:cubicBezTo>
                  <a:pt x="512" y="274"/>
                  <a:pt x="504" y="274"/>
                  <a:pt x="498" y="278"/>
                </a:cubicBezTo>
                <a:cubicBezTo>
                  <a:pt x="486" y="287"/>
                  <a:pt x="474" y="296"/>
                  <a:pt x="464" y="307"/>
                </a:cubicBezTo>
                <a:cubicBezTo>
                  <a:pt x="454" y="317"/>
                  <a:pt x="444" y="329"/>
                  <a:pt x="436" y="340"/>
                </a:cubicBezTo>
                <a:cubicBezTo>
                  <a:pt x="431" y="347"/>
                  <a:pt x="431" y="355"/>
                  <a:pt x="436" y="361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0" y="425"/>
                  <a:pt x="480" y="426"/>
                  <a:pt x="479" y="428"/>
                </a:cubicBezTo>
                <a:cubicBezTo>
                  <a:pt x="403" y="440"/>
                  <a:pt x="403" y="440"/>
                  <a:pt x="403" y="440"/>
                </a:cubicBezTo>
                <a:cubicBezTo>
                  <a:pt x="395" y="441"/>
                  <a:pt x="390" y="447"/>
                  <a:pt x="388" y="454"/>
                </a:cubicBezTo>
                <a:cubicBezTo>
                  <a:pt x="384" y="483"/>
                  <a:pt x="384" y="513"/>
                  <a:pt x="388" y="542"/>
                </a:cubicBezTo>
                <a:cubicBezTo>
                  <a:pt x="390" y="550"/>
                  <a:pt x="395" y="556"/>
                  <a:pt x="403" y="557"/>
                </a:cubicBezTo>
                <a:cubicBezTo>
                  <a:pt x="479" y="569"/>
                  <a:pt x="479" y="569"/>
                  <a:pt x="479" y="569"/>
                </a:cubicBezTo>
                <a:cubicBezTo>
                  <a:pt x="480" y="570"/>
                  <a:pt x="480" y="572"/>
                  <a:pt x="481" y="574"/>
                </a:cubicBezTo>
                <a:cubicBezTo>
                  <a:pt x="436" y="636"/>
                  <a:pt x="436" y="636"/>
                  <a:pt x="436" y="636"/>
                </a:cubicBezTo>
                <a:cubicBezTo>
                  <a:pt x="431" y="642"/>
                  <a:pt x="431" y="651"/>
                  <a:pt x="436" y="656"/>
                </a:cubicBezTo>
                <a:cubicBezTo>
                  <a:pt x="444" y="668"/>
                  <a:pt x="454" y="680"/>
                  <a:pt x="464" y="690"/>
                </a:cubicBezTo>
                <a:cubicBezTo>
                  <a:pt x="475" y="701"/>
                  <a:pt x="486" y="710"/>
                  <a:pt x="498" y="719"/>
                </a:cubicBezTo>
                <a:cubicBezTo>
                  <a:pt x="504" y="723"/>
                  <a:pt x="512" y="723"/>
                  <a:pt x="518" y="719"/>
                </a:cubicBezTo>
                <a:cubicBezTo>
                  <a:pt x="581" y="674"/>
                  <a:pt x="581" y="674"/>
                  <a:pt x="581" y="674"/>
                </a:cubicBezTo>
                <a:cubicBezTo>
                  <a:pt x="582" y="674"/>
                  <a:pt x="584" y="675"/>
                  <a:pt x="585" y="676"/>
                </a:cubicBezTo>
                <a:cubicBezTo>
                  <a:pt x="598" y="752"/>
                  <a:pt x="598" y="752"/>
                  <a:pt x="598" y="752"/>
                </a:cubicBezTo>
                <a:cubicBezTo>
                  <a:pt x="599" y="759"/>
                  <a:pt x="605" y="765"/>
                  <a:pt x="612" y="766"/>
                </a:cubicBezTo>
                <a:cubicBezTo>
                  <a:pt x="627" y="768"/>
                  <a:pt x="641" y="769"/>
                  <a:pt x="656" y="769"/>
                </a:cubicBezTo>
                <a:cubicBezTo>
                  <a:pt x="671" y="769"/>
                  <a:pt x="685" y="768"/>
                  <a:pt x="700" y="766"/>
                </a:cubicBezTo>
                <a:cubicBezTo>
                  <a:pt x="707" y="765"/>
                  <a:pt x="713" y="759"/>
                  <a:pt x="714" y="752"/>
                </a:cubicBezTo>
                <a:cubicBezTo>
                  <a:pt x="727" y="676"/>
                  <a:pt x="727" y="676"/>
                  <a:pt x="727" y="676"/>
                </a:cubicBezTo>
                <a:cubicBezTo>
                  <a:pt x="728" y="675"/>
                  <a:pt x="730" y="674"/>
                  <a:pt x="731" y="674"/>
                </a:cubicBezTo>
                <a:cubicBezTo>
                  <a:pt x="794" y="719"/>
                  <a:pt x="794" y="719"/>
                  <a:pt x="794" y="719"/>
                </a:cubicBezTo>
                <a:cubicBezTo>
                  <a:pt x="800" y="723"/>
                  <a:pt x="808" y="723"/>
                  <a:pt x="814" y="719"/>
                </a:cubicBezTo>
                <a:cubicBezTo>
                  <a:pt x="826" y="710"/>
                  <a:pt x="838" y="701"/>
                  <a:pt x="848" y="690"/>
                </a:cubicBezTo>
                <a:cubicBezTo>
                  <a:pt x="858" y="680"/>
                  <a:pt x="867" y="669"/>
                  <a:pt x="876" y="656"/>
                </a:cubicBezTo>
                <a:cubicBezTo>
                  <a:pt x="881" y="651"/>
                  <a:pt x="881" y="642"/>
                  <a:pt x="876" y="636"/>
                </a:cubicBezTo>
                <a:cubicBezTo>
                  <a:pt x="831" y="574"/>
                  <a:pt x="831" y="574"/>
                  <a:pt x="831" y="574"/>
                </a:cubicBezTo>
                <a:cubicBezTo>
                  <a:pt x="831" y="572"/>
                  <a:pt x="832" y="570"/>
                  <a:pt x="833" y="569"/>
                </a:cubicBezTo>
                <a:cubicBezTo>
                  <a:pt x="909" y="557"/>
                  <a:pt x="909" y="557"/>
                  <a:pt x="909" y="557"/>
                </a:cubicBezTo>
                <a:cubicBezTo>
                  <a:pt x="916" y="556"/>
                  <a:pt x="922" y="550"/>
                  <a:pt x="923" y="542"/>
                </a:cubicBezTo>
                <a:cubicBezTo>
                  <a:pt x="928" y="513"/>
                  <a:pt x="928" y="484"/>
                  <a:pt x="924" y="454"/>
                </a:cubicBezTo>
                <a:cubicBezTo>
                  <a:pt x="922" y="447"/>
                  <a:pt x="916" y="441"/>
                  <a:pt x="909" y="440"/>
                </a:cubicBezTo>
                <a:lnTo>
                  <a:pt x="833" y="428"/>
                </a:lnTo>
                <a:close/>
                <a:moveTo>
                  <a:pt x="891" y="524"/>
                </a:moveTo>
                <a:cubicBezTo>
                  <a:pt x="817" y="536"/>
                  <a:pt x="817" y="536"/>
                  <a:pt x="817" y="536"/>
                </a:cubicBezTo>
                <a:cubicBezTo>
                  <a:pt x="811" y="537"/>
                  <a:pt x="805" y="541"/>
                  <a:pt x="803" y="548"/>
                </a:cubicBezTo>
                <a:cubicBezTo>
                  <a:pt x="801" y="555"/>
                  <a:pt x="798" y="562"/>
                  <a:pt x="795" y="568"/>
                </a:cubicBezTo>
                <a:cubicBezTo>
                  <a:pt x="792" y="574"/>
                  <a:pt x="793" y="581"/>
                  <a:pt x="797" y="58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35" y="653"/>
                  <a:pt x="829" y="660"/>
                  <a:pt x="823" y="666"/>
                </a:cubicBezTo>
                <a:cubicBezTo>
                  <a:pt x="817" y="672"/>
                  <a:pt x="811" y="677"/>
                  <a:pt x="804" y="683"/>
                </a:cubicBezTo>
                <a:cubicBezTo>
                  <a:pt x="743" y="639"/>
                  <a:pt x="743" y="639"/>
                  <a:pt x="743" y="639"/>
                </a:cubicBezTo>
                <a:cubicBezTo>
                  <a:pt x="738" y="635"/>
                  <a:pt x="731" y="635"/>
                  <a:pt x="725" y="638"/>
                </a:cubicBezTo>
                <a:cubicBezTo>
                  <a:pt x="719" y="641"/>
                  <a:pt x="713" y="643"/>
                  <a:pt x="705" y="646"/>
                </a:cubicBezTo>
                <a:cubicBezTo>
                  <a:pt x="699" y="648"/>
                  <a:pt x="695" y="653"/>
                  <a:pt x="694" y="660"/>
                </a:cubicBezTo>
                <a:cubicBezTo>
                  <a:pt x="682" y="733"/>
                  <a:pt x="682" y="733"/>
                  <a:pt x="682" y="733"/>
                </a:cubicBezTo>
                <a:cubicBezTo>
                  <a:pt x="665" y="735"/>
                  <a:pt x="647" y="735"/>
                  <a:pt x="630" y="733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53"/>
                  <a:pt x="613" y="648"/>
                  <a:pt x="607" y="646"/>
                </a:cubicBezTo>
                <a:cubicBezTo>
                  <a:pt x="600" y="643"/>
                  <a:pt x="593" y="641"/>
                  <a:pt x="587" y="638"/>
                </a:cubicBezTo>
                <a:cubicBezTo>
                  <a:pt x="581" y="635"/>
                  <a:pt x="574" y="635"/>
                  <a:pt x="569" y="639"/>
                </a:cubicBezTo>
                <a:cubicBezTo>
                  <a:pt x="508" y="683"/>
                  <a:pt x="508" y="683"/>
                  <a:pt x="508" y="683"/>
                </a:cubicBezTo>
                <a:cubicBezTo>
                  <a:pt x="502" y="678"/>
                  <a:pt x="495" y="672"/>
                  <a:pt x="489" y="666"/>
                </a:cubicBezTo>
                <a:cubicBezTo>
                  <a:pt x="483" y="660"/>
                  <a:pt x="477" y="653"/>
                  <a:pt x="472" y="646"/>
                </a:cubicBezTo>
                <a:cubicBezTo>
                  <a:pt x="515" y="586"/>
                  <a:pt x="515" y="586"/>
                  <a:pt x="515" y="586"/>
                </a:cubicBezTo>
                <a:cubicBezTo>
                  <a:pt x="519" y="581"/>
                  <a:pt x="520" y="574"/>
                  <a:pt x="517" y="568"/>
                </a:cubicBezTo>
                <a:cubicBezTo>
                  <a:pt x="514" y="561"/>
                  <a:pt x="511" y="554"/>
                  <a:pt x="509" y="548"/>
                </a:cubicBezTo>
                <a:cubicBezTo>
                  <a:pt x="507" y="542"/>
                  <a:pt x="501" y="537"/>
                  <a:pt x="495" y="536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19" y="507"/>
                  <a:pt x="419" y="490"/>
                  <a:pt x="421" y="473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501" y="460"/>
                  <a:pt x="507" y="455"/>
                  <a:pt x="509" y="449"/>
                </a:cubicBezTo>
                <a:cubicBezTo>
                  <a:pt x="511" y="442"/>
                  <a:pt x="514" y="436"/>
                  <a:pt x="517" y="430"/>
                </a:cubicBezTo>
                <a:cubicBezTo>
                  <a:pt x="520" y="423"/>
                  <a:pt x="519" y="417"/>
                  <a:pt x="515" y="411"/>
                </a:cubicBezTo>
                <a:cubicBezTo>
                  <a:pt x="472" y="351"/>
                  <a:pt x="472" y="351"/>
                  <a:pt x="472" y="351"/>
                </a:cubicBezTo>
                <a:cubicBezTo>
                  <a:pt x="477" y="344"/>
                  <a:pt x="483" y="338"/>
                  <a:pt x="489" y="332"/>
                </a:cubicBezTo>
                <a:cubicBezTo>
                  <a:pt x="495" y="325"/>
                  <a:pt x="501" y="320"/>
                  <a:pt x="508" y="314"/>
                </a:cubicBezTo>
                <a:cubicBezTo>
                  <a:pt x="569" y="358"/>
                  <a:pt x="569" y="358"/>
                  <a:pt x="569" y="358"/>
                </a:cubicBezTo>
                <a:cubicBezTo>
                  <a:pt x="574" y="362"/>
                  <a:pt x="581" y="362"/>
                  <a:pt x="587" y="359"/>
                </a:cubicBezTo>
                <a:cubicBezTo>
                  <a:pt x="593" y="356"/>
                  <a:pt x="600" y="353"/>
                  <a:pt x="607" y="351"/>
                </a:cubicBezTo>
                <a:cubicBezTo>
                  <a:pt x="613" y="349"/>
                  <a:pt x="617" y="344"/>
                  <a:pt x="618" y="337"/>
                </a:cubicBezTo>
                <a:cubicBezTo>
                  <a:pt x="630" y="264"/>
                  <a:pt x="630" y="264"/>
                  <a:pt x="630" y="264"/>
                </a:cubicBezTo>
                <a:cubicBezTo>
                  <a:pt x="647" y="262"/>
                  <a:pt x="665" y="262"/>
                  <a:pt x="682" y="264"/>
                </a:cubicBezTo>
                <a:cubicBezTo>
                  <a:pt x="694" y="337"/>
                  <a:pt x="694" y="337"/>
                  <a:pt x="694" y="337"/>
                </a:cubicBezTo>
                <a:cubicBezTo>
                  <a:pt x="695" y="344"/>
                  <a:pt x="699" y="349"/>
                  <a:pt x="705" y="351"/>
                </a:cubicBezTo>
                <a:cubicBezTo>
                  <a:pt x="713" y="354"/>
                  <a:pt x="719" y="356"/>
                  <a:pt x="725" y="359"/>
                </a:cubicBezTo>
                <a:cubicBezTo>
                  <a:pt x="731" y="362"/>
                  <a:pt x="738" y="362"/>
                  <a:pt x="743" y="358"/>
                </a:cubicBezTo>
                <a:cubicBezTo>
                  <a:pt x="804" y="314"/>
                  <a:pt x="804" y="314"/>
                  <a:pt x="804" y="314"/>
                </a:cubicBezTo>
                <a:cubicBezTo>
                  <a:pt x="810" y="320"/>
                  <a:pt x="817" y="325"/>
                  <a:pt x="823" y="332"/>
                </a:cubicBezTo>
                <a:cubicBezTo>
                  <a:pt x="829" y="338"/>
                  <a:pt x="835" y="344"/>
                  <a:pt x="840" y="351"/>
                </a:cubicBezTo>
                <a:cubicBezTo>
                  <a:pt x="797" y="411"/>
                  <a:pt x="797" y="411"/>
                  <a:pt x="797" y="411"/>
                </a:cubicBezTo>
                <a:cubicBezTo>
                  <a:pt x="793" y="417"/>
                  <a:pt x="792" y="423"/>
                  <a:pt x="795" y="430"/>
                </a:cubicBezTo>
                <a:cubicBezTo>
                  <a:pt x="798" y="435"/>
                  <a:pt x="801" y="442"/>
                  <a:pt x="803" y="449"/>
                </a:cubicBezTo>
                <a:cubicBezTo>
                  <a:pt x="805" y="455"/>
                  <a:pt x="811" y="460"/>
                  <a:pt x="817" y="461"/>
                </a:cubicBezTo>
                <a:cubicBezTo>
                  <a:pt x="891" y="473"/>
                  <a:pt x="891" y="473"/>
                  <a:pt x="891" y="473"/>
                </a:cubicBezTo>
                <a:cubicBezTo>
                  <a:pt x="893" y="490"/>
                  <a:pt x="893" y="507"/>
                  <a:pt x="891" y="524"/>
                </a:cubicBezTo>
                <a:close/>
                <a:moveTo>
                  <a:pt x="588" y="431"/>
                </a:moveTo>
                <a:cubicBezTo>
                  <a:pt x="570" y="449"/>
                  <a:pt x="560" y="473"/>
                  <a:pt x="560" y="498"/>
                </a:cubicBezTo>
                <a:cubicBezTo>
                  <a:pt x="560" y="524"/>
                  <a:pt x="570" y="548"/>
                  <a:pt x="588" y="566"/>
                </a:cubicBezTo>
                <a:cubicBezTo>
                  <a:pt x="606" y="585"/>
                  <a:pt x="630" y="595"/>
                  <a:pt x="656" y="595"/>
                </a:cubicBezTo>
                <a:cubicBezTo>
                  <a:pt x="656" y="595"/>
                  <a:pt x="656" y="595"/>
                  <a:pt x="656" y="595"/>
                </a:cubicBezTo>
                <a:cubicBezTo>
                  <a:pt x="682" y="595"/>
                  <a:pt x="706" y="585"/>
                  <a:pt x="724" y="566"/>
                </a:cubicBezTo>
                <a:cubicBezTo>
                  <a:pt x="742" y="549"/>
                  <a:pt x="752" y="524"/>
                  <a:pt x="752" y="498"/>
                </a:cubicBezTo>
                <a:cubicBezTo>
                  <a:pt x="752" y="473"/>
                  <a:pt x="742" y="449"/>
                  <a:pt x="724" y="431"/>
                </a:cubicBezTo>
                <a:cubicBezTo>
                  <a:pt x="687" y="393"/>
                  <a:pt x="625" y="393"/>
                  <a:pt x="588" y="431"/>
                </a:cubicBezTo>
                <a:close/>
                <a:moveTo>
                  <a:pt x="699" y="542"/>
                </a:moveTo>
                <a:cubicBezTo>
                  <a:pt x="688" y="553"/>
                  <a:pt x="672" y="560"/>
                  <a:pt x="656" y="560"/>
                </a:cubicBezTo>
                <a:cubicBezTo>
                  <a:pt x="656" y="560"/>
                  <a:pt x="656" y="560"/>
                  <a:pt x="656" y="560"/>
                </a:cubicBezTo>
                <a:cubicBezTo>
                  <a:pt x="640" y="560"/>
                  <a:pt x="624" y="553"/>
                  <a:pt x="613" y="542"/>
                </a:cubicBezTo>
                <a:cubicBezTo>
                  <a:pt x="601" y="530"/>
                  <a:pt x="595" y="515"/>
                  <a:pt x="595" y="498"/>
                </a:cubicBezTo>
                <a:cubicBezTo>
                  <a:pt x="595" y="482"/>
                  <a:pt x="601" y="467"/>
                  <a:pt x="613" y="455"/>
                </a:cubicBezTo>
                <a:cubicBezTo>
                  <a:pt x="625" y="443"/>
                  <a:pt x="640" y="437"/>
                  <a:pt x="656" y="437"/>
                </a:cubicBezTo>
                <a:cubicBezTo>
                  <a:pt x="672" y="437"/>
                  <a:pt x="687" y="443"/>
                  <a:pt x="699" y="455"/>
                </a:cubicBezTo>
                <a:cubicBezTo>
                  <a:pt x="711" y="467"/>
                  <a:pt x="717" y="482"/>
                  <a:pt x="717" y="498"/>
                </a:cubicBezTo>
                <a:cubicBezTo>
                  <a:pt x="717" y="515"/>
                  <a:pt x="711" y="530"/>
                  <a:pt x="699" y="5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pprenticeshipUSA logo">
            <a:extLst>
              <a:ext uri="{FF2B5EF4-FFF2-40B4-BE49-F238E27FC236}">
                <a16:creationId xmlns:a16="http://schemas.microsoft.com/office/drawing/2014/main" id="{53BB5450-97D3-45A4-0729-64EDF92B4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2765" y="6363469"/>
            <a:ext cx="1865113" cy="258811"/>
          </a:xfrm>
          <a:prstGeom prst="rect">
            <a:avLst/>
          </a:prstGeom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4C8FC62E-F5C1-D581-5F44-19C3A6AB3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0799" y="2706983"/>
            <a:ext cx="594360" cy="601666"/>
          </a:xfrm>
          <a:prstGeom prst="rect">
            <a:avLst/>
          </a:prstGeom>
        </p:spPr>
      </p:pic>
      <p:pic>
        <p:nvPicPr>
          <p:cNvPr id="35" name="Graphic 37">
            <a:extLst>
              <a:ext uri="{FF2B5EF4-FFF2-40B4-BE49-F238E27FC236}">
                <a16:creationId xmlns:a16="http://schemas.microsoft.com/office/drawing/2014/main" id="{E1675A4B-3661-8EE7-7804-0EC0DC604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384853" y="3903429"/>
            <a:ext cx="718108" cy="71810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F5E96F-7624-84C7-E9DD-7A0D0FF0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1AABEC-672F-4B68-B914-690DA978312C}" type="slidenum">
              <a:rPr lang="en-US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8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00f82b-dce9-458f-ab1d-1c5fd145e219" xsi:nil="true"/>
    <TaxCatchAll xmlns="4cd59d27-ca2b-4708-b9c7-7fa281384922" xsi:nil="true"/>
    <ClassificationLevel xmlns="2f00f82b-dce9-458f-ab1d-1c5fd145e219" xsi:nil="true"/>
    <lcf76f155ced4ddcb4097134ff3c332f xmlns="2f00f82b-dce9-458f-ab1d-1c5fd145e2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70CD4-A977-43D0-A5BD-EA016A25EA2C}">
  <ds:schemaRefs>
    <ds:schemaRef ds:uri="2f00f82b-dce9-458f-ab1d-1c5fd145e219"/>
    <ds:schemaRef ds:uri="4cd59d27-ca2b-4708-b9c7-7fa2813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F1D064-FFDD-4E97-8B5D-34FE61714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60A4E-40FC-47C0-8BF4-4D11EAF9A1C9}">
  <ds:schemaRefs>
    <ds:schemaRef ds:uri="http://schemas.microsoft.com/office/2006/documentManagement/types"/>
    <ds:schemaRef ds:uri="http://purl.org/dc/elements/1.1/"/>
    <ds:schemaRef ds:uri="2f00f82b-dce9-458f-ab1d-1c5fd145e219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4cd59d27-ca2b-4708-b9c7-7fa28138492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2925</Words>
  <Application>Microsoft Office PowerPoint</Application>
  <PresentationFormat>Widescreen</PresentationFormat>
  <Paragraphs>381</Paragraphs>
  <Slides>46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Aptos</vt:lpstr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Poppins</vt:lpstr>
      <vt:lpstr>Wingdings</vt:lpstr>
      <vt:lpstr>Wingdings 2</vt:lpstr>
      <vt:lpstr>1_Office Theme</vt:lpstr>
      <vt:lpstr>2_Office Theme</vt:lpstr>
      <vt:lpstr>3_Office Theme</vt:lpstr>
      <vt:lpstr>Office Theme</vt:lpstr>
      <vt:lpstr>4_Office Theme</vt:lpstr>
      <vt:lpstr>5_Office Theme</vt:lpstr>
      <vt:lpstr>6_Office Theme</vt:lpstr>
      <vt:lpstr>Building Student Awareness of Apprenticeship Career Pathways to Meet Maryland’s Ambitious Goals</vt:lpstr>
      <vt:lpstr>Presenters</vt:lpstr>
      <vt:lpstr>Welcome and Agenda</vt:lpstr>
      <vt:lpstr>Center of Excellence Overview</vt:lpstr>
      <vt:lpstr>Quick Pulse Poll #1</vt:lpstr>
      <vt:lpstr>Quick Pulse Poll #2</vt:lpstr>
      <vt:lpstr>What is Registered Apprenticeship? </vt:lpstr>
      <vt:lpstr>Five Core Components of RA </vt:lpstr>
      <vt:lpstr>A WIDE RANGE OF INDUSTRIES</vt:lpstr>
      <vt:lpstr>What is Youth Apprenticeship? </vt:lpstr>
      <vt:lpstr>Apprenticeship for Youth</vt:lpstr>
      <vt:lpstr>High-Quality Youth Apprenticeship </vt:lpstr>
      <vt:lpstr>Maryland School Apprenticeship Goals</vt:lpstr>
      <vt:lpstr>Maryland 2030- Ambitious Goals for the State!</vt:lpstr>
      <vt:lpstr>But the State has a Long Way to Go</vt:lpstr>
      <vt:lpstr>Apprenticeship Benefits for Students and Schools</vt:lpstr>
      <vt:lpstr>Substantial Benefits for Youth</vt:lpstr>
      <vt:lpstr>Less Debt, More Opportunities</vt:lpstr>
      <vt:lpstr>Benefits for Schools Involved in Apprenticeship</vt:lpstr>
      <vt:lpstr>Federal / State Funding for RA</vt:lpstr>
      <vt:lpstr>Financial Support for Apprenticeship</vt:lpstr>
      <vt:lpstr>Employ Prince George’s ARPA Initiative</vt:lpstr>
      <vt:lpstr>Leveraging Federal Support</vt:lpstr>
      <vt:lpstr>Youth Apprenticeship Pathways- High School or College</vt:lpstr>
      <vt:lpstr>High-School Aligned Apprenticeship Programs</vt:lpstr>
      <vt:lpstr>College-Aligned Youth Apprenticeship Programs</vt:lpstr>
      <vt:lpstr>Developing Apprenticeship Pathways</vt:lpstr>
      <vt:lpstr>Key Questions</vt:lpstr>
      <vt:lpstr>Gen Z- They’re Interested in Different Occupations</vt:lpstr>
      <vt:lpstr>But They are Also the “Toolbelt Generation”</vt:lpstr>
      <vt:lpstr>What Can Each Partner Bring?</vt:lpstr>
      <vt:lpstr>Key Organizational Apprenticeship Roles</vt:lpstr>
      <vt:lpstr>State and Local Partners to Work With</vt:lpstr>
      <vt:lpstr>Align with CTE Standards and Ensure Hands-On Training </vt:lpstr>
      <vt:lpstr>Ensuring High-School Students Receive Credit</vt:lpstr>
      <vt:lpstr>Youth Apprenticeship Examples</vt:lpstr>
      <vt:lpstr>Howard County Community College</vt:lpstr>
      <vt:lpstr>Anne Arundel County</vt:lpstr>
      <vt:lpstr>Harford County</vt:lpstr>
      <vt:lpstr>Workforce Boards: The Key Ingredient</vt:lpstr>
      <vt:lpstr>How Workforce Boards Can Help Education Providers</vt:lpstr>
      <vt:lpstr>How Workforce Boards Can Help Employers/Sponsors</vt:lpstr>
      <vt:lpstr>How Workforce Boards Can Help Community-Based Organizations</vt:lpstr>
      <vt:lpstr>Get to Know Your Workforce Board</vt:lpstr>
      <vt:lpstr>Contact Us, Become a Partner</vt:lpstr>
      <vt:lpstr>Thank You for Joining Us</vt:lpstr>
    </vt:vector>
  </TitlesOfParts>
  <Manager>Judy Blanchard and Jana Bauer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Student Awareness of Apprenticeship Career Pathways to Meet Maryland’s Ambitious Goals</dc:title>
  <dc:creator>Alan Dodkowitz and Jeffrey Smith</dc:creator>
  <cp:keywords>Education, Registered Apprenticeship, Apprenticeship, Workforce, Maryland Apprenticeship</cp:keywords>
  <cp:lastModifiedBy>Colleen Beck</cp:lastModifiedBy>
  <cp:revision>17</cp:revision>
  <dcterms:created xsi:type="dcterms:W3CDTF">2024-06-06T18:43:21Z</dcterms:created>
  <dcterms:modified xsi:type="dcterms:W3CDTF">2025-03-03T19:49:01Z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</Properties>
</file>