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sldIdLst>
    <p:sldId id="256" r:id="rId5"/>
    <p:sldId id="2147327183" r:id="rId6"/>
    <p:sldId id="1737" r:id="rId7"/>
    <p:sldId id="262" r:id="rId8"/>
    <p:sldId id="270" r:id="rId9"/>
    <p:sldId id="275" r:id="rId10"/>
    <p:sldId id="2147327184" r:id="rId11"/>
    <p:sldId id="2147327186" r:id="rId12"/>
    <p:sldId id="278" r:id="rId13"/>
    <p:sldId id="277" r:id="rId14"/>
    <p:sldId id="2147327159" r:id="rId15"/>
    <p:sldId id="263" r:id="rId16"/>
    <p:sldId id="264" r:id="rId17"/>
    <p:sldId id="2147327185" r:id="rId18"/>
    <p:sldId id="266" r:id="rId19"/>
    <p:sldId id="2147327192" r:id="rId20"/>
    <p:sldId id="2147327161" r:id="rId21"/>
    <p:sldId id="2147327188" r:id="rId22"/>
    <p:sldId id="2147327162" r:id="rId23"/>
    <p:sldId id="2147327163" r:id="rId24"/>
    <p:sldId id="2147327175" r:id="rId25"/>
    <p:sldId id="2147327191" r:id="rId26"/>
    <p:sldId id="2147327193" r:id="rId27"/>
    <p:sldId id="2147327187" r:id="rId28"/>
    <p:sldId id="273" r:id="rId29"/>
    <p:sldId id="274" r:id="rId30"/>
    <p:sldId id="268" r:id="rId31"/>
    <p:sldId id="272" r:id="rId32"/>
    <p:sldId id="2147327180" r:id="rId33"/>
    <p:sldId id="269" r:id="rId34"/>
    <p:sldId id="2147327182" r:id="rId35"/>
    <p:sldId id="953" r:id="rId36"/>
    <p:sldId id="2147327174" r:id="rId37"/>
    <p:sldId id="1738" r:id="rId38"/>
    <p:sldId id="25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D6CE03-D15A-10E9-90DC-783B683A060E}" name="Stacy OKeefe" initials="SO" userId="S::Stacy.OKeefe@safalpartners.com::5563009d-0437-4d00-98a2-542f8836308c" providerId="AD"/>
  <p188:author id="{0B931585-1B69-3999-CE65-C897EA24CFC1}" name="Audrey Theis" initials="AT" userId="S::audrey.theis_wia.org#ext#@safalpartners1.onmicrosoft.com::80c6bca9-b688-4490-98cb-ee37c777d3b9" providerId="AD"/>
  <p188:author id="{F5CDE29B-3EFC-D5BE-8DDE-F756FF4E4250}" name="Jana Bauer" initials="JB" userId="S::jana.bauer@safalpartners.com::f18a3f3c-4c69-4a10-b4b6-ac99762a0cf5" providerId="AD"/>
  <p188:author id="{BC893E9E-C5D7-7C6B-35B2-1E3360190E99}" name="Stacy OKeefe" initials="SO" userId="S::stacy.okeefe@safalpartners.com::5563009d-0437-4d00-98a2-542f8836308c" providerId="AD"/>
  <p188:author id="{BEA4BADA-3A62-75E9-1149-3637B0CB55BB}" name="Fleet, Abby" initials="FA" userId="S::afleet@bcm.edu::c878d58f-c565-41dc-a684-9d168b397a3f" providerId="AD"/>
  <p188:author id="{8885EAF5-A2DF-7948-9D26-6EB82AE714C3}" name="Colleen Beck" initials="CB" userId="S::colleen.beck@safalpartners.com::ba75c042-afab-452f-9300-eeb2d9ca8f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15E"/>
    <a:srgbClr val="0D274D"/>
    <a:srgbClr val="009296"/>
    <a:srgbClr val="FAAB1C"/>
    <a:srgbClr val="1B0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970C91-EEAC-DE24-B6D4-BA743C555D25}" v="4" dt="2025-03-04T15:41:24.213"/>
    <p1510:client id="{5F65BF78-EC87-42E1-A0A8-E0E5187D9BE1}" v="1" dt="2025-03-04T19:00:36.8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5" autoAdjust="0"/>
    <p:restoredTop sz="94687" autoAdjust="0"/>
  </p:normalViewPr>
  <p:slideViewPr>
    <p:cSldViewPr snapToGrid="0">
      <p:cViewPr varScale="1">
        <p:scale>
          <a:sx n="64" d="100"/>
          <a:sy n="64" d="100"/>
        </p:scale>
        <p:origin x="590" y="62"/>
      </p:cViewPr>
      <p:guideLst/>
    </p:cSldViewPr>
  </p:slideViewPr>
  <p:outlineViewPr>
    <p:cViewPr>
      <p:scale>
        <a:sx n="33" d="100"/>
        <a:sy n="33" d="100"/>
      </p:scale>
      <p:origin x="0" y="-2997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6C3325-8EA3-4C5D-95DB-56FC31E8BA73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BF6DDE-C277-4299-BC6A-23C0565721A8}">
      <dgm:prSet phldrT="[Text]" custT="1"/>
      <dgm:spPr/>
      <dgm:t>
        <a:bodyPr/>
        <a:lstStyle/>
        <a:p>
          <a:r>
            <a:rPr lang="en-US" sz="2400" b="1">
              <a:solidFill>
                <a:srgbClr val="00015E"/>
              </a:solidFill>
            </a:rPr>
            <a:t>Communication</a:t>
          </a:r>
          <a:endParaRPr lang="en-US" sz="2100" b="1">
            <a:solidFill>
              <a:srgbClr val="00015E"/>
            </a:solidFill>
          </a:endParaRPr>
        </a:p>
        <a:p>
          <a:r>
            <a:rPr lang="en-US" sz="2100"/>
            <a:t> </a:t>
          </a:r>
          <a:r>
            <a:rPr lang="en-US" sz="2000" i="1"/>
            <a:t>Share information</a:t>
          </a:r>
        </a:p>
        <a:p>
          <a:endParaRPr lang="en-US" sz="1800" i="1"/>
        </a:p>
      </dgm:t>
    </dgm:pt>
    <dgm:pt modelId="{887DCFCC-454F-4075-BC8B-743F4AEBFB3B}" type="parTrans" cxnId="{88ACA86C-A9EA-4821-A234-6527F37715A4}">
      <dgm:prSet/>
      <dgm:spPr/>
      <dgm:t>
        <a:bodyPr/>
        <a:lstStyle/>
        <a:p>
          <a:endParaRPr lang="en-US"/>
        </a:p>
      </dgm:t>
    </dgm:pt>
    <dgm:pt modelId="{25B4DF83-4F48-4CC9-9EE4-FB6C6FB53BF2}" type="sibTrans" cxnId="{88ACA86C-A9EA-4821-A234-6527F37715A4}">
      <dgm:prSet/>
      <dgm:spPr/>
      <dgm:t>
        <a:bodyPr/>
        <a:lstStyle/>
        <a:p>
          <a:endParaRPr lang="en-US"/>
        </a:p>
      </dgm:t>
    </dgm:pt>
    <dgm:pt modelId="{01CB1485-5F4D-4ABA-B695-66B6FE9245F3}">
      <dgm:prSet phldrT="[Text]" custT="1"/>
      <dgm:spPr/>
      <dgm:t>
        <a:bodyPr/>
        <a:lstStyle/>
        <a:p>
          <a:r>
            <a:rPr lang="en-US" sz="2500" b="1">
              <a:solidFill>
                <a:srgbClr val="00015E"/>
              </a:solidFill>
            </a:rPr>
            <a:t>Coordination</a:t>
          </a:r>
        </a:p>
        <a:p>
          <a:r>
            <a:rPr lang="en-US" sz="2500"/>
            <a:t> </a:t>
          </a:r>
          <a:r>
            <a:rPr lang="en-US" sz="2000" i="1"/>
            <a:t>Work Together</a:t>
          </a:r>
        </a:p>
      </dgm:t>
    </dgm:pt>
    <dgm:pt modelId="{8EED4748-3E00-4448-AE6B-6BA2291E86D2}" type="parTrans" cxnId="{62B41AD2-4CC5-4316-A309-8496306383CF}">
      <dgm:prSet/>
      <dgm:spPr/>
      <dgm:t>
        <a:bodyPr/>
        <a:lstStyle/>
        <a:p>
          <a:endParaRPr lang="en-US"/>
        </a:p>
      </dgm:t>
    </dgm:pt>
    <dgm:pt modelId="{F3B7AD42-DE33-4D3E-80BE-A90BDD1EC76E}" type="sibTrans" cxnId="{62B41AD2-4CC5-4316-A309-8496306383CF}">
      <dgm:prSet/>
      <dgm:spPr/>
      <dgm:t>
        <a:bodyPr/>
        <a:lstStyle/>
        <a:p>
          <a:endParaRPr lang="en-US"/>
        </a:p>
      </dgm:t>
    </dgm:pt>
    <dgm:pt modelId="{F030229B-CAAC-4D4E-9891-109305327AA1}">
      <dgm:prSet phldrT="[Text]" custT="1"/>
      <dgm:spPr/>
      <dgm:t>
        <a:bodyPr/>
        <a:lstStyle/>
        <a:p>
          <a:r>
            <a:rPr lang="en-US" sz="2500" b="1" dirty="0">
              <a:solidFill>
                <a:srgbClr val="00015E"/>
              </a:solidFill>
            </a:rPr>
            <a:t>Collaboration</a:t>
          </a:r>
        </a:p>
        <a:p>
          <a:r>
            <a:rPr lang="en-US" sz="2000" i="1" dirty="0"/>
            <a:t>Plan/Act Jointly</a:t>
          </a:r>
        </a:p>
        <a:p>
          <a:endParaRPr lang="en-US" sz="2400" dirty="0"/>
        </a:p>
      </dgm:t>
    </dgm:pt>
    <dgm:pt modelId="{D64DDAE1-51F6-4052-B8B2-E10FC523CABB}" type="parTrans" cxnId="{15B0D09F-CB31-4571-9A1B-D92FF94DA2E6}">
      <dgm:prSet/>
      <dgm:spPr/>
      <dgm:t>
        <a:bodyPr/>
        <a:lstStyle/>
        <a:p>
          <a:endParaRPr lang="en-US"/>
        </a:p>
      </dgm:t>
    </dgm:pt>
    <dgm:pt modelId="{085D46D7-1058-4914-9F9A-4326B8A4272D}" type="sibTrans" cxnId="{15B0D09F-CB31-4571-9A1B-D92FF94DA2E6}">
      <dgm:prSet/>
      <dgm:spPr/>
      <dgm:t>
        <a:bodyPr/>
        <a:lstStyle/>
        <a:p>
          <a:endParaRPr lang="en-US"/>
        </a:p>
      </dgm:t>
    </dgm:pt>
    <dgm:pt modelId="{6E6D92EE-1D40-4938-AAC2-72DB884E05E8}" type="pres">
      <dgm:prSet presAssocID="{366C3325-8EA3-4C5D-95DB-56FC31E8BA73}" presName="rootnode" presStyleCnt="0">
        <dgm:presLayoutVars>
          <dgm:chMax/>
          <dgm:chPref/>
          <dgm:dir/>
          <dgm:animLvl val="lvl"/>
        </dgm:presLayoutVars>
      </dgm:prSet>
      <dgm:spPr/>
    </dgm:pt>
    <dgm:pt modelId="{0792C2C5-953C-4B85-9519-152B1E363E33}" type="pres">
      <dgm:prSet presAssocID="{06BF6DDE-C277-4299-BC6A-23C0565721A8}" presName="composite" presStyleCnt="0"/>
      <dgm:spPr/>
    </dgm:pt>
    <dgm:pt modelId="{DFE22F79-C76E-4436-83BD-7A116577FFF3}" type="pres">
      <dgm:prSet presAssocID="{06BF6DDE-C277-4299-BC6A-23C0565721A8}" presName="LShape" presStyleLbl="alignNode1" presStyleIdx="0" presStyleCnt="5"/>
      <dgm:spPr>
        <a:solidFill>
          <a:srgbClr val="FAAB1C"/>
        </a:solidFill>
        <a:ln>
          <a:solidFill>
            <a:srgbClr val="FAAB1C"/>
          </a:solidFill>
        </a:ln>
      </dgm:spPr>
    </dgm:pt>
    <dgm:pt modelId="{E15E59E5-1149-40D4-AA2E-34ADEAABBD3C}" type="pres">
      <dgm:prSet presAssocID="{06BF6DDE-C277-4299-BC6A-23C0565721A8}" presName="ParentText" presStyleLbl="revTx" presStyleIdx="0" presStyleCnt="3" custScaleX="111316" custLinFactNeighborX="11254">
        <dgm:presLayoutVars>
          <dgm:chMax val="0"/>
          <dgm:chPref val="0"/>
          <dgm:bulletEnabled val="1"/>
        </dgm:presLayoutVars>
      </dgm:prSet>
      <dgm:spPr/>
    </dgm:pt>
    <dgm:pt modelId="{FA6266FC-D57A-4A0C-ADD9-95B0D6001FD9}" type="pres">
      <dgm:prSet presAssocID="{06BF6DDE-C277-4299-BC6A-23C0565721A8}" presName="Triangle" presStyleLbl="alignNode1" presStyleIdx="1" presStyleCnt="5"/>
      <dgm:spPr>
        <a:solidFill>
          <a:srgbClr val="00015E"/>
        </a:solidFill>
        <a:ln>
          <a:solidFill>
            <a:srgbClr val="00015E"/>
          </a:solidFill>
        </a:ln>
      </dgm:spPr>
    </dgm:pt>
    <dgm:pt modelId="{07D6BE65-8BF0-4748-A4BF-7B607C108523}" type="pres">
      <dgm:prSet presAssocID="{25B4DF83-4F48-4CC9-9EE4-FB6C6FB53BF2}" presName="sibTrans" presStyleCnt="0"/>
      <dgm:spPr/>
    </dgm:pt>
    <dgm:pt modelId="{B5D545CF-EEE0-4AC6-A134-5FDF6E3B6680}" type="pres">
      <dgm:prSet presAssocID="{25B4DF83-4F48-4CC9-9EE4-FB6C6FB53BF2}" presName="space" presStyleCnt="0"/>
      <dgm:spPr/>
    </dgm:pt>
    <dgm:pt modelId="{476DFBCA-CD88-4CF4-AC6C-2707BF25B275}" type="pres">
      <dgm:prSet presAssocID="{01CB1485-5F4D-4ABA-B695-66B6FE9245F3}" presName="composite" presStyleCnt="0"/>
      <dgm:spPr/>
    </dgm:pt>
    <dgm:pt modelId="{52DB609B-D383-4CB8-B13C-87EB6CECF031}" type="pres">
      <dgm:prSet presAssocID="{01CB1485-5F4D-4ABA-B695-66B6FE9245F3}" presName="LShape" presStyleLbl="alignNode1" presStyleIdx="2" presStyleCnt="5"/>
      <dgm:spPr>
        <a:solidFill>
          <a:srgbClr val="FAAB1C"/>
        </a:solidFill>
        <a:ln>
          <a:solidFill>
            <a:srgbClr val="FAAB1C"/>
          </a:solidFill>
        </a:ln>
      </dgm:spPr>
    </dgm:pt>
    <dgm:pt modelId="{3B81FB4A-1F6E-45DB-A671-1464AA51C13C}" type="pres">
      <dgm:prSet presAssocID="{01CB1485-5F4D-4ABA-B695-66B6FE9245F3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FCCCD37-0BAE-47D8-8736-83115FCBE661}" type="pres">
      <dgm:prSet presAssocID="{01CB1485-5F4D-4ABA-B695-66B6FE9245F3}" presName="Triangle" presStyleLbl="alignNode1" presStyleIdx="3" presStyleCnt="5"/>
      <dgm:spPr>
        <a:solidFill>
          <a:srgbClr val="00015E"/>
        </a:solidFill>
        <a:ln>
          <a:solidFill>
            <a:srgbClr val="00015E"/>
          </a:solidFill>
        </a:ln>
      </dgm:spPr>
    </dgm:pt>
    <dgm:pt modelId="{4C5070E8-AF81-43EB-9269-D4F8AA78603D}" type="pres">
      <dgm:prSet presAssocID="{F3B7AD42-DE33-4D3E-80BE-A90BDD1EC76E}" presName="sibTrans" presStyleCnt="0"/>
      <dgm:spPr/>
    </dgm:pt>
    <dgm:pt modelId="{EAE018A0-C3AB-4724-9B1A-B223FE26C80D}" type="pres">
      <dgm:prSet presAssocID="{F3B7AD42-DE33-4D3E-80BE-A90BDD1EC76E}" presName="space" presStyleCnt="0"/>
      <dgm:spPr/>
    </dgm:pt>
    <dgm:pt modelId="{634A02FF-BE99-4868-A3C3-5ECD752E2837}" type="pres">
      <dgm:prSet presAssocID="{F030229B-CAAC-4D4E-9891-109305327AA1}" presName="composite" presStyleCnt="0"/>
      <dgm:spPr/>
    </dgm:pt>
    <dgm:pt modelId="{E5F90751-4716-4145-BE6A-57188929441C}" type="pres">
      <dgm:prSet presAssocID="{F030229B-CAAC-4D4E-9891-109305327AA1}" presName="LShape" presStyleLbl="alignNode1" presStyleIdx="4" presStyleCnt="5"/>
      <dgm:spPr>
        <a:solidFill>
          <a:srgbClr val="FAAB1C"/>
        </a:solidFill>
        <a:ln>
          <a:solidFill>
            <a:srgbClr val="FAAB1C"/>
          </a:solidFill>
        </a:ln>
      </dgm:spPr>
    </dgm:pt>
    <dgm:pt modelId="{FFC6CAC2-9F37-471A-AE00-2A1698B0FD16}" type="pres">
      <dgm:prSet presAssocID="{F030229B-CAAC-4D4E-9891-109305327AA1}" presName="ParentText" presStyleLbl="revTx" presStyleIdx="2" presStyleCnt="3" custScaleX="96406">
        <dgm:presLayoutVars>
          <dgm:chMax val="0"/>
          <dgm:chPref val="0"/>
          <dgm:bulletEnabled val="1"/>
        </dgm:presLayoutVars>
      </dgm:prSet>
      <dgm:spPr/>
    </dgm:pt>
  </dgm:ptLst>
  <dgm:cxnLst>
    <dgm:cxn modelId="{88ACA86C-A9EA-4821-A234-6527F37715A4}" srcId="{366C3325-8EA3-4C5D-95DB-56FC31E8BA73}" destId="{06BF6DDE-C277-4299-BC6A-23C0565721A8}" srcOrd="0" destOrd="0" parTransId="{887DCFCC-454F-4075-BC8B-743F4AEBFB3B}" sibTransId="{25B4DF83-4F48-4CC9-9EE4-FB6C6FB53BF2}"/>
    <dgm:cxn modelId="{15B0D09F-CB31-4571-9A1B-D92FF94DA2E6}" srcId="{366C3325-8EA3-4C5D-95DB-56FC31E8BA73}" destId="{F030229B-CAAC-4D4E-9891-109305327AA1}" srcOrd="2" destOrd="0" parTransId="{D64DDAE1-51F6-4052-B8B2-E10FC523CABB}" sibTransId="{085D46D7-1058-4914-9F9A-4326B8A4272D}"/>
    <dgm:cxn modelId="{DF491BC3-5ED2-4E80-A004-69CD4E2C4A6A}" type="presOf" srcId="{01CB1485-5F4D-4ABA-B695-66B6FE9245F3}" destId="{3B81FB4A-1F6E-45DB-A671-1464AA51C13C}" srcOrd="0" destOrd="0" presId="urn:microsoft.com/office/officeart/2009/3/layout/StepUpProcess"/>
    <dgm:cxn modelId="{62B41AD2-4CC5-4316-A309-8496306383CF}" srcId="{366C3325-8EA3-4C5D-95DB-56FC31E8BA73}" destId="{01CB1485-5F4D-4ABA-B695-66B6FE9245F3}" srcOrd="1" destOrd="0" parTransId="{8EED4748-3E00-4448-AE6B-6BA2291E86D2}" sibTransId="{F3B7AD42-DE33-4D3E-80BE-A90BDD1EC76E}"/>
    <dgm:cxn modelId="{26F8DBD7-865A-4219-BC77-5D0F0E9BC189}" type="presOf" srcId="{06BF6DDE-C277-4299-BC6A-23C0565721A8}" destId="{E15E59E5-1149-40D4-AA2E-34ADEAABBD3C}" srcOrd="0" destOrd="0" presId="urn:microsoft.com/office/officeart/2009/3/layout/StepUpProcess"/>
    <dgm:cxn modelId="{608D92F0-3379-4DE8-BB52-2AA0DD0FBFB2}" type="presOf" srcId="{F030229B-CAAC-4D4E-9891-109305327AA1}" destId="{FFC6CAC2-9F37-471A-AE00-2A1698B0FD16}" srcOrd="0" destOrd="0" presId="urn:microsoft.com/office/officeart/2009/3/layout/StepUpProcess"/>
    <dgm:cxn modelId="{9483F8F3-9A50-48BE-A10A-FEEC999A200E}" type="presOf" srcId="{366C3325-8EA3-4C5D-95DB-56FC31E8BA73}" destId="{6E6D92EE-1D40-4938-AAC2-72DB884E05E8}" srcOrd="0" destOrd="0" presId="urn:microsoft.com/office/officeart/2009/3/layout/StepUpProcess"/>
    <dgm:cxn modelId="{14113DB6-A588-443A-8BA7-E44961FA0699}" type="presParOf" srcId="{6E6D92EE-1D40-4938-AAC2-72DB884E05E8}" destId="{0792C2C5-953C-4B85-9519-152B1E363E33}" srcOrd="0" destOrd="0" presId="urn:microsoft.com/office/officeart/2009/3/layout/StepUpProcess"/>
    <dgm:cxn modelId="{50B34F62-B4A8-4629-9ABC-8EBA3FB5493C}" type="presParOf" srcId="{0792C2C5-953C-4B85-9519-152B1E363E33}" destId="{DFE22F79-C76E-4436-83BD-7A116577FFF3}" srcOrd="0" destOrd="0" presId="urn:microsoft.com/office/officeart/2009/3/layout/StepUpProcess"/>
    <dgm:cxn modelId="{FE2A60F1-6B3D-4B8F-9E26-D3C43CD7682A}" type="presParOf" srcId="{0792C2C5-953C-4B85-9519-152B1E363E33}" destId="{E15E59E5-1149-40D4-AA2E-34ADEAABBD3C}" srcOrd="1" destOrd="0" presId="urn:microsoft.com/office/officeart/2009/3/layout/StepUpProcess"/>
    <dgm:cxn modelId="{CB59390B-2B6C-4AED-AE7D-46C45E064066}" type="presParOf" srcId="{0792C2C5-953C-4B85-9519-152B1E363E33}" destId="{FA6266FC-D57A-4A0C-ADD9-95B0D6001FD9}" srcOrd="2" destOrd="0" presId="urn:microsoft.com/office/officeart/2009/3/layout/StepUpProcess"/>
    <dgm:cxn modelId="{A822F871-BF90-43C6-ADAC-4E0B2BED5726}" type="presParOf" srcId="{6E6D92EE-1D40-4938-AAC2-72DB884E05E8}" destId="{07D6BE65-8BF0-4748-A4BF-7B607C108523}" srcOrd="1" destOrd="0" presId="urn:microsoft.com/office/officeart/2009/3/layout/StepUpProcess"/>
    <dgm:cxn modelId="{D7064579-4B38-4284-8BBE-D42F7541E6A7}" type="presParOf" srcId="{07D6BE65-8BF0-4748-A4BF-7B607C108523}" destId="{B5D545CF-EEE0-4AC6-A134-5FDF6E3B6680}" srcOrd="0" destOrd="0" presId="urn:microsoft.com/office/officeart/2009/3/layout/StepUpProcess"/>
    <dgm:cxn modelId="{AA9C16EF-1577-4179-8071-4788498D9321}" type="presParOf" srcId="{6E6D92EE-1D40-4938-AAC2-72DB884E05E8}" destId="{476DFBCA-CD88-4CF4-AC6C-2707BF25B275}" srcOrd="2" destOrd="0" presId="urn:microsoft.com/office/officeart/2009/3/layout/StepUpProcess"/>
    <dgm:cxn modelId="{07EDA441-F805-4A42-9E09-5EA6E274D234}" type="presParOf" srcId="{476DFBCA-CD88-4CF4-AC6C-2707BF25B275}" destId="{52DB609B-D383-4CB8-B13C-87EB6CECF031}" srcOrd="0" destOrd="0" presId="urn:microsoft.com/office/officeart/2009/3/layout/StepUpProcess"/>
    <dgm:cxn modelId="{0105F74C-7D08-45F9-A16C-B683E9CABCD7}" type="presParOf" srcId="{476DFBCA-CD88-4CF4-AC6C-2707BF25B275}" destId="{3B81FB4A-1F6E-45DB-A671-1464AA51C13C}" srcOrd="1" destOrd="0" presId="urn:microsoft.com/office/officeart/2009/3/layout/StepUpProcess"/>
    <dgm:cxn modelId="{3F37B81E-29C0-4BE3-B63A-52177518405E}" type="presParOf" srcId="{476DFBCA-CD88-4CF4-AC6C-2707BF25B275}" destId="{5FCCCD37-0BAE-47D8-8736-83115FCBE661}" srcOrd="2" destOrd="0" presId="urn:microsoft.com/office/officeart/2009/3/layout/StepUpProcess"/>
    <dgm:cxn modelId="{68665F0A-8F43-43BE-9401-303BD03E10A0}" type="presParOf" srcId="{6E6D92EE-1D40-4938-AAC2-72DB884E05E8}" destId="{4C5070E8-AF81-43EB-9269-D4F8AA78603D}" srcOrd="3" destOrd="0" presId="urn:microsoft.com/office/officeart/2009/3/layout/StepUpProcess"/>
    <dgm:cxn modelId="{AF2BAC21-B1A4-4221-8AD1-92AA1F0C9DA0}" type="presParOf" srcId="{4C5070E8-AF81-43EB-9269-D4F8AA78603D}" destId="{EAE018A0-C3AB-4724-9B1A-B223FE26C80D}" srcOrd="0" destOrd="0" presId="urn:microsoft.com/office/officeart/2009/3/layout/StepUpProcess"/>
    <dgm:cxn modelId="{C23B6C72-D9C5-41F1-97E4-7F35E71B48D6}" type="presParOf" srcId="{6E6D92EE-1D40-4938-AAC2-72DB884E05E8}" destId="{634A02FF-BE99-4868-A3C3-5ECD752E2837}" srcOrd="4" destOrd="0" presId="urn:microsoft.com/office/officeart/2009/3/layout/StepUpProcess"/>
    <dgm:cxn modelId="{CEFF660F-522B-4FAB-8DE0-FB96843FDF02}" type="presParOf" srcId="{634A02FF-BE99-4868-A3C3-5ECD752E2837}" destId="{E5F90751-4716-4145-BE6A-57188929441C}" srcOrd="0" destOrd="0" presId="urn:microsoft.com/office/officeart/2009/3/layout/StepUpProcess"/>
    <dgm:cxn modelId="{6CA2F20C-903D-4D78-852D-A625D79CF3CA}" type="presParOf" srcId="{634A02FF-BE99-4868-A3C3-5ECD752E2837}" destId="{FFC6CAC2-9F37-471A-AE00-2A1698B0FD16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F05E2C-F916-43FC-82B2-BC25AFFAFDB5}" type="doc">
      <dgm:prSet loTypeId="urn:microsoft.com/office/officeart/2008/layout/LinedLis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16FE5ADA-CEB8-437E-8A6D-41D011C8D894}">
      <dgm:prSet/>
      <dgm:spPr/>
      <dgm:t>
        <a:bodyPr/>
        <a:lstStyle/>
        <a:p>
          <a:r>
            <a:rPr lang="en-US" dirty="0">
              <a:latin typeface="Montserrat" panose="00000500000000000000" pitchFamily="2" charset="0"/>
            </a:rPr>
            <a:t>Registered Apprenticeship is an important resource that can help the employers you work with.</a:t>
          </a:r>
        </a:p>
      </dgm:t>
    </dgm:pt>
    <dgm:pt modelId="{6748ED5A-0526-48BF-8AE0-939BFB5F1942}" type="parTrans" cxnId="{70A77AC7-C73B-499D-9546-A184AB4944DD}">
      <dgm:prSet/>
      <dgm:spPr/>
      <dgm:t>
        <a:bodyPr/>
        <a:lstStyle/>
        <a:p>
          <a:endParaRPr lang="en-US"/>
        </a:p>
      </dgm:t>
    </dgm:pt>
    <dgm:pt modelId="{3C8C36B9-40D0-4773-B630-706E8CF64D27}" type="sibTrans" cxnId="{70A77AC7-C73B-499D-9546-A184AB4944DD}">
      <dgm:prSet/>
      <dgm:spPr/>
      <dgm:t>
        <a:bodyPr/>
        <a:lstStyle/>
        <a:p>
          <a:endParaRPr lang="en-US"/>
        </a:p>
      </dgm:t>
    </dgm:pt>
    <dgm:pt modelId="{BED0DFE8-976D-47E0-BCAE-4B0BC831786C}">
      <dgm:prSet/>
      <dgm:spPr/>
      <dgm:t>
        <a:bodyPr/>
        <a:lstStyle/>
        <a:p>
          <a:r>
            <a:rPr lang="en-US" b="0" i="0" u="none" strike="noStrike">
              <a:effectLst/>
              <a:latin typeface="Montserrat" panose="00000500000000000000" pitchFamily="2" charset="0"/>
            </a:rPr>
            <a:t>Registered Apprenticeship can help workforce agencies achieve their performance goals.</a:t>
          </a:r>
        </a:p>
      </dgm:t>
    </dgm:pt>
    <dgm:pt modelId="{C66610BF-5DDB-425D-84B2-D2719F9CCD62}" type="parTrans" cxnId="{4BB6B1E0-1003-47D3-B55B-9ED1F67A1151}">
      <dgm:prSet/>
      <dgm:spPr/>
      <dgm:t>
        <a:bodyPr/>
        <a:lstStyle/>
        <a:p>
          <a:endParaRPr lang="en-US"/>
        </a:p>
      </dgm:t>
    </dgm:pt>
    <dgm:pt modelId="{23B32B6C-CB6A-4B83-AB50-3902859067E5}" type="sibTrans" cxnId="{4BB6B1E0-1003-47D3-B55B-9ED1F67A1151}">
      <dgm:prSet/>
      <dgm:spPr/>
      <dgm:t>
        <a:bodyPr/>
        <a:lstStyle/>
        <a:p>
          <a:endParaRPr lang="en-US"/>
        </a:p>
      </dgm:t>
    </dgm:pt>
    <dgm:pt modelId="{A78FA860-C78E-2048-A19D-B6CFBC7E743F}">
      <dgm:prSet/>
      <dgm:spPr/>
      <dgm:t>
        <a:bodyPr/>
        <a:lstStyle/>
        <a:p>
          <a:r>
            <a:rPr lang="en-US">
              <a:latin typeface="Montserrat" panose="00000500000000000000" pitchFamily="2" charset="0"/>
            </a:rPr>
            <a:t>It is important to reach out to your ATRs. Collaboration is the key to success.</a:t>
          </a:r>
        </a:p>
      </dgm:t>
    </dgm:pt>
    <dgm:pt modelId="{43FE74E1-6221-FF4D-A619-1DCAC7EC5784}" type="parTrans" cxnId="{5A679C7A-7A9E-D547-9847-1565089A520F}">
      <dgm:prSet/>
      <dgm:spPr/>
      <dgm:t>
        <a:bodyPr/>
        <a:lstStyle/>
        <a:p>
          <a:endParaRPr lang="en-US"/>
        </a:p>
      </dgm:t>
    </dgm:pt>
    <dgm:pt modelId="{AB83A51A-D461-B040-A0BE-15434DD488F4}" type="sibTrans" cxnId="{5A679C7A-7A9E-D547-9847-1565089A520F}">
      <dgm:prSet/>
      <dgm:spPr/>
      <dgm:t>
        <a:bodyPr/>
        <a:lstStyle/>
        <a:p>
          <a:endParaRPr lang="en-US"/>
        </a:p>
      </dgm:t>
    </dgm:pt>
    <dgm:pt modelId="{C6606609-E8F1-4443-B5A7-14CC885D52EE}" type="pres">
      <dgm:prSet presAssocID="{34F05E2C-F916-43FC-82B2-BC25AFFAFDB5}" presName="vert0" presStyleCnt="0">
        <dgm:presLayoutVars>
          <dgm:dir/>
          <dgm:animOne val="branch"/>
          <dgm:animLvl val="lvl"/>
        </dgm:presLayoutVars>
      </dgm:prSet>
      <dgm:spPr/>
    </dgm:pt>
    <dgm:pt modelId="{54FDB820-61FD-4A52-9439-CDCAD9D4547B}" type="pres">
      <dgm:prSet presAssocID="{16FE5ADA-CEB8-437E-8A6D-41D011C8D894}" presName="thickLine" presStyleLbl="alignNode1" presStyleIdx="0" presStyleCnt="3"/>
      <dgm:spPr/>
    </dgm:pt>
    <dgm:pt modelId="{06DEB3A6-6921-4C55-856A-27B0B7EBA98A}" type="pres">
      <dgm:prSet presAssocID="{16FE5ADA-CEB8-437E-8A6D-41D011C8D894}" presName="horz1" presStyleCnt="0"/>
      <dgm:spPr/>
    </dgm:pt>
    <dgm:pt modelId="{E2EEC8B2-1196-4141-A23C-A04F548733E0}" type="pres">
      <dgm:prSet presAssocID="{16FE5ADA-CEB8-437E-8A6D-41D011C8D894}" presName="tx1" presStyleLbl="revTx" presStyleIdx="0" presStyleCnt="3" custScaleY="161632"/>
      <dgm:spPr/>
    </dgm:pt>
    <dgm:pt modelId="{BEFC2441-13B0-44FB-9A7A-5CFCA6D6E75A}" type="pres">
      <dgm:prSet presAssocID="{16FE5ADA-CEB8-437E-8A6D-41D011C8D894}" presName="vert1" presStyleCnt="0"/>
      <dgm:spPr/>
    </dgm:pt>
    <dgm:pt modelId="{18BDD0D7-5F8A-472C-9981-15FB23E1FC0D}" type="pres">
      <dgm:prSet presAssocID="{BED0DFE8-976D-47E0-BCAE-4B0BC831786C}" presName="thickLine" presStyleLbl="alignNode1" presStyleIdx="1" presStyleCnt="3" custLinFactNeighborX="0" custLinFactNeighborY="-20037"/>
      <dgm:spPr/>
    </dgm:pt>
    <dgm:pt modelId="{3992A49B-61EA-4DAC-B4B4-A4CDBCD67CF5}" type="pres">
      <dgm:prSet presAssocID="{BED0DFE8-976D-47E0-BCAE-4B0BC831786C}" presName="horz1" presStyleCnt="0"/>
      <dgm:spPr/>
    </dgm:pt>
    <dgm:pt modelId="{6C139C21-9359-4DDD-89A5-ACD0D59C4766}" type="pres">
      <dgm:prSet presAssocID="{BED0DFE8-976D-47E0-BCAE-4B0BC831786C}" presName="tx1" presStyleLbl="revTx" presStyleIdx="1" presStyleCnt="3" custScaleY="129194" custLinFactNeighborX="1237" custLinFactNeighborY="-10775"/>
      <dgm:spPr/>
    </dgm:pt>
    <dgm:pt modelId="{0DAD4328-5144-4C31-9E33-35949DAB3C56}" type="pres">
      <dgm:prSet presAssocID="{BED0DFE8-976D-47E0-BCAE-4B0BC831786C}" presName="vert1" presStyleCnt="0"/>
      <dgm:spPr/>
    </dgm:pt>
    <dgm:pt modelId="{5169509E-E188-8240-A22E-FFBDF8F142AA}" type="pres">
      <dgm:prSet presAssocID="{A78FA860-C78E-2048-A19D-B6CFBC7E743F}" presName="thickLine" presStyleLbl="alignNode1" presStyleIdx="2" presStyleCnt="3" custLinFactNeighborX="0" custLinFactNeighborY="-23718"/>
      <dgm:spPr/>
    </dgm:pt>
    <dgm:pt modelId="{31ADCEAE-8534-6249-838C-85B7D86B92DE}" type="pres">
      <dgm:prSet presAssocID="{A78FA860-C78E-2048-A19D-B6CFBC7E743F}" presName="horz1" presStyleCnt="0"/>
      <dgm:spPr/>
    </dgm:pt>
    <dgm:pt modelId="{12201F5B-6C6E-2041-8DA7-9F41A582524B}" type="pres">
      <dgm:prSet presAssocID="{A78FA860-C78E-2048-A19D-B6CFBC7E743F}" presName="tx1" presStyleLbl="revTx" presStyleIdx="2" presStyleCnt="3" custLinFactNeighborX="0" custLinFactNeighborY="-5807"/>
      <dgm:spPr/>
    </dgm:pt>
    <dgm:pt modelId="{42AB05BE-ECBF-D349-BA8F-F6DBE62BE59A}" type="pres">
      <dgm:prSet presAssocID="{A78FA860-C78E-2048-A19D-B6CFBC7E743F}" presName="vert1" presStyleCnt="0"/>
      <dgm:spPr/>
    </dgm:pt>
  </dgm:ptLst>
  <dgm:cxnLst>
    <dgm:cxn modelId="{47012521-D984-4CCE-AEA4-4B531CB8FF2E}" type="presOf" srcId="{16FE5ADA-CEB8-437E-8A6D-41D011C8D894}" destId="{E2EEC8B2-1196-4141-A23C-A04F548733E0}" srcOrd="0" destOrd="0" presId="urn:microsoft.com/office/officeart/2008/layout/LinedList"/>
    <dgm:cxn modelId="{6ABE4F5A-B089-2A4C-BF49-FFABFB767FBD}" type="presOf" srcId="{A78FA860-C78E-2048-A19D-B6CFBC7E743F}" destId="{12201F5B-6C6E-2041-8DA7-9F41A582524B}" srcOrd="0" destOrd="0" presId="urn:microsoft.com/office/officeart/2008/layout/LinedList"/>
    <dgm:cxn modelId="{5A679C7A-7A9E-D547-9847-1565089A520F}" srcId="{34F05E2C-F916-43FC-82B2-BC25AFFAFDB5}" destId="{A78FA860-C78E-2048-A19D-B6CFBC7E743F}" srcOrd="2" destOrd="0" parTransId="{43FE74E1-6221-FF4D-A619-1DCAC7EC5784}" sibTransId="{AB83A51A-D461-B040-A0BE-15434DD488F4}"/>
    <dgm:cxn modelId="{17109AA4-3AF0-4123-9531-748B66EA0111}" type="presOf" srcId="{34F05E2C-F916-43FC-82B2-BC25AFFAFDB5}" destId="{C6606609-E8F1-4443-B5A7-14CC885D52EE}" srcOrd="0" destOrd="0" presId="urn:microsoft.com/office/officeart/2008/layout/LinedList"/>
    <dgm:cxn modelId="{5A294BBF-5429-4A63-BBC0-B327E4436174}" type="presOf" srcId="{BED0DFE8-976D-47E0-BCAE-4B0BC831786C}" destId="{6C139C21-9359-4DDD-89A5-ACD0D59C4766}" srcOrd="0" destOrd="0" presId="urn:microsoft.com/office/officeart/2008/layout/LinedList"/>
    <dgm:cxn modelId="{70A77AC7-C73B-499D-9546-A184AB4944DD}" srcId="{34F05E2C-F916-43FC-82B2-BC25AFFAFDB5}" destId="{16FE5ADA-CEB8-437E-8A6D-41D011C8D894}" srcOrd="0" destOrd="0" parTransId="{6748ED5A-0526-48BF-8AE0-939BFB5F1942}" sibTransId="{3C8C36B9-40D0-4773-B630-706E8CF64D27}"/>
    <dgm:cxn modelId="{4BB6B1E0-1003-47D3-B55B-9ED1F67A1151}" srcId="{34F05E2C-F916-43FC-82B2-BC25AFFAFDB5}" destId="{BED0DFE8-976D-47E0-BCAE-4B0BC831786C}" srcOrd="1" destOrd="0" parTransId="{C66610BF-5DDB-425D-84B2-D2719F9CCD62}" sibTransId="{23B32B6C-CB6A-4B83-AB50-3902859067E5}"/>
    <dgm:cxn modelId="{3E5A3513-3FB7-44FF-9DB2-323890598DCE}" type="presParOf" srcId="{C6606609-E8F1-4443-B5A7-14CC885D52EE}" destId="{54FDB820-61FD-4A52-9439-CDCAD9D4547B}" srcOrd="0" destOrd="0" presId="urn:microsoft.com/office/officeart/2008/layout/LinedList"/>
    <dgm:cxn modelId="{C6C1C4FD-A9CC-49C3-8E00-B23C9B2597AC}" type="presParOf" srcId="{C6606609-E8F1-4443-B5A7-14CC885D52EE}" destId="{06DEB3A6-6921-4C55-856A-27B0B7EBA98A}" srcOrd="1" destOrd="0" presId="urn:microsoft.com/office/officeart/2008/layout/LinedList"/>
    <dgm:cxn modelId="{9CEA722C-D2B9-425F-AF8A-E5716BBF4F27}" type="presParOf" srcId="{06DEB3A6-6921-4C55-856A-27B0B7EBA98A}" destId="{E2EEC8B2-1196-4141-A23C-A04F548733E0}" srcOrd="0" destOrd="0" presId="urn:microsoft.com/office/officeart/2008/layout/LinedList"/>
    <dgm:cxn modelId="{46935CAC-3CAE-4221-B5BA-B32DEEFDF9EB}" type="presParOf" srcId="{06DEB3A6-6921-4C55-856A-27B0B7EBA98A}" destId="{BEFC2441-13B0-44FB-9A7A-5CFCA6D6E75A}" srcOrd="1" destOrd="0" presId="urn:microsoft.com/office/officeart/2008/layout/LinedList"/>
    <dgm:cxn modelId="{CFC863E6-991A-4DA6-926B-18F446DD6BE1}" type="presParOf" srcId="{C6606609-E8F1-4443-B5A7-14CC885D52EE}" destId="{18BDD0D7-5F8A-472C-9981-15FB23E1FC0D}" srcOrd="2" destOrd="0" presId="urn:microsoft.com/office/officeart/2008/layout/LinedList"/>
    <dgm:cxn modelId="{4EC5B481-CF6F-4EE9-9EC6-F4BEA05FAE2F}" type="presParOf" srcId="{C6606609-E8F1-4443-B5A7-14CC885D52EE}" destId="{3992A49B-61EA-4DAC-B4B4-A4CDBCD67CF5}" srcOrd="3" destOrd="0" presId="urn:microsoft.com/office/officeart/2008/layout/LinedList"/>
    <dgm:cxn modelId="{AB2C2A69-AC1F-4583-9FE6-42215782CC6B}" type="presParOf" srcId="{3992A49B-61EA-4DAC-B4B4-A4CDBCD67CF5}" destId="{6C139C21-9359-4DDD-89A5-ACD0D59C4766}" srcOrd="0" destOrd="0" presId="urn:microsoft.com/office/officeart/2008/layout/LinedList"/>
    <dgm:cxn modelId="{8BE88FBC-D8A3-4D3D-86FC-96413C2623D3}" type="presParOf" srcId="{3992A49B-61EA-4DAC-B4B4-A4CDBCD67CF5}" destId="{0DAD4328-5144-4C31-9E33-35949DAB3C56}" srcOrd="1" destOrd="0" presId="urn:microsoft.com/office/officeart/2008/layout/LinedList"/>
    <dgm:cxn modelId="{74B1E4DF-CBD0-AB47-B594-B36D61C895D1}" type="presParOf" srcId="{C6606609-E8F1-4443-B5A7-14CC885D52EE}" destId="{5169509E-E188-8240-A22E-FFBDF8F142AA}" srcOrd="4" destOrd="0" presId="urn:microsoft.com/office/officeart/2008/layout/LinedList"/>
    <dgm:cxn modelId="{5221ED94-ABE1-CD4E-98CD-79F5F661C7A1}" type="presParOf" srcId="{C6606609-E8F1-4443-B5A7-14CC885D52EE}" destId="{31ADCEAE-8534-6249-838C-85B7D86B92DE}" srcOrd="5" destOrd="0" presId="urn:microsoft.com/office/officeart/2008/layout/LinedList"/>
    <dgm:cxn modelId="{4BD92CA4-057F-4A44-870C-77738FB774E7}" type="presParOf" srcId="{31ADCEAE-8534-6249-838C-85B7D86B92DE}" destId="{12201F5B-6C6E-2041-8DA7-9F41A582524B}" srcOrd="0" destOrd="0" presId="urn:microsoft.com/office/officeart/2008/layout/LinedList"/>
    <dgm:cxn modelId="{A6AF3194-2E10-1F4A-8CDF-29D0E44381CC}" type="presParOf" srcId="{31ADCEAE-8534-6249-838C-85B7D86B92DE}" destId="{42AB05BE-ECBF-D349-BA8F-F6DBE62BE59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22F79-C76E-4436-83BD-7A116577FFF3}">
      <dsp:nvSpPr>
        <dsp:cNvPr id="0" name=""/>
        <dsp:cNvSpPr/>
      </dsp:nvSpPr>
      <dsp:spPr>
        <a:xfrm rot="5400000">
          <a:off x="465300" y="1415261"/>
          <a:ext cx="1389972" cy="2312882"/>
        </a:xfrm>
        <a:prstGeom prst="corner">
          <a:avLst>
            <a:gd name="adj1" fmla="val 16120"/>
            <a:gd name="adj2" fmla="val 16110"/>
          </a:avLst>
        </a:prstGeom>
        <a:solidFill>
          <a:srgbClr val="FAAB1C"/>
        </a:solidFill>
        <a:ln w="12700" cap="flat" cmpd="sng" algn="ctr">
          <a:solidFill>
            <a:srgbClr val="FAAB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5E59E5-1149-40D4-AA2E-34ADEAABBD3C}">
      <dsp:nvSpPr>
        <dsp:cNvPr id="0" name=""/>
        <dsp:cNvSpPr/>
      </dsp:nvSpPr>
      <dsp:spPr>
        <a:xfrm>
          <a:off x="350128" y="2106315"/>
          <a:ext cx="2324371" cy="1830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rgbClr val="00015E"/>
              </a:solidFill>
            </a:rPr>
            <a:t>Communication</a:t>
          </a:r>
          <a:endParaRPr lang="en-US" sz="2100" b="1" kern="1200">
            <a:solidFill>
              <a:srgbClr val="00015E"/>
            </a:solidFill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 </a:t>
          </a:r>
          <a:r>
            <a:rPr lang="en-US" sz="2000" i="1" kern="1200"/>
            <a:t>Share information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/>
        </a:p>
      </dsp:txBody>
      <dsp:txXfrm>
        <a:off x="350128" y="2106315"/>
        <a:ext cx="2324371" cy="1830327"/>
      </dsp:txXfrm>
    </dsp:sp>
    <dsp:sp modelId="{FA6266FC-D57A-4A0C-ADD9-95B0D6001FD9}">
      <dsp:nvSpPr>
        <dsp:cNvPr id="0" name=""/>
        <dsp:cNvSpPr/>
      </dsp:nvSpPr>
      <dsp:spPr>
        <a:xfrm>
          <a:off x="1927385" y="1244984"/>
          <a:ext cx="393978" cy="393978"/>
        </a:xfrm>
        <a:prstGeom prst="triangle">
          <a:avLst>
            <a:gd name="adj" fmla="val 100000"/>
          </a:avLst>
        </a:prstGeom>
        <a:solidFill>
          <a:srgbClr val="00015E"/>
        </a:solidFill>
        <a:ln w="12700" cap="flat" cmpd="sng" algn="ctr">
          <a:solidFill>
            <a:srgbClr val="00015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DB609B-D383-4CB8-B13C-87EB6CECF031}">
      <dsp:nvSpPr>
        <dsp:cNvPr id="0" name=""/>
        <dsp:cNvSpPr/>
      </dsp:nvSpPr>
      <dsp:spPr>
        <a:xfrm rot="5400000">
          <a:off x="3139666" y="782722"/>
          <a:ext cx="1389972" cy="2312882"/>
        </a:xfrm>
        <a:prstGeom prst="corner">
          <a:avLst>
            <a:gd name="adj1" fmla="val 16120"/>
            <a:gd name="adj2" fmla="val 16110"/>
          </a:avLst>
        </a:prstGeom>
        <a:solidFill>
          <a:srgbClr val="FAAB1C"/>
        </a:solidFill>
        <a:ln w="12700" cap="flat" cmpd="sng" algn="ctr">
          <a:solidFill>
            <a:srgbClr val="FAAB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1FB4A-1F6E-45DB-A671-1464AA51C13C}">
      <dsp:nvSpPr>
        <dsp:cNvPr id="0" name=""/>
        <dsp:cNvSpPr/>
      </dsp:nvSpPr>
      <dsp:spPr>
        <a:xfrm>
          <a:off x="2907645" y="1473775"/>
          <a:ext cx="2088083" cy="1830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solidFill>
                <a:srgbClr val="00015E"/>
              </a:solidFill>
            </a:rPr>
            <a:t>Coordination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 </a:t>
          </a:r>
          <a:r>
            <a:rPr lang="en-US" sz="2000" i="1" kern="1200"/>
            <a:t>Work Together</a:t>
          </a:r>
        </a:p>
      </dsp:txBody>
      <dsp:txXfrm>
        <a:off x="2907645" y="1473775"/>
        <a:ext cx="2088083" cy="1830327"/>
      </dsp:txXfrm>
    </dsp:sp>
    <dsp:sp modelId="{5FCCCD37-0BAE-47D8-8736-83115FCBE661}">
      <dsp:nvSpPr>
        <dsp:cNvPr id="0" name=""/>
        <dsp:cNvSpPr/>
      </dsp:nvSpPr>
      <dsp:spPr>
        <a:xfrm>
          <a:off x="4601751" y="612445"/>
          <a:ext cx="393978" cy="393978"/>
        </a:xfrm>
        <a:prstGeom prst="triangle">
          <a:avLst>
            <a:gd name="adj" fmla="val 100000"/>
          </a:avLst>
        </a:prstGeom>
        <a:solidFill>
          <a:srgbClr val="00015E"/>
        </a:solidFill>
        <a:ln w="12700" cap="flat" cmpd="sng" algn="ctr">
          <a:solidFill>
            <a:srgbClr val="00015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F90751-4716-4145-BE6A-57188929441C}">
      <dsp:nvSpPr>
        <dsp:cNvPr id="0" name=""/>
        <dsp:cNvSpPr/>
      </dsp:nvSpPr>
      <dsp:spPr>
        <a:xfrm rot="5400000">
          <a:off x="5814032" y="150182"/>
          <a:ext cx="1389972" cy="2312882"/>
        </a:xfrm>
        <a:prstGeom prst="corner">
          <a:avLst>
            <a:gd name="adj1" fmla="val 16120"/>
            <a:gd name="adj2" fmla="val 16110"/>
          </a:avLst>
        </a:prstGeom>
        <a:solidFill>
          <a:srgbClr val="FAAB1C"/>
        </a:solidFill>
        <a:ln w="12700" cap="flat" cmpd="sng" algn="ctr">
          <a:solidFill>
            <a:srgbClr val="FAAB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6CAC2-9F37-471A-AE00-2A1698B0FD16}">
      <dsp:nvSpPr>
        <dsp:cNvPr id="0" name=""/>
        <dsp:cNvSpPr/>
      </dsp:nvSpPr>
      <dsp:spPr>
        <a:xfrm>
          <a:off x="5619534" y="841236"/>
          <a:ext cx="2013037" cy="1830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rgbClr val="00015E"/>
              </a:solidFill>
            </a:rPr>
            <a:t>Collaboration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/>
            <a:t>Plan/Act Jointly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5619534" y="841236"/>
        <a:ext cx="2013037" cy="18303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FDB820-61FD-4A52-9439-CDCAD9D4547B}">
      <dsp:nvSpPr>
        <dsp:cNvPr id="0" name=""/>
        <dsp:cNvSpPr/>
      </dsp:nvSpPr>
      <dsp:spPr>
        <a:xfrm>
          <a:off x="0" y="76"/>
          <a:ext cx="665398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EC8B2-1196-4141-A23C-A04F548733E0}">
      <dsp:nvSpPr>
        <dsp:cNvPr id="0" name=""/>
        <dsp:cNvSpPr/>
      </dsp:nvSpPr>
      <dsp:spPr>
        <a:xfrm>
          <a:off x="0" y="76"/>
          <a:ext cx="6640991" cy="179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Montserrat" panose="00000500000000000000" pitchFamily="2" charset="0"/>
            </a:rPr>
            <a:t>Registered Apprenticeship is an important resource that can help the employers you work with.</a:t>
          </a:r>
        </a:p>
      </dsp:txBody>
      <dsp:txXfrm>
        <a:off x="0" y="76"/>
        <a:ext cx="6640991" cy="1799498"/>
      </dsp:txXfrm>
    </dsp:sp>
    <dsp:sp modelId="{18BDD0D7-5F8A-472C-9981-15FB23E1FC0D}">
      <dsp:nvSpPr>
        <dsp:cNvPr id="0" name=""/>
        <dsp:cNvSpPr/>
      </dsp:nvSpPr>
      <dsp:spPr>
        <a:xfrm>
          <a:off x="0" y="1511371"/>
          <a:ext cx="665398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139C21-9359-4DDD-89A5-ACD0D59C4766}">
      <dsp:nvSpPr>
        <dsp:cNvPr id="0" name=""/>
        <dsp:cNvSpPr/>
      </dsp:nvSpPr>
      <dsp:spPr>
        <a:xfrm>
          <a:off x="12989" y="1679613"/>
          <a:ext cx="6640991" cy="1438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u="none" strike="noStrike" kern="1200">
              <a:effectLst/>
              <a:latin typeface="Montserrat" panose="00000500000000000000" pitchFamily="2" charset="0"/>
            </a:rPr>
            <a:t>Registered Apprenticeship can help workforce agencies achieve their performance goals.</a:t>
          </a:r>
        </a:p>
      </dsp:txBody>
      <dsp:txXfrm>
        <a:off x="12989" y="1679613"/>
        <a:ext cx="6640991" cy="1438356"/>
      </dsp:txXfrm>
    </dsp:sp>
    <dsp:sp modelId="{5169509E-E188-8240-A22E-FFBDF8F142AA}">
      <dsp:nvSpPr>
        <dsp:cNvPr id="0" name=""/>
        <dsp:cNvSpPr/>
      </dsp:nvSpPr>
      <dsp:spPr>
        <a:xfrm>
          <a:off x="0" y="2973871"/>
          <a:ext cx="665398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201F5B-6C6E-2041-8DA7-9F41A582524B}">
      <dsp:nvSpPr>
        <dsp:cNvPr id="0" name=""/>
        <dsp:cNvSpPr/>
      </dsp:nvSpPr>
      <dsp:spPr>
        <a:xfrm>
          <a:off x="0" y="3173280"/>
          <a:ext cx="6653981" cy="1113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Montserrat" panose="00000500000000000000" pitchFamily="2" charset="0"/>
            </a:rPr>
            <a:t>It is important to reach out to your ATRs. Collaboration is the key to success.</a:t>
          </a:r>
        </a:p>
      </dsp:txBody>
      <dsp:txXfrm>
        <a:off x="0" y="3173280"/>
        <a:ext cx="6653981" cy="11133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A7B4A-D4CB-4AAA-928D-3F241DC9FF6E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A8D3A-2891-4EF0-ADBF-771F49B92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03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1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27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endParaRPr lang="en-US" dirty="0">
              <a:solidFill>
                <a:srgbClr val="44546A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E048EE-F6E1-1C4C-9881-042DFC316FD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36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550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05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33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9075F-7AD4-E33D-3D1F-94F41B138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C8B950-ACDA-E7A4-6B5B-428D443B8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EEA50F-F3A3-CE92-7AC8-5F233202D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1" i="1" dirty="0">
              <a:solidFill>
                <a:srgbClr val="000000"/>
              </a:solidFill>
              <a:effectLst/>
              <a:highlight>
                <a:srgbClr val="FFFFFF"/>
              </a:highlight>
              <a:ea typeface="Calibri"/>
              <a:cs typeface="Calibri"/>
            </a:endParaRPr>
          </a:p>
          <a:p>
            <a:pPr lvl="1">
              <a:defRPr/>
            </a:pPr>
            <a:endParaRPr lang="en-US" b="1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E08D1-FF45-E5B7-210A-2A11F675D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E7BEF-8FBD-4D5A-8E0B-C951ABFD95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51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93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kern="1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6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07000"/>
              </a:lnSpc>
            </a:pPr>
            <a:endParaRPr lang="en-US" kern="1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15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421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77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90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743450"/>
          </a:xfrm>
        </p:spPr>
        <p:txBody>
          <a:bodyPr/>
          <a:lstStyle/>
          <a:p>
            <a:pPr lvl="1">
              <a:lnSpc>
                <a:spcPct val="110000"/>
              </a:lnSpc>
              <a:spcBef>
                <a:spcPts val="600"/>
              </a:spcBef>
            </a:pPr>
            <a:endParaRPr lang="en-US" sz="1100" dirty="0">
              <a:solidFill>
                <a:schemeClr val="tx1"/>
              </a:solidFill>
              <a:effectLst/>
              <a:ea typeface="Calibri" panose="020F0502020204030204" pitchFamily="34" charset="0"/>
              <a:cs typeface="Calibri"/>
            </a:endParaRPr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428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kern="1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526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defRPr/>
            </a:pPr>
            <a:endParaRPr lang="en-US" kern="1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38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418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9075F-7AD4-E33D-3D1F-94F41B138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C8B950-ACDA-E7A4-6B5B-428D443B8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EEA50F-F3A3-CE92-7AC8-5F233202D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defRPr/>
            </a:pPr>
            <a:endParaRPr lang="en-US" b="1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E08D1-FF45-E5B7-210A-2A11F675D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E7BEF-8FBD-4D5A-8E0B-C951ABFD959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705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endParaRPr lang="en-US" sz="1100" b="1" dirty="0">
              <a:ea typeface="Calibri"/>
              <a:cs typeface="Calibri"/>
            </a:endParaRPr>
          </a:p>
          <a:p>
            <a:endParaRPr lang="en-US" sz="110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534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439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2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21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78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923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241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463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787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134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lnSpc>
                <a:spcPct val="107000"/>
              </a:lnSpc>
            </a:pPr>
            <a:endParaRPr lang="en-US" dirty="0">
              <a:latin typeface="Segoe UI"/>
              <a:cs typeface="Segoe U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703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22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01160"/>
            <a:ext cx="5486400" cy="4743450"/>
          </a:xfrm>
        </p:spPr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highlight>
                <a:srgbClr val="FFFFFF"/>
              </a:highlight>
              <a:ea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07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24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281282"/>
            <a:ext cx="5486400" cy="4862718"/>
          </a:xfrm>
        </p:spPr>
        <p:txBody>
          <a:bodyPr/>
          <a:lstStyle/>
          <a:p>
            <a:endParaRPr lang="en-US" sz="1000" b="0" i="0" dirty="0">
              <a:solidFill>
                <a:srgbClr val="000000"/>
              </a:solidFill>
              <a:effectLst/>
              <a:highlight>
                <a:srgbClr val="FFFFFF"/>
              </a:highlight>
              <a:ea typeface="Calibri"/>
              <a:cs typeface="Calibri"/>
            </a:endParaRPr>
          </a:p>
          <a:p>
            <a:pPr algn="l" rtl="0" fontAlgn="base"/>
            <a:endParaRPr lang="en-US" sz="1000" b="0" i="0" dirty="0">
              <a:solidFill>
                <a:srgbClr val="000000"/>
              </a:solidFill>
              <a:effectLst/>
              <a:highlight>
                <a:srgbClr val="FFFFFF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08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 Light" panose="020F03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E7BEF-8FBD-4D5A-8E0B-C951ABFD95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45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9075F-7AD4-E33D-3D1F-94F41B138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C8B950-ACDA-E7A4-6B5B-428D443B8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EEA50F-F3A3-CE92-7AC8-5F233202D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defRPr/>
            </a:pPr>
            <a:endParaRPr lang="en-US" b="1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E08D1-FF45-E5B7-210A-2A11F675D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E7BEF-8FBD-4D5A-8E0B-C951ABFD95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98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4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F95869-0A80-FC41-DC98-0316448C7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0703" y="2909887"/>
            <a:ext cx="6576420" cy="26828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  <a:latin typeface="Montserrat" panose="00000500000000000000" pitchFamily="2" charset="0"/>
              </a:defRPr>
            </a:lvl2pPr>
          </a:lstStyle>
          <a:p>
            <a:pPr lvl="1"/>
            <a:r>
              <a:rPr lang="en-US" i="1"/>
              <a:t>Subtitle goes in this space under the headline/title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7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8050" y="1718086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0091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15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19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02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77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29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02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1D71D3-BA26-3345-8BD5-73D532948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D61AABEC-672F-4B68-B914-690DA978312C}" type="slidenum">
              <a:rPr lang="en-US" smtClean="0"/>
              <a:pPr algn="l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1305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312237"/>
            <a:ext cx="12192000" cy="2233526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577" y="2"/>
            <a:ext cx="99230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272067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142994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1947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81557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243708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874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rgbClr val="00015E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77DD8F-938E-6282-1AA0-8A533201A7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5219" y="716935"/>
            <a:ext cx="9961562" cy="795337"/>
          </a:xfrm>
        </p:spPr>
        <p:txBody>
          <a:bodyPr>
            <a:normAutofit/>
          </a:bodyPr>
          <a:lstStyle>
            <a:lvl3pPr marL="914400" indent="0" algn="ctr">
              <a:buNone/>
              <a:defRPr sz="4400">
                <a:latin typeface="Montserrat" panose="00000500000000000000" pitchFamily="2" charset="0"/>
              </a:defRPr>
            </a:lvl3pPr>
          </a:lstStyle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6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" y="-4997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0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2431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2" y="-3085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2E6663-14B4-B447-3898-5F932BE9CC8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0491" y="3992563"/>
            <a:ext cx="5181600" cy="12431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0009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-12700" y="2326425"/>
            <a:ext cx="12192000" cy="1670665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055" y="249897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4149681"/>
            <a:ext cx="5181600" cy="2571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55" y="4149681"/>
            <a:ext cx="5181600" cy="2523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02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0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6055" indent="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None/>
            </a:pPr>
            <a:endParaRPr lang="en-US" sz="2800" dirty="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58476D-16E8-818D-5767-6C72238E31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2074863"/>
            <a:ext cx="6497638" cy="3814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0345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302389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2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2" r:id="rId5"/>
    <p:sldLayoutId id="2147483664" r:id="rId6"/>
    <p:sldLayoutId id="2147483654" r:id="rId7"/>
    <p:sldLayoutId id="2147483655" r:id="rId8"/>
    <p:sldLayoutId id="2147483663" r:id="rId9"/>
    <p:sldLayoutId id="2147483660" r:id="rId10"/>
    <p:sldLayoutId id="2147483661" r:id="rId11"/>
    <p:sldLayoutId id="2147483656" r:id="rId12"/>
    <p:sldLayoutId id="2147483657" r:id="rId13"/>
    <p:sldLayoutId id="2147483658" r:id="rId14"/>
    <p:sldLayoutId id="2147483659" r:id="rId15"/>
    <p:sldLayoutId id="2147483665" r:id="rId16"/>
    <p:sldLayoutId id="2147483666" r:id="rId17"/>
    <p:sldLayoutId id="2147483667" r:id="rId18"/>
    <p:sldLayoutId id="214748366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.jpe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lcoe.safalapps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olcoe.safalapps.com/sites/default/files/2024-06/Business%20Services%20Representatives%20Handout.pdf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5F7B2-4157-4F4B-D77B-9FC1F9FD6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Making Apprenticeship Central to WIOA Business Services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2E17AD-766E-AE03-9E4D-430586CF72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Session II</a:t>
            </a:r>
          </a:p>
          <a:p>
            <a:pPr algn="ctr"/>
            <a:r>
              <a:rPr lang="en-US" dirty="0"/>
              <a:t>June 6, 2024</a:t>
            </a:r>
          </a:p>
          <a:p>
            <a:pPr algn="ctr"/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3DE5E-6CD1-93E8-7CDD-68EA8375CC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89249" y="938861"/>
            <a:ext cx="8546010" cy="934749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i="1">
                <a:solidFill>
                  <a:schemeClr val="bg1"/>
                </a:solidFill>
                <a:latin typeface="Montserrat" panose="02000505000000020004" pitchFamily="2" charset="77"/>
              </a:rPr>
              <a:t>Industry and Workforce</a:t>
            </a:r>
            <a:endParaRPr lang="en-US" sz="4400" b="1" i="1" dirty="0">
              <a:solidFill>
                <a:schemeClr val="bg1"/>
              </a:solidFill>
              <a:latin typeface="Montserrat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6813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CC961-2EDF-6CFB-D99E-9DC41699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atin typeface="Montserrat"/>
              </a:rPr>
              <a:t>Sharing These Benefits with Businesses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0AE7A6-9EBF-F4D3-871D-C545D170C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703" y="2200458"/>
            <a:ext cx="2678306" cy="3232848"/>
          </a:xfrm>
          <a:ln w="28575">
            <a:solidFill>
              <a:srgbClr val="009296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300" i="1" baseline="0">
              <a:solidFill>
                <a:srgbClr val="00015E"/>
              </a:solidFill>
            </a:endParaRPr>
          </a:p>
          <a:p>
            <a:pPr marL="0" indent="0" algn="ctr">
              <a:buNone/>
            </a:pPr>
            <a:r>
              <a:rPr lang="en-US" sz="2300" i="1" baseline="0">
                <a:solidFill>
                  <a:srgbClr val="00015E"/>
                </a:solidFill>
              </a:rPr>
              <a:t>Apprenticeship is an important option for business partners receiving </a:t>
            </a:r>
            <a:r>
              <a:rPr lang="en-US" sz="2300" b="1" i="1" baseline="0">
                <a:solidFill>
                  <a:srgbClr val="00015E"/>
                </a:solidFill>
              </a:rPr>
              <a:t>WIOA services</a:t>
            </a:r>
            <a:r>
              <a:rPr lang="en-US" sz="2300" i="1" baseline="0">
                <a:solidFill>
                  <a:srgbClr val="00015E"/>
                </a:solidFill>
              </a:rPr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2A6CE8-CA91-425C-3EF9-D4674B54DF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332" y="1836038"/>
            <a:ext cx="7825155" cy="45463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solidFill>
                  <a:schemeClr val="tx1"/>
                </a:solidFill>
                <a:latin typeface="Montserrat Medium"/>
              </a:rPr>
              <a:t>BSRs are ideally situated to help companies understand all their options, including Registered Apprenticeship</a:t>
            </a:r>
          </a:p>
          <a:p>
            <a:r>
              <a:rPr lang="en-US" sz="2400">
                <a:solidFill>
                  <a:schemeClr val="tx1"/>
                </a:solidFill>
                <a:latin typeface="Montserrat Medium"/>
              </a:rPr>
              <a:t>Companies utilizing WIOA services may likely be interested in apprenticeship as an important option</a:t>
            </a:r>
          </a:p>
          <a:p>
            <a:r>
              <a:rPr lang="en-US" sz="2400">
                <a:solidFill>
                  <a:schemeClr val="tx1"/>
                </a:solidFill>
                <a:latin typeface="Montserrat Medium"/>
              </a:rPr>
              <a:t>Employer partners are looking to minimize the number of different contacts, meetings, and reports </a:t>
            </a:r>
            <a:endParaRPr lang="en-US" sz="2400">
              <a:solidFill>
                <a:schemeClr val="tx1"/>
              </a:solidFill>
            </a:endParaRPr>
          </a:p>
          <a:p>
            <a:r>
              <a:rPr lang="en-US" sz="2400">
                <a:solidFill>
                  <a:schemeClr val="tx1"/>
                </a:solidFill>
                <a:latin typeface="Montserrat Medium"/>
              </a:rPr>
              <a:t>Workforce and apprenticeship systems can benefit each other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3EA6BB8-E79A-7075-7A34-7E761ACD9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171157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9885DBDA-AAB2-1DB1-A1DA-B8B233733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Employers Report Indirect Benefits</a:t>
            </a:r>
          </a:p>
        </p:txBody>
      </p:sp>
      <p:pic>
        <p:nvPicPr>
          <p:cNvPr id="6" name="object 6" descr="96 percent improved company culture, 91% improved pipeline of skilled workers, 91% improved employee loyalty, 87% improved co-worker productivity, 81% reduced turnover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848" y="1633453"/>
            <a:ext cx="9734303" cy="2122292"/>
          </a:xfrm>
          <a:prstGeom prst="rect">
            <a:avLst/>
          </a:prstGeom>
        </p:spPr>
      </p:pic>
      <p:pic>
        <p:nvPicPr>
          <p:cNvPr id="3" name="object 3" descr="78% Product or process innovation, 76% Future manager development, 74% more on-time delivery, 68% reduced downtime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2394" y="3735660"/>
            <a:ext cx="10053575" cy="2361485"/>
          </a:xfrm>
          <a:prstGeom prst="rect">
            <a:avLst/>
          </a:prstGeom>
        </p:spPr>
      </p:pic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543976" y="1970782"/>
            <a:ext cx="1275314" cy="1314229"/>
          </a:xfrm>
          <a:prstGeom prst="rect">
            <a:avLst/>
          </a:prstGeom>
        </p:spPr>
        <p:txBody>
          <a:bodyPr vert="horz" wrap="square" lIns="0" tIns="8659" rIns="0" bIns="0" rtlCol="0" anchor="t">
            <a:spAutoFit/>
          </a:bodyPr>
          <a:lstStyle/>
          <a:p>
            <a:pPr marL="25400" marR="20320" algn="ctr" defTabSz="913607" eaLnBrk="0" fontAlgn="base" hangingPunct="0">
              <a:spcBef>
                <a:spcPts val="68"/>
              </a:spcBef>
              <a:spcAft>
                <a:spcPct val="0"/>
              </a:spcAft>
              <a:defRPr/>
            </a:pPr>
            <a:r>
              <a:rPr lang="en-US" sz="1600" spc="34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Improved </a:t>
            </a:r>
            <a:r>
              <a:rPr lang="en-US" sz="1600" spc="41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company</a:t>
            </a:r>
            <a:r>
              <a:rPr lang="en-US" sz="1600" spc="17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 </a:t>
            </a:r>
            <a:r>
              <a:rPr lang="en-US" sz="1600" spc="27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culture</a:t>
            </a:r>
            <a:endParaRPr lang="en-US" sz="1600">
              <a:solidFill>
                <a:srgbClr val="000000"/>
              </a:solidFill>
              <a:latin typeface="Montserrat" panose="00000500000000000000" pitchFamily="2" charset="0"/>
              <a:ea typeface="Microsoft Sans Serif"/>
              <a:cs typeface="Microsoft Sans Serif"/>
            </a:endParaRPr>
          </a:p>
          <a:p>
            <a:pPr marL="16510" algn="ctr" defTabSz="913607" eaLnBrk="0" fontAlgn="base" hangingPunct="0">
              <a:spcBef>
                <a:spcPts val="133"/>
              </a:spcBef>
              <a:spcAft>
                <a:spcPct val="0"/>
              </a:spcAft>
              <a:defRPr/>
            </a:pPr>
            <a:r>
              <a:rPr sz="3600" b="1" spc="31">
                <a:solidFill>
                  <a:srgbClr val="FFFFFF"/>
                </a:solidFill>
                <a:latin typeface="Montserrat" panose="00000500000000000000" pitchFamily="2" charset="0"/>
                <a:cs typeface="Lucida Sans"/>
              </a:rPr>
              <a:t>96</a:t>
            </a:r>
            <a:r>
              <a:rPr sz="3600" b="1" spc="46" baseline="31400">
                <a:solidFill>
                  <a:srgbClr val="FFFFFF"/>
                </a:solidFill>
                <a:latin typeface="Montserrat" panose="00000500000000000000" pitchFamily="2" charset="0"/>
                <a:cs typeface="Lucida Sans"/>
              </a:rPr>
              <a:t>%</a:t>
            </a:r>
            <a:endParaRPr lang="en-US" sz="3600" baseline="31400">
              <a:solidFill>
                <a:srgbClr val="000000"/>
              </a:solidFill>
              <a:latin typeface="Montserrat" panose="00000500000000000000" pitchFamily="2" charset="0"/>
              <a:cs typeface="Lucida Sans"/>
            </a:endParaRPr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77234" y="4108278"/>
            <a:ext cx="1465459" cy="1314229"/>
          </a:xfrm>
          <a:prstGeom prst="rect">
            <a:avLst/>
          </a:prstGeom>
        </p:spPr>
        <p:txBody>
          <a:bodyPr vert="horz" wrap="square" lIns="0" tIns="8659" rIns="0" bIns="0" rtlCol="0" anchor="t">
            <a:spAutoFit/>
          </a:bodyPr>
          <a:lstStyle/>
          <a:p>
            <a:pPr algn="ctr" defTabSz="913607" eaLnBrk="0" fontAlgn="base" hangingPunct="0">
              <a:spcBef>
                <a:spcPts val="68"/>
              </a:spcBef>
              <a:spcAft>
                <a:spcPct val="0"/>
              </a:spcAft>
              <a:defRPr/>
            </a:pPr>
            <a:r>
              <a:rPr lang="en-US" sz="1600" spc="-14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More</a:t>
            </a:r>
            <a:endParaRPr lang="en-US" sz="1600">
              <a:solidFill>
                <a:srgbClr val="000000"/>
              </a:solidFill>
              <a:latin typeface="Montserrat" panose="00000500000000000000" pitchFamily="2" charset="0"/>
              <a:ea typeface="Microsoft Sans Serif"/>
              <a:cs typeface="Microsoft Sans Serif"/>
            </a:endParaRPr>
          </a:p>
          <a:p>
            <a:pPr algn="ctr" defTabSz="91360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spc="41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on-time</a:t>
            </a:r>
            <a:r>
              <a:rPr lang="en-US" sz="1600" spc="31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 </a:t>
            </a:r>
            <a:r>
              <a:rPr lang="en-US" sz="1600" spc="27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delivery</a:t>
            </a:r>
            <a:endParaRPr lang="en-US" sz="1600">
              <a:solidFill>
                <a:srgbClr val="000000"/>
              </a:solidFill>
              <a:latin typeface="Montserrat" panose="00000500000000000000" pitchFamily="2" charset="0"/>
              <a:cs typeface="Microsoft Sans Serif"/>
            </a:endParaRPr>
          </a:p>
          <a:p>
            <a:pPr marL="16510" algn="ctr" defTabSz="913607" eaLnBrk="0" fontAlgn="base" hangingPunct="0">
              <a:spcBef>
                <a:spcPts val="133"/>
              </a:spcBef>
              <a:spcAft>
                <a:spcPct val="0"/>
              </a:spcAft>
              <a:defRPr/>
            </a:pPr>
            <a:r>
              <a:rPr sz="3600" b="1" spc="-17">
                <a:solidFill>
                  <a:srgbClr val="FFFFFF"/>
                </a:solidFill>
                <a:latin typeface="Montserrat" panose="00000500000000000000" pitchFamily="2" charset="0"/>
                <a:cs typeface="Lucida Sans"/>
              </a:rPr>
              <a:t>74</a:t>
            </a:r>
            <a:r>
              <a:rPr sz="3600" b="1" spc="-25" baseline="31400">
                <a:solidFill>
                  <a:srgbClr val="FFFFFF"/>
                </a:solidFill>
                <a:latin typeface="Montserrat" panose="00000500000000000000" pitchFamily="2" charset="0"/>
                <a:cs typeface="Lucida Sans"/>
              </a:rPr>
              <a:t>%</a:t>
            </a:r>
            <a:endParaRPr lang="en-US" sz="3600" baseline="31400">
              <a:solidFill>
                <a:srgbClr val="000000"/>
              </a:solidFill>
              <a:latin typeface="Montserrat" panose="00000500000000000000" pitchFamily="2" charset="0"/>
              <a:cs typeface="Lucida Sans"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546020" y="4162235"/>
            <a:ext cx="1510068" cy="1234720"/>
          </a:xfrm>
          <a:prstGeom prst="rect">
            <a:avLst/>
          </a:prstGeom>
        </p:spPr>
        <p:txBody>
          <a:bodyPr vert="horz" wrap="square" lIns="0" tIns="8659" rIns="0" bIns="0" rtlCol="0" anchor="t">
            <a:spAutoFit/>
          </a:bodyPr>
          <a:lstStyle/>
          <a:p>
            <a:pPr marL="109855" marR="121920" algn="ctr" defTabSz="913607" eaLnBrk="0" fontAlgn="base" hangingPunct="0">
              <a:spcBef>
                <a:spcPts val="68"/>
              </a:spcBef>
              <a:spcAft>
                <a:spcPct val="0"/>
              </a:spcAft>
              <a:defRPr/>
            </a:pPr>
            <a:r>
              <a:rPr lang="en-US" sz="1600" spc="24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Reduced </a:t>
            </a:r>
            <a:r>
              <a:rPr lang="en-US" sz="1600" spc="37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downtime</a:t>
            </a:r>
          </a:p>
          <a:p>
            <a:pPr marL="109855" marR="121920" algn="ctr" defTabSz="913607" eaLnBrk="0" fontAlgn="base" hangingPunct="0">
              <a:spcBef>
                <a:spcPts val="68"/>
              </a:spcBef>
              <a:spcAft>
                <a:spcPct val="0"/>
              </a:spcAft>
              <a:defRPr/>
            </a:pPr>
            <a:endParaRPr lang="en-US" sz="1000">
              <a:solidFill>
                <a:srgbClr val="000000"/>
              </a:solidFill>
              <a:latin typeface="Montserrat" panose="00000500000000000000" pitchFamily="2" charset="0"/>
              <a:ea typeface="Microsoft Sans Serif"/>
              <a:cs typeface="Microsoft Sans Serif"/>
            </a:endParaRPr>
          </a:p>
          <a:p>
            <a:pPr algn="ctr" defTabSz="913607" eaLnBrk="0" fontAlgn="base" hangingPunct="0">
              <a:spcBef>
                <a:spcPts val="133"/>
              </a:spcBef>
              <a:spcAft>
                <a:spcPct val="0"/>
              </a:spcAft>
              <a:defRPr/>
            </a:pPr>
            <a:r>
              <a:rPr sz="3600" b="1" spc="-17">
                <a:solidFill>
                  <a:srgbClr val="FFFFFF"/>
                </a:solidFill>
                <a:latin typeface="Montserrat" panose="00000500000000000000" pitchFamily="2" charset="0"/>
                <a:cs typeface="Lucida Sans"/>
              </a:rPr>
              <a:t>68</a:t>
            </a:r>
            <a:r>
              <a:rPr sz="3600" b="1" spc="-25" baseline="31400">
                <a:solidFill>
                  <a:srgbClr val="FFFFFF"/>
                </a:solidFill>
                <a:latin typeface="Montserrat" panose="00000500000000000000" pitchFamily="2" charset="0"/>
                <a:cs typeface="Lucida Sans"/>
              </a:rPr>
              <a:t>%</a:t>
            </a:r>
            <a:endParaRPr sz="3600" baseline="31400">
              <a:solidFill>
                <a:srgbClr val="000000"/>
              </a:solidFill>
              <a:latin typeface="Montserrat" panose="00000500000000000000" pitchFamily="2" charset="0"/>
              <a:cs typeface="Lucida Sans"/>
            </a:endParaRPr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325713" y="1961638"/>
            <a:ext cx="1639318" cy="1324425"/>
          </a:xfrm>
          <a:prstGeom prst="rect">
            <a:avLst/>
          </a:prstGeom>
        </p:spPr>
        <p:txBody>
          <a:bodyPr vert="horz" wrap="square" lIns="0" tIns="8659" rIns="0" bIns="0" rtlCol="0" anchor="t">
            <a:spAutoFit/>
          </a:bodyPr>
          <a:lstStyle/>
          <a:p>
            <a:pPr marL="25400" marR="20320" algn="ctr" defTabSz="913607" eaLnBrk="0" fontAlgn="base" hangingPunct="0">
              <a:spcBef>
                <a:spcPts val="68"/>
              </a:spcBef>
              <a:spcAft>
                <a:spcPct val="0"/>
              </a:spcAft>
              <a:defRPr/>
            </a:pPr>
            <a:r>
              <a:rPr lang="en-US" sz="1600" spc="34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Improved </a:t>
            </a:r>
            <a:r>
              <a:rPr lang="en-US" sz="1600" spc="31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pipeline</a:t>
            </a:r>
            <a:r>
              <a:rPr lang="en-US" sz="1600" spc="17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 </a:t>
            </a:r>
            <a:r>
              <a:rPr lang="en-US" sz="1600" spc="31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of </a:t>
            </a:r>
            <a:r>
              <a:rPr lang="en-US" sz="1600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skilled</a:t>
            </a:r>
            <a:r>
              <a:rPr lang="en-US" sz="1600" spc="181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 </a:t>
            </a:r>
            <a:r>
              <a:rPr lang="en-US" sz="1600" spc="27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workers</a:t>
            </a:r>
            <a:endParaRPr lang="en-US" sz="1600" spc="27">
              <a:solidFill>
                <a:srgbClr val="FFFFFF"/>
              </a:solidFill>
              <a:latin typeface="Montserrat" panose="00000500000000000000" pitchFamily="2" charset="0"/>
              <a:ea typeface="Microsoft Sans Serif"/>
              <a:cs typeface="Microsoft Sans Serif"/>
            </a:endParaRPr>
          </a:p>
          <a:p>
            <a:pPr marL="25400" marR="20320" algn="ctr" defTabSz="913607" eaLnBrk="0" fontAlgn="base" hangingPunct="0">
              <a:spcBef>
                <a:spcPts val="68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  <a:latin typeface="Montserrat" panose="00000500000000000000" pitchFamily="2" charset="0"/>
              <a:ea typeface="Microsoft Sans Serif"/>
              <a:cs typeface="Microsoft Sans Serif"/>
            </a:endParaRPr>
          </a:p>
          <a:p>
            <a:pPr marL="16510" algn="ctr" defTabSz="913607" eaLnBrk="0" fontAlgn="base" hangingPunct="0">
              <a:lnSpc>
                <a:spcPts val="2956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sz="3600" b="1" spc="-17">
                <a:solidFill>
                  <a:srgbClr val="FFFFFF"/>
                </a:solidFill>
                <a:latin typeface="Montserrat" panose="00000500000000000000" pitchFamily="2" charset="0"/>
                <a:cs typeface="Lucida Sans"/>
              </a:rPr>
              <a:t>91</a:t>
            </a:r>
            <a:r>
              <a:rPr sz="3600" b="1" spc="-25" baseline="31400">
                <a:solidFill>
                  <a:srgbClr val="FFFFFF"/>
                </a:solidFill>
                <a:latin typeface="Montserrat" panose="00000500000000000000" pitchFamily="2" charset="0"/>
                <a:cs typeface="Lucida Sans"/>
              </a:rPr>
              <a:t>%</a:t>
            </a:r>
            <a:endParaRPr lang="en-US" sz="3600" baseline="31400">
              <a:solidFill>
                <a:srgbClr val="000000"/>
              </a:solidFill>
              <a:latin typeface="Montserrat" panose="00000500000000000000" pitchFamily="2" charset="0"/>
              <a:cs typeface="Lucida Sans"/>
            </a:endParaRPr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309964" y="1921255"/>
            <a:ext cx="1451724" cy="1344879"/>
          </a:xfrm>
          <a:prstGeom prst="rect">
            <a:avLst/>
          </a:prstGeom>
        </p:spPr>
        <p:txBody>
          <a:bodyPr vert="horz" wrap="square" lIns="0" tIns="8659" rIns="0" bIns="0" rtlCol="0" anchor="t">
            <a:spAutoFit/>
          </a:bodyPr>
          <a:lstStyle/>
          <a:p>
            <a:pPr marL="51435" marR="63500" indent="55880" algn="ctr" defTabSz="913607" eaLnBrk="0" fontAlgn="base" hangingPunct="0">
              <a:spcBef>
                <a:spcPts val="68"/>
              </a:spcBef>
              <a:spcAft>
                <a:spcPct val="0"/>
              </a:spcAft>
              <a:defRPr/>
            </a:pPr>
            <a:r>
              <a:rPr lang="en-US" sz="1600" spc="34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Improved </a:t>
            </a:r>
            <a:r>
              <a:rPr lang="en-US" sz="1600" spc="41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co-</a:t>
            </a:r>
            <a:r>
              <a:rPr lang="en-US" sz="1600" spc="34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worker </a:t>
            </a:r>
            <a:r>
              <a:rPr lang="en-US" sz="1600" spc="41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productivity</a:t>
            </a:r>
            <a:endParaRPr lang="en-US" sz="1600" spc="41">
              <a:solidFill>
                <a:srgbClr val="FFFFFF"/>
              </a:solidFill>
              <a:latin typeface="Montserrat" panose="00000500000000000000" pitchFamily="2" charset="0"/>
              <a:ea typeface="Microsoft Sans Serif"/>
              <a:cs typeface="Microsoft Sans Serif"/>
            </a:endParaRPr>
          </a:p>
          <a:p>
            <a:pPr marL="51435" marR="63500" indent="55880" algn="ctr" defTabSz="913607" eaLnBrk="0" fontAlgn="base" hangingPunct="0">
              <a:spcBef>
                <a:spcPts val="68"/>
              </a:spcBef>
              <a:spcAft>
                <a:spcPct val="0"/>
              </a:spcAft>
              <a:defRPr/>
            </a:pPr>
            <a:endParaRPr lang="en-US" sz="1200">
              <a:solidFill>
                <a:srgbClr val="000000"/>
              </a:solidFill>
              <a:latin typeface="Montserrat" panose="00000500000000000000" pitchFamily="2" charset="0"/>
              <a:ea typeface="Microsoft Sans Serif"/>
              <a:cs typeface="Microsoft Sans Serif"/>
            </a:endParaRPr>
          </a:p>
          <a:p>
            <a:pPr marL="25400" algn="ctr" defTabSz="913607" eaLnBrk="0" fontAlgn="base" hangingPunct="0">
              <a:lnSpc>
                <a:spcPts val="2956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sz="3600" b="1" spc="-17">
                <a:solidFill>
                  <a:srgbClr val="FFFFFF"/>
                </a:solidFill>
                <a:latin typeface="Montserrat" panose="00000500000000000000" pitchFamily="2" charset="0"/>
                <a:cs typeface="Lucida Sans"/>
              </a:rPr>
              <a:t>87</a:t>
            </a:r>
            <a:r>
              <a:rPr sz="3600" b="1" spc="-25" baseline="31400">
                <a:solidFill>
                  <a:srgbClr val="FFFFFF"/>
                </a:solidFill>
                <a:latin typeface="Montserrat" panose="00000500000000000000" pitchFamily="2" charset="0"/>
                <a:cs typeface="Lucida Sans"/>
              </a:rPr>
              <a:t>%</a:t>
            </a:r>
            <a:endParaRPr lang="en-US" sz="3600" baseline="31400">
              <a:solidFill>
                <a:srgbClr val="000000"/>
              </a:solidFill>
              <a:latin typeface="Montserrat" panose="00000500000000000000" pitchFamily="2" charset="0"/>
              <a:cs typeface="Lucida Sans"/>
            </a:endParaRPr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405072" y="1961638"/>
            <a:ext cx="1168936" cy="1234720"/>
          </a:xfrm>
          <a:prstGeom prst="rect">
            <a:avLst/>
          </a:prstGeom>
        </p:spPr>
        <p:txBody>
          <a:bodyPr vert="horz" wrap="square" lIns="0" tIns="8659" rIns="0" bIns="0" rtlCol="0" anchor="t">
            <a:spAutoFit/>
          </a:bodyPr>
          <a:lstStyle/>
          <a:p>
            <a:pPr marL="88900" marR="100965" algn="ctr" defTabSz="913607" eaLnBrk="0" fontAlgn="base" hangingPunct="0">
              <a:spcBef>
                <a:spcPts val="68"/>
              </a:spcBef>
              <a:spcAft>
                <a:spcPct val="0"/>
              </a:spcAft>
              <a:defRPr/>
            </a:pPr>
            <a:r>
              <a:rPr lang="en-US" sz="1600" spc="24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Reduced </a:t>
            </a:r>
            <a:r>
              <a:rPr lang="en-US" sz="1600" spc="31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turnover</a:t>
            </a:r>
          </a:p>
          <a:p>
            <a:pPr marL="88900" marR="100965" algn="ctr" defTabSz="913607" eaLnBrk="0" fontAlgn="base" hangingPunct="0">
              <a:spcBef>
                <a:spcPts val="68"/>
              </a:spcBef>
              <a:spcAft>
                <a:spcPct val="0"/>
              </a:spcAft>
              <a:defRPr/>
            </a:pPr>
            <a:endParaRPr lang="en-US" sz="1000">
              <a:solidFill>
                <a:srgbClr val="000000"/>
              </a:solidFill>
              <a:latin typeface="Montserrat" panose="00000500000000000000" pitchFamily="2" charset="0"/>
              <a:ea typeface="Microsoft Sans Serif"/>
              <a:cs typeface="Microsoft Sans Serif"/>
            </a:endParaRPr>
          </a:p>
          <a:p>
            <a:pPr algn="ctr" defTabSz="913607" eaLnBrk="0" fontAlgn="base" hangingPunct="0">
              <a:spcBef>
                <a:spcPts val="133"/>
              </a:spcBef>
              <a:spcAft>
                <a:spcPct val="0"/>
              </a:spcAft>
              <a:defRPr/>
            </a:pPr>
            <a:r>
              <a:rPr sz="3600" b="1" spc="-211">
                <a:solidFill>
                  <a:srgbClr val="FFFFFF"/>
                </a:solidFill>
                <a:latin typeface="Montserrat" panose="00000500000000000000" pitchFamily="2" charset="0"/>
                <a:cs typeface="Lucida Sans"/>
              </a:rPr>
              <a:t>81</a:t>
            </a:r>
            <a:r>
              <a:rPr sz="3600" b="1" spc="-317" baseline="31400">
                <a:solidFill>
                  <a:srgbClr val="FFFFFF"/>
                </a:solidFill>
                <a:latin typeface="Montserrat" panose="00000500000000000000" pitchFamily="2" charset="0"/>
                <a:cs typeface="Lucida Sans"/>
              </a:rPr>
              <a:t>%</a:t>
            </a:r>
            <a:endParaRPr sz="3600" baseline="31400">
              <a:solidFill>
                <a:srgbClr val="000000"/>
              </a:solidFill>
              <a:latin typeface="Montserrat" panose="00000500000000000000" pitchFamily="2" charset="0"/>
              <a:cs typeface="Lucida Sans"/>
            </a:endParaRPr>
          </a:p>
        </p:txBody>
      </p: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705620" y="4194939"/>
            <a:ext cx="1532373" cy="1344879"/>
          </a:xfrm>
          <a:prstGeom prst="rect">
            <a:avLst/>
          </a:prstGeom>
        </p:spPr>
        <p:txBody>
          <a:bodyPr vert="horz" wrap="square" lIns="0" tIns="8659" rIns="0" bIns="0" rtlCol="0" anchor="t">
            <a:spAutoFit/>
          </a:bodyPr>
          <a:lstStyle/>
          <a:p>
            <a:pPr marL="82550" marR="96520" algn="ctr" defTabSz="913607" eaLnBrk="0" fontAlgn="base" hangingPunct="0">
              <a:spcBef>
                <a:spcPts val="68"/>
              </a:spcBef>
              <a:spcAft>
                <a:spcPct val="0"/>
              </a:spcAft>
              <a:defRPr/>
            </a:pPr>
            <a:r>
              <a:rPr lang="en-US" sz="1600" spc="41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Product</a:t>
            </a:r>
            <a:r>
              <a:rPr lang="en-US" sz="1600" spc="37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 </a:t>
            </a:r>
            <a:br>
              <a:rPr lang="en-US" sz="1600" spc="37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</a:br>
            <a:r>
              <a:rPr lang="en-US" sz="1600" spc="31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or </a:t>
            </a:r>
            <a:r>
              <a:rPr lang="en-US" sz="1600" spc="-7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process </a:t>
            </a:r>
            <a:r>
              <a:rPr lang="en-US" sz="1600" spc="27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innovation</a:t>
            </a:r>
            <a:endParaRPr lang="en-US" sz="1600" spc="27">
              <a:solidFill>
                <a:srgbClr val="FFFFFF"/>
              </a:solidFill>
              <a:latin typeface="Montserrat" panose="00000500000000000000" pitchFamily="2" charset="0"/>
              <a:ea typeface="Microsoft Sans Serif"/>
              <a:cs typeface="Microsoft Sans Serif"/>
            </a:endParaRPr>
          </a:p>
          <a:p>
            <a:pPr marL="82550" marR="96520" algn="ctr" defTabSz="913607" eaLnBrk="0" fontAlgn="base" hangingPunct="0">
              <a:spcBef>
                <a:spcPts val="68"/>
              </a:spcBef>
              <a:spcAft>
                <a:spcPct val="0"/>
              </a:spcAft>
              <a:defRPr/>
            </a:pPr>
            <a:endParaRPr lang="en-US" sz="1200">
              <a:solidFill>
                <a:srgbClr val="000000"/>
              </a:solidFill>
              <a:latin typeface="Montserrat" panose="00000500000000000000" pitchFamily="2" charset="0"/>
              <a:ea typeface="Microsoft Sans Serif"/>
              <a:cs typeface="Microsoft Sans Serif"/>
            </a:endParaRPr>
          </a:p>
          <a:p>
            <a:pPr algn="ctr" defTabSz="913607" eaLnBrk="0" fontAlgn="base" hangingPunct="0">
              <a:lnSpc>
                <a:spcPts val="2956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sz="3600" b="1" spc="-17">
                <a:solidFill>
                  <a:srgbClr val="FFFFFF"/>
                </a:solidFill>
                <a:latin typeface="Montserrat" panose="00000500000000000000" pitchFamily="2" charset="0"/>
                <a:cs typeface="Lucida Sans"/>
              </a:rPr>
              <a:t>78</a:t>
            </a:r>
            <a:r>
              <a:rPr sz="3600" b="1" spc="-25" baseline="31400">
                <a:solidFill>
                  <a:srgbClr val="FFFFFF"/>
                </a:solidFill>
                <a:latin typeface="Montserrat" panose="00000500000000000000" pitchFamily="2" charset="0"/>
                <a:cs typeface="Lucida Sans"/>
              </a:rPr>
              <a:t>%</a:t>
            </a:r>
            <a:endParaRPr sz="3600" baseline="31400">
              <a:solidFill>
                <a:srgbClr val="000000"/>
              </a:solidFill>
              <a:latin typeface="Montserrat" panose="00000500000000000000" pitchFamily="2" charset="0"/>
              <a:cs typeface="Lucida Sans"/>
            </a:endParaRPr>
          </a:p>
        </p:txBody>
      </p:sp>
      <p:sp>
        <p:nv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644365" y="4162235"/>
            <a:ext cx="1626825" cy="1360204"/>
          </a:xfrm>
          <a:prstGeom prst="rect">
            <a:avLst/>
          </a:prstGeom>
        </p:spPr>
        <p:txBody>
          <a:bodyPr vert="horz" wrap="square" lIns="0" tIns="8659" rIns="0" bIns="0" rtlCol="0" anchor="t">
            <a:spAutoFit/>
          </a:bodyPr>
          <a:lstStyle/>
          <a:p>
            <a:pPr marL="29845" marR="44450" algn="ctr" defTabSz="913607" eaLnBrk="0" fontAlgn="base" hangingPunct="0">
              <a:spcBef>
                <a:spcPts val="68"/>
              </a:spcBef>
              <a:spcAft>
                <a:spcPct val="0"/>
              </a:spcAft>
              <a:defRPr/>
            </a:pPr>
            <a:r>
              <a:rPr lang="en-US" sz="1600" spc="-7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Future </a:t>
            </a:r>
            <a:r>
              <a:rPr lang="en-US" sz="1600" spc="27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manager </a:t>
            </a:r>
            <a:r>
              <a:rPr lang="en-US" sz="1600" spc="34">
                <a:solidFill>
                  <a:srgbClr val="FFFFFF"/>
                </a:solidFill>
                <a:latin typeface="Montserrat" panose="00000500000000000000" pitchFamily="2" charset="0"/>
                <a:cs typeface="Microsoft Sans Serif"/>
              </a:rPr>
              <a:t>development</a:t>
            </a:r>
            <a:endParaRPr lang="en-US" sz="1600" spc="34">
              <a:solidFill>
                <a:srgbClr val="FFFFFF"/>
              </a:solidFill>
              <a:latin typeface="Montserrat" panose="00000500000000000000" pitchFamily="2" charset="0"/>
              <a:ea typeface="Microsoft Sans Serif"/>
              <a:cs typeface="Microsoft Sans Serif"/>
            </a:endParaRPr>
          </a:p>
          <a:p>
            <a:pPr marL="29845" marR="44450" algn="ctr" defTabSz="913607" eaLnBrk="0" fontAlgn="base" hangingPunct="0">
              <a:spcBef>
                <a:spcPts val="68"/>
              </a:spcBef>
              <a:spcAft>
                <a:spcPct val="0"/>
              </a:spcAft>
              <a:defRPr/>
            </a:pPr>
            <a:endParaRPr lang="en-US" sz="1200">
              <a:solidFill>
                <a:srgbClr val="000000"/>
              </a:solidFill>
              <a:latin typeface="Montserrat" panose="00000500000000000000" pitchFamily="2" charset="0"/>
              <a:ea typeface="Microsoft Sans Serif"/>
              <a:cs typeface="Microsoft Sans Serif"/>
            </a:endParaRPr>
          </a:p>
          <a:p>
            <a:pPr algn="ctr" defTabSz="913607" eaLnBrk="0" fontAlgn="base" hangingPunct="0">
              <a:lnSpc>
                <a:spcPts val="2956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sz="3600" b="1" spc="-17">
                <a:solidFill>
                  <a:srgbClr val="FFFFFF"/>
                </a:solidFill>
                <a:latin typeface="Montserrat" panose="00000500000000000000" pitchFamily="2" charset="0"/>
                <a:cs typeface="Lucida Sans"/>
              </a:rPr>
              <a:t>76</a:t>
            </a:r>
            <a:r>
              <a:rPr sz="3600" b="1" spc="-25" baseline="31400">
                <a:solidFill>
                  <a:srgbClr val="FFFFFF"/>
                </a:solidFill>
                <a:latin typeface="Montserrat" panose="00000500000000000000" pitchFamily="2" charset="0"/>
                <a:cs typeface="Lucida Sans"/>
              </a:rPr>
              <a:t>%</a:t>
            </a:r>
            <a:endParaRPr sz="3600" baseline="31400">
              <a:solidFill>
                <a:srgbClr val="000000"/>
              </a:solidFill>
              <a:latin typeface="Montserrat" panose="00000500000000000000" pitchFamily="2" charset="0"/>
              <a:cs typeface="Lucida San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733B36-6012-DBB1-4177-A4CEDB17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19137" y="1610531"/>
            <a:ext cx="1936382" cy="197740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73582" y="1942118"/>
            <a:ext cx="1427493" cy="1314229"/>
          </a:xfrm>
          <a:prstGeom prst="rect">
            <a:avLst/>
          </a:prstGeom>
        </p:spPr>
        <p:txBody>
          <a:bodyPr vert="horz" wrap="square" lIns="0" tIns="8659" rIns="0" bIns="0" rtlCol="0" anchor="t">
            <a:spAutoFit/>
          </a:bodyPr>
          <a:lstStyle/>
          <a:p>
            <a:pPr marL="25400" marR="20320" algn="ctr" defTabSz="913607" eaLnBrk="0" fontAlgn="base" hangingPunct="0">
              <a:spcBef>
                <a:spcPts val="68"/>
              </a:spcBef>
              <a:spcAft>
                <a:spcPct val="0"/>
              </a:spcAft>
              <a:defRPr/>
            </a:pPr>
            <a:r>
              <a:rPr lang="en-US" sz="1600" spc="34" dirty="0">
                <a:solidFill>
                  <a:schemeClr val="bg1"/>
                </a:solidFill>
                <a:latin typeface="Montserrat" panose="00000500000000000000" pitchFamily="2" charset="0"/>
                <a:cs typeface="Microsoft Sans Serif"/>
              </a:rPr>
              <a:t>Improved employee</a:t>
            </a:r>
            <a:r>
              <a:rPr lang="en-US" sz="1600" spc="24" dirty="0">
                <a:solidFill>
                  <a:schemeClr val="bg1"/>
                </a:solidFill>
                <a:latin typeface="Montserrat" panose="00000500000000000000" pitchFamily="2" charset="0"/>
                <a:cs typeface="Microsoft Sans Serif"/>
              </a:rPr>
              <a:t> </a:t>
            </a:r>
            <a:r>
              <a:rPr lang="en-US" sz="1600" spc="31" dirty="0">
                <a:solidFill>
                  <a:schemeClr val="bg1"/>
                </a:solidFill>
                <a:latin typeface="Montserrat" panose="00000500000000000000" pitchFamily="2" charset="0"/>
                <a:cs typeface="Microsoft Sans Serif"/>
              </a:rPr>
              <a:t>loyalty</a:t>
            </a:r>
            <a:endParaRPr lang="en-US" sz="1600" dirty="0">
              <a:solidFill>
                <a:schemeClr val="bg1"/>
              </a:solidFill>
              <a:latin typeface="Montserrat" panose="00000500000000000000" pitchFamily="2" charset="0"/>
              <a:ea typeface="Microsoft Sans Serif"/>
              <a:cs typeface="Microsoft Sans Serif"/>
            </a:endParaRPr>
          </a:p>
          <a:p>
            <a:pPr marL="16510" algn="ctr" defTabSz="913607" eaLnBrk="0" fontAlgn="base" hangingPunct="0">
              <a:spcBef>
                <a:spcPts val="133"/>
              </a:spcBef>
              <a:spcAft>
                <a:spcPct val="0"/>
              </a:spcAft>
              <a:defRPr/>
            </a:pPr>
            <a:r>
              <a:rPr sz="3600" b="1" spc="-17" dirty="0">
                <a:solidFill>
                  <a:schemeClr val="bg1"/>
                </a:solidFill>
                <a:latin typeface="Montserrat" panose="00000500000000000000" pitchFamily="2" charset="0"/>
                <a:cs typeface="Lucida Sans"/>
              </a:rPr>
              <a:t>91</a:t>
            </a:r>
            <a:r>
              <a:rPr sz="3600" b="1" spc="-25" baseline="31400" dirty="0">
                <a:solidFill>
                  <a:schemeClr val="bg1"/>
                </a:solidFill>
                <a:latin typeface="Montserrat" panose="00000500000000000000" pitchFamily="2" charset="0"/>
                <a:cs typeface="Lucida Sans"/>
              </a:rPr>
              <a:t>%</a:t>
            </a:r>
            <a:endParaRPr lang="en-US" sz="3600" baseline="31400" dirty="0">
              <a:solidFill>
                <a:schemeClr val="bg1"/>
              </a:solidFill>
              <a:latin typeface="Montserrat" panose="00000500000000000000" pitchFamily="2" charset="0"/>
              <a:cs typeface="Lucida San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56625A0-5647-5540-FE20-0ABB179F6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05648" y="3002707"/>
            <a:ext cx="743518" cy="735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6E735BF-F3A6-D38F-C5D2-D02A3DA53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8904" y="3080731"/>
            <a:ext cx="627496" cy="6274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BBD262-3D78-0AC5-9649-D40D8084C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DB92D203-D704-CD33-9DEE-20D37F573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FB9F-D6DE-192B-3906-ABFAC4C21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ontserrat"/>
              </a:rPr>
              <a:t>ATRs Complement the Work of BSRs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81C6FF0-1D44-6E5A-3D76-9B5B5B9F71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852"/>
            <a:ext cx="2746829" cy="3239861"/>
          </a:xfrm>
          <a:ln w="28575">
            <a:solidFill>
              <a:srgbClr val="009296"/>
            </a:solidFill>
          </a:ln>
        </p:spPr>
        <p:txBody>
          <a:bodyPr/>
          <a:lstStyle/>
          <a:p>
            <a:pPr marL="0" indent="0" algn="ctr">
              <a:buNone/>
            </a:pPr>
            <a:endParaRPr lang="en-US" sz="2300" i="1" dirty="0">
              <a:solidFill>
                <a:srgbClr val="00015E"/>
              </a:solidFill>
            </a:endParaRPr>
          </a:p>
          <a:p>
            <a:pPr marL="0" indent="0" algn="ctr">
              <a:buNone/>
            </a:pPr>
            <a:r>
              <a:rPr lang="en-US" sz="2300" i="1" dirty="0">
                <a:solidFill>
                  <a:srgbClr val="00015E"/>
                </a:solidFill>
              </a:rPr>
              <a:t>Although each State is different, collaboration between the BSR and ATR will consistently support success.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7704F2-0CC8-0A18-E4C9-EF31C1ED8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40628" y="1636939"/>
            <a:ext cx="7678057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>
              <a:lnSpc>
                <a:spcPct val="100000"/>
              </a:lnSpc>
              <a:buNone/>
            </a:pPr>
            <a:r>
              <a:rPr lang="en-US" sz="2100">
                <a:solidFill>
                  <a:schemeClr val="tx1"/>
                </a:solidFill>
                <a:latin typeface="Montserrat Medium"/>
              </a:rPr>
              <a:t>Apprenticeship Training Representatives perform functions that can support the efforts of BSRs.</a:t>
            </a:r>
          </a:p>
          <a:p>
            <a:pPr>
              <a:lnSpc>
                <a:spcPct val="100000"/>
              </a:lnSpc>
            </a:pPr>
            <a:r>
              <a:rPr lang="en-US" sz="2100">
                <a:solidFill>
                  <a:schemeClr val="tx1"/>
                </a:solidFill>
                <a:latin typeface="Montserrat Medium"/>
              </a:rPr>
              <a:t>Complementary functions of ATRs include:</a:t>
            </a:r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1900">
                <a:solidFill>
                  <a:schemeClr val="tx1"/>
                </a:solidFill>
                <a:latin typeface="Montserrat Medium"/>
              </a:rPr>
              <a:t>Management of RA programs and ensuring adherence to laws and regulations</a:t>
            </a:r>
            <a:endParaRPr lang="en-US" sz="190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1900">
                <a:solidFill>
                  <a:schemeClr val="tx1"/>
                </a:solidFill>
                <a:latin typeface="Montserrat Medium"/>
              </a:rPr>
              <a:t>Oversight of the development and implementation of registered apprenticeship programs</a:t>
            </a:r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1900">
                <a:solidFill>
                  <a:schemeClr val="tx1"/>
                </a:solidFill>
                <a:latin typeface="Montserrat Medium"/>
              </a:rPr>
              <a:t>Provision of</a:t>
            </a:r>
            <a:r>
              <a:rPr lang="en-US" sz="1900" b="0" i="0">
                <a:solidFill>
                  <a:schemeClr val="tx1"/>
                </a:solidFill>
                <a:latin typeface="Montserrat Medium"/>
              </a:rPr>
              <a:t> technical assistance to employers, sponsors, and other stakeholders</a:t>
            </a:r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1900">
                <a:solidFill>
                  <a:schemeClr val="tx1"/>
                </a:solidFill>
                <a:latin typeface="Montserrat Medium"/>
              </a:rPr>
              <a:t>Conducting outreach to promote apprenticeship programs </a:t>
            </a:r>
            <a:endParaRPr lang="en-US" sz="190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1900">
                <a:solidFill>
                  <a:schemeClr val="tx1"/>
                </a:solidFill>
                <a:latin typeface="Montserrat Medium"/>
              </a:rPr>
              <a:t>Provision of support to apprentices and sponsors throughout the duration of the program</a:t>
            </a:r>
            <a:endParaRPr lang="en-US" sz="1900">
              <a:solidFill>
                <a:srgbClr val="C00000"/>
              </a:solidFill>
            </a:endParaRP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>
              <a:solidFill>
                <a:srgbClr val="C00000"/>
              </a:solidFill>
            </a:endParaRPr>
          </a:p>
          <a:p>
            <a:endParaRPr lang="en-US">
              <a:solidFill>
                <a:srgbClr val="C00000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84F199-5CB6-1519-8A72-25936E933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823848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3E2F-65CA-9780-D8FB-CBD09A2C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Montserrat"/>
              </a:rPr>
              <a:t>Framework for ATR and BSR Collaboration</a:t>
            </a:r>
            <a:endParaRPr lang="en-US" dirty="0"/>
          </a:p>
        </p:txBody>
      </p:sp>
      <p:pic>
        <p:nvPicPr>
          <p:cNvPr id="10" name="Graphic 9" descr="Badge 1 outline">
            <a:extLst>
              <a:ext uri="{FF2B5EF4-FFF2-40B4-BE49-F238E27FC236}">
                <a16:creationId xmlns:a16="http://schemas.microsoft.com/office/drawing/2014/main" id="{39502973-AD03-E1AD-4491-6059F365D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8021" y="2623738"/>
            <a:ext cx="914400" cy="914400"/>
          </a:xfrm>
          <a:prstGeom prst="rect">
            <a:avLst/>
          </a:prstGeom>
        </p:spPr>
      </p:pic>
      <p:pic>
        <p:nvPicPr>
          <p:cNvPr id="13" name="Graphic 12" descr="Badge outline">
            <a:extLst>
              <a:ext uri="{FF2B5EF4-FFF2-40B4-BE49-F238E27FC236}">
                <a16:creationId xmlns:a16="http://schemas.microsoft.com/office/drawing/2014/main" id="{1A62AD1D-4797-C5CD-F59D-6A8A6E09E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021" y="3731506"/>
            <a:ext cx="914400" cy="914400"/>
          </a:xfrm>
          <a:prstGeom prst="rect">
            <a:avLst/>
          </a:prstGeom>
        </p:spPr>
      </p:pic>
      <p:pic>
        <p:nvPicPr>
          <p:cNvPr id="16" name="Graphic 15" descr="Badge 3 outline">
            <a:extLst>
              <a:ext uri="{FF2B5EF4-FFF2-40B4-BE49-F238E27FC236}">
                <a16:creationId xmlns:a16="http://schemas.microsoft.com/office/drawing/2014/main" id="{0978F0A5-BF9C-F92C-BCD5-F6571FEDF7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8021" y="4862640"/>
            <a:ext cx="914400" cy="914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6E0DE-6B8F-C52E-487A-19B706CCB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9001" y="1858170"/>
            <a:ext cx="5181600" cy="1243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900" b="1" dirty="0">
                <a:solidFill>
                  <a:schemeClr val="tx1"/>
                </a:solidFill>
              </a:rPr>
              <a:t>Three Critical Pillars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40F459-8F95-3403-E5D4-FF819D5F2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521542" y="2491889"/>
            <a:ext cx="4896467" cy="0"/>
          </a:xfrm>
          <a:prstGeom prst="line">
            <a:avLst/>
          </a:prstGeom>
          <a:ln w="28575">
            <a:solidFill>
              <a:srgbClr val="0092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681DDB-6542-C58E-E1A3-C77CC4A64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77148" y="2900130"/>
            <a:ext cx="9739086" cy="613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</a:rPr>
              <a:t>Roles and Responsibilities</a:t>
            </a:r>
            <a:r>
              <a:rPr lang="en-US" sz="2800" dirty="0">
                <a:solidFill>
                  <a:schemeClr val="tx1"/>
                </a:solidFill>
              </a:rPr>
              <a:t>: Defining who does what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3C9775-E552-41EE-9621-29265BAAFAD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786113" y="4003667"/>
            <a:ext cx="9589088" cy="61352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Montserrat Medium" panose="00000600000000000000" pitchFamily="2" charset="0"/>
              </a:rPr>
              <a:t>Communication: </a:t>
            </a:r>
            <a:r>
              <a:rPr lang="en-US" dirty="0">
                <a:solidFill>
                  <a:schemeClr val="tx1"/>
                </a:solidFill>
                <a:latin typeface="Montserrat Medium" panose="00000600000000000000" pitchFamily="2" charset="0"/>
              </a:rPr>
              <a:t>Keeping the lines open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35454C-12B4-826F-8400-F9629C569774}"/>
              </a:ext>
            </a:extLst>
          </p:cNvPr>
          <p:cNvSpPr txBox="1"/>
          <p:nvPr/>
        </p:nvSpPr>
        <p:spPr>
          <a:xfrm>
            <a:off x="1792421" y="5058230"/>
            <a:ext cx="6660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Montserrat Medium" panose="00000600000000000000" pitchFamily="2" charset="0"/>
              </a:rPr>
              <a:t>Leadership</a:t>
            </a:r>
            <a:r>
              <a:rPr lang="en-US" sz="2800">
                <a:solidFill>
                  <a:schemeClr val="tx1"/>
                </a:solidFill>
                <a:latin typeface="Montserrat Medium" panose="00000600000000000000" pitchFamily="2" charset="0"/>
              </a:rPr>
              <a:t>: Setting expectations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B51F642-3C50-B12E-4A80-434C2225F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979842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C0C76-C927-309E-DD83-64D19BD58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DD73AE-2C99-F9AD-B6EB-13540AFACA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8775" y="2747963"/>
            <a:ext cx="8934450" cy="12112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Excellence in Practice: Brevard County, Florida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929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Making Apprenticeship Central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to WIOA Business Services</a:t>
            </a:r>
          </a:p>
        </p:txBody>
      </p:sp>
    </p:spTree>
    <p:extLst>
      <p:ext uri="{BB962C8B-B14F-4D97-AF65-F5344CB8AC3E}">
        <p14:creationId xmlns:p14="http://schemas.microsoft.com/office/powerpoint/2010/main" val="4130056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89DE7-4C11-989B-D464-F8CE58EBF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Guest Speakers</a:t>
            </a:r>
            <a:endParaRPr lang="en-US" b="1" dirty="0"/>
          </a:p>
        </p:txBody>
      </p:sp>
      <p:pic>
        <p:nvPicPr>
          <p:cNvPr id="2050" name="Picture 2" descr="Melissa Byers">
            <a:extLst>
              <a:ext uri="{FF2B5EF4-FFF2-40B4-BE49-F238E27FC236}">
                <a16:creationId xmlns:a16="http://schemas.microsoft.com/office/drawing/2014/main" id="{BBC6E950-86EA-3206-BD89-0B0FF71E6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053471" y="1774496"/>
            <a:ext cx="2516595" cy="2522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CF92A-9972-3CDD-8D6B-76147A2422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968" y="4469746"/>
            <a:ext cx="5181600" cy="146856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>
                <a:solidFill>
                  <a:srgbClr val="0D274D"/>
                </a:solidFill>
                <a:latin typeface="Montserrat" panose="00000500000000000000" pitchFamily="2" charset="0"/>
              </a:rPr>
              <a:t>Melissa Byers</a:t>
            </a:r>
          </a:p>
          <a:p>
            <a:pPr marL="0" indent="0" algn="ctr">
              <a:buNone/>
            </a:pPr>
            <a:r>
              <a:rPr lang="en-US" sz="1800">
                <a:solidFill>
                  <a:srgbClr val="0D274D"/>
                </a:solidFill>
                <a:latin typeface="Montserrat"/>
              </a:rPr>
              <a:t>Business Liaison &amp; Apprenticeship Navigator</a:t>
            </a:r>
          </a:p>
          <a:p>
            <a:pPr marL="0" indent="0" algn="ctr">
              <a:buNone/>
            </a:pPr>
            <a:r>
              <a:rPr lang="en-US" sz="1800">
                <a:solidFill>
                  <a:srgbClr val="0D274D"/>
                </a:solidFill>
                <a:latin typeface="Montserrat"/>
              </a:rPr>
              <a:t>CareerSource Brevard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2052" name="Picture 4" descr="Anne Everly">
            <a:extLst>
              <a:ext uri="{FF2B5EF4-FFF2-40B4-BE49-F238E27FC236}">
                <a16:creationId xmlns:a16="http://schemas.microsoft.com/office/drawing/2014/main" id="{5A9163F6-CB05-0281-6B30-1C86AA764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4918" r="4918"/>
          <a:stretch/>
        </p:blipFill>
        <p:spPr bwMode="auto">
          <a:xfrm>
            <a:off x="7501524" y="1774496"/>
            <a:ext cx="2522951" cy="2522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A3F4B-8670-4187-A369-1ED80A25D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4381255"/>
            <a:ext cx="5181600" cy="1795707"/>
          </a:xfrm>
        </p:spPr>
        <p:txBody>
          <a:bodyPr>
            <a:normAutofit lnSpcReduction="10000"/>
          </a:bodyPr>
          <a:lstStyle/>
          <a:p>
            <a:pPr marL="0" marR="0" lvl="0" indent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b="1" dirty="0">
                <a:solidFill>
                  <a:srgbClr val="0D274D"/>
                </a:solidFill>
                <a:latin typeface="Montserrat" panose="00000500000000000000" pitchFamily="2" charset="0"/>
              </a:rPr>
              <a:t>Anne Everly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rgbClr val="0D274D"/>
                </a:solidFill>
                <a:latin typeface="Montserrat"/>
              </a:rPr>
              <a:t>Apprenticeship Training Representative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rgbClr val="0D274D"/>
                </a:solidFill>
                <a:latin typeface="Montserrat"/>
              </a:rPr>
              <a:t>Florida Department of Education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rgbClr val="0D274D"/>
                </a:solidFill>
                <a:latin typeface="Montserrat"/>
              </a:rPr>
              <a:t>Division of Career, Technical, and Adult 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C34D6-8A6D-CB2D-4AFF-FA0DB84D1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289026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A8952-092D-9599-9DA1-83D3A1B1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From Business Liaison to Apprenticeship Navigator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8B0977-5235-97FB-6FE7-5EAC68E87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115" y="1881641"/>
            <a:ext cx="5181600" cy="425382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kern="100" dirty="0">
                <a:solidFill>
                  <a:schemeClr val="tx1"/>
                </a:solidFill>
                <a:latin typeface="Montserrat Medium"/>
                <a:ea typeface="Times New Roman" panose="02020603050405020304" pitchFamily="18" charset="0"/>
                <a:cs typeface="Times New Roman"/>
              </a:rPr>
              <a:t>Before Apprenticeship Navigator (AN) role:</a:t>
            </a:r>
          </a:p>
          <a:p>
            <a:pPr>
              <a:lnSpc>
                <a:spcPct val="107000"/>
              </a:lnSpc>
            </a:pPr>
            <a:r>
              <a:rPr lang="en-US" sz="2400" kern="100" dirty="0">
                <a:solidFill>
                  <a:schemeClr val="tx1"/>
                </a:solidFill>
                <a:latin typeface="Montserrat Medium"/>
                <a:ea typeface="Times New Roman" panose="02020603050405020304" pitchFamily="18" charset="0"/>
                <a:cs typeface="Times New Roman"/>
              </a:rPr>
              <a:t>Engagement with Registered Apprenticeship was minimal.</a:t>
            </a:r>
          </a:p>
          <a:p>
            <a:pPr>
              <a:lnSpc>
                <a:spcPct val="107000"/>
              </a:lnSpc>
            </a:pPr>
            <a:r>
              <a:rPr lang="en-US" sz="2400" kern="100" dirty="0">
                <a:solidFill>
                  <a:schemeClr val="tx1"/>
                </a:solidFill>
                <a:latin typeface="Montserrat Medium"/>
                <a:ea typeface="Times New Roman" panose="02020603050405020304" pitchFamily="18" charset="0"/>
                <a:cs typeface="Times New Roman"/>
              </a:rPr>
              <a:t>Business Liaisons provided services to businesses, including those that were operating RA programs.  </a:t>
            </a:r>
          </a:p>
          <a:p>
            <a:pPr>
              <a:lnSpc>
                <a:spcPct val="107000"/>
              </a:lnSpc>
            </a:pPr>
            <a:r>
              <a:rPr lang="en-US" sz="2400" kern="100" dirty="0">
                <a:solidFill>
                  <a:schemeClr val="tx1"/>
                </a:solidFill>
                <a:latin typeface="Montserrat Medium"/>
                <a:ea typeface="Times New Roman" panose="02020603050405020304" pitchFamily="18" charset="0"/>
                <a:cs typeface="Times New Roman"/>
              </a:rPr>
              <a:t>Business services included:</a:t>
            </a: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kern="100" dirty="0">
                <a:solidFill>
                  <a:schemeClr val="tx1"/>
                </a:solidFill>
                <a:latin typeface="Montserrat Medium"/>
                <a:ea typeface="Times New Roman" panose="02020603050405020304" pitchFamily="18" charset="0"/>
                <a:cs typeface="Times New Roman"/>
              </a:rPr>
              <a:t>Recruitment </a:t>
            </a:r>
            <a:endParaRPr lang="en-US" kern="100" dirty="0">
              <a:solidFill>
                <a:schemeClr val="tx1"/>
              </a:solidFill>
              <a:latin typeface="Montserrat Medium" panose="00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kern="100" dirty="0">
                <a:solidFill>
                  <a:schemeClr val="tx1"/>
                </a:solidFill>
                <a:latin typeface="Montserrat Medium"/>
                <a:ea typeface="Times New Roman" panose="02020603050405020304" pitchFamily="18" charset="0"/>
                <a:cs typeface="Times New Roman"/>
              </a:rPr>
              <a:t>Job postings</a:t>
            </a: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kern="100" dirty="0">
                <a:solidFill>
                  <a:schemeClr val="tx1"/>
                </a:solidFill>
                <a:latin typeface="Montserrat Medium"/>
                <a:ea typeface="Times New Roman" panose="02020603050405020304" pitchFamily="18" charset="0"/>
                <a:cs typeface="Times New Roman"/>
              </a:rPr>
              <a:t>OJT </a:t>
            </a:r>
            <a:r>
              <a:rPr lang="en-US" sz="2600" kern="100" dirty="0">
                <a:solidFill>
                  <a:schemeClr val="tx1"/>
                </a:solidFill>
                <a:latin typeface="Montserrat Medium"/>
                <a:ea typeface="Times New Roman" panose="02020603050405020304" pitchFamily="18" charset="0"/>
                <a:cs typeface="Times New Roman"/>
              </a:rPr>
              <a:t>services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5F07CB-E056-7287-1627-4F44480D5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03746"/>
            <a:ext cx="5181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  <a:defRPr/>
            </a:pPr>
            <a:r>
              <a:rPr lang="en-US" kern="100" dirty="0">
                <a:solidFill>
                  <a:schemeClr val="tx1"/>
                </a:solidFill>
                <a:latin typeface="Montserrat Medium"/>
                <a:cs typeface="Times New Roman"/>
              </a:rPr>
              <a:t>Point of Contact for RA: </a:t>
            </a:r>
          </a:p>
          <a:p>
            <a:pPr marL="228600" lvl="1">
              <a:lnSpc>
                <a:spcPct val="107000"/>
              </a:lnSpc>
              <a:spcBef>
                <a:spcPts val="1000"/>
              </a:spcBef>
              <a:defRPr/>
            </a:pPr>
            <a:r>
              <a:rPr lang="en-US" kern="100" dirty="0">
                <a:solidFill>
                  <a:schemeClr val="tx1"/>
                </a:solidFill>
                <a:latin typeface="Montserrat Medium"/>
                <a:cs typeface="Times New Roman"/>
              </a:rPr>
              <a:t>Role fulfilled by a Business Liaison </a:t>
            </a:r>
          </a:p>
          <a:p>
            <a:pPr marL="228600" lvl="1">
              <a:lnSpc>
                <a:spcPct val="107000"/>
              </a:lnSpc>
              <a:spcBef>
                <a:spcPts val="1000"/>
              </a:spcBef>
              <a:defRPr/>
            </a:pPr>
            <a:r>
              <a:rPr lang="en-US" kern="100" dirty="0">
                <a:solidFill>
                  <a:schemeClr val="tx1"/>
                </a:solidFill>
                <a:latin typeface="Montserrat Medium"/>
                <a:cs typeface="Times New Roman"/>
              </a:rPr>
              <a:t>Increased awareness and growth of workforce and RA collaboration</a:t>
            </a:r>
          </a:p>
          <a:p>
            <a:pPr marL="228600" lvl="1">
              <a:lnSpc>
                <a:spcPct val="107000"/>
              </a:lnSpc>
              <a:spcBef>
                <a:spcPts val="1000"/>
              </a:spcBef>
              <a:defRPr/>
            </a:pPr>
            <a:r>
              <a:rPr lang="en-US" kern="100" dirty="0">
                <a:solidFill>
                  <a:schemeClr val="tx1"/>
                </a:solidFill>
                <a:latin typeface="Montserrat Medium"/>
                <a:cs typeface="Times New Roman"/>
              </a:rPr>
              <a:t>Led to creation of an </a:t>
            </a:r>
            <a:r>
              <a:rPr lang="en-US" kern="100" dirty="0" err="1">
                <a:solidFill>
                  <a:schemeClr val="tx1"/>
                </a:solidFill>
                <a:latin typeface="Montserrat Medium"/>
                <a:cs typeface="Times New Roman"/>
              </a:rPr>
              <a:t>AN</a:t>
            </a:r>
            <a:r>
              <a:rPr lang="en-US" kern="100" dirty="0">
                <a:solidFill>
                  <a:schemeClr val="tx1"/>
                </a:solidFill>
                <a:latin typeface="Montserrat Medium"/>
                <a:cs typeface="Times New Roman"/>
              </a:rPr>
              <a:t> position </a:t>
            </a:r>
          </a:p>
        </p:txBody>
      </p:sp>
      <p:pic>
        <p:nvPicPr>
          <p:cNvPr id="11" name="Picture 10" descr="Wooden puzzle">
            <a:extLst>
              <a:ext uri="{FF2B5EF4-FFF2-40B4-BE49-F238E27FC236}">
                <a16:creationId xmlns:a16="http://schemas.microsoft.com/office/drawing/2014/main" id="{C5E7B078-8702-6D96-9452-500B856E09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30" t="-1" r="230" b="29097"/>
          <a:stretch/>
        </p:blipFill>
        <p:spPr>
          <a:xfrm>
            <a:off x="5700894" y="4472108"/>
            <a:ext cx="5965390" cy="1571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43EC0A6-B7B1-7A6B-B660-C5FD01CB3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167784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75685-8019-1AD9-555F-DF882C7B7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2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Montserrat"/>
              </a:rPr>
              <a:t>The BSR:  When a Local WDB does not have the AN 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05868-8E26-1C4F-5AE2-CC448D1F20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33" y="1936283"/>
            <a:ext cx="11149533" cy="220849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457200" lvl="1" indent="0" algn="ctr">
              <a:lnSpc>
                <a:spcPct val="107000"/>
              </a:lnSpc>
              <a:spcBef>
                <a:spcPts val="0"/>
              </a:spcBef>
              <a:buNone/>
            </a:pPr>
            <a:r>
              <a:rPr kumimoji="0" lang="en-US" sz="3800" b="1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 Medium" panose="00000600000000000000" pitchFamily="2" charset="0"/>
              </a:rPr>
              <a:t>It’s about functions not position titles. </a:t>
            </a:r>
            <a:endParaRPr kumimoji="0" lang="en-US" sz="3800" b="1" i="0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Medium" panose="00000600000000000000" pitchFamily="2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400" kern="100">
              <a:solidFill>
                <a:schemeClr val="tx1"/>
              </a:solidFill>
              <a:latin typeface="Montserrat Medium"/>
              <a:ea typeface="Times New Roman" panose="02020603050405020304" pitchFamily="18" charset="0"/>
              <a:cs typeface="Times New Roman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400" kern="100">
                <a:solidFill>
                  <a:schemeClr val="tx1"/>
                </a:solidFill>
                <a:latin typeface="Montserrat Medium"/>
                <a:ea typeface="Times New Roman" panose="02020603050405020304" pitchFamily="18" charset="0"/>
                <a:cs typeface="Times New Roman"/>
              </a:rPr>
              <a:t>BSR and AN functions are similar: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200" kern="100">
                <a:solidFill>
                  <a:schemeClr val="tx1"/>
                </a:solidFill>
                <a:latin typeface="Montserrat Medium"/>
                <a:ea typeface="Times New Roman" panose="02020603050405020304" pitchFamily="18" charset="0"/>
                <a:cs typeface="Times New Roman"/>
              </a:rPr>
              <a:t>Business Engagement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200" kern="100">
                <a:solidFill>
                  <a:schemeClr val="tx1"/>
                </a:solidFill>
                <a:latin typeface="Montserrat Medium"/>
                <a:ea typeface="Times New Roman" panose="02020603050405020304" pitchFamily="18" charset="0"/>
                <a:cs typeface="Times New Roman"/>
              </a:rPr>
              <a:t>Use of LMI data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200" kern="100">
                <a:solidFill>
                  <a:schemeClr val="tx1"/>
                </a:solidFill>
                <a:latin typeface="Montserrat Medium"/>
                <a:ea typeface="Times New Roman" panose="02020603050405020304" pitchFamily="18" charset="0"/>
                <a:cs typeface="Times New Roman"/>
              </a:rPr>
              <a:t>Relationship-building with business and other partner </a:t>
            </a:r>
          </a:p>
          <a:p>
            <a:pPr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200" kern="100">
                <a:solidFill>
                  <a:schemeClr val="tx1"/>
                </a:solidFill>
                <a:latin typeface="Montserrat Medium"/>
                <a:ea typeface="Times New Roman" panose="02020603050405020304" pitchFamily="18" charset="0"/>
                <a:cs typeface="Times New Roman"/>
              </a:rPr>
              <a:t>programs like WIOA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200" kern="100">
                <a:solidFill>
                  <a:schemeClr val="tx1"/>
                </a:solidFill>
                <a:latin typeface="Montserrat Medium"/>
                <a:ea typeface="Times New Roman" panose="02020603050405020304" pitchFamily="18" charset="0"/>
                <a:cs typeface="Times New Roman"/>
              </a:rPr>
              <a:t>Industry-led work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0F9B66-0093-300F-15BF-B26E0BD886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33" y="4198271"/>
            <a:ext cx="8047744" cy="220849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400" kern="100">
                <a:solidFill>
                  <a:schemeClr val="tx1"/>
                </a:solidFill>
                <a:latin typeface="Montserrat Medium"/>
                <a:ea typeface="Times New Roman" panose="02020603050405020304" pitchFamily="18" charset="0"/>
                <a:cs typeface="Times New Roman"/>
              </a:rPr>
              <a:t>The AN FUNCTIONS can and should be performed by BSR(s)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200" kern="100">
                <a:solidFill>
                  <a:schemeClr val="tx1"/>
                </a:solidFill>
                <a:latin typeface="Montserrat Medium"/>
                <a:ea typeface="Times New Roman" panose="02020603050405020304" pitchFamily="18" charset="0"/>
                <a:cs typeface="Times New Roman"/>
              </a:rPr>
              <a:t>Designate one BSR to be the lead for RA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200" kern="100">
                <a:solidFill>
                  <a:schemeClr val="tx1"/>
                </a:solidFill>
                <a:latin typeface="Montserrat Medium"/>
                <a:ea typeface="Times New Roman" panose="02020603050405020304" pitchFamily="18" charset="0"/>
                <a:cs typeface="Times New Roman"/>
              </a:rPr>
              <a:t>Provide training to all or one BSR on RA programs and alignment with WIOA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200" kern="100">
                <a:solidFill>
                  <a:schemeClr val="tx1"/>
                </a:solidFill>
                <a:latin typeface="Montserrat Medium"/>
                <a:ea typeface="Times New Roman" panose="02020603050405020304" pitchFamily="18" charset="0"/>
                <a:cs typeface="Times New Roman"/>
              </a:rPr>
              <a:t>Forge a partnership with the ATR to help the BSR team with needs of RA – development and expansion</a:t>
            </a:r>
          </a:p>
          <a:p>
            <a:pPr marL="400050" lvl="1" indent="0" algn="ctr">
              <a:lnSpc>
                <a:spcPct val="107000"/>
              </a:lnSpc>
              <a:spcBef>
                <a:spcPts val="0"/>
              </a:spcBef>
              <a:buNone/>
            </a:pPr>
            <a:endParaRPr lang="en-US" sz="2200" kern="100">
              <a:solidFill>
                <a:schemeClr val="tx1"/>
              </a:solidFill>
              <a:latin typeface="Montserrat Medium"/>
              <a:ea typeface="Times New Roman" panose="02020603050405020304" pitchFamily="18" charset="0"/>
              <a:cs typeface="Times New Roman"/>
            </a:endParaRPr>
          </a:p>
        </p:txBody>
      </p:sp>
      <p:pic>
        <p:nvPicPr>
          <p:cNvPr id="8" name="Picture 7" descr="People at meeting">
            <a:extLst>
              <a:ext uri="{FF2B5EF4-FFF2-40B4-BE49-F238E27FC236}">
                <a16:creationId xmlns:a16="http://schemas.microsoft.com/office/drawing/2014/main" id="{475DBD4F-A955-E5BE-8692-545371DEC2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01"/>
          <a:stretch/>
        </p:blipFill>
        <p:spPr>
          <a:xfrm>
            <a:off x="8776855" y="2522735"/>
            <a:ext cx="3464083" cy="341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B02CE94-49F4-0519-4A05-0EADD7070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690356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CBD8F-0D00-83BA-0FD7-C6FD99C36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ontserrat"/>
              </a:rPr>
              <a:t>Coordinated Service Delivery Efforts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4E7D6E-A8F1-0F1C-CAC2-EBA767CF5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67767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E61E4C-E221-01FB-24FA-49AE51628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185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Montserrat"/>
              </a:rPr>
              <a:t>An RA-Focused BSR Plus an ATR Yields Great Results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DFC7AB1-62BE-63D5-2BBF-5BBFF43CD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4626" y="1867420"/>
            <a:ext cx="10515599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518795" lvl="1" indent="-285750">
              <a:spcBef>
                <a:spcPts val="0"/>
              </a:spcBef>
              <a:buClr>
                <a:schemeClr val="tx1"/>
              </a:buClr>
            </a:pPr>
            <a:r>
              <a:rPr lang="en-US" sz="1800" b="1">
                <a:solidFill>
                  <a:srgbClr val="00015E"/>
                </a:solidFill>
                <a:latin typeface="Montserrat Medium"/>
                <a:ea typeface="Times New Roman" panose="02020603050405020304" pitchFamily="18" charset="0"/>
              </a:rPr>
              <a:t>Both roles are clearly defined. </a:t>
            </a:r>
            <a:r>
              <a:rPr lang="en-US" sz="1800" b="1">
                <a:solidFill>
                  <a:srgbClr val="00015E"/>
                </a:solidFill>
                <a:effectLst/>
                <a:latin typeface="Montserrat Medium"/>
                <a:ea typeface="Times New Roman" panose="02020603050405020304" pitchFamily="18" charset="0"/>
              </a:rPr>
              <a:t>Important to</a:t>
            </a:r>
            <a:r>
              <a:rPr lang="en-US" sz="1800" b="1">
                <a:solidFill>
                  <a:srgbClr val="00015E"/>
                </a:solidFill>
                <a:latin typeface="Montserrat Medium"/>
                <a:ea typeface="Times New Roman" panose="02020603050405020304" pitchFamily="18" charset="0"/>
              </a:rPr>
              <a:t> stay in your lane:</a:t>
            </a:r>
            <a:endParaRPr lang="en-US" sz="1600" b="1">
              <a:solidFill>
                <a:srgbClr val="00015E"/>
              </a:solidFill>
              <a:effectLst/>
              <a:latin typeface="Montserrat Medium"/>
              <a:ea typeface="Calibri" panose="020F0502020204030204" pitchFamily="34" charset="0"/>
            </a:endParaRPr>
          </a:p>
          <a:p>
            <a:pPr marL="975995" lvl="4" indent="-285750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tx1"/>
                </a:solidFill>
                <a:effectLst/>
                <a:latin typeface="Montserrat Medium"/>
                <a:ea typeface="Times New Roman" panose="02020603050405020304" pitchFamily="18" charset="0"/>
              </a:rPr>
              <a:t>ATR- Federal/State Registered Apprenticeship Laws and documents</a:t>
            </a:r>
            <a:endParaRPr lang="en-US" sz="1600">
              <a:solidFill>
                <a:schemeClr val="tx1"/>
              </a:solidFill>
              <a:effectLst/>
              <a:latin typeface="Montserrat Medium"/>
              <a:ea typeface="Calibri" panose="020F0502020204030204" pitchFamily="34" charset="0"/>
            </a:endParaRPr>
          </a:p>
          <a:p>
            <a:pPr marL="975995" lvl="4" indent="-285750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tx1"/>
                </a:solidFill>
                <a:effectLst/>
                <a:latin typeface="Montserrat Medium"/>
                <a:ea typeface="Times New Roman" panose="02020603050405020304" pitchFamily="18" charset="0"/>
              </a:rPr>
              <a:t>AN- CareerSource WIOA Services</a:t>
            </a:r>
            <a:r>
              <a:rPr lang="en-US" sz="1600">
                <a:solidFill>
                  <a:schemeClr val="tx1"/>
                </a:solidFill>
                <a:latin typeface="Montserrat Medium"/>
                <a:ea typeface="Times New Roman" panose="02020603050405020304" pitchFamily="18" charset="0"/>
              </a:rPr>
              <a:t> </a:t>
            </a:r>
            <a:endParaRPr lang="en-US" sz="1600">
              <a:solidFill>
                <a:schemeClr val="tx1"/>
              </a:solidFill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1318895" lvl="5" indent="-171450">
              <a:spcBef>
                <a:spcPts val="0"/>
              </a:spcBef>
              <a:buClr>
                <a:schemeClr val="tx1"/>
              </a:buClr>
            </a:pPr>
            <a:endParaRPr lang="en-US" sz="1000">
              <a:solidFill>
                <a:schemeClr val="tx1"/>
              </a:solidFill>
              <a:effectLst/>
              <a:latin typeface="Montserrat Medium" panose="00000600000000000000" pitchFamily="2" charset="0"/>
              <a:ea typeface="Calibri" panose="020F0502020204030204" pitchFamily="34" charset="0"/>
            </a:endParaRPr>
          </a:p>
          <a:p>
            <a:pPr marL="518795" marR="0" lvl="1" indent="-28575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sz="1800" b="1">
                <a:solidFill>
                  <a:srgbClr val="00015E"/>
                </a:solidFill>
                <a:latin typeface="Montserrat Medium"/>
                <a:ea typeface="Times New Roman" panose="02020603050405020304" pitchFamily="18" charset="0"/>
              </a:rPr>
              <a:t>Both </a:t>
            </a:r>
            <a:r>
              <a:rPr lang="en-US" sz="1800" b="1">
                <a:solidFill>
                  <a:srgbClr val="00015E"/>
                </a:solidFill>
                <a:effectLst/>
                <a:latin typeface="Montserrat Medium"/>
                <a:ea typeface="Times New Roman" panose="02020603050405020304" pitchFamily="18" charset="0"/>
              </a:rPr>
              <a:t>work in collaboration with educators, businesses, RA sponsors, and other community partners to create unique pathways.</a:t>
            </a:r>
            <a:endParaRPr lang="en-US" sz="1800" b="1">
              <a:solidFill>
                <a:srgbClr val="00015E"/>
              </a:solidFill>
              <a:effectLst/>
              <a:latin typeface="Montserrat Medium"/>
              <a:ea typeface="Calibri" panose="020F0502020204030204" pitchFamily="34" charset="0"/>
            </a:endParaRPr>
          </a:p>
          <a:p>
            <a:pPr marL="966470" lvl="5" indent="-285750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600">
                <a:latin typeface="Montserrat Medium"/>
                <a:ea typeface="Times New Roman" panose="02020603050405020304" pitchFamily="18" charset="0"/>
              </a:rPr>
              <a:t>C</a:t>
            </a:r>
            <a:r>
              <a:rPr lang="en-US" sz="1600">
                <a:effectLst/>
                <a:latin typeface="Montserrat Medium"/>
                <a:ea typeface="Times New Roman" panose="02020603050405020304" pitchFamily="18" charset="0"/>
              </a:rPr>
              <a:t>onnecting veterans and programs to Veterans Registered Education Training Provider</a:t>
            </a:r>
            <a:endParaRPr lang="en-US" sz="1600">
              <a:latin typeface="Montserrat Medium"/>
              <a:ea typeface="Times New Roman" panose="02020603050405020304" pitchFamily="18" charset="0"/>
            </a:endParaRPr>
          </a:p>
          <a:p>
            <a:pPr marL="966470" lvl="5" indent="-285750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600">
                <a:latin typeface="Montserrat Medium"/>
                <a:ea typeface="Times New Roman" panose="02020603050405020304" pitchFamily="18" charset="0"/>
              </a:rPr>
              <a:t>Using</a:t>
            </a:r>
            <a:r>
              <a:rPr lang="en-US" sz="1600">
                <a:effectLst/>
                <a:latin typeface="Montserrat Medium"/>
                <a:ea typeface="Times New Roman" panose="02020603050405020304" pitchFamily="18" charset="0"/>
              </a:rPr>
              <a:t> </a:t>
            </a:r>
            <a:r>
              <a:rPr lang="en-US" sz="1600" err="1">
                <a:effectLst/>
                <a:latin typeface="Montserrat Medium"/>
                <a:ea typeface="Times New Roman" panose="02020603050405020304" pitchFamily="18" charset="0"/>
              </a:rPr>
              <a:t>Skillbridge</a:t>
            </a:r>
            <a:endParaRPr lang="en-US" sz="1600">
              <a:latin typeface="Montserrat Medium"/>
              <a:ea typeface="Times New Roman" panose="02020603050405020304" pitchFamily="18" charset="0"/>
            </a:endParaRPr>
          </a:p>
          <a:p>
            <a:pPr marL="966470" lvl="5" indent="-285750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600">
                <a:latin typeface="Montserrat Medium"/>
                <a:ea typeface="Times New Roman" panose="02020603050405020304" pitchFamily="18" charset="0"/>
              </a:rPr>
              <a:t>Developing c</a:t>
            </a:r>
            <a:r>
              <a:rPr lang="en-US" sz="1600">
                <a:effectLst/>
                <a:latin typeface="Montserrat Medium"/>
                <a:ea typeface="Times New Roman" panose="02020603050405020304" pitchFamily="18" charset="0"/>
              </a:rPr>
              <a:t>urriculum</a:t>
            </a:r>
          </a:p>
          <a:p>
            <a:pPr marL="1880870" lvl="7" indent="-285750">
              <a:spcBef>
                <a:spcPts val="0"/>
              </a:spcBef>
              <a:buClr>
                <a:schemeClr val="tx1"/>
              </a:buClr>
            </a:pPr>
            <a:endParaRPr lang="en-US" sz="1400"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518795" lvl="5" indent="-285750">
              <a:spcBef>
                <a:spcPts val="0"/>
              </a:spcBef>
              <a:buClr>
                <a:schemeClr val="tx1"/>
              </a:buClr>
            </a:pPr>
            <a:r>
              <a:rPr lang="en-US" b="1">
                <a:solidFill>
                  <a:srgbClr val="00015E"/>
                </a:solidFill>
                <a:latin typeface="Montserrat Medium"/>
                <a:ea typeface="Times New Roman" panose="02020603050405020304" pitchFamily="18" charset="0"/>
              </a:rPr>
              <a:t>The power of two yields great results.</a:t>
            </a:r>
            <a:endParaRPr lang="en-US" sz="1800" b="1">
              <a:solidFill>
                <a:srgbClr val="00015E"/>
              </a:solidFill>
              <a:latin typeface="Montserrat Medium"/>
              <a:ea typeface="Times New Roman" panose="02020603050405020304" pitchFamily="18" charset="0"/>
            </a:endParaRPr>
          </a:p>
          <a:p>
            <a:pPr marL="975995" lvl="6" indent="-285750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600">
                <a:latin typeface="Montserrat Medium"/>
                <a:ea typeface="Times New Roman" panose="02020603050405020304" pitchFamily="18" charset="0"/>
              </a:rPr>
              <a:t>Necessary support services for RA can be addressed when both the ATR and AN are present.</a:t>
            </a:r>
          </a:p>
          <a:p>
            <a:pPr marL="975995" lvl="6" indent="-285750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600">
                <a:latin typeface="Montserrat Medium"/>
                <a:ea typeface="Times New Roman" panose="02020603050405020304" pitchFamily="18" charset="0"/>
              </a:rPr>
              <a:t>Lines of communication transparent.</a:t>
            </a:r>
          </a:p>
          <a:p>
            <a:pPr marL="966470" lvl="2" indent="-285750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tx1"/>
                </a:solidFill>
                <a:effectLst/>
                <a:latin typeface="Montserrat Medium"/>
                <a:ea typeface="Times New Roman" panose="02020603050405020304" pitchFamily="18" charset="0"/>
              </a:rPr>
              <a:t>ATR and AN phone calls/meetings</a:t>
            </a:r>
            <a:r>
              <a:rPr lang="en-US" sz="1600">
                <a:solidFill>
                  <a:schemeClr val="tx1"/>
                </a:solidFill>
                <a:latin typeface="Montserrat Medium"/>
                <a:ea typeface="Times New Roman" panose="02020603050405020304" pitchFamily="18" charset="0"/>
              </a:rPr>
              <a:t> </a:t>
            </a:r>
          </a:p>
          <a:p>
            <a:pPr marL="966470" lvl="2" indent="-285750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tx1"/>
                </a:solidFill>
                <a:latin typeface="Montserrat Medium"/>
                <a:ea typeface="Times New Roman" panose="02020603050405020304" pitchFamily="18" charset="0"/>
              </a:rPr>
              <a:t>Invite to meetings (when appropriate)</a:t>
            </a:r>
          </a:p>
          <a:p>
            <a:pPr marL="966470" lvl="2" indent="-285750">
              <a:spcBef>
                <a:spcPts val="0"/>
              </a:spcBef>
              <a:buClr>
                <a:schemeClr val="tx1"/>
              </a:buClr>
            </a:pPr>
            <a:endParaRPr lang="en-US" sz="1600">
              <a:solidFill>
                <a:schemeClr val="tx1"/>
              </a:solidFill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518795" lvl="1" indent="-285750">
              <a:spcBef>
                <a:spcPts val="0"/>
              </a:spcBef>
              <a:buClr>
                <a:schemeClr val="tx1"/>
              </a:buClr>
            </a:pPr>
            <a:r>
              <a:rPr lang="en-US" sz="1800" b="1">
                <a:solidFill>
                  <a:srgbClr val="00015E"/>
                </a:solidFill>
                <a:effectLst/>
                <a:latin typeface="Montserrat Medium"/>
                <a:ea typeface="Calibri"/>
              </a:rPr>
              <a:t>Collaboration is </a:t>
            </a:r>
            <a:r>
              <a:rPr lang="en-US" sz="1800" b="1">
                <a:solidFill>
                  <a:srgbClr val="00015E"/>
                </a:solidFill>
                <a:latin typeface="Montserrat Medium"/>
                <a:ea typeface="Calibri"/>
              </a:rPr>
              <a:t>facilitated by:</a:t>
            </a:r>
          </a:p>
          <a:p>
            <a:pPr marL="975995" lvl="2" indent="-285750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tx1"/>
                </a:solidFill>
                <a:latin typeface="Montserrat Medium"/>
                <a:ea typeface="Calibri"/>
              </a:rPr>
              <a:t>Identification of common goals </a:t>
            </a:r>
            <a:endParaRPr lang="en-US" sz="1600">
              <a:solidFill>
                <a:schemeClr val="tx1"/>
              </a:solidFill>
              <a:latin typeface="Montserrat Medium" panose="00000600000000000000" pitchFamily="2" charset="0"/>
              <a:ea typeface="Calibri" panose="020F0502020204030204" pitchFamily="34" charset="0"/>
            </a:endParaRPr>
          </a:p>
          <a:p>
            <a:pPr marL="975995" lvl="2" indent="-285750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tx1"/>
                </a:solidFill>
                <a:effectLst/>
                <a:latin typeface="Montserrat Medium"/>
                <a:ea typeface="Calibri"/>
              </a:rPr>
              <a:t>Passion for supporting local economy and the workforce</a:t>
            </a:r>
          </a:p>
          <a:p>
            <a:pPr marL="518795" lvl="1" indent="-285750">
              <a:spcBef>
                <a:spcPts val="0"/>
              </a:spcBef>
            </a:pPr>
            <a:endParaRPr lang="en-US" sz="1800">
              <a:solidFill>
                <a:schemeClr val="tx1"/>
              </a:solidFill>
              <a:effectLst/>
              <a:latin typeface="Montserrat Medium" panose="00000600000000000000" pitchFamily="2" charset="0"/>
              <a:ea typeface="Calibri" panose="020F0502020204030204" pitchFamily="34" charset="0"/>
            </a:endParaRPr>
          </a:p>
          <a:p>
            <a:endParaRPr lang="en-US"/>
          </a:p>
        </p:txBody>
      </p:sp>
      <p:pic>
        <p:nvPicPr>
          <p:cNvPr id="11" name="Picture 10" descr="A hand holding a baton to another hand">
            <a:extLst>
              <a:ext uri="{FF2B5EF4-FFF2-40B4-BE49-F238E27FC236}">
                <a16:creationId xmlns:a16="http://schemas.microsoft.com/office/drawing/2014/main" id="{258D8D4F-2291-B812-D784-BFD92C3D9C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9672" r="8608"/>
          <a:stretch/>
        </p:blipFill>
        <p:spPr>
          <a:xfrm rot="20654816">
            <a:off x="7125790" y="4281716"/>
            <a:ext cx="4865814" cy="2893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D6A32-6DC7-D380-A9D7-AE3998799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514229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9160BF-148F-0B6A-033E-2D63576100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1976" y="51117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Moderator</a:t>
            </a:r>
          </a:p>
        </p:txBody>
      </p:sp>
      <p:pic>
        <p:nvPicPr>
          <p:cNvPr id="6" name="Picture Placeholder 8" descr="Nicole Klues">
            <a:extLst>
              <a:ext uri="{FF2B5EF4-FFF2-40B4-BE49-F238E27FC236}">
                <a16:creationId xmlns:a16="http://schemas.microsoft.com/office/drawing/2014/main" id="{042CFED5-E3E4-A677-D264-28218EF3D9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70" b="1770"/>
          <a:stretch/>
        </p:blipFill>
        <p:spPr>
          <a:xfrm>
            <a:off x="2128947" y="2460560"/>
            <a:ext cx="2673106" cy="2673106"/>
          </a:xfrm>
          <a:prstGeom prst="round2Diag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587F13-123C-3A53-F647-257AE3C84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776" y="3032434"/>
            <a:ext cx="4860471" cy="2264744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rgbClr val="0D274D"/>
                </a:solidFill>
                <a:latin typeface="Montserrat" panose="00000500000000000000" pitchFamily="2" charset="0"/>
              </a:rPr>
              <a:t>Nicole Klues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D274D"/>
                </a:solidFill>
                <a:latin typeface="Montserrat"/>
                <a:ea typeface="Roboto"/>
              </a:rPr>
              <a:t>Project Director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D274D"/>
                </a:solidFill>
                <a:latin typeface="Montserrat"/>
                <a:ea typeface="Roboto"/>
              </a:rPr>
              <a:t>Safal Partners</a:t>
            </a:r>
          </a:p>
        </p:txBody>
      </p:sp>
    </p:spTree>
    <p:extLst>
      <p:ext uri="{BB962C8B-B14F-4D97-AF65-F5344CB8AC3E}">
        <p14:creationId xmlns:p14="http://schemas.microsoft.com/office/powerpoint/2010/main" val="3970277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171E38-F4BB-05AC-DCE9-4AEDEE6BF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056" y="642467"/>
            <a:ext cx="11674136" cy="860221"/>
          </a:xfrm>
        </p:spPr>
        <p:txBody>
          <a:bodyPr>
            <a:normAutofit/>
          </a:bodyPr>
          <a:lstStyle/>
          <a:p>
            <a:r>
              <a:rPr lang="en-US" dirty="0"/>
              <a:t>Business Engagement Tips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D41310-90D1-9DFE-D9BA-CDFA5D42A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94" y="1502689"/>
            <a:ext cx="11098552" cy="4490858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sz="2000" b="1">
                <a:solidFill>
                  <a:srgbClr val="00015E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Group Meetings </a:t>
            </a:r>
            <a:r>
              <a:rPr lang="en-US" sz="2000">
                <a:solidFill>
                  <a:schemeClr val="tx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– businesses and RA sponsors</a:t>
            </a:r>
          </a:p>
          <a:p>
            <a:pPr lvl="2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900">
                <a:solidFill>
                  <a:schemeClr val="tx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Businesses</a:t>
            </a:r>
            <a:r>
              <a:rPr lang="en-US" sz="1900">
                <a:solidFill>
                  <a:schemeClr val="tx1"/>
                </a:solidFill>
                <a:latin typeface="Montserrat Medium" panose="00000600000000000000" pitchFamily="2" charset="0"/>
                <a:ea typeface="Times New Roman" panose="02020603050405020304" pitchFamily="18" charset="0"/>
              </a:rPr>
              <a:t> with interest meet with R</a:t>
            </a:r>
            <a:r>
              <a:rPr lang="en-US" sz="1900">
                <a:solidFill>
                  <a:schemeClr val="tx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A program sponsors</a:t>
            </a:r>
            <a:endParaRPr lang="en-US" sz="1900">
              <a:solidFill>
                <a:schemeClr val="tx1"/>
              </a:solidFill>
              <a:effectLst/>
              <a:latin typeface="Montserrat Medium" panose="00000600000000000000" pitchFamily="2" charset="0"/>
              <a:ea typeface="Calibri" panose="020F0502020204030204" pitchFamily="34" charset="0"/>
            </a:endParaRPr>
          </a:p>
          <a:p>
            <a:pPr marR="0" lvl="2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900">
                <a:solidFill>
                  <a:schemeClr val="tx1"/>
                </a:solidFill>
                <a:latin typeface="Montserrat Medium" panose="00000600000000000000" pitchFamily="2" charset="0"/>
                <a:ea typeface="Times New Roman" panose="02020603050405020304" pitchFamily="18" charset="0"/>
              </a:rPr>
              <a:t>Provide an</a:t>
            </a:r>
            <a:r>
              <a:rPr lang="en-US" sz="1900">
                <a:solidFill>
                  <a:schemeClr val="tx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overview of RA defining program and roles</a:t>
            </a:r>
          </a:p>
          <a:p>
            <a:pPr marR="0" lvl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sz="2000" b="1">
                <a:solidFill>
                  <a:srgbClr val="00015E"/>
                </a:solidFill>
                <a:latin typeface="Montserrat Medium" panose="00000600000000000000" pitchFamily="2" charset="0"/>
                <a:ea typeface="Times New Roman" panose="02020603050405020304" pitchFamily="18" charset="0"/>
              </a:rPr>
              <a:t>Group Education </a:t>
            </a:r>
            <a:r>
              <a:rPr lang="en-US" sz="2000">
                <a:solidFill>
                  <a:schemeClr val="tx1"/>
                </a:solidFill>
                <a:latin typeface="Montserrat Medium" panose="00000600000000000000" pitchFamily="2" charset="0"/>
                <a:ea typeface="Times New Roman" panose="02020603050405020304" pitchFamily="18" charset="0"/>
              </a:rPr>
              <a:t>– small &amp; large</a:t>
            </a:r>
            <a:r>
              <a:rPr lang="en-US" sz="2000">
                <a:solidFill>
                  <a:schemeClr val="tx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consortiums</a:t>
            </a:r>
            <a:r>
              <a:rPr lang="en-US" sz="2000">
                <a:solidFill>
                  <a:schemeClr val="tx1"/>
                </a:solidFill>
                <a:latin typeface="Montserrat Medium" panose="00000600000000000000" pitchFamily="2" charset="0"/>
                <a:ea typeface="Times New Roman" panose="02020603050405020304" pitchFamily="18" charset="0"/>
              </a:rPr>
              <a:t>/</a:t>
            </a:r>
            <a:r>
              <a:rPr lang="en-US" sz="2000">
                <a:solidFill>
                  <a:schemeClr val="tx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associations </a:t>
            </a:r>
          </a:p>
          <a:p>
            <a:pPr lvl="2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>
                <a:solidFill>
                  <a:schemeClr val="tx1"/>
                </a:solidFill>
                <a:latin typeface="Montserrat Medium" panose="00000600000000000000" pitchFamily="2" charset="0"/>
                <a:ea typeface="Times New Roman" panose="02020603050405020304" pitchFamily="18" charset="0"/>
              </a:rPr>
              <a:t>P</a:t>
            </a:r>
            <a:r>
              <a:rPr lang="en-US" sz="1800">
                <a:solidFill>
                  <a:schemeClr val="tx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resent the benefits of RA to all stakeholders</a:t>
            </a:r>
            <a:endParaRPr lang="en-US" sz="1800">
              <a:solidFill>
                <a:schemeClr val="tx1"/>
              </a:solidFill>
              <a:effectLst/>
              <a:latin typeface="Montserrat Medium" panose="00000600000000000000" pitchFamily="2" charset="0"/>
              <a:ea typeface="Calibri" panose="020F0502020204030204" pitchFamily="34" charset="0"/>
            </a:endParaRPr>
          </a:p>
          <a:p>
            <a:pPr marR="0" lvl="2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>
                <a:solidFill>
                  <a:schemeClr val="tx1"/>
                </a:solidFill>
                <a:latin typeface="Montserrat Medium" panose="00000600000000000000" pitchFamily="2" charset="0"/>
                <a:ea typeface="Times New Roman" panose="02020603050405020304" pitchFamily="18" charset="0"/>
              </a:rPr>
              <a:t>O</a:t>
            </a:r>
            <a:r>
              <a:rPr lang="en-US" sz="1800">
                <a:solidFill>
                  <a:schemeClr val="tx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n-going service provided through the one-stop center</a:t>
            </a:r>
          </a:p>
          <a:p>
            <a:pPr marR="0" lvl="2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>
                <a:solidFill>
                  <a:schemeClr val="tx1"/>
                </a:solidFill>
                <a:latin typeface="Montserrat Medium" panose="00000600000000000000" pitchFamily="2" charset="0"/>
                <a:ea typeface="Times New Roman" panose="02020603050405020304" pitchFamily="18" charset="0"/>
              </a:rPr>
              <a:t>Offer long-term solutions and investment in their business(es)</a:t>
            </a:r>
            <a:endParaRPr lang="en-US" sz="1800">
              <a:solidFill>
                <a:schemeClr val="tx1"/>
              </a:solidFill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R="0" lvl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00015E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Career and Technical Ed</a:t>
            </a:r>
            <a:r>
              <a:rPr lang="en-US" sz="2000" b="1">
                <a:solidFill>
                  <a:srgbClr val="00015E"/>
                </a:solidFill>
                <a:latin typeface="Montserrat Medium" panose="00000600000000000000" pitchFamily="2" charset="0"/>
                <a:ea typeface="Times New Roman" panose="02020603050405020304" pitchFamily="18" charset="0"/>
              </a:rPr>
              <a:t>ucation (CTE) and </a:t>
            </a:r>
            <a:r>
              <a:rPr lang="en-US" sz="2000" b="1">
                <a:solidFill>
                  <a:srgbClr val="00015E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Adult and Community Education</a:t>
            </a:r>
            <a:r>
              <a:rPr lang="en-US" sz="2000">
                <a:solidFill>
                  <a:schemeClr val="tx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>
                <a:solidFill>
                  <a:schemeClr val="tx1"/>
                </a:solidFill>
                <a:latin typeface="Montserrat Medium" panose="00000600000000000000" pitchFamily="2" charset="0"/>
                <a:ea typeface="Times New Roman" panose="02020603050405020304" pitchFamily="18" charset="0"/>
              </a:rPr>
              <a:t>–</a:t>
            </a:r>
            <a:r>
              <a:rPr lang="en-US" sz="2000">
                <a:solidFill>
                  <a:schemeClr val="tx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talent pipeline development</a:t>
            </a:r>
          </a:p>
          <a:p>
            <a:pPr lvl="2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>
                <a:solidFill>
                  <a:schemeClr val="tx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First stage component to help feed </a:t>
            </a:r>
            <a:r>
              <a:rPr lang="en-US" sz="1800">
                <a:solidFill>
                  <a:schemeClr val="tx1"/>
                </a:solidFill>
                <a:latin typeface="Montserrat Medium" panose="00000600000000000000" pitchFamily="2" charset="0"/>
                <a:ea typeface="Times New Roman" panose="02020603050405020304" pitchFamily="18" charset="0"/>
              </a:rPr>
              <a:t>in</a:t>
            </a:r>
            <a:r>
              <a:rPr lang="en-US" sz="1800">
                <a:solidFill>
                  <a:schemeClr val="tx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to RA </a:t>
            </a:r>
            <a:r>
              <a:rPr lang="en-US" sz="1800">
                <a:solidFill>
                  <a:schemeClr val="tx1"/>
                </a:solidFill>
                <a:latin typeface="Montserrat Medium" panose="00000600000000000000" pitchFamily="2" charset="0"/>
                <a:ea typeface="Times New Roman" panose="02020603050405020304" pitchFamily="18" charset="0"/>
              </a:rPr>
              <a:t>p</a:t>
            </a:r>
            <a:r>
              <a:rPr lang="en-US" sz="1800">
                <a:solidFill>
                  <a:schemeClr val="tx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rograms</a:t>
            </a:r>
            <a:endParaRPr lang="en-US" sz="1800">
              <a:solidFill>
                <a:schemeClr val="tx1"/>
              </a:solidFill>
              <a:effectLst/>
              <a:latin typeface="Montserrat Medium" panose="00000600000000000000" pitchFamily="2" charset="0"/>
              <a:ea typeface="Calibri" panose="020F0502020204030204" pitchFamily="34" charset="0"/>
            </a:endParaRPr>
          </a:p>
          <a:p>
            <a:pPr marR="0" lvl="2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>
                <a:solidFill>
                  <a:schemeClr val="tx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CTE and Pre-apprenticeship programs developed around RA programs in local area. </a:t>
            </a:r>
            <a:endParaRPr lang="en-US" sz="1800">
              <a:solidFill>
                <a:schemeClr val="tx1"/>
              </a:solidFill>
              <a:effectLst/>
              <a:latin typeface="Montserrat Medium" panose="00000600000000000000" pitchFamily="2" charset="0"/>
              <a:ea typeface="Calibri" panose="020F050202020403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sz="2200">
              <a:solidFill>
                <a:schemeClr val="tx1"/>
              </a:solidFill>
              <a:latin typeface="Montserrat Medium" panose="00000600000000000000" pitchFamily="2" charset="0"/>
              <a:ea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2200">
              <a:solidFill>
                <a:schemeClr val="tx1"/>
              </a:solidFill>
              <a:effectLst/>
              <a:latin typeface="Montserrat Medium" panose="00000600000000000000" pitchFamily="2" charset="0"/>
              <a:ea typeface="Calibri" panose="020F0502020204030204" pitchFamily="34" charset="0"/>
            </a:endParaRP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BF4E94-7C2C-F109-685E-8B5ADC4B9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F83899-AA71-8EBB-E11F-35A9E7A13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eeting at work">
            <a:extLst>
              <a:ext uri="{FF2B5EF4-FFF2-40B4-BE49-F238E27FC236}">
                <a16:creationId xmlns:a16="http://schemas.microsoft.com/office/drawing/2014/main" id="{A1DC4508-F383-8895-AB59-0EDB26E548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82" r="14246"/>
          <a:stretch/>
        </p:blipFill>
        <p:spPr>
          <a:xfrm>
            <a:off x="8867410" y="1003361"/>
            <a:ext cx="3141672" cy="3054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7239BA-0711-04BE-8061-ECCEAA456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784020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171E38-F4BB-05AC-DCE9-4AEDEE6BF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 To Triumphs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0EE29A-6695-5A85-3310-FDCF99D89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25524"/>
            <a:ext cx="7030249" cy="4066128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000">
                <a:solidFill>
                  <a:schemeClr val="tx1"/>
                </a:solidFill>
              </a:rPr>
              <a:t>Not all engagements lead to new or expanded programs.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>
                <a:solidFill>
                  <a:schemeClr val="tx1"/>
                </a:solidFill>
              </a:rPr>
              <a:t>The more education you can provide and successes you can share, the more stakeholders will engage.</a:t>
            </a:r>
            <a:endParaRPr lang="en-US" sz="1800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en-US" sz="2000" b="0" i="0">
                <a:solidFill>
                  <a:schemeClr val="tx1"/>
                </a:solidFill>
              </a:rPr>
              <a:t>Funding and sustainability of RA programs can be challe</a:t>
            </a:r>
            <a:r>
              <a:rPr lang="en-US" sz="2000">
                <a:solidFill>
                  <a:schemeClr val="tx1"/>
                </a:solidFill>
              </a:rPr>
              <a:t>nging.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>
                <a:solidFill>
                  <a:schemeClr val="tx1"/>
                </a:solidFill>
              </a:rPr>
              <a:t>Be familiar with potential funding that can support RA programs.  Options available through different sources.</a:t>
            </a:r>
          </a:p>
          <a:p>
            <a:r>
              <a:rPr lang="en-US" sz="2000">
                <a:solidFill>
                  <a:schemeClr val="tx1"/>
                </a:solidFill>
              </a:rPr>
              <a:t>Potential development can come to a complete stop, if businesses want to proceed, they will reengage.</a:t>
            </a:r>
          </a:p>
          <a:p>
            <a:r>
              <a:rPr lang="en-US" sz="2000">
                <a:solidFill>
                  <a:schemeClr val="tx1"/>
                </a:solidFill>
              </a:rPr>
              <a:t>Many stakeholders are unaware of RA successes.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>
                <a:solidFill>
                  <a:schemeClr val="tx1"/>
                </a:solidFill>
              </a:rPr>
              <a:t>Witnessing a graduation of apprentices is powerful</a:t>
            </a: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34F966-A02D-144C-BE68-DEA1F80F1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C6B956-B48F-40F9-ECDC-C5C33F95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usiness people clapping">
            <a:extLst>
              <a:ext uri="{FF2B5EF4-FFF2-40B4-BE49-F238E27FC236}">
                <a16:creationId xmlns:a16="http://schemas.microsoft.com/office/drawing/2014/main" id="{37077DD0-3E3E-1CC2-1B2D-2A61FA16D8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r="32701"/>
          <a:stretch/>
        </p:blipFill>
        <p:spPr>
          <a:xfrm flipH="1">
            <a:off x="7868449" y="1662890"/>
            <a:ext cx="4231187" cy="4191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6EF6267-1882-D49D-69E7-F41ECF500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886683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171E38-F4BB-05AC-DCE9-4AEDEE6BF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25" y="382206"/>
            <a:ext cx="10599938" cy="1325563"/>
          </a:xfrm>
        </p:spPr>
        <p:txBody>
          <a:bodyPr>
            <a:normAutofit/>
          </a:bodyPr>
          <a:lstStyle/>
          <a:p>
            <a:r>
              <a:rPr lang="en-US" dirty="0"/>
              <a:t>Lessons Learned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D41310-90D1-9DFE-D9BA-CDFA5D42A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95" y="1649563"/>
            <a:ext cx="8000296" cy="445924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15E"/>
                </a:solidFill>
                <a:effectLst/>
                <a:uLnTx/>
                <a:uFillTx/>
                <a:latin typeface="Montserrat Medium" panose="00000600000000000000" pitchFamily="2" charset="0"/>
              </a:rPr>
              <a:t>Be strategic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</a:rPr>
              <a:t>when looking at workforce solutions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200">
                <a:solidFill>
                  <a:prstClr val="black"/>
                </a:solidFill>
                <a:latin typeface="Montserrat Medium" panose="00000600000000000000" pitchFamily="2" charset="0"/>
              </a:rPr>
              <a:t>Use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15E"/>
                </a:solidFill>
                <a:effectLst/>
                <a:uLnTx/>
                <a:uFillTx/>
                <a:latin typeface="Montserrat Medium" panose="00000600000000000000" pitchFamily="2" charset="0"/>
              </a:rPr>
              <a:t>networking opportunities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</a:rPr>
              <a:t>to engage with businesses, educators, associations and start the conversation about RA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</a:rPr>
              <a:t>Use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15E"/>
                </a:solidFill>
                <a:effectLst/>
                <a:uLnTx/>
                <a:uFillTx/>
                <a:latin typeface="Montserrat Medium" panose="00000600000000000000" pitchFamily="2" charset="0"/>
              </a:rPr>
              <a:t>LMI data with community needs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</a:rPr>
              <a:t>to identify opportunities to support existing RA programs and/or to create new RA programs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</a:rPr>
              <a:t>Must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15E"/>
                </a:solidFill>
                <a:effectLst/>
                <a:uLnTx/>
                <a:uFillTx/>
                <a:latin typeface="Montserrat Medium" panose="00000600000000000000" pitchFamily="2" charset="0"/>
              </a:rPr>
              <a:t>know your ATR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</a:rPr>
              <a:t>– he/she knows the RA landscape and can support your efforts with businesses  </a:t>
            </a:r>
          </a:p>
          <a:p>
            <a:pPr marL="457200" marR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36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9474A6-D6D7-0E10-1FA9-EE93C31C0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52C8EF-7515-55C7-38E5-1896DC1C7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op shot of a representation of networks with stick figures.">
            <a:extLst>
              <a:ext uri="{FF2B5EF4-FFF2-40B4-BE49-F238E27FC236}">
                <a16:creationId xmlns:a16="http://schemas.microsoft.com/office/drawing/2014/main" id="{8D80211D-39B4-E583-FE9A-3D96160708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56" r="30317"/>
          <a:stretch/>
        </p:blipFill>
        <p:spPr>
          <a:xfrm>
            <a:off x="8776855" y="1707769"/>
            <a:ext cx="3229579" cy="4162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6448E77-8104-6DE0-C3AF-0DF35019D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856380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171E38-F4BB-05AC-DCE9-4AEDEE6BF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25" y="382206"/>
            <a:ext cx="10599938" cy="1325563"/>
          </a:xfrm>
        </p:spPr>
        <p:txBody>
          <a:bodyPr>
            <a:normAutofit/>
          </a:bodyPr>
          <a:lstStyle/>
          <a:p>
            <a:r>
              <a:rPr lang="en-US" dirty="0"/>
              <a:t>Words of Wisdom </a:t>
            </a:r>
          </a:p>
        </p:txBody>
      </p:sp>
      <p:grpSp>
        <p:nvGrpSpPr>
          <p:cNvPr id="32" name="Group 31" descr="Customer Service, Network">
            <a:extLst>
              <a:ext uri="{FF2B5EF4-FFF2-40B4-BE49-F238E27FC236}">
                <a16:creationId xmlns:a16="http://schemas.microsoft.com/office/drawing/2014/main" id="{3404A4DE-C678-2CC9-D826-AD96151CA4D6}"/>
              </a:ext>
            </a:extLst>
          </p:cNvPr>
          <p:cNvGrpSpPr/>
          <p:nvPr/>
        </p:nvGrpSpPr>
        <p:grpSpPr>
          <a:xfrm>
            <a:off x="1344248" y="1948774"/>
            <a:ext cx="2538249" cy="3586263"/>
            <a:chOff x="1344248" y="1948774"/>
            <a:chExt cx="2538249" cy="3586263"/>
          </a:xfrm>
        </p:grpSpPr>
        <p:pic>
          <p:nvPicPr>
            <p:cNvPr id="9" name="Graphic 8" descr="Target Audience with solid fill">
              <a:extLst>
                <a:ext uri="{FF2B5EF4-FFF2-40B4-BE49-F238E27FC236}">
                  <a16:creationId xmlns:a16="http://schemas.microsoft.com/office/drawing/2014/main" id="{71AD2749-068A-BA7E-DC38-F85D0C78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36227" y="1948774"/>
              <a:ext cx="1188720" cy="118872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C4BB78-87EE-E1C3-58E9-499C2070D21C}"/>
                </a:ext>
              </a:extLst>
            </p:cNvPr>
            <p:cNvSpPr txBox="1"/>
            <p:nvPr/>
          </p:nvSpPr>
          <p:spPr>
            <a:xfrm>
              <a:off x="1344248" y="3058194"/>
              <a:ext cx="25382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015E"/>
                  </a:solidFill>
                  <a:latin typeface="Montserrat" panose="00000500000000000000" pitchFamily="2" charset="0"/>
                </a:rPr>
                <a:t>Customer Service</a:t>
              </a:r>
            </a:p>
          </p:txBody>
        </p:sp>
        <p:pic>
          <p:nvPicPr>
            <p:cNvPr id="5" name="Graphic 4" descr="Connections with solid fill">
              <a:extLst>
                <a:ext uri="{FF2B5EF4-FFF2-40B4-BE49-F238E27FC236}">
                  <a16:creationId xmlns:a16="http://schemas.microsoft.com/office/drawing/2014/main" id="{087A2EB2-A387-5D2D-56BD-2662FB60C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75145" y="3975039"/>
              <a:ext cx="1188720" cy="11887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AAB4846-F562-5F60-1FB5-55C67E480178}"/>
                </a:ext>
              </a:extLst>
            </p:cNvPr>
            <p:cNvSpPr txBox="1"/>
            <p:nvPr/>
          </p:nvSpPr>
          <p:spPr>
            <a:xfrm>
              <a:off x="1991588" y="5134927"/>
              <a:ext cx="13558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015E"/>
                  </a:solidFill>
                  <a:latin typeface="Montserrat" panose="00000500000000000000" pitchFamily="2" charset="0"/>
                </a:rPr>
                <a:t>Network</a:t>
              </a:r>
            </a:p>
          </p:txBody>
        </p:sp>
      </p:grpSp>
      <p:pic>
        <p:nvPicPr>
          <p:cNvPr id="13" name="Graphic 12" descr="Collaboration">
            <a:extLst>
              <a:ext uri="{FF2B5EF4-FFF2-40B4-BE49-F238E27FC236}">
                <a16:creationId xmlns:a16="http://schemas.microsoft.com/office/drawing/2014/main" id="{4349153A-A123-52F7-1D4B-2DD9A8BDC5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14883" y="1948774"/>
            <a:ext cx="1188720" cy="11887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354450-507B-1B34-0902-E9B07FC57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005492" y="3058194"/>
            <a:ext cx="2007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015E"/>
                </a:solidFill>
                <a:latin typeface="Montserrat" panose="00000500000000000000" pitchFamily="2" charset="0"/>
              </a:rPr>
              <a:t>Collaboration</a:t>
            </a:r>
          </a:p>
        </p:txBody>
      </p:sp>
      <p:pic>
        <p:nvPicPr>
          <p:cNvPr id="15" name="Graphic 14" descr="Be open to change">
            <a:extLst>
              <a:ext uri="{FF2B5EF4-FFF2-40B4-BE49-F238E27FC236}">
                <a16:creationId xmlns:a16="http://schemas.microsoft.com/office/drawing/2014/main" id="{820F1361-2902-A25A-CFF8-3FA59B0AF8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14883" y="3975039"/>
            <a:ext cx="1188720" cy="11887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AC4AB9-0853-3024-C05B-7DE6C7BF5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98993" y="5134927"/>
            <a:ext cx="2820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15E"/>
                </a:solidFill>
                <a:latin typeface="Montserrat" panose="00000500000000000000" pitchFamily="2" charset="0"/>
              </a:rPr>
              <a:t>Be Open to Change</a:t>
            </a:r>
          </a:p>
        </p:txBody>
      </p:sp>
      <p:grpSp>
        <p:nvGrpSpPr>
          <p:cNvPr id="34" name="Group 33" descr="Ask Questions, Monitor Trends in Your Region">
            <a:extLst>
              <a:ext uri="{FF2B5EF4-FFF2-40B4-BE49-F238E27FC236}">
                <a16:creationId xmlns:a16="http://schemas.microsoft.com/office/drawing/2014/main" id="{46906B33-562E-6289-EA3C-B1435CC61A91}"/>
              </a:ext>
            </a:extLst>
          </p:cNvPr>
          <p:cNvGrpSpPr/>
          <p:nvPr/>
        </p:nvGrpSpPr>
        <p:grpSpPr>
          <a:xfrm>
            <a:off x="7902064" y="1948774"/>
            <a:ext cx="2981884" cy="3894039"/>
            <a:chOff x="7902064" y="1948774"/>
            <a:chExt cx="2981884" cy="3894039"/>
          </a:xfrm>
        </p:grpSpPr>
        <p:pic>
          <p:nvPicPr>
            <p:cNvPr id="11" name="Graphic 10" descr="Customer review with solid fill">
              <a:extLst>
                <a:ext uri="{FF2B5EF4-FFF2-40B4-BE49-F238E27FC236}">
                  <a16:creationId xmlns:a16="http://schemas.microsoft.com/office/drawing/2014/main" id="{D887017A-1C8C-7134-435C-8F867D65E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21186" y="1948774"/>
              <a:ext cx="1188720" cy="118872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614E7B-48DB-21C6-184D-E2A5E15998D0}"/>
                </a:ext>
              </a:extLst>
            </p:cNvPr>
            <p:cNvSpPr txBox="1"/>
            <p:nvPr/>
          </p:nvSpPr>
          <p:spPr>
            <a:xfrm>
              <a:off x="8247625" y="3058194"/>
              <a:ext cx="21358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015E"/>
                  </a:solidFill>
                  <a:latin typeface="Montserrat" panose="00000500000000000000" pitchFamily="2" charset="0"/>
                </a:rPr>
                <a:t>Ask Questions</a:t>
              </a:r>
            </a:p>
          </p:txBody>
        </p:sp>
        <p:pic>
          <p:nvPicPr>
            <p:cNvPr id="7" name="Graphic 6" descr="Statistics with solid fill">
              <a:extLst>
                <a:ext uri="{FF2B5EF4-FFF2-40B4-BE49-F238E27FC236}">
                  <a16:creationId xmlns:a16="http://schemas.microsoft.com/office/drawing/2014/main" id="{A14CA840-F70D-322C-8880-6956F55F5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798646" y="3975039"/>
              <a:ext cx="1188720" cy="11887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F8FE47-A1F4-C583-275C-9EF8F1A03024}"/>
                </a:ext>
              </a:extLst>
            </p:cNvPr>
            <p:cNvSpPr txBox="1"/>
            <p:nvPr/>
          </p:nvSpPr>
          <p:spPr>
            <a:xfrm>
              <a:off x="7902064" y="5134927"/>
              <a:ext cx="29818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015E"/>
                  </a:solidFill>
                  <a:latin typeface="Montserrat" panose="00000500000000000000" pitchFamily="2" charset="0"/>
                </a:rPr>
                <a:t>Monitor Trends in Your Region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1A066727-66B1-16BF-17CF-F71239A51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3D04ABC-530F-A1DF-E401-F3008965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3870A639-8500-8E89-9BB2-4EE7750EC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019026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C0C76-C927-309E-DD83-64D19BD58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DD73AE-2C99-F9AD-B6EB-13540AFACA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8775" y="2760663"/>
            <a:ext cx="8934450" cy="1041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Assessing and Enhancing Collaboration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DF82542-991C-D5F9-0B57-EC71560D556F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70991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F3BFEEC-6BDD-0816-EF95-D57374CDA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/>
              </a:rPr>
              <a:t>Levels of Interaction – Three Cs</a:t>
            </a:r>
            <a:endParaRPr lang="en-US" dirty="0"/>
          </a:p>
        </p:txBody>
      </p:sp>
      <p:graphicFrame>
        <p:nvGraphicFramePr>
          <p:cNvPr id="21" name="Content Placeholder 20" descr="Communication - Share information&#10;Coordination - Work Together&#10;Collaboration - Plan/Act Jointly">
            <a:extLst>
              <a:ext uri="{FF2B5EF4-FFF2-40B4-BE49-F238E27FC236}">
                <a16:creationId xmlns:a16="http://schemas.microsoft.com/office/drawing/2014/main" id="{D3ABEA1C-FF76-8367-4C8E-BCE03EDA051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8937039"/>
              </p:ext>
            </p:extLst>
          </p:nvPr>
        </p:nvGraphicFramePr>
        <p:xfrm>
          <a:off x="733659" y="1296707"/>
          <a:ext cx="7669306" cy="4548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5" name="Picture 24" descr="People shaking hands">
            <a:extLst>
              <a:ext uri="{FF2B5EF4-FFF2-40B4-BE49-F238E27FC236}">
                <a16:creationId xmlns:a16="http://schemas.microsoft.com/office/drawing/2014/main" id="{EA5B54E7-6647-4704-A04E-9BB31D841F3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312" y="3982066"/>
            <a:ext cx="3618272" cy="2206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67AB043-604D-4871-215C-E3AA7388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15083" y="1837210"/>
            <a:ext cx="29269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>
                <a:solidFill>
                  <a:schemeClr val="tx1"/>
                </a:solidFill>
              </a:rPr>
              <a:t>No matter what your current level of partnership is, you can take steps to enhance your work together</a:t>
            </a:r>
            <a:r>
              <a:rPr lang="en-US" sz="2000" i="1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837FC78-9A67-6792-381F-B993F3732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8292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D368C8-A282-FA31-93DD-43300881E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"/>
              </a:rPr>
              <a:t>Poll #2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143A17-5302-03A2-991A-64BBBEE98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737350" cy="40100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Montserrat Medium"/>
              </a:rPr>
              <a:t>Which level best describes your current partnership with your Apprenticeship Training Representative? </a:t>
            </a:r>
            <a:endParaRPr lang="en-US" dirty="0"/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Montserrat Medium"/>
              </a:rPr>
              <a:t> None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Montserrat Medium"/>
              </a:rPr>
              <a:t> Communication: </a:t>
            </a:r>
            <a:r>
              <a:rPr lang="en-US" i="1" dirty="0">
                <a:solidFill>
                  <a:schemeClr val="tx1"/>
                </a:solidFill>
                <a:latin typeface="Montserrat Medium"/>
              </a:rPr>
              <a:t>Share Information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Montserrat Medium"/>
              </a:rPr>
              <a:t> Coordination: </a:t>
            </a:r>
            <a:r>
              <a:rPr lang="en-US" i="1" dirty="0">
                <a:solidFill>
                  <a:schemeClr val="tx1"/>
                </a:solidFill>
                <a:latin typeface="Montserrat Medium"/>
              </a:rPr>
              <a:t>Work Together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Montserrat Medium"/>
              </a:rPr>
              <a:t> Collaboration: </a:t>
            </a:r>
            <a:r>
              <a:rPr lang="en-US" i="1" dirty="0">
                <a:solidFill>
                  <a:schemeClr val="tx1"/>
                </a:solidFill>
                <a:latin typeface="Montserrat Medium"/>
              </a:rPr>
              <a:t>Plan/Act Jointly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7" name="Picture Placeholder 6" descr="Hand holding piece of white puzzle on blue background">
            <a:extLst>
              <a:ext uri="{FF2B5EF4-FFF2-40B4-BE49-F238E27FC236}">
                <a16:creationId xmlns:a16="http://schemas.microsoft.com/office/drawing/2014/main" id="{A8B9EF89-62C2-E370-10BC-B321124465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E295DF-1A4F-4C1B-6B6C-821F82153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8DB293-6944-3226-3F57-5A9E88EE8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9D31DC7-1C23-2EA3-593A-90D3797A5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903269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B9CDD-04D1-94DA-2016-55626AD7A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31" y="365125"/>
            <a:ext cx="11082215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Montserrat"/>
              </a:rPr>
              <a:t>Tips for Moving to the Next Level of Interaction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E61025-11C9-4F42-EBFC-65F5E397A0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1731" y="1690687"/>
            <a:ext cx="2920701" cy="1087681"/>
          </a:xfrm>
          <a:solidFill>
            <a:srgbClr val="1B0B61"/>
          </a:solidFill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3000"/>
              </a:spcBef>
            </a:pPr>
            <a:r>
              <a:rPr lang="en-US" sz="1700">
                <a:solidFill>
                  <a:schemeClr val="bg1"/>
                </a:solidFill>
              </a:rPr>
              <a:t>Currently do not work with the ATR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B23FFF-E3FA-67B3-11E5-AB895B0EF0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29471" y="1690688"/>
            <a:ext cx="2920700" cy="1087680"/>
          </a:xfrm>
          <a:solidFill>
            <a:srgbClr val="00015E"/>
          </a:solidFill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3000"/>
              </a:spcBef>
            </a:pPr>
            <a:r>
              <a:rPr lang="en-US" sz="1700" dirty="0">
                <a:solidFill>
                  <a:schemeClr val="bg1"/>
                </a:solidFill>
              </a:rPr>
              <a:t>Currently work with the ATR and want to enhance the impact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E3A2B5-F4B1-7235-314C-9BC00A3F09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84142" y="1690688"/>
            <a:ext cx="3167509" cy="1087680"/>
          </a:xfrm>
          <a:solidFill>
            <a:srgbClr val="00015E"/>
          </a:solidFill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3000"/>
              </a:spcBef>
            </a:pPr>
            <a:r>
              <a:rPr lang="en-US" sz="1700">
                <a:solidFill>
                  <a:schemeClr val="bg1"/>
                </a:solidFill>
              </a:rPr>
              <a:t>Good working relationship with the ATR but want to plan/act jointly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2D25057-6804-C78E-CAD4-D04506494FF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3265" y="2778370"/>
            <a:ext cx="2920702" cy="304429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b="0" i="0" u="none">
                <a:solidFill>
                  <a:schemeClr val="tx1"/>
                </a:solidFill>
              </a:rPr>
              <a:t>Find out who the ATR for your region is and introduce yourself</a:t>
            </a:r>
            <a:endParaRPr lang="en-US">
              <a:solidFill>
                <a:schemeClr val="tx1"/>
              </a:solidFill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b="0" i="0" u="none">
                <a:solidFill>
                  <a:schemeClr val="tx1"/>
                </a:solidFill>
              </a:rPr>
              <a:t>Talk about your respective </a:t>
            </a:r>
            <a:r>
              <a:rPr lang="en-US">
                <a:solidFill>
                  <a:schemeClr val="tx1"/>
                </a:solidFill>
              </a:rPr>
              <a:t>outcome</a:t>
            </a:r>
            <a:r>
              <a:rPr lang="en-US" b="0" i="0" u="none">
                <a:solidFill>
                  <a:schemeClr val="tx1"/>
                </a:solidFill>
              </a:rPr>
              <a:t> measures and how you can support each other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b="0" i="0" u="none">
                <a:solidFill>
                  <a:schemeClr val="tx1"/>
                </a:solidFill>
              </a:rPr>
              <a:t>Share the list of companies you are working with </a:t>
            </a:r>
          </a:p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3864BA2-1970-6D81-BDE2-DB99205694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1005" y="2778368"/>
            <a:ext cx="2920702" cy="304429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b="0" i="0" u="none">
                <a:solidFill>
                  <a:schemeClr val="tx1"/>
                </a:solidFill>
              </a:rPr>
              <a:t>Plan a joint partner visit</a:t>
            </a:r>
            <a:endParaRPr lang="en-US">
              <a:solidFill>
                <a:schemeClr val="tx1"/>
              </a:solidFill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b="0" i="0" u="none">
                <a:solidFill>
                  <a:schemeClr val="tx1"/>
                </a:solidFill>
              </a:rPr>
              <a:t>Develop a strategic approach to company outreach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b="0" i="0" u="none">
                <a:solidFill>
                  <a:schemeClr val="tx1"/>
                </a:solidFill>
              </a:rPr>
              <a:t>Create a shared informational database</a:t>
            </a:r>
          </a:p>
          <a:p>
            <a:pPr algn="l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53DFB5D-0882-82D5-9E73-2E17E19B50B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90280" y="2773649"/>
            <a:ext cx="3161371" cy="304429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b="0" i="0" u="none">
                <a:solidFill>
                  <a:schemeClr val="tx1"/>
                </a:solidFill>
                <a:latin typeface="Montserrat Medium"/>
              </a:rPr>
              <a:t>Get buy-in from leadership</a:t>
            </a:r>
            <a:endParaRPr lang="en-US">
              <a:solidFill>
                <a:schemeClr val="tx1"/>
              </a:solidFill>
              <a:latin typeface="Montserrat Medium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b="0" i="0" u="none">
                <a:solidFill>
                  <a:schemeClr val="tx1"/>
                </a:solidFill>
                <a:latin typeface="Montserrat Medium"/>
              </a:rPr>
              <a:t>Conduct joint outreach to high priority companies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u="none">
                <a:solidFill>
                  <a:schemeClr val="tx1"/>
                </a:solidFill>
                <a:latin typeface="Montserrat Medium"/>
              </a:rPr>
              <a:t>Track outcomes to show impact of</a:t>
            </a:r>
            <a:r>
              <a:rPr lang="en-US">
                <a:solidFill>
                  <a:schemeClr val="tx1"/>
                </a:solidFill>
                <a:latin typeface="Montserrat Medium"/>
              </a:rPr>
              <a:t> </a:t>
            </a:r>
            <a:r>
              <a:rPr lang="en-US" b="0" i="0" u="none">
                <a:solidFill>
                  <a:schemeClr val="tx1"/>
                </a:solidFill>
                <a:latin typeface="Montserrat Medium"/>
              </a:rPr>
              <a:t> </a:t>
            </a:r>
            <a:r>
              <a:rPr lang="en-US">
                <a:solidFill>
                  <a:schemeClr val="tx1"/>
                </a:solidFill>
                <a:latin typeface="Montserrat Medium"/>
              </a:rPr>
              <a:t>the collaboration</a:t>
            </a:r>
            <a:endParaRPr lang="en-US" b="0" i="0" u="none">
              <a:solidFill>
                <a:schemeClr val="tx1"/>
              </a:solidFill>
              <a:latin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29685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C2FCA-2989-E7E5-3237-8CAB8283D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"/>
              </a:rPr>
              <a:t>Poll #3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7F679-D1D9-A48E-929B-66C08A095B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68636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Montserrat Medium"/>
              </a:rPr>
              <a:t>Could you benefit from additional training on enhancing your working relationship with the ATRs in your region? 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Montserrat Medium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Montserrat Medium"/>
              </a:rPr>
              <a:t> </a:t>
            </a:r>
            <a:r>
              <a:rPr lang="en-US" sz="2800" dirty="0">
                <a:solidFill>
                  <a:schemeClr val="tx1"/>
                </a:solidFill>
                <a:latin typeface="Montserrat Medium"/>
              </a:rPr>
              <a:t>Yes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/>
                </a:solidFill>
                <a:latin typeface="Montserrat Medium"/>
              </a:rPr>
              <a:t> No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/>
                </a:solidFill>
                <a:latin typeface="Montserrat Medium"/>
              </a:rPr>
              <a:t> It depends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91AC719-86CB-D676-4E21-356445AD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147698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C2FCA-2989-E7E5-3237-8CAB8283D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"/>
              </a:rPr>
              <a:t>Poll #4 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967BBE-68A2-5570-0C56-5AAD94CE3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5765" y="1825625"/>
            <a:ext cx="1027803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Montserrat Medium"/>
              </a:rPr>
              <a:t>If you answered yes to the previous question, what format would you prefer for the training? Check all that apply.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Montserrat Medium"/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Montserrat Medium"/>
              </a:rPr>
              <a:t> Fixed-time webinars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Montserrat Medium"/>
              </a:rPr>
              <a:t> On-demand webinars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Montserrat Medium"/>
              </a:rPr>
              <a:t> In-person training at conferences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Montserrat Medium"/>
              </a:rPr>
              <a:t> Other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91AC719-86CB-D676-4E21-356445AD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657554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of Excellence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7414260" cy="4456891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U.S. DOL initiative to increase systems alignment across apprenticeship, education, and workforce</a:t>
            </a:r>
          </a:p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Led by Safal Partners</a:t>
            </a:r>
            <a:r>
              <a:rPr lang="en-US" sz="2400">
                <a:solidFill>
                  <a:schemeClr val="tx1"/>
                </a:solidFill>
              </a:rPr>
              <a:t>; </a:t>
            </a: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5 national partners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We provide </a:t>
            </a:r>
            <a:r>
              <a:rPr lang="en-US" sz="4000" u="sng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no-cost</a:t>
            </a: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 TA including: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Monthly webinars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Quarterly virtual office hours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Individual TA/coaching sessions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Online resources (desk aids, guides, frameworks, etc.)</a:t>
            </a:r>
            <a:br>
              <a:rPr lang="en-US" sz="3600"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</a:b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6E798-44A3-4CAF-9EBC-1649EF5E6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9068" y="5961549"/>
            <a:ext cx="3917022" cy="3159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Visit our website, request T</a:t>
            </a:r>
            <a:r>
              <a:rPr lang="en-US" sz="280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endParaRPr lang="en-US" sz="280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3" descr="U.S. Department of Labor logo">
            <a:extLst>
              <a:ext uri="{FF2B5EF4-FFF2-40B4-BE49-F238E27FC236}">
                <a16:creationId xmlns:a16="http://schemas.microsoft.com/office/drawing/2014/main" id="{D09C23DC-03A7-FDB9-310E-96D69B71B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346" y="575484"/>
            <a:ext cx="1563476" cy="1566053"/>
          </a:xfrm>
          <a:prstGeom prst="rect">
            <a:avLst/>
          </a:prstGeom>
        </p:spPr>
      </p:pic>
      <p:pic>
        <p:nvPicPr>
          <p:cNvPr id="8" name="Picture 7" descr="Five national partners: National Association of Workforce Development Professionals, Coalition on Adult Basic Education, National Disability Institute, Wireless Infrastructure Association, and FASTPORT">
            <a:extLst>
              <a:ext uri="{FF2B5EF4-FFF2-40B4-BE49-F238E27FC236}">
                <a16:creationId xmlns:a16="http://schemas.microsoft.com/office/drawing/2014/main" id="{5BE37307-D472-5BF7-AC8B-4DFE01164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460" y="2276473"/>
            <a:ext cx="3099645" cy="2227979"/>
          </a:xfrm>
          <a:prstGeom prst="rect">
            <a:avLst/>
          </a:prstGeom>
        </p:spPr>
      </p:pic>
      <p:pic>
        <p:nvPicPr>
          <p:cNvPr id="1026" name="Picture 2" descr="QR code for Center of Excellence Website">
            <a:extLst>
              <a:ext uri="{FF2B5EF4-FFF2-40B4-BE49-F238E27FC236}">
                <a16:creationId xmlns:a16="http://schemas.microsoft.com/office/drawing/2014/main" id="{5D133F86-14F2-6F17-B48B-90D3CFEE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06" y="4587859"/>
            <a:ext cx="1739116" cy="16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201589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3062A-0170-4B6D-D7B7-3DDA877EA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4420"/>
            <a:ext cx="10515600" cy="1325563"/>
          </a:xfrm>
        </p:spPr>
        <p:txBody>
          <a:bodyPr/>
          <a:lstStyle/>
          <a:p>
            <a:r>
              <a:rPr lang="en-US" dirty="0"/>
              <a:t>Key Takeaways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3A4FFCF-F159-2FD3-725A-C30291A61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88300015"/>
              </p:ext>
            </p:extLst>
          </p:nvPr>
        </p:nvGraphicFramePr>
        <p:xfrm>
          <a:off x="838200" y="1709983"/>
          <a:ext cx="665398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Content Placeholder 6" descr="Many hands raising thumbs up">
            <a:extLst>
              <a:ext uri="{FF2B5EF4-FFF2-40B4-BE49-F238E27FC236}">
                <a16:creationId xmlns:a16="http://schemas.microsoft.com/office/drawing/2014/main" id="{BD53042B-1F38-F8BF-E700-4CC0D32813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rcRect/>
          <a:stretch/>
        </p:blipFill>
        <p:spPr>
          <a:xfrm>
            <a:off x="7825063" y="2354375"/>
            <a:ext cx="4274574" cy="2849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BF06DF5-3712-F9B7-D38B-BE909D36F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005470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DA4EF-1B94-015B-EF45-05D5C456B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/>
              </a:rPr>
              <a:t>Desk Tool</a:t>
            </a:r>
            <a:endParaRPr lang="en-US" dirty="0"/>
          </a:p>
        </p:txBody>
      </p:sp>
      <p:pic>
        <p:nvPicPr>
          <p:cNvPr id="6" name="Picture 5" descr="Business Services Representatives Desk Tool">
            <a:extLst>
              <a:ext uri="{FF2B5EF4-FFF2-40B4-BE49-F238E27FC236}">
                <a16:creationId xmlns:a16="http://schemas.microsoft.com/office/drawing/2014/main" id="{5FF4F82C-0AF7-DAE9-FB73-F99BBE351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86" y="1690688"/>
            <a:ext cx="3976357" cy="398748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58621E-182A-4F5C-2574-417E11E5A0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2714" y="2622414"/>
            <a:ext cx="5257800" cy="212403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3200">
                <a:solidFill>
                  <a:schemeClr val="tx1"/>
                </a:solidFill>
                <a:latin typeface="Montserrat Medium"/>
              </a:rPr>
              <a:t>Keep this tool handy as a reminder to work on your partnership with the ATR in your region and/or state.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5547363-178C-FDE9-0CA1-109DDB1C8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8914" y="5131961"/>
            <a:ext cx="5181600" cy="64781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800" dirty="0">
                <a:latin typeface="Montserrat Medium"/>
                <a:hlinkClick r:id="rId4" tooltip="https://dolcoe.safalapps.com/sites/default/files/2024-06/Business%20Services%20Representatives%20Handout.pdf"/>
              </a:rPr>
              <a:t>View the Desk Tool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A4CE5BB-25DB-518D-130A-8E94305AB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94951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FEC5C-3B81-42B8-FD1B-6F616CBE3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3676460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00244-2966-13A3-7D38-C6FA562B2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Save the Date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640160-3CFC-0A8A-D4D6-2AC039FEF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2601" y="1696601"/>
            <a:ext cx="10623061" cy="431226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3800" b="1" dirty="0">
                <a:solidFill>
                  <a:schemeClr val="tx1"/>
                </a:solidFill>
                <a:latin typeface="Montserrat" panose="00000500000000000000" pitchFamily="2" charset="0"/>
              </a:rPr>
              <a:t>Capstone for </a:t>
            </a:r>
            <a:r>
              <a:rPr lang="en-US" sz="3800" b="1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ATRs and BSRs: Collaborating to Expand Registered Apprenticeship</a:t>
            </a:r>
          </a:p>
          <a:p>
            <a:pPr marL="0" indent="0">
              <a:buNone/>
            </a:pPr>
            <a:endParaRPr lang="en-US" sz="900" b="1" i="0" dirty="0">
              <a:solidFill>
                <a:schemeClr val="tx1"/>
              </a:solidFill>
              <a:effectLst/>
              <a:latin typeface="Montserrat" panose="00000500000000000000" pitchFamily="2" charset="0"/>
            </a:endParaRPr>
          </a:p>
          <a:p>
            <a:pPr>
              <a:spcBef>
                <a:spcPts val="1200"/>
              </a:spcBef>
            </a:pPr>
            <a:r>
              <a:rPr lang="en-US" sz="3300" dirty="0">
                <a:solidFill>
                  <a:srgbClr val="232333"/>
                </a:solidFill>
                <a:latin typeface="Montserrat"/>
              </a:rPr>
              <a:t>I</a:t>
            </a:r>
            <a:r>
              <a:rPr lang="en-US" sz="3300" b="0" i="0" dirty="0">
                <a:solidFill>
                  <a:srgbClr val="232333"/>
                </a:solidFill>
                <a:effectLst/>
                <a:latin typeface="Montserrat"/>
              </a:rPr>
              <a:t>nteractive learning from workforce experts</a:t>
            </a:r>
          </a:p>
          <a:p>
            <a:pPr>
              <a:spcBef>
                <a:spcPts val="600"/>
              </a:spcBef>
            </a:pPr>
            <a:r>
              <a:rPr lang="en-US" sz="3300" b="0" i="0" dirty="0">
                <a:solidFill>
                  <a:srgbClr val="232333"/>
                </a:solidFill>
                <a:effectLst/>
                <a:latin typeface="Montserrat"/>
              </a:rPr>
              <a:t>Effective ATR and BSR partnerships</a:t>
            </a:r>
          </a:p>
          <a:p>
            <a:pPr>
              <a:spcBef>
                <a:spcPts val="600"/>
              </a:spcBef>
            </a:pPr>
            <a:r>
              <a:rPr lang="en-US" sz="3300" b="0" i="0" dirty="0">
                <a:solidFill>
                  <a:srgbClr val="232333"/>
                </a:solidFill>
                <a:effectLst/>
                <a:latin typeface="Montserrat"/>
              </a:rPr>
              <a:t>Implement training at the local level</a:t>
            </a:r>
          </a:p>
          <a:p>
            <a:pPr marL="0" indent="0">
              <a:buNone/>
            </a:pPr>
            <a:endParaRPr lang="en-US" dirty="0">
              <a:solidFill>
                <a:srgbClr val="232333"/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en-US" sz="3300" b="1" dirty="0">
                <a:solidFill>
                  <a:srgbClr val="232333"/>
                </a:solidFill>
                <a:latin typeface="Montserrat"/>
              </a:rPr>
              <a:t>June 13</a:t>
            </a:r>
            <a:r>
              <a:rPr lang="en-US" sz="3300" b="1" baseline="30000" dirty="0">
                <a:solidFill>
                  <a:srgbClr val="232333"/>
                </a:solidFill>
                <a:latin typeface="Montserrat"/>
              </a:rPr>
              <a:t>th</a:t>
            </a:r>
            <a:r>
              <a:rPr lang="en-US" sz="3300" b="1" dirty="0">
                <a:solidFill>
                  <a:srgbClr val="232333"/>
                </a:solidFill>
                <a:latin typeface="Montserrat"/>
              </a:rPr>
              <a:t> from 11am-12:30pm ET</a:t>
            </a:r>
            <a:endParaRPr lang="en-US" sz="900" dirty="0">
              <a:solidFill>
                <a:srgbClr val="232333"/>
              </a:solidFill>
              <a:latin typeface="Montserrat"/>
            </a:endParaRPr>
          </a:p>
          <a:p>
            <a:pPr marL="0" indent="0" algn="ctr">
              <a:buNone/>
            </a:pPr>
            <a:endParaRPr lang="en-US" sz="3300" b="1" dirty="0">
              <a:solidFill>
                <a:srgbClr val="232333"/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en-US" sz="3300" b="1" dirty="0">
                <a:solidFill>
                  <a:srgbClr val="232333"/>
                </a:solidFill>
                <a:latin typeface="Montserrat"/>
              </a:rPr>
              <a:t>                                     Scan</a:t>
            </a:r>
            <a:r>
              <a:rPr lang="en-US" sz="3300" b="1" i="0" dirty="0">
                <a:solidFill>
                  <a:srgbClr val="232333"/>
                </a:solidFill>
                <a:effectLst/>
                <a:latin typeface="Montserrat"/>
              </a:rPr>
              <a:t> to Register: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18B8CC-8A93-8DA3-6915-68B121550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96318" y="4515350"/>
            <a:ext cx="1433543" cy="1480738"/>
          </a:xfrm>
          <a:prstGeom prst="rect">
            <a:avLst/>
          </a:prstGeom>
          <a:solidFill>
            <a:srgbClr val="FAAB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QR Code to the registration url for the Capstone of this ATR and BSR Training Series">
            <a:extLst>
              <a:ext uri="{FF2B5EF4-FFF2-40B4-BE49-F238E27FC236}">
                <a16:creationId xmlns:a16="http://schemas.microsoft.com/office/drawing/2014/main" id="{D164DEA0-BEC3-FA08-88E9-6816AAF02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5830" y="4588934"/>
            <a:ext cx="1314518" cy="1333569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1607E52-2FF3-08FB-D8D7-23126B37D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618405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A600A0-DD55-00A4-7C33-B3A024B3C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Become A Center Partner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AFC1CF-BA4B-7BB3-F93F-0E24C4B47F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9818" y="2140337"/>
            <a:ext cx="6497638" cy="3814762"/>
          </a:xfrm>
        </p:spPr>
        <p:txBody>
          <a:bodyPr/>
          <a:lstStyle/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 dirty="0">
                <a:latin typeface="Montserrat" panose="00000500000000000000" pitchFamily="2" charset="0"/>
              </a:rPr>
              <a:t>Receive</a:t>
            </a:r>
            <a:r>
              <a:rPr lang="en-US" sz="2800" dirty="0">
                <a:latin typeface="Montserrat" panose="00000500000000000000" pitchFamily="2" charset="0"/>
              </a:rPr>
              <a:t> no-cost expert TA,  </a:t>
            </a:r>
            <a:br>
              <a:rPr lang="en-US" sz="2800" dirty="0">
                <a:latin typeface="Montserrat" panose="00000500000000000000" pitchFamily="2" charset="0"/>
              </a:rPr>
            </a:br>
            <a:r>
              <a:rPr lang="en-US" sz="2800" dirty="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 dirty="0">
                <a:latin typeface="Montserrat" panose="00000500000000000000" pitchFamily="2" charset="0"/>
              </a:rPr>
              <a:t>Network </a:t>
            </a:r>
            <a:r>
              <a:rPr lang="en-US" sz="2800" dirty="0">
                <a:latin typeface="Montserrat" panose="00000500000000000000" pitchFamily="2" charset="0"/>
              </a:rPr>
              <a:t>with potential </a:t>
            </a:r>
            <a:br>
              <a:rPr lang="en-US" sz="2800" dirty="0">
                <a:latin typeface="Montserrat" panose="00000500000000000000" pitchFamily="2" charset="0"/>
              </a:rPr>
            </a:br>
            <a:r>
              <a:rPr lang="en-US" sz="2800" dirty="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 dirty="0">
                <a:latin typeface="Montserrat" panose="00000500000000000000" pitchFamily="2" charset="0"/>
              </a:rPr>
              <a:t>Be </a:t>
            </a:r>
            <a:r>
              <a:rPr lang="en-US" sz="2800" dirty="0">
                <a:latin typeface="Montserrat" panose="00000500000000000000" pitchFamily="2" charset="0"/>
              </a:rPr>
              <a:t>nationally recognized for </a:t>
            </a:r>
            <a:br>
              <a:rPr lang="en-US" sz="2800" dirty="0">
                <a:latin typeface="Montserrat" panose="00000500000000000000" pitchFamily="2" charset="0"/>
              </a:rPr>
            </a:br>
            <a:r>
              <a:rPr lang="en-US" sz="2800" dirty="0">
                <a:latin typeface="Montserrat" panose="00000500000000000000" pitchFamily="2" charset="0"/>
              </a:rPr>
              <a:t>your work</a:t>
            </a:r>
            <a:endParaRPr lang="en-US" sz="2800" dirty="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607216-6FC9-652F-9ED4-A83F3F6167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Scan for Partner Form</a:t>
            </a:r>
          </a:p>
        </p:txBody>
      </p:sp>
    </p:spTree>
    <p:extLst>
      <p:ext uri="{BB962C8B-B14F-4D97-AF65-F5344CB8AC3E}">
        <p14:creationId xmlns:p14="http://schemas.microsoft.com/office/powerpoint/2010/main" val="15977769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3F99A7-1D36-1E0A-F18B-70630315F3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879475"/>
            <a:ext cx="9959975" cy="7953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15E"/>
                </a:solidFill>
                <a:effectLst/>
                <a:uLnTx/>
                <a:uFillTx/>
                <a:latin typeface="Montserrat Medium" panose="02000505000000020004" pitchFamily="2" charset="77"/>
                <a:ea typeface="+mn-ea"/>
                <a:cs typeface="+mn-cs"/>
              </a:rPr>
              <a:t>THANK YOU FOR JOINING US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884F70-E12F-6972-62F5-991C90F5C10E}"/>
              </a:ext>
            </a:extLst>
          </p:cNvPr>
          <p:cNvSpPr>
            <a:spLocks/>
          </p:cNvSpPr>
          <p:nvPr/>
        </p:nvSpPr>
        <p:spPr>
          <a:xfrm>
            <a:off x="831850" y="1674903"/>
            <a:ext cx="10515600" cy="41574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ontserrat" panose="02000505000000020004" pitchFamily="2" charset="77"/>
                <a:ea typeface="+mj-ea"/>
                <a:cs typeface="+mj-cs"/>
              </a:rPr>
              <a:t>Email us your questions at RA_COE@SafalPartners.com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BC6D76-6797-C7FE-017C-FFAFAB3FA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more information, visit: dolcoe.safalapps.com</a:t>
            </a:r>
          </a:p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89E989D-5130-2B88-80BC-D9727EF54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127786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38A71B-2CF8-AB25-0475-62BC912E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D450A8-70A4-AA50-F7EA-AD6A89BEB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324" y="2047569"/>
            <a:ext cx="6750172" cy="45444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solidFill>
                  <a:schemeClr val="tx1"/>
                </a:solidFill>
                <a:latin typeface="Montserrat Medium"/>
              </a:rPr>
              <a:t>Benefits RA Programs Bring to WIOA's Job Seeker and Business Customers </a:t>
            </a:r>
            <a:endParaRPr lang="en-US" sz="2200">
              <a:solidFill>
                <a:schemeClr val="tx1"/>
              </a:solidFill>
            </a:endParaRPr>
          </a:p>
          <a:p>
            <a:r>
              <a:rPr lang="en-US" sz="2200">
                <a:solidFill>
                  <a:schemeClr val="tx1"/>
                </a:solidFill>
                <a:latin typeface="Montserrat Medium"/>
              </a:rPr>
              <a:t>Framework for ATR and BSR Collaboration</a:t>
            </a:r>
            <a:endParaRPr lang="en-US" sz="2200">
              <a:solidFill>
                <a:schemeClr val="tx1"/>
              </a:solidFill>
            </a:endParaRPr>
          </a:p>
          <a:p>
            <a:r>
              <a:rPr lang="en-US" sz="2200">
                <a:solidFill>
                  <a:schemeClr val="tx1"/>
                </a:solidFill>
                <a:latin typeface="Montserrat Medium"/>
              </a:rPr>
              <a:t>Excellence in Practice: Coordinated Service Delivery in Florida</a:t>
            </a:r>
            <a:endParaRPr lang="en-US" sz="2200">
              <a:solidFill>
                <a:schemeClr val="tx1"/>
              </a:solidFill>
            </a:endParaRPr>
          </a:p>
          <a:p>
            <a:r>
              <a:rPr lang="en-US" sz="2200">
                <a:solidFill>
                  <a:schemeClr val="tx1"/>
                </a:solidFill>
                <a:latin typeface="Montserrat Medium"/>
              </a:rPr>
              <a:t>Assessing and Enhancing Your Collaboration</a:t>
            </a:r>
          </a:p>
          <a:p>
            <a:r>
              <a:rPr lang="en-US" sz="2200">
                <a:solidFill>
                  <a:schemeClr val="tx1"/>
                </a:solidFill>
                <a:latin typeface="Montserrat Medium"/>
              </a:rPr>
              <a:t>Tools and Takeaways</a:t>
            </a:r>
          </a:p>
          <a:p>
            <a:pPr lvl="0"/>
            <a:r>
              <a:rPr lang="en-US" sz="2200" b="0" i="0">
                <a:solidFill>
                  <a:schemeClr val="tx1"/>
                </a:solidFill>
                <a:latin typeface="Montserrat Medium"/>
              </a:rPr>
              <a:t>Q&amp;A</a:t>
            </a:r>
            <a:endParaRPr lang="en-US" sz="2200">
              <a:solidFill>
                <a:schemeClr val="tx1"/>
              </a:solidFill>
              <a:latin typeface="Montserrat Medium"/>
            </a:endParaRPr>
          </a:p>
        </p:txBody>
      </p:sp>
      <p:pic>
        <p:nvPicPr>
          <p:cNvPr id="7" name="Picture Placeholder 6" descr="Center of Excellence logo">
            <a:extLst>
              <a:ext uri="{FF2B5EF4-FFF2-40B4-BE49-F238E27FC236}">
                <a16:creationId xmlns:a16="http://schemas.microsoft.com/office/drawing/2014/main" id="{2913F166-BA2E-7B19-7C29-7550AE6FC0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67" b="-3067"/>
          <a:stretch/>
        </p:blipFill>
        <p:spPr>
          <a:xfrm>
            <a:off x="7588372" y="1725524"/>
            <a:ext cx="4054052" cy="4302746"/>
          </a:xfr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1FFABB-B747-75C1-4FC1-E8A9D8706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278527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2ACF58-834D-0205-3037-28A0DB8F6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#1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D3149F-D8D2-709E-6B76-1FE83905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508" y="1690688"/>
            <a:ext cx="7943095" cy="430249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>
                <a:solidFill>
                  <a:schemeClr val="tx1"/>
                </a:solidFill>
              </a:rPr>
              <a:t>What is your role in the workforce system?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Business Service Representative (BSR)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Workforce partner staff with some BSR responsibility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Montserrat Medium"/>
              </a:rPr>
              <a:t>Apprenticeship Training Representative (ATR)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Montserrat Medium"/>
              </a:rPr>
              <a:t>Apprenticeship Navigator (AN)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Workforce Manager/Administrator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Local Veterans Employment Representative (LVER)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Other</a:t>
            </a:r>
          </a:p>
        </p:txBody>
      </p:sp>
      <p:pic>
        <p:nvPicPr>
          <p:cNvPr id="7" name="Picture Placeholder 6" descr="Person holding out hand">
            <a:extLst>
              <a:ext uri="{FF2B5EF4-FFF2-40B4-BE49-F238E27FC236}">
                <a16:creationId xmlns:a16="http://schemas.microsoft.com/office/drawing/2014/main" id="{53FDD939-B1E5-AE66-69B6-BE230D8B80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547545" y="1791023"/>
            <a:ext cx="2965981" cy="409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A5E558E-61CC-0B87-A757-86F911ACD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770250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9160BF-148F-0B6A-033E-2D635761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3656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Montserrat"/>
              </a:rPr>
              <a:t>Guest Speaker</a:t>
            </a:r>
            <a:endParaRPr lang="en-US" dirty="0"/>
          </a:p>
        </p:txBody>
      </p:sp>
      <p:pic>
        <p:nvPicPr>
          <p:cNvPr id="7" name="Content Placeholder 6" descr="Michael Qualter">
            <a:extLst>
              <a:ext uri="{FF2B5EF4-FFF2-40B4-BE49-F238E27FC236}">
                <a16:creationId xmlns:a16="http://schemas.microsoft.com/office/drawing/2014/main" id="{FC7C841A-1E3D-E7D2-7A32-D7FA51219A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28043" y="2664550"/>
            <a:ext cx="2933851" cy="26734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587F13-123C-3A53-F647-257AE3C84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6646" y="3162368"/>
            <a:ext cx="5181600" cy="2114627"/>
          </a:xfrm>
        </p:spPr>
        <p:txBody>
          <a:bodyPr/>
          <a:lstStyle/>
          <a:p>
            <a:pPr marL="0" indent="0">
              <a:buNone/>
            </a:pPr>
            <a:r>
              <a:rPr lang="en-US" sz="3600" b="1">
                <a:solidFill>
                  <a:srgbClr val="0D274D"/>
                </a:solidFill>
                <a:latin typeface="Montserrat" panose="00000500000000000000" pitchFamily="2" charset="0"/>
              </a:rPr>
              <a:t>Michael </a:t>
            </a:r>
            <a:r>
              <a:rPr lang="en-US" sz="3600" b="1" err="1">
                <a:solidFill>
                  <a:srgbClr val="0D274D"/>
                </a:solidFill>
                <a:latin typeface="Montserrat" panose="00000500000000000000" pitchFamily="2" charset="0"/>
              </a:rPr>
              <a:t>Qualter</a:t>
            </a:r>
            <a:endParaRPr lang="en-US" sz="3600" b="1">
              <a:solidFill>
                <a:srgbClr val="0D274D"/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en-US" sz="2400">
                <a:solidFill>
                  <a:srgbClr val="0D274D"/>
                </a:solidFill>
                <a:latin typeface="Montserrat"/>
                <a:ea typeface="Roboto"/>
              </a:rPr>
              <a:t>Deputy Administrator</a:t>
            </a:r>
          </a:p>
          <a:p>
            <a:pPr marL="0" indent="0">
              <a:buNone/>
            </a:pPr>
            <a:r>
              <a:rPr lang="en-US" sz="2400">
                <a:solidFill>
                  <a:srgbClr val="0D274D"/>
                </a:solidFill>
                <a:latin typeface="Montserrat"/>
                <a:ea typeface="Roboto"/>
              </a:rPr>
              <a:t>Office of Apprenticeship</a:t>
            </a:r>
          </a:p>
          <a:p>
            <a:pPr marL="0" indent="0">
              <a:buNone/>
            </a:pPr>
            <a:r>
              <a:rPr lang="en-US" sz="2400">
                <a:solidFill>
                  <a:srgbClr val="0D274D"/>
                </a:solidFill>
                <a:latin typeface="Montserrat"/>
                <a:ea typeface="Roboto"/>
              </a:rPr>
              <a:t>U.S. Department of Labor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6B13081-530B-6175-F20E-DCC41DBC0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381246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Today’s Presenters</a:t>
            </a:r>
          </a:p>
        </p:txBody>
      </p:sp>
      <p:pic>
        <p:nvPicPr>
          <p:cNvPr id="5" name="Picture 4" descr="Jeffrey Smith">
            <a:extLst>
              <a:ext uri="{FF2B5EF4-FFF2-40B4-BE49-F238E27FC236}">
                <a16:creationId xmlns:a16="http://schemas.microsoft.com/office/drawing/2014/main" id="{34B02E71-FF40-B404-AAF5-D1272F6431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585" y="1881438"/>
            <a:ext cx="2090339" cy="22320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4BCD9B7-4DFA-96F2-3C87-B6AFC5FF5F2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50761" y="4385855"/>
            <a:ext cx="4685263" cy="1468098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>
                <a:solidFill>
                  <a:srgbClr val="0D274D"/>
                </a:solidFill>
                <a:latin typeface="Montserrat"/>
              </a:rPr>
              <a:t>Jeffrey Smith</a:t>
            </a:r>
          </a:p>
          <a:p>
            <a:r>
              <a:rPr lang="en-US" sz="1900" dirty="0">
                <a:solidFill>
                  <a:srgbClr val="0D274D"/>
                </a:solidFill>
                <a:latin typeface="Montserrat"/>
              </a:rPr>
              <a:t>Workforce Liaison / Program Analyst</a:t>
            </a:r>
          </a:p>
          <a:p>
            <a:r>
              <a:rPr lang="en-US" sz="1900" dirty="0">
                <a:solidFill>
                  <a:srgbClr val="0D274D"/>
                </a:solidFill>
                <a:latin typeface="Montserrat"/>
              </a:rPr>
              <a:t>Office of Apprenticeship</a:t>
            </a:r>
          </a:p>
          <a:p>
            <a:r>
              <a:rPr lang="en-US" sz="1900" dirty="0">
                <a:solidFill>
                  <a:srgbClr val="0D274D"/>
                </a:solidFill>
                <a:latin typeface="Montserrat"/>
              </a:rPr>
              <a:t>U.S. Department of Labor</a:t>
            </a:r>
          </a:p>
          <a:p>
            <a:endParaRPr lang="en-US" dirty="0"/>
          </a:p>
        </p:txBody>
      </p:sp>
      <p:pic>
        <p:nvPicPr>
          <p:cNvPr id="18" name="Picture 17" descr="Deb Bennett">
            <a:extLst>
              <a:ext uri="{FF2B5EF4-FFF2-40B4-BE49-F238E27FC236}">
                <a16:creationId xmlns:a16="http://schemas.microsoft.com/office/drawing/2014/main" id="{AA136AE4-956F-0C80-DF44-AFDD3A2CA9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9" b="159"/>
          <a:stretch/>
        </p:blipFill>
        <p:spPr>
          <a:xfrm>
            <a:off x="7814076" y="1892849"/>
            <a:ext cx="2090339" cy="22320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8AEE07D-2AAF-7CEC-AEFA-DC038078499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8538" y="4389905"/>
            <a:ext cx="4685262" cy="1526687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dirty="0">
                <a:solidFill>
                  <a:srgbClr val="0D274D"/>
                </a:solidFill>
                <a:latin typeface="Montserrat"/>
              </a:rPr>
              <a:t>Deb Bennett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rgbClr val="0D274D"/>
                </a:solidFill>
                <a:latin typeface="Montserrat"/>
              </a:rPr>
              <a:t>Vice President of Apprenticeship</a:t>
            </a:r>
          </a:p>
          <a:p>
            <a:pPr>
              <a:defRPr/>
            </a:pPr>
            <a:r>
              <a:rPr lang="en-US" dirty="0">
                <a:solidFill>
                  <a:srgbClr val="0D274D"/>
                </a:solidFill>
                <a:latin typeface="Montserrat"/>
              </a:rPr>
              <a:t>Wireless Infrastructure Association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03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C0C76-C927-309E-DD83-64D19BD58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DD73AE-2C99-F9AD-B6EB-13540AFACA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2438" y="2544763"/>
            <a:ext cx="11287125" cy="1041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The Benefits RA Programs Bring to WIOA's Job Seeker and Business Customers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DF82542-991C-D5F9-0B57-EC71560D556F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61519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C4A697-030D-A37A-9971-1C3AAD1DD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 Helps Advance WIOA Goals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6CDFF-0B97-FF60-A59E-5DCB96519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507" y="2383692"/>
            <a:ext cx="2903621" cy="2952366"/>
          </a:xfrm>
          <a:ln w="28575">
            <a:solidFill>
              <a:srgbClr val="009296"/>
            </a:solidFill>
          </a:ln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700" i="1" baseline="0">
                <a:solidFill>
                  <a:srgbClr val="002060"/>
                </a:solidFill>
              </a:rPr>
              <a:t>Training And Employment Guidance Letter WIOA No. 13-16: </a:t>
            </a:r>
            <a:r>
              <a:rPr lang="en-US" sz="3700" b="1" i="1" baseline="0">
                <a:solidFill>
                  <a:srgbClr val="002060"/>
                </a:solidFill>
              </a:rPr>
              <a:t>Operating Guidance for </a:t>
            </a:r>
            <a:r>
              <a:rPr lang="en-US" sz="3700" b="1" i="1">
                <a:solidFill>
                  <a:srgbClr val="002060"/>
                </a:solidFill>
              </a:rPr>
              <a:t>t</a:t>
            </a:r>
            <a:r>
              <a:rPr lang="en-US" sz="3700" b="1" i="1" baseline="0">
                <a:solidFill>
                  <a:srgbClr val="002060"/>
                </a:solidFill>
              </a:rPr>
              <a:t>he Workforce Innovation and Opportunity Act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4A1615-C19D-D5E2-BBB2-11570AF9A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04568" y="1725524"/>
            <a:ext cx="7993853" cy="4504837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>
                <a:solidFill>
                  <a:schemeClr val="tx1"/>
                </a:solidFill>
                <a:latin typeface="Montserrat Medium"/>
                <a:cs typeface="Segoe UI"/>
              </a:rPr>
              <a:t>Adopting Registered Apprenticeship as a workforce strategy can help advance the goals of WIOA. RA:</a:t>
            </a:r>
          </a:p>
          <a:p>
            <a:pPr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Montserrat Medium"/>
                <a:cs typeface="Segoe UI"/>
              </a:rPr>
              <a:t>Helps meet WIOA Performance Outcomes: employment rate, median earnings, credential attainment, and skill gains.</a:t>
            </a:r>
          </a:p>
          <a:p>
            <a:pPr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Montserrat Medium"/>
                <a:cs typeface="Segoe UI"/>
              </a:rPr>
              <a:t>Gives more individuals on Individual Training Accounts an opportunity to move into living-wage jobs</a:t>
            </a:r>
          </a:p>
          <a:p>
            <a:pPr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Montserrat Medium"/>
                <a:cs typeface="Segoe UI"/>
              </a:rPr>
              <a:t>Can help support Incumbent Worker Training</a:t>
            </a:r>
          </a:p>
          <a:p>
            <a:pPr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Montserrat Medium"/>
                <a:cs typeface="Segoe UI"/>
              </a:rPr>
              <a:t>Can increase the need for and use of On-the-Job Training Contracts</a:t>
            </a:r>
          </a:p>
          <a:p>
            <a:pPr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Montserrat Medium"/>
                <a:cs typeface="Segoe UI"/>
              </a:rPr>
              <a:t>Adds valued trainers to the Eligible Training Provider List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800">
              <a:solidFill>
                <a:srgbClr val="222222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2800">
              <a:solidFill>
                <a:srgbClr val="222222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800">
              <a:solidFill>
                <a:srgbClr val="222222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800">
              <a:solidFill>
                <a:srgbClr val="222222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2800">
              <a:solidFill>
                <a:srgbClr val="222222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800" i="1">
              <a:solidFill>
                <a:srgbClr val="22222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E61CC5-39A9-5101-5040-F4FC6389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480182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00f82b-dce9-458f-ab1d-1c5fd145e219">
      <Terms xmlns="http://schemas.microsoft.com/office/infopath/2007/PartnerControls"/>
    </lcf76f155ced4ddcb4097134ff3c332f>
    <TaxCatchAll xmlns="4cd59d27-ca2b-4708-b9c7-7fa281384922" xsi:nil="true"/>
    <SharedWithUsers xmlns="4cd59d27-ca2b-4708-b9c7-7fa281384922">
      <UserInfo>
        <DisplayName>Mukta Pandit</DisplayName>
        <AccountId>52</AccountId>
        <AccountType/>
      </UserInfo>
      <UserInfo>
        <DisplayName>Audrey Theis</DisplayName>
        <AccountId>2191</AccountId>
        <AccountType/>
      </UserInfo>
      <UserInfo>
        <DisplayName>Deb Bennett</DisplayName>
        <AccountId>448</AccountId>
        <AccountType/>
      </UserInfo>
    </SharedWithUsers>
    <_Flow_SignoffStatus xmlns="2f00f82b-dce9-458f-ab1d-1c5fd145e219" xsi:nil="true"/>
    <ClassificationLevel xmlns="2f00f82b-dce9-458f-ab1d-1c5fd145e21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5DFDB39333340A6C821E1EFAF7E53" ma:contentTypeVersion="17" ma:contentTypeDescription="Create a new document." ma:contentTypeScope="" ma:versionID="3ac759074c6a86585099b25e885aa940">
  <xsd:schema xmlns:xsd="http://www.w3.org/2001/XMLSchema" xmlns:xs="http://www.w3.org/2001/XMLSchema" xmlns:p="http://schemas.microsoft.com/office/2006/metadata/properties" xmlns:ns2="2f00f82b-dce9-458f-ab1d-1c5fd145e219" xmlns:ns3="4cd59d27-ca2b-4708-b9c7-7fa281384922" targetNamespace="http://schemas.microsoft.com/office/2006/metadata/properties" ma:root="true" ma:fieldsID="3663b68fabe1147433f80d2870c2f93c" ns2:_="" ns3:_="">
    <xsd:import namespace="2f00f82b-dce9-458f-ab1d-1c5fd145e219"/>
    <xsd:import namespace="4cd59d27-ca2b-4708-b9c7-7fa281384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ClassificationLeve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f82b-dce9-458f-ab1d-1c5fd145e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ClassificationLevel" ma:index="23" nillable="true" ma:displayName="Classification Level" ma:format="Dropdown" ma:internalName="ClassificationLevel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59d27-ca2b-4708-b9c7-7fa2813849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87ad012-c776-41ed-a0f8-f6cf97c34fbd}" ma:internalName="TaxCatchAll" ma:showField="CatchAllData" ma:web="4cd59d27-ca2b-4708-b9c7-7fa281384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E31030-0F86-49B6-8F64-CD211F09BA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73452F-5C8F-425C-B03A-6F781C54F726}">
  <ds:schemaRefs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2f00f82b-dce9-458f-ab1d-1c5fd145e219"/>
    <ds:schemaRef ds:uri="4cd59d27-ca2b-4708-b9c7-7fa281384922"/>
    <ds:schemaRef ds:uri="http://schemas.openxmlformats.org/package/2006/metadata/core-properties"/>
    <ds:schemaRef ds:uri="http://www.w3.org/XML/1998/namespace"/>
    <ds:schemaRef ds:uri="http://purl.org/dc/elements/1.1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0B7D76C-A384-489F-AA15-FFE892943E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00f82b-dce9-458f-ab1d-1c5fd145e219"/>
    <ds:schemaRef ds:uri="4cd59d27-ca2b-4708-b9c7-7fa2813849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4550</TotalTime>
  <Words>1777</Words>
  <Application>Microsoft Office PowerPoint</Application>
  <PresentationFormat>Widescreen</PresentationFormat>
  <Paragraphs>331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Calibri</vt:lpstr>
      <vt:lpstr>Calibri Light</vt:lpstr>
      <vt:lpstr>Courier New</vt:lpstr>
      <vt:lpstr>Montserrat</vt:lpstr>
      <vt:lpstr>Montserrat Medium</vt:lpstr>
      <vt:lpstr>Montserrat SemiBold</vt:lpstr>
      <vt:lpstr>Segoe UI</vt:lpstr>
      <vt:lpstr>Wingdings</vt:lpstr>
      <vt:lpstr>Office Theme</vt:lpstr>
      <vt:lpstr>Making Apprenticeship Central to WIOA Business Services</vt:lpstr>
      <vt:lpstr>Moderator</vt:lpstr>
      <vt:lpstr>Center of Excellence Overview</vt:lpstr>
      <vt:lpstr>Agenda</vt:lpstr>
      <vt:lpstr>Poll #1</vt:lpstr>
      <vt:lpstr>Guest Speaker</vt:lpstr>
      <vt:lpstr>Today’s Presenters</vt:lpstr>
      <vt:lpstr>The Benefits RA Programs Bring to WIOA's Job Seeker and Business Customers </vt:lpstr>
      <vt:lpstr>RA Helps Advance WIOA Goals</vt:lpstr>
      <vt:lpstr>Sharing These Benefits with Businesses</vt:lpstr>
      <vt:lpstr>Employers Report Indirect Benefits</vt:lpstr>
      <vt:lpstr>ATRs Complement the Work of BSRs</vt:lpstr>
      <vt:lpstr>Framework for ATR and BSR Collaboration</vt:lpstr>
      <vt:lpstr>Excellence in Practice: Brevard County, Florida  Making Apprenticeship Central  to WIOA Business Services</vt:lpstr>
      <vt:lpstr>Guest Speakers</vt:lpstr>
      <vt:lpstr>From Business Liaison to Apprenticeship Navigator</vt:lpstr>
      <vt:lpstr>The BSR:  When a Local WDB does not have the AN Position</vt:lpstr>
      <vt:lpstr>Coordinated Service Delivery Efforts</vt:lpstr>
      <vt:lpstr>An RA-Focused BSR Plus an ATR Yields Great Results</vt:lpstr>
      <vt:lpstr>Business Engagement Tips</vt:lpstr>
      <vt:lpstr>Challenges To Triumphs</vt:lpstr>
      <vt:lpstr>Lessons Learned</vt:lpstr>
      <vt:lpstr>Words of Wisdom </vt:lpstr>
      <vt:lpstr>Assessing and Enhancing Collaboration</vt:lpstr>
      <vt:lpstr>Levels of Interaction – Three Cs</vt:lpstr>
      <vt:lpstr>Poll #2</vt:lpstr>
      <vt:lpstr>Tips for Moving to the Next Level of Interaction</vt:lpstr>
      <vt:lpstr>Poll #3 </vt:lpstr>
      <vt:lpstr>Poll #4 </vt:lpstr>
      <vt:lpstr>Key Takeaways</vt:lpstr>
      <vt:lpstr>Desk Tool</vt:lpstr>
      <vt:lpstr>Questions and Answers</vt:lpstr>
      <vt:lpstr>Save the Date</vt:lpstr>
      <vt:lpstr>Become A Center Partner</vt:lpstr>
      <vt:lpstr>THANK YOU FOR JOINING US</vt:lpstr>
    </vt:vector>
  </TitlesOfParts>
  <Manager>Judy Blanchard</Manager>
  <Company>Safal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Industry and Workforce: Making Apprenticeship Central to WIOA Business Services</dc:title>
  <dc:subject>Business Services Representatives</dc:subject>
  <dc:creator>Jana Bauer</dc:creator>
  <cp:keywords>Business Services Representatives, Apprenticeship Training Representatives, Registered Apprenticeship</cp:keywords>
  <cp:lastModifiedBy>Leah Mcdonagh</cp:lastModifiedBy>
  <cp:revision>24</cp:revision>
  <dcterms:created xsi:type="dcterms:W3CDTF">2022-12-02T14:40:35Z</dcterms:created>
  <dcterms:modified xsi:type="dcterms:W3CDTF">2025-03-04T19:00:37Z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  <property fmtid="{D5CDD505-2E9C-101B-9397-08002B2CF9AE}" pid="3" name="MediaServiceImageTags">
    <vt:lpwstr/>
  </property>
</Properties>
</file>