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1" r:id="rId5"/>
  </p:sldMasterIdLst>
  <p:notesMasterIdLst>
    <p:notesMasterId r:id="rId40"/>
  </p:notesMasterIdLst>
  <p:sldIdLst>
    <p:sldId id="256" r:id="rId6"/>
    <p:sldId id="1737" r:id="rId7"/>
    <p:sldId id="262" r:id="rId8"/>
    <p:sldId id="270" r:id="rId9"/>
    <p:sldId id="275" r:id="rId10"/>
    <p:sldId id="2147327175" r:id="rId11"/>
    <p:sldId id="2147327139" r:id="rId12"/>
    <p:sldId id="2147327176" r:id="rId13"/>
    <p:sldId id="277" r:id="rId14"/>
    <p:sldId id="2147327177" r:id="rId15"/>
    <p:sldId id="2147327178" r:id="rId16"/>
    <p:sldId id="278" r:id="rId17"/>
    <p:sldId id="280" r:id="rId18"/>
    <p:sldId id="2147327180" r:id="rId19"/>
    <p:sldId id="258" r:id="rId20"/>
    <p:sldId id="281" r:id="rId21"/>
    <p:sldId id="949" r:id="rId22"/>
    <p:sldId id="2147327179" r:id="rId23"/>
    <p:sldId id="2147327136" r:id="rId24"/>
    <p:sldId id="279" r:id="rId25"/>
    <p:sldId id="2147327100" r:id="rId26"/>
    <p:sldId id="2147327173" r:id="rId27"/>
    <p:sldId id="2147327002" r:id="rId28"/>
    <p:sldId id="2147327090" r:id="rId29"/>
    <p:sldId id="950" r:id="rId30"/>
    <p:sldId id="2147327021" r:id="rId31"/>
    <p:sldId id="2147327092" r:id="rId32"/>
    <p:sldId id="261" r:id="rId33"/>
    <p:sldId id="952" r:id="rId34"/>
    <p:sldId id="264" r:id="rId35"/>
    <p:sldId id="953" r:id="rId36"/>
    <p:sldId id="2147327174" r:id="rId37"/>
    <p:sldId id="2147327181"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C3F97-8889-5660-5242-AD1A790FEB85}" name="Cosentino, Victoria - ETA" initials="CE" userId="S::cosentino.victoria@dol.gov::fe2dfcfc-86b7-45d2-828d-ad441dc0425b"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1B0B61"/>
    <a:srgbClr val="FA5333"/>
    <a:srgbClr val="FAAB1C"/>
    <a:srgbClr val="009296"/>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FF785-DCA5-FC57-6BF8-A015D7BF3F96}" v="54" dt="2025-03-04T19:17:12.586"/>
    <p1510:client id="{75793718-6EF2-410E-B6BF-EA8D1CD17855}" v="117" dt="2025-03-05T16:51:10.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52" autoAdjust="0"/>
  </p:normalViewPr>
  <p:slideViewPr>
    <p:cSldViewPr snapToGrid="0">
      <p:cViewPr varScale="1">
        <p:scale>
          <a:sx n="84" d="100"/>
          <a:sy n="84" d="100"/>
        </p:scale>
        <p:origin x="76" y="468"/>
      </p:cViewPr>
      <p:guideLst/>
    </p:cSldViewPr>
  </p:slideViewPr>
  <p:outlineViewPr>
    <p:cViewPr>
      <p:scale>
        <a:sx n="33" d="100"/>
        <a:sy n="33" d="100"/>
      </p:scale>
      <p:origin x="0" y="-318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a typeface="Calibri"/>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44217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7537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733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94403D74-58D4-1B4C-8886-C4F0B95FC4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017E9AB9-1FE6-4245-8595-40063BA8E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Calibri Light" panose="020F0302020204030204" pitchFamily="34" charset="0"/>
            </a:endParaRPr>
          </a:p>
        </p:txBody>
      </p:sp>
      <p:sp>
        <p:nvSpPr>
          <p:cNvPr id="112643" name="Slide Number Placeholder 3">
            <a:extLst>
              <a:ext uri="{FF2B5EF4-FFF2-40B4-BE49-F238E27FC236}">
                <a16:creationId xmlns:a16="http://schemas.microsoft.com/office/drawing/2014/main" id="{B12F9FC6-43C4-7A4D-8C1B-C5A0C50CE3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eaLnBrk="0" fontAlgn="base" hangingPunct="0">
              <a:spcBef>
                <a:spcPct val="0"/>
              </a:spcBef>
              <a:spcAft>
                <a:spcPct val="0"/>
              </a:spcAft>
              <a:defRPr sz="3600">
                <a:solidFill>
                  <a:schemeClr val="tx1"/>
                </a:solidFill>
                <a:latin typeface="Lato Light" panose="020F0302020204030203" pitchFamily="34" charset="77"/>
              </a:defRPr>
            </a:lvl6pPr>
            <a:lvl7pPr marL="2971800" indent="-228600" defTabSz="1827213" eaLnBrk="0" fontAlgn="base" hangingPunct="0">
              <a:spcBef>
                <a:spcPct val="0"/>
              </a:spcBef>
              <a:spcAft>
                <a:spcPct val="0"/>
              </a:spcAft>
              <a:defRPr sz="3600">
                <a:solidFill>
                  <a:schemeClr val="tx1"/>
                </a:solidFill>
                <a:latin typeface="Lato Light" panose="020F0302020204030203" pitchFamily="34" charset="77"/>
              </a:defRPr>
            </a:lvl7pPr>
            <a:lvl8pPr marL="3429000" indent="-228600" defTabSz="1827213" eaLnBrk="0" fontAlgn="base" hangingPunct="0">
              <a:spcBef>
                <a:spcPct val="0"/>
              </a:spcBef>
              <a:spcAft>
                <a:spcPct val="0"/>
              </a:spcAft>
              <a:defRPr sz="3600">
                <a:solidFill>
                  <a:schemeClr val="tx1"/>
                </a:solidFill>
                <a:latin typeface="Lato Light" panose="020F0302020204030203" pitchFamily="34" charset="77"/>
              </a:defRPr>
            </a:lvl8pPr>
            <a:lvl9pPr marL="3886200" indent="-228600" defTabSz="1827213" eaLnBrk="0" fontAlgn="base" hangingPunct="0">
              <a:spcBef>
                <a:spcPct val="0"/>
              </a:spcBef>
              <a:spcAft>
                <a:spcPct val="0"/>
              </a:spcAft>
              <a:defRPr sz="3600">
                <a:solidFill>
                  <a:schemeClr val="tx1"/>
                </a:solidFill>
                <a:latin typeface="Lato Light" panose="020F0302020204030203" pitchFamily="34" charset="77"/>
              </a:defRPr>
            </a:lvl9pPr>
          </a:lstStyle>
          <a:p>
            <a:fld id="{CD0E0748-B599-2942-A731-1E8AE43D27CC}" type="slidenum">
              <a:rPr lang="en-US" altLang="en-US" sz="1200">
                <a:latin typeface="Calibri Light" panose="020F0302020204030204" pitchFamily="34" charset="0"/>
              </a:rPr>
              <a:pPr/>
              <a:t>24</a:t>
            </a:fld>
            <a:endParaRPr lang="en-US" altLang="en-US" sz="1200">
              <a:latin typeface="Calibri Light" panose="020F0302020204030204" pitchFamily="34" charset="0"/>
            </a:endParaRPr>
          </a:p>
        </p:txBody>
      </p:sp>
    </p:spTree>
    <p:extLst>
      <p:ext uri="{BB962C8B-B14F-4D97-AF65-F5344CB8AC3E}">
        <p14:creationId xmlns:p14="http://schemas.microsoft.com/office/powerpoint/2010/main" val="221678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26</a:t>
            </a:fld>
            <a:endParaRPr lang="en-US" altLang="en-US"/>
          </a:p>
        </p:txBody>
      </p:sp>
    </p:spTree>
    <p:extLst>
      <p:ext uri="{BB962C8B-B14F-4D97-AF65-F5344CB8AC3E}">
        <p14:creationId xmlns:p14="http://schemas.microsoft.com/office/powerpoint/2010/main" val="104190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33</a:t>
            </a:fld>
            <a:endParaRPr lang="en-US"/>
          </a:p>
        </p:txBody>
      </p:sp>
    </p:spTree>
    <p:extLst>
      <p:ext uri="{BB962C8B-B14F-4D97-AF65-F5344CB8AC3E}">
        <p14:creationId xmlns:p14="http://schemas.microsoft.com/office/powerpoint/2010/main" val="2865370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a typeface="Calibri"/>
              <a:cs typeface="Calibri" panose="020F0502020204030204"/>
            </a:endParaRPr>
          </a:p>
          <a:p>
            <a:endParaRPr lang="en-US" b="1">
              <a:ea typeface="Calibri"/>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2</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5</a:t>
            </a:fld>
            <a:endParaRPr lang="en-US"/>
          </a:p>
        </p:txBody>
      </p:sp>
    </p:spTree>
    <p:extLst>
      <p:ext uri="{BB962C8B-B14F-4D97-AF65-F5344CB8AC3E}">
        <p14:creationId xmlns:p14="http://schemas.microsoft.com/office/powerpoint/2010/main" val="284240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6</a:t>
            </a:fld>
            <a:endParaRPr lang="en-US"/>
          </a:p>
        </p:txBody>
      </p:sp>
    </p:spTree>
    <p:extLst>
      <p:ext uri="{BB962C8B-B14F-4D97-AF65-F5344CB8AC3E}">
        <p14:creationId xmlns:p14="http://schemas.microsoft.com/office/powerpoint/2010/main" val="53308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64365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23A065C-B80E-48DC-A7B0-BB9DB5DE175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8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10209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Times New Roman"/>
              <a:ea typeface="Calibri"/>
              <a:cs typeface="Times New Roman"/>
            </a:endParaRPr>
          </a:p>
          <a:p>
            <a:endParaRPr lang="en-US" sz="1200" kern="1200">
              <a:solidFill>
                <a:schemeClr val="tx1"/>
              </a:solidFill>
              <a:effectLst/>
              <a:latin typeface="Calibri Ligh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74109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0946CCA-14C1-DA5B-CDB2-56DFE64C3226}"/>
              </a:ext>
            </a:extLst>
          </p:cNvPr>
          <p:cNvSpPr>
            <a:spLocks noGrp="1"/>
          </p:cNvSpPr>
          <p:nvPr>
            <p:ph type="body" sz="quarter" idx="17"/>
          </p:nvPr>
        </p:nvSpPr>
        <p:spPr>
          <a:xfrm>
            <a:off x="914400" y="2325688"/>
            <a:ext cx="6578600" cy="3490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34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476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5181600"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5181600" cy="96745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
        <p:nvSpPr>
          <p:cNvPr id="22" name="Text Placeholder 21">
            <a:extLst>
              <a:ext uri="{FF2B5EF4-FFF2-40B4-BE49-F238E27FC236}">
                <a16:creationId xmlns:a16="http://schemas.microsoft.com/office/drawing/2014/main" id="{D51E36FA-12D2-C131-F0E8-83C389C4280A}"/>
              </a:ext>
            </a:extLst>
          </p:cNvPr>
          <p:cNvSpPr>
            <a:spLocks noGrp="1"/>
          </p:cNvSpPr>
          <p:nvPr>
            <p:ph type="body" sz="quarter" idx="21"/>
          </p:nvPr>
        </p:nvSpPr>
        <p:spPr>
          <a:xfrm>
            <a:off x="581024" y="5451475"/>
            <a:ext cx="4727349"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9E022170-D80A-A74D-F85C-B58E6AD45194}"/>
              </a:ext>
            </a:extLst>
          </p:cNvPr>
          <p:cNvSpPr>
            <a:spLocks noGrp="1"/>
          </p:cNvSpPr>
          <p:nvPr>
            <p:ph type="body" sz="quarter" idx="22"/>
          </p:nvPr>
        </p:nvSpPr>
        <p:spPr>
          <a:xfrm>
            <a:off x="581025" y="4933950"/>
            <a:ext cx="4967288" cy="73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686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5"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5"/>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r>
              <a:rPr lang="en-NZ"/>
              <a:t>SECTION XX</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400"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5323" y="657649"/>
            <a:ext cx="2645312" cy="366980"/>
          </a:xfrm>
          <a:prstGeom prst="rect">
            <a:avLst/>
          </a:prstGeom>
        </p:spPr>
      </p:pic>
    </p:spTree>
    <p:extLst>
      <p:ext uri="{BB962C8B-B14F-4D97-AF65-F5344CB8AC3E}">
        <p14:creationId xmlns:p14="http://schemas.microsoft.com/office/powerpoint/2010/main" val="170887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494268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7943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1"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7"/>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2" y="556050"/>
            <a:ext cx="6217581"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6"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455363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0" y="14480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0" y="14471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711490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8825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415610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06019074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1"/>
            <a:ext cx="10678512"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32439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5"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7"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7" y="1371212"/>
            <a:ext cx="6414625"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7142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Footer Information</a:t>
            </a:r>
          </a:p>
        </p:txBody>
      </p:sp>
      <p:sp>
        <p:nvSpPr>
          <p:cNvPr id="4" name="Date Placeholder 3"/>
          <p:cNvSpPr>
            <a:spLocks noGrp="1"/>
          </p:cNvSpPr>
          <p:nvPr>
            <p:ph type="dt" sz="half" idx="10"/>
          </p:nvPr>
        </p:nvSpPr>
        <p:spPr/>
        <p:txBody>
          <a:bodyPr/>
          <a:lstStyle/>
          <a:p>
            <a:fld id="{ABFC42FE-CDFC-416E-A71B-AE2AEF31CAE0}" type="datetime1">
              <a:rPr lang="en-US" smtClean="0"/>
              <a:t>3/4/2025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06689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102129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262403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2205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5181600"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5181600" cy="96745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7219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3/4/2025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0.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51" r:id="rId5"/>
    <p:sldLayoutId id="2147483662" r:id="rId6"/>
    <p:sldLayoutId id="2147483752" r:id="rId7"/>
    <p:sldLayoutId id="2147483664" r:id="rId8"/>
    <p:sldLayoutId id="2147483654" r:id="rId9"/>
    <p:sldLayoutId id="2147483655" r:id="rId10"/>
    <p:sldLayoutId id="2147483663" r:id="rId11"/>
    <p:sldLayoutId id="2147483660" r:id="rId12"/>
    <p:sldLayoutId id="2147483661" r:id="rId13"/>
    <p:sldLayoutId id="2147483656" r:id="rId14"/>
    <p:sldLayoutId id="2147483657" r:id="rId15"/>
    <p:sldLayoutId id="2147483658" r:id="rId16"/>
    <p:sldLayoutId id="2147483659" r:id="rId17"/>
    <p:sldLayoutId id="2147483684" r:id="rId18"/>
    <p:sldLayoutId id="2147483749" r:id="rId19"/>
    <p:sldLayoutId id="2147483753"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483646" y="6363468"/>
            <a:ext cx="1865599" cy="258812"/>
          </a:xfrm>
          <a:prstGeom prst="rect">
            <a:avLst/>
          </a:prstGeom>
        </p:spPr>
      </p:pic>
    </p:spTree>
    <p:extLst>
      <p:ext uri="{BB962C8B-B14F-4D97-AF65-F5344CB8AC3E}">
        <p14:creationId xmlns:p14="http://schemas.microsoft.com/office/powerpoint/2010/main" val="39867825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defTabSz="914126" rtl="0" eaLnBrk="1" latinLnBrk="0" hangingPunct="1">
        <a:lnSpc>
          <a:spcPct val="90000"/>
        </a:lnSpc>
        <a:spcBef>
          <a:spcPct val="0"/>
        </a:spcBef>
        <a:buNone/>
        <a:defRPr sz="4399"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jpe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sv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1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emf"/></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svg"/></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notesSlide" Target="../notesSlides/notesSlide7.xml"/><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notesSlide" Target="../notesSlides/notesSlide8.xml"/><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10.png"/><Relationship Id="rId2" Type="http://schemas.openxmlformats.org/officeDocument/2006/relationships/slideLayout" Target="../slideLayouts/slideLayout2.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tags" Target="../tags/tag2.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hyperlink" Target="https://www.apprenticeship.gov/sites/default/files/IndFS-RAIndustryInterm-072023-508a.pdf" TargetMode="External"/><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hyperlink" Target="https://www.apprenticeship.gov/apprenticeship-ambassador-initiativ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www.apprenticeship.gov/apprentice-trailblazer-initiative/first-cohort-of-apprentice-trailblazer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pprenticeship.gov/youth-apprenticeship-week"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3" Type="http://schemas.openxmlformats.org/officeDocument/2006/relationships/hyperlink" Target="https://www.apprenticeship.gov/investments-tax-credits-and-tuition-support/open-funding-opportunities" TargetMode="External"/><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hyperlink" Target="https://www.apprenticeship.gov/investments-tax-credits-and-tuition-support/awardee-search" TargetMode="External"/><Relationship Id="rId4" Type="http://schemas.openxmlformats.org/officeDocument/2006/relationships/image" Target="../media/image10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apprenticeship.gov/sites/default/files/DOL_IndustryFactsheet_AboutUs_v16%20%281%29.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071113" y="1561619"/>
            <a:ext cx="10515600" cy="2608045"/>
          </a:xfrm>
        </p:spPr>
        <p:txBody>
          <a:bodyPr>
            <a:normAutofit/>
          </a:bodyPr>
          <a:lstStyle/>
          <a:p>
            <a:pPr algn="ctr"/>
            <a:r>
              <a:rPr lang="en-US" dirty="0">
                <a:solidFill>
                  <a:schemeClr val="bg1"/>
                </a:solidFill>
              </a:rPr>
              <a:t>Understanding Registered Apprenticeship as a </a:t>
            </a:r>
            <a:br>
              <a:rPr lang="en-US" dirty="0">
                <a:solidFill>
                  <a:schemeClr val="bg1"/>
                </a:solidFill>
              </a:rPr>
            </a:br>
            <a:r>
              <a:rPr lang="en-US" dirty="0">
                <a:solidFill>
                  <a:schemeClr val="bg1"/>
                </a:solidFill>
              </a:rPr>
              <a:t>Business Services Opportunity</a:t>
            </a:r>
            <a:br>
              <a:rPr lang="en-US" dirty="0">
                <a:solidFill>
                  <a:schemeClr val="bg1"/>
                </a:solidFill>
              </a:rPr>
            </a:br>
            <a:endParaRPr lang="en-US" dirty="0">
              <a:solidFill>
                <a:schemeClr val="bg1"/>
              </a:solidFill>
            </a:endParaRP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537494" y="5106988"/>
            <a:ext cx="2812631" cy="874457"/>
          </a:xfrm>
        </p:spPr>
        <p:txBody>
          <a:bodyPr/>
          <a:lstStyle/>
          <a:p>
            <a:pPr algn="ctr"/>
            <a:r>
              <a:rPr lang="en-US" dirty="0"/>
              <a:t>Session I</a:t>
            </a:r>
          </a:p>
          <a:p>
            <a:pPr algn="ctr"/>
            <a:r>
              <a:rPr lang="en-US" dirty="0"/>
              <a:t>April 23, 2024</a:t>
            </a:r>
          </a:p>
        </p:txBody>
      </p:sp>
      <p:sp>
        <p:nvSpPr>
          <p:cNvPr id="5" name="TextBox 4">
            <a:extLst>
              <a:ext uri="{FF2B5EF4-FFF2-40B4-BE49-F238E27FC236}">
                <a16:creationId xmlns:a16="http://schemas.microsoft.com/office/drawing/2014/main" id="{B1127907-EDB3-9E33-F0B6-49A9397E800D}"/>
              </a:ext>
            </a:extLst>
          </p:cNvPr>
          <p:cNvSpPr txBox="1"/>
          <p:nvPr/>
        </p:nvSpPr>
        <p:spPr>
          <a:xfrm>
            <a:off x="2659902" y="876555"/>
            <a:ext cx="7338022" cy="769441"/>
          </a:xfrm>
          <a:prstGeom prst="rect">
            <a:avLst/>
          </a:prstGeom>
          <a:noFill/>
        </p:spPr>
        <p:txBody>
          <a:bodyPr wrap="square" rtlCol="0">
            <a:spAutoFit/>
          </a:bodyPr>
          <a:lstStyle/>
          <a:p>
            <a:pPr algn="ctr"/>
            <a:r>
              <a:rPr lang="en-US" sz="4400" b="1" i="1">
                <a:solidFill>
                  <a:schemeClr val="bg1"/>
                </a:solidFill>
                <a:latin typeface="Montserrat" panose="02000505000000020004" pitchFamily="2" charset="77"/>
              </a:rPr>
              <a:t>Industry and Workforce</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85">
            <a:extLst>
              <a:ext uri="{FF2B5EF4-FFF2-40B4-BE49-F238E27FC236}">
                <a16:creationId xmlns:a16="http://schemas.microsoft.com/office/drawing/2014/main" id="{37C7EC90-AFB0-4697-F580-F870174F059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14" r="532" b="574"/>
          <a:stretch/>
        </p:blipFill>
        <p:spPr>
          <a:xfrm rot="5400000">
            <a:off x="2667003" y="-2665414"/>
            <a:ext cx="6857999" cy="12188827"/>
          </a:xfrm>
          <a:prstGeom prst="rect">
            <a:avLst/>
          </a:prstGeom>
        </p:spPr>
      </p:pic>
      <p:sp>
        <p:nvSpPr>
          <p:cNvPr id="34" name="Rectangle 33" descr="Agriculture, Healthcare, Cybersercurity, Biotechnology, Transportation, Construction, Energy, Hospitality, Financial Services, Information Technology, Education, Advanced Manufacturing, Critical Supply Chain, Infrastructure, Engineering, Telecommunications">
            <a:extLst>
              <a:ext uri="{FF2B5EF4-FFF2-40B4-BE49-F238E27FC236}">
                <a16:creationId xmlns:a16="http://schemas.microsoft.com/office/drawing/2014/main" id="{15777F37-94A0-FC7A-BAEA-363A39095375}"/>
              </a:ext>
              <a:ext uri="{C183D7F6-B498-43B3-948B-1728B52AA6E4}">
                <adec:decorative xmlns:adec="http://schemas.microsoft.com/office/drawing/2017/decorative" val="0"/>
              </a:ext>
            </a:extLst>
          </p:cNvPr>
          <p:cNvSpPr/>
          <p:nvPr/>
        </p:nvSpPr>
        <p:spPr>
          <a:xfrm>
            <a:off x="648413" y="828742"/>
            <a:ext cx="10879138" cy="5298565"/>
          </a:xfrm>
          <a:prstGeom prst="rect">
            <a:avLst/>
          </a:prstGeom>
          <a:solidFill>
            <a:schemeClr val="bg1">
              <a:alpha val="90000"/>
            </a:schemeClr>
          </a:solidFill>
          <a:ln>
            <a:noFill/>
          </a:ln>
          <a:effectLst>
            <a:outerShdw blurRad="50800" dist="38100" dir="2700000" sx="60000" sy="6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217">
              <a:defRPr/>
            </a:pPr>
            <a:endParaRPr lang="en-US" sz="3000">
              <a:solidFill>
                <a:srgbClr val="FFFFFF"/>
              </a:solidFill>
              <a:latin typeface="Montserrat Light" charset="0"/>
            </a:endParaRPr>
          </a:p>
        </p:txBody>
      </p:sp>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839570" y="1535232"/>
            <a:ext cx="10675731" cy="507831"/>
          </a:xfrm>
        </p:spPr>
        <p:txBody>
          <a:bodyPr/>
          <a:lstStyle/>
          <a:p>
            <a:pPr algn="ctr"/>
            <a:r>
              <a:rPr lang="en-US" sz="3000" dirty="0"/>
              <a:t>A WIDE RANGE OF INDUSTRIES</a:t>
            </a: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6539" y="4012607"/>
            <a:ext cx="572073" cy="572073"/>
          </a:xfrm>
          <a:prstGeom prst="rect">
            <a:avLst/>
          </a:prstGeom>
        </p:spPr>
      </p:pic>
      <p:grpSp>
        <p:nvGrpSpPr>
          <p:cNvPr id="39" name="Group 38">
            <a:extLst>
              <a:ext uri="{FF2B5EF4-FFF2-40B4-BE49-F238E27FC236}">
                <a16:creationId xmlns:a16="http://schemas.microsoft.com/office/drawing/2014/main" id="{36732591-4BB8-4CC4-A09E-16A373505462}"/>
              </a:ext>
              <a:ext uri="{C183D7F6-B498-43B3-948B-1728B52AA6E4}">
                <adec:decorative xmlns:adec="http://schemas.microsoft.com/office/drawing/2017/decorative" val="1"/>
              </a:ext>
            </a:extLst>
          </p:cNvPr>
          <p:cNvGrpSpPr/>
          <p:nvPr/>
        </p:nvGrpSpPr>
        <p:grpSpPr>
          <a:xfrm>
            <a:off x="876212" y="2587977"/>
            <a:ext cx="10597708" cy="2589380"/>
            <a:chOff x="876212" y="2587977"/>
            <a:chExt cx="10597708" cy="2589380"/>
          </a:xfrm>
        </p:grpSpPr>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0799" y="2706983"/>
              <a:ext cx="594360" cy="601666"/>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5436" y="2739329"/>
              <a:ext cx="416830" cy="458513"/>
            </a:xfrm>
            <a:prstGeom prst="rect">
              <a:avLst/>
            </a:prstGeom>
          </p:spPr>
        </p:pic>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54242" y="2694555"/>
              <a:ext cx="467371" cy="467371"/>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33029" y="2587977"/>
              <a:ext cx="594360" cy="594360"/>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60232" y="3956913"/>
              <a:ext cx="518424" cy="518424"/>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384853" y="3903429"/>
              <a:ext cx="718108" cy="718108"/>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75481" y="4006691"/>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99862" y="4015714"/>
              <a:ext cx="524864" cy="524864"/>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71540" y="4064336"/>
              <a:ext cx="524864" cy="524864"/>
            </a:xfrm>
            <a:prstGeom prst="rect">
              <a:avLst/>
            </a:prstGeom>
          </p:spPr>
        </p:pic>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73B2F9-3E25-7EC9-DD8C-B234CF9AB4E1}"/>
                </a:ext>
                <a:ext uri="{C183D7F6-B498-43B3-948B-1728B52AA6E4}">
                  <adec:decorative xmlns:adec="http://schemas.microsoft.com/office/drawing/2017/decorative" val="1"/>
                </a:ext>
              </a:extLst>
            </p:cNvPr>
            <p:cNvSpPr txBox="1"/>
            <p:nvPr/>
          </p:nvSpPr>
          <p:spPr>
            <a:xfrm>
              <a:off x="876212" y="3184181"/>
              <a:ext cx="1028094"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Agriculture</a:t>
              </a:r>
              <a:endParaRPr lang="en-US" sz="1400" b="1">
                <a:solidFill>
                  <a:srgbClr val="5E5E5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5A56AE-0EDB-5938-4F37-54AC4B6F4C2E}"/>
                </a:ext>
                <a:ext uri="{C183D7F6-B498-43B3-948B-1728B52AA6E4}">
                  <adec:decorative xmlns:adec="http://schemas.microsoft.com/office/drawing/2017/decorative" val="1"/>
                </a:ext>
              </a:extLst>
            </p:cNvPr>
            <p:cNvSpPr txBox="1"/>
            <p:nvPr/>
          </p:nvSpPr>
          <p:spPr>
            <a:xfrm>
              <a:off x="1982846" y="3161925"/>
              <a:ext cx="988018"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Healthcare</a:t>
              </a:r>
            </a:p>
          </p:txBody>
        </p:sp>
        <p:sp>
          <p:nvSpPr>
            <p:cNvPr id="7" name="TextBox 6">
              <a:extLst>
                <a:ext uri="{FF2B5EF4-FFF2-40B4-BE49-F238E27FC236}">
                  <a16:creationId xmlns:a16="http://schemas.microsoft.com/office/drawing/2014/main" id="{4FF033AC-72C2-C075-E574-E33470CB5335}"/>
                </a:ext>
                <a:ext uri="{C183D7F6-B498-43B3-948B-1728B52AA6E4}">
                  <adec:decorative xmlns:adec="http://schemas.microsoft.com/office/drawing/2017/decorative" val="1"/>
                </a:ext>
              </a:extLst>
            </p:cNvPr>
            <p:cNvSpPr txBox="1"/>
            <p:nvPr/>
          </p:nvSpPr>
          <p:spPr>
            <a:xfrm>
              <a:off x="3033528" y="3163688"/>
              <a:ext cx="1266941"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Cybersecurity</a:t>
              </a:r>
            </a:p>
          </p:txBody>
        </p:sp>
        <p:sp>
          <p:nvSpPr>
            <p:cNvPr id="9" name="TextBox 8">
              <a:extLst>
                <a:ext uri="{FF2B5EF4-FFF2-40B4-BE49-F238E27FC236}">
                  <a16:creationId xmlns:a16="http://schemas.microsoft.com/office/drawing/2014/main" id="{463972F5-826F-A207-0642-723D9A2D6D7D}"/>
                </a:ext>
                <a:ext uri="{C183D7F6-B498-43B3-948B-1728B52AA6E4}">
                  <adec:decorative xmlns:adec="http://schemas.microsoft.com/office/drawing/2017/decorative" val="1"/>
                </a:ext>
              </a:extLst>
            </p:cNvPr>
            <p:cNvSpPr txBox="1"/>
            <p:nvPr/>
          </p:nvSpPr>
          <p:spPr>
            <a:xfrm>
              <a:off x="4464180" y="3174763"/>
              <a:ext cx="1313427"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Biotechnology</a:t>
              </a:r>
            </a:p>
          </p:txBody>
        </p:sp>
        <p:sp>
          <p:nvSpPr>
            <p:cNvPr id="10" name="TextBox 9">
              <a:extLst>
                <a:ext uri="{FF2B5EF4-FFF2-40B4-BE49-F238E27FC236}">
                  <a16:creationId xmlns:a16="http://schemas.microsoft.com/office/drawing/2014/main" id="{A9674682-B026-D6A2-7E5A-A17B8D43DDCA}"/>
                </a:ext>
                <a:ext uri="{C183D7F6-B498-43B3-948B-1728B52AA6E4}">
                  <adec:decorative xmlns:adec="http://schemas.microsoft.com/office/drawing/2017/decorative" val="1"/>
                </a:ext>
              </a:extLst>
            </p:cNvPr>
            <p:cNvSpPr txBox="1"/>
            <p:nvPr/>
          </p:nvSpPr>
          <p:spPr>
            <a:xfrm>
              <a:off x="5965374" y="3180765"/>
              <a:ext cx="1324392"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Transportation</a:t>
              </a:r>
            </a:p>
          </p:txBody>
        </p:sp>
        <p:sp>
          <p:nvSpPr>
            <p:cNvPr id="11" name="TextBox 10">
              <a:extLst>
                <a:ext uri="{FF2B5EF4-FFF2-40B4-BE49-F238E27FC236}">
                  <a16:creationId xmlns:a16="http://schemas.microsoft.com/office/drawing/2014/main" id="{086E9AFE-D4BD-05BB-7381-00895B893CEB}"/>
                </a:ext>
                <a:ext uri="{C183D7F6-B498-43B3-948B-1728B52AA6E4}">
                  <adec:decorative xmlns:adec="http://schemas.microsoft.com/office/drawing/2017/decorative" val="1"/>
                </a:ext>
              </a:extLst>
            </p:cNvPr>
            <p:cNvSpPr txBox="1"/>
            <p:nvPr/>
          </p:nvSpPr>
          <p:spPr>
            <a:xfrm>
              <a:off x="7477480" y="3180765"/>
              <a:ext cx="1185187"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Construction</a:t>
              </a:r>
            </a:p>
          </p:txBody>
        </p:sp>
        <p:sp>
          <p:nvSpPr>
            <p:cNvPr id="15" name="TextBox 14">
              <a:extLst>
                <a:ext uri="{FF2B5EF4-FFF2-40B4-BE49-F238E27FC236}">
                  <a16:creationId xmlns:a16="http://schemas.microsoft.com/office/drawing/2014/main" id="{426054C7-A04F-2C40-BBF3-F672FFBCF4BE}"/>
                </a:ext>
                <a:ext uri="{C183D7F6-B498-43B3-948B-1728B52AA6E4}">
                  <adec:decorative xmlns:adec="http://schemas.microsoft.com/office/drawing/2017/decorative" val="1"/>
                </a:ext>
              </a:extLst>
            </p:cNvPr>
            <p:cNvSpPr txBox="1"/>
            <p:nvPr/>
          </p:nvSpPr>
          <p:spPr>
            <a:xfrm>
              <a:off x="8990088" y="3161926"/>
              <a:ext cx="680242"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Energy</a:t>
              </a:r>
            </a:p>
          </p:txBody>
        </p:sp>
        <p:sp>
          <p:nvSpPr>
            <p:cNvPr id="13" name="TextBox 12">
              <a:extLst>
                <a:ext uri="{FF2B5EF4-FFF2-40B4-BE49-F238E27FC236}">
                  <a16:creationId xmlns:a16="http://schemas.microsoft.com/office/drawing/2014/main" id="{B113D4C4-35B9-4AFA-9977-56559CD2C5D6}"/>
                </a:ext>
                <a:ext uri="{C183D7F6-B498-43B3-948B-1728B52AA6E4}">
                  <adec:decorative xmlns:adec="http://schemas.microsoft.com/office/drawing/2017/decorative" val="1"/>
                </a:ext>
              </a:extLst>
            </p:cNvPr>
            <p:cNvSpPr txBox="1"/>
            <p:nvPr/>
          </p:nvSpPr>
          <p:spPr>
            <a:xfrm>
              <a:off x="10039368" y="3177628"/>
              <a:ext cx="986415"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Hospitality</a:t>
              </a:r>
            </a:p>
          </p:txBody>
        </p:sp>
        <p:sp>
          <p:nvSpPr>
            <p:cNvPr id="12" name="TextBox 11">
              <a:extLst>
                <a:ext uri="{FF2B5EF4-FFF2-40B4-BE49-F238E27FC236}">
                  <a16:creationId xmlns:a16="http://schemas.microsoft.com/office/drawing/2014/main" id="{3EAD0DC2-0E6E-0550-B88D-C25D20D55ED7}"/>
                </a:ext>
                <a:ext uri="{C183D7F6-B498-43B3-948B-1728B52AA6E4}">
                  <adec:decorative xmlns:adec="http://schemas.microsoft.com/office/drawing/2017/decorative" val="1"/>
                </a:ext>
              </a:extLst>
            </p:cNvPr>
            <p:cNvSpPr txBox="1"/>
            <p:nvPr/>
          </p:nvSpPr>
          <p:spPr>
            <a:xfrm>
              <a:off x="924064" y="4630793"/>
              <a:ext cx="896648" cy="523220"/>
            </a:xfrm>
            <a:prstGeom prst="rect">
              <a:avLst/>
            </a:prstGeom>
            <a:noFill/>
          </p:spPr>
          <p:txBody>
            <a:bodyPr wrap="none" lIns="36000" tIns="45720" rIns="36000" bIns="45720" rtlCol="0" anchor="t">
              <a:spAutoFit/>
            </a:bodyPr>
            <a:lstStyle/>
            <a:p>
              <a:pPr>
                <a:defRPr/>
              </a:pPr>
              <a:r>
                <a:rPr lang="en-US" sz="1400" b="1">
                  <a:solidFill>
                    <a:srgbClr val="5E5E5E"/>
                  </a:solidFill>
                  <a:latin typeface="Arial" panose="020B0604020202020204" pitchFamily="34" charset="0"/>
                  <a:cs typeface="Arial" panose="020B0604020202020204" pitchFamily="34" charset="0"/>
                </a:rPr>
                <a:t>Financial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Services</a:t>
              </a:r>
            </a:p>
          </p:txBody>
        </p:sp>
        <p:sp>
          <p:nvSpPr>
            <p:cNvPr id="8" name="TextBox 7">
              <a:extLst>
                <a:ext uri="{FF2B5EF4-FFF2-40B4-BE49-F238E27FC236}">
                  <a16:creationId xmlns:a16="http://schemas.microsoft.com/office/drawing/2014/main" id="{A04406DB-5ACA-818C-114A-7405B8E61DEB}"/>
                </a:ext>
                <a:ext uri="{C183D7F6-B498-43B3-948B-1728B52AA6E4}">
                  <adec:decorative xmlns:adec="http://schemas.microsoft.com/office/drawing/2017/decorative" val="1"/>
                </a:ext>
              </a:extLst>
            </p:cNvPr>
            <p:cNvSpPr txBox="1"/>
            <p:nvPr/>
          </p:nvSpPr>
          <p:spPr>
            <a:xfrm>
              <a:off x="2011371" y="4650755"/>
              <a:ext cx="1106641" cy="523220"/>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Information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Technology</a:t>
              </a:r>
            </a:p>
          </p:txBody>
        </p:sp>
        <p:sp>
          <p:nvSpPr>
            <p:cNvPr id="38" name="TextBox 37">
              <a:extLst>
                <a:ext uri="{FF2B5EF4-FFF2-40B4-BE49-F238E27FC236}">
                  <a16:creationId xmlns:a16="http://schemas.microsoft.com/office/drawing/2014/main" id="{0CDB9C4B-7EE9-206A-13B3-9E65F1CB5EF4}"/>
                </a:ext>
                <a:ext uri="{C183D7F6-B498-43B3-948B-1728B52AA6E4}">
                  <adec:decorative xmlns:adec="http://schemas.microsoft.com/office/drawing/2017/decorative" val="1"/>
                </a:ext>
              </a:extLst>
            </p:cNvPr>
            <p:cNvSpPr txBox="1"/>
            <p:nvPr/>
          </p:nvSpPr>
          <p:spPr>
            <a:xfrm>
              <a:off x="3267389" y="4761208"/>
              <a:ext cx="936722"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Education</a:t>
              </a:r>
            </a:p>
          </p:txBody>
        </p:sp>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10" cy="523220"/>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Advanced </a:t>
              </a:r>
              <a:br>
                <a:rPr lang="en-US" sz="1400" b="1">
                  <a:solidFill>
                    <a:srgbClr val="5E5E5E"/>
                  </a:solidFill>
                  <a:latin typeface="Arial"/>
                  <a:cs typeface="Arial"/>
                </a:rPr>
              </a:br>
              <a:r>
                <a:rPr lang="en-US" sz="1400" b="1">
                  <a:solidFill>
                    <a:srgbClr val="5E5E5E"/>
                  </a:solidFill>
                  <a:latin typeface="Arial"/>
                  <a:cs typeface="Arial"/>
                </a:rPr>
                <a:t>Manufacturing</a:t>
              </a:r>
            </a:p>
          </p:txBody>
        </p:sp>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5" cy="523220"/>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Critical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Supply Chain</a:t>
              </a:r>
            </a:p>
          </p:txBody>
        </p:sp>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4" cy="307777"/>
            </a:xfrm>
            <a:prstGeom prst="rect">
              <a:avLst/>
            </a:prstGeom>
            <a:noFill/>
          </p:spPr>
          <p:txBody>
            <a:bodyPr wrap="none" lIns="36000" tIns="45720" rIns="36000" bIns="45720" rtlCol="0" anchor="t">
              <a:spAutoFit/>
            </a:bodyPr>
            <a:lstStyle/>
            <a:p>
              <a:pPr algn="ctr">
                <a:defRPr/>
              </a:pPr>
              <a:r>
                <a:rPr lang="en-US" sz="1400" b="1">
                  <a:solidFill>
                    <a:srgbClr val="5E5E5E"/>
                  </a:solidFill>
                  <a:latin typeface="Arial"/>
                  <a:cs typeface="Arial"/>
                </a:rPr>
                <a:t>Infrastructure</a:t>
              </a:r>
              <a:endParaRPr lang="en-US" sz="1400" b="1">
                <a:solidFill>
                  <a:srgbClr val="5E5E5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1" cy="307777"/>
            </a:xfrm>
            <a:prstGeom prst="rect">
              <a:avLst/>
            </a:prstGeom>
            <a:noFill/>
          </p:spPr>
          <p:txBody>
            <a:bodyPr wrap="none" lIns="36000" rIns="36000" rtlCol="0">
              <a:spAutoFit/>
            </a:bodyPr>
            <a:lstStyle/>
            <a:p>
              <a:pPr algn="ctr">
                <a:defRPr/>
              </a:pPr>
              <a:r>
                <a:rPr lang="en-US" sz="1400" b="1">
                  <a:solidFill>
                    <a:srgbClr val="5E5E5E"/>
                  </a:solidFill>
                  <a:latin typeface="Arial" panose="020B0604020202020204" pitchFamily="34" charset="0"/>
                  <a:cs typeface="Arial" panose="020B0604020202020204" pitchFamily="34" charset="0"/>
                </a:rPr>
                <a:t>Engineering</a:t>
              </a:r>
            </a:p>
          </p:txBody>
        </p:sp>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07777"/>
            </a:xfrm>
            <a:prstGeom prst="rect">
              <a:avLst/>
            </a:prstGeom>
            <a:noFill/>
          </p:spPr>
          <p:txBody>
            <a:bodyPr wrap="square" lIns="36000" tIns="45720" rIns="36000" bIns="45720" rtlCol="0" anchor="t">
              <a:spAutoFit/>
            </a:bodyPr>
            <a:lstStyle/>
            <a:p>
              <a:pPr algn="ctr">
                <a:defRPr/>
              </a:pPr>
              <a:r>
                <a:rPr lang="en-US" sz="1400" b="1">
                  <a:solidFill>
                    <a:srgbClr val="5E5E5E"/>
                  </a:solidFill>
                  <a:latin typeface="Arial"/>
                  <a:cs typeface="Arial"/>
                </a:rPr>
                <a:t>Telecommunications</a:t>
              </a:r>
              <a:endParaRPr lang="en-US" sz="1400" b="1">
                <a:solidFill>
                  <a:srgbClr val="5E5E5E"/>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sp>
        <p:nvSpPr>
          <p:cNvPr id="5" name="Slide Number Placeholder 5">
            <a:extLst>
              <a:ext uri="{FF2B5EF4-FFF2-40B4-BE49-F238E27FC236}">
                <a16:creationId xmlns:a16="http://schemas.microsoft.com/office/drawing/2014/main" id="{4AF5E96F-7624-84C7-E9DD-7A0D0FF0D38F}"/>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fontAlgn="base">
              <a:spcBef>
                <a:spcPct val="0"/>
              </a:spcBef>
              <a:spcAft>
                <a:spcPct val="0"/>
              </a:spcAft>
            </a:pPr>
            <a:fld id="{D61AABEC-672F-4B68-B914-690DA978312C}" type="slidenum">
              <a:rPr lang="en-US">
                <a:solidFill>
                  <a:srgbClr val="FFFFFF">
                    <a:lumMod val="50000"/>
                  </a:srgbClr>
                </a:solidFill>
              </a:rPr>
              <a:pPr fontAlgn="base">
                <a:spcBef>
                  <a:spcPct val="0"/>
                </a:spcBef>
                <a:spcAft>
                  <a:spcPct val="0"/>
                </a:spcAft>
              </a:pPr>
              <a:t>10</a:t>
            </a:fld>
            <a:endParaRPr lang="en-US">
              <a:solidFill>
                <a:srgbClr val="FFFFFF">
                  <a:lumMod val="50000"/>
                </a:srgbClr>
              </a:solidFill>
            </a:endParaRPr>
          </a:p>
        </p:txBody>
      </p:sp>
    </p:spTree>
    <p:extLst>
      <p:ext uri="{BB962C8B-B14F-4D97-AF65-F5344CB8AC3E}">
        <p14:creationId xmlns:p14="http://schemas.microsoft.com/office/powerpoint/2010/main" val="179712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4A191-3AC2-B436-A67B-53C281719CFC}"/>
              </a:ext>
            </a:extLst>
          </p:cNvPr>
          <p:cNvSpPr>
            <a:spLocks noGrp="1"/>
          </p:cNvSpPr>
          <p:nvPr>
            <p:ph type="title"/>
          </p:nvPr>
        </p:nvSpPr>
        <p:spPr>
          <a:xfrm>
            <a:off x="814429" y="554838"/>
            <a:ext cx="10515600" cy="1325563"/>
          </a:xfrm>
        </p:spPr>
        <p:txBody>
          <a:bodyPr>
            <a:noAutofit/>
          </a:bodyPr>
          <a:lstStyle/>
          <a:p>
            <a:r>
              <a:rPr lang="en-US" dirty="0">
                <a:latin typeface="Montserrat" panose="00000500000000000000" pitchFamily="2" charset="0"/>
              </a:rPr>
              <a:t>Growing Apprenticeship</a:t>
            </a:r>
          </a:p>
        </p:txBody>
      </p:sp>
      <p:sp>
        <p:nvSpPr>
          <p:cNvPr id="50" name="Content Placeholder 49">
            <a:extLst>
              <a:ext uri="{FF2B5EF4-FFF2-40B4-BE49-F238E27FC236}">
                <a16:creationId xmlns:a16="http://schemas.microsoft.com/office/drawing/2014/main" id="{327810F7-2145-61D5-D15F-4A6ED5CC2731}"/>
              </a:ext>
            </a:extLst>
          </p:cNvPr>
          <p:cNvSpPr>
            <a:spLocks noGrp="1"/>
          </p:cNvSpPr>
          <p:nvPr>
            <p:ph sz="half" idx="1"/>
          </p:nvPr>
        </p:nvSpPr>
        <p:spPr>
          <a:xfrm>
            <a:off x="510089" y="2636109"/>
            <a:ext cx="4192802" cy="2135821"/>
          </a:xfrm>
        </p:spPr>
        <p:txBody>
          <a:bodyPr/>
          <a:lstStyle/>
          <a:p>
            <a:pPr marL="0" indent="0">
              <a:buNone/>
            </a:pPr>
            <a:r>
              <a:rPr lang="en-US" b="1">
                <a:solidFill>
                  <a:srgbClr val="00015E"/>
                </a:solidFill>
              </a:rPr>
              <a:t>SUCCESSFUL ENGAGEMENT </a:t>
            </a:r>
            <a:r>
              <a:rPr lang="en-US">
                <a:solidFill>
                  <a:schemeClr val="tx1"/>
                </a:solidFill>
              </a:rPr>
              <a:t>WITH MAJOR EMPLOYERS TO GROW APPRENTICESHIP</a:t>
            </a:r>
          </a:p>
        </p:txBody>
      </p:sp>
      <p:grpSp>
        <p:nvGrpSpPr>
          <p:cNvPr id="5" name="Group 4" descr="Logos of Microsoft, DOW, Tesla, The Hartford, Zurich, Alcoa, Siemens, Ford, Boeing, Dartmouth Health, Buhler, IBM, Mercedes-Benz, Schaeffler, Amazon, Nestle">
            <a:extLst>
              <a:ext uri="{FF2B5EF4-FFF2-40B4-BE49-F238E27FC236}">
                <a16:creationId xmlns:a16="http://schemas.microsoft.com/office/drawing/2014/main" id="{80259589-E93C-0FB9-C447-D56E97A8F302}"/>
              </a:ext>
            </a:extLst>
          </p:cNvPr>
          <p:cNvGrpSpPr/>
          <p:nvPr/>
        </p:nvGrpSpPr>
        <p:grpSpPr>
          <a:xfrm>
            <a:off x="4884222" y="2006118"/>
            <a:ext cx="6667089" cy="3920903"/>
            <a:chOff x="1085850" y="1656390"/>
            <a:chExt cx="8807902" cy="5315911"/>
          </a:xfrm>
        </p:grpSpPr>
        <p:grpSp>
          <p:nvGrpSpPr>
            <p:cNvPr id="6" name="Group 5">
              <a:extLst>
                <a:ext uri="{FF2B5EF4-FFF2-40B4-BE49-F238E27FC236}">
                  <a16:creationId xmlns:a16="http://schemas.microsoft.com/office/drawing/2014/main" id="{1C626F08-4F74-8E4C-F96E-3888885B17A7}"/>
                </a:ext>
              </a:extLst>
            </p:cNvPr>
            <p:cNvGrpSpPr/>
            <p:nvPr/>
          </p:nvGrpSpPr>
          <p:grpSpPr>
            <a:xfrm>
              <a:off x="1085850" y="1656390"/>
              <a:ext cx="8807902" cy="5315911"/>
              <a:chOff x="1085850" y="1656390"/>
              <a:chExt cx="8807902" cy="5315911"/>
            </a:xfrm>
            <a:solidFill>
              <a:schemeClr val="accent6"/>
            </a:solidFill>
          </p:grpSpPr>
          <p:grpSp>
            <p:nvGrpSpPr>
              <p:cNvPr id="23" name="Group 22">
                <a:extLst>
                  <a:ext uri="{FF2B5EF4-FFF2-40B4-BE49-F238E27FC236}">
                    <a16:creationId xmlns:a16="http://schemas.microsoft.com/office/drawing/2014/main" id="{47C8CB39-8FD2-1BB5-9A85-259E741DDFC8}"/>
                  </a:ext>
                </a:extLst>
              </p:cNvPr>
              <p:cNvGrpSpPr/>
              <p:nvPr/>
            </p:nvGrpSpPr>
            <p:grpSpPr>
              <a:xfrm>
                <a:off x="1085850" y="1656390"/>
                <a:ext cx="8807902" cy="1201110"/>
                <a:chOff x="1085850" y="1656390"/>
                <a:chExt cx="8807902" cy="1201110"/>
              </a:xfrm>
              <a:grpFill/>
            </p:grpSpPr>
            <p:sp>
              <p:nvSpPr>
                <p:cNvPr id="39" name="Rectangle 38">
                  <a:extLst>
                    <a:ext uri="{FF2B5EF4-FFF2-40B4-BE49-F238E27FC236}">
                      <a16:creationId xmlns:a16="http://schemas.microsoft.com/office/drawing/2014/main" id="{5874C6DC-895C-DD77-F6D4-573D767A7FD0}"/>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0" name="Rectangle 39">
                  <a:extLst>
                    <a:ext uri="{FF2B5EF4-FFF2-40B4-BE49-F238E27FC236}">
                      <a16:creationId xmlns:a16="http://schemas.microsoft.com/office/drawing/2014/main" id="{58EFB128-DDFE-B3B4-57C8-1C98EEC1F0E1}"/>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1" name="Rectangle 40">
                  <a:extLst>
                    <a:ext uri="{FF2B5EF4-FFF2-40B4-BE49-F238E27FC236}">
                      <a16:creationId xmlns:a16="http://schemas.microsoft.com/office/drawing/2014/main" id="{8D158CC5-FDDB-2D67-AED1-1483B99F84B4}"/>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2" name="Rectangle 41">
                  <a:extLst>
                    <a:ext uri="{FF2B5EF4-FFF2-40B4-BE49-F238E27FC236}">
                      <a16:creationId xmlns:a16="http://schemas.microsoft.com/office/drawing/2014/main" id="{6D4DD8C5-FFD2-1CCE-E9C5-D2DF8AEF4E7D}"/>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4" name="Group 23">
                <a:extLst>
                  <a:ext uri="{FF2B5EF4-FFF2-40B4-BE49-F238E27FC236}">
                    <a16:creationId xmlns:a16="http://schemas.microsoft.com/office/drawing/2014/main" id="{2132F0E8-CB9D-7CE7-9A5D-036CDFBEE223}"/>
                  </a:ext>
                </a:extLst>
              </p:cNvPr>
              <p:cNvGrpSpPr/>
              <p:nvPr/>
            </p:nvGrpSpPr>
            <p:grpSpPr>
              <a:xfrm>
                <a:off x="1085850" y="3042278"/>
                <a:ext cx="8807902" cy="1201110"/>
                <a:chOff x="1085850" y="1656390"/>
                <a:chExt cx="8807902" cy="1201110"/>
              </a:xfrm>
              <a:grpFill/>
            </p:grpSpPr>
            <p:sp>
              <p:nvSpPr>
                <p:cNvPr id="35" name="Rectangle 34">
                  <a:extLst>
                    <a:ext uri="{FF2B5EF4-FFF2-40B4-BE49-F238E27FC236}">
                      <a16:creationId xmlns:a16="http://schemas.microsoft.com/office/drawing/2014/main" id="{83C24DE2-9672-2561-B2C7-7F76CDBEDF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6" name="Rectangle 35">
                  <a:extLst>
                    <a:ext uri="{FF2B5EF4-FFF2-40B4-BE49-F238E27FC236}">
                      <a16:creationId xmlns:a16="http://schemas.microsoft.com/office/drawing/2014/main" id="{293BF836-8A65-796D-7520-07DA1FF55F0D}"/>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7" name="Rectangle 36">
                  <a:extLst>
                    <a:ext uri="{FF2B5EF4-FFF2-40B4-BE49-F238E27FC236}">
                      <a16:creationId xmlns:a16="http://schemas.microsoft.com/office/drawing/2014/main" id="{B800E31E-42EF-7A98-72D2-496B49118E30}"/>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8" name="Rectangle 37">
                  <a:extLst>
                    <a:ext uri="{FF2B5EF4-FFF2-40B4-BE49-F238E27FC236}">
                      <a16:creationId xmlns:a16="http://schemas.microsoft.com/office/drawing/2014/main" id="{E8871853-20EF-3755-3A86-EF2345F9B521}"/>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5" name="Group 24">
                <a:extLst>
                  <a:ext uri="{FF2B5EF4-FFF2-40B4-BE49-F238E27FC236}">
                    <a16:creationId xmlns:a16="http://schemas.microsoft.com/office/drawing/2014/main" id="{1F086846-917B-1619-6F32-7BB41E419956}"/>
                  </a:ext>
                </a:extLst>
              </p:cNvPr>
              <p:cNvGrpSpPr/>
              <p:nvPr/>
            </p:nvGrpSpPr>
            <p:grpSpPr>
              <a:xfrm>
                <a:off x="1085850" y="4428166"/>
                <a:ext cx="8807902" cy="1201110"/>
                <a:chOff x="1085850" y="1656390"/>
                <a:chExt cx="8807902" cy="1201110"/>
              </a:xfrm>
              <a:grpFill/>
            </p:grpSpPr>
            <p:sp>
              <p:nvSpPr>
                <p:cNvPr id="31" name="Rectangle 30">
                  <a:extLst>
                    <a:ext uri="{FF2B5EF4-FFF2-40B4-BE49-F238E27FC236}">
                      <a16:creationId xmlns:a16="http://schemas.microsoft.com/office/drawing/2014/main" id="{E4FAE940-866B-D0A2-4336-C4556793F9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2" name="Rectangle 31">
                  <a:extLst>
                    <a:ext uri="{FF2B5EF4-FFF2-40B4-BE49-F238E27FC236}">
                      <a16:creationId xmlns:a16="http://schemas.microsoft.com/office/drawing/2014/main" id="{BAA8A896-2E9C-A037-6232-3F50B8B578F7}"/>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3" name="Rectangle 32">
                  <a:extLst>
                    <a:ext uri="{FF2B5EF4-FFF2-40B4-BE49-F238E27FC236}">
                      <a16:creationId xmlns:a16="http://schemas.microsoft.com/office/drawing/2014/main" id="{24219A74-6AD8-5EF8-38C7-BFFB424F1615}"/>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4" name="Rectangle 33">
                  <a:extLst>
                    <a:ext uri="{FF2B5EF4-FFF2-40B4-BE49-F238E27FC236}">
                      <a16:creationId xmlns:a16="http://schemas.microsoft.com/office/drawing/2014/main" id="{77934C91-1C0F-A1F3-1C32-1F2DD2AC58A0}"/>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6" name="Group 25">
                <a:extLst>
                  <a:ext uri="{FF2B5EF4-FFF2-40B4-BE49-F238E27FC236}">
                    <a16:creationId xmlns:a16="http://schemas.microsoft.com/office/drawing/2014/main" id="{7A736A46-4907-81B8-9541-8E5085B70D62}"/>
                  </a:ext>
                </a:extLst>
              </p:cNvPr>
              <p:cNvGrpSpPr/>
              <p:nvPr/>
            </p:nvGrpSpPr>
            <p:grpSpPr>
              <a:xfrm>
                <a:off x="1085850" y="5771191"/>
                <a:ext cx="8807902" cy="1201110"/>
                <a:chOff x="1085850" y="1656390"/>
                <a:chExt cx="8807902" cy="1201110"/>
              </a:xfrm>
              <a:grpFill/>
            </p:grpSpPr>
            <p:sp>
              <p:nvSpPr>
                <p:cNvPr id="27" name="Rectangle 26">
                  <a:extLst>
                    <a:ext uri="{FF2B5EF4-FFF2-40B4-BE49-F238E27FC236}">
                      <a16:creationId xmlns:a16="http://schemas.microsoft.com/office/drawing/2014/main" id="{52A02002-4C4D-7B13-5758-91088B4CB4C8}"/>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8" name="Rectangle 27">
                  <a:extLst>
                    <a:ext uri="{FF2B5EF4-FFF2-40B4-BE49-F238E27FC236}">
                      <a16:creationId xmlns:a16="http://schemas.microsoft.com/office/drawing/2014/main" id="{07B41803-9FA1-F452-B751-93D65905BD84}"/>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9" name="Rectangle 28">
                  <a:extLst>
                    <a:ext uri="{FF2B5EF4-FFF2-40B4-BE49-F238E27FC236}">
                      <a16:creationId xmlns:a16="http://schemas.microsoft.com/office/drawing/2014/main" id="{FEEBCF63-3DBD-2ED6-2AAC-61CD99BA7C52}"/>
                    </a:ext>
                  </a:extLst>
                </p:cNvPr>
                <p:cNvSpPr/>
                <p:nvPr/>
              </p:nvSpPr>
              <p:spPr>
                <a:xfrm>
                  <a:off x="5591175"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0" name="Rectangle 29">
                  <a:extLst>
                    <a:ext uri="{FF2B5EF4-FFF2-40B4-BE49-F238E27FC236}">
                      <a16:creationId xmlns:a16="http://schemas.microsoft.com/office/drawing/2014/main" id="{A2D877D8-4E7C-26BF-C9A4-0C3E2C2E71AE}"/>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pic>
          <p:nvPicPr>
            <p:cNvPr id="7" name="Picture 6">
              <a:extLst>
                <a:ext uri="{FF2B5EF4-FFF2-40B4-BE49-F238E27FC236}">
                  <a16:creationId xmlns:a16="http://schemas.microsoft.com/office/drawing/2014/main" id="{B2678C42-7906-4591-285F-338DC42A8AC4}"/>
                </a:ext>
              </a:extLst>
            </p:cNvPr>
            <p:cNvPicPr>
              <a:picLocks noChangeAspect="1"/>
            </p:cNvPicPr>
            <p:nvPr/>
          </p:nvPicPr>
          <p:blipFill>
            <a:blip r:embed="rId2"/>
            <a:stretch>
              <a:fillRect/>
            </a:stretch>
          </p:blipFill>
          <p:spPr>
            <a:xfrm>
              <a:off x="1318868" y="2079724"/>
              <a:ext cx="1583193" cy="338170"/>
            </a:xfrm>
            <a:prstGeom prst="rect">
              <a:avLst/>
            </a:prstGeom>
          </p:spPr>
        </p:pic>
        <p:pic>
          <p:nvPicPr>
            <p:cNvPr id="8" name="Picture 8">
              <a:extLst>
                <a:ext uri="{FF2B5EF4-FFF2-40B4-BE49-F238E27FC236}">
                  <a16:creationId xmlns:a16="http://schemas.microsoft.com/office/drawing/2014/main" id="{68AC5174-02A2-9D68-6BD8-D14C7403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558" y="1991897"/>
              <a:ext cx="1559823" cy="530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ord Logo PNG Vectors Free Download">
              <a:extLst>
                <a:ext uri="{FF2B5EF4-FFF2-40B4-BE49-F238E27FC236}">
                  <a16:creationId xmlns:a16="http://schemas.microsoft.com/office/drawing/2014/main" id="{80183C50-D870-864F-EA0C-0427B9D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234" y="3391505"/>
              <a:ext cx="1400905" cy="532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Zurich Logo PNG Vector (EPS) Free Download">
              <a:extLst>
                <a:ext uri="{FF2B5EF4-FFF2-40B4-BE49-F238E27FC236}">
                  <a16:creationId xmlns:a16="http://schemas.microsoft.com/office/drawing/2014/main" id="{FFD7FEB9-C44F-C27B-7503-1A4F2D25B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067" y="3305535"/>
              <a:ext cx="1023821" cy="682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lcoa Logo PNG Vectors Free Download">
              <a:extLst>
                <a:ext uri="{FF2B5EF4-FFF2-40B4-BE49-F238E27FC236}">
                  <a16:creationId xmlns:a16="http://schemas.microsoft.com/office/drawing/2014/main" id="{467E758F-0D78-18E7-A013-117A388B2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341" y="3285781"/>
              <a:ext cx="952381" cy="714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iemens-logo-vector - USGBC West Michigan Chapter">
              <a:extLst>
                <a:ext uri="{FF2B5EF4-FFF2-40B4-BE49-F238E27FC236}">
                  <a16:creationId xmlns:a16="http://schemas.microsoft.com/office/drawing/2014/main" id="{291D9C50-CA08-CA98-02A8-937D24E1E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121" y="3429617"/>
              <a:ext cx="1632090" cy="416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EDE22-2959-FBDD-14DE-1010AAE54A97}"/>
                </a:ext>
              </a:extLst>
            </p:cNvPr>
            <p:cNvPicPr>
              <a:picLocks noChangeAspect="1"/>
            </p:cNvPicPr>
            <p:nvPr/>
          </p:nvPicPr>
          <p:blipFill>
            <a:blip r:embed="rId8"/>
            <a:stretch>
              <a:fillRect/>
            </a:stretch>
          </p:blipFill>
          <p:spPr>
            <a:xfrm>
              <a:off x="1338114" y="6143818"/>
              <a:ext cx="1599448" cy="404432"/>
            </a:xfrm>
            <a:prstGeom prst="rect">
              <a:avLst/>
            </a:prstGeom>
          </p:spPr>
        </p:pic>
        <p:pic>
          <p:nvPicPr>
            <p:cNvPr id="14" name="Picture 22">
              <a:extLst>
                <a:ext uri="{FF2B5EF4-FFF2-40B4-BE49-F238E27FC236}">
                  <a16:creationId xmlns:a16="http://schemas.microsoft.com/office/drawing/2014/main" id="{C5AD6F0B-E473-F1EA-0655-DDA84EDEF7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8304" y="6276472"/>
              <a:ext cx="1612448" cy="1782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6F5007-BC3F-D11A-666A-C33916A17F0A}"/>
                </a:ext>
              </a:extLst>
            </p:cNvPr>
            <p:cNvPicPr>
              <a:picLocks noChangeAspect="1"/>
            </p:cNvPicPr>
            <p:nvPr/>
          </p:nvPicPr>
          <p:blipFill>
            <a:blip r:embed="rId10"/>
            <a:stretch>
              <a:fillRect/>
            </a:stretch>
          </p:blipFill>
          <p:spPr>
            <a:xfrm>
              <a:off x="5965803" y="6215444"/>
              <a:ext cx="1334254" cy="403379"/>
            </a:xfrm>
            <a:prstGeom prst="rect">
              <a:avLst/>
            </a:prstGeom>
          </p:spPr>
        </p:pic>
        <p:pic>
          <p:nvPicPr>
            <p:cNvPr id="16" name="Picture 15">
              <a:extLst>
                <a:ext uri="{FF2B5EF4-FFF2-40B4-BE49-F238E27FC236}">
                  <a16:creationId xmlns:a16="http://schemas.microsoft.com/office/drawing/2014/main" id="{4221C2E9-6B0D-D5BE-C3C1-AB088A952ADA}"/>
                </a:ext>
              </a:extLst>
            </p:cNvPr>
            <p:cNvPicPr>
              <a:picLocks noChangeAspect="1"/>
            </p:cNvPicPr>
            <p:nvPr/>
          </p:nvPicPr>
          <p:blipFill>
            <a:blip r:embed="rId11"/>
            <a:stretch>
              <a:fillRect/>
            </a:stretch>
          </p:blipFill>
          <p:spPr>
            <a:xfrm>
              <a:off x="8427244" y="4857430"/>
              <a:ext cx="883101" cy="353240"/>
            </a:xfrm>
            <a:prstGeom prst="rect">
              <a:avLst/>
            </a:prstGeom>
          </p:spPr>
        </p:pic>
        <p:pic>
          <p:nvPicPr>
            <p:cNvPr id="17" name="Picture 30">
              <a:extLst>
                <a:ext uri="{FF2B5EF4-FFF2-40B4-BE49-F238E27FC236}">
                  <a16:creationId xmlns:a16="http://schemas.microsoft.com/office/drawing/2014/main" id="{85F89E93-6556-7094-50C2-06E062A7A3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2863" y="4613769"/>
              <a:ext cx="1958227" cy="8039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Download Tesla Logo in SVG Vector or PNG File Format - Logo.wine">
              <a:extLst>
                <a:ext uri="{FF2B5EF4-FFF2-40B4-BE49-F238E27FC236}">
                  <a16:creationId xmlns:a16="http://schemas.microsoft.com/office/drawing/2014/main" id="{BDF3E633-FE34-4EB6-38BC-8A10782D5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988" r="25305"/>
            <a:stretch/>
          </p:blipFill>
          <p:spPr bwMode="auto">
            <a:xfrm>
              <a:off x="6226561" y="1659532"/>
              <a:ext cx="859514" cy="12011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470C5A1-3AE5-A2C1-D6C7-9F0124E346B1}"/>
                </a:ext>
              </a:extLst>
            </p:cNvPr>
            <p:cNvPicPr>
              <a:picLocks noChangeAspect="1"/>
            </p:cNvPicPr>
            <p:nvPr/>
          </p:nvPicPr>
          <p:blipFill>
            <a:blip r:embed="rId14"/>
            <a:stretch>
              <a:fillRect/>
            </a:stretch>
          </p:blipFill>
          <p:spPr>
            <a:xfrm>
              <a:off x="8541548" y="5998160"/>
              <a:ext cx="645143" cy="667320"/>
            </a:xfrm>
            <a:prstGeom prst="rect">
              <a:avLst/>
            </a:prstGeom>
          </p:spPr>
        </p:pic>
        <p:pic>
          <p:nvPicPr>
            <p:cNvPr id="20" name="Graphic 19">
              <a:extLst>
                <a:ext uri="{FF2B5EF4-FFF2-40B4-BE49-F238E27FC236}">
                  <a16:creationId xmlns:a16="http://schemas.microsoft.com/office/drawing/2014/main" id="{2BDD2D13-7F46-2901-D517-295FCEEFD0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62203" y="1785259"/>
              <a:ext cx="939800" cy="927100"/>
            </a:xfrm>
            <a:prstGeom prst="rect">
              <a:avLst/>
            </a:prstGeom>
          </p:spPr>
        </p:pic>
        <p:pic>
          <p:nvPicPr>
            <p:cNvPr id="21" name="Picture 34">
              <a:extLst>
                <a:ext uri="{FF2B5EF4-FFF2-40B4-BE49-F238E27FC236}">
                  <a16:creationId xmlns:a16="http://schemas.microsoft.com/office/drawing/2014/main" id="{374C31B4-23F0-6B8B-AFD6-C362B1ECE8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0127" y="4865744"/>
              <a:ext cx="1708696" cy="3978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Dartmouth-Hitchcock Health Becomes Dartmouth Health – Geisel News">
              <a:extLst>
                <a:ext uri="{FF2B5EF4-FFF2-40B4-BE49-F238E27FC236}">
                  <a16:creationId xmlns:a16="http://schemas.microsoft.com/office/drawing/2014/main" id="{2B1A3116-67BA-131A-96CD-5884560337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1689" y="4736063"/>
              <a:ext cx="1712136" cy="652306"/>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52">
            <a:extLst>
              <a:ext uri="{FF2B5EF4-FFF2-40B4-BE49-F238E27FC236}">
                <a16:creationId xmlns:a16="http://schemas.microsoft.com/office/drawing/2014/main" id="{BA6770C4-522F-35DE-3D42-915116C45A58}"/>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339226" y="6058861"/>
            <a:ext cx="1865599" cy="258812"/>
          </a:xfrm>
          <a:prstGeom prst="rect">
            <a:avLst/>
          </a:prstGeom>
        </p:spPr>
      </p:pic>
      <p:sp>
        <p:nvSpPr>
          <p:cNvPr id="52" name="Slide Number Placeholder 5">
            <a:extLst>
              <a:ext uri="{FF2B5EF4-FFF2-40B4-BE49-F238E27FC236}">
                <a16:creationId xmlns:a16="http://schemas.microsoft.com/office/drawing/2014/main" id="{A2787ECE-EED8-E3ED-3FC8-92FB20826DC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80168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Program Registration</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24863" y="1916112"/>
            <a:ext cx="5908964" cy="4351338"/>
          </a:xfrm>
        </p:spPr>
        <p:txBody>
          <a:bodyPr>
            <a:normAutofit fontScale="85000" lnSpcReduction="20000"/>
          </a:bodyPr>
          <a:lstStyle/>
          <a:p>
            <a:pPr lvl="0">
              <a:lnSpc>
                <a:spcPct val="120000"/>
              </a:lnSpc>
            </a:pPr>
            <a:r>
              <a:rPr lang="en-US" sz="3800">
                <a:solidFill>
                  <a:schemeClr val="tx1"/>
                </a:solidFill>
              </a:rPr>
              <a:t>State-registered programs (SAA states)</a:t>
            </a:r>
          </a:p>
          <a:p>
            <a:pPr lvl="0">
              <a:lnSpc>
                <a:spcPct val="120000"/>
              </a:lnSpc>
            </a:pPr>
            <a:r>
              <a:rPr lang="en-US" sz="3800">
                <a:solidFill>
                  <a:schemeClr val="tx1"/>
                </a:solidFill>
              </a:rPr>
              <a:t>Federally registered programs</a:t>
            </a:r>
          </a:p>
          <a:p>
            <a:pPr lvl="0">
              <a:lnSpc>
                <a:spcPct val="120000"/>
              </a:lnSpc>
            </a:pPr>
            <a:r>
              <a:rPr lang="en-US" sz="3800">
                <a:solidFill>
                  <a:schemeClr val="tx1"/>
                </a:solidFill>
              </a:rPr>
              <a:t>National programs: multi-state, national programs</a:t>
            </a:r>
          </a:p>
          <a:p>
            <a:endParaRPr lang="en-US"/>
          </a:p>
        </p:txBody>
      </p:sp>
      <p:sp>
        <p:nvSpPr>
          <p:cNvPr id="5" name="Oval 4">
            <a:extLst>
              <a:ext uri="{FF2B5EF4-FFF2-40B4-BE49-F238E27FC236}">
                <a16:creationId xmlns:a16="http://schemas.microsoft.com/office/drawing/2014/main" id="{FF92DE88-10E7-A770-0DF0-C72D0C085160}"/>
              </a:ext>
              <a:ext uri="{C183D7F6-B498-43B3-948B-1728B52AA6E4}">
                <adec:decorative xmlns:adec="http://schemas.microsoft.com/office/drawing/2017/decorative" val="1"/>
              </a:ext>
            </a:extLst>
          </p:cNvPr>
          <p:cNvSpPr/>
          <p:nvPr/>
        </p:nvSpPr>
        <p:spPr>
          <a:xfrm>
            <a:off x="7421671" y="1778696"/>
            <a:ext cx="3820438" cy="3959856"/>
          </a:xfrm>
          <a:prstGeom prst="ellipse">
            <a:avLst/>
          </a:prstGeom>
          <a:solidFill>
            <a:schemeClr val="accent4">
              <a:lumMod val="20000"/>
              <a:lumOff val="80000"/>
            </a:schemeClr>
          </a:solidFill>
          <a:ln w="76200">
            <a:solidFill>
              <a:srgbClr val="1B0B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0F97DC-0B17-ED89-1FAE-61FB529D98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76855" y="1985094"/>
            <a:ext cx="1096839" cy="10853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8646119E-B736-621F-0873-A1428EA7CA75}"/>
              </a:ext>
            </a:extLst>
          </p:cNvPr>
          <p:cNvSpPr>
            <a:spLocks noGrp="1"/>
          </p:cNvSpPr>
          <p:nvPr>
            <p:ph sz="half" idx="2"/>
          </p:nvPr>
        </p:nvSpPr>
        <p:spPr>
          <a:xfrm>
            <a:off x="7645099" y="3131654"/>
            <a:ext cx="3373582" cy="1457902"/>
          </a:xfrm>
        </p:spPr>
        <p:txBody>
          <a:bodyPr>
            <a:normAutofit fontScale="85000" lnSpcReduction="20000"/>
          </a:bodyPr>
          <a:lstStyle/>
          <a:p>
            <a:pPr marL="0" indent="0" algn="ctr">
              <a:buNone/>
            </a:pPr>
            <a:r>
              <a:rPr lang="en-US" i="1" dirty="0">
                <a:latin typeface="Montserrat" panose="00000500000000000000" pitchFamily="2" charset="0"/>
              </a:rPr>
              <a:t>National Program Standards must receive reciprocal approval in all states</a:t>
            </a:r>
          </a:p>
        </p:txBody>
      </p:sp>
      <p:pic>
        <p:nvPicPr>
          <p:cNvPr id="7" name="Graphic 6" descr="Star with solid fill">
            <a:extLst>
              <a:ext uri="{FF2B5EF4-FFF2-40B4-BE49-F238E27FC236}">
                <a16:creationId xmlns:a16="http://schemas.microsoft.com/office/drawing/2014/main" id="{3F4C5373-DEE2-3892-0519-3BFEE248D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701" y="4461042"/>
            <a:ext cx="914400" cy="914400"/>
          </a:xfrm>
          <a:prstGeom prst="rect">
            <a:avLst/>
          </a:prstGeom>
        </p:spPr>
      </p:pic>
      <p:pic>
        <p:nvPicPr>
          <p:cNvPr id="9" name="Graphic 8" descr="Star with solid fill">
            <a:extLst>
              <a:ext uri="{FF2B5EF4-FFF2-40B4-BE49-F238E27FC236}">
                <a16:creationId xmlns:a16="http://schemas.microsoft.com/office/drawing/2014/main" id="{3FE01A7B-52E2-F9E5-7B65-F3F9F4474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5912" y="4462554"/>
            <a:ext cx="914400" cy="914400"/>
          </a:xfrm>
          <a:prstGeom prst="rect">
            <a:avLst/>
          </a:prstGeom>
        </p:spPr>
      </p:pic>
      <p:pic>
        <p:nvPicPr>
          <p:cNvPr id="10" name="Graphic 9" descr="Star with solid fill">
            <a:extLst>
              <a:ext uri="{FF2B5EF4-FFF2-40B4-BE49-F238E27FC236}">
                <a16:creationId xmlns:a16="http://schemas.microsoft.com/office/drawing/2014/main" id="{3B7429A9-D7F8-1735-89E7-9A7E32380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2123" y="4461042"/>
            <a:ext cx="914400" cy="914400"/>
          </a:xfrm>
          <a:prstGeom prst="rect">
            <a:avLst/>
          </a:prstGeom>
        </p:spPr>
      </p:pic>
      <p:sp>
        <p:nvSpPr>
          <p:cNvPr id="4" name="Slide Number Placeholder 5">
            <a:extLst>
              <a:ext uri="{FF2B5EF4-FFF2-40B4-BE49-F238E27FC236}">
                <a16:creationId xmlns:a16="http://schemas.microsoft.com/office/drawing/2014/main" id="{64A2D60D-B2B6-BBBD-BB80-F3829B1E62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350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E3A0E-6D78-4079-4DC7-BEB94C7355FE}"/>
              </a:ext>
            </a:extLst>
          </p:cNvPr>
          <p:cNvSpPr>
            <a:spLocks noGrp="1"/>
          </p:cNvSpPr>
          <p:nvPr>
            <p:ph type="title"/>
          </p:nvPr>
        </p:nvSpPr>
        <p:spPr>
          <a:xfrm>
            <a:off x="838200" y="565541"/>
            <a:ext cx="10515600" cy="1325563"/>
          </a:xfrm>
        </p:spPr>
        <p:txBody>
          <a:bodyPr>
            <a:normAutofit/>
          </a:bodyPr>
          <a:lstStyle/>
          <a:p>
            <a:r>
              <a:rPr lang="en-US" dirty="0"/>
              <a:t>What Do Apprenticeship Standards Look Like?</a:t>
            </a:r>
          </a:p>
        </p:txBody>
      </p:sp>
      <p:sp>
        <p:nvSpPr>
          <p:cNvPr id="2" name="Content Placeholder 1">
            <a:extLst>
              <a:ext uri="{FF2B5EF4-FFF2-40B4-BE49-F238E27FC236}">
                <a16:creationId xmlns:a16="http://schemas.microsoft.com/office/drawing/2014/main" id="{E6365BCC-0CE0-670A-0BF7-598B60C934A5}"/>
              </a:ext>
            </a:extLst>
          </p:cNvPr>
          <p:cNvSpPr>
            <a:spLocks noGrp="1"/>
          </p:cNvSpPr>
          <p:nvPr>
            <p:ph sz="half" idx="1"/>
          </p:nvPr>
        </p:nvSpPr>
        <p:spPr>
          <a:xfrm>
            <a:off x="838199" y="1825625"/>
            <a:ext cx="7034409" cy="4351338"/>
          </a:xfrm>
        </p:spPr>
        <p:txBody>
          <a:bodyPr>
            <a:normAutofit fontScale="92500" lnSpcReduction="10000"/>
          </a:bodyPr>
          <a:lstStyle/>
          <a:p>
            <a:pPr lvl="0"/>
            <a:r>
              <a:rPr lang="en-US">
                <a:solidFill>
                  <a:schemeClr val="tx1"/>
                </a:solidFill>
              </a:rPr>
              <a:t>An occupation and O*NET code, identification of apprenticeship type, program length</a:t>
            </a:r>
          </a:p>
          <a:p>
            <a:pPr lvl="0"/>
            <a:r>
              <a:rPr lang="en-US">
                <a:solidFill>
                  <a:schemeClr val="tx1"/>
                </a:solidFill>
              </a:rPr>
              <a:t>Sponsor responsibilities (such as record-keeping, health and safety)</a:t>
            </a:r>
          </a:p>
          <a:p>
            <a:pPr lvl="0"/>
            <a:r>
              <a:rPr lang="en-US">
                <a:solidFill>
                  <a:schemeClr val="tx1"/>
                </a:solidFill>
              </a:rPr>
              <a:t>Apprentice qualifications, selection procedures, wage progression</a:t>
            </a:r>
          </a:p>
          <a:p>
            <a:pPr lvl="0"/>
            <a:r>
              <a:rPr lang="en-US">
                <a:solidFill>
                  <a:schemeClr val="tx1"/>
                </a:solidFill>
              </a:rPr>
              <a:t>Work process schedule (on-the-job learning)</a:t>
            </a:r>
          </a:p>
          <a:p>
            <a:pPr lvl="0"/>
            <a:r>
              <a:rPr lang="en-US">
                <a:solidFill>
                  <a:schemeClr val="tx1"/>
                </a:solidFill>
              </a:rPr>
              <a:t>Related instruction outline (144 hours per 2,000 OJT hours)</a:t>
            </a:r>
          </a:p>
          <a:p>
            <a:endParaRPr lang="en-US"/>
          </a:p>
        </p:txBody>
      </p:sp>
      <p:sp>
        <p:nvSpPr>
          <p:cNvPr id="7" name="Slide Number Placeholder 5">
            <a:extLst>
              <a:ext uri="{FF2B5EF4-FFF2-40B4-BE49-F238E27FC236}">
                <a16:creationId xmlns:a16="http://schemas.microsoft.com/office/drawing/2014/main" id="{BBC97803-BA4C-7229-EC1F-F91107AF0EE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9" name="Picture 8" descr="Close up of checklist">
            <a:extLst>
              <a:ext uri="{FF2B5EF4-FFF2-40B4-BE49-F238E27FC236}">
                <a16:creationId xmlns:a16="http://schemas.microsoft.com/office/drawing/2014/main" id="{C680CD28-B8B3-76F8-1E98-86C589A0702F}"/>
              </a:ext>
            </a:extLst>
          </p:cNvPr>
          <p:cNvPicPr>
            <a:picLocks noChangeAspect="1"/>
          </p:cNvPicPr>
          <p:nvPr/>
        </p:nvPicPr>
        <p:blipFill>
          <a:blip r:embed="rId2"/>
          <a:stretch>
            <a:fillRect/>
          </a:stretch>
        </p:blipFill>
        <p:spPr>
          <a:xfrm>
            <a:off x="7776572" y="2398733"/>
            <a:ext cx="4415428" cy="2943618"/>
          </a:xfrm>
          <a:prstGeom prst="rect">
            <a:avLst/>
          </a:prstGeom>
          <a:ln>
            <a:noFill/>
          </a:ln>
          <a:effectLst>
            <a:softEdge rad="112500"/>
          </a:effectLst>
        </p:spPr>
      </p:pic>
    </p:spTree>
    <p:extLst>
      <p:ext uri="{BB962C8B-B14F-4D97-AF65-F5344CB8AC3E}">
        <p14:creationId xmlns:p14="http://schemas.microsoft.com/office/powerpoint/2010/main" val="3975380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EB99-0AAA-4319-A707-7D603E97CF6D}"/>
              </a:ext>
            </a:extLst>
          </p:cNvPr>
          <p:cNvSpPr>
            <a:spLocks noGrp="1"/>
          </p:cNvSpPr>
          <p:nvPr>
            <p:ph type="title"/>
          </p:nvPr>
        </p:nvSpPr>
        <p:spPr>
          <a:xfrm>
            <a:off x="838197" y="560739"/>
            <a:ext cx="10515600" cy="1325563"/>
          </a:xfrm>
        </p:spPr>
        <p:txBody>
          <a:bodyPr>
            <a:noAutofit/>
          </a:bodyPr>
          <a:lstStyle/>
          <a:p>
            <a:pPr defTabSz="914400"/>
            <a:r>
              <a:rPr lang="en-US" dirty="0">
                <a:latin typeface="Montserrat" panose="02000505000000020004" pitchFamily="2" charset="77"/>
              </a:rPr>
              <a:t>Benefits of Apprenticeship – Business Case</a:t>
            </a:r>
          </a:p>
        </p:txBody>
      </p:sp>
      <p:pic>
        <p:nvPicPr>
          <p:cNvPr id="3" name="Graphic 6" descr="Head with gears">
            <a:extLst>
              <a:ext uri="{FF2B5EF4-FFF2-40B4-BE49-F238E27FC236}">
                <a16:creationId xmlns:a16="http://schemas.microsoft.com/office/drawing/2014/main" id="{9A45EB0B-2C4D-428A-996B-57638BA38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9815" y="1802007"/>
            <a:ext cx="891047" cy="891047"/>
          </a:xfrm>
          <a:prstGeom prst="rect">
            <a:avLst/>
          </a:prstGeom>
        </p:spPr>
      </p:pic>
      <p:pic>
        <p:nvPicPr>
          <p:cNvPr id="5" name="Picture 5" descr="Bar graph with upward trend">
            <a:extLst>
              <a:ext uri="{FF2B5EF4-FFF2-40B4-BE49-F238E27FC236}">
                <a16:creationId xmlns:a16="http://schemas.microsoft.com/office/drawing/2014/main" id="{E858DF9B-D9E3-492E-BDFF-4EE8BCC3A8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0476" y="1802007"/>
            <a:ext cx="891047" cy="891047"/>
          </a:xfrm>
          <a:prstGeom prst="rect">
            <a:avLst/>
          </a:prstGeom>
        </p:spPr>
      </p:pic>
      <p:pic>
        <p:nvPicPr>
          <p:cNvPr id="6" name="Picture 6" descr="Money">
            <a:extLst>
              <a:ext uri="{FF2B5EF4-FFF2-40B4-BE49-F238E27FC236}">
                <a16:creationId xmlns:a16="http://schemas.microsoft.com/office/drawing/2014/main" id="{ADA9E0C1-637F-4CBD-906A-EF02A386FF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0184" y="1743731"/>
            <a:ext cx="891047" cy="891047"/>
          </a:xfrm>
          <a:prstGeom prst="rect">
            <a:avLst/>
          </a:prstGeom>
        </p:spPr>
      </p:pic>
      <p:sp>
        <p:nvSpPr>
          <p:cNvPr id="11" name="TextBox 10" descr="Skilled Workforce&#10;Recruit and develop a highly-skilled workforce&#10;">
            <a:extLst>
              <a:ext uri="{FF2B5EF4-FFF2-40B4-BE49-F238E27FC236}">
                <a16:creationId xmlns:a16="http://schemas.microsoft.com/office/drawing/2014/main" id="{31CBC182-9BF4-4AD5-B564-868EE5D322F9}"/>
              </a:ext>
            </a:extLst>
          </p:cNvPr>
          <p:cNvSpPr txBox="1"/>
          <p:nvPr/>
        </p:nvSpPr>
        <p:spPr>
          <a:xfrm>
            <a:off x="692159" y="2634779"/>
            <a:ext cx="2823562" cy="901312"/>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Skilled Workforce</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Recruit and develop a highly-skilled workforce</a:t>
            </a:r>
            <a:endParaRPr kumimoji="0" lang="en-US" sz="1640" b="1"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endParaRPr>
          </a:p>
        </p:txBody>
      </p:sp>
      <p:sp>
        <p:nvSpPr>
          <p:cNvPr id="14" name="TextBox 13" descr="Improved Productivity&#10;Improve profitability and positive impact to your bottom line&#10;">
            <a:extLst>
              <a:ext uri="{FF2B5EF4-FFF2-40B4-BE49-F238E27FC236}">
                <a16:creationId xmlns:a16="http://schemas.microsoft.com/office/drawing/2014/main" id="{B7C7DF5E-8372-497A-87BF-45924DDE42C3}"/>
              </a:ext>
            </a:extLst>
          </p:cNvPr>
          <p:cNvSpPr txBox="1"/>
          <p:nvPr/>
        </p:nvSpPr>
        <p:spPr>
          <a:xfrm>
            <a:off x="4427825" y="2624412"/>
            <a:ext cx="3177736"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Improved Productivity</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Improve profitability and positive impact to your bottom line</a:t>
            </a:r>
          </a:p>
        </p:txBody>
      </p:sp>
      <p:sp>
        <p:nvSpPr>
          <p:cNvPr id="15" name="TextBox 14" descr="Reduced Turnover&#10;Minimize cost with reduced turnover and liability&#10;">
            <a:extLst>
              <a:ext uri="{FF2B5EF4-FFF2-40B4-BE49-F238E27FC236}">
                <a16:creationId xmlns:a16="http://schemas.microsoft.com/office/drawing/2014/main" id="{205598FE-A12C-4697-BAFB-89066D3DA558}"/>
              </a:ext>
            </a:extLst>
          </p:cNvPr>
          <p:cNvSpPr txBox="1"/>
          <p:nvPr/>
        </p:nvSpPr>
        <p:spPr>
          <a:xfrm>
            <a:off x="8460591" y="2634778"/>
            <a:ext cx="2890239"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Reduced Turnover</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Minimize cost with reduced turnover and liability</a:t>
            </a:r>
          </a:p>
        </p:txBody>
      </p:sp>
      <p:pic>
        <p:nvPicPr>
          <p:cNvPr id="8" name="Picture 8" descr="Clipboard Mixed">
            <a:extLst>
              <a:ext uri="{FF2B5EF4-FFF2-40B4-BE49-F238E27FC236}">
                <a16:creationId xmlns:a16="http://schemas.microsoft.com/office/drawing/2014/main" id="{464BD31F-606D-44E7-9500-FF7585D681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01352" y="3845768"/>
            <a:ext cx="1003339" cy="1003339"/>
          </a:xfrm>
          <a:prstGeom prst="rect">
            <a:avLst/>
          </a:prstGeom>
        </p:spPr>
      </p:pic>
      <p:pic>
        <p:nvPicPr>
          <p:cNvPr id="9" name="Picture 9" descr="Employee badge">
            <a:extLst>
              <a:ext uri="{FF2B5EF4-FFF2-40B4-BE49-F238E27FC236}">
                <a16:creationId xmlns:a16="http://schemas.microsoft.com/office/drawing/2014/main" id="{258A5330-CA56-4F3E-A396-45E5F3573D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32272" y="3845768"/>
            <a:ext cx="1003339" cy="1003339"/>
          </a:xfrm>
          <a:prstGeom prst="rect">
            <a:avLst/>
          </a:prstGeom>
        </p:spPr>
      </p:pic>
      <p:sp>
        <p:nvSpPr>
          <p:cNvPr id="16" name="TextBox 15" descr="Customizable Training&#10;Create flexible training options that ensure workers develop the right skills&#10;">
            <a:extLst>
              <a:ext uri="{FF2B5EF4-FFF2-40B4-BE49-F238E27FC236}">
                <a16:creationId xmlns:a16="http://schemas.microsoft.com/office/drawing/2014/main" id="{7549E02A-3CD0-4AA4-A37E-E78F0C65F7BE}"/>
              </a:ext>
            </a:extLst>
          </p:cNvPr>
          <p:cNvSpPr txBox="1"/>
          <p:nvPr/>
        </p:nvSpPr>
        <p:spPr>
          <a:xfrm>
            <a:off x="2255758" y="4780466"/>
            <a:ext cx="3417087"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Customizable Training</a:t>
            </a: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Create flexible training options that ensure workers develop the right skills</a:t>
            </a:r>
          </a:p>
        </p:txBody>
      </p:sp>
      <p:sp>
        <p:nvSpPr>
          <p:cNvPr id="17" name="TextBox 16" descr="Retain Workers&#10;94% of apprentices continue employment after completing an apprenticeship&#10;">
            <a:extLst>
              <a:ext uri="{FF2B5EF4-FFF2-40B4-BE49-F238E27FC236}">
                <a16:creationId xmlns:a16="http://schemas.microsoft.com/office/drawing/2014/main" id="{9657FC24-FCEA-457A-97BA-FA086F5E7A88}"/>
              </a:ext>
            </a:extLst>
          </p:cNvPr>
          <p:cNvSpPr txBox="1"/>
          <p:nvPr/>
        </p:nvSpPr>
        <p:spPr>
          <a:xfrm>
            <a:off x="6151902" y="4818523"/>
            <a:ext cx="3564081" cy="1153689"/>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874" b="1" i="0" u="none" strike="noStrike" kern="1200" cap="none" spc="0" normalizeH="0" baseline="0" noProof="0" dirty="0">
                <a:ln>
                  <a:noFill/>
                </a:ln>
                <a:effectLst/>
                <a:uLnTx/>
                <a:uFillTx/>
                <a:latin typeface="Montserrat" panose="00000500000000000000" pitchFamily="2" charset="0"/>
                <a:ea typeface="Roboto Light" panose="020B0604020202020204" charset="0"/>
              </a:rPr>
              <a:t>Retain Workers</a:t>
            </a:r>
            <a:endParaRPr kumimoji="0" lang="en-US" sz="1874" b="0" i="0" u="none" strike="noStrike" kern="1200" cap="none" spc="0" normalizeH="0" baseline="0" noProof="0" dirty="0">
              <a:ln>
                <a:noFill/>
              </a:ln>
              <a:effectLst/>
              <a:uLnTx/>
              <a:uFillTx/>
              <a:latin typeface="Montserrat" panose="00000500000000000000" pitchFamily="2" charset="0"/>
              <a:ea typeface="Roboto Light" panose="020B0604020202020204" charset="0"/>
            </a:endParaRP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4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94% of apprentices continue employment after completing an apprenticeship</a:t>
            </a:r>
          </a:p>
        </p:txBody>
      </p:sp>
      <p:sp>
        <p:nvSpPr>
          <p:cNvPr id="12" name="Slide Number Placeholder 5">
            <a:extLst>
              <a:ext uri="{FF2B5EF4-FFF2-40B4-BE49-F238E27FC236}">
                <a16:creationId xmlns:a16="http://schemas.microsoft.com/office/drawing/2014/main" id="{2BE3A243-0BB1-58CE-2591-29B29716099A}"/>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112625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t>RA and WIOA Business Services</a:t>
            </a:r>
          </a:p>
        </p:txBody>
      </p:sp>
      <p:sp>
        <p:nvSpPr>
          <p:cNvPr id="5" name="Content Placeholder 4">
            <a:extLst>
              <a:ext uri="{FF2B5EF4-FFF2-40B4-BE49-F238E27FC236}">
                <a16:creationId xmlns:a16="http://schemas.microsoft.com/office/drawing/2014/main" id="{CE0AE7A6-9EBF-F4D3-871D-C545D170C465}"/>
              </a:ext>
            </a:extLst>
          </p:cNvPr>
          <p:cNvSpPr>
            <a:spLocks noGrp="1"/>
          </p:cNvSpPr>
          <p:nvPr>
            <p:ph idx="1"/>
          </p:nvPr>
        </p:nvSpPr>
        <p:spPr>
          <a:xfrm>
            <a:off x="978877" y="2264916"/>
            <a:ext cx="2479432" cy="2645287"/>
          </a:xfrm>
          <a:ln w="76200">
            <a:solidFill>
              <a:srgbClr val="009296"/>
            </a:solidFill>
          </a:ln>
        </p:spPr>
        <p:txBody>
          <a:bodyPr>
            <a:normAutofit/>
          </a:bodyPr>
          <a:lstStyle/>
          <a:p>
            <a:pPr marL="0" indent="0" algn="ctr">
              <a:buNone/>
            </a:pPr>
            <a:r>
              <a:rPr lang="en-US" sz="2300" i="1" baseline="0">
                <a:solidFill>
                  <a:schemeClr val="tx1"/>
                </a:solidFill>
              </a:rPr>
              <a:t>Apprenticeship is an important option for business partners receiving WIOA services.</a:t>
            </a:r>
          </a:p>
        </p:txBody>
      </p:sp>
      <p:sp>
        <p:nvSpPr>
          <p:cNvPr id="7" name="Text Placeholder 6">
            <a:extLst>
              <a:ext uri="{FF2B5EF4-FFF2-40B4-BE49-F238E27FC236}">
                <a16:creationId xmlns:a16="http://schemas.microsoft.com/office/drawing/2014/main" id="{082A6CE8-CA91-425C-3EF9-D4674B54DFDF}"/>
              </a:ext>
            </a:extLst>
          </p:cNvPr>
          <p:cNvSpPr>
            <a:spLocks noGrp="1"/>
          </p:cNvSpPr>
          <p:nvPr>
            <p:ph type="body" sz="quarter" idx="14"/>
          </p:nvPr>
        </p:nvSpPr>
        <p:spPr>
          <a:xfrm>
            <a:off x="3888332" y="1836038"/>
            <a:ext cx="7825155" cy="4546322"/>
          </a:xfrm>
        </p:spPr>
        <p:txBody>
          <a:bodyPr>
            <a:normAutofit lnSpcReduction="10000"/>
          </a:bodyPr>
          <a:lstStyle/>
          <a:p>
            <a:r>
              <a:rPr lang="en-US" dirty="0">
                <a:solidFill>
                  <a:schemeClr val="tx1"/>
                </a:solidFill>
              </a:rPr>
              <a:t>BSRs are ideally situated to help companies understand all their options, including Registered Apprenticeship</a:t>
            </a:r>
          </a:p>
          <a:p>
            <a:r>
              <a:rPr lang="en-US" dirty="0">
                <a:solidFill>
                  <a:schemeClr val="tx1"/>
                </a:solidFill>
              </a:rPr>
              <a:t>Companies partnering on WIOA services will likely be interested in apprenticeship as an important option</a:t>
            </a:r>
          </a:p>
          <a:p>
            <a:r>
              <a:rPr lang="en-US" dirty="0">
                <a:solidFill>
                  <a:schemeClr val="tx1"/>
                </a:solidFill>
              </a:rPr>
              <a:t>Employer partners are looking to minimize the number of different contacts, meetings, and reports </a:t>
            </a:r>
          </a:p>
          <a:p>
            <a:r>
              <a:rPr lang="en-US" dirty="0">
                <a:solidFill>
                  <a:schemeClr val="tx1"/>
                </a:solidFill>
              </a:rPr>
              <a:t>Workforce and apprenticeship systems can benefit each other</a:t>
            </a:r>
          </a:p>
          <a:p>
            <a:endParaRPr lang="en-US" dirty="0"/>
          </a:p>
          <a:p>
            <a:endParaRPr lang="en-US" dirty="0"/>
          </a:p>
        </p:txBody>
      </p:sp>
      <p:sp>
        <p:nvSpPr>
          <p:cNvPr id="9" name="Slide Number Placeholder 5">
            <a:extLst>
              <a:ext uri="{FF2B5EF4-FFF2-40B4-BE49-F238E27FC236}">
                <a16:creationId xmlns:a16="http://schemas.microsoft.com/office/drawing/2014/main" id="{73EA6BB8-E79A-7075-7A34-7E761ACD9A3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71157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a:xfrm>
            <a:off x="838200" y="531377"/>
            <a:ext cx="10515600" cy="1325563"/>
          </a:xfrm>
        </p:spPr>
        <p:txBody>
          <a:bodyPr>
            <a:normAutofit/>
          </a:bodyPr>
          <a:lstStyle/>
          <a:p>
            <a:r>
              <a:rPr lang="en-US" dirty="0"/>
              <a:t>Recent RA System Initiatives  and Funding Opportunities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sz="half" idx="1"/>
          </p:nvPr>
        </p:nvSpPr>
        <p:spPr>
          <a:xfrm>
            <a:off x="651164" y="1978025"/>
            <a:ext cx="7384284" cy="4076411"/>
          </a:xfrm>
        </p:spPr>
        <p:txBody>
          <a:bodyPr vert="horz" lIns="91440" tIns="45720" rIns="91440" bIns="45720" rtlCol="0" anchor="t">
            <a:normAutofit fontScale="92500" lnSpcReduction="20000"/>
          </a:bodyPr>
          <a:lstStyle/>
          <a:p>
            <a:pPr>
              <a:lnSpc>
                <a:spcPct val="120000"/>
              </a:lnSpc>
              <a:spcBef>
                <a:spcPts val="600"/>
              </a:spcBef>
            </a:pPr>
            <a:r>
              <a:rPr lang="en-US" b="0" i="0" u="none" dirty="0">
                <a:solidFill>
                  <a:schemeClr val="tx1"/>
                </a:solidFill>
                <a:latin typeface="Montserrat Medium"/>
              </a:rPr>
              <a:t>TEN 23-23: Quality Pre-Apprenticeship Programs</a:t>
            </a:r>
            <a:endParaRPr lang="en-US" dirty="0">
              <a:solidFill>
                <a:schemeClr val="tx1"/>
              </a:solidFill>
              <a:latin typeface="Montserrat Medium"/>
            </a:endParaRPr>
          </a:p>
          <a:p>
            <a:pPr>
              <a:lnSpc>
                <a:spcPct val="120000"/>
              </a:lnSpc>
              <a:spcBef>
                <a:spcPts val="600"/>
              </a:spcBef>
            </a:pPr>
            <a:r>
              <a:rPr lang="en-US" b="0" i="0" u="none">
                <a:solidFill>
                  <a:schemeClr val="tx1"/>
                </a:solidFill>
              </a:rPr>
              <a:t>Notice of proposed rulemaking to enhance the National Apprenticeship System</a:t>
            </a:r>
          </a:p>
          <a:p>
            <a:pPr>
              <a:lnSpc>
                <a:spcPct val="120000"/>
              </a:lnSpc>
              <a:spcBef>
                <a:spcPts val="600"/>
              </a:spcBef>
            </a:pPr>
            <a:r>
              <a:rPr lang="en-US">
                <a:solidFill>
                  <a:schemeClr val="tx1"/>
                </a:solidFill>
              </a:rPr>
              <a:t>Building Pathways to Infrastructure Jobs grant</a:t>
            </a:r>
          </a:p>
          <a:p>
            <a:pPr>
              <a:lnSpc>
                <a:spcPct val="120000"/>
              </a:lnSpc>
              <a:spcBef>
                <a:spcPts val="600"/>
              </a:spcBef>
            </a:pPr>
            <a:r>
              <a:rPr lang="en-US" b="0" dirty="0">
                <a:solidFill>
                  <a:schemeClr val="tx1"/>
                </a:solidFill>
                <a:latin typeface="Montserrat Medium"/>
              </a:rPr>
              <a:t>Apprenticeship Building America</a:t>
            </a:r>
          </a:p>
          <a:p>
            <a:pPr>
              <a:lnSpc>
                <a:spcPct val="120000"/>
              </a:lnSpc>
              <a:spcBef>
                <a:spcPts val="600"/>
              </a:spcBef>
            </a:pPr>
            <a:r>
              <a:rPr lang="en-US" dirty="0">
                <a:solidFill>
                  <a:schemeClr val="tx1"/>
                </a:solidFill>
                <a:latin typeface="Montserrat Medium"/>
              </a:rPr>
              <a:t>State Apprenticeship Expansion grants</a:t>
            </a:r>
            <a:endParaRPr lang="en-US" b="0" dirty="0">
              <a:solidFill>
                <a:schemeClr val="tx1"/>
              </a:solidFill>
              <a:latin typeface="Montserrat Medium"/>
            </a:endParaRPr>
          </a:p>
        </p:txBody>
      </p:sp>
      <p:sp>
        <p:nvSpPr>
          <p:cNvPr id="9" name="Slide Number Placeholder 5">
            <a:extLst>
              <a:ext uri="{FF2B5EF4-FFF2-40B4-BE49-F238E27FC236}">
                <a16:creationId xmlns:a16="http://schemas.microsoft.com/office/drawing/2014/main" id="{10B7F7CA-F5DB-91F2-DBBA-A961903386D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17" name="Picture 16" descr="Engineers with digital tablet and projected plans">
            <a:extLst>
              <a:ext uri="{FF2B5EF4-FFF2-40B4-BE49-F238E27FC236}">
                <a16:creationId xmlns:a16="http://schemas.microsoft.com/office/drawing/2014/main" id="{E4552464-1987-DFBF-CFE5-F192FEF69BEB}"/>
              </a:ext>
            </a:extLst>
          </p:cNvPr>
          <p:cNvPicPr>
            <a:picLocks noChangeAspect="1"/>
          </p:cNvPicPr>
          <p:nvPr/>
        </p:nvPicPr>
        <p:blipFill>
          <a:blip r:embed="rId2"/>
          <a:stretch>
            <a:fillRect/>
          </a:stretch>
        </p:blipFill>
        <p:spPr>
          <a:xfrm>
            <a:off x="8251112" y="2586625"/>
            <a:ext cx="3940888" cy="2630466"/>
          </a:xfrm>
          <a:prstGeom prst="rect">
            <a:avLst/>
          </a:prstGeom>
          <a:ln>
            <a:noFill/>
          </a:ln>
          <a:effectLst>
            <a:softEdge rad="112500"/>
          </a:effectLst>
        </p:spPr>
      </p:pic>
    </p:spTree>
    <p:extLst>
      <p:ext uri="{BB962C8B-B14F-4D97-AF65-F5344CB8AC3E}">
        <p14:creationId xmlns:p14="http://schemas.microsoft.com/office/powerpoint/2010/main" val="3339154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p:txBody>
          <a:bodyPr>
            <a:normAutofit/>
          </a:bodyPr>
          <a:lstStyle/>
          <a:p>
            <a:r>
              <a:rPr lang="en-US" dirty="0"/>
              <a:t>Partners and Resources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idx="1"/>
          </p:nvPr>
        </p:nvSpPr>
        <p:spPr>
          <a:xfrm>
            <a:off x="746759" y="2264916"/>
            <a:ext cx="6065521" cy="2867561"/>
          </a:xfrm>
        </p:spPr>
        <p:txBody>
          <a:bodyPr>
            <a:normAutofit fontScale="92500"/>
          </a:bodyPr>
          <a:lstStyle/>
          <a:p>
            <a:pPr lvl="0"/>
            <a:r>
              <a:rPr lang="en-US" b="0">
                <a:solidFill>
                  <a:schemeClr val="tx1"/>
                </a:solidFill>
              </a:rPr>
              <a:t>Industry Intermediaries for Registered Apprenticeship</a:t>
            </a:r>
          </a:p>
          <a:p>
            <a:pPr lvl="0"/>
            <a:r>
              <a:rPr lang="en-US">
                <a:solidFill>
                  <a:schemeClr val="tx1"/>
                </a:solidFill>
              </a:rPr>
              <a:t>Apprenticeship Ambassadors</a:t>
            </a:r>
          </a:p>
          <a:p>
            <a:pPr lvl="0"/>
            <a:r>
              <a:rPr lang="en-US" b="0">
                <a:solidFill>
                  <a:schemeClr val="tx1"/>
                </a:solidFill>
              </a:rPr>
              <a:t>Apprenticeship Trailblazers</a:t>
            </a:r>
          </a:p>
          <a:p>
            <a:pPr lvl="0"/>
            <a:r>
              <a:rPr lang="en-US">
                <a:solidFill>
                  <a:schemeClr val="tx1"/>
                </a:solidFill>
              </a:rPr>
              <a:t>Youth Apprenticeship Week</a:t>
            </a:r>
          </a:p>
          <a:p>
            <a:pPr lvl="0"/>
            <a:r>
              <a:rPr lang="en-US" b="0">
                <a:solidFill>
                  <a:schemeClr val="tx1"/>
                </a:solidFill>
              </a:rPr>
              <a:t>Advanced Manufacturing Sprint</a:t>
            </a:r>
          </a:p>
          <a:p>
            <a:endParaRPr lang="en-US"/>
          </a:p>
        </p:txBody>
      </p:sp>
      <p:pic>
        <p:nvPicPr>
          <p:cNvPr id="5" name="Picture 4">
            <a:extLst>
              <a:ext uri="{FF2B5EF4-FFF2-40B4-BE49-F238E27FC236}">
                <a16:creationId xmlns:a16="http://schemas.microsoft.com/office/drawing/2014/main" id="{C7256205-1A3D-AF6E-978C-596B31ACFA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70086" y="2160020"/>
            <a:ext cx="2819545" cy="800141"/>
          </a:xfrm>
          <a:prstGeom prst="rect">
            <a:avLst/>
          </a:prstGeom>
        </p:spPr>
      </p:pic>
      <p:pic>
        <p:nvPicPr>
          <p:cNvPr id="8" name="Picture 7">
            <a:extLst>
              <a:ext uri="{FF2B5EF4-FFF2-40B4-BE49-F238E27FC236}">
                <a16:creationId xmlns:a16="http://schemas.microsoft.com/office/drawing/2014/main" id="{4255026B-4EBE-8864-B031-9B0956241C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01717" y="3159155"/>
            <a:ext cx="2286117" cy="1816193"/>
          </a:xfrm>
          <a:prstGeom prst="rect">
            <a:avLst/>
          </a:prstGeom>
        </p:spPr>
      </p:pic>
      <p:pic>
        <p:nvPicPr>
          <p:cNvPr id="10" name="Picture 9">
            <a:extLst>
              <a:ext uri="{FF2B5EF4-FFF2-40B4-BE49-F238E27FC236}">
                <a16:creationId xmlns:a16="http://schemas.microsoft.com/office/drawing/2014/main" id="{E9EBE2E5-13AA-37CE-9933-B629D73BB4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76855" y="3159155"/>
            <a:ext cx="2895749" cy="1809843"/>
          </a:xfrm>
          <a:prstGeom prst="rect">
            <a:avLst/>
          </a:prstGeom>
        </p:spPr>
      </p:pic>
      <p:sp>
        <p:nvSpPr>
          <p:cNvPr id="6" name="Slide Number Placeholder 5">
            <a:extLst>
              <a:ext uri="{FF2B5EF4-FFF2-40B4-BE49-F238E27FC236}">
                <a16:creationId xmlns:a16="http://schemas.microsoft.com/office/drawing/2014/main" id="{90F77128-EBF2-C1D9-A12C-96469EA4684F}"/>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2138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C56A256-08B0-D7AE-310A-61A02FBF4D8F}"/>
              </a:ext>
            </a:extLst>
          </p:cNvPr>
          <p:cNvSpPr>
            <a:spLocks noGrp="1"/>
          </p:cNvSpPr>
          <p:nvPr>
            <p:ph type="title"/>
          </p:nvPr>
        </p:nvSpPr>
        <p:spPr/>
        <p:txBody>
          <a:bodyPr>
            <a:normAutofit/>
          </a:bodyPr>
          <a:lstStyle/>
          <a:p>
            <a:r>
              <a:rPr lang="en-US" dirty="0"/>
              <a:t>APPRENTICESHIP FUNDING</a:t>
            </a:r>
          </a:p>
        </p:txBody>
      </p:sp>
      <p:sp>
        <p:nvSpPr>
          <p:cNvPr id="15" name="Text Placeholder 14">
            <a:extLst>
              <a:ext uri="{FF2B5EF4-FFF2-40B4-BE49-F238E27FC236}">
                <a16:creationId xmlns:a16="http://schemas.microsoft.com/office/drawing/2014/main" id="{CBD07E7B-7855-E5AC-168A-B25C19FEB05D}"/>
              </a:ext>
            </a:extLst>
          </p:cNvPr>
          <p:cNvSpPr>
            <a:spLocks noGrp="1"/>
          </p:cNvSpPr>
          <p:nvPr>
            <p:ph type="body" sz="quarter" idx="14"/>
          </p:nvPr>
        </p:nvSpPr>
        <p:spPr>
          <a:xfrm>
            <a:off x="1148841" y="1548674"/>
            <a:ext cx="5185956" cy="639917"/>
          </a:xfrm>
          <a:solidFill>
            <a:schemeClr val="accent1"/>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ACCESSING RESOURCES</a:t>
            </a:r>
          </a:p>
          <a:p>
            <a:pPr marL="0" indent="0">
              <a:buNone/>
            </a:pPr>
            <a:endParaRPr lang="en-US"/>
          </a:p>
        </p:txBody>
      </p:sp>
      <p:sp>
        <p:nvSpPr>
          <p:cNvPr id="4" name="Picture Placeholder 3" descr="For more information, check out the Industry Intermediary fact sheet on Apprenticeship.gov&#10;">
            <a:extLst>
              <a:ext uri="{FF2B5EF4-FFF2-40B4-BE49-F238E27FC236}">
                <a16:creationId xmlns:a16="http://schemas.microsoft.com/office/drawing/2014/main" id="{3201B6C4-3CBF-9FBB-BC08-B656CB7EDE65}"/>
              </a:ext>
            </a:extLst>
          </p:cNvPr>
          <p:cNvSpPr>
            <a:spLocks noGrp="1"/>
          </p:cNvSpPr>
          <p:nvPr>
            <p:ph type="pic" sz="quarter" idx="13"/>
          </p:nvPr>
        </p:nvSpPr>
        <p:spPr>
          <a:xfrm>
            <a:off x="6990330" y="1540896"/>
            <a:ext cx="4179978" cy="639918"/>
          </a:xfrm>
          <a:solidFill>
            <a:schemeClr val="accent6"/>
          </a:solidFill>
        </p:spPr>
        <p:txBody>
          <a:bodyPr/>
          <a:lstStyle/>
          <a:p>
            <a:pPr marL="0" marR="0" lvl="0" indent="0" algn="l" defTabSz="913607" rtl="0" eaLnBrk="0" fontAlgn="base" latinLnBrk="0" hangingPunct="0">
              <a:lnSpc>
                <a:spcPct val="12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more information, check out the </a:t>
            </a:r>
            <a:r>
              <a:rPr kumimoji="0" lang="en-US" sz="1400" b="0" i="1" u="none" strike="noStrike" kern="1200" cap="none" spc="0" normalizeH="0" baseline="0" noProof="0" dirty="0">
                <a:ln>
                  <a:noFill/>
                </a:ln>
                <a:solidFill>
                  <a:srgbClr val="1B0B61"/>
                </a:solidFill>
                <a:effectLst/>
                <a:uLnTx/>
                <a:uFillTx/>
                <a:latin typeface="Arial" panose="020B0604020202020204" pitchFamily="34" charset="0"/>
                <a:ea typeface="+mn-ea"/>
                <a:cs typeface="Arial" panose="020B0604020202020204" pitchFamily="34" charset="0"/>
                <a:hlinkClick r:id="rId4" tooltip="https://www.apprenticeship.gov/sites/default/files/IndFS-RAIndustryInterm-072023-508a.pdf">
                  <a:extLst>
                    <a:ext uri="{A12FA001-AC4F-418D-AE19-62706E023703}">
                      <ahyp:hlinkClr xmlns:ahyp="http://schemas.microsoft.com/office/drawing/2018/hyperlinkcolor" val="tx"/>
                    </a:ext>
                  </a:extLst>
                </a:hlinkClick>
              </a:rPr>
              <a:t>Industry Intermediary fact sheet on Apprenticeship.gov</a:t>
            </a:r>
            <a:endParaRPr kumimoji="0" lang="en-US" sz="1400" b="0" i="1" u="none" strike="noStrike" kern="1200" cap="none" spc="0" normalizeH="0" baseline="0" noProof="0" dirty="0">
              <a:ln>
                <a:noFill/>
              </a:ln>
              <a:solidFill>
                <a:srgbClr val="1B0B61"/>
              </a:solidFill>
              <a:effectLst/>
              <a:uLnTx/>
              <a:uFillTx/>
              <a:latin typeface="Arial" panose="020B0604020202020204" pitchFamily="34" charset="0"/>
              <a:ea typeface="+mn-ea"/>
              <a:cs typeface="Arial" panose="020B0604020202020204" pitchFamily="34" charset="0"/>
            </a:endParaRPr>
          </a:p>
          <a:p>
            <a:pPr marL="0" indent="0">
              <a:buNone/>
            </a:pPr>
            <a:endParaRPr lang="en-US" dirty="0"/>
          </a:p>
        </p:txBody>
      </p:sp>
      <p:grpSp>
        <p:nvGrpSpPr>
          <p:cNvPr id="11" name="Group 10">
            <a:extLst>
              <a:ext uri="{FF2B5EF4-FFF2-40B4-BE49-F238E27FC236}">
                <a16:creationId xmlns:a16="http://schemas.microsoft.com/office/drawing/2014/main" id="{7B21AC4E-D8BC-FA91-02FE-64778C74938E}"/>
              </a:ext>
              <a:ext uri="{C183D7F6-B498-43B3-948B-1728B52AA6E4}">
                <adec:decorative xmlns:adec="http://schemas.microsoft.com/office/drawing/2017/decorative" val="1"/>
              </a:ext>
            </a:extLst>
          </p:cNvPr>
          <p:cNvGrpSpPr/>
          <p:nvPr/>
        </p:nvGrpSpPr>
        <p:grpSpPr>
          <a:xfrm rot="548682">
            <a:off x="10822838" y="1291473"/>
            <a:ext cx="694940" cy="725666"/>
            <a:chOff x="5362142" y="3458976"/>
            <a:chExt cx="833055" cy="833055"/>
          </a:xfrm>
        </p:grpSpPr>
        <p:sp>
          <p:nvSpPr>
            <p:cNvPr id="12" name="Oval 11">
              <a:extLst>
                <a:ext uri="{FF2B5EF4-FFF2-40B4-BE49-F238E27FC236}">
                  <a16:creationId xmlns:a16="http://schemas.microsoft.com/office/drawing/2014/main" id="{0195D790-CC75-0452-AD8D-57F4C755B2A4}"/>
                </a:ext>
              </a:extLst>
            </p:cNvPr>
            <p:cNvSpPr/>
            <p:nvPr/>
          </p:nvSpPr>
          <p:spPr>
            <a:xfrm>
              <a:off x="5362142" y="3458976"/>
              <a:ext cx="833055" cy="8330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defRPr/>
              </a:pPr>
              <a:endParaRPr lang="en-US" sz="1799">
                <a:solidFill>
                  <a:srgbClr val="FFFFFF"/>
                </a:solidFill>
                <a:latin typeface="Arial" panose="020B0604020202020204"/>
              </a:endParaRPr>
            </a:p>
          </p:txBody>
        </p:sp>
        <p:sp>
          <p:nvSpPr>
            <p:cNvPr id="13" name="Shape 2399">
              <a:extLst>
                <a:ext uri="{FF2B5EF4-FFF2-40B4-BE49-F238E27FC236}">
                  <a16:creationId xmlns:a16="http://schemas.microsoft.com/office/drawing/2014/main" id="{F8113625-FFFD-0939-F873-FB12BD9D38D4}"/>
                </a:ext>
              </a:extLst>
            </p:cNvPr>
            <p:cNvSpPr/>
            <p:nvPr/>
          </p:nvSpPr>
          <p:spPr>
            <a:xfrm>
              <a:off x="5501828" y="3598682"/>
              <a:ext cx="553683" cy="55364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4" tIns="19044" rIns="19044" bIns="19044" anchor="ctr"/>
            <a:lstStyle/>
            <a:p>
              <a:pPr algn="ctr" defTabSz="228505"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sp>
        <p:nvSpPr>
          <p:cNvPr id="2" name="Content Placeholder 1">
            <a:extLst>
              <a:ext uri="{FF2B5EF4-FFF2-40B4-BE49-F238E27FC236}">
                <a16:creationId xmlns:a16="http://schemas.microsoft.com/office/drawing/2014/main" id="{3F9F811F-C339-5411-62A9-963E3F5D73B7}"/>
              </a:ext>
            </a:extLst>
          </p:cNvPr>
          <p:cNvSpPr>
            <a:spLocks noGrp="1"/>
          </p:cNvSpPr>
          <p:nvPr>
            <p:ph idx="1"/>
          </p:nvPr>
        </p:nvSpPr>
        <p:spPr>
          <a:xfrm>
            <a:off x="508033" y="2167438"/>
            <a:ext cx="11149303" cy="8601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6375"/>
                </a:solidFill>
                <a:effectLst/>
                <a:uLnTx/>
                <a:uFillTx/>
                <a:latin typeface="Arial"/>
                <a:ea typeface="+mn-ea"/>
                <a:cs typeface="Arial"/>
              </a:rPr>
              <a:t>Registered Apprenticeship Industry Intermediaries</a:t>
            </a:r>
            <a:r>
              <a:rPr kumimoji="0" lang="en-US" sz="1600" b="0" i="0" u="none" strike="noStrike" kern="1200" cap="none" spc="0" normalizeH="0" baseline="0" noProof="0" dirty="0">
                <a:ln>
                  <a:noFill/>
                </a:ln>
                <a:solidFill>
                  <a:srgbClr val="016375"/>
                </a:solidFill>
                <a:effectLst/>
                <a:uLnTx/>
                <a:uFillTx/>
                <a:latin typeface="Arial"/>
                <a:ea typeface="+mn-ea"/>
                <a:cs typeface="Arial"/>
              </a:rPr>
              <a:t>: </a:t>
            </a:r>
            <a:r>
              <a:rPr kumimoji="0" lang="en-US" sz="1600" b="0" i="0" u="none" strike="noStrike" kern="1200" cap="none" spc="0" normalizeH="0" baseline="0" noProof="0" dirty="0">
                <a:ln>
                  <a:noFill/>
                </a:ln>
                <a:solidFill>
                  <a:srgbClr val="5E5E5E"/>
                </a:solidFill>
                <a:effectLst/>
                <a:uLnTx/>
                <a:uFillTx/>
                <a:latin typeface="Arial"/>
                <a:ea typeface="+mn-ea"/>
                <a:cs typeface="Arial"/>
              </a:rPr>
              <a:t>Through a partnership with DOL, these </a:t>
            </a:r>
            <a:r>
              <a:rPr kumimoji="0" lang="en-US" sz="1600" b="1" i="0" u="none" strike="noStrike" kern="1200" cap="none" spc="0" normalizeH="0" baseline="0" noProof="0" dirty="0">
                <a:ln>
                  <a:noFill/>
                </a:ln>
                <a:solidFill>
                  <a:srgbClr val="016375"/>
                </a:solidFill>
                <a:effectLst/>
                <a:uLnTx/>
                <a:uFillTx/>
                <a:latin typeface="Arial"/>
                <a:ea typeface="+mn-ea"/>
                <a:cs typeface="Arial"/>
              </a:rPr>
              <a:t>20 industry intermediaries </a:t>
            </a:r>
            <a:r>
              <a:rPr kumimoji="0" lang="en-US" sz="1600" b="0" i="0" u="none" strike="noStrike" kern="1200" cap="none" spc="0" normalizeH="0" baseline="0" noProof="0" dirty="0">
                <a:ln>
                  <a:noFill/>
                </a:ln>
                <a:solidFill>
                  <a:srgbClr val="5E5E5E"/>
                </a:solidFill>
                <a:effectLst/>
                <a:uLnTx/>
                <a:uFillTx/>
                <a:latin typeface="Arial"/>
                <a:ea typeface="+mn-ea"/>
                <a:cs typeface="Arial"/>
              </a:rPr>
              <a:t>offer expertise to help employers and labor organizations successfully launch, promote, and expand RA programs in growing industries.</a:t>
            </a:r>
          </a:p>
        </p:txBody>
      </p:sp>
      <p:grpSp>
        <p:nvGrpSpPr>
          <p:cNvPr id="6" name="Group 5" descr="H CAP - Healthcare&#10;Net America - Healthcare and Healthcare Information Technology&#10;Equus Workforce Solutions - Healthcare, Public Service, and Healthcare Information Technology, AIR - Information Technology&#10;Appteon - Information Technology&#10;WTIA - Information Technology&#10;District 1199C Training and Upgrading Fund - Care Economy&#10;Supply Chain Automation Workforce Hub - Supply Chain Automation&#10;Safal Partners - Cybersecurity&#10;FASTPORT - Transportation, Distribution, and Logistics&#10;NIIT - Supply Chain Nanotechnology and Semiconductors&#10;Virginia Manufacturers Association - Supply Chain (Advanced Manufacturing)&#10;IREC - Clean Energy&#10;National Restaurant Assocation Education Foundation - Hospitality&#10;JFF - Advanced Manufacturing&#10;ECEPTS - Early Childhood Education&#10;RTI International - Education&#10;NABTU - Construction&#10;Wireless Infrastructure Association - Telecommunications&#10;WRMA - Early Childhood Education">
            <a:extLst>
              <a:ext uri="{FF2B5EF4-FFF2-40B4-BE49-F238E27FC236}">
                <a16:creationId xmlns:a16="http://schemas.microsoft.com/office/drawing/2014/main" id="{FA49F144-F169-DF0D-2FFA-FD87688EA364}"/>
              </a:ext>
            </a:extLst>
          </p:cNvPr>
          <p:cNvGrpSpPr/>
          <p:nvPr/>
        </p:nvGrpSpPr>
        <p:grpSpPr>
          <a:xfrm>
            <a:off x="417104" y="3052300"/>
            <a:ext cx="11354697" cy="3747653"/>
            <a:chOff x="417104" y="3052300"/>
            <a:chExt cx="11354697" cy="3747653"/>
          </a:xfrm>
        </p:grpSpPr>
        <p:pic>
          <p:nvPicPr>
            <p:cNvPr id="1215" name="Picture 1214">
              <a:extLst>
                <a:ext uri="{FF2B5EF4-FFF2-40B4-BE49-F238E27FC236}">
                  <a16:creationId xmlns:a16="http://schemas.microsoft.com/office/drawing/2014/main" id="{645142EB-4206-3A64-FBF8-F248A2ED2FFF}"/>
                </a:ext>
              </a:extLst>
            </p:cNvPr>
            <p:cNvPicPr>
              <a:picLocks noChangeAspect="1"/>
            </p:cNvPicPr>
            <p:nvPr/>
          </p:nvPicPr>
          <p:blipFill>
            <a:blip r:embed="rId5"/>
            <a:stretch>
              <a:fillRect/>
            </a:stretch>
          </p:blipFill>
          <p:spPr>
            <a:xfrm>
              <a:off x="2231222" y="3089462"/>
              <a:ext cx="1901457" cy="937285"/>
            </a:xfrm>
            <a:prstGeom prst="rect">
              <a:avLst/>
            </a:prstGeom>
          </p:spPr>
        </p:pic>
        <p:pic>
          <p:nvPicPr>
            <p:cNvPr id="1216" name="Picture 1215">
              <a:extLst>
                <a:ext uri="{FF2B5EF4-FFF2-40B4-BE49-F238E27FC236}">
                  <a16:creationId xmlns:a16="http://schemas.microsoft.com/office/drawing/2014/main" id="{D5318DBC-BC30-24D5-92C2-9BDD3B593F53}"/>
                </a:ext>
              </a:extLst>
            </p:cNvPr>
            <p:cNvPicPr>
              <a:picLocks noChangeAspect="1"/>
            </p:cNvPicPr>
            <p:nvPr/>
          </p:nvPicPr>
          <p:blipFill>
            <a:blip r:embed="rId6"/>
            <a:stretch>
              <a:fillRect/>
            </a:stretch>
          </p:blipFill>
          <p:spPr>
            <a:xfrm>
              <a:off x="4216966" y="3052300"/>
              <a:ext cx="1978366" cy="1120091"/>
            </a:xfrm>
            <a:prstGeom prst="rect">
              <a:avLst/>
            </a:prstGeom>
          </p:spPr>
        </p:pic>
        <p:pic>
          <p:nvPicPr>
            <p:cNvPr id="1217" name="Picture 1216">
              <a:extLst>
                <a:ext uri="{FF2B5EF4-FFF2-40B4-BE49-F238E27FC236}">
                  <a16:creationId xmlns:a16="http://schemas.microsoft.com/office/drawing/2014/main" id="{E8BDDD4B-B05A-8A28-015F-49ED57722C4B}"/>
                </a:ext>
              </a:extLst>
            </p:cNvPr>
            <p:cNvPicPr>
              <a:picLocks noChangeAspect="1"/>
            </p:cNvPicPr>
            <p:nvPr/>
          </p:nvPicPr>
          <p:blipFill>
            <a:blip r:embed="rId7"/>
            <a:stretch>
              <a:fillRect/>
            </a:stretch>
          </p:blipFill>
          <p:spPr>
            <a:xfrm>
              <a:off x="7852947" y="3133770"/>
              <a:ext cx="1901457" cy="676074"/>
            </a:xfrm>
            <a:prstGeom prst="rect">
              <a:avLst/>
            </a:prstGeom>
          </p:spPr>
        </p:pic>
        <p:pic>
          <p:nvPicPr>
            <p:cNvPr id="1218" name="Picture 1217">
              <a:extLst>
                <a:ext uri="{FF2B5EF4-FFF2-40B4-BE49-F238E27FC236}">
                  <a16:creationId xmlns:a16="http://schemas.microsoft.com/office/drawing/2014/main" id="{EE6361CF-239D-B28E-26E9-FCE0763CAE6E}"/>
                </a:ext>
              </a:extLst>
            </p:cNvPr>
            <p:cNvPicPr>
              <a:picLocks noChangeAspect="1"/>
            </p:cNvPicPr>
            <p:nvPr/>
          </p:nvPicPr>
          <p:blipFill>
            <a:blip r:embed="rId8"/>
            <a:stretch>
              <a:fillRect/>
            </a:stretch>
          </p:blipFill>
          <p:spPr>
            <a:xfrm>
              <a:off x="6056342" y="3053788"/>
              <a:ext cx="1901457" cy="779791"/>
            </a:xfrm>
            <a:prstGeom prst="rect">
              <a:avLst/>
            </a:prstGeom>
          </p:spPr>
        </p:pic>
        <p:pic>
          <p:nvPicPr>
            <p:cNvPr id="1226" name="Picture 1225">
              <a:extLst>
                <a:ext uri="{FF2B5EF4-FFF2-40B4-BE49-F238E27FC236}">
                  <a16:creationId xmlns:a16="http://schemas.microsoft.com/office/drawing/2014/main" id="{D89482F7-42A5-DEA9-96C9-2AF57833D013}"/>
                </a:ext>
              </a:extLst>
            </p:cNvPr>
            <p:cNvPicPr>
              <a:picLocks noChangeAspect="1"/>
            </p:cNvPicPr>
            <p:nvPr/>
          </p:nvPicPr>
          <p:blipFill>
            <a:blip r:embed="rId9"/>
            <a:stretch>
              <a:fillRect/>
            </a:stretch>
          </p:blipFill>
          <p:spPr>
            <a:xfrm>
              <a:off x="417104" y="3067293"/>
              <a:ext cx="1901457" cy="804461"/>
            </a:xfrm>
            <a:prstGeom prst="rect">
              <a:avLst/>
            </a:prstGeom>
          </p:spPr>
        </p:pic>
        <p:pic>
          <p:nvPicPr>
            <p:cNvPr id="1213" name="Picture 1212">
              <a:extLst>
                <a:ext uri="{FF2B5EF4-FFF2-40B4-BE49-F238E27FC236}">
                  <a16:creationId xmlns:a16="http://schemas.microsoft.com/office/drawing/2014/main" id="{B8677373-C58D-7F12-4821-51C78F3C9057}"/>
                </a:ext>
              </a:extLst>
            </p:cNvPr>
            <p:cNvPicPr>
              <a:picLocks noChangeAspect="1"/>
            </p:cNvPicPr>
            <p:nvPr/>
          </p:nvPicPr>
          <p:blipFill>
            <a:blip r:embed="rId10"/>
            <a:stretch>
              <a:fillRect/>
            </a:stretch>
          </p:blipFill>
          <p:spPr>
            <a:xfrm>
              <a:off x="6168702" y="4155257"/>
              <a:ext cx="1901457" cy="895029"/>
            </a:xfrm>
            <a:prstGeom prst="rect">
              <a:avLst/>
            </a:prstGeom>
          </p:spPr>
        </p:pic>
        <p:pic>
          <p:nvPicPr>
            <p:cNvPr id="1220" name="Picture 1219">
              <a:extLst>
                <a:ext uri="{FF2B5EF4-FFF2-40B4-BE49-F238E27FC236}">
                  <a16:creationId xmlns:a16="http://schemas.microsoft.com/office/drawing/2014/main" id="{49F5DC54-ED89-98BF-DA0D-1C8538996917}"/>
                </a:ext>
              </a:extLst>
            </p:cNvPr>
            <p:cNvPicPr>
              <a:picLocks noChangeAspect="1"/>
            </p:cNvPicPr>
            <p:nvPr/>
          </p:nvPicPr>
          <p:blipFill>
            <a:blip r:embed="rId11"/>
            <a:stretch>
              <a:fillRect/>
            </a:stretch>
          </p:blipFill>
          <p:spPr>
            <a:xfrm>
              <a:off x="3839099" y="5009116"/>
              <a:ext cx="1561736" cy="820307"/>
            </a:xfrm>
            <a:prstGeom prst="rect">
              <a:avLst/>
            </a:prstGeom>
          </p:spPr>
        </p:pic>
        <p:pic>
          <p:nvPicPr>
            <p:cNvPr id="1222" name="Picture 1221">
              <a:extLst>
                <a:ext uri="{FF2B5EF4-FFF2-40B4-BE49-F238E27FC236}">
                  <a16:creationId xmlns:a16="http://schemas.microsoft.com/office/drawing/2014/main" id="{5C7B909F-37D4-AEAD-4B65-9A8C369FB782}"/>
                </a:ext>
              </a:extLst>
            </p:cNvPr>
            <p:cNvPicPr>
              <a:picLocks noChangeAspect="1"/>
            </p:cNvPicPr>
            <p:nvPr/>
          </p:nvPicPr>
          <p:blipFill>
            <a:blip r:embed="rId12"/>
            <a:stretch>
              <a:fillRect/>
            </a:stretch>
          </p:blipFill>
          <p:spPr>
            <a:xfrm>
              <a:off x="8204144" y="5139728"/>
              <a:ext cx="1901457" cy="856617"/>
            </a:xfrm>
            <a:prstGeom prst="rect">
              <a:avLst/>
            </a:prstGeom>
          </p:spPr>
        </p:pic>
        <p:pic>
          <p:nvPicPr>
            <p:cNvPr id="1223" name="Picture 1222">
              <a:extLst>
                <a:ext uri="{FF2B5EF4-FFF2-40B4-BE49-F238E27FC236}">
                  <a16:creationId xmlns:a16="http://schemas.microsoft.com/office/drawing/2014/main" id="{97F2B15F-FFF3-022B-9F73-D6004F85B163}"/>
                </a:ext>
              </a:extLst>
            </p:cNvPr>
            <p:cNvPicPr>
              <a:picLocks noChangeAspect="1"/>
            </p:cNvPicPr>
            <p:nvPr/>
          </p:nvPicPr>
          <p:blipFill>
            <a:blip r:embed="rId13"/>
            <a:stretch>
              <a:fillRect/>
            </a:stretch>
          </p:blipFill>
          <p:spPr>
            <a:xfrm>
              <a:off x="2096024" y="4950323"/>
              <a:ext cx="1901457" cy="977672"/>
            </a:xfrm>
            <a:prstGeom prst="rect">
              <a:avLst/>
            </a:prstGeom>
          </p:spPr>
        </p:pic>
        <p:pic>
          <p:nvPicPr>
            <p:cNvPr id="1225" name="Picture 1224">
              <a:extLst>
                <a:ext uri="{FF2B5EF4-FFF2-40B4-BE49-F238E27FC236}">
                  <a16:creationId xmlns:a16="http://schemas.microsoft.com/office/drawing/2014/main" id="{D26EB36F-96FE-5F62-E75D-7F802F5C7E1F}"/>
                </a:ext>
              </a:extLst>
            </p:cNvPr>
            <p:cNvPicPr>
              <a:picLocks noChangeAspect="1"/>
            </p:cNvPicPr>
            <p:nvPr/>
          </p:nvPicPr>
          <p:blipFill>
            <a:blip r:embed="rId14"/>
            <a:stretch>
              <a:fillRect/>
            </a:stretch>
          </p:blipFill>
          <p:spPr>
            <a:xfrm>
              <a:off x="9870344" y="5271861"/>
              <a:ext cx="1901457" cy="765971"/>
            </a:xfrm>
            <a:prstGeom prst="rect">
              <a:avLst/>
            </a:prstGeom>
          </p:spPr>
        </p:pic>
        <p:pic>
          <p:nvPicPr>
            <p:cNvPr id="1212" name="Picture 1211">
              <a:extLst>
                <a:ext uri="{FF2B5EF4-FFF2-40B4-BE49-F238E27FC236}">
                  <a16:creationId xmlns:a16="http://schemas.microsoft.com/office/drawing/2014/main" id="{999BF833-B807-C6CD-E096-F547AA3FE483}"/>
                </a:ext>
              </a:extLst>
            </p:cNvPr>
            <p:cNvPicPr>
              <a:picLocks noChangeAspect="1"/>
            </p:cNvPicPr>
            <p:nvPr/>
          </p:nvPicPr>
          <p:blipFill>
            <a:blip r:embed="rId15"/>
            <a:stretch>
              <a:fillRect/>
            </a:stretch>
          </p:blipFill>
          <p:spPr>
            <a:xfrm>
              <a:off x="7984606" y="3907889"/>
              <a:ext cx="1638138" cy="1117515"/>
            </a:xfrm>
            <a:prstGeom prst="rect">
              <a:avLst/>
            </a:prstGeom>
          </p:spPr>
        </p:pic>
        <p:pic>
          <p:nvPicPr>
            <p:cNvPr id="1214" name="Picture 1213">
              <a:extLst>
                <a:ext uri="{FF2B5EF4-FFF2-40B4-BE49-F238E27FC236}">
                  <a16:creationId xmlns:a16="http://schemas.microsoft.com/office/drawing/2014/main" id="{E43EF11C-17DA-4592-EC63-1D4AA775D4C0}"/>
                </a:ext>
              </a:extLst>
            </p:cNvPr>
            <p:cNvPicPr>
              <a:picLocks noChangeAspect="1"/>
            </p:cNvPicPr>
            <p:nvPr/>
          </p:nvPicPr>
          <p:blipFill>
            <a:blip r:embed="rId16"/>
            <a:stretch>
              <a:fillRect/>
            </a:stretch>
          </p:blipFill>
          <p:spPr>
            <a:xfrm>
              <a:off x="4319064" y="4084189"/>
              <a:ext cx="1901457" cy="919936"/>
            </a:xfrm>
            <a:prstGeom prst="rect">
              <a:avLst/>
            </a:prstGeom>
          </p:spPr>
        </p:pic>
        <p:pic>
          <p:nvPicPr>
            <p:cNvPr id="1221" name="Picture 1220">
              <a:extLst>
                <a:ext uri="{FF2B5EF4-FFF2-40B4-BE49-F238E27FC236}">
                  <a16:creationId xmlns:a16="http://schemas.microsoft.com/office/drawing/2014/main" id="{6034E8CC-43F8-DA8B-D655-AE3CE0E175CA}"/>
                </a:ext>
              </a:extLst>
            </p:cNvPr>
            <p:cNvPicPr>
              <a:picLocks noChangeAspect="1"/>
            </p:cNvPicPr>
            <p:nvPr/>
          </p:nvPicPr>
          <p:blipFill>
            <a:blip r:embed="rId17"/>
            <a:stretch>
              <a:fillRect/>
            </a:stretch>
          </p:blipFill>
          <p:spPr>
            <a:xfrm>
              <a:off x="2199248" y="4130176"/>
              <a:ext cx="1901457" cy="819859"/>
            </a:xfrm>
            <a:prstGeom prst="rect">
              <a:avLst/>
            </a:prstGeom>
          </p:spPr>
        </p:pic>
        <p:pic>
          <p:nvPicPr>
            <p:cNvPr id="1227" name="Picture 1226">
              <a:extLst>
                <a:ext uri="{FF2B5EF4-FFF2-40B4-BE49-F238E27FC236}">
                  <a16:creationId xmlns:a16="http://schemas.microsoft.com/office/drawing/2014/main" id="{26F23C42-0240-BAE6-5591-54C35549F4F8}"/>
                </a:ext>
              </a:extLst>
            </p:cNvPr>
            <p:cNvPicPr>
              <a:picLocks noChangeAspect="1"/>
            </p:cNvPicPr>
            <p:nvPr/>
          </p:nvPicPr>
          <p:blipFill>
            <a:blip r:embed="rId18"/>
            <a:stretch>
              <a:fillRect/>
            </a:stretch>
          </p:blipFill>
          <p:spPr>
            <a:xfrm>
              <a:off x="435163" y="4078365"/>
              <a:ext cx="1901457" cy="925760"/>
            </a:xfrm>
            <a:prstGeom prst="rect">
              <a:avLst/>
            </a:prstGeom>
          </p:spPr>
        </p:pic>
        <p:pic>
          <p:nvPicPr>
            <p:cNvPr id="7" name="Picture 6">
              <a:extLst>
                <a:ext uri="{FF2B5EF4-FFF2-40B4-BE49-F238E27FC236}">
                  <a16:creationId xmlns:a16="http://schemas.microsoft.com/office/drawing/2014/main" id="{C51A07E0-BE34-0A88-C9AF-F55ADC9A3E90}"/>
                </a:ext>
              </a:extLst>
            </p:cNvPr>
            <p:cNvPicPr>
              <a:picLocks noChangeAspect="1"/>
            </p:cNvPicPr>
            <p:nvPr/>
          </p:nvPicPr>
          <p:blipFill>
            <a:blip r:embed="rId19"/>
            <a:stretch>
              <a:fillRect/>
            </a:stretch>
          </p:blipFill>
          <p:spPr>
            <a:xfrm>
              <a:off x="9815429" y="3812045"/>
              <a:ext cx="1901457" cy="1197071"/>
            </a:xfrm>
            <a:prstGeom prst="rect">
              <a:avLst/>
            </a:prstGeom>
          </p:spPr>
        </p:pic>
        <p:grpSp>
          <p:nvGrpSpPr>
            <p:cNvPr id="27" name="Group 26">
              <a:extLst>
                <a:ext uri="{FF2B5EF4-FFF2-40B4-BE49-F238E27FC236}">
                  <a16:creationId xmlns:a16="http://schemas.microsoft.com/office/drawing/2014/main" id="{44FA413D-C577-C3B5-03B2-C72C6FCAA131}"/>
                </a:ext>
              </a:extLst>
            </p:cNvPr>
            <p:cNvGrpSpPr/>
            <p:nvPr/>
          </p:nvGrpSpPr>
          <p:grpSpPr>
            <a:xfrm>
              <a:off x="521708" y="5083632"/>
              <a:ext cx="1728369" cy="865829"/>
              <a:chOff x="243250" y="5710631"/>
              <a:chExt cx="1728369" cy="865829"/>
            </a:xfrm>
          </p:grpSpPr>
          <p:pic>
            <p:nvPicPr>
              <p:cNvPr id="3" name="Picture 2" descr="A black and red logo&#10;&#10;Description automatically generated">
                <a:extLst>
                  <a:ext uri="{FF2B5EF4-FFF2-40B4-BE49-F238E27FC236}">
                    <a16:creationId xmlns:a16="http://schemas.microsoft.com/office/drawing/2014/main" id="{9B206010-33EA-5F85-5E99-B62615AD38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1490" y="5710631"/>
                <a:ext cx="1556076" cy="597422"/>
              </a:xfrm>
              <a:prstGeom prst="rect">
                <a:avLst/>
              </a:prstGeom>
            </p:spPr>
          </p:pic>
          <p:sp>
            <p:nvSpPr>
              <p:cNvPr id="19" name="TextBox 18">
                <a:extLst>
                  <a:ext uri="{FF2B5EF4-FFF2-40B4-BE49-F238E27FC236}">
                    <a16:creationId xmlns:a16="http://schemas.microsoft.com/office/drawing/2014/main" id="{4D435C5F-95B5-9CBA-AC37-B9BDE3D4FB5D}"/>
                  </a:ext>
                </a:extLst>
              </p:cNvPr>
              <p:cNvSpPr txBox="1"/>
              <p:nvPr/>
            </p:nvSpPr>
            <p:spPr bwMode="auto">
              <a:xfrm>
                <a:off x="243250" y="630805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Clean Energy</a:t>
                </a:r>
              </a:p>
            </p:txBody>
          </p:sp>
        </p:grpSp>
        <p:grpSp>
          <p:nvGrpSpPr>
            <p:cNvPr id="26" name="Group 25">
              <a:extLst>
                <a:ext uri="{FF2B5EF4-FFF2-40B4-BE49-F238E27FC236}">
                  <a16:creationId xmlns:a16="http://schemas.microsoft.com/office/drawing/2014/main" id="{5422313F-0AAC-BB29-E4E1-786D1D7530E0}"/>
                </a:ext>
              </a:extLst>
            </p:cNvPr>
            <p:cNvGrpSpPr/>
            <p:nvPr/>
          </p:nvGrpSpPr>
          <p:grpSpPr>
            <a:xfrm>
              <a:off x="5370082" y="5029447"/>
              <a:ext cx="1728369" cy="1198051"/>
              <a:chOff x="2031912" y="5572308"/>
              <a:chExt cx="1728369" cy="1198051"/>
            </a:xfrm>
          </p:grpSpPr>
          <p:pic>
            <p:nvPicPr>
              <p:cNvPr id="14" name="Picture 13" descr="A logo for a school&#10;&#10;Description automatically generated">
                <a:extLst>
                  <a:ext uri="{FF2B5EF4-FFF2-40B4-BE49-F238E27FC236}">
                    <a16:creationId xmlns:a16="http://schemas.microsoft.com/office/drawing/2014/main" id="{6756AFE8-6CDE-60DA-CB0E-667F362DA13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63056" y="5572308"/>
                <a:ext cx="1266080" cy="783466"/>
              </a:xfrm>
              <a:prstGeom prst="rect">
                <a:avLst/>
              </a:prstGeom>
            </p:spPr>
          </p:pic>
          <p:sp>
            <p:nvSpPr>
              <p:cNvPr id="20" name="TextBox 19">
                <a:extLst>
                  <a:ext uri="{FF2B5EF4-FFF2-40B4-BE49-F238E27FC236}">
                    <a16:creationId xmlns:a16="http://schemas.microsoft.com/office/drawing/2014/main" id="{F3977916-9831-CD90-2B41-FCC028959D05}"/>
                  </a:ext>
                </a:extLst>
              </p:cNvPr>
              <p:cNvSpPr txBox="1"/>
              <p:nvPr/>
            </p:nvSpPr>
            <p:spPr bwMode="auto">
              <a:xfrm>
                <a:off x="2031912" y="6308053"/>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Early Childhood Education</a:t>
                </a:r>
              </a:p>
            </p:txBody>
          </p:sp>
        </p:grpSp>
        <p:grpSp>
          <p:nvGrpSpPr>
            <p:cNvPr id="25" name="Group 24">
              <a:extLst>
                <a:ext uri="{FF2B5EF4-FFF2-40B4-BE49-F238E27FC236}">
                  <a16:creationId xmlns:a16="http://schemas.microsoft.com/office/drawing/2014/main" id="{8E22D830-30FA-0E67-BB97-8624EA112C33}"/>
                </a:ext>
              </a:extLst>
            </p:cNvPr>
            <p:cNvGrpSpPr/>
            <p:nvPr/>
          </p:nvGrpSpPr>
          <p:grpSpPr>
            <a:xfrm>
              <a:off x="6771405" y="5098241"/>
              <a:ext cx="1728369" cy="956176"/>
              <a:chOff x="4140967" y="5613654"/>
              <a:chExt cx="1728369" cy="956176"/>
            </a:xfrm>
          </p:grpSpPr>
          <p:pic>
            <p:nvPicPr>
              <p:cNvPr id="16" name="Picture 15" descr="A blue and white logo&#10;&#10;Description automatically generated">
                <a:extLst>
                  <a:ext uri="{FF2B5EF4-FFF2-40B4-BE49-F238E27FC236}">
                    <a16:creationId xmlns:a16="http://schemas.microsoft.com/office/drawing/2014/main" id="{5ADC57F5-8F0B-6BE5-CA08-E10D9F3473F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11798" y="5613654"/>
                <a:ext cx="1295860" cy="684150"/>
              </a:xfrm>
              <a:prstGeom prst="rect">
                <a:avLst/>
              </a:prstGeom>
            </p:spPr>
          </p:pic>
          <p:sp>
            <p:nvSpPr>
              <p:cNvPr id="21" name="TextBox 20">
                <a:extLst>
                  <a:ext uri="{FF2B5EF4-FFF2-40B4-BE49-F238E27FC236}">
                    <a16:creationId xmlns:a16="http://schemas.microsoft.com/office/drawing/2014/main" id="{4119A896-39C3-172D-5C43-B4EAB55F3A86}"/>
                  </a:ext>
                </a:extLst>
              </p:cNvPr>
              <p:cNvSpPr txBox="1"/>
              <p:nvPr/>
            </p:nvSpPr>
            <p:spPr bwMode="auto">
              <a:xfrm>
                <a:off x="4140967" y="630142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Education</a:t>
                </a:r>
              </a:p>
            </p:txBody>
          </p:sp>
        </p:grpSp>
        <p:grpSp>
          <p:nvGrpSpPr>
            <p:cNvPr id="24" name="Group 23">
              <a:extLst>
                <a:ext uri="{FF2B5EF4-FFF2-40B4-BE49-F238E27FC236}">
                  <a16:creationId xmlns:a16="http://schemas.microsoft.com/office/drawing/2014/main" id="{09CED32F-4436-0F6C-45B7-9B39C8430558}"/>
                </a:ext>
              </a:extLst>
            </p:cNvPr>
            <p:cNvGrpSpPr/>
            <p:nvPr/>
          </p:nvGrpSpPr>
          <p:grpSpPr>
            <a:xfrm>
              <a:off x="3442148" y="5841096"/>
              <a:ext cx="1596502" cy="958857"/>
              <a:chOff x="6349171" y="5622749"/>
              <a:chExt cx="1728369" cy="1137361"/>
            </a:xfrm>
          </p:grpSpPr>
          <p:pic>
            <p:nvPicPr>
              <p:cNvPr id="18" name="Picture 17">
                <a:extLst>
                  <a:ext uri="{FF2B5EF4-FFF2-40B4-BE49-F238E27FC236}">
                    <a16:creationId xmlns:a16="http://schemas.microsoft.com/office/drawing/2014/main" id="{E91F81AE-0642-AF84-0B93-17706E9A07F4}"/>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481168" y="5622749"/>
                <a:ext cx="1499057" cy="624606"/>
              </a:xfrm>
              <a:prstGeom prst="rect">
                <a:avLst/>
              </a:prstGeom>
            </p:spPr>
          </p:pic>
          <p:sp>
            <p:nvSpPr>
              <p:cNvPr id="23" name="TextBox 22">
                <a:extLst>
                  <a:ext uri="{FF2B5EF4-FFF2-40B4-BE49-F238E27FC236}">
                    <a16:creationId xmlns:a16="http://schemas.microsoft.com/office/drawing/2014/main" id="{FC1E2211-2221-56E0-6652-FECD7207A91C}"/>
                  </a:ext>
                </a:extLst>
              </p:cNvPr>
              <p:cNvSpPr txBox="1"/>
              <p:nvPr/>
            </p:nvSpPr>
            <p:spPr bwMode="auto">
              <a:xfrm>
                <a:off x="6349171" y="6297804"/>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Early Childhood Education</a:t>
                </a:r>
              </a:p>
            </p:txBody>
          </p:sp>
        </p:grpSp>
        <p:pic>
          <p:nvPicPr>
            <p:cNvPr id="17" name="Picture 16">
              <a:extLst>
                <a:ext uri="{FF2B5EF4-FFF2-40B4-BE49-F238E27FC236}">
                  <a16:creationId xmlns:a16="http://schemas.microsoft.com/office/drawing/2014/main" id="{0524B5A3-E776-2136-5615-30DAF1A17AE4}"/>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074184" y="3053350"/>
              <a:ext cx="1295860" cy="461139"/>
            </a:xfrm>
            <a:prstGeom prst="rect">
              <a:avLst/>
            </a:prstGeom>
          </p:spPr>
        </p:pic>
        <p:sp>
          <p:nvSpPr>
            <p:cNvPr id="22" name="TextBox 21">
              <a:extLst>
                <a:ext uri="{FF2B5EF4-FFF2-40B4-BE49-F238E27FC236}">
                  <a16:creationId xmlns:a16="http://schemas.microsoft.com/office/drawing/2014/main" id="{039AEC0D-2A1F-91C9-CC63-84A436694974}"/>
                </a:ext>
              </a:extLst>
            </p:cNvPr>
            <p:cNvSpPr txBox="1"/>
            <p:nvPr/>
          </p:nvSpPr>
          <p:spPr bwMode="auto">
            <a:xfrm>
              <a:off x="9905404" y="3514489"/>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defTabSz="913607" eaLnBrk="0" fontAlgn="base" hangingPunct="0">
                <a:lnSpc>
                  <a:spcPct val="120000"/>
                </a:lnSpc>
                <a:spcBef>
                  <a:spcPct val="0"/>
                </a:spcBef>
                <a:spcAft>
                  <a:spcPct val="0"/>
                </a:spcAft>
              </a:pPr>
              <a:r>
                <a:rPr lang="en-US" sz="1050" b="1">
                  <a:solidFill>
                    <a:srgbClr val="0070C0"/>
                  </a:solidFill>
                  <a:latin typeface="Arial" panose="020B0604020202020204" pitchFamily="34" charset="0"/>
                  <a:cs typeface="Arial" panose="020B0604020202020204" pitchFamily="34" charset="0"/>
                </a:rPr>
                <a:t>Information Technology</a:t>
              </a:r>
            </a:p>
          </p:txBody>
        </p:sp>
        <p:pic>
          <p:nvPicPr>
            <p:cNvPr id="28" name="Picture 27">
              <a:extLst>
                <a:ext uri="{FF2B5EF4-FFF2-40B4-BE49-F238E27FC236}">
                  <a16:creationId xmlns:a16="http://schemas.microsoft.com/office/drawing/2014/main" id="{FED0218A-E3FC-817E-6093-D069ABED8E4B}"/>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grpSp>
      <p:sp>
        <p:nvSpPr>
          <p:cNvPr id="29" name="Slide Number Placeholder 5">
            <a:extLst>
              <a:ext uri="{FF2B5EF4-FFF2-40B4-BE49-F238E27FC236}">
                <a16:creationId xmlns:a16="http://schemas.microsoft.com/office/drawing/2014/main" id="{2687ADFE-0931-5165-28E6-7574BC6119CB}"/>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405489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D013B6-A467-0C9F-DCB9-3FC6BF58DE00}"/>
              </a:ext>
            </a:extLst>
          </p:cNvPr>
          <p:cNvSpPr>
            <a:spLocks noGrp="1"/>
          </p:cNvSpPr>
          <p:nvPr>
            <p:ph type="title"/>
          </p:nvPr>
        </p:nvSpPr>
        <p:spPr/>
        <p:txBody>
          <a:bodyPr/>
          <a:lstStyle/>
          <a:p>
            <a:r>
              <a:rPr lang="en-US" sz="3000"/>
              <a:t>APPRENTICESHIP AMBASSADOR INITIATIVE</a:t>
            </a:r>
          </a:p>
        </p:txBody>
      </p:sp>
      <p:sp>
        <p:nvSpPr>
          <p:cNvPr id="9" name="Content Placeholder 8">
            <a:extLst>
              <a:ext uri="{FF2B5EF4-FFF2-40B4-BE49-F238E27FC236}">
                <a16:creationId xmlns:a16="http://schemas.microsoft.com/office/drawing/2014/main" id="{2D5A17A3-D3CD-78CE-57A8-122EDE5689F2}"/>
              </a:ext>
            </a:extLst>
          </p:cNvPr>
          <p:cNvSpPr>
            <a:spLocks noGrp="1"/>
          </p:cNvSpPr>
          <p:nvPr>
            <p:ph sz="half" idx="1"/>
          </p:nvPr>
        </p:nvSpPr>
        <p:spPr>
          <a:xfrm>
            <a:off x="6580632" y="2632869"/>
            <a:ext cx="5181600" cy="4351338"/>
          </a:xfrm>
        </p:spPr>
        <p:txBody>
          <a:bodyPr vert="horz" lIns="91440" tIns="45720" rIns="91440" bIns="45720" rtlCol="0" anchor="t">
            <a:noAutofit/>
          </a:bodyPr>
          <a:lstStyle/>
          <a:p>
            <a:r>
              <a:rPr lang="en-US" sz="1800" dirty="0">
                <a:latin typeface="Arial"/>
                <a:cs typeface="Segoe UI"/>
              </a:rPr>
              <a:t>The </a:t>
            </a:r>
            <a:r>
              <a:rPr lang="en-US" sz="1800" b="1" dirty="0">
                <a:solidFill>
                  <a:schemeClr val="accent2"/>
                </a:solidFill>
                <a:latin typeface="Arial"/>
                <a:cs typeface="Segoe UI"/>
              </a:rPr>
              <a:t>Apprenticeship Ambassador Initiative </a:t>
            </a:r>
            <a:r>
              <a:rPr lang="en-US" sz="1800" dirty="0">
                <a:latin typeface="Arial"/>
                <a:cs typeface="Segoe UI"/>
              </a:rPr>
              <a:t>creates a national network of employers, labor organizations, industry associations, program sponsors, educators, workforce intermediaries, apprentices, community-based organizations, and other stakeholders to serve as </a:t>
            </a:r>
            <a:r>
              <a:rPr lang="en-US" sz="1800" b="1" dirty="0">
                <a:latin typeface="Arial"/>
                <a:cs typeface="Segoe UI"/>
              </a:rPr>
              <a:t>champions for expanding Registered Apprenticeship</a:t>
            </a:r>
            <a:r>
              <a:rPr lang="en-US" sz="1800" dirty="0">
                <a:latin typeface="Arial"/>
                <a:cs typeface="Segoe UI"/>
              </a:rPr>
              <a:t>.</a:t>
            </a:r>
            <a:endParaRPr lang="en-US" sz="1800" dirty="0">
              <a:latin typeface="Arial"/>
              <a:cs typeface="Arial"/>
            </a:endParaRPr>
          </a:p>
          <a:p>
            <a:r>
              <a:rPr lang="en-US" sz="1600" dirty="0">
                <a:latin typeface="Montserrat Medium"/>
              </a:rPr>
              <a:t>For more information check out the </a:t>
            </a:r>
            <a:r>
              <a:rPr lang="en-US" sz="1600" dirty="0">
                <a:solidFill>
                  <a:schemeClr val="accent1"/>
                </a:solidFill>
                <a:latin typeface="Montserrat Medium"/>
                <a:hlinkClick r:id="rId3">
                  <a:extLst>
                    <a:ext uri="{A12FA001-AC4F-418D-AE19-62706E023703}">
                      <ahyp:hlinkClr xmlns:ahyp="http://schemas.microsoft.com/office/drawing/2018/hyperlinkcolor" val="tx"/>
                    </a:ext>
                  </a:extLst>
                </a:hlinkClick>
              </a:rPr>
              <a:t>Apprenticeship Ambassador page </a:t>
            </a:r>
            <a:r>
              <a:rPr lang="en-US" sz="1600" dirty="0">
                <a:latin typeface="Montserrat Medium"/>
              </a:rPr>
              <a:t>on Apprenticeship.gov</a:t>
            </a:r>
          </a:p>
          <a:p>
            <a:endParaRPr lang="en-US" sz="1800" dirty="0"/>
          </a:p>
        </p:txBody>
      </p:sp>
      <p:cxnSp>
        <p:nvCxnSpPr>
          <p:cNvPr id="11" name="Straight Connector 10">
            <a:extLst>
              <a:ext uri="{FF2B5EF4-FFF2-40B4-BE49-F238E27FC236}">
                <a16:creationId xmlns:a16="http://schemas.microsoft.com/office/drawing/2014/main" id="{9769A50D-8B68-84A1-BBB4-E5755ED2DA8E}"/>
              </a:ext>
              <a:ext uri="{C183D7F6-B498-43B3-948B-1728B52AA6E4}">
                <adec:decorative xmlns:adec="http://schemas.microsoft.com/office/drawing/2017/decorative" val="1"/>
              </a:ext>
            </a:extLst>
          </p:cNvPr>
          <p:cNvCxnSpPr>
            <a:cxnSpLocks/>
          </p:cNvCxnSpPr>
          <p:nvPr/>
        </p:nvCxnSpPr>
        <p:spPr>
          <a:xfrm>
            <a:off x="6525111" y="1738767"/>
            <a:ext cx="0" cy="410591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8C24F52-E720-6635-CDA2-47194052C7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744" y="1647727"/>
            <a:ext cx="5824997" cy="4196958"/>
          </a:xfrm>
          <a:prstGeom prst="rect">
            <a:avLst/>
          </a:prstGeom>
        </p:spPr>
      </p:pic>
      <p:sp>
        <p:nvSpPr>
          <p:cNvPr id="2" name="Freeform 81">
            <a:extLst>
              <a:ext uri="{FF2B5EF4-FFF2-40B4-BE49-F238E27FC236}">
                <a16:creationId xmlns:a16="http://schemas.microsoft.com/office/drawing/2014/main" id="{39310FAF-00E4-CC91-E899-1FEF00789F59}"/>
              </a:ext>
              <a:ext uri="{C183D7F6-B498-43B3-948B-1728B52AA6E4}">
                <adec:decorative xmlns:adec="http://schemas.microsoft.com/office/drawing/2017/decorative" val="1"/>
              </a:ext>
            </a:extLst>
          </p:cNvPr>
          <p:cNvSpPr>
            <a:spLocks noChangeAspect="1" noEditPoints="1"/>
          </p:cNvSpPr>
          <p:nvPr/>
        </p:nvSpPr>
        <p:spPr bwMode="auto">
          <a:xfrm>
            <a:off x="6813859" y="1897221"/>
            <a:ext cx="568235" cy="627018"/>
          </a:xfrm>
          <a:custGeom>
            <a:avLst/>
            <a:gdLst>
              <a:gd name="T0" fmla="*/ 4320 w 6526"/>
              <a:gd name="T1" fmla="*/ 948 h 7200"/>
              <a:gd name="T2" fmla="*/ 2275 w 6526"/>
              <a:gd name="T3" fmla="*/ 724 h 7200"/>
              <a:gd name="T4" fmla="*/ 3298 w 6526"/>
              <a:gd name="T5" fmla="*/ 0 h 7200"/>
              <a:gd name="T6" fmla="*/ 3406 w 6526"/>
              <a:gd name="T7" fmla="*/ 2086 h 7200"/>
              <a:gd name="T8" fmla="*/ 3189 w 6526"/>
              <a:gd name="T9" fmla="*/ 1299 h 7200"/>
              <a:gd name="T10" fmla="*/ 3298 w 6526"/>
              <a:gd name="T11" fmla="*/ 1091 h 7200"/>
              <a:gd name="T12" fmla="*/ 1410 w 6526"/>
              <a:gd name="T13" fmla="*/ 1447 h 7200"/>
              <a:gd name="T14" fmla="*/ 1410 w 6526"/>
              <a:gd name="T15" fmla="*/ 1447 h 7200"/>
              <a:gd name="T16" fmla="*/ 1709 w 6526"/>
              <a:gd name="T17" fmla="*/ 1049 h 7200"/>
              <a:gd name="T18" fmla="*/ 4545 w 6526"/>
              <a:gd name="T19" fmla="*/ 2785 h 7200"/>
              <a:gd name="T20" fmla="*/ 5234 w 6526"/>
              <a:gd name="T21" fmla="*/ 2350 h 7200"/>
              <a:gd name="T22" fmla="*/ 6481 w 6526"/>
              <a:gd name="T23" fmla="*/ 2296 h 7200"/>
              <a:gd name="T24" fmla="*/ 5343 w 6526"/>
              <a:gd name="T25" fmla="*/ 2552 h 7200"/>
              <a:gd name="T26" fmla="*/ 5470 w 6526"/>
              <a:gd name="T27" fmla="*/ 2346 h 7200"/>
              <a:gd name="T28" fmla="*/ 6271 w 6526"/>
              <a:gd name="T29" fmla="*/ 2240 h 7200"/>
              <a:gd name="T30" fmla="*/ 5470 w 6526"/>
              <a:gd name="T31" fmla="*/ 2346 h 7200"/>
              <a:gd name="T32" fmla="*/ 4661 w 6526"/>
              <a:gd name="T33" fmla="*/ 1049 h 7200"/>
              <a:gd name="T34" fmla="*/ 5185 w 6526"/>
              <a:gd name="T35" fmla="*/ 1222 h 7200"/>
              <a:gd name="T36" fmla="*/ 6200 w 6526"/>
              <a:gd name="T37" fmla="*/ 2983 h 7200"/>
              <a:gd name="T38" fmla="*/ 6355 w 6526"/>
              <a:gd name="T39" fmla="*/ 3600 h 7200"/>
              <a:gd name="T40" fmla="*/ 6355 w 6526"/>
              <a:gd name="T41" fmla="*/ 3600 h 7200"/>
              <a:gd name="T42" fmla="*/ 6088 w 6526"/>
              <a:gd name="T43" fmla="*/ 4105 h 7200"/>
              <a:gd name="T44" fmla="*/ 3930 w 6526"/>
              <a:gd name="T45" fmla="*/ 4738 h 7200"/>
              <a:gd name="T46" fmla="*/ 1996 w 6526"/>
              <a:gd name="T47" fmla="*/ 3600 h 7200"/>
              <a:gd name="T48" fmla="*/ 3297 w 6526"/>
              <a:gd name="T49" fmla="*/ 4202 h 7200"/>
              <a:gd name="T50" fmla="*/ 3297 w 6526"/>
              <a:gd name="T51" fmla="*/ 3905 h 7200"/>
              <a:gd name="T52" fmla="*/ 3297 w 6526"/>
              <a:gd name="T53" fmla="*/ 3905 h 7200"/>
              <a:gd name="T54" fmla="*/ 2577 w 6526"/>
              <a:gd name="T55" fmla="*/ 4409 h 7200"/>
              <a:gd name="T56" fmla="*/ 3871 w 6526"/>
              <a:gd name="T57" fmla="*/ 3416 h 7200"/>
              <a:gd name="T58" fmla="*/ 115 w 6526"/>
              <a:gd name="T59" fmla="*/ 2296 h 7200"/>
              <a:gd name="T60" fmla="*/ 1361 w 6526"/>
              <a:gd name="T61" fmla="*/ 2350 h 7200"/>
              <a:gd name="T62" fmla="*/ 2050 w 6526"/>
              <a:gd name="T63" fmla="*/ 2785 h 7200"/>
              <a:gd name="T64" fmla="*/ 1253 w 6526"/>
              <a:gd name="T65" fmla="*/ 2552 h 7200"/>
              <a:gd name="T66" fmla="*/ 115 w 6526"/>
              <a:gd name="T67" fmla="*/ 2296 h 7200"/>
              <a:gd name="T68" fmla="*/ 1125 w 6526"/>
              <a:gd name="T69" fmla="*/ 2346 h 7200"/>
              <a:gd name="T70" fmla="*/ 368 w 6526"/>
              <a:gd name="T71" fmla="*/ 1909 h 7200"/>
              <a:gd name="T72" fmla="*/ 3298 w 6526"/>
              <a:gd name="T73" fmla="*/ 7200 h 7200"/>
              <a:gd name="T74" fmla="*/ 3189 w 6526"/>
              <a:gd name="T75" fmla="*/ 5114 h 7200"/>
              <a:gd name="T76" fmla="*/ 3406 w 6526"/>
              <a:gd name="T77" fmla="*/ 5894 h 7200"/>
              <a:gd name="T78" fmla="*/ 3735 w 6526"/>
              <a:gd name="T79" fmla="*/ 6546 h 7200"/>
              <a:gd name="T80" fmla="*/ 3607 w 6526"/>
              <a:gd name="T81" fmla="*/ 6855 h 7200"/>
              <a:gd name="T82" fmla="*/ 4774 w 6526"/>
              <a:gd name="T83" fmla="*/ 6263 h 7200"/>
              <a:gd name="T84" fmla="*/ 5073 w 6526"/>
              <a:gd name="T85" fmla="*/ 5865 h 7200"/>
              <a:gd name="T86" fmla="*/ 2276 w 6526"/>
              <a:gd name="T87" fmla="*/ 6252 h 7200"/>
              <a:gd name="T88" fmla="*/ 2276 w 6526"/>
              <a:gd name="T89" fmla="*/ 6252 h 7200"/>
              <a:gd name="T90" fmla="*/ 5522 w 6526"/>
              <a:gd name="T91" fmla="*/ 5640 h 7200"/>
              <a:gd name="T92" fmla="*/ 4555 w 6526"/>
              <a:gd name="T93" fmla="*/ 4451 h 7200"/>
              <a:gd name="T94" fmla="*/ 5339 w 6526"/>
              <a:gd name="T95" fmla="*/ 4653 h 7200"/>
              <a:gd name="T96" fmla="*/ 6176 w 6526"/>
              <a:gd name="T97" fmla="*/ 4507 h 7200"/>
              <a:gd name="T98" fmla="*/ 5849 w 6526"/>
              <a:gd name="T99" fmla="*/ 4636 h 7200"/>
              <a:gd name="T100" fmla="*/ 6227 w 6526"/>
              <a:gd name="T101" fmla="*/ 5292 h 7200"/>
              <a:gd name="T102" fmla="*/ 4320 w 6526"/>
              <a:gd name="T103" fmla="*/ 6476 h 7200"/>
              <a:gd name="T104" fmla="*/ 353 w 6526"/>
              <a:gd name="T105" fmla="*/ 3488 h 7200"/>
              <a:gd name="T106" fmla="*/ 403 w 6526"/>
              <a:gd name="T107" fmla="*/ 2983 h 7200"/>
              <a:gd name="T108" fmla="*/ 403 w 6526"/>
              <a:gd name="T109" fmla="*/ 2983 h 7200"/>
              <a:gd name="T110" fmla="*/ 2041 w 6526"/>
              <a:gd name="T111" fmla="*/ 4451 h 7200"/>
              <a:gd name="T112" fmla="*/ 180 w 6526"/>
              <a:gd name="T113" fmla="*/ 5400 h 7200"/>
              <a:gd name="T114" fmla="*/ 1250 w 6526"/>
              <a:gd name="T115" fmla="*/ 4657 h 7200"/>
              <a:gd name="T116" fmla="*/ 528 w 6526"/>
              <a:gd name="T117" fmla="*/ 4695 h 7200"/>
              <a:gd name="T118" fmla="*/ 1125 w 6526"/>
              <a:gd name="T119" fmla="*/ 4855 h 7200"/>
              <a:gd name="T120" fmla="*/ 284 w 6526"/>
              <a:gd name="T121" fmla="*/ 4105 h 7200"/>
              <a:gd name="T122" fmla="*/ 1411 w 6526"/>
              <a:gd name="T123" fmla="*/ 5978 h 7200"/>
              <a:gd name="T124" fmla="*/ 1710 w 6526"/>
              <a:gd name="T125" fmla="*/ 6152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6" h="7200">
                <a:moveTo>
                  <a:pt x="4208" y="836"/>
                </a:moveTo>
                <a:cubicBezTo>
                  <a:pt x="4208" y="774"/>
                  <a:pt x="4258" y="724"/>
                  <a:pt x="4320" y="724"/>
                </a:cubicBezTo>
                <a:cubicBezTo>
                  <a:pt x="4382" y="724"/>
                  <a:pt x="4432" y="774"/>
                  <a:pt x="4432" y="836"/>
                </a:cubicBezTo>
                <a:cubicBezTo>
                  <a:pt x="4432" y="898"/>
                  <a:pt x="4382" y="948"/>
                  <a:pt x="4320" y="948"/>
                </a:cubicBezTo>
                <a:cubicBezTo>
                  <a:pt x="4258" y="948"/>
                  <a:pt x="4208" y="898"/>
                  <a:pt x="4208" y="836"/>
                </a:cubicBezTo>
                <a:close/>
                <a:moveTo>
                  <a:pt x="2275" y="948"/>
                </a:moveTo>
                <a:cubicBezTo>
                  <a:pt x="2337" y="948"/>
                  <a:pt x="2387" y="898"/>
                  <a:pt x="2387" y="836"/>
                </a:cubicBezTo>
                <a:cubicBezTo>
                  <a:pt x="2387" y="774"/>
                  <a:pt x="2337" y="724"/>
                  <a:pt x="2275" y="724"/>
                </a:cubicBezTo>
                <a:cubicBezTo>
                  <a:pt x="2213" y="724"/>
                  <a:pt x="2163" y="774"/>
                  <a:pt x="2163" y="836"/>
                </a:cubicBezTo>
                <a:cubicBezTo>
                  <a:pt x="2163" y="898"/>
                  <a:pt x="2213" y="948"/>
                  <a:pt x="2275" y="948"/>
                </a:cubicBezTo>
                <a:close/>
                <a:moveTo>
                  <a:pt x="2658" y="791"/>
                </a:moveTo>
                <a:cubicBezTo>
                  <a:pt x="2572" y="371"/>
                  <a:pt x="2892" y="0"/>
                  <a:pt x="3298" y="0"/>
                </a:cubicBezTo>
                <a:cubicBezTo>
                  <a:pt x="3703" y="0"/>
                  <a:pt x="4024" y="371"/>
                  <a:pt x="3938" y="791"/>
                </a:cubicBezTo>
                <a:cubicBezTo>
                  <a:pt x="3884" y="1053"/>
                  <a:pt x="3671" y="1252"/>
                  <a:pt x="3408" y="1299"/>
                </a:cubicBezTo>
                <a:cubicBezTo>
                  <a:pt x="3406" y="1299"/>
                  <a:pt x="3406" y="1299"/>
                  <a:pt x="3406" y="1299"/>
                </a:cubicBezTo>
                <a:cubicBezTo>
                  <a:pt x="3406" y="2086"/>
                  <a:pt x="3406" y="2086"/>
                  <a:pt x="3406" y="2086"/>
                </a:cubicBezTo>
                <a:cubicBezTo>
                  <a:pt x="3406" y="2101"/>
                  <a:pt x="3394" y="2112"/>
                  <a:pt x="3380" y="2112"/>
                </a:cubicBezTo>
                <a:cubicBezTo>
                  <a:pt x="3215" y="2112"/>
                  <a:pt x="3215" y="2112"/>
                  <a:pt x="3215" y="2112"/>
                </a:cubicBezTo>
                <a:cubicBezTo>
                  <a:pt x="3201" y="2112"/>
                  <a:pt x="3189" y="2101"/>
                  <a:pt x="3189" y="2086"/>
                </a:cubicBezTo>
                <a:cubicBezTo>
                  <a:pt x="3189" y="1299"/>
                  <a:pt x="3189" y="1299"/>
                  <a:pt x="3189" y="1299"/>
                </a:cubicBezTo>
                <a:cubicBezTo>
                  <a:pt x="3187" y="1299"/>
                  <a:pt x="3187" y="1299"/>
                  <a:pt x="3187" y="1299"/>
                </a:cubicBezTo>
                <a:cubicBezTo>
                  <a:pt x="2924" y="1252"/>
                  <a:pt x="2711" y="1053"/>
                  <a:pt x="2658" y="791"/>
                </a:cubicBezTo>
                <a:close/>
                <a:moveTo>
                  <a:pt x="2861" y="654"/>
                </a:moveTo>
                <a:cubicBezTo>
                  <a:pt x="2861" y="895"/>
                  <a:pt x="3057" y="1091"/>
                  <a:pt x="3298" y="1091"/>
                </a:cubicBezTo>
                <a:cubicBezTo>
                  <a:pt x="3539" y="1091"/>
                  <a:pt x="3735" y="895"/>
                  <a:pt x="3735" y="654"/>
                </a:cubicBezTo>
                <a:cubicBezTo>
                  <a:pt x="3735" y="413"/>
                  <a:pt x="3539" y="217"/>
                  <a:pt x="3298" y="217"/>
                </a:cubicBezTo>
                <a:cubicBezTo>
                  <a:pt x="3057" y="217"/>
                  <a:pt x="2861" y="413"/>
                  <a:pt x="2861" y="654"/>
                </a:cubicBezTo>
                <a:close/>
                <a:moveTo>
                  <a:pt x="1410" y="1447"/>
                </a:moveTo>
                <a:cubicBezTo>
                  <a:pt x="1472" y="1447"/>
                  <a:pt x="1522" y="1396"/>
                  <a:pt x="1522" y="1335"/>
                </a:cubicBezTo>
                <a:cubicBezTo>
                  <a:pt x="1522" y="1273"/>
                  <a:pt x="1472" y="1223"/>
                  <a:pt x="1410" y="1223"/>
                </a:cubicBezTo>
                <a:cubicBezTo>
                  <a:pt x="1348" y="1223"/>
                  <a:pt x="1298" y="1273"/>
                  <a:pt x="1298" y="1335"/>
                </a:cubicBezTo>
                <a:cubicBezTo>
                  <a:pt x="1298" y="1396"/>
                  <a:pt x="1348" y="1447"/>
                  <a:pt x="1410" y="1447"/>
                </a:cubicBezTo>
                <a:close/>
                <a:moveTo>
                  <a:pt x="1822" y="1161"/>
                </a:moveTo>
                <a:cubicBezTo>
                  <a:pt x="1883" y="1161"/>
                  <a:pt x="1934" y="1111"/>
                  <a:pt x="1934" y="1049"/>
                </a:cubicBezTo>
                <a:cubicBezTo>
                  <a:pt x="1934" y="987"/>
                  <a:pt x="1883" y="937"/>
                  <a:pt x="1822" y="937"/>
                </a:cubicBezTo>
                <a:cubicBezTo>
                  <a:pt x="1760" y="937"/>
                  <a:pt x="1709" y="987"/>
                  <a:pt x="1709" y="1049"/>
                </a:cubicBezTo>
                <a:cubicBezTo>
                  <a:pt x="1709" y="1111"/>
                  <a:pt x="1760" y="1161"/>
                  <a:pt x="1822" y="1161"/>
                </a:cubicBezTo>
                <a:close/>
                <a:moveTo>
                  <a:pt x="4663" y="2937"/>
                </a:moveTo>
                <a:cubicBezTo>
                  <a:pt x="4651" y="2944"/>
                  <a:pt x="4635" y="2940"/>
                  <a:pt x="4627" y="2928"/>
                </a:cubicBezTo>
                <a:cubicBezTo>
                  <a:pt x="4545" y="2785"/>
                  <a:pt x="4545" y="2785"/>
                  <a:pt x="4545" y="2785"/>
                </a:cubicBezTo>
                <a:cubicBezTo>
                  <a:pt x="4538" y="2773"/>
                  <a:pt x="4542" y="2757"/>
                  <a:pt x="4555" y="2749"/>
                </a:cubicBezTo>
                <a:cubicBezTo>
                  <a:pt x="5230" y="2359"/>
                  <a:pt x="5230" y="2359"/>
                  <a:pt x="5230" y="2359"/>
                </a:cubicBezTo>
                <a:cubicBezTo>
                  <a:pt x="5227" y="2354"/>
                  <a:pt x="5227" y="2354"/>
                  <a:pt x="5227" y="2354"/>
                </a:cubicBezTo>
                <a:cubicBezTo>
                  <a:pt x="5234" y="2350"/>
                  <a:pt x="5234" y="2350"/>
                  <a:pt x="5234" y="2350"/>
                </a:cubicBezTo>
                <a:cubicBezTo>
                  <a:pt x="5126" y="2052"/>
                  <a:pt x="5247" y="1720"/>
                  <a:pt x="5522" y="1561"/>
                </a:cubicBezTo>
                <a:cubicBezTo>
                  <a:pt x="5621" y="1503"/>
                  <a:pt x="5734" y="1473"/>
                  <a:pt x="5849" y="1473"/>
                </a:cubicBezTo>
                <a:cubicBezTo>
                  <a:pt x="6082" y="1473"/>
                  <a:pt x="6299" y="1598"/>
                  <a:pt x="6415" y="1800"/>
                </a:cubicBezTo>
                <a:cubicBezTo>
                  <a:pt x="6503" y="1952"/>
                  <a:pt x="6526" y="2128"/>
                  <a:pt x="6481" y="2296"/>
                </a:cubicBezTo>
                <a:cubicBezTo>
                  <a:pt x="6436" y="2465"/>
                  <a:pt x="6327" y="2606"/>
                  <a:pt x="6176" y="2694"/>
                </a:cubicBezTo>
                <a:cubicBezTo>
                  <a:pt x="6077" y="2751"/>
                  <a:pt x="5964" y="2781"/>
                  <a:pt x="5849" y="2781"/>
                </a:cubicBezTo>
                <a:cubicBezTo>
                  <a:pt x="5656" y="2781"/>
                  <a:pt x="5473" y="2696"/>
                  <a:pt x="5348" y="2547"/>
                </a:cubicBezTo>
                <a:cubicBezTo>
                  <a:pt x="5343" y="2552"/>
                  <a:pt x="5343" y="2552"/>
                  <a:pt x="5343" y="2552"/>
                </a:cubicBezTo>
                <a:cubicBezTo>
                  <a:pt x="5342" y="2552"/>
                  <a:pt x="5342" y="2552"/>
                  <a:pt x="5342" y="2552"/>
                </a:cubicBezTo>
                <a:cubicBezTo>
                  <a:pt x="5339" y="2547"/>
                  <a:pt x="5339" y="2547"/>
                  <a:pt x="5339" y="2547"/>
                </a:cubicBezTo>
                <a:lnTo>
                  <a:pt x="4663" y="2937"/>
                </a:lnTo>
                <a:close/>
                <a:moveTo>
                  <a:pt x="5470" y="2346"/>
                </a:moveTo>
                <a:cubicBezTo>
                  <a:pt x="5548" y="2481"/>
                  <a:pt x="5694" y="2564"/>
                  <a:pt x="5849" y="2564"/>
                </a:cubicBezTo>
                <a:cubicBezTo>
                  <a:pt x="5926" y="2564"/>
                  <a:pt x="6001" y="2544"/>
                  <a:pt x="6067" y="2506"/>
                </a:cubicBezTo>
                <a:cubicBezTo>
                  <a:pt x="6169" y="2447"/>
                  <a:pt x="6241" y="2353"/>
                  <a:pt x="6271" y="2240"/>
                </a:cubicBezTo>
                <a:cubicBezTo>
                  <a:pt x="6271" y="2240"/>
                  <a:pt x="6271" y="2240"/>
                  <a:pt x="6271" y="2240"/>
                </a:cubicBezTo>
                <a:cubicBezTo>
                  <a:pt x="6301" y="2128"/>
                  <a:pt x="6286" y="2010"/>
                  <a:pt x="6227" y="1909"/>
                </a:cubicBezTo>
                <a:cubicBezTo>
                  <a:pt x="6150" y="1774"/>
                  <a:pt x="6004" y="1690"/>
                  <a:pt x="5849" y="1690"/>
                </a:cubicBezTo>
                <a:cubicBezTo>
                  <a:pt x="5772" y="1690"/>
                  <a:pt x="5697" y="1710"/>
                  <a:pt x="5630" y="1749"/>
                </a:cubicBezTo>
                <a:cubicBezTo>
                  <a:pt x="5422" y="1869"/>
                  <a:pt x="5350" y="2137"/>
                  <a:pt x="5470" y="2346"/>
                </a:cubicBezTo>
                <a:close/>
                <a:moveTo>
                  <a:pt x="4773" y="1161"/>
                </a:moveTo>
                <a:cubicBezTo>
                  <a:pt x="4835" y="1161"/>
                  <a:pt x="4886" y="1110"/>
                  <a:pt x="4886" y="1049"/>
                </a:cubicBezTo>
                <a:cubicBezTo>
                  <a:pt x="4886" y="987"/>
                  <a:pt x="4835" y="936"/>
                  <a:pt x="4773" y="936"/>
                </a:cubicBezTo>
                <a:cubicBezTo>
                  <a:pt x="4712" y="936"/>
                  <a:pt x="4661" y="987"/>
                  <a:pt x="4661" y="1049"/>
                </a:cubicBezTo>
                <a:cubicBezTo>
                  <a:pt x="4661" y="1110"/>
                  <a:pt x="4712" y="1161"/>
                  <a:pt x="4773" y="1161"/>
                </a:cubicBezTo>
                <a:close/>
                <a:moveTo>
                  <a:pt x="5185" y="1446"/>
                </a:moveTo>
                <a:cubicBezTo>
                  <a:pt x="5247" y="1446"/>
                  <a:pt x="5297" y="1396"/>
                  <a:pt x="5297" y="1334"/>
                </a:cubicBezTo>
                <a:cubicBezTo>
                  <a:pt x="5297" y="1273"/>
                  <a:pt x="5247" y="1222"/>
                  <a:pt x="5185" y="1222"/>
                </a:cubicBezTo>
                <a:cubicBezTo>
                  <a:pt x="5123" y="1222"/>
                  <a:pt x="5073" y="1273"/>
                  <a:pt x="5073" y="1334"/>
                </a:cubicBezTo>
                <a:cubicBezTo>
                  <a:pt x="5073" y="1396"/>
                  <a:pt x="5123" y="1446"/>
                  <a:pt x="5185" y="1446"/>
                </a:cubicBezTo>
                <a:close/>
                <a:moveTo>
                  <a:pt x="6312" y="3095"/>
                </a:moveTo>
                <a:cubicBezTo>
                  <a:pt x="6312" y="3033"/>
                  <a:pt x="6261" y="2983"/>
                  <a:pt x="6200" y="2983"/>
                </a:cubicBezTo>
                <a:cubicBezTo>
                  <a:pt x="6138" y="2983"/>
                  <a:pt x="6088" y="3033"/>
                  <a:pt x="6088" y="3095"/>
                </a:cubicBezTo>
                <a:cubicBezTo>
                  <a:pt x="6088" y="3157"/>
                  <a:pt x="6138" y="3207"/>
                  <a:pt x="6200" y="3207"/>
                </a:cubicBezTo>
                <a:cubicBezTo>
                  <a:pt x="6261" y="3207"/>
                  <a:pt x="6312" y="3157"/>
                  <a:pt x="6312" y="3095"/>
                </a:cubicBezTo>
                <a:close/>
                <a:moveTo>
                  <a:pt x="6355" y="3600"/>
                </a:moveTo>
                <a:cubicBezTo>
                  <a:pt x="6355" y="3538"/>
                  <a:pt x="6304" y="3488"/>
                  <a:pt x="6242" y="3488"/>
                </a:cubicBezTo>
                <a:cubicBezTo>
                  <a:pt x="6181" y="3488"/>
                  <a:pt x="6130" y="3538"/>
                  <a:pt x="6130" y="3600"/>
                </a:cubicBezTo>
                <a:cubicBezTo>
                  <a:pt x="6130" y="3662"/>
                  <a:pt x="6181" y="3712"/>
                  <a:pt x="6242" y="3712"/>
                </a:cubicBezTo>
                <a:cubicBezTo>
                  <a:pt x="6304" y="3712"/>
                  <a:pt x="6355" y="3662"/>
                  <a:pt x="6355" y="3600"/>
                </a:cubicBezTo>
                <a:close/>
                <a:moveTo>
                  <a:pt x="6200" y="4217"/>
                </a:moveTo>
                <a:cubicBezTo>
                  <a:pt x="6261" y="4217"/>
                  <a:pt x="6312" y="4167"/>
                  <a:pt x="6312" y="4105"/>
                </a:cubicBezTo>
                <a:cubicBezTo>
                  <a:pt x="6312" y="4043"/>
                  <a:pt x="6261" y="3993"/>
                  <a:pt x="6200" y="3993"/>
                </a:cubicBezTo>
                <a:cubicBezTo>
                  <a:pt x="6138" y="3993"/>
                  <a:pt x="6088" y="4043"/>
                  <a:pt x="6088" y="4105"/>
                </a:cubicBezTo>
                <a:cubicBezTo>
                  <a:pt x="6088" y="4167"/>
                  <a:pt x="6138" y="4217"/>
                  <a:pt x="6200" y="4217"/>
                </a:cubicBezTo>
                <a:close/>
                <a:moveTo>
                  <a:pt x="4599" y="3600"/>
                </a:moveTo>
                <a:cubicBezTo>
                  <a:pt x="4599" y="4010"/>
                  <a:pt x="4412" y="4387"/>
                  <a:pt x="4086" y="4636"/>
                </a:cubicBezTo>
                <a:cubicBezTo>
                  <a:pt x="4036" y="4674"/>
                  <a:pt x="3984" y="4708"/>
                  <a:pt x="3930" y="4738"/>
                </a:cubicBezTo>
                <a:cubicBezTo>
                  <a:pt x="3738" y="4845"/>
                  <a:pt x="3519" y="4902"/>
                  <a:pt x="3298" y="4902"/>
                </a:cubicBezTo>
                <a:cubicBezTo>
                  <a:pt x="3076" y="4902"/>
                  <a:pt x="2857" y="4845"/>
                  <a:pt x="2665" y="4738"/>
                </a:cubicBezTo>
                <a:cubicBezTo>
                  <a:pt x="2611" y="4708"/>
                  <a:pt x="2559" y="4674"/>
                  <a:pt x="2509" y="4636"/>
                </a:cubicBezTo>
                <a:cubicBezTo>
                  <a:pt x="2183" y="4387"/>
                  <a:pt x="1996" y="4010"/>
                  <a:pt x="1996" y="3600"/>
                </a:cubicBezTo>
                <a:cubicBezTo>
                  <a:pt x="1996" y="2882"/>
                  <a:pt x="2580" y="2299"/>
                  <a:pt x="3298" y="2299"/>
                </a:cubicBezTo>
                <a:cubicBezTo>
                  <a:pt x="4015" y="2299"/>
                  <a:pt x="4599" y="2882"/>
                  <a:pt x="4599" y="3600"/>
                </a:cubicBezTo>
                <a:close/>
                <a:moveTo>
                  <a:pt x="3841" y="4538"/>
                </a:moveTo>
                <a:cubicBezTo>
                  <a:pt x="3739" y="4335"/>
                  <a:pt x="3529" y="4202"/>
                  <a:pt x="3297" y="4202"/>
                </a:cubicBezTo>
                <a:cubicBezTo>
                  <a:pt x="3066" y="4202"/>
                  <a:pt x="2856" y="4335"/>
                  <a:pt x="2755" y="4538"/>
                </a:cubicBezTo>
                <a:cubicBezTo>
                  <a:pt x="2914" y="4631"/>
                  <a:pt x="3100" y="4685"/>
                  <a:pt x="3298" y="4685"/>
                </a:cubicBezTo>
                <a:cubicBezTo>
                  <a:pt x="3495" y="4685"/>
                  <a:pt x="3681" y="4631"/>
                  <a:pt x="3841" y="4538"/>
                </a:cubicBezTo>
                <a:close/>
                <a:moveTo>
                  <a:pt x="3297" y="3905"/>
                </a:moveTo>
                <a:cubicBezTo>
                  <a:pt x="3501" y="3905"/>
                  <a:pt x="3666" y="3740"/>
                  <a:pt x="3666" y="3537"/>
                </a:cubicBezTo>
                <a:cubicBezTo>
                  <a:pt x="3666" y="3333"/>
                  <a:pt x="3501" y="3168"/>
                  <a:pt x="3297" y="3168"/>
                </a:cubicBezTo>
                <a:cubicBezTo>
                  <a:pt x="3094" y="3168"/>
                  <a:pt x="2929" y="3334"/>
                  <a:pt x="2929" y="3537"/>
                </a:cubicBezTo>
                <a:cubicBezTo>
                  <a:pt x="2929" y="3740"/>
                  <a:pt x="3094" y="3905"/>
                  <a:pt x="3297" y="3905"/>
                </a:cubicBezTo>
                <a:close/>
                <a:moveTo>
                  <a:pt x="4382" y="3600"/>
                </a:moveTo>
                <a:cubicBezTo>
                  <a:pt x="4382" y="3002"/>
                  <a:pt x="3896" y="2516"/>
                  <a:pt x="3298" y="2516"/>
                </a:cubicBezTo>
                <a:cubicBezTo>
                  <a:pt x="2700" y="2516"/>
                  <a:pt x="2213" y="3002"/>
                  <a:pt x="2213" y="3600"/>
                </a:cubicBezTo>
                <a:cubicBezTo>
                  <a:pt x="2213" y="3922"/>
                  <a:pt x="2354" y="4211"/>
                  <a:pt x="2577" y="4409"/>
                </a:cubicBezTo>
                <a:cubicBezTo>
                  <a:pt x="2671" y="4241"/>
                  <a:pt x="2820" y="4111"/>
                  <a:pt x="3000" y="4041"/>
                </a:cubicBezTo>
                <a:cubicBezTo>
                  <a:pt x="2787" y="3915"/>
                  <a:pt x="2672" y="3663"/>
                  <a:pt x="2724" y="3416"/>
                </a:cubicBezTo>
                <a:cubicBezTo>
                  <a:pt x="2781" y="3146"/>
                  <a:pt x="3022" y="2950"/>
                  <a:pt x="3297" y="2950"/>
                </a:cubicBezTo>
                <a:cubicBezTo>
                  <a:pt x="3573" y="2950"/>
                  <a:pt x="3815" y="3146"/>
                  <a:pt x="3871" y="3416"/>
                </a:cubicBezTo>
                <a:cubicBezTo>
                  <a:pt x="3923" y="3663"/>
                  <a:pt x="3808" y="3915"/>
                  <a:pt x="3595" y="4041"/>
                </a:cubicBezTo>
                <a:cubicBezTo>
                  <a:pt x="3776" y="4111"/>
                  <a:pt x="3925" y="4241"/>
                  <a:pt x="4018" y="4410"/>
                </a:cubicBezTo>
                <a:cubicBezTo>
                  <a:pt x="4241" y="4211"/>
                  <a:pt x="4382" y="3922"/>
                  <a:pt x="4382" y="3600"/>
                </a:cubicBezTo>
                <a:close/>
                <a:moveTo>
                  <a:pt x="115" y="2296"/>
                </a:moveTo>
                <a:cubicBezTo>
                  <a:pt x="69" y="2128"/>
                  <a:pt x="93" y="1951"/>
                  <a:pt x="180" y="1800"/>
                </a:cubicBezTo>
                <a:cubicBezTo>
                  <a:pt x="297" y="1598"/>
                  <a:pt x="514" y="1473"/>
                  <a:pt x="747" y="1473"/>
                </a:cubicBezTo>
                <a:cubicBezTo>
                  <a:pt x="861" y="1473"/>
                  <a:pt x="974" y="1503"/>
                  <a:pt x="1074" y="1561"/>
                </a:cubicBezTo>
                <a:cubicBezTo>
                  <a:pt x="1349" y="1720"/>
                  <a:pt x="1470" y="2052"/>
                  <a:pt x="1361" y="2350"/>
                </a:cubicBezTo>
                <a:cubicBezTo>
                  <a:pt x="1368" y="2354"/>
                  <a:pt x="1368" y="2354"/>
                  <a:pt x="1368" y="2354"/>
                </a:cubicBezTo>
                <a:cubicBezTo>
                  <a:pt x="1365" y="2359"/>
                  <a:pt x="1365" y="2359"/>
                  <a:pt x="1365" y="2359"/>
                </a:cubicBezTo>
                <a:cubicBezTo>
                  <a:pt x="2040" y="2749"/>
                  <a:pt x="2040" y="2749"/>
                  <a:pt x="2040" y="2749"/>
                </a:cubicBezTo>
                <a:cubicBezTo>
                  <a:pt x="2053" y="2756"/>
                  <a:pt x="2057" y="2772"/>
                  <a:pt x="2050" y="2785"/>
                </a:cubicBezTo>
                <a:cubicBezTo>
                  <a:pt x="1968" y="2927"/>
                  <a:pt x="1968" y="2927"/>
                  <a:pt x="1968" y="2927"/>
                </a:cubicBezTo>
                <a:cubicBezTo>
                  <a:pt x="1960" y="2940"/>
                  <a:pt x="1944" y="2944"/>
                  <a:pt x="1932" y="2937"/>
                </a:cubicBezTo>
                <a:cubicBezTo>
                  <a:pt x="1256" y="2547"/>
                  <a:pt x="1256" y="2547"/>
                  <a:pt x="1256" y="2547"/>
                </a:cubicBezTo>
                <a:cubicBezTo>
                  <a:pt x="1253" y="2552"/>
                  <a:pt x="1253" y="2552"/>
                  <a:pt x="1253" y="2552"/>
                </a:cubicBezTo>
                <a:cubicBezTo>
                  <a:pt x="1247" y="2547"/>
                  <a:pt x="1247" y="2547"/>
                  <a:pt x="1247" y="2547"/>
                </a:cubicBezTo>
                <a:cubicBezTo>
                  <a:pt x="1122" y="2696"/>
                  <a:pt x="939" y="2781"/>
                  <a:pt x="746" y="2781"/>
                </a:cubicBezTo>
                <a:cubicBezTo>
                  <a:pt x="632" y="2781"/>
                  <a:pt x="519" y="2751"/>
                  <a:pt x="419" y="2694"/>
                </a:cubicBezTo>
                <a:cubicBezTo>
                  <a:pt x="268" y="2606"/>
                  <a:pt x="160" y="2465"/>
                  <a:pt x="115" y="2296"/>
                </a:cubicBezTo>
                <a:close/>
                <a:moveTo>
                  <a:pt x="324" y="2240"/>
                </a:moveTo>
                <a:cubicBezTo>
                  <a:pt x="354" y="2353"/>
                  <a:pt x="427" y="2447"/>
                  <a:pt x="528" y="2506"/>
                </a:cubicBezTo>
                <a:cubicBezTo>
                  <a:pt x="594" y="2544"/>
                  <a:pt x="670" y="2564"/>
                  <a:pt x="746" y="2564"/>
                </a:cubicBezTo>
                <a:cubicBezTo>
                  <a:pt x="902" y="2564"/>
                  <a:pt x="1047" y="2481"/>
                  <a:pt x="1125" y="2346"/>
                </a:cubicBezTo>
                <a:cubicBezTo>
                  <a:pt x="1125" y="2346"/>
                  <a:pt x="1125" y="2346"/>
                  <a:pt x="1125" y="2346"/>
                </a:cubicBezTo>
                <a:cubicBezTo>
                  <a:pt x="1245" y="2137"/>
                  <a:pt x="1174" y="1869"/>
                  <a:pt x="965" y="1749"/>
                </a:cubicBezTo>
                <a:cubicBezTo>
                  <a:pt x="898" y="1710"/>
                  <a:pt x="823" y="1690"/>
                  <a:pt x="747" y="1690"/>
                </a:cubicBezTo>
                <a:cubicBezTo>
                  <a:pt x="591" y="1690"/>
                  <a:pt x="446" y="1774"/>
                  <a:pt x="368" y="1909"/>
                </a:cubicBezTo>
                <a:cubicBezTo>
                  <a:pt x="310" y="2010"/>
                  <a:pt x="294" y="2127"/>
                  <a:pt x="324" y="2240"/>
                </a:cubicBezTo>
                <a:close/>
                <a:moveTo>
                  <a:pt x="3952" y="6546"/>
                </a:moveTo>
                <a:cubicBezTo>
                  <a:pt x="3952" y="6721"/>
                  <a:pt x="3884" y="6885"/>
                  <a:pt x="3760" y="7009"/>
                </a:cubicBezTo>
                <a:cubicBezTo>
                  <a:pt x="3637" y="7132"/>
                  <a:pt x="3472" y="7200"/>
                  <a:pt x="3298" y="7200"/>
                </a:cubicBezTo>
                <a:cubicBezTo>
                  <a:pt x="2892" y="7200"/>
                  <a:pt x="2572" y="6829"/>
                  <a:pt x="2658" y="6409"/>
                </a:cubicBezTo>
                <a:cubicBezTo>
                  <a:pt x="2711" y="6148"/>
                  <a:pt x="2924" y="5949"/>
                  <a:pt x="3187" y="5902"/>
                </a:cubicBezTo>
                <a:cubicBezTo>
                  <a:pt x="3189" y="5901"/>
                  <a:pt x="3189" y="5901"/>
                  <a:pt x="3189" y="5901"/>
                </a:cubicBezTo>
                <a:cubicBezTo>
                  <a:pt x="3189" y="5114"/>
                  <a:pt x="3189" y="5114"/>
                  <a:pt x="3189" y="5114"/>
                </a:cubicBezTo>
                <a:cubicBezTo>
                  <a:pt x="3189" y="5100"/>
                  <a:pt x="3201" y="5088"/>
                  <a:pt x="3215" y="5088"/>
                </a:cubicBezTo>
                <a:cubicBezTo>
                  <a:pt x="3380" y="5088"/>
                  <a:pt x="3380" y="5088"/>
                  <a:pt x="3380" y="5088"/>
                </a:cubicBezTo>
                <a:cubicBezTo>
                  <a:pt x="3394" y="5088"/>
                  <a:pt x="3406" y="5100"/>
                  <a:pt x="3406" y="5114"/>
                </a:cubicBezTo>
                <a:cubicBezTo>
                  <a:pt x="3406" y="5894"/>
                  <a:pt x="3406" y="5894"/>
                  <a:pt x="3406" y="5894"/>
                </a:cubicBezTo>
                <a:cubicBezTo>
                  <a:pt x="3412" y="5894"/>
                  <a:pt x="3412" y="5894"/>
                  <a:pt x="3412" y="5894"/>
                </a:cubicBezTo>
                <a:cubicBezTo>
                  <a:pt x="3412" y="5902"/>
                  <a:pt x="3412" y="5902"/>
                  <a:pt x="3412" y="5902"/>
                </a:cubicBezTo>
                <a:cubicBezTo>
                  <a:pt x="3725" y="5957"/>
                  <a:pt x="3952" y="6228"/>
                  <a:pt x="3952" y="6546"/>
                </a:cubicBezTo>
                <a:close/>
                <a:moveTo>
                  <a:pt x="3735" y="6546"/>
                </a:moveTo>
                <a:cubicBezTo>
                  <a:pt x="3735" y="6305"/>
                  <a:pt x="3539" y="6109"/>
                  <a:pt x="3298" y="6109"/>
                </a:cubicBezTo>
                <a:cubicBezTo>
                  <a:pt x="3057" y="6109"/>
                  <a:pt x="2861" y="6305"/>
                  <a:pt x="2861" y="6546"/>
                </a:cubicBezTo>
                <a:cubicBezTo>
                  <a:pt x="2861" y="6787"/>
                  <a:pt x="3057" y="6983"/>
                  <a:pt x="3298" y="6983"/>
                </a:cubicBezTo>
                <a:cubicBezTo>
                  <a:pt x="3414" y="6983"/>
                  <a:pt x="3524" y="6938"/>
                  <a:pt x="3607" y="6855"/>
                </a:cubicBezTo>
                <a:cubicBezTo>
                  <a:pt x="3689" y="6773"/>
                  <a:pt x="3735" y="6663"/>
                  <a:pt x="3735" y="6546"/>
                </a:cubicBezTo>
                <a:close/>
                <a:moveTo>
                  <a:pt x="4774" y="6039"/>
                </a:moveTo>
                <a:cubicBezTo>
                  <a:pt x="4712" y="6039"/>
                  <a:pt x="4662" y="6090"/>
                  <a:pt x="4662" y="6151"/>
                </a:cubicBezTo>
                <a:cubicBezTo>
                  <a:pt x="4662" y="6213"/>
                  <a:pt x="4712" y="6263"/>
                  <a:pt x="4774" y="6263"/>
                </a:cubicBezTo>
                <a:cubicBezTo>
                  <a:pt x="4836" y="6263"/>
                  <a:pt x="4886" y="6213"/>
                  <a:pt x="4886" y="6151"/>
                </a:cubicBezTo>
                <a:cubicBezTo>
                  <a:pt x="4886" y="6090"/>
                  <a:pt x="4836" y="6039"/>
                  <a:pt x="4774" y="6039"/>
                </a:cubicBezTo>
                <a:close/>
                <a:moveTo>
                  <a:pt x="5185" y="5753"/>
                </a:moveTo>
                <a:cubicBezTo>
                  <a:pt x="5123" y="5753"/>
                  <a:pt x="5073" y="5804"/>
                  <a:pt x="5073" y="5865"/>
                </a:cubicBezTo>
                <a:cubicBezTo>
                  <a:pt x="5073" y="5927"/>
                  <a:pt x="5123" y="5978"/>
                  <a:pt x="5185" y="5978"/>
                </a:cubicBezTo>
                <a:cubicBezTo>
                  <a:pt x="5247" y="5978"/>
                  <a:pt x="5297" y="5927"/>
                  <a:pt x="5297" y="5865"/>
                </a:cubicBezTo>
                <a:cubicBezTo>
                  <a:pt x="5297" y="5804"/>
                  <a:pt x="5247" y="5753"/>
                  <a:pt x="5185" y="5753"/>
                </a:cubicBezTo>
                <a:close/>
                <a:moveTo>
                  <a:pt x="2276" y="6252"/>
                </a:moveTo>
                <a:cubicBezTo>
                  <a:pt x="2214" y="6252"/>
                  <a:pt x="2164" y="6302"/>
                  <a:pt x="2164" y="6364"/>
                </a:cubicBezTo>
                <a:cubicBezTo>
                  <a:pt x="2164" y="6426"/>
                  <a:pt x="2214" y="6476"/>
                  <a:pt x="2276" y="6476"/>
                </a:cubicBezTo>
                <a:cubicBezTo>
                  <a:pt x="2338" y="6476"/>
                  <a:pt x="2388" y="6426"/>
                  <a:pt x="2388" y="6364"/>
                </a:cubicBezTo>
                <a:cubicBezTo>
                  <a:pt x="2388" y="6302"/>
                  <a:pt x="2338" y="6252"/>
                  <a:pt x="2276" y="6252"/>
                </a:cubicBezTo>
                <a:close/>
                <a:moveTo>
                  <a:pt x="6481" y="4904"/>
                </a:moveTo>
                <a:cubicBezTo>
                  <a:pt x="6526" y="5073"/>
                  <a:pt x="6503" y="5249"/>
                  <a:pt x="6415" y="5400"/>
                </a:cubicBezTo>
                <a:cubicBezTo>
                  <a:pt x="6299" y="5602"/>
                  <a:pt x="6082" y="5727"/>
                  <a:pt x="5848" y="5727"/>
                </a:cubicBezTo>
                <a:cubicBezTo>
                  <a:pt x="5734" y="5727"/>
                  <a:pt x="5621" y="5697"/>
                  <a:pt x="5522" y="5640"/>
                </a:cubicBezTo>
                <a:cubicBezTo>
                  <a:pt x="5247" y="5481"/>
                  <a:pt x="5126" y="5149"/>
                  <a:pt x="5234" y="4850"/>
                </a:cubicBezTo>
                <a:cubicBezTo>
                  <a:pt x="5227" y="4847"/>
                  <a:pt x="5227" y="4847"/>
                  <a:pt x="5227" y="4847"/>
                </a:cubicBezTo>
                <a:cubicBezTo>
                  <a:pt x="5230" y="4841"/>
                  <a:pt x="5230" y="4841"/>
                  <a:pt x="5230" y="4841"/>
                </a:cubicBezTo>
                <a:cubicBezTo>
                  <a:pt x="4555" y="4451"/>
                  <a:pt x="4555" y="4451"/>
                  <a:pt x="4555" y="4451"/>
                </a:cubicBezTo>
                <a:cubicBezTo>
                  <a:pt x="4542" y="4444"/>
                  <a:pt x="4538" y="4428"/>
                  <a:pt x="4545" y="4415"/>
                </a:cubicBezTo>
                <a:cubicBezTo>
                  <a:pt x="4627" y="4272"/>
                  <a:pt x="4627" y="4272"/>
                  <a:pt x="4627" y="4272"/>
                </a:cubicBezTo>
                <a:cubicBezTo>
                  <a:pt x="4635" y="4260"/>
                  <a:pt x="4651" y="4256"/>
                  <a:pt x="4663" y="4263"/>
                </a:cubicBezTo>
                <a:cubicBezTo>
                  <a:pt x="5339" y="4653"/>
                  <a:pt x="5339" y="4653"/>
                  <a:pt x="5339" y="4653"/>
                </a:cubicBezTo>
                <a:cubicBezTo>
                  <a:pt x="5345" y="4657"/>
                  <a:pt x="5345" y="4657"/>
                  <a:pt x="5345" y="4657"/>
                </a:cubicBezTo>
                <a:cubicBezTo>
                  <a:pt x="5349" y="4652"/>
                  <a:pt x="5349" y="4652"/>
                  <a:pt x="5349" y="4652"/>
                </a:cubicBezTo>
                <a:cubicBezTo>
                  <a:pt x="5474" y="4504"/>
                  <a:pt x="5657" y="4419"/>
                  <a:pt x="5849" y="4419"/>
                </a:cubicBezTo>
                <a:cubicBezTo>
                  <a:pt x="5964" y="4419"/>
                  <a:pt x="6076" y="4449"/>
                  <a:pt x="6176" y="4507"/>
                </a:cubicBezTo>
                <a:cubicBezTo>
                  <a:pt x="6327" y="4594"/>
                  <a:pt x="6435" y="4735"/>
                  <a:pt x="6481" y="4904"/>
                </a:cubicBezTo>
                <a:close/>
                <a:moveTo>
                  <a:pt x="6271" y="4960"/>
                </a:moveTo>
                <a:cubicBezTo>
                  <a:pt x="6241" y="4847"/>
                  <a:pt x="6169" y="4753"/>
                  <a:pt x="6067" y="4695"/>
                </a:cubicBezTo>
                <a:cubicBezTo>
                  <a:pt x="6001" y="4656"/>
                  <a:pt x="5926" y="4636"/>
                  <a:pt x="5849" y="4636"/>
                </a:cubicBezTo>
                <a:cubicBezTo>
                  <a:pt x="5694" y="4636"/>
                  <a:pt x="5548" y="4720"/>
                  <a:pt x="5470" y="4855"/>
                </a:cubicBezTo>
                <a:cubicBezTo>
                  <a:pt x="5350" y="5063"/>
                  <a:pt x="5422" y="5331"/>
                  <a:pt x="5630" y="5452"/>
                </a:cubicBezTo>
                <a:cubicBezTo>
                  <a:pt x="5697" y="5490"/>
                  <a:pt x="5772" y="5510"/>
                  <a:pt x="5849" y="5510"/>
                </a:cubicBezTo>
                <a:cubicBezTo>
                  <a:pt x="6004" y="5510"/>
                  <a:pt x="6150" y="5427"/>
                  <a:pt x="6227" y="5292"/>
                </a:cubicBezTo>
                <a:cubicBezTo>
                  <a:pt x="6286" y="5191"/>
                  <a:pt x="6301" y="5073"/>
                  <a:pt x="6271" y="4960"/>
                </a:cubicBezTo>
                <a:close/>
                <a:moveTo>
                  <a:pt x="4320" y="6252"/>
                </a:moveTo>
                <a:cubicBezTo>
                  <a:pt x="4258" y="6252"/>
                  <a:pt x="4208" y="6302"/>
                  <a:pt x="4208" y="6364"/>
                </a:cubicBezTo>
                <a:cubicBezTo>
                  <a:pt x="4208" y="6426"/>
                  <a:pt x="4258" y="6476"/>
                  <a:pt x="4320" y="6476"/>
                </a:cubicBezTo>
                <a:cubicBezTo>
                  <a:pt x="4382" y="6476"/>
                  <a:pt x="4432" y="6426"/>
                  <a:pt x="4432" y="6364"/>
                </a:cubicBezTo>
                <a:cubicBezTo>
                  <a:pt x="4432" y="6302"/>
                  <a:pt x="4382" y="6252"/>
                  <a:pt x="4320" y="6252"/>
                </a:cubicBezTo>
                <a:close/>
                <a:moveTo>
                  <a:pt x="465" y="3600"/>
                </a:moveTo>
                <a:cubicBezTo>
                  <a:pt x="465" y="3538"/>
                  <a:pt x="415" y="3488"/>
                  <a:pt x="353" y="3488"/>
                </a:cubicBezTo>
                <a:cubicBezTo>
                  <a:pt x="291" y="3488"/>
                  <a:pt x="241" y="3538"/>
                  <a:pt x="241" y="3600"/>
                </a:cubicBezTo>
                <a:cubicBezTo>
                  <a:pt x="241" y="3662"/>
                  <a:pt x="291" y="3712"/>
                  <a:pt x="353" y="3712"/>
                </a:cubicBezTo>
                <a:cubicBezTo>
                  <a:pt x="415" y="3712"/>
                  <a:pt x="465" y="3662"/>
                  <a:pt x="465" y="3600"/>
                </a:cubicBezTo>
                <a:close/>
                <a:moveTo>
                  <a:pt x="403" y="2983"/>
                </a:moveTo>
                <a:cubicBezTo>
                  <a:pt x="341" y="2983"/>
                  <a:pt x="291" y="3034"/>
                  <a:pt x="291" y="3095"/>
                </a:cubicBezTo>
                <a:cubicBezTo>
                  <a:pt x="291" y="3157"/>
                  <a:pt x="341" y="3208"/>
                  <a:pt x="403" y="3208"/>
                </a:cubicBezTo>
                <a:cubicBezTo>
                  <a:pt x="465" y="3208"/>
                  <a:pt x="515" y="3157"/>
                  <a:pt x="515" y="3095"/>
                </a:cubicBezTo>
                <a:cubicBezTo>
                  <a:pt x="515" y="3034"/>
                  <a:pt x="465" y="2983"/>
                  <a:pt x="403" y="2983"/>
                </a:cubicBezTo>
                <a:close/>
                <a:moveTo>
                  <a:pt x="1932" y="4263"/>
                </a:moveTo>
                <a:cubicBezTo>
                  <a:pt x="1945" y="4256"/>
                  <a:pt x="1961" y="4260"/>
                  <a:pt x="1968" y="4273"/>
                </a:cubicBezTo>
                <a:cubicBezTo>
                  <a:pt x="2050" y="4416"/>
                  <a:pt x="2050" y="4416"/>
                  <a:pt x="2050" y="4416"/>
                </a:cubicBezTo>
                <a:cubicBezTo>
                  <a:pt x="2058" y="4428"/>
                  <a:pt x="2053" y="4444"/>
                  <a:pt x="2041" y="4451"/>
                </a:cubicBezTo>
                <a:cubicBezTo>
                  <a:pt x="1361" y="4850"/>
                  <a:pt x="1361" y="4850"/>
                  <a:pt x="1361" y="4850"/>
                </a:cubicBezTo>
                <a:cubicBezTo>
                  <a:pt x="1469" y="5149"/>
                  <a:pt x="1348" y="5481"/>
                  <a:pt x="1073" y="5639"/>
                </a:cubicBezTo>
                <a:cubicBezTo>
                  <a:pt x="974" y="5697"/>
                  <a:pt x="861" y="5727"/>
                  <a:pt x="747" y="5727"/>
                </a:cubicBezTo>
                <a:cubicBezTo>
                  <a:pt x="514" y="5727"/>
                  <a:pt x="296" y="5602"/>
                  <a:pt x="180" y="5400"/>
                </a:cubicBezTo>
                <a:cubicBezTo>
                  <a:pt x="0" y="5088"/>
                  <a:pt x="107" y="4687"/>
                  <a:pt x="419" y="4507"/>
                </a:cubicBezTo>
                <a:cubicBezTo>
                  <a:pt x="519" y="4449"/>
                  <a:pt x="632" y="4419"/>
                  <a:pt x="746" y="4419"/>
                </a:cubicBezTo>
                <a:cubicBezTo>
                  <a:pt x="939" y="4419"/>
                  <a:pt x="1121" y="4504"/>
                  <a:pt x="1246" y="4652"/>
                </a:cubicBezTo>
                <a:cubicBezTo>
                  <a:pt x="1250" y="4657"/>
                  <a:pt x="1250" y="4657"/>
                  <a:pt x="1250" y="4657"/>
                </a:cubicBezTo>
                <a:lnTo>
                  <a:pt x="1932" y="4263"/>
                </a:lnTo>
                <a:close/>
                <a:moveTo>
                  <a:pt x="1125" y="4855"/>
                </a:moveTo>
                <a:cubicBezTo>
                  <a:pt x="1047" y="4720"/>
                  <a:pt x="902" y="4636"/>
                  <a:pt x="746" y="4636"/>
                </a:cubicBezTo>
                <a:cubicBezTo>
                  <a:pt x="670" y="4636"/>
                  <a:pt x="594" y="4656"/>
                  <a:pt x="528" y="4695"/>
                </a:cubicBezTo>
                <a:cubicBezTo>
                  <a:pt x="319" y="4815"/>
                  <a:pt x="247" y="5083"/>
                  <a:pt x="368" y="5292"/>
                </a:cubicBezTo>
                <a:cubicBezTo>
                  <a:pt x="446" y="5426"/>
                  <a:pt x="591" y="5510"/>
                  <a:pt x="747" y="5510"/>
                </a:cubicBezTo>
                <a:cubicBezTo>
                  <a:pt x="823" y="5510"/>
                  <a:pt x="898" y="5490"/>
                  <a:pt x="965" y="5452"/>
                </a:cubicBezTo>
                <a:cubicBezTo>
                  <a:pt x="1174" y="5331"/>
                  <a:pt x="1245" y="5063"/>
                  <a:pt x="1125" y="4855"/>
                </a:cubicBezTo>
                <a:close/>
                <a:moveTo>
                  <a:pt x="396" y="4217"/>
                </a:moveTo>
                <a:cubicBezTo>
                  <a:pt x="458" y="4217"/>
                  <a:pt x="508" y="4167"/>
                  <a:pt x="508" y="4105"/>
                </a:cubicBezTo>
                <a:cubicBezTo>
                  <a:pt x="508" y="4043"/>
                  <a:pt x="458" y="3993"/>
                  <a:pt x="396" y="3993"/>
                </a:cubicBezTo>
                <a:cubicBezTo>
                  <a:pt x="334" y="3993"/>
                  <a:pt x="284" y="4043"/>
                  <a:pt x="284" y="4105"/>
                </a:cubicBezTo>
                <a:cubicBezTo>
                  <a:pt x="284" y="4167"/>
                  <a:pt x="334" y="4217"/>
                  <a:pt x="396" y="4217"/>
                </a:cubicBezTo>
                <a:close/>
                <a:moveTo>
                  <a:pt x="1411" y="5754"/>
                </a:moveTo>
                <a:cubicBezTo>
                  <a:pt x="1349" y="5754"/>
                  <a:pt x="1298" y="5804"/>
                  <a:pt x="1298" y="5866"/>
                </a:cubicBezTo>
                <a:cubicBezTo>
                  <a:pt x="1298" y="5928"/>
                  <a:pt x="1349" y="5978"/>
                  <a:pt x="1411" y="5978"/>
                </a:cubicBezTo>
                <a:cubicBezTo>
                  <a:pt x="1472" y="5978"/>
                  <a:pt x="1523" y="5928"/>
                  <a:pt x="1523" y="5866"/>
                </a:cubicBezTo>
                <a:cubicBezTo>
                  <a:pt x="1523" y="5804"/>
                  <a:pt x="1472" y="5754"/>
                  <a:pt x="1411" y="5754"/>
                </a:cubicBezTo>
                <a:close/>
                <a:moveTo>
                  <a:pt x="1822" y="6039"/>
                </a:moveTo>
                <a:cubicBezTo>
                  <a:pt x="1760" y="6039"/>
                  <a:pt x="1710" y="6090"/>
                  <a:pt x="1710" y="6152"/>
                </a:cubicBezTo>
                <a:cubicBezTo>
                  <a:pt x="1710" y="6213"/>
                  <a:pt x="1760" y="6264"/>
                  <a:pt x="1822" y="6264"/>
                </a:cubicBezTo>
                <a:cubicBezTo>
                  <a:pt x="1884" y="6264"/>
                  <a:pt x="1934" y="6213"/>
                  <a:pt x="1934" y="6152"/>
                </a:cubicBezTo>
                <a:cubicBezTo>
                  <a:pt x="1934" y="6090"/>
                  <a:pt x="1884" y="6039"/>
                  <a:pt x="1822" y="60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E74E8229-E2B2-DEAD-036A-14876DC70C45}"/>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6" name="Picture 5">
            <a:extLst>
              <a:ext uri="{FF2B5EF4-FFF2-40B4-BE49-F238E27FC236}">
                <a16:creationId xmlns:a16="http://schemas.microsoft.com/office/drawing/2014/main" id="{42BC9A33-8C6E-E911-36F5-1D617879E4C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Tree>
    <p:extLst>
      <p:ext uri="{BB962C8B-B14F-4D97-AF65-F5344CB8AC3E}">
        <p14:creationId xmlns:p14="http://schemas.microsoft.com/office/powerpoint/2010/main" val="49870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solidFill>
                  <a:schemeClr val="tx1"/>
                </a:solidFill>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dirty="0">
                <a:solidFill>
                  <a:srgbClr val="0563C1"/>
                </a:solidFill>
                <a:hlinkClick r:id="rId3" tooltip="https://dolcoe.safalapps.com/">
                  <a:extLst>
                    <a:ext uri="{A12FA001-AC4F-418D-AE19-62706E023703}">
                      <ahyp:hlinkClr xmlns:ahyp="http://schemas.microsoft.com/office/drawing/2018/hyperlinkcolor" val="tx"/>
                    </a:ext>
                  </a:extLst>
                </a:hlinkClick>
              </a:rPr>
              <a:t>Visit our website, request T</a:t>
            </a:r>
            <a:r>
              <a:rPr lang="en-US" sz="2800" dirty="0">
                <a:solidFill>
                  <a:schemeClr val="accent1"/>
                </a:solidFill>
                <a:hlinkClick r:id="rId3" tooltip="https://dolcoe.safalapps.com/">
                  <a:extLst>
                    <a:ext uri="{A12FA001-AC4F-418D-AE19-62706E023703}">
                      <ahyp:hlinkClr xmlns:ahyp="http://schemas.microsoft.com/office/drawing/2018/hyperlinkcolor" val="tx"/>
                    </a:ext>
                  </a:extLst>
                </a:hlinkClick>
              </a:rPr>
              <a:t>A</a:t>
            </a:r>
            <a:endParaRPr lang="en-US" sz="2800" dirty="0">
              <a:solidFill>
                <a:schemeClr val="accent1"/>
              </a:solidFill>
            </a:endParaRPr>
          </a:p>
          <a:p>
            <a:pPr marL="0" indent="0">
              <a:buNone/>
            </a:pPr>
            <a:endParaRPr lang="en-US" dirty="0"/>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Center partner logos">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75D54-9CEF-3A1D-1AFD-BA25579F451E}"/>
              </a:ext>
            </a:extLst>
          </p:cNvPr>
          <p:cNvSpPr>
            <a:spLocks noGrp="1"/>
          </p:cNvSpPr>
          <p:nvPr>
            <p:ph type="title"/>
          </p:nvPr>
        </p:nvSpPr>
        <p:spPr/>
        <p:txBody>
          <a:bodyPr/>
          <a:lstStyle/>
          <a:p>
            <a:r>
              <a:rPr lang="en-US" dirty="0"/>
              <a:t>The Apprenticeship System</a:t>
            </a:r>
          </a:p>
        </p:txBody>
      </p:sp>
      <p:sp>
        <p:nvSpPr>
          <p:cNvPr id="5" name="Text Placeholder 4">
            <a:extLst>
              <a:ext uri="{FF2B5EF4-FFF2-40B4-BE49-F238E27FC236}">
                <a16:creationId xmlns:a16="http://schemas.microsoft.com/office/drawing/2014/main" id="{44B34846-B5D6-B0AA-57FD-EEB39AA0CB73}"/>
              </a:ext>
            </a:extLst>
          </p:cNvPr>
          <p:cNvSpPr>
            <a:spLocks noGrp="1"/>
          </p:cNvSpPr>
          <p:nvPr>
            <p:ph type="body" sz="quarter" idx="14"/>
          </p:nvPr>
        </p:nvSpPr>
        <p:spPr>
          <a:xfrm>
            <a:off x="1003126" y="2275327"/>
            <a:ext cx="3141785" cy="3041971"/>
          </a:xfrm>
        </p:spPr>
        <p:txBody>
          <a:bodyPr>
            <a:noAutofit/>
          </a:bodyPr>
          <a:lstStyle/>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i="1" u="none" strike="noStrike" kern="1200" cap="none" spc="0" normalizeH="0" baseline="0" noProof="0">
                <a:ln>
                  <a:noFill/>
                </a:ln>
                <a:solidFill>
                  <a:schemeClr val="tx1"/>
                </a:solidFill>
                <a:effectLst/>
                <a:uLnTx/>
                <a:uFillTx/>
                <a:latin typeface="Montserrat" panose="00000500000000000000" pitchFamily="2" charset="0"/>
              </a:rPr>
              <a:t>25 states and territories are Office of Apprenticeship (O</a:t>
            </a:r>
            <a:r>
              <a:rPr lang="en-US" sz="2000" i="1">
                <a:solidFill>
                  <a:schemeClr val="tx1"/>
                </a:solidFill>
                <a:latin typeface="Montserrat" panose="00000500000000000000" pitchFamily="2" charset="0"/>
              </a:rPr>
              <a:t>A)</a:t>
            </a:r>
            <a:r>
              <a:rPr kumimoji="0" lang="en-US" sz="2000" b="0" i="1" u="none" strike="noStrike" kern="1200" cap="none" spc="0" normalizeH="0" baseline="0" noProof="0">
                <a:ln>
                  <a:noFill/>
                </a:ln>
                <a:solidFill>
                  <a:schemeClr val="tx1"/>
                </a:solidFill>
                <a:effectLst/>
                <a:uLnTx/>
                <a:uFillTx/>
                <a:latin typeface="Montserrat" panose="00000500000000000000" pitchFamily="2" charset="0"/>
              </a:rPr>
              <a:t> states</a:t>
            </a: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endParaRPr kumimoji="0" lang="en-US" sz="2000" b="0" i="1" u="none" strike="noStrike" kern="1200" cap="none" spc="0" normalizeH="0" baseline="0" noProof="0">
              <a:ln>
                <a:noFill/>
              </a:ln>
              <a:solidFill>
                <a:schemeClr val="tx1"/>
              </a:solidFill>
              <a:effectLst/>
              <a:uLnTx/>
              <a:uFillTx/>
              <a:latin typeface="Montserrat" panose="00000500000000000000" pitchFamily="2" charset="0"/>
            </a:endParaRP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i="1" u="none" strike="noStrike" kern="1200" cap="none" spc="0" normalizeH="0" baseline="0" noProof="0">
                <a:ln>
                  <a:noFill/>
                </a:ln>
                <a:solidFill>
                  <a:schemeClr val="tx1"/>
                </a:solidFill>
                <a:effectLst/>
                <a:uLnTx/>
                <a:uFillTx/>
                <a:latin typeface="Montserrat" panose="00000500000000000000" pitchFamily="2" charset="0"/>
              </a:rPr>
              <a:t>32 states and territories have state apprenticeship agencies (SAA)</a:t>
            </a:r>
            <a:endParaRPr lang="en-US" sz="2000">
              <a:solidFill>
                <a:schemeClr val="tx1"/>
              </a:solidFill>
              <a:latin typeface="Montserrat" panose="00000500000000000000" pitchFamily="2" charset="0"/>
            </a:endParaRPr>
          </a:p>
        </p:txBody>
      </p:sp>
      <p:pic>
        <p:nvPicPr>
          <p:cNvPr id="6" name="Content Placeholder 5" descr="Map of OA and SAA states">
            <a:extLst>
              <a:ext uri="{FF2B5EF4-FFF2-40B4-BE49-F238E27FC236}">
                <a16:creationId xmlns:a16="http://schemas.microsoft.com/office/drawing/2014/main" id="{498B0561-EF7E-AFED-AAB0-074027D2EDE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147"/>
          <a:stretch/>
        </p:blipFill>
        <p:spPr>
          <a:xfrm>
            <a:off x="4591714" y="1521912"/>
            <a:ext cx="6910754" cy="4650868"/>
          </a:xfrm>
          <a:prstGeom prst="rect">
            <a:avLst/>
          </a:prstGeom>
        </p:spPr>
      </p:pic>
      <p:sp>
        <p:nvSpPr>
          <p:cNvPr id="7" name="Slide Number Placeholder 5">
            <a:extLst>
              <a:ext uri="{FF2B5EF4-FFF2-40B4-BE49-F238E27FC236}">
                <a16:creationId xmlns:a16="http://schemas.microsoft.com/office/drawing/2014/main" id="{AA0AE4BB-D1FD-E802-F16B-476FFE3AE97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20847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46C76-EC15-645E-7D8E-F83232FF6CE3}"/>
              </a:ext>
            </a:extLst>
          </p:cNvPr>
          <p:cNvSpPr>
            <a:spLocks noGrp="1"/>
          </p:cNvSpPr>
          <p:nvPr>
            <p:ph type="title"/>
          </p:nvPr>
        </p:nvSpPr>
        <p:spPr>
          <a:xfrm>
            <a:off x="630382" y="3196650"/>
            <a:ext cx="3459480" cy="2008447"/>
          </a:xfrm>
        </p:spPr>
        <p:txBody>
          <a:bodyPr vert="horz" lIns="91416" tIns="45708" rIns="91416" bIns="45708" rtlCol="0" anchor="ctr" anchorCtr="0">
            <a:normAutofit/>
          </a:bodyPr>
          <a:lstStyle/>
          <a:p>
            <a:pPr defTabSz="914126"/>
            <a:r>
              <a:rPr lang="en-US" sz="3599" b="1" dirty="0">
                <a:solidFill>
                  <a:schemeClr val="tx2"/>
                </a:solidFill>
                <a:latin typeface="Montserrat" panose="00000500000000000000" pitchFamily="2" charset="0"/>
              </a:rPr>
              <a:t>Apprentice Trailblazer Initiative</a:t>
            </a:r>
            <a:endParaRPr lang="en-US" sz="3599" b="1" dirty="0">
              <a:solidFill>
                <a:schemeClr val="tx2"/>
              </a:solidFill>
              <a:latin typeface="Montserrat" panose="00000500000000000000" pitchFamily="2" charset="0"/>
              <a:cs typeface="Arial"/>
            </a:endParaRPr>
          </a:p>
        </p:txBody>
      </p:sp>
      <p:pic>
        <p:nvPicPr>
          <p:cNvPr id="7" name="Picture 7">
            <a:extLst>
              <a:ext uri="{FF2B5EF4-FFF2-40B4-BE49-F238E27FC236}">
                <a16:creationId xmlns:a16="http://schemas.microsoft.com/office/drawing/2014/main" id="{1D9AD322-FC75-0DB3-67CC-5B7FA734A980}"/>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t="11742" b="57589"/>
          <a:stretch/>
        </p:blipFill>
        <p:spPr>
          <a:xfrm>
            <a:off x="0" y="-74815"/>
            <a:ext cx="12192000" cy="2739233"/>
          </a:xfrm>
          <a:prstGeom prst="rect">
            <a:avLst/>
          </a:prstGeom>
        </p:spPr>
      </p:pic>
      <p:sp>
        <p:nvSpPr>
          <p:cNvPr id="10" name="Content Placeholder 9">
            <a:extLst>
              <a:ext uri="{FF2B5EF4-FFF2-40B4-BE49-F238E27FC236}">
                <a16:creationId xmlns:a16="http://schemas.microsoft.com/office/drawing/2014/main" id="{56C0D181-C434-88E1-307F-01CF84A67858}"/>
              </a:ext>
            </a:extLst>
          </p:cNvPr>
          <p:cNvSpPr>
            <a:spLocks noGrp="1"/>
          </p:cNvSpPr>
          <p:nvPr>
            <p:ph sz="half" idx="2"/>
          </p:nvPr>
        </p:nvSpPr>
        <p:spPr>
          <a:xfrm>
            <a:off x="3998422" y="2935355"/>
            <a:ext cx="7730836" cy="2531036"/>
          </a:xfrm>
        </p:spPr>
        <p:txBody>
          <a:bodyPr vert="horz" lIns="91416" tIns="45708" rIns="91416" bIns="45708" rtlCol="0" anchor="ctr">
            <a:normAutofit/>
          </a:bodyPr>
          <a:lstStyle/>
          <a:p>
            <a:pPr marL="0" indent="0" defTabSz="914126">
              <a:lnSpc>
                <a:spcPct val="90000"/>
              </a:lnSpc>
              <a:buNone/>
            </a:pPr>
            <a:r>
              <a:rPr lang="en-US" sz="1650" dirty="0">
                <a:solidFill>
                  <a:schemeClr val="tx2"/>
                </a:solidFill>
                <a:latin typeface="Montserrat"/>
              </a:rPr>
              <a:t>The </a:t>
            </a:r>
            <a:r>
              <a:rPr lang="en-US" sz="1650" b="1" dirty="0">
                <a:solidFill>
                  <a:srgbClr val="FA5333"/>
                </a:solidFill>
                <a:latin typeface="Montserrat"/>
              </a:rPr>
              <a:t>Apprentice Trailblazer Initiative</a:t>
            </a:r>
            <a:r>
              <a:rPr lang="en-US" sz="1650" dirty="0">
                <a:solidFill>
                  <a:srgbClr val="FA5333"/>
                </a:solidFill>
                <a:latin typeface="Montserrat"/>
              </a:rPr>
              <a:t> </a:t>
            </a:r>
            <a:r>
              <a:rPr lang="en-US" sz="1650" dirty="0">
                <a:solidFill>
                  <a:schemeClr val="tx2"/>
                </a:solidFill>
                <a:latin typeface="Montserrat"/>
              </a:rPr>
              <a:t>is designed to create a national network of apprentices and apprenticeship graduates of all ages and backgrounds to feature their stories and hear their perspectives, show how Registered Apprenticeships increase opportunities, and bring awareness to other career seekers who may be interested in becoming apprentices.    </a:t>
            </a:r>
            <a:endParaRPr lang="en-US" sz="1650" b="1" dirty="0">
              <a:solidFill>
                <a:schemeClr val="tx2"/>
              </a:solidFill>
              <a:latin typeface="Montserrat"/>
            </a:endParaRPr>
          </a:p>
          <a:p>
            <a:pPr marL="0" indent="0" defTabSz="914126">
              <a:lnSpc>
                <a:spcPct val="90000"/>
              </a:lnSpc>
              <a:buNone/>
            </a:pPr>
            <a:r>
              <a:rPr lang="en-US" sz="1650" b="1" dirty="0">
                <a:solidFill>
                  <a:srgbClr val="FA5333"/>
                </a:solidFill>
                <a:latin typeface="Montserrat"/>
                <a:hlinkClick r:id="rId4" tooltip="https://www.apprenticeship.gov/apprentice-trailblazer-initiative/first-cohort-of-apprentice-trailblazers">
                  <a:extLst>
                    <a:ext uri="{A12FA001-AC4F-418D-AE19-62706E023703}">
                      <ahyp:hlinkClr xmlns:ahyp="http://schemas.microsoft.com/office/drawing/2018/hyperlinkcolor" val="tx"/>
                    </a:ext>
                  </a:extLst>
                </a:hlinkClick>
              </a:rPr>
              <a:t>The first cohort of 57 Trailblazers was announced during National Apprenticeship Week, 2023</a:t>
            </a:r>
            <a:r>
              <a:rPr lang="en-US" sz="1650" b="1" dirty="0">
                <a:solidFill>
                  <a:srgbClr val="FA5333"/>
                </a:solidFill>
                <a:latin typeface="Montserrat"/>
                <a:hlinkClick r:id="rId4">
                  <a:extLst>
                    <a:ext uri="{A12FA001-AC4F-418D-AE19-62706E023703}">
                      <ahyp:hlinkClr xmlns:ahyp="http://schemas.microsoft.com/office/drawing/2018/hyperlinkcolor" val="tx"/>
                    </a:ext>
                  </a:extLst>
                </a:hlinkClick>
              </a:rPr>
              <a:t>.</a:t>
            </a:r>
            <a:endParaRPr lang="en-US" sz="1650" b="1" dirty="0">
              <a:solidFill>
                <a:srgbClr val="FA5333"/>
              </a:solidFill>
              <a:latin typeface="Montserrat"/>
              <a:cs typeface="Arial"/>
            </a:endParaRPr>
          </a:p>
        </p:txBody>
      </p:sp>
      <p:sp>
        <p:nvSpPr>
          <p:cNvPr id="2" name="Slide Number Placeholder 5">
            <a:extLst>
              <a:ext uri="{FF2B5EF4-FFF2-40B4-BE49-F238E27FC236}">
                <a16:creationId xmlns:a16="http://schemas.microsoft.com/office/drawing/2014/main" id="{553350C0-A95A-DBBA-41AF-64A46E767ED3}"/>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BA4A0E30-5718-7DCE-820A-0AF75A5128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Tree>
    <p:extLst>
      <p:ext uri="{BB962C8B-B14F-4D97-AF65-F5344CB8AC3E}">
        <p14:creationId xmlns:p14="http://schemas.microsoft.com/office/powerpoint/2010/main" val="1915306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66819-D573-A2AE-5DC3-4E2B654D0E58}"/>
              </a:ext>
              <a:ext uri="{C183D7F6-B498-43B3-948B-1728B52AA6E4}">
                <adec:decorative xmlns:adec="http://schemas.microsoft.com/office/drawing/2017/decorative" val="1"/>
              </a:ext>
            </a:extLst>
          </p:cNvPr>
          <p:cNvSpPr/>
          <p:nvPr/>
        </p:nvSpPr>
        <p:spPr>
          <a:xfrm>
            <a:off x="838200" y="378881"/>
            <a:ext cx="2521996" cy="3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10" name="Title 4">
            <a:extLst>
              <a:ext uri="{FF2B5EF4-FFF2-40B4-BE49-F238E27FC236}">
                <a16:creationId xmlns:a16="http://schemas.microsoft.com/office/drawing/2014/main" id="{76D74495-5794-17F9-C60D-FF9581F1FD96}"/>
              </a:ext>
            </a:extLst>
          </p:cNvPr>
          <p:cNvSpPr>
            <a:spLocks noGrp="1"/>
          </p:cNvSpPr>
          <p:nvPr>
            <p:ph type="title"/>
          </p:nvPr>
        </p:nvSpPr>
        <p:spPr/>
        <p:txBody>
          <a:bodyPr vert="horz" lIns="68580" tIns="34290" rIns="68580" bIns="34290" rtlCol="0" anchor="t" anchorCtr="0">
            <a:normAutofit/>
          </a:bodyPr>
          <a:lstStyle/>
          <a:p>
            <a:pPr>
              <a:lnSpc>
                <a:spcPct val="100000"/>
              </a:lnSpc>
              <a:spcBef>
                <a:spcPts val="0"/>
              </a:spcBef>
            </a:pPr>
            <a:r>
              <a:rPr lang="en-US" sz="1800" dirty="0">
                <a:solidFill>
                  <a:schemeClr val="bg1"/>
                </a:solidFill>
                <a:ea typeface="Calibri"/>
              </a:rPr>
              <a:t>SAVE THE DATE FOR </a:t>
            </a:r>
            <a:br>
              <a:rPr lang="en-US" sz="2400" dirty="0">
                <a:solidFill>
                  <a:schemeClr val="tx2"/>
                </a:solidFill>
                <a:ea typeface="Calibri"/>
              </a:rPr>
            </a:br>
            <a:r>
              <a:rPr lang="en-US" sz="3200" b="1" dirty="0">
                <a:solidFill>
                  <a:schemeClr val="accent2"/>
                </a:solidFill>
                <a:ea typeface="Calibri"/>
              </a:rPr>
              <a:t>YOUTH APPRENTICESHIP WEEK </a:t>
            </a:r>
            <a:r>
              <a:rPr lang="en-US" sz="3200" b="1" dirty="0">
                <a:ea typeface="Calibri"/>
              </a:rPr>
              <a:t>- MAY 5-11, 2024</a:t>
            </a:r>
          </a:p>
        </p:txBody>
      </p:sp>
      <p:sp>
        <p:nvSpPr>
          <p:cNvPr id="5" name="Content Placeholder 4">
            <a:extLst>
              <a:ext uri="{FF2B5EF4-FFF2-40B4-BE49-F238E27FC236}">
                <a16:creationId xmlns:a16="http://schemas.microsoft.com/office/drawing/2014/main" id="{75962ABE-67CF-8A1E-6B02-34C4DAEC6C44}"/>
              </a:ext>
            </a:extLst>
          </p:cNvPr>
          <p:cNvSpPr>
            <a:spLocks noGrp="1"/>
          </p:cNvSpPr>
          <p:nvPr>
            <p:ph sz="half" idx="1"/>
          </p:nvPr>
        </p:nvSpPr>
        <p:spPr>
          <a:xfrm>
            <a:off x="606136" y="3554265"/>
            <a:ext cx="11132128" cy="2622698"/>
          </a:xfrm>
        </p:spPr>
        <p:txBody>
          <a:bodyPr vert="horz" lIns="91440" tIns="45720" rIns="91440" bIns="45720" rtlCol="0" anchor="t">
            <a:norm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FA5333"/>
                </a:solidFill>
                <a:effectLst/>
                <a:uLnTx/>
                <a:uFillTx/>
                <a:latin typeface="Calibri" panose="020F0502020204030204"/>
                <a:ea typeface="Calibri"/>
                <a:cs typeface="+mn-cs"/>
              </a:rPr>
              <a:t>Youth Apprenticeship Week (YAW) is a nationwide celebration </a:t>
            </a:r>
            <a:r>
              <a:rPr kumimoji="0" lang="en-US" sz="1400" b="1" i="0" u="none" strike="noStrike" kern="1200" cap="none" spc="0" normalizeH="0" baseline="0" noProof="0" dirty="0">
                <a:ln>
                  <a:noFill/>
                </a:ln>
                <a:solidFill>
                  <a:srgbClr val="000000"/>
                </a:solidFill>
                <a:effectLst/>
                <a:uLnTx/>
                <a:uFillTx/>
                <a:latin typeface="Calibri" panose="020F0502020204030204"/>
                <a:ea typeface="Calibri"/>
                <a:cs typeface="+mn-cs"/>
              </a:rPr>
              <a:t>that highlights the benefits and value of Registered Apprenticeship programs for youth, ages 16-24.</a:t>
            </a:r>
          </a:p>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FA5333"/>
                </a:solidFill>
                <a:effectLst/>
                <a:uLnTx/>
                <a:uFillTx/>
                <a:latin typeface="Calibri" panose="020F0502020204030204"/>
                <a:ea typeface="Calibri"/>
                <a:cs typeface="+mn-cs"/>
              </a:rPr>
              <a:t>YAW builds on the success of NAW </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mn-cs"/>
              </a:rPr>
              <a:t>and is a key part of the Department's Youth Employment Works Strategy.</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mn-cs"/>
              </a:rPr>
              <a:t>It challenges us to deepen partnerships across sectors and provide "no wrong door" to quality career pathways, paid work and wrap around services, and hire young workers through youth apprenticeships.</a:t>
            </a:r>
            <a:endParaRPr lang="en-US" sz="14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FA5333"/>
                </a:solidFill>
                <a:effectLst/>
                <a:uLnTx/>
                <a:uFillTx/>
                <a:latin typeface="Calibri" panose="020F0502020204030204"/>
                <a:ea typeface="Calibri"/>
                <a:cs typeface="+mn-cs"/>
              </a:rPr>
              <a:t>YAW is an opportunity </a:t>
            </a:r>
            <a:r>
              <a:rPr kumimoji="0" lang="en-US" sz="1400" b="0" i="0" u="none" strike="noStrike" kern="1200" cap="none" spc="0" normalizeH="0" baseline="0" noProof="0" dirty="0">
                <a:ln>
                  <a:noFill/>
                </a:ln>
                <a:solidFill>
                  <a:srgbClr val="000000"/>
                </a:solidFill>
                <a:effectLst/>
                <a:uLnTx/>
                <a:uFillTx/>
                <a:latin typeface="Calibri" panose="020F0502020204030204"/>
                <a:ea typeface="Calibri"/>
                <a:cs typeface="+mn-cs"/>
              </a:rPr>
              <a:t>for stakeholders to host events to showcase how Registered Apprenticeship creates a sustainable pipeline of skilled talent for youth across multiple high-demand industries such as cybersecurity, healthcare, agriculture, gaming and graphics design, advanced manufacturing, clean energy, engineering, artificial intelligence, transportation, and robotics. </a:t>
            </a:r>
            <a:endParaRPr lang="en-US" sz="14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Calibri"/>
                <a:cs typeface="+mn-cs"/>
              </a:rPr>
              <a:t>For more information go to: </a:t>
            </a:r>
            <a:r>
              <a:rPr kumimoji="0" lang="en-US" sz="1400" b="1" i="0" u="none" strike="noStrike" kern="1200" cap="none" spc="0" normalizeH="0" baseline="0" noProof="0" dirty="0">
                <a:ln>
                  <a:noFill/>
                </a:ln>
                <a:solidFill>
                  <a:srgbClr val="016375"/>
                </a:solidFill>
                <a:effectLst/>
                <a:uLnTx/>
                <a:uFillTx/>
                <a:latin typeface="Calibri" panose="020F0502020204030204"/>
                <a:ea typeface="Calibri"/>
                <a:cs typeface="+mn-cs"/>
                <a:hlinkClick r:id="rId3" tooltip="https://www.apprenticeship.gov/youth-apprenticeship-week">
                  <a:extLst>
                    <a:ext uri="{A12FA001-AC4F-418D-AE19-62706E023703}">
                      <ahyp:hlinkClr xmlns:ahyp="http://schemas.microsoft.com/office/drawing/2018/hyperlinkcolor" val="tx"/>
                    </a:ext>
                  </a:extLst>
                </a:hlinkClick>
              </a:rPr>
              <a:t>Youth Apprenticeship Week | Apprenticeship.gov</a:t>
            </a:r>
            <a:endParaRPr kumimoji="0" lang="en-US" sz="1400" b="1" i="0" u="none" strike="noStrike" kern="1200" cap="none" spc="0" normalizeH="0" baseline="0" noProof="0" dirty="0">
              <a:ln>
                <a:noFill/>
              </a:ln>
              <a:solidFill>
                <a:srgbClr val="016375"/>
              </a:solidFill>
              <a:effectLst/>
              <a:uLnTx/>
              <a:uFillTx/>
              <a:latin typeface="Calibri" panose="020F0502020204030204"/>
              <a:ea typeface="Calibri"/>
              <a:cs typeface="+mn-cs"/>
            </a:endParaRPr>
          </a:p>
          <a:p>
            <a:pPr marL="0" indent="0">
              <a:buNone/>
            </a:pPr>
            <a:endParaRPr lang="en-US" dirty="0"/>
          </a:p>
        </p:txBody>
      </p:sp>
      <p:pic>
        <p:nvPicPr>
          <p:cNvPr id="11" name="Content Placeholder 7">
            <a:extLst>
              <a:ext uri="{FF2B5EF4-FFF2-40B4-BE49-F238E27FC236}">
                <a16:creationId xmlns:a16="http://schemas.microsoft.com/office/drawing/2014/main" id="{9EDF560F-56F6-29AC-7213-92F5FE21AC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40594"/>
          <a:stretch/>
        </p:blipFill>
        <p:spPr>
          <a:xfrm>
            <a:off x="476240" y="1266573"/>
            <a:ext cx="6159719" cy="2032927"/>
          </a:xfrm>
          <a:prstGeom prst="rect">
            <a:avLst/>
          </a:prstGeom>
        </p:spPr>
      </p:pic>
      <p:grpSp>
        <p:nvGrpSpPr>
          <p:cNvPr id="16" name="Group 15">
            <a:extLst>
              <a:ext uri="{FF2B5EF4-FFF2-40B4-BE49-F238E27FC236}">
                <a16:creationId xmlns:a16="http://schemas.microsoft.com/office/drawing/2014/main" id="{F21DE562-9237-CB82-CD47-3A74987BFD94}"/>
              </a:ext>
              <a:ext uri="{C183D7F6-B498-43B3-948B-1728B52AA6E4}">
                <adec:decorative xmlns:adec="http://schemas.microsoft.com/office/drawing/2017/decorative" val="1"/>
              </a:ext>
            </a:extLst>
          </p:cNvPr>
          <p:cNvGrpSpPr/>
          <p:nvPr/>
        </p:nvGrpSpPr>
        <p:grpSpPr>
          <a:xfrm>
            <a:off x="7952638" y="1321853"/>
            <a:ext cx="2852531" cy="1816282"/>
            <a:chOff x="6798365" y="1490870"/>
            <a:chExt cx="2489752" cy="1585291"/>
          </a:xfrm>
        </p:grpSpPr>
        <p:sp>
          <p:nvSpPr>
            <p:cNvPr id="15" name="Rectangle 14">
              <a:extLst>
                <a:ext uri="{FF2B5EF4-FFF2-40B4-BE49-F238E27FC236}">
                  <a16:creationId xmlns:a16="http://schemas.microsoft.com/office/drawing/2014/main" id="{DF4AFA2F-A53C-4421-09F5-978083464A3F}"/>
                </a:ext>
              </a:extLst>
            </p:cNvPr>
            <p:cNvSpPr/>
            <p:nvPr/>
          </p:nvSpPr>
          <p:spPr>
            <a:xfrm>
              <a:off x="6798365" y="1490870"/>
              <a:ext cx="2489752" cy="158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pic>
          <p:nvPicPr>
            <p:cNvPr id="13" name="Picture 12">
              <a:extLst>
                <a:ext uri="{FF2B5EF4-FFF2-40B4-BE49-F238E27FC236}">
                  <a16:creationId xmlns:a16="http://schemas.microsoft.com/office/drawing/2014/main" id="{BF045004-175F-B66F-D4B8-14B4452D89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7834" y="1564746"/>
              <a:ext cx="2350938" cy="1402166"/>
            </a:xfrm>
            <a:prstGeom prst="rect">
              <a:avLst/>
            </a:prstGeom>
          </p:spPr>
        </p:pic>
      </p:grpSp>
      <p:sp>
        <p:nvSpPr>
          <p:cNvPr id="14" name="Slide Number Placeholder 5">
            <a:extLst>
              <a:ext uri="{FF2B5EF4-FFF2-40B4-BE49-F238E27FC236}">
                <a16:creationId xmlns:a16="http://schemas.microsoft.com/office/drawing/2014/main" id="{AE086485-2545-6212-DF2A-D0024DBC8C0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76061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1274-E0CF-EF6E-E35F-5EF604A18364}"/>
              </a:ext>
            </a:extLst>
          </p:cNvPr>
          <p:cNvSpPr>
            <a:spLocks noGrp="1"/>
          </p:cNvSpPr>
          <p:nvPr>
            <p:ph type="title"/>
          </p:nvPr>
        </p:nvSpPr>
        <p:spPr>
          <a:xfrm>
            <a:off x="565619" y="540771"/>
            <a:ext cx="10515600" cy="1325563"/>
          </a:xfrm>
        </p:spPr>
        <p:txBody>
          <a:bodyPr/>
          <a:lstStyle/>
          <a:p>
            <a:r>
              <a:rPr lang="en-NZ" dirty="0">
                <a:latin typeface="Montserrat" panose="00000500000000000000" pitchFamily="2" charset="0"/>
                <a:cs typeface="Arial"/>
              </a:rPr>
              <a:t>Advanced Manufacturing</a:t>
            </a:r>
            <a:r>
              <a:rPr lang="en-NZ" i="0" dirty="0">
                <a:effectLst/>
                <a:latin typeface="Montserrat" panose="00000500000000000000" pitchFamily="2" charset="0"/>
                <a:cs typeface="Arial"/>
              </a:rPr>
              <a:t> Apprenticeship </a:t>
            </a:r>
            <a:r>
              <a:rPr lang="en-NZ" b="0" i="0" dirty="0">
                <a:effectLst/>
                <a:latin typeface="Montserrat" panose="00000500000000000000" pitchFamily="2" charset="0"/>
                <a:cs typeface="Arial"/>
              </a:rPr>
              <a:t>Sprint </a:t>
            </a:r>
            <a:endParaRPr lang="en-US" dirty="0">
              <a:latin typeface="Montserrat" panose="00000500000000000000" pitchFamily="2" charset="0"/>
              <a:cs typeface="Arial"/>
            </a:endParaRPr>
          </a:p>
        </p:txBody>
      </p:sp>
      <p:sp>
        <p:nvSpPr>
          <p:cNvPr id="30" name="Content Placeholder 29">
            <a:extLst>
              <a:ext uri="{FF2B5EF4-FFF2-40B4-BE49-F238E27FC236}">
                <a16:creationId xmlns:a16="http://schemas.microsoft.com/office/drawing/2014/main" id="{72C1E281-8712-D06A-6F10-9FAC8EFB4E10}"/>
              </a:ext>
            </a:extLst>
          </p:cNvPr>
          <p:cNvSpPr>
            <a:spLocks noGrp="1"/>
          </p:cNvSpPr>
          <p:nvPr>
            <p:ph sz="half" idx="1"/>
          </p:nvPr>
        </p:nvSpPr>
        <p:spPr>
          <a:xfrm>
            <a:off x="526713" y="1849750"/>
            <a:ext cx="10696662" cy="49942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a:ln>
                  <a:noFill/>
                </a:ln>
                <a:solidFill>
                  <a:srgbClr val="EF3834">
                    <a:lumMod val="75000"/>
                  </a:srgbClr>
                </a:solidFill>
                <a:effectLst/>
                <a:uLnTx/>
                <a:uFillTx/>
                <a:latin typeface="Arial"/>
                <a:ea typeface="+mn-ea"/>
                <a:cs typeface="Arial"/>
              </a:rPr>
              <a:t>In the 109 days between October 6, 2023, and January 23, 2024:</a:t>
            </a:r>
          </a:p>
          <a:p>
            <a:endParaRPr lang="en-US"/>
          </a:p>
        </p:txBody>
      </p:sp>
      <p:cxnSp>
        <p:nvCxnSpPr>
          <p:cNvPr id="47" name="Straight Connector 46">
            <a:extLst>
              <a:ext uri="{FF2B5EF4-FFF2-40B4-BE49-F238E27FC236}">
                <a16:creationId xmlns:a16="http://schemas.microsoft.com/office/drawing/2014/main" id="{06F7752B-3878-564C-26ED-31147FC9A913}"/>
              </a:ext>
              <a:ext uri="{C183D7F6-B498-43B3-948B-1728B52AA6E4}">
                <adec:decorative xmlns:adec="http://schemas.microsoft.com/office/drawing/2017/decorative" val="1"/>
              </a:ext>
            </a:extLst>
          </p:cNvPr>
          <p:cNvCxnSpPr>
            <a:cxnSpLocks/>
          </p:cNvCxnSpPr>
          <p:nvPr/>
        </p:nvCxnSpPr>
        <p:spPr>
          <a:xfrm>
            <a:off x="526713" y="2294571"/>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32">
            <a:extLst>
              <a:ext uri="{FF2B5EF4-FFF2-40B4-BE49-F238E27FC236}">
                <a16:creationId xmlns:a16="http://schemas.microsoft.com/office/drawing/2014/main" id="{233AE49C-2199-BD28-067C-FA3B972F38D2}"/>
              </a:ext>
            </a:extLst>
          </p:cNvPr>
          <p:cNvSpPr>
            <a:spLocks noGrp="1"/>
          </p:cNvSpPr>
          <p:nvPr>
            <p:ph sz="half" idx="14"/>
          </p:nvPr>
        </p:nvSpPr>
        <p:spPr>
          <a:xfrm>
            <a:off x="427653" y="2404629"/>
            <a:ext cx="1940503" cy="81628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F3834">
                    <a:lumMod val="75000"/>
                  </a:srgbClr>
                </a:solidFill>
                <a:effectLst/>
                <a:uLnTx/>
                <a:uFillTx/>
                <a:latin typeface="Arial" panose="020B0604020202020204" pitchFamily="34" charset="0"/>
                <a:ea typeface="+mn-ea"/>
                <a:cs typeface="Arial" panose="020B0604020202020204" pitchFamily="34" charset="0"/>
              </a:rPr>
              <a:t>+160 </a:t>
            </a:r>
          </a:p>
          <a:p>
            <a:endParaRPr lang="en-US"/>
          </a:p>
        </p:txBody>
      </p:sp>
      <p:sp>
        <p:nvSpPr>
          <p:cNvPr id="31" name="Content Placeholder 30">
            <a:extLst>
              <a:ext uri="{FF2B5EF4-FFF2-40B4-BE49-F238E27FC236}">
                <a16:creationId xmlns:a16="http://schemas.microsoft.com/office/drawing/2014/main" id="{1398030C-44F7-6BCB-F243-06D443B62221}"/>
              </a:ext>
            </a:extLst>
          </p:cNvPr>
          <p:cNvSpPr>
            <a:spLocks noGrp="1"/>
          </p:cNvSpPr>
          <p:nvPr>
            <p:ph sz="half" idx="2"/>
          </p:nvPr>
        </p:nvSpPr>
        <p:spPr>
          <a:xfrm>
            <a:off x="1975880" y="2394402"/>
            <a:ext cx="4043652" cy="855358"/>
          </a:xfrm>
        </p:spPr>
        <p:txBody>
          <a:bodyPr>
            <a:normAutofit fontScale="55000" lnSpcReduction="20000"/>
          </a:bodyPr>
          <a:lstStyle/>
          <a:p>
            <a:pPr marL="0" indent="0">
              <a:lnSpc>
                <a:spcPct val="120000"/>
              </a:lnSpc>
              <a:spcBef>
                <a:spcPts val="600"/>
              </a:spcBef>
              <a:buNone/>
            </a:pPr>
            <a:r>
              <a:rPr lang="en-US" sz="2900">
                <a:solidFill>
                  <a:srgbClr val="000000"/>
                </a:solidFill>
                <a:latin typeface="Arial" panose="020B0604020202020204" pitchFamily="34" charset="0"/>
                <a:cs typeface="Arial" panose="020B0604020202020204" pitchFamily="34" charset="0"/>
              </a:rPr>
              <a:t>Organizations made new commitments </a:t>
            </a:r>
            <a:br>
              <a:rPr lang="en-US" sz="2900">
                <a:solidFill>
                  <a:srgbClr val="000000"/>
                </a:solidFill>
                <a:latin typeface="Arial" panose="020B0604020202020204" pitchFamily="34" charset="0"/>
                <a:cs typeface="Arial" panose="020B0604020202020204" pitchFamily="34" charset="0"/>
              </a:rPr>
            </a:br>
            <a:r>
              <a:rPr lang="en-US" sz="2900">
                <a:solidFill>
                  <a:srgbClr val="000000"/>
                </a:solidFill>
                <a:latin typeface="Arial" panose="020B0604020202020204" pitchFamily="34" charset="0"/>
                <a:cs typeface="Arial" panose="020B0604020202020204" pitchFamily="34" charset="0"/>
              </a:rPr>
              <a:t>to </a:t>
            </a:r>
            <a:r>
              <a:rPr lang="en-US" sz="2900" b="1">
                <a:solidFill>
                  <a:srgbClr val="89CDDD">
                    <a:lumMod val="50000"/>
                  </a:srgbClr>
                </a:solidFill>
                <a:latin typeface="Arial" panose="020B0604020202020204" pitchFamily="34" charset="0"/>
                <a:cs typeface="Arial" panose="020B0604020202020204" pitchFamily="34" charset="0"/>
              </a:rPr>
              <a:t>workforce development </a:t>
            </a:r>
            <a:r>
              <a:rPr lang="en-US" sz="2900">
                <a:solidFill>
                  <a:srgbClr val="000000"/>
                </a:solidFill>
                <a:latin typeface="Arial" panose="020B0604020202020204" pitchFamily="34" charset="0"/>
                <a:cs typeface="Arial" panose="020B0604020202020204" pitchFamily="34" charset="0"/>
              </a:rPr>
              <a:t>and job quality.</a:t>
            </a:r>
            <a:endParaRPr lang="en-NZ" sz="2900" b="1">
              <a:solidFill>
                <a:srgbClr val="5E5E5E"/>
              </a:solidFill>
              <a:latin typeface="Arial" panose="020B0604020202020204" pitchFamily="34" charset="0"/>
              <a:cs typeface="Arial" panose="020B0604020202020204" pitchFamily="34" charset="0"/>
            </a:endParaRPr>
          </a:p>
          <a:p>
            <a:endParaRPr lang="en-US"/>
          </a:p>
        </p:txBody>
      </p:sp>
      <p:cxnSp>
        <p:nvCxnSpPr>
          <p:cNvPr id="25" name="Straight Connector 24">
            <a:extLst>
              <a:ext uri="{FF2B5EF4-FFF2-40B4-BE49-F238E27FC236}">
                <a16:creationId xmlns:a16="http://schemas.microsoft.com/office/drawing/2014/main" id="{69F1C8D1-A994-E98E-8FFA-E15DE29E5D7E}"/>
              </a:ext>
              <a:ext uri="{C183D7F6-B498-43B3-948B-1728B52AA6E4}">
                <adec:decorative xmlns:adec="http://schemas.microsoft.com/office/drawing/2017/decorative" val="1"/>
              </a:ext>
            </a:extLst>
          </p:cNvPr>
          <p:cNvCxnSpPr>
            <a:cxnSpLocks/>
          </p:cNvCxnSpPr>
          <p:nvPr/>
        </p:nvCxnSpPr>
        <p:spPr>
          <a:xfrm>
            <a:off x="492126" y="3335232"/>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054585E6-7749-F809-222A-FB9345E7AD9E}"/>
              </a:ext>
            </a:extLst>
          </p:cNvPr>
          <p:cNvSpPr>
            <a:spLocks noGrp="1"/>
          </p:cNvSpPr>
          <p:nvPr>
            <p:ph sz="half" idx="13"/>
          </p:nvPr>
        </p:nvSpPr>
        <p:spPr>
          <a:xfrm>
            <a:off x="427653" y="3578941"/>
            <a:ext cx="1528181"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+150 </a:t>
            </a:r>
          </a:p>
          <a:p>
            <a:endParaRPr lang="en-US"/>
          </a:p>
        </p:txBody>
      </p:sp>
      <p:sp>
        <p:nvSpPr>
          <p:cNvPr id="35" name="Content Placeholder 34">
            <a:extLst>
              <a:ext uri="{FF2B5EF4-FFF2-40B4-BE49-F238E27FC236}">
                <a16:creationId xmlns:a16="http://schemas.microsoft.com/office/drawing/2014/main" id="{8C9DD2AA-267B-FCF6-BCCE-ED5F89F8B50E}"/>
              </a:ext>
            </a:extLst>
          </p:cNvPr>
          <p:cNvSpPr>
            <a:spLocks noGrp="1"/>
          </p:cNvSpPr>
          <p:nvPr>
            <p:ph sz="half" idx="16"/>
          </p:nvPr>
        </p:nvSpPr>
        <p:spPr>
          <a:xfrm>
            <a:off x="1999914" y="3386241"/>
            <a:ext cx="4016480" cy="1264506"/>
          </a:xfrm>
        </p:spPr>
        <p:txBody>
          <a:bodyPr>
            <a:normAutofit/>
          </a:bodyPr>
          <a:lstStyle/>
          <a:p>
            <a:pPr lvl="0" defTabSz="457200">
              <a:lnSpc>
                <a:spcPct val="110000"/>
              </a:lnSpc>
              <a:spcBef>
                <a:spcPts val="0"/>
              </a:spcBef>
              <a:defRPr/>
            </a:pPr>
            <a:r>
              <a:rPr lang="en-US" sz="1600" b="1">
                <a:solidFill>
                  <a:srgbClr val="89CDDD">
                    <a:lumMod val="50000"/>
                  </a:srgbClr>
                </a:solidFill>
                <a:latin typeface="Arial" panose="020B0604020202020204" pitchFamily="34" charset="0"/>
                <a:cs typeface="Arial" panose="020B0604020202020204" pitchFamily="34" charset="0"/>
              </a:rPr>
              <a:t>New advanced manufacturing-related Registered Apprenticeship programs </a:t>
            </a:r>
            <a:br>
              <a:rPr lang="en-US" sz="1600">
                <a:solidFill>
                  <a:srgbClr val="000000"/>
                </a:solidFill>
                <a:latin typeface="Arial" panose="020B0604020202020204" pitchFamily="34" charset="0"/>
                <a:cs typeface="Arial" panose="020B0604020202020204" pitchFamily="34" charset="0"/>
              </a:rPr>
            </a:br>
            <a:r>
              <a:rPr lang="en-US" sz="1600">
                <a:solidFill>
                  <a:srgbClr val="000000"/>
                </a:solidFill>
                <a:latin typeface="Arial" panose="020B0604020202020204" pitchFamily="34" charset="0"/>
                <a:cs typeface="Arial" panose="020B0604020202020204" pitchFamily="34" charset="0"/>
              </a:rPr>
              <a:t>and occupations have been created </a:t>
            </a:r>
            <a:br>
              <a:rPr lang="en-US" sz="1600">
                <a:solidFill>
                  <a:srgbClr val="000000"/>
                </a:solidFill>
                <a:latin typeface="Arial" panose="020B0604020202020204" pitchFamily="34" charset="0"/>
                <a:cs typeface="Arial" panose="020B0604020202020204" pitchFamily="34" charset="0"/>
              </a:rPr>
            </a:br>
            <a:r>
              <a:rPr lang="en-US" sz="1600">
                <a:solidFill>
                  <a:srgbClr val="000000"/>
                </a:solidFill>
                <a:latin typeface="Arial" panose="020B0604020202020204" pitchFamily="34" charset="0"/>
                <a:cs typeface="Arial" panose="020B0604020202020204" pitchFamily="34" charset="0"/>
              </a:rPr>
              <a:t>or are newly under development.</a:t>
            </a:r>
            <a:endParaRPr lang="en-NZ" sz="1600" b="1">
              <a:solidFill>
                <a:srgbClr val="5E5E5E"/>
              </a:solidFill>
              <a:latin typeface="Arial" panose="020B0604020202020204" pitchFamily="34" charset="0"/>
              <a:cs typeface="Arial" panose="020B0604020202020204" pitchFamily="34" charset="0"/>
            </a:endParaRPr>
          </a:p>
          <a:p>
            <a:endParaRPr lang="en-US"/>
          </a:p>
        </p:txBody>
      </p:sp>
      <p:cxnSp>
        <p:nvCxnSpPr>
          <p:cNvPr id="55" name="Straight Connector 54">
            <a:extLst>
              <a:ext uri="{FF2B5EF4-FFF2-40B4-BE49-F238E27FC236}">
                <a16:creationId xmlns:a16="http://schemas.microsoft.com/office/drawing/2014/main" id="{19A4C6CA-9D4C-5022-5AF0-AC7FE74EE289}"/>
              </a:ext>
              <a:ext uri="{C183D7F6-B498-43B3-948B-1728B52AA6E4}">
                <adec:decorative xmlns:adec="http://schemas.microsoft.com/office/drawing/2017/decorative" val="1"/>
              </a:ext>
            </a:extLst>
          </p:cNvPr>
          <p:cNvCxnSpPr>
            <a:cxnSpLocks/>
          </p:cNvCxnSpPr>
          <p:nvPr/>
        </p:nvCxnSpPr>
        <p:spPr>
          <a:xfrm>
            <a:off x="633476" y="4750852"/>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Content Placeholder 33">
            <a:extLst>
              <a:ext uri="{FF2B5EF4-FFF2-40B4-BE49-F238E27FC236}">
                <a16:creationId xmlns:a16="http://schemas.microsoft.com/office/drawing/2014/main" id="{D8D3C61A-A983-3639-6B7E-D74E38FB0C83}"/>
              </a:ext>
            </a:extLst>
          </p:cNvPr>
          <p:cNvSpPr>
            <a:spLocks noGrp="1"/>
          </p:cNvSpPr>
          <p:nvPr>
            <p:ph sz="half" idx="15"/>
          </p:nvPr>
        </p:nvSpPr>
        <p:spPr>
          <a:xfrm>
            <a:off x="489419" y="4904420"/>
            <a:ext cx="5181600"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+127 </a:t>
            </a:r>
          </a:p>
          <a:p>
            <a:endParaRPr lang="en-US"/>
          </a:p>
        </p:txBody>
      </p:sp>
      <p:sp>
        <p:nvSpPr>
          <p:cNvPr id="36" name="Content Placeholder 35">
            <a:extLst>
              <a:ext uri="{FF2B5EF4-FFF2-40B4-BE49-F238E27FC236}">
                <a16:creationId xmlns:a16="http://schemas.microsoft.com/office/drawing/2014/main" id="{DB1BE9F8-68BC-2156-F477-DD9D7EA46FCA}"/>
              </a:ext>
            </a:extLst>
          </p:cNvPr>
          <p:cNvSpPr>
            <a:spLocks noGrp="1"/>
          </p:cNvSpPr>
          <p:nvPr>
            <p:ph sz="half" idx="17"/>
          </p:nvPr>
        </p:nvSpPr>
        <p:spPr>
          <a:xfrm>
            <a:off x="2006747" y="4796364"/>
            <a:ext cx="3975044" cy="1264505"/>
          </a:xfrm>
        </p:spPr>
        <p:txBody>
          <a:bodyPr>
            <a:normAutofit/>
          </a:bodyPr>
          <a:lstStyle/>
          <a:p>
            <a:pPr marL="15875" lvl="1" indent="-15875" defTabSz="457200">
              <a:lnSpc>
                <a:spcPct val="110000"/>
              </a:lnSpc>
              <a:spcBef>
                <a:spcPts val="0"/>
              </a:spcBef>
              <a:buNone/>
              <a:defRPr/>
            </a:pPr>
            <a:r>
              <a:rPr lang="en-US" sz="1600" b="1">
                <a:solidFill>
                  <a:srgbClr val="89CDDD">
                    <a:lumMod val="50000"/>
                  </a:srgbClr>
                </a:solidFill>
                <a:latin typeface="Arial"/>
                <a:cs typeface="Arial"/>
              </a:rPr>
              <a:t>Advanced Manufacturing-related Apprenticeship Accelerators </a:t>
            </a:r>
            <a:r>
              <a:rPr lang="en-US" sz="1600">
                <a:solidFill>
                  <a:srgbClr val="000000"/>
                </a:solidFill>
                <a:latin typeface="Arial"/>
                <a:cs typeface="Arial"/>
              </a:rPr>
              <a:t>and outreach events were held by industry and workforce system partners.</a:t>
            </a:r>
            <a:endParaRPr lang="en-NZ" sz="1600">
              <a:solidFill>
                <a:srgbClr val="000000"/>
              </a:solidFill>
              <a:latin typeface="Arial"/>
              <a:cs typeface="Arial"/>
            </a:endParaRPr>
          </a:p>
          <a:p>
            <a:endParaRPr lang="en-US"/>
          </a:p>
        </p:txBody>
      </p:sp>
      <p:sp>
        <p:nvSpPr>
          <p:cNvPr id="18" name="Rectangle 17">
            <a:extLst>
              <a:ext uri="{FF2B5EF4-FFF2-40B4-BE49-F238E27FC236}">
                <a16:creationId xmlns:a16="http://schemas.microsoft.com/office/drawing/2014/main" id="{551FEEF2-59E5-8562-372B-9E7D22ADDB7D}"/>
              </a:ext>
              <a:ext uri="{C183D7F6-B498-43B3-948B-1728B52AA6E4}">
                <adec:decorative xmlns:adec="http://schemas.microsoft.com/office/drawing/2017/decorative" val="1"/>
              </a:ext>
            </a:extLst>
          </p:cNvPr>
          <p:cNvSpPr/>
          <p:nvPr/>
        </p:nvSpPr>
        <p:spPr>
          <a:xfrm>
            <a:off x="7134726" y="2252626"/>
            <a:ext cx="5057274" cy="3680846"/>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7" name="Content Placeholder 36">
            <a:extLst>
              <a:ext uri="{FF2B5EF4-FFF2-40B4-BE49-F238E27FC236}">
                <a16:creationId xmlns:a16="http://schemas.microsoft.com/office/drawing/2014/main" id="{7131581E-98E6-E9C0-6E59-49EE58627B2F}"/>
              </a:ext>
            </a:extLst>
          </p:cNvPr>
          <p:cNvSpPr>
            <a:spLocks noGrp="1"/>
          </p:cNvSpPr>
          <p:nvPr>
            <p:ph sz="half" idx="18"/>
          </p:nvPr>
        </p:nvSpPr>
        <p:spPr>
          <a:xfrm>
            <a:off x="6518274" y="2648137"/>
            <a:ext cx="5181600" cy="2889824"/>
          </a:xfrm>
          <a:solidFill>
            <a:schemeClr val="bg1"/>
          </a:solidFill>
          <a:ln w="38100">
            <a:solidFill>
              <a:srgbClr val="C00000"/>
            </a:solidFill>
          </a:ln>
        </p:spPr>
        <p:txBody>
          <a:bodyPr>
            <a:normAutofit fontScale="32500" lnSpcReduction="20000"/>
          </a:bodyPr>
          <a:lstStyle/>
          <a:p>
            <a:pPr algn="ctr"/>
            <a:endParaRPr lang="en-US" sz="11100" b="1" spc="-300">
              <a:solidFill>
                <a:srgbClr val="002060"/>
              </a:solidFill>
              <a:latin typeface="Arial" panose="020B0604020202020204" pitchFamily="34" charset="0"/>
              <a:cs typeface="Arial" panose="020B0604020202020204" pitchFamily="34" charset="0"/>
            </a:endParaRPr>
          </a:p>
          <a:p>
            <a:pPr algn="ctr"/>
            <a:r>
              <a:rPr lang="en-US" sz="46200" b="1" spc="-300">
                <a:solidFill>
                  <a:srgbClr val="002060"/>
                </a:solidFill>
                <a:latin typeface="Arial" panose="020B0604020202020204" pitchFamily="34" charset="0"/>
                <a:cs typeface="Arial" panose="020B0604020202020204" pitchFamily="34" charset="0"/>
              </a:rPr>
              <a:t>4,937</a:t>
            </a:r>
          </a:p>
          <a:p>
            <a:pPr algn="ctr"/>
            <a:r>
              <a:rPr lang="en-US" sz="7200" b="1">
                <a:solidFill>
                  <a:srgbClr val="EF3834">
                    <a:lumMod val="75000"/>
                  </a:srgbClr>
                </a:solidFill>
                <a:latin typeface="Arial"/>
                <a:cs typeface="Arial"/>
              </a:rPr>
              <a:t>NEW APPRENTICES WERE HIRED</a:t>
            </a:r>
            <a:endParaRPr lang="en-US" sz="7200" b="1">
              <a:solidFill>
                <a:srgbClr val="EF3834">
                  <a:lumMod val="75000"/>
                </a:srgbClr>
              </a:solidFill>
              <a:latin typeface="Arial" panose="020B0604020202020204" pitchFamily="34" charset="0"/>
              <a:cs typeface="Arial" panose="020B0604020202020204" pitchFamily="34" charset="0"/>
            </a:endParaRPr>
          </a:p>
          <a:p>
            <a:endParaRPr lang="en-US" sz="9600" b="1" spc="-300">
              <a:solidFill>
                <a:srgbClr val="002060"/>
              </a:solidFill>
              <a:latin typeface="Arial" panose="020B0604020202020204" pitchFamily="34" charset="0"/>
              <a:cs typeface="Arial" panose="020B0604020202020204" pitchFamily="34" charset="0"/>
            </a:endParaRPr>
          </a:p>
          <a:p>
            <a:endParaRPr lang="en-US"/>
          </a:p>
        </p:txBody>
      </p:sp>
      <p:sp>
        <p:nvSpPr>
          <p:cNvPr id="38" name="Slide Number Placeholder 5">
            <a:extLst>
              <a:ext uri="{FF2B5EF4-FFF2-40B4-BE49-F238E27FC236}">
                <a16:creationId xmlns:a16="http://schemas.microsoft.com/office/drawing/2014/main" id="{0BA43E76-401B-452E-B84C-5AF0911D348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48739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38CEBC9-B76B-705D-D4FA-AE46E1058152}"/>
              </a:ext>
            </a:extLst>
          </p:cNvPr>
          <p:cNvSpPr>
            <a:spLocks noGrp="1"/>
          </p:cNvSpPr>
          <p:nvPr>
            <p:ph type="title"/>
          </p:nvPr>
        </p:nvSpPr>
        <p:spPr/>
        <p:txBody>
          <a:bodyPr/>
          <a:lstStyle/>
          <a:p>
            <a:r>
              <a:rPr lang="en-US" spc="300" dirty="0">
                <a:ea typeface="Montserrat" charset="0"/>
              </a:rPr>
              <a:t>APPRENTICESHIP FUNDING</a:t>
            </a:r>
            <a:r>
              <a:rPr lang="en-US" spc="300" dirty="0">
                <a:solidFill>
                  <a:srgbClr val="00015E"/>
                </a:solidFill>
                <a:ea typeface="Montserrat" charset="0"/>
              </a:rPr>
              <a:t>1</a:t>
            </a:r>
            <a:endParaRPr lang="en-US" dirty="0">
              <a:solidFill>
                <a:srgbClr val="00015E"/>
              </a:solidFill>
            </a:endParaRPr>
          </a:p>
        </p:txBody>
      </p:sp>
      <p:pic>
        <p:nvPicPr>
          <p:cNvPr id="9" name="Picture 8">
            <a:extLst>
              <a:ext uri="{FF2B5EF4-FFF2-40B4-BE49-F238E27FC236}">
                <a16:creationId xmlns:a16="http://schemas.microsoft.com/office/drawing/2014/main" id="{403F9BEE-9F0D-1A04-9932-11908B70CC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65618" y="6093771"/>
            <a:ext cx="1865599" cy="258812"/>
          </a:xfrm>
          <a:prstGeom prst="rect">
            <a:avLst/>
          </a:prstGeom>
        </p:spPr>
      </p:pic>
      <p:sp>
        <p:nvSpPr>
          <p:cNvPr id="12" name="Slide Number Placeholder 5">
            <a:extLst>
              <a:ext uri="{FF2B5EF4-FFF2-40B4-BE49-F238E27FC236}">
                <a16:creationId xmlns:a16="http://schemas.microsoft.com/office/drawing/2014/main" id="{1553ED50-FD25-CD78-7C94-F94910474E50}"/>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8393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1A026-99B6-82D1-10F0-3FE2CF2170CB}"/>
              </a:ext>
            </a:extLst>
          </p:cNvPr>
          <p:cNvSpPr>
            <a:spLocks noGrp="1"/>
          </p:cNvSpPr>
          <p:nvPr>
            <p:ph type="title"/>
          </p:nvPr>
        </p:nvSpPr>
        <p:spPr/>
        <p:txBody>
          <a:bodyPr/>
          <a:lstStyle/>
          <a:p>
            <a:r>
              <a:rPr lang="en-US" dirty="0"/>
              <a:t>WIOA Funding and RA</a:t>
            </a:r>
          </a:p>
        </p:txBody>
      </p:sp>
      <p:sp>
        <p:nvSpPr>
          <p:cNvPr id="2" name="Content Placeholder 1">
            <a:extLst>
              <a:ext uri="{FF2B5EF4-FFF2-40B4-BE49-F238E27FC236}">
                <a16:creationId xmlns:a16="http://schemas.microsoft.com/office/drawing/2014/main" id="{D91409BE-0BD1-5825-1763-7DF3C9E5C2E4}"/>
              </a:ext>
            </a:extLst>
          </p:cNvPr>
          <p:cNvSpPr>
            <a:spLocks noGrp="1"/>
          </p:cNvSpPr>
          <p:nvPr>
            <p:ph idx="1"/>
          </p:nvPr>
        </p:nvSpPr>
        <p:spPr>
          <a:xfrm>
            <a:off x="838200" y="1825625"/>
            <a:ext cx="6267680" cy="4225551"/>
          </a:xfrm>
        </p:spPr>
        <p:txBody>
          <a:bodyPr>
            <a:normAutofit fontScale="77500" lnSpcReduction="20000"/>
          </a:bodyPr>
          <a:lstStyle/>
          <a:p>
            <a:pPr lvl="0">
              <a:lnSpc>
                <a:spcPct val="120000"/>
              </a:lnSpc>
            </a:pPr>
            <a:r>
              <a:rPr lang="en-US" b="0" i="0" u="none">
                <a:solidFill>
                  <a:schemeClr val="tx1"/>
                </a:solidFill>
              </a:rPr>
              <a:t>Under WIOA, registered apprenticeship programs automatically qualify to be included on the state’s Eligible Training Provider List</a:t>
            </a:r>
            <a:endParaRPr lang="en-US" b="0">
              <a:solidFill>
                <a:schemeClr val="tx1"/>
              </a:solidFill>
            </a:endParaRPr>
          </a:p>
          <a:p>
            <a:pPr lvl="0">
              <a:lnSpc>
                <a:spcPct val="120000"/>
              </a:lnSpc>
            </a:pPr>
            <a:r>
              <a:rPr lang="en-US" b="0" i="0">
                <a:solidFill>
                  <a:schemeClr val="tx1"/>
                </a:solidFill>
              </a:rPr>
              <a:t>Individual Training Accounts are an effective support for WIOA participants to enter an apprenticeship</a:t>
            </a:r>
            <a:endParaRPr lang="en-US">
              <a:solidFill>
                <a:schemeClr val="tx1"/>
              </a:solidFill>
            </a:endParaRPr>
          </a:p>
          <a:p>
            <a:pPr lvl="0">
              <a:lnSpc>
                <a:spcPct val="120000"/>
              </a:lnSpc>
            </a:pPr>
            <a:r>
              <a:rPr lang="en-US">
                <a:solidFill>
                  <a:schemeClr val="tx1"/>
                </a:solidFill>
              </a:rPr>
              <a:t>Incumbent worker training and apprenticeship may be prioritized in WIOA state programs</a:t>
            </a:r>
          </a:p>
          <a:p>
            <a:endParaRPr lang="en-US"/>
          </a:p>
        </p:txBody>
      </p:sp>
      <p:pic>
        <p:nvPicPr>
          <p:cNvPr id="9" name="Picture 8" descr="Jars of coins">
            <a:extLst>
              <a:ext uri="{FF2B5EF4-FFF2-40B4-BE49-F238E27FC236}">
                <a16:creationId xmlns:a16="http://schemas.microsoft.com/office/drawing/2014/main" id="{B0804D08-63DF-3194-9890-46D38BA38624}"/>
              </a:ext>
            </a:extLst>
          </p:cNvPr>
          <p:cNvPicPr>
            <a:picLocks noChangeAspect="1"/>
          </p:cNvPicPr>
          <p:nvPr/>
        </p:nvPicPr>
        <p:blipFill>
          <a:blip r:embed="rId2"/>
          <a:stretch>
            <a:fillRect/>
          </a:stretch>
        </p:blipFill>
        <p:spPr>
          <a:xfrm>
            <a:off x="7405116" y="2066544"/>
            <a:ext cx="4786884" cy="3191256"/>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5048B8EA-6EAC-40EE-898C-889C9FD31374}"/>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78107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0B67B6-2BCD-A40C-7CAC-D04E4C8BC5FA}"/>
              </a:ext>
            </a:extLst>
          </p:cNvPr>
          <p:cNvSpPr>
            <a:spLocks noGrp="1"/>
          </p:cNvSpPr>
          <p:nvPr>
            <p:ph type="title"/>
          </p:nvPr>
        </p:nvSpPr>
        <p:spPr>
          <a:xfrm>
            <a:off x="838200" y="556460"/>
            <a:ext cx="10515600" cy="1325563"/>
          </a:xfrm>
        </p:spPr>
        <p:txBody>
          <a:bodyPr/>
          <a:lstStyle/>
          <a:p>
            <a:r>
              <a:rPr lang="en-US" dirty="0"/>
              <a:t>FUNDING REGISTERED APPRENTICESHIP THROUGH WIOA</a:t>
            </a:r>
          </a:p>
        </p:txBody>
      </p:sp>
      <p:pic>
        <p:nvPicPr>
          <p:cNvPr id="8" name="Picture 7">
            <a:extLst>
              <a:ext uri="{FF2B5EF4-FFF2-40B4-BE49-F238E27FC236}">
                <a16:creationId xmlns:a16="http://schemas.microsoft.com/office/drawing/2014/main" id="{5FEB9E1A-9203-1FFE-6FC7-1F89D0CA0CD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7875"/>
          <a:stretch/>
        </p:blipFill>
        <p:spPr>
          <a:xfrm>
            <a:off x="894715" y="1872915"/>
            <a:ext cx="3196838" cy="1946290"/>
          </a:xfrm>
          <a:prstGeom prst="rect">
            <a:avLst/>
          </a:prstGeom>
        </p:spPr>
      </p:pic>
      <p:sp>
        <p:nvSpPr>
          <p:cNvPr id="9" name="Content Placeholder 8">
            <a:extLst>
              <a:ext uri="{FF2B5EF4-FFF2-40B4-BE49-F238E27FC236}">
                <a16:creationId xmlns:a16="http://schemas.microsoft.com/office/drawing/2014/main" id="{223B9567-3C65-A551-A7D9-27094122D756}"/>
              </a:ext>
            </a:extLst>
          </p:cNvPr>
          <p:cNvSpPr>
            <a:spLocks noGrp="1"/>
          </p:cNvSpPr>
          <p:nvPr>
            <p:ph sz="half" idx="16"/>
          </p:nvPr>
        </p:nvSpPr>
        <p:spPr>
          <a:xfrm>
            <a:off x="1234362" y="3065059"/>
            <a:ext cx="2547543" cy="361607"/>
          </a:xfrm>
          <a:solidFill>
            <a:schemeClr val="accent1">
              <a:lumMod val="40000"/>
              <a:lumOff val="60000"/>
            </a:schemeClr>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On-The-Job Training / </a:t>
            </a:r>
          </a:p>
        </p:txBody>
      </p:sp>
      <p:sp>
        <p:nvSpPr>
          <p:cNvPr id="3" name="Content Placeholder 2">
            <a:extLst>
              <a:ext uri="{FF2B5EF4-FFF2-40B4-BE49-F238E27FC236}">
                <a16:creationId xmlns:a16="http://schemas.microsoft.com/office/drawing/2014/main" id="{FEB0E225-A864-5E41-FD4E-789E7A15A96B}"/>
              </a:ext>
            </a:extLst>
          </p:cNvPr>
          <p:cNvSpPr>
            <a:spLocks noGrp="1"/>
          </p:cNvSpPr>
          <p:nvPr>
            <p:ph sz="half" idx="15"/>
          </p:nvPr>
        </p:nvSpPr>
        <p:spPr>
          <a:xfrm>
            <a:off x="1234362" y="3468990"/>
            <a:ext cx="2547543" cy="361607"/>
          </a:xfrm>
          <a:solidFill>
            <a:schemeClr val="accent1">
              <a:lumMod val="40000"/>
              <a:lumOff val="60000"/>
            </a:schemeClr>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On-The-Job Learning</a:t>
            </a:r>
          </a:p>
        </p:txBody>
      </p:sp>
      <p:sp>
        <p:nvSpPr>
          <p:cNvPr id="5" name="Content Placeholder 4">
            <a:extLst>
              <a:ext uri="{FF2B5EF4-FFF2-40B4-BE49-F238E27FC236}">
                <a16:creationId xmlns:a16="http://schemas.microsoft.com/office/drawing/2014/main" id="{2D5ECF1B-85A4-C125-49E8-ACC9BA4118A3}"/>
              </a:ext>
            </a:extLst>
          </p:cNvPr>
          <p:cNvSpPr>
            <a:spLocks noGrp="1"/>
          </p:cNvSpPr>
          <p:nvPr>
            <p:ph sz="half" idx="1"/>
          </p:nvPr>
        </p:nvSpPr>
        <p:spPr>
          <a:xfrm>
            <a:off x="887866" y="3816090"/>
            <a:ext cx="3203687" cy="2144443"/>
          </a:xfrm>
          <a:solidFill>
            <a:schemeClr val="bg1">
              <a:lumMod val="95000"/>
            </a:schemeClr>
          </a:solidFill>
        </p:spPr>
        <p:txBody>
          <a:bodyPr vert="horz" lIns="91440" tIns="45720" rIns="91440" bIns="45720" rtlCol="0" anchor="t">
            <a:noAutofit/>
          </a:bodyPr>
          <a:lstStyle/>
          <a:p>
            <a:pPr algn="ctr">
              <a:lnSpc>
                <a:spcPct val="100000"/>
              </a:lnSpc>
            </a:pPr>
            <a:r>
              <a:rPr lang="en-US" sz="1400" dirty="0">
                <a:solidFill>
                  <a:schemeClr val="tx2"/>
                </a:solidFill>
                <a:latin typeface="Montserrat" panose="00000500000000000000" pitchFamily="2" charset="0"/>
                <a:cs typeface="Arial"/>
              </a:rPr>
              <a:t>On-The-Job Training (OJT) is </a:t>
            </a:r>
            <a:br>
              <a:rPr lang="en-US" sz="1400" dirty="0">
                <a:latin typeface="Montserrat" panose="00000500000000000000" pitchFamily="2" charset="0"/>
              </a:rPr>
            </a:br>
            <a:r>
              <a:rPr lang="en-US" sz="1400" dirty="0">
                <a:solidFill>
                  <a:schemeClr val="tx2"/>
                </a:solidFill>
                <a:latin typeface="Montserrat" panose="00000500000000000000" pitchFamily="2" charset="0"/>
                <a:cs typeface="Arial"/>
              </a:rPr>
              <a:t>funded through a contract, not </a:t>
            </a:r>
            <a:br>
              <a:rPr lang="en-US" sz="1400" dirty="0">
                <a:latin typeface="Montserrat" panose="00000500000000000000" pitchFamily="2" charset="0"/>
              </a:rPr>
            </a:br>
            <a:r>
              <a:rPr lang="en-US" sz="1400" dirty="0">
                <a:solidFill>
                  <a:schemeClr val="tx2"/>
                </a:solidFill>
                <a:latin typeface="Montserrat" panose="00000500000000000000" pitchFamily="2" charset="0"/>
                <a:cs typeface="Arial"/>
              </a:rPr>
              <a:t>Individual Training Accounts (ITAs). OJT contracts can cover one or multiple apprentices and, in some circumstances, OJT reimbursement under WIOA has increased from </a:t>
            </a:r>
            <a:br>
              <a:rPr lang="en-US" sz="1400" dirty="0">
                <a:latin typeface="Montserrat" panose="00000500000000000000" pitchFamily="2" charset="0"/>
              </a:rPr>
            </a:br>
            <a:r>
              <a:rPr lang="en-US" sz="1400" dirty="0">
                <a:solidFill>
                  <a:schemeClr val="tx2"/>
                </a:solidFill>
                <a:latin typeface="Montserrat" panose="00000500000000000000" pitchFamily="2" charset="0"/>
                <a:cs typeface="Arial"/>
              </a:rPr>
              <a:t>50% to 75%.</a:t>
            </a:r>
          </a:p>
        </p:txBody>
      </p:sp>
      <p:pic>
        <p:nvPicPr>
          <p:cNvPr id="11" name="Picture 10">
            <a:extLst>
              <a:ext uri="{FF2B5EF4-FFF2-40B4-BE49-F238E27FC236}">
                <a16:creationId xmlns:a16="http://schemas.microsoft.com/office/drawing/2014/main" id="{9A1B0C12-182D-6159-8D8C-7AED0AF95ACC}"/>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880"/>
          <a:stretch/>
        </p:blipFill>
        <p:spPr>
          <a:xfrm>
            <a:off x="4518927" y="1862315"/>
            <a:ext cx="3202587" cy="1946290"/>
          </a:xfrm>
          <a:prstGeom prst="rect">
            <a:avLst/>
          </a:prstGeom>
        </p:spPr>
      </p:pic>
      <p:sp>
        <p:nvSpPr>
          <p:cNvPr id="12" name="Content Placeholder 11">
            <a:extLst>
              <a:ext uri="{FF2B5EF4-FFF2-40B4-BE49-F238E27FC236}">
                <a16:creationId xmlns:a16="http://schemas.microsoft.com/office/drawing/2014/main" id="{270ADC0F-1CB6-9DB9-0FDE-8C99CC7B7AA5}"/>
              </a:ext>
            </a:extLst>
          </p:cNvPr>
          <p:cNvSpPr>
            <a:spLocks noGrp="1"/>
          </p:cNvSpPr>
          <p:nvPr>
            <p:ph sz="half" idx="17"/>
          </p:nvPr>
        </p:nvSpPr>
        <p:spPr>
          <a:xfrm>
            <a:off x="5138535" y="3069796"/>
            <a:ext cx="2095039" cy="365335"/>
          </a:xfrm>
          <a:solidFill>
            <a:schemeClr val="accent2"/>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Related Training / </a:t>
            </a:r>
          </a:p>
        </p:txBody>
      </p:sp>
      <p:sp>
        <p:nvSpPr>
          <p:cNvPr id="14" name="Content Placeholder 13">
            <a:extLst>
              <a:ext uri="{FF2B5EF4-FFF2-40B4-BE49-F238E27FC236}">
                <a16:creationId xmlns:a16="http://schemas.microsoft.com/office/drawing/2014/main" id="{58F0D6FD-2F37-D2D7-9B87-F2D42652B9F7}"/>
              </a:ext>
            </a:extLst>
          </p:cNvPr>
          <p:cNvSpPr>
            <a:spLocks noGrp="1"/>
          </p:cNvSpPr>
          <p:nvPr>
            <p:ph sz="half" idx="18"/>
          </p:nvPr>
        </p:nvSpPr>
        <p:spPr>
          <a:xfrm>
            <a:off x="5283068" y="3487559"/>
            <a:ext cx="1844069" cy="365335"/>
          </a:xfrm>
          <a:solidFill>
            <a:schemeClr val="accent2"/>
          </a:solidFill>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and</a:t>
            </a: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Instruction</a:t>
            </a:r>
          </a:p>
        </p:txBody>
      </p:sp>
      <p:sp>
        <p:nvSpPr>
          <p:cNvPr id="6" name="Content Placeholder 5">
            <a:extLst>
              <a:ext uri="{FF2B5EF4-FFF2-40B4-BE49-F238E27FC236}">
                <a16:creationId xmlns:a16="http://schemas.microsoft.com/office/drawing/2014/main" id="{9FD33616-A261-664A-EEA4-F80BB2DCCBEC}"/>
              </a:ext>
            </a:extLst>
          </p:cNvPr>
          <p:cNvSpPr>
            <a:spLocks noGrp="1"/>
          </p:cNvSpPr>
          <p:nvPr>
            <p:ph sz="half" idx="2"/>
          </p:nvPr>
        </p:nvSpPr>
        <p:spPr>
          <a:xfrm>
            <a:off x="4501880" y="3811241"/>
            <a:ext cx="3203687" cy="2144443"/>
          </a:xfrm>
          <a:solidFill>
            <a:schemeClr val="bg1">
              <a:lumMod val="95000"/>
            </a:schemeClr>
          </a:solidFill>
        </p:spPr>
        <p:txBody>
          <a:bodyPr vert="horz" lIns="91440" tIns="45720" rIns="91440" bIns="45720" rtlCol="0" anchor="t">
            <a:noAutofit/>
          </a:bodyPr>
          <a:lstStyle/>
          <a:p>
            <a:pPr marL="0" indent="0" algn="ctr">
              <a:lnSpc>
                <a:spcPct val="100000"/>
              </a:lnSpc>
              <a:buNone/>
            </a:pPr>
            <a:r>
              <a:rPr lang="en-US" sz="1400" dirty="0">
                <a:solidFill>
                  <a:schemeClr val="tx2"/>
                </a:solidFill>
                <a:latin typeface="Montserrat" panose="00000500000000000000" pitchFamily="2" charset="0"/>
                <a:cs typeface="Arial"/>
              </a:rPr>
              <a:t>Under WIOA, all classroom training is funded through ITAs. To take advantage of potential funding, programs must be on the state’s eligible training provider list. In addition to ITAs for individual apprentices, utilizing contracts for cohort training is also possible.</a:t>
            </a:r>
          </a:p>
        </p:txBody>
      </p:sp>
      <p:pic>
        <p:nvPicPr>
          <p:cNvPr id="13" name="Picture 2" descr="person holding red and white pen">
            <a:extLst>
              <a:ext uri="{FF2B5EF4-FFF2-40B4-BE49-F238E27FC236}">
                <a16:creationId xmlns:a16="http://schemas.microsoft.com/office/drawing/2014/main" id="{7CDA7ED2-747E-40AE-8657-6C03458AB2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472"/>
          <a:stretch/>
        </p:blipFill>
        <p:spPr bwMode="auto">
          <a:xfrm>
            <a:off x="8151212" y="1862315"/>
            <a:ext cx="3202588" cy="1933721"/>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2">
            <a:extLst>
              <a:ext uri="{FF2B5EF4-FFF2-40B4-BE49-F238E27FC236}">
                <a16:creationId xmlns:a16="http://schemas.microsoft.com/office/drawing/2014/main" id="{D166D500-39FD-C67B-51CE-E774F4FA7D28}"/>
              </a:ext>
            </a:extLst>
          </p:cNvPr>
          <p:cNvSpPr>
            <a:spLocks noGrp="1"/>
          </p:cNvSpPr>
          <p:nvPr>
            <p:ph sz="half" idx="20"/>
          </p:nvPr>
        </p:nvSpPr>
        <p:spPr>
          <a:xfrm>
            <a:off x="8529095" y="3417368"/>
            <a:ext cx="2428543" cy="401599"/>
          </a:xfrm>
          <a:solidFill>
            <a:srgbClr val="FFC000"/>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Supportive Services</a:t>
            </a:r>
          </a:p>
        </p:txBody>
      </p:sp>
      <p:sp>
        <p:nvSpPr>
          <p:cNvPr id="7" name="Content Placeholder 6">
            <a:extLst>
              <a:ext uri="{FF2B5EF4-FFF2-40B4-BE49-F238E27FC236}">
                <a16:creationId xmlns:a16="http://schemas.microsoft.com/office/drawing/2014/main" id="{0B429670-303D-5560-EA5E-E5AC3BFB9FEA}"/>
              </a:ext>
            </a:extLst>
          </p:cNvPr>
          <p:cNvSpPr>
            <a:spLocks noGrp="1"/>
          </p:cNvSpPr>
          <p:nvPr>
            <p:ph sz="half" idx="13"/>
          </p:nvPr>
        </p:nvSpPr>
        <p:spPr>
          <a:xfrm>
            <a:off x="8153520" y="3787756"/>
            <a:ext cx="3200280" cy="2167928"/>
          </a:xfrm>
          <a:solidFill>
            <a:schemeClr val="bg1">
              <a:lumMod val="95000"/>
            </a:schemeClr>
          </a:solidFill>
        </p:spPr>
        <p:txBody>
          <a:bodyPr vert="horz" lIns="91440" tIns="45720" rIns="91440" bIns="45720" rtlCol="0" anchor="t">
            <a:noAutofit/>
          </a:bodyPr>
          <a:lstStyle/>
          <a:p>
            <a:pPr algn="ctr">
              <a:lnSpc>
                <a:spcPct val="100000"/>
              </a:lnSpc>
            </a:pPr>
            <a:r>
              <a:rPr kumimoji="0" lang="en-US" sz="1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e.g., transportation &amp; childcare</a:t>
            </a:r>
          </a:p>
          <a:p>
            <a:pPr algn="ctr">
              <a:lnSpc>
                <a:spcPct val="100000"/>
              </a:lnSpc>
            </a:pPr>
            <a:r>
              <a:rPr lang="en-US" sz="1400" dirty="0">
                <a:solidFill>
                  <a:schemeClr val="tx2"/>
                </a:solidFill>
                <a:latin typeface="Montserrat" panose="00000500000000000000" pitchFamily="2" charset="0"/>
                <a:cs typeface="Arial"/>
              </a:rPr>
              <a:t>WIOA formula funds can be utilized </a:t>
            </a:r>
            <a:br>
              <a:rPr lang="en-US" sz="1400" dirty="0">
                <a:latin typeface="Montserrat" panose="00000500000000000000" pitchFamily="2" charset="0"/>
              </a:rPr>
            </a:br>
            <a:r>
              <a:rPr lang="en-US" sz="1400" dirty="0">
                <a:solidFill>
                  <a:schemeClr val="tx2"/>
                </a:solidFill>
                <a:latin typeface="Montserrat" panose="00000500000000000000" pitchFamily="2" charset="0"/>
                <a:cs typeface="Arial"/>
              </a:rPr>
              <a:t>to provide a range of supportive services. If an ITA is used to fund the related training and instruction, the ITA can also be used to provide supportive services.</a:t>
            </a:r>
          </a:p>
          <a:p>
            <a:endParaRPr lang="en-US" dirty="0"/>
          </a:p>
        </p:txBody>
      </p:sp>
      <p:sp>
        <p:nvSpPr>
          <p:cNvPr id="2" name="Content Placeholder 1">
            <a:extLst>
              <a:ext uri="{FF2B5EF4-FFF2-40B4-BE49-F238E27FC236}">
                <a16:creationId xmlns:a16="http://schemas.microsoft.com/office/drawing/2014/main" id="{1EF1889D-4647-1E3B-5A48-1734DBACBCF4}"/>
              </a:ext>
            </a:extLst>
          </p:cNvPr>
          <p:cNvSpPr>
            <a:spLocks noGrp="1"/>
          </p:cNvSpPr>
          <p:nvPr>
            <p:ph sz="half" idx="14"/>
          </p:nvPr>
        </p:nvSpPr>
        <p:spPr>
          <a:xfrm>
            <a:off x="3159683" y="5986735"/>
            <a:ext cx="8147781" cy="365126"/>
          </a:xfrm>
        </p:spPr>
        <p: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Montserrat" panose="00000500000000000000" pitchFamily="2" charset="0"/>
                <a:cs typeface="Arial" panose="020B0604020202020204" pitchFamily="34" charset="0"/>
              </a:rPr>
              <a:t>The workforce system supports the components of Registered Apprenticeship programs</a:t>
            </a:r>
          </a:p>
        </p:txBody>
      </p:sp>
      <p:sp>
        <p:nvSpPr>
          <p:cNvPr id="24" name="Slide Number Placeholder 5">
            <a:extLst>
              <a:ext uri="{FF2B5EF4-FFF2-40B4-BE49-F238E27FC236}">
                <a16:creationId xmlns:a16="http://schemas.microsoft.com/office/drawing/2014/main" id="{1AD63EA5-0CBE-6DCB-05D1-2337D26DC4CA}"/>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1530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1B2E4-8AB9-8684-A932-CAB2789F7DF0}"/>
              </a:ext>
            </a:extLst>
          </p:cNvPr>
          <p:cNvSpPr>
            <a:spLocks noGrp="1"/>
          </p:cNvSpPr>
          <p:nvPr>
            <p:ph type="title"/>
          </p:nvPr>
        </p:nvSpPr>
        <p:spPr>
          <a:xfrm>
            <a:off x="816774" y="560480"/>
            <a:ext cx="10515600" cy="1325563"/>
          </a:xfrm>
        </p:spPr>
        <p:txBody>
          <a:bodyPr/>
          <a:lstStyle/>
          <a:p>
            <a:r>
              <a:rPr lang="en-US" dirty="0"/>
              <a:t>APPRENTICESHIP FUNDING – ACCESSING RESOURCES</a:t>
            </a:r>
          </a:p>
        </p:txBody>
      </p:sp>
      <p:pic>
        <p:nvPicPr>
          <p:cNvPr id="18" name="Picture 17">
            <a:extLst>
              <a:ext uri="{FF2B5EF4-FFF2-40B4-BE49-F238E27FC236}">
                <a16:creationId xmlns:a16="http://schemas.microsoft.com/office/drawing/2014/main" id="{ACF3C2D2-A3E3-E6AF-B8E1-48068DF805D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26" y="1784769"/>
            <a:ext cx="3300881" cy="2193051"/>
          </a:xfrm>
          <a:prstGeom prst="rect">
            <a:avLst/>
          </a:prstGeom>
        </p:spPr>
      </p:pic>
      <p:sp>
        <p:nvSpPr>
          <p:cNvPr id="21" name="Content Placeholder 20">
            <a:extLst>
              <a:ext uri="{FF2B5EF4-FFF2-40B4-BE49-F238E27FC236}">
                <a16:creationId xmlns:a16="http://schemas.microsoft.com/office/drawing/2014/main" id="{6E97AAA6-CE74-0A47-1609-77EBEB533B2A}"/>
              </a:ext>
            </a:extLst>
          </p:cNvPr>
          <p:cNvSpPr>
            <a:spLocks noGrp="1"/>
          </p:cNvSpPr>
          <p:nvPr>
            <p:ph sz="half" idx="14"/>
          </p:nvPr>
        </p:nvSpPr>
        <p:spPr>
          <a:xfrm>
            <a:off x="849327" y="3963635"/>
            <a:ext cx="3300881" cy="389606"/>
          </a:xfrm>
          <a:solidFill>
            <a:schemeClr val="accent2"/>
          </a:solidFill>
        </p:spPr>
        <p:txBody>
          <a:bodyPr/>
          <a:lstStyle/>
          <a:p>
            <a:pPr marL="0" marR="0" lvl="0" indent="0" algn="ctr" defTabSz="913607" rtl="0" eaLnBrk="0" fontAlgn="base" latinLnBrk="0" hangingPunct="0">
              <a:lnSpc>
                <a:spcPct val="12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a:ea typeface="+mn-ea"/>
                <a:cs typeface="+mn-cs"/>
              </a:rPr>
              <a:t>Open Funding Opportunities:</a:t>
            </a:r>
          </a:p>
        </p:txBody>
      </p:sp>
      <p:sp>
        <p:nvSpPr>
          <p:cNvPr id="3" name="Content Placeholder 2">
            <a:extLst>
              <a:ext uri="{FF2B5EF4-FFF2-40B4-BE49-F238E27FC236}">
                <a16:creationId xmlns:a16="http://schemas.microsoft.com/office/drawing/2014/main" id="{824DE75C-7059-CFDE-5D75-B33C9C927E28}"/>
              </a:ext>
            </a:extLst>
          </p:cNvPr>
          <p:cNvSpPr>
            <a:spLocks noGrp="1"/>
          </p:cNvSpPr>
          <p:nvPr>
            <p:ph sz="half" idx="1"/>
          </p:nvPr>
        </p:nvSpPr>
        <p:spPr>
          <a:xfrm>
            <a:off x="816774" y="4353241"/>
            <a:ext cx="3333434" cy="1777157"/>
          </a:xfrm>
        </p:spPr>
        <p:txBody>
          <a:bodyPr>
            <a:normAutofit/>
          </a:bodyPr>
          <a:lstStyle/>
          <a:p>
            <a:r>
              <a:rPr lang="en-US" sz="1600" dirty="0">
                <a:latin typeface="Montserrat" panose="00000500000000000000" pitchFamily="2" charset="0"/>
              </a:rPr>
              <a:t>Are you looking for open funding opportunities to promote and expand apprenticeship? All </a:t>
            </a:r>
            <a:r>
              <a:rPr lang="en-US" sz="1600" dirty="0">
                <a:solidFill>
                  <a:schemeClr val="accent2"/>
                </a:solidFill>
                <a:latin typeface="Montserrat" panose="00000500000000000000" pitchFamily="2" charset="0"/>
                <a:hlinkClick r:id="rId3" tooltip="https://www.apprenticeship.gov/investments-tax-credits-and-tuition-support/open-funding-opportunities">
                  <a:extLst>
                    <a:ext uri="{A12FA001-AC4F-418D-AE19-62706E023703}">
                      <ahyp:hlinkClr xmlns:ahyp="http://schemas.microsoft.com/office/drawing/2018/hyperlinkcolor" val="tx"/>
                    </a:ext>
                  </a:extLst>
                </a:hlinkClick>
              </a:rPr>
              <a:t>DOL funding opportunities </a:t>
            </a:r>
            <a:r>
              <a:rPr lang="en-US" sz="1600" dirty="0">
                <a:latin typeface="Montserrat" panose="00000500000000000000" pitchFamily="2" charset="0"/>
              </a:rPr>
              <a:t>are posted on the apprenticeship.gov website</a:t>
            </a:r>
          </a:p>
        </p:txBody>
      </p:sp>
      <p:pic>
        <p:nvPicPr>
          <p:cNvPr id="2050" name="Picture 2" descr="Awardee Search Hero">
            <a:extLst>
              <a:ext uri="{FF2B5EF4-FFF2-40B4-BE49-F238E27FC236}">
                <a16:creationId xmlns:a16="http://schemas.microsoft.com/office/drawing/2014/main" id="{7B4AC46A-6899-35BD-CEC5-B55A105437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4" r="7382"/>
          <a:stretch/>
        </p:blipFill>
        <p:spPr bwMode="auto">
          <a:xfrm>
            <a:off x="4501401" y="1792785"/>
            <a:ext cx="7013900" cy="206514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2">
            <a:extLst>
              <a:ext uri="{FF2B5EF4-FFF2-40B4-BE49-F238E27FC236}">
                <a16:creationId xmlns:a16="http://schemas.microsoft.com/office/drawing/2014/main" id="{D9EB29B0-9C23-F470-0866-9608BFE98132}"/>
              </a:ext>
            </a:extLst>
          </p:cNvPr>
          <p:cNvSpPr>
            <a:spLocks noGrp="1"/>
          </p:cNvSpPr>
          <p:nvPr>
            <p:ph sz="half" idx="16"/>
          </p:nvPr>
        </p:nvSpPr>
        <p:spPr>
          <a:xfrm>
            <a:off x="4501401" y="3725369"/>
            <a:ext cx="7013900" cy="375421"/>
          </a:xfrm>
          <a:solidFill>
            <a:schemeClr val="accent1">
              <a:lumMod val="40000"/>
              <a:lumOff val="60000"/>
            </a:schemeClr>
          </a:solidFill>
        </p:spPr>
        <p:txBody>
          <a:bodyPr/>
          <a:lstStyle/>
          <a:p>
            <a:pPr marL="0" marR="0" lvl="0" indent="0" algn="ctr" defTabSz="913607" rtl="0" eaLnBrk="0" fontAlgn="auto"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a:ea typeface="+mn-ea"/>
                <a:cs typeface="+mn-cs"/>
              </a:rPr>
              <a:t>Connecting with Existing Registered Apprenticeship Investments</a:t>
            </a:r>
          </a:p>
          <a:p>
            <a:endParaRPr lang="en-US" dirty="0"/>
          </a:p>
        </p:txBody>
      </p:sp>
      <p:sp>
        <p:nvSpPr>
          <p:cNvPr id="6" name="Content Placeholder 2" descr="Are you looking for an organization currently funded by the U.S. Department of Labor to help promote and expand apprenticeship? &#10;&#10;Visit DOL’s Registered Apprenticeship Awardee Search for a Database of apprenticeship investments, searchable by industry, location, and organization name. You can also learn more about accessing WIOA funding, state credits and tuition support.  &#10;">
            <a:extLst>
              <a:ext uri="{FF2B5EF4-FFF2-40B4-BE49-F238E27FC236}">
                <a16:creationId xmlns:a16="http://schemas.microsoft.com/office/drawing/2014/main" id="{BC8B5621-8EBE-1D66-636E-165FCFB0B5CF}"/>
              </a:ext>
            </a:extLst>
          </p:cNvPr>
          <p:cNvSpPr txBox="1">
            <a:spLocks/>
          </p:cNvSpPr>
          <p:nvPr/>
        </p:nvSpPr>
        <p:spPr>
          <a:xfrm>
            <a:off x="4453695" y="4135446"/>
            <a:ext cx="7013900" cy="1922454"/>
          </a:xfrm>
          <a:prstGeom prst="rect">
            <a:avLst/>
          </a:prstGeom>
        </p:spPr>
        <p:txBody>
          <a:bodyPr vert="horz" lIns="91440" tIns="45720" rIns="91440" bIns="45720" rtlCol="0">
            <a:noAutofit/>
          </a:bodyPr>
          <a:lstStyle>
            <a:lvl1pPr marL="0" indent="0" algn="l" defTabSz="914126" rtl="0" eaLnBrk="1" latinLnBrk="0" hangingPunct="1">
              <a:lnSpc>
                <a:spcPct val="120000"/>
              </a:lnSpc>
              <a:spcBef>
                <a:spcPts val="1200"/>
              </a:spcBef>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44389" indent="-311072" algn="l" defTabSz="914126" rtl="0" eaLnBrk="1" latinLnBrk="0" hangingPunct="1">
              <a:lnSpc>
                <a:spcPct val="120000"/>
              </a:lnSpc>
              <a:spcBef>
                <a:spcPts val="1200"/>
              </a:spcBef>
              <a:buClrTx/>
              <a:buSzPct val="100000"/>
              <a:buFont typeface="Arial" panose="020B0604020202020204" pitchFamily="34" charset="0"/>
              <a:buChar char="•"/>
              <a:tabLst/>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120000"/>
              </a:lnSpc>
              <a:spcBef>
                <a:spcPts val="12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bg2"/>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bg2"/>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90000"/>
              </a:lnSpc>
              <a:spcBef>
                <a:spcPts val="600"/>
              </a:spcBef>
              <a:defRPr/>
            </a:pPr>
            <a:r>
              <a:rPr lang="en-US" sz="1600" dirty="0">
                <a:solidFill>
                  <a:schemeClr val="tx1">
                    <a:lumMod val="75000"/>
                    <a:lumOff val="25000"/>
                  </a:schemeClr>
                </a:solidFill>
                <a:latin typeface="Montserrat" panose="00000500000000000000" pitchFamily="2" charset="0"/>
                <a:cs typeface="+mn-cs"/>
              </a:rPr>
              <a:t>Are you looking for an organization currently funded by the U.S. Department of Labor to help promote and expand apprenticeship? </a:t>
            </a:r>
            <a:br>
              <a:rPr lang="en-US" sz="1600" dirty="0">
                <a:solidFill>
                  <a:schemeClr val="tx1">
                    <a:lumMod val="75000"/>
                    <a:lumOff val="25000"/>
                  </a:schemeClr>
                </a:solidFill>
                <a:latin typeface="Montserrat" panose="00000500000000000000" pitchFamily="2" charset="0"/>
                <a:cs typeface="+mn-cs"/>
              </a:rPr>
            </a:br>
            <a:endParaRPr lang="en-US" sz="1600" dirty="0">
              <a:solidFill>
                <a:schemeClr val="tx1">
                  <a:lumMod val="75000"/>
                  <a:lumOff val="25000"/>
                </a:schemeClr>
              </a:solidFill>
              <a:latin typeface="Montserrat" panose="00000500000000000000" pitchFamily="2" charset="0"/>
              <a:cs typeface="+mn-cs"/>
            </a:endParaRPr>
          </a:p>
          <a:p>
            <a:pPr>
              <a:lnSpc>
                <a:spcPct val="90000"/>
              </a:lnSpc>
              <a:spcBef>
                <a:spcPts val="600"/>
              </a:spcBef>
              <a:defRPr/>
            </a:pPr>
            <a:r>
              <a:rPr lang="en-US" sz="1600" dirty="0">
                <a:solidFill>
                  <a:schemeClr val="tx1">
                    <a:lumMod val="75000"/>
                    <a:lumOff val="25000"/>
                  </a:schemeClr>
                </a:solidFill>
                <a:latin typeface="Montserrat" panose="00000500000000000000" pitchFamily="2" charset="0"/>
                <a:cs typeface="+mn-cs"/>
              </a:rPr>
              <a:t>Visit DOL’s </a:t>
            </a:r>
            <a:r>
              <a:rPr lang="en-US" sz="1600" dirty="0">
                <a:solidFill>
                  <a:srgbClr val="009296"/>
                </a:solidFill>
                <a:latin typeface="Montserrat" panose="00000500000000000000" pitchFamily="2" charset="0"/>
                <a:cs typeface="+mn-cs"/>
                <a:hlinkClick r:id="rId5" tooltip="https://www.apprenticeship.gov/investments-tax-credits-and-tuition-support/awardee-search">
                  <a:extLst>
                    <a:ext uri="{A12FA001-AC4F-418D-AE19-62706E023703}">
                      <ahyp:hlinkClr xmlns:ahyp="http://schemas.microsoft.com/office/drawing/2018/hyperlinkcolor" val="tx"/>
                    </a:ext>
                  </a:extLst>
                </a:hlinkClick>
              </a:rPr>
              <a:t>Registered Apprenticeship Awardee Search</a:t>
            </a:r>
            <a:r>
              <a:rPr lang="en-US" sz="1600" dirty="0">
                <a:solidFill>
                  <a:schemeClr val="tx1">
                    <a:lumMod val="75000"/>
                    <a:lumOff val="25000"/>
                  </a:schemeClr>
                </a:solidFill>
                <a:latin typeface="Montserrat" panose="00000500000000000000" pitchFamily="2" charset="0"/>
                <a:cs typeface="+mn-cs"/>
                <a:hlinkClick r:id="rId5" tooltip="https://www.apprenticeship.gov/investments-tax-credits-and-tuition-support/awardee-search">
                  <a:extLst>
                    <a:ext uri="{A12FA001-AC4F-418D-AE19-62706E023703}">
                      <ahyp:hlinkClr xmlns:ahyp="http://schemas.microsoft.com/office/drawing/2018/hyperlinkcolor" val="tx"/>
                    </a:ext>
                  </a:extLst>
                </a:hlinkClick>
              </a:rPr>
              <a:t> </a:t>
            </a:r>
            <a:r>
              <a:rPr lang="en-US" sz="1600" dirty="0">
                <a:solidFill>
                  <a:schemeClr val="tx1">
                    <a:lumMod val="75000"/>
                    <a:lumOff val="25000"/>
                  </a:schemeClr>
                </a:solidFill>
                <a:latin typeface="Montserrat" panose="00000500000000000000" pitchFamily="2" charset="0"/>
                <a:cs typeface="+mn-cs"/>
              </a:rPr>
              <a:t>for a Database of apprenticeship investments, searchable by industry, location, and organization name. You can also learn more about accessing WIOA funding, state credits and tuition support.  </a:t>
            </a:r>
          </a:p>
        </p:txBody>
      </p:sp>
      <p:sp>
        <p:nvSpPr>
          <p:cNvPr id="28" name="Slide Number Placeholder 5">
            <a:extLst>
              <a:ext uri="{FF2B5EF4-FFF2-40B4-BE49-F238E27FC236}">
                <a16:creationId xmlns:a16="http://schemas.microsoft.com/office/drawing/2014/main" id="{1E50B17C-972D-CFBB-869E-AC7C8AE38723}"/>
              </a:ext>
            </a:extLst>
          </p:cNvPr>
          <p:cNvSpPr txBox="1">
            <a:spLocks/>
          </p:cNvSpPr>
          <p:nvPr/>
        </p:nvSpPr>
        <p:spPr>
          <a:xfrm>
            <a:off x="8869218"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048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4A697-030D-A37A-9971-1C3AAD1DDE49}"/>
              </a:ext>
            </a:extLst>
          </p:cNvPr>
          <p:cNvSpPr>
            <a:spLocks noGrp="1"/>
          </p:cNvSpPr>
          <p:nvPr>
            <p:ph type="title"/>
          </p:nvPr>
        </p:nvSpPr>
        <p:spPr/>
        <p:txBody>
          <a:bodyPr/>
          <a:lstStyle/>
          <a:p>
            <a:r>
              <a:rPr lang="en-US"/>
              <a:t>RA Helps Advance WIOA Goals</a:t>
            </a:r>
          </a:p>
        </p:txBody>
      </p:sp>
      <p:sp>
        <p:nvSpPr>
          <p:cNvPr id="6" name="Content Placeholder 5">
            <a:extLst>
              <a:ext uri="{FF2B5EF4-FFF2-40B4-BE49-F238E27FC236}">
                <a16:creationId xmlns:a16="http://schemas.microsoft.com/office/drawing/2014/main" id="{AD56CDFF-0B97-FF60-A59E-5DCB965195E9}"/>
              </a:ext>
            </a:extLst>
          </p:cNvPr>
          <p:cNvSpPr>
            <a:spLocks noGrp="1"/>
          </p:cNvSpPr>
          <p:nvPr>
            <p:ph idx="1"/>
          </p:nvPr>
        </p:nvSpPr>
        <p:spPr>
          <a:xfrm>
            <a:off x="838199" y="2461846"/>
            <a:ext cx="2903621" cy="2952366"/>
          </a:xfrm>
          <a:ln w="28575">
            <a:solidFill>
              <a:srgbClr val="009296"/>
            </a:solidFill>
          </a:ln>
        </p:spPr>
        <p:txBody>
          <a:bodyPr>
            <a:normAutofit fontScale="62500" lnSpcReduction="20000"/>
          </a:bodyPr>
          <a:lstStyle/>
          <a:p>
            <a:pPr marL="0" indent="0" algn="ctr">
              <a:lnSpc>
                <a:spcPct val="110000"/>
              </a:lnSpc>
              <a:buNone/>
            </a:pPr>
            <a:r>
              <a:rPr lang="en-US" sz="3700" i="1" baseline="0">
                <a:solidFill>
                  <a:srgbClr val="002060"/>
                </a:solidFill>
              </a:rPr>
              <a:t>Training And Employment Guidance Letter WIOA No. 13-16: </a:t>
            </a:r>
            <a:r>
              <a:rPr lang="en-US" sz="3700" b="1" i="1" baseline="0">
                <a:solidFill>
                  <a:srgbClr val="002060"/>
                </a:solidFill>
              </a:rPr>
              <a:t>Operating Guidance for </a:t>
            </a:r>
            <a:r>
              <a:rPr lang="en-US" sz="3700" b="1" i="1">
                <a:solidFill>
                  <a:srgbClr val="002060"/>
                </a:solidFill>
              </a:rPr>
              <a:t>t</a:t>
            </a:r>
            <a:r>
              <a:rPr lang="en-US" sz="3700" b="1" i="1" baseline="0">
                <a:solidFill>
                  <a:srgbClr val="002060"/>
                </a:solidFill>
              </a:rPr>
              <a:t>he Workforce Innovation and Opportunity Act </a:t>
            </a:r>
          </a:p>
          <a:p>
            <a:pPr marL="0" indent="0">
              <a:buNone/>
            </a:pPr>
            <a:endParaRPr lang="en-US"/>
          </a:p>
        </p:txBody>
      </p:sp>
      <p:sp>
        <p:nvSpPr>
          <p:cNvPr id="8" name="Text Placeholder 7">
            <a:extLst>
              <a:ext uri="{FF2B5EF4-FFF2-40B4-BE49-F238E27FC236}">
                <a16:creationId xmlns:a16="http://schemas.microsoft.com/office/drawing/2014/main" id="{424A1615-C19D-D5E2-BBB2-11570AF9A072}"/>
              </a:ext>
            </a:extLst>
          </p:cNvPr>
          <p:cNvSpPr>
            <a:spLocks noGrp="1"/>
          </p:cNvSpPr>
          <p:nvPr>
            <p:ph type="body" sz="quarter" idx="14"/>
          </p:nvPr>
        </p:nvSpPr>
        <p:spPr>
          <a:xfrm>
            <a:off x="3927230" y="1595719"/>
            <a:ext cx="7622039" cy="4734744"/>
          </a:xfrm>
        </p:spPr>
        <p:txBody>
          <a:bodyPr>
            <a:normAutofit fontScale="62500" lnSpcReduction="20000"/>
          </a:bodyPr>
          <a:lstStyle/>
          <a:p>
            <a:pPr marL="0" indent="0">
              <a:lnSpc>
                <a:spcPct val="120000"/>
              </a:lnSpc>
              <a:buNone/>
            </a:pPr>
            <a:r>
              <a:rPr lang="en-US" sz="3400" dirty="0">
                <a:solidFill>
                  <a:schemeClr val="tx1"/>
                </a:solidFill>
                <a:latin typeface="Montserrat Medium" panose="00000600000000000000" pitchFamily="2" charset="0"/>
                <a:cs typeface="Segoe UI" panose="020B0502040204020203" pitchFamily="34" charset="0"/>
              </a:rPr>
              <a:t>Adopting Registered Apprenticeship as a workforce strategy can help advance the goals of WIOA. RA:</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Helps meet WIOA Performance Outcomes: employment rate, median earnings, credential attainment, and skill gains.</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Gives more individuals on Individual Training Accounts an opportunity to move into living-wage jobs</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Can help support Incumbent Worker Training</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Can increase the need for and use of On-the-Job Training Contracts</a:t>
            </a:r>
          </a:p>
          <a:p>
            <a:pPr>
              <a:lnSpc>
                <a:spcPct val="120000"/>
              </a:lnSpc>
            </a:pPr>
            <a:r>
              <a:rPr lang="en-US" sz="3200" dirty="0">
                <a:solidFill>
                  <a:schemeClr val="tx1"/>
                </a:solidFill>
                <a:latin typeface="Montserrat Medium" panose="00000600000000000000" pitchFamily="2" charset="0"/>
                <a:cs typeface="Segoe UI" panose="020B0502040204020203" pitchFamily="34" charset="0"/>
              </a:rPr>
              <a:t>Adds valued trainers to the Eligible Training Provider List</a:t>
            </a:r>
          </a:p>
        </p:txBody>
      </p:sp>
      <p:sp>
        <p:nvSpPr>
          <p:cNvPr id="9" name="Slide Number Placeholder 5">
            <a:extLst>
              <a:ext uri="{FF2B5EF4-FFF2-40B4-BE49-F238E27FC236}">
                <a16:creationId xmlns:a16="http://schemas.microsoft.com/office/drawing/2014/main" id="{0DE61CC5-39A9-5101-5040-F4FC6389F8A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8207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75F85-9381-11B3-10DF-4704EE9AE70E}"/>
              </a:ext>
            </a:extLst>
          </p:cNvPr>
          <p:cNvSpPr>
            <a:spLocks noGrp="1"/>
          </p:cNvSpPr>
          <p:nvPr>
            <p:ph idx="1"/>
          </p:nvPr>
        </p:nvSpPr>
        <p:spPr>
          <a:xfrm>
            <a:off x="838199" y="1692518"/>
            <a:ext cx="6267680" cy="4276237"/>
          </a:xfrm>
        </p:spPr>
        <p:txBody>
          <a:bodyPr>
            <a:normAutofit fontScale="92500" lnSpcReduction="10000"/>
          </a:bodyPr>
          <a:lstStyle/>
          <a:p>
            <a:r>
              <a:rPr lang="en-US">
                <a:solidFill>
                  <a:schemeClr val="tx1"/>
                </a:solidFill>
              </a:rPr>
              <a:t>Speak in the language of business:</a:t>
            </a:r>
          </a:p>
          <a:p>
            <a:pPr lvl="1"/>
            <a:r>
              <a:rPr lang="en-US">
                <a:solidFill>
                  <a:schemeClr val="tx1"/>
                </a:solidFill>
              </a:rPr>
              <a:t>Return on investment, productivity, employee retention</a:t>
            </a:r>
          </a:p>
          <a:p>
            <a:r>
              <a:rPr lang="en-US">
                <a:solidFill>
                  <a:schemeClr val="tx1"/>
                </a:solidFill>
              </a:rPr>
              <a:t>Stress the benefits to the employer and its workers</a:t>
            </a:r>
          </a:p>
          <a:p>
            <a:r>
              <a:rPr lang="en-US">
                <a:solidFill>
                  <a:schemeClr val="tx1"/>
                </a:solidFill>
              </a:rPr>
              <a:t>Focus on results, not process</a:t>
            </a:r>
          </a:p>
          <a:p>
            <a:r>
              <a:rPr lang="en-US">
                <a:solidFill>
                  <a:schemeClr val="tx1"/>
                </a:solidFill>
              </a:rPr>
              <a:t>Employers are already investing in training—it makes sense to take part in the benefits of RA, including incentives to support program start-up and training expenses.</a:t>
            </a:r>
          </a:p>
          <a:p>
            <a:endParaRPr lang="en-US"/>
          </a:p>
        </p:txBody>
      </p:sp>
      <p:sp>
        <p:nvSpPr>
          <p:cNvPr id="3" name="Title 2">
            <a:extLst>
              <a:ext uri="{FF2B5EF4-FFF2-40B4-BE49-F238E27FC236}">
                <a16:creationId xmlns:a16="http://schemas.microsoft.com/office/drawing/2014/main" id="{79CA5C1C-325E-C0A7-FC3C-BCAB119DACCA}"/>
              </a:ext>
            </a:extLst>
          </p:cNvPr>
          <p:cNvSpPr>
            <a:spLocks noGrp="1"/>
          </p:cNvSpPr>
          <p:nvPr>
            <p:ph type="title"/>
          </p:nvPr>
        </p:nvSpPr>
        <p:spPr>
          <a:xfrm>
            <a:off x="838199" y="399961"/>
            <a:ext cx="11066585" cy="1325563"/>
          </a:xfrm>
        </p:spPr>
        <p:txBody>
          <a:bodyPr/>
          <a:lstStyle/>
          <a:p>
            <a:r>
              <a:rPr lang="en-US" dirty="0"/>
              <a:t>How to Speak to Employers about RA</a:t>
            </a:r>
          </a:p>
        </p:txBody>
      </p:sp>
      <p:pic>
        <p:nvPicPr>
          <p:cNvPr id="6" name="Picture Placeholder 5" descr="Circles with arrows with solid fill">
            <a:extLst>
              <a:ext uri="{FF2B5EF4-FFF2-40B4-BE49-F238E27FC236}">
                <a16:creationId xmlns:a16="http://schemas.microsoft.com/office/drawing/2014/main" id="{4DD74D9C-A8BD-6BE5-7FD7-B05141DBB60E}"/>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890" r="2890"/>
          <a:stretch>
            <a:fillRect/>
          </a:stretch>
        </p:blipFill>
        <p:spPr>
          <a:xfrm>
            <a:off x="7988682" y="2330565"/>
            <a:ext cx="3778250" cy="4010025"/>
          </a:xfrm>
        </p:spPr>
      </p:pic>
      <p:sp>
        <p:nvSpPr>
          <p:cNvPr id="7" name="Slide Number Placeholder 5">
            <a:extLst>
              <a:ext uri="{FF2B5EF4-FFF2-40B4-BE49-F238E27FC236}">
                <a16:creationId xmlns:a16="http://schemas.microsoft.com/office/drawing/2014/main" id="{6A3724FD-6B6F-9D83-7825-426FF6818CB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9887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199" y="1673225"/>
            <a:ext cx="6840255" cy="4552211"/>
          </a:xfrm>
        </p:spPr>
        <p:txBody>
          <a:bodyPr>
            <a:noAutofit/>
          </a:bodyPr>
          <a:lstStyle/>
          <a:p>
            <a:pPr lvl="0">
              <a:lnSpc>
                <a:spcPct val="100000"/>
              </a:lnSpc>
              <a:spcBef>
                <a:spcPts val="600"/>
              </a:spcBef>
            </a:pPr>
            <a:r>
              <a:rPr lang="en-US" sz="2400"/>
              <a:t>Welcome and Introduction</a:t>
            </a:r>
          </a:p>
          <a:p>
            <a:pPr lvl="0">
              <a:lnSpc>
                <a:spcPct val="100000"/>
              </a:lnSpc>
              <a:spcBef>
                <a:spcPts val="600"/>
              </a:spcBef>
            </a:pPr>
            <a:r>
              <a:rPr lang="en-US" sz="2400"/>
              <a:t>How Registered Apprenticeship is structured and works in concert with the workforce system</a:t>
            </a:r>
          </a:p>
          <a:p>
            <a:pPr lvl="0">
              <a:lnSpc>
                <a:spcPct val="100000"/>
              </a:lnSpc>
              <a:spcBef>
                <a:spcPts val="600"/>
              </a:spcBef>
            </a:pPr>
            <a:r>
              <a:rPr lang="en-US" sz="2400"/>
              <a:t>Recent RA system initiatives, funding opportunities, and partners</a:t>
            </a:r>
          </a:p>
          <a:p>
            <a:pPr lvl="0">
              <a:lnSpc>
                <a:spcPct val="100000"/>
              </a:lnSpc>
              <a:spcBef>
                <a:spcPts val="600"/>
              </a:spcBef>
            </a:pPr>
            <a:r>
              <a:rPr lang="en-US" sz="2400" b="0" i="0"/>
              <a:t>WIOA funding and RA</a:t>
            </a:r>
            <a:endParaRPr lang="en-US" sz="2400"/>
          </a:p>
          <a:p>
            <a:pPr lvl="0">
              <a:lnSpc>
                <a:spcPct val="100000"/>
              </a:lnSpc>
              <a:spcBef>
                <a:spcPts val="600"/>
              </a:spcBef>
            </a:pPr>
            <a:r>
              <a:rPr lang="en-US" sz="2400"/>
              <a:t>How to speak to employers about RA</a:t>
            </a:r>
          </a:p>
          <a:p>
            <a:pPr lvl="0">
              <a:lnSpc>
                <a:spcPct val="100000"/>
              </a:lnSpc>
              <a:spcBef>
                <a:spcPts val="600"/>
              </a:spcBef>
            </a:pPr>
            <a:r>
              <a:rPr lang="en-US" sz="2400"/>
              <a:t>Q&amp;A</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pic>
        <p:nvPicPr>
          <p:cNvPr id="7" name="Picture Placeholder 6" descr="Center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3E2F-65CA-9780-D8FB-CBD09A2CB19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C56E0DE-6B8F-C52E-487A-19B706CCB0A7}"/>
              </a:ext>
            </a:extLst>
          </p:cNvPr>
          <p:cNvSpPr>
            <a:spLocks noGrp="1"/>
          </p:cNvSpPr>
          <p:nvPr>
            <p:ph idx="1"/>
          </p:nvPr>
        </p:nvSpPr>
        <p:spPr>
          <a:xfrm>
            <a:off x="838200" y="1825625"/>
            <a:ext cx="6664890" cy="4124238"/>
          </a:xfrm>
        </p:spPr>
        <p:txBody>
          <a:bodyPr vert="horz" lIns="91440" tIns="45720" rIns="91440" bIns="45720" rtlCol="0" anchor="t">
            <a:normAutofit fontScale="77500" lnSpcReduction="20000"/>
          </a:bodyPr>
          <a:lstStyle/>
          <a:p>
            <a:pPr>
              <a:lnSpc>
                <a:spcPct val="120000"/>
              </a:lnSpc>
            </a:pPr>
            <a:r>
              <a:rPr lang="en-US">
                <a:solidFill>
                  <a:schemeClr val="tx1"/>
                </a:solidFill>
                <a:latin typeface="Montserrat Medium"/>
              </a:rPr>
              <a:t>Registered Apprenticeship is the gold standard for training and workforce development.</a:t>
            </a:r>
          </a:p>
          <a:p>
            <a:pPr>
              <a:lnSpc>
                <a:spcPct val="120000"/>
              </a:lnSpc>
            </a:pPr>
            <a:r>
              <a:rPr lang="en-US">
                <a:solidFill>
                  <a:schemeClr val="tx1"/>
                </a:solidFill>
                <a:latin typeface="Montserrat Medium"/>
              </a:rPr>
              <a:t>Understanding RA is important to helping employers in your region to take advantage of the benefits of apprenticeship.</a:t>
            </a:r>
          </a:p>
          <a:p>
            <a:pPr>
              <a:lnSpc>
                <a:spcPct val="120000"/>
              </a:lnSpc>
            </a:pPr>
            <a:r>
              <a:rPr lang="en-US">
                <a:solidFill>
                  <a:schemeClr val="tx1"/>
                </a:solidFill>
                <a:latin typeface="Montserrat Medium"/>
              </a:rPr>
              <a:t>There are resources in the apprenticeship system and partners, such as industry intermediaries, to help your employers  succeed.</a:t>
            </a:r>
          </a:p>
          <a:p>
            <a:endParaRPr lang="en-US"/>
          </a:p>
        </p:txBody>
      </p:sp>
      <p:pic>
        <p:nvPicPr>
          <p:cNvPr id="5" name="Picture 4" descr="Gold glitter star on white background">
            <a:extLst>
              <a:ext uri="{FF2B5EF4-FFF2-40B4-BE49-F238E27FC236}">
                <a16:creationId xmlns:a16="http://schemas.microsoft.com/office/drawing/2014/main" id="{E9CA5197-8886-9936-6382-98382CA91A5B}"/>
              </a:ext>
            </a:extLst>
          </p:cNvPr>
          <p:cNvPicPr>
            <a:picLocks noChangeAspect="1"/>
          </p:cNvPicPr>
          <p:nvPr/>
        </p:nvPicPr>
        <p:blipFill rotWithShape="1">
          <a:blip r:embed="rId2"/>
          <a:srcRect b="4241"/>
          <a:stretch/>
        </p:blipFill>
        <p:spPr>
          <a:xfrm>
            <a:off x="7455290" y="1490908"/>
            <a:ext cx="4736710" cy="4535819"/>
          </a:xfrm>
          <a:prstGeom prst="rect">
            <a:avLst/>
          </a:prstGeom>
        </p:spPr>
      </p:pic>
      <p:sp>
        <p:nvSpPr>
          <p:cNvPr id="6" name="Slide Number Placeholder 5">
            <a:extLst>
              <a:ext uri="{FF2B5EF4-FFF2-40B4-BE49-F238E27FC236}">
                <a16:creationId xmlns:a16="http://schemas.microsoft.com/office/drawing/2014/main" id="{3952AC8B-767C-4468-3E14-CE8C1AC9E4D4}"/>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7984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0244-2966-13A3-7D38-C6FA562B2D79}"/>
              </a:ext>
            </a:extLst>
          </p:cNvPr>
          <p:cNvSpPr>
            <a:spLocks noGrp="1"/>
          </p:cNvSpPr>
          <p:nvPr>
            <p:ph type="title"/>
          </p:nvPr>
        </p:nvSpPr>
        <p:spPr/>
        <p:txBody>
          <a:bodyPr/>
          <a:lstStyle/>
          <a:p>
            <a:r>
              <a:rPr lang="en-US" dirty="0"/>
              <a:t>BSR Training Series Sessions</a:t>
            </a:r>
          </a:p>
        </p:txBody>
      </p:sp>
      <p:sp>
        <p:nvSpPr>
          <p:cNvPr id="3" name="Content Placeholder 2">
            <a:extLst>
              <a:ext uri="{FF2B5EF4-FFF2-40B4-BE49-F238E27FC236}">
                <a16:creationId xmlns:a16="http://schemas.microsoft.com/office/drawing/2014/main" id="{C2128F7A-1413-A02E-5521-7A9B3B0C4CDF}"/>
              </a:ext>
            </a:extLst>
          </p:cNvPr>
          <p:cNvSpPr>
            <a:spLocks noGrp="1"/>
          </p:cNvSpPr>
          <p:nvPr>
            <p:ph sz="half" idx="1"/>
          </p:nvPr>
        </p:nvSpPr>
        <p:spPr>
          <a:xfrm>
            <a:off x="838200" y="1690688"/>
            <a:ext cx="5181600" cy="3914246"/>
          </a:xfrm>
        </p:spPr>
        <p:txBody>
          <a:bodyPr>
            <a:normAutofit fontScale="55000" lnSpcReduction="20000"/>
          </a:bodyPr>
          <a:lstStyle/>
          <a:p>
            <a:pPr marL="0" indent="0">
              <a:buNone/>
            </a:pPr>
            <a:r>
              <a:rPr lang="en-US" sz="3800" b="1" i="0">
                <a:solidFill>
                  <a:srgbClr val="232333"/>
                </a:solidFill>
                <a:effectLst/>
                <a:latin typeface="Montserrat" panose="00000500000000000000" pitchFamily="2" charset="0"/>
              </a:rPr>
              <a:t>Session 2: Making Apprenticeship Central to Workforce Innovation and Opportunity Act Business Services</a:t>
            </a:r>
          </a:p>
          <a:p>
            <a:pPr>
              <a:spcBef>
                <a:spcPts val="1200"/>
              </a:spcBef>
            </a:pPr>
            <a:r>
              <a:rPr lang="en-US" sz="3300">
                <a:solidFill>
                  <a:srgbClr val="232333"/>
                </a:solidFill>
                <a:latin typeface="Montserrat" panose="00000500000000000000" pitchFamily="2" charset="0"/>
              </a:rPr>
              <a:t>H</a:t>
            </a:r>
            <a:r>
              <a:rPr lang="en-US" sz="3300" b="0" i="0">
                <a:solidFill>
                  <a:srgbClr val="232333"/>
                </a:solidFill>
                <a:effectLst/>
                <a:latin typeface="Montserrat" panose="00000500000000000000" pitchFamily="2" charset="0"/>
              </a:rPr>
              <a:t>ow RA bolsters the success of WIOA business services</a:t>
            </a:r>
          </a:p>
          <a:p>
            <a:pPr>
              <a:spcBef>
                <a:spcPts val="600"/>
              </a:spcBef>
            </a:pPr>
            <a:r>
              <a:rPr lang="en-US" sz="3300">
                <a:solidFill>
                  <a:srgbClr val="232333"/>
                </a:solidFill>
                <a:latin typeface="Montserrat" panose="00000500000000000000" pitchFamily="2" charset="0"/>
              </a:rPr>
              <a:t>T</a:t>
            </a:r>
            <a:r>
              <a:rPr lang="en-US" sz="3300" b="0" i="0">
                <a:solidFill>
                  <a:srgbClr val="232333"/>
                </a:solidFill>
                <a:effectLst/>
                <a:latin typeface="Montserrat" panose="00000500000000000000" pitchFamily="2" charset="0"/>
              </a:rPr>
              <a:t>he RA System and the role of ATRs</a:t>
            </a:r>
          </a:p>
          <a:p>
            <a:pPr>
              <a:spcBef>
                <a:spcPts val="600"/>
              </a:spcBef>
            </a:pPr>
            <a:r>
              <a:rPr lang="en-US" sz="3300">
                <a:solidFill>
                  <a:srgbClr val="232333"/>
                </a:solidFill>
                <a:latin typeface="Montserrat" panose="00000500000000000000" pitchFamily="2" charset="0"/>
              </a:rPr>
              <a:t>H</a:t>
            </a:r>
            <a:r>
              <a:rPr lang="en-US" sz="3300" b="0" i="0">
                <a:solidFill>
                  <a:srgbClr val="232333"/>
                </a:solidFill>
                <a:effectLst/>
                <a:latin typeface="Montserrat" panose="00000500000000000000" pitchFamily="2" charset="0"/>
              </a:rPr>
              <a:t>ow to coordinate and collaborate with ATRs and Navigators.</a:t>
            </a:r>
          </a:p>
          <a:p>
            <a:pPr>
              <a:spcBef>
                <a:spcPts val="600"/>
              </a:spcBef>
            </a:pPr>
            <a:endParaRPr lang="en-US" sz="3300">
              <a:solidFill>
                <a:srgbClr val="232333"/>
              </a:solidFill>
              <a:latin typeface="Montserrat" panose="00000500000000000000" pitchFamily="2" charset="0"/>
            </a:endParaRPr>
          </a:p>
          <a:p>
            <a:pPr marL="0" indent="0" algn="ctr">
              <a:spcBef>
                <a:spcPts val="600"/>
              </a:spcBef>
              <a:buNone/>
            </a:pPr>
            <a:r>
              <a:rPr lang="en-US" sz="3300" b="1" i="0">
                <a:solidFill>
                  <a:srgbClr val="232333"/>
                </a:solidFill>
                <a:effectLst/>
                <a:latin typeface="Montserrat" panose="00000500000000000000" pitchFamily="2" charset="0"/>
              </a:rPr>
              <a:t>June 6</a:t>
            </a:r>
            <a:r>
              <a:rPr lang="en-US" sz="3300" b="1" i="0" baseline="30000">
                <a:solidFill>
                  <a:srgbClr val="232333"/>
                </a:solidFill>
                <a:effectLst/>
                <a:latin typeface="Montserrat" panose="00000500000000000000" pitchFamily="2" charset="0"/>
              </a:rPr>
              <a:t>th</a:t>
            </a:r>
            <a:r>
              <a:rPr lang="en-US" sz="3300" b="1" i="0">
                <a:solidFill>
                  <a:srgbClr val="232333"/>
                </a:solidFill>
                <a:effectLst/>
                <a:latin typeface="Montserrat" panose="00000500000000000000" pitchFamily="2" charset="0"/>
              </a:rPr>
              <a:t> from 11am-12pm ET</a:t>
            </a:r>
          </a:p>
          <a:p>
            <a:pPr marL="0" indent="0">
              <a:spcBef>
                <a:spcPts val="600"/>
              </a:spcBef>
              <a:buNone/>
            </a:pPr>
            <a:endParaRPr lang="en-US" sz="3300">
              <a:solidFill>
                <a:srgbClr val="232333"/>
              </a:solidFill>
              <a:latin typeface="Montserrat" panose="00000500000000000000" pitchFamily="2" charset="0"/>
            </a:endParaRPr>
          </a:p>
          <a:p>
            <a:pPr marL="0" indent="0">
              <a:spcBef>
                <a:spcPts val="600"/>
              </a:spcBef>
              <a:buNone/>
            </a:pPr>
            <a:r>
              <a:rPr lang="en-US" sz="3300" b="1" i="0">
                <a:solidFill>
                  <a:srgbClr val="232333"/>
                </a:solidFill>
                <a:effectLst/>
                <a:latin typeface="Montserrat" panose="00000500000000000000" pitchFamily="2" charset="0"/>
              </a:rPr>
              <a:t>Scan to Register:</a:t>
            </a:r>
          </a:p>
          <a:p>
            <a:endParaRPr lang="en-US"/>
          </a:p>
        </p:txBody>
      </p:sp>
      <p:sp>
        <p:nvSpPr>
          <p:cNvPr id="11" name="Rectangle 10">
            <a:extLst>
              <a:ext uri="{FF2B5EF4-FFF2-40B4-BE49-F238E27FC236}">
                <a16:creationId xmlns:a16="http://schemas.microsoft.com/office/drawing/2014/main" id="{17261F67-DC49-412C-25CD-E574B15CF5F6}"/>
              </a:ext>
              <a:ext uri="{C183D7F6-B498-43B3-948B-1728B52AA6E4}">
                <adec:decorative xmlns:adec="http://schemas.microsoft.com/office/drawing/2017/decorative" val="1"/>
              </a:ext>
            </a:extLst>
          </p:cNvPr>
          <p:cNvSpPr/>
          <p:nvPr/>
        </p:nvSpPr>
        <p:spPr>
          <a:xfrm>
            <a:off x="3108960" y="4513007"/>
            <a:ext cx="1433543" cy="1480738"/>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R Code to Session 2">
            <a:extLst>
              <a:ext uri="{FF2B5EF4-FFF2-40B4-BE49-F238E27FC236}">
                <a16:creationId xmlns:a16="http://schemas.microsoft.com/office/drawing/2014/main" id="{93E49E9C-7F3D-52B2-0D09-2AF323071437}"/>
              </a:ext>
            </a:extLst>
          </p:cNvPr>
          <p:cNvPicPr>
            <a:picLocks noChangeAspect="1"/>
          </p:cNvPicPr>
          <p:nvPr/>
        </p:nvPicPr>
        <p:blipFill>
          <a:blip r:embed="rId2"/>
          <a:stretch>
            <a:fillRect/>
          </a:stretch>
        </p:blipFill>
        <p:spPr>
          <a:xfrm>
            <a:off x="3181352" y="4588934"/>
            <a:ext cx="1282766" cy="1320868"/>
          </a:xfrm>
          <a:prstGeom prst="rect">
            <a:avLst/>
          </a:prstGeom>
        </p:spPr>
      </p:pic>
      <p:cxnSp>
        <p:nvCxnSpPr>
          <p:cNvPr id="15" name="Straight Connector 14">
            <a:extLst>
              <a:ext uri="{FF2B5EF4-FFF2-40B4-BE49-F238E27FC236}">
                <a16:creationId xmlns:a16="http://schemas.microsoft.com/office/drawing/2014/main" id="{9E2A5079-3E4E-01CC-1938-58ACF6F8EC24}"/>
              </a:ext>
              <a:ext uri="{C183D7F6-B498-43B3-948B-1728B52AA6E4}">
                <adec:decorative xmlns:adec="http://schemas.microsoft.com/office/drawing/2017/decorative" val="1"/>
              </a:ext>
            </a:extLst>
          </p:cNvPr>
          <p:cNvCxnSpPr/>
          <p:nvPr/>
        </p:nvCxnSpPr>
        <p:spPr>
          <a:xfrm>
            <a:off x="6249379" y="1917289"/>
            <a:ext cx="0" cy="3103061"/>
          </a:xfrm>
          <a:prstGeom prst="line">
            <a:avLst/>
          </a:prstGeom>
          <a:ln w="28575">
            <a:solidFill>
              <a:srgbClr val="1B0B6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A640160-3CFC-0A8A-D4D6-2AC039FEF043}"/>
              </a:ext>
            </a:extLst>
          </p:cNvPr>
          <p:cNvSpPr>
            <a:spLocks noGrp="1"/>
          </p:cNvSpPr>
          <p:nvPr>
            <p:ph sz="half" idx="2"/>
          </p:nvPr>
        </p:nvSpPr>
        <p:spPr>
          <a:xfrm>
            <a:off x="6604062" y="1686832"/>
            <a:ext cx="5181600" cy="4351338"/>
          </a:xfrm>
        </p:spPr>
        <p:txBody>
          <a:bodyPr>
            <a:normAutofit fontScale="55000" lnSpcReduction="20000"/>
          </a:bodyPr>
          <a:lstStyle/>
          <a:p>
            <a:pPr marL="0" indent="0">
              <a:buNone/>
            </a:pPr>
            <a:r>
              <a:rPr lang="en-US" sz="3800" b="1" dirty="0">
                <a:solidFill>
                  <a:schemeClr val="tx1"/>
                </a:solidFill>
                <a:latin typeface="Montserrat" panose="00000500000000000000" pitchFamily="2" charset="0"/>
              </a:rPr>
              <a:t>Capstone for </a:t>
            </a:r>
            <a:r>
              <a:rPr lang="en-US" sz="3800" b="1" i="0" dirty="0">
                <a:solidFill>
                  <a:schemeClr val="tx1"/>
                </a:solidFill>
                <a:effectLst/>
                <a:latin typeface="Montserrat" panose="00000500000000000000" pitchFamily="2" charset="0"/>
              </a:rPr>
              <a:t>ATRs and BSRs: Collaborating to Expand Registered Apprenticeship</a:t>
            </a:r>
          </a:p>
          <a:p>
            <a:pPr marL="0" indent="0">
              <a:buNone/>
            </a:pPr>
            <a:endParaRPr lang="en-US" sz="900" b="1" i="0" dirty="0">
              <a:solidFill>
                <a:schemeClr val="tx1"/>
              </a:solidFill>
              <a:effectLst/>
              <a:latin typeface="Montserrat" panose="00000500000000000000" pitchFamily="2" charset="0"/>
            </a:endParaRPr>
          </a:p>
          <a:p>
            <a:pPr>
              <a:spcBef>
                <a:spcPts val="1200"/>
              </a:spcBef>
            </a:pPr>
            <a:r>
              <a:rPr lang="en-US" sz="3300" dirty="0">
                <a:solidFill>
                  <a:srgbClr val="232333"/>
                </a:solidFill>
                <a:latin typeface="Montserrat" panose="00000500000000000000" pitchFamily="2" charset="0"/>
              </a:rPr>
              <a:t>I</a:t>
            </a:r>
            <a:r>
              <a:rPr lang="en-US" sz="3300" b="0" i="0" dirty="0">
                <a:solidFill>
                  <a:srgbClr val="232333"/>
                </a:solidFill>
                <a:effectLst/>
                <a:latin typeface="Montserrat" panose="00000500000000000000" pitchFamily="2" charset="0"/>
              </a:rPr>
              <a:t>nteractive learning from workforce experts</a:t>
            </a:r>
          </a:p>
          <a:p>
            <a:pPr>
              <a:spcBef>
                <a:spcPts val="600"/>
              </a:spcBef>
            </a:pPr>
            <a:r>
              <a:rPr lang="en-US" sz="3300" b="0" i="0" dirty="0">
                <a:solidFill>
                  <a:srgbClr val="232333"/>
                </a:solidFill>
                <a:effectLst/>
                <a:latin typeface="Montserrat" panose="00000500000000000000" pitchFamily="2" charset="0"/>
              </a:rPr>
              <a:t>Effective ATR and BSR partnerships</a:t>
            </a:r>
          </a:p>
          <a:p>
            <a:pPr>
              <a:spcBef>
                <a:spcPts val="600"/>
              </a:spcBef>
            </a:pPr>
            <a:r>
              <a:rPr lang="en-US" sz="3300" b="0" i="0" dirty="0">
                <a:solidFill>
                  <a:srgbClr val="232333"/>
                </a:solidFill>
                <a:effectLst/>
                <a:latin typeface="Montserrat" panose="00000500000000000000" pitchFamily="2" charset="0"/>
              </a:rPr>
              <a:t>Implement training at the local level</a:t>
            </a:r>
          </a:p>
          <a:p>
            <a:pPr marL="0" indent="0">
              <a:buNone/>
            </a:pPr>
            <a:endParaRPr lang="en-US" dirty="0">
              <a:solidFill>
                <a:srgbClr val="232333"/>
              </a:solidFill>
              <a:latin typeface="Montserrat" panose="00000500000000000000" pitchFamily="2" charset="0"/>
            </a:endParaRPr>
          </a:p>
          <a:p>
            <a:pPr marL="0" indent="0">
              <a:buNone/>
            </a:pPr>
            <a:endParaRPr lang="en-US" sz="900" dirty="0">
              <a:solidFill>
                <a:srgbClr val="232333"/>
              </a:solidFill>
              <a:latin typeface="Montserrat" panose="00000500000000000000" pitchFamily="2" charset="0"/>
            </a:endParaRPr>
          </a:p>
          <a:p>
            <a:pPr marL="0" indent="0" algn="ctr">
              <a:buNone/>
            </a:pPr>
            <a:r>
              <a:rPr lang="en-US" sz="3300" b="1" dirty="0">
                <a:solidFill>
                  <a:srgbClr val="232333"/>
                </a:solidFill>
                <a:latin typeface="Montserrat" panose="00000500000000000000" pitchFamily="2" charset="0"/>
              </a:rPr>
              <a:t>June 13</a:t>
            </a:r>
            <a:r>
              <a:rPr lang="en-US" sz="3300" b="1" baseline="30000" dirty="0">
                <a:solidFill>
                  <a:srgbClr val="232333"/>
                </a:solidFill>
                <a:latin typeface="Montserrat" panose="00000500000000000000" pitchFamily="2" charset="0"/>
              </a:rPr>
              <a:t>th</a:t>
            </a:r>
            <a:r>
              <a:rPr lang="en-US" sz="3300" b="1" dirty="0">
                <a:solidFill>
                  <a:srgbClr val="232333"/>
                </a:solidFill>
                <a:latin typeface="Montserrat" panose="00000500000000000000" pitchFamily="2" charset="0"/>
              </a:rPr>
              <a:t> from 11am-12:30pm ET</a:t>
            </a:r>
          </a:p>
          <a:p>
            <a:pPr marL="0" indent="0" algn="ctr">
              <a:buNone/>
            </a:pPr>
            <a:endParaRPr lang="en-US" sz="3300" b="1" dirty="0">
              <a:solidFill>
                <a:srgbClr val="232333"/>
              </a:solidFill>
              <a:latin typeface="Montserrat" panose="00000500000000000000" pitchFamily="2" charset="0"/>
            </a:endParaRPr>
          </a:p>
          <a:p>
            <a:pPr marL="0" indent="0">
              <a:buNone/>
            </a:pPr>
            <a:r>
              <a:rPr lang="en-US" sz="3300" b="1" i="0" dirty="0">
                <a:solidFill>
                  <a:srgbClr val="232333"/>
                </a:solidFill>
                <a:effectLst/>
                <a:latin typeface="Montserrat" panose="00000500000000000000" pitchFamily="2" charset="0"/>
              </a:rPr>
              <a:t>Scan to Register:</a:t>
            </a:r>
          </a:p>
        </p:txBody>
      </p:sp>
      <p:sp>
        <p:nvSpPr>
          <p:cNvPr id="12" name="Rectangle 11">
            <a:extLst>
              <a:ext uri="{FF2B5EF4-FFF2-40B4-BE49-F238E27FC236}">
                <a16:creationId xmlns:a16="http://schemas.microsoft.com/office/drawing/2014/main" id="{5018B8CC-8A93-8DA3-6915-68B121550B39}"/>
              </a:ext>
              <a:ext uri="{C183D7F6-B498-43B3-948B-1728B52AA6E4}">
                <adec:decorative xmlns:adec="http://schemas.microsoft.com/office/drawing/2017/decorative" val="1"/>
              </a:ext>
            </a:extLst>
          </p:cNvPr>
          <p:cNvSpPr/>
          <p:nvPr/>
        </p:nvSpPr>
        <p:spPr>
          <a:xfrm>
            <a:off x="8996318" y="4515350"/>
            <a:ext cx="1433543" cy="1480738"/>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QR Code to Capstone">
            <a:extLst>
              <a:ext uri="{FF2B5EF4-FFF2-40B4-BE49-F238E27FC236}">
                <a16:creationId xmlns:a16="http://schemas.microsoft.com/office/drawing/2014/main" id="{D164DEA0-BEC3-FA08-88E9-6816AAF02FF6}"/>
              </a:ext>
            </a:extLst>
          </p:cNvPr>
          <p:cNvPicPr>
            <a:picLocks noChangeAspect="1"/>
          </p:cNvPicPr>
          <p:nvPr/>
        </p:nvPicPr>
        <p:blipFill>
          <a:blip r:embed="rId3"/>
          <a:stretch>
            <a:fillRect/>
          </a:stretch>
        </p:blipFill>
        <p:spPr>
          <a:xfrm>
            <a:off x="9055830" y="4588934"/>
            <a:ext cx="1314518" cy="1333569"/>
          </a:xfrm>
          <a:prstGeom prst="rect">
            <a:avLst/>
          </a:prstGeom>
        </p:spPr>
      </p:pic>
      <p:sp>
        <p:nvSpPr>
          <p:cNvPr id="13" name="Slide Number Placeholder 5">
            <a:extLst>
              <a:ext uri="{FF2B5EF4-FFF2-40B4-BE49-F238E27FC236}">
                <a16:creationId xmlns:a16="http://schemas.microsoft.com/office/drawing/2014/main" id="{D1607E52-2FF3-08FB-D8D7-23126B37D82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18405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A600A0-DD55-00A4-7C33-B3A024B3C928}"/>
              </a:ext>
            </a:extLst>
          </p:cNvPr>
          <p:cNvSpPr>
            <a:spLocks noGrp="1"/>
          </p:cNvSpPr>
          <p:nvPr>
            <p:ph type="title"/>
          </p:nvPr>
        </p:nvSpPr>
        <p:spPr/>
        <p:txBody>
          <a:bodyPr/>
          <a:lstStyle/>
          <a:p>
            <a:r>
              <a:rPr lang="en-US" dirty="0"/>
              <a:t>Become A Center Partner</a:t>
            </a:r>
          </a:p>
        </p:txBody>
      </p:sp>
      <p:sp>
        <p:nvSpPr>
          <p:cNvPr id="4" name="Text Placeholder 3">
            <a:extLst>
              <a:ext uri="{FF2B5EF4-FFF2-40B4-BE49-F238E27FC236}">
                <a16:creationId xmlns:a16="http://schemas.microsoft.com/office/drawing/2014/main" id="{B3DC2FFD-D998-6ACF-5FBF-6DDF2B666936}"/>
              </a:ext>
            </a:extLst>
          </p:cNvPr>
          <p:cNvSpPr>
            <a:spLocks noGrp="1"/>
          </p:cNvSpPr>
          <p:nvPr>
            <p:ph type="body" sz="quarter" idx="17"/>
          </p:nvPr>
        </p:nvSpPr>
        <p:spPr/>
        <p:txBody>
          <a:bodyPr/>
          <a:lstStyle/>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Receive</a:t>
            </a:r>
            <a:r>
              <a:rPr lang="en-US" sz="2800" dirty="0">
                <a:latin typeface="Montserrat" panose="00000500000000000000" pitchFamily="2" charset="0"/>
              </a:rPr>
              <a:t> no-cost expert TA,  </a:t>
            </a:r>
            <a:br>
              <a:rPr lang="en-US" sz="2800" dirty="0">
                <a:latin typeface="Montserrat" panose="00000500000000000000" pitchFamily="2" charset="0"/>
              </a:rPr>
            </a:br>
            <a:r>
              <a:rPr lang="en-US" sz="2800" dirty="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Network </a:t>
            </a:r>
            <a:r>
              <a:rPr lang="en-US" sz="2800" dirty="0">
                <a:latin typeface="Montserrat" panose="00000500000000000000" pitchFamily="2" charset="0"/>
              </a:rPr>
              <a:t>with potential </a:t>
            </a:r>
            <a:br>
              <a:rPr lang="en-US" sz="2800" dirty="0">
                <a:latin typeface="Montserrat" panose="00000500000000000000" pitchFamily="2" charset="0"/>
              </a:rPr>
            </a:br>
            <a:r>
              <a:rPr lang="en-US" sz="2800" dirty="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Be </a:t>
            </a:r>
            <a:r>
              <a:rPr lang="en-US" sz="2800" dirty="0">
                <a:latin typeface="Montserrat" panose="00000500000000000000" pitchFamily="2" charset="0"/>
              </a:rPr>
              <a:t>nationally recognized for </a:t>
            </a:r>
            <a:br>
              <a:rPr lang="en-US" sz="2800" dirty="0">
                <a:latin typeface="Montserrat" panose="00000500000000000000" pitchFamily="2" charset="0"/>
              </a:rPr>
            </a:br>
            <a:r>
              <a:rPr lang="en-US" sz="2800" dirty="0">
                <a:latin typeface="Montserrat" panose="00000500000000000000" pitchFamily="2" charset="0"/>
              </a:rPr>
              <a:t>your work</a:t>
            </a:r>
            <a:endParaRPr lang="en-US" sz="2800" dirty="0">
              <a:latin typeface="Montserrat" panose="00000500000000000000" pitchFamily="2" charset="0"/>
              <a:ea typeface="Raleway"/>
              <a:cs typeface="Raleway"/>
              <a:sym typeface="Raleway"/>
            </a:endParaRPr>
          </a:p>
          <a:p>
            <a:pPr marL="0" indent="0">
              <a:buNone/>
            </a:pPr>
            <a:endParaRPr lang="en-US" dirty="0"/>
          </a:p>
        </p:txBody>
      </p:sp>
      <p:sp>
        <p:nvSpPr>
          <p:cNvPr id="2" name="Text Placeholder 1">
            <a:extLst>
              <a:ext uri="{FF2B5EF4-FFF2-40B4-BE49-F238E27FC236}">
                <a16:creationId xmlns:a16="http://schemas.microsoft.com/office/drawing/2014/main" id="{AF607216-6FC9-652F-9ED4-A83F3F6167C2}"/>
              </a:ext>
            </a:extLst>
          </p:cNvPr>
          <p:cNvSpPr>
            <a:spLocks noGrp="1"/>
          </p:cNvSpPr>
          <p:nvPr>
            <p:ph type="body" sz="quarter" idx="16"/>
          </p:nvPr>
        </p:nvSpPr>
        <p:spPr/>
        <p:txBody>
          <a:bodyPr/>
          <a:lstStyle/>
          <a:p>
            <a:r>
              <a:rPr lang="en-US" dirty="0"/>
              <a:t>Scan for Partner Form</a:t>
            </a:r>
          </a:p>
        </p:txBody>
      </p:sp>
    </p:spTree>
    <p:extLst>
      <p:ext uri="{BB962C8B-B14F-4D97-AF65-F5344CB8AC3E}">
        <p14:creationId xmlns:p14="http://schemas.microsoft.com/office/powerpoint/2010/main" val="2519808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dolcoe.safalapps.com</a:t>
            </a:r>
          </a:p>
          <a:p>
            <a:endParaRPr lang="en-US"/>
          </a:p>
        </p:txBody>
      </p:sp>
      <p:sp>
        <p:nvSpPr>
          <p:cNvPr id="4" name="Slide Number Placeholder 5">
            <a:extLst>
              <a:ext uri="{FF2B5EF4-FFF2-40B4-BE49-F238E27FC236}">
                <a16:creationId xmlns:a16="http://schemas.microsoft.com/office/drawing/2014/main" id="{DBF8C6D4-4882-961A-4AF3-0978F23CF6B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ACF58-834D-0205-3037-28A0DB8F6F61}"/>
              </a:ext>
            </a:extLst>
          </p:cNvPr>
          <p:cNvSpPr>
            <a:spLocks noGrp="1"/>
          </p:cNvSpPr>
          <p:nvPr>
            <p:ph type="title"/>
          </p:nvPr>
        </p:nvSpPr>
        <p:spPr/>
        <p:txBody>
          <a:bodyPr/>
          <a:lstStyle/>
          <a:p>
            <a:r>
              <a:rPr lang="en-US" dirty="0"/>
              <a:t>Poll #1</a:t>
            </a:r>
          </a:p>
        </p:txBody>
      </p:sp>
      <p:sp>
        <p:nvSpPr>
          <p:cNvPr id="2" name="Content Placeholder 1">
            <a:extLst>
              <a:ext uri="{FF2B5EF4-FFF2-40B4-BE49-F238E27FC236}">
                <a16:creationId xmlns:a16="http://schemas.microsoft.com/office/drawing/2014/main" id="{D1D3149F-D8D2-709E-6B76-1FE839054C0D}"/>
              </a:ext>
            </a:extLst>
          </p:cNvPr>
          <p:cNvSpPr>
            <a:spLocks noGrp="1"/>
          </p:cNvSpPr>
          <p:nvPr>
            <p:ph sz="half" idx="1"/>
          </p:nvPr>
        </p:nvSpPr>
        <p:spPr>
          <a:xfrm>
            <a:off x="838200" y="1690688"/>
            <a:ext cx="7142019" cy="4351338"/>
          </a:xfrm>
        </p:spPr>
        <p:txBody>
          <a:bodyPr>
            <a:normAutofit/>
          </a:bodyPr>
          <a:lstStyle/>
          <a:p>
            <a:pPr marL="0" indent="0" algn="ctr">
              <a:spcAft>
                <a:spcPts val="1200"/>
              </a:spcAft>
              <a:buNone/>
            </a:pPr>
            <a:r>
              <a:rPr lang="en-US">
                <a:solidFill>
                  <a:schemeClr val="tx1"/>
                </a:solidFill>
              </a:rPr>
              <a:t>What is your role in the workforce system?</a:t>
            </a:r>
          </a:p>
          <a:p>
            <a:pPr lvl="1"/>
            <a:r>
              <a:rPr lang="en-US">
                <a:solidFill>
                  <a:schemeClr val="tx1"/>
                </a:solidFill>
              </a:rPr>
              <a:t>Business Service Representative (BSR)</a:t>
            </a:r>
          </a:p>
          <a:p>
            <a:pPr lvl="1"/>
            <a:r>
              <a:rPr lang="en-US">
                <a:solidFill>
                  <a:schemeClr val="tx1"/>
                </a:solidFill>
              </a:rPr>
              <a:t>Workforce staff that has some BSR responsibility</a:t>
            </a:r>
          </a:p>
          <a:p>
            <a:pPr lvl="1"/>
            <a:r>
              <a:rPr lang="en-US">
                <a:solidFill>
                  <a:schemeClr val="tx1"/>
                </a:solidFill>
              </a:rPr>
              <a:t>Workforce Manager/Administrator</a:t>
            </a:r>
          </a:p>
          <a:p>
            <a:pPr lvl="1"/>
            <a:r>
              <a:rPr lang="en-US">
                <a:solidFill>
                  <a:schemeClr val="tx1"/>
                </a:solidFill>
              </a:rPr>
              <a:t>Local Veterans Employment Representative (LVER)</a:t>
            </a:r>
          </a:p>
          <a:p>
            <a:pPr lvl="1"/>
            <a:r>
              <a:rPr lang="en-US">
                <a:solidFill>
                  <a:schemeClr val="tx1"/>
                </a:solidFill>
              </a:rPr>
              <a:t>Other</a:t>
            </a:r>
          </a:p>
        </p:txBody>
      </p:sp>
      <p:pic>
        <p:nvPicPr>
          <p:cNvPr id="7" name="Picture Placeholder 6" descr="Person holding out hand">
            <a:extLst>
              <a:ext uri="{FF2B5EF4-FFF2-40B4-BE49-F238E27FC236}">
                <a16:creationId xmlns:a16="http://schemas.microsoft.com/office/drawing/2014/main" id="{53FDD939-B1E5-AE66-69B6-BE230D8B805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p:blipFill>
        <p:spPr>
          <a:xfrm>
            <a:off x="8264237" y="1888715"/>
            <a:ext cx="2965981" cy="4091008"/>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6A5E558E-61CC-0B87-A757-86F911ACD4B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7025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Introduction: RA as a Critical Workforce Development Tool</a:t>
            </a:r>
          </a:p>
        </p:txBody>
      </p:sp>
      <p:pic>
        <p:nvPicPr>
          <p:cNvPr id="7" name="Content Placeholder 6" descr="Michael Qualter">
            <a:extLst>
              <a:ext uri="{FF2B5EF4-FFF2-40B4-BE49-F238E27FC236}">
                <a16:creationId xmlns:a16="http://schemas.microsoft.com/office/drawing/2014/main" id="{FC7C841A-1E3D-E7D2-7A32-D7FA51219AFE}"/>
              </a:ext>
            </a:extLst>
          </p:cNvPr>
          <p:cNvPicPr>
            <a:picLocks noGrp="1" noChangeAspect="1"/>
          </p:cNvPicPr>
          <p:nvPr>
            <p:ph sz="half" idx="2"/>
          </p:nvPr>
        </p:nvPicPr>
        <p:blipFill>
          <a:blip r:embed="rId3"/>
          <a:stretch>
            <a:fillRect/>
          </a:stretch>
        </p:blipFill>
        <p:spPr>
          <a:xfrm>
            <a:off x="1328043" y="2664550"/>
            <a:ext cx="2933851" cy="2673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lstStyle/>
          <a:p>
            <a:pPr marL="0" indent="0">
              <a:buNone/>
            </a:pPr>
            <a:r>
              <a:rPr lang="en-US" sz="3600" b="1">
                <a:solidFill>
                  <a:srgbClr val="0D274D"/>
                </a:solidFill>
                <a:latin typeface="Montserrat" panose="00000500000000000000" pitchFamily="2" charset="0"/>
              </a:rPr>
              <a:t>Michael </a:t>
            </a:r>
            <a:r>
              <a:rPr lang="en-US" sz="3600" b="1" err="1">
                <a:solidFill>
                  <a:srgbClr val="0D274D"/>
                </a:solidFill>
                <a:latin typeface="Montserrat" panose="00000500000000000000" pitchFamily="2" charset="0"/>
              </a:rPr>
              <a:t>Qualter</a:t>
            </a:r>
            <a:endParaRPr lang="en-US" sz="3600" b="1">
              <a:solidFill>
                <a:srgbClr val="0D274D"/>
              </a:solidFill>
              <a:latin typeface="Montserrat" panose="00000500000000000000" pitchFamily="2" charset="0"/>
            </a:endParaRPr>
          </a:p>
          <a:p>
            <a:pPr marL="0" indent="0">
              <a:buNone/>
            </a:pPr>
            <a:r>
              <a:rPr lang="en-US" sz="2400">
                <a:solidFill>
                  <a:srgbClr val="0D274D"/>
                </a:solidFill>
                <a:latin typeface="Montserrat"/>
                <a:ea typeface="Roboto"/>
              </a:rPr>
              <a:t>Deputy Administrator</a:t>
            </a:r>
          </a:p>
          <a:p>
            <a:pPr marL="0" indent="0">
              <a:buNone/>
            </a:pPr>
            <a:r>
              <a:rPr lang="en-US" sz="2400">
                <a:solidFill>
                  <a:srgbClr val="0D274D"/>
                </a:solidFill>
                <a:latin typeface="Montserrat"/>
                <a:ea typeface="Roboto"/>
              </a:rPr>
              <a:t>Office of Apprenticeship</a:t>
            </a:r>
          </a:p>
          <a:p>
            <a:pPr marL="0" indent="0">
              <a:buNone/>
            </a:pPr>
            <a:r>
              <a:rPr lang="en-US" sz="2400">
                <a:solidFill>
                  <a:srgbClr val="0D274D"/>
                </a:solidFill>
                <a:latin typeface="Montserrat"/>
                <a:ea typeface="Roboto"/>
              </a:rPr>
              <a:t>U.S. Department of Labor</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8124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Registered Apprenticeship Basics</a:t>
            </a:r>
          </a:p>
        </p:txBody>
      </p:sp>
      <p:pic>
        <p:nvPicPr>
          <p:cNvPr id="8" name="Picture 7" descr="Jeffrey Smith">
            <a:extLst>
              <a:ext uri="{FF2B5EF4-FFF2-40B4-BE49-F238E27FC236}">
                <a16:creationId xmlns:a16="http://schemas.microsoft.com/office/drawing/2014/main" id="{34B02E71-FF40-B404-AAF5-D1272F6431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28232" y="2766789"/>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normAutofit lnSpcReduction="10000"/>
          </a:bodyPr>
          <a:lstStyle/>
          <a:p>
            <a:pPr marL="0" indent="0">
              <a:buNone/>
            </a:pPr>
            <a:r>
              <a:rPr lang="en-US" sz="3600" b="1">
                <a:solidFill>
                  <a:srgbClr val="0D274D"/>
                </a:solidFill>
                <a:latin typeface="Montserrat" panose="00000500000000000000" pitchFamily="2" charset="0"/>
              </a:rPr>
              <a:t>Jeff Smith</a:t>
            </a:r>
          </a:p>
          <a:p>
            <a:pPr marL="0" indent="0">
              <a:buNone/>
            </a:pPr>
            <a:r>
              <a:rPr lang="en-US" sz="2400">
                <a:solidFill>
                  <a:srgbClr val="0D274D"/>
                </a:solidFill>
                <a:latin typeface="Montserrat"/>
                <a:ea typeface="Roboto"/>
              </a:rPr>
              <a:t>Workforce Liaison / Program Analyst</a:t>
            </a:r>
          </a:p>
          <a:p>
            <a:pPr marL="0" indent="0">
              <a:buNone/>
            </a:pPr>
            <a:r>
              <a:rPr lang="en-US" sz="2400">
                <a:solidFill>
                  <a:srgbClr val="0D274D"/>
                </a:solidFill>
                <a:latin typeface="Montserrat"/>
                <a:ea typeface="Roboto"/>
              </a:rPr>
              <a:t>Office of Apprenticeship</a:t>
            </a:r>
          </a:p>
          <a:p>
            <a:pPr marL="0" indent="0">
              <a:buNone/>
            </a:pPr>
            <a:r>
              <a:rPr lang="en-US" sz="2400">
                <a:solidFill>
                  <a:srgbClr val="0D274D"/>
                </a:solidFill>
                <a:latin typeface="Montserrat"/>
                <a:ea typeface="Roboto"/>
              </a:rPr>
              <a:t>U.S Department of Labor</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7800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48C68-5E11-3508-FD7C-BD79BCC93D8B}"/>
              </a:ext>
            </a:extLst>
          </p:cNvPr>
          <p:cNvSpPr>
            <a:spLocks noGrp="1"/>
          </p:cNvSpPr>
          <p:nvPr>
            <p:ph type="title"/>
          </p:nvPr>
        </p:nvSpPr>
        <p:spPr/>
        <p:txBody>
          <a:bodyPr/>
          <a:lstStyle/>
          <a:p>
            <a:r>
              <a:rPr lang="en-US" b="1" dirty="0">
                <a:solidFill>
                  <a:schemeClr val="accent2"/>
                </a:solidFill>
              </a:rPr>
              <a:t>ABOUT</a:t>
            </a:r>
            <a:r>
              <a:rPr lang="en-US" dirty="0"/>
              <a:t> US</a:t>
            </a:r>
          </a:p>
        </p:txBody>
      </p:sp>
      <p:sp>
        <p:nvSpPr>
          <p:cNvPr id="30" name="Rectangle 29">
            <a:extLst>
              <a:ext uri="{FF2B5EF4-FFF2-40B4-BE49-F238E27FC236}">
                <a16:creationId xmlns:a16="http://schemas.microsoft.com/office/drawing/2014/main" id="{902C2DD2-B93B-ADAC-CA81-F9CEEE8E8ECE}"/>
              </a:ext>
              <a:ext uri="{C183D7F6-B498-43B3-948B-1728B52AA6E4}">
                <adec:decorative xmlns:adec="http://schemas.microsoft.com/office/drawing/2017/decorative" val="1"/>
              </a:ext>
            </a:extLst>
          </p:cNvPr>
          <p:cNvSpPr/>
          <p:nvPr/>
        </p:nvSpPr>
        <p:spPr>
          <a:xfrm>
            <a:off x="852807" y="1550343"/>
            <a:ext cx="10827864" cy="1574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33" eaLnBrk="0" fontAlgn="base" hangingPunct="0">
              <a:spcBef>
                <a:spcPct val="0"/>
              </a:spcBef>
              <a:spcAft>
                <a:spcPct val="0"/>
              </a:spcAft>
            </a:pPr>
            <a:endParaRPr lang="en-US" sz="1799">
              <a:solidFill>
                <a:srgbClr val="FFFFFF"/>
              </a:solidFill>
              <a:latin typeface="Arial" panose="020B0604020202020204"/>
            </a:endParaRPr>
          </a:p>
        </p:txBody>
      </p:sp>
      <p:sp>
        <p:nvSpPr>
          <p:cNvPr id="31" name="Content Placeholder 30">
            <a:extLst>
              <a:ext uri="{FF2B5EF4-FFF2-40B4-BE49-F238E27FC236}">
                <a16:creationId xmlns:a16="http://schemas.microsoft.com/office/drawing/2014/main" id="{AF00849D-6FEA-0AAC-7C50-81163A39E5A4}"/>
              </a:ext>
            </a:extLst>
          </p:cNvPr>
          <p:cNvSpPr>
            <a:spLocks noGrp="1"/>
          </p:cNvSpPr>
          <p:nvPr>
            <p:ph sz="half" idx="16"/>
          </p:nvPr>
        </p:nvSpPr>
        <p:spPr>
          <a:xfrm>
            <a:off x="965369" y="1969564"/>
            <a:ext cx="1922727" cy="727380"/>
          </a:xfrm>
        </p:spPr>
        <p:txBody>
          <a:bodyPr>
            <a:normAutofit lnSpcReduction="10000"/>
          </a:bodyPr>
          <a:lstStyle/>
          <a:p>
            <a:pPr marL="0" marR="0" lvl="0" indent="0" algn="ctr" defTabSz="913333" rtl="0" eaLnBrk="0" fontAlgn="base" latinLnBrk="0" hangingPunct="0">
              <a:lnSpc>
                <a:spcPct val="100000"/>
              </a:lnSpc>
              <a:spcBef>
                <a:spcPct val="0"/>
              </a:spcBef>
              <a:spcAft>
                <a:spcPct val="0"/>
              </a:spcAft>
              <a:buClrTx/>
              <a:buSzTx/>
              <a:buFontTx/>
              <a:buNone/>
              <a:tabLst/>
              <a:defRPr/>
            </a:pPr>
            <a:r>
              <a:rPr kumimoji="0" lang="en-US" sz="2150" b="1" i="0" u="none" strike="noStrike" kern="1200" cap="none" spc="0" normalizeH="0" baseline="0" noProof="0">
                <a:ln>
                  <a:noFill/>
                </a:ln>
                <a:solidFill>
                  <a:srgbClr val="016375"/>
                </a:solidFill>
                <a:effectLst/>
                <a:uLnTx/>
                <a:uFillTx/>
                <a:latin typeface="Arial" panose="020B0604020202020204"/>
                <a:ea typeface="+mn-ea"/>
                <a:cs typeface="+mn-cs"/>
              </a:rPr>
              <a:t>FY 2023 FAST FACTS </a:t>
            </a:r>
            <a:endParaRPr kumimoji="0" lang="en-US" sz="2150" b="1" i="0" u="none" strike="noStrike" kern="1200" cap="none" spc="0" normalizeH="0" baseline="0" noProof="0">
              <a:ln>
                <a:noFill/>
              </a:ln>
              <a:solidFill>
                <a:srgbClr val="016375"/>
              </a:solidFill>
              <a:effectLst/>
              <a:uLnTx/>
              <a:uFillTx/>
              <a:latin typeface="Arial" panose="020B0604020202020204"/>
              <a:ea typeface="+mn-ea"/>
              <a:cs typeface="Arial"/>
            </a:endParaRPr>
          </a:p>
          <a:p>
            <a:endParaRPr lang="en-US"/>
          </a:p>
        </p:txBody>
      </p:sp>
      <p:grpSp>
        <p:nvGrpSpPr>
          <p:cNvPr id="34" name="Group 33">
            <a:extLst>
              <a:ext uri="{FF2B5EF4-FFF2-40B4-BE49-F238E27FC236}">
                <a16:creationId xmlns:a16="http://schemas.microsoft.com/office/drawing/2014/main" id="{E7FCCBD7-55BA-E369-3C61-A7597567A19E}"/>
              </a:ext>
              <a:ext uri="{C183D7F6-B498-43B3-948B-1728B52AA6E4}">
                <adec:decorative xmlns:adec="http://schemas.microsoft.com/office/drawing/2017/decorative" val="1"/>
              </a:ext>
            </a:extLst>
          </p:cNvPr>
          <p:cNvGrpSpPr/>
          <p:nvPr/>
        </p:nvGrpSpPr>
        <p:grpSpPr>
          <a:xfrm>
            <a:off x="3033432" y="1800836"/>
            <a:ext cx="4232989" cy="1082691"/>
            <a:chOff x="4157619" y="1187472"/>
            <a:chExt cx="4482003" cy="1082973"/>
          </a:xfrm>
        </p:grpSpPr>
        <p:cxnSp>
          <p:nvCxnSpPr>
            <p:cNvPr id="6" name="Straight Connector 5">
              <a:extLst>
                <a:ext uri="{FF2B5EF4-FFF2-40B4-BE49-F238E27FC236}">
                  <a16:creationId xmlns:a16="http://schemas.microsoft.com/office/drawing/2014/main" id="{BEF994E2-261E-470B-AB64-AF2AC5CD8686}"/>
                </a:ext>
              </a:extLst>
            </p:cNvPr>
            <p:cNvCxnSpPr>
              <a:cxnSpLocks/>
            </p:cNvCxnSpPr>
            <p:nvPr/>
          </p:nvCxnSpPr>
          <p:spPr>
            <a:xfrm flipV="1">
              <a:off x="4157619" y="1195776"/>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25ECFA-EF59-69D7-4CA2-F271D5A3E7F3}"/>
                </a:ext>
              </a:extLst>
            </p:cNvPr>
            <p:cNvCxnSpPr>
              <a:cxnSpLocks/>
            </p:cNvCxnSpPr>
            <p:nvPr/>
          </p:nvCxnSpPr>
          <p:spPr>
            <a:xfrm flipV="1">
              <a:off x="6255857" y="1187472"/>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732033-269C-AAC3-7410-D396BDC52671}"/>
                </a:ext>
              </a:extLst>
            </p:cNvPr>
            <p:cNvCxnSpPr>
              <a:cxnSpLocks/>
            </p:cNvCxnSpPr>
            <p:nvPr/>
          </p:nvCxnSpPr>
          <p:spPr>
            <a:xfrm flipV="1">
              <a:off x="8639622" y="1196248"/>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Content Placeholder 24">
            <a:extLst>
              <a:ext uri="{FF2B5EF4-FFF2-40B4-BE49-F238E27FC236}">
                <a16:creationId xmlns:a16="http://schemas.microsoft.com/office/drawing/2014/main" id="{5C216BF6-ADB5-87D5-6BDF-A9E015CD727B}"/>
              </a:ext>
            </a:extLst>
          </p:cNvPr>
          <p:cNvSpPr>
            <a:spLocks noGrp="1"/>
          </p:cNvSpPr>
          <p:nvPr>
            <p:ph sz="half" idx="1"/>
          </p:nvPr>
        </p:nvSpPr>
        <p:spPr>
          <a:xfrm>
            <a:off x="3137921" y="1687231"/>
            <a:ext cx="2000783" cy="72738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50" b="1" i="0" u="none" strike="noStrike" kern="1200" cap="none" spc="0" normalizeH="0" baseline="0" noProof="0" dirty="0">
                <a:ln>
                  <a:noFill/>
                </a:ln>
                <a:solidFill>
                  <a:srgbClr val="FA5333"/>
                </a:solidFill>
                <a:effectLst/>
                <a:uLnTx/>
                <a:uFillTx/>
                <a:latin typeface="Arial" panose="020B0604020202020204"/>
                <a:ea typeface="+mn-ea"/>
                <a:cs typeface="+mn-cs"/>
              </a:rPr>
              <a:t>886K+</a:t>
            </a:r>
          </a:p>
        </p:txBody>
      </p:sp>
      <p:cxnSp>
        <p:nvCxnSpPr>
          <p:cNvPr id="18" name="Straight Connector 17">
            <a:extLst>
              <a:ext uri="{FF2B5EF4-FFF2-40B4-BE49-F238E27FC236}">
                <a16:creationId xmlns:a16="http://schemas.microsoft.com/office/drawing/2014/main" id="{09F67128-B6E2-5CFE-D63D-7F54FDBD34C4}"/>
              </a:ext>
              <a:ext uri="{C183D7F6-B498-43B3-948B-1728B52AA6E4}">
                <adec:decorative xmlns:adec="http://schemas.microsoft.com/office/drawing/2017/decorative" val="1"/>
              </a:ext>
            </a:extLst>
          </p:cNvPr>
          <p:cNvCxnSpPr>
            <a:cxnSpLocks/>
          </p:cNvCxnSpPr>
          <p:nvPr/>
        </p:nvCxnSpPr>
        <p:spPr>
          <a:xfrm>
            <a:off x="3654163"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6F2B70FD-98AC-ED9A-AF8A-6724A3C85A5A}"/>
              </a:ext>
            </a:extLst>
          </p:cNvPr>
          <p:cNvSpPr>
            <a:spLocks noGrp="1"/>
          </p:cNvSpPr>
          <p:nvPr>
            <p:ph sz="half" idx="17"/>
          </p:nvPr>
        </p:nvSpPr>
        <p:spPr>
          <a:xfrm>
            <a:off x="3066027" y="2579117"/>
            <a:ext cx="1942002" cy="41731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E5E5E"/>
                </a:solidFill>
                <a:effectLst/>
                <a:uLnTx/>
                <a:uFillTx/>
                <a:latin typeface="Arial" panose="020B0604020202020204" pitchFamily="34" charset="0"/>
                <a:ea typeface="+mn-ea"/>
                <a:cs typeface="Arial" panose="020B0604020202020204" pitchFamily="34" charset="0"/>
              </a:rPr>
              <a:t>Apprentices served</a:t>
            </a:r>
          </a:p>
        </p:txBody>
      </p:sp>
      <p:sp>
        <p:nvSpPr>
          <p:cNvPr id="33" name="Content Placeholder 32">
            <a:extLst>
              <a:ext uri="{FF2B5EF4-FFF2-40B4-BE49-F238E27FC236}">
                <a16:creationId xmlns:a16="http://schemas.microsoft.com/office/drawing/2014/main" id="{EC44312A-58C4-CACE-50C6-69D994A85225}"/>
              </a:ext>
            </a:extLst>
          </p:cNvPr>
          <p:cNvSpPr>
            <a:spLocks noGrp="1"/>
          </p:cNvSpPr>
          <p:nvPr>
            <p:ph sz="half" idx="18"/>
          </p:nvPr>
        </p:nvSpPr>
        <p:spPr>
          <a:xfrm>
            <a:off x="5278206" y="1674872"/>
            <a:ext cx="1619707" cy="72738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50" b="1" i="0" u="none" strike="noStrike" kern="1200" cap="none" spc="0" normalizeH="0" baseline="0" noProof="0" dirty="0">
                <a:ln>
                  <a:noFill/>
                </a:ln>
                <a:solidFill>
                  <a:srgbClr val="FA5333"/>
                </a:solidFill>
                <a:effectLst/>
                <a:uLnTx/>
                <a:uFillTx/>
                <a:latin typeface="Arial" panose="020B0604020202020204"/>
                <a:ea typeface="+mn-ea"/>
                <a:cs typeface="+mn-cs"/>
              </a:rPr>
              <a:t>25K+</a:t>
            </a:r>
          </a:p>
          <a:p>
            <a:endParaRPr lang="en-US" dirty="0"/>
          </a:p>
        </p:txBody>
      </p:sp>
      <p:cxnSp>
        <p:nvCxnSpPr>
          <p:cNvPr id="27" name="Straight Connector 26">
            <a:extLst>
              <a:ext uri="{FF2B5EF4-FFF2-40B4-BE49-F238E27FC236}">
                <a16:creationId xmlns:a16="http://schemas.microsoft.com/office/drawing/2014/main" id="{1F6101F5-2ECE-1BE4-7281-B038F32A7D49}"/>
              </a:ext>
              <a:ext uri="{C183D7F6-B498-43B3-948B-1728B52AA6E4}">
                <adec:decorative xmlns:adec="http://schemas.microsoft.com/office/drawing/2017/decorative" val="1"/>
              </a:ext>
            </a:extLst>
          </p:cNvPr>
          <p:cNvCxnSpPr>
            <a:cxnSpLocks/>
          </p:cNvCxnSpPr>
          <p:nvPr/>
        </p:nvCxnSpPr>
        <p:spPr>
          <a:xfrm>
            <a:off x="5700245"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5">
            <a:extLst>
              <a:ext uri="{FF2B5EF4-FFF2-40B4-BE49-F238E27FC236}">
                <a16:creationId xmlns:a16="http://schemas.microsoft.com/office/drawing/2014/main" id="{A128D633-B5C8-C56E-0665-109275B35FFD}"/>
              </a:ext>
            </a:extLst>
          </p:cNvPr>
          <p:cNvSpPr>
            <a:spLocks noGrp="1"/>
          </p:cNvSpPr>
          <p:nvPr>
            <p:ph sz="half" idx="2"/>
          </p:nvPr>
        </p:nvSpPr>
        <p:spPr>
          <a:xfrm>
            <a:off x="5146435" y="2483217"/>
            <a:ext cx="2187163" cy="727380"/>
          </a:xfrm>
        </p:spPr>
        <p:txBody>
          <a:bodyPr/>
          <a:lstStyle/>
          <a:p>
            <a:pPr lvl="0" fontAlgn="base">
              <a:lnSpc>
                <a:spcPct val="100000"/>
              </a:lnSpc>
              <a:spcBef>
                <a:spcPct val="0"/>
              </a:spcBef>
              <a:spcAft>
                <a:spcPct val="0"/>
              </a:spcAft>
              <a:defRPr/>
            </a:pPr>
            <a:r>
              <a:rPr lang="en-US" sz="1400" b="1" dirty="0">
                <a:solidFill>
                  <a:srgbClr val="5E5E5E"/>
                </a:solidFill>
                <a:latin typeface="Arial" panose="020B0604020202020204" pitchFamily="34" charset="0"/>
                <a:cs typeface="Arial" panose="020B0604020202020204" pitchFamily="34" charset="0"/>
              </a:rPr>
              <a:t>Active apprenticeship programs</a:t>
            </a:r>
          </a:p>
        </p:txBody>
      </p:sp>
      <p:sp>
        <p:nvSpPr>
          <p:cNvPr id="35" name="Content Placeholder 34">
            <a:extLst>
              <a:ext uri="{FF2B5EF4-FFF2-40B4-BE49-F238E27FC236}">
                <a16:creationId xmlns:a16="http://schemas.microsoft.com/office/drawing/2014/main" id="{6AE45D1A-1714-1ED8-6797-8923EAE9451D}"/>
              </a:ext>
            </a:extLst>
          </p:cNvPr>
          <p:cNvSpPr>
            <a:spLocks noGrp="1"/>
          </p:cNvSpPr>
          <p:nvPr>
            <p:ph sz="half" idx="19"/>
          </p:nvPr>
        </p:nvSpPr>
        <p:spPr>
          <a:xfrm>
            <a:off x="7350564" y="1707629"/>
            <a:ext cx="1788498" cy="713417"/>
          </a:xfrm>
        </p:spPr>
        <p:txBody>
          <a:bodyPr>
            <a:normAutofit fontScale="92500" lnSpcReduction="20000"/>
          </a:bodyPr>
          <a:lstStyle/>
          <a:p>
            <a:pPr lvl="0" fontAlgn="base">
              <a:lnSpc>
                <a:spcPct val="100000"/>
              </a:lnSpc>
              <a:spcBef>
                <a:spcPct val="0"/>
              </a:spcBef>
              <a:spcAft>
                <a:spcPct val="0"/>
              </a:spcAft>
            </a:pPr>
            <a:r>
              <a:rPr lang="en-US" sz="5100" b="1" dirty="0">
                <a:solidFill>
                  <a:srgbClr val="FA5333"/>
                </a:solidFill>
                <a:latin typeface="Arial" panose="020B0604020202020204"/>
                <a:cs typeface="Arial"/>
              </a:rPr>
              <a:t>7,454</a:t>
            </a:r>
          </a:p>
          <a:p>
            <a:endParaRPr lang="en-US" dirty="0"/>
          </a:p>
        </p:txBody>
      </p:sp>
      <p:cxnSp>
        <p:nvCxnSpPr>
          <p:cNvPr id="28" name="Straight Connector 27">
            <a:extLst>
              <a:ext uri="{FF2B5EF4-FFF2-40B4-BE49-F238E27FC236}">
                <a16:creationId xmlns:a16="http://schemas.microsoft.com/office/drawing/2014/main" id="{9B726C3C-49B1-B098-82F6-C7786FD484B0}"/>
              </a:ext>
              <a:ext uri="{C183D7F6-B498-43B3-948B-1728B52AA6E4}">
                <adec:decorative xmlns:adec="http://schemas.microsoft.com/office/drawing/2017/decorative" val="1"/>
              </a:ext>
            </a:extLst>
          </p:cNvPr>
          <p:cNvCxnSpPr>
            <a:cxnSpLocks/>
          </p:cNvCxnSpPr>
          <p:nvPr/>
        </p:nvCxnSpPr>
        <p:spPr>
          <a:xfrm>
            <a:off x="7787768" y="239553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37">
            <a:extLst>
              <a:ext uri="{FF2B5EF4-FFF2-40B4-BE49-F238E27FC236}">
                <a16:creationId xmlns:a16="http://schemas.microsoft.com/office/drawing/2014/main" id="{61BF7519-069D-6ACE-B4F8-8FC4EC45D560}"/>
              </a:ext>
            </a:extLst>
          </p:cNvPr>
          <p:cNvSpPr>
            <a:spLocks noGrp="1"/>
          </p:cNvSpPr>
          <p:nvPr>
            <p:ph sz="half" idx="22"/>
          </p:nvPr>
        </p:nvSpPr>
        <p:spPr>
          <a:xfrm>
            <a:off x="7296575" y="2465568"/>
            <a:ext cx="2187163" cy="727380"/>
          </a:xfrm>
        </p:spPr>
        <p:txBody>
          <a:bodyPr/>
          <a:lstStyle/>
          <a:p>
            <a:pPr lvl="0" fontAlgn="base">
              <a:lnSpc>
                <a:spcPct val="100000"/>
              </a:lnSpc>
              <a:spcBef>
                <a:spcPct val="0"/>
              </a:spcBef>
              <a:spcAft>
                <a:spcPct val="0"/>
              </a:spcAft>
            </a:pPr>
            <a:r>
              <a:rPr lang="en-US" sz="1400" b="1" dirty="0">
                <a:solidFill>
                  <a:srgbClr val="5E5E5E"/>
                </a:solidFill>
                <a:latin typeface="Arial"/>
                <a:cs typeface="Arial"/>
              </a:rPr>
              <a:t>New apprenticeship programs since 2021</a:t>
            </a:r>
            <a:endParaRPr lang="en-US" sz="1400" b="1" dirty="0">
              <a:solidFill>
                <a:srgbClr val="5E5E5E"/>
              </a:solidFill>
              <a:latin typeface="Arial" panose="020B0604020202020204" pitchFamily="34" charset="0"/>
              <a:cs typeface="Arial" panose="020B0604020202020204" pitchFamily="34" charset="0"/>
            </a:endParaRPr>
          </a:p>
          <a:p>
            <a:endParaRPr lang="en-US" dirty="0"/>
          </a:p>
        </p:txBody>
      </p:sp>
      <p:cxnSp>
        <p:nvCxnSpPr>
          <p:cNvPr id="2" name="Straight Connector 1">
            <a:extLst>
              <a:ext uri="{FF2B5EF4-FFF2-40B4-BE49-F238E27FC236}">
                <a16:creationId xmlns:a16="http://schemas.microsoft.com/office/drawing/2014/main" id="{771A5B60-408F-D590-0685-D9DB8A542C28}"/>
              </a:ext>
              <a:ext uri="{C183D7F6-B498-43B3-948B-1728B52AA6E4}">
                <adec:decorative xmlns:adec="http://schemas.microsoft.com/office/drawing/2017/decorative" val="1"/>
              </a:ext>
            </a:extLst>
          </p:cNvPr>
          <p:cNvCxnSpPr>
            <a:cxnSpLocks/>
          </p:cNvCxnSpPr>
          <p:nvPr/>
        </p:nvCxnSpPr>
        <p:spPr>
          <a:xfrm flipV="1">
            <a:off x="9201553" y="1858575"/>
            <a:ext cx="0" cy="10739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36">
            <a:extLst>
              <a:ext uri="{FF2B5EF4-FFF2-40B4-BE49-F238E27FC236}">
                <a16:creationId xmlns:a16="http://schemas.microsoft.com/office/drawing/2014/main" id="{08EE9406-E71D-AA8D-CEFF-1D8CD57206FF}"/>
              </a:ext>
            </a:extLst>
          </p:cNvPr>
          <p:cNvSpPr>
            <a:spLocks noGrp="1"/>
          </p:cNvSpPr>
          <p:nvPr>
            <p:ph sz="half" idx="21"/>
          </p:nvPr>
        </p:nvSpPr>
        <p:spPr>
          <a:xfrm>
            <a:off x="9206305" y="1674872"/>
            <a:ext cx="2282136" cy="693838"/>
          </a:xfrm>
        </p:spPr>
        <p:txBody>
          <a:bodyPr>
            <a:noAutofit/>
          </a:bodyPr>
          <a:lstStyle/>
          <a:p>
            <a:pPr lvl="0" algn="ctr" fontAlgn="base">
              <a:lnSpc>
                <a:spcPct val="100000"/>
              </a:lnSpc>
              <a:spcBef>
                <a:spcPct val="0"/>
              </a:spcBef>
              <a:spcAft>
                <a:spcPct val="0"/>
              </a:spcAft>
            </a:pPr>
            <a:r>
              <a:rPr lang="en-US" sz="4350" b="1" dirty="0">
                <a:solidFill>
                  <a:srgbClr val="FA5333"/>
                </a:solidFill>
                <a:latin typeface="Arial" panose="020B0604020202020204"/>
              </a:rPr>
              <a:t>85%</a:t>
            </a:r>
            <a:endParaRPr lang="en-US" sz="4350" b="1" dirty="0">
              <a:solidFill>
                <a:srgbClr val="FA5333"/>
              </a:solidFill>
              <a:latin typeface="Arial" panose="020B0604020202020204"/>
              <a:cs typeface="Arial" panose="020B0604020202020204"/>
            </a:endParaRPr>
          </a:p>
        </p:txBody>
      </p:sp>
      <p:cxnSp>
        <p:nvCxnSpPr>
          <p:cNvPr id="13" name="Straight Connector 12">
            <a:extLst>
              <a:ext uri="{FF2B5EF4-FFF2-40B4-BE49-F238E27FC236}">
                <a16:creationId xmlns:a16="http://schemas.microsoft.com/office/drawing/2014/main" id="{61A2206B-579D-76B4-FB96-F7F1396BE50C}"/>
              </a:ext>
              <a:ext uri="{C183D7F6-B498-43B3-948B-1728B52AA6E4}">
                <adec:decorative xmlns:adec="http://schemas.microsoft.com/office/drawing/2017/decorative" val="1"/>
              </a:ext>
            </a:extLst>
          </p:cNvPr>
          <p:cNvCxnSpPr>
            <a:cxnSpLocks/>
          </p:cNvCxnSpPr>
          <p:nvPr/>
        </p:nvCxnSpPr>
        <p:spPr>
          <a:xfrm>
            <a:off x="9763095" y="2398246"/>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38">
            <a:extLst>
              <a:ext uri="{FF2B5EF4-FFF2-40B4-BE49-F238E27FC236}">
                <a16:creationId xmlns:a16="http://schemas.microsoft.com/office/drawing/2014/main" id="{5B344473-6221-ACAA-CC15-946950502A73}"/>
              </a:ext>
            </a:extLst>
          </p:cNvPr>
          <p:cNvSpPr>
            <a:spLocks noGrp="1"/>
          </p:cNvSpPr>
          <p:nvPr>
            <p:ph sz="half" idx="15"/>
          </p:nvPr>
        </p:nvSpPr>
        <p:spPr>
          <a:xfrm>
            <a:off x="9227861" y="2494892"/>
            <a:ext cx="2519238" cy="727380"/>
          </a:xfrm>
        </p:spPr>
        <p:txBody>
          <a:bodyPr/>
          <a:lstStyle/>
          <a:p>
            <a:pPr lvl="0" fontAlgn="base">
              <a:lnSpc>
                <a:spcPct val="100000"/>
              </a:lnSpc>
              <a:spcBef>
                <a:spcPct val="0"/>
              </a:spcBef>
              <a:spcAft>
                <a:spcPct val="0"/>
              </a:spcAft>
            </a:pPr>
            <a:r>
              <a:rPr lang="en-US" sz="1400" b="1" dirty="0">
                <a:solidFill>
                  <a:srgbClr val="5E5E5E"/>
                </a:solidFill>
                <a:latin typeface="Arial" panose="020B0604020202020204" pitchFamily="34" charset="0"/>
                <a:cs typeface="Arial" panose="020B0604020202020204" pitchFamily="34" charset="0"/>
              </a:rPr>
              <a:t>Growth of new apprentices over the past decade</a:t>
            </a:r>
          </a:p>
          <a:p>
            <a:endParaRPr lang="en-US" dirty="0"/>
          </a:p>
        </p:txBody>
      </p:sp>
      <p:pic>
        <p:nvPicPr>
          <p:cNvPr id="8" name="Picture 7">
            <a:extLst>
              <a:ext uri="{FF2B5EF4-FFF2-40B4-BE49-F238E27FC236}">
                <a16:creationId xmlns:a16="http://schemas.microsoft.com/office/drawing/2014/main" id="{6767BB43-F5BE-9F8E-6360-981495F8D94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392" b="11589"/>
          <a:stretch/>
        </p:blipFill>
        <p:spPr>
          <a:xfrm>
            <a:off x="899115" y="3119454"/>
            <a:ext cx="4706114" cy="2673012"/>
          </a:xfrm>
          <a:prstGeom prst="rect">
            <a:avLst/>
          </a:prstGeom>
        </p:spPr>
      </p:pic>
      <p:sp>
        <p:nvSpPr>
          <p:cNvPr id="36" name="Content Placeholder 35">
            <a:extLst>
              <a:ext uri="{FF2B5EF4-FFF2-40B4-BE49-F238E27FC236}">
                <a16:creationId xmlns:a16="http://schemas.microsoft.com/office/drawing/2014/main" id="{AEBABE6F-5B87-1280-0C2B-27094EB1682D}"/>
              </a:ext>
            </a:extLst>
          </p:cNvPr>
          <p:cNvSpPr>
            <a:spLocks noGrp="1"/>
          </p:cNvSpPr>
          <p:nvPr>
            <p:ph sz="half" idx="20"/>
          </p:nvPr>
        </p:nvSpPr>
        <p:spPr>
          <a:xfrm>
            <a:off x="5920333" y="3101600"/>
            <a:ext cx="5418860" cy="3608121"/>
          </a:xfrm>
        </p:spPr>
        <p:txBody>
          <a:bodyPr vert="horz" lIns="91440" tIns="45720" rIns="91440" bIns="45720" rtlCol="0" anchor="t">
            <a:normAutofit/>
          </a:bodyPr>
          <a:lstStyle/>
          <a:p>
            <a:pPr lvl="0" defTabSz="913333" eaLnBrk="0" fontAlgn="base" hangingPunct="0">
              <a:lnSpc>
                <a:spcPct val="120000"/>
              </a:lnSpc>
              <a:spcBef>
                <a:spcPct val="0"/>
              </a:spcBef>
              <a:spcAft>
                <a:spcPct val="0"/>
              </a:spcAft>
              <a:defRPr/>
            </a:pPr>
            <a:r>
              <a:rPr lang="en-US" sz="2600" b="1" dirty="0">
                <a:solidFill>
                  <a:srgbClr val="016375"/>
                </a:solidFill>
                <a:latin typeface="Arial"/>
                <a:cs typeface="Arial"/>
              </a:rPr>
              <a:t>OUR MISSION</a:t>
            </a:r>
            <a:endParaRPr lang="en-US" sz="2199" b="1" dirty="0">
              <a:solidFill>
                <a:srgbClr val="016375"/>
              </a:solidFill>
              <a:latin typeface="Arial"/>
              <a:cs typeface="Arial"/>
            </a:endParaRPr>
          </a:p>
          <a:p>
            <a:pPr defTabSz="913333" eaLnBrk="0" fontAlgn="base" hangingPunct="0">
              <a:lnSpc>
                <a:spcPct val="100000"/>
              </a:lnSpc>
              <a:spcBef>
                <a:spcPts val="600"/>
              </a:spcBef>
              <a:spcAft>
                <a:spcPct val="0"/>
              </a:spcAf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The </a:t>
            </a:r>
            <a:r>
              <a:rPr kumimoji="0" lang="en-US" sz="1950" b="1" i="0" u="none" strike="noStrike" kern="1200" cap="none" spc="0" normalizeH="0" baseline="0" noProof="0" dirty="0">
                <a:ln>
                  <a:noFill/>
                </a:ln>
                <a:solidFill>
                  <a:srgbClr val="016375"/>
                </a:solidFill>
                <a:effectLst/>
                <a:uLnTx/>
                <a:uFillTx/>
                <a:latin typeface="Arial"/>
                <a:ea typeface="+mn-ea"/>
                <a:cs typeface="Arial"/>
              </a:rPr>
              <a:t>U.S. Department of Labor’s Office of Apprenticeship</a:t>
            </a:r>
            <a:r>
              <a:rPr kumimoji="0" lang="en-US" sz="1950" b="0" i="0" u="none" strike="noStrike" kern="1200" cap="none" spc="0" normalizeH="0" baseline="0" noProof="0" dirty="0">
                <a:ln>
                  <a:noFill/>
                </a:ln>
                <a:solidFill>
                  <a:srgbClr val="016375"/>
                </a:solidFill>
                <a:effectLst/>
                <a:uLnTx/>
                <a:uFillTx/>
                <a:latin typeface="Arial"/>
                <a:ea typeface="+mn-ea"/>
                <a:cs typeface="Arial"/>
              </a:rPr>
              <a:t> </a:t>
            </a:r>
            <a:r>
              <a:rPr kumimoji="0" lang="en-US" sz="1950" b="0" i="0" u="none" strike="noStrike" kern="1200" cap="none" spc="0" normalizeH="0" baseline="0" noProof="0" dirty="0">
                <a:ln>
                  <a:noFill/>
                </a:ln>
                <a:solidFill>
                  <a:srgbClr val="000000"/>
                </a:solidFill>
                <a:effectLst/>
                <a:uLnTx/>
                <a:uFillTx/>
                <a:latin typeface="Arial"/>
                <a:ea typeface="+mn-ea"/>
                <a:cs typeface="Arial"/>
              </a:rPr>
              <a:t>promotes and oversees quality, accessible Registered Apprenticeship opportunities for workers seeking higher-skilled, higher-paying jobs and engages employers seeking to build a qualified workforce. </a:t>
            </a:r>
            <a:endParaRPr kumimoji="0" lang="en-US" sz="1999"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3333" rtl="0" eaLnBrk="0" fontAlgn="base" latinLnBrk="0" hangingPunct="0">
              <a:lnSpc>
                <a:spcPct val="120000"/>
              </a:lnSpc>
              <a:spcBef>
                <a:spcPts val="600"/>
              </a:spcBef>
              <a:spcAft>
                <a:spcPct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Learn more at our </a:t>
            </a:r>
            <a:r>
              <a:rPr kumimoji="0" lang="en-US" sz="1950" b="0" i="0" u="none" strike="noStrike" kern="1200" cap="none" spc="0" normalizeH="0" baseline="0" noProof="0" dirty="0">
                <a:ln>
                  <a:noFill/>
                </a:ln>
                <a:solidFill>
                  <a:srgbClr val="000000"/>
                </a:solidFill>
                <a:effectLst/>
                <a:uLnTx/>
                <a:uFillTx/>
                <a:latin typeface="Arial"/>
                <a:ea typeface="+mn-ea"/>
                <a:cs typeface="Arial"/>
                <a:hlinkClick r:id="rId4"/>
              </a:rPr>
              <a:t>About Us fact sheet</a:t>
            </a:r>
            <a:endParaRPr lang="en-US" sz="1950" b="0" i="0" u="none" strike="noStrike" kern="1200" cap="none" spc="0" normalizeH="0" baseline="0" noProof="0" dirty="0">
              <a:ln>
                <a:noFill/>
              </a:ln>
              <a:solidFill>
                <a:srgbClr val="000000"/>
              </a:solidFill>
              <a:effectLst/>
              <a:uLnTx/>
              <a:uFillTx/>
              <a:latin typeface="Arial"/>
              <a:cs typeface="Arial"/>
              <a:hlinkClick r:id="rId4"/>
            </a:endParaRPr>
          </a:p>
          <a:p>
            <a:endParaRPr lang="en-US" dirty="0"/>
          </a:p>
        </p:txBody>
      </p:sp>
      <p:sp>
        <p:nvSpPr>
          <p:cNvPr id="40" name="Slide Number Placeholder 5">
            <a:extLst>
              <a:ext uri="{FF2B5EF4-FFF2-40B4-BE49-F238E27FC236}">
                <a16:creationId xmlns:a16="http://schemas.microsoft.com/office/drawing/2014/main" id="{484B97CE-487F-FA3A-EF4A-A1C26C0BB6E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5651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085C-2550-EDE4-038C-7A34315F81FF}"/>
              </a:ext>
            </a:extLst>
          </p:cNvPr>
          <p:cNvSpPr>
            <a:spLocks noGrp="1"/>
          </p:cNvSpPr>
          <p:nvPr>
            <p:ph type="title"/>
          </p:nvPr>
        </p:nvSpPr>
        <p:spPr>
          <a:xfrm>
            <a:off x="581192" y="705124"/>
            <a:ext cx="11029616" cy="906376"/>
          </a:xfrm>
        </p:spPr>
        <p:txBody>
          <a:bodyPr>
            <a:normAutofit fontScale="90000"/>
          </a:bodyPr>
          <a:lstStyle/>
          <a:p>
            <a:r>
              <a:rPr lang="en-US" dirty="0">
                <a:latin typeface="Montserrat Medium" panose="00000600000000000000" pitchFamily="2" charset="0"/>
                <a:cs typeface="Segoe UI" panose="020B0502040204020203" pitchFamily="34" charset="0"/>
              </a:rPr>
              <a:t>Core Components of Registered Apprenticeship</a:t>
            </a:r>
            <a:endParaRPr lang="en-US" dirty="0">
              <a:latin typeface="Montserrat Medium" panose="00000600000000000000" pitchFamily="2" charset="0"/>
            </a:endParaRPr>
          </a:p>
        </p:txBody>
      </p:sp>
      <p:sp>
        <p:nvSpPr>
          <p:cNvPr id="16" name="Content Placeholder 15" descr="Industry Led&#10;">
            <a:extLst>
              <a:ext uri="{FF2B5EF4-FFF2-40B4-BE49-F238E27FC236}">
                <a16:creationId xmlns:a16="http://schemas.microsoft.com/office/drawing/2014/main" id="{06218E3A-F78B-812C-2F49-537F99A09090}"/>
              </a:ext>
            </a:extLst>
          </p:cNvPr>
          <p:cNvSpPr>
            <a:spLocks noGrp="1"/>
          </p:cNvSpPr>
          <p:nvPr>
            <p:ph sz="half" idx="1"/>
          </p:nvPr>
        </p:nvSpPr>
        <p:spPr>
          <a:xfrm>
            <a:off x="838200" y="1825626"/>
            <a:ext cx="1838093" cy="586578"/>
          </a:xfrm>
        </p:spPr>
        <p:txBody>
          <a:bodyPr>
            <a:normAutofit/>
          </a:bodyPr>
          <a:lstStyle/>
          <a:p>
            <a:pPr lvl="0"/>
            <a:r>
              <a:rPr lang="en-US" sz="1400" b="1" i="0" u="none" dirty="0">
                <a:latin typeface="Montserrat Medium" panose="00000600000000000000" pitchFamily="2" charset="0"/>
              </a:rPr>
              <a:t>Industry Led</a:t>
            </a:r>
            <a:endParaRPr lang="en-US" sz="1400" dirty="0">
              <a:latin typeface="Montserrat Medium" panose="00000600000000000000" pitchFamily="2" charset="0"/>
            </a:endParaRPr>
          </a:p>
        </p:txBody>
      </p:sp>
      <p:sp>
        <p:nvSpPr>
          <p:cNvPr id="17" name="Content Placeholder 16" descr="Programs are industry-vetted and approved to ensure alignment with industry standards and apprentices are trained for highly skilled, high-demand occupations.&#10;">
            <a:extLst>
              <a:ext uri="{FF2B5EF4-FFF2-40B4-BE49-F238E27FC236}">
                <a16:creationId xmlns:a16="http://schemas.microsoft.com/office/drawing/2014/main" id="{7F92B1CC-36CB-1477-9698-D0507A4AD053}"/>
              </a:ext>
            </a:extLst>
          </p:cNvPr>
          <p:cNvSpPr>
            <a:spLocks noGrp="1"/>
          </p:cNvSpPr>
          <p:nvPr>
            <p:ph sz="half" idx="2"/>
          </p:nvPr>
        </p:nvSpPr>
        <p:spPr>
          <a:xfrm>
            <a:off x="3642732" y="1825626"/>
            <a:ext cx="7691903" cy="586578"/>
          </a:xfrm>
        </p:spPr>
        <p:txBody>
          <a:bodyPr>
            <a:noAutofit/>
          </a:bodyPr>
          <a:lstStyle/>
          <a:p>
            <a:pPr marL="0" lvl="0" indent="0">
              <a:buNone/>
            </a:pPr>
            <a:r>
              <a:rPr lang="en-US" sz="1100" b="0" i="0" u="none" dirty="0">
                <a:latin typeface="Montserrat Medium" panose="00000600000000000000" pitchFamily="2" charset="0"/>
              </a:rPr>
              <a:t>Programs are industry-vetted and approved to ensure alignment with industry standards and apprentices are trained for highly skilled, high-demand occupations.</a:t>
            </a:r>
            <a:endParaRPr lang="en-US" sz="1100" dirty="0">
              <a:latin typeface="Montserrat Medium" panose="00000600000000000000" pitchFamily="2" charset="0"/>
            </a:endParaRPr>
          </a:p>
        </p:txBody>
      </p:sp>
      <p:cxnSp>
        <p:nvCxnSpPr>
          <p:cNvPr id="29" name="Straight Connector 28">
            <a:extLst>
              <a:ext uri="{FF2B5EF4-FFF2-40B4-BE49-F238E27FC236}">
                <a16:creationId xmlns:a16="http://schemas.microsoft.com/office/drawing/2014/main" id="{3ECB09C0-8E73-6600-0D28-8521CDFD51AF}"/>
              </a:ext>
              <a:ext uri="{C183D7F6-B498-43B3-948B-1728B52AA6E4}">
                <adec:decorative xmlns:adec="http://schemas.microsoft.com/office/drawing/2017/decorative" val="1"/>
              </a:ext>
            </a:extLst>
          </p:cNvPr>
          <p:cNvCxnSpPr>
            <a:cxnSpLocks/>
          </p:cNvCxnSpPr>
          <p:nvPr/>
        </p:nvCxnSpPr>
        <p:spPr>
          <a:xfrm>
            <a:off x="581192" y="2432623"/>
            <a:ext cx="11029616" cy="15475"/>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18" descr="Paid Job&#10;">
            <a:extLst>
              <a:ext uri="{FF2B5EF4-FFF2-40B4-BE49-F238E27FC236}">
                <a16:creationId xmlns:a16="http://schemas.microsoft.com/office/drawing/2014/main" id="{D513B92D-742B-6106-EEDB-13E391D0013F}"/>
              </a:ext>
            </a:extLst>
          </p:cNvPr>
          <p:cNvSpPr>
            <a:spLocks noGrp="1"/>
          </p:cNvSpPr>
          <p:nvPr>
            <p:ph sz="half" idx="14"/>
          </p:nvPr>
        </p:nvSpPr>
        <p:spPr>
          <a:xfrm>
            <a:off x="838200" y="2531455"/>
            <a:ext cx="5181600" cy="586578"/>
          </a:xfrm>
        </p:spPr>
        <p:txBody>
          <a:bodyPr/>
          <a:lstStyle/>
          <a:p>
            <a:r>
              <a:rPr lang="en-US" sz="1400" b="1" dirty="0">
                <a:latin typeface="Montserrat Medium" panose="00000600000000000000" pitchFamily="2" charset="0"/>
              </a:rPr>
              <a:t>Paid Job</a:t>
            </a:r>
          </a:p>
        </p:txBody>
      </p:sp>
      <p:sp>
        <p:nvSpPr>
          <p:cNvPr id="18" name="Content Placeholder 17" descr="Apprenticeships are jobs! Apprentices earn progressive wage increases as their skills and productivity increase.&#10;">
            <a:extLst>
              <a:ext uri="{FF2B5EF4-FFF2-40B4-BE49-F238E27FC236}">
                <a16:creationId xmlns:a16="http://schemas.microsoft.com/office/drawing/2014/main" id="{D2D80171-4DA6-543C-0300-8E072683DC36}"/>
              </a:ext>
            </a:extLst>
          </p:cNvPr>
          <p:cNvSpPr>
            <a:spLocks noGrp="1"/>
          </p:cNvSpPr>
          <p:nvPr>
            <p:ph sz="half" idx="13"/>
          </p:nvPr>
        </p:nvSpPr>
        <p:spPr>
          <a:xfrm>
            <a:off x="3642732" y="2527079"/>
            <a:ext cx="7610128" cy="586578"/>
          </a:xfrm>
        </p:spPr>
        <p:txBody>
          <a:bodyPr>
            <a:normAutofit/>
          </a:bodyPr>
          <a:lstStyle/>
          <a:p>
            <a:pPr lvl="0"/>
            <a:r>
              <a:rPr lang="en-US" sz="1100" b="0" i="0" u="none" dirty="0">
                <a:latin typeface="Montserrat Medium" panose="00000600000000000000" pitchFamily="2" charset="0"/>
              </a:rPr>
              <a:t>Apprenticeships are jobs! Apprentices earn progressive wage increases as their skills and productivity increase.</a:t>
            </a:r>
          </a:p>
        </p:txBody>
      </p:sp>
      <p:pic>
        <p:nvPicPr>
          <p:cNvPr id="32" name="Picture 31">
            <a:extLst>
              <a:ext uri="{FF2B5EF4-FFF2-40B4-BE49-F238E27FC236}">
                <a16:creationId xmlns:a16="http://schemas.microsoft.com/office/drawing/2014/main" id="{A185CDD2-9246-9B66-264A-4E11CBD56B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2545" y="3148045"/>
            <a:ext cx="11046909" cy="30483"/>
          </a:xfrm>
          <a:prstGeom prst="rect">
            <a:avLst/>
          </a:prstGeom>
        </p:spPr>
      </p:pic>
      <p:sp>
        <p:nvSpPr>
          <p:cNvPr id="21" name="Content Placeholder 20" descr="Structured On-the-Job Learning/Mentorship&#10;">
            <a:extLst>
              <a:ext uri="{FF2B5EF4-FFF2-40B4-BE49-F238E27FC236}">
                <a16:creationId xmlns:a16="http://schemas.microsoft.com/office/drawing/2014/main" id="{E05B525E-06DD-56DB-46DE-4F7CFD8D2BEF}"/>
              </a:ext>
            </a:extLst>
          </p:cNvPr>
          <p:cNvSpPr>
            <a:spLocks noGrp="1"/>
          </p:cNvSpPr>
          <p:nvPr>
            <p:ph sz="half" idx="16"/>
          </p:nvPr>
        </p:nvSpPr>
        <p:spPr>
          <a:xfrm>
            <a:off x="838200" y="3254501"/>
            <a:ext cx="2261839" cy="586578"/>
          </a:xfrm>
        </p:spPr>
        <p:txBody>
          <a:bodyPr>
            <a:normAutofit/>
          </a:bodyPr>
          <a:lstStyle/>
          <a:p>
            <a:pPr>
              <a:lnSpc>
                <a:spcPct val="110000"/>
              </a:lnSpc>
            </a:pPr>
            <a:r>
              <a:rPr lang="en-US" sz="1400" b="1" dirty="0">
                <a:latin typeface="Montserrat Medium" panose="00000600000000000000" pitchFamily="2" charset="0"/>
              </a:rPr>
              <a:t>Structured On-the-Job Learning/Mentorship</a:t>
            </a:r>
          </a:p>
        </p:txBody>
      </p:sp>
      <p:sp>
        <p:nvSpPr>
          <p:cNvPr id="22" name="Content Placeholder 21" descr="Programs provide structured on-the-job training to prepare for a successful career, which includes instruction from an experienced mentor.&#10;">
            <a:extLst>
              <a:ext uri="{FF2B5EF4-FFF2-40B4-BE49-F238E27FC236}">
                <a16:creationId xmlns:a16="http://schemas.microsoft.com/office/drawing/2014/main" id="{5BEB753A-3E8E-30BC-21DA-41F1AFB2C613}"/>
              </a:ext>
            </a:extLst>
          </p:cNvPr>
          <p:cNvSpPr>
            <a:spLocks noGrp="1"/>
          </p:cNvSpPr>
          <p:nvPr>
            <p:ph sz="half" idx="17"/>
          </p:nvPr>
        </p:nvSpPr>
        <p:spPr>
          <a:xfrm>
            <a:off x="3642732" y="3228532"/>
            <a:ext cx="7558089" cy="586578"/>
          </a:xfrm>
        </p:spPr>
        <p:txBody>
          <a:bodyPr>
            <a:noAutofit/>
          </a:bodyPr>
          <a:lstStyle/>
          <a:p>
            <a:pPr lvl="0"/>
            <a:r>
              <a:rPr lang="en-US" sz="1100" b="0" i="0" u="none" dirty="0">
                <a:latin typeface="Montserrat Medium" panose="00000600000000000000" pitchFamily="2" charset="0"/>
              </a:rPr>
              <a:t>Programs provide structured on-the-job training to prepare for a successful career, which includes instruction from an experienced mentor.</a:t>
            </a:r>
          </a:p>
        </p:txBody>
      </p:sp>
      <p:pic>
        <p:nvPicPr>
          <p:cNvPr id="33" name="Picture 32">
            <a:extLst>
              <a:ext uri="{FF2B5EF4-FFF2-40B4-BE49-F238E27FC236}">
                <a16:creationId xmlns:a16="http://schemas.microsoft.com/office/drawing/2014/main" id="{AA44F186-29DF-8652-0C21-D00837EBF2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899" y="3881253"/>
            <a:ext cx="11046909" cy="30483"/>
          </a:xfrm>
          <a:prstGeom prst="rect">
            <a:avLst/>
          </a:prstGeom>
        </p:spPr>
      </p:pic>
      <p:sp>
        <p:nvSpPr>
          <p:cNvPr id="27" name="Text Placeholder 26" descr="Supplemental Education&#10;">
            <a:extLst>
              <a:ext uri="{FF2B5EF4-FFF2-40B4-BE49-F238E27FC236}">
                <a16:creationId xmlns:a16="http://schemas.microsoft.com/office/drawing/2014/main" id="{FCC9FFF3-14B0-B75C-CC00-C73D554D0024}"/>
              </a:ext>
            </a:extLst>
          </p:cNvPr>
          <p:cNvSpPr>
            <a:spLocks noGrp="1"/>
          </p:cNvSpPr>
          <p:nvPr>
            <p:ph type="body" sz="quarter" idx="22"/>
          </p:nvPr>
        </p:nvSpPr>
        <p:spPr>
          <a:xfrm>
            <a:off x="838200" y="3939911"/>
            <a:ext cx="5174442" cy="608739"/>
          </a:xfrm>
        </p:spPr>
        <p:txBody>
          <a:bodyPr/>
          <a:lstStyle/>
          <a:p>
            <a:pPr marL="0" indent="0">
              <a:buNone/>
            </a:pPr>
            <a:r>
              <a:rPr lang="en-US" sz="1400" b="1" dirty="0">
                <a:latin typeface="Montserrat Medium" panose="00000600000000000000" pitchFamily="2" charset="0"/>
              </a:rPr>
              <a:t>Supplemental Education</a:t>
            </a:r>
          </a:p>
        </p:txBody>
      </p:sp>
      <p:sp>
        <p:nvSpPr>
          <p:cNvPr id="23" name="Content Placeholder 22" descr="Apprentices are provided supplemental classroom education based on the employers' unique training needs to ensure quality and success.&#10;">
            <a:extLst>
              <a:ext uri="{FF2B5EF4-FFF2-40B4-BE49-F238E27FC236}">
                <a16:creationId xmlns:a16="http://schemas.microsoft.com/office/drawing/2014/main" id="{7725B104-A78E-3335-2CBD-766A92EF7E67}"/>
              </a:ext>
            </a:extLst>
          </p:cNvPr>
          <p:cNvSpPr>
            <a:spLocks noGrp="1"/>
          </p:cNvSpPr>
          <p:nvPr>
            <p:ph sz="half" idx="18"/>
          </p:nvPr>
        </p:nvSpPr>
        <p:spPr>
          <a:xfrm>
            <a:off x="3642732" y="3929985"/>
            <a:ext cx="7610128" cy="586579"/>
          </a:xfrm>
        </p:spPr>
        <p:txBody>
          <a:bodyPr>
            <a:noAutofit/>
          </a:bodyPr>
          <a:lstStyle/>
          <a:p>
            <a:pPr lvl="0"/>
            <a:r>
              <a:rPr lang="en-US" sz="1100" b="0" i="0" u="none" dirty="0">
                <a:latin typeface="Montserrat Medium" panose="00000600000000000000" pitchFamily="2" charset="0"/>
              </a:rPr>
              <a:t>Apprentices are provided supplemental classroom education based on the employers' unique training needs to ensure quality and success.</a:t>
            </a:r>
          </a:p>
        </p:txBody>
      </p:sp>
      <p:pic>
        <p:nvPicPr>
          <p:cNvPr id="34" name="Picture 33">
            <a:extLst>
              <a:ext uri="{FF2B5EF4-FFF2-40B4-BE49-F238E27FC236}">
                <a16:creationId xmlns:a16="http://schemas.microsoft.com/office/drawing/2014/main" id="{0A4638D5-C502-6114-B444-C94A93FA86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898" y="4594839"/>
            <a:ext cx="11046909" cy="30483"/>
          </a:xfrm>
          <a:prstGeom prst="rect">
            <a:avLst/>
          </a:prstGeom>
        </p:spPr>
      </p:pic>
      <p:sp>
        <p:nvSpPr>
          <p:cNvPr id="20" name="Content Placeholder 19" descr="Quality and Safety&#10;">
            <a:extLst>
              <a:ext uri="{FF2B5EF4-FFF2-40B4-BE49-F238E27FC236}">
                <a16:creationId xmlns:a16="http://schemas.microsoft.com/office/drawing/2014/main" id="{FA3A43E7-148C-96A4-6951-CF9D777160CA}"/>
              </a:ext>
            </a:extLst>
          </p:cNvPr>
          <p:cNvSpPr>
            <a:spLocks noGrp="1"/>
          </p:cNvSpPr>
          <p:nvPr>
            <p:ph sz="half" idx="15"/>
          </p:nvPr>
        </p:nvSpPr>
        <p:spPr>
          <a:xfrm>
            <a:off x="838200" y="4647482"/>
            <a:ext cx="5181600" cy="586579"/>
          </a:xfrm>
        </p:spPr>
        <p:txBody>
          <a:bodyPr/>
          <a:lstStyle/>
          <a:p>
            <a:r>
              <a:rPr lang="en-US" sz="1400" b="1" dirty="0">
                <a:latin typeface="Montserrat Medium" panose="00000600000000000000" pitchFamily="2" charset="0"/>
              </a:rPr>
              <a:t>Quality and Safety</a:t>
            </a:r>
          </a:p>
        </p:txBody>
      </p:sp>
      <p:sp>
        <p:nvSpPr>
          <p:cNvPr id="24" name="Content Placeholder 23" descr="Apprentices are afforded worker protections while receiving rigorous training to equip them with the skills they need to succeed and the proper training and supervision they need to be safe.&#10;">
            <a:extLst>
              <a:ext uri="{FF2B5EF4-FFF2-40B4-BE49-F238E27FC236}">
                <a16:creationId xmlns:a16="http://schemas.microsoft.com/office/drawing/2014/main" id="{73707EED-AB33-B226-78D5-558BD3AC43E9}"/>
              </a:ext>
            </a:extLst>
          </p:cNvPr>
          <p:cNvSpPr>
            <a:spLocks noGrp="1"/>
          </p:cNvSpPr>
          <p:nvPr>
            <p:ph sz="half" idx="19"/>
          </p:nvPr>
        </p:nvSpPr>
        <p:spPr>
          <a:xfrm>
            <a:off x="3642732" y="4631439"/>
            <a:ext cx="7691903" cy="586579"/>
          </a:xfrm>
        </p:spPr>
        <p:txBody>
          <a:bodyPr>
            <a:noAutofit/>
          </a:bodyPr>
          <a:lstStyle/>
          <a:p>
            <a:pPr lvl="0"/>
            <a:r>
              <a:rPr lang="en-US" sz="1100" b="0" i="0" u="none" dirty="0">
                <a:latin typeface="Montserrat Medium" panose="00000600000000000000" pitchFamily="2" charset="0"/>
              </a:rPr>
              <a:t>Apprentices are afforded worker protections while receiving rigorous training to equip them with the skills they need to succeed and the proper training and supervision they need to be safe.</a:t>
            </a:r>
          </a:p>
        </p:txBody>
      </p:sp>
      <p:pic>
        <p:nvPicPr>
          <p:cNvPr id="35" name="Picture 34">
            <a:extLst>
              <a:ext uri="{FF2B5EF4-FFF2-40B4-BE49-F238E27FC236}">
                <a16:creationId xmlns:a16="http://schemas.microsoft.com/office/drawing/2014/main" id="{5F1360B2-B6C7-DE81-3EC3-429ACDE15C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2545" y="5308425"/>
            <a:ext cx="11046909" cy="30483"/>
          </a:xfrm>
          <a:prstGeom prst="rect">
            <a:avLst/>
          </a:prstGeom>
        </p:spPr>
      </p:pic>
      <p:sp>
        <p:nvSpPr>
          <p:cNvPr id="26" name="Text Placeholder 25" descr="Credentials&#10;">
            <a:extLst>
              <a:ext uri="{FF2B5EF4-FFF2-40B4-BE49-F238E27FC236}">
                <a16:creationId xmlns:a16="http://schemas.microsoft.com/office/drawing/2014/main" id="{64D1D615-FA8F-00EA-7CAB-C3F36B435E37}"/>
              </a:ext>
            </a:extLst>
          </p:cNvPr>
          <p:cNvSpPr>
            <a:spLocks noGrp="1"/>
          </p:cNvSpPr>
          <p:nvPr>
            <p:ph type="body" sz="quarter" idx="21"/>
          </p:nvPr>
        </p:nvSpPr>
        <p:spPr>
          <a:xfrm>
            <a:off x="838200" y="5332893"/>
            <a:ext cx="5174442" cy="608739"/>
          </a:xfrm>
        </p:spPr>
        <p:txBody>
          <a:bodyPr/>
          <a:lstStyle/>
          <a:p>
            <a:pPr marL="0" indent="0">
              <a:buNone/>
            </a:pPr>
            <a:r>
              <a:rPr lang="en-US" sz="1400" b="1" dirty="0">
                <a:latin typeface="Montserrat Medium" panose="00000600000000000000" pitchFamily="2" charset="0"/>
              </a:rPr>
              <a:t>Credentials</a:t>
            </a:r>
          </a:p>
        </p:txBody>
      </p:sp>
      <p:sp>
        <p:nvSpPr>
          <p:cNvPr id="25" name="Content Placeholder 24" descr="Apprentices earn a portable, nationally-recognized credential within their industry.&#10;">
            <a:extLst>
              <a:ext uri="{FF2B5EF4-FFF2-40B4-BE49-F238E27FC236}">
                <a16:creationId xmlns:a16="http://schemas.microsoft.com/office/drawing/2014/main" id="{016513F4-31B1-21A8-5261-311064CF620D}"/>
              </a:ext>
            </a:extLst>
          </p:cNvPr>
          <p:cNvSpPr>
            <a:spLocks noGrp="1"/>
          </p:cNvSpPr>
          <p:nvPr>
            <p:ph sz="half" idx="20"/>
          </p:nvPr>
        </p:nvSpPr>
        <p:spPr>
          <a:xfrm>
            <a:off x="3642732" y="5332893"/>
            <a:ext cx="7610128" cy="586580"/>
          </a:xfrm>
        </p:spPr>
        <p:txBody>
          <a:bodyPr>
            <a:normAutofit/>
          </a:bodyPr>
          <a:lstStyle/>
          <a:p>
            <a:pPr lvl="0"/>
            <a:r>
              <a:rPr lang="en-US" sz="1100" b="0" i="0" u="none" dirty="0">
                <a:latin typeface="Montserrat Medium" panose="00000600000000000000" pitchFamily="2" charset="0"/>
              </a:rPr>
              <a:t>Apprentices earn a portable, nationally-recognized credential within their industry.</a:t>
            </a:r>
          </a:p>
        </p:txBody>
      </p:sp>
      <p:sp>
        <p:nvSpPr>
          <p:cNvPr id="8" name="Slide Number Placeholder 5">
            <a:extLst>
              <a:ext uri="{FF2B5EF4-FFF2-40B4-BE49-F238E27FC236}">
                <a16:creationId xmlns:a16="http://schemas.microsoft.com/office/drawing/2014/main" id="{580196B3-9BE7-A83E-A463-0EB04821055C}"/>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384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Types of Registered Apprenticeship</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38200" y="2442152"/>
            <a:ext cx="6664036" cy="4351338"/>
          </a:xfrm>
        </p:spPr>
        <p:txBody>
          <a:bodyPr/>
          <a:lstStyle/>
          <a:p>
            <a:pPr lvl="0"/>
            <a:r>
              <a:rPr lang="en-US">
                <a:solidFill>
                  <a:schemeClr val="tx1"/>
                </a:solidFill>
              </a:rPr>
              <a:t>Time-based, competency-based, or hybrid</a:t>
            </a:r>
          </a:p>
          <a:p>
            <a:pPr lvl="0"/>
            <a:r>
              <a:rPr lang="en-US">
                <a:solidFill>
                  <a:schemeClr val="tx1"/>
                </a:solidFill>
              </a:rPr>
              <a:t>Some programs are managed by a joint apprenticeship training committee</a:t>
            </a:r>
          </a:p>
          <a:p>
            <a:pPr lvl="0"/>
            <a:r>
              <a:rPr lang="en-US">
                <a:solidFill>
                  <a:schemeClr val="tx1"/>
                </a:solidFill>
              </a:rPr>
              <a:t>Individual or group sponsorship</a:t>
            </a:r>
          </a:p>
          <a:p>
            <a:endParaRPr lang="en-US"/>
          </a:p>
        </p:txBody>
      </p:sp>
      <p:pic>
        <p:nvPicPr>
          <p:cNvPr id="8" name="Content Placeholder 7" descr="Settings with solid fill">
            <a:extLst>
              <a:ext uri="{FF2B5EF4-FFF2-40B4-BE49-F238E27FC236}">
                <a16:creationId xmlns:a16="http://schemas.microsoft.com/office/drawing/2014/main" id="{E2A8AA30-C86D-E000-E330-35DB21B9F2AB}"/>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197437" y="1690688"/>
            <a:ext cx="4156363" cy="4156363"/>
          </a:xfrm>
        </p:spPr>
      </p:pic>
      <p:sp>
        <p:nvSpPr>
          <p:cNvPr id="5" name="Slide Number Placeholder 5">
            <a:extLst>
              <a:ext uri="{FF2B5EF4-FFF2-40B4-BE49-F238E27FC236}">
                <a16:creationId xmlns:a16="http://schemas.microsoft.com/office/drawing/2014/main" id="{B9F67700-196A-504F-79C8-5B892E44D472}"/>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8202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Mukta Pandit</DisplayName>
        <AccountId>52</AccountId>
        <AccountType/>
      </UserInfo>
      <UserInfo>
        <DisplayName>Jana Bauer</DisplayName>
        <AccountId>45</AccountId>
        <AccountType/>
      </UserInfo>
      <UserInfo>
        <DisplayName>Judy Blanchard</DisplayName>
        <AccountId>26</AccountId>
        <AccountType/>
      </UserInfo>
      <UserInfo>
        <DisplayName>Audrey Theis</DisplayName>
        <AccountId>2191</AccountId>
        <AccountType/>
      </UserInfo>
      <UserInfo>
        <DisplayName>Deb Bennett</DisplayName>
        <AccountId>448</AccountId>
        <AccountType/>
      </UserInfo>
      <UserInfo>
        <DisplayName>Colleen Beck</DisplayName>
        <AccountId>39</AccountId>
        <AccountType/>
      </UserInfo>
    </SharedWithUsers>
    <_Flow_SignoffStatus xmlns="2f00f82b-dce9-458f-ab1d-1c5fd145e219" xsi:nil="true"/>
    <ClassificationLevel xmlns="2f00f82b-dce9-458f-ab1d-1c5fd145e219" xsi:nil="true"/>
  </documentManagement>
</p:properties>
</file>

<file path=customXml/itemProps1.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2.xml><?xml version="1.0" encoding="utf-8"?>
<ds:datastoreItem xmlns:ds="http://schemas.openxmlformats.org/officeDocument/2006/customXml" ds:itemID="{688DB594-150D-42AC-BB9D-F62557962D16}">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73452F-5C8F-425C-B03A-6F781C54F726}">
  <ds:schemaRefs>
    <ds:schemaRef ds:uri="2f00f82b-dce9-458f-ab1d-1c5fd145e219"/>
    <ds:schemaRef ds:uri="4cd59d27-ca2b-4708-b9c7-7fa281384922"/>
    <ds:schemaRef ds:uri="http://schemas.microsoft.com/office/infopath/2007/PartnerControls"/>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1214</TotalTime>
  <Words>2041</Words>
  <Application>Microsoft Office PowerPoint</Application>
  <PresentationFormat>Widescreen</PresentationFormat>
  <Paragraphs>278</Paragraphs>
  <Slides>34</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Arial</vt:lpstr>
      <vt:lpstr>Calibri</vt:lpstr>
      <vt:lpstr>Calibri Light</vt:lpstr>
      <vt:lpstr>Gill Sans MT</vt:lpstr>
      <vt:lpstr>Montserrat</vt:lpstr>
      <vt:lpstr>Montserrat Light</vt:lpstr>
      <vt:lpstr>Montserrat Medium</vt:lpstr>
      <vt:lpstr>Montserrat SemiBold</vt:lpstr>
      <vt:lpstr>Times New Roman</vt:lpstr>
      <vt:lpstr>Wingdings</vt:lpstr>
      <vt:lpstr>Office Theme</vt:lpstr>
      <vt:lpstr>Default Theme</vt:lpstr>
      <vt:lpstr>Understanding Registered Apprenticeship as a  Business Services Opportunity </vt:lpstr>
      <vt:lpstr>Center of Excellence Overview</vt:lpstr>
      <vt:lpstr>Agenda</vt:lpstr>
      <vt:lpstr>Poll #1</vt:lpstr>
      <vt:lpstr>Introduction: RA as a Critical Workforce Development Tool</vt:lpstr>
      <vt:lpstr>Registered Apprenticeship Basics</vt:lpstr>
      <vt:lpstr>ABOUT US</vt:lpstr>
      <vt:lpstr>Core Components of Registered Apprenticeship</vt:lpstr>
      <vt:lpstr>Types of Registered Apprenticeship</vt:lpstr>
      <vt:lpstr>A WIDE RANGE OF INDUSTRIES</vt:lpstr>
      <vt:lpstr>Growing Apprenticeship</vt:lpstr>
      <vt:lpstr>Program Registration</vt:lpstr>
      <vt:lpstr>What Do Apprenticeship Standards Look Like?</vt:lpstr>
      <vt:lpstr>Benefits of Apprenticeship – Business Case</vt:lpstr>
      <vt:lpstr>RA and WIOA Business Services</vt:lpstr>
      <vt:lpstr>Recent RA System Initiatives  and Funding Opportunities</vt:lpstr>
      <vt:lpstr>Partners and Resources</vt:lpstr>
      <vt:lpstr>APPRENTICESHIP FUNDING</vt:lpstr>
      <vt:lpstr>APPRENTICESHIP AMBASSADOR INITIATIVE</vt:lpstr>
      <vt:lpstr>The Apprenticeship System</vt:lpstr>
      <vt:lpstr>Apprentice Trailblazer Initiative</vt:lpstr>
      <vt:lpstr>SAVE THE DATE FOR  YOUTH APPRENTICESHIP WEEK - MAY 5-11, 2024</vt:lpstr>
      <vt:lpstr>Advanced Manufacturing Apprenticeship Sprint </vt:lpstr>
      <vt:lpstr>APPRENTICESHIP FUNDING1</vt:lpstr>
      <vt:lpstr>WIOA Funding and RA</vt:lpstr>
      <vt:lpstr>FUNDING REGISTERED APPRENTICESHIP THROUGH WIOA</vt:lpstr>
      <vt:lpstr>APPRENTICESHIP FUNDING – ACCESSING RESOURCES</vt:lpstr>
      <vt:lpstr>RA Helps Advance WIOA Goals</vt:lpstr>
      <vt:lpstr>How to Speak to Employers about RA</vt:lpstr>
      <vt:lpstr>Conclusion</vt:lpstr>
      <vt:lpstr>Questions and Answers</vt:lpstr>
      <vt:lpstr>BSR Training Series Sessions</vt:lpstr>
      <vt:lpstr>Become A Center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Registered Apprenticeship as a Business Services Opportunity</dc:title>
  <dc:creator>Deb Bennett</dc:creator>
  <cp:keywords>BSR, Business Services Representatives, Apprenticeship</cp:keywords>
  <cp:lastModifiedBy>Colleen Beck</cp:lastModifiedBy>
  <cp:revision>33</cp:revision>
  <dcterms:created xsi:type="dcterms:W3CDTF">2022-12-02T14:40:35Z</dcterms:created>
  <dcterms:modified xsi:type="dcterms:W3CDTF">2025-03-05T16:55:32Z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