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6" r:id="rId5"/>
  </p:sldMasterIdLst>
  <p:notesMasterIdLst>
    <p:notesMasterId r:id="rId32"/>
  </p:notesMasterIdLst>
  <p:sldIdLst>
    <p:sldId id="257" r:id="rId6"/>
    <p:sldId id="1837" r:id="rId7"/>
    <p:sldId id="1709" r:id="rId8"/>
    <p:sldId id="1737" r:id="rId9"/>
    <p:sldId id="1849" r:id="rId10"/>
    <p:sldId id="1820" r:id="rId11"/>
    <p:sldId id="731" r:id="rId12"/>
    <p:sldId id="1779" r:id="rId13"/>
    <p:sldId id="1821" r:id="rId14"/>
    <p:sldId id="1825" r:id="rId15"/>
    <p:sldId id="1788" r:id="rId16"/>
    <p:sldId id="336" r:id="rId17"/>
    <p:sldId id="338" r:id="rId18"/>
    <p:sldId id="1838" r:id="rId19"/>
    <p:sldId id="337" r:id="rId20"/>
    <p:sldId id="1827" r:id="rId21"/>
    <p:sldId id="1839" r:id="rId22"/>
    <p:sldId id="1840" r:id="rId23"/>
    <p:sldId id="1810" r:id="rId24"/>
    <p:sldId id="1811" r:id="rId25"/>
    <p:sldId id="1850" r:id="rId26"/>
    <p:sldId id="1836" r:id="rId27"/>
    <p:sldId id="743" r:id="rId28"/>
    <p:sldId id="1729" r:id="rId29"/>
    <p:sldId id="1736" r:id="rId30"/>
    <p:sldId id="184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69" autoAdjust="0"/>
    <p:restoredTop sz="86371" autoAdjust="0"/>
  </p:normalViewPr>
  <p:slideViewPr>
    <p:cSldViewPr snapToGrid="0">
      <p:cViewPr varScale="1">
        <p:scale>
          <a:sx n="97" d="100"/>
          <a:sy n="97" d="100"/>
        </p:scale>
        <p:origin x="666" y="90"/>
      </p:cViewPr>
      <p:guideLst/>
    </p:cSldViewPr>
  </p:slideViewPr>
  <p:outlineViewPr>
    <p:cViewPr>
      <p:scale>
        <a:sx n="33" d="100"/>
        <a:sy n="33" d="100"/>
      </p:scale>
      <p:origin x="0" y="-171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7C7F-8CD2-4373-B34A-06EDF54221C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9BEF1-B919-412D-AA9B-C66F48BF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2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BEF1-B919-412D-AA9B-C66F48BF41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06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0BF5-9FF1-4C6A-B846-D964AC03F8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02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0BF5-9FF1-4C6A-B846-D964AC03F8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5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304C6-EB7D-9F46-B615-FB7AF5247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213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304C6-EB7D-9F46-B615-FB7AF5247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781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eef3b8665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1eef3b8665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30" name="Google Shape;330;g1eef3b8665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686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304C6-EB7D-9F46-B615-FB7AF5247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087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304C6-EB7D-9F46-B615-FB7AF5247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5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eef3b8665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1eef3b8665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95000"/>
              </a:lnSpc>
              <a:spcBef>
                <a:spcPts val="1800"/>
              </a:spcBef>
              <a:buClr>
                <a:schemeClr val="dk1"/>
              </a:buClr>
              <a:buSzPts val="1100"/>
            </a:pPr>
            <a:endParaRPr lang="en-US" dirty="0">
              <a:solidFill>
                <a:srgbClr val="242021"/>
              </a:solidFill>
            </a:endParaRPr>
          </a:p>
        </p:txBody>
      </p:sp>
      <p:sp>
        <p:nvSpPr>
          <p:cNvPr id="330" name="Google Shape;330;g1eef3b8665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151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eef3b8665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1eef3b8665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95000"/>
              </a:lnSpc>
              <a:spcBef>
                <a:spcPts val="1800"/>
              </a:spcBef>
              <a:buClr>
                <a:schemeClr val="dk1"/>
              </a:buClr>
              <a:buSzPts val="1100"/>
            </a:pPr>
            <a:endParaRPr lang="en-US" dirty="0">
              <a:solidFill>
                <a:srgbClr val="242021"/>
              </a:solidFill>
            </a:endParaRPr>
          </a:p>
        </p:txBody>
      </p:sp>
      <p:sp>
        <p:nvSpPr>
          <p:cNvPr id="330" name="Google Shape;330;g1eef3b8665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797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304C6-EB7D-9F46-B615-FB7AF5247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410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B9C84-A7DA-45F9-846D-9152DECA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044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304C6-EB7D-9F46-B615-FB7AF5247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90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BEF1-B919-412D-AA9B-C66F48BF41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24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BEF1-B919-412D-AA9B-C66F48BF41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53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eef3b8665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1eef3b8665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rgbClr val="242021"/>
              </a:solidFill>
            </a:endParaRPr>
          </a:p>
        </p:txBody>
      </p:sp>
      <p:sp>
        <p:nvSpPr>
          <p:cNvPr id="330" name="Google Shape;330;g1eef3b8665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801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BEF1-B919-412D-AA9B-C66F48BF41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597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1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BEF1-B919-412D-AA9B-C66F48BF41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87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0BF5-9FF1-4C6A-B846-D964AC03F8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5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0BF5-9FF1-4C6A-B846-D964AC03F8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55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0BF5-9FF1-4C6A-B846-D964AC03F8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27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0BF5-9FF1-4C6A-B846-D964AC03F8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6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11688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5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85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5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90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23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48141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3306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34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93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1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58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DEA2FBB-EA94-DFCC-F22B-DB5C21F8AD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45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022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62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610E2A0-8D2C-46FE-2FF4-8DB77DA2CA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021796-755A-D4C4-282E-C7B4526C525C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1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94071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5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32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137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0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3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6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2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62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41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11384678" y="6356350"/>
            <a:ext cx="6529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title"/>
          </p:nvPr>
        </p:nvSpPr>
        <p:spPr>
          <a:xfrm>
            <a:off x="805866" y="46208"/>
            <a:ext cx="11081334" cy="78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1"/>
          </p:nvPr>
        </p:nvSpPr>
        <p:spPr>
          <a:xfrm>
            <a:off x="805866" y="1137446"/>
            <a:ext cx="11081334" cy="503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ftr" idx="11"/>
          </p:nvPr>
        </p:nvSpPr>
        <p:spPr>
          <a:xfrm>
            <a:off x="443982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31B430-0FEC-1BCE-0871-06042667C7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5610049"/>
            <a:ext cx="4114801" cy="430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EF48BD-9F8B-A76E-A6A6-C9481BC85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825" y="4640086"/>
            <a:ext cx="4324350" cy="654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FAB879-2B1A-979E-4ACB-E5C08945E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512" y="3871736"/>
            <a:ext cx="3613151" cy="588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42051F-1ECD-B62B-8607-7B9652E1C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825" y="2890661"/>
            <a:ext cx="4030663" cy="66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509665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50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21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41EB5B0-E5D6-6AA9-37B2-8BF71A30FC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691981-9B09-34DB-6D6D-AB99D789952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7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1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1183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80537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6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3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70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2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10" r:id="rId13"/>
    <p:sldLayoutId id="2147483711" r:id="rId14"/>
    <p:sldLayoutId id="214748371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lcoe.safalapps.com/sites/default/files/2024-05/DOL%20RA%20TA%20COE%20Workforce%20Engagement.pdf" TargetMode="Externa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2leuf3vilid4d.cloudfront.net/-/media/Communities/performancereporting/Files/content/RAP-WIOA-Reporting-Guide---FINAL,-d-,docx--2,-d-,28,-d-,2020.ashx?rev=a5889eabd0de4926a5cee2c8e241b1ad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renticeship.gov/apprenticeship-job-finder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lcoe.safalapps.com/eventsandnews" TargetMode="Externa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dolcoe.safalapps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7" y="1311215"/>
            <a:ext cx="9133726" cy="211778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/>
              </a:rPr>
              <a:t>Aligning the Workforce and Apprenticeship Systems: </a:t>
            </a:r>
            <a:br>
              <a:rPr lang="en-US" sz="4000" b="1" dirty="0">
                <a:effectLst/>
              </a:rPr>
            </a:br>
            <a:r>
              <a:rPr lang="en-US" sz="4000" b="1" dirty="0">
                <a:effectLst/>
              </a:rPr>
              <a:t>Registered Apprenticeship and WIOA 101 for Case Managers</a:t>
            </a:r>
            <a:br>
              <a:rPr lang="en-US" b="1" dirty="0">
                <a:latin typeface="Montserrat"/>
              </a:rPr>
            </a:br>
            <a:br>
              <a:rPr lang="en-US" sz="900" b="1" dirty="0">
                <a:latin typeface="Montserrat"/>
              </a:rPr>
            </a:br>
            <a:endParaRPr lang="en-US" sz="1800" dirty="0">
              <a:latin typeface="Montserra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494" y="5106988"/>
            <a:ext cx="3219495" cy="439797"/>
          </a:xfrm>
        </p:spPr>
        <p:txBody>
          <a:bodyPr/>
          <a:lstStyle/>
          <a:p>
            <a:pPr algn="ctr"/>
            <a:r>
              <a:rPr lang="en-US" dirty="0"/>
              <a:t>July 2024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FF68-8CF3-B20E-4B39-30EF2CB8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7005-9047-1A50-670F-31495640C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956" y="2045863"/>
            <a:ext cx="2644966" cy="3757728"/>
          </a:xfrm>
          <a:solidFill>
            <a:srgbClr val="00015E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2400" b="1" dirty="0">
              <a:solidFill>
                <a:schemeClr val="bg1"/>
              </a:solidFill>
              <a:latin typeface="Montserrat Medium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Montserrat Medium"/>
              </a:rPr>
              <a:t>Key Components of Workforce System Alignment with Registered Apprenticeship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9EE8B-B368-BDE9-6E0C-9F27536A6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2" y="5942148"/>
            <a:ext cx="820009" cy="8200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6A3BA-DDAD-6E9F-ECDC-49C1405DC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omponents include Creating RA-Aligned Policies, Becoming an RA Sponsor, Serving as RA Convener, Equipping BSRs, Embedding RA SMEs">
            <a:extLst>
              <a:ext uri="{FF2B5EF4-FFF2-40B4-BE49-F238E27FC236}">
                <a16:creationId xmlns:a16="http://schemas.microsoft.com/office/drawing/2014/main" id="{4F22352A-2DD0-94C9-D3AA-3B5C3EEE13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21500" y="622115"/>
            <a:ext cx="7528544" cy="5613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CE902D-59D6-B180-098C-41E0064E1234}"/>
              </a:ext>
            </a:extLst>
          </p:cNvPr>
          <p:cNvSpPr txBox="1"/>
          <p:nvPr/>
        </p:nvSpPr>
        <p:spPr>
          <a:xfrm>
            <a:off x="3886200" y="5803591"/>
            <a:ext cx="301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 tooltip="https://dolcoe.safalapps.com/sites/default/files/2024-05/DOL%20RA%20TA%20COE%20Workforce%20Engagement.pdf"/>
              </a:rPr>
              <a:t>https://dolcoe.safalapps.com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5A7EBA-46E6-D5F6-E86C-9C19E2101304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76450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17A089-37B2-BCA2-B822-FB12097F8F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875" y="755650"/>
            <a:ext cx="11022013" cy="64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Embedding RA SMEs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light bulb">
            <a:extLst>
              <a:ext uri="{FF2B5EF4-FFF2-40B4-BE49-F238E27FC236}">
                <a16:creationId xmlns:a16="http://schemas.microsoft.com/office/drawing/2014/main" id="{86D8AFEC-3982-8C36-47A8-B32E7EF17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113" y="210010"/>
            <a:ext cx="1102105" cy="130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780F7-1885-80B9-6FC8-22F7A5027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33" y="1641072"/>
            <a:ext cx="10930491" cy="913591"/>
          </a:xfrm>
          <a:ln w="28575">
            <a:solidFill>
              <a:srgbClr val="42499E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  <a:latin typeface="Montserrat Medium"/>
              </a:rPr>
              <a:t>State/LWDBs embed RA expertise in the AJC frontline staff to actively help BSRs engage local employers in adopting RA and help case managers create a pipeline of job seekers as RA candidates for local sponsors.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CEC773B-FF1B-9151-5B72-3B797CA2318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8691" y="2676387"/>
            <a:ext cx="10586849" cy="356333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300" dirty="0">
                <a:solidFill>
                  <a:schemeClr val="tx1"/>
                </a:solidFill>
                <a:latin typeface="Montserrat Medium"/>
              </a:rPr>
              <a:t>State/LWDBs hire, designate and train staff as RA navigators/SMEs, embed within AJCs or serve entire regions</a:t>
            </a:r>
          </a:p>
          <a:p>
            <a:r>
              <a:rPr lang="en-US" sz="2300" dirty="0">
                <a:solidFill>
                  <a:schemeClr val="tx1"/>
                </a:solidFill>
                <a:latin typeface="Montserrat Medium"/>
              </a:rPr>
              <a:t>Case managers purposefully screen and refer job seekers to RA programs</a:t>
            </a:r>
          </a:p>
          <a:p>
            <a:r>
              <a:rPr lang="en-US" sz="2300" b="1" dirty="0">
                <a:solidFill>
                  <a:schemeClr val="tx1"/>
                </a:solidFill>
                <a:latin typeface="Montserrat Medium"/>
              </a:rPr>
              <a:t>Co-enrollment procedures </a:t>
            </a:r>
            <a:r>
              <a:rPr lang="en-US" sz="2300" dirty="0">
                <a:solidFill>
                  <a:schemeClr val="tx1"/>
                </a:solidFill>
                <a:latin typeface="Montserrat Medium"/>
              </a:rPr>
              <a:t>are used consistently by case managers and across all mandatory partners</a:t>
            </a:r>
          </a:p>
          <a:p>
            <a:r>
              <a:rPr lang="en-US" sz="2300" dirty="0">
                <a:solidFill>
                  <a:schemeClr val="tx1"/>
                </a:solidFill>
                <a:latin typeface="Montserrat Medium"/>
              </a:rPr>
              <a:t>Apprentices are supported throughout the RA program</a:t>
            </a:r>
          </a:p>
          <a:p>
            <a:r>
              <a:rPr lang="en-US" sz="2300" dirty="0">
                <a:solidFill>
                  <a:schemeClr val="tx1"/>
                </a:solidFill>
                <a:latin typeface="Montserrat Medium"/>
              </a:rPr>
              <a:t>Mandatory partners work with AJCs to engage “shared” job seekers in RA programs</a:t>
            </a:r>
          </a:p>
          <a:p>
            <a:r>
              <a:rPr lang="en-US" sz="2300" dirty="0">
                <a:solidFill>
                  <a:schemeClr val="tx1"/>
                </a:solidFill>
                <a:latin typeface="Montserrat Medium"/>
              </a:rPr>
              <a:t>Outreach to job seekers communicates benefits of apprentices </a:t>
            </a:r>
          </a:p>
          <a:p>
            <a:r>
              <a:rPr lang="en-US" sz="2300" b="1" dirty="0">
                <a:solidFill>
                  <a:schemeClr val="tx1"/>
                </a:solidFill>
                <a:latin typeface="Montserrat Medium"/>
              </a:rPr>
              <a:t>Case managers receive regular RA training </a:t>
            </a:r>
            <a:r>
              <a:rPr lang="en-US" sz="2300" dirty="0">
                <a:solidFill>
                  <a:schemeClr val="tx1"/>
                </a:solidFill>
                <a:latin typeface="Montserrat Medium"/>
              </a:rPr>
              <a:t>to effectively engage job seekers and communicate benefits</a:t>
            </a:r>
          </a:p>
          <a:p>
            <a:r>
              <a:rPr lang="en-US" sz="2300" b="1" dirty="0">
                <a:solidFill>
                  <a:schemeClr val="tx1"/>
                </a:solidFill>
                <a:latin typeface="Montserrat Medium"/>
              </a:rPr>
              <a:t>Wagner-Peyser staff share RA information </a:t>
            </a:r>
            <a:r>
              <a:rPr lang="en-US" sz="2300" dirty="0">
                <a:solidFill>
                  <a:schemeClr val="tx1"/>
                </a:solidFill>
                <a:latin typeface="Montserrat Medium"/>
              </a:rPr>
              <a:t>to job seekers and employers with a warm handoff to AJC/BSR staff as warranted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DF5188-FE4E-AD4A-5CA3-3D8B3D06BF3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9585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 Report showing how people rated their knowledge of Registered Apprenticeship correlating with performance measures: Excellent 8 percent, Very Good 14 percent, Very Little 35 percent, and None 10 percent">
            <a:extLst>
              <a:ext uri="{FF2B5EF4-FFF2-40B4-BE49-F238E27FC236}">
                <a16:creationId xmlns:a16="http://schemas.microsoft.com/office/drawing/2014/main" id="{CC519CF0-37D6-6D82-3C4D-8ECF95A7D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94" t="7656" r="9107" b="7527"/>
          <a:stretch/>
        </p:blipFill>
        <p:spPr>
          <a:xfrm rot="5400000">
            <a:off x="5725418" y="121152"/>
            <a:ext cx="3846212" cy="697345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669C32D-118A-1346-A129-84C337C9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RA &amp; WIOA Performance Measures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BDE94-6F27-022E-9ECF-674DB5D72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46929" cy="373552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How would you rate your knowledge on how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Segoe UI" panose="020B0502040204020203" pitchFamily="34" charset="0"/>
              </a:rPr>
              <a:t>Registered Apprenticeship correlates with performance measures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?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C7C34-C461-1BE5-B78F-B6F8E5661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5561148"/>
            <a:ext cx="10596282" cy="435133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Source:</a:t>
            </a:r>
            <a:r>
              <a:rPr lang="en-US" sz="1200" i="1" dirty="0">
                <a:solidFill>
                  <a:prstClr val="black"/>
                </a:solidFill>
                <a:latin typeface="Helvetica" pitchFamily="2" charset="0"/>
              </a:rPr>
              <a:t> 2023 Workforce System Registered Apprenticeship Baseline Knowledge Assessment Report  - USDOL Center of Excellence, Safal Partners, NAWDP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 </a:t>
            </a:r>
            <a:endParaRPr lang="en-US" sz="12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EFFF2CF-68E9-278E-6D61-41303D21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87526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 showing how people rated their knowledge of who pays for each part of apprenticeship program: Excellent 12 percent, Very Good 15 percent, Good 28 percent, Very Little 36 percent, and none 6 percent.">
            <a:extLst>
              <a:ext uri="{FF2B5EF4-FFF2-40B4-BE49-F238E27FC236}">
                <a16:creationId xmlns:a16="http://schemas.microsoft.com/office/drawing/2014/main" id="{CC519CF0-37D6-6D82-3C4D-8ECF95A7D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7" t="6092" r="1644" b="8080"/>
          <a:stretch/>
        </p:blipFill>
        <p:spPr>
          <a:xfrm rot="5400000">
            <a:off x="6113117" y="136334"/>
            <a:ext cx="4033928" cy="707857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1CC1138-151B-91D2-468B-53C11A5D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Programs Paying for 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D422E-98FA-385A-41A5-6F50AA766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3741"/>
            <a:ext cx="3957918" cy="343647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How would you rate your knowledge of</a:t>
            </a:r>
            <a:b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</a:br>
            <a:r>
              <a:rPr lang="en-US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Segoe UI" panose="020B0502040204020203" pitchFamily="34" charset="0"/>
              </a:rPr>
              <a:t>who pays for each part of an apprenticeship program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(related instruction, wages, administration)?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0C65B-D46B-EE27-062E-9675F1A76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692585"/>
            <a:ext cx="10963835" cy="365125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Source:</a:t>
            </a:r>
            <a:r>
              <a:rPr lang="en-US" sz="1200" i="1" dirty="0">
                <a:solidFill>
                  <a:prstClr val="black"/>
                </a:solidFill>
                <a:latin typeface="Helvetica" pitchFamily="2" charset="0"/>
              </a:rPr>
              <a:t> 2023 Workforce System Registered Apprenticeship Baseline Knowledge Assessment Report  - USDOL Center of Excellence, Safal Partners, NAWDP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 </a:t>
            </a:r>
            <a:endParaRPr lang="en-US" sz="12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20402D-8C1B-EBCB-576B-F3797D546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11673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90E8D1-4404-FF2C-F036-477C0B13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WIOA Funding, Supports for RA</a:t>
            </a:r>
            <a:endParaRPr lang="en-US" dirty="0"/>
          </a:p>
        </p:txBody>
      </p:sp>
      <p:pic>
        <p:nvPicPr>
          <p:cNvPr id="8" name="Picture 7" descr="WIOA Funding to Support Apprenticeship Items Including Related Training Instruction, On-the-Job Training and Supportive Services">
            <a:extLst>
              <a:ext uri="{FF2B5EF4-FFF2-40B4-BE49-F238E27FC236}">
                <a16:creationId xmlns:a16="http://schemas.microsoft.com/office/drawing/2014/main" id="{27D3B047-47F1-BE8F-79F2-302BBA88C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60"/>
          <a:stretch/>
        </p:blipFill>
        <p:spPr>
          <a:xfrm>
            <a:off x="1160265" y="1622422"/>
            <a:ext cx="10033956" cy="45036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1DE26-D012-6CFE-63BA-FAC29509F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D718ED-4D72-A1AB-A555-1332A8498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9977A3A-88C7-391E-5954-871DBD95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17773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956794-8646-B019-4966-23EB72DF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RA &amp; ETPLs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96113-838D-1B57-5125-C47DA605E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623" y="1825625"/>
            <a:ext cx="4496117" cy="361035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How would you rate your knowledge of the relationship between  </a:t>
            </a:r>
            <a:b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</a:br>
            <a:r>
              <a:rPr lang="en-US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Segoe UI" panose="020B0502040204020203" pitchFamily="34" charset="0"/>
              </a:rPr>
              <a:t>Registered Apprenticeship </a:t>
            </a:r>
            <a:br>
              <a:rPr lang="en-US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Segoe UI" panose="020B0502040204020203" pitchFamily="34" charset="0"/>
              </a:rPr>
            </a:br>
            <a:r>
              <a:rPr lang="en-US" b="1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Segoe UI" panose="020B0502040204020203" pitchFamily="34" charset="0"/>
              </a:rPr>
              <a:t>related instruction and your state or local eligible training provider list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?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Chart showing how people rated their knowledge of the relationship between Registered Apprenticeship related instruction and your state and local eligible training provider list: Excellent 9 percent, Very Good 15 percent, Good 29 percent, Very Little 34 percent, None 11 percent">
            <a:extLst>
              <a:ext uri="{FF2B5EF4-FFF2-40B4-BE49-F238E27FC236}">
                <a16:creationId xmlns:a16="http://schemas.microsoft.com/office/drawing/2014/main" id="{CC519CF0-37D6-6D82-3C4D-8ECF95A7D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21" t="6307" r="-1138" b="8875"/>
          <a:stretch/>
        </p:blipFill>
        <p:spPr>
          <a:xfrm rot="5400000">
            <a:off x="6451239" y="272853"/>
            <a:ext cx="4123853" cy="69734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921AA-2310-0DAE-AF2B-BCE5C8F7D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446" y="5635709"/>
            <a:ext cx="10959353" cy="385527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Source:</a:t>
            </a:r>
            <a:r>
              <a:rPr lang="en-US" sz="1200" i="1" dirty="0">
                <a:solidFill>
                  <a:prstClr val="black"/>
                </a:solidFill>
                <a:latin typeface="Helvetica" pitchFamily="2" charset="0"/>
              </a:rPr>
              <a:t> 2023 Workforce System Registered Apprenticeship Baseline Knowledge Assessment Report  - USDOL Center of Excellence, Safal Partners, NAWDP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 </a:t>
            </a:r>
            <a:endParaRPr lang="en-US" sz="12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2937D0-F003-4D05-D554-74030DA5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51636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956794-8646-B019-4966-23EB72DF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WIOA Engagement Poll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0BB3B3-AEF8-C370-F385-0539411A3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916" y="2201067"/>
            <a:ext cx="4018435" cy="3070180"/>
          </a:xfrm>
          <a:solidFill>
            <a:schemeClr val="bg1">
              <a:lumMod val="9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US" sz="3300" b="1" dirty="0"/>
          </a:p>
          <a:p>
            <a:pPr marL="0" indent="0" algn="ctr">
              <a:buNone/>
            </a:pPr>
            <a:r>
              <a:rPr lang="en-US" sz="5300" b="1" dirty="0"/>
              <a:t>What does </a:t>
            </a:r>
          </a:p>
          <a:p>
            <a:pPr marL="0" indent="0" algn="ctr">
              <a:buNone/>
            </a:pPr>
            <a:r>
              <a:rPr lang="en-US" sz="5300" b="1" dirty="0"/>
              <a:t>your current</a:t>
            </a:r>
          </a:p>
          <a:p>
            <a:pPr marL="0" indent="0" algn="ctr">
              <a:buNone/>
            </a:pPr>
            <a:r>
              <a:rPr lang="en-US" sz="5300" b="1" dirty="0"/>
              <a:t>WIOA </a:t>
            </a:r>
          </a:p>
          <a:p>
            <a:pPr marL="0" indent="0" algn="ctr">
              <a:buNone/>
            </a:pPr>
            <a:r>
              <a:rPr lang="en-US" sz="5300" b="1" dirty="0"/>
              <a:t>co-enrollment</a:t>
            </a:r>
          </a:p>
          <a:p>
            <a:pPr marL="0" indent="0" algn="ctr">
              <a:buNone/>
            </a:pPr>
            <a:r>
              <a:rPr lang="en-US" sz="5300" b="1" dirty="0"/>
              <a:t>look like?</a:t>
            </a:r>
            <a:endParaRPr lang="en-US" sz="53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D7A955B-B2A5-71E3-C01C-30D90389B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1117" y="2211980"/>
            <a:ext cx="6379542" cy="3488497"/>
          </a:xfrm>
        </p:spPr>
        <p:txBody>
          <a:bodyPr>
            <a:normAutofit fontScale="62500" lnSpcReduction="20000"/>
          </a:bodyPr>
          <a:lstStyle/>
          <a:p>
            <a:pPr marL="457200" indent="-355600">
              <a:lnSpc>
                <a:spcPct val="110000"/>
              </a:lnSpc>
              <a:spcBef>
                <a:spcPts val="0"/>
              </a:spcBef>
              <a:buSzPts val="2000"/>
              <a:buFont typeface="Arial"/>
              <a:buAutoNum type="arabicPeriod"/>
            </a:pPr>
            <a:r>
              <a:rPr lang="en-US" b="1" dirty="0">
                <a:solidFill>
                  <a:srgbClr val="00015E"/>
                </a:solidFill>
              </a:rPr>
              <a:t>NON-EXISTENT</a:t>
            </a:r>
            <a:r>
              <a:rPr lang="en-US" dirty="0">
                <a:solidFill>
                  <a:schemeClr val="tx1"/>
                </a:solidFill>
              </a:rPr>
              <a:t>- there is no interest or knowledge of WIOA co-enrollment</a:t>
            </a:r>
          </a:p>
          <a:p>
            <a:pPr marL="457200" indent="-355600">
              <a:lnSpc>
                <a:spcPct val="110000"/>
              </a:lnSpc>
              <a:spcBef>
                <a:spcPts val="0"/>
              </a:spcBef>
              <a:buSzPts val="2000"/>
              <a:buFont typeface="Arial"/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457200" indent="-355600">
              <a:lnSpc>
                <a:spcPct val="110000"/>
              </a:lnSpc>
              <a:spcBef>
                <a:spcPts val="0"/>
              </a:spcBef>
              <a:buSzPts val="2000"/>
              <a:buFont typeface="Arial"/>
              <a:buAutoNum type="arabicPeriod"/>
            </a:pPr>
            <a:r>
              <a:rPr lang="en-US" b="1" dirty="0">
                <a:solidFill>
                  <a:srgbClr val="00015E"/>
                </a:solidFill>
              </a:rPr>
              <a:t>EMERGING </a:t>
            </a:r>
            <a:r>
              <a:rPr lang="en-US" dirty="0">
                <a:solidFill>
                  <a:schemeClr val="tx1"/>
                </a:solidFill>
              </a:rPr>
              <a:t>- there is interest in WIOA co-enrollment, but we are not sure where to start</a:t>
            </a:r>
          </a:p>
          <a:p>
            <a:pPr marL="457200" indent="-355600">
              <a:lnSpc>
                <a:spcPct val="110000"/>
              </a:lnSpc>
              <a:spcBef>
                <a:spcPts val="1800"/>
              </a:spcBef>
              <a:buSzPts val="2000"/>
              <a:buFont typeface="Arial" panose="020B0604020202020204" pitchFamily="34" charset="0"/>
              <a:buAutoNum type="arabicPeriod"/>
            </a:pPr>
            <a:r>
              <a:rPr lang="en-US" b="1" dirty="0">
                <a:solidFill>
                  <a:srgbClr val="00015E"/>
                </a:solidFill>
              </a:rPr>
              <a:t>ADVANCING -</a:t>
            </a:r>
            <a:r>
              <a:rPr lang="en-US" dirty="0">
                <a:solidFill>
                  <a:schemeClr val="tx1"/>
                </a:solidFill>
              </a:rPr>
              <a:t> there is an active plan to co-enroll WIOA participants</a:t>
            </a:r>
            <a:endParaRPr lang="en-US" sz="800" dirty="0">
              <a:solidFill>
                <a:schemeClr val="tx1"/>
              </a:solidFill>
            </a:endParaRPr>
          </a:p>
          <a:p>
            <a:pPr marL="457200" indent="-401320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SzPts val="2000"/>
              <a:buFont typeface="Arial"/>
              <a:buAutoNum type="arabicPeriod"/>
            </a:pPr>
            <a:r>
              <a:rPr lang="en-US" b="1" dirty="0">
                <a:solidFill>
                  <a:srgbClr val="00015E"/>
                </a:solidFill>
              </a:rPr>
              <a:t>LEADING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– we are actively co-enrolling WIOA participants in Registered Apprenticeship programs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9808B-B4AD-E1AB-EB24-1B9A5612C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5969759"/>
            <a:ext cx="862841" cy="8628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B9CDEA-6807-2951-3DC3-09893AD06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03237" y="6352650"/>
            <a:ext cx="149537" cy="210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062E3E4-4360-ED56-7692-868475AF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654314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eef3b86655_2_0"/>
          <p:cNvSpPr txBox="1">
            <a:spLocks noGrp="1"/>
          </p:cNvSpPr>
          <p:nvPr>
            <p:ph type="title"/>
          </p:nvPr>
        </p:nvSpPr>
        <p:spPr>
          <a:xfrm>
            <a:off x="410135" y="434601"/>
            <a:ext cx="1121932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RA Co-Enrollment and WIOA Benefits</a:t>
            </a:r>
            <a:endParaRPr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2ED705-918A-8648-F23B-02DCA7E34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167" y="1715901"/>
            <a:ext cx="10791264" cy="4351338"/>
          </a:xfrm>
        </p:spPr>
        <p:txBody>
          <a:bodyPr>
            <a:normAutofit/>
          </a:bodyPr>
          <a:lstStyle/>
          <a:p>
            <a:pPr marL="571500" lvl="0" indent="-571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Montserrat Medium" panose="00000600000000000000" pitchFamily="2" charset="0"/>
                <a:cs typeface="Segoe UI"/>
              </a:rPr>
              <a:t>Unlock additional sources of RA program support for employers who sponsor programs or hire apprentices and for job seekers hired as apprentices</a:t>
            </a:r>
          </a:p>
          <a:p>
            <a:pPr marL="571500" lvl="0" indent="-571500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prstClr val="black"/>
              </a:solidFill>
              <a:latin typeface="Montserrat Medium" panose="00000600000000000000" pitchFamily="2" charset="0"/>
              <a:cs typeface="Segoe UI"/>
            </a:endParaRPr>
          </a:p>
          <a:p>
            <a:pPr marL="571500" lvl="0" indent="-571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Montserrat Medium" panose="00000600000000000000" pitchFamily="2" charset="0"/>
                <a:cs typeface="Segoe UI"/>
              </a:rPr>
              <a:t>Shared outcomes</a:t>
            </a:r>
          </a:p>
          <a:p>
            <a:pPr marL="571500" lvl="0" indent="-571500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prstClr val="black"/>
              </a:solidFill>
              <a:latin typeface="Montserrat Medium" panose="00000600000000000000" pitchFamily="2" charset="0"/>
              <a:cs typeface="Segoe UI"/>
            </a:endParaRPr>
          </a:p>
          <a:p>
            <a:pPr marL="571500" lvl="0" indent="-57150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prstClr val="black"/>
                </a:solidFill>
                <a:latin typeface="Montserrat Medium" panose="00000600000000000000" pitchFamily="2" charset="0"/>
                <a:cs typeface="Segoe UI"/>
              </a:rPr>
              <a:t>Boost overall alignment </a:t>
            </a:r>
            <a:br>
              <a:rPr lang="en-US" sz="3200" dirty="0">
                <a:solidFill>
                  <a:prstClr val="black"/>
                </a:solidFill>
                <a:latin typeface="Montserrat Medium" panose="00000600000000000000" pitchFamily="2" charset="0"/>
                <a:cs typeface="Segoe UI"/>
              </a:rPr>
            </a:br>
            <a:r>
              <a:rPr lang="en-US" sz="3200" dirty="0">
                <a:solidFill>
                  <a:prstClr val="black"/>
                </a:solidFill>
                <a:latin typeface="Montserrat Medium" panose="00000600000000000000" pitchFamily="2" charset="0"/>
                <a:cs typeface="Segoe UI"/>
              </a:rPr>
              <a:t>for workforce system</a:t>
            </a:r>
          </a:p>
          <a:p>
            <a:endParaRPr lang="en-US" dirty="0"/>
          </a:p>
        </p:txBody>
      </p:sp>
      <p:pic>
        <p:nvPicPr>
          <p:cNvPr id="2" name="Picture 1" descr="WIOA Funding to Support Apprenticeship Items Including Related Training Instruction, On-th-Job Training and Supportive Services">
            <a:extLst>
              <a:ext uri="{FF2B5EF4-FFF2-40B4-BE49-F238E27FC236}">
                <a16:creationId xmlns:a16="http://schemas.microsoft.com/office/drawing/2014/main" id="{D2A396E3-FF90-7693-023E-7D776E618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60"/>
          <a:stretch/>
        </p:blipFill>
        <p:spPr>
          <a:xfrm>
            <a:off x="6900530" y="3826452"/>
            <a:ext cx="4428008" cy="1987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63BA94-5AD1-C34B-B96A-E0D959C52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FE4D038-D476-E9D4-A30B-8680E621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623705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eef3b86655_2_0"/>
          <p:cNvSpPr txBox="1">
            <a:spLocks noGrp="1"/>
          </p:cNvSpPr>
          <p:nvPr>
            <p:ph type="title"/>
          </p:nvPr>
        </p:nvSpPr>
        <p:spPr>
          <a:xfrm>
            <a:off x="838200" y="4264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RA Co-Enrollment and WIOA</a:t>
            </a:r>
            <a:endParaRPr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9B96C0-BB5F-B2B4-D292-72E3BA512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787" y="2458757"/>
            <a:ext cx="3213846" cy="262423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01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Segoe UI"/>
              </a:rPr>
              <a:t>Understand how to correctly report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</a:rPr>
            </a:br>
            <a:r>
              <a:rPr lang="en-US" b="1" dirty="0">
                <a:solidFill>
                  <a:srgbClr val="3737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Segoe UI"/>
                <a:hlinkClick r:id="rId3" tooltip="https://d2leuf3vilid4d.cloudfront.net/-/media/Communities/performancereporting/Files/content/RAP-WIOA-Reporting-Guide---FINAL,-d-,docx--2,-d-,28,-d-,2020.ashx?rev=a5889eabd0de4926a5cee2c8e241b1ad"/>
              </a:rPr>
              <a:t>RA and WIOA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hlinkClick r:id="rId3" tooltip="https://d2leuf3vilid4d.cloudfront.net/-/media/Communities/performancereporting/Files/content/RAP-WIOA-Reporting-Guide---FINAL,-d-,docx--2,-d-,28,-d-,2020.ashx?rev=a5889eabd0de4926a5cee2c8e241b1ad"/>
              </a:rPr>
            </a:br>
            <a:r>
              <a:rPr lang="en-US" b="1" dirty="0">
                <a:solidFill>
                  <a:srgbClr val="3737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0"/>
                <a:cs typeface="Segoe UI"/>
                <a:hlinkClick r:id="rId3" tooltip="https://d2leuf3vilid4d.cloudfront.net/-/media/Communities/performancereporting/Files/content/RAP-WIOA-Reporting-Guide---FINAL,-d-,docx--2,-d-,28,-d-,2020.ashx?rev=a5889eabd0de4926a5cee2c8e241b1ad"/>
              </a:rPr>
              <a:t>Co-Enrollment</a:t>
            </a:r>
            <a:r>
              <a:rPr lang="en-US" dirty="0">
                <a:solidFill>
                  <a:srgbClr val="373737"/>
                </a:solidFill>
                <a:latin typeface="Montserrat Medium" panose="00000600000000000000" pitchFamily="2" charset="0"/>
                <a:cs typeface="Segoe UI"/>
                <a:hlinkClick r:id="rId3" tooltip="https://d2leuf3vilid4d.cloudfront.net/-/media/Communities/performancereporting/Files/content/RAP-WIOA-Reporting-Guide---FINAL,-d-,docx--2,-d-,28,-d-,2020.ashx?rev=a5889eabd0de4926a5cee2c8e241b1ad"/>
              </a:rPr>
              <a:t> </a:t>
            </a:r>
            <a:endParaRPr lang="en-US" dirty="0">
              <a:solidFill>
                <a:srgbClr val="373737"/>
              </a:solidFill>
              <a:latin typeface="Montserrat Medium" panose="00000600000000000000" pitchFamily="2" charset="0"/>
              <a:cs typeface="Segoe U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46B6999-21B0-6ADE-DB33-B8E7FC60C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174F0-269A-5D66-93FA-45CE53756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912" y="2730664"/>
            <a:ext cx="5248945" cy="333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912055-8236-A7BE-6C61-4621C5CA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2912" y="1639125"/>
            <a:ext cx="5248945" cy="1003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2C8E55-31D1-1AEB-94A7-D435136DC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08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956794-8646-B019-4966-23EB72DF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362"/>
            <a:ext cx="10515600" cy="1325563"/>
          </a:xfrm>
        </p:spPr>
        <p:txBody>
          <a:bodyPr/>
          <a:lstStyle/>
          <a:p>
            <a:r>
              <a:rPr lang="en-US" dirty="0">
                <a:latin typeface="Montserrat"/>
              </a:rPr>
              <a:t>How You Can Help With RA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BA6A7-B566-7DD8-FFA5-AB6AE05A1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975" y="2056966"/>
            <a:ext cx="6712815" cy="38941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Montserrat" panose="00000500000000000000" pitchFamily="2" charset="0"/>
              </a:rPr>
              <a:t>Provide WIOA funding (</a:t>
            </a:r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Individual Training Account (ITA) / Supportive Services</a:t>
            </a:r>
            <a:r>
              <a:rPr lang="en-US" sz="2400" dirty="0">
                <a:solidFill>
                  <a:schemeClr val="tx1"/>
                </a:solidFill>
                <a:latin typeface="Montserrat" panose="00000500000000000000" pitchFamily="2" charset="0"/>
              </a:rPr>
              <a:t>) to support RA costs.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Montserrat" panose="00000500000000000000" pitchFamily="2" charset="0"/>
              </a:rPr>
              <a:t>Provide </a:t>
            </a:r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pipeline of potential students </a:t>
            </a:r>
            <a:r>
              <a:rPr lang="en-US" sz="2400" dirty="0">
                <a:solidFill>
                  <a:schemeClr val="tx1"/>
                </a:solidFill>
                <a:latin typeface="Montserrat" panose="00000500000000000000" pitchFamily="2" charset="0"/>
              </a:rPr>
              <a:t>to enroll in programs.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Know the RA programs </a:t>
            </a:r>
            <a:r>
              <a:rPr lang="en-US" sz="2400" dirty="0">
                <a:solidFill>
                  <a:schemeClr val="tx1"/>
                </a:solidFill>
                <a:latin typeface="Montserrat" panose="00000500000000000000" pitchFamily="2" charset="0"/>
              </a:rPr>
              <a:t>on your Eligible Training Provider List (ETPL) and how to refer customers to them.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03CE7A-A793-D3EB-4CF4-5032FE4F9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119" y="2394408"/>
            <a:ext cx="4821881" cy="321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B34DF-073A-9590-B93E-8A774E6C4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5969759"/>
            <a:ext cx="862841" cy="8628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15E0E4-426A-6A85-9867-924298E8F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03237" y="6352650"/>
            <a:ext cx="149537" cy="210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C9C090C-9E14-E9D4-1F5B-C93CE4D3A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242859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Presenters</a:t>
            </a:r>
          </a:p>
        </p:txBody>
      </p:sp>
      <p:pic>
        <p:nvPicPr>
          <p:cNvPr id="13" name="Picture 12" descr="Haylie Schuster">
            <a:extLst>
              <a:ext uri="{FF2B5EF4-FFF2-40B4-BE49-F238E27FC236}">
                <a16:creationId xmlns:a16="http://schemas.microsoft.com/office/drawing/2014/main" id="{ABF78E6F-E9E0-8824-5ED7-ACABC2FD7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188" y="1592498"/>
            <a:ext cx="2956816" cy="3115326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CD808D2-C150-87D4-617C-A79E772980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9586" y="4581479"/>
            <a:ext cx="3342525" cy="563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D274D"/>
                </a:solidFill>
                <a:latin typeface="Montserrat" panose="00000500000000000000" pitchFamily="2" charset="0"/>
              </a:rPr>
              <a:t>Haylie Schuster</a:t>
            </a:r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858EF35-827A-A268-A146-F10223BF6E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12306" y="4959029"/>
            <a:ext cx="3080580" cy="12541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rgbClr val="0D274D"/>
                </a:solidFill>
                <a:latin typeface="Montserrat"/>
                <a:ea typeface="Roboto"/>
              </a:rPr>
              <a:t>Engagement Manager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</a:p>
          <a:p>
            <a:endParaRPr lang="en-US" dirty="0"/>
          </a:p>
        </p:txBody>
      </p:sp>
      <p:pic>
        <p:nvPicPr>
          <p:cNvPr id="10" name="Picture 9" descr="Lisa Rice">
            <a:extLst>
              <a:ext uri="{FF2B5EF4-FFF2-40B4-BE49-F238E27FC236}">
                <a16:creationId xmlns:a16="http://schemas.microsoft.com/office/drawing/2014/main" id="{296FE81A-58ED-E2D7-67DE-8A841E54F1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98" b="1498"/>
          <a:stretch/>
        </p:blipFill>
        <p:spPr>
          <a:xfrm>
            <a:off x="7180639" y="1940261"/>
            <a:ext cx="2300551" cy="2410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90B62E5-0164-6090-35C6-31FA7D714F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95145" y="4592287"/>
            <a:ext cx="2419350" cy="563563"/>
          </a:xfrm>
        </p:spPr>
        <p:txBody>
          <a:bodyPr/>
          <a:lstStyle/>
          <a:p>
            <a:r>
              <a:rPr lang="en-US" dirty="0">
                <a:solidFill>
                  <a:srgbClr val="0D274D"/>
                </a:solidFill>
                <a:latin typeface="Montserrat"/>
              </a:rPr>
              <a:t>Lisa Rice</a:t>
            </a:r>
            <a:endParaRPr lang="pl-PL" dirty="0">
              <a:solidFill>
                <a:srgbClr val="0D274D"/>
              </a:solidFill>
              <a:latin typeface="Montserrat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082D0A1-49CB-123C-B26D-B9BA805387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32668" y="4959028"/>
            <a:ext cx="2796492" cy="12541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rgbClr val="0D274D"/>
                </a:solidFill>
                <a:latin typeface="Montserrat"/>
                <a:ea typeface="Roboto"/>
              </a:rPr>
              <a:t>Subject Matter Expert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rgbClr val="0D274D"/>
                </a:solidFill>
                <a:latin typeface="Montserrat"/>
                <a:ea typeface="Roboto"/>
              </a:rPr>
              <a:t>Safal Partners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D87D3-B52A-1FCF-694D-D0543B3D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2" y="5942148"/>
            <a:ext cx="820009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0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956794-8646-B019-4966-23EB72DF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How You Can Help RA - Continued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222C2-294E-B5BD-A9E8-258E64219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394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Montserrat" panose="00000500000000000000" pitchFamily="2" charset="0"/>
              </a:rPr>
              <a:t>Publicize RA program openings </a:t>
            </a:r>
            <a:r>
              <a:rPr lang="en-US" sz="2200" dirty="0">
                <a:solidFill>
                  <a:schemeClr val="tx1"/>
                </a:solidFill>
                <a:latin typeface="Montserrat" panose="00000500000000000000" pitchFamily="2" charset="0"/>
              </a:rPr>
              <a:t>and screen candidates.</a:t>
            </a:r>
          </a:p>
          <a:p>
            <a:r>
              <a:rPr lang="en-US" sz="2200" dirty="0">
                <a:solidFill>
                  <a:schemeClr val="tx1"/>
                </a:solidFill>
                <a:latin typeface="Montserrat" panose="00000500000000000000" pitchFamily="2" charset="0"/>
              </a:rPr>
              <a:t>Encourage your organization to </a:t>
            </a:r>
            <a:r>
              <a:rPr lang="en-US" sz="2200" b="1" dirty="0">
                <a:solidFill>
                  <a:schemeClr val="tx1"/>
                </a:solidFill>
                <a:latin typeface="Montserrat" panose="00000500000000000000" pitchFamily="2" charset="0"/>
              </a:rPr>
              <a:t>host RA job fairs </a:t>
            </a:r>
            <a:r>
              <a:rPr lang="en-US" sz="2200" dirty="0">
                <a:solidFill>
                  <a:schemeClr val="tx1"/>
                </a:solidFill>
                <a:latin typeface="Montserrat" panose="00000500000000000000" pitchFamily="2" charset="0"/>
              </a:rPr>
              <a:t>– specific to open RA positions in your area. </a:t>
            </a:r>
          </a:p>
          <a:p>
            <a:r>
              <a:rPr lang="en-US" sz="2200" b="1" dirty="0">
                <a:solidFill>
                  <a:schemeClr val="tx1"/>
                </a:solidFill>
                <a:latin typeface="Montserrat" panose="00000500000000000000" pitchFamily="2" charset="0"/>
              </a:rPr>
              <a:t>Connect</a:t>
            </a:r>
            <a:r>
              <a:rPr lang="en-US" sz="2200" dirty="0">
                <a:solidFill>
                  <a:schemeClr val="tx1"/>
                </a:solidFill>
                <a:latin typeface="Montserrat" panose="00000500000000000000" pitchFamily="2" charset="0"/>
              </a:rPr>
              <a:t> potential apprentices to other resources available within the community</a:t>
            </a:r>
          </a:p>
          <a:p>
            <a:r>
              <a:rPr lang="en-US" sz="22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Create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cs typeface="Segoe U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an </a:t>
            </a:r>
            <a:r>
              <a:rPr lang="en-US" sz="22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RA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cs typeface="Segoe UI"/>
              </a:rPr>
              <a:t>work group</a:t>
            </a:r>
            <a:endParaRPr lang="en-US" sz="22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Share your </a:t>
            </a:r>
            <a:r>
              <a:rPr lang="en-US" sz="2200" b="1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knowledge </a:t>
            </a:r>
            <a:r>
              <a:rPr lang="en-US" sz="220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with </a:t>
            </a:r>
            <a:r>
              <a:rPr lang="en-US" sz="2200" dirty="0">
                <a:solidFill>
                  <a:schemeClr val="tx1"/>
                </a:solidFill>
                <a:latin typeface="Montserrat" panose="00000500000000000000" pitchFamily="2" charset="0"/>
                <a:cs typeface="Segoe UI"/>
              </a:rPr>
              <a:t>leadership, BSRs, other Case Managers</a:t>
            </a:r>
            <a:endParaRPr lang="en-US" sz="22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endParaRPr lang="en-US" sz="1800" dirty="0">
              <a:latin typeface="Montserrat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2CBF9-FFF3-16B6-33ED-92E1520FB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5969759"/>
            <a:ext cx="862841" cy="8628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9C922B-B5A9-BF44-B34F-87160D127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03237" y="6352650"/>
            <a:ext cx="149537" cy="210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E7BE2-8D01-A9C1-A0FC-7B0820214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144" y="2361759"/>
            <a:ext cx="4839855" cy="323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E907933-EBD5-051B-41E0-88B256EB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7082" y="6492875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68519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E5AD6C-0B7B-BC29-F0F6-EC51DC148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RA Knowledge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668C8F-5670-C8B1-56DC-E9BDB91A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005" y="1680751"/>
            <a:ext cx="10985363" cy="43513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Explain the benefits of RA to your career seeker customer</a:t>
            </a:r>
          </a:p>
          <a:p>
            <a:r>
              <a:rPr lang="en-US" dirty="0">
                <a:solidFill>
                  <a:schemeClr val="tx1"/>
                </a:solidFill>
              </a:rPr>
              <a:t>Have career seeker explore the RA jobs in your area –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Communicate with Business Services Representatives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1A84E-BD77-F644-684E-7ABEB836234E}"/>
              </a:ext>
            </a:extLst>
          </p:cNvPr>
          <p:cNvSpPr txBox="1"/>
          <p:nvPr/>
        </p:nvSpPr>
        <p:spPr>
          <a:xfrm>
            <a:off x="841673" y="2718101"/>
            <a:ext cx="10876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ontserrat Medium" panose="00000600000000000000" pitchFamily="2" charset="0"/>
                <a:hlinkClick r:id="rId3" tooltip="https://www.apprenticeship.gov/apprenticeship-job-finder"/>
              </a:rPr>
              <a:t>https://www.apprenticeship.gov/apprenticeship-job-finder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pic>
        <p:nvPicPr>
          <p:cNvPr id="10" name="Picture 9" descr="People sitting on blue chairs">
            <a:extLst>
              <a:ext uri="{FF2B5EF4-FFF2-40B4-BE49-F238E27FC236}">
                <a16:creationId xmlns:a16="http://schemas.microsoft.com/office/drawing/2014/main" id="{93D5D78C-E540-5D6B-C73E-6840B1D07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50" b="14322"/>
          <a:stretch/>
        </p:blipFill>
        <p:spPr>
          <a:xfrm>
            <a:off x="2784271" y="3838578"/>
            <a:ext cx="6991497" cy="2057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7DE5E-326D-9063-CFE4-D6B22312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35" y="5962389"/>
            <a:ext cx="826021" cy="8260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B8EE7B-248B-EA61-B9E0-6D38A79F0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30D60-3274-4827-30C5-4D5872058C57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887788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A33541-19E0-E9CC-11D9-3650FC051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Questions, Thoughts, Discussion?</a:t>
            </a:r>
          </a:p>
        </p:txBody>
      </p:sp>
      <p:pic>
        <p:nvPicPr>
          <p:cNvPr id="6" name="Picture 5" descr="A group of hands holding colorful question marks">
            <a:extLst>
              <a:ext uri="{FF2B5EF4-FFF2-40B4-BE49-F238E27FC236}">
                <a16:creationId xmlns:a16="http://schemas.microsoft.com/office/drawing/2014/main" id="{AD13D122-2C42-C3C1-40F8-C8CBB2DE4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6"/>
          <a:stretch/>
        </p:blipFill>
        <p:spPr>
          <a:xfrm>
            <a:off x="583324" y="1484416"/>
            <a:ext cx="10988565" cy="4477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788065-1BFE-3138-2F61-61E670E42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35" y="5962389"/>
            <a:ext cx="826021" cy="826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C287CD-CBA5-5B25-1DDA-1F5DB6971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B284EC4-CB52-A36D-0279-1B91688BC08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105444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eef3b86655_2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en-US" dirty="0">
                <a:latin typeface="Montserrat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No-Cost Resources</a:t>
            </a:r>
          </a:p>
        </p:txBody>
      </p:sp>
      <p:pic>
        <p:nvPicPr>
          <p:cNvPr id="12" name="Picture 11" descr="Workforce Board Guide front cover ">
            <a:extLst>
              <a:ext uri="{FF2B5EF4-FFF2-40B4-BE49-F238E27FC236}">
                <a16:creationId xmlns:a16="http://schemas.microsoft.com/office/drawing/2014/main" id="{14010793-A9E6-594C-4643-5D6C66C55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228" y="1725524"/>
            <a:ext cx="3562503" cy="4195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90A01-5D7F-D349-CA67-EA33994AC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5E302D-8B0D-C709-CBAD-806B020C5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319;p3">
            <a:extLst>
              <a:ext uri="{FF2B5EF4-FFF2-40B4-BE49-F238E27FC236}">
                <a16:creationId xmlns:a16="http://schemas.microsoft.com/office/drawing/2014/main" id="{6900806F-D0C8-71B1-2CCA-FFE7CD5E09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48640" y="1725524"/>
            <a:ext cx="5056428" cy="281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0160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Montserrat Medium"/>
              </a:rPr>
              <a:t>Guide to Identifying Partners</a:t>
            </a:r>
          </a:p>
        </p:txBody>
      </p:sp>
      <p:pic>
        <p:nvPicPr>
          <p:cNvPr id="8" name="Picture 7" descr="QR Code to https://dolcoe.safalapps.com/sites/default/files/2023-09/Technical%20Assistance%20Guide.pdf&#10; ">
            <a:extLst>
              <a:ext uri="{FF2B5EF4-FFF2-40B4-BE49-F238E27FC236}">
                <a16:creationId xmlns:a16="http://schemas.microsoft.com/office/drawing/2014/main" id="{BD4CE60B-677F-68BD-F3C5-67A2B0327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550" y="2913174"/>
            <a:ext cx="3092609" cy="30545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C8E136C-068A-E6FC-4E37-6629751D145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531959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927204C-E0F3-37B1-6DA4-15A37E08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Montserrat" panose="00000500000000000000" pitchFamily="2" charset="0"/>
              </a:rPr>
              <a:t>Save the Date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29384D-57B3-136A-F37C-7756D8C66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576" y="1753997"/>
            <a:ext cx="4803842" cy="3881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Montserrat Medium"/>
              </a:rPr>
              <a:t>August 22 from 1 – 2 ET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Montserrat Medium"/>
              </a:rPr>
              <a:t>Topic: Bridging Education and Apprenticeship</a:t>
            </a:r>
          </a:p>
          <a:p>
            <a:pPr marL="457200" lvl="1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QR Code for https://safalpartners.zoom.us/meeting/register/tZwkf-itrD4jGNNk2drpS0pQfItcTYEKx8fy#/registration">
            <a:extLst>
              <a:ext uri="{FF2B5EF4-FFF2-40B4-BE49-F238E27FC236}">
                <a16:creationId xmlns:a16="http://schemas.microsoft.com/office/drawing/2014/main" id="{135A1006-93DA-9B3A-537D-6A8DFCC4F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644" y="3613555"/>
            <a:ext cx="2176034" cy="2180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3D787-A096-C1E5-F47B-B20020301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FA03D-AA5F-E7CF-5DAA-5004C818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64EAE2-6E80-ADBE-27C3-54645CDF0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53997"/>
            <a:ext cx="5181600" cy="4351338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September 20 from 1 – 2 ET 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2000505000000020004" pitchFamily="2" charset="77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Topic: 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egistered Apprenticeship as a Talent Development Solution for Employers and Workforce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0" indent="0">
              <a:spcBef>
                <a:spcPts val="500"/>
              </a:spcBef>
              <a:buNone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spcBef>
                <a:spcPts val="500"/>
              </a:spcBef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Visit our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  <a:hlinkClick r:id="rId5" tooltip="https://dolcoe.safalapps.com/eventsandnews"/>
              </a:rPr>
              <a:t>Events Page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 for upcoming events and the latest news.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BA3559-72AD-559A-63FD-A02290C1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7164" y="4168588"/>
            <a:ext cx="5439382" cy="1712259"/>
          </a:xfrm>
          <a:prstGeom prst="rect">
            <a:avLst/>
          </a:prstGeom>
          <a:noFill/>
          <a:ln w="57150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0712-DAD9-FADD-9C72-FB57438BF7E2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906449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kern="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Us, Become a Partner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1F25C-F779-0A17-3344-2CA68EAFB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916" y="2320924"/>
            <a:ext cx="6181165" cy="3506135"/>
          </a:xfrm>
        </p:spPr>
        <p:txBody>
          <a:bodyPr>
            <a:normAutofit/>
          </a:bodyPr>
          <a:lstStyle/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Receive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 no-cost expert TA,  </a:t>
            </a:r>
            <a:b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Network 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with potential </a:t>
            </a:r>
            <a:b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Be 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nationally recognized for your work</a:t>
            </a:r>
            <a:endParaRPr lang="en-US" dirty="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0B5EBB-723F-911F-C383-E4BDCB8F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DE638-65ED-08CC-1409-199D9155E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115" y="1881339"/>
            <a:ext cx="3223260" cy="4079889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Qr code for Partner Form: https://safalpartners.jotform.com/form/221015771142040">
            <a:extLst>
              <a:ext uri="{FF2B5EF4-FFF2-40B4-BE49-F238E27FC236}">
                <a16:creationId xmlns:a16="http://schemas.microsoft.com/office/drawing/2014/main" id="{B9197C90-5D7A-C570-CA04-D37FC26D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434" y="3069273"/>
            <a:ext cx="2448622" cy="251105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41B0B7-FA8E-7C5D-B3B5-4EA886B87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5482" y="2011438"/>
            <a:ext cx="288663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Scan for Partner Form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0BCD9-3B45-7E18-207D-D7D9D9C6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72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 for Joining 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4C65D-CFCD-5F9F-5384-C5527616C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200" i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2000505000000020004" pitchFamily="2" charset="77"/>
                <a:ea typeface="+mj-ea"/>
                <a:cs typeface="+mj-cs"/>
              </a:rPr>
              <a:t>Email us your questions at RA_COE@SafalPartners.com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FA84AD-08DF-5890-9AAC-3CD93CE9B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information, visit: </a:t>
            </a:r>
            <a:r>
              <a:rPr lang="en-US" dirty="0"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20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867"/>
            <a:ext cx="6930016" cy="38997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Center of Excellence Overview</a:t>
            </a:r>
            <a:endParaRPr lang="en-US" dirty="0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Registered Apprenticeship Basics</a:t>
            </a:r>
            <a:endParaRPr lang="en-US" dirty="0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Case Managers as SMEs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New Tool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Co-Enrollment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Questions and Discussion</a:t>
            </a:r>
          </a:p>
          <a:p>
            <a:endParaRPr lang="en-US" dirty="0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8694B03F-6D3B-8E72-D9FB-0CC4BE7E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241" y="1825161"/>
            <a:ext cx="3938674" cy="3924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221871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414260" cy="4456891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r>
              <a:rPr lang="en-US" sz="2400">
                <a:solidFill>
                  <a:schemeClr val="tx1"/>
                </a:solidFill>
              </a:rPr>
              <a:t>; </a:t>
            </a: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5 national 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285767-F5CB-EDDE-E538-EB4CB37E4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2" y="5942148"/>
            <a:ext cx="820009" cy="8200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9AEEBB-4948-A36F-3CF5-A3C4F227E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9068" y="5961549"/>
            <a:ext cx="3917022" cy="3159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NAWDP, COABE, NDI, WIA, and FASTPORT logos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8C3A-0DF6-8535-6988-A651773D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– Getting to Know You</a:t>
            </a:r>
          </a:p>
        </p:txBody>
      </p:sp>
      <p:pic>
        <p:nvPicPr>
          <p:cNvPr id="6" name="Picture 5" descr="Poll">
            <a:extLst>
              <a:ext uri="{FF2B5EF4-FFF2-40B4-BE49-F238E27FC236}">
                <a16:creationId xmlns:a16="http://schemas.microsoft.com/office/drawing/2014/main" id="{CF734D21-20DD-19AF-BC10-22427AEE3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17" y="1690688"/>
            <a:ext cx="6722662" cy="448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DB6D99-D379-BD92-E8C9-C8F795BFA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BCC160-98B0-ECD7-B65E-B0BC304E3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35" y="5962389"/>
            <a:ext cx="826021" cy="82602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B862B4-4D8F-7FF5-D551-BA6DDD4F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350847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6E502-6A9B-BD7A-D5BE-EEF62903B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47E8A-9E14-89D2-73F4-F4A735C6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/>
              </a:rPr>
              <a:t>Registered Apprenticeship Basics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5653C-4B9E-0389-3331-CE51660C8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2" y="5942148"/>
            <a:ext cx="820009" cy="820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062610-5589-18F7-4E2D-04B8DF6B8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94BB912-A751-BB7F-152D-D08D956833D9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176552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E9B0-F655-14AD-898C-3EC78E32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8994"/>
            <a:ext cx="10515600" cy="483987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Montserrat"/>
              </a:rPr>
              <a:t>What is Registered Apprenticeship?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2B3DD2-B47A-4228-2D60-F1CEEAEA73B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075706" y="1805232"/>
            <a:ext cx="5740731" cy="3968750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Montserrat Medium"/>
              </a:rPr>
              <a:t>Registered Apprenticeship is a proven, customizable, and structured model to </a:t>
            </a:r>
            <a:r>
              <a:rPr lang="en-US" sz="3200" b="1" i="1" dirty="0">
                <a:solidFill>
                  <a:srgbClr val="00015E"/>
                </a:solidFill>
                <a:latin typeface="Montserrat Medium"/>
              </a:rPr>
              <a:t>find and train new talent</a:t>
            </a:r>
            <a:r>
              <a:rPr lang="en-US" sz="3200" dirty="0">
                <a:solidFill>
                  <a:srgbClr val="00015E"/>
                </a:solidFill>
                <a:latin typeface="Montserrat Medium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Montserrat Medium"/>
              </a:rPr>
              <a:t>as well as </a:t>
            </a:r>
            <a:r>
              <a:rPr lang="en-US" sz="3200" b="1" i="1" dirty="0">
                <a:solidFill>
                  <a:srgbClr val="00015E"/>
                </a:solidFill>
                <a:latin typeface="Montserrat Medium"/>
              </a:rPr>
              <a:t>upskill current workers </a:t>
            </a:r>
            <a:r>
              <a:rPr lang="en-US" sz="3200" dirty="0">
                <a:solidFill>
                  <a:schemeClr val="tx1"/>
                </a:solidFill>
                <a:latin typeface="Montserrat Medium"/>
              </a:rPr>
              <a:t>in critical occupations. </a:t>
            </a:r>
          </a:p>
        </p:txBody>
      </p:sp>
      <p:pic>
        <p:nvPicPr>
          <p:cNvPr id="4" name="Picture 3" descr="Doctor talking with woman">
            <a:extLst>
              <a:ext uri="{FF2B5EF4-FFF2-40B4-BE49-F238E27FC236}">
                <a16:creationId xmlns:a16="http://schemas.microsoft.com/office/drawing/2014/main" id="{5517067F-B36B-6CD7-56D7-9C961550FA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852" y="2137892"/>
            <a:ext cx="4955147" cy="3303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3C4E5-D8B6-DCD0-3DA0-DC9893EEF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014" y="5936124"/>
            <a:ext cx="921875" cy="92187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7A35CF3-CD75-DBAE-CABA-C0887F84CC4F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1794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760B7A-679B-A3D9-22AB-DCB3117B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ontserrat"/>
              </a:rPr>
              <a:t>Five Core Components of RA</a:t>
            </a:r>
            <a:endParaRPr lang="en-US" dirty="0"/>
          </a:p>
        </p:txBody>
      </p:sp>
      <p:grpSp>
        <p:nvGrpSpPr>
          <p:cNvPr id="135" name="Group 134" descr="Hands Shaking">
            <a:extLst>
              <a:ext uri="{FF2B5EF4-FFF2-40B4-BE49-F238E27FC236}">
                <a16:creationId xmlns:a16="http://schemas.microsoft.com/office/drawing/2014/main" id="{1CFE45BF-8F6A-F23F-C49B-1A3DA5F2C5CA}"/>
              </a:ext>
            </a:extLst>
          </p:cNvPr>
          <p:cNvGrpSpPr/>
          <p:nvPr/>
        </p:nvGrpSpPr>
        <p:grpSpPr>
          <a:xfrm>
            <a:off x="909326" y="2319410"/>
            <a:ext cx="1371600" cy="1371601"/>
            <a:chOff x="1114010" y="2732085"/>
            <a:chExt cx="1371600" cy="1410335"/>
          </a:xfrm>
        </p:grpSpPr>
        <p:sp>
          <p:nvSpPr>
            <p:cNvPr id="70" name="AutoShape 23">
              <a:extLst>
                <a:ext uri="{FF2B5EF4-FFF2-40B4-BE49-F238E27FC236}">
                  <a16:creationId xmlns:a16="http://schemas.microsoft.com/office/drawing/2014/main" id="{648FD7D5-493B-CEB6-CD27-50865B2C933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1" name="Grupa 65">
              <a:extLst>
                <a:ext uri="{FF2B5EF4-FFF2-40B4-BE49-F238E27FC236}">
                  <a16:creationId xmlns:a16="http://schemas.microsoft.com/office/drawing/2014/main" id="{F65684ED-9852-86AE-C3CC-EE21012EF6D8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25" name="Freeform 25">
                <a:extLst>
                  <a:ext uri="{FF2B5EF4-FFF2-40B4-BE49-F238E27FC236}">
                    <a16:creationId xmlns:a16="http://schemas.microsoft.com/office/drawing/2014/main" id="{3D119BEE-DE62-AD58-E378-2010FB1D93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6" name="Freeform 26">
                <a:extLst>
                  <a:ext uri="{FF2B5EF4-FFF2-40B4-BE49-F238E27FC236}">
                    <a16:creationId xmlns:a16="http://schemas.microsoft.com/office/drawing/2014/main" id="{38CF412F-71BF-630D-26F0-FC6000CE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7" name="Freeform 27">
                <a:extLst>
                  <a:ext uri="{FF2B5EF4-FFF2-40B4-BE49-F238E27FC236}">
                    <a16:creationId xmlns:a16="http://schemas.microsoft.com/office/drawing/2014/main" id="{5480B049-495E-433A-CF32-F9F5DF7A1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8" name="Freeform 28">
                <a:extLst>
                  <a:ext uri="{FF2B5EF4-FFF2-40B4-BE49-F238E27FC236}">
                    <a16:creationId xmlns:a16="http://schemas.microsoft.com/office/drawing/2014/main" id="{DB804F52-C463-869A-195D-CC74BB3DC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9" name="Freeform 29">
                <a:extLst>
                  <a:ext uri="{FF2B5EF4-FFF2-40B4-BE49-F238E27FC236}">
                    <a16:creationId xmlns:a16="http://schemas.microsoft.com/office/drawing/2014/main" id="{D3BCE8E8-E803-10F2-D54D-A8A5A69BC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A5EA137-38FA-51BF-4D71-F210F83E5780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73" name="Graphic 1953081532" descr="Handshake with solid fill">
              <a:extLst>
                <a:ext uri="{FF2B5EF4-FFF2-40B4-BE49-F238E27FC236}">
                  <a16:creationId xmlns:a16="http://schemas.microsoft.com/office/drawing/2014/main" id="{C3E26552-3BA1-8FCF-105C-2D376515D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4010" y="2770820"/>
              <a:ext cx="1371600" cy="1371600"/>
            </a:xfrm>
            <a:prstGeom prst="rect">
              <a:avLst/>
            </a:prstGeom>
          </p:spPr>
        </p:pic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8A552F-D27C-9443-DB29-814DBFBF74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8609" y="4023222"/>
            <a:ext cx="2133037" cy="73336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Montserrat" panose="00000500000000000000" pitchFamily="2" charset="0"/>
              </a:rPr>
              <a:t>Employer Involvement</a:t>
            </a:r>
            <a:endParaRPr lang="pl-PL" sz="1800" dirty="0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 dirty="0"/>
          </a:p>
        </p:txBody>
      </p:sp>
      <p:grpSp>
        <p:nvGrpSpPr>
          <p:cNvPr id="136" name="Group 135" descr="Three connected people">
            <a:extLst>
              <a:ext uri="{FF2B5EF4-FFF2-40B4-BE49-F238E27FC236}">
                <a16:creationId xmlns:a16="http://schemas.microsoft.com/office/drawing/2014/main" id="{A58E678C-FF82-F727-9406-20A0DF7D314E}"/>
              </a:ext>
            </a:extLst>
          </p:cNvPr>
          <p:cNvGrpSpPr/>
          <p:nvPr/>
        </p:nvGrpSpPr>
        <p:grpSpPr>
          <a:xfrm>
            <a:off x="3233584" y="2319406"/>
            <a:ext cx="1371600" cy="1371599"/>
            <a:chOff x="3257264" y="2652166"/>
            <a:chExt cx="1371600" cy="1455974"/>
          </a:xfrm>
        </p:grpSpPr>
        <p:sp>
          <p:nvSpPr>
            <p:cNvPr id="83" name="AutoShape 23">
              <a:extLst>
                <a:ext uri="{FF2B5EF4-FFF2-40B4-BE49-F238E27FC236}">
                  <a16:creationId xmlns:a16="http://schemas.microsoft.com/office/drawing/2014/main" id="{2C002190-D802-DCD2-418A-DB91012AAE3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upa 65">
              <a:extLst>
                <a:ext uri="{FF2B5EF4-FFF2-40B4-BE49-F238E27FC236}">
                  <a16:creationId xmlns:a16="http://schemas.microsoft.com/office/drawing/2014/main" id="{248FC07D-54C4-0414-693F-E5C8010A9E65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110" name="Freeform 25">
                <a:extLst>
                  <a:ext uri="{FF2B5EF4-FFF2-40B4-BE49-F238E27FC236}">
                    <a16:creationId xmlns:a16="http://schemas.microsoft.com/office/drawing/2014/main" id="{1E21B59D-D3FA-BA39-1E86-2C47022226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1" name="Freeform 26">
                <a:extLst>
                  <a:ext uri="{FF2B5EF4-FFF2-40B4-BE49-F238E27FC236}">
                    <a16:creationId xmlns:a16="http://schemas.microsoft.com/office/drawing/2014/main" id="{EBEF436C-1E28-3098-F6E2-E0E3494C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2" name="Freeform 27">
                <a:extLst>
                  <a:ext uri="{FF2B5EF4-FFF2-40B4-BE49-F238E27FC236}">
                    <a16:creationId xmlns:a16="http://schemas.microsoft.com/office/drawing/2014/main" id="{555D95FF-8A14-1699-6AC0-3E3171F73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3" name="Freeform 28">
                <a:extLst>
                  <a:ext uri="{FF2B5EF4-FFF2-40B4-BE49-F238E27FC236}">
                    <a16:creationId xmlns:a16="http://schemas.microsoft.com/office/drawing/2014/main" id="{2E7D5A26-AF31-C6B0-DC2C-5284119AF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4" name="Freeform 29">
                <a:extLst>
                  <a:ext uri="{FF2B5EF4-FFF2-40B4-BE49-F238E27FC236}">
                    <a16:creationId xmlns:a16="http://schemas.microsoft.com/office/drawing/2014/main" id="{5764A589-EEEF-9678-CE30-FDE7F765D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18C292C-64DC-5B4F-2CC0-9CABADC4BE90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88" name="Graphic 1373769879" descr="Cycle with people with solid fill">
              <a:extLst>
                <a:ext uri="{FF2B5EF4-FFF2-40B4-BE49-F238E27FC236}">
                  <a16:creationId xmlns:a16="http://schemas.microsoft.com/office/drawing/2014/main" id="{4FCFCF81-6E95-6FDA-9C36-56CE21463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57264" y="2652166"/>
              <a:ext cx="1371600" cy="1371600"/>
            </a:xfrm>
            <a:prstGeom prst="rect">
              <a:avLst/>
            </a:prstGeom>
          </p:spPr>
        </p:pic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627BF2C-D451-CC47-FD43-A1A1012BCE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09709" y="4023222"/>
            <a:ext cx="2419350" cy="1254125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latin typeface="Montserrat" panose="00000500000000000000" pitchFamily="2" charset="0"/>
              </a:rPr>
              <a:t>Structured On-the-Job Learning (OJL)</a:t>
            </a:r>
            <a:endParaRPr lang="pl-PL" b="1" dirty="0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94F33-4C04-3C97-AE7B-A84DD22F5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63" y="5966897"/>
            <a:ext cx="865986" cy="8659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476797-5109-DCEE-B479-E925BCB3B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03900" y="6317856"/>
            <a:ext cx="150082" cy="2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oup 136" descr="Instructor with students">
            <a:extLst>
              <a:ext uri="{FF2B5EF4-FFF2-40B4-BE49-F238E27FC236}">
                <a16:creationId xmlns:a16="http://schemas.microsoft.com/office/drawing/2014/main" id="{38D3E677-1689-BF9A-3376-0F192C02212D}"/>
              </a:ext>
            </a:extLst>
          </p:cNvPr>
          <p:cNvGrpSpPr/>
          <p:nvPr/>
        </p:nvGrpSpPr>
        <p:grpSpPr>
          <a:xfrm>
            <a:off x="5417537" y="2319408"/>
            <a:ext cx="1371600" cy="1371600"/>
            <a:chOff x="5426426" y="2775614"/>
            <a:chExt cx="1371600" cy="1371600"/>
          </a:xfrm>
        </p:grpSpPr>
        <p:sp>
          <p:nvSpPr>
            <p:cNvPr id="89" name="AutoShape 23">
              <a:extLst>
                <a:ext uri="{FF2B5EF4-FFF2-40B4-BE49-F238E27FC236}">
                  <a16:creationId xmlns:a16="http://schemas.microsoft.com/office/drawing/2014/main" id="{112D68AA-3E75-E805-D998-92637EB79F9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upa 65">
              <a:extLst>
                <a:ext uri="{FF2B5EF4-FFF2-40B4-BE49-F238E27FC236}">
                  <a16:creationId xmlns:a16="http://schemas.microsoft.com/office/drawing/2014/main" id="{E397F0AC-FB79-0FFC-F3DE-5DF47916B516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94" name="Freeform 25">
                <a:extLst>
                  <a:ext uri="{FF2B5EF4-FFF2-40B4-BE49-F238E27FC236}">
                    <a16:creationId xmlns:a16="http://schemas.microsoft.com/office/drawing/2014/main" id="{CD02C5EF-E3FF-BECE-64B9-DB10C20BDC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 26">
                <a:extLst>
                  <a:ext uri="{FF2B5EF4-FFF2-40B4-BE49-F238E27FC236}">
                    <a16:creationId xmlns:a16="http://schemas.microsoft.com/office/drawing/2014/main" id="{74A629A9-D457-1A67-0330-3D0755BA2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 27">
                <a:extLst>
                  <a:ext uri="{FF2B5EF4-FFF2-40B4-BE49-F238E27FC236}">
                    <a16:creationId xmlns:a16="http://schemas.microsoft.com/office/drawing/2014/main" id="{1D85A829-3396-0C6E-B7EE-6D947CAD4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 28">
                <a:extLst>
                  <a:ext uri="{FF2B5EF4-FFF2-40B4-BE49-F238E27FC236}">
                    <a16:creationId xmlns:a16="http://schemas.microsoft.com/office/drawing/2014/main" id="{DAD73C17-985C-83A9-FA9E-29EA7EAFF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 29">
                <a:extLst>
                  <a:ext uri="{FF2B5EF4-FFF2-40B4-BE49-F238E27FC236}">
                    <a16:creationId xmlns:a16="http://schemas.microsoft.com/office/drawing/2014/main" id="{6D6DCB3F-5AE5-A965-C199-83E52EC08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F733268-F31A-04C5-2855-1B6D9F4191D0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93" name="Graphic 92" descr="Classroom with solid fill">
              <a:extLst>
                <a:ext uri="{FF2B5EF4-FFF2-40B4-BE49-F238E27FC236}">
                  <a16:creationId xmlns:a16="http://schemas.microsoft.com/office/drawing/2014/main" id="{AE37C4D3-BA1C-4CCC-F41E-F1DB1FDA9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EB8373-6FC4-6999-2BFE-80D68F93CB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3662" y="3967778"/>
            <a:ext cx="2419350" cy="1254125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latin typeface="Montserrat" panose="00000500000000000000" pitchFamily="2" charset="0"/>
              </a:rPr>
              <a:t>Related Instruction (RI)</a:t>
            </a:r>
            <a:endParaRPr lang="pl-PL" b="1" dirty="0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 dirty="0"/>
          </a:p>
        </p:txBody>
      </p:sp>
      <p:grpSp>
        <p:nvGrpSpPr>
          <p:cNvPr id="138" name="Group 137" descr="Coins and dollar sign">
            <a:extLst>
              <a:ext uri="{FF2B5EF4-FFF2-40B4-BE49-F238E27FC236}">
                <a16:creationId xmlns:a16="http://schemas.microsoft.com/office/drawing/2014/main" id="{404DFA56-EA3F-D5F6-CFCF-A7335C1975D4}"/>
              </a:ext>
            </a:extLst>
          </p:cNvPr>
          <p:cNvGrpSpPr/>
          <p:nvPr/>
        </p:nvGrpSpPr>
        <p:grpSpPr>
          <a:xfrm>
            <a:off x="7558044" y="2319408"/>
            <a:ext cx="1371600" cy="1371600"/>
            <a:chOff x="7703808" y="2780966"/>
            <a:chExt cx="1371600" cy="1371600"/>
          </a:xfrm>
        </p:grpSpPr>
        <p:sp>
          <p:nvSpPr>
            <p:cNvPr id="75" name="AutoShape 23">
              <a:extLst>
                <a:ext uri="{FF2B5EF4-FFF2-40B4-BE49-F238E27FC236}">
                  <a16:creationId xmlns:a16="http://schemas.microsoft.com/office/drawing/2014/main" id="{DCC3A6E7-1D99-3C78-6167-186A6E9CD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upa 65">
              <a:extLst>
                <a:ext uri="{FF2B5EF4-FFF2-40B4-BE49-F238E27FC236}">
                  <a16:creationId xmlns:a16="http://schemas.microsoft.com/office/drawing/2014/main" id="{43030C44-05EE-89E1-8A23-0C26555761D0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120" name="Freeform 25">
                <a:extLst>
                  <a:ext uri="{FF2B5EF4-FFF2-40B4-BE49-F238E27FC236}">
                    <a16:creationId xmlns:a16="http://schemas.microsoft.com/office/drawing/2014/main" id="{4D64B7DE-FF86-A8CA-81FE-2D1B2B1DED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1" name="Freeform 26">
                <a:extLst>
                  <a:ext uri="{FF2B5EF4-FFF2-40B4-BE49-F238E27FC236}">
                    <a16:creationId xmlns:a16="http://schemas.microsoft.com/office/drawing/2014/main" id="{E5B1E154-3C88-EB8C-46AA-8C4F6B7D2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2" name="Freeform 27">
                <a:extLst>
                  <a:ext uri="{FF2B5EF4-FFF2-40B4-BE49-F238E27FC236}">
                    <a16:creationId xmlns:a16="http://schemas.microsoft.com/office/drawing/2014/main" id="{094D178D-1F60-51F4-F717-031787C3C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3" name="Freeform 28">
                <a:extLst>
                  <a:ext uri="{FF2B5EF4-FFF2-40B4-BE49-F238E27FC236}">
                    <a16:creationId xmlns:a16="http://schemas.microsoft.com/office/drawing/2014/main" id="{E5540D9E-5E96-E368-C157-0204D63C6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4" name="Freeform 29">
                <a:extLst>
                  <a:ext uri="{FF2B5EF4-FFF2-40B4-BE49-F238E27FC236}">
                    <a16:creationId xmlns:a16="http://schemas.microsoft.com/office/drawing/2014/main" id="{76BCD079-42A4-E0DB-BE9E-4EA1EB49D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FF3775E-DDC4-B589-5F4E-B3B6DB986122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0165FA8-A889-B465-7072-8D6B8EC6D2BC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105" name="Google Shape;5017;p59">
                <a:extLst>
                  <a:ext uri="{FF2B5EF4-FFF2-40B4-BE49-F238E27FC236}">
                    <a16:creationId xmlns:a16="http://schemas.microsoft.com/office/drawing/2014/main" id="{CE51FCEE-71D5-472A-10D7-9EA1F4DFA3B1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5018;p59">
                <a:extLst>
                  <a:ext uri="{FF2B5EF4-FFF2-40B4-BE49-F238E27FC236}">
                    <a16:creationId xmlns:a16="http://schemas.microsoft.com/office/drawing/2014/main" id="{222B4942-C2FE-9F15-31DC-1B7806D6D7CA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5019;p59">
                <a:extLst>
                  <a:ext uri="{FF2B5EF4-FFF2-40B4-BE49-F238E27FC236}">
                    <a16:creationId xmlns:a16="http://schemas.microsoft.com/office/drawing/2014/main" id="{10AA88B5-B79A-7C0D-C983-F93ABD14769B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5020;p59">
                <a:extLst>
                  <a:ext uri="{FF2B5EF4-FFF2-40B4-BE49-F238E27FC236}">
                    <a16:creationId xmlns:a16="http://schemas.microsoft.com/office/drawing/2014/main" id="{70BE4EA0-624C-6936-39EC-79ECFA2FE9A7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5021;p59">
                <a:extLst>
                  <a:ext uri="{FF2B5EF4-FFF2-40B4-BE49-F238E27FC236}">
                    <a16:creationId xmlns:a16="http://schemas.microsoft.com/office/drawing/2014/main" id="{C37C1BEA-C544-CBB4-2BC9-E3F3991F71F2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846D8FF-1B21-2130-9B62-666DB0CA3A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77615" y="3951551"/>
            <a:ext cx="2419350" cy="1254125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Montserrat" panose="00000500000000000000" pitchFamily="2" charset="0"/>
              </a:rPr>
              <a:t>Rewards for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Montserrat" panose="00000500000000000000" pitchFamily="2" charset="0"/>
              </a:rPr>
              <a:t>Skill Gains</a:t>
            </a:r>
            <a:endParaRPr lang="pl-PL" b="1" dirty="0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 dirty="0"/>
          </a:p>
        </p:txBody>
      </p:sp>
      <p:grpSp>
        <p:nvGrpSpPr>
          <p:cNvPr id="139" name="Group 138" descr="Blue Ribbon">
            <a:extLst>
              <a:ext uri="{FF2B5EF4-FFF2-40B4-BE49-F238E27FC236}">
                <a16:creationId xmlns:a16="http://schemas.microsoft.com/office/drawing/2014/main" id="{6D99A983-CC23-719E-D033-6334309800BE}"/>
              </a:ext>
            </a:extLst>
          </p:cNvPr>
          <p:cNvGrpSpPr/>
          <p:nvPr/>
        </p:nvGrpSpPr>
        <p:grpSpPr>
          <a:xfrm>
            <a:off x="9856293" y="2319408"/>
            <a:ext cx="1371600" cy="1371600"/>
            <a:chOff x="9815177" y="2775614"/>
            <a:chExt cx="1371600" cy="1371600"/>
          </a:xfrm>
        </p:grpSpPr>
        <p:sp>
          <p:nvSpPr>
            <p:cNvPr id="79" name="AutoShape 23">
              <a:extLst>
                <a:ext uri="{FF2B5EF4-FFF2-40B4-BE49-F238E27FC236}">
                  <a16:creationId xmlns:a16="http://schemas.microsoft.com/office/drawing/2014/main" id="{35AA2AE5-C51D-02C4-14C9-569D35F0386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upa 65">
              <a:extLst>
                <a:ext uri="{FF2B5EF4-FFF2-40B4-BE49-F238E27FC236}">
                  <a16:creationId xmlns:a16="http://schemas.microsoft.com/office/drawing/2014/main" id="{3C1E16F9-6B30-094C-9359-AAFC0046010B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115" name="Freeform 25">
                <a:extLst>
                  <a:ext uri="{FF2B5EF4-FFF2-40B4-BE49-F238E27FC236}">
                    <a16:creationId xmlns:a16="http://schemas.microsoft.com/office/drawing/2014/main" id="{590C2283-0247-E93C-8C44-BA57E88873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6" name="Freeform 26">
                <a:extLst>
                  <a:ext uri="{FF2B5EF4-FFF2-40B4-BE49-F238E27FC236}">
                    <a16:creationId xmlns:a16="http://schemas.microsoft.com/office/drawing/2014/main" id="{93FF5B5E-0ACB-A886-BB61-2179FBE02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7" name="Freeform 27">
                <a:extLst>
                  <a:ext uri="{FF2B5EF4-FFF2-40B4-BE49-F238E27FC236}">
                    <a16:creationId xmlns:a16="http://schemas.microsoft.com/office/drawing/2014/main" id="{8151D313-86CA-023E-B815-B6431630B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8" name="Freeform 28">
                <a:extLst>
                  <a:ext uri="{FF2B5EF4-FFF2-40B4-BE49-F238E27FC236}">
                    <a16:creationId xmlns:a16="http://schemas.microsoft.com/office/drawing/2014/main" id="{D31FC6C2-4F00-B81A-EFDA-3F5A8473C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9" name="Freeform 29">
                <a:extLst>
                  <a:ext uri="{FF2B5EF4-FFF2-40B4-BE49-F238E27FC236}">
                    <a16:creationId xmlns:a16="http://schemas.microsoft.com/office/drawing/2014/main" id="{AB7F2321-1FC5-AFD6-CAC9-328AD24E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4F0333C-5878-5FB4-FC6D-6C450A3B13CC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3A3E492-9177-5A93-C0B4-C2D7F3C4049D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400" cy="914400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99" name="Google Shape;8996;p68">
                <a:extLst>
                  <a:ext uri="{FF2B5EF4-FFF2-40B4-BE49-F238E27FC236}">
                    <a16:creationId xmlns:a16="http://schemas.microsoft.com/office/drawing/2014/main" id="{955E57E2-72B5-A1D6-9D4E-8B492A097F49}"/>
                  </a:ext>
                </a:extLst>
              </p:cNvPr>
              <p:cNvSpPr/>
              <p:nvPr/>
            </p:nvSpPr>
            <p:spPr>
              <a:xfrm>
                <a:off x="96129" y="69700"/>
                <a:ext cx="105839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8997;p68">
                <a:extLst>
                  <a:ext uri="{FF2B5EF4-FFF2-40B4-BE49-F238E27FC236}">
                    <a16:creationId xmlns:a16="http://schemas.microsoft.com/office/drawing/2014/main" id="{0D1D97EC-31D9-7F32-C687-2211E9604CF2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8998;p68">
                <a:extLst>
                  <a:ext uri="{FF2B5EF4-FFF2-40B4-BE49-F238E27FC236}">
                    <a16:creationId xmlns:a16="http://schemas.microsoft.com/office/drawing/2014/main" id="{5ACA5E1C-556A-54DE-CC32-24E7C64DA22D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8999;p68">
                <a:extLst>
                  <a:ext uri="{FF2B5EF4-FFF2-40B4-BE49-F238E27FC236}">
                    <a16:creationId xmlns:a16="http://schemas.microsoft.com/office/drawing/2014/main" id="{2FB47EFB-3FFE-8928-269D-224274E87E7A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9000;p68">
                <a:extLst>
                  <a:ext uri="{FF2B5EF4-FFF2-40B4-BE49-F238E27FC236}">
                    <a16:creationId xmlns:a16="http://schemas.microsoft.com/office/drawing/2014/main" id="{42D5463D-B23A-EDE5-AF25-3BEF1952DAB2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9001;p68">
                <a:extLst>
                  <a:ext uri="{FF2B5EF4-FFF2-40B4-BE49-F238E27FC236}">
                    <a16:creationId xmlns:a16="http://schemas.microsoft.com/office/drawing/2014/main" id="{5DB79780-A75B-A28A-BCBC-162D404ABBF5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55639B0-8516-A44A-3428-1A0E9302AB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85945" y="3951550"/>
            <a:ext cx="2419350" cy="1254125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latin typeface="Montserrat" panose="00000500000000000000" pitchFamily="2" charset="0"/>
              </a:rPr>
              <a:t>National Occupational Credential</a:t>
            </a:r>
            <a:endParaRPr lang="pl-PL" b="1" dirty="0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5F786A2-B38C-1CB1-B46A-A83DE2F1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248785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95688-302A-FA42-DC08-DB082B181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AD5F8-68BB-5400-F6EA-AF20B24CF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/>
              </a:rPr>
              <a:t>Case Managers as SMEs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CA4EDBB-488E-FCB4-FD38-8BB782D82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1FFE66-7B5D-4A64-0627-AE9D1E128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328FB0-DBCA-1FF7-E88A-4D6420E58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2" y="5942148"/>
            <a:ext cx="820009" cy="8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888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B3FEB7-4FB5-47EE-A466-0506F84F47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032AE6-BC3F-44EA-AF4A-9B8A052850B9}">
  <ds:schemaRefs>
    <ds:schemaRef ds:uri="http://schemas.microsoft.com/office/infopath/2007/PartnerControls"/>
    <ds:schemaRef ds:uri="http://www.w3.org/XML/1998/namespace"/>
    <ds:schemaRef ds:uri="2f00f82b-dce9-458f-ab1d-1c5fd145e219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4cd59d27-ca2b-4708-b9c7-7fa28138492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8334F8E-A9E2-49B4-98A9-E946339435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10325</TotalTime>
  <Words>1015</Words>
  <Application>Microsoft Office PowerPoint</Application>
  <PresentationFormat>Widescreen</PresentationFormat>
  <Paragraphs>169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Calibri</vt:lpstr>
      <vt:lpstr>Helvetica</vt:lpstr>
      <vt:lpstr>Montserrat</vt:lpstr>
      <vt:lpstr>Montserrat Medium</vt:lpstr>
      <vt:lpstr>Montserrat SemiBold</vt:lpstr>
      <vt:lpstr>Wingdings</vt:lpstr>
      <vt:lpstr>Wingdings 2</vt:lpstr>
      <vt:lpstr>1_Office Theme</vt:lpstr>
      <vt:lpstr>2_Office Theme</vt:lpstr>
      <vt:lpstr>Aligning the Workforce and Apprenticeship Systems:  Registered Apprenticeship and WIOA 101 for Case Managers  </vt:lpstr>
      <vt:lpstr>Presenters</vt:lpstr>
      <vt:lpstr>Welcome and Agenda</vt:lpstr>
      <vt:lpstr>Center of Excellence Overview</vt:lpstr>
      <vt:lpstr>Poll – Getting to Know You</vt:lpstr>
      <vt:lpstr>Registered Apprenticeship Basics</vt:lpstr>
      <vt:lpstr>What is Registered Apprenticeship? </vt:lpstr>
      <vt:lpstr>Five Core Components of RA</vt:lpstr>
      <vt:lpstr>Case Managers as SMEs</vt:lpstr>
      <vt:lpstr>New Tool</vt:lpstr>
      <vt:lpstr>Embedding RA SMEs</vt:lpstr>
      <vt:lpstr>RA &amp; WIOA Performance Measures</vt:lpstr>
      <vt:lpstr>Programs Paying for RA</vt:lpstr>
      <vt:lpstr>WIOA Funding, Supports for RA</vt:lpstr>
      <vt:lpstr>RA &amp; ETPLs</vt:lpstr>
      <vt:lpstr>WIOA Engagement Poll</vt:lpstr>
      <vt:lpstr>RA Co-Enrollment and WIOA Benefits</vt:lpstr>
      <vt:lpstr>RA Co-Enrollment and WIOA</vt:lpstr>
      <vt:lpstr>How You Can Help With RA</vt:lpstr>
      <vt:lpstr>How You Can Help RA - Continued</vt:lpstr>
      <vt:lpstr>Share RA Knowledge</vt:lpstr>
      <vt:lpstr>Questions, Thoughts, Discussion?</vt:lpstr>
      <vt:lpstr>No-Cost Resources</vt:lpstr>
      <vt:lpstr>Save the Date</vt:lpstr>
      <vt:lpstr>Contact Us, Become a Partner</vt:lpstr>
      <vt:lpstr>Thank You for Joining Us</vt:lpstr>
    </vt:vector>
  </TitlesOfParts>
  <Manager>Judy Blanchard and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Aligning the Workforce and Apprenticeship Systems: Registered Apprenticeship and WIOA 101 for Case Managers</dc:title>
  <dc:creator>Haylie Schuster and Lisa Rice</dc:creator>
  <cp:keywords>Registered Apprentices, Workforce, Case Managers</cp:keywords>
  <cp:lastModifiedBy>Colleen Beck</cp:lastModifiedBy>
  <cp:revision>8</cp:revision>
  <dcterms:created xsi:type="dcterms:W3CDTF">2024-06-07T14:41:17Z</dcterms:created>
  <dcterms:modified xsi:type="dcterms:W3CDTF">2025-03-04T17:44:33Z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