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648" r:id="rId5"/>
  </p:sldMasterIdLst>
  <p:notesMasterIdLst>
    <p:notesMasterId r:id="rId26"/>
  </p:notesMasterIdLst>
  <p:sldIdLst>
    <p:sldId id="256" r:id="rId6"/>
    <p:sldId id="264" r:id="rId7"/>
    <p:sldId id="1709" r:id="rId8"/>
    <p:sldId id="1737" r:id="rId9"/>
    <p:sldId id="1759" r:id="rId10"/>
    <p:sldId id="1760" r:id="rId11"/>
    <p:sldId id="1777" r:id="rId12"/>
    <p:sldId id="1741" r:id="rId13"/>
    <p:sldId id="1744" r:id="rId14"/>
    <p:sldId id="1771" r:id="rId15"/>
    <p:sldId id="1772" r:id="rId16"/>
    <p:sldId id="1774" r:id="rId17"/>
    <p:sldId id="1749" r:id="rId18"/>
    <p:sldId id="1757" r:id="rId19"/>
    <p:sldId id="1775" r:id="rId20"/>
    <p:sldId id="270" r:id="rId21"/>
    <p:sldId id="1751" r:id="rId22"/>
    <p:sldId id="1736" r:id="rId23"/>
    <p:sldId id="1778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88F434-6523-76ED-5119-E7BEB2007D39}" name="Haylie Schuster" initials="HS" userId="S::Haylie.Schuster@safalpartners.com::2d43d25b-5453-4c71-bb4f-021108d57edd" providerId="AD"/>
  <p188:author id="{B559C752-2525-71CB-7807-7B9AB669AB9E}" name="Clare Vanderpool" initials="CV" userId="S::clare.vanderpool@safalpartners.com::e960daf4-3a69-4cc2-9c12-e5ed686c0160" providerId="AD"/>
  <p188:author id="{63BD3C5F-7073-89E2-6C55-7653798B8C91}" name="Joseph Hanna" initials="JH" userId="S::joseph.hanna@safalpartners.com::d91b82ed-48e2-4fae-b47c-be212bed4b88" providerId="AD"/>
  <p188:author id="{E0384261-A7B9-3D92-DC1F-F1AAC0DFB7E5}" name="Lisa Rice" initials="" userId="S::lisa.rice@safalpartners.com::da68d56e-ad6c-437e-8950-9d35568b768d" providerId="AD"/>
  <p188:author id="{6C9E338E-3575-D922-8638-DBB3198D8DE7}" name="Katie Adams" initials="KA" userId="S::Katie.Adams@safalpartners.com::9f2e6d00-44bd-4c75-9c75-d813f6b933da" providerId="AD"/>
  <p188:author id="{F5CDE29B-3EFC-D5BE-8DDE-F756FF4E4250}" name="Jana Bauer" initials="JB" userId="S::jana.bauer@safalpartners.com::f18a3f3c-4c69-4a10-b4b6-ac99762a0cf5" providerId="AD"/>
  <p188:author id="{8EFB5DAC-A58A-C8BB-9230-719DF9C8996E}" name="Haylie Schuster" initials="HS" userId="S::haylie.schuster@safalpartners.com::2d43d25b-5453-4c71-bb4f-021108d57edd" providerId="AD"/>
  <p188:author id="{CE21EBCB-E5FB-F1E1-A17D-C1C739217AFE}" name="Katie Adams" initials="KA" userId="S::katie.adams@safalpartners.com::9f2e6d00-44bd-4c75-9c75-d813f6b933da" providerId="AD"/>
  <p188:author id="{BEA4BADA-3A62-75E9-1149-3637B0CB55BB}" name="Fleet, Abby" initials="FA" userId="S::afleet@bcm.edu::c878d58f-c565-41dc-a684-9d168b397a3f" providerId="AD"/>
  <p188:author id="{240231DE-3EFA-53BD-D1E8-5116182198A2}" name="Lisa Rice" initials="LR" userId="93014a320e154e19" providerId="Windows Live"/>
  <p188:author id="{99D8F1DF-9179-D62F-B323-FB64596310B0}" name="Jennifer Cowns" initials="JC" userId="S::jennifer.cowns@safalpartners.com::c8959f4d-51a8-4bd9-b274-b156c9774b25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  <a:srgbClr val="FAAB1C"/>
    <a:srgbClr val="007376"/>
    <a:srgbClr val="009296"/>
    <a:srgbClr val="26FFE0"/>
    <a:srgbClr val="04A9F4"/>
    <a:srgbClr val="D4B2E4"/>
    <a:srgbClr val="FFC000"/>
    <a:srgbClr val="ED7D31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CF4BB6-CF4B-4C96-B8EE-59EE1D33EA0A}" v="8" dt="2025-03-10T20:26:25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5E80-5214-4D9F-9836-139C1E5E55D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B9C84-A7DA-45F9-846D-9152DECA8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8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40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11795-D275-D14A-A815-69C89CD0A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EE778-FAC3-F2FC-F58C-1BAFE889D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28B7D-E5D9-3FDD-1E33-AE4780D90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67BD0-0212-BE21-A607-6C3FB87F8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15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85AF-E68E-6ED5-9062-B65662FF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22685D-CF9F-DBFC-9364-AC62F6C14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6AF76-BB5D-7C10-9B92-BAFE53862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DA1A1-320D-D83E-2B59-90E05CE416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44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F0B82-AB3F-1FE9-6419-1A47CD54A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940CA-27F7-3968-62EC-0FAC80C26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F40EA-0666-1F72-7AE7-B51A30390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19815-4C73-7FB1-2AE0-890115115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96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74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F0436-BBE2-96D3-80C3-00ADABB81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60266-35B4-FAAD-093C-D529F8481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818ED-54FE-2969-EED5-246D6FB59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C21DF-B4D2-CAD0-0DD9-28DC39B37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04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4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48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/>
              <a:ea typeface="Calibri" panose="020F0502020204030204" pitchFamily="34" charset="0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3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7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1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6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41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1728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21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9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89212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3EBA9B5-7BE1-C6A2-3BF3-48E58AA3A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62222" y="1712070"/>
            <a:ext cx="5129779" cy="44243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8"/>
            </a:lvl1pPr>
          </a:lstStyle>
          <a:p>
            <a:pPr marL="228462" lvl="0" indent="-228462" algn="ctr"/>
            <a:r>
              <a:rPr lang="en-US" noProof="0"/>
              <a:t>Insert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39C007-A96C-8AC5-E544-8E81AB700A1B}"/>
              </a:ext>
            </a:extLst>
          </p:cNvPr>
          <p:cNvSpPr/>
          <p:nvPr userDrawn="1"/>
        </p:nvSpPr>
        <p:spPr>
          <a:xfrm>
            <a:off x="1" y="277237"/>
            <a:ext cx="12192000" cy="13278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67645A80-5DEE-DF39-1DFC-A4DF080EB8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162" y="277239"/>
            <a:ext cx="11146239" cy="13278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C04EDE-39E0-A036-C1DF-6B74E17D86B2}"/>
              </a:ext>
            </a:extLst>
          </p:cNvPr>
          <p:cNvSpPr/>
          <p:nvPr userDrawn="1"/>
        </p:nvSpPr>
        <p:spPr>
          <a:xfrm>
            <a:off x="203200" y="1605066"/>
            <a:ext cx="11988800" cy="1070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195270-E64D-43FA-268C-A7A0CFAFAD98}"/>
              </a:ext>
            </a:extLst>
          </p:cNvPr>
          <p:cNvSpPr/>
          <p:nvPr userDrawn="1"/>
        </p:nvSpPr>
        <p:spPr>
          <a:xfrm>
            <a:off x="0" y="277237"/>
            <a:ext cx="203200" cy="1327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8449A0-388F-A774-097D-6D7EEE3BB6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164" y="1943100"/>
            <a:ext cx="6359749" cy="41063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126" indent="0"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189" indent="0"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251" indent="0"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6312AE2-7CCD-8F58-E18D-85CDF43A9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165" y="6355806"/>
            <a:ext cx="470512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10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8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F0C02-6E11-57D3-DA67-0650742B4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0972C-ACD8-147B-2E4D-F04E86D5F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4663A-6566-A0FE-C7B6-8DFC5B9A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79440-4692-0DE2-BBE5-C4B747A8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BD02-40F9-9617-FBEF-5ABABA4E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1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ACD0-A78E-1652-8207-81725813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102B9-504B-E0C6-B328-FEFD0F7A1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27924-9113-73A4-C88B-F1C183A5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2DCCA-ED94-B749-FEEB-C8D422A2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75093-8A6A-CBAB-2D09-67EA393E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5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6005-2AD5-DBF5-EE02-6B5D5F9A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1D7FF-0E81-D711-BF71-11EB39DAC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5F953-C756-DDAA-A73F-4AF24A57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2D4D6-1F5F-AB12-634A-8439EB3F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EA128-9808-6CB3-82C9-28C0FBD8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08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C436-DB24-56CD-5C7C-3BA63040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EFD30-58EF-33AD-C873-59E71BDBC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31653-B716-B401-F9F0-9408EBCF9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9C89F-0052-C574-C3F4-7CCCD2FE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74B4F-CE03-C099-7F43-BEE874F4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A5A54-1997-9684-5B2B-39DDABC8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0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7DC9-7F5F-5EC6-9B6B-4B6B7B6D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6A5FB-FD2E-C566-090D-083E20EC9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E963C-6406-9D64-EFEA-FE8478537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715B5-0435-77CB-01EF-A7C25DB74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83E34-0889-22E6-820A-6B3218A09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41284-C4D0-7771-0811-DEE9AA1D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3F3C7-912F-0943-D659-A698ECCA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F8343-4509-5581-9D3C-D3A7ECC3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5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D596-A236-9BCA-827B-D190BF856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BC12C-F63A-C621-86E1-49958B93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D3488-3892-5845-A167-D1E851E3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F695E-7C42-F192-4B6F-8A156A31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96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0E0A4-04D3-FFC7-A3C7-81C8B1661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24049-74F7-C583-DB5D-1580E141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AA529-EDC0-AE06-958E-1680ACF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85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1F64-7B90-BF45-1366-4FAD5DA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7AF87-5C12-4812-C622-8CB4887A8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6BB44-8ED5-36EA-1E20-6A95A2981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6E62B-7152-7A83-BC73-43D3E3392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86720-7147-18D5-69E4-5BA5CD49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C463-B429-443C-46C4-D2A4012C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8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369D-D7A0-F9BD-0557-302F4F6A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72120-F4EC-DD36-C7DE-32BBB695D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1A6EB-2780-1BBB-0F83-928F49B5F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84F64-F569-5340-8550-E2439D6A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51AF9-62F3-5DFB-C06D-5B6DE128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C759D-7B4E-FDD2-ABB2-3034D436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2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2E22-7745-15B8-8D07-23E40F3B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11B98-B1D9-FACC-A25E-AFEF75B14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80064-F6D4-D041-591E-BBE6CD318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0FBD4-A605-5A38-9A75-8D3E66D5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A1548-D776-BEAF-0157-D1663438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A63852-4302-3000-3509-B7BF3C1D8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3AD27-949C-300C-F28B-3720A206B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2C56A-CBC2-9BEE-F7BB-2FD41A95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7E5CE-9F8B-3F38-CF42-5FECC6AB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FE98B-652C-9442-1D70-15CDB129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3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73" r:id="rId6"/>
    <p:sldLayoutId id="2147483674" r:id="rId7"/>
    <p:sldLayoutId id="2147483663" r:id="rId8"/>
    <p:sldLayoutId id="2147483660" r:id="rId9"/>
    <p:sldLayoutId id="2147483661" r:id="rId10"/>
    <p:sldLayoutId id="2147483675" r:id="rId11"/>
    <p:sldLayoutId id="2147483676" r:id="rId12"/>
    <p:sldLayoutId id="2147483677" r:id="rId13"/>
    <p:sldLayoutId id="2147483678" r:id="rId14"/>
    <p:sldLayoutId id="2147483664" r:id="rId15"/>
    <p:sldLayoutId id="2147483665" r:id="rId16"/>
    <p:sldLayoutId id="2147483667" r:id="rId17"/>
    <p:sldLayoutId id="2147483679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6B280A-C85D-6584-4DBA-BE9E2DEA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B30FD-0049-55C3-A80C-9E6014E23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6E68D-7119-57AA-177C-A325713AE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A12D-BB30-4905-83AB-FA53B58A9B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92699-BB24-430D-1D51-9347CD25A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8EC3A-F127-4E38-C5D7-FF399AC28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5A2C5-9633-4B1B-973F-DE29F911D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1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76095897/9f78c842f8?share=cop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vimeo.com/866550805/39d29a914e?share=copy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orum.nawb.org/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www.nawdp.org/page/AnnualConference20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44" y="1836900"/>
            <a:ext cx="9133726" cy="148989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ontserrat"/>
              </a:rPr>
              <a:t>Gauging Workforce Board Alignment with Registered Apprenticeship (RA) </a:t>
            </a:r>
            <a:br>
              <a:rPr lang="en-US" b="1" dirty="0">
                <a:latin typeface="Montserrat"/>
              </a:rPr>
            </a:br>
            <a:br>
              <a:rPr lang="en-US" b="1" dirty="0">
                <a:latin typeface="Montserrat"/>
              </a:rPr>
            </a:br>
            <a:r>
              <a:rPr lang="en-US" sz="1800" dirty="0">
                <a:latin typeface="Montserrat"/>
              </a:rPr>
              <a:t>DOL Center of Excellence Webinar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/>
          <a:lstStyle/>
          <a:p>
            <a:r>
              <a:rPr lang="en-US"/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605C4-7A17-D8CA-95AA-455F3A156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8D88-5A5D-3126-D351-34A0D151D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Level Four: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08AC6-CE1B-25C6-5B25-FA7EC304C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5344"/>
            <a:ext cx="8114581" cy="22993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Other ways for the level to be reflected?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What data resources should be considered to indicate this level is occurring?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Are there other steps you would suggest that move the RA work forward from this level?</a:t>
            </a:r>
          </a:p>
          <a:p>
            <a:pPr marL="285750" indent="-285750">
              <a:buFont typeface="Arial,Sans-Serif" panose="020B0604020202020204" pitchFamily="34" charset="0"/>
            </a:pPr>
            <a:endParaRPr lang="en-US" sz="2600">
              <a:solidFill>
                <a:srgbClr val="404040"/>
              </a:solidFill>
              <a:latin typeface="Montserrat Medium"/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endParaRPr lang="en-US" sz="240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endParaRPr lang="en-US" sz="2400">
              <a:solidFill>
                <a:srgbClr val="000000"/>
              </a:solidFill>
              <a:cs typeface="Segoe UI"/>
            </a:endParaRPr>
          </a:p>
          <a:p>
            <a:pPr>
              <a:lnSpc>
                <a:spcPct val="110000"/>
              </a:lnSpc>
            </a:pPr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5397B-0A63-42E2-211C-C4D6E224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Leve 4 - Building RA Staffing, Partnerships&#10;Best Practice: Regular, proactive, collaborative work between workforce RA staff and Apprenticeship Training Representatives (ATR) ">
            <a:extLst>
              <a:ext uri="{FF2B5EF4-FFF2-40B4-BE49-F238E27FC236}">
                <a16:creationId xmlns:a16="http://schemas.microsoft.com/office/drawing/2014/main" id="{FD052EE0-EFDF-93FD-64AB-ED276285B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8"/>
          <a:stretch/>
        </p:blipFill>
        <p:spPr>
          <a:xfrm>
            <a:off x="8584138" y="646285"/>
            <a:ext cx="2450446" cy="5655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F5528-5795-1F1E-49B7-A7F637AB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377" y="3777838"/>
            <a:ext cx="2543535" cy="25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E32A-4084-6CCD-AB2C-F911DD249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3DEE-65F7-E82E-9934-F838AC0B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Level Five: Convening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DF5F3-A5BF-E33D-F51E-3308DA973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5345"/>
            <a:ext cx="7766831" cy="27863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Other ways for the level to be reflected?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What data resources should be considered to indicate this level is occurring?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Are there other steps you would suggest that move the RA work forward from this level?</a:t>
            </a:r>
            <a:endParaRPr lang="en-US" sz="2400">
              <a:solidFill>
                <a:schemeClr val="tx1"/>
              </a:solidFill>
              <a:cs typeface="Segoe UI"/>
            </a:endParaRPr>
          </a:p>
          <a:p>
            <a:pPr>
              <a:lnSpc>
                <a:spcPct val="110000"/>
              </a:lnSpc>
            </a:pPr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E0F39-0B53-7C7C-21D1-528292B8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5" name="Picture 4" descr="Leve 5 - Serving as RA Convenor&#10;Best Practice: Create network of RA sponsored programs to accelerate employer participation; serve as fiscal agent for larger network">
            <a:extLst>
              <a:ext uri="{FF2B5EF4-FFF2-40B4-BE49-F238E27FC236}">
                <a16:creationId xmlns:a16="http://schemas.microsoft.com/office/drawing/2014/main" id="{D39D93BA-1D0F-5C8C-AEBA-56312A23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031" y="734330"/>
            <a:ext cx="2702274" cy="5593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A8524-7A52-3CD9-EA41-92F76CEE6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979" y="3747537"/>
            <a:ext cx="2702274" cy="25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9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FCD05-AFA8-F885-0C1D-FDA188ED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4A11-D9DD-B5DD-30D3-4F5D0FC1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Level Six: Sponsoring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F892D-B785-E871-C8BB-A061A6775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5345"/>
            <a:ext cx="7424468" cy="258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Are you an RA sponsor? If not, why not?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Are you utilizing WIOA funding for your RA sponsored program? Does your front-line staff know how to co-enroll? 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en-US" sz="2600">
                <a:solidFill>
                  <a:schemeClr val="tx1"/>
                </a:solidFill>
                <a:latin typeface="Montserrat Medium"/>
                <a:cs typeface="Segoe UI"/>
              </a:rPr>
              <a:t>What other non-WIOA funding are you utilizing for your program? </a:t>
            </a:r>
            <a:endParaRPr lang="en-US" sz="2400">
              <a:solidFill>
                <a:schemeClr val="tx1"/>
              </a:solidFill>
              <a:cs typeface="Segoe UI"/>
            </a:endParaRPr>
          </a:p>
          <a:p>
            <a:pPr>
              <a:lnSpc>
                <a:spcPct val="110000"/>
              </a:lnSpc>
            </a:pPr>
            <a:endParaRPr lang="en-US" sz="2400">
              <a:solidFill>
                <a:srgbClr val="000000"/>
              </a:solidFill>
              <a:cs typeface="Segoe UI"/>
            </a:endParaRPr>
          </a:p>
          <a:p>
            <a:pPr>
              <a:lnSpc>
                <a:spcPct val="110000"/>
              </a:lnSpc>
            </a:pPr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BDE96-2914-F5E5-4330-5C629445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Level 6 - Becoming an RA Sponsor&#10;Best Practice: Utlizing WIOA and non-WIOA funding for program administration, employer/apprentice support">
            <a:extLst>
              <a:ext uri="{FF2B5EF4-FFF2-40B4-BE49-F238E27FC236}">
                <a16:creationId xmlns:a16="http://schemas.microsoft.com/office/drawing/2014/main" id="{09D68F00-9903-2F74-B8E0-58C2C7BC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782" y="772356"/>
            <a:ext cx="2611358" cy="5561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B2999-A9C2-63E4-6FF1-7404A6871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30" y="4038209"/>
            <a:ext cx="2683199" cy="22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74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CB64-C6EE-5BCB-CF0E-124932A4D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58189"/>
            <a:ext cx="10515600" cy="173180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Poll #1 – Which level best describes your organization’s current level of RA engagement?</a:t>
            </a:r>
          </a:p>
        </p:txBody>
      </p:sp>
    </p:spTree>
    <p:extLst>
      <p:ext uri="{BB962C8B-B14F-4D97-AF65-F5344CB8AC3E}">
        <p14:creationId xmlns:p14="http://schemas.microsoft.com/office/powerpoint/2010/main" val="127731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Montserrat"/>
              </a:rPr>
              <a:t>Case Study: Apprentice Florida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307179" cy="44568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Apprentice Florida (Levels 2, 3, 4, &amp; 5</a:t>
            </a:r>
            <a:r>
              <a:rPr lang="en-US" sz="24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State funding for Apprenticeship Navigators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Locals work regularly with Apprenticeship Training Representatives at state level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Incorporated RA in state level WIOA plan 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Key Alignment Factors: 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State leadership and policy changes</a:t>
            </a:r>
          </a:p>
          <a:p>
            <a:pPr lvl="2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State/Local hosting of Apprenticeship Accelerators</a:t>
            </a:r>
          </a:p>
          <a:p>
            <a:pPr lvl="2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Training components and success stories just for employers</a:t>
            </a:r>
          </a:p>
          <a:p>
            <a:pPr lvl="2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Tools like PowerPoint templates, flyers for outreach, and toolkits for business, education and local workforce boards </a:t>
            </a:r>
          </a:p>
          <a:p>
            <a:pPr>
              <a:lnSpc>
                <a:spcPct val="110000"/>
              </a:lnSpc>
            </a:pPr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860CC-EEAC-C04D-D0F0-F8D58AF3E945}"/>
              </a:ext>
            </a:extLst>
          </p:cNvPr>
          <p:cNvSpPr txBox="1"/>
          <p:nvPr/>
        </p:nvSpPr>
        <p:spPr>
          <a:xfrm>
            <a:off x="8578515" y="4670251"/>
            <a:ext cx="267903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1600" b="1" i="1">
                <a:latin typeface="Montserrat"/>
              </a:rPr>
              <a:t>View the webinar here:</a:t>
            </a:r>
          </a:p>
          <a:p>
            <a:r>
              <a:rPr lang="en-US" sz="1600" i="1">
                <a:latin typeface="Montserrat"/>
              </a:rPr>
              <a:t> </a:t>
            </a:r>
            <a:r>
              <a:rPr lang="en-US" sz="1600" i="1">
                <a:latin typeface="Montserrat"/>
                <a:hlinkClick r:id="rId3"/>
              </a:rPr>
              <a:t>https://vimeo.com/876095897/9f78c842f8?share=copy</a:t>
            </a:r>
            <a:endParaRPr lang="en-US" sz="1600" i="1">
              <a:latin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F9180-DC04-C592-E735-C1E75537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50" y="1696405"/>
            <a:ext cx="2952750" cy="108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793F9-8D3F-4284-9351-C70F5169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656" y="2961914"/>
            <a:ext cx="29527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92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5BA72-9204-B233-76CE-62232FDF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8459-066F-9979-02E8-725A6CAE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Montserrat"/>
              </a:rPr>
              <a:t>Case Study: Apprenticeship Idaho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65B72-B997-BD9E-2874-407025C81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5065"/>
            <a:ext cx="6545179" cy="44425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Apprenticeship Idaho Partners  (Levels 1, 2, &amp; 3</a:t>
            </a:r>
            <a:r>
              <a:rPr lang="en-US" sz="24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)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Includes all stakeholders at state and local level</a:t>
            </a:r>
            <a:endParaRPr lang="en-US" sz="1800">
              <a:solidFill>
                <a:schemeClr val="tx1"/>
              </a:solidFill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National case study demonstrates in 6 years they had increases in apprentices and new RA programs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Key Alignment Factors: 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State leadership and policy changes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Collaborative outreach and business engagement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Building capacity to develop and support RA programs</a:t>
            </a:r>
          </a:p>
          <a:p>
            <a:pPr lvl="1">
              <a:lnSpc>
                <a:spcPct val="110000"/>
              </a:lnSpc>
            </a:pPr>
            <a:endParaRPr lang="en-US" sz="1800">
              <a:solidFill>
                <a:schemeClr val="tx1"/>
              </a:solidFill>
              <a:cs typeface="Segoe U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80DE9-44B9-CA83-F8C1-43663D18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8E02C-BE8C-80F2-243E-F49F4B9DE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932" y="2726814"/>
            <a:ext cx="4397433" cy="1736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C8F52A-001D-6AC5-9AFA-7A4E1CA91C85}"/>
              </a:ext>
            </a:extLst>
          </p:cNvPr>
          <p:cNvSpPr txBox="1"/>
          <p:nvPr/>
        </p:nvSpPr>
        <p:spPr>
          <a:xfrm>
            <a:off x="8578515" y="4670251"/>
            <a:ext cx="267903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1600" b="1" i="1">
                <a:latin typeface="Montserrat"/>
              </a:rPr>
              <a:t>View the webinar here:</a:t>
            </a:r>
          </a:p>
          <a:p>
            <a:r>
              <a:rPr lang="en-US" sz="1600">
                <a:latin typeface="Montserrat"/>
                <a:cs typeface="Calibri"/>
                <a:hlinkClick r:id="rId4"/>
              </a:rPr>
              <a:t>https://vimeo.com/866550805/39d29a914e?share=copy</a:t>
            </a:r>
            <a:endParaRPr lang="en-US" sz="1600">
              <a:latin typeface="Montserrat"/>
              <a:cs typeface="Calibri"/>
            </a:endParaRPr>
          </a:p>
          <a:p>
            <a:endParaRPr lang="en-US" sz="1600" i="1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7707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6290D-548A-0241-88BB-A4EC0C91E264}"/>
              </a:ext>
            </a:extLst>
          </p:cNvPr>
          <p:cNvSpPr txBox="1"/>
          <p:nvPr/>
        </p:nvSpPr>
        <p:spPr>
          <a:xfrm>
            <a:off x="11627422" y="6505575"/>
            <a:ext cx="564578" cy="276999"/>
          </a:xfrm>
          <a:prstGeom prst="rect">
            <a:avLst/>
          </a:prstGeom>
          <a:solidFill>
            <a:srgbClr val="FAAB1C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latin typeface="Montserrat" panose="00000500000000000000" pitchFamily="2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ACC8-D817-D867-AB78-A061E08C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Poll #2 – Evaluation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BF1E6AE-9454-4F68-ED52-AAD833C5675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84711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99" y="559490"/>
            <a:ext cx="11086562" cy="981300"/>
          </a:xfrm>
        </p:spPr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Us, Become a Partner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845639-1E26-0359-DB26-05F348816E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7653" y="2254732"/>
            <a:ext cx="6322143" cy="3158837"/>
          </a:xfrm>
        </p:spPr>
        <p:txBody>
          <a:bodyPr>
            <a:normAutofit fontScale="85000" lnSpcReduction="10000"/>
          </a:bodyPr>
          <a:lstStyle/>
          <a:p>
            <a:pPr marL="608965" indent="-422910" algn="l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3800" b="1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 no-cost expert TA,  </a:t>
            </a:r>
            <a:b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 algn="l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3800" b="1">
                <a:solidFill>
                  <a:schemeClr val="tx1"/>
                </a:solidFill>
                <a:latin typeface="Montserrat" panose="00000500000000000000" pitchFamily="2" charset="0"/>
              </a:rPr>
              <a:t>Network </a:t>
            </a: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with potential </a:t>
            </a:r>
            <a:b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partners nationwide</a:t>
            </a:r>
          </a:p>
          <a:p>
            <a:pPr marL="608965" indent="-422910" algn="l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3800" b="1">
                <a:solidFill>
                  <a:schemeClr val="tx1"/>
                </a:solidFill>
                <a:latin typeface="Montserrat" panose="00000500000000000000" pitchFamily="2" charset="0"/>
              </a:rPr>
              <a:t>Be </a:t>
            </a: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nationally recognized for your work</a:t>
            </a:r>
            <a:endParaRPr lang="en-US" sz="3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4967" y="1794207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E49544-79DE-0E6B-30D9-34F68798EF33}"/>
              </a:ext>
            </a:extLst>
          </p:cNvPr>
          <p:cNvSpPr txBox="1">
            <a:spLocks/>
          </p:cNvSpPr>
          <p:nvPr/>
        </p:nvSpPr>
        <p:spPr>
          <a:xfrm>
            <a:off x="8055883" y="1947926"/>
            <a:ext cx="2743200" cy="8679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5" name="Picture 3" descr="Qr code for Partner Form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E6EEA1-7134-B8C4-9BC7-18C358027E82}"/>
              </a:ext>
            </a:extLst>
          </p:cNvPr>
          <p:cNvSpPr txBox="1"/>
          <p:nvPr/>
        </p:nvSpPr>
        <p:spPr>
          <a:xfrm>
            <a:off x="11627422" y="6505575"/>
            <a:ext cx="564578" cy="276999"/>
          </a:xfrm>
          <a:prstGeom prst="rect">
            <a:avLst/>
          </a:prstGeom>
          <a:solidFill>
            <a:srgbClr val="FAAB1C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latin typeface="Montserrat" panose="00000500000000000000" pitchFamily="2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80C2-B39A-2A58-3143-459D1D18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Upcoming COE Dates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803DD1-B1F1-DA2D-A680-B043FDD59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5970"/>
            <a:ext cx="5105400" cy="1628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9061-F41E-1387-4763-F9EE80776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100" y="3287485"/>
            <a:ext cx="5181600" cy="2747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tx1"/>
                </a:solidFill>
              </a:rPr>
              <a:t>NAWDP Annual Conference</a:t>
            </a:r>
          </a:p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</a:rPr>
              <a:t>May 20-22</a:t>
            </a:r>
          </a:p>
          <a:p>
            <a:r>
              <a:rPr lang="en-US" sz="2200">
                <a:solidFill>
                  <a:schemeClr val="tx1"/>
                </a:solidFill>
              </a:rPr>
              <a:t>Pre-Conference May 19</a:t>
            </a:r>
          </a:p>
          <a:p>
            <a:r>
              <a:rPr lang="en-US" sz="2200">
                <a:solidFill>
                  <a:schemeClr val="tx1"/>
                </a:solidFill>
              </a:rPr>
              <a:t>CoE and NLNC Workshops</a:t>
            </a:r>
          </a:p>
          <a:p>
            <a:r>
              <a:rPr lang="en-US" sz="2200">
                <a:solidFill>
                  <a:schemeClr val="tx1"/>
                </a:solidFill>
              </a:rPr>
              <a:t>NLNC Office Hours</a:t>
            </a:r>
          </a:p>
          <a:p>
            <a:pPr marL="0" indent="0" algn="ctr">
              <a:buNone/>
            </a:pPr>
            <a:r>
              <a:rPr lang="en-US" sz="2200">
                <a:hlinkClick r:id="rId4"/>
              </a:rPr>
              <a:t>https://www.nawdp.org/page/AnnualConference2024</a:t>
            </a:r>
            <a:r>
              <a:rPr lang="en-US" sz="220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58BB3-0865-F255-882C-5385B88A9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88" b="24723"/>
          <a:stretch/>
        </p:blipFill>
        <p:spPr>
          <a:xfrm>
            <a:off x="6411685" y="1571974"/>
            <a:ext cx="4942114" cy="16167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97DC3-01EF-8714-029F-BD780E750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478" y="3291333"/>
            <a:ext cx="3964768" cy="30789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tx1"/>
                </a:solidFill>
              </a:rPr>
              <a:t>NAWB 2024 Forum </a:t>
            </a:r>
          </a:p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</a:rPr>
              <a:t>May 23-26</a:t>
            </a:r>
          </a:p>
          <a:p>
            <a:r>
              <a:rPr lang="en-US" sz="2200">
                <a:solidFill>
                  <a:schemeClr val="tx1"/>
                </a:solidFill>
              </a:rPr>
              <a:t>CoE and NLNC Workshops</a:t>
            </a:r>
          </a:p>
          <a:p>
            <a:endParaRPr lang="en-US" sz="2200">
              <a:solidFill>
                <a:schemeClr val="tx1"/>
              </a:solidFill>
            </a:endParaRPr>
          </a:p>
          <a:p>
            <a:r>
              <a:rPr lang="en-US" sz="2200">
                <a:solidFill>
                  <a:schemeClr val="tx1"/>
                </a:solidFill>
              </a:rPr>
              <a:t>NLNC Office Hours</a:t>
            </a:r>
            <a:endParaRPr lang="en-US" sz="2200">
              <a:hlinkClick r:id="rId6"/>
            </a:endParaRPr>
          </a:p>
          <a:p>
            <a:pPr marL="0" indent="0" algn="ctr">
              <a:buNone/>
            </a:pPr>
            <a:endParaRPr lang="en-US" sz="2200">
              <a:hlinkClick r:id="rId6"/>
            </a:endParaRPr>
          </a:p>
          <a:p>
            <a:pPr marL="0" indent="0" algn="ctr">
              <a:buNone/>
            </a:pPr>
            <a:r>
              <a:rPr lang="en-US" sz="2200">
                <a:hlinkClick r:id="rId6"/>
              </a:rPr>
              <a:t>https://forum.nawb.org/</a:t>
            </a:r>
            <a:r>
              <a:rPr lang="en-US" sz="2200"/>
              <a:t>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220181C-F97C-C377-562C-BB6EF1344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530" y="4890708"/>
            <a:ext cx="989446" cy="3953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E207E-9A5E-DD45-C3ED-E8D43EA9A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8246" y="4214193"/>
            <a:ext cx="1753754" cy="1745323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QR Code to NLN Office Hours">
            <a:extLst>
              <a:ext uri="{FF2B5EF4-FFF2-40B4-BE49-F238E27FC236}">
                <a16:creationId xmlns:a16="http://schemas.microsoft.com/office/drawing/2014/main" id="{2E79EB4D-3FEE-9695-D927-C893BFC08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1982" y="4348962"/>
            <a:ext cx="1507183" cy="15036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AB4D9C-B6B8-A093-1949-4817432D6D13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89966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55922"/>
            <a:ext cx="4751231" cy="13255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Presenters</a:t>
            </a:r>
          </a:p>
        </p:txBody>
      </p:sp>
      <p:pic>
        <p:nvPicPr>
          <p:cNvPr id="7" name="Picture 6" descr="Lisa Rice">
            <a:extLst>
              <a:ext uri="{FF2B5EF4-FFF2-40B4-BE49-F238E27FC236}">
                <a16:creationId xmlns:a16="http://schemas.microsoft.com/office/drawing/2014/main" id="{992739FA-EDB7-7664-35C9-84FA53BF51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49" b="2749"/>
          <a:stretch/>
        </p:blipFill>
        <p:spPr>
          <a:xfrm>
            <a:off x="1216058" y="1910167"/>
            <a:ext cx="2367544" cy="2462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pole tekstowe 5">
            <a:extLst>
              <a:ext uri="{FF2B5EF4-FFF2-40B4-BE49-F238E27FC236}">
                <a16:creationId xmlns:a16="http://schemas.microsoft.com/office/drawing/2014/main" id="{77EF8A1B-EF80-4723-BFD1-68A6BBD952DF}"/>
              </a:ext>
            </a:extLst>
          </p:cNvPr>
          <p:cNvSpPr txBox="1"/>
          <p:nvPr/>
        </p:nvSpPr>
        <p:spPr>
          <a:xfrm>
            <a:off x="719885" y="4577847"/>
            <a:ext cx="2998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D274D"/>
                </a:solidFill>
                <a:latin typeface="Montserrat" panose="00000500000000000000" pitchFamily="2" charset="0"/>
              </a:rPr>
              <a:t>Lisa Rice</a:t>
            </a:r>
            <a:endParaRPr lang="pl-PL" sz="2800" b="1">
              <a:solidFill>
                <a:srgbClr val="0D274D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pole tekstowe 6">
            <a:extLst>
              <a:ext uri="{FF2B5EF4-FFF2-40B4-BE49-F238E27FC236}">
                <a16:creationId xmlns:a16="http://schemas.microsoft.com/office/drawing/2014/main" id="{F23486E9-0743-91D5-F9B7-B0D408B3A2BF}"/>
              </a:ext>
            </a:extLst>
          </p:cNvPr>
          <p:cNvSpPr txBox="1"/>
          <p:nvPr/>
        </p:nvSpPr>
        <p:spPr>
          <a:xfrm>
            <a:off x="865969" y="5039156"/>
            <a:ext cx="2998878" cy="789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D274D"/>
                </a:solidFill>
                <a:latin typeface="Montserrat"/>
                <a:ea typeface="Roboto"/>
              </a:rPr>
              <a:t>Subject Matter Expert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  <a:endParaRPr lang="pl-PL" sz="1600">
              <a:solidFill>
                <a:srgbClr val="0D274D"/>
              </a:solidFill>
              <a:latin typeface="Montserrat"/>
              <a:ea typeface="Roboto"/>
            </a:endParaRPr>
          </a:p>
        </p:txBody>
      </p:sp>
      <p:pic>
        <p:nvPicPr>
          <p:cNvPr id="28" name="Picture 27" descr="Jeffrey Smith">
            <a:extLst>
              <a:ext uri="{FF2B5EF4-FFF2-40B4-BE49-F238E27FC236}">
                <a16:creationId xmlns:a16="http://schemas.microsoft.com/office/drawing/2014/main" id="{AD59ED7D-5EEE-0288-4097-1133B4493E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3" r="773"/>
          <a:stretch/>
        </p:blipFill>
        <p:spPr>
          <a:xfrm>
            <a:off x="4908890" y="1879022"/>
            <a:ext cx="2367544" cy="2528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pole tekstowe 5">
            <a:extLst>
              <a:ext uri="{FF2B5EF4-FFF2-40B4-BE49-F238E27FC236}">
                <a16:creationId xmlns:a16="http://schemas.microsoft.com/office/drawing/2014/main" id="{FA7EFEFE-C425-1E92-D69E-482CB8EB8A35}"/>
              </a:ext>
            </a:extLst>
          </p:cNvPr>
          <p:cNvSpPr txBox="1"/>
          <p:nvPr/>
        </p:nvSpPr>
        <p:spPr>
          <a:xfrm>
            <a:off x="4599881" y="4585201"/>
            <a:ext cx="313268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D274D"/>
                </a:solidFill>
                <a:latin typeface="Montserrat"/>
              </a:rPr>
              <a:t>Jeffrey Smith</a:t>
            </a:r>
            <a:endParaRPr lang="pl-PL" sz="2800" b="1">
              <a:solidFill>
                <a:srgbClr val="0D274D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pole tekstowe 6">
            <a:extLst>
              <a:ext uri="{FF2B5EF4-FFF2-40B4-BE49-F238E27FC236}">
                <a16:creationId xmlns:a16="http://schemas.microsoft.com/office/drawing/2014/main" id="{E6FCB904-0C8E-1E33-4DB1-D0C33A2E1E52}"/>
              </a:ext>
            </a:extLst>
          </p:cNvPr>
          <p:cNvSpPr txBox="1"/>
          <p:nvPr/>
        </p:nvSpPr>
        <p:spPr>
          <a:xfrm>
            <a:off x="4125807" y="5020211"/>
            <a:ext cx="4040134" cy="1158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D274D"/>
                </a:solidFill>
                <a:latin typeface="Montserrat"/>
                <a:ea typeface="Roboto"/>
              </a:rPr>
              <a:t>Workforce Liaison / Program Analyst</a:t>
            </a:r>
            <a:endParaRPr lang="en-US" sz="1600"/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D274D"/>
                </a:solidFill>
                <a:latin typeface="Montserrat"/>
                <a:ea typeface="Roboto"/>
              </a:rPr>
              <a:t>Office of Apprenticeship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D274D"/>
                </a:solidFill>
                <a:latin typeface="Montserrat"/>
                <a:ea typeface="Roboto"/>
              </a:rPr>
              <a:t>U.S. Department of Labor</a:t>
            </a:r>
          </a:p>
        </p:txBody>
      </p:sp>
      <p:pic>
        <p:nvPicPr>
          <p:cNvPr id="9" name="Picture 8" descr="Haylie Schuster">
            <a:extLst>
              <a:ext uri="{FF2B5EF4-FFF2-40B4-BE49-F238E27FC236}">
                <a16:creationId xmlns:a16="http://schemas.microsoft.com/office/drawing/2014/main" id="{11AD39A3-571F-0F14-3376-8E8F40CFEF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49" r="3749"/>
          <a:stretch/>
        </p:blipFill>
        <p:spPr>
          <a:xfrm>
            <a:off x="8714825" y="1956807"/>
            <a:ext cx="2261117" cy="2414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5">
            <a:extLst>
              <a:ext uri="{FF2B5EF4-FFF2-40B4-BE49-F238E27FC236}">
                <a16:creationId xmlns:a16="http://schemas.microsoft.com/office/drawing/2014/main" id="{6480D478-3829-A132-C690-085376DD43D1}"/>
              </a:ext>
            </a:extLst>
          </p:cNvPr>
          <p:cNvSpPr txBox="1"/>
          <p:nvPr/>
        </p:nvSpPr>
        <p:spPr>
          <a:xfrm>
            <a:off x="8232375" y="4600475"/>
            <a:ext cx="32397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D274D"/>
                </a:solidFill>
                <a:latin typeface="Montserrat"/>
              </a:rPr>
              <a:t>Haylie Schuster</a:t>
            </a:r>
            <a:endParaRPr lang="pl-PL" sz="2800" b="1">
              <a:solidFill>
                <a:srgbClr val="0D274D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pole tekstowe 6">
            <a:extLst>
              <a:ext uri="{FF2B5EF4-FFF2-40B4-BE49-F238E27FC236}">
                <a16:creationId xmlns:a16="http://schemas.microsoft.com/office/drawing/2014/main" id="{3C83B637-A979-CC22-FDA6-A3746AD62682}"/>
              </a:ext>
            </a:extLst>
          </p:cNvPr>
          <p:cNvSpPr txBox="1"/>
          <p:nvPr/>
        </p:nvSpPr>
        <p:spPr>
          <a:xfrm>
            <a:off x="8405426" y="5020211"/>
            <a:ext cx="2879913" cy="789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D274D"/>
                </a:solidFill>
                <a:latin typeface="Montserrat"/>
                <a:ea typeface="Roboto"/>
              </a:rPr>
              <a:t>Engagement Manager</a:t>
            </a:r>
            <a:endParaRPr lang="en-US" sz="1600"/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7233E-7F2D-26F5-A43D-3755338FF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9A3010-1B50-056D-7563-459D8B5A1D7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/>
              <a:t>Email us your questions at </a:t>
            </a:r>
            <a:r>
              <a:rPr lang="en-US" err="1"/>
              <a:t>RA_COE@SafalPartners.com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</a:t>
            </a:r>
            <a:r>
              <a:rPr lang="en-US" err="1"/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647BFC-4FA8-02B1-5616-37E052694288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791" y="2183873"/>
            <a:ext cx="7722064" cy="37688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Recap of Part I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Review Levels 4 - 6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Questions 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Wrap Up</a:t>
            </a:r>
          </a:p>
          <a:p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498" y="2588386"/>
            <a:ext cx="2777850" cy="277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Partner logos: National Association of Workforce Development Professionals, Coalition on Adult Basic Education, National Disability Insititute, Wireless Infrastructure Association,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Recap of Part I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3283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Levels 1 – 3 What We Heard</a:t>
            </a:r>
          </a:p>
        </p:txBody>
      </p:sp>
      <p:pic>
        <p:nvPicPr>
          <p:cNvPr id="11" name="Graphic 10" descr="Scientific Thought with solid fill">
            <a:extLst>
              <a:ext uri="{FF2B5EF4-FFF2-40B4-BE49-F238E27FC236}">
                <a16:creationId xmlns:a16="http://schemas.microsoft.com/office/drawing/2014/main" id="{92782350-09C7-BB57-63CF-9C1FF916F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46" y="1840327"/>
            <a:ext cx="2009096" cy="2009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87713-EA87-6A28-AB4E-E54D51A2C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7" y="4021986"/>
            <a:ext cx="1562318" cy="18385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473" y="1666044"/>
            <a:ext cx="8012220" cy="44970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00015E"/>
                </a:solidFill>
                <a:latin typeface="Montserrat Medium"/>
              </a:rPr>
              <a:t>General</a:t>
            </a:r>
          </a:p>
          <a:p>
            <a:r>
              <a:rPr lang="en-US" sz="2600">
                <a:solidFill>
                  <a:schemeClr val="tx1"/>
                </a:solidFill>
                <a:latin typeface="Montserrat Medium"/>
              </a:rPr>
              <a:t>Ensure Individual Training Accounts (ITA) pieces address Eligible Training Provider List (ETPL) process inclusion</a:t>
            </a:r>
          </a:p>
          <a:p>
            <a:r>
              <a:rPr lang="en-US" sz="2600">
                <a:solidFill>
                  <a:schemeClr val="tx1"/>
                </a:solidFill>
                <a:latin typeface="Montserrat Medium"/>
              </a:rPr>
              <a:t>Ensure RA isn’t excluded, addressing unique situations of RA</a:t>
            </a:r>
          </a:p>
          <a:p>
            <a:pPr marL="0" indent="0">
              <a:buNone/>
            </a:pPr>
            <a:endParaRPr lang="en-US">
              <a:latin typeface="Montserrat Medium"/>
            </a:endParaRPr>
          </a:p>
          <a:p>
            <a:pPr marL="0" indent="0">
              <a:buNone/>
            </a:pPr>
            <a:r>
              <a:rPr lang="en-US" sz="3200" b="1">
                <a:solidFill>
                  <a:srgbClr val="00015E"/>
                </a:solidFill>
                <a:latin typeface="Montserrat Medium"/>
              </a:rPr>
              <a:t>Level 1 – Implementing Policy</a:t>
            </a:r>
          </a:p>
          <a:p>
            <a:r>
              <a:rPr lang="en-US" sz="2600">
                <a:solidFill>
                  <a:schemeClr val="tx1"/>
                </a:solidFill>
                <a:latin typeface="Montserrat Medium"/>
              </a:rPr>
              <a:t>Include making job seekers aware of RA’s</a:t>
            </a:r>
          </a:p>
          <a:p>
            <a:pPr marL="0" indent="0">
              <a:buNone/>
            </a:pPr>
            <a:endParaRPr lang="en-US">
              <a:latin typeface="Montserrat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1766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Levels 1 – 3 What We Heard </a:t>
            </a:r>
            <a:r>
              <a:rPr lang="en-US" dirty="0">
                <a:latin typeface="Montserrat"/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63" y="1647571"/>
            <a:ext cx="8734542" cy="449705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5100" b="1" dirty="0">
                <a:solidFill>
                  <a:srgbClr val="00015E"/>
                </a:solidFill>
                <a:latin typeface="Montserrat Medium"/>
              </a:rPr>
              <a:t>Level 2 – Engaging Jobseekers</a:t>
            </a:r>
          </a:p>
          <a:p>
            <a:r>
              <a:rPr lang="en-US" sz="3400" dirty="0">
                <a:solidFill>
                  <a:schemeClr val="tx1"/>
                </a:solidFill>
                <a:latin typeface="Montserrat Medium"/>
              </a:rPr>
              <a:t>Include making employers aware of RA’s</a:t>
            </a:r>
          </a:p>
          <a:p>
            <a:r>
              <a:rPr lang="en-US" sz="3400" dirty="0">
                <a:solidFill>
                  <a:schemeClr val="tx1"/>
                </a:solidFill>
                <a:latin typeface="Montserrat Medium"/>
              </a:rPr>
              <a:t>Include RA Job Fairs with partners as step to move to Level 3</a:t>
            </a:r>
          </a:p>
          <a:p>
            <a:r>
              <a:rPr lang="en-US" sz="3400" dirty="0">
                <a:solidFill>
                  <a:schemeClr val="tx1"/>
                </a:solidFill>
                <a:latin typeface="Montserrat Medium"/>
              </a:rPr>
              <a:t>Address promoting RA with employers using outreach and marketing funds (Level 3 efforts as well)</a:t>
            </a:r>
          </a:p>
          <a:p>
            <a:pPr marL="0" indent="0">
              <a:buNone/>
            </a:pPr>
            <a:endParaRPr lang="en-US" dirty="0">
              <a:latin typeface="Montserrat Medium"/>
            </a:endParaRPr>
          </a:p>
          <a:p>
            <a:pPr marL="0" indent="0">
              <a:buNone/>
            </a:pPr>
            <a:r>
              <a:rPr lang="en-US" sz="5100" b="1" dirty="0">
                <a:solidFill>
                  <a:srgbClr val="00015E"/>
                </a:solidFill>
                <a:latin typeface="Montserrat Medium"/>
              </a:rPr>
              <a:t>Level 3 – Supporting Sponsors/Businesses</a:t>
            </a:r>
          </a:p>
          <a:p>
            <a:r>
              <a:rPr lang="en-US" sz="3400" dirty="0">
                <a:solidFill>
                  <a:schemeClr val="tx1"/>
                </a:solidFill>
                <a:latin typeface="Montserrat Medium"/>
              </a:rPr>
              <a:t>Address marketing efforts (Website with dedicated page, success stories, employer testimonials, educational resources for RA basics, and include a business case)</a:t>
            </a:r>
          </a:p>
          <a:p>
            <a:r>
              <a:rPr lang="en-US" sz="3400" dirty="0">
                <a:solidFill>
                  <a:schemeClr val="tx1"/>
                </a:solidFill>
                <a:latin typeface="Montserrat Medium"/>
              </a:rPr>
              <a:t>Streamlined process of aligning related technical instruction components from employer perspective to community college</a:t>
            </a:r>
          </a:p>
          <a:p>
            <a:endParaRPr lang="en-US" dirty="0">
              <a:latin typeface="Montserrat Medium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40CCA-ED6B-D830-3230-EBC90E7A9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46" y="1514208"/>
            <a:ext cx="1848108" cy="1914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634BA3-EDA0-E46D-0109-E0F0D8581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25" y="3995621"/>
            <a:ext cx="1609950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6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Levels 4 – 6 of RA Alignment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82362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2738-8D92-D030-1823-584E1106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07"/>
            <a:ext cx="10515600" cy="1325563"/>
          </a:xfrm>
        </p:spPr>
        <p:txBody>
          <a:bodyPr/>
          <a:lstStyle/>
          <a:p>
            <a:pPr algn="ctr"/>
            <a:r>
              <a:rPr lang="en-US" sz="2800" b="1">
                <a:latin typeface="Calibri"/>
                <a:ea typeface="+mj-lt"/>
                <a:cs typeface="+mj-lt"/>
              </a:rPr>
              <a:t>DRAFT: Levels of Workforce Engagement in/Utilization of </a:t>
            </a:r>
            <a:br>
              <a:rPr lang="en-US" sz="2800" b="1">
                <a:latin typeface="Calibri"/>
                <a:ea typeface="+mj-lt"/>
                <a:cs typeface="+mj-lt"/>
              </a:rPr>
            </a:br>
            <a:r>
              <a:rPr lang="en-US" sz="2800" b="1">
                <a:latin typeface="Calibri"/>
                <a:ea typeface="+mj-lt"/>
                <a:cs typeface="+mj-lt"/>
              </a:rPr>
              <a:t>Registered Apprenticeship</a:t>
            </a:r>
            <a:endParaRPr lang="en-US" sz="2800" b="1">
              <a:latin typeface="Calibri"/>
              <a:cs typeface="Calibri"/>
            </a:endParaRPr>
          </a:p>
          <a:p>
            <a:endParaRPr lang="en-US">
              <a:cs typeface="Calibri Ligh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472EEB8-57C8-8A5C-3630-48BB11964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821724"/>
              </p:ext>
            </p:extLst>
          </p:nvPr>
        </p:nvGraphicFramePr>
        <p:xfrm>
          <a:off x="144683" y="819873"/>
          <a:ext cx="11893309" cy="5435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8997">
                  <a:extLst>
                    <a:ext uri="{9D8B030D-6E8A-4147-A177-3AD203B41FA5}">
                      <a16:colId xmlns:a16="http://schemas.microsoft.com/office/drawing/2014/main" val="642953746"/>
                    </a:ext>
                  </a:extLst>
                </a:gridCol>
                <a:gridCol w="2058953">
                  <a:extLst>
                    <a:ext uri="{9D8B030D-6E8A-4147-A177-3AD203B41FA5}">
                      <a16:colId xmlns:a16="http://schemas.microsoft.com/office/drawing/2014/main" val="1986804661"/>
                    </a:ext>
                  </a:extLst>
                </a:gridCol>
                <a:gridCol w="1713395">
                  <a:extLst>
                    <a:ext uri="{9D8B030D-6E8A-4147-A177-3AD203B41FA5}">
                      <a16:colId xmlns:a16="http://schemas.microsoft.com/office/drawing/2014/main" val="859775625"/>
                    </a:ext>
                  </a:extLst>
                </a:gridCol>
                <a:gridCol w="2332521">
                  <a:extLst>
                    <a:ext uri="{9D8B030D-6E8A-4147-A177-3AD203B41FA5}">
                      <a16:colId xmlns:a16="http://schemas.microsoft.com/office/drawing/2014/main" val="1509125304"/>
                    </a:ext>
                  </a:extLst>
                </a:gridCol>
                <a:gridCol w="2638175">
                  <a:extLst>
                    <a:ext uri="{9D8B030D-6E8A-4147-A177-3AD203B41FA5}">
                      <a16:colId xmlns:a16="http://schemas.microsoft.com/office/drawing/2014/main" val="2854319584"/>
                    </a:ext>
                  </a:extLst>
                </a:gridCol>
                <a:gridCol w="1451268">
                  <a:extLst>
                    <a:ext uri="{9D8B030D-6E8A-4147-A177-3AD203B41FA5}">
                      <a16:colId xmlns:a16="http://schemas.microsoft.com/office/drawing/2014/main" val="1859388135"/>
                    </a:ext>
                  </a:extLst>
                </a:gridCol>
              </a:tblGrid>
              <a:tr h="356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Level 1 – Implementing Policy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B2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Level 2 – Engaging Jobseekers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A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Level 3 – Supporting Sponsors/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Businesses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FF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Level 4 – Building RA Staffing, Partnerships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D9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Level 5 – Serving as RA Convenor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Level 6 – Becoming an RA Sponsor**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488218"/>
                  </a:ext>
                </a:extLst>
              </a:tr>
              <a:tr h="1427544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sng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Best Practice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en-US" sz="1200" dirty="0"/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State/local RA steering committee, regular communication protocol between workforce &amp; RA system for ETPL requests</a:t>
                      </a:r>
                      <a:endParaRPr lang="en-US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</a:rPr>
                        <a:t>Best Practice</a:t>
                      </a:r>
                      <a:r>
                        <a:rPr lang="en-US" sz="1200" b="1" dirty="0">
                          <a:effectLst/>
                        </a:rPr>
                        <a:t>: 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Utilize ITAs to help offset RTI costs, provide supportive services and referrals to other programs for support; co-enrolling WIOA/RA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</a:rPr>
                        <a:t>Best Practice</a:t>
                      </a:r>
                      <a:r>
                        <a:rPr lang="en-US" sz="1200" b="1" dirty="0">
                          <a:effectLst/>
                        </a:rPr>
                        <a:t>: 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Host join LWDB/RA System Apprenticeship Accelerators; structured training by RA for BSRs; utilizing OJT contracts to support employers’ apprentice wages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</a:rPr>
                        <a:t>Best Practice</a:t>
                      </a:r>
                      <a:r>
                        <a:rPr lang="en-US" sz="1200" b="1" dirty="0">
                          <a:effectLst/>
                        </a:rPr>
                        <a:t>: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Regular, proactive, collaborative work between workforce RA staff and Apprenticeship Training Representatives (ATR) (for industry, apprentice recruiting)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</a:rPr>
                        <a:t>Best Practice</a:t>
                      </a:r>
                      <a:r>
                        <a:rPr lang="en-US" sz="1200" b="1" dirty="0">
                          <a:effectLst/>
                        </a:rPr>
                        <a:t>: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Create network of RA sponsored programs to accelerate employer participation; serve as fiscal agent for larger network*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</a:rPr>
                        <a:t>Best Practice</a:t>
                      </a:r>
                      <a:r>
                        <a:rPr lang="en-US" sz="1200" b="1" dirty="0">
                          <a:effectLst/>
                        </a:rPr>
                        <a:t>: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Utilizing WIOA and non-WIOA funding (i.e., DOL, state grants) for program administration, employer/apprentice support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478072"/>
                  </a:ext>
                </a:extLst>
              </a:tr>
              <a:tr h="110397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Reflected in: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ETPLs listing RAPs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Reflected in: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WIOA/RA co-enrollment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ITA spending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Supportive service provision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Reflected in: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Increase in RA sponsors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OJT contract spending for RA wage reimbursement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Reflected in: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Increase in RA sponsors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Increase in RA/WIOA co-enrollment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Increase in funded services for RA support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Reflected in: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Increase in participating employers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Increase in apprentice support from WDB (WIOA and non-WIOA funding)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Reflected in: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Participating employers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Apprentice registrations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342926"/>
                  </a:ext>
                </a:extLst>
              </a:tr>
              <a:tr h="231975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Steps to Move to Next Level: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Train case managers on RA benefits for job seekers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Create/provide tools to local RA sponsors for reverse referrals (for WIOA eligibility certification)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Steps to Move to Next Level: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Train BSRs on RA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Create/share Apprenticeship.gov materials on RA benefits for employers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Review DOL Industry Intermediary list for assistance in employer engagement in high-priority occupations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Steps to Move to Next Level: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Explore state models of co-locating RA expertise (i.e. FL, others)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Discuss use of Governor’s Set Aside Funds with state board to support embedding RA SME in AJCs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Steps to Move to Next Level: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BSRs and AJC RA SMEs coordinate on which employers are responding to/engaged in RA outreach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RA SMEs meet regularly and coordinate with ATRs on high-quality program development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Co-enrollment training is delivered to case managers on rolling basis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Steps to Move to Next Level: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LWDB evaluate local LMI, employer interest in RA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LWDB meets with ATR to develop process for gathering information into RA standards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LWDB develops strategy for dual-pronged RA implementation: employers to join RAP and employers to hire WIOA-certified job seekers for RA roles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2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15700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4EE8BA1-F9C5-9584-DE26-2C120C4F2CD3}"/>
              </a:ext>
            </a:extLst>
          </p:cNvPr>
          <p:cNvSpPr txBox="1"/>
          <p:nvPr/>
        </p:nvSpPr>
        <p:spPr>
          <a:xfrm>
            <a:off x="77166" y="6351607"/>
            <a:ext cx="12191997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i="1">
                <a:cs typeface="Calibri"/>
              </a:rPr>
              <a:t>**NOTE</a:t>
            </a:r>
            <a:r>
              <a:rPr lang="en-US" sz="900" i="1">
                <a:cs typeface="Calibri"/>
              </a:rPr>
              <a:t>:  While some LWDBs may move more quickly to become an RA program sponsor prior to embedding RA in AJCs or becoming a local and regional convener/hub, many boards view program sponsorship as a higher-level commitment because it requires dedicated funding and resources for overall program administration. In some cases, having access to non-WIOA funding (e.g., federal or state grant funds, philanthropic support and donations) may influence a board’s decision whether or not to serve as a sponsor earlier in the system alignment process.</a:t>
            </a:r>
          </a:p>
        </p:txBody>
      </p:sp>
    </p:spTree>
    <p:extLst>
      <p:ext uri="{BB962C8B-B14F-4D97-AF65-F5344CB8AC3E}">
        <p14:creationId xmlns:p14="http://schemas.microsoft.com/office/powerpoint/2010/main" val="312706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SharedWithUsers xmlns="4cd59d27-ca2b-4708-b9c7-7fa281384922">
      <UserInfo>
        <DisplayName>Colleen Beck</DisplayName>
        <AccountId>39</AccountId>
        <AccountType/>
      </UserInfo>
      <UserInfo>
        <DisplayName>Lisa Rice</DisplayName>
        <AccountId>106</AccountId>
        <AccountType/>
      </UserInfo>
      <UserInfo>
        <DisplayName>Judy Blanchard</DisplayName>
        <AccountId>26</AccountId>
        <AccountType/>
      </UserInfo>
      <UserInfo>
        <DisplayName>Katie Adams</DisplayName>
        <AccountId>15</AccountId>
        <AccountType/>
      </UserInfo>
      <UserInfo>
        <DisplayName>Clare Vanderpool</DisplayName>
        <AccountId>48</AccountId>
        <AccountType/>
      </UserInfo>
      <UserInfo>
        <DisplayName>Melissa Aguilar-Southard</DisplayName>
        <AccountId>33</AccountId>
        <AccountType/>
      </UserInfo>
      <UserInfo>
        <DisplayName>Alan Dodkowitz</DisplayName>
        <AccountId>34</AccountId>
        <AccountType/>
      </UserInfo>
    </SharedWithUsers>
    <_Flow_SignoffStatus xmlns="2f00f82b-dce9-458f-ab1d-1c5fd145e219" xsi:nil="true"/>
    <ClassificationLevel xmlns="2f00f82b-dce9-458f-ab1d-1c5fd145e219" xsi:nil="true"/>
  </documentManagement>
</p:properties>
</file>

<file path=customXml/itemProps1.xml><?xml version="1.0" encoding="utf-8"?>
<ds:datastoreItem xmlns:ds="http://schemas.openxmlformats.org/officeDocument/2006/customXml" ds:itemID="{8879765E-7C5C-4F9C-B8C5-F24F9A9D4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73452F-5C8F-425C-B03A-6F781C54F726}">
  <ds:schemaRefs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4cd59d27-ca2b-4708-b9c7-7fa281384922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2f00f82b-dce9-458f-ab1d-1c5fd145e21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1400</Words>
  <Application>Microsoft Office PowerPoint</Application>
  <PresentationFormat>Widescreen</PresentationFormat>
  <Paragraphs>204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Arial,Sans-Serif</vt:lpstr>
      <vt:lpstr>Calibri</vt:lpstr>
      <vt:lpstr>Calibri Light</vt:lpstr>
      <vt:lpstr>Montserrat</vt:lpstr>
      <vt:lpstr>Montserrat Medium</vt:lpstr>
      <vt:lpstr>Montserrat SemiBold</vt:lpstr>
      <vt:lpstr>Segoe UI</vt:lpstr>
      <vt:lpstr>Wingdings</vt:lpstr>
      <vt:lpstr>Wingdings 2</vt:lpstr>
      <vt:lpstr>Office Theme</vt:lpstr>
      <vt:lpstr>Office Theme</vt:lpstr>
      <vt:lpstr>Gauging Workforce Board Alignment with Registered Apprenticeship (RA)   DOL Center of Excellence Webinar</vt:lpstr>
      <vt:lpstr>Presenters</vt:lpstr>
      <vt:lpstr>Welcome and Agenda</vt:lpstr>
      <vt:lpstr>Center of Excellence Overview</vt:lpstr>
      <vt:lpstr>Recap of Part I</vt:lpstr>
      <vt:lpstr>Levels 1 – 3 What We Heard</vt:lpstr>
      <vt:lpstr>Levels 1 – 3 What We Heard 2</vt:lpstr>
      <vt:lpstr>Levels 4 – 6 of RA Alignment </vt:lpstr>
      <vt:lpstr>DRAFT: Levels of Workforce Engagement in/Utilization of  Registered Apprenticeship </vt:lpstr>
      <vt:lpstr>Level Four: Partnerships</vt:lpstr>
      <vt:lpstr>Level Five: Convening</vt:lpstr>
      <vt:lpstr>Level Six: Sponsoring</vt:lpstr>
      <vt:lpstr>Poll #1 – Which level best describes your organization’s current level of RA engagement?</vt:lpstr>
      <vt:lpstr>Case Study: Apprentice Florida</vt:lpstr>
      <vt:lpstr>Case Study: Apprenticeship Idaho</vt:lpstr>
      <vt:lpstr>Questions and Discussion</vt:lpstr>
      <vt:lpstr>Poll #2 – Evaluation</vt:lpstr>
      <vt:lpstr>Contact Us, Become a Partner</vt:lpstr>
      <vt:lpstr>Upcoming COE Dates</vt:lpstr>
      <vt:lpstr>Email us your questions at RA_COE@SafalPartners.com</vt:lpstr>
    </vt:vector>
  </TitlesOfParts>
  <Manager>Jana Bauer, 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Gauging Workforce Board Alignment with Registered Apprenticeship  Part 2</dc:title>
  <dc:creator>Lisa Rice, Haylie Schuster</dc:creator>
  <cp:keywords>Workforce, Apprenticeship</cp:keywords>
  <cp:lastModifiedBy>Colleen Beck</cp:lastModifiedBy>
  <cp:revision>21</cp:revision>
  <dcterms:created xsi:type="dcterms:W3CDTF">2022-12-02T14:40:35Z</dcterms:created>
  <dcterms:modified xsi:type="dcterms:W3CDTF">2025-03-10T21:02:33Z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