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5" r:id="rId5"/>
    <p:sldMasterId id="2147483711" r:id="rId6"/>
    <p:sldMasterId id="2147483736" r:id="rId7"/>
  </p:sldMasterIdLst>
  <p:notesMasterIdLst>
    <p:notesMasterId r:id="rId41"/>
  </p:notesMasterIdLst>
  <p:sldIdLst>
    <p:sldId id="256" r:id="rId8"/>
    <p:sldId id="2147327174" r:id="rId9"/>
    <p:sldId id="262" r:id="rId10"/>
    <p:sldId id="1737" r:id="rId11"/>
    <p:sldId id="270" r:id="rId12"/>
    <p:sldId id="1781" r:id="rId13"/>
    <p:sldId id="1769" r:id="rId14"/>
    <p:sldId id="1770" r:id="rId15"/>
    <p:sldId id="1776" r:id="rId16"/>
    <p:sldId id="2147327175" r:id="rId17"/>
    <p:sldId id="276" r:id="rId18"/>
    <p:sldId id="277" r:id="rId19"/>
    <p:sldId id="2147326999" r:id="rId20"/>
    <p:sldId id="2147327176" r:id="rId21"/>
    <p:sldId id="279" r:id="rId22"/>
    <p:sldId id="278" r:id="rId23"/>
    <p:sldId id="280" r:id="rId24"/>
    <p:sldId id="948" r:id="rId25"/>
    <p:sldId id="258" r:id="rId26"/>
    <p:sldId id="281" r:id="rId27"/>
    <p:sldId id="949" r:id="rId28"/>
    <p:sldId id="2147327177" r:id="rId29"/>
    <p:sldId id="2147327178" r:id="rId30"/>
    <p:sldId id="2147327179" r:id="rId31"/>
    <p:sldId id="2147327180" r:id="rId32"/>
    <p:sldId id="2147327181" r:id="rId33"/>
    <p:sldId id="950" r:id="rId34"/>
    <p:sldId id="261" r:id="rId35"/>
    <p:sldId id="952" r:id="rId36"/>
    <p:sldId id="953" r:id="rId37"/>
    <p:sldId id="264" r:id="rId38"/>
    <p:sldId id="1738" r:id="rId39"/>
    <p:sldId id="2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88F434-6523-76ED-5119-E7BEB2007D39}" name="Haylie Schuster" initials="HS" userId="S::Haylie.Schuster@safalpartners.com::2d43d25b-5453-4c71-bb4f-021108d57edd" providerId="AD"/>
  <p188:author id="{63BD3C5F-7073-89E2-6C55-7653798B8C91}" name="Joseph Hanna" initials="JH" userId="S::joseph.hanna@safalpartners.com::d91b82ed-48e2-4fae-b47c-be212bed4b88" providerId="AD"/>
  <p188:author id="{1C363978-593C-497C-1A28-B2866C017889}" name="Lauren Fraulo" initials="LF" userId="S::Lauren.Fraulo@safalpartners.com::d323c613-e09b-4858-ba6f-779347ece142" providerId="AD"/>
  <p188:author id="{403C3F97-8889-5660-5242-AD1A790FEB85}" name="Cosentino, Victoria - ETA" initials="CE" userId="S::cosentino.victoria@dol.gov::fe2dfcfc-86b7-45d2-828d-ad441dc0425b" providerId="AD"/>
  <p188:author id="{F5CDE29B-3EFC-D5BE-8DDE-F756FF4E4250}" name="Jana Bauer" initials="JB" userId="S::jana.bauer@safalpartners.com::f18a3f3c-4c69-4a10-b4b6-ac99762a0cf5" providerId="AD"/>
  <p188:author id="{8EFB5DAC-A58A-C8BB-9230-719DF9C8996E}" name="Haylie Schuster" initials="HS" userId="S::haylie.schuster@safalpartners.com::2d43d25b-5453-4c71-bb4f-021108d57edd"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1B0B61"/>
    <a:srgbClr val="009296"/>
    <a:srgbClr val="FAAB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38C7B-3A91-4E01-9DDE-1498012BB19D}" v="194" dt="2025-02-28T20:10:19.656"/>
    <p1510:client id="{929D93D4-5A32-45B3-A509-61AC3AB44EC1}" v="723" dt="2025-02-28T22:05:26.845"/>
    <p1510:client id="{F81CEAFB-F8BF-4DA0-8D4F-EE59ED78902D}" v="317" dt="2025-02-28T21:51:31.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autoAdjust="0"/>
    <p:restoredTop sz="94733" autoAdjust="0"/>
  </p:normalViewPr>
  <p:slideViewPr>
    <p:cSldViewPr snapToGrid="0">
      <p:cViewPr varScale="1">
        <p:scale>
          <a:sx n="84" d="100"/>
          <a:sy n="84" d="100"/>
        </p:scale>
        <p:origin x="76" y="468"/>
      </p:cViewPr>
      <p:guideLst/>
    </p:cSldViewPr>
  </p:slideViewPr>
  <p:outlineViewPr>
    <p:cViewPr>
      <p:scale>
        <a:sx n="33" d="100"/>
        <a:sy n="33" d="100"/>
      </p:scale>
      <p:origin x="0" y="-107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1</a:t>
            </a:fld>
            <a:endParaRPr lang="en-US"/>
          </a:p>
        </p:txBody>
      </p:sp>
    </p:spTree>
    <p:extLst>
      <p:ext uri="{BB962C8B-B14F-4D97-AF65-F5344CB8AC3E}">
        <p14:creationId xmlns:p14="http://schemas.microsoft.com/office/powerpoint/2010/main" val="18814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23A065C-B80E-48DC-A7B0-BB9DB5DE175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8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10209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741090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44217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57537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73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32</a:t>
            </a:fld>
            <a:endParaRPr lang="en-US"/>
          </a:p>
        </p:txBody>
      </p:sp>
    </p:spTree>
    <p:extLst>
      <p:ext uri="{BB962C8B-B14F-4D97-AF65-F5344CB8AC3E}">
        <p14:creationId xmlns:p14="http://schemas.microsoft.com/office/powerpoint/2010/main" val="2865370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33BB5-BA7D-2114-61A4-20A616682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70EC0-BC33-4D32-A47B-D404931F4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ECC8F-AEBA-1ABE-C8FD-1F8AFE6F9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8520D4-ABCB-2DF2-8C1C-03D89A4F6E12}"/>
              </a:ext>
            </a:extLst>
          </p:cNvPr>
          <p:cNvSpPr>
            <a:spLocks noGrp="1"/>
          </p:cNvSpPr>
          <p:nvPr>
            <p:ph type="sldNum" sz="quarter" idx="5"/>
          </p:nvPr>
        </p:nvSpPr>
        <p:spPr/>
        <p:txBody>
          <a:bodyPr/>
          <a:lstStyle/>
          <a:p>
            <a:fld id="{80CB9C84-A7DA-45F9-846D-9152DECA8268}" type="slidenum">
              <a:rPr lang="en-US" smtClean="0"/>
              <a:t>6</a:t>
            </a:fld>
            <a:endParaRPr lang="en-US"/>
          </a:p>
        </p:txBody>
      </p:sp>
    </p:spTree>
    <p:extLst>
      <p:ext uri="{BB962C8B-B14F-4D97-AF65-F5344CB8AC3E}">
        <p14:creationId xmlns:p14="http://schemas.microsoft.com/office/powerpoint/2010/main" val="104911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7</a:t>
            </a:fld>
            <a:endParaRPr lang="en-US"/>
          </a:p>
        </p:txBody>
      </p:sp>
    </p:spTree>
    <p:extLst>
      <p:ext uri="{BB962C8B-B14F-4D97-AF65-F5344CB8AC3E}">
        <p14:creationId xmlns:p14="http://schemas.microsoft.com/office/powerpoint/2010/main" val="146934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8</a:t>
            </a:fld>
            <a:endParaRPr lang="en-US"/>
          </a:p>
        </p:txBody>
      </p:sp>
    </p:spTree>
    <p:extLst>
      <p:ext uri="{BB962C8B-B14F-4D97-AF65-F5344CB8AC3E}">
        <p14:creationId xmlns:p14="http://schemas.microsoft.com/office/powerpoint/2010/main" val="4103689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330644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F78C764-DB59-45C0-8B6F-90071FF28D56}"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64365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0570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29504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7"/>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pic>
        <p:nvPicPr>
          <p:cNvPr id="4" name="Picture 3">
            <a:extLst>
              <a:ext uri="{FF2B5EF4-FFF2-40B4-BE49-F238E27FC236}">
                <a16:creationId xmlns:a16="http://schemas.microsoft.com/office/drawing/2014/main" id="{803E138D-33D1-A3A6-4D5C-C8AA2E9496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sp>
        <p:nvSpPr>
          <p:cNvPr id="5" name="Slide Number Placeholder 4">
            <a:extLst>
              <a:ext uri="{FF2B5EF4-FFF2-40B4-BE49-F238E27FC236}">
                <a16:creationId xmlns:a16="http://schemas.microsoft.com/office/drawing/2014/main" id="{5163A263-9223-9D70-7257-8B3299280C74}"/>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400957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CF9E982-8CB0-DE26-92AD-3B2AF05AF8F6}"/>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900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49CB0A-E884-8433-2D8B-B7DD4E84952C}"/>
              </a:ext>
            </a:extLst>
          </p:cNvPr>
          <p:cNvSpPr>
            <a:spLocks noGrp="1"/>
          </p:cNvSpPr>
          <p:nvPr>
            <p:ph type="title"/>
          </p:nvPr>
        </p:nvSpPr>
        <p:spPr>
          <a:xfrm>
            <a:off x="649289" y="226219"/>
            <a:ext cx="4994275" cy="871538"/>
          </a:xfrm>
        </p:spPr>
        <p:txBody>
          <a:bodyPr/>
          <a:lstStyle>
            <a:lvl1pPr>
              <a:defRPr lang="en-US" sz="3999" b="1" kern="1200" dirty="0" smtClean="0">
                <a:solidFill>
                  <a:schemeClr val="bg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0E57846E-FC79-78AE-E2D6-B78051FA34D2}"/>
              </a:ext>
            </a:extLst>
          </p:cNvPr>
          <p:cNvSpPr>
            <a:spLocks noGrp="1"/>
          </p:cNvSpPr>
          <p:nvPr>
            <p:ph sz="quarter" idx="10"/>
          </p:nvPr>
        </p:nvSpPr>
        <p:spPr>
          <a:xfrm>
            <a:off x="649289" y="1690688"/>
            <a:ext cx="4994275" cy="4277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marL="0" indent="0">
              <a:buNone/>
              <a:defRPr lang="en-US" sz="1999" b="1" dirty="0" smtClean="0">
                <a:solidFill>
                  <a:schemeClr val="tx1"/>
                </a:solidFill>
                <a:latin typeface="+mj-lt"/>
                <a:cs typeface="+mj-cs"/>
              </a:defRPr>
            </a:lvl1pPr>
          </a:lstStyle>
          <a:p>
            <a:pPr marL="0" lvl="0" defTabSz="914126">
              <a:lnSpc>
                <a:spcPct val="120000"/>
              </a:lnSpc>
            </a:pPr>
            <a:r>
              <a:rPr lang="en-US"/>
              <a:t>Click to edit Master text styles</a:t>
            </a:r>
          </a:p>
        </p:txBody>
      </p:sp>
      <p:sp>
        <p:nvSpPr>
          <p:cNvPr id="13" name="Content Placeholder 12">
            <a:extLst>
              <a:ext uri="{FF2B5EF4-FFF2-40B4-BE49-F238E27FC236}">
                <a16:creationId xmlns:a16="http://schemas.microsoft.com/office/drawing/2014/main" id="{2E4AADCA-6C67-219F-1D4F-4445990FA7DB}"/>
              </a:ext>
            </a:extLst>
          </p:cNvPr>
          <p:cNvSpPr>
            <a:spLocks noGrp="1"/>
          </p:cNvSpPr>
          <p:nvPr>
            <p:ph sz="quarter" idx="11"/>
          </p:nvPr>
        </p:nvSpPr>
        <p:spPr>
          <a:xfrm>
            <a:off x="469900" y="2840038"/>
            <a:ext cx="5534025" cy="3440112"/>
          </a:xfrm>
        </p:spPr>
        <p:txBody>
          <a:bodyPr/>
          <a:lstStyle>
            <a:lvl1pPr marL="228462" indent="-228462">
              <a:defRPr lang="en-US" sz="2199" kern="1200" dirty="0">
                <a:solidFill>
                  <a:schemeClr val="dk1"/>
                </a:solidFill>
                <a:effectLst/>
                <a:latin typeface="+mn-lt"/>
                <a:ea typeface="+mn-ea"/>
                <a:cs typeface="+mn-cs"/>
              </a:defRPr>
            </a:lvl1pPr>
            <a:lvl2pPr marL="228462" indent="-228462">
              <a:defRPr/>
            </a:lvl2pPr>
            <a:lvl3pPr marL="228462" indent="-228462">
              <a:defRPr/>
            </a:lvl3pPr>
            <a:lvl4pPr marL="228462" indent="-228462">
              <a:defRPr/>
            </a:lvl4pPr>
            <a:lvl5pPr marL="228462" indent="-228462">
              <a:defRPr/>
            </a:lvl5pPr>
          </a:lstStyle>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Click to edit Master text styles</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Second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Third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Fourth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Fifth level</a:t>
            </a:r>
          </a:p>
        </p:txBody>
      </p:sp>
      <p:sp>
        <p:nvSpPr>
          <p:cNvPr id="18" name="Text Placeholder 17">
            <a:extLst>
              <a:ext uri="{FF2B5EF4-FFF2-40B4-BE49-F238E27FC236}">
                <a16:creationId xmlns:a16="http://schemas.microsoft.com/office/drawing/2014/main" id="{FF3AB831-1DF3-1EEE-C83E-31713A5ADD83}"/>
              </a:ext>
            </a:extLst>
          </p:cNvPr>
          <p:cNvSpPr>
            <a:spLocks noGrp="1"/>
          </p:cNvSpPr>
          <p:nvPr>
            <p:ph type="body" sz="quarter" idx="12" hasCustomPrompt="1"/>
          </p:nvPr>
        </p:nvSpPr>
        <p:spPr>
          <a:xfrm>
            <a:off x="649289" y="1098550"/>
            <a:ext cx="4994275" cy="592138"/>
          </a:xfrm>
        </p:spPr>
        <p:txBody>
          <a:bodyPr anchor="ctr"/>
          <a:lstStyle>
            <a:lvl1pPr marL="0" indent="0">
              <a:buNone/>
              <a:defRPr lang="en-US" sz="2399" kern="1200" dirty="0" smtClean="0">
                <a:solidFill>
                  <a:schemeClr val="bg1"/>
                </a:solidFill>
                <a:latin typeface="+mj-lt"/>
                <a:ea typeface="+mj-ea"/>
                <a:cs typeface="+mj-cs"/>
              </a:defRPr>
            </a:lvl1pPr>
            <a:lvl2pPr marL="456926" indent="0">
              <a:buNone/>
              <a:defRPr lang="en-US" sz="2399" kern="1200" dirty="0" smtClean="0">
                <a:solidFill>
                  <a:schemeClr val="bg1"/>
                </a:solidFill>
                <a:latin typeface="+mj-lt"/>
                <a:ea typeface="+mj-ea"/>
                <a:cs typeface="+mj-cs"/>
              </a:defRPr>
            </a:lvl2pPr>
            <a:lvl3pPr marL="913852" indent="0">
              <a:buNone/>
              <a:defRPr lang="en-US" sz="2399" kern="1200" dirty="0" smtClean="0">
                <a:solidFill>
                  <a:schemeClr val="bg1"/>
                </a:solidFill>
                <a:latin typeface="+mj-lt"/>
                <a:ea typeface="+mj-ea"/>
                <a:cs typeface="+mj-cs"/>
              </a:defRPr>
            </a:lvl3pPr>
          </a:lstStyle>
          <a:p>
            <a:pPr lvl="0"/>
            <a:r>
              <a:rPr lang="en-US"/>
              <a:t>CLICK TO EDIT MASTER TEXT STYLES</a:t>
            </a:r>
          </a:p>
        </p:txBody>
      </p:sp>
      <p:sp>
        <p:nvSpPr>
          <p:cNvPr id="19" name="Slide Number Placeholder 18">
            <a:extLst>
              <a:ext uri="{FF2B5EF4-FFF2-40B4-BE49-F238E27FC236}">
                <a16:creationId xmlns:a16="http://schemas.microsoft.com/office/drawing/2014/main" id="{26D330BB-3C28-D130-E20F-5040F64F2173}"/>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49886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1" y="1448002"/>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B0CB82-A49D-7B2B-8679-32C6C7A36890}"/>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296665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970420" y="2"/>
            <a:ext cx="4221581" cy="6136447"/>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980019"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980019" y="556050"/>
            <a:ext cx="6217581"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F34F63B-A04B-B4FB-AF89-36A690A89BC2}"/>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7668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03CD-5FAD-6AA1-6290-391DEC52A21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C73BA3-0058-4637-9D04-7CCC92D99368}"/>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61627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1" y="1448002"/>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1" y="1447103"/>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7A52D12-0026-8EEE-A0EC-C1D25A2CEEDF}"/>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398518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FCFE5F5D-3EC0-0BF3-02EF-A8A2EEABD68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665614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55380B-11E3-49F7-CE38-030599F829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758539"/>
            <a:ext cx="2029691" cy="5922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TextBox 5">
            <a:extLst>
              <a:ext uri="{FF2B5EF4-FFF2-40B4-BE49-F238E27FC236}">
                <a16:creationId xmlns:a16="http://schemas.microsoft.com/office/drawing/2014/main" id="{5C589F31-EF95-B787-AAC6-10446394CE4A}"/>
              </a:ext>
            </a:extLst>
          </p:cNvPr>
          <p:cNvSpPr txBox="1">
            <a:spLocks noGrp="1" noRot="1" noMove="1" noResize="1" noEditPoints="1" noAdjustHandles="1" noChangeArrowheads="1" noChangeShapeType="1"/>
          </p:cNvSpPr>
          <p:nvPr userDrawn="1"/>
        </p:nvSpPr>
        <p:spPr bwMode="auto">
          <a:xfrm>
            <a:off x="838201" y="758539"/>
            <a:ext cx="1191491"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lnSpc>
                <a:spcPct val="120000"/>
              </a:lnSpc>
            </a:pPr>
            <a:r>
              <a:rPr lang="en-US" sz="2799" b="1">
                <a:solidFill>
                  <a:schemeClr val="bg1"/>
                </a:solidFill>
                <a:latin typeface="+mj-lt"/>
                <a:cs typeface="Arial"/>
              </a:rPr>
              <a:t>NEW</a:t>
            </a:r>
            <a:endParaRPr lang="en-US" sz="2799">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916A256C-3858-5AD0-033B-B3A01FB0FF6B}"/>
              </a:ext>
            </a:extLst>
          </p:cNvPr>
          <p:cNvSpPr>
            <a:spLocks noGrp="1"/>
          </p:cNvSpPr>
          <p:nvPr>
            <p:ph type="title"/>
          </p:nvPr>
        </p:nvSpPr>
        <p:spPr>
          <a:xfrm>
            <a:off x="836196" y="1449717"/>
            <a:ext cx="3278605" cy="1518804"/>
          </a:xfrm>
        </p:spPr>
        <p:txBody>
          <a:bodyPr vert="horz" lIns="91440" tIns="45720" rIns="91440" bIns="45720" rtlCol="0" anchor="ctr" anchorCtr="0">
            <a:noAutofit/>
          </a:bodyPr>
          <a:lstStyle>
            <a:lvl1pPr defTabSz="914126">
              <a:defRPr sz="3599"/>
            </a:lvl1pPr>
          </a:lstStyle>
          <a:p>
            <a:pPr defTabSz="914126"/>
            <a:r>
              <a:rPr lang="en-US">
                <a:solidFill>
                  <a:schemeClr val="tx2"/>
                </a:solidFill>
                <a:latin typeface="+mj-lt"/>
                <a:cs typeface="Arial"/>
              </a:rPr>
              <a:t>APPRENTICE TRAILBLAZER </a:t>
            </a:r>
            <a:r>
              <a:rPr lang="en-US" b="1">
                <a:solidFill>
                  <a:schemeClr val="accent5"/>
                </a:solidFill>
                <a:latin typeface="+mj-lt"/>
                <a:cs typeface="Arial"/>
              </a:rPr>
              <a:t>LOGO</a:t>
            </a:r>
            <a:endParaRPr lang="en-US" b="1" kern="1200">
              <a:solidFill>
                <a:schemeClr val="accent5"/>
              </a:solidFill>
              <a:latin typeface="+mj-lt"/>
              <a:cs typeface="Arial"/>
            </a:endParaRPr>
          </a:p>
        </p:txBody>
      </p:sp>
      <p:pic>
        <p:nvPicPr>
          <p:cNvPr id="5" name="Picture 4" descr="The Apprentice Trailblazer logo is in the shape of the letter A with a pathway and sun in the image. It is red, white, and blue. Words read as &quot;Apprentice Trailblazer: Innovators, Trendsetters, and Future Leaders&quot;">
            <a:extLst>
              <a:ext uri="{FF2B5EF4-FFF2-40B4-BE49-F238E27FC236}">
                <a16:creationId xmlns:a16="http://schemas.microsoft.com/office/drawing/2014/main" id="{1814D13D-4BBD-66D2-F423-1EFF92ADDB0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6240202" y="407815"/>
            <a:ext cx="2926591" cy="2877679"/>
          </a:xfrm>
          <a:prstGeom prst="rect">
            <a:avLst/>
          </a:prstGeom>
        </p:spPr>
      </p:pic>
      <p:sp>
        <p:nvSpPr>
          <p:cNvPr id="3" name="Rectangle 2">
            <a:extLst>
              <a:ext uri="{FF2B5EF4-FFF2-40B4-BE49-F238E27FC236}">
                <a16:creationId xmlns:a16="http://schemas.microsoft.com/office/drawing/2014/main" id="{F3D6CCBB-02A2-0CBA-BCE3-23D4A8BF66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827327" y="4"/>
            <a:ext cx="363088" cy="685799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accent5"/>
              </a:solidFill>
            </a:endParaRPr>
          </a:p>
        </p:txBody>
      </p:sp>
      <p:sp>
        <p:nvSpPr>
          <p:cNvPr id="9" name="Slide Number Placeholder 8">
            <a:extLst>
              <a:ext uri="{FF2B5EF4-FFF2-40B4-BE49-F238E27FC236}">
                <a16:creationId xmlns:a16="http://schemas.microsoft.com/office/drawing/2014/main" id="{04061D1E-13A1-FB3C-6265-10C417FAD510}"/>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629537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1"/>
            <a:ext cx="12192000" cy="6858000"/>
          </a:xfrm>
          <a:solidFill>
            <a:schemeClr val="bg1">
              <a:lumMod val="95000"/>
            </a:schemeClr>
          </a:solidFill>
        </p:spPr>
        <p:txBody>
          <a:bodyPr rtlCol="0">
            <a:normAutofit/>
          </a:bodyPr>
          <a:lstStyle>
            <a:lvl1pPr>
              <a:defRPr sz="1400"/>
            </a:lvl1pPr>
          </a:lstStyle>
          <a:p>
            <a:pPr lvl="0"/>
            <a:r>
              <a:rPr lang="en-US" noProof="0"/>
              <a:t>Click icon to add picture</a:t>
            </a:r>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15831703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E847-FE08-6A98-311B-DCA37E983001}"/>
              </a:ext>
            </a:extLst>
          </p:cNvPr>
          <p:cNvSpPr/>
          <p:nvPr userDrawn="1"/>
        </p:nvSpPr>
        <p:spPr>
          <a:xfrm>
            <a:off x="-10963" y="-1"/>
            <a:ext cx="2674788" cy="6876086"/>
          </a:xfrm>
          <a:prstGeom prst="rect">
            <a:avLst/>
          </a:prstGeom>
          <a:solidFill>
            <a:srgbClr val="016375">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Rectangle 4">
            <a:extLst>
              <a:ext uri="{FF2B5EF4-FFF2-40B4-BE49-F238E27FC236}">
                <a16:creationId xmlns:a16="http://schemas.microsoft.com/office/drawing/2014/main" id="{319D8ADB-E6B2-EAAE-206B-91FE8307395E}"/>
              </a:ext>
            </a:extLst>
          </p:cNvPr>
          <p:cNvSpPr/>
          <p:nvPr userDrawn="1"/>
        </p:nvSpPr>
        <p:spPr>
          <a:xfrm>
            <a:off x="2663826" y="9647"/>
            <a:ext cx="9150951" cy="6866429"/>
          </a:xfrm>
          <a:prstGeom prst="rect">
            <a:avLst/>
          </a:prstGeom>
          <a:solidFill>
            <a:schemeClr val="bg1">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6" name="Straight Connector 5">
            <a:extLst>
              <a:ext uri="{FF2B5EF4-FFF2-40B4-BE49-F238E27FC236}">
                <a16:creationId xmlns:a16="http://schemas.microsoft.com/office/drawing/2014/main" id="{3C4D54FF-8E14-3ACD-BBD8-896E42DC764C}"/>
              </a:ext>
            </a:extLst>
          </p:cNvPr>
          <p:cNvCxnSpPr>
            <a:cxnSpLocks/>
          </p:cNvCxnSpPr>
          <p:nvPr userDrawn="1"/>
        </p:nvCxnSpPr>
        <p:spPr>
          <a:xfrm>
            <a:off x="3960131" y="3991507"/>
            <a:ext cx="305571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pprenticeship Ambassador program logo graphic, located in the lower center of the page.&#10;">
            <a:extLst>
              <a:ext uri="{FF2B5EF4-FFF2-40B4-BE49-F238E27FC236}">
                <a16:creationId xmlns:a16="http://schemas.microsoft.com/office/drawing/2014/main" id="{32C706FE-657E-988A-72CA-C3BED5FFCF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9763" y="4823046"/>
            <a:ext cx="4265167" cy="1244122"/>
          </a:xfrm>
          <a:prstGeom prst="rect">
            <a:avLst/>
          </a:prstGeom>
          <a:effectLst/>
        </p:spPr>
      </p:pic>
      <p:pic>
        <p:nvPicPr>
          <p:cNvPr id="8" name="Picture 7" descr="A picture containing the Department of Labor seal. The image is in the lower right corner.">
            <a:extLst>
              <a:ext uri="{FF2B5EF4-FFF2-40B4-BE49-F238E27FC236}">
                <a16:creationId xmlns:a16="http://schemas.microsoft.com/office/drawing/2014/main" id="{489BD4B0-0398-67FB-40FB-05DAD483FE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8142" y="4674670"/>
            <a:ext cx="1317632" cy="1253946"/>
          </a:xfrm>
          <a:prstGeom prst="rect">
            <a:avLst/>
          </a:prstGeom>
        </p:spPr>
      </p:pic>
    </p:spTree>
    <p:extLst>
      <p:ext uri="{BB962C8B-B14F-4D97-AF65-F5344CB8AC3E}">
        <p14:creationId xmlns:p14="http://schemas.microsoft.com/office/powerpoint/2010/main" val="88330052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8" y="5726441"/>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2" y="556051"/>
            <a:ext cx="10678512"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5F9A16D-5667-9C31-3228-78C6202BCD3E}"/>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50812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209432" y="0"/>
            <a:ext cx="4578350" cy="6858000"/>
          </a:xfrm>
          <a:pattFill prst="pct20">
            <a:fgClr>
              <a:schemeClr val="bg2"/>
            </a:fgClr>
            <a:bgClr>
              <a:schemeClr val="bg1"/>
            </a:bgClr>
          </a:pattFill>
        </p:spPr>
        <p:txBody>
          <a:bodyPr/>
          <a:lstStyle/>
          <a:p>
            <a:r>
              <a:rPr lang="en-US"/>
              <a:t>Click icon to add picture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6"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8"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2088" y="1371214"/>
            <a:ext cx="6414625" cy="652305"/>
          </a:xfrm>
        </p:spPr>
        <p:txBody>
          <a:bodyPr anchor="t" anchorCtr="0">
            <a:normAutofit/>
          </a:bodyPr>
          <a:lstStyle>
            <a:lvl1pPr>
              <a:defRPr sz="2399" b="0">
                <a:solidFill>
                  <a:schemeClr val="tx1">
                    <a:lumMod val="65000"/>
                    <a:lumOff val="35000"/>
                  </a:schemeClr>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5408468-2CD4-157C-1D2D-614765B2DBE5}"/>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076558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DC10E-FDEF-2DF1-83F2-89239D0406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4312" y="0"/>
            <a:ext cx="4662152" cy="6863874"/>
          </a:xfrm>
          <a:prstGeom prst="rect">
            <a:avLst/>
          </a:prstGeom>
        </p:spPr>
      </p:pic>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2088" y="480878"/>
            <a:ext cx="6464299" cy="845648"/>
          </a:xfrm>
        </p:spPr>
        <p:txBody>
          <a:bodyPr vert="horz" lIns="91440" tIns="45720" rIns="91440" bIns="45720" rtlCol="0" anchor="ctr">
            <a:normAutofit fontScale="77500" lnSpcReduction="20000"/>
          </a:bodyPr>
          <a:lstStyle>
            <a:lvl1pPr>
              <a:defRPr lang="en-US">
                <a:solidFill>
                  <a:schemeClr val="tx2"/>
                </a:solidFill>
                <a:latin typeface="Arial"/>
                <a:cs typeface="Arial"/>
              </a:defRPr>
            </a:lvl1pPr>
          </a:lstStyle>
          <a:p>
            <a:pPr marL="0" lvl="0"/>
            <a:r>
              <a:rPr lang="en-US"/>
              <a:t>CLICK TO EDIT MASTER TITLE STYLE</a:t>
            </a:r>
          </a:p>
        </p:txBody>
      </p:sp>
      <p:sp>
        <p:nvSpPr>
          <p:cNvPr id="6" name="Content Placeholder 1">
            <a:extLst>
              <a:ext uri="{FF2B5EF4-FFF2-40B4-BE49-F238E27FC236}">
                <a16:creationId xmlns:a16="http://schemas.microsoft.com/office/drawing/2014/main" id="{7084006B-C3F0-74D3-D2A0-667EB8409667}"/>
              </a:ext>
            </a:extLst>
          </p:cNvPr>
          <p:cNvSpPr>
            <a:spLocks noGrp="1"/>
          </p:cNvSpPr>
          <p:nvPr>
            <p:ph idx="15"/>
          </p:nvPr>
        </p:nvSpPr>
        <p:spPr>
          <a:xfrm>
            <a:off x="5102086" y="1347840"/>
            <a:ext cx="6464300" cy="346817"/>
          </a:xfrm>
        </p:spPr>
        <p:txBody>
          <a:bodyPr vert="horz" lIns="91440" tIns="45720" rIns="91440" bIns="45720" rtlCol="0" anchor="ctr">
            <a:normAutofit/>
          </a:bodyPr>
          <a:lstStyle>
            <a:lvl1pPr marL="0" indent="0" defTabSz="914126">
              <a:lnSpc>
                <a:spcPct val="90000"/>
              </a:lnSpc>
              <a:buNone/>
              <a:defRPr/>
            </a:lvl1pPr>
          </a:lstStyle>
          <a:p>
            <a:pPr defTabSz="914126">
              <a:lnSpc>
                <a:spcPct val="90000"/>
              </a:lnSpc>
            </a:pPr>
            <a:r>
              <a:rPr lang="en-US" sz="1799" b="1">
                <a:solidFill>
                  <a:schemeClr val="accent1"/>
                </a:solidFill>
                <a:latin typeface="+mn-lt"/>
                <a:cs typeface="+mn-cs"/>
              </a:rPr>
              <a:t>John Ladd, Office of Apprenticeship (OA) Administrator</a:t>
            </a:r>
          </a:p>
        </p:txBody>
      </p:sp>
      <p:sp>
        <p:nvSpPr>
          <p:cNvPr id="10" name="Content Placeholder 9">
            <a:extLst>
              <a:ext uri="{FF2B5EF4-FFF2-40B4-BE49-F238E27FC236}">
                <a16:creationId xmlns:a16="http://schemas.microsoft.com/office/drawing/2014/main" id="{D49DAA54-2F89-9E2B-FD98-05D9708E85FB}"/>
              </a:ext>
            </a:extLst>
          </p:cNvPr>
          <p:cNvSpPr>
            <a:spLocks noGrp="1"/>
          </p:cNvSpPr>
          <p:nvPr>
            <p:ph sz="quarter" idx="16"/>
          </p:nvPr>
        </p:nvSpPr>
        <p:spPr>
          <a:xfrm>
            <a:off x="5102225" y="1833563"/>
            <a:ext cx="6464300" cy="4267200"/>
          </a:xfrm>
        </p:spPr>
        <p:txBody>
          <a:bodyPr/>
          <a:lstStyle>
            <a:lvl1pPr>
              <a:defRPr lang="en-US" sz="2199" kern="1200" dirty="0" smtClean="0">
                <a:solidFill>
                  <a:schemeClr val="dk1"/>
                </a:solidFill>
                <a:effectLst/>
                <a:latin typeface="+mn-lt"/>
                <a:ea typeface="+mn-ea"/>
                <a:cs typeface="+mn-cs"/>
              </a:defRPr>
            </a:lvl1pPr>
            <a:lvl2pPr>
              <a:defRPr lang="en-US" sz="2199" kern="1200" dirty="0" smtClean="0">
                <a:solidFill>
                  <a:schemeClr val="dk1"/>
                </a:solidFill>
                <a:effectLst/>
                <a:latin typeface="+mn-lt"/>
                <a:ea typeface="+mn-ea"/>
                <a:cs typeface="+mn-cs"/>
              </a:defRPr>
            </a:lvl2pPr>
            <a:lvl3pPr marL="685388" indent="-228462">
              <a:defRPr/>
            </a:lvl3pPr>
            <a:lvl4pPr marL="685388" indent="-228462">
              <a:defRPr/>
            </a:lvl4pPr>
            <a:lvl5pPr marL="685388" indent="-228462">
              <a:defRPr/>
            </a:lvl5pPr>
          </a:lstStyle>
          <a:p>
            <a:pPr lvl="0"/>
            <a:r>
              <a:rPr lang="en-US"/>
              <a:t>Click to edit Master text styles</a:t>
            </a:r>
          </a:p>
          <a:p>
            <a:pPr lvl="1"/>
            <a:r>
              <a:rPr lang="en-US"/>
              <a:t>Second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Third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Fourth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Fifth level</a:t>
            </a:r>
          </a:p>
        </p:txBody>
      </p:sp>
      <p:sp>
        <p:nvSpPr>
          <p:cNvPr id="14" name="Slide Number Placeholder 13">
            <a:extLst>
              <a:ext uri="{FF2B5EF4-FFF2-40B4-BE49-F238E27FC236}">
                <a16:creationId xmlns:a16="http://schemas.microsoft.com/office/drawing/2014/main" id="{9F49121C-C0C6-BAB6-D9AE-FFCF7D3FE5A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88842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10" name="TextBox 9">
            <a:extLst>
              <a:ext uri="{FF2B5EF4-FFF2-40B4-BE49-F238E27FC236}">
                <a16:creationId xmlns:a16="http://schemas.microsoft.com/office/drawing/2014/main" id="{6EBA8120-7327-809E-BEB0-A6C0595D6582}"/>
              </a:ext>
            </a:extLst>
          </p:cNvPr>
          <p:cNvSpPr txBox="1"/>
          <p:nvPr/>
        </p:nvSpPr>
        <p:spPr bwMode="auto">
          <a:xfrm>
            <a:off x="2943631" y="3210748"/>
            <a:ext cx="616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fld id="{ABFC42FE-CDFC-416E-A71B-AE2AEF31CAE0}" type="datetime1">
              <a:rPr lang="en-US" sz="1799" smtClean="0"/>
              <a:pPr/>
              <a:t>2/27/2025</a:t>
            </a:fld>
            <a:endParaRPr lang="en-US" sz="1799"/>
          </a:p>
        </p:txBody>
      </p:sp>
    </p:spTree>
    <p:extLst>
      <p:ext uri="{BB962C8B-B14F-4D97-AF65-F5344CB8AC3E}">
        <p14:creationId xmlns:p14="http://schemas.microsoft.com/office/powerpoint/2010/main" val="2423752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6"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7"/>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sp>
        <p:nvSpPr>
          <p:cNvPr id="4" name="Slide Number Placeholder 3">
            <a:extLst>
              <a:ext uri="{FF2B5EF4-FFF2-40B4-BE49-F238E27FC236}">
                <a16:creationId xmlns:a16="http://schemas.microsoft.com/office/drawing/2014/main" id="{56FA1877-5421-0611-700C-0659C6FD09EC}"/>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441119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5A0D5E3-9092-914A-5B06-70D03569198C}"/>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710792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1" y="1448002"/>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3CBD1C9-BEDA-AFAE-D165-51FF60F1B8B4}"/>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52748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2"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9"/>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3" y="556050"/>
            <a:ext cx="6217581"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7"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2" name="Slide Number Placeholder 1">
            <a:extLst>
              <a:ext uri="{FF2B5EF4-FFF2-40B4-BE49-F238E27FC236}">
                <a16:creationId xmlns:a16="http://schemas.microsoft.com/office/drawing/2014/main" id="{E4DF0934-A78E-1C57-719A-8DB40890670B}"/>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220848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1" y="1448002"/>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1" y="1447103"/>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0CE4D0B3-FF46-7C8B-C0DB-0539D3D03483}"/>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332237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27861B6C-29B6-AA52-9BB9-9A32FC4674CF}"/>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159772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2" name="Slide Number Placeholder 1">
            <a:extLst>
              <a:ext uri="{FF2B5EF4-FFF2-40B4-BE49-F238E27FC236}">
                <a16:creationId xmlns:a16="http://schemas.microsoft.com/office/drawing/2014/main" id="{76DD4DBF-FDC8-5241-FA38-99843FFA8FDD}"/>
              </a:ext>
            </a:extLst>
          </p:cNvPr>
          <p:cNvSpPr>
            <a:spLocks noGrp="1"/>
          </p:cNvSpPr>
          <p:nvPr>
            <p:ph type="sldNum" sz="quarter" idx="11"/>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0640112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85357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8" y="5726441"/>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2" y="556051"/>
            <a:ext cx="10678512"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CB3AA9B2-FE6B-8A4F-1063-30E1D94A1117}"/>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399376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6"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8"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8" y="1371214"/>
            <a:ext cx="6414625"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5A5B17A-3845-1BB8-C894-A1ADF125F3F9}"/>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4102392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841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5"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5"/>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r>
              <a:rPr lang="en-NZ"/>
              <a:t>SECTION XX</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400"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5323" y="657649"/>
            <a:ext cx="2645312" cy="366980"/>
          </a:xfrm>
          <a:prstGeom prst="rect">
            <a:avLst/>
          </a:prstGeom>
        </p:spPr>
      </p:pic>
    </p:spTree>
    <p:extLst>
      <p:ext uri="{BB962C8B-B14F-4D97-AF65-F5344CB8AC3E}">
        <p14:creationId xmlns:p14="http://schemas.microsoft.com/office/powerpoint/2010/main" val="170887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494268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7943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1"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7"/>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2" y="556050"/>
            <a:ext cx="6217581" cy="867930"/>
          </a:xfrm>
        </p:spPr>
        <p:txBody>
          <a:bodyPr wrap="square"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6"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2455363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0" y="14480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0" y="14471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711490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882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Tree>
    <p:extLst>
      <p:ext uri="{BB962C8B-B14F-4D97-AF65-F5344CB8AC3E}">
        <p14:creationId xmlns:p14="http://schemas.microsoft.com/office/powerpoint/2010/main" val="2415610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0601907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5"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7"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7" y="1371212"/>
            <a:ext cx="6414625" cy="652305"/>
          </a:xfrm>
        </p:spPr>
        <p:txBody>
          <a:bodyPr anchor="t" anchorCtr="0">
            <a:normAutofit/>
          </a:bodyPr>
          <a:lstStyle>
            <a:lvl1pPr>
              <a:defRPr sz="2999"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71422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1021291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2624032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2625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353223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484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611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2/27/2025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31677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747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2/27/2025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556286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84460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04558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3622891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198370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2/27/2025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622717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32605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75418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2/27/2025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234548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2/28/2025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5181600"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5181600" cy="96745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
        <p:nvSpPr>
          <p:cNvPr id="22" name="Text Placeholder 21">
            <a:extLst>
              <a:ext uri="{FF2B5EF4-FFF2-40B4-BE49-F238E27FC236}">
                <a16:creationId xmlns:a16="http://schemas.microsoft.com/office/drawing/2014/main" id="{D51E36FA-12D2-C131-F0E8-83C389C4280A}"/>
              </a:ext>
            </a:extLst>
          </p:cNvPr>
          <p:cNvSpPr>
            <a:spLocks noGrp="1"/>
          </p:cNvSpPr>
          <p:nvPr>
            <p:ph type="body" sz="quarter" idx="21"/>
          </p:nvPr>
        </p:nvSpPr>
        <p:spPr>
          <a:xfrm>
            <a:off x="581024" y="5451475"/>
            <a:ext cx="4727349"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a:extLst>
              <a:ext uri="{FF2B5EF4-FFF2-40B4-BE49-F238E27FC236}">
                <a16:creationId xmlns:a16="http://schemas.microsoft.com/office/drawing/2014/main" id="{9E022170-D80A-A74D-F85C-B58E6AD45194}"/>
              </a:ext>
            </a:extLst>
          </p:cNvPr>
          <p:cNvSpPr>
            <a:spLocks noGrp="1"/>
          </p:cNvSpPr>
          <p:nvPr>
            <p:ph type="body" sz="quarter" idx="22"/>
          </p:nvPr>
        </p:nvSpPr>
        <p:spPr>
          <a:xfrm>
            <a:off x="581025" y="4933950"/>
            <a:ext cx="4967288" cy="73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15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2/27/2025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7.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3.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64" r:id="rId6"/>
    <p:sldLayoutId id="2147483654" r:id="rId7"/>
    <p:sldLayoutId id="2147483655" r:id="rId8"/>
    <p:sldLayoutId id="2147483663" r:id="rId9"/>
    <p:sldLayoutId id="2147483660" r:id="rId10"/>
    <p:sldLayoutId id="2147483661" r:id="rId11"/>
    <p:sldLayoutId id="2147483656" r:id="rId12"/>
    <p:sldLayoutId id="2147483657" r:id="rId13"/>
    <p:sldLayoutId id="2147483658" r:id="rId14"/>
    <p:sldLayoutId id="2147483659" r:id="rId15"/>
    <p:sldLayoutId id="2147483684" r:id="rId16"/>
    <p:sldLayoutId id="2147483748" r:id="rId17"/>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327123" y="6256063"/>
            <a:ext cx="352884" cy="365125"/>
          </a:xfrm>
          <a:prstGeom prst="rect">
            <a:avLst/>
          </a:prstGeom>
        </p:spPr>
        <p:txBody>
          <a:bodyPr vert="horz" lIns="0" tIns="45708" rIns="0" bIns="45708" rtlCol="0" anchor="ctr"/>
          <a:lstStyle>
            <a:lvl1pPr algn="l">
              <a:defRPr lang="en-GB" sz="1000" b="0" smtClean="0">
                <a:solidFill>
                  <a:schemeClr val="tx1"/>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9483647" y="6363467"/>
            <a:ext cx="1865599" cy="258812"/>
          </a:xfrm>
          <a:prstGeom prst="rect">
            <a:avLst/>
          </a:prstGeom>
        </p:spPr>
      </p:pic>
    </p:spTree>
    <p:extLst>
      <p:ext uri="{BB962C8B-B14F-4D97-AF65-F5344CB8AC3E}">
        <p14:creationId xmlns:p14="http://schemas.microsoft.com/office/powerpoint/2010/main" val="8900601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52" r:id="rId26"/>
  </p:sldLayoutIdLst>
  <p:hf hdr="0" ftr="0" dt="0"/>
  <p:txStyles>
    <p:titleStyle>
      <a:lvl1pPr algn="l" defTabSz="913852" rtl="0" eaLnBrk="1" latinLnBrk="0" hangingPunct="1">
        <a:lnSpc>
          <a:spcPct val="90000"/>
        </a:lnSpc>
        <a:spcBef>
          <a:spcPct val="0"/>
        </a:spcBef>
        <a:buNone/>
        <a:defRPr sz="4398"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5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9483646" y="6363468"/>
            <a:ext cx="1865599" cy="258812"/>
          </a:xfrm>
          <a:prstGeom prst="rect">
            <a:avLst/>
          </a:prstGeom>
        </p:spPr>
      </p:pic>
    </p:spTree>
    <p:extLst>
      <p:ext uri="{BB962C8B-B14F-4D97-AF65-F5344CB8AC3E}">
        <p14:creationId xmlns:p14="http://schemas.microsoft.com/office/powerpoint/2010/main" val="39867825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1" r:id="rId9"/>
    <p:sldLayoutId id="2147483723" r:id="rId10"/>
    <p:sldLayoutId id="2147483724" r:id="rId11"/>
    <p:sldLayoutId id="2147483749" r:id="rId12"/>
    <p:sldLayoutId id="2147483750" r:id="rId13"/>
    <p:sldLayoutId id="2147483751" r:id="rId14"/>
  </p:sldLayoutIdLst>
  <p:hf hdr="0" ftr="0" dt="0"/>
  <p:txStyles>
    <p:titleStyle>
      <a:lvl1pPr algn="l" defTabSz="914126" rtl="0" eaLnBrk="1" latinLnBrk="0" hangingPunct="1">
        <a:lnSpc>
          <a:spcPct val="90000"/>
        </a:lnSpc>
        <a:spcBef>
          <a:spcPct val="0"/>
        </a:spcBef>
        <a:buNone/>
        <a:defRPr sz="4399"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2/27/2025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2312162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53"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hyperlink" Target="https://www.apprenticeship.gov/sites/default/files/DOL_IndustryFactsheet_AboutUs_v16%20%281%29.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jpe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9.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4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sv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svg"/><Relationship Id="rId22" Type="http://schemas.openxmlformats.org/officeDocument/2006/relationships/image" Target="../media/image64.sv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6.png"/><Relationship Id="rId16" Type="http://schemas.openxmlformats.org/officeDocument/2006/relationships/image" Target="../media/image80.svg"/><Relationship Id="rId1" Type="http://schemas.openxmlformats.org/officeDocument/2006/relationships/slideLayout" Target="../slideLayouts/slideLayout5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17.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emf"/></Relationships>
</file>

<file path=ppt/slides/_rels/slide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4" Type="http://schemas.openxmlformats.org/officeDocument/2006/relationships/image" Target="../media/image86.svg"/></Relationships>
</file>

<file path=ppt/slides/_rels/slide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notesSlide" Target="../notesSlides/notesSlide10.xml"/><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notesSlide" Target="../notesSlides/notesSlide11.xml"/><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7.png"/><Relationship Id="rId2" Type="http://schemas.openxmlformats.org/officeDocument/2006/relationships/slideLayout" Target="../slideLayouts/slideLayout57.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tags" Target="../tags/tag2.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hyperlink" Target="https://www.apprenticeship.gov/sites/default/files/IndFS-RAIndustryInterm-072023-508a.pdf" TargetMode="External"/><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hyperlink" Target="https://www.apprenticeship.gov/apprenticeship-ambassador-initiative" TargetMode="External"/><Relationship Id="rId2" Type="http://schemas.openxmlformats.org/officeDocument/2006/relationships/notesSlide" Target="../notesSlides/notesSlide12.xml"/><Relationship Id="rId1" Type="http://schemas.openxmlformats.org/officeDocument/2006/relationships/slideLayout" Target="../slideLayouts/slideLayout56.xml"/><Relationship Id="rId5" Type="http://schemas.openxmlformats.org/officeDocument/2006/relationships/image" Target="../media/image17.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17.png"/><Relationship Id="rId4" Type="http://schemas.openxmlformats.org/officeDocument/2006/relationships/hyperlink" Target="https://www.apprenticeship.gov/apprentice-trailblazer-initiative/first-cohort-of-apprentice-trailblazer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apprenticeship.gov/youth-apprenticeship-week" TargetMode="External"/><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hyperlink" Target="https://dolcoe.safalapps.com/"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6.svg"/><Relationship Id="rId11" Type="http://schemas.openxmlformats.org/officeDocument/2006/relationships/image" Target="../media/image26.jpe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077012" y="1077872"/>
            <a:ext cx="10515600" cy="2608045"/>
          </a:xfrm>
        </p:spPr>
        <p:txBody>
          <a:bodyPr>
            <a:normAutofit/>
          </a:bodyPr>
          <a:lstStyle/>
          <a:p>
            <a:pPr algn="ctr"/>
            <a:r>
              <a:rPr lang="en-US" dirty="0">
                <a:solidFill>
                  <a:schemeClr val="bg1"/>
                </a:solidFill>
              </a:rPr>
              <a:t>Business Services Representatives Registered Apprenticeship Workshop</a:t>
            </a:r>
          </a:p>
        </p:txBody>
      </p:sp>
      <p:sp>
        <p:nvSpPr>
          <p:cNvPr id="9" name="Text Placeholder 8">
            <a:extLst>
              <a:ext uri="{FF2B5EF4-FFF2-40B4-BE49-F238E27FC236}">
                <a16:creationId xmlns:a16="http://schemas.microsoft.com/office/drawing/2014/main" id="{DA2E17AD-766E-AE03-9E4D-430586CF7294}"/>
              </a:ext>
            </a:extLst>
          </p:cNvPr>
          <p:cNvSpPr>
            <a:spLocks noGrp="1"/>
          </p:cNvSpPr>
          <p:nvPr>
            <p:ph type="body" sz="quarter" idx="13"/>
          </p:nvPr>
        </p:nvSpPr>
        <p:spPr>
          <a:xfrm>
            <a:off x="4537494" y="5106988"/>
            <a:ext cx="2812631" cy="488413"/>
          </a:xfrm>
        </p:spPr>
        <p:txBody>
          <a:bodyPr/>
          <a:lstStyle/>
          <a:p>
            <a:pPr algn="ctr"/>
            <a:r>
              <a:rPr lang="en-US" dirty="0"/>
              <a:t>April 23,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E48C68-5E11-3508-FD7C-BD79BCC93D8B}"/>
              </a:ext>
            </a:extLst>
          </p:cNvPr>
          <p:cNvSpPr>
            <a:spLocks noGrp="1"/>
          </p:cNvSpPr>
          <p:nvPr>
            <p:ph type="title"/>
          </p:nvPr>
        </p:nvSpPr>
        <p:spPr/>
        <p:txBody>
          <a:bodyPr/>
          <a:lstStyle/>
          <a:p>
            <a:r>
              <a:rPr lang="en-US" b="1" dirty="0">
                <a:solidFill>
                  <a:schemeClr val="accent2"/>
                </a:solidFill>
              </a:rPr>
              <a:t>ABOUT</a:t>
            </a:r>
            <a:r>
              <a:rPr lang="en-US" dirty="0"/>
              <a:t> US</a:t>
            </a:r>
          </a:p>
        </p:txBody>
      </p:sp>
      <p:sp>
        <p:nvSpPr>
          <p:cNvPr id="30" name="Rectangle 29">
            <a:extLst>
              <a:ext uri="{FF2B5EF4-FFF2-40B4-BE49-F238E27FC236}">
                <a16:creationId xmlns:a16="http://schemas.microsoft.com/office/drawing/2014/main" id="{902C2DD2-B93B-ADAC-CA81-F9CEEE8E8ECE}"/>
              </a:ext>
              <a:ext uri="{C183D7F6-B498-43B3-948B-1728B52AA6E4}">
                <adec:decorative xmlns:adec="http://schemas.microsoft.com/office/drawing/2017/decorative" val="1"/>
              </a:ext>
            </a:extLst>
          </p:cNvPr>
          <p:cNvSpPr/>
          <p:nvPr/>
        </p:nvSpPr>
        <p:spPr>
          <a:xfrm>
            <a:off x="852807" y="1550343"/>
            <a:ext cx="10827864" cy="1574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33" eaLnBrk="0" fontAlgn="base" hangingPunct="0">
              <a:spcBef>
                <a:spcPct val="0"/>
              </a:spcBef>
              <a:spcAft>
                <a:spcPct val="0"/>
              </a:spcAft>
            </a:pPr>
            <a:endParaRPr lang="en-US" sz="1799">
              <a:solidFill>
                <a:srgbClr val="FFFFFF"/>
              </a:solidFill>
              <a:latin typeface="Arial" panose="020B0604020202020204"/>
            </a:endParaRPr>
          </a:p>
        </p:txBody>
      </p:sp>
      <p:sp>
        <p:nvSpPr>
          <p:cNvPr id="31" name="Content Placeholder 30">
            <a:extLst>
              <a:ext uri="{FF2B5EF4-FFF2-40B4-BE49-F238E27FC236}">
                <a16:creationId xmlns:a16="http://schemas.microsoft.com/office/drawing/2014/main" id="{AF00849D-6FEA-0AAC-7C50-81163A39E5A4}"/>
              </a:ext>
            </a:extLst>
          </p:cNvPr>
          <p:cNvSpPr>
            <a:spLocks noGrp="1"/>
          </p:cNvSpPr>
          <p:nvPr>
            <p:ph sz="half" idx="16"/>
          </p:nvPr>
        </p:nvSpPr>
        <p:spPr>
          <a:xfrm>
            <a:off x="965369" y="1969564"/>
            <a:ext cx="1922727" cy="727380"/>
          </a:xfrm>
        </p:spPr>
        <p:txBody>
          <a:bodyPr>
            <a:normAutofit lnSpcReduction="10000"/>
          </a:bodyPr>
          <a:lstStyle/>
          <a:p>
            <a:pPr marL="0" marR="0" lvl="0" indent="0" algn="ctr" defTabSz="913333" rtl="0" eaLnBrk="0" fontAlgn="base" latinLnBrk="0" hangingPunct="0">
              <a:lnSpc>
                <a:spcPct val="100000"/>
              </a:lnSpc>
              <a:spcBef>
                <a:spcPct val="0"/>
              </a:spcBef>
              <a:spcAft>
                <a:spcPct val="0"/>
              </a:spcAft>
              <a:buClrTx/>
              <a:buSzTx/>
              <a:buFontTx/>
              <a:buNone/>
              <a:tabLst/>
              <a:defRPr/>
            </a:pPr>
            <a:r>
              <a:rPr kumimoji="0" lang="en-US" sz="2150" b="1" i="0" u="none" strike="noStrike" kern="1200" cap="none" spc="0" normalizeH="0" baseline="0" noProof="0">
                <a:ln>
                  <a:noFill/>
                </a:ln>
                <a:solidFill>
                  <a:srgbClr val="016375"/>
                </a:solidFill>
                <a:effectLst/>
                <a:uLnTx/>
                <a:uFillTx/>
                <a:latin typeface="Arial" panose="020B0604020202020204"/>
                <a:ea typeface="+mn-ea"/>
                <a:cs typeface="+mn-cs"/>
              </a:rPr>
              <a:t>FY 2023 FAST FACTS </a:t>
            </a:r>
            <a:endParaRPr kumimoji="0" lang="en-US" sz="2150" b="1" i="0" u="none" strike="noStrike" kern="1200" cap="none" spc="0" normalizeH="0" baseline="0" noProof="0">
              <a:ln>
                <a:noFill/>
              </a:ln>
              <a:solidFill>
                <a:srgbClr val="016375"/>
              </a:solidFill>
              <a:effectLst/>
              <a:uLnTx/>
              <a:uFillTx/>
              <a:latin typeface="Arial" panose="020B0604020202020204"/>
              <a:ea typeface="+mn-ea"/>
              <a:cs typeface="Arial"/>
            </a:endParaRPr>
          </a:p>
          <a:p>
            <a:endParaRPr lang="en-US"/>
          </a:p>
        </p:txBody>
      </p:sp>
      <p:grpSp>
        <p:nvGrpSpPr>
          <p:cNvPr id="34" name="Group 33">
            <a:extLst>
              <a:ext uri="{FF2B5EF4-FFF2-40B4-BE49-F238E27FC236}">
                <a16:creationId xmlns:a16="http://schemas.microsoft.com/office/drawing/2014/main" id="{E7FCCBD7-55BA-E369-3C61-A7597567A19E}"/>
              </a:ext>
              <a:ext uri="{C183D7F6-B498-43B3-948B-1728B52AA6E4}">
                <adec:decorative xmlns:adec="http://schemas.microsoft.com/office/drawing/2017/decorative" val="1"/>
              </a:ext>
            </a:extLst>
          </p:cNvPr>
          <p:cNvGrpSpPr/>
          <p:nvPr/>
        </p:nvGrpSpPr>
        <p:grpSpPr>
          <a:xfrm>
            <a:off x="3033432" y="1800836"/>
            <a:ext cx="4232989" cy="1082691"/>
            <a:chOff x="4157619" y="1187472"/>
            <a:chExt cx="4482003" cy="1082973"/>
          </a:xfrm>
        </p:grpSpPr>
        <p:cxnSp>
          <p:nvCxnSpPr>
            <p:cNvPr id="6" name="Straight Connector 5">
              <a:extLst>
                <a:ext uri="{FF2B5EF4-FFF2-40B4-BE49-F238E27FC236}">
                  <a16:creationId xmlns:a16="http://schemas.microsoft.com/office/drawing/2014/main" id="{BEF994E2-261E-470B-AB64-AF2AC5CD8686}"/>
                </a:ext>
              </a:extLst>
            </p:cNvPr>
            <p:cNvCxnSpPr>
              <a:cxnSpLocks/>
            </p:cNvCxnSpPr>
            <p:nvPr/>
          </p:nvCxnSpPr>
          <p:spPr>
            <a:xfrm flipV="1">
              <a:off x="4157619" y="1195776"/>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25ECFA-EF59-69D7-4CA2-F271D5A3E7F3}"/>
                </a:ext>
              </a:extLst>
            </p:cNvPr>
            <p:cNvCxnSpPr>
              <a:cxnSpLocks/>
            </p:cNvCxnSpPr>
            <p:nvPr/>
          </p:nvCxnSpPr>
          <p:spPr>
            <a:xfrm flipV="1">
              <a:off x="6255857" y="1187472"/>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732033-269C-AAC3-7410-D396BDC52671}"/>
                </a:ext>
              </a:extLst>
            </p:cNvPr>
            <p:cNvCxnSpPr>
              <a:cxnSpLocks/>
            </p:cNvCxnSpPr>
            <p:nvPr/>
          </p:nvCxnSpPr>
          <p:spPr>
            <a:xfrm flipV="1">
              <a:off x="8639622" y="1196248"/>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Content Placeholder 24">
            <a:extLst>
              <a:ext uri="{FF2B5EF4-FFF2-40B4-BE49-F238E27FC236}">
                <a16:creationId xmlns:a16="http://schemas.microsoft.com/office/drawing/2014/main" id="{5C216BF6-ADB5-87D5-6BDF-A9E015CD727B}"/>
              </a:ext>
            </a:extLst>
          </p:cNvPr>
          <p:cNvSpPr>
            <a:spLocks noGrp="1"/>
          </p:cNvSpPr>
          <p:nvPr>
            <p:ph sz="half" idx="1"/>
          </p:nvPr>
        </p:nvSpPr>
        <p:spPr>
          <a:xfrm>
            <a:off x="3137921" y="1687231"/>
            <a:ext cx="2000783" cy="727380"/>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50" b="1" i="0" u="none" strike="noStrike" kern="1200" cap="none" spc="0" normalizeH="0" baseline="0" noProof="0">
                <a:ln>
                  <a:noFill/>
                </a:ln>
                <a:solidFill>
                  <a:srgbClr val="FA5333"/>
                </a:solidFill>
                <a:effectLst/>
                <a:uLnTx/>
                <a:uFillTx/>
                <a:latin typeface="Arial" panose="020B0604020202020204"/>
                <a:ea typeface="+mn-ea"/>
                <a:cs typeface="+mn-cs"/>
              </a:rPr>
              <a:t>886K+</a:t>
            </a:r>
          </a:p>
        </p:txBody>
      </p:sp>
      <p:cxnSp>
        <p:nvCxnSpPr>
          <p:cNvPr id="18" name="Straight Connector 17">
            <a:extLst>
              <a:ext uri="{FF2B5EF4-FFF2-40B4-BE49-F238E27FC236}">
                <a16:creationId xmlns:a16="http://schemas.microsoft.com/office/drawing/2014/main" id="{09F67128-B6E2-5CFE-D63D-7F54FDBD34C4}"/>
              </a:ext>
              <a:ext uri="{C183D7F6-B498-43B3-948B-1728B52AA6E4}">
                <adec:decorative xmlns:adec="http://schemas.microsoft.com/office/drawing/2017/decorative" val="1"/>
              </a:ext>
            </a:extLst>
          </p:cNvPr>
          <p:cNvCxnSpPr>
            <a:cxnSpLocks/>
          </p:cNvCxnSpPr>
          <p:nvPr/>
        </p:nvCxnSpPr>
        <p:spPr>
          <a:xfrm>
            <a:off x="3654163"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31">
            <a:extLst>
              <a:ext uri="{FF2B5EF4-FFF2-40B4-BE49-F238E27FC236}">
                <a16:creationId xmlns:a16="http://schemas.microsoft.com/office/drawing/2014/main" id="{6F2B70FD-98AC-ED9A-AF8A-6724A3C85A5A}"/>
              </a:ext>
            </a:extLst>
          </p:cNvPr>
          <p:cNvSpPr>
            <a:spLocks noGrp="1"/>
          </p:cNvSpPr>
          <p:nvPr>
            <p:ph sz="half" idx="17"/>
          </p:nvPr>
        </p:nvSpPr>
        <p:spPr>
          <a:xfrm>
            <a:off x="3066027" y="2579117"/>
            <a:ext cx="1942002" cy="41731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Apprentices served</a:t>
            </a:r>
          </a:p>
        </p:txBody>
      </p:sp>
      <p:sp>
        <p:nvSpPr>
          <p:cNvPr id="33" name="Content Placeholder 32">
            <a:extLst>
              <a:ext uri="{FF2B5EF4-FFF2-40B4-BE49-F238E27FC236}">
                <a16:creationId xmlns:a16="http://schemas.microsoft.com/office/drawing/2014/main" id="{EC44312A-58C4-CACE-50C6-69D994A85225}"/>
              </a:ext>
            </a:extLst>
          </p:cNvPr>
          <p:cNvSpPr>
            <a:spLocks noGrp="1"/>
          </p:cNvSpPr>
          <p:nvPr>
            <p:ph sz="half" idx="18"/>
          </p:nvPr>
        </p:nvSpPr>
        <p:spPr>
          <a:xfrm>
            <a:off x="5278206" y="1674872"/>
            <a:ext cx="1619707" cy="727380"/>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50" b="1" i="0" u="none" strike="noStrike" kern="1200" cap="none" spc="0" normalizeH="0" baseline="0" noProof="0">
                <a:ln>
                  <a:noFill/>
                </a:ln>
                <a:solidFill>
                  <a:srgbClr val="FA5333"/>
                </a:solidFill>
                <a:effectLst/>
                <a:uLnTx/>
                <a:uFillTx/>
                <a:latin typeface="Arial" panose="020B0604020202020204"/>
                <a:ea typeface="+mn-ea"/>
                <a:cs typeface="+mn-cs"/>
              </a:rPr>
              <a:t>25K+</a:t>
            </a:r>
          </a:p>
          <a:p>
            <a:endParaRPr lang="en-US"/>
          </a:p>
        </p:txBody>
      </p:sp>
      <p:cxnSp>
        <p:nvCxnSpPr>
          <p:cNvPr id="27" name="Straight Connector 26">
            <a:extLst>
              <a:ext uri="{FF2B5EF4-FFF2-40B4-BE49-F238E27FC236}">
                <a16:creationId xmlns:a16="http://schemas.microsoft.com/office/drawing/2014/main" id="{1F6101F5-2ECE-1BE4-7281-B038F32A7D49}"/>
              </a:ext>
              <a:ext uri="{C183D7F6-B498-43B3-948B-1728B52AA6E4}">
                <adec:decorative xmlns:adec="http://schemas.microsoft.com/office/drawing/2017/decorative" val="1"/>
              </a:ext>
            </a:extLst>
          </p:cNvPr>
          <p:cNvCxnSpPr>
            <a:cxnSpLocks/>
          </p:cNvCxnSpPr>
          <p:nvPr/>
        </p:nvCxnSpPr>
        <p:spPr>
          <a:xfrm>
            <a:off x="5700245"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5">
            <a:extLst>
              <a:ext uri="{FF2B5EF4-FFF2-40B4-BE49-F238E27FC236}">
                <a16:creationId xmlns:a16="http://schemas.microsoft.com/office/drawing/2014/main" id="{A128D633-B5C8-C56E-0665-109275B35FFD}"/>
              </a:ext>
            </a:extLst>
          </p:cNvPr>
          <p:cNvSpPr>
            <a:spLocks noGrp="1"/>
          </p:cNvSpPr>
          <p:nvPr>
            <p:ph sz="half" idx="2"/>
          </p:nvPr>
        </p:nvSpPr>
        <p:spPr>
          <a:xfrm>
            <a:off x="5146435" y="2483217"/>
            <a:ext cx="2187163" cy="727380"/>
          </a:xfrm>
        </p:spPr>
        <p:txBody>
          <a:bodyPr/>
          <a:lstStyle/>
          <a:p>
            <a:pPr lvl="0" fontAlgn="base">
              <a:lnSpc>
                <a:spcPct val="100000"/>
              </a:lnSpc>
              <a:spcBef>
                <a:spcPct val="0"/>
              </a:spcBef>
              <a:spcAft>
                <a:spcPct val="0"/>
              </a:spcAft>
              <a:defRPr/>
            </a:pPr>
            <a:r>
              <a:rPr lang="en-US" sz="1400" b="1" dirty="0">
                <a:solidFill>
                  <a:srgbClr val="5E5E5E"/>
                </a:solidFill>
                <a:latin typeface="Arial" panose="020B0604020202020204" pitchFamily="34" charset="0"/>
                <a:cs typeface="Arial" panose="020B0604020202020204" pitchFamily="34" charset="0"/>
              </a:rPr>
              <a:t>Active apprenticeship programs</a:t>
            </a:r>
          </a:p>
        </p:txBody>
      </p:sp>
      <p:sp>
        <p:nvSpPr>
          <p:cNvPr id="35" name="Content Placeholder 34">
            <a:extLst>
              <a:ext uri="{FF2B5EF4-FFF2-40B4-BE49-F238E27FC236}">
                <a16:creationId xmlns:a16="http://schemas.microsoft.com/office/drawing/2014/main" id="{6AE45D1A-1714-1ED8-6797-8923EAE9451D}"/>
              </a:ext>
            </a:extLst>
          </p:cNvPr>
          <p:cNvSpPr>
            <a:spLocks noGrp="1"/>
          </p:cNvSpPr>
          <p:nvPr>
            <p:ph sz="half" idx="19"/>
          </p:nvPr>
        </p:nvSpPr>
        <p:spPr>
          <a:xfrm>
            <a:off x="7350564" y="1707629"/>
            <a:ext cx="1788498" cy="713417"/>
          </a:xfrm>
        </p:spPr>
        <p:txBody>
          <a:bodyPr>
            <a:normAutofit fontScale="92500" lnSpcReduction="20000"/>
          </a:bodyPr>
          <a:lstStyle/>
          <a:p>
            <a:pPr lvl="0" fontAlgn="base">
              <a:lnSpc>
                <a:spcPct val="100000"/>
              </a:lnSpc>
              <a:spcBef>
                <a:spcPct val="0"/>
              </a:spcBef>
              <a:spcAft>
                <a:spcPct val="0"/>
              </a:spcAft>
            </a:pPr>
            <a:r>
              <a:rPr lang="en-US" sz="5100" b="1">
                <a:solidFill>
                  <a:srgbClr val="FA5333"/>
                </a:solidFill>
                <a:latin typeface="Arial" panose="020B0604020202020204"/>
                <a:cs typeface="Arial"/>
              </a:rPr>
              <a:t>7,454</a:t>
            </a:r>
          </a:p>
          <a:p>
            <a:endParaRPr lang="en-US"/>
          </a:p>
        </p:txBody>
      </p:sp>
      <p:cxnSp>
        <p:nvCxnSpPr>
          <p:cNvPr id="28" name="Straight Connector 27">
            <a:extLst>
              <a:ext uri="{FF2B5EF4-FFF2-40B4-BE49-F238E27FC236}">
                <a16:creationId xmlns:a16="http://schemas.microsoft.com/office/drawing/2014/main" id="{9B726C3C-49B1-B098-82F6-C7786FD484B0}"/>
              </a:ext>
              <a:ext uri="{C183D7F6-B498-43B3-948B-1728B52AA6E4}">
                <adec:decorative xmlns:adec="http://schemas.microsoft.com/office/drawing/2017/decorative" val="1"/>
              </a:ext>
            </a:extLst>
          </p:cNvPr>
          <p:cNvCxnSpPr>
            <a:cxnSpLocks/>
          </p:cNvCxnSpPr>
          <p:nvPr/>
        </p:nvCxnSpPr>
        <p:spPr>
          <a:xfrm>
            <a:off x="7787768"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37">
            <a:extLst>
              <a:ext uri="{FF2B5EF4-FFF2-40B4-BE49-F238E27FC236}">
                <a16:creationId xmlns:a16="http://schemas.microsoft.com/office/drawing/2014/main" id="{61BF7519-069D-6ACE-B4F8-8FC4EC45D560}"/>
              </a:ext>
            </a:extLst>
          </p:cNvPr>
          <p:cNvSpPr>
            <a:spLocks noGrp="1"/>
          </p:cNvSpPr>
          <p:nvPr>
            <p:ph sz="half" idx="22"/>
          </p:nvPr>
        </p:nvSpPr>
        <p:spPr>
          <a:xfrm>
            <a:off x="7296575" y="2465568"/>
            <a:ext cx="2187163" cy="727380"/>
          </a:xfrm>
        </p:spPr>
        <p:txBody>
          <a:bodyPr/>
          <a:lstStyle/>
          <a:p>
            <a:pPr lvl="0" fontAlgn="base">
              <a:lnSpc>
                <a:spcPct val="100000"/>
              </a:lnSpc>
              <a:spcBef>
                <a:spcPct val="0"/>
              </a:spcBef>
              <a:spcAft>
                <a:spcPct val="0"/>
              </a:spcAft>
            </a:pPr>
            <a:r>
              <a:rPr lang="en-US" sz="1400" b="1">
                <a:solidFill>
                  <a:srgbClr val="5E5E5E"/>
                </a:solidFill>
                <a:latin typeface="Arial"/>
                <a:cs typeface="Arial"/>
              </a:rPr>
              <a:t>New apprenticeship programs since 2021</a:t>
            </a:r>
            <a:endParaRPr lang="en-US" sz="1400" b="1">
              <a:solidFill>
                <a:srgbClr val="5E5E5E"/>
              </a:solidFill>
              <a:latin typeface="Arial" panose="020B0604020202020204" pitchFamily="34" charset="0"/>
              <a:cs typeface="Arial" panose="020B0604020202020204" pitchFamily="34" charset="0"/>
            </a:endParaRPr>
          </a:p>
          <a:p>
            <a:endParaRPr lang="en-US"/>
          </a:p>
        </p:txBody>
      </p:sp>
      <p:cxnSp>
        <p:nvCxnSpPr>
          <p:cNvPr id="2" name="Straight Connector 1">
            <a:extLst>
              <a:ext uri="{FF2B5EF4-FFF2-40B4-BE49-F238E27FC236}">
                <a16:creationId xmlns:a16="http://schemas.microsoft.com/office/drawing/2014/main" id="{771A5B60-408F-D590-0685-D9DB8A542C28}"/>
              </a:ext>
              <a:ext uri="{C183D7F6-B498-43B3-948B-1728B52AA6E4}">
                <adec:decorative xmlns:adec="http://schemas.microsoft.com/office/drawing/2017/decorative" val="1"/>
              </a:ext>
            </a:extLst>
          </p:cNvPr>
          <p:cNvCxnSpPr>
            <a:cxnSpLocks/>
          </p:cNvCxnSpPr>
          <p:nvPr/>
        </p:nvCxnSpPr>
        <p:spPr>
          <a:xfrm flipV="1">
            <a:off x="9201553" y="1858575"/>
            <a:ext cx="0" cy="10739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36">
            <a:extLst>
              <a:ext uri="{FF2B5EF4-FFF2-40B4-BE49-F238E27FC236}">
                <a16:creationId xmlns:a16="http://schemas.microsoft.com/office/drawing/2014/main" id="{08EE9406-E71D-AA8D-CEFF-1D8CD57206FF}"/>
              </a:ext>
            </a:extLst>
          </p:cNvPr>
          <p:cNvSpPr>
            <a:spLocks noGrp="1"/>
          </p:cNvSpPr>
          <p:nvPr>
            <p:ph sz="half" idx="21"/>
          </p:nvPr>
        </p:nvSpPr>
        <p:spPr>
          <a:xfrm>
            <a:off x="9206305" y="1674872"/>
            <a:ext cx="2282136" cy="693838"/>
          </a:xfrm>
        </p:spPr>
        <p:txBody>
          <a:bodyPr>
            <a:noAutofit/>
          </a:bodyPr>
          <a:lstStyle/>
          <a:p>
            <a:pPr lvl="0" algn="ctr" fontAlgn="base">
              <a:lnSpc>
                <a:spcPct val="100000"/>
              </a:lnSpc>
              <a:spcBef>
                <a:spcPct val="0"/>
              </a:spcBef>
              <a:spcAft>
                <a:spcPct val="0"/>
              </a:spcAft>
            </a:pPr>
            <a:r>
              <a:rPr lang="en-US" sz="4350" b="1">
                <a:solidFill>
                  <a:srgbClr val="FA5333"/>
                </a:solidFill>
                <a:latin typeface="Arial" panose="020B0604020202020204"/>
              </a:rPr>
              <a:t>85%</a:t>
            </a:r>
            <a:endParaRPr lang="en-US" sz="4350" b="1">
              <a:solidFill>
                <a:srgbClr val="FA5333"/>
              </a:solidFill>
              <a:latin typeface="Arial" panose="020B0604020202020204"/>
              <a:cs typeface="Arial" panose="020B0604020202020204"/>
            </a:endParaRPr>
          </a:p>
        </p:txBody>
      </p:sp>
      <p:cxnSp>
        <p:nvCxnSpPr>
          <p:cNvPr id="13" name="Straight Connector 12">
            <a:extLst>
              <a:ext uri="{FF2B5EF4-FFF2-40B4-BE49-F238E27FC236}">
                <a16:creationId xmlns:a16="http://schemas.microsoft.com/office/drawing/2014/main" id="{61A2206B-579D-76B4-FB96-F7F1396BE50C}"/>
              </a:ext>
              <a:ext uri="{C183D7F6-B498-43B3-948B-1728B52AA6E4}">
                <adec:decorative xmlns:adec="http://schemas.microsoft.com/office/drawing/2017/decorative" val="1"/>
              </a:ext>
            </a:extLst>
          </p:cNvPr>
          <p:cNvCxnSpPr>
            <a:cxnSpLocks/>
          </p:cNvCxnSpPr>
          <p:nvPr/>
        </p:nvCxnSpPr>
        <p:spPr>
          <a:xfrm>
            <a:off x="9763095" y="2398246"/>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38">
            <a:extLst>
              <a:ext uri="{FF2B5EF4-FFF2-40B4-BE49-F238E27FC236}">
                <a16:creationId xmlns:a16="http://schemas.microsoft.com/office/drawing/2014/main" id="{5B344473-6221-ACAA-CC15-946950502A73}"/>
              </a:ext>
            </a:extLst>
          </p:cNvPr>
          <p:cNvSpPr>
            <a:spLocks noGrp="1"/>
          </p:cNvSpPr>
          <p:nvPr>
            <p:ph sz="half" idx="15"/>
          </p:nvPr>
        </p:nvSpPr>
        <p:spPr>
          <a:xfrm>
            <a:off x="9227861" y="2494892"/>
            <a:ext cx="2519238" cy="727380"/>
          </a:xfrm>
        </p:spPr>
        <p:txBody>
          <a:bodyPr/>
          <a:lstStyle/>
          <a:p>
            <a:pPr lvl="0" fontAlgn="base">
              <a:lnSpc>
                <a:spcPct val="100000"/>
              </a:lnSpc>
              <a:spcBef>
                <a:spcPct val="0"/>
              </a:spcBef>
              <a:spcAft>
                <a:spcPct val="0"/>
              </a:spcAft>
            </a:pPr>
            <a:r>
              <a:rPr lang="en-US" sz="1400" b="1">
                <a:solidFill>
                  <a:srgbClr val="5E5E5E"/>
                </a:solidFill>
                <a:latin typeface="Arial" panose="020B0604020202020204" pitchFamily="34" charset="0"/>
                <a:cs typeface="Arial" panose="020B0604020202020204" pitchFamily="34" charset="0"/>
              </a:rPr>
              <a:t>Growth of new apprentices over the past decade</a:t>
            </a:r>
          </a:p>
          <a:p>
            <a:endParaRPr lang="en-US"/>
          </a:p>
        </p:txBody>
      </p:sp>
      <p:pic>
        <p:nvPicPr>
          <p:cNvPr id="8" name="Picture 7">
            <a:extLst>
              <a:ext uri="{FF2B5EF4-FFF2-40B4-BE49-F238E27FC236}">
                <a16:creationId xmlns:a16="http://schemas.microsoft.com/office/drawing/2014/main" id="{6767BB43-F5BE-9F8E-6360-981495F8D94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25" b="11589"/>
          <a:stretch/>
        </p:blipFill>
        <p:spPr>
          <a:xfrm>
            <a:off x="899115" y="2900704"/>
            <a:ext cx="4706114" cy="2891762"/>
          </a:xfrm>
          <a:prstGeom prst="rect">
            <a:avLst/>
          </a:prstGeom>
        </p:spPr>
      </p:pic>
      <p:sp>
        <p:nvSpPr>
          <p:cNvPr id="36" name="Content Placeholder 35">
            <a:extLst>
              <a:ext uri="{FF2B5EF4-FFF2-40B4-BE49-F238E27FC236}">
                <a16:creationId xmlns:a16="http://schemas.microsoft.com/office/drawing/2014/main" id="{AEBABE6F-5B87-1280-0C2B-27094EB1682D}"/>
              </a:ext>
            </a:extLst>
          </p:cNvPr>
          <p:cNvSpPr>
            <a:spLocks noGrp="1"/>
          </p:cNvSpPr>
          <p:nvPr>
            <p:ph sz="half" idx="20"/>
          </p:nvPr>
        </p:nvSpPr>
        <p:spPr>
          <a:xfrm>
            <a:off x="5920333" y="3101600"/>
            <a:ext cx="5418860" cy="3608121"/>
          </a:xfrm>
        </p:spPr>
        <p:txBody>
          <a:bodyPr>
            <a:normAutofit/>
          </a:bodyPr>
          <a:lstStyle/>
          <a:p>
            <a:pPr lvl="0" defTabSz="913333" eaLnBrk="0" fontAlgn="base" hangingPunct="0">
              <a:lnSpc>
                <a:spcPct val="120000"/>
              </a:lnSpc>
              <a:spcBef>
                <a:spcPct val="0"/>
              </a:spcBef>
              <a:spcAft>
                <a:spcPct val="0"/>
              </a:spcAft>
              <a:defRPr/>
            </a:pPr>
            <a:r>
              <a:rPr lang="en-US" sz="2600" b="1" dirty="0">
                <a:solidFill>
                  <a:srgbClr val="016375"/>
                </a:solidFill>
                <a:latin typeface="Arial" panose="020B0604020202020204" pitchFamily="34" charset="0"/>
                <a:cs typeface="Arial" panose="020B0604020202020204" pitchFamily="34" charset="0"/>
              </a:rPr>
              <a:t>OUR MISSION</a:t>
            </a:r>
            <a:endParaRPr lang="en-US" sz="2199" b="1" dirty="0">
              <a:solidFill>
                <a:srgbClr val="016375"/>
              </a:solidFill>
              <a:latin typeface="Arial" panose="020B0604020202020204" pitchFamily="34" charset="0"/>
              <a:cs typeface="Arial" panose="020B0604020202020204" pitchFamily="34" charset="0"/>
            </a:endParaRPr>
          </a:p>
          <a:p>
            <a:pPr marL="0" marR="0" lvl="0" indent="0" algn="l" defTabSz="913333" rtl="0" eaLnBrk="0" fontAlgn="base" latinLnBrk="0" hangingPunct="0">
              <a:lnSpc>
                <a:spcPct val="100000"/>
              </a:lnSpc>
              <a:spcBef>
                <a:spcPts val="600"/>
              </a:spcBef>
              <a:spcAft>
                <a:spcPct val="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The </a:t>
            </a:r>
            <a:r>
              <a:rPr kumimoji="0" lang="en-US" sz="1950" b="1" i="0" u="none" strike="noStrike" kern="1200" cap="none" spc="0" normalizeH="0" baseline="0" noProof="0" dirty="0">
                <a:ln>
                  <a:noFill/>
                </a:ln>
                <a:solidFill>
                  <a:srgbClr val="016375"/>
                </a:solidFill>
                <a:effectLst/>
                <a:uLnTx/>
                <a:uFillTx/>
                <a:latin typeface="Arial"/>
                <a:ea typeface="+mn-ea"/>
                <a:cs typeface="Arial"/>
              </a:rPr>
              <a:t>U.S. Department of Labor’s Office of Apprenticeship</a:t>
            </a:r>
            <a:r>
              <a:rPr kumimoji="0" lang="en-US" sz="1950" b="0" i="0" u="none" strike="noStrike" kern="1200" cap="none" spc="0" normalizeH="0" baseline="0" noProof="0" dirty="0">
                <a:ln>
                  <a:noFill/>
                </a:ln>
                <a:solidFill>
                  <a:srgbClr val="016375"/>
                </a:solidFill>
                <a:effectLst/>
                <a:uLnTx/>
                <a:uFillTx/>
                <a:latin typeface="Arial"/>
                <a:ea typeface="+mn-ea"/>
                <a:cs typeface="Arial"/>
              </a:rPr>
              <a:t> </a:t>
            </a:r>
            <a:r>
              <a:rPr kumimoji="0" lang="en-US" sz="1950" b="0" i="0" u="none" strike="noStrike" kern="1200" cap="none" spc="0" normalizeH="0" baseline="0" noProof="0" dirty="0">
                <a:ln>
                  <a:noFill/>
                </a:ln>
                <a:solidFill>
                  <a:srgbClr val="000000"/>
                </a:solidFill>
                <a:effectLst/>
                <a:uLnTx/>
                <a:uFillTx/>
                <a:latin typeface="Arial"/>
                <a:ea typeface="+mn-ea"/>
                <a:cs typeface="Arial"/>
              </a:rPr>
              <a:t>promotes and oversees quality, accessible Registered Apprenticeship opportunities for workers seeking higher-skilled, higher-paying jobs and engages employers seeking to build a qualified workforce. </a:t>
            </a:r>
            <a:endParaRPr kumimoji="0" lang="en-US" sz="1999"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pPr marL="0" marR="0" lvl="0" indent="0" algn="l" defTabSz="913333" rtl="0" eaLnBrk="0" fontAlgn="base" latinLnBrk="0" hangingPunct="0">
              <a:lnSpc>
                <a:spcPct val="120000"/>
              </a:lnSpc>
              <a:spcBef>
                <a:spcPts val="600"/>
              </a:spcBef>
              <a:spcAft>
                <a:spcPct val="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Learn more at our </a:t>
            </a:r>
            <a:r>
              <a:rPr kumimoji="0" lang="en-US" sz="1950" b="0" i="0" u="none" strike="noStrike" kern="1200" cap="none" spc="0" normalizeH="0" baseline="0" noProof="0">
                <a:ln>
                  <a:noFill/>
                </a:ln>
                <a:solidFill>
                  <a:srgbClr val="000000"/>
                </a:solidFill>
                <a:effectLst/>
                <a:uLnTx/>
                <a:uFillTx/>
                <a:latin typeface="Arial"/>
                <a:ea typeface="+mn-ea"/>
                <a:cs typeface="Arial"/>
                <a:hlinkClick r:id="rId4" tooltip="https://www.apprenticeship.gov/sites/default/files/DOL_IndustryFactsheet_AboutUs_v16%20%281%29.pdf"/>
              </a:rPr>
              <a:t>About Us fact sheet</a:t>
            </a:r>
            <a:endParaRPr kumimoji="0" lang="en-US" sz="1950" b="0" i="0" u="none" strike="noStrike" kern="1200" cap="none" spc="0" normalizeH="0" baseline="0" noProof="0" dirty="0">
              <a:ln>
                <a:noFill/>
              </a:ln>
              <a:solidFill>
                <a:srgbClr val="000000"/>
              </a:solidFill>
              <a:effectLst/>
              <a:uLnTx/>
              <a:uFillTx/>
              <a:latin typeface="Arial"/>
              <a:ea typeface="+mn-ea"/>
              <a:cs typeface="Arial"/>
              <a:hlinkClick r:id="rId4"/>
            </a:endParaRPr>
          </a:p>
          <a:p>
            <a:endParaRPr lang="en-US" dirty="0"/>
          </a:p>
        </p:txBody>
      </p:sp>
      <p:sp>
        <p:nvSpPr>
          <p:cNvPr id="40" name="Slide Number Placeholder 5">
            <a:extLst>
              <a:ext uri="{FF2B5EF4-FFF2-40B4-BE49-F238E27FC236}">
                <a16:creationId xmlns:a16="http://schemas.microsoft.com/office/drawing/2014/main" id="{484B97CE-487F-FA3A-EF4A-A1C26C0BB6E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01249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085C-2550-EDE4-038C-7A34315F81FF}"/>
              </a:ext>
            </a:extLst>
          </p:cNvPr>
          <p:cNvSpPr>
            <a:spLocks noGrp="1"/>
          </p:cNvSpPr>
          <p:nvPr>
            <p:ph type="title"/>
          </p:nvPr>
        </p:nvSpPr>
        <p:spPr>
          <a:xfrm>
            <a:off x="581192" y="705124"/>
            <a:ext cx="11029616" cy="906376"/>
          </a:xfrm>
        </p:spPr>
        <p:txBody>
          <a:bodyPr>
            <a:normAutofit/>
          </a:bodyPr>
          <a:lstStyle/>
          <a:p>
            <a:r>
              <a:rPr lang="en-US">
                <a:latin typeface="Montserrat Medium" panose="00000600000000000000" pitchFamily="2" charset="0"/>
                <a:cs typeface="Segoe UI" panose="020B0502040204020203" pitchFamily="34" charset="0"/>
              </a:rPr>
              <a:t>Core Components of Registered Apprenticeship</a:t>
            </a:r>
            <a:endParaRPr lang="en-US">
              <a:latin typeface="Montserrat Medium" panose="00000600000000000000" pitchFamily="2" charset="0"/>
            </a:endParaRPr>
          </a:p>
        </p:txBody>
      </p:sp>
      <p:sp>
        <p:nvSpPr>
          <p:cNvPr id="16" name="Content Placeholder 15" descr="Industry Led&#10;">
            <a:extLst>
              <a:ext uri="{FF2B5EF4-FFF2-40B4-BE49-F238E27FC236}">
                <a16:creationId xmlns:a16="http://schemas.microsoft.com/office/drawing/2014/main" id="{06218E3A-F78B-812C-2F49-537F99A09090}"/>
              </a:ext>
            </a:extLst>
          </p:cNvPr>
          <p:cNvSpPr>
            <a:spLocks noGrp="1"/>
          </p:cNvSpPr>
          <p:nvPr>
            <p:ph sz="half" idx="1"/>
          </p:nvPr>
        </p:nvSpPr>
        <p:spPr>
          <a:xfrm>
            <a:off x="838200" y="1825626"/>
            <a:ext cx="5181600" cy="586578"/>
          </a:xfrm>
        </p:spPr>
        <p:txBody>
          <a:bodyPr/>
          <a:lstStyle/>
          <a:p>
            <a:pPr lvl="0"/>
            <a:r>
              <a:rPr lang="en-US" b="1" i="0" u="none" dirty="0">
                <a:latin typeface="Montserrat Medium" panose="00000600000000000000" pitchFamily="2" charset="0"/>
              </a:rPr>
              <a:t>Industry Led</a:t>
            </a:r>
            <a:endParaRPr lang="en-US" dirty="0">
              <a:latin typeface="Montserrat Medium" panose="00000600000000000000" pitchFamily="2" charset="0"/>
            </a:endParaRPr>
          </a:p>
        </p:txBody>
      </p:sp>
      <p:sp>
        <p:nvSpPr>
          <p:cNvPr id="17" name="Content Placeholder 16" descr="Programs are industry-vetted and approved to ensure alignment with industry standards and apprentices are trained for highly skilled, high-demand occupations.&#10;">
            <a:extLst>
              <a:ext uri="{FF2B5EF4-FFF2-40B4-BE49-F238E27FC236}">
                <a16:creationId xmlns:a16="http://schemas.microsoft.com/office/drawing/2014/main" id="{7F92B1CC-36CB-1477-9698-D0507A4AD053}"/>
              </a:ext>
            </a:extLst>
          </p:cNvPr>
          <p:cNvSpPr>
            <a:spLocks noGrp="1"/>
          </p:cNvSpPr>
          <p:nvPr>
            <p:ph sz="half" idx="2"/>
          </p:nvPr>
        </p:nvSpPr>
        <p:spPr>
          <a:xfrm>
            <a:off x="6153035" y="1825626"/>
            <a:ext cx="5181600" cy="586578"/>
          </a:xfrm>
        </p:spPr>
        <p:txBody>
          <a:bodyPr>
            <a:noAutofit/>
          </a:bodyPr>
          <a:lstStyle/>
          <a:p>
            <a:pPr marL="0" lvl="0" indent="0">
              <a:buNone/>
            </a:pPr>
            <a:r>
              <a:rPr lang="en-US" sz="1100" b="0" i="0" u="none" dirty="0">
                <a:latin typeface="Montserrat Medium" panose="00000600000000000000" pitchFamily="2" charset="0"/>
              </a:rPr>
              <a:t>Programs are industry-vetted and approved to ensure alignment with industry standards and apprentices are trained for highly skilled, high-demand occupations.</a:t>
            </a:r>
            <a:endParaRPr lang="en-US" sz="1100" dirty="0">
              <a:latin typeface="Montserrat Medium" panose="00000600000000000000" pitchFamily="2" charset="0"/>
            </a:endParaRPr>
          </a:p>
        </p:txBody>
      </p:sp>
      <p:cxnSp>
        <p:nvCxnSpPr>
          <p:cNvPr id="29" name="Straight Connector 28">
            <a:extLst>
              <a:ext uri="{FF2B5EF4-FFF2-40B4-BE49-F238E27FC236}">
                <a16:creationId xmlns:a16="http://schemas.microsoft.com/office/drawing/2014/main" id="{3ECB09C0-8E73-6600-0D28-8521CDFD51AF}"/>
              </a:ext>
              <a:ext uri="{C183D7F6-B498-43B3-948B-1728B52AA6E4}">
                <adec:decorative xmlns:adec="http://schemas.microsoft.com/office/drawing/2017/decorative" val="1"/>
              </a:ext>
            </a:extLst>
          </p:cNvPr>
          <p:cNvCxnSpPr>
            <a:cxnSpLocks/>
          </p:cNvCxnSpPr>
          <p:nvPr/>
        </p:nvCxnSpPr>
        <p:spPr>
          <a:xfrm>
            <a:off x="581192" y="2432623"/>
            <a:ext cx="11029616" cy="15475"/>
          </a:xfrm>
          <a:prstGeom prst="line">
            <a:avLst/>
          </a:prstGeom>
        </p:spPr>
        <p:style>
          <a:lnRef idx="1">
            <a:schemeClr val="accent1"/>
          </a:lnRef>
          <a:fillRef idx="0">
            <a:schemeClr val="accent1"/>
          </a:fillRef>
          <a:effectRef idx="0">
            <a:schemeClr val="accent1"/>
          </a:effectRef>
          <a:fontRef idx="minor">
            <a:schemeClr val="tx1"/>
          </a:fontRef>
        </p:style>
      </p:cxnSp>
      <p:sp>
        <p:nvSpPr>
          <p:cNvPr id="19" name="Content Placeholder 18" descr="Paid Job&#10;">
            <a:extLst>
              <a:ext uri="{FF2B5EF4-FFF2-40B4-BE49-F238E27FC236}">
                <a16:creationId xmlns:a16="http://schemas.microsoft.com/office/drawing/2014/main" id="{D513B92D-742B-6106-EEDB-13E391D0013F}"/>
              </a:ext>
            </a:extLst>
          </p:cNvPr>
          <p:cNvSpPr>
            <a:spLocks noGrp="1"/>
          </p:cNvSpPr>
          <p:nvPr>
            <p:ph sz="half" idx="14"/>
          </p:nvPr>
        </p:nvSpPr>
        <p:spPr>
          <a:xfrm>
            <a:off x="838200" y="2531455"/>
            <a:ext cx="5181600" cy="586578"/>
          </a:xfrm>
        </p:spPr>
        <p:txBody>
          <a:bodyPr/>
          <a:lstStyle/>
          <a:p>
            <a:pPr lvl="0"/>
            <a:r>
              <a:rPr lang="en-US" b="1" i="0" u="none">
                <a:latin typeface="Montserrat Medium" panose="00000600000000000000" pitchFamily="2" charset="0"/>
              </a:rPr>
              <a:t>Paid Job</a:t>
            </a:r>
            <a:endParaRPr lang="en-US" b="0" i="0" u="none">
              <a:latin typeface="Montserrat Medium" panose="00000600000000000000" pitchFamily="2" charset="0"/>
            </a:endParaRPr>
          </a:p>
        </p:txBody>
      </p:sp>
      <p:sp>
        <p:nvSpPr>
          <p:cNvPr id="18" name="Content Placeholder 17" descr="Apprenticeships are jobs! Apprentices earn progressive wage increases as their skills and productivity increase.&#10;">
            <a:extLst>
              <a:ext uri="{FF2B5EF4-FFF2-40B4-BE49-F238E27FC236}">
                <a16:creationId xmlns:a16="http://schemas.microsoft.com/office/drawing/2014/main" id="{D2D80171-4DA6-543C-0300-8E072683DC36}"/>
              </a:ext>
            </a:extLst>
          </p:cNvPr>
          <p:cNvSpPr>
            <a:spLocks noGrp="1"/>
          </p:cNvSpPr>
          <p:nvPr>
            <p:ph sz="half" idx="13"/>
          </p:nvPr>
        </p:nvSpPr>
        <p:spPr>
          <a:xfrm>
            <a:off x="6153035" y="2531455"/>
            <a:ext cx="5181600" cy="586578"/>
          </a:xfrm>
        </p:spPr>
        <p:txBody>
          <a:bodyPr>
            <a:normAutofit/>
          </a:bodyPr>
          <a:lstStyle/>
          <a:p>
            <a:pPr lvl="0"/>
            <a:r>
              <a:rPr lang="en-US" sz="1100" b="0" i="0" u="none">
                <a:latin typeface="Montserrat Medium" panose="00000600000000000000" pitchFamily="2" charset="0"/>
              </a:rPr>
              <a:t>Apprenticeships are jobs! Apprentices earn progressive wage increases as their skills and productivity increase.</a:t>
            </a:r>
          </a:p>
        </p:txBody>
      </p:sp>
      <p:pic>
        <p:nvPicPr>
          <p:cNvPr id="32" name="Picture 31">
            <a:extLst>
              <a:ext uri="{FF2B5EF4-FFF2-40B4-BE49-F238E27FC236}">
                <a16:creationId xmlns:a16="http://schemas.microsoft.com/office/drawing/2014/main" id="{A185CDD2-9246-9B66-264A-4E11CBD56B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2545" y="3148045"/>
            <a:ext cx="11046909" cy="30483"/>
          </a:xfrm>
          <a:prstGeom prst="rect">
            <a:avLst/>
          </a:prstGeom>
        </p:spPr>
      </p:pic>
      <p:sp>
        <p:nvSpPr>
          <p:cNvPr id="21" name="Content Placeholder 20" descr="Structured On-the-Job Learning/Mentorship&#10;">
            <a:extLst>
              <a:ext uri="{FF2B5EF4-FFF2-40B4-BE49-F238E27FC236}">
                <a16:creationId xmlns:a16="http://schemas.microsoft.com/office/drawing/2014/main" id="{E05B525E-06DD-56DB-46DE-4F7CFD8D2BEF}"/>
              </a:ext>
            </a:extLst>
          </p:cNvPr>
          <p:cNvSpPr>
            <a:spLocks noGrp="1"/>
          </p:cNvSpPr>
          <p:nvPr>
            <p:ph sz="half" idx="16"/>
          </p:nvPr>
        </p:nvSpPr>
        <p:spPr>
          <a:xfrm>
            <a:off x="838200" y="3254501"/>
            <a:ext cx="5181600" cy="586578"/>
          </a:xfrm>
        </p:spPr>
        <p:txBody>
          <a:bodyPr>
            <a:normAutofit lnSpcReduction="10000"/>
          </a:bodyPr>
          <a:lstStyle/>
          <a:p>
            <a:pPr lvl="0"/>
            <a:r>
              <a:rPr lang="en-US" b="1" i="0" u="none">
                <a:latin typeface="Montserrat Medium" panose="00000600000000000000" pitchFamily="2" charset="0"/>
              </a:rPr>
              <a:t>Structured On-the-Job Learning/Mentorship</a:t>
            </a:r>
            <a:endParaRPr lang="en-US" b="0" i="0" u="none">
              <a:latin typeface="Montserrat Medium" panose="00000600000000000000" pitchFamily="2" charset="0"/>
            </a:endParaRPr>
          </a:p>
        </p:txBody>
      </p:sp>
      <p:sp>
        <p:nvSpPr>
          <p:cNvPr id="22" name="Content Placeholder 21" descr="Programs provide structured on-the-job training to prepare for a successful career, which includes instruction from an experienced mentor.&#10;">
            <a:extLst>
              <a:ext uri="{FF2B5EF4-FFF2-40B4-BE49-F238E27FC236}">
                <a16:creationId xmlns:a16="http://schemas.microsoft.com/office/drawing/2014/main" id="{5BEB753A-3E8E-30BC-21DA-41F1AFB2C613}"/>
              </a:ext>
            </a:extLst>
          </p:cNvPr>
          <p:cNvSpPr>
            <a:spLocks noGrp="1"/>
          </p:cNvSpPr>
          <p:nvPr>
            <p:ph sz="half" idx="17"/>
          </p:nvPr>
        </p:nvSpPr>
        <p:spPr>
          <a:xfrm>
            <a:off x="6153035" y="3254501"/>
            <a:ext cx="5181600" cy="586578"/>
          </a:xfrm>
        </p:spPr>
        <p:txBody>
          <a:bodyPr>
            <a:noAutofit/>
          </a:bodyPr>
          <a:lstStyle/>
          <a:p>
            <a:pPr lvl="0"/>
            <a:r>
              <a:rPr lang="en-US" sz="1100" b="0" i="0" u="none">
                <a:latin typeface="Montserrat Medium" panose="00000600000000000000" pitchFamily="2" charset="0"/>
              </a:rPr>
              <a:t>Programs provide structured on-the-job training to prepare for a successful career, which includes instruction from an experienced mentor.</a:t>
            </a:r>
          </a:p>
        </p:txBody>
      </p:sp>
      <p:pic>
        <p:nvPicPr>
          <p:cNvPr id="33" name="Picture 32">
            <a:extLst>
              <a:ext uri="{FF2B5EF4-FFF2-40B4-BE49-F238E27FC236}">
                <a16:creationId xmlns:a16="http://schemas.microsoft.com/office/drawing/2014/main" id="{AA44F186-29DF-8652-0C21-D00837EBF2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3899" y="3881253"/>
            <a:ext cx="11046909" cy="30483"/>
          </a:xfrm>
          <a:prstGeom prst="rect">
            <a:avLst/>
          </a:prstGeom>
        </p:spPr>
      </p:pic>
      <p:sp>
        <p:nvSpPr>
          <p:cNvPr id="27" name="Text Placeholder 26" descr="Supplemental Education&#10;">
            <a:extLst>
              <a:ext uri="{FF2B5EF4-FFF2-40B4-BE49-F238E27FC236}">
                <a16:creationId xmlns:a16="http://schemas.microsoft.com/office/drawing/2014/main" id="{FCC9FFF3-14B0-B75C-CC00-C73D554D0024}"/>
              </a:ext>
            </a:extLst>
          </p:cNvPr>
          <p:cNvSpPr>
            <a:spLocks noGrp="1"/>
          </p:cNvSpPr>
          <p:nvPr>
            <p:ph type="body" sz="quarter" idx="22"/>
          </p:nvPr>
        </p:nvSpPr>
        <p:spPr>
          <a:xfrm>
            <a:off x="838200" y="3939911"/>
            <a:ext cx="5174442" cy="608739"/>
          </a:xfrm>
        </p:spPr>
        <p:txBody>
          <a:bodyPr/>
          <a:lstStyle/>
          <a:p>
            <a:pPr marL="0" lvl="0" indent="0">
              <a:buNone/>
            </a:pPr>
            <a:r>
              <a:rPr lang="en-US" b="1" i="0" u="none">
                <a:latin typeface="Montserrat Medium" panose="00000600000000000000" pitchFamily="2" charset="0"/>
              </a:rPr>
              <a:t>Supplemental Education</a:t>
            </a:r>
            <a:endParaRPr lang="en-US" b="0" i="0" u="none">
              <a:latin typeface="Montserrat Medium" panose="00000600000000000000" pitchFamily="2" charset="0"/>
            </a:endParaRPr>
          </a:p>
        </p:txBody>
      </p:sp>
      <p:sp>
        <p:nvSpPr>
          <p:cNvPr id="23" name="Content Placeholder 22" descr="Apprentices are provided supplemental classroom education based on the employers' unique training needs to ensure quality and success.&#10;">
            <a:extLst>
              <a:ext uri="{FF2B5EF4-FFF2-40B4-BE49-F238E27FC236}">
                <a16:creationId xmlns:a16="http://schemas.microsoft.com/office/drawing/2014/main" id="{7725B104-A78E-3335-2CBD-766A92EF7E67}"/>
              </a:ext>
            </a:extLst>
          </p:cNvPr>
          <p:cNvSpPr>
            <a:spLocks noGrp="1"/>
          </p:cNvSpPr>
          <p:nvPr>
            <p:ph sz="half" idx="18"/>
          </p:nvPr>
        </p:nvSpPr>
        <p:spPr>
          <a:xfrm>
            <a:off x="6153035" y="3939911"/>
            <a:ext cx="5181600" cy="586579"/>
          </a:xfrm>
        </p:spPr>
        <p:txBody>
          <a:bodyPr>
            <a:noAutofit/>
          </a:bodyPr>
          <a:lstStyle/>
          <a:p>
            <a:pPr lvl="0"/>
            <a:r>
              <a:rPr lang="en-US" sz="1100" b="0" i="0" u="none">
                <a:latin typeface="Montserrat Medium" panose="00000600000000000000" pitchFamily="2" charset="0"/>
              </a:rPr>
              <a:t>Apprentices are provided supplemental classroom education based on the employers' unique training needs to ensure quality and success.</a:t>
            </a:r>
          </a:p>
        </p:txBody>
      </p:sp>
      <p:pic>
        <p:nvPicPr>
          <p:cNvPr id="34" name="Picture 33">
            <a:extLst>
              <a:ext uri="{FF2B5EF4-FFF2-40B4-BE49-F238E27FC236}">
                <a16:creationId xmlns:a16="http://schemas.microsoft.com/office/drawing/2014/main" id="{0A4638D5-C502-6114-B444-C94A93FA86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3898" y="4594839"/>
            <a:ext cx="11046909" cy="30483"/>
          </a:xfrm>
          <a:prstGeom prst="rect">
            <a:avLst/>
          </a:prstGeom>
        </p:spPr>
      </p:pic>
      <p:sp>
        <p:nvSpPr>
          <p:cNvPr id="20" name="Content Placeholder 19" descr="Quality and Safety&#10;">
            <a:extLst>
              <a:ext uri="{FF2B5EF4-FFF2-40B4-BE49-F238E27FC236}">
                <a16:creationId xmlns:a16="http://schemas.microsoft.com/office/drawing/2014/main" id="{FA3A43E7-148C-96A4-6951-CF9D777160CA}"/>
              </a:ext>
            </a:extLst>
          </p:cNvPr>
          <p:cNvSpPr>
            <a:spLocks noGrp="1"/>
          </p:cNvSpPr>
          <p:nvPr>
            <p:ph sz="half" idx="15"/>
          </p:nvPr>
        </p:nvSpPr>
        <p:spPr>
          <a:xfrm>
            <a:off x="838200" y="4647482"/>
            <a:ext cx="5181600" cy="586579"/>
          </a:xfrm>
        </p:spPr>
        <p:txBody>
          <a:bodyPr/>
          <a:lstStyle/>
          <a:p>
            <a:pPr lvl="0"/>
            <a:r>
              <a:rPr lang="en-US" b="1" i="0" u="none">
                <a:latin typeface="Montserrat Medium" panose="00000600000000000000" pitchFamily="2" charset="0"/>
              </a:rPr>
              <a:t>Quality and Safety</a:t>
            </a:r>
            <a:endParaRPr lang="en-US" b="0" i="0" u="none">
              <a:latin typeface="Montserrat Medium" panose="00000600000000000000" pitchFamily="2" charset="0"/>
            </a:endParaRPr>
          </a:p>
        </p:txBody>
      </p:sp>
      <p:sp>
        <p:nvSpPr>
          <p:cNvPr id="24" name="Content Placeholder 23" descr="Apprentices are afforded worker protections while receiving rigorous training to equip them with the skills they need to succeed and the proper training and supervision they need to be safe.&#10;">
            <a:extLst>
              <a:ext uri="{FF2B5EF4-FFF2-40B4-BE49-F238E27FC236}">
                <a16:creationId xmlns:a16="http://schemas.microsoft.com/office/drawing/2014/main" id="{73707EED-AB33-B226-78D5-558BD3AC43E9}"/>
              </a:ext>
            </a:extLst>
          </p:cNvPr>
          <p:cNvSpPr>
            <a:spLocks noGrp="1"/>
          </p:cNvSpPr>
          <p:nvPr>
            <p:ph sz="half" idx="19"/>
          </p:nvPr>
        </p:nvSpPr>
        <p:spPr>
          <a:xfrm>
            <a:off x="6153035" y="4647482"/>
            <a:ext cx="5181600" cy="586579"/>
          </a:xfrm>
        </p:spPr>
        <p:txBody>
          <a:bodyPr>
            <a:noAutofit/>
          </a:bodyPr>
          <a:lstStyle/>
          <a:p>
            <a:pPr lvl="0"/>
            <a:r>
              <a:rPr lang="en-US" sz="1100" b="0" i="0" u="none">
                <a:latin typeface="Montserrat Medium" panose="00000600000000000000" pitchFamily="2" charset="0"/>
              </a:rPr>
              <a:t>Apprentices are afforded worker protections while receiving rigorous training to equip them with the skills they need to succeed and the proper training and supervision they need to be safe.</a:t>
            </a:r>
          </a:p>
        </p:txBody>
      </p:sp>
      <p:pic>
        <p:nvPicPr>
          <p:cNvPr id="35" name="Picture 34">
            <a:extLst>
              <a:ext uri="{FF2B5EF4-FFF2-40B4-BE49-F238E27FC236}">
                <a16:creationId xmlns:a16="http://schemas.microsoft.com/office/drawing/2014/main" id="{5F1360B2-B6C7-DE81-3EC3-429ACDE15C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2545" y="5308425"/>
            <a:ext cx="11046909" cy="30483"/>
          </a:xfrm>
          <a:prstGeom prst="rect">
            <a:avLst/>
          </a:prstGeom>
        </p:spPr>
      </p:pic>
      <p:sp>
        <p:nvSpPr>
          <p:cNvPr id="26" name="Text Placeholder 25" descr="Credentials&#10;">
            <a:extLst>
              <a:ext uri="{FF2B5EF4-FFF2-40B4-BE49-F238E27FC236}">
                <a16:creationId xmlns:a16="http://schemas.microsoft.com/office/drawing/2014/main" id="{64D1D615-FA8F-00EA-7CAB-C3F36B435E37}"/>
              </a:ext>
            </a:extLst>
          </p:cNvPr>
          <p:cNvSpPr>
            <a:spLocks noGrp="1"/>
          </p:cNvSpPr>
          <p:nvPr>
            <p:ph type="body" sz="quarter" idx="21"/>
          </p:nvPr>
        </p:nvSpPr>
        <p:spPr>
          <a:xfrm>
            <a:off x="838200" y="5332893"/>
            <a:ext cx="5174442" cy="608739"/>
          </a:xfrm>
        </p:spPr>
        <p:txBody>
          <a:bodyPr/>
          <a:lstStyle/>
          <a:p>
            <a:pPr marL="0" lvl="0" indent="0">
              <a:buNone/>
            </a:pPr>
            <a:r>
              <a:rPr lang="en-US" b="1" i="0" u="none">
                <a:latin typeface="Montserrat Medium" panose="00000600000000000000" pitchFamily="2" charset="0"/>
              </a:rPr>
              <a:t>Credentials</a:t>
            </a:r>
            <a:endParaRPr lang="en-US" b="0" i="0" u="none">
              <a:latin typeface="Montserrat Medium" panose="00000600000000000000" pitchFamily="2" charset="0"/>
            </a:endParaRPr>
          </a:p>
        </p:txBody>
      </p:sp>
      <p:sp>
        <p:nvSpPr>
          <p:cNvPr id="25" name="Content Placeholder 24" descr="Apprentices earn a portable, nationally-recognized credential within their industry.&#10;">
            <a:extLst>
              <a:ext uri="{FF2B5EF4-FFF2-40B4-BE49-F238E27FC236}">
                <a16:creationId xmlns:a16="http://schemas.microsoft.com/office/drawing/2014/main" id="{016513F4-31B1-21A8-5261-311064CF620D}"/>
              </a:ext>
            </a:extLst>
          </p:cNvPr>
          <p:cNvSpPr>
            <a:spLocks noGrp="1"/>
          </p:cNvSpPr>
          <p:nvPr>
            <p:ph sz="half" idx="20"/>
          </p:nvPr>
        </p:nvSpPr>
        <p:spPr>
          <a:xfrm>
            <a:off x="6153035" y="5332893"/>
            <a:ext cx="5181600" cy="586580"/>
          </a:xfrm>
        </p:spPr>
        <p:txBody>
          <a:bodyPr>
            <a:normAutofit/>
          </a:bodyPr>
          <a:lstStyle/>
          <a:p>
            <a:pPr lvl="0"/>
            <a:r>
              <a:rPr lang="en-US" sz="1100" b="0" i="0" u="none">
                <a:latin typeface="Montserrat Medium" panose="00000600000000000000" pitchFamily="2" charset="0"/>
              </a:rPr>
              <a:t>Apprentices earn a portable, nationally-recognized credential within their industry.</a:t>
            </a:r>
          </a:p>
        </p:txBody>
      </p:sp>
      <p:sp>
        <p:nvSpPr>
          <p:cNvPr id="8" name="Slide Number Placeholder 5">
            <a:extLst>
              <a:ext uri="{FF2B5EF4-FFF2-40B4-BE49-F238E27FC236}">
                <a16:creationId xmlns:a16="http://schemas.microsoft.com/office/drawing/2014/main" id="{580196B3-9BE7-A83E-A463-0EB04821055C}"/>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62592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a:t>Types of Registered Apprenticeship</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38200" y="2442152"/>
            <a:ext cx="6664036" cy="4351338"/>
          </a:xfrm>
        </p:spPr>
        <p:txBody>
          <a:bodyPr/>
          <a:lstStyle/>
          <a:p>
            <a:pPr lvl="0"/>
            <a:r>
              <a:rPr lang="en-US">
                <a:solidFill>
                  <a:schemeClr val="tx1"/>
                </a:solidFill>
              </a:rPr>
              <a:t>Time-based, competency-based, or hybrid</a:t>
            </a:r>
          </a:p>
          <a:p>
            <a:pPr lvl="0"/>
            <a:r>
              <a:rPr lang="en-US">
                <a:solidFill>
                  <a:schemeClr val="tx1"/>
                </a:solidFill>
              </a:rPr>
              <a:t>Some programs are managed by a joint apprenticeship training committee</a:t>
            </a:r>
          </a:p>
          <a:p>
            <a:pPr lvl="0"/>
            <a:r>
              <a:rPr lang="en-US">
                <a:solidFill>
                  <a:schemeClr val="tx1"/>
                </a:solidFill>
              </a:rPr>
              <a:t>Individual or group sponsorship</a:t>
            </a:r>
          </a:p>
          <a:p>
            <a:endParaRPr lang="en-US"/>
          </a:p>
        </p:txBody>
      </p:sp>
      <p:pic>
        <p:nvPicPr>
          <p:cNvPr id="8" name="Content Placeholder 7" descr="Settings with solid fill">
            <a:extLst>
              <a:ext uri="{FF2B5EF4-FFF2-40B4-BE49-F238E27FC236}">
                <a16:creationId xmlns:a16="http://schemas.microsoft.com/office/drawing/2014/main" id="{E2A8AA30-C86D-E000-E330-35DB21B9F2AB}"/>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197437" y="1690688"/>
            <a:ext cx="4156363" cy="4156363"/>
          </a:xfrm>
        </p:spPr>
      </p:pic>
      <p:sp>
        <p:nvSpPr>
          <p:cNvPr id="5" name="Slide Number Placeholder 5">
            <a:extLst>
              <a:ext uri="{FF2B5EF4-FFF2-40B4-BE49-F238E27FC236}">
                <a16:creationId xmlns:a16="http://schemas.microsoft.com/office/drawing/2014/main" id="{B9F67700-196A-504F-79C8-5B892E44D472}"/>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68202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85">
            <a:extLst>
              <a:ext uri="{FF2B5EF4-FFF2-40B4-BE49-F238E27FC236}">
                <a16:creationId xmlns:a16="http://schemas.microsoft.com/office/drawing/2014/main" id="{37C7EC90-AFB0-4697-F580-F870174F059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114" r="532" b="574"/>
          <a:stretch/>
        </p:blipFill>
        <p:spPr>
          <a:xfrm rot="5400000">
            <a:off x="2667003" y="-2665414"/>
            <a:ext cx="6857999" cy="12188827"/>
          </a:xfrm>
          <a:prstGeom prst="rect">
            <a:avLst/>
          </a:prstGeom>
        </p:spPr>
      </p:pic>
      <p:sp>
        <p:nvSpPr>
          <p:cNvPr id="34" name="Rectangle 33" descr="Agriculture, Healthcare, Cybersercurity, Biotechnology, Transportation, Construction, Energy, Hospitality, Financial Services, Information Technology, Education, Advanced Manufacturing, Critical Supply Chain, Infrastructure, Engineering, Telecommunications">
            <a:extLst>
              <a:ext uri="{FF2B5EF4-FFF2-40B4-BE49-F238E27FC236}">
                <a16:creationId xmlns:a16="http://schemas.microsoft.com/office/drawing/2014/main" id="{15777F37-94A0-FC7A-BAEA-363A39095375}"/>
              </a:ext>
              <a:ext uri="{C183D7F6-B498-43B3-948B-1728B52AA6E4}">
                <adec:decorative xmlns:adec="http://schemas.microsoft.com/office/drawing/2017/decorative" val="0"/>
              </a:ext>
            </a:extLst>
          </p:cNvPr>
          <p:cNvSpPr/>
          <p:nvPr/>
        </p:nvSpPr>
        <p:spPr>
          <a:xfrm>
            <a:off x="648413" y="828742"/>
            <a:ext cx="10879138" cy="5298565"/>
          </a:xfrm>
          <a:prstGeom prst="rect">
            <a:avLst/>
          </a:prstGeom>
          <a:solidFill>
            <a:schemeClr val="bg1">
              <a:alpha val="90000"/>
            </a:schemeClr>
          </a:solidFill>
          <a:ln>
            <a:noFill/>
          </a:ln>
          <a:effectLst>
            <a:outerShdw blurRad="50800" dist="38100" dir="2700000" sx="60000" sy="6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217">
              <a:defRPr/>
            </a:pPr>
            <a:endParaRPr lang="en-US" sz="3000" dirty="0">
              <a:solidFill>
                <a:srgbClr val="FFFFFF"/>
              </a:solidFill>
              <a:latin typeface="Montserrat Light" charset="0"/>
            </a:endParaRPr>
          </a:p>
        </p:txBody>
      </p:sp>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839570" y="1535232"/>
            <a:ext cx="10675731" cy="507831"/>
          </a:xfrm>
        </p:spPr>
        <p:txBody>
          <a:bodyPr/>
          <a:lstStyle/>
          <a:p>
            <a:pPr algn="ctr"/>
            <a:r>
              <a:rPr lang="en-US" sz="3000" dirty="0"/>
              <a:t>A WIDE RANGE OF INDUSTRIES</a:t>
            </a: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6539" y="4012607"/>
            <a:ext cx="572073" cy="572073"/>
          </a:xfrm>
          <a:prstGeom prst="rect">
            <a:avLst/>
          </a:prstGeom>
        </p:spPr>
      </p:pic>
      <p:grpSp>
        <p:nvGrpSpPr>
          <p:cNvPr id="39" name="Group 38">
            <a:extLst>
              <a:ext uri="{FF2B5EF4-FFF2-40B4-BE49-F238E27FC236}">
                <a16:creationId xmlns:a16="http://schemas.microsoft.com/office/drawing/2014/main" id="{36732591-4BB8-4CC4-A09E-16A373505462}"/>
              </a:ext>
              <a:ext uri="{C183D7F6-B498-43B3-948B-1728B52AA6E4}">
                <adec:decorative xmlns:adec="http://schemas.microsoft.com/office/drawing/2017/decorative" val="1"/>
              </a:ext>
            </a:extLst>
          </p:cNvPr>
          <p:cNvGrpSpPr/>
          <p:nvPr/>
        </p:nvGrpSpPr>
        <p:grpSpPr>
          <a:xfrm>
            <a:off x="876212" y="2587977"/>
            <a:ext cx="10597708" cy="2589380"/>
            <a:chOff x="876212" y="2587977"/>
            <a:chExt cx="10597708" cy="2589380"/>
          </a:xfrm>
        </p:grpSpPr>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0799" y="2706983"/>
              <a:ext cx="594360" cy="601666"/>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5436" y="2739329"/>
              <a:ext cx="416830" cy="458513"/>
            </a:xfrm>
            <a:prstGeom prst="rect">
              <a:avLst/>
            </a:prstGeom>
          </p:spPr>
        </p:pic>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ct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54242" y="2694555"/>
              <a:ext cx="467371" cy="467371"/>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33029" y="2587977"/>
              <a:ext cx="594360" cy="594360"/>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52385" y="4003500"/>
              <a:ext cx="38951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60232" y="3956913"/>
              <a:ext cx="518424" cy="518424"/>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384853" y="3903429"/>
              <a:ext cx="718108" cy="718108"/>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75481" y="4006691"/>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99862" y="4015714"/>
              <a:ext cx="524864" cy="524864"/>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71540" y="4064336"/>
              <a:ext cx="524864" cy="524864"/>
            </a:xfrm>
            <a:prstGeom prst="rect">
              <a:avLst/>
            </a:prstGeom>
          </p:spPr>
        </p:pic>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73B2F9-3E25-7EC9-DD8C-B234CF9AB4E1}"/>
                </a:ext>
                <a:ext uri="{C183D7F6-B498-43B3-948B-1728B52AA6E4}">
                  <adec:decorative xmlns:adec="http://schemas.microsoft.com/office/drawing/2017/decorative" val="1"/>
                </a:ext>
              </a:extLst>
            </p:cNvPr>
            <p:cNvSpPr txBox="1"/>
            <p:nvPr/>
          </p:nvSpPr>
          <p:spPr>
            <a:xfrm>
              <a:off x="876212" y="3184181"/>
              <a:ext cx="1028094"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Agriculture</a:t>
              </a:r>
              <a:endParaRPr lang="en-US" sz="1400" b="1">
                <a:solidFill>
                  <a:srgbClr val="5E5E5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5A56AE-0EDB-5938-4F37-54AC4B6F4C2E}"/>
                </a:ext>
                <a:ext uri="{C183D7F6-B498-43B3-948B-1728B52AA6E4}">
                  <adec:decorative xmlns:adec="http://schemas.microsoft.com/office/drawing/2017/decorative" val="1"/>
                </a:ext>
              </a:extLst>
            </p:cNvPr>
            <p:cNvSpPr txBox="1"/>
            <p:nvPr/>
          </p:nvSpPr>
          <p:spPr>
            <a:xfrm>
              <a:off x="1982846" y="3161925"/>
              <a:ext cx="988018"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Healthcare</a:t>
              </a:r>
            </a:p>
          </p:txBody>
        </p:sp>
        <p:sp>
          <p:nvSpPr>
            <p:cNvPr id="7" name="TextBox 6">
              <a:extLst>
                <a:ext uri="{FF2B5EF4-FFF2-40B4-BE49-F238E27FC236}">
                  <a16:creationId xmlns:a16="http://schemas.microsoft.com/office/drawing/2014/main" id="{4FF033AC-72C2-C075-E574-E33470CB5335}"/>
                </a:ext>
                <a:ext uri="{C183D7F6-B498-43B3-948B-1728B52AA6E4}">
                  <adec:decorative xmlns:adec="http://schemas.microsoft.com/office/drawing/2017/decorative" val="1"/>
                </a:ext>
              </a:extLst>
            </p:cNvPr>
            <p:cNvSpPr txBox="1"/>
            <p:nvPr/>
          </p:nvSpPr>
          <p:spPr>
            <a:xfrm>
              <a:off x="3033528" y="3163688"/>
              <a:ext cx="1266941"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Cybersecurity</a:t>
              </a:r>
            </a:p>
          </p:txBody>
        </p:sp>
        <p:sp>
          <p:nvSpPr>
            <p:cNvPr id="9" name="TextBox 8">
              <a:extLst>
                <a:ext uri="{FF2B5EF4-FFF2-40B4-BE49-F238E27FC236}">
                  <a16:creationId xmlns:a16="http://schemas.microsoft.com/office/drawing/2014/main" id="{463972F5-826F-A207-0642-723D9A2D6D7D}"/>
                </a:ext>
                <a:ext uri="{C183D7F6-B498-43B3-948B-1728B52AA6E4}">
                  <adec:decorative xmlns:adec="http://schemas.microsoft.com/office/drawing/2017/decorative" val="1"/>
                </a:ext>
              </a:extLst>
            </p:cNvPr>
            <p:cNvSpPr txBox="1"/>
            <p:nvPr/>
          </p:nvSpPr>
          <p:spPr>
            <a:xfrm>
              <a:off x="4464180" y="3174763"/>
              <a:ext cx="1313427"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Biotechnology</a:t>
              </a:r>
            </a:p>
          </p:txBody>
        </p:sp>
        <p:sp>
          <p:nvSpPr>
            <p:cNvPr id="10" name="TextBox 9">
              <a:extLst>
                <a:ext uri="{FF2B5EF4-FFF2-40B4-BE49-F238E27FC236}">
                  <a16:creationId xmlns:a16="http://schemas.microsoft.com/office/drawing/2014/main" id="{A9674682-B026-D6A2-7E5A-A17B8D43DDCA}"/>
                </a:ext>
                <a:ext uri="{C183D7F6-B498-43B3-948B-1728B52AA6E4}">
                  <adec:decorative xmlns:adec="http://schemas.microsoft.com/office/drawing/2017/decorative" val="1"/>
                </a:ext>
              </a:extLst>
            </p:cNvPr>
            <p:cNvSpPr txBox="1"/>
            <p:nvPr/>
          </p:nvSpPr>
          <p:spPr>
            <a:xfrm>
              <a:off x="5965374" y="3180765"/>
              <a:ext cx="1324392"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Transportation</a:t>
              </a:r>
            </a:p>
          </p:txBody>
        </p:sp>
        <p:sp>
          <p:nvSpPr>
            <p:cNvPr id="11" name="TextBox 10">
              <a:extLst>
                <a:ext uri="{FF2B5EF4-FFF2-40B4-BE49-F238E27FC236}">
                  <a16:creationId xmlns:a16="http://schemas.microsoft.com/office/drawing/2014/main" id="{086E9AFE-D4BD-05BB-7381-00895B893CEB}"/>
                </a:ext>
                <a:ext uri="{C183D7F6-B498-43B3-948B-1728B52AA6E4}">
                  <adec:decorative xmlns:adec="http://schemas.microsoft.com/office/drawing/2017/decorative" val="1"/>
                </a:ext>
              </a:extLst>
            </p:cNvPr>
            <p:cNvSpPr txBox="1"/>
            <p:nvPr/>
          </p:nvSpPr>
          <p:spPr>
            <a:xfrm>
              <a:off x="7477480" y="3180765"/>
              <a:ext cx="1185187"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Construction</a:t>
              </a:r>
            </a:p>
          </p:txBody>
        </p:sp>
        <p:sp>
          <p:nvSpPr>
            <p:cNvPr id="15" name="TextBox 14">
              <a:extLst>
                <a:ext uri="{FF2B5EF4-FFF2-40B4-BE49-F238E27FC236}">
                  <a16:creationId xmlns:a16="http://schemas.microsoft.com/office/drawing/2014/main" id="{426054C7-A04F-2C40-BBF3-F672FFBCF4BE}"/>
                </a:ext>
                <a:ext uri="{C183D7F6-B498-43B3-948B-1728B52AA6E4}">
                  <adec:decorative xmlns:adec="http://schemas.microsoft.com/office/drawing/2017/decorative" val="1"/>
                </a:ext>
              </a:extLst>
            </p:cNvPr>
            <p:cNvSpPr txBox="1"/>
            <p:nvPr/>
          </p:nvSpPr>
          <p:spPr>
            <a:xfrm>
              <a:off x="8990088" y="3161926"/>
              <a:ext cx="680242"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Energy</a:t>
              </a:r>
            </a:p>
          </p:txBody>
        </p:sp>
        <p:sp>
          <p:nvSpPr>
            <p:cNvPr id="13" name="TextBox 12">
              <a:extLst>
                <a:ext uri="{FF2B5EF4-FFF2-40B4-BE49-F238E27FC236}">
                  <a16:creationId xmlns:a16="http://schemas.microsoft.com/office/drawing/2014/main" id="{B113D4C4-35B9-4AFA-9977-56559CD2C5D6}"/>
                </a:ext>
                <a:ext uri="{C183D7F6-B498-43B3-948B-1728B52AA6E4}">
                  <adec:decorative xmlns:adec="http://schemas.microsoft.com/office/drawing/2017/decorative" val="1"/>
                </a:ext>
              </a:extLst>
            </p:cNvPr>
            <p:cNvSpPr txBox="1"/>
            <p:nvPr/>
          </p:nvSpPr>
          <p:spPr>
            <a:xfrm>
              <a:off x="10039368" y="3177628"/>
              <a:ext cx="986415"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Hospitality</a:t>
              </a:r>
            </a:p>
          </p:txBody>
        </p:sp>
        <p:sp>
          <p:nvSpPr>
            <p:cNvPr id="12" name="TextBox 11">
              <a:extLst>
                <a:ext uri="{FF2B5EF4-FFF2-40B4-BE49-F238E27FC236}">
                  <a16:creationId xmlns:a16="http://schemas.microsoft.com/office/drawing/2014/main" id="{3EAD0DC2-0E6E-0550-B88D-C25D20D55ED7}"/>
                </a:ext>
                <a:ext uri="{C183D7F6-B498-43B3-948B-1728B52AA6E4}">
                  <adec:decorative xmlns:adec="http://schemas.microsoft.com/office/drawing/2017/decorative" val="1"/>
                </a:ext>
              </a:extLst>
            </p:cNvPr>
            <p:cNvSpPr txBox="1"/>
            <p:nvPr/>
          </p:nvSpPr>
          <p:spPr>
            <a:xfrm>
              <a:off x="924064" y="4630793"/>
              <a:ext cx="896648" cy="523220"/>
            </a:xfrm>
            <a:prstGeom prst="rect">
              <a:avLst/>
            </a:prstGeom>
            <a:noFill/>
          </p:spPr>
          <p:txBody>
            <a:bodyPr wrap="none" lIns="36000" tIns="45720" rIns="36000" bIns="45720" rtlCol="0" anchor="t">
              <a:spAutoFit/>
            </a:bodyPr>
            <a:lstStyle/>
            <a:p>
              <a:pPr>
                <a:defRPr/>
              </a:pPr>
              <a:r>
                <a:rPr lang="en-US" sz="1400" b="1">
                  <a:solidFill>
                    <a:srgbClr val="5E5E5E"/>
                  </a:solidFill>
                  <a:latin typeface="Arial" panose="020B0604020202020204" pitchFamily="34" charset="0"/>
                  <a:cs typeface="Arial" panose="020B0604020202020204" pitchFamily="34" charset="0"/>
                </a:rPr>
                <a:t>Financial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Services</a:t>
              </a:r>
            </a:p>
          </p:txBody>
        </p:sp>
        <p:sp>
          <p:nvSpPr>
            <p:cNvPr id="8" name="TextBox 7">
              <a:extLst>
                <a:ext uri="{FF2B5EF4-FFF2-40B4-BE49-F238E27FC236}">
                  <a16:creationId xmlns:a16="http://schemas.microsoft.com/office/drawing/2014/main" id="{A04406DB-5ACA-818C-114A-7405B8E61DEB}"/>
                </a:ext>
                <a:ext uri="{C183D7F6-B498-43B3-948B-1728B52AA6E4}">
                  <adec:decorative xmlns:adec="http://schemas.microsoft.com/office/drawing/2017/decorative" val="1"/>
                </a:ext>
              </a:extLst>
            </p:cNvPr>
            <p:cNvSpPr txBox="1"/>
            <p:nvPr/>
          </p:nvSpPr>
          <p:spPr>
            <a:xfrm>
              <a:off x="2011371" y="4650755"/>
              <a:ext cx="1106641" cy="523220"/>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Information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Technology</a:t>
              </a:r>
            </a:p>
          </p:txBody>
        </p:sp>
        <p:sp>
          <p:nvSpPr>
            <p:cNvPr id="38" name="TextBox 37">
              <a:extLst>
                <a:ext uri="{FF2B5EF4-FFF2-40B4-BE49-F238E27FC236}">
                  <a16:creationId xmlns:a16="http://schemas.microsoft.com/office/drawing/2014/main" id="{0CDB9C4B-7EE9-206A-13B3-9E65F1CB5EF4}"/>
                </a:ext>
                <a:ext uri="{C183D7F6-B498-43B3-948B-1728B52AA6E4}">
                  <adec:decorative xmlns:adec="http://schemas.microsoft.com/office/drawing/2017/decorative" val="1"/>
                </a:ext>
              </a:extLst>
            </p:cNvPr>
            <p:cNvSpPr txBox="1"/>
            <p:nvPr/>
          </p:nvSpPr>
          <p:spPr>
            <a:xfrm>
              <a:off x="3267389" y="4761208"/>
              <a:ext cx="936722"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Education</a:t>
              </a:r>
            </a:p>
          </p:txBody>
        </p:sp>
        <p:sp>
          <p:nvSpPr>
            <p:cNvPr id="17" name="TextBox 16">
              <a:extLst>
                <a:ext uri="{FF2B5EF4-FFF2-40B4-BE49-F238E27FC236}">
                  <a16:creationId xmlns:a16="http://schemas.microsoft.com/office/drawing/2014/main" id="{1AD95529-62E9-522F-2CDF-7BB53F7B7C5A}"/>
                </a:ext>
              </a:extLst>
            </p:cNvPr>
            <p:cNvSpPr txBox="1"/>
            <p:nvPr/>
          </p:nvSpPr>
          <p:spPr>
            <a:xfrm>
              <a:off x="4392259" y="4650755"/>
              <a:ext cx="1303810" cy="523220"/>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Advanced </a:t>
              </a:r>
              <a:br>
                <a:rPr lang="en-US" sz="1400" b="1">
                  <a:solidFill>
                    <a:srgbClr val="5E5E5E"/>
                  </a:solidFill>
                  <a:latin typeface="Arial"/>
                  <a:cs typeface="Arial"/>
                </a:rPr>
              </a:br>
              <a:r>
                <a:rPr lang="en-US" sz="1400" b="1">
                  <a:solidFill>
                    <a:srgbClr val="5E5E5E"/>
                  </a:solidFill>
                  <a:latin typeface="Arial"/>
                  <a:cs typeface="Arial"/>
                </a:rPr>
                <a:t>Manufacturing</a:t>
              </a:r>
            </a:p>
          </p:txBody>
        </p:sp>
        <p:sp>
          <p:nvSpPr>
            <p:cNvPr id="18" name="TextBox 17">
              <a:extLst>
                <a:ext uri="{FF2B5EF4-FFF2-40B4-BE49-F238E27FC236}">
                  <a16:creationId xmlns:a16="http://schemas.microsoft.com/office/drawing/2014/main" id="{B75224D9-DE8A-0F2C-56FE-DDB24A63BA47}"/>
                </a:ext>
              </a:extLst>
            </p:cNvPr>
            <p:cNvSpPr txBox="1"/>
            <p:nvPr/>
          </p:nvSpPr>
          <p:spPr>
            <a:xfrm>
              <a:off x="5855922" y="4654137"/>
              <a:ext cx="1215645" cy="523220"/>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Critical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Supply Chain</a:t>
              </a:r>
            </a:p>
          </p:txBody>
        </p:sp>
        <p:sp>
          <p:nvSpPr>
            <p:cNvPr id="19" name="TextBox 18">
              <a:extLst>
                <a:ext uri="{FF2B5EF4-FFF2-40B4-BE49-F238E27FC236}">
                  <a16:creationId xmlns:a16="http://schemas.microsoft.com/office/drawing/2014/main" id="{E2A6AC0C-3C44-5888-0097-C574D46416AE}"/>
                </a:ext>
              </a:extLst>
            </p:cNvPr>
            <p:cNvSpPr txBox="1"/>
            <p:nvPr/>
          </p:nvSpPr>
          <p:spPr>
            <a:xfrm>
              <a:off x="7156871" y="4751436"/>
              <a:ext cx="1236484"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Infrastructure</a:t>
              </a:r>
              <a:endParaRPr lang="en-US" sz="1400" b="1">
                <a:solidFill>
                  <a:srgbClr val="5E5E5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BDC7DD9-B8A0-985E-D8B2-922969858C4F}"/>
                </a:ext>
              </a:extLst>
            </p:cNvPr>
            <p:cNvSpPr txBox="1"/>
            <p:nvPr/>
          </p:nvSpPr>
          <p:spPr>
            <a:xfrm>
              <a:off x="8477903" y="4750293"/>
              <a:ext cx="1106641"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Engineering</a:t>
              </a:r>
            </a:p>
          </p:txBody>
        </p:sp>
        <p:sp>
          <p:nvSpPr>
            <p:cNvPr id="16" name="TextBox 15">
              <a:extLst>
                <a:ext uri="{FF2B5EF4-FFF2-40B4-BE49-F238E27FC236}">
                  <a16:creationId xmlns:a16="http://schemas.microsoft.com/office/drawing/2014/main" id="{0A97E3EA-3C17-F306-182F-625EB7702116}"/>
                </a:ext>
              </a:extLst>
            </p:cNvPr>
            <p:cNvSpPr txBox="1"/>
            <p:nvPr/>
          </p:nvSpPr>
          <p:spPr>
            <a:xfrm>
              <a:off x="9638175" y="4758477"/>
              <a:ext cx="1835745" cy="307777"/>
            </a:xfrm>
            <a:prstGeom prst="rect">
              <a:avLst/>
            </a:prstGeom>
            <a:noFill/>
          </p:spPr>
          <p:txBody>
            <a:bodyPr wrap="square" lIns="36000" tIns="45720" rIns="36000" bIns="45720" rtlCol="0" anchor="t">
              <a:spAutoFit/>
            </a:bodyPr>
            <a:lstStyle/>
            <a:p>
              <a:pPr algn="ctr">
                <a:defRPr/>
              </a:pPr>
              <a:r>
                <a:rPr lang="en-US" sz="1400" b="1">
                  <a:solidFill>
                    <a:srgbClr val="5E5E5E"/>
                  </a:solidFill>
                  <a:latin typeface="Arial"/>
                  <a:cs typeface="Arial"/>
                </a:rPr>
                <a:t>Telecommunications</a:t>
              </a:r>
              <a:endParaRPr lang="en-US" sz="1400" b="1">
                <a:solidFill>
                  <a:srgbClr val="5E5E5E"/>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53BB5450-97D3-45A4-0729-64EDF92B466D}"/>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sp>
        <p:nvSpPr>
          <p:cNvPr id="5" name="Slide Number Placeholder 5">
            <a:extLst>
              <a:ext uri="{FF2B5EF4-FFF2-40B4-BE49-F238E27FC236}">
                <a16:creationId xmlns:a16="http://schemas.microsoft.com/office/drawing/2014/main" id="{4AF5E96F-7624-84C7-E9DD-7A0D0FF0D38F}"/>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fontAlgn="base">
              <a:spcBef>
                <a:spcPct val="0"/>
              </a:spcBef>
              <a:spcAft>
                <a:spcPct val="0"/>
              </a:spcAft>
            </a:pPr>
            <a:fld id="{D61AABEC-672F-4B68-B914-690DA978312C}" type="slidenum">
              <a:rPr lang="en-US">
                <a:solidFill>
                  <a:srgbClr val="FFFFFF">
                    <a:lumMod val="50000"/>
                  </a:srgbClr>
                </a:solidFill>
              </a:rPr>
              <a:pPr fontAlgn="base">
                <a:spcBef>
                  <a:spcPct val="0"/>
                </a:spcBef>
                <a:spcAft>
                  <a:spcPct val="0"/>
                </a:spcAft>
              </a:pPr>
              <a:t>13</a:t>
            </a:fld>
            <a:endParaRPr lang="en-US">
              <a:solidFill>
                <a:srgbClr val="FFFFFF">
                  <a:lumMod val="50000"/>
                </a:srgbClr>
              </a:solidFill>
            </a:endParaRPr>
          </a:p>
        </p:txBody>
      </p:sp>
    </p:spTree>
    <p:extLst>
      <p:ext uri="{BB962C8B-B14F-4D97-AF65-F5344CB8AC3E}">
        <p14:creationId xmlns:p14="http://schemas.microsoft.com/office/powerpoint/2010/main" val="2407994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4A191-3AC2-B436-A67B-53C281719CFC}"/>
              </a:ext>
            </a:extLst>
          </p:cNvPr>
          <p:cNvSpPr>
            <a:spLocks noGrp="1"/>
          </p:cNvSpPr>
          <p:nvPr>
            <p:ph type="title"/>
          </p:nvPr>
        </p:nvSpPr>
        <p:spPr>
          <a:xfrm>
            <a:off x="814429" y="554838"/>
            <a:ext cx="10515600" cy="1325563"/>
          </a:xfrm>
        </p:spPr>
        <p:txBody>
          <a:bodyPr>
            <a:noAutofit/>
          </a:bodyPr>
          <a:lstStyle/>
          <a:p>
            <a:r>
              <a:rPr lang="en-US" dirty="0">
                <a:latin typeface="Montserrat" panose="00000500000000000000" pitchFamily="2" charset="0"/>
              </a:rPr>
              <a:t>Growing Apprenticeship</a:t>
            </a:r>
          </a:p>
        </p:txBody>
      </p:sp>
      <p:sp>
        <p:nvSpPr>
          <p:cNvPr id="50" name="Content Placeholder 49">
            <a:extLst>
              <a:ext uri="{FF2B5EF4-FFF2-40B4-BE49-F238E27FC236}">
                <a16:creationId xmlns:a16="http://schemas.microsoft.com/office/drawing/2014/main" id="{327810F7-2145-61D5-D15F-4A6ED5CC2731}"/>
              </a:ext>
            </a:extLst>
          </p:cNvPr>
          <p:cNvSpPr>
            <a:spLocks noGrp="1"/>
          </p:cNvSpPr>
          <p:nvPr>
            <p:ph sz="half" idx="1"/>
          </p:nvPr>
        </p:nvSpPr>
        <p:spPr>
          <a:xfrm>
            <a:off x="510089" y="2636109"/>
            <a:ext cx="4192802" cy="2135821"/>
          </a:xfrm>
        </p:spPr>
        <p:txBody>
          <a:bodyPr/>
          <a:lstStyle/>
          <a:p>
            <a:pPr marL="0" indent="0">
              <a:buNone/>
            </a:pPr>
            <a:r>
              <a:rPr lang="en-US" b="1" dirty="0">
                <a:solidFill>
                  <a:srgbClr val="00015E"/>
                </a:solidFill>
              </a:rPr>
              <a:t>SUCCESSFUL ENGAGEMENT </a:t>
            </a:r>
            <a:r>
              <a:rPr lang="en-US" dirty="0">
                <a:solidFill>
                  <a:schemeClr val="tx1"/>
                </a:solidFill>
              </a:rPr>
              <a:t>WITH MAJOR EMPLOYERS TO GROW APPRENTICESHIP</a:t>
            </a:r>
          </a:p>
        </p:txBody>
      </p:sp>
      <p:grpSp>
        <p:nvGrpSpPr>
          <p:cNvPr id="5" name="Group 4" descr="Logos of Microsoft, DOW, Tesla, The Hartford, Zurich, Alcoa, Siemens, Ford, Boeing, Dartmouth Health, Buhler, IBM, Mercedes-Benz, Schaeffler, Amazon, Nestle">
            <a:extLst>
              <a:ext uri="{FF2B5EF4-FFF2-40B4-BE49-F238E27FC236}">
                <a16:creationId xmlns:a16="http://schemas.microsoft.com/office/drawing/2014/main" id="{80259589-E93C-0FB9-C447-D56E97A8F302}"/>
              </a:ext>
            </a:extLst>
          </p:cNvPr>
          <p:cNvGrpSpPr/>
          <p:nvPr/>
        </p:nvGrpSpPr>
        <p:grpSpPr>
          <a:xfrm>
            <a:off x="4884222" y="2006118"/>
            <a:ext cx="6667089" cy="3920903"/>
            <a:chOff x="1085850" y="1656390"/>
            <a:chExt cx="8807902" cy="5315911"/>
          </a:xfrm>
        </p:grpSpPr>
        <p:grpSp>
          <p:nvGrpSpPr>
            <p:cNvPr id="6" name="Group 5">
              <a:extLst>
                <a:ext uri="{FF2B5EF4-FFF2-40B4-BE49-F238E27FC236}">
                  <a16:creationId xmlns:a16="http://schemas.microsoft.com/office/drawing/2014/main" id="{1C626F08-4F74-8E4C-F96E-3888885B17A7}"/>
                </a:ext>
              </a:extLst>
            </p:cNvPr>
            <p:cNvGrpSpPr/>
            <p:nvPr/>
          </p:nvGrpSpPr>
          <p:grpSpPr>
            <a:xfrm>
              <a:off x="1085850" y="1656390"/>
              <a:ext cx="8807902" cy="5315911"/>
              <a:chOff x="1085850" y="1656390"/>
              <a:chExt cx="8807902" cy="5315911"/>
            </a:xfrm>
            <a:solidFill>
              <a:schemeClr val="accent6"/>
            </a:solidFill>
          </p:grpSpPr>
          <p:grpSp>
            <p:nvGrpSpPr>
              <p:cNvPr id="23" name="Group 22">
                <a:extLst>
                  <a:ext uri="{FF2B5EF4-FFF2-40B4-BE49-F238E27FC236}">
                    <a16:creationId xmlns:a16="http://schemas.microsoft.com/office/drawing/2014/main" id="{47C8CB39-8FD2-1BB5-9A85-259E741DDFC8}"/>
                  </a:ext>
                </a:extLst>
              </p:cNvPr>
              <p:cNvGrpSpPr/>
              <p:nvPr/>
            </p:nvGrpSpPr>
            <p:grpSpPr>
              <a:xfrm>
                <a:off x="1085850" y="1656390"/>
                <a:ext cx="8807902" cy="1201110"/>
                <a:chOff x="1085850" y="1656390"/>
                <a:chExt cx="8807902" cy="1201110"/>
              </a:xfrm>
              <a:grpFill/>
            </p:grpSpPr>
            <p:sp>
              <p:nvSpPr>
                <p:cNvPr id="39" name="Rectangle 38">
                  <a:extLst>
                    <a:ext uri="{FF2B5EF4-FFF2-40B4-BE49-F238E27FC236}">
                      <a16:creationId xmlns:a16="http://schemas.microsoft.com/office/drawing/2014/main" id="{5874C6DC-895C-DD77-F6D4-573D767A7FD0}"/>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0" name="Rectangle 39">
                  <a:extLst>
                    <a:ext uri="{FF2B5EF4-FFF2-40B4-BE49-F238E27FC236}">
                      <a16:creationId xmlns:a16="http://schemas.microsoft.com/office/drawing/2014/main" id="{58EFB128-DDFE-B3B4-57C8-1C98EEC1F0E1}"/>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1" name="Rectangle 40">
                  <a:extLst>
                    <a:ext uri="{FF2B5EF4-FFF2-40B4-BE49-F238E27FC236}">
                      <a16:creationId xmlns:a16="http://schemas.microsoft.com/office/drawing/2014/main" id="{8D158CC5-FDDB-2D67-AED1-1483B99F84B4}"/>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2" name="Rectangle 41">
                  <a:extLst>
                    <a:ext uri="{FF2B5EF4-FFF2-40B4-BE49-F238E27FC236}">
                      <a16:creationId xmlns:a16="http://schemas.microsoft.com/office/drawing/2014/main" id="{6D4DD8C5-FFD2-1CCE-E9C5-D2DF8AEF4E7D}"/>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4" name="Group 23">
                <a:extLst>
                  <a:ext uri="{FF2B5EF4-FFF2-40B4-BE49-F238E27FC236}">
                    <a16:creationId xmlns:a16="http://schemas.microsoft.com/office/drawing/2014/main" id="{2132F0E8-CB9D-7CE7-9A5D-036CDFBEE223}"/>
                  </a:ext>
                </a:extLst>
              </p:cNvPr>
              <p:cNvGrpSpPr/>
              <p:nvPr/>
            </p:nvGrpSpPr>
            <p:grpSpPr>
              <a:xfrm>
                <a:off x="1085850" y="3042278"/>
                <a:ext cx="8807902" cy="1201110"/>
                <a:chOff x="1085850" y="1656390"/>
                <a:chExt cx="8807902" cy="1201110"/>
              </a:xfrm>
              <a:grpFill/>
            </p:grpSpPr>
            <p:sp>
              <p:nvSpPr>
                <p:cNvPr id="35" name="Rectangle 34">
                  <a:extLst>
                    <a:ext uri="{FF2B5EF4-FFF2-40B4-BE49-F238E27FC236}">
                      <a16:creationId xmlns:a16="http://schemas.microsoft.com/office/drawing/2014/main" id="{83C24DE2-9672-2561-B2C7-7F76CDBEDF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6" name="Rectangle 35">
                  <a:extLst>
                    <a:ext uri="{FF2B5EF4-FFF2-40B4-BE49-F238E27FC236}">
                      <a16:creationId xmlns:a16="http://schemas.microsoft.com/office/drawing/2014/main" id="{293BF836-8A65-796D-7520-07DA1FF55F0D}"/>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7" name="Rectangle 36">
                  <a:extLst>
                    <a:ext uri="{FF2B5EF4-FFF2-40B4-BE49-F238E27FC236}">
                      <a16:creationId xmlns:a16="http://schemas.microsoft.com/office/drawing/2014/main" id="{B800E31E-42EF-7A98-72D2-496B49118E30}"/>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8" name="Rectangle 37">
                  <a:extLst>
                    <a:ext uri="{FF2B5EF4-FFF2-40B4-BE49-F238E27FC236}">
                      <a16:creationId xmlns:a16="http://schemas.microsoft.com/office/drawing/2014/main" id="{E8871853-20EF-3755-3A86-EF2345F9B521}"/>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5" name="Group 24">
                <a:extLst>
                  <a:ext uri="{FF2B5EF4-FFF2-40B4-BE49-F238E27FC236}">
                    <a16:creationId xmlns:a16="http://schemas.microsoft.com/office/drawing/2014/main" id="{1F086846-917B-1619-6F32-7BB41E419956}"/>
                  </a:ext>
                </a:extLst>
              </p:cNvPr>
              <p:cNvGrpSpPr/>
              <p:nvPr/>
            </p:nvGrpSpPr>
            <p:grpSpPr>
              <a:xfrm>
                <a:off x="1085850" y="4428166"/>
                <a:ext cx="8807902" cy="1201110"/>
                <a:chOff x="1085850" y="1656390"/>
                <a:chExt cx="8807902" cy="1201110"/>
              </a:xfrm>
              <a:grpFill/>
            </p:grpSpPr>
            <p:sp>
              <p:nvSpPr>
                <p:cNvPr id="31" name="Rectangle 30">
                  <a:extLst>
                    <a:ext uri="{FF2B5EF4-FFF2-40B4-BE49-F238E27FC236}">
                      <a16:creationId xmlns:a16="http://schemas.microsoft.com/office/drawing/2014/main" id="{E4FAE940-866B-D0A2-4336-C4556793F9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2" name="Rectangle 31">
                  <a:extLst>
                    <a:ext uri="{FF2B5EF4-FFF2-40B4-BE49-F238E27FC236}">
                      <a16:creationId xmlns:a16="http://schemas.microsoft.com/office/drawing/2014/main" id="{BAA8A896-2E9C-A037-6232-3F50B8B578F7}"/>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3" name="Rectangle 32">
                  <a:extLst>
                    <a:ext uri="{FF2B5EF4-FFF2-40B4-BE49-F238E27FC236}">
                      <a16:creationId xmlns:a16="http://schemas.microsoft.com/office/drawing/2014/main" id="{24219A74-6AD8-5EF8-38C7-BFFB424F1615}"/>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4" name="Rectangle 33">
                  <a:extLst>
                    <a:ext uri="{FF2B5EF4-FFF2-40B4-BE49-F238E27FC236}">
                      <a16:creationId xmlns:a16="http://schemas.microsoft.com/office/drawing/2014/main" id="{77934C91-1C0F-A1F3-1C32-1F2DD2AC58A0}"/>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6" name="Group 25">
                <a:extLst>
                  <a:ext uri="{FF2B5EF4-FFF2-40B4-BE49-F238E27FC236}">
                    <a16:creationId xmlns:a16="http://schemas.microsoft.com/office/drawing/2014/main" id="{7A736A46-4907-81B8-9541-8E5085B70D62}"/>
                  </a:ext>
                </a:extLst>
              </p:cNvPr>
              <p:cNvGrpSpPr/>
              <p:nvPr/>
            </p:nvGrpSpPr>
            <p:grpSpPr>
              <a:xfrm>
                <a:off x="1085850" y="5771191"/>
                <a:ext cx="8807902" cy="1201110"/>
                <a:chOff x="1085850" y="1656390"/>
                <a:chExt cx="8807902" cy="1201110"/>
              </a:xfrm>
              <a:grpFill/>
            </p:grpSpPr>
            <p:sp>
              <p:nvSpPr>
                <p:cNvPr id="27" name="Rectangle 26">
                  <a:extLst>
                    <a:ext uri="{FF2B5EF4-FFF2-40B4-BE49-F238E27FC236}">
                      <a16:creationId xmlns:a16="http://schemas.microsoft.com/office/drawing/2014/main" id="{52A02002-4C4D-7B13-5758-91088B4CB4C8}"/>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8" name="Rectangle 27">
                  <a:extLst>
                    <a:ext uri="{FF2B5EF4-FFF2-40B4-BE49-F238E27FC236}">
                      <a16:creationId xmlns:a16="http://schemas.microsoft.com/office/drawing/2014/main" id="{07B41803-9FA1-F452-B751-93D65905BD84}"/>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9" name="Rectangle 28">
                  <a:extLst>
                    <a:ext uri="{FF2B5EF4-FFF2-40B4-BE49-F238E27FC236}">
                      <a16:creationId xmlns:a16="http://schemas.microsoft.com/office/drawing/2014/main" id="{FEEBCF63-3DBD-2ED6-2AAC-61CD99BA7C52}"/>
                    </a:ext>
                  </a:extLst>
                </p:cNvPr>
                <p:cNvSpPr/>
                <p:nvPr/>
              </p:nvSpPr>
              <p:spPr>
                <a:xfrm>
                  <a:off x="5591175"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0" name="Rectangle 29">
                  <a:extLst>
                    <a:ext uri="{FF2B5EF4-FFF2-40B4-BE49-F238E27FC236}">
                      <a16:creationId xmlns:a16="http://schemas.microsoft.com/office/drawing/2014/main" id="{A2D877D8-4E7C-26BF-C9A4-0C3E2C2E71AE}"/>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pic>
          <p:nvPicPr>
            <p:cNvPr id="7" name="Picture 6">
              <a:extLst>
                <a:ext uri="{FF2B5EF4-FFF2-40B4-BE49-F238E27FC236}">
                  <a16:creationId xmlns:a16="http://schemas.microsoft.com/office/drawing/2014/main" id="{B2678C42-7906-4591-285F-338DC42A8AC4}"/>
                </a:ext>
              </a:extLst>
            </p:cNvPr>
            <p:cNvPicPr>
              <a:picLocks noChangeAspect="1"/>
            </p:cNvPicPr>
            <p:nvPr/>
          </p:nvPicPr>
          <p:blipFill>
            <a:blip r:embed="rId2"/>
            <a:stretch>
              <a:fillRect/>
            </a:stretch>
          </p:blipFill>
          <p:spPr>
            <a:xfrm>
              <a:off x="1318868" y="2079724"/>
              <a:ext cx="1583193" cy="338170"/>
            </a:xfrm>
            <a:prstGeom prst="rect">
              <a:avLst/>
            </a:prstGeom>
          </p:spPr>
        </p:pic>
        <p:pic>
          <p:nvPicPr>
            <p:cNvPr id="8" name="Picture 8">
              <a:extLst>
                <a:ext uri="{FF2B5EF4-FFF2-40B4-BE49-F238E27FC236}">
                  <a16:creationId xmlns:a16="http://schemas.microsoft.com/office/drawing/2014/main" id="{68AC5174-02A2-9D68-6BD8-D14C7403C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558" y="1991897"/>
              <a:ext cx="1559823" cy="530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ord Logo PNG Vectors Free Download">
              <a:extLst>
                <a:ext uri="{FF2B5EF4-FFF2-40B4-BE49-F238E27FC236}">
                  <a16:creationId xmlns:a16="http://schemas.microsoft.com/office/drawing/2014/main" id="{80183C50-D870-864F-EA0C-0427B9DC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234" y="3391505"/>
              <a:ext cx="1400905" cy="532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Zurich Logo PNG Vector (EPS) Free Download">
              <a:extLst>
                <a:ext uri="{FF2B5EF4-FFF2-40B4-BE49-F238E27FC236}">
                  <a16:creationId xmlns:a16="http://schemas.microsoft.com/office/drawing/2014/main" id="{FFD7FEB9-C44F-C27B-7503-1A4F2D25B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067" y="3305535"/>
              <a:ext cx="1023821" cy="682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Alcoa Logo PNG Vectors Free Download">
              <a:extLst>
                <a:ext uri="{FF2B5EF4-FFF2-40B4-BE49-F238E27FC236}">
                  <a16:creationId xmlns:a16="http://schemas.microsoft.com/office/drawing/2014/main" id="{467E758F-0D78-18E7-A013-117A388B2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4341" y="3285781"/>
              <a:ext cx="952381" cy="714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iemens-logo-vector - USGBC West Michigan Chapter">
              <a:extLst>
                <a:ext uri="{FF2B5EF4-FFF2-40B4-BE49-F238E27FC236}">
                  <a16:creationId xmlns:a16="http://schemas.microsoft.com/office/drawing/2014/main" id="{291D9C50-CA08-CA98-02A8-937D24E1E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121" y="3429617"/>
              <a:ext cx="1632090" cy="416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EDE22-2959-FBDD-14DE-1010AAE54A97}"/>
                </a:ext>
              </a:extLst>
            </p:cNvPr>
            <p:cNvPicPr>
              <a:picLocks noChangeAspect="1"/>
            </p:cNvPicPr>
            <p:nvPr/>
          </p:nvPicPr>
          <p:blipFill>
            <a:blip r:embed="rId8"/>
            <a:stretch>
              <a:fillRect/>
            </a:stretch>
          </p:blipFill>
          <p:spPr>
            <a:xfrm>
              <a:off x="1338114" y="6143818"/>
              <a:ext cx="1599448" cy="404432"/>
            </a:xfrm>
            <a:prstGeom prst="rect">
              <a:avLst/>
            </a:prstGeom>
          </p:spPr>
        </p:pic>
        <p:pic>
          <p:nvPicPr>
            <p:cNvPr id="14" name="Picture 22">
              <a:extLst>
                <a:ext uri="{FF2B5EF4-FFF2-40B4-BE49-F238E27FC236}">
                  <a16:creationId xmlns:a16="http://schemas.microsoft.com/office/drawing/2014/main" id="{C5AD6F0B-E473-F1EA-0655-DDA84EDEF7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8304" y="6276472"/>
              <a:ext cx="1612448" cy="1782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6F5007-BC3F-D11A-666A-C33916A17F0A}"/>
                </a:ext>
              </a:extLst>
            </p:cNvPr>
            <p:cNvPicPr>
              <a:picLocks noChangeAspect="1"/>
            </p:cNvPicPr>
            <p:nvPr/>
          </p:nvPicPr>
          <p:blipFill>
            <a:blip r:embed="rId10"/>
            <a:stretch>
              <a:fillRect/>
            </a:stretch>
          </p:blipFill>
          <p:spPr>
            <a:xfrm>
              <a:off x="5965803" y="6215444"/>
              <a:ext cx="1334254" cy="403379"/>
            </a:xfrm>
            <a:prstGeom prst="rect">
              <a:avLst/>
            </a:prstGeom>
          </p:spPr>
        </p:pic>
        <p:pic>
          <p:nvPicPr>
            <p:cNvPr id="16" name="Picture 15">
              <a:extLst>
                <a:ext uri="{FF2B5EF4-FFF2-40B4-BE49-F238E27FC236}">
                  <a16:creationId xmlns:a16="http://schemas.microsoft.com/office/drawing/2014/main" id="{4221C2E9-6B0D-D5BE-C3C1-AB088A952ADA}"/>
                </a:ext>
              </a:extLst>
            </p:cNvPr>
            <p:cNvPicPr>
              <a:picLocks noChangeAspect="1"/>
            </p:cNvPicPr>
            <p:nvPr/>
          </p:nvPicPr>
          <p:blipFill>
            <a:blip r:embed="rId11"/>
            <a:stretch>
              <a:fillRect/>
            </a:stretch>
          </p:blipFill>
          <p:spPr>
            <a:xfrm>
              <a:off x="8427244" y="4857430"/>
              <a:ext cx="883101" cy="353240"/>
            </a:xfrm>
            <a:prstGeom prst="rect">
              <a:avLst/>
            </a:prstGeom>
          </p:spPr>
        </p:pic>
        <p:pic>
          <p:nvPicPr>
            <p:cNvPr id="17" name="Picture 30">
              <a:extLst>
                <a:ext uri="{FF2B5EF4-FFF2-40B4-BE49-F238E27FC236}">
                  <a16:creationId xmlns:a16="http://schemas.microsoft.com/office/drawing/2014/main" id="{85F89E93-6556-7094-50C2-06E062A7A3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2863" y="4613769"/>
              <a:ext cx="1958227" cy="8039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Download Tesla Logo in SVG Vector or PNG File Format - Logo.wine">
              <a:extLst>
                <a:ext uri="{FF2B5EF4-FFF2-40B4-BE49-F238E27FC236}">
                  <a16:creationId xmlns:a16="http://schemas.microsoft.com/office/drawing/2014/main" id="{BDF3E633-FE34-4EB6-38BC-8A10782D53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6988" r="25305"/>
            <a:stretch/>
          </p:blipFill>
          <p:spPr bwMode="auto">
            <a:xfrm>
              <a:off x="6226561" y="1659532"/>
              <a:ext cx="859514" cy="12011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470C5A1-3AE5-A2C1-D6C7-9F0124E346B1}"/>
                </a:ext>
              </a:extLst>
            </p:cNvPr>
            <p:cNvPicPr>
              <a:picLocks noChangeAspect="1"/>
            </p:cNvPicPr>
            <p:nvPr/>
          </p:nvPicPr>
          <p:blipFill>
            <a:blip r:embed="rId14"/>
            <a:stretch>
              <a:fillRect/>
            </a:stretch>
          </p:blipFill>
          <p:spPr>
            <a:xfrm>
              <a:off x="8541548" y="5998160"/>
              <a:ext cx="645143" cy="667320"/>
            </a:xfrm>
            <a:prstGeom prst="rect">
              <a:avLst/>
            </a:prstGeom>
          </p:spPr>
        </p:pic>
        <p:pic>
          <p:nvPicPr>
            <p:cNvPr id="20" name="Graphic 19">
              <a:extLst>
                <a:ext uri="{FF2B5EF4-FFF2-40B4-BE49-F238E27FC236}">
                  <a16:creationId xmlns:a16="http://schemas.microsoft.com/office/drawing/2014/main" id="{2BDD2D13-7F46-2901-D517-295FCEEFD0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62203" y="1785259"/>
              <a:ext cx="939800" cy="927100"/>
            </a:xfrm>
            <a:prstGeom prst="rect">
              <a:avLst/>
            </a:prstGeom>
          </p:spPr>
        </p:pic>
        <p:pic>
          <p:nvPicPr>
            <p:cNvPr id="21" name="Picture 34">
              <a:extLst>
                <a:ext uri="{FF2B5EF4-FFF2-40B4-BE49-F238E27FC236}">
                  <a16:creationId xmlns:a16="http://schemas.microsoft.com/office/drawing/2014/main" id="{374C31B4-23F0-6B8B-AFD6-C362B1ECE8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0127" y="4865744"/>
              <a:ext cx="1708696" cy="3978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8" descr="Dartmouth-Hitchcock Health Becomes Dartmouth Health – Geisel News">
              <a:extLst>
                <a:ext uri="{FF2B5EF4-FFF2-40B4-BE49-F238E27FC236}">
                  <a16:creationId xmlns:a16="http://schemas.microsoft.com/office/drawing/2014/main" id="{2B1A3116-67BA-131A-96CD-5884560337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1689" y="4736063"/>
              <a:ext cx="1712136" cy="652306"/>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52">
            <a:extLst>
              <a:ext uri="{FF2B5EF4-FFF2-40B4-BE49-F238E27FC236}">
                <a16:creationId xmlns:a16="http://schemas.microsoft.com/office/drawing/2014/main" id="{BA6770C4-522F-35DE-3D42-915116C45A58}"/>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339226" y="6058861"/>
            <a:ext cx="1865599" cy="258812"/>
          </a:xfrm>
          <a:prstGeom prst="rect">
            <a:avLst/>
          </a:prstGeom>
        </p:spPr>
      </p:pic>
      <p:sp>
        <p:nvSpPr>
          <p:cNvPr id="52" name="Slide Number Placeholder 5">
            <a:extLst>
              <a:ext uri="{FF2B5EF4-FFF2-40B4-BE49-F238E27FC236}">
                <a16:creationId xmlns:a16="http://schemas.microsoft.com/office/drawing/2014/main" id="{A2787ECE-EED8-E3ED-3FC8-92FB20826DC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8016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475D54-9CEF-3A1D-1AFD-BA25579F451E}"/>
              </a:ext>
            </a:extLst>
          </p:cNvPr>
          <p:cNvSpPr>
            <a:spLocks noGrp="1"/>
          </p:cNvSpPr>
          <p:nvPr>
            <p:ph type="title"/>
          </p:nvPr>
        </p:nvSpPr>
        <p:spPr/>
        <p:txBody>
          <a:bodyPr/>
          <a:lstStyle/>
          <a:p>
            <a:r>
              <a:rPr lang="en-US" dirty="0"/>
              <a:t>The Apprenticeship System</a:t>
            </a:r>
          </a:p>
        </p:txBody>
      </p:sp>
      <p:sp>
        <p:nvSpPr>
          <p:cNvPr id="5" name="Text Placeholder 4">
            <a:extLst>
              <a:ext uri="{FF2B5EF4-FFF2-40B4-BE49-F238E27FC236}">
                <a16:creationId xmlns:a16="http://schemas.microsoft.com/office/drawing/2014/main" id="{44B34846-B5D6-B0AA-57FD-EEB39AA0CB73}"/>
              </a:ext>
            </a:extLst>
          </p:cNvPr>
          <p:cNvSpPr>
            <a:spLocks noGrp="1"/>
          </p:cNvSpPr>
          <p:nvPr>
            <p:ph type="body" sz="quarter" idx="14"/>
          </p:nvPr>
        </p:nvSpPr>
        <p:spPr>
          <a:xfrm>
            <a:off x="1003126" y="2275327"/>
            <a:ext cx="3141785" cy="3041971"/>
          </a:xfrm>
        </p:spPr>
        <p:txBody>
          <a:bodyPr>
            <a:noAutofit/>
          </a:bodyPr>
          <a:lstStyle/>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u="none" strike="noStrike" kern="1200" cap="none" spc="0" normalizeH="0" baseline="0" noProof="0" dirty="0">
                <a:ln>
                  <a:noFill/>
                </a:ln>
                <a:solidFill>
                  <a:schemeClr val="tx1"/>
                </a:solidFill>
                <a:effectLst/>
                <a:uLnTx/>
                <a:uFillTx/>
                <a:latin typeface="Montserrat" panose="00000500000000000000" pitchFamily="2" charset="0"/>
              </a:rPr>
              <a:t>25 states and territories are Office of Apprenticeship (O</a:t>
            </a:r>
            <a:r>
              <a:rPr lang="en-US" sz="2000" dirty="0">
                <a:solidFill>
                  <a:schemeClr val="tx1"/>
                </a:solidFill>
                <a:latin typeface="Montserrat" panose="00000500000000000000" pitchFamily="2" charset="0"/>
              </a:rPr>
              <a:t>A)</a:t>
            </a:r>
            <a:r>
              <a:rPr kumimoji="0" lang="en-US" sz="2000" b="0" u="none" strike="noStrike" kern="1200" cap="none" spc="0" normalizeH="0" baseline="0" noProof="0" dirty="0">
                <a:ln>
                  <a:noFill/>
                </a:ln>
                <a:solidFill>
                  <a:schemeClr val="tx1"/>
                </a:solidFill>
                <a:effectLst/>
                <a:uLnTx/>
                <a:uFillTx/>
                <a:latin typeface="Montserrat" panose="00000500000000000000" pitchFamily="2" charset="0"/>
              </a:rPr>
              <a:t> states</a:t>
            </a: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endParaRPr kumimoji="0" lang="en-US" sz="2000" b="0" u="none" strike="noStrike" kern="1200" cap="none" spc="0" normalizeH="0" baseline="0" noProof="0" dirty="0">
              <a:ln>
                <a:noFill/>
              </a:ln>
              <a:solidFill>
                <a:schemeClr val="tx1"/>
              </a:solidFill>
              <a:effectLst/>
              <a:uLnTx/>
              <a:uFillTx/>
              <a:latin typeface="Montserrat" panose="00000500000000000000" pitchFamily="2" charset="0"/>
            </a:endParaRP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u="none" strike="noStrike" kern="1200" cap="none" spc="0" normalizeH="0" baseline="0" noProof="0" dirty="0">
                <a:ln>
                  <a:noFill/>
                </a:ln>
                <a:solidFill>
                  <a:schemeClr val="tx1"/>
                </a:solidFill>
                <a:effectLst/>
                <a:uLnTx/>
                <a:uFillTx/>
                <a:latin typeface="Montserrat" panose="00000500000000000000" pitchFamily="2" charset="0"/>
              </a:rPr>
              <a:t>32 states and territories have state apprenticeship agencies (SAA)</a:t>
            </a:r>
            <a:endParaRPr lang="en-US" sz="2000" dirty="0">
              <a:solidFill>
                <a:schemeClr val="tx1"/>
              </a:solidFill>
              <a:latin typeface="Montserrat" panose="00000500000000000000" pitchFamily="2" charset="0"/>
            </a:endParaRPr>
          </a:p>
        </p:txBody>
      </p:sp>
      <p:pic>
        <p:nvPicPr>
          <p:cNvPr id="6" name="Content Placeholder 5" descr="Map of OA and SAA states">
            <a:extLst>
              <a:ext uri="{FF2B5EF4-FFF2-40B4-BE49-F238E27FC236}">
                <a16:creationId xmlns:a16="http://schemas.microsoft.com/office/drawing/2014/main" id="{498B0561-EF7E-AFED-AAB0-074027D2EDE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147"/>
          <a:stretch/>
        </p:blipFill>
        <p:spPr>
          <a:xfrm>
            <a:off x="4591714" y="1521912"/>
            <a:ext cx="6910754" cy="4650868"/>
          </a:xfrm>
          <a:prstGeom prst="rect">
            <a:avLst/>
          </a:prstGeom>
        </p:spPr>
      </p:pic>
      <p:sp>
        <p:nvSpPr>
          <p:cNvPr id="7" name="Slide Number Placeholder 5">
            <a:extLst>
              <a:ext uri="{FF2B5EF4-FFF2-40B4-BE49-F238E27FC236}">
                <a16:creationId xmlns:a16="http://schemas.microsoft.com/office/drawing/2014/main" id="{AA0AE4BB-D1FD-E802-F16B-476FFE3AE97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20847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Program Registration</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24863" y="1916112"/>
            <a:ext cx="5908964" cy="4351338"/>
          </a:xfrm>
        </p:spPr>
        <p:txBody>
          <a:bodyPr>
            <a:normAutofit fontScale="85000" lnSpcReduction="20000"/>
          </a:bodyPr>
          <a:lstStyle/>
          <a:p>
            <a:pPr lvl="0">
              <a:lnSpc>
                <a:spcPct val="120000"/>
              </a:lnSpc>
            </a:pPr>
            <a:r>
              <a:rPr lang="en-US" sz="3800">
                <a:solidFill>
                  <a:schemeClr val="tx1"/>
                </a:solidFill>
              </a:rPr>
              <a:t>State-registered programs (SAA states)</a:t>
            </a:r>
          </a:p>
          <a:p>
            <a:pPr lvl="0">
              <a:lnSpc>
                <a:spcPct val="120000"/>
              </a:lnSpc>
            </a:pPr>
            <a:r>
              <a:rPr lang="en-US" sz="3800">
                <a:solidFill>
                  <a:schemeClr val="tx1"/>
                </a:solidFill>
              </a:rPr>
              <a:t>Federally registered programs</a:t>
            </a:r>
          </a:p>
          <a:p>
            <a:pPr lvl="0">
              <a:lnSpc>
                <a:spcPct val="120000"/>
              </a:lnSpc>
            </a:pPr>
            <a:r>
              <a:rPr lang="en-US" sz="3800">
                <a:solidFill>
                  <a:schemeClr val="tx1"/>
                </a:solidFill>
              </a:rPr>
              <a:t>National programs: multi-state, national programs</a:t>
            </a:r>
          </a:p>
          <a:p>
            <a:endParaRPr lang="en-US"/>
          </a:p>
        </p:txBody>
      </p:sp>
      <p:sp>
        <p:nvSpPr>
          <p:cNvPr id="5" name="Oval 4">
            <a:extLst>
              <a:ext uri="{FF2B5EF4-FFF2-40B4-BE49-F238E27FC236}">
                <a16:creationId xmlns:a16="http://schemas.microsoft.com/office/drawing/2014/main" id="{FF92DE88-10E7-A770-0DF0-C72D0C085160}"/>
              </a:ext>
              <a:ext uri="{C183D7F6-B498-43B3-948B-1728B52AA6E4}">
                <adec:decorative xmlns:adec="http://schemas.microsoft.com/office/drawing/2017/decorative" val="1"/>
              </a:ext>
            </a:extLst>
          </p:cNvPr>
          <p:cNvSpPr/>
          <p:nvPr/>
        </p:nvSpPr>
        <p:spPr>
          <a:xfrm>
            <a:off x="7421671" y="1778696"/>
            <a:ext cx="3820438" cy="3959856"/>
          </a:xfrm>
          <a:prstGeom prst="ellipse">
            <a:avLst/>
          </a:prstGeom>
          <a:solidFill>
            <a:schemeClr val="accent4">
              <a:lumMod val="20000"/>
              <a:lumOff val="80000"/>
            </a:schemeClr>
          </a:solidFill>
          <a:ln w="76200">
            <a:solidFill>
              <a:srgbClr val="1B0B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epartment of Labor logo">
            <a:extLst>
              <a:ext uri="{FF2B5EF4-FFF2-40B4-BE49-F238E27FC236}">
                <a16:creationId xmlns:a16="http://schemas.microsoft.com/office/drawing/2014/main" id="{FC0F97DC-0B17-ED89-1FAE-61FB529D9858}"/>
              </a:ext>
            </a:extLst>
          </p:cNvPr>
          <p:cNvPicPr>
            <a:picLocks noChangeAspect="1"/>
          </p:cNvPicPr>
          <p:nvPr/>
        </p:nvPicPr>
        <p:blipFill>
          <a:blip r:embed="rId2"/>
          <a:stretch>
            <a:fillRect/>
          </a:stretch>
        </p:blipFill>
        <p:spPr>
          <a:xfrm>
            <a:off x="8776855" y="1985094"/>
            <a:ext cx="1096839" cy="10853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 Placeholder 7">
            <a:extLst>
              <a:ext uri="{FF2B5EF4-FFF2-40B4-BE49-F238E27FC236}">
                <a16:creationId xmlns:a16="http://schemas.microsoft.com/office/drawing/2014/main" id="{8646119E-B736-621F-0873-A1428EA7CA75}"/>
              </a:ext>
            </a:extLst>
          </p:cNvPr>
          <p:cNvSpPr>
            <a:spLocks noGrp="1"/>
          </p:cNvSpPr>
          <p:nvPr>
            <p:ph sz="half" idx="2"/>
          </p:nvPr>
        </p:nvSpPr>
        <p:spPr>
          <a:xfrm>
            <a:off x="7645099" y="3131654"/>
            <a:ext cx="3373582" cy="1457902"/>
          </a:xfrm>
        </p:spPr>
        <p:txBody>
          <a:bodyPr>
            <a:normAutofit fontScale="85000" lnSpcReduction="20000"/>
          </a:bodyPr>
          <a:lstStyle/>
          <a:p>
            <a:pPr marL="0" indent="0" algn="ctr">
              <a:buNone/>
            </a:pPr>
            <a:r>
              <a:rPr lang="en-US" i="1">
                <a:latin typeface="Montserrat" panose="00000500000000000000" pitchFamily="2" charset="0"/>
              </a:rPr>
              <a:t>National Program Standards must receive reciprocal approval in all states</a:t>
            </a:r>
          </a:p>
        </p:txBody>
      </p:sp>
      <p:pic>
        <p:nvPicPr>
          <p:cNvPr id="7" name="Graphic 6" descr="Star with solid fill">
            <a:extLst>
              <a:ext uri="{FF2B5EF4-FFF2-40B4-BE49-F238E27FC236}">
                <a16:creationId xmlns:a16="http://schemas.microsoft.com/office/drawing/2014/main" id="{3F4C5373-DEE2-3892-0519-3BFEE248D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701" y="4461042"/>
            <a:ext cx="914400" cy="914400"/>
          </a:xfrm>
          <a:prstGeom prst="rect">
            <a:avLst/>
          </a:prstGeom>
        </p:spPr>
      </p:pic>
      <p:pic>
        <p:nvPicPr>
          <p:cNvPr id="9" name="Graphic 8" descr="Star with solid fill">
            <a:extLst>
              <a:ext uri="{FF2B5EF4-FFF2-40B4-BE49-F238E27FC236}">
                <a16:creationId xmlns:a16="http://schemas.microsoft.com/office/drawing/2014/main" id="{3FE01A7B-52E2-F9E5-7B65-F3F9F4474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5912" y="4462554"/>
            <a:ext cx="914400" cy="914400"/>
          </a:xfrm>
          <a:prstGeom prst="rect">
            <a:avLst/>
          </a:prstGeom>
        </p:spPr>
      </p:pic>
      <p:pic>
        <p:nvPicPr>
          <p:cNvPr id="10" name="Graphic 9" descr="Star with solid fill">
            <a:extLst>
              <a:ext uri="{FF2B5EF4-FFF2-40B4-BE49-F238E27FC236}">
                <a16:creationId xmlns:a16="http://schemas.microsoft.com/office/drawing/2014/main" id="{3B7429A9-D7F8-1735-89E7-9A7E32380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2123" y="4461042"/>
            <a:ext cx="914400" cy="914400"/>
          </a:xfrm>
          <a:prstGeom prst="rect">
            <a:avLst/>
          </a:prstGeom>
        </p:spPr>
      </p:pic>
      <p:sp>
        <p:nvSpPr>
          <p:cNvPr id="4" name="Slide Number Placeholder 5">
            <a:extLst>
              <a:ext uri="{FF2B5EF4-FFF2-40B4-BE49-F238E27FC236}">
                <a16:creationId xmlns:a16="http://schemas.microsoft.com/office/drawing/2014/main" id="{64A2D60D-B2B6-BBBD-BB80-F3829B1E626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3509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E3A0E-6D78-4079-4DC7-BEB94C7355FE}"/>
              </a:ext>
            </a:extLst>
          </p:cNvPr>
          <p:cNvSpPr>
            <a:spLocks noGrp="1"/>
          </p:cNvSpPr>
          <p:nvPr>
            <p:ph type="title"/>
          </p:nvPr>
        </p:nvSpPr>
        <p:spPr>
          <a:xfrm>
            <a:off x="838200" y="565541"/>
            <a:ext cx="10515600" cy="1325563"/>
          </a:xfrm>
        </p:spPr>
        <p:txBody>
          <a:bodyPr>
            <a:normAutofit/>
          </a:bodyPr>
          <a:lstStyle/>
          <a:p>
            <a:r>
              <a:rPr lang="en-US"/>
              <a:t>What Do Apprenticeship Standards Look Like?</a:t>
            </a:r>
          </a:p>
        </p:txBody>
      </p:sp>
      <p:sp>
        <p:nvSpPr>
          <p:cNvPr id="2" name="Content Placeholder 1">
            <a:extLst>
              <a:ext uri="{FF2B5EF4-FFF2-40B4-BE49-F238E27FC236}">
                <a16:creationId xmlns:a16="http://schemas.microsoft.com/office/drawing/2014/main" id="{E6365BCC-0CE0-670A-0BF7-598B60C934A5}"/>
              </a:ext>
            </a:extLst>
          </p:cNvPr>
          <p:cNvSpPr>
            <a:spLocks noGrp="1"/>
          </p:cNvSpPr>
          <p:nvPr>
            <p:ph sz="half" idx="1"/>
          </p:nvPr>
        </p:nvSpPr>
        <p:spPr>
          <a:xfrm>
            <a:off x="838200" y="2071158"/>
            <a:ext cx="7034409" cy="4024842"/>
          </a:xfrm>
        </p:spPr>
        <p:txBody>
          <a:bodyPr>
            <a:normAutofit fontScale="92500" lnSpcReduction="20000"/>
          </a:bodyPr>
          <a:lstStyle/>
          <a:p>
            <a:pPr lvl="0"/>
            <a:r>
              <a:rPr lang="en-US" dirty="0">
                <a:solidFill>
                  <a:schemeClr val="tx1"/>
                </a:solidFill>
              </a:rPr>
              <a:t>An occupation and O*NET code, identification of apprenticeship type, program length</a:t>
            </a:r>
          </a:p>
          <a:p>
            <a:pPr lvl="0"/>
            <a:r>
              <a:rPr lang="en-US" dirty="0">
                <a:solidFill>
                  <a:schemeClr val="tx1"/>
                </a:solidFill>
              </a:rPr>
              <a:t>Sponsor responsibilities (such as record-keeping, health and safety)</a:t>
            </a:r>
          </a:p>
          <a:p>
            <a:pPr lvl="0"/>
            <a:r>
              <a:rPr lang="en-US" dirty="0">
                <a:solidFill>
                  <a:schemeClr val="tx1"/>
                </a:solidFill>
              </a:rPr>
              <a:t>Apprentice qualifications, selection procedures, wage progression</a:t>
            </a:r>
          </a:p>
          <a:p>
            <a:pPr lvl="0"/>
            <a:r>
              <a:rPr lang="en-US" dirty="0">
                <a:solidFill>
                  <a:schemeClr val="tx1"/>
                </a:solidFill>
              </a:rPr>
              <a:t>Work process schedule (on-the-job learning)</a:t>
            </a:r>
          </a:p>
          <a:p>
            <a:pPr lvl="0"/>
            <a:r>
              <a:rPr lang="en-US" dirty="0">
                <a:solidFill>
                  <a:schemeClr val="tx1"/>
                </a:solidFill>
              </a:rPr>
              <a:t>Related instruction outline (144 hours per 2,000 OJT hours)</a:t>
            </a:r>
          </a:p>
          <a:p>
            <a:endParaRPr lang="en-US" dirty="0"/>
          </a:p>
        </p:txBody>
      </p:sp>
      <p:sp>
        <p:nvSpPr>
          <p:cNvPr id="7" name="Slide Number Placeholder 5">
            <a:extLst>
              <a:ext uri="{FF2B5EF4-FFF2-40B4-BE49-F238E27FC236}">
                <a16:creationId xmlns:a16="http://schemas.microsoft.com/office/drawing/2014/main" id="{BBC97803-BA4C-7229-EC1F-F91107AF0EE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9" name="Picture 8" descr="Close up of checklist">
            <a:extLst>
              <a:ext uri="{FF2B5EF4-FFF2-40B4-BE49-F238E27FC236}">
                <a16:creationId xmlns:a16="http://schemas.microsoft.com/office/drawing/2014/main" id="{C680CD28-B8B3-76F8-1E98-86C589A0702F}"/>
              </a:ext>
            </a:extLst>
          </p:cNvPr>
          <p:cNvPicPr>
            <a:picLocks noChangeAspect="1"/>
          </p:cNvPicPr>
          <p:nvPr/>
        </p:nvPicPr>
        <p:blipFill>
          <a:blip r:embed="rId2"/>
          <a:stretch>
            <a:fillRect/>
          </a:stretch>
        </p:blipFill>
        <p:spPr>
          <a:xfrm>
            <a:off x="7776572" y="2398733"/>
            <a:ext cx="4415428" cy="2943618"/>
          </a:xfrm>
          <a:prstGeom prst="rect">
            <a:avLst/>
          </a:prstGeom>
          <a:ln>
            <a:noFill/>
          </a:ln>
          <a:effectLst>
            <a:softEdge rad="112500"/>
          </a:effectLst>
        </p:spPr>
      </p:pic>
    </p:spTree>
    <p:extLst>
      <p:ext uri="{BB962C8B-B14F-4D97-AF65-F5344CB8AC3E}">
        <p14:creationId xmlns:p14="http://schemas.microsoft.com/office/powerpoint/2010/main" val="397538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EB99-0AAA-4319-A707-7D603E97CF6D}"/>
              </a:ext>
            </a:extLst>
          </p:cNvPr>
          <p:cNvSpPr>
            <a:spLocks noGrp="1"/>
          </p:cNvSpPr>
          <p:nvPr>
            <p:ph type="title"/>
          </p:nvPr>
        </p:nvSpPr>
        <p:spPr>
          <a:xfrm>
            <a:off x="838197" y="560739"/>
            <a:ext cx="10515600" cy="1325563"/>
          </a:xfrm>
        </p:spPr>
        <p:txBody>
          <a:bodyPr>
            <a:noAutofit/>
          </a:bodyPr>
          <a:lstStyle/>
          <a:p>
            <a:pPr defTabSz="914400"/>
            <a:r>
              <a:rPr lang="en-US" dirty="0">
                <a:latin typeface="Montserrat" panose="02000505000000020004" pitchFamily="2" charset="77"/>
              </a:rPr>
              <a:t>Benefits of Apprenticeship – Business Case</a:t>
            </a:r>
          </a:p>
        </p:txBody>
      </p:sp>
      <p:pic>
        <p:nvPicPr>
          <p:cNvPr id="3" name="Graphic 6" descr="Head with gears">
            <a:extLst>
              <a:ext uri="{FF2B5EF4-FFF2-40B4-BE49-F238E27FC236}">
                <a16:creationId xmlns:a16="http://schemas.microsoft.com/office/drawing/2014/main" id="{9A45EB0B-2C4D-428A-996B-57638BA38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9815" y="1802007"/>
            <a:ext cx="891047" cy="891047"/>
          </a:xfrm>
          <a:prstGeom prst="rect">
            <a:avLst/>
          </a:prstGeom>
        </p:spPr>
      </p:pic>
      <p:pic>
        <p:nvPicPr>
          <p:cNvPr id="5" name="Picture 5" descr="Bar graph with upward trend">
            <a:extLst>
              <a:ext uri="{FF2B5EF4-FFF2-40B4-BE49-F238E27FC236}">
                <a16:creationId xmlns:a16="http://schemas.microsoft.com/office/drawing/2014/main" id="{E858DF9B-D9E3-492E-BDFF-4EE8BCC3A8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0476" y="1802007"/>
            <a:ext cx="891047" cy="891047"/>
          </a:xfrm>
          <a:prstGeom prst="rect">
            <a:avLst/>
          </a:prstGeom>
        </p:spPr>
      </p:pic>
      <p:pic>
        <p:nvPicPr>
          <p:cNvPr id="6" name="Picture 6" descr="Money">
            <a:extLst>
              <a:ext uri="{FF2B5EF4-FFF2-40B4-BE49-F238E27FC236}">
                <a16:creationId xmlns:a16="http://schemas.microsoft.com/office/drawing/2014/main" id="{ADA9E0C1-637F-4CBD-906A-EF02A386FF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0184" y="1743731"/>
            <a:ext cx="891047" cy="891047"/>
          </a:xfrm>
          <a:prstGeom prst="rect">
            <a:avLst/>
          </a:prstGeom>
        </p:spPr>
      </p:pic>
      <p:sp>
        <p:nvSpPr>
          <p:cNvPr id="11" name="TextBox 10">
            <a:extLst>
              <a:ext uri="{FF2B5EF4-FFF2-40B4-BE49-F238E27FC236}">
                <a16:creationId xmlns:a16="http://schemas.microsoft.com/office/drawing/2014/main" id="{31CBC182-9BF4-4AD5-B564-868EE5D322F9}"/>
              </a:ext>
            </a:extLst>
          </p:cNvPr>
          <p:cNvSpPr txBox="1"/>
          <p:nvPr/>
        </p:nvSpPr>
        <p:spPr>
          <a:xfrm>
            <a:off x="692159" y="2634779"/>
            <a:ext cx="2823562" cy="901312"/>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Skilled Workforce</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Recruit and develop a highly-skilled workforce</a:t>
            </a:r>
            <a:endParaRPr kumimoji="0" lang="en-US" sz="1640" b="1"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endParaRPr>
          </a:p>
        </p:txBody>
      </p:sp>
      <p:sp>
        <p:nvSpPr>
          <p:cNvPr id="14" name="TextBox 13">
            <a:extLst>
              <a:ext uri="{FF2B5EF4-FFF2-40B4-BE49-F238E27FC236}">
                <a16:creationId xmlns:a16="http://schemas.microsoft.com/office/drawing/2014/main" id="{B7C7DF5E-8372-497A-87BF-45924DDE42C3}"/>
              </a:ext>
            </a:extLst>
          </p:cNvPr>
          <p:cNvSpPr txBox="1"/>
          <p:nvPr/>
        </p:nvSpPr>
        <p:spPr>
          <a:xfrm>
            <a:off x="4427825" y="2624412"/>
            <a:ext cx="3177736"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Improved Productivity</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Improve profitability and positive impact to your bottom line</a:t>
            </a:r>
          </a:p>
        </p:txBody>
      </p:sp>
      <p:sp>
        <p:nvSpPr>
          <p:cNvPr id="15" name="TextBox 14">
            <a:extLst>
              <a:ext uri="{FF2B5EF4-FFF2-40B4-BE49-F238E27FC236}">
                <a16:creationId xmlns:a16="http://schemas.microsoft.com/office/drawing/2014/main" id="{205598FE-A12C-4697-BAFB-89066D3DA558}"/>
              </a:ext>
            </a:extLst>
          </p:cNvPr>
          <p:cNvSpPr txBox="1"/>
          <p:nvPr/>
        </p:nvSpPr>
        <p:spPr>
          <a:xfrm>
            <a:off x="8460591" y="2634778"/>
            <a:ext cx="2890239"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a:ln>
                  <a:noFill/>
                </a:ln>
                <a:effectLst/>
                <a:uLnTx/>
                <a:uFillTx/>
                <a:latin typeface="Montserrat" panose="00000500000000000000" pitchFamily="2" charset="0"/>
                <a:ea typeface="Roboto Light" panose="020B0604020202020204" charset="0"/>
              </a:rPr>
              <a:t>Reduced Turnover</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a:ln>
                  <a:noFill/>
                </a:ln>
                <a:effectLst/>
                <a:uLnTx/>
                <a:uFillTx/>
                <a:latin typeface="Montserrat" panose="00000500000000000000" pitchFamily="2" charset="0"/>
                <a:ea typeface="Roboto Light" panose="020B0604020202020204" charset="0"/>
                <a:cs typeface="Calibri"/>
              </a:rPr>
              <a:t>Minimize cost with reduced turnover and liability</a:t>
            </a:r>
          </a:p>
        </p:txBody>
      </p:sp>
      <p:pic>
        <p:nvPicPr>
          <p:cNvPr id="8" name="Picture 8" descr="Clipboard Mixed">
            <a:extLst>
              <a:ext uri="{FF2B5EF4-FFF2-40B4-BE49-F238E27FC236}">
                <a16:creationId xmlns:a16="http://schemas.microsoft.com/office/drawing/2014/main" id="{464BD31F-606D-44E7-9500-FF7585D681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01352" y="3845768"/>
            <a:ext cx="1003339" cy="1003339"/>
          </a:xfrm>
          <a:prstGeom prst="rect">
            <a:avLst/>
          </a:prstGeom>
        </p:spPr>
      </p:pic>
      <p:pic>
        <p:nvPicPr>
          <p:cNvPr id="9" name="Picture 9" descr="Employee badge">
            <a:extLst>
              <a:ext uri="{FF2B5EF4-FFF2-40B4-BE49-F238E27FC236}">
                <a16:creationId xmlns:a16="http://schemas.microsoft.com/office/drawing/2014/main" id="{258A5330-CA56-4F3E-A396-45E5F3573D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32272" y="3845768"/>
            <a:ext cx="1003339" cy="1003339"/>
          </a:xfrm>
          <a:prstGeom prst="rect">
            <a:avLst/>
          </a:prstGeom>
        </p:spPr>
      </p:pic>
      <p:sp>
        <p:nvSpPr>
          <p:cNvPr id="16" name="TextBox 15">
            <a:extLst>
              <a:ext uri="{FF2B5EF4-FFF2-40B4-BE49-F238E27FC236}">
                <a16:creationId xmlns:a16="http://schemas.microsoft.com/office/drawing/2014/main" id="{7549E02A-3CD0-4AA4-A37E-E78F0C65F7BE}"/>
              </a:ext>
            </a:extLst>
          </p:cNvPr>
          <p:cNvSpPr txBox="1"/>
          <p:nvPr/>
        </p:nvSpPr>
        <p:spPr>
          <a:xfrm>
            <a:off x="2255758" y="4780466"/>
            <a:ext cx="3417087"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a:ln>
                  <a:noFill/>
                </a:ln>
                <a:effectLst/>
                <a:uLnTx/>
                <a:uFillTx/>
                <a:latin typeface="Montserrat" panose="00000500000000000000" pitchFamily="2" charset="0"/>
                <a:ea typeface="Roboto Light" panose="020B0604020202020204" charset="0"/>
              </a:rPr>
              <a:t>Customizable Training</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a:ln>
                  <a:noFill/>
                </a:ln>
                <a:effectLst/>
                <a:uLnTx/>
                <a:uFillTx/>
                <a:latin typeface="Montserrat" panose="00000500000000000000" pitchFamily="2" charset="0"/>
                <a:ea typeface="Roboto Light" panose="020B0604020202020204" charset="0"/>
                <a:cs typeface="Calibri"/>
              </a:rPr>
              <a:t>Create flexible training options that ensure workers develop the right skills</a:t>
            </a:r>
          </a:p>
        </p:txBody>
      </p:sp>
      <p:sp>
        <p:nvSpPr>
          <p:cNvPr id="17" name="TextBox 16">
            <a:extLst>
              <a:ext uri="{FF2B5EF4-FFF2-40B4-BE49-F238E27FC236}">
                <a16:creationId xmlns:a16="http://schemas.microsoft.com/office/drawing/2014/main" id="{9657FC24-FCEA-457A-97BA-FA086F5E7A88}"/>
              </a:ext>
            </a:extLst>
          </p:cNvPr>
          <p:cNvSpPr txBox="1"/>
          <p:nvPr/>
        </p:nvSpPr>
        <p:spPr>
          <a:xfrm>
            <a:off x="6151902" y="4818523"/>
            <a:ext cx="3564081"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a:ln>
                  <a:noFill/>
                </a:ln>
                <a:effectLst/>
                <a:uLnTx/>
                <a:uFillTx/>
                <a:latin typeface="Montserrat" panose="00000500000000000000" pitchFamily="2" charset="0"/>
                <a:ea typeface="Roboto Light" panose="020B0604020202020204" charset="0"/>
              </a:rPr>
              <a:t>Retain Workers</a:t>
            </a:r>
            <a:endParaRPr kumimoji="0" lang="en-US" sz="1874" b="0" i="0" u="none" strike="noStrike" kern="1200" cap="none" spc="0" normalizeH="0" baseline="0" noProof="0">
              <a:ln>
                <a:noFill/>
              </a:ln>
              <a:effectLst/>
              <a:uLnTx/>
              <a:uFillTx/>
              <a:latin typeface="Montserrat" panose="00000500000000000000" pitchFamily="2" charset="0"/>
              <a:ea typeface="Roboto Light" panose="020B0604020202020204" charset="0"/>
            </a:endParaRP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a:ln>
                  <a:noFill/>
                </a:ln>
                <a:effectLst/>
                <a:uLnTx/>
                <a:uFillTx/>
                <a:latin typeface="Montserrat" panose="00000500000000000000" pitchFamily="2" charset="0"/>
                <a:ea typeface="Roboto Light" panose="020B0604020202020204" charset="0"/>
                <a:cs typeface="Calibri"/>
              </a:rPr>
              <a:t>94% of apprentices continue employment after completing an apprenticeship</a:t>
            </a:r>
          </a:p>
        </p:txBody>
      </p:sp>
      <p:sp>
        <p:nvSpPr>
          <p:cNvPr id="12" name="Slide Number Placeholder 5">
            <a:extLst>
              <a:ext uri="{FF2B5EF4-FFF2-40B4-BE49-F238E27FC236}">
                <a16:creationId xmlns:a16="http://schemas.microsoft.com/office/drawing/2014/main" id="{2BE3A243-0BB1-58CE-2591-29B29716099A}"/>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29203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a:t>RA and WIOA Business Services</a:t>
            </a:r>
          </a:p>
        </p:txBody>
      </p:sp>
      <p:sp>
        <p:nvSpPr>
          <p:cNvPr id="5" name="Content Placeholder 4">
            <a:extLst>
              <a:ext uri="{FF2B5EF4-FFF2-40B4-BE49-F238E27FC236}">
                <a16:creationId xmlns:a16="http://schemas.microsoft.com/office/drawing/2014/main" id="{CE0AE7A6-9EBF-F4D3-871D-C545D170C465}"/>
              </a:ext>
            </a:extLst>
          </p:cNvPr>
          <p:cNvSpPr>
            <a:spLocks noGrp="1"/>
          </p:cNvSpPr>
          <p:nvPr>
            <p:ph idx="1"/>
          </p:nvPr>
        </p:nvSpPr>
        <p:spPr>
          <a:xfrm>
            <a:off x="978877" y="2264916"/>
            <a:ext cx="2479432" cy="2645287"/>
          </a:xfrm>
          <a:ln w="76200">
            <a:solidFill>
              <a:srgbClr val="009296"/>
            </a:solidFill>
          </a:ln>
        </p:spPr>
        <p:txBody>
          <a:bodyPr>
            <a:normAutofit/>
          </a:bodyPr>
          <a:lstStyle/>
          <a:p>
            <a:pPr marL="0" indent="0" algn="ctr">
              <a:buNone/>
            </a:pPr>
            <a:r>
              <a:rPr lang="en-US" sz="2300" i="1" baseline="0">
                <a:solidFill>
                  <a:schemeClr val="tx1"/>
                </a:solidFill>
              </a:rPr>
              <a:t>Apprenticeship is an important option for business partners receiving WIOA services.</a:t>
            </a:r>
          </a:p>
        </p:txBody>
      </p:sp>
      <p:sp>
        <p:nvSpPr>
          <p:cNvPr id="7" name="Text Placeholder 6">
            <a:extLst>
              <a:ext uri="{FF2B5EF4-FFF2-40B4-BE49-F238E27FC236}">
                <a16:creationId xmlns:a16="http://schemas.microsoft.com/office/drawing/2014/main" id="{082A6CE8-CA91-425C-3EF9-D4674B54DFDF}"/>
              </a:ext>
            </a:extLst>
          </p:cNvPr>
          <p:cNvSpPr>
            <a:spLocks noGrp="1"/>
          </p:cNvSpPr>
          <p:nvPr>
            <p:ph type="body" sz="quarter" idx="14"/>
          </p:nvPr>
        </p:nvSpPr>
        <p:spPr>
          <a:xfrm>
            <a:off x="3888332" y="1836038"/>
            <a:ext cx="7825155" cy="4546322"/>
          </a:xfrm>
        </p:spPr>
        <p:txBody>
          <a:bodyPr>
            <a:normAutofit lnSpcReduction="10000"/>
          </a:bodyPr>
          <a:lstStyle/>
          <a:p>
            <a:r>
              <a:rPr lang="en-US">
                <a:solidFill>
                  <a:schemeClr val="tx1"/>
                </a:solidFill>
              </a:rPr>
              <a:t>BSRs are ideally situated to help companies understand all their options, including Registered Apprenticeship</a:t>
            </a:r>
          </a:p>
          <a:p>
            <a:r>
              <a:rPr lang="en-US">
                <a:solidFill>
                  <a:schemeClr val="tx1"/>
                </a:solidFill>
              </a:rPr>
              <a:t>Companies partnering on WIOA services will likely be interested in apprenticeship as an important option</a:t>
            </a:r>
          </a:p>
          <a:p>
            <a:r>
              <a:rPr lang="en-US">
                <a:solidFill>
                  <a:schemeClr val="tx1"/>
                </a:solidFill>
              </a:rPr>
              <a:t>Employer partners are looking to minimize the number of different contacts, meetings, and reports </a:t>
            </a:r>
          </a:p>
          <a:p>
            <a:r>
              <a:rPr lang="en-US">
                <a:solidFill>
                  <a:schemeClr val="tx1"/>
                </a:solidFill>
              </a:rPr>
              <a:t>Workforce and apprenticeship systems can benefit each other</a:t>
            </a:r>
          </a:p>
          <a:p>
            <a:endParaRPr lang="en-US"/>
          </a:p>
          <a:p>
            <a:endParaRPr lang="en-US"/>
          </a:p>
        </p:txBody>
      </p:sp>
      <p:sp>
        <p:nvSpPr>
          <p:cNvPr id="9" name="Slide Number Placeholder 5">
            <a:extLst>
              <a:ext uri="{FF2B5EF4-FFF2-40B4-BE49-F238E27FC236}">
                <a16:creationId xmlns:a16="http://schemas.microsoft.com/office/drawing/2014/main" id="{73EA6BB8-E79A-7075-7A34-7E761ACD9A3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7115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a:solidFill>
                  <a:schemeClr val="bg1"/>
                </a:solidFill>
              </a:rPr>
              <a:t>Presenters</a:t>
            </a:r>
          </a:p>
        </p:txBody>
      </p:sp>
      <p:pic>
        <p:nvPicPr>
          <p:cNvPr id="8" name="Picture 7" descr="Haylie Schuster">
            <a:extLst>
              <a:ext uri="{FF2B5EF4-FFF2-40B4-BE49-F238E27FC236}">
                <a16:creationId xmlns:a16="http://schemas.microsoft.com/office/drawing/2014/main" id="{76195C6C-1592-5303-1A7F-055C1C2B90F2}"/>
              </a:ext>
            </a:extLst>
          </p:cNvPr>
          <p:cNvPicPr>
            <a:picLocks noChangeAspect="1"/>
          </p:cNvPicPr>
          <p:nvPr/>
        </p:nvPicPr>
        <p:blipFill>
          <a:blip r:embed="rId3"/>
          <a:srcRect l="2524" r="2524"/>
          <a:stretch/>
        </p:blipFill>
        <p:spPr>
          <a:xfrm>
            <a:off x="1400343" y="1687423"/>
            <a:ext cx="1752432" cy="1822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 Placeholder 13">
            <a:extLst>
              <a:ext uri="{FF2B5EF4-FFF2-40B4-BE49-F238E27FC236}">
                <a16:creationId xmlns:a16="http://schemas.microsoft.com/office/drawing/2014/main" id="{66023055-7185-48CF-43CC-EFA8B5B70D5E}"/>
              </a:ext>
            </a:extLst>
          </p:cNvPr>
          <p:cNvSpPr>
            <a:spLocks noGrp="1"/>
          </p:cNvSpPr>
          <p:nvPr>
            <p:ph type="body" sz="quarter" idx="17"/>
          </p:nvPr>
        </p:nvSpPr>
        <p:spPr>
          <a:xfrm>
            <a:off x="838200" y="3897564"/>
            <a:ext cx="2689396" cy="442322"/>
          </a:xfrm>
        </p:spPr>
        <p:txBody>
          <a:bodyPr>
            <a:normAutofit fontScale="55000" lnSpcReduction="20000"/>
          </a:bodyPr>
          <a:lstStyle/>
          <a:p>
            <a:pPr lvl="0">
              <a:lnSpc>
                <a:spcPct val="100000"/>
              </a:lnSpc>
              <a:spcBef>
                <a:spcPts val="0"/>
              </a:spcBef>
            </a:pPr>
            <a:r>
              <a:rPr lang="en-US" sz="4000" dirty="0">
                <a:solidFill>
                  <a:srgbClr val="0D274D"/>
                </a:solidFill>
                <a:latin typeface="Montserrat" panose="00000500000000000000" pitchFamily="2" charset="0"/>
              </a:rPr>
              <a:t>Haylie Schuster</a:t>
            </a:r>
            <a:endParaRPr lang="pl-PL" sz="4000" dirty="0">
              <a:solidFill>
                <a:srgbClr val="0D274D"/>
              </a:solidFill>
              <a:latin typeface="Montserrat" panose="00000500000000000000" pitchFamily="2" charset="0"/>
            </a:endParaRPr>
          </a:p>
          <a:p>
            <a:endParaRPr lang="en-US" dirty="0"/>
          </a:p>
        </p:txBody>
      </p:sp>
      <p:sp>
        <p:nvSpPr>
          <p:cNvPr id="18" name="Text Placeholder 17">
            <a:extLst>
              <a:ext uri="{FF2B5EF4-FFF2-40B4-BE49-F238E27FC236}">
                <a16:creationId xmlns:a16="http://schemas.microsoft.com/office/drawing/2014/main" id="{75C7F280-03A8-3489-3D22-3748398C6A88}"/>
              </a:ext>
            </a:extLst>
          </p:cNvPr>
          <p:cNvSpPr>
            <a:spLocks noGrp="1"/>
          </p:cNvSpPr>
          <p:nvPr>
            <p:ph type="body" sz="quarter" idx="21"/>
          </p:nvPr>
        </p:nvSpPr>
        <p:spPr>
          <a:xfrm>
            <a:off x="590059" y="4305013"/>
            <a:ext cx="2973156" cy="1439998"/>
          </a:xfrm>
        </p:spPr>
        <p:txBody>
          <a:bodyPr>
            <a:normAutofit fontScale="70000" lnSpcReduction="20000"/>
          </a:bodyPr>
          <a:lstStyle/>
          <a:p>
            <a:pPr lvl="0">
              <a:lnSpc>
                <a:spcPct val="150000"/>
              </a:lnSpc>
              <a:spcBef>
                <a:spcPts val="0"/>
              </a:spcBef>
            </a:pPr>
            <a:r>
              <a:rPr lang="en-US" sz="3000" dirty="0">
                <a:solidFill>
                  <a:srgbClr val="0D274D"/>
                </a:solidFill>
                <a:latin typeface="Montserrat"/>
                <a:ea typeface="Roboto"/>
              </a:rPr>
              <a:t>Engagement Manager</a:t>
            </a:r>
            <a:br>
              <a:rPr lang="en-US" sz="3000" dirty="0">
                <a:solidFill>
                  <a:srgbClr val="0D274D"/>
                </a:solidFill>
                <a:latin typeface="Montserrat"/>
                <a:ea typeface="Roboto"/>
              </a:rPr>
            </a:br>
            <a:r>
              <a:rPr lang="en-US" sz="3000" dirty="0">
                <a:solidFill>
                  <a:srgbClr val="0D274D"/>
                </a:solidFill>
                <a:latin typeface="Montserrat"/>
                <a:ea typeface="Roboto"/>
              </a:rPr>
              <a:t>Safal Partners</a:t>
            </a:r>
            <a:endParaRPr lang="pl-PL" sz="3000" dirty="0">
              <a:solidFill>
                <a:srgbClr val="0D274D"/>
              </a:solidFill>
              <a:latin typeface="Montserrat"/>
              <a:ea typeface="Roboto"/>
            </a:endParaRPr>
          </a:p>
          <a:p>
            <a:endParaRPr lang="en-US" dirty="0"/>
          </a:p>
        </p:txBody>
      </p:sp>
      <p:pic>
        <p:nvPicPr>
          <p:cNvPr id="28" name="Picture 27" descr="Melissa Aguilar-Southard">
            <a:extLst>
              <a:ext uri="{FF2B5EF4-FFF2-40B4-BE49-F238E27FC236}">
                <a16:creationId xmlns:a16="http://schemas.microsoft.com/office/drawing/2014/main" id="{AD59ED7D-5EEE-0288-4097-1133B4493E43}"/>
              </a:ext>
            </a:extLst>
          </p:cNvPr>
          <p:cNvPicPr>
            <a:picLocks noChangeAspect="1"/>
          </p:cNvPicPr>
          <p:nvPr/>
        </p:nvPicPr>
        <p:blipFill>
          <a:blip r:embed="rId4"/>
          <a:srcRect l="3314" r="3314"/>
          <a:stretch/>
        </p:blipFill>
        <p:spPr>
          <a:xfrm>
            <a:off x="5481188" y="1687423"/>
            <a:ext cx="1752430" cy="1908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 Placeholder 14">
            <a:extLst>
              <a:ext uri="{FF2B5EF4-FFF2-40B4-BE49-F238E27FC236}">
                <a16:creationId xmlns:a16="http://schemas.microsoft.com/office/drawing/2014/main" id="{D0FE3A7F-B3AA-50A6-C3D7-0EC85A6D6E26}"/>
              </a:ext>
            </a:extLst>
          </p:cNvPr>
          <p:cNvSpPr>
            <a:spLocks noGrp="1"/>
          </p:cNvSpPr>
          <p:nvPr>
            <p:ph type="body" sz="quarter" idx="18"/>
          </p:nvPr>
        </p:nvSpPr>
        <p:spPr>
          <a:xfrm>
            <a:off x="5125484" y="3897564"/>
            <a:ext cx="2419350" cy="563563"/>
          </a:xfrm>
        </p:spPr>
        <p:txBody>
          <a:bodyPr>
            <a:normAutofit fontScale="70000" lnSpcReduction="20000"/>
          </a:bodyPr>
          <a:lstStyle/>
          <a:p>
            <a:r>
              <a:rPr lang="en-US" dirty="0">
                <a:solidFill>
                  <a:srgbClr val="0D274D"/>
                </a:solidFill>
                <a:latin typeface="Montserrat"/>
              </a:rPr>
              <a:t>Melissa Aguilar-Southard</a:t>
            </a:r>
            <a:endParaRPr lang="pl-PL" dirty="0">
              <a:solidFill>
                <a:srgbClr val="0D274D"/>
              </a:solidFill>
              <a:latin typeface="Montserrat" panose="00000500000000000000" pitchFamily="2" charset="0"/>
            </a:endParaRPr>
          </a:p>
          <a:p>
            <a:endParaRPr lang="en-US" dirty="0"/>
          </a:p>
        </p:txBody>
      </p:sp>
      <p:sp>
        <p:nvSpPr>
          <p:cNvPr id="19" name="Text Placeholder 18">
            <a:extLst>
              <a:ext uri="{FF2B5EF4-FFF2-40B4-BE49-F238E27FC236}">
                <a16:creationId xmlns:a16="http://schemas.microsoft.com/office/drawing/2014/main" id="{58E62B06-5C23-3619-7ACE-D69CAABF6B86}"/>
              </a:ext>
            </a:extLst>
          </p:cNvPr>
          <p:cNvSpPr>
            <a:spLocks noGrp="1"/>
          </p:cNvSpPr>
          <p:nvPr>
            <p:ph type="body" sz="quarter" idx="22"/>
          </p:nvPr>
        </p:nvSpPr>
        <p:spPr>
          <a:xfrm>
            <a:off x="4640486" y="4305013"/>
            <a:ext cx="3389345" cy="1654286"/>
          </a:xfrm>
        </p:spPr>
        <p:txBody>
          <a:bodyPr>
            <a:normAutofit/>
          </a:bodyPr>
          <a:lstStyle/>
          <a:p>
            <a:pPr>
              <a:lnSpc>
                <a:spcPct val="150000"/>
              </a:lnSpc>
            </a:pPr>
            <a:r>
              <a:rPr lang="en-US" sz="2100" dirty="0">
                <a:solidFill>
                  <a:srgbClr val="0D274D"/>
                </a:solidFill>
                <a:latin typeface="Montserrat"/>
                <a:ea typeface="Roboto"/>
              </a:rPr>
              <a:t>Subject Matter Expert</a:t>
            </a:r>
          </a:p>
          <a:p>
            <a:pPr>
              <a:lnSpc>
                <a:spcPct val="150000"/>
              </a:lnSpc>
            </a:pPr>
            <a:r>
              <a:rPr lang="en-US" sz="2100" dirty="0">
                <a:solidFill>
                  <a:srgbClr val="0D274D"/>
                </a:solidFill>
                <a:latin typeface="Montserrat"/>
                <a:ea typeface="Roboto"/>
              </a:rPr>
              <a:t>Safal Partners</a:t>
            </a:r>
            <a:endParaRPr lang="pl-PL" sz="2100" dirty="0">
              <a:solidFill>
                <a:srgbClr val="0D274D"/>
              </a:solidFill>
              <a:latin typeface="Montserrat"/>
              <a:ea typeface="Roboto"/>
            </a:endParaRPr>
          </a:p>
          <a:p>
            <a:endParaRPr lang="en-US" dirty="0"/>
          </a:p>
        </p:txBody>
      </p:sp>
      <p:pic>
        <p:nvPicPr>
          <p:cNvPr id="7" name="Picture 6" descr="Angela Baker">
            <a:extLst>
              <a:ext uri="{FF2B5EF4-FFF2-40B4-BE49-F238E27FC236}">
                <a16:creationId xmlns:a16="http://schemas.microsoft.com/office/drawing/2014/main" id="{992739FA-EDB7-7664-35C9-84FA53BF517F}"/>
              </a:ext>
            </a:extLst>
          </p:cNvPr>
          <p:cNvPicPr>
            <a:picLocks noChangeAspect="1"/>
          </p:cNvPicPr>
          <p:nvPr/>
        </p:nvPicPr>
        <p:blipFill>
          <a:blip r:embed="rId5"/>
          <a:srcRect l="5601" r="5601"/>
          <a:stretch/>
        </p:blipFill>
        <p:spPr>
          <a:xfrm>
            <a:off x="9562031" y="1687423"/>
            <a:ext cx="1752430" cy="1822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 Placeholder 15">
            <a:extLst>
              <a:ext uri="{FF2B5EF4-FFF2-40B4-BE49-F238E27FC236}">
                <a16:creationId xmlns:a16="http://schemas.microsoft.com/office/drawing/2014/main" id="{E6E6622F-F6BF-93A5-2AC4-CC530472846C}"/>
              </a:ext>
            </a:extLst>
          </p:cNvPr>
          <p:cNvSpPr>
            <a:spLocks noGrp="1"/>
          </p:cNvSpPr>
          <p:nvPr>
            <p:ph type="body" sz="quarter" idx="19"/>
          </p:nvPr>
        </p:nvSpPr>
        <p:spPr>
          <a:xfrm>
            <a:off x="9126370" y="3897564"/>
            <a:ext cx="2313753" cy="563563"/>
          </a:xfrm>
        </p:spPr>
        <p:txBody>
          <a:bodyPr>
            <a:normAutofit fontScale="92500"/>
          </a:bodyPr>
          <a:lstStyle/>
          <a:p>
            <a:r>
              <a:rPr lang="en-US" sz="2300" dirty="0">
                <a:solidFill>
                  <a:srgbClr val="0D274D"/>
                </a:solidFill>
                <a:latin typeface="Montserrat" panose="00000500000000000000" pitchFamily="2" charset="0"/>
              </a:rPr>
              <a:t>Angela</a:t>
            </a:r>
            <a:r>
              <a:rPr lang="en-US" sz="2500" dirty="0">
                <a:solidFill>
                  <a:srgbClr val="0D274D"/>
                </a:solidFill>
                <a:latin typeface="Montserrat" panose="00000500000000000000" pitchFamily="2" charset="0"/>
              </a:rPr>
              <a:t> Baker</a:t>
            </a:r>
            <a:endParaRPr lang="pl-PL" sz="2500" dirty="0">
              <a:solidFill>
                <a:srgbClr val="0D274D"/>
              </a:solidFill>
              <a:latin typeface="Montserrat" panose="00000500000000000000" pitchFamily="2" charset="0"/>
            </a:endParaRPr>
          </a:p>
          <a:p>
            <a:endParaRPr lang="en-US" dirty="0"/>
          </a:p>
        </p:txBody>
      </p:sp>
      <p:sp>
        <p:nvSpPr>
          <p:cNvPr id="20" name="Text Placeholder 19">
            <a:extLst>
              <a:ext uri="{FF2B5EF4-FFF2-40B4-BE49-F238E27FC236}">
                <a16:creationId xmlns:a16="http://schemas.microsoft.com/office/drawing/2014/main" id="{DE482E95-FE39-DFD5-CE32-61FD988C4EB0}"/>
              </a:ext>
            </a:extLst>
          </p:cNvPr>
          <p:cNvSpPr>
            <a:spLocks noGrp="1"/>
          </p:cNvSpPr>
          <p:nvPr>
            <p:ph type="body" sz="quarter" idx="23"/>
          </p:nvPr>
        </p:nvSpPr>
        <p:spPr>
          <a:xfrm>
            <a:off x="8710346" y="4305013"/>
            <a:ext cx="2973154" cy="1439998"/>
          </a:xfrm>
        </p:spPr>
        <p:txBody>
          <a:bodyPr/>
          <a:lstStyle/>
          <a:p>
            <a:pPr>
              <a:lnSpc>
                <a:spcPct val="150000"/>
              </a:lnSpc>
            </a:pPr>
            <a:r>
              <a:rPr lang="en-US" sz="2100">
                <a:solidFill>
                  <a:srgbClr val="0D274D"/>
                </a:solidFill>
                <a:latin typeface="Montserrat"/>
                <a:ea typeface="Roboto"/>
              </a:rPr>
              <a:t>Director</a:t>
            </a:r>
          </a:p>
          <a:p>
            <a:pPr>
              <a:lnSpc>
                <a:spcPct val="150000"/>
              </a:lnSpc>
            </a:pPr>
            <a:r>
              <a:rPr lang="en-US" sz="2100">
                <a:solidFill>
                  <a:srgbClr val="0D274D"/>
                </a:solidFill>
                <a:latin typeface="Montserrat"/>
                <a:ea typeface="Roboto"/>
              </a:rPr>
              <a:t>Safal Partners</a:t>
            </a:r>
          </a:p>
          <a:p>
            <a:endParaRPr lang="en-US"/>
          </a:p>
        </p:txBody>
      </p:sp>
      <p:sp>
        <p:nvSpPr>
          <p:cNvPr id="5" name="Slide Number Placeholder 5">
            <a:extLst>
              <a:ext uri="{FF2B5EF4-FFF2-40B4-BE49-F238E27FC236}">
                <a16:creationId xmlns:a16="http://schemas.microsoft.com/office/drawing/2014/main" id="{D99A3010-1B50-056D-7563-459D8B5A1D7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a:xfrm>
            <a:off x="838200" y="531377"/>
            <a:ext cx="10515600" cy="1325563"/>
          </a:xfrm>
        </p:spPr>
        <p:txBody>
          <a:bodyPr>
            <a:normAutofit/>
          </a:bodyPr>
          <a:lstStyle/>
          <a:p>
            <a:r>
              <a:rPr lang="en-US"/>
              <a:t>Recent RA System Initiatives  and Funding Opportunities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sz="half" idx="1"/>
          </p:nvPr>
        </p:nvSpPr>
        <p:spPr>
          <a:xfrm>
            <a:off x="651164" y="1978025"/>
            <a:ext cx="7384284" cy="4076411"/>
          </a:xfrm>
        </p:spPr>
        <p:txBody>
          <a:bodyPr>
            <a:normAutofit fontScale="92500" lnSpcReduction="20000"/>
          </a:bodyPr>
          <a:lstStyle/>
          <a:p>
            <a:pPr>
              <a:lnSpc>
                <a:spcPct val="120000"/>
              </a:lnSpc>
              <a:spcBef>
                <a:spcPts val="600"/>
              </a:spcBef>
            </a:pPr>
            <a:r>
              <a:rPr lang="en-US" b="0" i="0" u="none" dirty="0">
                <a:solidFill>
                  <a:schemeClr val="tx1"/>
                </a:solidFill>
              </a:rPr>
              <a:t>TEN 23-23: Quality Pre-Apprenticeship Programs</a:t>
            </a:r>
          </a:p>
          <a:p>
            <a:pPr>
              <a:lnSpc>
                <a:spcPct val="120000"/>
              </a:lnSpc>
              <a:spcBef>
                <a:spcPts val="600"/>
              </a:spcBef>
            </a:pPr>
            <a:r>
              <a:rPr lang="en-US" b="0" i="0" u="none" dirty="0">
                <a:solidFill>
                  <a:schemeClr val="tx1"/>
                </a:solidFill>
              </a:rPr>
              <a:t>Notice of proposed rulemaking to enhance the National Apprenticeship System</a:t>
            </a:r>
          </a:p>
          <a:p>
            <a:pPr>
              <a:lnSpc>
                <a:spcPct val="120000"/>
              </a:lnSpc>
              <a:spcBef>
                <a:spcPts val="600"/>
              </a:spcBef>
            </a:pPr>
            <a:r>
              <a:rPr lang="en-US" dirty="0">
                <a:solidFill>
                  <a:schemeClr val="tx1"/>
                </a:solidFill>
              </a:rPr>
              <a:t>Building Pathways to Infrastructure Jobs grant</a:t>
            </a:r>
          </a:p>
          <a:p>
            <a:pPr>
              <a:lnSpc>
                <a:spcPct val="120000"/>
              </a:lnSpc>
              <a:spcBef>
                <a:spcPts val="600"/>
              </a:spcBef>
            </a:pPr>
            <a:r>
              <a:rPr lang="en-US" b="0" dirty="0">
                <a:solidFill>
                  <a:schemeClr val="tx1"/>
                </a:solidFill>
              </a:rPr>
              <a:t>Apprenticeship Building America</a:t>
            </a:r>
          </a:p>
          <a:p>
            <a:pPr>
              <a:lnSpc>
                <a:spcPct val="120000"/>
              </a:lnSpc>
              <a:spcBef>
                <a:spcPts val="600"/>
              </a:spcBef>
            </a:pPr>
            <a:r>
              <a:rPr lang="en-US" dirty="0">
                <a:solidFill>
                  <a:schemeClr val="tx1"/>
                </a:solidFill>
              </a:rPr>
              <a:t>State Apprenticeship Expansion grants</a:t>
            </a:r>
            <a:endParaRPr lang="en-US" b="0" dirty="0">
              <a:solidFill>
                <a:schemeClr val="tx1"/>
              </a:solidFill>
            </a:endParaRPr>
          </a:p>
        </p:txBody>
      </p:sp>
      <p:sp>
        <p:nvSpPr>
          <p:cNvPr id="9" name="Slide Number Placeholder 5">
            <a:extLst>
              <a:ext uri="{FF2B5EF4-FFF2-40B4-BE49-F238E27FC236}">
                <a16:creationId xmlns:a16="http://schemas.microsoft.com/office/drawing/2014/main" id="{10B7F7CA-F5DB-91F2-DBBA-A961903386D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17" name="Picture 16" descr="Engineers with digital tablet and projected plans">
            <a:extLst>
              <a:ext uri="{FF2B5EF4-FFF2-40B4-BE49-F238E27FC236}">
                <a16:creationId xmlns:a16="http://schemas.microsoft.com/office/drawing/2014/main" id="{E4552464-1987-DFBF-CFE5-F192FEF69BEB}"/>
              </a:ext>
            </a:extLst>
          </p:cNvPr>
          <p:cNvPicPr>
            <a:picLocks noChangeAspect="1"/>
          </p:cNvPicPr>
          <p:nvPr/>
        </p:nvPicPr>
        <p:blipFill>
          <a:blip r:embed="rId2"/>
          <a:stretch>
            <a:fillRect/>
          </a:stretch>
        </p:blipFill>
        <p:spPr>
          <a:xfrm>
            <a:off x="8251112" y="2586625"/>
            <a:ext cx="3940888" cy="2630466"/>
          </a:xfrm>
          <a:prstGeom prst="rect">
            <a:avLst/>
          </a:prstGeom>
          <a:ln>
            <a:noFill/>
          </a:ln>
          <a:effectLst>
            <a:softEdge rad="112500"/>
          </a:effectLst>
        </p:spPr>
      </p:pic>
    </p:spTree>
    <p:extLst>
      <p:ext uri="{BB962C8B-B14F-4D97-AF65-F5344CB8AC3E}">
        <p14:creationId xmlns:p14="http://schemas.microsoft.com/office/powerpoint/2010/main" val="3339154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p:txBody>
          <a:bodyPr>
            <a:normAutofit/>
          </a:bodyPr>
          <a:lstStyle/>
          <a:p>
            <a:r>
              <a:rPr lang="en-US" dirty="0"/>
              <a:t>Partners and Resources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idx="1"/>
          </p:nvPr>
        </p:nvSpPr>
        <p:spPr>
          <a:xfrm>
            <a:off x="746759" y="2264916"/>
            <a:ext cx="6065521" cy="2867561"/>
          </a:xfrm>
        </p:spPr>
        <p:txBody>
          <a:bodyPr>
            <a:normAutofit fontScale="92500"/>
          </a:bodyPr>
          <a:lstStyle/>
          <a:p>
            <a:pPr lvl="0"/>
            <a:r>
              <a:rPr lang="en-US" b="0">
                <a:solidFill>
                  <a:schemeClr val="tx1"/>
                </a:solidFill>
              </a:rPr>
              <a:t>Industry Intermediaries for Registered Apprenticeship</a:t>
            </a:r>
          </a:p>
          <a:p>
            <a:pPr lvl="0"/>
            <a:r>
              <a:rPr lang="en-US">
                <a:solidFill>
                  <a:schemeClr val="tx1"/>
                </a:solidFill>
              </a:rPr>
              <a:t>Apprenticeship Ambassadors</a:t>
            </a:r>
          </a:p>
          <a:p>
            <a:pPr lvl="0"/>
            <a:r>
              <a:rPr lang="en-US" b="0">
                <a:solidFill>
                  <a:schemeClr val="tx1"/>
                </a:solidFill>
              </a:rPr>
              <a:t>Apprenticeship Trailblazers</a:t>
            </a:r>
          </a:p>
          <a:p>
            <a:pPr lvl="0"/>
            <a:r>
              <a:rPr lang="en-US">
                <a:solidFill>
                  <a:schemeClr val="tx1"/>
                </a:solidFill>
              </a:rPr>
              <a:t>Youth Apprenticeship Week</a:t>
            </a:r>
          </a:p>
          <a:p>
            <a:pPr lvl="0"/>
            <a:r>
              <a:rPr lang="en-US" b="0">
                <a:solidFill>
                  <a:schemeClr val="tx1"/>
                </a:solidFill>
              </a:rPr>
              <a:t>Advanced Manufacturing Sprint</a:t>
            </a:r>
          </a:p>
          <a:p>
            <a:endParaRPr lang="en-US"/>
          </a:p>
        </p:txBody>
      </p:sp>
      <p:pic>
        <p:nvPicPr>
          <p:cNvPr id="5" name="Picture 4">
            <a:extLst>
              <a:ext uri="{FF2B5EF4-FFF2-40B4-BE49-F238E27FC236}">
                <a16:creationId xmlns:a16="http://schemas.microsoft.com/office/drawing/2014/main" id="{C7256205-1A3D-AF6E-978C-596B31ACFA5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70086" y="2160020"/>
            <a:ext cx="2819545" cy="800141"/>
          </a:xfrm>
          <a:prstGeom prst="rect">
            <a:avLst/>
          </a:prstGeom>
        </p:spPr>
      </p:pic>
      <p:pic>
        <p:nvPicPr>
          <p:cNvPr id="8" name="Picture 7">
            <a:extLst>
              <a:ext uri="{FF2B5EF4-FFF2-40B4-BE49-F238E27FC236}">
                <a16:creationId xmlns:a16="http://schemas.microsoft.com/office/drawing/2014/main" id="{4255026B-4EBE-8864-B031-9B0956241C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01717" y="3159155"/>
            <a:ext cx="2286117" cy="1816193"/>
          </a:xfrm>
          <a:prstGeom prst="rect">
            <a:avLst/>
          </a:prstGeom>
        </p:spPr>
      </p:pic>
      <p:pic>
        <p:nvPicPr>
          <p:cNvPr id="10" name="Picture 9">
            <a:extLst>
              <a:ext uri="{FF2B5EF4-FFF2-40B4-BE49-F238E27FC236}">
                <a16:creationId xmlns:a16="http://schemas.microsoft.com/office/drawing/2014/main" id="{E9EBE2E5-13AA-37CE-9933-B629D73BB4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76855" y="3159155"/>
            <a:ext cx="2895749" cy="1809843"/>
          </a:xfrm>
          <a:prstGeom prst="rect">
            <a:avLst/>
          </a:prstGeom>
        </p:spPr>
      </p:pic>
      <p:sp>
        <p:nvSpPr>
          <p:cNvPr id="6" name="Slide Number Placeholder 5">
            <a:extLst>
              <a:ext uri="{FF2B5EF4-FFF2-40B4-BE49-F238E27FC236}">
                <a16:creationId xmlns:a16="http://schemas.microsoft.com/office/drawing/2014/main" id="{90F77128-EBF2-C1D9-A12C-96469EA4684F}"/>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213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C56A256-08B0-D7AE-310A-61A02FBF4D8F}"/>
              </a:ext>
            </a:extLst>
          </p:cNvPr>
          <p:cNvSpPr>
            <a:spLocks noGrp="1"/>
          </p:cNvSpPr>
          <p:nvPr>
            <p:ph type="title"/>
          </p:nvPr>
        </p:nvSpPr>
        <p:spPr/>
        <p:txBody>
          <a:bodyPr>
            <a:normAutofit/>
          </a:bodyPr>
          <a:lstStyle/>
          <a:p>
            <a:r>
              <a:rPr lang="en-US" dirty="0"/>
              <a:t>APPRENTICESHIP FUNDING</a:t>
            </a:r>
          </a:p>
        </p:txBody>
      </p:sp>
      <p:sp>
        <p:nvSpPr>
          <p:cNvPr id="15" name="Text Placeholder 14">
            <a:extLst>
              <a:ext uri="{FF2B5EF4-FFF2-40B4-BE49-F238E27FC236}">
                <a16:creationId xmlns:a16="http://schemas.microsoft.com/office/drawing/2014/main" id="{CBD07E7B-7855-E5AC-168A-B25C19FEB05D}"/>
              </a:ext>
            </a:extLst>
          </p:cNvPr>
          <p:cNvSpPr>
            <a:spLocks noGrp="1"/>
          </p:cNvSpPr>
          <p:nvPr>
            <p:ph type="body" sz="quarter" idx="14"/>
          </p:nvPr>
        </p:nvSpPr>
        <p:spPr>
          <a:xfrm>
            <a:off x="1148841" y="1548674"/>
            <a:ext cx="5185956" cy="639917"/>
          </a:xfrm>
          <a:solidFill>
            <a:schemeClr val="accent1"/>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ACCESSING RESOURCES</a:t>
            </a:r>
          </a:p>
          <a:p>
            <a:pPr marL="0" indent="0">
              <a:buNone/>
            </a:pPr>
            <a:endParaRPr lang="en-US" dirty="0"/>
          </a:p>
        </p:txBody>
      </p:sp>
      <p:sp>
        <p:nvSpPr>
          <p:cNvPr id="4" name="Picture Placeholder 3">
            <a:extLst>
              <a:ext uri="{FF2B5EF4-FFF2-40B4-BE49-F238E27FC236}">
                <a16:creationId xmlns:a16="http://schemas.microsoft.com/office/drawing/2014/main" id="{3201B6C4-3CBF-9FBB-BC08-B656CB7EDE65}"/>
              </a:ext>
            </a:extLst>
          </p:cNvPr>
          <p:cNvSpPr>
            <a:spLocks noGrp="1"/>
          </p:cNvSpPr>
          <p:nvPr>
            <p:ph type="pic" sz="quarter" idx="13"/>
          </p:nvPr>
        </p:nvSpPr>
        <p:spPr>
          <a:xfrm>
            <a:off x="6990330" y="1540896"/>
            <a:ext cx="4179978" cy="639918"/>
          </a:xfrm>
          <a:solidFill>
            <a:schemeClr val="accent6"/>
          </a:solidFill>
        </p:spPr>
        <p:txBody>
          <a:bodyPr/>
          <a:lstStyle/>
          <a:p>
            <a:pPr marL="0" marR="0" lvl="0" indent="0" algn="l" defTabSz="913607" rtl="0" eaLnBrk="0" fontAlgn="base" latinLnBrk="0" hangingPunct="0">
              <a:lnSpc>
                <a:spcPct val="12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E5E5E"/>
                </a:solidFill>
                <a:effectLst/>
                <a:uLnTx/>
                <a:uFillTx/>
                <a:latin typeface="Arial" panose="020B0604020202020204" pitchFamily="34" charset="0"/>
                <a:ea typeface="+mn-ea"/>
                <a:cs typeface="Arial" panose="020B0604020202020204" pitchFamily="34" charset="0"/>
              </a:rPr>
              <a:t>For more information, check out the </a:t>
            </a:r>
            <a:r>
              <a:rPr kumimoji="0" lang="en-US" sz="1400" b="0" i="1" u="none" strike="noStrike" kern="1200" cap="none" spc="0" normalizeH="0" baseline="0" noProof="0">
                <a:ln>
                  <a:noFill/>
                </a:ln>
                <a:solidFill>
                  <a:srgbClr val="1B0B61"/>
                </a:solidFill>
                <a:effectLst/>
                <a:uLnTx/>
                <a:uFillTx/>
                <a:latin typeface="Arial" panose="020B0604020202020204" pitchFamily="34" charset="0"/>
                <a:ea typeface="+mn-ea"/>
                <a:cs typeface="Arial" panose="020B0604020202020204" pitchFamily="34" charset="0"/>
                <a:hlinkClick r:id="rId4" tooltip="https://www.apprenticeship.gov/sites/default/files/IndFS-RAIndustryInterm-072023-508a.pdf">
                  <a:extLst>
                    <a:ext uri="{A12FA001-AC4F-418D-AE19-62706E023703}">
                      <ahyp:hlinkClr xmlns:ahyp="http://schemas.microsoft.com/office/drawing/2018/hyperlinkcolor" val="tx"/>
                    </a:ext>
                  </a:extLst>
                </a:hlinkClick>
              </a:rPr>
              <a:t>Industry Intermediary fact sheet on Apprenticeship.gov</a:t>
            </a:r>
            <a:endParaRPr kumimoji="0" lang="en-US" sz="1400" b="0" i="1" u="none" strike="noStrike" kern="1200" cap="none" spc="0" normalizeH="0" baseline="0" noProof="0" dirty="0">
              <a:ln>
                <a:noFill/>
              </a:ln>
              <a:solidFill>
                <a:srgbClr val="1B0B61"/>
              </a:solidFill>
              <a:effectLst/>
              <a:uLnTx/>
              <a:uFillTx/>
              <a:latin typeface="Arial" panose="020B0604020202020204" pitchFamily="34" charset="0"/>
              <a:ea typeface="+mn-ea"/>
              <a:cs typeface="Arial" panose="020B0604020202020204" pitchFamily="34" charset="0"/>
            </a:endParaRPr>
          </a:p>
          <a:p>
            <a:pPr marL="0" indent="0">
              <a:buNone/>
            </a:pPr>
            <a:endParaRPr lang="en-US" dirty="0"/>
          </a:p>
        </p:txBody>
      </p:sp>
      <p:grpSp>
        <p:nvGrpSpPr>
          <p:cNvPr id="11" name="Group 10">
            <a:extLst>
              <a:ext uri="{FF2B5EF4-FFF2-40B4-BE49-F238E27FC236}">
                <a16:creationId xmlns:a16="http://schemas.microsoft.com/office/drawing/2014/main" id="{7B21AC4E-D8BC-FA91-02FE-64778C74938E}"/>
              </a:ext>
              <a:ext uri="{C183D7F6-B498-43B3-948B-1728B52AA6E4}">
                <adec:decorative xmlns:adec="http://schemas.microsoft.com/office/drawing/2017/decorative" val="1"/>
              </a:ext>
            </a:extLst>
          </p:cNvPr>
          <p:cNvGrpSpPr/>
          <p:nvPr/>
        </p:nvGrpSpPr>
        <p:grpSpPr>
          <a:xfrm rot="548682">
            <a:off x="10822838" y="1291473"/>
            <a:ext cx="694940" cy="725666"/>
            <a:chOff x="5362142" y="3458976"/>
            <a:chExt cx="833055" cy="833055"/>
          </a:xfrm>
        </p:grpSpPr>
        <p:sp>
          <p:nvSpPr>
            <p:cNvPr id="12" name="Oval 11">
              <a:extLst>
                <a:ext uri="{FF2B5EF4-FFF2-40B4-BE49-F238E27FC236}">
                  <a16:creationId xmlns:a16="http://schemas.microsoft.com/office/drawing/2014/main" id="{0195D790-CC75-0452-AD8D-57F4C755B2A4}"/>
                </a:ext>
              </a:extLst>
            </p:cNvPr>
            <p:cNvSpPr/>
            <p:nvPr/>
          </p:nvSpPr>
          <p:spPr>
            <a:xfrm>
              <a:off x="5362142" y="3458976"/>
              <a:ext cx="833055" cy="8330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defRPr/>
              </a:pPr>
              <a:endParaRPr lang="en-US" sz="1799">
                <a:solidFill>
                  <a:srgbClr val="FFFFFF"/>
                </a:solidFill>
                <a:latin typeface="Arial" panose="020B0604020202020204"/>
              </a:endParaRPr>
            </a:p>
          </p:txBody>
        </p:sp>
        <p:sp>
          <p:nvSpPr>
            <p:cNvPr id="13" name="Shape 2399">
              <a:extLst>
                <a:ext uri="{FF2B5EF4-FFF2-40B4-BE49-F238E27FC236}">
                  <a16:creationId xmlns:a16="http://schemas.microsoft.com/office/drawing/2014/main" id="{F8113625-FFFD-0939-F873-FB12BD9D38D4}"/>
                </a:ext>
              </a:extLst>
            </p:cNvPr>
            <p:cNvSpPr/>
            <p:nvPr/>
          </p:nvSpPr>
          <p:spPr>
            <a:xfrm>
              <a:off x="5501828" y="3598682"/>
              <a:ext cx="553683" cy="55364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4" tIns="19044" rIns="19044" bIns="19044" anchor="ctr"/>
            <a:lstStyle/>
            <a:p>
              <a:pPr algn="ctr" defTabSz="228505"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sp>
        <p:nvSpPr>
          <p:cNvPr id="2" name="Content Placeholder 1">
            <a:extLst>
              <a:ext uri="{FF2B5EF4-FFF2-40B4-BE49-F238E27FC236}">
                <a16:creationId xmlns:a16="http://schemas.microsoft.com/office/drawing/2014/main" id="{3F9F811F-C339-5411-62A9-963E3F5D73B7}"/>
              </a:ext>
            </a:extLst>
          </p:cNvPr>
          <p:cNvSpPr>
            <a:spLocks noGrp="1"/>
          </p:cNvSpPr>
          <p:nvPr>
            <p:ph idx="1"/>
          </p:nvPr>
        </p:nvSpPr>
        <p:spPr>
          <a:xfrm>
            <a:off x="508033" y="2167438"/>
            <a:ext cx="11149303" cy="8601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6375"/>
                </a:solidFill>
                <a:effectLst/>
                <a:uLnTx/>
                <a:uFillTx/>
                <a:latin typeface="Arial"/>
                <a:ea typeface="+mn-ea"/>
                <a:cs typeface="Arial"/>
              </a:rPr>
              <a:t>Registered Apprenticeship Industry Intermediaries</a:t>
            </a:r>
            <a:r>
              <a:rPr kumimoji="0" lang="en-US" sz="1600" b="0" i="0" u="none" strike="noStrike" kern="1200" cap="none" spc="0" normalizeH="0" baseline="0" noProof="0">
                <a:ln>
                  <a:noFill/>
                </a:ln>
                <a:solidFill>
                  <a:srgbClr val="016375"/>
                </a:solidFill>
                <a:effectLst/>
                <a:uLnTx/>
                <a:uFillTx/>
                <a:latin typeface="Arial"/>
                <a:ea typeface="+mn-ea"/>
                <a:cs typeface="Arial"/>
              </a:rPr>
              <a:t>: </a:t>
            </a:r>
            <a:r>
              <a:rPr kumimoji="0" lang="en-US" sz="1600" b="0" i="0" u="none" strike="noStrike" kern="1200" cap="none" spc="0" normalizeH="0" baseline="0" noProof="0">
                <a:ln>
                  <a:noFill/>
                </a:ln>
                <a:solidFill>
                  <a:srgbClr val="5E5E5E"/>
                </a:solidFill>
                <a:effectLst/>
                <a:uLnTx/>
                <a:uFillTx/>
                <a:latin typeface="Arial"/>
                <a:ea typeface="+mn-ea"/>
                <a:cs typeface="Arial"/>
              </a:rPr>
              <a:t>Through a partnership with DOL, these </a:t>
            </a:r>
            <a:r>
              <a:rPr kumimoji="0" lang="en-US" sz="1600" b="1" i="0" u="none" strike="noStrike" kern="1200" cap="none" spc="0" normalizeH="0" baseline="0" noProof="0">
                <a:ln>
                  <a:noFill/>
                </a:ln>
                <a:solidFill>
                  <a:srgbClr val="016375"/>
                </a:solidFill>
                <a:effectLst/>
                <a:uLnTx/>
                <a:uFillTx/>
                <a:latin typeface="Arial"/>
                <a:ea typeface="+mn-ea"/>
                <a:cs typeface="Arial"/>
              </a:rPr>
              <a:t>20 industry intermediaries </a:t>
            </a:r>
            <a:r>
              <a:rPr kumimoji="0" lang="en-US" sz="1600" b="0" i="0" u="none" strike="noStrike" kern="1200" cap="none" spc="0" normalizeH="0" baseline="0" noProof="0">
                <a:ln>
                  <a:noFill/>
                </a:ln>
                <a:solidFill>
                  <a:srgbClr val="5E5E5E"/>
                </a:solidFill>
                <a:effectLst/>
                <a:uLnTx/>
                <a:uFillTx/>
                <a:latin typeface="Arial"/>
                <a:ea typeface="+mn-ea"/>
                <a:cs typeface="Arial"/>
              </a:rPr>
              <a:t>offer expertise to help employers and labor organizations successfully launch, promote, and expand RA programs in growing industries.</a:t>
            </a:r>
          </a:p>
        </p:txBody>
      </p:sp>
      <p:grpSp>
        <p:nvGrpSpPr>
          <p:cNvPr id="6" name="Group 5" descr="H CAP - Healthcare&#10;Net America - Healthcare and Healthcare Information Technology&#10;Equus Workforce Solutions - Healthcare, Public Service, and Healthcare Information Technology, AIR - Information Technology&#10;Appteon - Information Technology&#10;WTIA - Information Technology&#10;District 1199C Training and Upgrading Fund - Care Economy&#10;Supply Chain Automation Workforce Hub - Supply Chain Automation&#10;Safal Partners - Cybersecurity&#10;FASTPORT - Transportation, Distribution, and Logistics&#10;NIIT - Supply Chain Nanotechnology and Semiconductors&#10;Virginia Manufacturers Association - Supply Chain (Advanced Manufacturing)&#10;IREC - Clean Energy&#10;National Restaurant Assocation Education Foundation - Hospitality&#10;JFF - Advanced Manufacturing&#10;ECEPTS - Early Childhood Education&#10;RTI International - Education&#10;NABTU - Construction&#10;Wireless Infrastructure Association - Telecommunications&#10;WRMA - Early Childhood Education">
            <a:extLst>
              <a:ext uri="{FF2B5EF4-FFF2-40B4-BE49-F238E27FC236}">
                <a16:creationId xmlns:a16="http://schemas.microsoft.com/office/drawing/2014/main" id="{FA49F144-F169-DF0D-2FFA-FD87688EA364}"/>
              </a:ext>
            </a:extLst>
          </p:cNvPr>
          <p:cNvGrpSpPr/>
          <p:nvPr/>
        </p:nvGrpSpPr>
        <p:grpSpPr>
          <a:xfrm>
            <a:off x="417104" y="3052300"/>
            <a:ext cx="11354697" cy="3747653"/>
            <a:chOff x="417104" y="3052300"/>
            <a:chExt cx="11354697" cy="3747653"/>
          </a:xfrm>
        </p:grpSpPr>
        <p:pic>
          <p:nvPicPr>
            <p:cNvPr id="1215" name="Picture 1214">
              <a:extLst>
                <a:ext uri="{FF2B5EF4-FFF2-40B4-BE49-F238E27FC236}">
                  <a16:creationId xmlns:a16="http://schemas.microsoft.com/office/drawing/2014/main" id="{645142EB-4206-3A64-FBF8-F248A2ED2FFF}"/>
                </a:ext>
              </a:extLst>
            </p:cNvPr>
            <p:cNvPicPr>
              <a:picLocks noChangeAspect="1"/>
            </p:cNvPicPr>
            <p:nvPr/>
          </p:nvPicPr>
          <p:blipFill>
            <a:blip r:embed="rId5"/>
            <a:stretch>
              <a:fillRect/>
            </a:stretch>
          </p:blipFill>
          <p:spPr>
            <a:xfrm>
              <a:off x="2231222" y="3089462"/>
              <a:ext cx="1901457" cy="937285"/>
            </a:xfrm>
            <a:prstGeom prst="rect">
              <a:avLst/>
            </a:prstGeom>
          </p:spPr>
        </p:pic>
        <p:pic>
          <p:nvPicPr>
            <p:cNvPr id="1216" name="Picture 1215">
              <a:extLst>
                <a:ext uri="{FF2B5EF4-FFF2-40B4-BE49-F238E27FC236}">
                  <a16:creationId xmlns:a16="http://schemas.microsoft.com/office/drawing/2014/main" id="{D5318DBC-BC30-24D5-92C2-9BDD3B593F53}"/>
                </a:ext>
              </a:extLst>
            </p:cNvPr>
            <p:cNvPicPr>
              <a:picLocks noChangeAspect="1"/>
            </p:cNvPicPr>
            <p:nvPr/>
          </p:nvPicPr>
          <p:blipFill>
            <a:blip r:embed="rId6"/>
            <a:stretch>
              <a:fillRect/>
            </a:stretch>
          </p:blipFill>
          <p:spPr>
            <a:xfrm>
              <a:off x="4216966" y="3052300"/>
              <a:ext cx="1978366" cy="1120091"/>
            </a:xfrm>
            <a:prstGeom prst="rect">
              <a:avLst/>
            </a:prstGeom>
          </p:spPr>
        </p:pic>
        <p:pic>
          <p:nvPicPr>
            <p:cNvPr id="1217" name="Picture 1216">
              <a:extLst>
                <a:ext uri="{FF2B5EF4-FFF2-40B4-BE49-F238E27FC236}">
                  <a16:creationId xmlns:a16="http://schemas.microsoft.com/office/drawing/2014/main" id="{E8BDDD4B-B05A-8A28-015F-49ED57722C4B}"/>
                </a:ext>
              </a:extLst>
            </p:cNvPr>
            <p:cNvPicPr>
              <a:picLocks noChangeAspect="1"/>
            </p:cNvPicPr>
            <p:nvPr/>
          </p:nvPicPr>
          <p:blipFill>
            <a:blip r:embed="rId7"/>
            <a:stretch>
              <a:fillRect/>
            </a:stretch>
          </p:blipFill>
          <p:spPr>
            <a:xfrm>
              <a:off x="7852947" y="3133770"/>
              <a:ext cx="1901457" cy="676074"/>
            </a:xfrm>
            <a:prstGeom prst="rect">
              <a:avLst/>
            </a:prstGeom>
          </p:spPr>
        </p:pic>
        <p:pic>
          <p:nvPicPr>
            <p:cNvPr id="1218" name="Picture 1217">
              <a:extLst>
                <a:ext uri="{FF2B5EF4-FFF2-40B4-BE49-F238E27FC236}">
                  <a16:creationId xmlns:a16="http://schemas.microsoft.com/office/drawing/2014/main" id="{EE6361CF-239D-B28E-26E9-FCE0763CAE6E}"/>
                </a:ext>
              </a:extLst>
            </p:cNvPr>
            <p:cNvPicPr>
              <a:picLocks noChangeAspect="1"/>
            </p:cNvPicPr>
            <p:nvPr/>
          </p:nvPicPr>
          <p:blipFill>
            <a:blip r:embed="rId8"/>
            <a:stretch>
              <a:fillRect/>
            </a:stretch>
          </p:blipFill>
          <p:spPr>
            <a:xfrm>
              <a:off x="6056342" y="3053788"/>
              <a:ext cx="1901457" cy="779791"/>
            </a:xfrm>
            <a:prstGeom prst="rect">
              <a:avLst/>
            </a:prstGeom>
          </p:spPr>
        </p:pic>
        <p:pic>
          <p:nvPicPr>
            <p:cNvPr id="1226" name="Picture 1225">
              <a:extLst>
                <a:ext uri="{FF2B5EF4-FFF2-40B4-BE49-F238E27FC236}">
                  <a16:creationId xmlns:a16="http://schemas.microsoft.com/office/drawing/2014/main" id="{D89482F7-42A5-DEA9-96C9-2AF57833D013}"/>
                </a:ext>
              </a:extLst>
            </p:cNvPr>
            <p:cNvPicPr>
              <a:picLocks noChangeAspect="1"/>
            </p:cNvPicPr>
            <p:nvPr/>
          </p:nvPicPr>
          <p:blipFill>
            <a:blip r:embed="rId9"/>
            <a:stretch>
              <a:fillRect/>
            </a:stretch>
          </p:blipFill>
          <p:spPr>
            <a:xfrm>
              <a:off x="417104" y="3067293"/>
              <a:ext cx="1901457" cy="804461"/>
            </a:xfrm>
            <a:prstGeom prst="rect">
              <a:avLst/>
            </a:prstGeom>
          </p:spPr>
        </p:pic>
        <p:pic>
          <p:nvPicPr>
            <p:cNvPr id="1213" name="Picture 1212">
              <a:extLst>
                <a:ext uri="{FF2B5EF4-FFF2-40B4-BE49-F238E27FC236}">
                  <a16:creationId xmlns:a16="http://schemas.microsoft.com/office/drawing/2014/main" id="{B8677373-C58D-7F12-4821-51C78F3C9057}"/>
                </a:ext>
              </a:extLst>
            </p:cNvPr>
            <p:cNvPicPr>
              <a:picLocks noChangeAspect="1"/>
            </p:cNvPicPr>
            <p:nvPr/>
          </p:nvPicPr>
          <p:blipFill>
            <a:blip r:embed="rId10"/>
            <a:stretch>
              <a:fillRect/>
            </a:stretch>
          </p:blipFill>
          <p:spPr>
            <a:xfrm>
              <a:off x="6168702" y="4155257"/>
              <a:ext cx="1901457" cy="895029"/>
            </a:xfrm>
            <a:prstGeom prst="rect">
              <a:avLst/>
            </a:prstGeom>
          </p:spPr>
        </p:pic>
        <p:pic>
          <p:nvPicPr>
            <p:cNvPr id="1220" name="Picture 1219">
              <a:extLst>
                <a:ext uri="{FF2B5EF4-FFF2-40B4-BE49-F238E27FC236}">
                  <a16:creationId xmlns:a16="http://schemas.microsoft.com/office/drawing/2014/main" id="{49F5DC54-ED89-98BF-DA0D-1C8538996917}"/>
                </a:ext>
              </a:extLst>
            </p:cNvPr>
            <p:cNvPicPr>
              <a:picLocks noChangeAspect="1"/>
            </p:cNvPicPr>
            <p:nvPr/>
          </p:nvPicPr>
          <p:blipFill>
            <a:blip r:embed="rId11"/>
            <a:stretch>
              <a:fillRect/>
            </a:stretch>
          </p:blipFill>
          <p:spPr>
            <a:xfrm>
              <a:off x="3839099" y="5009116"/>
              <a:ext cx="1561736" cy="820307"/>
            </a:xfrm>
            <a:prstGeom prst="rect">
              <a:avLst/>
            </a:prstGeom>
          </p:spPr>
        </p:pic>
        <p:pic>
          <p:nvPicPr>
            <p:cNvPr id="1222" name="Picture 1221">
              <a:extLst>
                <a:ext uri="{FF2B5EF4-FFF2-40B4-BE49-F238E27FC236}">
                  <a16:creationId xmlns:a16="http://schemas.microsoft.com/office/drawing/2014/main" id="{5C7B909F-37D4-AEAD-4B65-9A8C369FB782}"/>
                </a:ext>
              </a:extLst>
            </p:cNvPr>
            <p:cNvPicPr>
              <a:picLocks noChangeAspect="1"/>
            </p:cNvPicPr>
            <p:nvPr/>
          </p:nvPicPr>
          <p:blipFill>
            <a:blip r:embed="rId12"/>
            <a:stretch>
              <a:fillRect/>
            </a:stretch>
          </p:blipFill>
          <p:spPr>
            <a:xfrm>
              <a:off x="8204144" y="5139728"/>
              <a:ext cx="1901457" cy="856617"/>
            </a:xfrm>
            <a:prstGeom prst="rect">
              <a:avLst/>
            </a:prstGeom>
          </p:spPr>
        </p:pic>
        <p:pic>
          <p:nvPicPr>
            <p:cNvPr id="1223" name="Picture 1222">
              <a:extLst>
                <a:ext uri="{FF2B5EF4-FFF2-40B4-BE49-F238E27FC236}">
                  <a16:creationId xmlns:a16="http://schemas.microsoft.com/office/drawing/2014/main" id="{97F2B15F-FFF3-022B-9F73-D6004F85B163}"/>
                </a:ext>
              </a:extLst>
            </p:cNvPr>
            <p:cNvPicPr>
              <a:picLocks noChangeAspect="1"/>
            </p:cNvPicPr>
            <p:nvPr/>
          </p:nvPicPr>
          <p:blipFill>
            <a:blip r:embed="rId13"/>
            <a:stretch>
              <a:fillRect/>
            </a:stretch>
          </p:blipFill>
          <p:spPr>
            <a:xfrm>
              <a:off x="2096024" y="4950323"/>
              <a:ext cx="1901457" cy="977672"/>
            </a:xfrm>
            <a:prstGeom prst="rect">
              <a:avLst/>
            </a:prstGeom>
          </p:spPr>
        </p:pic>
        <p:pic>
          <p:nvPicPr>
            <p:cNvPr id="1225" name="Picture 1224">
              <a:extLst>
                <a:ext uri="{FF2B5EF4-FFF2-40B4-BE49-F238E27FC236}">
                  <a16:creationId xmlns:a16="http://schemas.microsoft.com/office/drawing/2014/main" id="{D26EB36F-96FE-5F62-E75D-7F802F5C7E1F}"/>
                </a:ext>
              </a:extLst>
            </p:cNvPr>
            <p:cNvPicPr>
              <a:picLocks noChangeAspect="1"/>
            </p:cNvPicPr>
            <p:nvPr/>
          </p:nvPicPr>
          <p:blipFill>
            <a:blip r:embed="rId14"/>
            <a:stretch>
              <a:fillRect/>
            </a:stretch>
          </p:blipFill>
          <p:spPr>
            <a:xfrm>
              <a:off x="9870344" y="5271861"/>
              <a:ext cx="1901457" cy="765971"/>
            </a:xfrm>
            <a:prstGeom prst="rect">
              <a:avLst/>
            </a:prstGeom>
          </p:spPr>
        </p:pic>
        <p:pic>
          <p:nvPicPr>
            <p:cNvPr id="1212" name="Picture 1211">
              <a:extLst>
                <a:ext uri="{FF2B5EF4-FFF2-40B4-BE49-F238E27FC236}">
                  <a16:creationId xmlns:a16="http://schemas.microsoft.com/office/drawing/2014/main" id="{999BF833-B807-C6CD-E096-F547AA3FE483}"/>
                </a:ext>
              </a:extLst>
            </p:cNvPr>
            <p:cNvPicPr>
              <a:picLocks noChangeAspect="1"/>
            </p:cNvPicPr>
            <p:nvPr/>
          </p:nvPicPr>
          <p:blipFill>
            <a:blip r:embed="rId15"/>
            <a:stretch>
              <a:fillRect/>
            </a:stretch>
          </p:blipFill>
          <p:spPr>
            <a:xfrm>
              <a:off x="7984606" y="3907889"/>
              <a:ext cx="1638138" cy="1117515"/>
            </a:xfrm>
            <a:prstGeom prst="rect">
              <a:avLst/>
            </a:prstGeom>
          </p:spPr>
        </p:pic>
        <p:pic>
          <p:nvPicPr>
            <p:cNvPr id="1214" name="Picture 1213">
              <a:extLst>
                <a:ext uri="{FF2B5EF4-FFF2-40B4-BE49-F238E27FC236}">
                  <a16:creationId xmlns:a16="http://schemas.microsoft.com/office/drawing/2014/main" id="{E43EF11C-17DA-4592-EC63-1D4AA775D4C0}"/>
                </a:ext>
              </a:extLst>
            </p:cNvPr>
            <p:cNvPicPr>
              <a:picLocks noChangeAspect="1"/>
            </p:cNvPicPr>
            <p:nvPr/>
          </p:nvPicPr>
          <p:blipFill>
            <a:blip r:embed="rId16"/>
            <a:stretch>
              <a:fillRect/>
            </a:stretch>
          </p:blipFill>
          <p:spPr>
            <a:xfrm>
              <a:off x="4319064" y="4084189"/>
              <a:ext cx="1901457" cy="919936"/>
            </a:xfrm>
            <a:prstGeom prst="rect">
              <a:avLst/>
            </a:prstGeom>
          </p:spPr>
        </p:pic>
        <p:pic>
          <p:nvPicPr>
            <p:cNvPr id="1221" name="Picture 1220">
              <a:extLst>
                <a:ext uri="{FF2B5EF4-FFF2-40B4-BE49-F238E27FC236}">
                  <a16:creationId xmlns:a16="http://schemas.microsoft.com/office/drawing/2014/main" id="{6034E8CC-43F8-DA8B-D655-AE3CE0E175CA}"/>
                </a:ext>
              </a:extLst>
            </p:cNvPr>
            <p:cNvPicPr>
              <a:picLocks noChangeAspect="1"/>
            </p:cNvPicPr>
            <p:nvPr/>
          </p:nvPicPr>
          <p:blipFill>
            <a:blip r:embed="rId17"/>
            <a:stretch>
              <a:fillRect/>
            </a:stretch>
          </p:blipFill>
          <p:spPr>
            <a:xfrm>
              <a:off x="2199248" y="4130176"/>
              <a:ext cx="1901457" cy="819859"/>
            </a:xfrm>
            <a:prstGeom prst="rect">
              <a:avLst/>
            </a:prstGeom>
          </p:spPr>
        </p:pic>
        <p:pic>
          <p:nvPicPr>
            <p:cNvPr id="1227" name="Picture 1226">
              <a:extLst>
                <a:ext uri="{FF2B5EF4-FFF2-40B4-BE49-F238E27FC236}">
                  <a16:creationId xmlns:a16="http://schemas.microsoft.com/office/drawing/2014/main" id="{26F23C42-0240-BAE6-5591-54C35549F4F8}"/>
                </a:ext>
              </a:extLst>
            </p:cNvPr>
            <p:cNvPicPr>
              <a:picLocks noChangeAspect="1"/>
            </p:cNvPicPr>
            <p:nvPr/>
          </p:nvPicPr>
          <p:blipFill>
            <a:blip r:embed="rId18"/>
            <a:stretch>
              <a:fillRect/>
            </a:stretch>
          </p:blipFill>
          <p:spPr>
            <a:xfrm>
              <a:off x="435163" y="4078365"/>
              <a:ext cx="1901457" cy="925760"/>
            </a:xfrm>
            <a:prstGeom prst="rect">
              <a:avLst/>
            </a:prstGeom>
          </p:spPr>
        </p:pic>
        <p:pic>
          <p:nvPicPr>
            <p:cNvPr id="7" name="Picture 6">
              <a:extLst>
                <a:ext uri="{FF2B5EF4-FFF2-40B4-BE49-F238E27FC236}">
                  <a16:creationId xmlns:a16="http://schemas.microsoft.com/office/drawing/2014/main" id="{C51A07E0-BE34-0A88-C9AF-F55ADC9A3E90}"/>
                </a:ext>
              </a:extLst>
            </p:cNvPr>
            <p:cNvPicPr>
              <a:picLocks noChangeAspect="1"/>
            </p:cNvPicPr>
            <p:nvPr/>
          </p:nvPicPr>
          <p:blipFill>
            <a:blip r:embed="rId19"/>
            <a:stretch>
              <a:fillRect/>
            </a:stretch>
          </p:blipFill>
          <p:spPr>
            <a:xfrm>
              <a:off x="9815429" y="3812045"/>
              <a:ext cx="1901457" cy="1197071"/>
            </a:xfrm>
            <a:prstGeom prst="rect">
              <a:avLst/>
            </a:prstGeom>
          </p:spPr>
        </p:pic>
        <p:grpSp>
          <p:nvGrpSpPr>
            <p:cNvPr id="27" name="Group 26">
              <a:extLst>
                <a:ext uri="{FF2B5EF4-FFF2-40B4-BE49-F238E27FC236}">
                  <a16:creationId xmlns:a16="http://schemas.microsoft.com/office/drawing/2014/main" id="{44FA413D-C577-C3B5-03B2-C72C6FCAA131}"/>
                </a:ext>
              </a:extLst>
            </p:cNvPr>
            <p:cNvGrpSpPr/>
            <p:nvPr/>
          </p:nvGrpSpPr>
          <p:grpSpPr>
            <a:xfrm>
              <a:off x="521708" y="5083632"/>
              <a:ext cx="1728369" cy="865829"/>
              <a:chOff x="243250" y="5710631"/>
              <a:chExt cx="1728369" cy="865829"/>
            </a:xfrm>
          </p:grpSpPr>
          <p:pic>
            <p:nvPicPr>
              <p:cNvPr id="3" name="Picture 2" descr="A black and red logo&#10;&#10;Description automatically generated">
                <a:extLst>
                  <a:ext uri="{FF2B5EF4-FFF2-40B4-BE49-F238E27FC236}">
                    <a16:creationId xmlns:a16="http://schemas.microsoft.com/office/drawing/2014/main" id="{9B206010-33EA-5F85-5E99-B62615AD38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1490" y="5710631"/>
                <a:ext cx="1556076" cy="597422"/>
              </a:xfrm>
              <a:prstGeom prst="rect">
                <a:avLst/>
              </a:prstGeom>
            </p:spPr>
          </p:pic>
          <p:sp>
            <p:nvSpPr>
              <p:cNvPr id="19" name="TextBox 18">
                <a:extLst>
                  <a:ext uri="{FF2B5EF4-FFF2-40B4-BE49-F238E27FC236}">
                    <a16:creationId xmlns:a16="http://schemas.microsoft.com/office/drawing/2014/main" id="{4D435C5F-95B5-9CBA-AC37-B9BDE3D4FB5D}"/>
                  </a:ext>
                </a:extLst>
              </p:cNvPr>
              <p:cNvSpPr txBox="1"/>
              <p:nvPr/>
            </p:nvSpPr>
            <p:spPr bwMode="auto">
              <a:xfrm>
                <a:off x="243250" y="630805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Clean Energy</a:t>
                </a:r>
              </a:p>
            </p:txBody>
          </p:sp>
        </p:grpSp>
        <p:grpSp>
          <p:nvGrpSpPr>
            <p:cNvPr id="26" name="Group 25">
              <a:extLst>
                <a:ext uri="{FF2B5EF4-FFF2-40B4-BE49-F238E27FC236}">
                  <a16:creationId xmlns:a16="http://schemas.microsoft.com/office/drawing/2014/main" id="{5422313F-0AAC-BB29-E4E1-786D1D7530E0}"/>
                </a:ext>
              </a:extLst>
            </p:cNvPr>
            <p:cNvGrpSpPr/>
            <p:nvPr/>
          </p:nvGrpSpPr>
          <p:grpSpPr>
            <a:xfrm>
              <a:off x="5370082" y="5029447"/>
              <a:ext cx="1728369" cy="1198051"/>
              <a:chOff x="2031912" y="5572308"/>
              <a:chExt cx="1728369" cy="1198051"/>
            </a:xfrm>
          </p:grpSpPr>
          <p:pic>
            <p:nvPicPr>
              <p:cNvPr id="14" name="Picture 13" descr="A logo for a school&#10;&#10;Description automatically generated">
                <a:extLst>
                  <a:ext uri="{FF2B5EF4-FFF2-40B4-BE49-F238E27FC236}">
                    <a16:creationId xmlns:a16="http://schemas.microsoft.com/office/drawing/2014/main" id="{6756AFE8-6CDE-60DA-CB0E-667F362DA13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63056" y="5572308"/>
                <a:ext cx="1266080" cy="783466"/>
              </a:xfrm>
              <a:prstGeom prst="rect">
                <a:avLst/>
              </a:prstGeom>
            </p:spPr>
          </p:pic>
          <p:sp>
            <p:nvSpPr>
              <p:cNvPr id="20" name="TextBox 19">
                <a:extLst>
                  <a:ext uri="{FF2B5EF4-FFF2-40B4-BE49-F238E27FC236}">
                    <a16:creationId xmlns:a16="http://schemas.microsoft.com/office/drawing/2014/main" id="{F3977916-9831-CD90-2B41-FCC028959D05}"/>
                  </a:ext>
                </a:extLst>
              </p:cNvPr>
              <p:cNvSpPr txBox="1"/>
              <p:nvPr/>
            </p:nvSpPr>
            <p:spPr bwMode="auto">
              <a:xfrm>
                <a:off x="2031912" y="6308053"/>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Early Childhood Education</a:t>
                </a:r>
              </a:p>
            </p:txBody>
          </p:sp>
        </p:grpSp>
        <p:grpSp>
          <p:nvGrpSpPr>
            <p:cNvPr id="25" name="Group 24">
              <a:extLst>
                <a:ext uri="{FF2B5EF4-FFF2-40B4-BE49-F238E27FC236}">
                  <a16:creationId xmlns:a16="http://schemas.microsoft.com/office/drawing/2014/main" id="{8E22D830-30FA-0E67-BB97-8624EA112C33}"/>
                </a:ext>
              </a:extLst>
            </p:cNvPr>
            <p:cNvGrpSpPr/>
            <p:nvPr/>
          </p:nvGrpSpPr>
          <p:grpSpPr>
            <a:xfrm>
              <a:off x="6771405" y="5098241"/>
              <a:ext cx="1728369" cy="956176"/>
              <a:chOff x="4140967" y="5613654"/>
              <a:chExt cx="1728369" cy="956176"/>
            </a:xfrm>
          </p:grpSpPr>
          <p:pic>
            <p:nvPicPr>
              <p:cNvPr id="16" name="Picture 15" descr="A blue and white logo&#10;&#10;Description automatically generated">
                <a:extLst>
                  <a:ext uri="{FF2B5EF4-FFF2-40B4-BE49-F238E27FC236}">
                    <a16:creationId xmlns:a16="http://schemas.microsoft.com/office/drawing/2014/main" id="{5ADC57F5-8F0B-6BE5-CA08-E10D9F3473F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11798" y="5613654"/>
                <a:ext cx="1295860" cy="684150"/>
              </a:xfrm>
              <a:prstGeom prst="rect">
                <a:avLst/>
              </a:prstGeom>
            </p:spPr>
          </p:pic>
          <p:sp>
            <p:nvSpPr>
              <p:cNvPr id="21" name="TextBox 20">
                <a:extLst>
                  <a:ext uri="{FF2B5EF4-FFF2-40B4-BE49-F238E27FC236}">
                    <a16:creationId xmlns:a16="http://schemas.microsoft.com/office/drawing/2014/main" id="{4119A896-39C3-172D-5C43-B4EAB55F3A86}"/>
                  </a:ext>
                </a:extLst>
              </p:cNvPr>
              <p:cNvSpPr txBox="1"/>
              <p:nvPr/>
            </p:nvSpPr>
            <p:spPr bwMode="auto">
              <a:xfrm>
                <a:off x="4140967" y="630142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Education</a:t>
                </a:r>
              </a:p>
            </p:txBody>
          </p:sp>
        </p:grpSp>
        <p:grpSp>
          <p:nvGrpSpPr>
            <p:cNvPr id="24" name="Group 23">
              <a:extLst>
                <a:ext uri="{FF2B5EF4-FFF2-40B4-BE49-F238E27FC236}">
                  <a16:creationId xmlns:a16="http://schemas.microsoft.com/office/drawing/2014/main" id="{09CED32F-4436-0F6C-45B7-9B39C8430558}"/>
                </a:ext>
              </a:extLst>
            </p:cNvPr>
            <p:cNvGrpSpPr/>
            <p:nvPr/>
          </p:nvGrpSpPr>
          <p:grpSpPr>
            <a:xfrm>
              <a:off x="3442148" y="5841096"/>
              <a:ext cx="1596502" cy="958857"/>
              <a:chOff x="6349171" y="5622749"/>
              <a:chExt cx="1728369" cy="1137361"/>
            </a:xfrm>
          </p:grpSpPr>
          <p:pic>
            <p:nvPicPr>
              <p:cNvPr id="18" name="Picture 17">
                <a:extLst>
                  <a:ext uri="{FF2B5EF4-FFF2-40B4-BE49-F238E27FC236}">
                    <a16:creationId xmlns:a16="http://schemas.microsoft.com/office/drawing/2014/main" id="{E91F81AE-0642-AF84-0B93-17706E9A07F4}"/>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6481168" y="5622749"/>
                <a:ext cx="1499057" cy="624606"/>
              </a:xfrm>
              <a:prstGeom prst="rect">
                <a:avLst/>
              </a:prstGeom>
            </p:spPr>
          </p:pic>
          <p:sp>
            <p:nvSpPr>
              <p:cNvPr id="23" name="TextBox 22">
                <a:extLst>
                  <a:ext uri="{FF2B5EF4-FFF2-40B4-BE49-F238E27FC236}">
                    <a16:creationId xmlns:a16="http://schemas.microsoft.com/office/drawing/2014/main" id="{FC1E2211-2221-56E0-6652-FECD7207A91C}"/>
                  </a:ext>
                </a:extLst>
              </p:cNvPr>
              <p:cNvSpPr txBox="1"/>
              <p:nvPr/>
            </p:nvSpPr>
            <p:spPr bwMode="auto">
              <a:xfrm>
                <a:off x="6349171" y="6297804"/>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Early Childhood Education</a:t>
                </a:r>
              </a:p>
            </p:txBody>
          </p:sp>
        </p:grpSp>
        <p:pic>
          <p:nvPicPr>
            <p:cNvPr id="17" name="Picture 16">
              <a:extLst>
                <a:ext uri="{FF2B5EF4-FFF2-40B4-BE49-F238E27FC236}">
                  <a16:creationId xmlns:a16="http://schemas.microsoft.com/office/drawing/2014/main" id="{0524B5A3-E776-2136-5615-30DAF1A17AE4}"/>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074184" y="3053350"/>
              <a:ext cx="1295860" cy="461139"/>
            </a:xfrm>
            <a:prstGeom prst="rect">
              <a:avLst/>
            </a:prstGeom>
          </p:spPr>
        </p:pic>
        <p:sp>
          <p:nvSpPr>
            <p:cNvPr id="22" name="TextBox 21">
              <a:extLst>
                <a:ext uri="{FF2B5EF4-FFF2-40B4-BE49-F238E27FC236}">
                  <a16:creationId xmlns:a16="http://schemas.microsoft.com/office/drawing/2014/main" id="{039AEC0D-2A1F-91C9-CC63-84A436694974}"/>
                </a:ext>
              </a:extLst>
            </p:cNvPr>
            <p:cNvSpPr txBox="1"/>
            <p:nvPr/>
          </p:nvSpPr>
          <p:spPr bwMode="auto">
            <a:xfrm>
              <a:off x="9905404" y="3514489"/>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Information Technology</a:t>
              </a:r>
            </a:p>
          </p:txBody>
        </p:sp>
        <p:pic>
          <p:nvPicPr>
            <p:cNvPr id="28" name="Picture 27">
              <a:extLst>
                <a:ext uri="{FF2B5EF4-FFF2-40B4-BE49-F238E27FC236}">
                  <a16:creationId xmlns:a16="http://schemas.microsoft.com/office/drawing/2014/main" id="{FED0218A-E3FC-817E-6093-D069ABED8E4B}"/>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grpSp>
      <p:sp>
        <p:nvSpPr>
          <p:cNvPr id="29" name="Slide Number Placeholder 5">
            <a:extLst>
              <a:ext uri="{FF2B5EF4-FFF2-40B4-BE49-F238E27FC236}">
                <a16:creationId xmlns:a16="http://schemas.microsoft.com/office/drawing/2014/main" id="{2687ADFE-0931-5165-28E6-7574BC6119CB}"/>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405489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D013B6-A467-0C9F-DCB9-3FC6BF58DE00}"/>
              </a:ext>
            </a:extLst>
          </p:cNvPr>
          <p:cNvSpPr>
            <a:spLocks noGrp="1"/>
          </p:cNvSpPr>
          <p:nvPr>
            <p:ph type="title"/>
          </p:nvPr>
        </p:nvSpPr>
        <p:spPr/>
        <p:txBody>
          <a:bodyPr/>
          <a:lstStyle/>
          <a:p>
            <a:r>
              <a:rPr lang="en-US" sz="3000" dirty="0"/>
              <a:t>APPRENTICESHIP AMBASSADOR INITIATIVE</a:t>
            </a:r>
          </a:p>
        </p:txBody>
      </p:sp>
      <p:sp>
        <p:nvSpPr>
          <p:cNvPr id="9" name="Content Placeholder 8">
            <a:extLst>
              <a:ext uri="{FF2B5EF4-FFF2-40B4-BE49-F238E27FC236}">
                <a16:creationId xmlns:a16="http://schemas.microsoft.com/office/drawing/2014/main" id="{2D5A17A3-D3CD-78CE-57A8-122EDE5689F2}"/>
              </a:ext>
            </a:extLst>
          </p:cNvPr>
          <p:cNvSpPr>
            <a:spLocks noGrp="1"/>
          </p:cNvSpPr>
          <p:nvPr>
            <p:ph sz="half" idx="1"/>
          </p:nvPr>
        </p:nvSpPr>
        <p:spPr>
          <a:xfrm>
            <a:off x="6580632" y="2632869"/>
            <a:ext cx="5181600" cy="4351338"/>
          </a:xfrm>
        </p:spPr>
        <p:txBody>
          <a:bodyPr vert="horz" lIns="91440" tIns="45720" rIns="91440" bIns="45720" rtlCol="0" anchor="t">
            <a:noAutofit/>
          </a:bodyPr>
          <a:lstStyle/>
          <a:p>
            <a:r>
              <a:rPr lang="en-US" sz="1800" dirty="0">
                <a:latin typeface="Arial"/>
                <a:cs typeface="Segoe UI"/>
              </a:rPr>
              <a:t>The </a:t>
            </a:r>
            <a:r>
              <a:rPr lang="en-US" sz="1800" b="1" dirty="0">
                <a:solidFill>
                  <a:schemeClr val="accent2"/>
                </a:solidFill>
                <a:latin typeface="Arial"/>
                <a:cs typeface="Segoe UI"/>
              </a:rPr>
              <a:t>Apprenticeship Ambassador Initiative </a:t>
            </a:r>
            <a:r>
              <a:rPr lang="en-US" sz="1800" dirty="0">
                <a:latin typeface="Arial"/>
                <a:cs typeface="Segoe UI"/>
              </a:rPr>
              <a:t>creates a national network of employers, labor organizations, industry associations, program sponsors, educators, workforce intermediaries, apprentices, community-based organizations, and other stakeholders to serve as </a:t>
            </a:r>
            <a:r>
              <a:rPr lang="en-US" sz="1800" b="1" dirty="0">
                <a:latin typeface="Arial"/>
                <a:cs typeface="Segoe UI"/>
              </a:rPr>
              <a:t>champions for expanding Registered Apprenticeship</a:t>
            </a:r>
            <a:r>
              <a:rPr lang="en-US" sz="1800" dirty="0">
                <a:latin typeface="Arial"/>
                <a:cs typeface="Segoe UI"/>
              </a:rPr>
              <a:t>.</a:t>
            </a:r>
            <a:endParaRPr lang="en-US" sz="1800" dirty="0">
              <a:latin typeface="Arial"/>
            </a:endParaRPr>
          </a:p>
          <a:p>
            <a:r>
              <a:rPr lang="en-US" sz="1600" dirty="0"/>
              <a:t>For more information check out the </a:t>
            </a:r>
            <a:r>
              <a:rPr lang="en-US" sz="1600">
                <a:solidFill>
                  <a:schemeClr val="accent1"/>
                </a:solidFill>
                <a:hlinkClick r:id="rId3" tooltip="https://www.apprenticeship.gov/apprenticeship-ambassador-initiative">
                  <a:extLst>
                    <a:ext uri="{A12FA001-AC4F-418D-AE19-62706E023703}">
                      <ahyp:hlinkClr xmlns:ahyp="http://schemas.microsoft.com/office/drawing/2018/hyperlinkcolor" val="tx"/>
                    </a:ext>
                  </a:extLst>
                </a:hlinkClick>
              </a:rPr>
              <a:t>Apprenticeship Ambassador page </a:t>
            </a:r>
            <a:r>
              <a:rPr lang="en-US" sz="1600" dirty="0"/>
              <a:t>on Apprenticeship.gov</a:t>
            </a:r>
          </a:p>
          <a:p>
            <a:endParaRPr lang="en-US" sz="1800" dirty="0"/>
          </a:p>
        </p:txBody>
      </p:sp>
      <p:cxnSp>
        <p:nvCxnSpPr>
          <p:cNvPr id="11" name="Straight Connector 10">
            <a:extLst>
              <a:ext uri="{FF2B5EF4-FFF2-40B4-BE49-F238E27FC236}">
                <a16:creationId xmlns:a16="http://schemas.microsoft.com/office/drawing/2014/main" id="{9769A50D-8B68-84A1-BBB4-E5755ED2DA8E}"/>
              </a:ext>
              <a:ext uri="{C183D7F6-B498-43B3-948B-1728B52AA6E4}">
                <adec:decorative xmlns:adec="http://schemas.microsoft.com/office/drawing/2017/decorative" val="1"/>
              </a:ext>
            </a:extLst>
          </p:cNvPr>
          <p:cNvCxnSpPr>
            <a:cxnSpLocks/>
          </p:cNvCxnSpPr>
          <p:nvPr/>
        </p:nvCxnSpPr>
        <p:spPr>
          <a:xfrm>
            <a:off x="6525111" y="1738767"/>
            <a:ext cx="0" cy="410591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8C24F52-E720-6635-CDA2-47194052C7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1" y="1838270"/>
            <a:ext cx="5560540" cy="4006415"/>
          </a:xfrm>
          <a:prstGeom prst="rect">
            <a:avLst/>
          </a:prstGeom>
        </p:spPr>
      </p:pic>
      <p:sp>
        <p:nvSpPr>
          <p:cNvPr id="2" name="Freeform 81">
            <a:extLst>
              <a:ext uri="{FF2B5EF4-FFF2-40B4-BE49-F238E27FC236}">
                <a16:creationId xmlns:a16="http://schemas.microsoft.com/office/drawing/2014/main" id="{39310FAF-00E4-CC91-E899-1FEF00789F59}"/>
              </a:ext>
              <a:ext uri="{C183D7F6-B498-43B3-948B-1728B52AA6E4}">
                <adec:decorative xmlns:adec="http://schemas.microsoft.com/office/drawing/2017/decorative" val="1"/>
              </a:ext>
            </a:extLst>
          </p:cNvPr>
          <p:cNvSpPr>
            <a:spLocks noChangeAspect="1" noEditPoints="1"/>
          </p:cNvSpPr>
          <p:nvPr/>
        </p:nvSpPr>
        <p:spPr bwMode="auto">
          <a:xfrm>
            <a:off x="6813859" y="1897221"/>
            <a:ext cx="568235" cy="627018"/>
          </a:xfrm>
          <a:custGeom>
            <a:avLst/>
            <a:gdLst>
              <a:gd name="T0" fmla="*/ 4320 w 6526"/>
              <a:gd name="T1" fmla="*/ 948 h 7200"/>
              <a:gd name="T2" fmla="*/ 2275 w 6526"/>
              <a:gd name="T3" fmla="*/ 724 h 7200"/>
              <a:gd name="T4" fmla="*/ 3298 w 6526"/>
              <a:gd name="T5" fmla="*/ 0 h 7200"/>
              <a:gd name="T6" fmla="*/ 3406 w 6526"/>
              <a:gd name="T7" fmla="*/ 2086 h 7200"/>
              <a:gd name="T8" fmla="*/ 3189 w 6526"/>
              <a:gd name="T9" fmla="*/ 1299 h 7200"/>
              <a:gd name="T10" fmla="*/ 3298 w 6526"/>
              <a:gd name="T11" fmla="*/ 1091 h 7200"/>
              <a:gd name="T12" fmla="*/ 1410 w 6526"/>
              <a:gd name="T13" fmla="*/ 1447 h 7200"/>
              <a:gd name="T14" fmla="*/ 1410 w 6526"/>
              <a:gd name="T15" fmla="*/ 1447 h 7200"/>
              <a:gd name="T16" fmla="*/ 1709 w 6526"/>
              <a:gd name="T17" fmla="*/ 1049 h 7200"/>
              <a:gd name="T18" fmla="*/ 4545 w 6526"/>
              <a:gd name="T19" fmla="*/ 2785 h 7200"/>
              <a:gd name="T20" fmla="*/ 5234 w 6526"/>
              <a:gd name="T21" fmla="*/ 2350 h 7200"/>
              <a:gd name="T22" fmla="*/ 6481 w 6526"/>
              <a:gd name="T23" fmla="*/ 2296 h 7200"/>
              <a:gd name="T24" fmla="*/ 5343 w 6526"/>
              <a:gd name="T25" fmla="*/ 2552 h 7200"/>
              <a:gd name="T26" fmla="*/ 5470 w 6526"/>
              <a:gd name="T27" fmla="*/ 2346 h 7200"/>
              <a:gd name="T28" fmla="*/ 6271 w 6526"/>
              <a:gd name="T29" fmla="*/ 2240 h 7200"/>
              <a:gd name="T30" fmla="*/ 5470 w 6526"/>
              <a:gd name="T31" fmla="*/ 2346 h 7200"/>
              <a:gd name="T32" fmla="*/ 4661 w 6526"/>
              <a:gd name="T33" fmla="*/ 1049 h 7200"/>
              <a:gd name="T34" fmla="*/ 5185 w 6526"/>
              <a:gd name="T35" fmla="*/ 1222 h 7200"/>
              <a:gd name="T36" fmla="*/ 6200 w 6526"/>
              <a:gd name="T37" fmla="*/ 2983 h 7200"/>
              <a:gd name="T38" fmla="*/ 6355 w 6526"/>
              <a:gd name="T39" fmla="*/ 3600 h 7200"/>
              <a:gd name="T40" fmla="*/ 6355 w 6526"/>
              <a:gd name="T41" fmla="*/ 3600 h 7200"/>
              <a:gd name="T42" fmla="*/ 6088 w 6526"/>
              <a:gd name="T43" fmla="*/ 4105 h 7200"/>
              <a:gd name="T44" fmla="*/ 3930 w 6526"/>
              <a:gd name="T45" fmla="*/ 4738 h 7200"/>
              <a:gd name="T46" fmla="*/ 1996 w 6526"/>
              <a:gd name="T47" fmla="*/ 3600 h 7200"/>
              <a:gd name="T48" fmla="*/ 3297 w 6526"/>
              <a:gd name="T49" fmla="*/ 4202 h 7200"/>
              <a:gd name="T50" fmla="*/ 3297 w 6526"/>
              <a:gd name="T51" fmla="*/ 3905 h 7200"/>
              <a:gd name="T52" fmla="*/ 3297 w 6526"/>
              <a:gd name="T53" fmla="*/ 3905 h 7200"/>
              <a:gd name="T54" fmla="*/ 2577 w 6526"/>
              <a:gd name="T55" fmla="*/ 4409 h 7200"/>
              <a:gd name="T56" fmla="*/ 3871 w 6526"/>
              <a:gd name="T57" fmla="*/ 3416 h 7200"/>
              <a:gd name="T58" fmla="*/ 115 w 6526"/>
              <a:gd name="T59" fmla="*/ 2296 h 7200"/>
              <a:gd name="T60" fmla="*/ 1361 w 6526"/>
              <a:gd name="T61" fmla="*/ 2350 h 7200"/>
              <a:gd name="T62" fmla="*/ 2050 w 6526"/>
              <a:gd name="T63" fmla="*/ 2785 h 7200"/>
              <a:gd name="T64" fmla="*/ 1253 w 6526"/>
              <a:gd name="T65" fmla="*/ 2552 h 7200"/>
              <a:gd name="T66" fmla="*/ 115 w 6526"/>
              <a:gd name="T67" fmla="*/ 2296 h 7200"/>
              <a:gd name="T68" fmla="*/ 1125 w 6526"/>
              <a:gd name="T69" fmla="*/ 2346 h 7200"/>
              <a:gd name="T70" fmla="*/ 368 w 6526"/>
              <a:gd name="T71" fmla="*/ 1909 h 7200"/>
              <a:gd name="T72" fmla="*/ 3298 w 6526"/>
              <a:gd name="T73" fmla="*/ 7200 h 7200"/>
              <a:gd name="T74" fmla="*/ 3189 w 6526"/>
              <a:gd name="T75" fmla="*/ 5114 h 7200"/>
              <a:gd name="T76" fmla="*/ 3406 w 6526"/>
              <a:gd name="T77" fmla="*/ 5894 h 7200"/>
              <a:gd name="T78" fmla="*/ 3735 w 6526"/>
              <a:gd name="T79" fmla="*/ 6546 h 7200"/>
              <a:gd name="T80" fmla="*/ 3607 w 6526"/>
              <a:gd name="T81" fmla="*/ 6855 h 7200"/>
              <a:gd name="T82" fmla="*/ 4774 w 6526"/>
              <a:gd name="T83" fmla="*/ 6263 h 7200"/>
              <a:gd name="T84" fmla="*/ 5073 w 6526"/>
              <a:gd name="T85" fmla="*/ 5865 h 7200"/>
              <a:gd name="T86" fmla="*/ 2276 w 6526"/>
              <a:gd name="T87" fmla="*/ 6252 h 7200"/>
              <a:gd name="T88" fmla="*/ 2276 w 6526"/>
              <a:gd name="T89" fmla="*/ 6252 h 7200"/>
              <a:gd name="T90" fmla="*/ 5522 w 6526"/>
              <a:gd name="T91" fmla="*/ 5640 h 7200"/>
              <a:gd name="T92" fmla="*/ 4555 w 6526"/>
              <a:gd name="T93" fmla="*/ 4451 h 7200"/>
              <a:gd name="T94" fmla="*/ 5339 w 6526"/>
              <a:gd name="T95" fmla="*/ 4653 h 7200"/>
              <a:gd name="T96" fmla="*/ 6176 w 6526"/>
              <a:gd name="T97" fmla="*/ 4507 h 7200"/>
              <a:gd name="T98" fmla="*/ 5849 w 6526"/>
              <a:gd name="T99" fmla="*/ 4636 h 7200"/>
              <a:gd name="T100" fmla="*/ 6227 w 6526"/>
              <a:gd name="T101" fmla="*/ 5292 h 7200"/>
              <a:gd name="T102" fmla="*/ 4320 w 6526"/>
              <a:gd name="T103" fmla="*/ 6476 h 7200"/>
              <a:gd name="T104" fmla="*/ 353 w 6526"/>
              <a:gd name="T105" fmla="*/ 3488 h 7200"/>
              <a:gd name="T106" fmla="*/ 403 w 6526"/>
              <a:gd name="T107" fmla="*/ 2983 h 7200"/>
              <a:gd name="T108" fmla="*/ 403 w 6526"/>
              <a:gd name="T109" fmla="*/ 2983 h 7200"/>
              <a:gd name="T110" fmla="*/ 2041 w 6526"/>
              <a:gd name="T111" fmla="*/ 4451 h 7200"/>
              <a:gd name="T112" fmla="*/ 180 w 6526"/>
              <a:gd name="T113" fmla="*/ 5400 h 7200"/>
              <a:gd name="T114" fmla="*/ 1250 w 6526"/>
              <a:gd name="T115" fmla="*/ 4657 h 7200"/>
              <a:gd name="T116" fmla="*/ 528 w 6526"/>
              <a:gd name="T117" fmla="*/ 4695 h 7200"/>
              <a:gd name="T118" fmla="*/ 1125 w 6526"/>
              <a:gd name="T119" fmla="*/ 4855 h 7200"/>
              <a:gd name="T120" fmla="*/ 284 w 6526"/>
              <a:gd name="T121" fmla="*/ 4105 h 7200"/>
              <a:gd name="T122" fmla="*/ 1411 w 6526"/>
              <a:gd name="T123" fmla="*/ 5978 h 7200"/>
              <a:gd name="T124" fmla="*/ 1710 w 6526"/>
              <a:gd name="T125" fmla="*/ 6152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6" h="7200">
                <a:moveTo>
                  <a:pt x="4208" y="836"/>
                </a:moveTo>
                <a:cubicBezTo>
                  <a:pt x="4208" y="774"/>
                  <a:pt x="4258" y="724"/>
                  <a:pt x="4320" y="724"/>
                </a:cubicBezTo>
                <a:cubicBezTo>
                  <a:pt x="4382" y="724"/>
                  <a:pt x="4432" y="774"/>
                  <a:pt x="4432" y="836"/>
                </a:cubicBezTo>
                <a:cubicBezTo>
                  <a:pt x="4432" y="898"/>
                  <a:pt x="4382" y="948"/>
                  <a:pt x="4320" y="948"/>
                </a:cubicBezTo>
                <a:cubicBezTo>
                  <a:pt x="4258" y="948"/>
                  <a:pt x="4208" y="898"/>
                  <a:pt x="4208" y="836"/>
                </a:cubicBezTo>
                <a:close/>
                <a:moveTo>
                  <a:pt x="2275" y="948"/>
                </a:moveTo>
                <a:cubicBezTo>
                  <a:pt x="2337" y="948"/>
                  <a:pt x="2387" y="898"/>
                  <a:pt x="2387" y="836"/>
                </a:cubicBezTo>
                <a:cubicBezTo>
                  <a:pt x="2387" y="774"/>
                  <a:pt x="2337" y="724"/>
                  <a:pt x="2275" y="724"/>
                </a:cubicBezTo>
                <a:cubicBezTo>
                  <a:pt x="2213" y="724"/>
                  <a:pt x="2163" y="774"/>
                  <a:pt x="2163" y="836"/>
                </a:cubicBezTo>
                <a:cubicBezTo>
                  <a:pt x="2163" y="898"/>
                  <a:pt x="2213" y="948"/>
                  <a:pt x="2275" y="948"/>
                </a:cubicBezTo>
                <a:close/>
                <a:moveTo>
                  <a:pt x="2658" y="791"/>
                </a:moveTo>
                <a:cubicBezTo>
                  <a:pt x="2572" y="371"/>
                  <a:pt x="2892" y="0"/>
                  <a:pt x="3298" y="0"/>
                </a:cubicBezTo>
                <a:cubicBezTo>
                  <a:pt x="3703" y="0"/>
                  <a:pt x="4024" y="371"/>
                  <a:pt x="3938" y="791"/>
                </a:cubicBezTo>
                <a:cubicBezTo>
                  <a:pt x="3884" y="1053"/>
                  <a:pt x="3671" y="1252"/>
                  <a:pt x="3408" y="1299"/>
                </a:cubicBezTo>
                <a:cubicBezTo>
                  <a:pt x="3406" y="1299"/>
                  <a:pt x="3406" y="1299"/>
                  <a:pt x="3406" y="1299"/>
                </a:cubicBezTo>
                <a:cubicBezTo>
                  <a:pt x="3406" y="2086"/>
                  <a:pt x="3406" y="2086"/>
                  <a:pt x="3406" y="2086"/>
                </a:cubicBezTo>
                <a:cubicBezTo>
                  <a:pt x="3406" y="2101"/>
                  <a:pt x="3394" y="2112"/>
                  <a:pt x="3380" y="2112"/>
                </a:cubicBezTo>
                <a:cubicBezTo>
                  <a:pt x="3215" y="2112"/>
                  <a:pt x="3215" y="2112"/>
                  <a:pt x="3215" y="2112"/>
                </a:cubicBezTo>
                <a:cubicBezTo>
                  <a:pt x="3201" y="2112"/>
                  <a:pt x="3189" y="2101"/>
                  <a:pt x="3189" y="2086"/>
                </a:cubicBezTo>
                <a:cubicBezTo>
                  <a:pt x="3189" y="1299"/>
                  <a:pt x="3189" y="1299"/>
                  <a:pt x="3189" y="1299"/>
                </a:cubicBezTo>
                <a:cubicBezTo>
                  <a:pt x="3187" y="1299"/>
                  <a:pt x="3187" y="1299"/>
                  <a:pt x="3187" y="1299"/>
                </a:cubicBezTo>
                <a:cubicBezTo>
                  <a:pt x="2924" y="1252"/>
                  <a:pt x="2711" y="1053"/>
                  <a:pt x="2658" y="791"/>
                </a:cubicBezTo>
                <a:close/>
                <a:moveTo>
                  <a:pt x="2861" y="654"/>
                </a:moveTo>
                <a:cubicBezTo>
                  <a:pt x="2861" y="895"/>
                  <a:pt x="3057" y="1091"/>
                  <a:pt x="3298" y="1091"/>
                </a:cubicBezTo>
                <a:cubicBezTo>
                  <a:pt x="3539" y="1091"/>
                  <a:pt x="3735" y="895"/>
                  <a:pt x="3735" y="654"/>
                </a:cubicBezTo>
                <a:cubicBezTo>
                  <a:pt x="3735" y="413"/>
                  <a:pt x="3539" y="217"/>
                  <a:pt x="3298" y="217"/>
                </a:cubicBezTo>
                <a:cubicBezTo>
                  <a:pt x="3057" y="217"/>
                  <a:pt x="2861" y="413"/>
                  <a:pt x="2861" y="654"/>
                </a:cubicBezTo>
                <a:close/>
                <a:moveTo>
                  <a:pt x="1410" y="1447"/>
                </a:moveTo>
                <a:cubicBezTo>
                  <a:pt x="1472" y="1447"/>
                  <a:pt x="1522" y="1396"/>
                  <a:pt x="1522" y="1335"/>
                </a:cubicBezTo>
                <a:cubicBezTo>
                  <a:pt x="1522" y="1273"/>
                  <a:pt x="1472" y="1223"/>
                  <a:pt x="1410" y="1223"/>
                </a:cubicBezTo>
                <a:cubicBezTo>
                  <a:pt x="1348" y="1223"/>
                  <a:pt x="1298" y="1273"/>
                  <a:pt x="1298" y="1335"/>
                </a:cubicBezTo>
                <a:cubicBezTo>
                  <a:pt x="1298" y="1396"/>
                  <a:pt x="1348" y="1447"/>
                  <a:pt x="1410" y="1447"/>
                </a:cubicBezTo>
                <a:close/>
                <a:moveTo>
                  <a:pt x="1822" y="1161"/>
                </a:moveTo>
                <a:cubicBezTo>
                  <a:pt x="1883" y="1161"/>
                  <a:pt x="1934" y="1111"/>
                  <a:pt x="1934" y="1049"/>
                </a:cubicBezTo>
                <a:cubicBezTo>
                  <a:pt x="1934" y="987"/>
                  <a:pt x="1883" y="937"/>
                  <a:pt x="1822" y="937"/>
                </a:cubicBezTo>
                <a:cubicBezTo>
                  <a:pt x="1760" y="937"/>
                  <a:pt x="1709" y="987"/>
                  <a:pt x="1709" y="1049"/>
                </a:cubicBezTo>
                <a:cubicBezTo>
                  <a:pt x="1709" y="1111"/>
                  <a:pt x="1760" y="1161"/>
                  <a:pt x="1822" y="1161"/>
                </a:cubicBezTo>
                <a:close/>
                <a:moveTo>
                  <a:pt x="4663" y="2937"/>
                </a:moveTo>
                <a:cubicBezTo>
                  <a:pt x="4651" y="2944"/>
                  <a:pt x="4635" y="2940"/>
                  <a:pt x="4627" y="2928"/>
                </a:cubicBezTo>
                <a:cubicBezTo>
                  <a:pt x="4545" y="2785"/>
                  <a:pt x="4545" y="2785"/>
                  <a:pt x="4545" y="2785"/>
                </a:cubicBezTo>
                <a:cubicBezTo>
                  <a:pt x="4538" y="2773"/>
                  <a:pt x="4542" y="2757"/>
                  <a:pt x="4555" y="2749"/>
                </a:cubicBezTo>
                <a:cubicBezTo>
                  <a:pt x="5230" y="2359"/>
                  <a:pt x="5230" y="2359"/>
                  <a:pt x="5230" y="2359"/>
                </a:cubicBezTo>
                <a:cubicBezTo>
                  <a:pt x="5227" y="2354"/>
                  <a:pt x="5227" y="2354"/>
                  <a:pt x="5227" y="2354"/>
                </a:cubicBezTo>
                <a:cubicBezTo>
                  <a:pt x="5234" y="2350"/>
                  <a:pt x="5234" y="2350"/>
                  <a:pt x="5234" y="2350"/>
                </a:cubicBezTo>
                <a:cubicBezTo>
                  <a:pt x="5126" y="2052"/>
                  <a:pt x="5247" y="1720"/>
                  <a:pt x="5522" y="1561"/>
                </a:cubicBezTo>
                <a:cubicBezTo>
                  <a:pt x="5621" y="1503"/>
                  <a:pt x="5734" y="1473"/>
                  <a:pt x="5849" y="1473"/>
                </a:cubicBezTo>
                <a:cubicBezTo>
                  <a:pt x="6082" y="1473"/>
                  <a:pt x="6299" y="1598"/>
                  <a:pt x="6415" y="1800"/>
                </a:cubicBezTo>
                <a:cubicBezTo>
                  <a:pt x="6503" y="1952"/>
                  <a:pt x="6526" y="2128"/>
                  <a:pt x="6481" y="2296"/>
                </a:cubicBezTo>
                <a:cubicBezTo>
                  <a:pt x="6436" y="2465"/>
                  <a:pt x="6327" y="2606"/>
                  <a:pt x="6176" y="2694"/>
                </a:cubicBezTo>
                <a:cubicBezTo>
                  <a:pt x="6077" y="2751"/>
                  <a:pt x="5964" y="2781"/>
                  <a:pt x="5849" y="2781"/>
                </a:cubicBezTo>
                <a:cubicBezTo>
                  <a:pt x="5656" y="2781"/>
                  <a:pt x="5473" y="2696"/>
                  <a:pt x="5348" y="2547"/>
                </a:cubicBezTo>
                <a:cubicBezTo>
                  <a:pt x="5343" y="2552"/>
                  <a:pt x="5343" y="2552"/>
                  <a:pt x="5343" y="2552"/>
                </a:cubicBezTo>
                <a:cubicBezTo>
                  <a:pt x="5342" y="2552"/>
                  <a:pt x="5342" y="2552"/>
                  <a:pt x="5342" y="2552"/>
                </a:cubicBezTo>
                <a:cubicBezTo>
                  <a:pt x="5339" y="2547"/>
                  <a:pt x="5339" y="2547"/>
                  <a:pt x="5339" y="2547"/>
                </a:cubicBezTo>
                <a:lnTo>
                  <a:pt x="4663" y="2937"/>
                </a:lnTo>
                <a:close/>
                <a:moveTo>
                  <a:pt x="5470" y="2346"/>
                </a:moveTo>
                <a:cubicBezTo>
                  <a:pt x="5548" y="2481"/>
                  <a:pt x="5694" y="2564"/>
                  <a:pt x="5849" y="2564"/>
                </a:cubicBezTo>
                <a:cubicBezTo>
                  <a:pt x="5926" y="2564"/>
                  <a:pt x="6001" y="2544"/>
                  <a:pt x="6067" y="2506"/>
                </a:cubicBezTo>
                <a:cubicBezTo>
                  <a:pt x="6169" y="2447"/>
                  <a:pt x="6241" y="2353"/>
                  <a:pt x="6271" y="2240"/>
                </a:cubicBezTo>
                <a:cubicBezTo>
                  <a:pt x="6271" y="2240"/>
                  <a:pt x="6271" y="2240"/>
                  <a:pt x="6271" y="2240"/>
                </a:cubicBezTo>
                <a:cubicBezTo>
                  <a:pt x="6301" y="2128"/>
                  <a:pt x="6286" y="2010"/>
                  <a:pt x="6227" y="1909"/>
                </a:cubicBezTo>
                <a:cubicBezTo>
                  <a:pt x="6150" y="1774"/>
                  <a:pt x="6004" y="1690"/>
                  <a:pt x="5849" y="1690"/>
                </a:cubicBezTo>
                <a:cubicBezTo>
                  <a:pt x="5772" y="1690"/>
                  <a:pt x="5697" y="1710"/>
                  <a:pt x="5630" y="1749"/>
                </a:cubicBezTo>
                <a:cubicBezTo>
                  <a:pt x="5422" y="1869"/>
                  <a:pt x="5350" y="2137"/>
                  <a:pt x="5470" y="2346"/>
                </a:cubicBezTo>
                <a:close/>
                <a:moveTo>
                  <a:pt x="4773" y="1161"/>
                </a:moveTo>
                <a:cubicBezTo>
                  <a:pt x="4835" y="1161"/>
                  <a:pt x="4886" y="1110"/>
                  <a:pt x="4886" y="1049"/>
                </a:cubicBezTo>
                <a:cubicBezTo>
                  <a:pt x="4886" y="987"/>
                  <a:pt x="4835" y="936"/>
                  <a:pt x="4773" y="936"/>
                </a:cubicBezTo>
                <a:cubicBezTo>
                  <a:pt x="4712" y="936"/>
                  <a:pt x="4661" y="987"/>
                  <a:pt x="4661" y="1049"/>
                </a:cubicBezTo>
                <a:cubicBezTo>
                  <a:pt x="4661" y="1110"/>
                  <a:pt x="4712" y="1161"/>
                  <a:pt x="4773" y="1161"/>
                </a:cubicBezTo>
                <a:close/>
                <a:moveTo>
                  <a:pt x="5185" y="1446"/>
                </a:moveTo>
                <a:cubicBezTo>
                  <a:pt x="5247" y="1446"/>
                  <a:pt x="5297" y="1396"/>
                  <a:pt x="5297" y="1334"/>
                </a:cubicBezTo>
                <a:cubicBezTo>
                  <a:pt x="5297" y="1273"/>
                  <a:pt x="5247" y="1222"/>
                  <a:pt x="5185" y="1222"/>
                </a:cubicBezTo>
                <a:cubicBezTo>
                  <a:pt x="5123" y="1222"/>
                  <a:pt x="5073" y="1273"/>
                  <a:pt x="5073" y="1334"/>
                </a:cubicBezTo>
                <a:cubicBezTo>
                  <a:pt x="5073" y="1396"/>
                  <a:pt x="5123" y="1446"/>
                  <a:pt x="5185" y="1446"/>
                </a:cubicBezTo>
                <a:close/>
                <a:moveTo>
                  <a:pt x="6312" y="3095"/>
                </a:moveTo>
                <a:cubicBezTo>
                  <a:pt x="6312" y="3033"/>
                  <a:pt x="6261" y="2983"/>
                  <a:pt x="6200" y="2983"/>
                </a:cubicBezTo>
                <a:cubicBezTo>
                  <a:pt x="6138" y="2983"/>
                  <a:pt x="6088" y="3033"/>
                  <a:pt x="6088" y="3095"/>
                </a:cubicBezTo>
                <a:cubicBezTo>
                  <a:pt x="6088" y="3157"/>
                  <a:pt x="6138" y="3207"/>
                  <a:pt x="6200" y="3207"/>
                </a:cubicBezTo>
                <a:cubicBezTo>
                  <a:pt x="6261" y="3207"/>
                  <a:pt x="6312" y="3157"/>
                  <a:pt x="6312" y="3095"/>
                </a:cubicBezTo>
                <a:close/>
                <a:moveTo>
                  <a:pt x="6355" y="3600"/>
                </a:moveTo>
                <a:cubicBezTo>
                  <a:pt x="6355" y="3538"/>
                  <a:pt x="6304" y="3488"/>
                  <a:pt x="6242" y="3488"/>
                </a:cubicBezTo>
                <a:cubicBezTo>
                  <a:pt x="6181" y="3488"/>
                  <a:pt x="6130" y="3538"/>
                  <a:pt x="6130" y="3600"/>
                </a:cubicBezTo>
                <a:cubicBezTo>
                  <a:pt x="6130" y="3662"/>
                  <a:pt x="6181" y="3712"/>
                  <a:pt x="6242" y="3712"/>
                </a:cubicBezTo>
                <a:cubicBezTo>
                  <a:pt x="6304" y="3712"/>
                  <a:pt x="6355" y="3662"/>
                  <a:pt x="6355" y="3600"/>
                </a:cubicBezTo>
                <a:close/>
                <a:moveTo>
                  <a:pt x="6200" y="4217"/>
                </a:moveTo>
                <a:cubicBezTo>
                  <a:pt x="6261" y="4217"/>
                  <a:pt x="6312" y="4167"/>
                  <a:pt x="6312" y="4105"/>
                </a:cubicBezTo>
                <a:cubicBezTo>
                  <a:pt x="6312" y="4043"/>
                  <a:pt x="6261" y="3993"/>
                  <a:pt x="6200" y="3993"/>
                </a:cubicBezTo>
                <a:cubicBezTo>
                  <a:pt x="6138" y="3993"/>
                  <a:pt x="6088" y="4043"/>
                  <a:pt x="6088" y="4105"/>
                </a:cubicBezTo>
                <a:cubicBezTo>
                  <a:pt x="6088" y="4167"/>
                  <a:pt x="6138" y="4217"/>
                  <a:pt x="6200" y="4217"/>
                </a:cubicBezTo>
                <a:close/>
                <a:moveTo>
                  <a:pt x="4599" y="3600"/>
                </a:moveTo>
                <a:cubicBezTo>
                  <a:pt x="4599" y="4010"/>
                  <a:pt x="4412" y="4387"/>
                  <a:pt x="4086" y="4636"/>
                </a:cubicBezTo>
                <a:cubicBezTo>
                  <a:pt x="4036" y="4674"/>
                  <a:pt x="3984" y="4708"/>
                  <a:pt x="3930" y="4738"/>
                </a:cubicBezTo>
                <a:cubicBezTo>
                  <a:pt x="3738" y="4845"/>
                  <a:pt x="3519" y="4902"/>
                  <a:pt x="3298" y="4902"/>
                </a:cubicBezTo>
                <a:cubicBezTo>
                  <a:pt x="3076" y="4902"/>
                  <a:pt x="2857" y="4845"/>
                  <a:pt x="2665" y="4738"/>
                </a:cubicBezTo>
                <a:cubicBezTo>
                  <a:pt x="2611" y="4708"/>
                  <a:pt x="2559" y="4674"/>
                  <a:pt x="2509" y="4636"/>
                </a:cubicBezTo>
                <a:cubicBezTo>
                  <a:pt x="2183" y="4387"/>
                  <a:pt x="1996" y="4010"/>
                  <a:pt x="1996" y="3600"/>
                </a:cubicBezTo>
                <a:cubicBezTo>
                  <a:pt x="1996" y="2882"/>
                  <a:pt x="2580" y="2299"/>
                  <a:pt x="3298" y="2299"/>
                </a:cubicBezTo>
                <a:cubicBezTo>
                  <a:pt x="4015" y="2299"/>
                  <a:pt x="4599" y="2882"/>
                  <a:pt x="4599" y="3600"/>
                </a:cubicBezTo>
                <a:close/>
                <a:moveTo>
                  <a:pt x="3841" y="4538"/>
                </a:moveTo>
                <a:cubicBezTo>
                  <a:pt x="3739" y="4335"/>
                  <a:pt x="3529" y="4202"/>
                  <a:pt x="3297" y="4202"/>
                </a:cubicBezTo>
                <a:cubicBezTo>
                  <a:pt x="3066" y="4202"/>
                  <a:pt x="2856" y="4335"/>
                  <a:pt x="2755" y="4538"/>
                </a:cubicBezTo>
                <a:cubicBezTo>
                  <a:pt x="2914" y="4631"/>
                  <a:pt x="3100" y="4685"/>
                  <a:pt x="3298" y="4685"/>
                </a:cubicBezTo>
                <a:cubicBezTo>
                  <a:pt x="3495" y="4685"/>
                  <a:pt x="3681" y="4631"/>
                  <a:pt x="3841" y="4538"/>
                </a:cubicBezTo>
                <a:close/>
                <a:moveTo>
                  <a:pt x="3297" y="3905"/>
                </a:moveTo>
                <a:cubicBezTo>
                  <a:pt x="3501" y="3905"/>
                  <a:pt x="3666" y="3740"/>
                  <a:pt x="3666" y="3537"/>
                </a:cubicBezTo>
                <a:cubicBezTo>
                  <a:pt x="3666" y="3333"/>
                  <a:pt x="3501" y="3168"/>
                  <a:pt x="3297" y="3168"/>
                </a:cubicBezTo>
                <a:cubicBezTo>
                  <a:pt x="3094" y="3168"/>
                  <a:pt x="2929" y="3334"/>
                  <a:pt x="2929" y="3537"/>
                </a:cubicBezTo>
                <a:cubicBezTo>
                  <a:pt x="2929" y="3740"/>
                  <a:pt x="3094" y="3905"/>
                  <a:pt x="3297" y="3905"/>
                </a:cubicBezTo>
                <a:close/>
                <a:moveTo>
                  <a:pt x="4382" y="3600"/>
                </a:moveTo>
                <a:cubicBezTo>
                  <a:pt x="4382" y="3002"/>
                  <a:pt x="3896" y="2516"/>
                  <a:pt x="3298" y="2516"/>
                </a:cubicBezTo>
                <a:cubicBezTo>
                  <a:pt x="2700" y="2516"/>
                  <a:pt x="2213" y="3002"/>
                  <a:pt x="2213" y="3600"/>
                </a:cubicBezTo>
                <a:cubicBezTo>
                  <a:pt x="2213" y="3922"/>
                  <a:pt x="2354" y="4211"/>
                  <a:pt x="2577" y="4409"/>
                </a:cubicBezTo>
                <a:cubicBezTo>
                  <a:pt x="2671" y="4241"/>
                  <a:pt x="2820" y="4111"/>
                  <a:pt x="3000" y="4041"/>
                </a:cubicBezTo>
                <a:cubicBezTo>
                  <a:pt x="2787" y="3915"/>
                  <a:pt x="2672" y="3663"/>
                  <a:pt x="2724" y="3416"/>
                </a:cubicBezTo>
                <a:cubicBezTo>
                  <a:pt x="2781" y="3146"/>
                  <a:pt x="3022" y="2950"/>
                  <a:pt x="3297" y="2950"/>
                </a:cubicBezTo>
                <a:cubicBezTo>
                  <a:pt x="3573" y="2950"/>
                  <a:pt x="3815" y="3146"/>
                  <a:pt x="3871" y="3416"/>
                </a:cubicBezTo>
                <a:cubicBezTo>
                  <a:pt x="3923" y="3663"/>
                  <a:pt x="3808" y="3915"/>
                  <a:pt x="3595" y="4041"/>
                </a:cubicBezTo>
                <a:cubicBezTo>
                  <a:pt x="3776" y="4111"/>
                  <a:pt x="3925" y="4241"/>
                  <a:pt x="4018" y="4410"/>
                </a:cubicBezTo>
                <a:cubicBezTo>
                  <a:pt x="4241" y="4211"/>
                  <a:pt x="4382" y="3922"/>
                  <a:pt x="4382" y="3600"/>
                </a:cubicBezTo>
                <a:close/>
                <a:moveTo>
                  <a:pt x="115" y="2296"/>
                </a:moveTo>
                <a:cubicBezTo>
                  <a:pt x="69" y="2128"/>
                  <a:pt x="93" y="1951"/>
                  <a:pt x="180" y="1800"/>
                </a:cubicBezTo>
                <a:cubicBezTo>
                  <a:pt x="297" y="1598"/>
                  <a:pt x="514" y="1473"/>
                  <a:pt x="747" y="1473"/>
                </a:cubicBezTo>
                <a:cubicBezTo>
                  <a:pt x="861" y="1473"/>
                  <a:pt x="974" y="1503"/>
                  <a:pt x="1074" y="1561"/>
                </a:cubicBezTo>
                <a:cubicBezTo>
                  <a:pt x="1349" y="1720"/>
                  <a:pt x="1470" y="2052"/>
                  <a:pt x="1361" y="2350"/>
                </a:cubicBezTo>
                <a:cubicBezTo>
                  <a:pt x="1368" y="2354"/>
                  <a:pt x="1368" y="2354"/>
                  <a:pt x="1368" y="2354"/>
                </a:cubicBezTo>
                <a:cubicBezTo>
                  <a:pt x="1365" y="2359"/>
                  <a:pt x="1365" y="2359"/>
                  <a:pt x="1365" y="2359"/>
                </a:cubicBezTo>
                <a:cubicBezTo>
                  <a:pt x="2040" y="2749"/>
                  <a:pt x="2040" y="2749"/>
                  <a:pt x="2040" y="2749"/>
                </a:cubicBezTo>
                <a:cubicBezTo>
                  <a:pt x="2053" y="2756"/>
                  <a:pt x="2057" y="2772"/>
                  <a:pt x="2050" y="2785"/>
                </a:cubicBezTo>
                <a:cubicBezTo>
                  <a:pt x="1968" y="2927"/>
                  <a:pt x="1968" y="2927"/>
                  <a:pt x="1968" y="2927"/>
                </a:cubicBezTo>
                <a:cubicBezTo>
                  <a:pt x="1960" y="2940"/>
                  <a:pt x="1944" y="2944"/>
                  <a:pt x="1932" y="2937"/>
                </a:cubicBezTo>
                <a:cubicBezTo>
                  <a:pt x="1256" y="2547"/>
                  <a:pt x="1256" y="2547"/>
                  <a:pt x="1256" y="2547"/>
                </a:cubicBezTo>
                <a:cubicBezTo>
                  <a:pt x="1253" y="2552"/>
                  <a:pt x="1253" y="2552"/>
                  <a:pt x="1253" y="2552"/>
                </a:cubicBezTo>
                <a:cubicBezTo>
                  <a:pt x="1247" y="2547"/>
                  <a:pt x="1247" y="2547"/>
                  <a:pt x="1247" y="2547"/>
                </a:cubicBezTo>
                <a:cubicBezTo>
                  <a:pt x="1122" y="2696"/>
                  <a:pt x="939" y="2781"/>
                  <a:pt x="746" y="2781"/>
                </a:cubicBezTo>
                <a:cubicBezTo>
                  <a:pt x="632" y="2781"/>
                  <a:pt x="519" y="2751"/>
                  <a:pt x="419" y="2694"/>
                </a:cubicBezTo>
                <a:cubicBezTo>
                  <a:pt x="268" y="2606"/>
                  <a:pt x="160" y="2465"/>
                  <a:pt x="115" y="2296"/>
                </a:cubicBezTo>
                <a:close/>
                <a:moveTo>
                  <a:pt x="324" y="2240"/>
                </a:moveTo>
                <a:cubicBezTo>
                  <a:pt x="354" y="2353"/>
                  <a:pt x="427" y="2447"/>
                  <a:pt x="528" y="2506"/>
                </a:cubicBezTo>
                <a:cubicBezTo>
                  <a:pt x="594" y="2544"/>
                  <a:pt x="670" y="2564"/>
                  <a:pt x="746" y="2564"/>
                </a:cubicBezTo>
                <a:cubicBezTo>
                  <a:pt x="902" y="2564"/>
                  <a:pt x="1047" y="2481"/>
                  <a:pt x="1125" y="2346"/>
                </a:cubicBezTo>
                <a:cubicBezTo>
                  <a:pt x="1125" y="2346"/>
                  <a:pt x="1125" y="2346"/>
                  <a:pt x="1125" y="2346"/>
                </a:cubicBezTo>
                <a:cubicBezTo>
                  <a:pt x="1245" y="2137"/>
                  <a:pt x="1174" y="1869"/>
                  <a:pt x="965" y="1749"/>
                </a:cubicBezTo>
                <a:cubicBezTo>
                  <a:pt x="898" y="1710"/>
                  <a:pt x="823" y="1690"/>
                  <a:pt x="747" y="1690"/>
                </a:cubicBezTo>
                <a:cubicBezTo>
                  <a:pt x="591" y="1690"/>
                  <a:pt x="446" y="1774"/>
                  <a:pt x="368" y="1909"/>
                </a:cubicBezTo>
                <a:cubicBezTo>
                  <a:pt x="310" y="2010"/>
                  <a:pt x="294" y="2127"/>
                  <a:pt x="324" y="2240"/>
                </a:cubicBezTo>
                <a:close/>
                <a:moveTo>
                  <a:pt x="3952" y="6546"/>
                </a:moveTo>
                <a:cubicBezTo>
                  <a:pt x="3952" y="6721"/>
                  <a:pt x="3884" y="6885"/>
                  <a:pt x="3760" y="7009"/>
                </a:cubicBezTo>
                <a:cubicBezTo>
                  <a:pt x="3637" y="7132"/>
                  <a:pt x="3472" y="7200"/>
                  <a:pt x="3298" y="7200"/>
                </a:cubicBezTo>
                <a:cubicBezTo>
                  <a:pt x="2892" y="7200"/>
                  <a:pt x="2572" y="6829"/>
                  <a:pt x="2658" y="6409"/>
                </a:cubicBezTo>
                <a:cubicBezTo>
                  <a:pt x="2711" y="6148"/>
                  <a:pt x="2924" y="5949"/>
                  <a:pt x="3187" y="5902"/>
                </a:cubicBezTo>
                <a:cubicBezTo>
                  <a:pt x="3189" y="5901"/>
                  <a:pt x="3189" y="5901"/>
                  <a:pt x="3189" y="5901"/>
                </a:cubicBezTo>
                <a:cubicBezTo>
                  <a:pt x="3189" y="5114"/>
                  <a:pt x="3189" y="5114"/>
                  <a:pt x="3189" y="5114"/>
                </a:cubicBezTo>
                <a:cubicBezTo>
                  <a:pt x="3189" y="5100"/>
                  <a:pt x="3201" y="5088"/>
                  <a:pt x="3215" y="5088"/>
                </a:cubicBezTo>
                <a:cubicBezTo>
                  <a:pt x="3380" y="5088"/>
                  <a:pt x="3380" y="5088"/>
                  <a:pt x="3380" y="5088"/>
                </a:cubicBezTo>
                <a:cubicBezTo>
                  <a:pt x="3394" y="5088"/>
                  <a:pt x="3406" y="5100"/>
                  <a:pt x="3406" y="5114"/>
                </a:cubicBezTo>
                <a:cubicBezTo>
                  <a:pt x="3406" y="5894"/>
                  <a:pt x="3406" y="5894"/>
                  <a:pt x="3406" y="5894"/>
                </a:cubicBezTo>
                <a:cubicBezTo>
                  <a:pt x="3412" y="5894"/>
                  <a:pt x="3412" y="5894"/>
                  <a:pt x="3412" y="5894"/>
                </a:cubicBezTo>
                <a:cubicBezTo>
                  <a:pt x="3412" y="5902"/>
                  <a:pt x="3412" y="5902"/>
                  <a:pt x="3412" y="5902"/>
                </a:cubicBezTo>
                <a:cubicBezTo>
                  <a:pt x="3725" y="5957"/>
                  <a:pt x="3952" y="6228"/>
                  <a:pt x="3952" y="6546"/>
                </a:cubicBezTo>
                <a:close/>
                <a:moveTo>
                  <a:pt x="3735" y="6546"/>
                </a:moveTo>
                <a:cubicBezTo>
                  <a:pt x="3735" y="6305"/>
                  <a:pt x="3539" y="6109"/>
                  <a:pt x="3298" y="6109"/>
                </a:cubicBezTo>
                <a:cubicBezTo>
                  <a:pt x="3057" y="6109"/>
                  <a:pt x="2861" y="6305"/>
                  <a:pt x="2861" y="6546"/>
                </a:cubicBezTo>
                <a:cubicBezTo>
                  <a:pt x="2861" y="6787"/>
                  <a:pt x="3057" y="6983"/>
                  <a:pt x="3298" y="6983"/>
                </a:cubicBezTo>
                <a:cubicBezTo>
                  <a:pt x="3414" y="6983"/>
                  <a:pt x="3524" y="6938"/>
                  <a:pt x="3607" y="6855"/>
                </a:cubicBezTo>
                <a:cubicBezTo>
                  <a:pt x="3689" y="6773"/>
                  <a:pt x="3735" y="6663"/>
                  <a:pt x="3735" y="6546"/>
                </a:cubicBezTo>
                <a:close/>
                <a:moveTo>
                  <a:pt x="4774" y="6039"/>
                </a:moveTo>
                <a:cubicBezTo>
                  <a:pt x="4712" y="6039"/>
                  <a:pt x="4662" y="6090"/>
                  <a:pt x="4662" y="6151"/>
                </a:cubicBezTo>
                <a:cubicBezTo>
                  <a:pt x="4662" y="6213"/>
                  <a:pt x="4712" y="6263"/>
                  <a:pt x="4774" y="6263"/>
                </a:cubicBezTo>
                <a:cubicBezTo>
                  <a:pt x="4836" y="6263"/>
                  <a:pt x="4886" y="6213"/>
                  <a:pt x="4886" y="6151"/>
                </a:cubicBezTo>
                <a:cubicBezTo>
                  <a:pt x="4886" y="6090"/>
                  <a:pt x="4836" y="6039"/>
                  <a:pt x="4774" y="6039"/>
                </a:cubicBezTo>
                <a:close/>
                <a:moveTo>
                  <a:pt x="5185" y="5753"/>
                </a:moveTo>
                <a:cubicBezTo>
                  <a:pt x="5123" y="5753"/>
                  <a:pt x="5073" y="5804"/>
                  <a:pt x="5073" y="5865"/>
                </a:cubicBezTo>
                <a:cubicBezTo>
                  <a:pt x="5073" y="5927"/>
                  <a:pt x="5123" y="5978"/>
                  <a:pt x="5185" y="5978"/>
                </a:cubicBezTo>
                <a:cubicBezTo>
                  <a:pt x="5247" y="5978"/>
                  <a:pt x="5297" y="5927"/>
                  <a:pt x="5297" y="5865"/>
                </a:cubicBezTo>
                <a:cubicBezTo>
                  <a:pt x="5297" y="5804"/>
                  <a:pt x="5247" y="5753"/>
                  <a:pt x="5185" y="5753"/>
                </a:cubicBezTo>
                <a:close/>
                <a:moveTo>
                  <a:pt x="2276" y="6252"/>
                </a:moveTo>
                <a:cubicBezTo>
                  <a:pt x="2214" y="6252"/>
                  <a:pt x="2164" y="6302"/>
                  <a:pt x="2164" y="6364"/>
                </a:cubicBezTo>
                <a:cubicBezTo>
                  <a:pt x="2164" y="6426"/>
                  <a:pt x="2214" y="6476"/>
                  <a:pt x="2276" y="6476"/>
                </a:cubicBezTo>
                <a:cubicBezTo>
                  <a:pt x="2338" y="6476"/>
                  <a:pt x="2388" y="6426"/>
                  <a:pt x="2388" y="6364"/>
                </a:cubicBezTo>
                <a:cubicBezTo>
                  <a:pt x="2388" y="6302"/>
                  <a:pt x="2338" y="6252"/>
                  <a:pt x="2276" y="6252"/>
                </a:cubicBezTo>
                <a:close/>
                <a:moveTo>
                  <a:pt x="6481" y="4904"/>
                </a:moveTo>
                <a:cubicBezTo>
                  <a:pt x="6526" y="5073"/>
                  <a:pt x="6503" y="5249"/>
                  <a:pt x="6415" y="5400"/>
                </a:cubicBezTo>
                <a:cubicBezTo>
                  <a:pt x="6299" y="5602"/>
                  <a:pt x="6082" y="5727"/>
                  <a:pt x="5848" y="5727"/>
                </a:cubicBezTo>
                <a:cubicBezTo>
                  <a:pt x="5734" y="5727"/>
                  <a:pt x="5621" y="5697"/>
                  <a:pt x="5522" y="5640"/>
                </a:cubicBezTo>
                <a:cubicBezTo>
                  <a:pt x="5247" y="5481"/>
                  <a:pt x="5126" y="5149"/>
                  <a:pt x="5234" y="4850"/>
                </a:cubicBezTo>
                <a:cubicBezTo>
                  <a:pt x="5227" y="4847"/>
                  <a:pt x="5227" y="4847"/>
                  <a:pt x="5227" y="4847"/>
                </a:cubicBezTo>
                <a:cubicBezTo>
                  <a:pt x="5230" y="4841"/>
                  <a:pt x="5230" y="4841"/>
                  <a:pt x="5230" y="4841"/>
                </a:cubicBezTo>
                <a:cubicBezTo>
                  <a:pt x="4555" y="4451"/>
                  <a:pt x="4555" y="4451"/>
                  <a:pt x="4555" y="4451"/>
                </a:cubicBezTo>
                <a:cubicBezTo>
                  <a:pt x="4542" y="4444"/>
                  <a:pt x="4538" y="4428"/>
                  <a:pt x="4545" y="4415"/>
                </a:cubicBezTo>
                <a:cubicBezTo>
                  <a:pt x="4627" y="4272"/>
                  <a:pt x="4627" y="4272"/>
                  <a:pt x="4627" y="4272"/>
                </a:cubicBezTo>
                <a:cubicBezTo>
                  <a:pt x="4635" y="4260"/>
                  <a:pt x="4651" y="4256"/>
                  <a:pt x="4663" y="4263"/>
                </a:cubicBezTo>
                <a:cubicBezTo>
                  <a:pt x="5339" y="4653"/>
                  <a:pt x="5339" y="4653"/>
                  <a:pt x="5339" y="4653"/>
                </a:cubicBezTo>
                <a:cubicBezTo>
                  <a:pt x="5345" y="4657"/>
                  <a:pt x="5345" y="4657"/>
                  <a:pt x="5345" y="4657"/>
                </a:cubicBezTo>
                <a:cubicBezTo>
                  <a:pt x="5349" y="4652"/>
                  <a:pt x="5349" y="4652"/>
                  <a:pt x="5349" y="4652"/>
                </a:cubicBezTo>
                <a:cubicBezTo>
                  <a:pt x="5474" y="4504"/>
                  <a:pt x="5657" y="4419"/>
                  <a:pt x="5849" y="4419"/>
                </a:cubicBezTo>
                <a:cubicBezTo>
                  <a:pt x="5964" y="4419"/>
                  <a:pt x="6076" y="4449"/>
                  <a:pt x="6176" y="4507"/>
                </a:cubicBezTo>
                <a:cubicBezTo>
                  <a:pt x="6327" y="4594"/>
                  <a:pt x="6435" y="4735"/>
                  <a:pt x="6481" y="4904"/>
                </a:cubicBezTo>
                <a:close/>
                <a:moveTo>
                  <a:pt x="6271" y="4960"/>
                </a:moveTo>
                <a:cubicBezTo>
                  <a:pt x="6241" y="4847"/>
                  <a:pt x="6169" y="4753"/>
                  <a:pt x="6067" y="4695"/>
                </a:cubicBezTo>
                <a:cubicBezTo>
                  <a:pt x="6001" y="4656"/>
                  <a:pt x="5926" y="4636"/>
                  <a:pt x="5849" y="4636"/>
                </a:cubicBezTo>
                <a:cubicBezTo>
                  <a:pt x="5694" y="4636"/>
                  <a:pt x="5548" y="4720"/>
                  <a:pt x="5470" y="4855"/>
                </a:cubicBezTo>
                <a:cubicBezTo>
                  <a:pt x="5350" y="5063"/>
                  <a:pt x="5422" y="5331"/>
                  <a:pt x="5630" y="5452"/>
                </a:cubicBezTo>
                <a:cubicBezTo>
                  <a:pt x="5697" y="5490"/>
                  <a:pt x="5772" y="5510"/>
                  <a:pt x="5849" y="5510"/>
                </a:cubicBezTo>
                <a:cubicBezTo>
                  <a:pt x="6004" y="5510"/>
                  <a:pt x="6150" y="5427"/>
                  <a:pt x="6227" y="5292"/>
                </a:cubicBezTo>
                <a:cubicBezTo>
                  <a:pt x="6286" y="5191"/>
                  <a:pt x="6301" y="5073"/>
                  <a:pt x="6271" y="4960"/>
                </a:cubicBezTo>
                <a:close/>
                <a:moveTo>
                  <a:pt x="4320" y="6252"/>
                </a:moveTo>
                <a:cubicBezTo>
                  <a:pt x="4258" y="6252"/>
                  <a:pt x="4208" y="6302"/>
                  <a:pt x="4208" y="6364"/>
                </a:cubicBezTo>
                <a:cubicBezTo>
                  <a:pt x="4208" y="6426"/>
                  <a:pt x="4258" y="6476"/>
                  <a:pt x="4320" y="6476"/>
                </a:cubicBezTo>
                <a:cubicBezTo>
                  <a:pt x="4382" y="6476"/>
                  <a:pt x="4432" y="6426"/>
                  <a:pt x="4432" y="6364"/>
                </a:cubicBezTo>
                <a:cubicBezTo>
                  <a:pt x="4432" y="6302"/>
                  <a:pt x="4382" y="6252"/>
                  <a:pt x="4320" y="6252"/>
                </a:cubicBezTo>
                <a:close/>
                <a:moveTo>
                  <a:pt x="465" y="3600"/>
                </a:moveTo>
                <a:cubicBezTo>
                  <a:pt x="465" y="3538"/>
                  <a:pt x="415" y="3488"/>
                  <a:pt x="353" y="3488"/>
                </a:cubicBezTo>
                <a:cubicBezTo>
                  <a:pt x="291" y="3488"/>
                  <a:pt x="241" y="3538"/>
                  <a:pt x="241" y="3600"/>
                </a:cubicBezTo>
                <a:cubicBezTo>
                  <a:pt x="241" y="3662"/>
                  <a:pt x="291" y="3712"/>
                  <a:pt x="353" y="3712"/>
                </a:cubicBezTo>
                <a:cubicBezTo>
                  <a:pt x="415" y="3712"/>
                  <a:pt x="465" y="3662"/>
                  <a:pt x="465" y="3600"/>
                </a:cubicBezTo>
                <a:close/>
                <a:moveTo>
                  <a:pt x="403" y="2983"/>
                </a:moveTo>
                <a:cubicBezTo>
                  <a:pt x="341" y="2983"/>
                  <a:pt x="291" y="3034"/>
                  <a:pt x="291" y="3095"/>
                </a:cubicBezTo>
                <a:cubicBezTo>
                  <a:pt x="291" y="3157"/>
                  <a:pt x="341" y="3208"/>
                  <a:pt x="403" y="3208"/>
                </a:cubicBezTo>
                <a:cubicBezTo>
                  <a:pt x="465" y="3208"/>
                  <a:pt x="515" y="3157"/>
                  <a:pt x="515" y="3095"/>
                </a:cubicBezTo>
                <a:cubicBezTo>
                  <a:pt x="515" y="3034"/>
                  <a:pt x="465" y="2983"/>
                  <a:pt x="403" y="2983"/>
                </a:cubicBezTo>
                <a:close/>
                <a:moveTo>
                  <a:pt x="1932" y="4263"/>
                </a:moveTo>
                <a:cubicBezTo>
                  <a:pt x="1945" y="4256"/>
                  <a:pt x="1961" y="4260"/>
                  <a:pt x="1968" y="4273"/>
                </a:cubicBezTo>
                <a:cubicBezTo>
                  <a:pt x="2050" y="4416"/>
                  <a:pt x="2050" y="4416"/>
                  <a:pt x="2050" y="4416"/>
                </a:cubicBezTo>
                <a:cubicBezTo>
                  <a:pt x="2058" y="4428"/>
                  <a:pt x="2053" y="4444"/>
                  <a:pt x="2041" y="4451"/>
                </a:cubicBezTo>
                <a:cubicBezTo>
                  <a:pt x="1361" y="4850"/>
                  <a:pt x="1361" y="4850"/>
                  <a:pt x="1361" y="4850"/>
                </a:cubicBezTo>
                <a:cubicBezTo>
                  <a:pt x="1469" y="5149"/>
                  <a:pt x="1348" y="5481"/>
                  <a:pt x="1073" y="5639"/>
                </a:cubicBezTo>
                <a:cubicBezTo>
                  <a:pt x="974" y="5697"/>
                  <a:pt x="861" y="5727"/>
                  <a:pt x="747" y="5727"/>
                </a:cubicBezTo>
                <a:cubicBezTo>
                  <a:pt x="514" y="5727"/>
                  <a:pt x="296" y="5602"/>
                  <a:pt x="180" y="5400"/>
                </a:cubicBezTo>
                <a:cubicBezTo>
                  <a:pt x="0" y="5088"/>
                  <a:pt x="107" y="4687"/>
                  <a:pt x="419" y="4507"/>
                </a:cubicBezTo>
                <a:cubicBezTo>
                  <a:pt x="519" y="4449"/>
                  <a:pt x="632" y="4419"/>
                  <a:pt x="746" y="4419"/>
                </a:cubicBezTo>
                <a:cubicBezTo>
                  <a:pt x="939" y="4419"/>
                  <a:pt x="1121" y="4504"/>
                  <a:pt x="1246" y="4652"/>
                </a:cubicBezTo>
                <a:cubicBezTo>
                  <a:pt x="1250" y="4657"/>
                  <a:pt x="1250" y="4657"/>
                  <a:pt x="1250" y="4657"/>
                </a:cubicBezTo>
                <a:lnTo>
                  <a:pt x="1932" y="4263"/>
                </a:lnTo>
                <a:close/>
                <a:moveTo>
                  <a:pt x="1125" y="4855"/>
                </a:moveTo>
                <a:cubicBezTo>
                  <a:pt x="1047" y="4720"/>
                  <a:pt x="902" y="4636"/>
                  <a:pt x="746" y="4636"/>
                </a:cubicBezTo>
                <a:cubicBezTo>
                  <a:pt x="670" y="4636"/>
                  <a:pt x="594" y="4656"/>
                  <a:pt x="528" y="4695"/>
                </a:cubicBezTo>
                <a:cubicBezTo>
                  <a:pt x="319" y="4815"/>
                  <a:pt x="247" y="5083"/>
                  <a:pt x="368" y="5292"/>
                </a:cubicBezTo>
                <a:cubicBezTo>
                  <a:pt x="446" y="5426"/>
                  <a:pt x="591" y="5510"/>
                  <a:pt x="747" y="5510"/>
                </a:cubicBezTo>
                <a:cubicBezTo>
                  <a:pt x="823" y="5510"/>
                  <a:pt x="898" y="5490"/>
                  <a:pt x="965" y="5452"/>
                </a:cubicBezTo>
                <a:cubicBezTo>
                  <a:pt x="1174" y="5331"/>
                  <a:pt x="1245" y="5063"/>
                  <a:pt x="1125" y="4855"/>
                </a:cubicBezTo>
                <a:close/>
                <a:moveTo>
                  <a:pt x="396" y="4217"/>
                </a:moveTo>
                <a:cubicBezTo>
                  <a:pt x="458" y="4217"/>
                  <a:pt x="508" y="4167"/>
                  <a:pt x="508" y="4105"/>
                </a:cubicBezTo>
                <a:cubicBezTo>
                  <a:pt x="508" y="4043"/>
                  <a:pt x="458" y="3993"/>
                  <a:pt x="396" y="3993"/>
                </a:cubicBezTo>
                <a:cubicBezTo>
                  <a:pt x="334" y="3993"/>
                  <a:pt x="284" y="4043"/>
                  <a:pt x="284" y="4105"/>
                </a:cubicBezTo>
                <a:cubicBezTo>
                  <a:pt x="284" y="4167"/>
                  <a:pt x="334" y="4217"/>
                  <a:pt x="396" y="4217"/>
                </a:cubicBezTo>
                <a:close/>
                <a:moveTo>
                  <a:pt x="1411" y="5754"/>
                </a:moveTo>
                <a:cubicBezTo>
                  <a:pt x="1349" y="5754"/>
                  <a:pt x="1298" y="5804"/>
                  <a:pt x="1298" y="5866"/>
                </a:cubicBezTo>
                <a:cubicBezTo>
                  <a:pt x="1298" y="5928"/>
                  <a:pt x="1349" y="5978"/>
                  <a:pt x="1411" y="5978"/>
                </a:cubicBezTo>
                <a:cubicBezTo>
                  <a:pt x="1472" y="5978"/>
                  <a:pt x="1523" y="5928"/>
                  <a:pt x="1523" y="5866"/>
                </a:cubicBezTo>
                <a:cubicBezTo>
                  <a:pt x="1523" y="5804"/>
                  <a:pt x="1472" y="5754"/>
                  <a:pt x="1411" y="5754"/>
                </a:cubicBezTo>
                <a:close/>
                <a:moveTo>
                  <a:pt x="1822" y="6039"/>
                </a:moveTo>
                <a:cubicBezTo>
                  <a:pt x="1760" y="6039"/>
                  <a:pt x="1710" y="6090"/>
                  <a:pt x="1710" y="6152"/>
                </a:cubicBezTo>
                <a:cubicBezTo>
                  <a:pt x="1710" y="6213"/>
                  <a:pt x="1760" y="6264"/>
                  <a:pt x="1822" y="6264"/>
                </a:cubicBezTo>
                <a:cubicBezTo>
                  <a:pt x="1884" y="6264"/>
                  <a:pt x="1934" y="6213"/>
                  <a:pt x="1934" y="6152"/>
                </a:cubicBezTo>
                <a:cubicBezTo>
                  <a:pt x="1934" y="6090"/>
                  <a:pt x="1884" y="6039"/>
                  <a:pt x="1822" y="60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E74E8229-E2B2-DEAD-036A-14876DC70C45}"/>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6" name="Picture 5">
            <a:extLst>
              <a:ext uri="{FF2B5EF4-FFF2-40B4-BE49-F238E27FC236}">
                <a16:creationId xmlns:a16="http://schemas.microsoft.com/office/drawing/2014/main" id="{42BC9A33-8C6E-E911-36F5-1D617879E4C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Tree>
    <p:extLst>
      <p:ext uri="{BB962C8B-B14F-4D97-AF65-F5344CB8AC3E}">
        <p14:creationId xmlns:p14="http://schemas.microsoft.com/office/powerpoint/2010/main" val="1336761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46C76-EC15-645E-7D8E-F83232FF6CE3}"/>
              </a:ext>
            </a:extLst>
          </p:cNvPr>
          <p:cNvSpPr>
            <a:spLocks noGrp="1"/>
          </p:cNvSpPr>
          <p:nvPr>
            <p:ph type="title"/>
          </p:nvPr>
        </p:nvSpPr>
        <p:spPr>
          <a:xfrm>
            <a:off x="630382" y="3196650"/>
            <a:ext cx="3459480" cy="2008447"/>
          </a:xfrm>
        </p:spPr>
        <p:txBody>
          <a:bodyPr vert="horz" lIns="91416" tIns="45708" rIns="91416" bIns="45708" rtlCol="0" anchor="ctr" anchorCtr="0">
            <a:normAutofit/>
          </a:bodyPr>
          <a:lstStyle/>
          <a:p>
            <a:pPr defTabSz="914126"/>
            <a:r>
              <a:rPr lang="en-US" sz="3599" b="1" dirty="0">
                <a:solidFill>
                  <a:schemeClr val="tx2"/>
                </a:solidFill>
                <a:latin typeface="Montserrat" panose="00000500000000000000" pitchFamily="2" charset="0"/>
              </a:rPr>
              <a:t>Apprentice Trailblazer Initiative</a:t>
            </a:r>
            <a:endParaRPr lang="en-US" sz="3599" b="1" dirty="0">
              <a:solidFill>
                <a:schemeClr val="tx2"/>
              </a:solidFill>
              <a:latin typeface="Montserrat" panose="00000500000000000000" pitchFamily="2" charset="0"/>
              <a:cs typeface="Arial"/>
            </a:endParaRPr>
          </a:p>
        </p:txBody>
      </p:sp>
      <p:pic>
        <p:nvPicPr>
          <p:cNvPr id="7" name="Picture 7">
            <a:extLst>
              <a:ext uri="{FF2B5EF4-FFF2-40B4-BE49-F238E27FC236}">
                <a16:creationId xmlns:a16="http://schemas.microsoft.com/office/drawing/2014/main" id="{1D9AD322-FC75-0DB3-67CC-5B7FA734A980}"/>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t="11742" b="57589"/>
          <a:stretch/>
        </p:blipFill>
        <p:spPr>
          <a:xfrm>
            <a:off x="0" y="-74815"/>
            <a:ext cx="12192000" cy="2739233"/>
          </a:xfrm>
          <a:prstGeom prst="rect">
            <a:avLst/>
          </a:prstGeom>
        </p:spPr>
      </p:pic>
      <p:sp>
        <p:nvSpPr>
          <p:cNvPr id="10" name="Content Placeholder 9">
            <a:extLst>
              <a:ext uri="{FF2B5EF4-FFF2-40B4-BE49-F238E27FC236}">
                <a16:creationId xmlns:a16="http://schemas.microsoft.com/office/drawing/2014/main" id="{56C0D181-C434-88E1-307F-01CF84A67858}"/>
              </a:ext>
            </a:extLst>
          </p:cNvPr>
          <p:cNvSpPr>
            <a:spLocks noGrp="1"/>
          </p:cNvSpPr>
          <p:nvPr>
            <p:ph sz="half" idx="2"/>
          </p:nvPr>
        </p:nvSpPr>
        <p:spPr>
          <a:xfrm>
            <a:off x="3998422" y="2935355"/>
            <a:ext cx="7730836" cy="2531036"/>
          </a:xfrm>
        </p:spPr>
        <p:txBody>
          <a:bodyPr vert="horz" lIns="91416" tIns="45708" rIns="91416" bIns="45708" rtlCol="0" anchor="ctr">
            <a:normAutofit/>
          </a:bodyPr>
          <a:lstStyle/>
          <a:p>
            <a:pPr marL="0" indent="0" defTabSz="914126">
              <a:lnSpc>
                <a:spcPct val="90000"/>
              </a:lnSpc>
              <a:buNone/>
            </a:pPr>
            <a:r>
              <a:rPr lang="en-US" sz="1650" dirty="0">
                <a:solidFill>
                  <a:schemeClr val="tx2"/>
                </a:solidFill>
                <a:latin typeface="Montserrat" panose="00000500000000000000" pitchFamily="2" charset="0"/>
              </a:rPr>
              <a:t>The </a:t>
            </a:r>
            <a:r>
              <a:rPr lang="en-US" sz="1650" b="1" dirty="0">
                <a:solidFill>
                  <a:srgbClr val="FA5333"/>
                </a:solidFill>
                <a:latin typeface="Montserrat" panose="00000500000000000000" pitchFamily="2" charset="0"/>
              </a:rPr>
              <a:t>Apprentice Trailblazer Initiative</a:t>
            </a:r>
            <a:r>
              <a:rPr lang="en-US" sz="1650" dirty="0">
                <a:solidFill>
                  <a:srgbClr val="FA5333"/>
                </a:solidFill>
                <a:latin typeface="Montserrat" panose="00000500000000000000" pitchFamily="2" charset="0"/>
              </a:rPr>
              <a:t> </a:t>
            </a:r>
            <a:r>
              <a:rPr lang="en-US" sz="1650" dirty="0">
                <a:solidFill>
                  <a:schemeClr val="tx2"/>
                </a:solidFill>
                <a:latin typeface="Montserrat" panose="00000500000000000000" pitchFamily="2" charset="0"/>
              </a:rPr>
              <a:t>is designed to create a national network of apprentices and apprenticeship graduates of all ages and backgrounds to feature their stories and hear their perspectives and bring awareness to other career seekers who may be interested in becoming apprentices.    </a:t>
            </a:r>
            <a:endParaRPr lang="en-US" sz="1650" b="1" dirty="0">
              <a:solidFill>
                <a:schemeClr val="tx2"/>
              </a:solidFill>
              <a:latin typeface="Montserrat" panose="00000500000000000000" pitchFamily="2" charset="0"/>
            </a:endParaRPr>
          </a:p>
          <a:p>
            <a:pPr marL="0" indent="0" defTabSz="914126">
              <a:lnSpc>
                <a:spcPct val="90000"/>
              </a:lnSpc>
              <a:buNone/>
            </a:pPr>
            <a:r>
              <a:rPr lang="en-US" sz="1650" b="1">
                <a:solidFill>
                  <a:srgbClr val="FA5333"/>
                </a:solidFill>
                <a:latin typeface="Montserrat" panose="00000500000000000000" pitchFamily="2" charset="0"/>
                <a:hlinkClick r:id="rId4" tooltip="https://www.apprenticeship.gov/apprentice-trailblazer-initiative/first-cohort-of-apprentice-trailblazers">
                  <a:extLst>
                    <a:ext uri="{A12FA001-AC4F-418D-AE19-62706E023703}">
                      <ahyp:hlinkClr xmlns:ahyp="http://schemas.microsoft.com/office/drawing/2018/hyperlinkcolor" val="tx"/>
                    </a:ext>
                  </a:extLst>
                </a:hlinkClick>
              </a:rPr>
              <a:t>The first cohort of 57 Trailblazers was announced during National Apprenticeship Week, 2023.</a:t>
            </a:r>
            <a:endParaRPr lang="en-US" sz="1650" b="1" dirty="0">
              <a:solidFill>
                <a:srgbClr val="FA5333"/>
              </a:solidFill>
              <a:latin typeface="Montserrat" panose="00000500000000000000" pitchFamily="2" charset="0"/>
              <a:cs typeface="Arial"/>
            </a:endParaRPr>
          </a:p>
        </p:txBody>
      </p:sp>
      <p:sp>
        <p:nvSpPr>
          <p:cNvPr id="2" name="Slide Number Placeholder 5">
            <a:extLst>
              <a:ext uri="{FF2B5EF4-FFF2-40B4-BE49-F238E27FC236}">
                <a16:creationId xmlns:a16="http://schemas.microsoft.com/office/drawing/2014/main" id="{553350C0-A95A-DBBA-41AF-64A46E767ED3}"/>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BA4A0E30-5718-7DCE-820A-0AF75A5128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Tree>
    <p:extLst>
      <p:ext uri="{BB962C8B-B14F-4D97-AF65-F5344CB8AC3E}">
        <p14:creationId xmlns:p14="http://schemas.microsoft.com/office/powerpoint/2010/main" val="2607206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66819-D573-A2AE-5DC3-4E2B654D0E58}"/>
              </a:ext>
              <a:ext uri="{C183D7F6-B498-43B3-948B-1728B52AA6E4}">
                <adec:decorative xmlns:adec="http://schemas.microsoft.com/office/drawing/2017/decorative" val="1"/>
              </a:ext>
            </a:extLst>
          </p:cNvPr>
          <p:cNvSpPr/>
          <p:nvPr/>
        </p:nvSpPr>
        <p:spPr>
          <a:xfrm>
            <a:off x="838200" y="378881"/>
            <a:ext cx="2521996" cy="3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10" name="Title 4">
            <a:extLst>
              <a:ext uri="{FF2B5EF4-FFF2-40B4-BE49-F238E27FC236}">
                <a16:creationId xmlns:a16="http://schemas.microsoft.com/office/drawing/2014/main" id="{76D74495-5794-17F9-C60D-FF9581F1FD96}"/>
              </a:ext>
            </a:extLst>
          </p:cNvPr>
          <p:cNvSpPr>
            <a:spLocks noGrp="1"/>
          </p:cNvSpPr>
          <p:nvPr>
            <p:ph type="title"/>
          </p:nvPr>
        </p:nvSpPr>
        <p:spPr/>
        <p:txBody>
          <a:bodyPr vert="horz" lIns="68580" tIns="34290" rIns="68580" bIns="34290" rtlCol="0" anchor="t" anchorCtr="0">
            <a:normAutofit/>
          </a:bodyPr>
          <a:lstStyle/>
          <a:p>
            <a:pPr>
              <a:lnSpc>
                <a:spcPct val="100000"/>
              </a:lnSpc>
              <a:spcBef>
                <a:spcPts val="0"/>
              </a:spcBef>
            </a:pPr>
            <a:r>
              <a:rPr lang="en-US" sz="1800" dirty="0">
                <a:solidFill>
                  <a:schemeClr val="bg1"/>
                </a:solidFill>
                <a:ea typeface="Calibri"/>
              </a:rPr>
              <a:t>SAVE THE DATE FOR </a:t>
            </a:r>
            <a:br>
              <a:rPr lang="en-US" sz="2400" dirty="0">
                <a:solidFill>
                  <a:schemeClr val="tx2"/>
                </a:solidFill>
                <a:ea typeface="Calibri"/>
              </a:rPr>
            </a:br>
            <a:r>
              <a:rPr lang="en-US" sz="3200" b="1" dirty="0">
                <a:solidFill>
                  <a:schemeClr val="accent2"/>
                </a:solidFill>
                <a:ea typeface="Calibri"/>
              </a:rPr>
              <a:t>YOUTH APPRENTICESHIP WEEK </a:t>
            </a:r>
            <a:r>
              <a:rPr lang="en-US" sz="3200" b="1" dirty="0">
                <a:ea typeface="Calibri"/>
              </a:rPr>
              <a:t>- MAY 5-11, 2024</a:t>
            </a:r>
          </a:p>
        </p:txBody>
      </p:sp>
      <p:sp>
        <p:nvSpPr>
          <p:cNvPr id="5" name="Content Placeholder 4">
            <a:extLst>
              <a:ext uri="{FF2B5EF4-FFF2-40B4-BE49-F238E27FC236}">
                <a16:creationId xmlns:a16="http://schemas.microsoft.com/office/drawing/2014/main" id="{75962ABE-67CF-8A1E-6B02-34C4DAEC6C44}"/>
              </a:ext>
            </a:extLst>
          </p:cNvPr>
          <p:cNvSpPr>
            <a:spLocks noGrp="1"/>
          </p:cNvSpPr>
          <p:nvPr>
            <p:ph sz="half" idx="1"/>
          </p:nvPr>
        </p:nvSpPr>
        <p:spPr>
          <a:xfrm>
            <a:off x="606136" y="3554265"/>
            <a:ext cx="11132128" cy="2622698"/>
          </a:xfrm>
        </p:spPr>
        <p:txBody>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FA5333"/>
                </a:solidFill>
                <a:effectLst/>
                <a:uLnTx/>
                <a:uFillTx/>
                <a:latin typeface="Calibri" panose="020F0502020204030204"/>
                <a:ea typeface="Calibri"/>
                <a:cs typeface="+mn-cs"/>
              </a:rPr>
              <a:t>Youth Apprenticeship Week (YAW) is a nationwide celebration </a:t>
            </a:r>
            <a:r>
              <a:rPr kumimoji="0" lang="en-US" sz="1400" b="1" i="0" u="none" strike="noStrike" kern="1200" cap="none" spc="0" normalizeH="0" baseline="0" noProof="0" dirty="0">
                <a:ln>
                  <a:noFill/>
                </a:ln>
                <a:solidFill>
                  <a:srgbClr val="000000"/>
                </a:solidFill>
                <a:effectLst/>
                <a:uLnTx/>
                <a:uFillTx/>
                <a:latin typeface="Calibri" panose="020F0502020204030204"/>
                <a:ea typeface="Calibri"/>
                <a:cs typeface="+mn-cs"/>
              </a:rPr>
              <a:t>that highlights the benefits and value of Registered Apprenticeship programs for youth, ages 16-24.</a:t>
            </a:r>
          </a:p>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FA5333"/>
                </a:solidFill>
                <a:effectLst/>
                <a:uLnTx/>
                <a:uFillTx/>
                <a:latin typeface="Calibri" panose="020F0502020204030204"/>
                <a:ea typeface="Calibri"/>
                <a:cs typeface="+mn-cs"/>
              </a:rPr>
              <a:t>YAW builds on the success of NAW </a:t>
            </a: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mn-cs"/>
              </a:rPr>
              <a:t>and is a key part of the Department's Youth Employment Works Strategy.</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mn-cs"/>
              </a:rPr>
              <a:t>It challenges us to deepen partnerships across sectors and provide "no wrong door" to quality career pathways, paid work and wrap around services, and hire young workers through youth apprenticeships.</a:t>
            </a:r>
          </a:p>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FA5333"/>
                </a:solidFill>
                <a:effectLst/>
                <a:uLnTx/>
                <a:uFillTx/>
                <a:latin typeface="Calibri" panose="020F0502020204030204"/>
                <a:ea typeface="Calibri"/>
                <a:cs typeface="+mn-cs"/>
              </a:rPr>
              <a:t>YAW is an opportunity </a:t>
            </a: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mn-cs"/>
              </a:rPr>
              <a:t>for stakeholders to host events to showcase how Registered Apprenticeship creates a sustainable pipeline of skilled talent for youth across multiple high-demand industries such as cybersecurity, healthcare, agriculture, gaming and graphics design, advanced manufacturing, clean energy, engineering, artificial intelligence, transportation, and robotics.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Calibri"/>
                <a:cs typeface="+mn-cs"/>
              </a:rPr>
              <a:t>For more information go to: </a:t>
            </a:r>
            <a:r>
              <a:rPr kumimoji="0" lang="en-US" sz="1400" b="1" i="0" u="none" strike="noStrike" kern="1200" cap="none" spc="0" normalizeH="0" baseline="0" noProof="0">
                <a:ln>
                  <a:noFill/>
                </a:ln>
                <a:solidFill>
                  <a:srgbClr val="016375"/>
                </a:solidFill>
                <a:effectLst/>
                <a:uLnTx/>
                <a:uFillTx/>
                <a:latin typeface="Calibri" panose="020F0502020204030204"/>
                <a:ea typeface="Calibri"/>
                <a:cs typeface="+mn-cs"/>
                <a:hlinkClick r:id="rId3" tooltip="https://www.apprenticeship.gov/youth-apprenticeship-week">
                  <a:extLst>
                    <a:ext uri="{A12FA001-AC4F-418D-AE19-62706E023703}">
                      <ahyp:hlinkClr xmlns:ahyp="http://schemas.microsoft.com/office/drawing/2018/hyperlinkcolor" val="tx"/>
                    </a:ext>
                  </a:extLst>
                </a:hlinkClick>
              </a:rPr>
              <a:t>Youth Apprenticeship Week | Apprenticeship.gov</a:t>
            </a:r>
            <a:endParaRPr kumimoji="0" lang="en-US" sz="1400" b="1" i="0" u="none" strike="noStrike" kern="1200" cap="none" spc="0" normalizeH="0" baseline="0" noProof="0" dirty="0">
              <a:ln>
                <a:noFill/>
              </a:ln>
              <a:solidFill>
                <a:srgbClr val="016375"/>
              </a:solidFill>
              <a:effectLst/>
              <a:uLnTx/>
              <a:uFillTx/>
              <a:latin typeface="Calibri" panose="020F0502020204030204"/>
              <a:ea typeface="Calibri"/>
              <a:cs typeface="+mn-cs"/>
            </a:endParaRPr>
          </a:p>
          <a:p>
            <a:pPr marL="0" indent="0">
              <a:buNone/>
            </a:pPr>
            <a:endParaRPr lang="en-US" dirty="0"/>
          </a:p>
        </p:txBody>
      </p:sp>
      <p:pic>
        <p:nvPicPr>
          <p:cNvPr id="11" name="Content Placeholder 7">
            <a:extLst>
              <a:ext uri="{FF2B5EF4-FFF2-40B4-BE49-F238E27FC236}">
                <a16:creationId xmlns:a16="http://schemas.microsoft.com/office/drawing/2014/main" id="{9EDF560F-56F6-29AC-7213-92F5FE21ACB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40594"/>
          <a:stretch/>
        </p:blipFill>
        <p:spPr>
          <a:xfrm>
            <a:off x="476240" y="1266573"/>
            <a:ext cx="6159719" cy="2032927"/>
          </a:xfrm>
          <a:prstGeom prst="rect">
            <a:avLst/>
          </a:prstGeom>
        </p:spPr>
      </p:pic>
      <p:grpSp>
        <p:nvGrpSpPr>
          <p:cNvPr id="16" name="Group 15">
            <a:extLst>
              <a:ext uri="{FF2B5EF4-FFF2-40B4-BE49-F238E27FC236}">
                <a16:creationId xmlns:a16="http://schemas.microsoft.com/office/drawing/2014/main" id="{F21DE562-9237-CB82-CD47-3A74987BFD94}"/>
              </a:ext>
              <a:ext uri="{C183D7F6-B498-43B3-948B-1728B52AA6E4}">
                <adec:decorative xmlns:adec="http://schemas.microsoft.com/office/drawing/2017/decorative" val="1"/>
              </a:ext>
            </a:extLst>
          </p:cNvPr>
          <p:cNvGrpSpPr/>
          <p:nvPr/>
        </p:nvGrpSpPr>
        <p:grpSpPr>
          <a:xfrm>
            <a:off x="7952638" y="1321853"/>
            <a:ext cx="2852531" cy="1816282"/>
            <a:chOff x="6798365" y="1490870"/>
            <a:chExt cx="2489752" cy="1585291"/>
          </a:xfrm>
        </p:grpSpPr>
        <p:sp>
          <p:nvSpPr>
            <p:cNvPr id="15" name="Rectangle 14">
              <a:extLst>
                <a:ext uri="{FF2B5EF4-FFF2-40B4-BE49-F238E27FC236}">
                  <a16:creationId xmlns:a16="http://schemas.microsoft.com/office/drawing/2014/main" id="{DF4AFA2F-A53C-4421-09F5-978083464A3F}"/>
                </a:ext>
              </a:extLst>
            </p:cNvPr>
            <p:cNvSpPr/>
            <p:nvPr/>
          </p:nvSpPr>
          <p:spPr>
            <a:xfrm>
              <a:off x="6798365" y="1490870"/>
              <a:ext cx="2489752" cy="158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pic>
          <p:nvPicPr>
            <p:cNvPr id="13" name="Picture 12">
              <a:extLst>
                <a:ext uri="{FF2B5EF4-FFF2-40B4-BE49-F238E27FC236}">
                  <a16:creationId xmlns:a16="http://schemas.microsoft.com/office/drawing/2014/main" id="{BF045004-175F-B66F-D4B8-14B4452D89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57834" y="1564746"/>
              <a:ext cx="2350938" cy="1402166"/>
            </a:xfrm>
            <a:prstGeom prst="rect">
              <a:avLst/>
            </a:prstGeom>
          </p:spPr>
        </p:pic>
      </p:grpSp>
      <p:sp>
        <p:nvSpPr>
          <p:cNvPr id="14" name="Slide Number Placeholder 5">
            <a:extLst>
              <a:ext uri="{FF2B5EF4-FFF2-40B4-BE49-F238E27FC236}">
                <a16:creationId xmlns:a16="http://schemas.microsoft.com/office/drawing/2014/main" id="{AE086485-2545-6212-DF2A-D0024DBC8C0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71251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1274-E0CF-EF6E-E35F-5EF604A18364}"/>
              </a:ext>
            </a:extLst>
          </p:cNvPr>
          <p:cNvSpPr>
            <a:spLocks noGrp="1"/>
          </p:cNvSpPr>
          <p:nvPr>
            <p:ph type="title"/>
          </p:nvPr>
        </p:nvSpPr>
        <p:spPr>
          <a:xfrm>
            <a:off x="565619" y="540771"/>
            <a:ext cx="11534018" cy="1325563"/>
          </a:xfrm>
        </p:spPr>
        <p:txBody>
          <a:bodyPr>
            <a:noAutofit/>
          </a:bodyPr>
          <a:lstStyle/>
          <a:p>
            <a:r>
              <a:rPr lang="en-NZ" sz="4400" cap="none" dirty="0">
                <a:latin typeface="Montserrat" panose="00000500000000000000" pitchFamily="2" charset="0"/>
                <a:cs typeface="Arial"/>
              </a:rPr>
              <a:t>Advanced Manufacturing</a:t>
            </a:r>
            <a:r>
              <a:rPr lang="en-NZ" sz="4400" i="0" cap="none" dirty="0">
                <a:effectLst/>
                <a:latin typeface="Montserrat" panose="00000500000000000000" pitchFamily="2" charset="0"/>
                <a:cs typeface="Arial"/>
              </a:rPr>
              <a:t> Apprenticeship </a:t>
            </a:r>
            <a:r>
              <a:rPr lang="en-NZ" sz="4400" cap="none" dirty="0">
                <a:latin typeface="Montserrat" panose="00000500000000000000" pitchFamily="2" charset="0"/>
                <a:cs typeface="Arial"/>
              </a:rPr>
              <a:t>S</a:t>
            </a:r>
            <a:r>
              <a:rPr lang="en-NZ" sz="4400" b="0" i="0" cap="none" dirty="0">
                <a:effectLst/>
                <a:latin typeface="Montserrat" panose="00000500000000000000" pitchFamily="2" charset="0"/>
                <a:cs typeface="Arial"/>
              </a:rPr>
              <a:t>print </a:t>
            </a:r>
            <a:endParaRPr lang="en-US" sz="4400" cap="none" dirty="0">
              <a:latin typeface="Montserrat" panose="00000500000000000000" pitchFamily="2" charset="0"/>
              <a:cs typeface="Arial"/>
            </a:endParaRPr>
          </a:p>
        </p:txBody>
      </p:sp>
      <p:sp>
        <p:nvSpPr>
          <p:cNvPr id="18" name="Rectangle 17">
            <a:extLst>
              <a:ext uri="{FF2B5EF4-FFF2-40B4-BE49-F238E27FC236}">
                <a16:creationId xmlns:a16="http://schemas.microsoft.com/office/drawing/2014/main" id="{551FEEF2-59E5-8562-372B-9E7D22ADDB7D}"/>
              </a:ext>
              <a:ext uri="{C183D7F6-B498-43B3-948B-1728B52AA6E4}">
                <adec:decorative xmlns:adec="http://schemas.microsoft.com/office/drawing/2017/decorative" val="1"/>
              </a:ext>
            </a:extLst>
          </p:cNvPr>
          <p:cNvSpPr/>
          <p:nvPr/>
        </p:nvSpPr>
        <p:spPr>
          <a:xfrm>
            <a:off x="7134726" y="2252626"/>
            <a:ext cx="5057274" cy="3680846"/>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0" name="Content Placeholder 29">
            <a:extLst>
              <a:ext uri="{FF2B5EF4-FFF2-40B4-BE49-F238E27FC236}">
                <a16:creationId xmlns:a16="http://schemas.microsoft.com/office/drawing/2014/main" id="{72C1E281-8712-D06A-6F10-9FAC8EFB4E10}"/>
              </a:ext>
            </a:extLst>
          </p:cNvPr>
          <p:cNvSpPr>
            <a:spLocks noGrp="1"/>
          </p:cNvSpPr>
          <p:nvPr>
            <p:ph sz="half" idx="1"/>
          </p:nvPr>
        </p:nvSpPr>
        <p:spPr>
          <a:xfrm>
            <a:off x="526713" y="1849750"/>
            <a:ext cx="10696662" cy="49942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1" u="none" strike="noStrike" kern="1200" cap="none" spc="0" normalizeH="0" baseline="0" noProof="0">
                <a:ln>
                  <a:noFill/>
                </a:ln>
                <a:solidFill>
                  <a:srgbClr val="EF3834">
                    <a:lumMod val="75000"/>
                  </a:srgbClr>
                </a:solidFill>
                <a:effectLst/>
                <a:uLnTx/>
                <a:uFillTx/>
                <a:latin typeface="Arial"/>
                <a:ea typeface="+mn-ea"/>
                <a:cs typeface="Arial"/>
              </a:rPr>
              <a:t>In the 109 days between October 6, 2023, and January 23, 2024:</a:t>
            </a:r>
          </a:p>
          <a:p>
            <a:endParaRPr lang="en-US"/>
          </a:p>
        </p:txBody>
      </p:sp>
      <p:cxnSp>
        <p:nvCxnSpPr>
          <p:cNvPr id="47" name="Straight Connector 46">
            <a:extLst>
              <a:ext uri="{FF2B5EF4-FFF2-40B4-BE49-F238E27FC236}">
                <a16:creationId xmlns:a16="http://schemas.microsoft.com/office/drawing/2014/main" id="{06F7752B-3878-564C-26ED-31147FC9A913}"/>
              </a:ext>
              <a:ext uri="{C183D7F6-B498-43B3-948B-1728B52AA6E4}">
                <adec:decorative xmlns:adec="http://schemas.microsoft.com/office/drawing/2017/decorative" val="1"/>
              </a:ext>
            </a:extLst>
          </p:cNvPr>
          <p:cNvCxnSpPr>
            <a:cxnSpLocks/>
          </p:cNvCxnSpPr>
          <p:nvPr/>
        </p:nvCxnSpPr>
        <p:spPr>
          <a:xfrm>
            <a:off x="526713" y="2294571"/>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32">
            <a:extLst>
              <a:ext uri="{FF2B5EF4-FFF2-40B4-BE49-F238E27FC236}">
                <a16:creationId xmlns:a16="http://schemas.microsoft.com/office/drawing/2014/main" id="{233AE49C-2199-BD28-067C-FA3B972F38D2}"/>
              </a:ext>
            </a:extLst>
          </p:cNvPr>
          <p:cNvSpPr>
            <a:spLocks noGrp="1"/>
          </p:cNvSpPr>
          <p:nvPr>
            <p:ph sz="half" idx="14"/>
          </p:nvPr>
        </p:nvSpPr>
        <p:spPr>
          <a:xfrm>
            <a:off x="427653" y="2404629"/>
            <a:ext cx="1940503" cy="81628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F3834">
                    <a:lumMod val="75000"/>
                  </a:srgbClr>
                </a:solidFill>
                <a:effectLst/>
                <a:uLnTx/>
                <a:uFillTx/>
                <a:latin typeface="Arial" panose="020B0604020202020204" pitchFamily="34" charset="0"/>
                <a:ea typeface="+mn-ea"/>
                <a:cs typeface="Arial" panose="020B0604020202020204" pitchFamily="34" charset="0"/>
              </a:rPr>
              <a:t>+160 </a:t>
            </a:r>
          </a:p>
          <a:p>
            <a:endParaRPr lang="en-US"/>
          </a:p>
        </p:txBody>
      </p:sp>
      <p:sp>
        <p:nvSpPr>
          <p:cNvPr id="31" name="Content Placeholder 30">
            <a:extLst>
              <a:ext uri="{FF2B5EF4-FFF2-40B4-BE49-F238E27FC236}">
                <a16:creationId xmlns:a16="http://schemas.microsoft.com/office/drawing/2014/main" id="{1398030C-44F7-6BCB-F243-06D443B62221}"/>
              </a:ext>
            </a:extLst>
          </p:cNvPr>
          <p:cNvSpPr>
            <a:spLocks noGrp="1"/>
          </p:cNvSpPr>
          <p:nvPr>
            <p:ph sz="half" idx="2"/>
          </p:nvPr>
        </p:nvSpPr>
        <p:spPr>
          <a:xfrm>
            <a:off x="1975880" y="2394402"/>
            <a:ext cx="4043652" cy="855358"/>
          </a:xfrm>
        </p:spPr>
        <p:txBody>
          <a:bodyPr>
            <a:normAutofit fontScale="47500" lnSpcReduction="20000"/>
          </a:bodyPr>
          <a:lstStyle/>
          <a:p>
            <a:pPr marL="0" indent="0">
              <a:lnSpc>
                <a:spcPct val="120000"/>
              </a:lnSpc>
              <a:spcBef>
                <a:spcPts val="600"/>
              </a:spcBef>
              <a:buNone/>
            </a:pPr>
            <a:r>
              <a:rPr lang="en-US" sz="2900" dirty="0">
                <a:solidFill>
                  <a:srgbClr val="000000"/>
                </a:solidFill>
                <a:latin typeface="Arial" panose="020B0604020202020204" pitchFamily="34" charset="0"/>
                <a:cs typeface="Arial" panose="020B0604020202020204" pitchFamily="34" charset="0"/>
              </a:rPr>
              <a:t>Organizations made new commitments </a:t>
            </a:r>
            <a:br>
              <a:rPr lang="en-US" sz="2900" dirty="0">
                <a:solidFill>
                  <a:srgbClr val="000000"/>
                </a:solidFill>
                <a:latin typeface="Arial" panose="020B0604020202020204" pitchFamily="34" charset="0"/>
                <a:cs typeface="Arial" panose="020B0604020202020204" pitchFamily="34" charset="0"/>
              </a:rPr>
            </a:br>
            <a:r>
              <a:rPr lang="en-US" sz="2900" dirty="0">
                <a:solidFill>
                  <a:srgbClr val="000000"/>
                </a:solidFill>
                <a:latin typeface="Arial" panose="020B0604020202020204" pitchFamily="34" charset="0"/>
                <a:cs typeface="Arial" panose="020B0604020202020204" pitchFamily="34" charset="0"/>
              </a:rPr>
              <a:t>to </a:t>
            </a:r>
            <a:r>
              <a:rPr lang="en-US" sz="2900" b="1" dirty="0">
                <a:solidFill>
                  <a:srgbClr val="89CDDD">
                    <a:lumMod val="50000"/>
                  </a:srgbClr>
                </a:solidFill>
                <a:latin typeface="Arial" panose="020B0604020202020204" pitchFamily="34" charset="0"/>
                <a:cs typeface="Arial" panose="020B0604020202020204" pitchFamily="34" charset="0"/>
              </a:rPr>
              <a:t>workforce development </a:t>
            </a:r>
            <a:r>
              <a:rPr lang="en-US" sz="2900" dirty="0">
                <a:solidFill>
                  <a:srgbClr val="000000"/>
                </a:solidFill>
                <a:latin typeface="Arial" panose="020B0604020202020204" pitchFamily="34" charset="0"/>
                <a:cs typeface="Arial" panose="020B0604020202020204" pitchFamily="34" charset="0"/>
              </a:rPr>
              <a:t>and job quality.</a:t>
            </a:r>
            <a:endParaRPr lang="en-NZ" sz="2900" b="1" dirty="0">
              <a:solidFill>
                <a:srgbClr val="5E5E5E"/>
              </a:solidFill>
              <a:latin typeface="Arial" panose="020B0604020202020204" pitchFamily="34" charset="0"/>
              <a:cs typeface="Arial" panose="020B0604020202020204" pitchFamily="34" charset="0"/>
            </a:endParaRPr>
          </a:p>
          <a:p>
            <a:endParaRPr lang="en-US" dirty="0"/>
          </a:p>
        </p:txBody>
      </p:sp>
      <p:cxnSp>
        <p:nvCxnSpPr>
          <p:cNvPr id="25" name="Straight Connector 24">
            <a:extLst>
              <a:ext uri="{FF2B5EF4-FFF2-40B4-BE49-F238E27FC236}">
                <a16:creationId xmlns:a16="http://schemas.microsoft.com/office/drawing/2014/main" id="{69F1C8D1-A994-E98E-8FFA-E15DE29E5D7E}"/>
              </a:ext>
              <a:ext uri="{C183D7F6-B498-43B3-948B-1728B52AA6E4}">
                <adec:decorative xmlns:adec="http://schemas.microsoft.com/office/drawing/2017/decorative" val="1"/>
              </a:ext>
            </a:extLst>
          </p:cNvPr>
          <p:cNvCxnSpPr>
            <a:cxnSpLocks/>
          </p:cNvCxnSpPr>
          <p:nvPr/>
        </p:nvCxnSpPr>
        <p:spPr>
          <a:xfrm>
            <a:off x="489419" y="3220913"/>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Content Placeholder 31">
            <a:extLst>
              <a:ext uri="{FF2B5EF4-FFF2-40B4-BE49-F238E27FC236}">
                <a16:creationId xmlns:a16="http://schemas.microsoft.com/office/drawing/2014/main" id="{054585E6-7749-F809-222A-FB9345E7AD9E}"/>
              </a:ext>
            </a:extLst>
          </p:cNvPr>
          <p:cNvSpPr>
            <a:spLocks noGrp="1"/>
          </p:cNvSpPr>
          <p:nvPr>
            <p:ph sz="half" idx="13"/>
          </p:nvPr>
        </p:nvSpPr>
        <p:spPr>
          <a:xfrm>
            <a:off x="427653" y="3578941"/>
            <a:ext cx="1528181" cy="967451"/>
          </a:xfrm>
        </p:spPr>
        <p:txBody>
          <a:bodyPr/>
          <a:lstStyle/>
          <a:p>
            <a:pPr lvl="0" defTabSz="457200">
              <a:lnSpc>
                <a:spcPct val="100000"/>
              </a:lnSpc>
              <a:spcBef>
                <a:spcPts val="0"/>
              </a:spcBef>
              <a:defRPr/>
            </a:pPr>
            <a:r>
              <a:rPr lang="en-US" sz="4400" b="1">
                <a:solidFill>
                  <a:srgbClr val="EF3834">
                    <a:lumMod val="75000"/>
                  </a:srgbClr>
                </a:solidFill>
                <a:latin typeface="Arial" panose="020B0604020202020204" pitchFamily="34" charset="0"/>
                <a:cs typeface="Arial" panose="020B0604020202020204" pitchFamily="34" charset="0"/>
              </a:rPr>
              <a:t>+150 </a:t>
            </a:r>
          </a:p>
          <a:p>
            <a:endParaRPr lang="en-US"/>
          </a:p>
        </p:txBody>
      </p:sp>
      <p:sp>
        <p:nvSpPr>
          <p:cNvPr id="35" name="Content Placeholder 34">
            <a:extLst>
              <a:ext uri="{FF2B5EF4-FFF2-40B4-BE49-F238E27FC236}">
                <a16:creationId xmlns:a16="http://schemas.microsoft.com/office/drawing/2014/main" id="{8C9DD2AA-267B-FCF6-BCCE-ED5F89F8B50E}"/>
              </a:ext>
            </a:extLst>
          </p:cNvPr>
          <p:cNvSpPr>
            <a:spLocks noGrp="1"/>
          </p:cNvSpPr>
          <p:nvPr>
            <p:ph sz="half" idx="16"/>
          </p:nvPr>
        </p:nvSpPr>
        <p:spPr>
          <a:xfrm>
            <a:off x="1999914" y="3386241"/>
            <a:ext cx="4016480" cy="1264506"/>
          </a:xfrm>
        </p:spPr>
        <p:txBody>
          <a:bodyPr>
            <a:normAutofit/>
          </a:bodyPr>
          <a:lstStyle/>
          <a:p>
            <a:pPr lvl="0" defTabSz="457200">
              <a:lnSpc>
                <a:spcPct val="110000"/>
              </a:lnSpc>
              <a:spcBef>
                <a:spcPts val="0"/>
              </a:spcBef>
              <a:defRPr/>
            </a:pPr>
            <a:r>
              <a:rPr lang="en-US" sz="1400" b="1" dirty="0">
                <a:solidFill>
                  <a:srgbClr val="89CDDD">
                    <a:lumMod val="50000"/>
                  </a:srgbClr>
                </a:solidFill>
                <a:latin typeface="Arial" panose="020B0604020202020204" pitchFamily="34" charset="0"/>
                <a:cs typeface="Arial" panose="020B0604020202020204" pitchFamily="34" charset="0"/>
              </a:rPr>
              <a:t>New advanced manufacturing-related Registered Apprenticeship programs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and occupations have been created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or are newly under development.</a:t>
            </a:r>
            <a:endParaRPr lang="en-NZ" sz="1400" b="1" dirty="0">
              <a:solidFill>
                <a:srgbClr val="5E5E5E"/>
              </a:solidFill>
              <a:latin typeface="Arial" panose="020B0604020202020204" pitchFamily="34" charset="0"/>
              <a:cs typeface="Arial" panose="020B0604020202020204" pitchFamily="34" charset="0"/>
            </a:endParaRPr>
          </a:p>
          <a:p>
            <a:endParaRPr lang="en-US" dirty="0"/>
          </a:p>
        </p:txBody>
      </p:sp>
      <p:cxnSp>
        <p:nvCxnSpPr>
          <p:cNvPr id="55" name="Straight Connector 54">
            <a:extLst>
              <a:ext uri="{FF2B5EF4-FFF2-40B4-BE49-F238E27FC236}">
                <a16:creationId xmlns:a16="http://schemas.microsoft.com/office/drawing/2014/main" id="{19A4C6CA-9D4C-5022-5AF0-AC7FE74EE289}"/>
              </a:ext>
              <a:ext uri="{C183D7F6-B498-43B3-948B-1728B52AA6E4}">
                <adec:decorative xmlns:adec="http://schemas.microsoft.com/office/drawing/2017/decorative" val="1"/>
              </a:ext>
            </a:extLst>
          </p:cNvPr>
          <p:cNvCxnSpPr>
            <a:cxnSpLocks/>
          </p:cNvCxnSpPr>
          <p:nvPr/>
        </p:nvCxnSpPr>
        <p:spPr>
          <a:xfrm>
            <a:off x="633476" y="4581311"/>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Content Placeholder 33">
            <a:extLst>
              <a:ext uri="{FF2B5EF4-FFF2-40B4-BE49-F238E27FC236}">
                <a16:creationId xmlns:a16="http://schemas.microsoft.com/office/drawing/2014/main" id="{D8D3C61A-A983-3639-6B7E-D74E38FB0C83}"/>
              </a:ext>
            </a:extLst>
          </p:cNvPr>
          <p:cNvSpPr>
            <a:spLocks noGrp="1"/>
          </p:cNvSpPr>
          <p:nvPr>
            <p:ph sz="half" idx="15"/>
          </p:nvPr>
        </p:nvSpPr>
        <p:spPr>
          <a:xfrm>
            <a:off x="489419" y="4904420"/>
            <a:ext cx="5181600" cy="967451"/>
          </a:xfrm>
        </p:spPr>
        <p:txBody>
          <a:bodyPr/>
          <a:lstStyle/>
          <a:p>
            <a:pPr lvl="0" defTabSz="457200">
              <a:lnSpc>
                <a:spcPct val="100000"/>
              </a:lnSpc>
              <a:spcBef>
                <a:spcPts val="0"/>
              </a:spcBef>
              <a:defRPr/>
            </a:pPr>
            <a:r>
              <a:rPr lang="en-US" sz="4400" b="1">
                <a:solidFill>
                  <a:srgbClr val="EF3834">
                    <a:lumMod val="75000"/>
                  </a:srgbClr>
                </a:solidFill>
                <a:latin typeface="Arial" panose="020B0604020202020204" pitchFamily="34" charset="0"/>
                <a:cs typeface="Arial" panose="020B0604020202020204" pitchFamily="34" charset="0"/>
              </a:rPr>
              <a:t>+127 </a:t>
            </a:r>
          </a:p>
          <a:p>
            <a:endParaRPr lang="en-US"/>
          </a:p>
        </p:txBody>
      </p:sp>
      <p:sp>
        <p:nvSpPr>
          <p:cNvPr id="36" name="Content Placeholder 35">
            <a:extLst>
              <a:ext uri="{FF2B5EF4-FFF2-40B4-BE49-F238E27FC236}">
                <a16:creationId xmlns:a16="http://schemas.microsoft.com/office/drawing/2014/main" id="{DB1BE9F8-68BC-2156-F477-DD9D7EA46FCA}"/>
              </a:ext>
            </a:extLst>
          </p:cNvPr>
          <p:cNvSpPr>
            <a:spLocks noGrp="1"/>
          </p:cNvSpPr>
          <p:nvPr>
            <p:ph sz="half" idx="17"/>
          </p:nvPr>
        </p:nvSpPr>
        <p:spPr>
          <a:xfrm>
            <a:off x="2006747" y="4796364"/>
            <a:ext cx="3975044" cy="1264505"/>
          </a:xfrm>
        </p:spPr>
        <p:txBody>
          <a:bodyPr>
            <a:normAutofit/>
          </a:bodyPr>
          <a:lstStyle/>
          <a:p>
            <a:pPr marL="15875" lvl="1" indent="-15875" defTabSz="457200">
              <a:lnSpc>
                <a:spcPct val="110000"/>
              </a:lnSpc>
              <a:spcBef>
                <a:spcPts val="0"/>
              </a:spcBef>
              <a:buNone/>
              <a:defRPr/>
            </a:pPr>
            <a:r>
              <a:rPr lang="en-US" sz="1400" b="1" dirty="0">
                <a:solidFill>
                  <a:srgbClr val="89CDDD">
                    <a:lumMod val="50000"/>
                  </a:srgbClr>
                </a:solidFill>
                <a:latin typeface="Arial"/>
                <a:cs typeface="Arial"/>
              </a:rPr>
              <a:t>Advanced Manufacturing-related Apprenticeship Accelerators </a:t>
            </a:r>
            <a:r>
              <a:rPr lang="en-US" sz="1400" dirty="0">
                <a:solidFill>
                  <a:srgbClr val="000000"/>
                </a:solidFill>
                <a:latin typeface="Arial"/>
                <a:cs typeface="Arial"/>
              </a:rPr>
              <a:t>and outreach events were held by industry and workforce system partners.</a:t>
            </a:r>
            <a:endParaRPr lang="en-NZ" sz="1400" dirty="0">
              <a:solidFill>
                <a:srgbClr val="000000"/>
              </a:solidFill>
              <a:latin typeface="Arial"/>
              <a:cs typeface="Arial"/>
            </a:endParaRPr>
          </a:p>
          <a:p>
            <a:endParaRPr lang="en-US" dirty="0"/>
          </a:p>
        </p:txBody>
      </p:sp>
      <p:sp>
        <p:nvSpPr>
          <p:cNvPr id="37" name="Content Placeholder 36">
            <a:extLst>
              <a:ext uri="{FF2B5EF4-FFF2-40B4-BE49-F238E27FC236}">
                <a16:creationId xmlns:a16="http://schemas.microsoft.com/office/drawing/2014/main" id="{7131581E-98E6-E9C0-6E59-49EE58627B2F}"/>
              </a:ext>
            </a:extLst>
          </p:cNvPr>
          <p:cNvSpPr>
            <a:spLocks noGrp="1"/>
          </p:cNvSpPr>
          <p:nvPr>
            <p:ph sz="half" idx="18"/>
          </p:nvPr>
        </p:nvSpPr>
        <p:spPr>
          <a:xfrm>
            <a:off x="6518274" y="2648137"/>
            <a:ext cx="5181600" cy="2889824"/>
          </a:xfrm>
          <a:solidFill>
            <a:schemeClr val="bg1"/>
          </a:solidFill>
          <a:ln w="38100">
            <a:solidFill>
              <a:srgbClr val="C00000"/>
            </a:solidFill>
          </a:ln>
        </p:spPr>
        <p:txBody>
          <a:bodyPr>
            <a:normAutofit fontScale="25000" lnSpcReduction="20000"/>
          </a:bodyPr>
          <a:lstStyle/>
          <a:p>
            <a:pPr algn="ctr"/>
            <a:endParaRPr lang="en-US" sz="11100" b="1" spc="-300">
              <a:solidFill>
                <a:srgbClr val="002060"/>
              </a:solidFill>
              <a:latin typeface="Arial" panose="020B0604020202020204" pitchFamily="34" charset="0"/>
              <a:cs typeface="Arial" panose="020B0604020202020204" pitchFamily="34" charset="0"/>
            </a:endParaRPr>
          </a:p>
          <a:p>
            <a:pPr algn="ctr"/>
            <a:r>
              <a:rPr lang="en-US" sz="46200" b="1" spc="-300">
                <a:solidFill>
                  <a:srgbClr val="002060"/>
                </a:solidFill>
                <a:latin typeface="Arial" panose="020B0604020202020204" pitchFamily="34" charset="0"/>
                <a:cs typeface="Arial" panose="020B0604020202020204" pitchFamily="34" charset="0"/>
              </a:rPr>
              <a:t>4,937</a:t>
            </a:r>
          </a:p>
          <a:p>
            <a:pPr algn="ctr"/>
            <a:r>
              <a:rPr lang="en-US" sz="7200" b="1">
                <a:solidFill>
                  <a:srgbClr val="EF3834">
                    <a:lumMod val="75000"/>
                  </a:srgbClr>
                </a:solidFill>
                <a:latin typeface="Arial"/>
                <a:cs typeface="Arial"/>
              </a:rPr>
              <a:t>NEW APPRENTICES WERE HIRED</a:t>
            </a:r>
            <a:endParaRPr lang="en-US" sz="7200" b="1">
              <a:solidFill>
                <a:srgbClr val="EF3834">
                  <a:lumMod val="75000"/>
                </a:srgbClr>
              </a:solidFill>
              <a:latin typeface="Arial" panose="020B0604020202020204" pitchFamily="34" charset="0"/>
              <a:cs typeface="Arial" panose="020B0604020202020204" pitchFamily="34" charset="0"/>
            </a:endParaRPr>
          </a:p>
          <a:p>
            <a:endParaRPr lang="en-US" sz="9600" b="1" spc="-300">
              <a:solidFill>
                <a:srgbClr val="002060"/>
              </a:solidFill>
              <a:latin typeface="Arial" panose="020B0604020202020204" pitchFamily="34" charset="0"/>
              <a:cs typeface="Arial" panose="020B0604020202020204" pitchFamily="34" charset="0"/>
            </a:endParaRPr>
          </a:p>
          <a:p>
            <a:endParaRPr lang="en-US"/>
          </a:p>
        </p:txBody>
      </p:sp>
      <p:sp>
        <p:nvSpPr>
          <p:cNvPr id="38" name="Slide Number Placeholder 5">
            <a:extLst>
              <a:ext uri="{FF2B5EF4-FFF2-40B4-BE49-F238E27FC236}">
                <a16:creationId xmlns:a16="http://schemas.microsoft.com/office/drawing/2014/main" id="{0BA43E76-401B-452E-B84C-5AF0911D348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57693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81A026-99B6-82D1-10F0-3FE2CF2170CB}"/>
              </a:ext>
            </a:extLst>
          </p:cNvPr>
          <p:cNvSpPr>
            <a:spLocks noGrp="1"/>
          </p:cNvSpPr>
          <p:nvPr>
            <p:ph type="title"/>
          </p:nvPr>
        </p:nvSpPr>
        <p:spPr/>
        <p:txBody>
          <a:bodyPr/>
          <a:lstStyle/>
          <a:p>
            <a:r>
              <a:rPr lang="en-US"/>
              <a:t>WIOA Funding and RA</a:t>
            </a:r>
          </a:p>
        </p:txBody>
      </p:sp>
      <p:sp>
        <p:nvSpPr>
          <p:cNvPr id="2" name="Content Placeholder 1">
            <a:extLst>
              <a:ext uri="{FF2B5EF4-FFF2-40B4-BE49-F238E27FC236}">
                <a16:creationId xmlns:a16="http://schemas.microsoft.com/office/drawing/2014/main" id="{D91409BE-0BD1-5825-1763-7DF3C9E5C2E4}"/>
              </a:ext>
            </a:extLst>
          </p:cNvPr>
          <p:cNvSpPr>
            <a:spLocks noGrp="1"/>
          </p:cNvSpPr>
          <p:nvPr>
            <p:ph idx="1"/>
          </p:nvPr>
        </p:nvSpPr>
        <p:spPr>
          <a:xfrm>
            <a:off x="838200" y="1825625"/>
            <a:ext cx="6267680" cy="4225551"/>
          </a:xfrm>
        </p:spPr>
        <p:txBody>
          <a:bodyPr>
            <a:normAutofit fontScale="77500" lnSpcReduction="20000"/>
          </a:bodyPr>
          <a:lstStyle/>
          <a:p>
            <a:pPr lvl="0">
              <a:lnSpc>
                <a:spcPct val="120000"/>
              </a:lnSpc>
            </a:pPr>
            <a:r>
              <a:rPr lang="en-US" b="0" i="0" u="none">
                <a:solidFill>
                  <a:schemeClr val="tx1"/>
                </a:solidFill>
              </a:rPr>
              <a:t>Under WIOA, registered apprenticeship programs automatically qualify to be included on the state’s Eligible Training Provider List</a:t>
            </a:r>
            <a:endParaRPr lang="en-US" b="0">
              <a:solidFill>
                <a:schemeClr val="tx1"/>
              </a:solidFill>
            </a:endParaRPr>
          </a:p>
          <a:p>
            <a:pPr lvl="0">
              <a:lnSpc>
                <a:spcPct val="120000"/>
              </a:lnSpc>
            </a:pPr>
            <a:r>
              <a:rPr lang="en-US" b="0" i="0">
                <a:solidFill>
                  <a:schemeClr val="tx1"/>
                </a:solidFill>
              </a:rPr>
              <a:t>Individual Training Accounts are an effective support for WIOA participants to enter an apprenticeship</a:t>
            </a:r>
            <a:endParaRPr lang="en-US">
              <a:solidFill>
                <a:schemeClr val="tx1"/>
              </a:solidFill>
            </a:endParaRPr>
          </a:p>
          <a:p>
            <a:pPr lvl="0">
              <a:lnSpc>
                <a:spcPct val="120000"/>
              </a:lnSpc>
            </a:pPr>
            <a:r>
              <a:rPr lang="en-US">
                <a:solidFill>
                  <a:schemeClr val="tx1"/>
                </a:solidFill>
              </a:rPr>
              <a:t>Incumbent worker training and apprenticeship may be prioritized in WIOA state programs</a:t>
            </a:r>
          </a:p>
          <a:p>
            <a:endParaRPr lang="en-US"/>
          </a:p>
        </p:txBody>
      </p:sp>
      <p:pic>
        <p:nvPicPr>
          <p:cNvPr id="9" name="Picture 8" descr="Jars of coins">
            <a:extLst>
              <a:ext uri="{FF2B5EF4-FFF2-40B4-BE49-F238E27FC236}">
                <a16:creationId xmlns:a16="http://schemas.microsoft.com/office/drawing/2014/main" id="{B0804D08-63DF-3194-9890-46D38BA38624}"/>
              </a:ext>
            </a:extLst>
          </p:cNvPr>
          <p:cNvPicPr>
            <a:picLocks noChangeAspect="1"/>
          </p:cNvPicPr>
          <p:nvPr/>
        </p:nvPicPr>
        <p:blipFill>
          <a:blip r:embed="rId2"/>
          <a:stretch>
            <a:fillRect/>
          </a:stretch>
        </p:blipFill>
        <p:spPr>
          <a:xfrm>
            <a:off x="7405116" y="2066544"/>
            <a:ext cx="4786884" cy="3191256"/>
          </a:xfrm>
          <a:prstGeom prst="rect">
            <a:avLst/>
          </a:prstGeom>
          <a:ln>
            <a:noFill/>
          </a:ln>
          <a:effectLst>
            <a:softEdge rad="112500"/>
          </a:effectLst>
        </p:spPr>
      </p:pic>
      <p:sp>
        <p:nvSpPr>
          <p:cNvPr id="7" name="Slide Number Placeholder 5">
            <a:extLst>
              <a:ext uri="{FF2B5EF4-FFF2-40B4-BE49-F238E27FC236}">
                <a16:creationId xmlns:a16="http://schemas.microsoft.com/office/drawing/2014/main" id="{5048B8EA-6EAC-40EE-898C-889C9FD31374}"/>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78107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4A697-030D-A37A-9971-1C3AAD1DDE49}"/>
              </a:ext>
            </a:extLst>
          </p:cNvPr>
          <p:cNvSpPr>
            <a:spLocks noGrp="1"/>
          </p:cNvSpPr>
          <p:nvPr>
            <p:ph type="title"/>
          </p:nvPr>
        </p:nvSpPr>
        <p:spPr/>
        <p:txBody>
          <a:bodyPr/>
          <a:lstStyle/>
          <a:p>
            <a:r>
              <a:rPr lang="en-US"/>
              <a:t>RA Helps Advance WIOA Goals</a:t>
            </a:r>
          </a:p>
        </p:txBody>
      </p:sp>
      <p:sp>
        <p:nvSpPr>
          <p:cNvPr id="6" name="Content Placeholder 5">
            <a:extLst>
              <a:ext uri="{FF2B5EF4-FFF2-40B4-BE49-F238E27FC236}">
                <a16:creationId xmlns:a16="http://schemas.microsoft.com/office/drawing/2014/main" id="{AD56CDFF-0B97-FF60-A59E-5DCB965195E9}"/>
              </a:ext>
            </a:extLst>
          </p:cNvPr>
          <p:cNvSpPr>
            <a:spLocks noGrp="1"/>
          </p:cNvSpPr>
          <p:nvPr>
            <p:ph idx="1"/>
          </p:nvPr>
        </p:nvSpPr>
        <p:spPr>
          <a:xfrm>
            <a:off x="838199" y="2461846"/>
            <a:ext cx="2903621" cy="2952366"/>
          </a:xfrm>
          <a:ln w="28575">
            <a:solidFill>
              <a:srgbClr val="009296"/>
            </a:solidFill>
          </a:ln>
        </p:spPr>
        <p:txBody>
          <a:bodyPr>
            <a:normAutofit fontScale="62500" lnSpcReduction="20000"/>
          </a:bodyPr>
          <a:lstStyle/>
          <a:p>
            <a:pPr marL="0" indent="0" algn="ctr">
              <a:lnSpc>
                <a:spcPct val="110000"/>
              </a:lnSpc>
              <a:buNone/>
            </a:pPr>
            <a:r>
              <a:rPr lang="en-US" sz="3700" i="1" baseline="0">
                <a:solidFill>
                  <a:srgbClr val="002060"/>
                </a:solidFill>
              </a:rPr>
              <a:t>Training And Employment Guidance Letter WIOA No. 13-16: </a:t>
            </a:r>
            <a:r>
              <a:rPr lang="en-US" sz="3700" b="1" i="1" baseline="0">
                <a:solidFill>
                  <a:srgbClr val="002060"/>
                </a:solidFill>
              </a:rPr>
              <a:t>Operating Guidance for </a:t>
            </a:r>
            <a:r>
              <a:rPr lang="en-US" sz="3700" b="1" i="1">
                <a:solidFill>
                  <a:srgbClr val="002060"/>
                </a:solidFill>
              </a:rPr>
              <a:t>t</a:t>
            </a:r>
            <a:r>
              <a:rPr lang="en-US" sz="3700" b="1" i="1" baseline="0">
                <a:solidFill>
                  <a:srgbClr val="002060"/>
                </a:solidFill>
              </a:rPr>
              <a:t>he Workforce Innovation and Opportunity Act </a:t>
            </a:r>
          </a:p>
          <a:p>
            <a:pPr marL="0" indent="0">
              <a:buNone/>
            </a:pPr>
            <a:endParaRPr lang="en-US"/>
          </a:p>
        </p:txBody>
      </p:sp>
      <p:sp>
        <p:nvSpPr>
          <p:cNvPr id="8" name="Text Placeholder 7">
            <a:extLst>
              <a:ext uri="{FF2B5EF4-FFF2-40B4-BE49-F238E27FC236}">
                <a16:creationId xmlns:a16="http://schemas.microsoft.com/office/drawing/2014/main" id="{424A1615-C19D-D5E2-BBB2-11570AF9A072}"/>
              </a:ext>
            </a:extLst>
          </p:cNvPr>
          <p:cNvSpPr>
            <a:spLocks noGrp="1"/>
          </p:cNvSpPr>
          <p:nvPr>
            <p:ph type="body" sz="quarter" idx="14"/>
          </p:nvPr>
        </p:nvSpPr>
        <p:spPr>
          <a:xfrm>
            <a:off x="3927230" y="1595719"/>
            <a:ext cx="7622039" cy="4734744"/>
          </a:xfrm>
        </p:spPr>
        <p:txBody>
          <a:bodyPr>
            <a:normAutofit fontScale="62500" lnSpcReduction="20000"/>
          </a:bodyPr>
          <a:lstStyle/>
          <a:p>
            <a:pPr marL="0" indent="0">
              <a:lnSpc>
                <a:spcPct val="120000"/>
              </a:lnSpc>
              <a:buNone/>
            </a:pPr>
            <a:r>
              <a:rPr lang="en-US" sz="3400">
                <a:solidFill>
                  <a:schemeClr val="tx1"/>
                </a:solidFill>
                <a:latin typeface="Montserrat Medium" panose="00000600000000000000" pitchFamily="2" charset="0"/>
                <a:cs typeface="Segoe UI" panose="020B0502040204020203" pitchFamily="34" charset="0"/>
              </a:rPr>
              <a:t>Adopting Registered Apprenticeship as a workforce strategy can help advance the goals of WIOA. RA:</a:t>
            </a:r>
          </a:p>
          <a:p>
            <a:pPr>
              <a:lnSpc>
                <a:spcPct val="120000"/>
              </a:lnSpc>
            </a:pPr>
            <a:r>
              <a:rPr lang="en-US" sz="3200">
                <a:solidFill>
                  <a:schemeClr val="tx1"/>
                </a:solidFill>
                <a:latin typeface="Montserrat Medium" panose="00000600000000000000" pitchFamily="2" charset="0"/>
                <a:cs typeface="Segoe UI" panose="020B0502040204020203" pitchFamily="34" charset="0"/>
              </a:rPr>
              <a:t>Helps meet WIOA Performance Outcomes: employment rate, median earnings, credential attainment, and skill gains.</a:t>
            </a:r>
          </a:p>
          <a:p>
            <a:pPr>
              <a:lnSpc>
                <a:spcPct val="120000"/>
              </a:lnSpc>
            </a:pPr>
            <a:r>
              <a:rPr lang="en-US" sz="3200">
                <a:solidFill>
                  <a:schemeClr val="tx1"/>
                </a:solidFill>
                <a:latin typeface="Montserrat Medium" panose="00000600000000000000" pitchFamily="2" charset="0"/>
                <a:cs typeface="Segoe UI" panose="020B0502040204020203" pitchFamily="34" charset="0"/>
              </a:rPr>
              <a:t>Gives more individuals on Individual Training Accounts an opportunity to move into living-wage jobs</a:t>
            </a:r>
          </a:p>
          <a:p>
            <a:pPr>
              <a:lnSpc>
                <a:spcPct val="120000"/>
              </a:lnSpc>
            </a:pPr>
            <a:r>
              <a:rPr lang="en-US" sz="3200">
                <a:solidFill>
                  <a:schemeClr val="tx1"/>
                </a:solidFill>
                <a:latin typeface="Montserrat Medium" panose="00000600000000000000" pitchFamily="2" charset="0"/>
                <a:cs typeface="Segoe UI" panose="020B0502040204020203" pitchFamily="34" charset="0"/>
              </a:rPr>
              <a:t>Can help support Incumbent Worker Training</a:t>
            </a:r>
          </a:p>
          <a:p>
            <a:pPr>
              <a:lnSpc>
                <a:spcPct val="120000"/>
              </a:lnSpc>
            </a:pPr>
            <a:r>
              <a:rPr lang="en-US" sz="3200">
                <a:solidFill>
                  <a:schemeClr val="tx1"/>
                </a:solidFill>
                <a:latin typeface="Montserrat Medium" panose="00000600000000000000" pitchFamily="2" charset="0"/>
                <a:cs typeface="Segoe UI" panose="020B0502040204020203" pitchFamily="34" charset="0"/>
              </a:rPr>
              <a:t>Can increase the need for and use of On-the-Job Training Contracts</a:t>
            </a:r>
          </a:p>
          <a:p>
            <a:pPr>
              <a:lnSpc>
                <a:spcPct val="120000"/>
              </a:lnSpc>
            </a:pPr>
            <a:r>
              <a:rPr lang="en-US" sz="3200">
                <a:solidFill>
                  <a:schemeClr val="tx1"/>
                </a:solidFill>
                <a:latin typeface="Montserrat Medium" panose="00000600000000000000" pitchFamily="2" charset="0"/>
                <a:cs typeface="Segoe UI" panose="020B0502040204020203" pitchFamily="34" charset="0"/>
              </a:rPr>
              <a:t>Adds valued trainers to the Eligible Training Provider List</a:t>
            </a:r>
          </a:p>
          <a:p>
            <a:pPr>
              <a:buFont typeface="Wingdings" panose="05000000000000000000" pitchFamily="2" charset="2"/>
              <a:buChar char="ü"/>
            </a:pPr>
            <a:endParaRPr lang="en-US" sz="2800">
              <a:solidFill>
                <a:srgbClr val="222222"/>
              </a:solidFill>
              <a:latin typeface="Montserrat Medium" panose="00000600000000000000" pitchFamily="2" charset="0"/>
              <a:cs typeface="Segoe UI" panose="020B0502040204020203" pitchFamily="34" charset="0"/>
            </a:endParaRPr>
          </a:p>
          <a:p>
            <a:pPr>
              <a:buFont typeface="Wingdings" panose="05000000000000000000" pitchFamily="2" charset="2"/>
              <a:buChar char="ü"/>
            </a:pPr>
            <a:endParaRPr lang="en-US" sz="2800">
              <a:solidFill>
                <a:srgbClr val="222222"/>
              </a:solidFill>
              <a:latin typeface="Montserrat Medium" panose="00000600000000000000" pitchFamily="2" charset="0"/>
              <a:cs typeface="Segoe UI" panose="020B0502040204020203" pitchFamily="34" charset="0"/>
            </a:endParaRPr>
          </a:p>
          <a:p>
            <a:pPr>
              <a:buFont typeface="Wingdings" panose="05000000000000000000" pitchFamily="2" charset="2"/>
              <a:buChar char="ü"/>
            </a:pPr>
            <a:endParaRPr lang="en-US" sz="2800">
              <a:solidFill>
                <a:srgbClr val="222222"/>
              </a:solidFill>
              <a:latin typeface="Montserrat Medium" panose="00000600000000000000" pitchFamily="2" charset="0"/>
              <a:cs typeface="Segoe UI" panose="020B0502040204020203" pitchFamily="34" charset="0"/>
            </a:endParaRPr>
          </a:p>
          <a:p>
            <a:pPr marL="0" indent="0">
              <a:buNone/>
            </a:pPr>
            <a:endParaRPr lang="en-US" sz="2800">
              <a:solidFill>
                <a:srgbClr val="222222"/>
              </a:solidFill>
              <a:latin typeface="Montserrat Medium" panose="00000600000000000000" pitchFamily="2" charset="0"/>
              <a:cs typeface="Segoe UI" panose="020B0502040204020203" pitchFamily="34" charset="0"/>
            </a:endParaRPr>
          </a:p>
          <a:p>
            <a:pPr marL="0" indent="0">
              <a:buNone/>
            </a:pPr>
            <a:endParaRPr lang="en-US" sz="2800">
              <a:solidFill>
                <a:srgbClr val="222222"/>
              </a:solidFill>
              <a:latin typeface="Montserrat Medium" panose="00000600000000000000" pitchFamily="2" charset="0"/>
              <a:cs typeface="Segoe UI" panose="020B0502040204020203" pitchFamily="34" charset="0"/>
            </a:endParaRPr>
          </a:p>
          <a:p>
            <a:pPr>
              <a:buFont typeface="Wingdings" panose="05000000000000000000" pitchFamily="2" charset="2"/>
              <a:buChar char="ü"/>
            </a:pPr>
            <a:endParaRPr lang="en-US" sz="2800">
              <a:solidFill>
                <a:srgbClr val="222222"/>
              </a:solidFill>
              <a:latin typeface="Montserrat Medium" panose="00000600000000000000" pitchFamily="2" charset="0"/>
              <a:cs typeface="Segoe UI" panose="020B0502040204020203" pitchFamily="34" charset="0"/>
            </a:endParaRPr>
          </a:p>
          <a:p>
            <a:pPr marL="0" indent="0">
              <a:buNone/>
            </a:pPr>
            <a:endParaRPr lang="en-US" sz="2800" i="1">
              <a:solidFill>
                <a:srgbClr val="222222"/>
              </a:solidFill>
              <a:latin typeface="Segoe UI" panose="020B0502040204020203" pitchFamily="34" charset="0"/>
              <a:cs typeface="Segoe UI" panose="020B0502040204020203" pitchFamily="34" charset="0"/>
            </a:endParaRPr>
          </a:p>
          <a:p>
            <a:pPr marL="0" indent="0">
              <a:buNone/>
            </a:pPr>
            <a:endParaRPr lang="en-US"/>
          </a:p>
        </p:txBody>
      </p:sp>
      <p:sp>
        <p:nvSpPr>
          <p:cNvPr id="9" name="Slide Number Placeholder 5">
            <a:extLst>
              <a:ext uri="{FF2B5EF4-FFF2-40B4-BE49-F238E27FC236}">
                <a16:creationId xmlns:a16="http://schemas.microsoft.com/office/drawing/2014/main" id="{0DE61CC5-39A9-5101-5040-F4FC6389F8A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82073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75F85-9381-11B3-10DF-4704EE9AE70E}"/>
              </a:ext>
            </a:extLst>
          </p:cNvPr>
          <p:cNvSpPr>
            <a:spLocks noGrp="1"/>
          </p:cNvSpPr>
          <p:nvPr>
            <p:ph idx="1"/>
          </p:nvPr>
        </p:nvSpPr>
        <p:spPr>
          <a:xfrm>
            <a:off x="838199" y="1692518"/>
            <a:ext cx="6267680" cy="4276237"/>
          </a:xfrm>
        </p:spPr>
        <p:txBody>
          <a:bodyPr>
            <a:normAutofit fontScale="92500" lnSpcReduction="10000"/>
          </a:bodyPr>
          <a:lstStyle/>
          <a:p>
            <a:r>
              <a:rPr lang="en-US">
                <a:solidFill>
                  <a:schemeClr val="tx1"/>
                </a:solidFill>
              </a:rPr>
              <a:t>Speak in the language of business:</a:t>
            </a:r>
          </a:p>
          <a:p>
            <a:pPr lvl="1"/>
            <a:r>
              <a:rPr lang="en-US">
                <a:solidFill>
                  <a:schemeClr val="tx1"/>
                </a:solidFill>
              </a:rPr>
              <a:t>Return on investment, productivity, employee retention</a:t>
            </a:r>
          </a:p>
          <a:p>
            <a:r>
              <a:rPr lang="en-US">
                <a:solidFill>
                  <a:schemeClr val="tx1"/>
                </a:solidFill>
              </a:rPr>
              <a:t>Stress the benefits to the employer and its workers</a:t>
            </a:r>
          </a:p>
          <a:p>
            <a:r>
              <a:rPr lang="en-US">
                <a:solidFill>
                  <a:schemeClr val="tx1"/>
                </a:solidFill>
              </a:rPr>
              <a:t>Focus on results, not process</a:t>
            </a:r>
          </a:p>
          <a:p>
            <a:r>
              <a:rPr lang="en-US">
                <a:solidFill>
                  <a:schemeClr val="tx1"/>
                </a:solidFill>
              </a:rPr>
              <a:t>Employers are already investing in training—it makes sense to take part in the benefits of RA, including incentives to support program start-up and training expenses.</a:t>
            </a:r>
          </a:p>
          <a:p>
            <a:endParaRPr lang="en-US"/>
          </a:p>
        </p:txBody>
      </p:sp>
      <p:sp>
        <p:nvSpPr>
          <p:cNvPr id="3" name="Title 2">
            <a:extLst>
              <a:ext uri="{FF2B5EF4-FFF2-40B4-BE49-F238E27FC236}">
                <a16:creationId xmlns:a16="http://schemas.microsoft.com/office/drawing/2014/main" id="{79CA5C1C-325E-C0A7-FC3C-BCAB119DACCA}"/>
              </a:ext>
            </a:extLst>
          </p:cNvPr>
          <p:cNvSpPr>
            <a:spLocks noGrp="1"/>
          </p:cNvSpPr>
          <p:nvPr>
            <p:ph type="title"/>
          </p:nvPr>
        </p:nvSpPr>
        <p:spPr>
          <a:xfrm>
            <a:off x="838199" y="399961"/>
            <a:ext cx="11066585" cy="1325563"/>
          </a:xfrm>
        </p:spPr>
        <p:txBody>
          <a:bodyPr/>
          <a:lstStyle/>
          <a:p>
            <a:r>
              <a:rPr lang="en-US"/>
              <a:t>How to Speak to Employers about RA</a:t>
            </a:r>
          </a:p>
        </p:txBody>
      </p:sp>
      <p:pic>
        <p:nvPicPr>
          <p:cNvPr id="6" name="Picture Placeholder 5" descr="Circles with arrows with solid fill">
            <a:extLst>
              <a:ext uri="{FF2B5EF4-FFF2-40B4-BE49-F238E27FC236}">
                <a16:creationId xmlns:a16="http://schemas.microsoft.com/office/drawing/2014/main" id="{4DD74D9C-A8BD-6BE5-7FD7-B05141DBB60E}"/>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2890" r="2890"/>
          <a:stretch>
            <a:fillRect/>
          </a:stretch>
        </p:blipFill>
        <p:spPr/>
      </p:pic>
      <p:sp>
        <p:nvSpPr>
          <p:cNvPr id="7" name="Slide Number Placeholder 5">
            <a:extLst>
              <a:ext uri="{FF2B5EF4-FFF2-40B4-BE49-F238E27FC236}">
                <a16:creationId xmlns:a16="http://schemas.microsoft.com/office/drawing/2014/main" id="{6A3724FD-6B6F-9D83-7825-426FF6818CB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9887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a:t>Agenda</a:t>
            </a:r>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199" y="1673225"/>
            <a:ext cx="6840255" cy="4552211"/>
          </a:xfrm>
        </p:spPr>
        <p:txBody>
          <a:bodyPr>
            <a:noAutofit/>
          </a:bodyPr>
          <a:lstStyle/>
          <a:p>
            <a:pPr lvl="0">
              <a:lnSpc>
                <a:spcPct val="100000"/>
              </a:lnSpc>
              <a:spcBef>
                <a:spcPts val="600"/>
              </a:spcBef>
            </a:pPr>
            <a:r>
              <a:rPr lang="en-US" sz="2400" dirty="0"/>
              <a:t>Welcome and Introduction</a:t>
            </a:r>
          </a:p>
          <a:p>
            <a:pPr lvl="0">
              <a:lnSpc>
                <a:spcPct val="100000"/>
              </a:lnSpc>
              <a:spcBef>
                <a:spcPts val="600"/>
              </a:spcBef>
            </a:pPr>
            <a:r>
              <a:rPr lang="en-US" sz="2400" dirty="0"/>
              <a:t>How Registered Apprenticeship is structured and works in concert with the workforce system</a:t>
            </a:r>
          </a:p>
          <a:p>
            <a:pPr lvl="0">
              <a:lnSpc>
                <a:spcPct val="100000"/>
              </a:lnSpc>
              <a:spcBef>
                <a:spcPts val="600"/>
              </a:spcBef>
            </a:pPr>
            <a:r>
              <a:rPr lang="en-US" sz="2400" dirty="0"/>
              <a:t>Recent RA system initiatives, funding opportunities, and partners</a:t>
            </a:r>
          </a:p>
          <a:p>
            <a:pPr lvl="0">
              <a:lnSpc>
                <a:spcPct val="100000"/>
              </a:lnSpc>
              <a:spcBef>
                <a:spcPts val="600"/>
              </a:spcBef>
            </a:pPr>
            <a:r>
              <a:rPr lang="en-US" sz="2400" b="0" i="0" dirty="0"/>
              <a:t>WIOA funding and RA</a:t>
            </a:r>
            <a:endParaRPr lang="en-US" sz="2400" dirty="0"/>
          </a:p>
          <a:p>
            <a:pPr lvl="0">
              <a:lnSpc>
                <a:spcPct val="100000"/>
              </a:lnSpc>
              <a:spcBef>
                <a:spcPts val="600"/>
              </a:spcBef>
            </a:pPr>
            <a:r>
              <a:rPr lang="en-US" sz="2400" dirty="0"/>
              <a:t>How to speak to employers about RA</a:t>
            </a:r>
          </a:p>
          <a:p>
            <a:pPr lvl="0">
              <a:lnSpc>
                <a:spcPct val="100000"/>
              </a:lnSpc>
              <a:spcBef>
                <a:spcPts val="600"/>
              </a:spcBef>
            </a:pPr>
            <a:r>
              <a:rPr lang="en-US" sz="2400" dirty="0"/>
              <a:t>Q&amp;A</a:t>
            </a:r>
          </a:p>
        </p:txBody>
      </p:sp>
      <p:pic>
        <p:nvPicPr>
          <p:cNvPr id="7" name="Picture Placeholder 6" descr="Center of Excellence logo">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endParaRPr lang="en-US" dirty="0">
              <a:solidFill>
                <a:srgbClr val="00015E"/>
              </a:solidFill>
            </a:endParaRPr>
          </a:p>
        </p:txBody>
      </p:sp>
    </p:spTree>
    <p:extLst>
      <p:ext uri="{BB962C8B-B14F-4D97-AF65-F5344CB8AC3E}">
        <p14:creationId xmlns:p14="http://schemas.microsoft.com/office/powerpoint/2010/main" val="3676460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3E2F-65CA-9780-D8FB-CBD09A2CB193}"/>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7C56E0DE-6B8F-C52E-487A-19B706CCB0A7}"/>
              </a:ext>
            </a:extLst>
          </p:cNvPr>
          <p:cNvSpPr>
            <a:spLocks noGrp="1"/>
          </p:cNvSpPr>
          <p:nvPr>
            <p:ph idx="1"/>
          </p:nvPr>
        </p:nvSpPr>
        <p:spPr>
          <a:xfrm>
            <a:off x="838200" y="1825625"/>
            <a:ext cx="6664890" cy="4124238"/>
          </a:xfrm>
        </p:spPr>
        <p:txBody>
          <a:bodyPr>
            <a:normAutofit fontScale="77500" lnSpcReduction="20000"/>
          </a:bodyPr>
          <a:lstStyle/>
          <a:p>
            <a:pPr>
              <a:lnSpc>
                <a:spcPct val="120000"/>
              </a:lnSpc>
            </a:pPr>
            <a:r>
              <a:rPr lang="en-US" dirty="0">
                <a:solidFill>
                  <a:schemeClr val="tx1"/>
                </a:solidFill>
              </a:rPr>
              <a:t>Registered Apprenticeship is the gold standard for training and workforce development.</a:t>
            </a:r>
          </a:p>
          <a:p>
            <a:pPr>
              <a:lnSpc>
                <a:spcPct val="120000"/>
              </a:lnSpc>
            </a:pPr>
            <a:r>
              <a:rPr lang="en-US" dirty="0">
                <a:solidFill>
                  <a:schemeClr val="tx1"/>
                </a:solidFill>
              </a:rPr>
              <a:t>Understanding RA is important to helping employers in your region to take advantage of the benefits of apprenticeship.</a:t>
            </a:r>
          </a:p>
          <a:p>
            <a:pPr>
              <a:lnSpc>
                <a:spcPct val="120000"/>
              </a:lnSpc>
            </a:pPr>
            <a:r>
              <a:rPr lang="en-US" dirty="0">
                <a:solidFill>
                  <a:schemeClr val="tx1"/>
                </a:solidFill>
              </a:rPr>
              <a:t>There are resources in the apprenticeship system and partners, such as industry intermediaries, to help your employers to succeed.</a:t>
            </a:r>
          </a:p>
          <a:p>
            <a:endParaRPr lang="en-US" dirty="0"/>
          </a:p>
        </p:txBody>
      </p:sp>
      <p:pic>
        <p:nvPicPr>
          <p:cNvPr id="5" name="Picture 4" descr="Gold glitter star on white background">
            <a:extLst>
              <a:ext uri="{FF2B5EF4-FFF2-40B4-BE49-F238E27FC236}">
                <a16:creationId xmlns:a16="http://schemas.microsoft.com/office/drawing/2014/main" id="{E9CA5197-8886-9936-6382-98382CA91A5B}"/>
              </a:ext>
            </a:extLst>
          </p:cNvPr>
          <p:cNvPicPr>
            <a:picLocks noChangeAspect="1"/>
          </p:cNvPicPr>
          <p:nvPr/>
        </p:nvPicPr>
        <p:blipFill rotWithShape="1">
          <a:blip r:embed="rId2"/>
          <a:srcRect b="4241"/>
          <a:stretch/>
        </p:blipFill>
        <p:spPr>
          <a:xfrm>
            <a:off x="7455290" y="1490908"/>
            <a:ext cx="4736710" cy="4535819"/>
          </a:xfrm>
          <a:prstGeom prst="rect">
            <a:avLst/>
          </a:prstGeom>
        </p:spPr>
      </p:pic>
      <p:sp>
        <p:nvSpPr>
          <p:cNvPr id="6" name="Slide Number Placeholder 5">
            <a:extLst>
              <a:ext uri="{FF2B5EF4-FFF2-40B4-BE49-F238E27FC236}">
                <a16:creationId xmlns:a16="http://schemas.microsoft.com/office/drawing/2014/main" id="{3952AC8B-767C-4468-3E14-CE8C1AC9E4D4}"/>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79842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A600A0-DD55-00A4-7C33-B3A024B3C928}"/>
              </a:ext>
            </a:extLst>
          </p:cNvPr>
          <p:cNvSpPr>
            <a:spLocks noGrp="1"/>
          </p:cNvSpPr>
          <p:nvPr>
            <p:ph type="title"/>
          </p:nvPr>
        </p:nvSpPr>
        <p:spPr/>
        <p:txBody>
          <a:bodyPr/>
          <a:lstStyle/>
          <a:p>
            <a:r>
              <a:rPr lang="en-US"/>
              <a:t>Become A Center Partner</a:t>
            </a:r>
          </a:p>
        </p:txBody>
      </p:sp>
      <p:sp>
        <p:nvSpPr>
          <p:cNvPr id="2" name="Text Placeholder 1">
            <a:extLst>
              <a:ext uri="{FF2B5EF4-FFF2-40B4-BE49-F238E27FC236}">
                <a16:creationId xmlns:a16="http://schemas.microsoft.com/office/drawing/2014/main" id="{AF607216-6FC9-652F-9ED4-A83F3F6167C2}"/>
              </a:ext>
            </a:extLst>
          </p:cNvPr>
          <p:cNvSpPr>
            <a:spLocks noGrp="1"/>
          </p:cNvSpPr>
          <p:nvPr>
            <p:ph type="body" sz="quarter" idx="16"/>
          </p:nvPr>
        </p:nvSpPr>
        <p:spPr/>
        <p:txBody>
          <a:bodyPr/>
          <a:lstStyle/>
          <a:p>
            <a:r>
              <a:rPr lang="en-US"/>
              <a:t>Scan for Partner Form</a:t>
            </a:r>
          </a:p>
        </p:txBody>
      </p:sp>
    </p:spTree>
    <p:extLst>
      <p:ext uri="{BB962C8B-B14F-4D97-AF65-F5344CB8AC3E}">
        <p14:creationId xmlns:p14="http://schemas.microsoft.com/office/powerpoint/2010/main" val="1597776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dolcoe.safalapps.com</a:t>
            </a:r>
          </a:p>
          <a:p>
            <a:endParaRPr lang="en-US"/>
          </a:p>
        </p:txBody>
      </p:sp>
      <p:sp>
        <p:nvSpPr>
          <p:cNvPr id="4" name="Slide Number Placeholder 5">
            <a:extLst>
              <a:ext uri="{FF2B5EF4-FFF2-40B4-BE49-F238E27FC236}">
                <a16:creationId xmlns:a16="http://schemas.microsoft.com/office/drawing/2014/main" id="{DBF8C6D4-4882-961A-4AF3-0978F23CF6B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dirty="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dirty="0">
                <a:solidFill>
                  <a:schemeClr val="tx1"/>
                </a:solidFill>
                <a:latin typeface="Montserrat Medium"/>
                <a:ea typeface="+mn-lt"/>
                <a:cs typeface="Segoe UI"/>
              </a:rPr>
              <a:t>Led by Safal Partners</a:t>
            </a:r>
            <a:r>
              <a:rPr lang="en-US" sz="2400" dirty="0">
                <a:solidFill>
                  <a:schemeClr val="tx1"/>
                </a:solidFill>
              </a:rPr>
              <a:t>; </a:t>
            </a:r>
            <a:r>
              <a:rPr lang="en-US" sz="3600" dirty="0">
                <a:solidFill>
                  <a:schemeClr val="tx1"/>
                </a:solidFill>
                <a:latin typeface="Montserrat Medium"/>
                <a:ea typeface="+mn-lt"/>
                <a:cs typeface="Segoe UI"/>
              </a:rPr>
              <a:t>5 national partners</a:t>
            </a:r>
            <a:endParaRPr lang="en-US" dirty="0">
              <a:solidFill>
                <a:schemeClr val="tx1"/>
              </a:solidFill>
              <a:ea typeface="+mn-lt"/>
              <a:cs typeface="Segoe UI"/>
            </a:endParaRPr>
          </a:p>
          <a:p>
            <a:pPr>
              <a:lnSpc>
                <a:spcPct val="110000"/>
              </a:lnSpc>
            </a:pPr>
            <a:r>
              <a:rPr lang="en-US" sz="4000" dirty="0">
                <a:solidFill>
                  <a:schemeClr val="tx1"/>
                </a:solidFill>
                <a:latin typeface="Montserrat Medium"/>
                <a:ea typeface="+mn-lt"/>
                <a:cs typeface="Segoe UI"/>
              </a:rPr>
              <a:t>We provide </a:t>
            </a:r>
            <a:r>
              <a:rPr lang="en-US" sz="4000" u="sng" dirty="0">
                <a:solidFill>
                  <a:schemeClr val="tx1"/>
                </a:solidFill>
                <a:latin typeface="Montserrat Medium"/>
                <a:ea typeface="+mn-lt"/>
                <a:cs typeface="Segoe UI"/>
              </a:rPr>
              <a:t>no-cost</a:t>
            </a:r>
            <a:r>
              <a:rPr lang="en-US" sz="4000" dirty="0">
                <a:solidFill>
                  <a:schemeClr val="tx1"/>
                </a:solidFill>
                <a:latin typeface="Montserrat Medium"/>
                <a:ea typeface="+mn-lt"/>
                <a:cs typeface="Segoe UI"/>
              </a:rPr>
              <a:t> TA including:</a:t>
            </a:r>
          </a:p>
          <a:p>
            <a:pPr lvl="1">
              <a:lnSpc>
                <a:spcPct val="110000"/>
              </a:lnSpc>
            </a:pPr>
            <a:r>
              <a:rPr lang="en-US" sz="3600" dirty="0">
                <a:solidFill>
                  <a:schemeClr val="tx1"/>
                </a:solidFill>
                <a:latin typeface="Montserrat Medium"/>
                <a:ea typeface="+mn-lt"/>
                <a:cs typeface="Segoe UI"/>
              </a:rPr>
              <a:t>Monthly webinars</a:t>
            </a:r>
          </a:p>
          <a:p>
            <a:pPr lvl="1">
              <a:lnSpc>
                <a:spcPct val="110000"/>
              </a:lnSpc>
            </a:pPr>
            <a:r>
              <a:rPr lang="en-US" sz="3600" dirty="0">
                <a:solidFill>
                  <a:schemeClr val="tx1"/>
                </a:solidFill>
                <a:latin typeface="Montserrat Medium"/>
                <a:ea typeface="+mn-lt"/>
                <a:cs typeface="Segoe UI"/>
              </a:rPr>
              <a:t>Quarterly virtual office hours</a:t>
            </a:r>
          </a:p>
          <a:p>
            <a:pPr lvl="1">
              <a:lnSpc>
                <a:spcPct val="110000"/>
              </a:lnSpc>
            </a:pPr>
            <a:r>
              <a:rPr lang="en-US" sz="3600" dirty="0">
                <a:solidFill>
                  <a:schemeClr val="tx1"/>
                </a:solidFill>
                <a:latin typeface="Montserrat Medium"/>
                <a:ea typeface="+mn-lt"/>
                <a:cs typeface="Segoe UI"/>
              </a:rPr>
              <a:t>Individual TA/coaching sessions</a:t>
            </a:r>
            <a:endParaRPr lang="en-US" dirty="0">
              <a:solidFill>
                <a:schemeClr val="tx1"/>
              </a:solidFill>
              <a:ea typeface="+mn-lt"/>
              <a:cs typeface="Segoe UI"/>
            </a:endParaRPr>
          </a:p>
          <a:p>
            <a:pPr lvl="1">
              <a:lnSpc>
                <a:spcPct val="110000"/>
              </a:lnSpc>
            </a:pPr>
            <a:r>
              <a:rPr lang="en-US" sz="3600" dirty="0">
                <a:solidFill>
                  <a:schemeClr val="tx1"/>
                </a:solidFill>
                <a:latin typeface="Montserrat Medium"/>
                <a:ea typeface="+mn-lt"/>
                <a:cs typeface="Segoe UI"/>
              </a:rPr>
              <a:t>Online resources (desk aids, guides, frameworks, etc.)</a:t>
            </a:r>
            <a:br>
              <a:rPr lang="en-US" sz="3600" dirty="0">
                <a:latin typeface="Montserrat Medium" panose="00000600000000000000" pitchFamily="2" charset="0"/>
                <a:ea typeface="+mn-lt"/>
                <a:cs typeface="Segoe UI" panose="020B0502040204020203" pitchFamily="34" charset="0"/>
              </a:rPr>
            </a:br>
            <a:endParaRPr lang="en-US" dirty="0"/>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007346" y="575484"/>
            <a:ext cx="1563476" cy="1566053"/>
          </a:xfrm>
          <a:prstGeom prst="rect">
            <a:avLst/>
          </a:prstGeom>
        </p:spPr>
      </p:pic>
      <p:pic>
        <p:nvPicPr>
          <p:cNvPr id="8" name="Picture 7" descr="Center of Excellence partner logos:&#10;National Association of Workforce Development Professionals&#10;Coalition on Adult Basic Education&#10;National Disability Institute&#10;Wireless Infrastructure Association&#10;FASTPORT">
            <a:extLst>
              <a:ext uri="{FF2B5EF4-FFF2-40B4-BE49-F238E27FC236}">
                <a16:creationId xmlns:a16="http://schemas.microsoft.com/office/drawing/2014/main" id="{5BE37307-D472-5BF7-AC8B-4DFE01164EC8}"/>
              </a:ext>
            </a:extLst>
          </p:cNvPr>
          <p:cNvPicPr>
            <a:picLocks noChangeAspect="1"/>
          </p:cNvPicPr>
          <p:nvPr/>
        </p:nvPicPr>
        <p:blipFill>
          <a:blip r:embed="rId4"/>
          <a:stretch>
            <a:fillRect/>
          </a:stretch>
        </p:blipFill>
        <p:spPr>
          <a:xfrm>
            <a:off x="8252460" y="2276473"/>
            <a:ext cx="3099645" cy="2227979"/>
          </a:xfrm>
          <a:prstGeom prst="rect">
            <a:avLst/>
          </a:prstGeom>
        </p:spPr>
      </p:pic>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5" tooltip="https://dolcoe.safalapps.com/">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5" tooltip="https://dolcoe.safalapps.com/">
                  <a:extLst>
                    <a:ext uri="{A12FA001-AC4F-418D-AE19-62706E023703}">
                      <ahyp:hlinkClr xmlns:ahyp="http://schemas.microsoft.com/office/drawing/2018/hyperlinkcolor" val="tx"/>
                    </a:ext>
                  </a:extLst>
                </a:hlinkClick>
              </a:rPr>
              <a:t>A</a:t>
            </a:r>
            <a:endParaRPr lang="en-US" sz="2800" dirty="0">
              <a:solidFill>
                <a:schemeClr val="accent1"/>
              </a:solidFill>
            </a:endParaRPr>
          </a:p>
          <a:p>
            <a:pPr marL="0" indent="0">
              <a:buNone/>
            </a:pPr>
            <a:endParaRPr lang="en-US" dirty="0"/>
          </a:p>
        </p:txBody>
      </p:sp>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ACF58-834D-0205-3037-28A0DB8F6F61}"/>
              </a:ext>
            </a:extLst>
          </p:cNvPr>
          <p:cNvSpPr>
            <a:spLocks noGrp="1"/>
          </p:cNvSpPr>
          <p:nvPr>
            <p:ph type="title"/>
          </p:nvPr>
        </p:nvSpPr>
        <p:spPr/>
        <p:txBody>
          <a:bodyPr/>
          <a:lstStyle/>
          <a:p>
            <a:r>
              <a:rPr lang="en-US"/>
              <a:t>Poll #1</a:t>
            </a:r>
          </a:p>
        </p:txBody>
      </p:sp>
      <p:sp>
        <p:nvSpPr>
          <p:cNvPr id="2" name="Content Placeholder 1">
            <a:extLst>
              <a:ext uri="{FF2B5EF4-FFF2-40B4-BE49-F238E27FC236}">
                <a16:creationId xmlns:a16="http://schemas.microsoft.com/office/drawing/2014/main" id="{D1D3149F-D8D2-709E-6B76-1FE839054C0D}"/>
              </a:ext>
            </a:extLst>
          </p:cNvPr>
          <p:cNvSpPr>
            <a:spLocks noGrp="1"/>
          </p:cNvSpPr>
          <p:nvPr>
            <p:ph sz="half" idx="1"/>
          </p:nvPr>
        </p:nvSpPr>
        <p:spPr/>
        <p:txBody>
          <a:bodyPr>
            <a:normAutofit lnSpcReduction="10000"/>
          </a:bodyPr>
          <a:lstStyle/>
          <a:p>
            <a:pPr marL="0" indent="0" algn="ctr">
              <a:spcAft>
                <a:spcPts val="1200"/>
              </a:spcAft>
              <a:buNone/>
            </a:pPr>
            <a:r>
              <a:rPr lang="en-US" dirty="0">
                <a:solidFill>
                  <a:schemeClr val="tx1"/>
                </a:solidFill>
              </a:rPr>
              <a:t>What is your role in the workforce system?</a:t>
            </a:r>
          </a:p>
          <a:p>
            <a:pPr lvl="1"/>
            <a:r>
              <a:rPr lang="en-US" dirty="0">
                <a:solidFill>
                  <a:schemeClr val="tx1"/>
                </a:solidFill>
              </a:rPr>
              <a:t>Business Service Representative (BSR)</a:t>
            </a:r>
          </a:p>
          <a:p>
            <a:pPr lvl="1"/>
            <a:r>
              <a:rPr lang="en-US" dirty="0">
                <a:solidFill>
                  <a:schemeClr val="tx1"/>
                </a:solidFill>
              </a:rPr>
              <a:t>Workforce staff that has some BSR responsibility</a:t>
            </a:r>
          </a:p>
          <a:p>
            <a:pPr lvl="1"/>
            <a:r>
              <a:rPr lang="en-US" dirty="0">
                <a:solidFill>
                  <a:schemeClr val="tx1"/>
                </a:solidFill>
              </a:rPr>
              <a:t>Workforce Manager/Administrator</a:t>
            </a:r>
          </a:p>
          <a:p>
            <a:pPr lvl="1"/>
            <a:r>
              <a:rPr lang="en-US" dirty="0">
                <a:solidFill>
                  <a:schemeClr val="tx1"/>
                </a:solidFill>
              </a:rPr>
              <a:t>Local Veterans Employment Representative (LVER)</a:t>
            </a:r>
          </a:p>
          <a:p>
            <a:pPr lvl="1"/>
            <a:r>
              <a:rPr lang="en-US" dirty="0">
                <a:solidFill>
                  <a:schemeClr val="tx1"/>
                </a:solidFill>
              </a:rPr>
              <a:t>Other</a:t>
            </a:r>
          </a:p>
        </p:txBody>
      </p:sp>
      <p:pic>
        <p:nvPicPr>
          <p:cNvPr id="7" name="Picture Placeholder 6" descr="Person holding out hand">
            <a:extLst>
              <a:ext uri="{FF2B5EF4-FFF2-40B4-BE49-F238E27FC236}">
                <a16:creationId xmlns:a16="http://schemas.microsoft.com/office/drawing/2014/main" id="{53FDD939-B1E5-AE66-69B6-BE230D8B805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p:blipFill>
        <p:spPr>
          <a:xfrm>
            <a:off x="7348728" y="2050574"/>
            <a:ext cx="2828544" cy="3901440"/>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6A5E558E-61CC-0B87-A757-86F911ACD4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77025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83AE-4E2D-E90F-1D0F-5D05E8E36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659F6-E392-B729-C4CB-7225997DAF68}"/>
              </a:ext>
            </a:extLst>
          </p:cNvPr>
          <p:cNvSpPr>
            <a:spLocks noGrp="1"/>
          </p:cNvSpPr>
          <p:nvPr>
            <p:ph type="title"/>
          </p:nvPr>
        </p:nvSpPr>
        <p:spPr/>
        <p:txBody>
          <a:bodyPr>
            <a:noAutofit/>
          </a:bodyPr>
          <a:lstStyle/>
          <a:p>
            <a:pPr algn="ctr"/>
            <a:r>
              <a:rPr lang="en-US" b="1" dirty="0">
                <a:solidFill>
                  <a:schemeClr val="bg1"/>
                </a:solidFill>
                <a:latin typeface="Montserrat"/>
              </a:rPr>
              <a:t>Registered Apprenticeship</a:t>
            </a:r>
          </a:p>
        </p:txBody>
      </p:sp>
      <p:sp>
        <p:nvSpPr>
          <p:cNvPr id="3" name="Slide Number Placeholder 5">
            <a:extLst>
              <a:ext uri="{FF2B5EF4-FFF2-40B4-BE49-F238E27FC236}">
                <a16:creationId xmlns:a16="http://schemas.microsoft.com/office/drawing/2014/main" id="{7304E5E2-FA5C-2D56-03D2-F5832BC767DD}"/>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3667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dirty="0">
                <a:solidFill>
                  <a:schemeClr val="bg1"/>
                </a:solidFill>
                <a:latin typeface="Montserrat"/>
              </a:rPr>
              <a:t>Registered Apprenticeship Defined</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sz="half" idx="1"/>
          </p:nvPr>
        </p:nvSpPr>
        <p:spPr>
          <a:xfrm>
            <a:off x="838200" y="1825625"/>
            <a:ext cx="4601898" cy="2966183"/>
          </a:xfrm>
        </p:spPr>
        <p:txBody>
          <a:bodyPr vert="horz" lIns="91440" tIns="45720" rIns="91440" bIns="45720" rtlCol="0" anchor="t">
            <a:normAutofit fontScale="92500" lnSpcReduction="10000"/>
          </a:bodyPr>
          <a:lstStyle/>
          <a:p>
            <a:pPr algn="ctr">
              <a:lnSpc>
                <a:spcPct val="90000"/>
              </a:lnSpc>
              <a:buFont typeface="Arial" panose="020B0604020202020204" pitchFamily="34" charset="0"/>
              <a:buChar char="•"/>
            </a:pPr>
            <a:endParaRPr lang="en-US" dirty="0">
              <a:latin typeface="Montserrat Medium" panose="00000600000000000000" pitchFamily="2" charset="0"/>
            </a:endParaRPr>
          </a:p>
          <a:p>
            <a:pPr marL="0" indent="0" algn="ctr">
              <a:lnSpc>
                <a:spcPct val="90000"/>
              </a:lnSpc>
              <a:buNone/>
            </a:pPr>
            <a:endParaRPr lang="en-US" sz="4000" dirty="0">
              <a:latin typeface="Montserrat Medium" panose="00000600000000000000" pitchFamily="2" charset="0"/>
            </a:endParaRPr>
          </a:p>
          <a:p>
            <a:pPr marL="0" indent="0" algn="r">
              <a:buNone/>
            </a:pPr>
            <a:r>
              <a:rPr lang="en-US" sz="4000" dirty="0">
                <a:solidFill>
                  <a:schemeClr val="tx1"/>
                </a:solidFill>
                <a:latin typeface="Montserrat Medium" panose="00000600000000000000" pitchFamily="2" charset="0"/>
              </a:rPr>
              <a:t>Apprenticeship: </a:t>
            </a:r>
            <a:br>
              <a:rPr lang="en-US" sz="4000" dirty="0">
                <a:solidFill>
                  <a:schemeClr val="tx1"/>
                </a:solidFill>
                <a:latin typeface="Montserrat Medium" panose="00000600000000000000" pitchFamily="2" charset="0"/>
              </a:rPr>
            </a:br>
            <a:r>
              <a:rPr lang="en-US" sz="4000" dirty="0">
                <a:solidFill>
                  <a:schemeClr val="tx1"/>
                </a:solidFill>
                <a:latin typeface="Montserrat Medium" panose="00000600000000000000" pitchFamily="2" charset="0"/>
              </a:rPr>
              <a:t>A Proven </a:t>
            </a:r>
            <a:br>
              <a:rPr lang="en-US" sz="4000" dirty="0">
                <a:solidFill>
                  <a:schemeClr val="tx1"/>
                </a:solidFill>
                <a:latin typeface="Montserrat Medium" panose="00000600000000000000" pitchFamily="2" charset="0"/>
              </a:rPr>
            </a:br>
            <a:r>
              <a:rPr lang="en-US" sz="4000" dirty="0">
                <a:solidFill>
                  <a:schemeClr val="tx1"/>
                </a:solidFill>
                <a:latin typeface="Montserrat Medium" panose="00000600000000000000" pitchFamily="2" charset="0"/>
              </a:rPr>
              <a:t>Workforce Solution</a:t>
            </a:r>
          </a:p>
          <a:p>
            <a:pPr marL="0" indent="0" algn="ctr">
              <a:lnSpc>
                <a:spcPct val="90000"/>
              </a:lnSpc>
              <a:buNone/>
            </a:pPr>
            <a:endParaRPr lang="en-US" sz="3200" dirty="0">
              <a:latin typeface="Montserrat Medium" panose="00000600000000000000" pitchFamily="2" charset="0"/>
            </a:endParaRPr>
          </a:p>
          <a:p>
            <a:endParaRPr lang="en-US" dirty="0"/>
          </a:p>
        </p:txBody>
      </p:sp>
      <p:cxnSp>
        <p:nvCxnSpPr>
          <p:cNvPr id="6" name="Straight Connector 5">
            <a:extLst>
              <a:ext uri="{FF2B5EF4-FFF2-40B4-BE49-F238E27FC236}">
                <a16:creationId xmlns:a16="http://schemas.microsoft.com/office/drawing/2014/main" id="{B4DEA4E6-1654-969B-C772-4FDE0BE8B468}"/>
              </a:ext>
              <a:ext uri="{C183D7F6-B498-43B3-948B-1728B52AA6E4}">
                <adec:decorative xmlns:adec="http://schemas.microsoft.com/office/drawing/2017/decorative" val="1"/>
              </a:ext>
            </a:extLst>
          </p:cNvPr>
          <p:cNvCxnSpPr>
            <a:cxnSpLocks/>
          </p:cNvCxnSpPr>
          <p:nvPr/>
        </p:nvCxnSpPr>
        <p:spPr>
          <a:xfrm>
            <a:off x="5761332" y="2349661"/>
            <a:ext cx="0" cy="2725616"/>
          </a:xfrm>
          <a:prstGeom prst="line">
            <a:avLst/>
          </a:prstGeom>
          <a:ln w="57150">
            <a:solidFill>
              <a:srgbClr val="00015E"/>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2D1AC27-5487-B093-C8CF-0B7A1953A184}"/>
              </a:ext>
            </a:extLst>
          </p:cNvPr>
          <p:cNvSpPr>
            <a:spLocks noGrp="1"/>
          </p:cNvSpPr>
          <p:nvPr>
            <p:ph sz="half" idx="2"/>
          </p:nvPr>
        </p:nvSpPr>
        <p:spPr>
          <a:xfrm>
            <a:off x="6186055" y="2665573"/>
            <a:ext cx="5181600" cy="3827302"/>
          </a:xfrm>
        </p:spPr>
        <p:txBody>
          <a:bodyPr>
            <a:normAutofit fontScale="92500" lnSpcReduction="10000"/>
          </a:bodyPr>
          <a:lstStyle/>
          <a:p>
            <a:pPr marL="0" indent="0">
              <a:buNone/>
            </a:pPr>
            <a:r>
              <a:rPr lang="en-US" dirty="0">
                <a:solidFill>
                  <a:schemeClr val="tx1"/>
                </a:solidFill>
              </a:rPr>
              <a:t>Registered Apprenticeship is a proven, customizable, and structured model to </a:t>
            </a:r>
            <a:r>
              <a:rPr lang="en-US" b="1" i="1" dirty="0">
                <a:solidFill>
                  <a:schemeClr val="tx1"/>
                </a:solidFill>
              </a:rPr>
              <a:t>find and train new talent</a:t>
            </a:r>
            <a:r>
              <a:rPr lang="en-US" dirty="0">
                <a:solidFill>
                  <a:schemeClr val="tx1"/>
                </a:solidFill>
              </a:rPr>
              <a:t> as well as </a:t>
            </a:r>
            <a:r>
              <a:rPr lang="en-US" b="1" i="1" dirty="0">
                <a:solidFill>
                  <a:schemeClr val="tx1"/>
                </a:solidFill>
              </a:rPr>
              <a:t>upskill current workers </a:t>
            </a:r>
            <a:r>
              <a:rPr lang="en-US" dirty="0">
                <a:solidFill>
                  <a:schemeClr val="tx1"/>
                </a:solidFill>
              </a:rPr>
              <a:t>in critical occupations. </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8967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31940"/>
            <a:ext cx="10515600" cy="1325563"/>
          </a:xfrm>
        </p:spPr>
        <p:txBody>
          <a:bodyPr>
            <a:normAutofit/>
          </a:bodyPr>
          <a:lstStyle/>
          <a:p>
            <a:r>
              <a:rPr lang="en-US" dirty="0">
                <a:solidFill>
                  <a:schemeClr val="bg1"/>
                </a:solidFill>
                <a:latin typeface="Montserrat"/>
              </a:rPr>
              <a:t>Five Core Components of Apprenticeship</a:t>
            </a:r>
          </a:p>
        </p:txBody>
      </p:sp>
      <p:grpSp>
        <p:nvGrpSpPr>
          <p:cNvPr id="6" name="Group 5" descr="Employer Involvement">
            <a:extLst>
              <a:ext uri="{FF2B5EF4-FFF2-40B4-BE49-F238E27FC236}">
                <a16:creationId xmlns:a16="http://schemas.microsoft.com/office/drawing/2014/main" id="{B979E64A-2327-CCDD-3420-75F71AA7651E}"/>
              </a:ext>
            </a:extLst>
          </p:cNvPr>
          <p:cNvGrpSpPr/>
          <p:nvPr/>
        </p:nvGrpSpPr>
        <p:grpSpPr>
          <a:xfrm>
            <a:off x="701629" y="2716566"/>
            <a:ext cx="1842411" cy="2331010"/>
            <a:chOff x="878605" y="2716566"/>
            <a:chExt cx="1842411" cy="2331010"/>
          </a:xfrm>
        </p:grpSpPr>
        <p:sp>
          <p:nvSpPr>
            <p:cNvPr id="9" name="pole tekstowe 13">
              <a:extLst>
                <a:ext uri="{FF2B5EF4-FFF2-40B4-BE49-F238E27FC236}">
                  <a16:creationId xmlns:a16="http://schemas.microsoft.com/office/drawing/2014/main" id="{86FCB169-215B-209B-B29A-35E60464ED25}"/>
                </a:ext>
              </a:extLst>
            </p:cNvPr>
            <p:cNvSpPr txBox="1"/>
            <p:nvPr userDrawn="1"/>
          </p:nvSpPr>
          <p:spPr>
            <a:xfrm>
              <a:off x="878605" y="4401245"/>
              <a:ext cx="1842411" cy="646331"/>
            </a:xfrm>
            <a:prstGeom prst="rect">
              <a:avLst/>
            </a:prstGeom>
            <a:noFill/>
          </p:spPr>
          <p:txBody>
            <a:bodyPr wrap="square" rtlCol="0">
              <a:spAutoFit/>
            </a:bodyPr>
            <a:lstStyle/>
            <a:p>
              <a:pPr algn="ctr"/>
              <a:r>
                <a:rPr lang="en-US" b="1">
                  <a:latin typeface="Montserrat" panose="00000500000000000000" pitchFamily="2" charset="0"/>
                </a:rPr>
                <a:t>Employer Involvement</a:t>
              </a:r>
              <a:endParaRPr lang="pl-PL" b="1">
                <a:solidFill>
                  <a:schemeClr val="accent1"/>
                </a:solidFill>
                <a:latin typeface="Montserrat" panose="00000500000000000000" pitchFamily="2" charset="0"/>
              </a:endParaRPr>
            </a:p>
          </p:txBody>
        </p:sp>
        <p:grpSp>
          <p:nvGrpSpPr>
            <p:cNvPr id="10" name="Group 9">
              <a:extLst>
                <a:ext uri="{FF2B5EF4-FFF2-40B4-BE49-F238E27FC236}">
                  <a16:creationId xmlns:a16="http://schemas.microsoft.com/office/drawing/2014/main" id="{0FB5258D-4BCD-E2F0-67D9-2741D99A0A62}"/>
                </a:ext>
              </a:extLst>
            </p:cNvPr>
            <p:cNvGrpSpPr/>
            <p:nvPr/>
          </p:nvGrpSpPr>
          <p:grpSpPr>
            <a:xfrm>
              <a:off x="1114010" y="2716566"/>
              <a:ext cx="1371600" cy="1371600"/>
              <a:chOff x="1114010" y="2732085"/>
              <a:chExt cx="1371600" cy="1410335"/>
            </a:xfrm>
          </p:grpSpPr>
          <p:sp>
            <p:nvSpPr>
              <p:cNvPr id="11" name="AutoShape 23">
                <a:extLst>
                  <a:ext uri="{FF2B5EF4-FFF2-40B4-BE49-F238E27FC236}">
                    <a16:creationId xmlns:a16="http://schemas.microsoft.com/office/drawing/2014/main" id="{D4A5B9E4-AA0A-0C3D-A2B7-6E864DDACD2F}"/>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12" name="Grupa 65">
                <a:extLst>
                  <a:ext uri="{FF2B5EF4-FFF2-40B4-BE49-F238E27FC236}">
                    <a16:creationId xmlns:a16="http://schemas.microsoft.com/office/drawing/2014/main" id="{0F2668BA-9B4B-C1C3-0C53-789F09E96B8F}"/>
                  </a:ext>
                </a:extLst>
              </p:cNvPr>
              <p:cNvGrpSpPr/>
              <p:nvPr userDrawn="1"/>
            </p:nvGrpSpPr>
            <p:grpSpPr>
              <a:xfrm>
                <a:off x="1529142" y="3103967"/>
                <a:ext cx="541337" cy="412750"/>
                <a:chOff x="906463" y="3402013"/>
                <a:chExt cx="541337" cy="412750"/>
              </a:xfrm>
            </p:grpSpPr>
            <p:sp>
              <p:nvSpPr>
                <p:cNvPr id="15" name="Freeform 25">
                  <a:extLst>
                    <a:ext uri="{FF2B5EF4-FFF2-40B4-BE49-F238E27FC236}">
                      <a16:creationId xmlns:a16="http://schemas.microsoft.com/office/drawing/2014/main" id="{A07E23FC-EF1F-B9F9-7551-FF49853F4DA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6" name="Freeform 26">
                  <a:extLst>
                    <a:ext uri="{FF2B5EF4-FFF2-40B4-BE49-F238E27FC236}">
                      <a16:creationId xmlns:a16="http://schemas.microsoft.com/office/drawing/2014/main" id="{0FE49278-5CCF-8423-4F91-5E73CF158FE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7" name="Freeform 27">
                  <a:extLst>
                    <a:ext uri="{FF2B5EF4-FFF2-40B4-BE49-F238E27FC236}">
                      <a16:creationId xmlns:a16="http://schemas.microsoft.com/office/drawing/2014/main" id="{01246713-21E4-442E-E395-00CC05575C4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8" name="Freeform 28">
                  <a:extLst>
                    <a:ext uri="{FF2B5EF4-FFF2-40B4-BE49-F238E27FC236}">
                      <a16:creationId xmlns:a16="http://schemas.microsoft.com/office/drawing/2014/main" id="{FEF42B85-F2BB-FB06-4053-B774576C4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9" name="Freeform 29">
                  <a:extLst>
                    <a:ext uri="{FF2B5EF4-FFF2-40B4-BE49-F238E27FC236}">
                      <a16:creationId xmlns:a16="http://schemas.microsoft.com/office/drawing/2014/main" id="{7753D9DD-C7A9-0F5A-4CF4-9B0C3C2880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13" name="Oval 12">
                <a:extLst>
                  <a:ext uri="{FF2B5EF4-FFF2-40B4-BE49-F238E27FC236}">
                    <a16:creationId xmlns:a16="http://schemas.microsoft.com/office/drawing/2014/main" id="{FCCAE6C6-CB78-F069-2E8C-EE580A87B32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14" name="Graphic 1953081532" descr="Handshake with solid fill">
                <a:extLst>
                  <a:ext uri="{FF2B5EF4-FFF2-40B4-BE49-F238E27FC236}">
                    <a16:creationId xmlns:a16="http://schemas.microsoft.com/office/drawing/2014/main" id="{429F1A97-FA23-6758-FC35-9825744F816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grpSp>
      <p:grpSp>
        <p:nvGrpSpPr>
          <p:cNvPr id="55" name="Group 54" descr="Structured On-the-Job Learning">
            <a:extLst>
              <a:ext uri="{FF2B5EF4-FFF2-40B4-BE49-F238E27FC236}">
                <a16:creationId xmlns:a16="http://schemas.microsoft.com/office/drawing/2014/main" id="{EE25DAE7-2232-E758-C755-8445AD172DE7}"/>
              </a:ext>
            </a:extLst>
          </p:cNvPr>
          <p:cNvGrpSpPr/>
          <p:nvPr/>
        </p:nvGrpSpPr>
        <p:grpSpPr>
          <a:xfrm>
            <a:off x="3166192" y="2716566"/>
            <a:ext cx="1561801" cy="2885008"/>
            <a:chOff x="3162164" y="2716566"/>
            <a:chExt cx="1561801" cy="2885008"/>
          </a:xfrm>
        </p:grpSpPr>
        <p:sp>
          <p:nvSpPr>
            <p:cNvPr id="56" name="pole tekstowe 13">
              <a:extLst>
                <a:ext uri="{FF2B5EF4-FFF2-40B4-BE49-F238E27FC236}">
                  <a16:creationId xmlns:a16="http://schemas.microsoft.com/office/drawing/2014/main" id="{19B0626A-635C-0361-B46A-9890CE07EF47}"/>
                </a:ext>
              </a:extLst>
            </p:cNvPr>
            <p:cNvSpPr txBox="1"/>
            <p:nvPr userDrawn="1"/>
          </p:nvSpPr>
          <p:spPr>
            <a:xfrm>
              <a:off x="3162164" y="4401245"/>
              <a:ext cx="1561801" cy="1200329"/>
            </a:xfrm>
            <a:prstGeom prst="rect">
              <a:avLst/>
            </a:prstGeom>
            <a:noFill/>
          </p:spPr>
          <p:txBody>
            <a:bodyPr wrap="square" rtlCol="0">
              <a:spAutoFit/>
            </a:bodyPr>
            <a:lstStyle/>
            <a:p>
              <a:pPr algn="ctr"/>
              <a:r>
                <a:rPr lang="en-US" b="1">
                  <a:latin typeface="Montserrat" panose="00000500000000000000" pitchFamily="2" charset="0"/>
                </a:rPr>
                <a:t>Structured On-the-Job Learning (OJL)</a:t>
              </a:r>
              <a:endParaRPr lang="pl-PL" b="1">
                <a:solidFill>
                  <a:schemeClr val="accent1"/>
                </a:solidFill>
                <a:latin typeface="Montserrat" panose="00000500000000000000" pitchFamily="2" charset="0"/>
              </a:endParaRPr>
            </a:p>
          </p:txBody>
        </p:sp>
        <p:grpSp>
          <p:nvGrpSpPr>
            <p:cNvPr id="57" name="Group 56">
              <a:extLst>
                <a:ext uri="{FF2B5EF4-FFF2-40B4-BE49-F238E27FC236}">
                  <a16:creationId xmlns:a16="http://schemas.microsoft.com/office/drawing/2014/main" id="{27ABF2F5-DE9A-2D31-516C-F51B6D2841EF}"/>
                </a:ext>
              </a:extLst>
            </p:cNvPr>
            <p:cNvGrpSpPr/>
            <p:nvPr/>
          </p:nvGrpSpPr>
          <p:grpSpPr>
            <a:xfrm>
              <a:off x="3257264" y="2716566"/>
              <a:ext cx="1371600" cy="1371600"/>
              <a:chOff x="3257264" y="2652166"/>
              <a:chExt cx="1371600" cy="1455974"/>
            </a:xfrm>
          </p:grpSpPr>
          <p:sp>
            <p:nvSpPr>
              <p:cNvPr id="58" name="AutoShape 23">
                <a:extLst>
                  <a:ext uri="{FF2B5EF4-FFF2-40B4-BE49-F238E27FC236}">
                    <a16:creationId xmlns:a16="http://schemas.microsoft.com/office/drawing/2014/main" id="{933C40B5-60EB-C598-E296-30A24419B23A}"/>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9" name="Grupa 65">
                <a:extLst>
                  <a:ext uri="{FF2B5EF4-FFF2-40B4-BE49-F238E27FC236}">
                    <a16:creationId xmlns:a16="http://schemas.microsoft.com/office/drawing/2014/main" id="{0AC3BAFB-E4DB-56C4-6681-3466C9EADA43}"/>
                  </a:ext>
                </a:extLst>
              </p:cNvPr>
              <p:cNvGrpSpPr/>
              <p:nvPr userDrawn="1"/>
            </p:nvGrpSpPr>
            <p:grpSpPr>
              <a:xfrm>
                <a:off x="3672396" y="3108422"/>
                <a:ext cx="541337" cy="412750"/>
                <a:chOff x="906463" y="3402013"/>
                <a:chExt cx="541337" cy="412750"/>
              </a:xfrm>
            </p:grpSpPr>
            <p:sp>
              <p:nvSpPr>
                <p:cNvPr id="62" name="Freeform 25">
                  <a:extLst>
                    <a:ext uri="{FF2B5EF4-FFF2-40B4-BE49-F238E27FC236}">
                      <a16:creationId xmlns:a16="http://schemas.microsoft.com/office/drawing/2014/main" id="{5D62A063-B6CF-A2BD-56F7-D570BAEFB0C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953958D5-689F-0D2E-E913-12AEA393FA7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B26678B4-E414-A032-1C13-79660323DA5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E09CA54E-4BC0-0627-9DA1-BB0778E20B4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A4218EC4-DA20-0F41-4157-E9BC0D2163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60" name="Oval 59">
                <a:extLst>
                  <a:ext uri="{FF2B5EF4-FFF2-40B4-BE49-F238E27FC236}">
                    <a16:creationId xmlns:a16="http://schemas.microsoft.com/office/drawing/2014/main" id="{EAD5E77F-DC70-F317-0390-22A93049E41D}"/>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1" name="Graphic 1373769879" descr="Cycle with people with solid fill">
                <a:extLst>
                  <a:ext uri="{FF2B5EF4-FFF2-40B4-BE49-F238E27FC236}">
                    <a16:creationId xmlns:a16="http://schemas.microsoft.com/office/drawing/2014/main" id="{CBD861EB-F69C-98FF-936D-B14FCADCD98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grpSp>
      <p:grpSp>
        <p:nvGrpSpPr>
          <p:cNvPr id="67" name="Group 66" descr="Related Instruction (RI)">
            <a:extLst>
              <a:ext uri="{FF2B5EF4-FFF2-40B4-BE49-F238E27FC236}">
                <a16:creationId xmlns:a16="http://schemas.microsoft.com/office/drawing/2014/main" id="{834027D7-8FAD-386E-1D68-3D12CF77A7B6}"/>
              </a:ext>
            </a:extLst>
          </p:cNvPr>
          <p:cNvGrpSpPr/>
          <p:nvPr/>
        </p:nvGrpSpPr>
        <p:grpSpPr>
          <a:xfrm>
            <a:off x="5350145" y="2716566"/>
            <a:ext cx="1561801" cy="2608009"/>
            <a:chOff x="5331326" y="2716566"/>
            <a:chExt cx="1561801" cy="2608009"/>
          </a:xfrm>
        </p:grpSpPr>
        <p:sp>
          <p:nvSpPr>
            <p:cNvPr id="68" name="pole tekstowe 13">
              <a:extLst>
                <a:ext uri="{FF2B5EF4-FFF2-40B4-BE49-F238E27FC236}">
                  <a16:creationId xmlns:a16="http://schemas.microsoft.com/office/drawing/2014/main" id="{984C3D1C-5B84-2304-818C-1A1FEE509DCB}"/>
                </a:ext>
              </a:extLst>
            </p:cNvPr>
            <p:cNvSpPr txBox="1"/>
            <p:nvPr userDrawn="1"/>
          </p:nvSpPr>
          <p:spPr>
            <a:xfrm>
              <a:off x="5331326" y="4401245"/>
              <a:ext cx="1561801" cy="923330"/>
            </a:xfrm>
            <a:prstGeom prst="rect">
              <a:avLst/>
            </a:prstGeom>
            <a:noFill/>
          </p:spPr>
          <p:txBody>
            <a:bodyPr wrap="square" rtlCol="0">
              <a:spAutoFit/>
            </a:bodyPr>
            <a:lstStyle/>
            <a:p>
              <a:pPr algn="ctr"/>
              <a:r>
                <a:rPr lang="en-US" b="1">
                  <a:latin typeface="Montserrat" panose="00000500000000000000" pitchFamily="2" charset="0"/>
                </a:rPr>
                <a:t>Related Instruction (RI)</a:t>
              </a:r>
              <a:endParaRPr lang="pl-PL" b="1">
                <a:solidFill>
                  <a:schemeClr val="accent1"/>
                </a:solidFill>
                <a:latin typeface="Montserrat" panose="00000500000000000000" pitchFamily="2" charset="0"/>
              </a:endParaRPr>
            </a:p>
          </p:txBody>
        </p:sp>
        <p:grpSp>
          <p:nvGrpSpPr>
            <p:cNvPr id="69" name="Group 68">
              <a:extLst>
                <a:ext uri="{FF2B5EF4-FFF2-40B4-BE49-F238E27FC236}">
                  <a16:creationId xmlns:a16="http://schemas.microsoft.com/office/drawing/2014/main" id="{7DFB9711-B1DB-21A4-65A3-18F3A43B3800}"/>
                </a:ext>
              </a:extLst>
            </p:cNvPr>
            <p:cNvGrpSpPr/>
            <p:nvPr/>
          </p:nvGrpSpPr>
          <p:grpSpPr>
            <a:xfrm>
              <a:off x="5426426" y="2716566"/>
              <a:ext cx="1371600" cy="1371600"/>
              <a:chOff x="5426426" y="2775614"/>
              <a:chExt cx="1371600" cy="1371600"/>
            </a:xfrm>
          </p:grpSpPr>
          <p:sp>
            <p:nvSpPr>
              <p:cNvPr id="70" name="AutoShape 23">
                <a:extLst>
                  <a:ext uri="{FF2B5EF4-FFF2-40B4-BE49-F238E27FC236}">
                    <a16:creationId xmlns:a16="http://schemas.microsoft.com/office/drawing/2014/main" id="{12B3A31F-69EA-2446-819E-3BF22C6A0EDF}"/>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71" name="Grupa 65">
                <a:extLst>
                  <a:ext uri="{FF2B5EF4-FFF2-40B4-BE49-F238E27FC236}">
                    <a16:creationId xmlns:a16="http://schemas.microsoft.com/office/drawing/2014/main" id="{CEEDFF23-8FB9-E250-E6E5-DD8B40B594A3}"/>
                  </a:ext>
                </a:extLst>
              </p:cNvPr>
              <p:cNvGrpSpPr/>
              <p:nvPr userDrawn="1"/>
            </p:nvGrpSpPr>
            <p:grpSpPr>
              <a:xfrm>
                <a:off x="5841558" y="3147496"/>
                <a:ext cx="541337" cy="412750"/>
                <a:chOff x="906463" y="3402013"/>
                <a:chExt cx="541337" cy="412750"/>
              </a:xfrm>
            </p:grpSpPr>
            <p:sp>
              <p:nvSpPr>
                <p:cNvPr id="74" name="Freeform 25">
                  <a:extLst>
                    <a:ext uri="{FF2B5EF4-FFF2-40B4-BE49-F238E27FC236}">
                      <a16:creationId xmlns:a16="http://schemas.microsoft.com/office/drawing/2014/main" id="{516460EA-1698-E48F-2154-23280C3641D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5" name="Freeform 26">
                  <a:extLst>
                    <a:ext uri="{FF2B5EF4-FFF2-40B4-BE49-F238E27FC236}">
                      <a16:creationId xmlns:a16="http://schemas.microsoft.com/office/drawing/2014/main" id="{BA45DF36-726F-2800-8332-39735B7582A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6" name="Freeform 27">
                  <a:extLst>
                    <a:ext uri="{FF2B5EF4-FFF2-40B4-BE49-F238E27FC236}">
                      <a16:creationId xmlns:a16="http://schemas.microsoft.com/office/drawing/2014/main" id="{25248FED-5372-8B16-2824-6A48399D2D0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7" name="Freeform 28">
                  <a:extLst>
                    <a:ext uri="{FF2B5EF4-FFF2-40B4-BE49-F238E27FC236}">
                      <a16:creationId xmlns:a16="http://schemas.microsoft.com/office/drawing/2014/main" id="{E7B72C71-0B96-D6C5-6058-4576E1BEB7F2}"/>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8" name="Freeform 29">
                  <a:extLst>
                    <a:ext uri="{FF2B5EF4-FFF2-40B4-BE49-F238E27FC236}">
                      <a16:creationId xmlns:a16="http://schemas.microsoft.com/office/drawing/2014/main" id="{EA86B89A-B3E2-7E60-3D80-D5609F109D3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72" name="Oval 71">
                <a:extLst>
                  <a:ext uri="{FF2B5EF4-FFF2-40B4-BE49-F238E27FC236}">
                    <a16:creationId xmlns:a16="http://schemas.microsoft.com/office/drawing/2014/main" id="{AB75CA60-68C3-F8D4-373E-E66C8D22C012}"/>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72" descr="Classroom with solid fill">
                <a:extLst>
                  <a:ext uri="{FF2B5EF4-FFF2-40B4-BE49-F238E27FC236}">
                    <a16:creationId xmlns:a16="http://schemas.microsoft.com/office/drawing/2014/main" id="{6395C094-AA84-4B9C-25E8-D6546AB7150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5654" y="2859212"/>
                <a:ext cx="1113144" cy="1113144"/>
              </a:xfrm>
              <a:prstGeom prst="rect">
                <a:avLst/>
              </a:prstGeom>
            </p:spPr>
          </p:pic>
        </p:grpSp>
      </p:grpSp>
      <p:grpSp>
        <p:nvGrpSpPr>
          <p:cNvPr id="20" name="Group 19" descr="Rewards for Skill Gains">
            <a:extLst>
              <a:ext uri="{FF2B5EF4-FFF2-40B4-BE49-F238E27FC236}">
                <a16:creationId xmlns:a16="http://schemas.microsoft.com/office/drawing/2014/main" id="{DDD0A601-7744-4D4F-1AF0-FADB184969D4}"/>
              </a:ext>
            </a:extLst>
          </p:cNvPr>
          <p:cNvGrpSpPr/>
          <p:nvPr/>
        </p:nvGrpSpPr>
        <p:grpSpPr>
          <a:xfrm>
            <a:off x="7534098" y="2716566"/>
            <a:ext cx="1474908" cy="2608009"/>
            <a:chOff x="7652154" y="2716566"/>
            <a:chExt cx="1474908" cy="2608009"/>
          </a:xfrm>
        </p:grpSpPr>
        <p:sp>
          <p:nvSpPr>
            <p:cNvPr id="21" name="pole tekstowe 13">
              <a:extLst>
                <a:ext uri="{FF2B5EF4-FFF2-40B4-BE49-F238E27FC236}">
                  <a16:creationId xmlns:a16="http://schemas.microsoft.com/office/drawing/2014/main" id="{6C0D62E2-8104-A531-E053-2912F3EE620D}"/>
                </a:ext>
              </a:extLst>
            </p:cNvPr>
            <p:cNvSpPr txBox="1"/>
            <p:nvPr userDrawn="1"/>
          </p:nvSpPr>
          <p:spPr>
            <a:xfrm>
              <a:off x="7652154" y="4401245"/>
              <a:ext cx="1474908" cy="923330"/>
            </a:xfrm>
            <a:prstGeom prst="rect">
              <a:avLst/>
            </a:prstGeom>
            <a:noFill/>
          </p:spPr>
          <p:txBody>
            <a:bodyPr wrap="square" rtlCol="0">
              <a:spAutoFit/>
            </a:bodyPr>
            <a:lstStyle/>
            <a:p>
              <a:pPr algn="ctr"/>
              <a:r>
                <a:rPr lang="en-US" b="1">
                  <a:latin typeface="Montserrat" panose="00000500000000000000" pitchFamily="2" charset="0"/>
                </a:rPr>
                <a:t>Rewards for </a:t>
              </a:r>
            </a:p>
            <a:p>
              <a:pPr algn="ctr"/>
              <a:r>
                <a:rPr lang="en-US" b="1">
                  <a:latin typeface="Montserrat" panose="00000500000000000000" pitchFamily="2" charset="0"/>
                </a:rPr>
                <a:t>Skill Gains</a:t>
              </a:r>
              <a:endParaRPr lang="pl-PL" b="1">
                <a:solidFill>
                  <a:schemeClr val="accent1"/>
                </a:solidFill>
                <a:latin typeface="Montserrat" panose="00000500000000000000" pitchFamily="2" charset="0"/>
              </a:endParaRPr>
            </a:p>
          </p:txBody>
        </p:sp>
        <p:grpSp>
          <p:nvGrpSpPr>
            <p:cNvPr id="22" name="Group 21">
              <a:extLst>
                <a:ext uri="{FF2B5EF4-FFF2-40B4-BE49-F238E27FC236}">
                  <a16:creationId xmlns:a16="http://schemas.microsoft.com/office/drawing/2014/main" id="{D04A0C9B-1942-FD33-FACD-7709400600BD}"/>
                </a:ext>
              </a:extLst>
            </p:cNvPr>
            <p:cNvGrpSpPr/>
            <p:nvPr/>
          </p:nvGrpSpPr>
          <p:grpSpPr>
            <a:xfrm>
              <a:off x="7703808" y="2716566"/>
              <a:ext cx="1371600" cy="1371600"/>
              <a:chOff x="7703808" y="2780966"/>
              <a:chExt cx="1371600" cy="1371600"/>
            </a:xfrm>
          </p:grpSpPr>
          <p:sp>
            <p:nvSpPr>
              <p:cNvPr id="23" name="AutoShape 23">
                <a:extLst>
                  <a:ext uri="{FF2B5EF4-FFF2-40B4-BE49-F238E27FC236}">
                    <a16:creationId xmlns:a16="http://schemas.microsoft.com/office/drawing/2014/main" id="{8B2A91E6-3745-B6CB-6276-5D2A1C8F9322}"/>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4" name="Grupa 65">
                <a:extLst>
                  <a:ext uri="{FF2B5EF4-FFF2-40B4-BE49-F238E27FC236}">
                    <a16:creationId xmlns:a16="http://schemas.microsoft.com/office/drawing/2014/main" id="{6837F33B-05A7-CA05-5E37-77B381BADDCC}"/>
                  </a:ext>
                </a:extLst>
              </p:cNvPr>
              <p:cNvGrpSpPr/>
              <p:nvPr userDrawn="1"/>
            </p:nvGrpSpPr>
            <p:grpSpPr>
              <a:xfrm>
                <a:off x="8118940" y="3123993"/>
                <a:ext cx="541337" cy="412750"/>
                <a:chOff x="906463" y="3402013"/>
                <a:chExt cx="541337" cy="412750"/>
              </a:xfrm>
            </p:grpSpPr>
            <p:sp>
              <p:nvSpPr>
                <p:cNvPr id="32" name="Freeform 25">
                  <a:extLst>
                    <a:ext uri="{FF2B5EF4-FFF2-40B4-BE49-F238E27FC236}">
                      <a16:creationId xmlns:a16="http://schemas.microsoft.com/office/drawing/2014/main" id="{E1D0B334-D17D-46DC-F06F-09B1273EFD1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3" name="Freeform 26">
                  <a:extLst>
                    <a:ext uri="{FF2B5EF4-FFF2-40B4-BE49-F238E27FC236}">
                      <a16:creationId xmlns:a16="http://schemas.microsoft.com/office/drawing/2014/main" id="{02D4718A-8496-A72B-6122-71132F2B2B5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4" name="Freeform 27">
                  <a:extLst>
                    <a:ext uri="{FF2B5EF4-FFF2-40B4-BE49-F238E27FC236}">
                      <a16:creationId xmlns:a16="http://schemas.microsoft.com/office/drawing/2014/main" id="{3F44605E-0203-BD6D-905C-E68DFB0BE3F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5" name="Freeform 28">
                  <a:extLst>
                    <a:ext uri="{FF2B5EF4-FFF2-40B4-BE49-F238E27FC236}">
                      <a16:creationId xmlns:a16="http://schemas.microsoft.com/office/drawing/2014/main" id="{2B7B6C3F-B859-9238-969B-8455DAC228B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6" name="Freeform 29">
                  <a:extLst>
                    <a:ext uri="{FF2B5EF4-FFF2-40B4-BE49-F238E27FC236}">
                      <a16:creationId xmlns:a16="http://schemas.microsoft.com/office/drawing/2014/main" id="{2B5F8B8C-ABCA-7707-0846-617EB9F4732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5" name="Oval 24">
                <a:extLst>
                  <a:ext uri="{FF2B5EF4-FFF2-40B4-BE49-F238E27FC236}">
                    <a16:creationId xmlns:a16="http://schemas.microsoft.com/office/drawing/2014/main" id="{B0554FD5-1236-FFC1-2EB6-3E628A88F3A7}"/>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26" name="Group 25">
                <a:extLst>
                  <a:ext uri="{FF2B5EF4-FFF2-40B4-BE49-F238E27FC236}">
                    <a16:creationId xmlns:a16="http://schemas.microsoft.com/office/drawing/2014/main" id="{683E8AFC-2254-972F-48C4-EF919E32AEF9}"/>
                  </a:ext>
                </a:extLst>
              </p:cNvPr>
              <p:cNvGrpSpPr/>
              <p:nvPr userDrawn="1"/>
            </p:nvGrpSpPr>
            <p:grpSpPr>
              <a:xfrm>
                <a:off x="7932408" y="2979531"/>
                <a:ext cx="914400" cy="914400"/>
                <a:chOff x="0" y="0"/>
                <a:chExt cx="304050" cy="282000"/>
              </a:xfrm>
              <a:solidFill>
                <a:srgbClr val="4472C4"/>
              </a:solidFill>
            </p:grpSpPr>
            <p:sp>
              <p:nvSpPr>
                <p:cNvPr id="27" name="Google Shape;5017;p59">
                  <a:extLst>
                    <a:ext uri="{FF2B5EF4-FFF2-40B4-BE49-F238E27FC236}">
                      <a16:creationId xmlns:a16="http://schemas.microsoft.com/office/drawing/2014/main" id="{A350F34B-C334-EDAB-9897-F09F3D2E1E92}"/>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endParaRPr lang="en-US"/>
                </a:p>
              </p:txBody>
            </p:sp>
            <p:sp>
              <p:nvSpPr>
                <p:cNvPr id="28" name="Google Shape;5018;p59">
                  <a:extLst>
                    <a:ext uri="{FF2B5EF4-FFF2-40B4-BE49-F238E27FC236}">
                      <a16:creationId xmlns:a16="http://schemas.microsoft.com/office/drawing/2014/main" id="{AEA75E20-114A-79A6-2CE1-7C2596C01886}"/>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29" name="Google Shape;5019;p59">
                  <a:extLst>
                    <a:ext uri="{FF2B5EF4-FFF2-40B4-BE49-F238E27FC236}">
                      <a16:creationId xmlns:a16="http://schemas.microsoft.com/office/drawing/2014/main" id="{FD911CB1-352A-BACD-B500-9A7AFFCB2707}"/>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0" name="Google Shape;5020;p59">
                  <a:extLst>
                    <a:ext uri="{FF2B5EF4-FFF2-40B4-BE49-F238E27FC236}">
                      <a16:creationId xmlns:a16="http://schemas.microsoft.com/office/drawing/2014/main" id="{55F8F770-623C-BE67-F4E1-052C16254AC2}"/>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1" name="Google Shape;5021;p59">
                  <a:extLst>
                    <a:ext uri="{FF2B5EF4-FFF2-40B4-BE49-F238E27FC236}">
                      <a16:creationId xmlns:a16="http://schemas.microsoft.com/office/drawing/2014/main" id="{6C126B56-2081-8E68-B789-07474FDCF2CA}"/>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grpSp>
        </p:grpSp>
      </p:grpSp>
      <p:grpSp>
        <p:nvGrpSpPr>
          <p:cNvPr id="37" name="Group 36" descr="National Occupational Credential">
            <a:extLst>
              <a:ext uri="{FF2B5EF4-FFF2-40B4-BE49-F238E27FC236}">
                <a16:creationId xmlns:a16="http://schemas.microsoft.com/office/drawing/2014/main" id="{9596C4BC-1A52-299E-715D-A88999F908BE}"/>
              </a:ext>
            </a:extLst>
          </p:cNvPr>
          <p:cNvGrpSpPr/>
          <p:nvPr/>
        </p:nvGrpSpPr>
        <p:grpSpPr>
          <a:xfrm>
            <a:off x="9631158" y="2716566"/>
            <a:ext cx="1877287" cy="2608009"/>
            <a:chOff x="9562334" y="2716566"/>
            <a:chExt cx="1877287" cy="2608009"/>
          </a:xfrm>
        </p:grpSpPr>
        <p:sp>
          <p:nvSpPr>
            <p:cNvPr id="38" name="pole tekstowe 13">
              <a:extLst>
                <a:ext uri="{FF2B5EF4-FFF2-40B4-BE49-F238E27FC236}">
                  <a16:creationId xmlns:a16="http://schemas.microsoft.com/office/drawing/2014/main" id="{EE851E31-4E7A-DB96-039C-45756CE0B9ED}"/>
                </a:ext>
              </a:extLst>
            </p:cNvPr>
            <p:cNvSpPr txBox="1"/>
            <p:nvPr userDrawn="1"/>
          </p:nvSpPr>
          <p:spPr>
            <a:xfrm>
              <a:off x="9562334" y="4401245"/>
              <a:ext cx="1877287" cy="923330"/>
            </a:xfrm>
            <a:prstGeom prst="rect">
              <a:avLst/>
            </a:prstGeom>
            <a:noFill/>
          </p:spPr>
          <p:txBody>
            <a:bodyPr wrap="square" rtlCol="0">
              <a:spAutoFit/>
            </a:bodyPr>
            <a:lstStyle/>
            <a:p>
              <a:pPr algn="ctr"/>
              <a:r>
                <a:rPr lang="en-US" b="1">
                  <a:latin typeface="Montserrat" panose="00000500000000000000" pitchFamily="2" charset="0"/>
                </a:rPr>
                <a:t>National Occupational Credential</a:t>
              </a:r>
              <a:endParaRPr lang="pl-PL" b="1">
                <a:solidFill>
                  <a:schemeClr val="accent1"/>
                </a:solidFill>
                <a:latin typeface="Montserrat" panose="00000500000000000000" pitchFamily="2" charset="0"/>
              </a:endParaRPr>
            </a:p>
          </p:txBody>
        </p:sp>
        <p:grpSp>
          <p:nvGrpSpPr>
            <p:cNvPr id="39" name="Group 38">
              <a:extLst>
                <a:ext uri="{FF2B5EF4-FFF2-40B4-BE49-F238E27FC236}">
                  <a16:creationId xmlns:a16="http://schemas.microsoft.com/office/drawing/2014/main" id="{987F4B8B-6DE8-3D05-ACD1-ABAE05F75A00}"/>
                </a:ext>
              </a:extLst>
            </p:cNvPr>
            <p:cNvGrpSpPr/>
            <p:nvPr/>
          </p:nvGrpSpPr>
          <p:grpSpPr>
            <a:xfrm>
              <a:off x="9815177" y="2716566"/>
              <a:ext cx="1371600" cy="1371600"/>
              <a:chOff x="9815177" y="2775614"/>
              <a:chExt cx="1371600" cy="1371600"/>
            </a:xfrm>
          </p:grpSpPr>
          <p:sp>
            <p:nvSpPr>
              <p:cNvPr id="40" name="AutoShape 23">
                <a:extLst>
                  <a:ext uri="{FF2B5EF4-FFF2-40B4-BE49-F238E27FC236}">
                    <a16:creationId xmlns:a16="http://schemas.microsoft.com/office/drawing/2014/main" id="{91BAEE31-023B-BDA9-9DEB-441D3352A8C3}"/>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1" name="Grupa 65">
                <a:extLst>
                  <a:ext uri="{FF2B5EF4-FFF2-40B4-BE49-F238E27FC236}">
                    <a16:creationId xmlns:a16="http://schemas.microsoft.com/office/drawing/2014/main" id="{6549D0E6-A874-9DF6-184A-5F5911E90907}"/>
                  </a:ext>
                </a:extLst>
              </p:cNvPr>
              <p:cNvGrpSpPr/>
              <p:nvPr userDrawn="1"/>
            </p:nvGrpSpPr>
            <p:grpSpPr>
              <a:xfrm>
                <a:off x="10230309" y="3147496"/>
                <a:ext cx="541337" cy="412750"/>
                <a:chOff x="906463" y="3402013"/>
                <a:chExt cx="541337" cy="412750"/>
              </a:xfrm>
            </p:grpSpPr>
            <p:sp>
              <p:nvSpPr>
                <p:cNvPr id="50" name="Freeform 25">
                  <a:extLst>
                    <a:ext uri="{FF2B5EF4-FFF2-40B4-BE49-F238E27FC236}">
                      <a16:creationId xmlns:a16="http://schemas.microsoft.com/office/drawing/2014/main" id="{6AFE376D-B096-3341-BD31-406182F86F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1" name="Freeform 26">
                  <a:extLst>
                    <a:ext uri="{FF2B5EF4-FFF2-40B4-BE49-F238E27FC236}">
                      <a16:creationId xmlns:a16="http://schemas.microsoft.com/office/drawing/2014/main" id="{8A5F9B94-5CF3-9970-1BB9-9FD4373C04A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2" name="Freeform 27">
                  <a:extLst>
                    <a:ext uri="{FF2B5EF4-FFF2-40B4-BE49-F238E27FC236}">
                      <a16:creationId xmlns:a16="http://schemas.microsoft.com/office/drawing/2014/main" id="{E4614EE5-970B-2336-7411-511C6DF1986F}"/>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3" name="Freeform 28">
                  <a:extLst>
                    <a:ext uri="{FF2B5EF4-FFF2-40B4-BE49-F238E27FC236}">
                      <a16:creationId xmlns:a16="http://schemas.microsoft.com/office/drawing/2014/main" id="{05B48FFB-2FB4-587A-4D10-DA09413354E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4" name="Freeform 29">
                  <a:extLst>
                    <a:ext uri="{FF2B5EF4-FFF2-40B4-BE49-F238E27FC236}">
                      <a16:creationId xmlns:a16="http://schemas.microsoft.com/office/drawing/2014/main" id="{C26712A5-141E-D27B-E326-FD2CC5DAAF7C}"/>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42" name="Oval 41">
                <a:extLst>
                  <a:ext uri="{FF2B5EF4-FFF2-40B4-BE49-F238E27FC236}">
                    <a16:creationId xmlns:a16="http://schemas.microsoft.com/office/drawing/2014/main" id="{F3E97CAE-BCFE-9F09-EE2B-73E33E4B61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3" name="Group 42">
                <a:extLst>
                  <a:ext uri="{FF2B5EF4-FFF2-40B4-BE49-F238E27FC236}">
                    <a16:creationId xmlns:a16="http://schemas.microsoft.com/office/drawing/2014/main" id="{05BAE13D-150D-0C96-4C2E-052ED7639096}"/>
                  </a:ext>
                </a:extLst>
              </p:cNvPr>
              <p:cNvGrpSpPr/>
              <p:nvPr userDrawn="1"/>
            </p:nvGrpSpPr>
            <p:grpSpPr>
              <a:xfrm>
                <a:off x="10043777" y="2975710"/>
                <a:ext cx="914400" cy="914400"/>
                <a:chOff x="0" y="0"/>
                <a:chExt cx="296175" cy="297225"/>
              </a:xfrm>
              <a:solidFill>
                <a:srgbClr val="4472C4"/>
              </a:solidFill>
            </p:grpSpPr>
            <p:sp>
              <p:nvSpPr>
                <p:cNvPr id="44" name="Google Shape;8996;p68">
                  <a:extLst>
                    <a:ext uri="{FF2B5EF4-FFF2-40B4-BE49-F238E27FC236}">
                      <a16:creationId xmlns:a16="http://schemas.microsoft.com/office/drawing/2014/main" id="{A77A7334-82C9-DECB-154C-787D175DD731}"/>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5" name="Google Shape;8997;p68">
                  <a:extLst>
                    <a:ext uri="{FF2B5EF4-FFF2-40B4-BE49-F238E27FC236}">
                      <a16:creationId xmlns:a16="http://schemas.microsoft.com/office/drawing/2014/main" id="{89FE7388-F22A-25AF-23F0-A027F0220776}"/>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6" name="Google Shape;8998;p68">
                  <a:extLst>
                    <a:ext uri="{FF2B5EF4-FFF2-40B4-BE49-F238E27FC236}">
                      <a16:creationId xmlns:a16="http://schemas.microsoft.com/office/drawing/2014/main" id="{53BAE2E6-C34C-5C94-AF5E-C338C42E38D4}"/>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7" name="Google Shape;8999;p68">
                  <a:extLst>
                    <a:ext uri="{FF2B5EF4-FFF2-40B4-BE49-F238E27FC236}">
                      <a16:creationId xmlns:a16="http://schemas.microsoft.com/office/drawing/2014/main" id="{25DFAB12-1ED1-4729-315A-4DA20CBCD849}"/>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8" name="Google Shape;9000;p68">
                  <a:extLst>
                    <a:ext uri="{FF2B5EF4-FFF2-40B4-BE49-F238E27FC236}">
                      <a16:creationId xmlns:a16="http://schemas.microsoft.com/office/drawing/2014/main" id="{F62C4DFA-78F9-B821-3925-2885C6E55530}"/>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9" name="Google Shape;9001;p68">
                  <a:extLst>
                    <a:ext uri="{FF2B5EF4-FFF2-40B4-BE49-F238E27FC236}">
                      <a16:creationId xmlns:a16="http://schemas.microsoft.com/office/drawing/2014/main" id="{69596241-8565-C290-7F52-FE759DD4DFA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grpSp>
        </p:grpSp>
      </p:gr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82158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33066"/>
            <a:ext cx="10515600" cy="1325563"/>
          </a:xfrm>
        </p:spPr>
        <p:txBody>
          <a:bodyPr>
            <a:normAutofit/>
          </a:bodyPr>
          <a:lstStyle/>
          <a:p>
            <a:r>
              <a:rPr lang="en-US" dirty="0">
                <a:solidFill>
                  <a:schemeClr val="bg1"/>
                </a:solidFill>
                <a:latin typeface="Montserrat"/>
              </a:rPr>
              <a:t>Roles of Apprenticeship</a:t>
            </a:r>
          </a:p>
        </p:txBody>
      </p:sp>
      <p:grpSp>
        <p:nvGrpSpPr>
          <p:cNvPr id="41" name="Group 40" descr="Sponsor - An organization that agrees to operate an apprenticeship program and in whose name the program is registered.&#10;">
            <a:extLst>
              <a:ext uri="{FF2B5EF4-FFF2-40B4-BE49-F238E27FC236}">
                <a16:creationId xmlns:a16="http://schemas.microsoft.com/office/drawing/2014/main" id="{2F041300-7EA0-D941-D9DC-A9107D42873A}"/>
              </a:ext>
            </a:extLst>
          </p:cNvPr>
          <p:cNvGrpSpPr/>
          <p:nvPr/>
        </p:nvGrpSpPr>
        <p:grpSpPr>
          <a:xfrm>
            <a:off x="691506" y="2277052"/>
            <a:ext cx="2566278" cy="2992599"/>
            <a:chOff x="729606" y="2277052"/>
            <a:chExt cx="2566278" cy="2992599"/>
          </a:xfrm>
        </p:grpSpPr>
        <p:sp>
          <p:nvSpPr>
            <p:cNvPr id="42" name="pole tekstowe 13">
              <a:extLst>
                <a:ext uri="{FF2B5EF4-FFF2-40B4-BE49-F238E27FC236}">
                  <a16:creationId xmlns:a16="http://schemas.microsoft.com/office/drawing/2014/main" id="{5CCE895B-0B18-CC98-1D96-DB4D7FDCF51D}"/>
                </a:ext>
              </a:extLst>
            </p:cNvPr>
            <p:cNvSpPr txBox="1"/>
            <p:nvPr userDrawn="1"/>
          </p:nvSpPr>
          <p:spPr>
            <a:xfrm>
              <a:off x="1091540" y="3936055"/>
              <a:ext cx="1842411" cy="369332"/>
            </a:xfrm>
            <a:prstGeom prst="rect">
              <a:avLst/>
            </a:prstGeom>
            <a:noFill/>
          </p:spPr>
          <p:txBody>
            <a:bodyPr wrap="square" rtlCol="0">
              <a:spAutoFit/>
            </a:bodyPr>
            <a:lstStyle/>
            <a:p>
              <a:pPr algn="ctr"/>
              <a:r>
                <a:rPr lang="en-US" b="1">
                  <a:latin typeface="Franklin Gothic Medium" panose="020B0603020102020204" pitchFamily="34" charset="0"/>
                </a:rPr>
                <a:t>Sponsor</a:t>
              </a:r>
              <a:endParaRPr lang="pl-PL" b="1">
                <a:solidFill>
                  <a:schemeClr val="accent1"/>
                </a:solidFill>
                <a:latin typeface="Franklin Gothic Medium" panose="020B0603020102020204" pitchFamily="34" charset="0"/>
              </a:endParaRPr>
            </a:p>
          </p:txBody>
        </p:sp>
        <p:sp>
          <p:nvSpPr>
            <p:cNvPr id="43" name="pole tekstowe 13">
              <a:extLst>
                <a:ext uri="{FF2B5EF4-FFF2-40B4-BE49-F238E27FC236}">
                  <a16:creationId xmlns:a16="http://schemas.microsoft.com/office/drawing/2014/main" id="{665217CC-CA62-172D-5E0B-4617D1633E58}"/>
                </a:ext>
              </a:extLst>
            </p:cNvPr>
            <p:cNvSpPr txBox="1"/>
            <p:nvPr userDrawn="1"/>
          </p:nvSpPr>
          <p:spPr>
            <a:xfrm>
              <a:off x="729606" y="4315544"/>
              <a:ext cx="2566278" cy="954107"/>
            </a:xfrm>
            <a:prstGeom prst="rect">
              <a:avLst/>
            </a:prstGeom>
            <a:noFill/>
          </p:spPr>
          <p:txBody>
            <a:bodyPr wrap="square" rtlCol="0">
              <a:spAutoFit/>
            </a:bodyPr>
            <a:lstStyle/>
            <a:p>
              <a:pPr algn="ctr"/>
              <a:r>
                <a:rPr lang="en-US" sz="1400" dirty="0">
                  <a:latin typeface="Franklin Gothic Book" panose="020B0503020102020204" pitchFamily="34" charset="0"/>
                </a:rPr>
                <a:t>An organization that agrees to operate an apprenticeship program and in whose name the program is registered.</a:t>
              </a:r>
              <a:endParaRPr lang="pl-PL" sz="1400" dirty="0">
                <a:solidFill>
                  <a:schemeClr val="accent1"/>
                </a:solidFill>
                <a:latin typeface="Franklin Gothic Book" panose="020B0503020102020204" pitchFamily="34" charset="0"/>
              </a:endParaRPr>
            </a:p>
          </p:txBody>
        </p:sp>
        <p:grpSp>
          <p:nvGrpSpPr>
            <p:cNvPr id="44" name="Group 43">
              <a:extLst>
                <a:ext uri="{FF2B5EF4-FFF2-40B4-BE49-F238E27FC236}">
                  <a16:creationId xmlns:a16="http://schemas.microsoft.com/office/drawing/2014/main" id="{ADF7148E-1D80-ED4F-67D6-4ABAC3DF4832}"/>
                </a:ext>
              </a:extLst>
            </p:cNvPr>
            <p:cNvGrpSpPr/>
            <p:nvPr/>
          </p:nvGrpSpPr>
          <p:grpSpPr>
            <a:xfrm>
              <a:off x="1326945" y="2277052"/>
              <a:ext cx="1371600" cy="1371600"/>
              <a:chOff x="1326945" y="2277052"/>
              <a:chExt cx="1371600" cy="1371600"/>
            </a:xfrm>
          </p:grpSpPr>
          <p:sp>
            <p:nvSpPr>
              <p:cNvPr id="45" name="AutoShape 23">
                <a:extLst>
                  <a:ext uri="{FF2B5EF4-FFF2-40B4-BE49-F238E27FC236}">
                    <a16:creationId xmlns:a16="http://schemas.microsoft.com/office/drawing/2014/main" id="{841649DF-1921-C9D8-4F3B-A09705A46034}"/>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6" name="Grupa 65">
                <a:extLst>
                  <a:ext uri="{FF2B5EF4-FFF2-40B4-BE49-F238E27FC236}">
                    <a16:creationId xmlns:a16="http://schemas.microsoft.com/office/drawing/2014/main" id="{D8B60393-BC09-A682-F377-58E09B5D2997}"/>
                  </a:ext>
                </a:extLst>
              </p:cNvPr>
              <p:cNvGrpSpPr/>
              <p:nvPr userDrawn="1"/>
            </p:nvGrpSpPr>
            <p:grpSpPr>
              <a:xfrm>
                <a:off x="1742077" y="2648934"/>
                <a:ext cx="541337" cy="412750"/>
                <a:chOff x="906463" y="3402013"/>
                <a:chExt cx="541337" cy="412750"/>
              </a:xfrm>
            </p:grpSpPr>
            <p:sp>
              <p:nvSpPr>
                <p:cNvPr id="49" name="Freeform 25">
                  <a:extLst>
                    <a:ext uri="{FF2B5EF4-FFF2-40B4-BE49-F238E27FC236}">
                      <a16:creationId xmlns:a16="http://schemas.microsoft.com/office/drawing/2014/main" id="{B7DCC6A6-10F0-687A-455A-F10F417F08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0" name="Freeform 26">
                  <a:extLst>
                    <a:ext uri="{FF2B5EF4-FFF2-40B4-BE49-F238E27FC236}">
                      <a16:creationId xmlns:a16="http://schemas.microsoft.com/office/drawing/2014/main" id="{3AB72E2D-4D7D-5904-D2F9-8F89385B95C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1" name="Freeform 27">
                  <a:extLst>
                    <a:ext uri="{FF2B5EF4-FFF2-40B4-BE49-F238E27FC236}">
                      <a16:creationId xmlns:a16="http://schemas.microsoft.com/office/drawing/2014/main" id="{14617390-051E-847A-318E-E3D2F3A19AF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2" name="Freeform 28">
                  <a:extLst>
                    <a:ext uri="{FF2B5EF4-FFF2-40B4-BE49-F238E27FC236}">
                      <a16:creationId xmlns:a16="http://schemas.microsoft.com/office/drawing/2014/main" id="{4924EA15-8AE1-4577-9B78-D3F08CB0626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3" name="Freeform 29">
                  <a:extLst>
                    <a:ext uri="{FF2B5EF4-FFF2-40B4-BE49-F238E27FC236}">
                      <a16:creationId xmlns:a16="http://schemas.microsoft.com/office/drawing/2014/main" id="{9BEAA313-5701-B923-7A93-E7975AFE725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47" name="Oval 46">
                <a:extLst>
                  <a:ext uri="{FF2B5EF4-FFF2-40B4-BE49-F238E27FC236}">
                    <a16:creationId xmlns:a16="http://schemas.microsoft.com/office/drawing/2014/main" id="{052BC0B8-3A6A-7151-9E7A-2A452C5734E2}"/>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48" name="Graphic 47" descr="Remote work with solid fill">
                <a:extLst>
                  <a:ext uri="{FF2B5EF4-FFF2-40B4-BE49-F238E27FC236}">
                    <a16:creationId xmlns:a16="http://schemas.microsoft.com/office/drawing/2014/main" id="{1ADE72C7-59AC-434E-9F3D-8464FDFE2A1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917" y="2420143"/>
                <a:ext cx="1135656" cy="1135656"/>
              </a:xfrm>
              <a:prstGeom prst="rect">
                <a:avLst/>
              </a:prstGeom>
            </p:spPr>
          </p:pic>
        </p:grpSp>
      </p:grpSp>
      <p:cxnSp>
        <p:nvCxnSpPr>
          <p:cNvPr id="11" name="Łącznik prosty 26">
            <a:extLst>
              <a:ext uri="{FF2B5EF4-FFF2-40B4-BE49-F238E27FC236}">
                <a16:creationId xmlns:a16="http://schemas.microsoft.com/office/drawing/2014/main" id="{AA7B5D6F-54DE-2FF0-FBB1-A3AA47AD4EF2}"/>
              </a:ext>
              <a:ext uri="{C183D7F6-B498-43B3-948B-1728B52AA6E4}">
                <adec:decorative xmlns:adec="http://schemas.microsoft.com/office/drawing/2017/decorative" val="1"/>
              </a:ext>
            </a:extLst>
          </p:cNvPr>
          <p:cNvCxnSpPr>
            <a:cxnSpLocks/>
          </p:cNvCxnSpPr>
          <p:nvPr/>
        </p:nvCxnSpPr>
        <p:spPr>
          <a:xfrm flipH="1">
            <a:off x="3383115"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descr="RI Provider - Entity that provides instruction to apprentices in the designated occupation’s core knowledge, skills, and abilities.">
            <a:extLst>
              <a:ext uri="{FF2B5EF4-FFF2-40B4-BE49-F238E27FC236}">
                <a16:creationId xmlns:a16="http://schemas.microsoft.com/office/drawing/2014/main" id="{B7473DC0-E77B-0508-78DB-1ABBDAC6A3B6}"/>
              </a:ext>
            </a:extLst>
          </p:cNvPr>
          <p:cNvGrpSpPr/>
          <p:nvPr/>
        </p:nvGrpSpPr>
        <p:grpSpPr>
          <a:xfrm>
            <a:off x="3510759" y="2320581"/>
            <a:ext cx="2737648" cy="2949070"/>
            <a:chOff x="3401206" y="2320581"/>
            <a:chExt cx="2737648" cy="2949070"/>
          </a:xfrm>
        </p:grpSpPr>
        <p:sp>
          <p:nvSpPr>
            <p:cNvPr id="16" name="pole tekstowe 13">
              <a:extLst>
                <a:ext uri="{FF2B5EF4-FFF2-40B4-BE49-F238E27FC236}">
                  <a16:creationId xmlns:a16="http://schemas.microsoft.com/office/drawing/2014/main" id="{842FF195-6F8E-B13B-DE04-2C6E4D8D366C}"/>
                </a:ext>
              </a:extLst>
            </p:cNvPr>
            <p:cNvSpPr txBox="1"/>
            <p:nvPr userDrawn="1"/>
          </p:nvSpPr>
          <p:spPr>
            <a:xfrm>
              <a:off x="3486891" y="3936055"/>
              <a:ext cx="2566278" cy="369332"/>
            </a:xfrm>
            <a:prstGeom prst="rect">
              <a:avLst/>
            </a:prstGeom>
            <a:noFill/>
          </p:spPr>
          <p:txBody>
            <a:bodyPr wrap="square" rtlCol="0">
              <a:spAutoFit/>
            </a:bodyPr>
            <a:lstStyle/>
            <a:p>
              <a:pPr algn="ctr"/>
              <a:r>
                <a:rPr lang="en-US" b="1">
                  <a:latin typeface="Franklin Gothic Medium" panose="020B0603020102020204" pitchFamily="34" charset="0"/>
                </a:rPr>
                <a:t>RI Provider</a:t>
              </a:r>
              <a:endParaRPr lang="pl-PL" b="1">
                <a:solidFill>
                  <a:schemeClr val="accent1"/>
                </a:solidFill>
                <a:latin typeface="Franklin Gothic Medium" panose="020B0603020102020204" pitchFamily="34" charset="0"/>
              </a:endParaRPr>
            </a:p>
          </p:txBody>
        </p:sp>
        <p:sp>
          <p:nvSpPr>
            <p:cNvPr id="17" name="pole tekstowe 13">
              <a:extLst>
                <a:ext uri="{FF2B5EF4-FFF2-40B4-BE49-F238E27FC236}">
                  <a16:creationId xmlns:a16="http://schemas.microsoft.com/office/drawing/2014/main" id="{E02B4B32-5441-CDE8-F50D-67D7DA39316D}"/>
                </a:ext>
              </a:extLst>
            </p:cNvPr>
            <p:cNvSpPr txBox="1"/>
            <p:nvPr userDrawn="1"/>
          </p:nvSpPr>
          <p:spPr>
            <a:xfrm>
              <a:off x="3401206" y="4315544"/>
              <a:ext cx="2737648" cy="954107"/>
            </a:xfrm>
            <a:prstGeom prst="rect">
              <a:avLst/>
            </a:prstGeom>
            <a:noFill/>
          </p:spPr>
          <p:txBody>
            <a:bodyPr wrap="square" rtlCol="0">
              <a:spAutoFit/>
            </a:bodyPr>
            <a:lstStyle/>
            <a:p>
              <a:pPr algn="ctr"/>
              <a:r>
                <a:rPr lang="en-US" sz="1400" dirty="0">
                  <a:latin typeface="Montserrat" panose="00000500000000000000" pitchFamily="2" charset="0"/>
                </a:rPr>
                <a:t> </a:t>
              </a:r>
              <a:r>
                <a:rPr lang="en-US" sz="1400" dirty="0">
                  <a:latin typeface="Franklin Gothic Book" panose="020B0503020102020204" pitchFamily="34" charset="0"/>
                </a:rPr>
                <a:t>Entity that provides instruction to apprentices in the designated occupation’s core knowledge, skills, and abilities.</a:t>
              </a:r>
              <a:endParaRPr lang="pl-PL" sz="1400" dirty="0">
                <a:solidFill>
                  <a:schemeClr val="accent1"/>
                </a:solidFill>
                <a:latin typeface="Franklin Gothic Book" panose="020B0503020102020204" pitchFamily="34" charset="0"/>
              </a:endParaRPr>
            </a:p>
          </p:txBody>
        </p:sp>
        <p:grpSp>
          <p:nvGrpSpPr>
            <p:cNvPr id="18" name="Group 17">
              <a:extLst>
                <a:ext uri="{FF2B5EF4-FFF2-40B4-BE49-F238E27FC236}">
                  <a16:creationId xmlns:a16="http://schemas.microsoft.com/office/drawing/2014/main" id="{4DCE1B72-1D8E-0411-3E20-F611E27EFC04}"/>
                </a:ext>
              </a:extLst>
            </p:cNvPr>
            <p:cNvGrpSpPr/>
            <p:nvPr/>
          </p:nvGrpSpPr>
          <p:grpSpPr>
            <a:xfrm>
              <a:off x="4084230" y="2320581"/>
              <a:ext cx="1371600" cy="1371600"/>
              <a:chOff x="4084230" y="2320581"/>
              <a:chExt cx="1371600" cy="1371600"/>
            </a:xfrm>
          </p:grpSpPr>
          <p:sp>
            <p:nvSpPr>
              <p:cNvPr id="19" name="AutoShape 23">
                <a:extLst>
                  <a:ext uri="{FF2B5EF4-FFF2-40B4-BE49-F238E27FC236}">
                    <a16:creationId xmlns:a16="http://schemas.microsoft.com/office/drawing/2014/main" id="{6C689264-1662-B252-6EEE-B76D8D6B7266}"/>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0" name="Grupa 65">
                <a:extLst>
                  <a:ext uri="{FF2B5EF4-FFF2-40B4-BE49-F238E27FC236}">
                    <a16:creationId xmlns:a16="http://schemas.microsoft.com/office/drawing/2014/main" id="{48AC3427-FFAD-1237-58B3-03F7AAD0928C}"/>
                  </a:ext>
                </a:extLst>
              </p:cNvPr>
              <p:cNvGrpSpPr/>
              <p:nvPr userDrawn="1"/>
            </p:nvGrpSpPr>
            <p:grpSpPr>
              <a:xfrm>
                <a:off x="4432532" y="2692463"/>
                <a:ext cx="541337" cy="412750"/>
                <a:chOff x="906463" y="3402013"/>
                <a:chExt cx="541337" cy="412750"/>
              </a:xfrm>
            </p:grpSpPr>
            <p:sp>
              <p:nvSpPr>
                <p:cNvPr id="23" name="Freeform 25">
                  <a:extLst>
                    <a:ext uri="{FF2B5EF4-FFF2-40B4-BE49-F238E27FC236}">
                      <a16:creationId xmlns:a16="http://schemas.microsoft.com/office/drawing/2014/main" id="{AFE8800F-3606-4C3C-D74C-3081B8CD9D8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4" name="Freeform 26">
                  <a:extLst>
                    <a:ext uri="{FF2B5EF4-FFF2-40B4-BE49-F238E27FC236}">
                      <a16:creationId xmlns:a16="http://schemas.microsoft.com/office/drawing/2014/main" id="{0009A472-688A-FD9D-CE7D-761C65CA57C5}"/>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5" name="Freeform 27">
                  <a:extLst>
                    <a:ext uri="{FF2B5EF4-FFF2-40B4-BE49-F238E27FC236}">
                      <a16:creationId xmlns:a16="http://schemas.microsoft.com/office/drawing/2014/main" id="{5B0CC119-DF6D-EF6D-E82A-0325166D9A1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6" name="Freeform 28">
                  <a:extLst>
                    <a:ext uri="{FF2B5EF4-FFF2-40B4-BE49-F238E27FC236}">
                      <a16:creationId xmlns:a16="http://schemas.microsoft.com/office/drawing/2014/main" id="{993088E0-4A68-BEB4-03FD-768AD2CCE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7" name="Freeform 29">
                  <a:extLst>
                    <a:ext uri="{FF2B5EF4-FFF2-40B4-BE49-F238E27FC236}">
                      <a16:creationId xmlns:a16="http://schemas.microsoft.com/office/drawing/2014/main" id="{9EC842EA-C13F-C0C4-A7A5-FD6AF816645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1" name="Oval 20">
                <a:extLst>
                  <a:ext uri="{FF2B5EF4-FFF2-40B4-BE49-F238E27FC236}">
                    <a16:creationId xmlns:a16="http://schemas.microsoft.com/office/drawing/2014/main" id="{FCC42DBF-457A-6F72-C64C-56219AF129CA}"/>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22" name="Graphic 21" descr="Customer review with solid fill">
                <a:extLst>
                  <a:ext uri="{FF2B5EF4-FFF2-40B4-BE49-F238E27FC236}">
                    <a16:creationId xmlns:a16="http://schemas.microsoft.com/office/drawing/2014/main" id="{31D6CE36-5BD8-EAAD-FB5D-48241B345FC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2830" y="2535682"/>
                <a:ext cx="914400" cy="914400"/>
              </a:xfrm>
              <a:prstGeom prst="rect">
                <a:avLst/>
              </a:prstGeom>
            </p:spPr>
          </p:pic>
        </p:grpSp>
      </p:grpSp>
      <p:cxnSp>
        <p:nvCxnSpPr>
          <p:cNvPr id="13" name="Łącznik prosty 26">
            <a:extLst>
              <a:ext uri="{FF2B5EF4-FFF2-40B4-BE49-F238E27FC236}">
                <a16:creationId xmlns:a16="http://schemas.microsoft.com/office/drawing/2014/main" id="{CEFEABE0-1C56-FFCC-B3D6-EE91CCC511DD}"/>
              </a:ext>
              <a:ext uri="{C183D7F6-B498-43B3-948B-1728B52AA6E4}">
                <adec:decorative xmlns:adec="http://schemas.microsoft.com/office/drawing/2017/decorative" val="1"/>
              </a:ext>
            </a:extLst>
          </p:cNvPr>
          <p:cNvCxnSpPr>
            <a:cxnSpLocks/>
          </p:cNvCxnSpPr>
          <p:nvPr/>
        </p:nvCxnSpPr>
        <p:spPr>
          <a:xfrm flipH="1">
            <a:off x="6373738"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28" name="Group 27" descr="Employer -  Hires and provides paid on-the-job learning (OJL) for apprentices under&#10;supervision of a designated mentor who is a skilled professional in &#10;that occupation.&#10;">
            <a:extLst>
              <a:ext uri="{FF2B5EF4-FFF2-40B4-BE49-F238E27FC236}">
                <a16:creationId xmlns:a16="http://schemas.microsoft.com/office/drawing/2014/main" id="{1C3990CF-7716-0DD3-DB90-18BA8E1B6E02}"/>
              </a:ext>
            </a:extLst>
          </p:cNvPr>
          <p:cNvGrpSpPr/>
          <p:nvPr/>
        </p:nvGrpSpPr>
        <p:grpSpPr>
          <a:xfrm>
            <a:off x="6501382" y="2307082"/>
            <a:ext cx="2470139" cy="3608900"/>
            <a:chOff x="6387608" y="2307082"/>
            <a:chExt cx="2470139" cy="3608900"/>
          </a:xfrm>
        </p:grpSpPr>
        <p:sp>
          <p:nvSpPr>
            <p:cNvPr id="29" name="pole tekstowe 13">
              <a:extLst>
                <a:ext uri="{FF2B5EF4-FFF2-40B4-BE49-F238E27FC236}">
                  <a16:creationId xmlns:a16="http://schemas.microsoft.com/office/drawing/2014/main" id="{5B9E675D-175E-C843-3727-A6BD4EA7FB82}"/>
                </a:ext>
              </a:extLst>
            </p:cNvPr>
            <p:cNvSpPr txBox="1"/>
            <p:nvPr userDrawn="1"/>
          </p:nvSpPr>
          <p:spPr>
            <a:xfrm>
              <a:off x="6865386" y="3936055"/>
              <a:ext cx="1474908" cy="369332"/>
            </a:xfrm>
            <a:prstGeom prst="rect">
              <a:avLst/>
            </a:prstGeom>
            <a:noFill/>
          </p:spPr>
          <p:txBody>
            <a:bodyPr wrap="square" rtlCol="0">
              <a:spAutoFit/>
            </a:bodyPr>
            <a:lstStyle/>
            <a:p>
              <a:pPr algn="ctr"/>
              <a:r>
                <a:rPr lang="en-US" b="1">
                  <a:latin typeface="Franklin Gothic Medium" panose="020B0603020102020204" pitchFamily="34" charset="0"/>
                </a:rPr>
                <a:t>Employer</a:t>
              </a:r>
              <a:endParaRPr lang="pl-PL" b="1">
                <a:solidFill>
                  <a:schemeClr val="accent1"/>
                </a:solidFill>
                <a:latin typeface="Franklin Gothic Medium" panose="020B0603020102020204" pitchFamily="34" charset="0"/>
              </a:endParaRPr>
            </a:p>
          </p:txBody>
        </p:sp>
        <p:sp>
          <p:nvSpPr>
            <p:cNvPr id="30" name="pole tekstowe 13">
              <a:extLst>
                <a:ext uri="{FF2B5EF4-FFF2-40B4-BE49-F238E27FC236}">
                  <a16:creationId xmlns:a16="http://schemas.microsoft.com/office/drawing/2014/main" id="{883DA908-4764-B673-82B4-3166992C7512}"/>
                </a:ext>
              </a:extLst>
            </p:cNvPr>
            <p:cNvSpPr txBox="1"/>
            <p:nvPr userDrawn="1"/>
          </p:nvSpPr>
          <p:spPr>
            <a:xfrm>
              <a:off x="6387608" y="4315544"/>
              <a:ext cx="2470139" cy="1600438"/>
            </a:xfrm>
            <a:prstGeom prst="rect">
              <a:avLst/>
            </a:prstGeom>
            <a:noFill/>
          </p:spPr>
          <p:txBody>
            <a:bodyPr wrap="square" rtlCol="0">
              <a:spAutoFit/>
            </a:bodyPr>
            <a:lstStyle/>
            <a:p>
              <a:pPr algn="ctr"/>
              <a:r>
                <a:rPr lang="en-US" sz="1400" dirty="0">
                  <a:latin typeface="Montserrat" panose="00000500000000000000" pitchFamily="2" charset="0"/>
                </a:rPr>
                <a:t> </a:t>
              </a:r>
              <a:r>
                <a:rPr lang="en-US" sz="1400" dirty="0">
                  <a:latin typeface="Franklin Gothic Book" panose="020B0503020102020204" pitchFamily="34" charset="0"/>
                </a:rPr>
                <a:t>Hires and provides paid on-the-job learning (OJL) for apprentices under</a:t>
              </a:r>
            </a:p>
            <a:p>
              <a:pPr algn="ctr"/>
              <a:r>
                <a:rPr lang="en-US" sz="1400" dirty="0">
                  <a:latin typeface="Franklin Gothic Book" panose="020B0503020102020204" pitchFamily="34" charset="0"/>
                </a:rPr>
                <a:t>supervision of a designated mentor who is a skilled professional in </a:t>
              </a:r>
            </a:p>
            <a:p>
              <a:pPr algn="ctr"/>
              <a:r>
                <a:rPr lang="en-US" sz="1400" dirty="0">
                  <a:latin typeface="Franklin Gothic Book" panose="020B0503020102020204" pitchFamily="34" charset="0"/>
                </a:rPr>
                <a:t>that occupation.</a:t>
              </a:r>
              <a:endParaRPr lang="pl-PL" sz="1400" dirty="0">
                <a:solidFill>
                  <a:schemeClr val="accent1"/>
                </a:solidFill>
                <a:latin typeface="Franklin Gothic Book" panose="020B0503020102020204" pitchFamily="34" charset="0"/>
              </a:endParaRPr>
            </a:p>
          </p:txBody>
        </p:sp>
        <p:grpSp>
          <p:nvGrpSpPr>
            <p:cNvPr id="31" name="Group 30">
              <a:extLst>
                <a:ext uri="{FF2B5EF4-FFF2-40B4-BE49-F238E27FC236}">
                  <a16:creationId xmlns:a16="http://schemas.microsoft.com/office/drawing/2014/main" id="{9B010BA7-7C74-C6EA-CA9E-65829C64262D}"/>
                </a:ext>
              </a:extLst>
            </p:cNvPr>
            <p:cNvGrpSpPr/>
            <p:nvPr/>
          </p:nvGrpSpPr>
          <p:grpSpPr>
            <a:xfrm>
              <a:off x="6844895" y="2307082"/>
              <a:ext cx="1371600" cy="1371600"/>
              <a:chOff x="6844895" y="2307082"/>
              <a:chExt cx="1371600" cy="1371600"/>
            </a:xfrm>
          </p:grpSpPr>
          <p:sp>
            <p:nvSpPr>
              <p:cNvPr id="32" name="AutoShape 23">
                <a:extLst>
                  <a:ext uri="{FF2B5EF4-FFF2-40B4-BE49-F238E27FC236}">
                    <a16:creationId xmlns:a16="http://schemas.microsoft.com/office/drawing/2014/main" id="{B401F03D-4E9C-A626-CDA6-BDCA5A0E9E2A}"/>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33" name="Grupa 65">
                <a:extLst>
                  <a:ext uri="{FF2B5EF4-FFF2-40B4-BE49-F238E27FC236}">
                    <a16:creationId xmlns:a16="http://schemas.microsoft.com/office/drawing/2014/main" id="{932F7304-8353-898B-C175-18A322E86456}"/>
                  </a:ext>
                </a:extLst>
              </p:cNvPr>
              <p:cNvGrpSpPr/>
              <p:nvPr userDrawn="1"/>
            </p:nvGrpSpPr>
            <p:grpSpPr>
              <a:xfrm>
                <a:off x="7405168" y="2650109"/>
                <a:ext cx="541337" cy="412750"/>
                <a:chOff x="906463" y="3402013"/>
                <a:chExt cx="541337" cy="412750"/>
              </a:xfrm>
            </p:grpSpPr>
            <p:sp>
              <p:nvSpPr>
                <p:cNvPr id="36" name="Freeform 25">
                  <a:extLst>
                    <a:ext uri="{FF2B5EF4-FFF2-40B4-BE49-F238E27FC236}">
                      <a16:creationId xmlns:a16="http://schemas.microsoft.com/office/drawing/2014/main" id="{9C85A5A4-D579-34E5-57D5-7C9B8AB9A7D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7" name="Freeform 26">
                  <a:extLst>
                    <a:ext uri="{FF2B5EF4-FFF2-40B4-BE49-F238E27FC236}">
                      <a16:creationId xmlns:a16="http://schemas.microsoft.com/office/drawing/2014/main" id="{DE0E9D51-F717-87DB-5DF9-FD8D996D7F1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8" name="Freeform 27">
                  <a:extLst>
                    <a:ext uri="{FF2B5EF4-FFF2-40B4-BE49-F238E27FC236}">
                      <a16:creationId xmlns:a16="http://schemas.microsoft.com/office/drawing/2014/main" id="{BE7150D5-711F-7316-35F0-F14237AC355E}"/>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9" name="Freeform 28">
                  <a:extLst>
                    <a:ext uri="{FF2B5EF4-FFF2-40B4-BE49-F238E27FC236}">
                      <a16:creationId xmlns:a16="http://schemas.microsoft.com/office/drawing/2014/main" id="{46D075F8-DD04-042C-9FD2-882ADEC343C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40" name="Freeform 29">
                  <a:extLst>
                    <a:ext uri="{FF2B5EF4-FFF2-40B4-BE49-F238E27FC236}">
                      <a16:creationId xmlns:a16="http://schemas.microsoft.com/office/drawing/2014/main" id="{62DE9CDB-A5B7-5DFF-7AC1-9D9BA5DD207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34" name="Oval 33">
                <a:extLst>
                  <a:ext uri="{FF2B5EF4-FFF2-40B4-BE49-F238E27FC236}">
                    <a16:creationId xmlns:a16="http://schemas.microsoft.com/office/drawing/2014/main" id="{21F502D7-AB4D-CE4A-0C1A-769404C6D261}"/>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35" name="Graphic 34" descr="Group brainstorm with solid fill">
                <a:extLst>
                  <a:ext uri="{FF2B5EF4-FFF2-40B4-BE49-F238E27FC236}">
                    <a16:creationId xmlns:a16="http://schemas.microsoft.com/office/drawing/2014/main" id="{7BA45555-26AA-DFCE-3042-FFAED26F017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5329" y="2444964"/>
                <a:ext cx="1073036" cy="1073036"/>
              </a:xfrm>
              <a:prstGeom prst="rect">
                <a:avLst/>
              </a:prstGeom>
            </p:spPr>
          </p:pic>
        </p:grpSp>
      </p:grpSp>
      <p:cxnSp>
        <p:nvCxnSpPr>
          <p:cNvPr id="14" name="Łącznik prosty 26">
            <a:extLst>
              <a:ext uri="{FF2B5EF4-FFF2-40B4-BE49-F238E27FC236}">
                <a16:creationId xmlns:a16="http://schemas.microsoft.com/office/drawing/2014/main" id="{9E203D0F-A1F7-0534-8501-C9C3496AD391}"/>
              </a:ext>
              <a:ext uri="{C183D7F6-B498-43B3-948B-1728B52AA6E4}">
                <adec:decorative xmlns:adec="http://schemas.microsoft.com/office/drawing/2017/decorative" val="1"/>
              </a:ext>
            </a:extLst>
          </p:cNvPr>
          <p:cNvCxnSpPr>
            <a:cxnSpLocks/>
          </p:cNvCxnSpPr>
          <p:nvPr/>
        </p:nvCxnSpPr>
        <p:spPr>
          <a:xfrm flipH="1">
            <a:off x="9096852"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descr="Partner -  Organizations&#10;committed to assisting RA programs. They can play one or more roles. &#10;">
            <a:extLst>
              <a:ext uri="{FF2B5EF4-FFF2-40B4-BE49-F238E27FC236}">
                <a16:creationId xmlns:a16="http://schemas.microsoft.com/office/drawing/2014/main" id="{2ABC2CFA-949D-D70E-9360-05A3FEB48965}"/>
              </a:ext>
            </a:extLst>
          </p:cNvPr>
          <p:cNvGrpSpPr/>
          <p:nvPr/>
        </p:nvGrpSpPr>
        <p:grpSpPr>
          <a:xfrm>
            <a:off x="9224496" y="2313967"/>
            <a:ext cx="2285523" cy="2955684"/>
            <a:chOff x="9176871" y="2313967"/>
            <a:chExt cx="2285523" cy="2955684"/>
          </a:xfrm>
        </p:grpSpPr>
        <p:sp>
          <p:nvSpPr>
            <p:cNvPr id="55" name="pole tekstowe 13">
              <a:extLst>
                <a:ext uri="{FF2B5EF4-FFF2-40B4-BE49-F238E27FC236}">
                  <a16:creationId xmlns:a16="http://schemas.microsoft.com/office/drawing/2014/main" id="{B4F355F4-2C6C-ED4A-1FF7-275D370467E8}"/>
                </a:ext>
              </a:extLst>
            </p:cNvPr>
            <p:cNvSpPr txBox="1"/>
            <p:nvPr userDrawn="1"/>
          </p:nvSpPr>
          <p:spPr>
            <a:xfrm>
              <a:off x="9380990" y="3936055"/>
              <a:ext cx="1877287" cy="369332"/>
            </a:xfrm>
            <a:prstGeom prst="rect">
              <a:avLst/>
            </a:prstGeom>
            <a:noFill/>
          </p:spPr>
          <p:txBody>
            <a:bodyPr wrap="square" rtlCol="0">
              <a:spAutoFit/>
            </a:bodyPr>
            <a:lstStyle/>
            <a:p>
              <a:pPr algn="ctr"/>
              <a:r>
                <a:rPr lang="en-US" b="1">
                  <a:latin typeface="Franklin Gothic Medium" panose="020B0603020102020204" pitchFamily="34" charset="0"/>
                </a:rPr>
                <a:t>Partner</a:t>
              </a:r>
              <a:endParaRPr lang="pl-PL" b="1">
                <a:solidFill>
                  <a:schemeClr val="accent1"/>
                </a:solidFill>
                <a:latin typeface="Franklin Gothic Medium" panose="020B0603020102020204" pitchFamily="34" charset="0"/>
              </a:endParaRPr>
            </a:p>
          </p:txBody>
        </p:sp>
        <p:grpSp>
          <p:nvGrpSpPr>
            <p:cNvPr id="56" name="Group 55">
              <a:extLst>
                <a:ext uri="{FF2B5EF4-FFF2-40B4-BE49-F238E27FC236}">
                  <a16:creationId xmlns:a16="http://schemas.microsoft.com/office/drawing/2014/main" id="{3C9C8106-809F-84BC-DE9F-A499A97E9C9C}"/>
                </a:ext>
              </a:extLst>
            </p:cNvPr>
            <p:cNvGrpSpPr/>
            <p:nvPr/>
          </p:nvGrpSpPr>
          <p:grpSpPr>
            <a:xfrm>
              <a:off x="9580307" y="2313967"/>
              <a:ext cx="1371600" cy="1371600"/>
              <a:chOff x="9580307" y="2313967"/>
              <a:chExt cx="1371600" cy="1371600"/>
            </a:xfrm>
          </p:grpSpPr>
          <p:sp>
            <p:nvSpPr>
              <p:cNvPr id="58" name="AutoShape 23">
                <a:extLst>
                  <a:ext uri="{FF2B5EF4-FFF2-40B4-BE49-F238E27FC236}">
                    <a16:creationId xmlns:a16="http://schemas.microsoft.com/office/drawing/2014/main" id="{10D83C9A-1D3E-85FB-2473-3EE8F0655025}"/>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9" name="Grupa 65">
                <a:extLst>
                  <a:ext uri="{FF2B5EF4-FFF2-40B4-BE49-F238E27FC236}">
                    <a16:creationId xmlns:a16="http://schemas.microsoft.com/office/drawing/2014/main" id="{4F05C648-7ECB-3134-4272-834F671A988A}"/>
                  </a:ext>
                </a:extLst>
              </p:cNvPr>
              <p:cNvGrpSpPr/>
              <p:nvPr userDrawn="1"/>
            </p:nvGrpSpPr>
            <p:grpSpPr>
              <a:xfrm>
                <a:off x="10071580" y="2685849"/>
                <a:ext cx="541337" cy="412750"/>
                <a:chOff x="906463" y="3402013"/>
                <a:chExt cx="541337" cy="412750"/>
              </a:xfrm>
            </p:grpSpPr>
            <p:sp>
              <p:nvSpPr>
                <p:cNvPr id="62" name="Freeform 25">
                  <a:extLst>
                    <a:ext uri="{FF2B5EF4-FFF2-40B4-BE49-F238E27FC236}">
                      <a16:creationId xmlns:a16="http://schemas.microsoft.com/office/drawing/2014/main" id="{E79570CF-9F87-CA21-134E-17A462AB69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E0736B03-1178-8508-F8FE-996CF7ADDA8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93476C61-164F-CFEA-6AD4-BD93A57C3BC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DFDBB5D9-CB40-076D-13FC-1AE7A6FC42D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47A8FD44-4979-5E05-8EEC-C5B4AB52B2C6}"/>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60" name="Oval 59">
                <a:extLst>
                  <a:ext uri="{FF2B5EF4-FFF2-40B4-BE49-F238E27FC236}">
                    <a16:creationId xmlns:a16="http://schemas.microsoft.com/office/drawing/2014/main" id="{2B9C88AA-5FFF-6371-9BE6-B34192B682D4}"/>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1" name="Graphic 60" descr="Connections with solid fill">
                <a:extLst>
                  <a:ext uri="{FF2B5EF4-FFF2-40B4-BE49-F238E27FC236}">
                    <a16:creationId xmlns:a16="http://schemas.microsoft.com/office/drawing/2014/main" id="{C00D32DF-6180-4DA8-6D28-1127A777585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sp>
          <p:nvSpPr>
            <p:cNvPr id="57" name="pole tekstowe 13">
              <a:extLst>
                <a:ext uri="{FF2B5EF4-FFF2-40B4-BE49-F238E27FC236}">
                  <a16:creationId xmlns:a16="http://schemas.microsoft.com/office/drawing/2014/main" id="{E3DD80FF-9239-53B7-7944-9C9EF30E35ED}"/>
                </a:ext>
              </a:extLst>
            </p:cNvPr>
            <p:cNvSpPr txBox="1"/>
            <p:nvPr userDrawn="1"/>
          </p:nvSpPr>
          <p:spPr>
            <a:xfrm>
              <a:off x="9176871" y="4315544"/>
              <a:ext cx="2285523" cy="954107"/>
            </a:xfrm>
            <a:prstGeom prst="rect">
              <a:avLst/>
            </a:prstGeom>
            <a:noFill/>
          </p:spPr>
          <p:txBody>
            <a:bodyPr wrap="square" rtlCol="0">
              <a:spAutoFit/>
            </a:bodyPr>
            <a:lstStyle/>
            <a:p>
              <a:pPr algn="ctr"/>
              <a:r>
                <a:rPr lang="en-US" sz="1400" dirty="0">
                  <a:latin typeface="Franklin Gothic Book" panose="020B0503020102020204" pitchFamily="34" charset="0"/>
                </a:rPr>
                <a:t> Organizations</a:t>
              </a:r>
            </a:p>
            <a:p>
              <a:pPr algn="ctr"/>
              <a:r>
                <a:rPr lang="en-US" sz="1400" dirty="0">
                  <a:latin typeface="Franklin Gothic Book" panose="020B0503020102020204" pitchFamily="34" charset="0"/>
                </a:rPr>
                <a:t>committed to assisting RA programs. They can play one or more roles</a:t>
              </a:r>
              <a:r>
                <a:rPr lang="en-US" sz="1400" dirty="0">
                  <a:latin typeface="Montserrat" panose="00000500000000000000" pitchFamily="2" charset="0"/>
                </a:rPr>
                <a:t>. </a:t>
              </a:r>
              <a:endParaRPr lang="pl-PL" sz="1400" dirty="0">
                <a:solidFill>
                  <a:schemeClr val="accent1"/>
                </a:solidFill>
                <a:latin typeface="Montserrat" panose="00000500000000000000" pitchFamily="2" charset="0"/>
              </a:endParaRPr>
            </a:p>
          </p:txBody>
        </p:sp>
      </p:gr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95262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rentAmbas_June22">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rentAmbas_June22" id="{78A2E477-1772-4694-8E17-E1EDB986E5D5}" vid="{9A4C222B-F5C2-40CD-8EFD-F1985924F15A}"/>
    </a:ext>
  </a:extLst>
</a:theme>
</file>

<file path=ppt/theme/theme3.xml><?xml version="1.0" encoding="utf-8"?>
<a:theme xmlns:a="http://schemas.openxmlformats.org/drawingml/2006/main" name="Default Theme">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ApprenticeshipUSA Theme">
      <a:dk1>
        <a:srgbClr val="000000"/>
      </a:dk1>
      <a:lt1>
        <a:srgbClr val="FFFFFF"/>
      </a:lt1>
      <a:dk2>
        <a:srgbClr val="5E5E5E"/>
      </a:dk2>
      <a:lt2>
        <a:srgbClr val="D5D5D5"/>
      </a:lt2>
      <a:accent1>
        <a:srgbClr val="003971"/>
      </a:accent1>
      <a:accent2>
        <a:srgbClr val="EF3834"/>
      </a:accent2>
      <a:accent3>
        <a:srgbClr val="89CDDD"/>
      </a:accent3>
      <a:accent4>
        <a:srgbClr val="FEB42A"/>
      </a:accent4>
      <a:accent5>
        <a:srgbClr val="A7A9AC"/>
      </a:accent5>
      <a:accent6>
        <a:srgbClr val="E8E8E8"/>
      </a:accent6>
      <a:hlink>
        <a:srgbClr val="0000FF"/>
      </a:hlink>
      <a:folHlink>
        <a:srgbClr val="FF00F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Mukta Pandit</DisplayName>
        <AccountId>52</AccountId>
        <AccountType/>
      </UserInfo>
      <UserInfo>
        <DisplayName>Colleen Beck</DisplayName>
        <AccountId>39</AccountId>
        <AccountType/>
      </UserInfo>
      <UserInfo>
        <DisplayName>Haylie Schuster</DisplayName>
        <AccountId>17</AccountId>
        <AccountType/>
      </UserInfo>
      <UserInfo>
        <DisplayName>Melissa Aguilar-Southard</DisplayName>
        <AccountId>33</AccountId>
        <AccountType/>
      </UserInfo>
      <UserInfo>
        <DisplayName>Angela Baker</DisplayName>
        <AccountId>135</AccountId>
        <AccountType/>
      </UserInfo>
      <UserInfo>
        <DisplayName>Jana Bauer</DisplayName>
        <AccountId>45</AccountId>
        <AccountType/>
      </UserInfo>
      <UserInfo>
        <DisplayName>Judy Blanchard</DisplayName>
        <AccountId>26</AccountId>
        <AccountType/>
      </UserInfo>
      <UserInfo>
        <DisplayName>Stacy OKeefe</DisplayName>
        <AccountId>2168</AccountId>
        <AccountType/>
      </UserInfo>
      <UserInfo>
        <DisplayName>Katie Adams</DisplayName>
        <AccountId>15</AccountId>
        <AccountType/>
      </UserInfo>
    </SharedWithUsers>
    <_Flow_SignoffStatus xmlns="2f00f82b-dce9-458f-ab1d-1c5fd145e219" xsi:nil="true"/>
    <ClassificationLevel xmlns="2f00f82b-dce9-458f-ab1d-1c5fd145e219" xsi:nil="true"/>
  </documentManagement>
</p:properties>
</file>

<file path=customXml/itemProps1.xml><?xml version="1.0" encoding="utf-8"?>
<ds:datastoreItem xmlns:ds="http://schemas.openxmlformats.org/officeDocument/2006/customXml" ds:itemID="{18ABE5E1-E166-4B99-BACE-CA872005AB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5073452F-5C8F-425C-B03A-6F781C54F726}">
  <ds:schemaRefs>
    <ds:schemaRef ds:uri="http://schemas.microsoft.com/office/2006/documentManagement/types"/>
    <ds:schemaRef ds:uri="http://schemas.openxmlformats.org/package/2006/metadata/core-properties"/>
    <ds:schemaRef ds:uri="http://www.w3.org/XML/1998/namespace"/>
    <ds:schemaRef ds:uri="http://purl.org/dc/elements/1.1/"/>
    <ds:schemaRef ds:uri="http://purl.org/dc/terms/"/>
    <ds:schemaRef ds:uri="http://purl.org/dc/dcmitype/"/>
    <ds:schemaRef ds:uri="4cd59d27-ca2b-4708-b9c7-7fa281384922"/>
    <ds:schemaRef ds:uri="http://schemas.microsoft.com/office/infopath/2007/PartnerControls"/>
    <ds:schemaRef ds:uri="2f00f82b-dce9-458f-ab1d-1c5fd145e21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1662</TotalTime>
  <Words>1777</Words>
  <Application>Microsoft Office PowerPoint</Application>
  <PresentationFormat>Widescreen</PresentationFormat>
  <Paragraphs>271</Paragraphs>
  <Slides>33</Slides>
  <Notes>16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33</vt:i4>
      </vt:variant>
    </vt:vector>
  </HeadingPairs>
  <TitlesOfParts>
    <vt:vector size="51" baseType="lpstr">
      <vt:lpstr>Arial</vt:lpstr>
      <vt:lpstr>Calibri</vt:lpstr>
      <vt:lpstr>Calibri Light</vt:lpstr>
      <vt:lpstr>Franklin Gothic Book</vt:lpstr>
      <vt:lpstr>Franklin Gothic Medium</vt:lpstr>
      <vt:lpstr>Gill Sans MT</vt:lpstr>
      <vt:lpstr>Montserrat</vt:lpstr>
      <vt:lpstr>Montserrat Light</vt:lpstr>
      <vt:lpstr>Montserrat Medium</vt:lpstr>
      <vt:lpstr>Montserrat SemiBold</vt:lpstr>
      <vt:lpstr>Segoe UI</vt:lpstr>
      <vt:lpstr>Symbol</vt:lpstr>
      <vt:lpstr>Wingdings</vt:lpstr>
      <vt:lpstr>Wingdings 2</vt:lpstr>
      <vt:lpstr>Office Theme</vt:lpstr>
      <vt:lpstr>AprentAmbas_June22</vt:lpstr>
      <vt:lpstr>Default Theme</vt:lpstr>
      <vt:lpstr>Dividend</vt:lpstr>
      <vt:lpstr>Business Services Representatives Registered Apprenticeship Workshop</vt:lpstr>
      <vt:lpstr>Presenters</vt:lpstr>
      <vt:lpstr>Agenda</vt:lpstr>
      <vt:lpstr>Center of Excellence Overview</vt:lpstr>
      <vt:lpstr>Poll #1</vt:lpstr>
      <vt:lpstr>Registered Apprenticeship</vt:lpstr>
      <vt:lpstr>Registered Apprenticeship Defined</vt:lpstr>
      <vt:lpstr>Five Core Components of Apprenticeship</vt:lpstr>
      <vt:lpstr>Roles of Apprenticeship</vt:lpstr>
      <vt:lpstr>ABOUT US</vt:lpstr>
      <vt:lpstr>Core Components of Registered Apprenticeship</vt:lpstr>
      <vt:lpstr>Types of Registered Apprenticeship</vt:lpstr>
      <vt:lpstr>A WIDE RANGE OF INDUSTRIES</vt:lpstr>
      <vt:lpstr>Growing Apprenticeship</vt:lpstr>
      <vt:lpstr>The Apprenticeship System</vt:lpstr>
      <vt:lpstr>Program Registration</vt:lpstr>
      <vt:lpstr>What Do Apprenticeship Standards Look Like?</vt:lpstr>
      <vt:lpstr>Benefits of Apprenticeship – Business Case</vt:lpstr>
      <vt:lpstr>RA and WIOA Business Services</vt:lpstr>
      <vt:lpstr>Recent RA System Initiatives  and Funding Opportunities</vt:lpstr>
      <vt:lpstr>Partners and Resources</vt:lpstr>
      <vt:lpstr>APPRENTICESHIP FUNDING</vt:lpstr>
      <vt:lpstr>APPRENTICESHIP AMBASSADOR INITIATIVE</vt:lpstr>
      <vt:lpstr>Apprentice Trailblazer Initiative</vt:lpstr>
      <vt:lpstr>SAVE THE DATE FOR  YOUTH APPRENTICESHIP WEEK - MAY 5-11, 2024</vt:lpstr>
      <vt:lpstr>Advanced Manufacturing Apprenticeship Sprint </vt:lpstr>
      <vt:lpstr>WIOA Funding and RA</vt:lpstr>
      <vt:lpstr>RA Helps Advance WIOA Goals</vt:lpstr>
      <vt:lpstr>How to Speak to Employers about RA</vt:lpstr>
      <vt:lpstr>Questions and Answers</vt:lpstr>
      <vt:lpstr>Conclusion</vt:lpstr>
      <vt:lpstr>Become A Center Partner</vt:lpstr>
      <vt:lpstr>Email us your questions at RA_COE@SafalPartners.com</vt:lpstr>
    </vt:vector>
  </TitlesOfParts>
  <Manager>Judy Blanchard,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Services Representatives Registered Apprenticeship Workshop</dc:title>
  <dc:creator>Haylie Schuster, Melissa A-S, Angela Baker</dc:creator>
  <cp:keywords>Apprenticeship, Workforce, Business Services Representatives</cp:keywords>
  <cp:lastModifiedBy>Colleen Beck</cp:lastModifiedBy>
  <cp:revision>12</cp:revision>
  <dcterms:created xsi:type="dcterms:W3CDTF">2022-12-02T14:40:35Z</dcterms:created>
  <dcterms:modified xsi:type="dcterms:W3CDTF">2025-02-28T22:05:27Z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