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2" r:id="rId5"/>
  </p:sldMasterIdLst>
  <p:notesMasterIdLst>
    <p:notesMasterId r:id="rId40"/>
  </p:notesMasterIdLst>
  <p:sldIdLst>
    <p:sldId id="257" r:id="rId6"/>
    <p:sldId id="1837" r:id="rId7"/>
    <p:sldId id="1709" r:id="rId8"/>
    <p:sldId id="2147327384" r:id="rId9"/>
    <p:sldId id="2147327385" r:id="rId10"/>
    <p:sldId id="1851" r:id="rId11"/>
    <p:sldId id="1737" r:id="rId12"/>
    <p:sldId id="1820" r:id="rId13"/>
    <p:sldId id="749" r:id="rId14"/>
    <p:sldId id="1778" r:id="rId15"/>
    <p:sldId id="1779" r:id="rId16"/>
    <p:sldId id="746" r:id="rId17"/>
    <p:sldId id="2147327213" r:id="rId18"/>
    <p:sldId id="2147327183" r:id="rId19"/>
    <p:sldId id="2147327221" r:id="rId20"/>
    <p:sldId id="1821" r:id="rId21"/>
    <p:sldId id="1825" r:id="rId22"/>
    <p:sldId id="1853" r:id="rId23"/>
    <p:sldId id="336" r:id="rId24"/>
    <p:sldId id="2147327381" r:id="rId25"/>
    <p:sldId id="338" r:id="rId26"/>
    <p:sldId id="1838" r:id="rId27"/>
    <p:sldId id="337" r:id="rId28"/>
    <p:sldId id="2147327372" r:id="rId29"/>
    <p:sldId id="1839" r:id="rId30"/>
    <p:sldId id="1812" r:id="rId31"/>
    <p:sldId id="2147327382" r:id="rId32"/>
    <p:sldId id="1788" r:id="rId33"/>
    <p:sldId id="1852" r:id="rId34"/>
    <p:sldId id="1850" r:id="rId35"/>
    <p:sldId id="2147327383" r:id="rId36"/>
    <p:sldId id="743" r:id="rId37"/>
    <p:sldId id="1836" r:id="rId38"/>
    <p:sldId id="184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163442-F286-172A-646F-BF7FB8052BBF}" name="Alan Dodkowitz" initials="" userId="S::alan.dodkowitz@safalpartners.com::77e67509-39e7-4278-826a-eddbfd8246a9" providerId="AD"/>
  <p188:author id="{B559C752-2525-71CB-7807-7B9AB669AB9E}" name="Clare Vanderpool" initials="CV" userId="S::clare.vanderpool@safalpartners.com::e960daf4-3a69-4cc2-9c12-e5ed686c0160" providerId="AD"/>
  <p188:author id="{6C9E338E-3575-D922-8638-DBB3198D8DE7}" name="Katie Adams" initials="KA" userId="S::Katie.Adams@safalpartners.com::9f2e6d00-44bd-4c75-9c75-d813f6b933da" providerId="AD"/>
  <p188:author id="{502FDB94-BBBF-7A6F-3562-5151FD363F2C}" name="Melissa Aguilar-Southard" initials="MA" userId="S::melissa.aguilar-southard@safalpartners.com::24c379a2-b57c-4db6-9ded-650202e90d0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15E"/>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EB6A45-6A20-44E5-86E7-4D3B57BF0321}" v="129" dt="2025-03-17T18:34:54.9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4" autoAdjust="0"/>
    <p:restoredTop sz="86467" autoAdjust="0"/>
  </p:normalViewPr>
  <p:slideViewPr>
    <p:cSldViewPr snapToGrid="0">
      <p:cViewPr varScale="1">
        <p:scale>
          <a:sx n="53" d="100"/>
          <a:sy n="53" d="100"/>
        </p:scale>
        <p:origin x="82" y="178"/>
      </p:cViewPr>
      <p:guideLst/>
    </p:cSldViewPr>
  </p:slideViewPr>
  <p:outlineViewPr>
    <p:cViewPr>
      <p:scale>
        <a:sx n="33" d="100"/>
        <a:sy n="33" d="100"/>
      </p:scale>
      <p:origin x="0" y="-34603"/>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047B2-AC6E-4584-B034-E9596FCC838B}"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31B58-0967-43E4-8BD6-63FEC876243E}" type="slidenum">
              <a:rPr lang="en-US" smtClean="0"/>
              <a:t>‹#›</a:t>
            </a:fld>
            <a:endParaRPr lang="en-US"/>
          </a:p>
        </p:txBody>
      </p:sp>
    </p:spTree>
    <p:extLst>
      <p:ext uri="{BB962C8B-B14F-4D97-AF65-F5344CB8AC3E}">
        <p14:creationId xmlns:p14="http://schemas.microsoft.com/office/powerpoint/2010/main" val="411597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1006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2794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F87B3-AEC0-4A48-9BB8-61B7C21FDC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8463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solidFill>
                <a:srgbClr val="000000"/>
              </a:solidFill>
              <a:effectLst/>
              <a:highlight>
                <a:srgbClr val="FFFFFF"/>
              </a:highlight>
              <a:latin typeface="Poppins" panose="00000500000000000000" pitchFamily="2" charset="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309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252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E0BF5-9FF1-4C6A-B846-D964AC03F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6063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E0BF5-9FF1-4C6A-B846-D964AC03F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8102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E0BF5-9FF1-4C6A-B846-D964AC03F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1971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213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4070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781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B9C84-A7DA-45F9-846D-9152DECA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044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6686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087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231B58-0967-43E4-8BD6-63FEC876243E}" type="slidenum">
              <a:rPr lang="en-US" smtClean="0"/>
              <a:t>24</a:t>
            </a:fld>
            <a:endParaRPr lang="en-US"/>
          </a:p>
        </p:txBody>
      </p:sp>
    </p:spTree>
    <p:extLst>
      <p:ext uri="{BB962C8B-B14F-4D97-AF65-F5344CB8AC3E}">
        <p14:creationId xmlns:p14="http://schemas.microsoft.com/office/powerpoint/2010/main" val="3611289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95000"/>
              </a:lnSpc>
              <a:spcBef>
                <a:spcPts val="1800"/>
              </a:spcBef>
              <a:buClr>
                <a:schemeClr val="dk1"/>
              </a:buClr>
              <a:buSzPts val="1100"/>
            </a:pPr>
            <a:endParaRPr lang="en-US" dirty="0">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7151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760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E0BF5-9FF1-4C6A-B846-D964AC03F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8534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E0BF5-9FF1-4C6A-B846-D964AC03F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8555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E0BF5-9FF1-4C6A-B846-D964AC03F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4363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0224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E0BF5-9FF1-4C6A-B846-D964AC03F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1591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F87B3-AEC0-4A48-9BB8-61B7C21FDC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1610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800"/>
              </a:spcBef>
              <a:spcAft>
                <a:spcPts val="0"/>
              </a:spcAft>
              <a:buClr>
                <a:schemeClr val="dk1"/>
              </a:buClr>
              <a:buSzPts val="1100"/>
              <a:buFont typeface="Arial"/>
              <a:buNone/>
            </a:pPr>
            <a:endParaRPr lang="en-US" dirty="0">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801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105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E0BF5-9FF1-4C6A-B846-D964AC03F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325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F3256-0F80-4475-8BEB-548FAFFD8D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4792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E0BF5-9FF1-4C6A-B846-D964AC03F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3051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5188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F87B3-AEC0-4A48-9BB8-61B7C21FDC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5827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E0BF5-9FF1-4C6A-B846-D964AC03F8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2427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3/17/2025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334599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494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3/17/2025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792353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3/17/2025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417592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3/17/2025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972298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3/17/2025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539590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Rectangle 4">
            <a:extLst>
              <a:ext uri="{FF2B5EF4-FFF2-40B4-BE49-F238E27FC236}">
                <a16:creationId xmlns:a16="http://schemas.microsoft.com/office/drawing/2014/main" id="{FFE36392-C8D0-99BE-D83F-457EA55484FD}"/>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4BDA253-5363-DB03-9710-691356B0EAD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65231" y="5962974"/>
            <a:ext cx="859200" cy="859200"/>
          </a:xfrm>
          <a:prstGeom prst="rect">
            <a:avLst/>
          </a:prstGeom>
        </p:spPr>
      </p:pic>
    </p:spTree>
    <p:extLst>
      <p:ext uri="{BB962C8B-B14F-4D97-AF65-F5344CB8AC3E}">
        <p14:creationId xmlns:p14="http://schemas.microsoft.com/office/powerpoint/2010/main" val="1061984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4072768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2126962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31EF54-5947-6BC7-A87F-C1D0638A46A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65231" y="5962974"/>
            <a:ext cx="859200" cy="859200"/>
          </a:xfrm>
          <a:prstGeom prst="rect">
            <a:avLst/>
          </a:prstGeom>
        </p:spPr>
      </p:pic>
    </p:spTree>
    <p:extLst>
      <p:ext uri="{BB962C8B-B14F-4D97-AF65-F5344CB8AC3E}">
        <p14:creationId xmlns:p14="http://schemas.microsoft.com/office/powerpoint/2010/main" val="3120929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9DEA2FBB-EA94-DFCC-F22B-DB5C21F8AD46}"/>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1730387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1727002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SemiBold" panose="02000505000000020004" pitchFamily="2" charset="77"/>
                <a:ea typeface="+mn-ea"/>
                <a:cs typeface="+mn-cs"/>
              </a:rPr>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11" name="Rectangle 10">
            <a:extLst>
              <a:ext uri="{FF2B5EF4-FFF2-40B4-BE49-F238E27FC236}">
                <a16:creationId xmlns:a16="http://schemas.microsoft.com/office/drawing/2014/main" id="{D596BBEF-B560-61F1-10BD-D6EBE5A1F3F0}"/>
              </a:ext>
            </a:extLst>
          </p:cNvPr>
          <p:cNvSpPr/>
          <p:nvPr userDrawn="1"/>
        </p:nvSpPr>
        <p:spPr>
          <a:xfrm>
            <a:off x="2985437"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5C57517-501D-3C39-9313-3E83DB4C4FC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Tree>
    <p:extLst>
      <p:ext uri="{BB962C8B-B14F-4D97-AF65-F5344CB8AC3E}">
        <p14:creationId xmlns:p14="http://schemas.microsoft.com/office/powerpoint/2010/main" val="2402219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3/17/2025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5437"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
        <p:nvSpPr>
          <p:cNvPr id="14" name="Text Placeholder 13">
            <a:extLst>
              <a:ext uri="{FF2B5EF4-FFF2-40B4-BE49-F238E27FC236}">
                <a16:creationId xmlns:a16="http://schemas.microsoft.com/office/drawing/2014/main" id="{F3688A95-63CB-0719-9674-A3932A01FFC1}"/>
              </a:ext>
            </a:extLst>
          </p:cNvPr>
          <p:cNvSpPr>
            <a:spLocks noGrp="1"/>
          </p:cNvSpPr>
          <p:nvPr>
            <p:ph type="body" sz="quarter" idx="13"/>
          </p:nvPr>
        </p:nvSpPr>
        <p:spPr>
          <a:xfrm>
            <a:off x="1313370" y="4470019"/>
            <a:ext cx="4419600" cy="1346200"/>
          </a:xfrm>
        </p:spPr>
        <p:txBody>
          <a:bodyPr/>
          <a:lstStyle/>
          <a:p>
            <a:pPr lvl="0"/>
            <a:r>
              <a:rPr lang="en-US"/>
              <a:t>Click to edit Master text styles</a:t>
            </a:r>
          </a:p>
        </p:txBody>
      </p:sp>
      <p:sp>
        <p:nvSpPr>
          <p:cNvPr id="16" name="Text Placeholder 13">
            <a:extLst>
              <a:ext uri="{FF2B5EF4-FFF2-40B4-BE49-F238E27FC236}">
                <a16:creationId xmlns:a16="http://schemas.microsoft.com/office/drawing/2014/main" id="{38340442-6FC7-4258-DAB0-5ACC257A8B27}"/>
              </a:ext>
            </a:extLst>
          </p:cNvPr>
          <p:cNvSpPr>
            <a:spLocks noGrp="1"/>
          </p:cNvSpPr>
          <p:nvPr>
            <p:ph type="body" sz="quarter" idx="14"/>
          </p:nvPr>
        </p:nvSpPr>
        <p:spPr>
          <a:xfrm>
            <a:off x="6858000" y="4473574"/>
            <a:ext cx="4419600" cy="1346200"/>
          </a:xfrm>
        </p:spPr>
        <p:txBody>
          <a:bodyPr/>
          <a:lstStyle/>
          <a:p>
            <a:pPr lvl="0"/>
            <a:r>
              <a:rPr lang="en-US"/>
              <a:t>Click to edit Master text styles</a:t>
            </a:r>
          </a:p>
        </p:txBody>
      </p:sp>
    </p:spTree>
    <p:extLst>
      <p:ext uri="{BB962C8B-B14F-4D97-AF65-F5344CB8AC3E}">
        <p14:creationId xmlns:p14="http://schemas.microsoft.com/office/powerpoint/2010/main" val="1583417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Tree>
    <p:extLst>
      <p:ext uri="{BB962C8B-B14F-4D97-AF65-F5344CB8AC3E}">
        <p14:creationId xmlns:p14="http://schemas.microsoft.com/office/powerpoint/2010/main" val="1886318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4" name="Picture 3" descr="Diagram&#10;&#10;Description automatically generated">
            <a:extLst>
              <a:ext uri="{FF2B5EF4-FFF2-40B4-BE49-F238E27FC236}">
                <a16:creationId xmlns:a16="http://schemas.microsoft.com/office/drawing/2014/main" id="{2610E2A0-8D2C-46FE-2FF4-8DB77DA2CA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1C021796-755A-D4C4-282E-C7B4526C525C}"/>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055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Tree>
    <p:extLst>
      <p:ext uri="{BB962C8B-B14F-4D97-AF65-F5344CB8AC3E}">
        <p14:creationId xmlns:p14="http://schemas.microsoft.com/office/powerpoint/2010/main" val="1962211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84853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111283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a:srcRect/>
          <a:stretch/>
        </p:blipFill>
        <p:spPr>
          <a:xfrm>
            <a:off x="-1" y="0"/>
            <a:ext cx="12179296" cy="6857998"/>
          </a:xfrm>
          <a:prstGeom prst="rect">
            <a:avLst/>
          </a:prstGeom>
        </p:spPr>
      </p:pic>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spTree>
    <p:extLst>
      <p:ext uri="{BB962C8B-B14F-4D97-AF65-F5344CB8AC3E}">
        <p14:creationId xmlns:p14="http://schemas.microsoft.com/office/powerpoint/2010/main" val="353237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619911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34069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13284947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714312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001646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994313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54"/>
        <p:cNvGrpSpPr/>
        <p:nvPr/>
      </p:nvGrpSpPr>
      <p:grpSpPr>
        <a:xfrm>
          <a:off x="0" y="0"/>
          <a:ext cx="0" cy="0"/>
          <a:chOff x="0" y="0"/>
          <a:chExt cx="0" cy="0"/>
        </a:xfrm>
      </p:grpSpPr>
      <p:sp>
        <p:nvSpPr>
          <p:cNvPr id="55" name="Google Shape;55;p37"/>
          <p:cNvSpPr txBox="1">
            <a:spLocks noGrp="1"/>
          </p:cNvSpPr>
          <p:nvPr>
            <p:ph type="sldNum" idx="12"/>
          </p:nvPr>
        </p:nvSpPr>
        <p:spPr>
          <a:xfrm>
            <a:off x="11384678" y="6356350"/>
            <a:ext cx="6529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7"/>
          <p:cNvSpPr txBox="1">
            <a:spLocks noGrp="1"/>
          </p:cNvSpPr>
          <p:nvPr>
            <p:ph type="title"/>
          </p:nvPr>
        </p:nvSpPr>
        <p:spPr>
          <a:xfrm>
            <a:off x="805866" y="46208"/>
            <a:ext cx="11081334" cy="786384"/>
          </a:xfrm>
          <a:prstGeom prst="rect">
            <a:avLst/>
          </a:prstGeom>
          <a:noFill/>
          <a:ln>
            <a:noFill/>
          </a:ln>
        </p:spPr>
        <p:txBody>
          <a:bodyPr spcFirstLastPara="1" wrap="square" lIns="18287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805866" y="1137446"/>
            <a:ext cx="11081334" cy="5039517"/>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800"/>
              </a:spcBef>
              <a:spcAft>
                <a:spcPts val="0"/>
              </a:spcAft>
              <a:buSzPts val="1800"/>
              <a:buChar char="?"/>
              <a:defRPr/>
            </a:lvl1pPr>
            <a:lvl2pPr marL="914400" lvl="1" indent="-342900" algn="l">
              <a:lnSpc>
                <a:spcPct val="95000"/>
              </a:lnSpc>
              <a:spcBef>
                <a:spcPts val="800"/>
              </a:spcBef>
              <a:spcAft>
                <a:spcPts val="0"/>
              </a:spcAft>
              <a:buSzPts val="1800"/>
              <a:buChar char="?"/>
              <a:defRPr/>
            </a:lvl2pPr>
            <a:lvl3pPr marL="1371600" lvl="2" indent="-342900" algn="l">
              <a:lnSpc>
                <a:spcPct val="95000"/>
              </a:lnSpc>
              <a:spcBef>
                <a:spcPts val="5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7"/>
          <p:cNvSpPr txBox="1">
            <a:spLocks noGrp="1"/>
          </p:cNvSpPr>
          <p:nvPr>
            <p:ph type="ftr" idx="11"/>
          </p:nvPr>
        </p:nvSpPr>
        <p:spPr>
          <a:xfrm>
            <a:off x="4439823"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 name="Text Placeholder 5">
            <a:extLst>
              <a:ext uri="{FF2B5EF4-FFF2-40B4-BE49-F238E27FC236}">
                <a16:creationId xmlns:a16="http://schemas.microsoft.com/office/drawing/2014/main" id="{0031B430-0FEC-1BCE-0871-06042667C767}"/>
              </a:ext>
            </a:extLst>
          </p:cNvPr>
          <p:cNvSpPr>
            <a:spLocks noGrp="1"/>
          </p:cNvSpPr>
          <p:nvPr>
            <p:ph type="body" sz="quarter" idx="13" hasCustomPrompt="1"/>
          </p:nvPr>
        </p:nvSpPr>
        <p:spPr>
          <a:xfrm>
            <a:off x="417512" y="5610049"/>
            <a:ext cx="4114801" cy="430212"/>
          </a:xfrm>
        </p:spPr>
        <p:txBody>
          <a:bodyPr/>
          <a:lstStyle>
            <a:lvl1pPr>
              <a:defRPr/>
            </a:lvl1pPr>
          </a:lstStyle>
          <a:p>
            <a:pPr lvl="0"/>
            <a:r>
              <a:rPr lang="en-US"/>
              <a:t>Add text</a:t>
            </a:r>
          </a:p>
        </p:txBody>
      </p:sp>
      <p:sp>
        <p:nvSpPr>
          <p:cNvPr id="8" name="Text Placeholder 7">
            <a:extLst>
              <a:ext uri="{FF2B5EF4-FFF2-40B4-BE49-F238E27FC236}">
                <a16:creationId xmlns:a16="http://schemas.microsoft.com/office/drawing/2014/main" id="{9FEF48BD-9F8B-A76E-A6A6-C9481BC85BAE}"/>
              </a:ext>
            </a:extLst>
          </p:cNvPr>
          <p:cNvSpPr>
            <a:spLocks noGrp="1"/>
          </p:cNvSpPr>
          <p:nvPr>
            <p:ph type="body" sz="quarter" idx="14" hasCustomPrompt="1"/>
          </p:nvPr>
        </p:nvSpPr>
        <p:spPr>
          <a:xfrm>
            <a:off x="123825" y="4640086"/>
            <a:ext cx="4324350" cy="654050"/>
          </a:xfrm>
        </p:spPr>
        <p:txBody>
          <a:bodyPr/>
          <a:lstStyle>
            <a:lvl1pPr>
              <a:defRPr/>
            </a:lvl1pPr>
          </a:lstStyle>
          <a:p>
            <a:pPr lvl="0"/>
            <a:r>
              <a:rPr lang="en-US"/>
              <a:t>Add text</a:t>
            </a:r>
          </a:p>
        </p:txBody>
      </p:sp>
      <p:sp>
        <p:nvSpPr>
          <p:cNvPr id="10" name="Text Placeholder 9">
            <a:extLst>
              <a:ext uri="{FF2B5EF4-FFF2-40B4-BE49-F238E27FC236}">
                <a16:creationId xmlns:a16="http://schemas.microsoft.com/office/drawing/2014/main" id="{9FFAB879-2B1A-979E-4ACB-E5C08945EBFD}"/>
              </a:ext>
            </a:extLst>
          </p:cNvPr>
          <p:cNvSpPr>
            <a:spLocks noGrp="1"/>
          </p:cNvSpPr>
          <p:nvPr>
            <p:ph type="body" sz="quarter" idx="15" hasCustomPrompt="1"/>
          </p:nvPr>
        </p:nvSpPr>
        <p:spPr>
          <a:xfrm>
            <a:off x="417512" y="3871736"/>
            <a:ext cx="3613151" cy="588963"/>
          </a:xfrm>
        </p:spPr>
        <p:txBody>
          <a:bodyPr/>
          <a:lstStyle>
            <a:lvl1pPr>
              <a:defRPr/>
            </a:lvl1pPr>
          </a:lstStyle>
          <a:p>
            <a:pPr lvl="0"/>
            <a:r>
              <a:rPr lang="en-US"/>
              <a:t>Add text</a:t>
            </a:r>
          </a:p>
        </p:txBody>
      </p:sp>
      <p:sp>
        <p:nvSpPr>
          <p:cNvPr id="12" name="Text Placeholder 11">
            <a:extLst>
              <a:ext uri="{FF2B5EF4-FFF2-40B4-BE49-F238E27FC236}">
                <a16:creationId xmlns:a16="http://schemas.microsoft.com/office/drawing/2014/main" id="{0B42051F-1ECD-B62B-8607-7B9652E1C7B5}"/>
              </a:ext>
            </a:extLst>
          </p:cNvPr>
          <p:cNvSpPr>
            <a:spLocks noGrp="1"/>
          </p:cNvSpPr>
          <p:nvPr>
            <p:ph type="body" sz="quarter" idx="16" hasCustomPrompt="1"/>
          </p:nvPr>
        </p:nvSpPr>
        <p:spPr>
          <a:xfrm>
            <a:off x="123825" y="2890661"/>
            <a:ext cx="4030663" cy="665163"/>
          </a:xfrm>
        </p:spPr>
        <p:txBody>
          <a:bodyPr/>
          <a:lstStyle>
            <a:lvl1pPr>
              <a:defRPr/>
            </a:lvl1pPr>
          </a:lstStyle>
          <a:p>
            <a:pPr lvl="0"/>
            <a:r>
              <a:rPr lang="en-US"/>
              <a:t>Add text</a:t>
            </a:r>
          </a:p>
        </p:txBody>
      </p:sp>
    </p:spTree>
    <p:extLst>
      <p:ext uri="{BB962C8B-B14F-4D97-AF65-F5344CB8AC3E}">
        <p14:creationId xmlns:p14="http://schemas.microsoft.com/office/powerpoint/2010/main" val="1612795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4063691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1202639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2" name="Picture 1" descr="Diagram&#10;&#10;Description automatically generated">
            <a:extLst>
              <a:ext uri="{FF2B5EF4-FFF2-40B4-BE49-F238E27FC236}">
                <a16:creationId xmlns:a16="http://schemas.microsoft.com/office/drawing/2014/main" id="{641EB5B0-E5D6-6AA9-37B2-8BF71A30FC9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F0691981-9B09-34DB-6D6D-AB99D789952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0541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173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3/17/2025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7213"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Tree>
    <p:extLst>
      <p:ext uri="{BB962C8B-B14F-4D97-AF65-F5344CB8AC3E}">
        <p14:creationId xmlns:p14="http://schemas.microsoft.com/office/powerpoint/2010/main" val="1855650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3/17/2025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550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3/17/2025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9" name="Rectangle 18">
            <a:extLst>
              <a:ext uri="{FF2B5EF4-FFF2-40B4-BE49-F238E27FC236}">
                <a16:creationId xmlns:a16="http://schemas.microsoft.com/office/drawing/2014/main" id="{E6A6127D-7B41-BD06-5311-40EE6908AEE3}"/>
              </a:ext>
            </a:extLst>
          </p:cNvPr>
          <p:cNvSpPr/>
          <p:nvPr userDrawn="1"/>
        </p:nvSpPr>
        <p:spPr>
          <a:xfrm>
            <a:off x="2913185" y="6257925"/>
            <a:ext cx="239590"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BBF89E-36F7-AB45-900B-890FF14CC46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Tree>
    <p:extLst>
      <p:ext uri="{BB962C8B-B14F-4D97-AF65-F5344CB8AC3E}">
        <p14:creationId xmlns:p14="http://schemas.microsoft.com/office/powerpoint/2010/main" val="2605820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3976628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089888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1736225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737758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98" r:id="rId21"/>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317091118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9" r:id="rId16"/>
  </p:sldLayoutIdLst>
  <p:hf hdr="0" ftr="0" dt="0"/>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hyperlink" Target="http://www.apprenticeship.gov/" TargetMode="Externa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43.svg"/><Relationship Id="rId11" Type="http://schemas.openxmlformats.org/officeDocument/2006/relationships/image" Target="../media/image48.jpeg"/><Relationship Id="rId5" Type="http://schemas.openxmlformats.org/officeDocument/2006/relationships/image" Target="../media/image37.png"/><Relationship Id="rId10" Type="http://schemas.openxmlformats.org/officeDocument/2006/relationships/image" Target="../media/image47.svg"/><Relationship Id="rId4" Type="http://schemas.openxmlformats.org/officeDocument/2006/relationships/image" Target="../media/image42.sv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9.png"/><Relationship Id="rId7" Type="http://schemas.openxmlformats.org/officeDocument/2006/relationships/image" Target="../media/image44.png"/><Relationship Id="rId12" Type="http://schemas.openxmlformats.org/officeDocument/2006/relationships/hyperlink" Target="https://wtcs.pressbooks.pub/nursingfundamentals/chapter/2-4-communicating-with-health-care-team-members/" TargetMode="Externa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43.svg"/><Relationship Id="rId11" Type="http://schemas.openxmlformats.org/officeDocument/2006/relationships/image" Target="../media/image51.jpeg"/><Relationship Id="rId5" Type="http://schemas.openxmlformats.org/officeDocument/2006/relationships/image" Target="../media/image37.png"/><Relationship Id="rId10" Type="http://schemas.openxmlformats.org/officeDocument/2006/relationships/image" Target="../media/image47.svg"/><Relationship Id="rId4" Type="http://schemas.openxmlformats.org/officeDocument/2006/relationships/image" Target="../media/image50.sv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dolcoe.safalapps.com/" TargetMode="Externa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8.gi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hyperlink" Target="https://www.education.ky.gov/CTE/cter/Pages/TRACK-Res.aspx" TargetMode="External"/><Relationship Id="rId5" Type="http://schemas.openxmlformats.org/officeDocument/2006/relationships/hyperlink" Target="https://www.apprenticeshipcarolina.com/youth-apprenticeship.html" TargetMode="External"/><Relationship Id="rId4" Type="http://schemas.openxmlformats.org/officeDocument/2006/relationships/hyperlink" Target="https://www.careerwisecolorado.org/e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https://www.apprenticeship.gov/apprenticeship-job-finder" TargetMode="External"/><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63.pn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dolcoe.safalapps.com/" TargetMode="Externa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dolcoe.safalapps.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1529137" y="1311215"/>
            <a:ext cx="9133726" cy="2117785"/>
          </a:xfrm>
        </p:spPr>
        <p:txBody>
          <a:bodyPr>
            <a:normAutofit fontScale="90000"/>
          </a:bodyPr>
          <a:lstStyle/>
          <a:p>
            <a:r>
              <a:rPr lang="en-US" b="1" dirty="0">
                <a:latin typeface="Montserrat"/>
              </a:rPr>
              <a:t>Aligning the Workforce and Apprenticeship Systems: Registered Apprenticeship and WIOA 101 for Case Managers</a:t>
            </a:r>
          </a:p>
        </p:txBody>
      </p:sp>
      <p:sp>
        <p:nvSpPr>
          <p:cNvPr id="3" name="Text Placeholder 2">
            <a:extLst>
              <a:ext uri="{FF2B5EF4-FFF2-40B4-BE49-F238E27FC236}">
                <a16:creationId xmlns:a16="http://schemas.microsoft.com/office/drawing/2014/main" id="{40DEF6B4-FE5D-D4CA-A718-E5FAB3D59A66}"/>
              </a:ext>
            </a:extLst>
          </p:cNvPr>
          <p:cNvSpPr>
            <a:spLocks noGrp="1"/>
          </p:cNvSpPr>
          <p:nvPr>
            <p:ph type="body" sz="quarter" idx="13"/>
          </p:nvPr>
        </p:nvSpPr>
        <p:spPr>
          <a:xfrm>
            <a:off x="4537494" y="5106988"/>
            <a:ext cx="3219495" cy="439797"/>
          </a:xfrm>
        </p:spPr>
        <p:txBody>
          <a:bodyPr vert="horz" lIns="91440" tIns="45720" rIns="91440" bIns="45720" rtlCol="0" anchor="t">
            <a:noAutofit/>
          </a:bodyPr>
          <a:lstStyle/>
          <a:p>
            <a:pPr algn="ctr"/>
            <a:r>
              <a:rPr lang="en-US" dirty="0">
                <a:latin typeface="Montserrat Medium"/>
              </a:rPr>
              <a:t>November 19, 2024</a:t>
            </a:r>
          </a:p>
          <a:p>
            <a:pPr algn="ctr"/>
            <a:r>
              <a:rPr lang="en-US" sz="1800" dirty="0">
                <a:latin typeface="Montserrat Medium"/>
              </a:rPr>
              <a:t>3:45-4:45 pm</a:t>
            </a:r>
            <a:endParaRPr lang="en-US" sz="1800" dirty="0"/>
          </a:p>
        </p:txBody>
      </p:sp>
      <p:pic>
        <p:nvPicPr>
          <p:cNvPr id="4" name="Picture 3" descr="25th Annual NAWDP Youth Symposium Logo - Phoenix, Arizona, November 19th -20th, 2024">
            <a:extLst>
              <a:ext uri="{FF2B5EF4-FFF2-40B4-BE49-F238E27FC236}">
                <a16:creationId xmlns:a16="http://schemas.microsoft.com/office/drawing/2014/main" id="{BE4FA702-590C-D1E9-82A6-FA06DC8113F4}"/>
              </a:ext>
            </a:extLst>
          </p:cNvPr>
          <p:cNvPicPr>
            <a:picLocks noChangeAspect="1"/>
          </p:cNvPicPr>
          <p:nvPr/>
        </p:nvPicPr>
        <p:blipFill>
          <a:blip r:embed="rId3"/>
          <a:stretch>
            <a:fillRect/>
          </a:stretch>
        </p:blipFill>
        <p:spPr>
          <a:xfrm>
            <a:off x="893059" y="5721209"/>
            <a:ext cx="3036667" cy="961784"/>
          </a:xfrm>
          <a:prstGeom prst="rect">
            <a:avLst/>
          </a:prstGeom>
          <a:ln>
            <a:solidFill>
              <a:srgbClr val="FFC000"/>
            </a:solidFill>
          </a:ln>
        </p:spPr>
      </p:pic>
      <p:pic>
        <p:nvPicPr>
          <p:cNvPr id="6" name="Picture 5">
            <a:extLst>
              <a:ext uri="{FF2B5EF4-FFF2-40B4-BE49-F238E27FC236}">
                <a16:creationId xmlns:a16="http://schemas.microsoft.com/office/drawing/2014/main" id="{CB20EBBC-FD57-A0BD-2392-7DD3CFCA9EE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915" y="3615871"/>
            <a:ext cx="1304245" cy="1304245"/>
          </a:xfrm>
          <a:prstGeom prst="rect">
            <a:avLst/>
          </a:prstGeom>
        </p:spPr>
      </p:pic>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dirty="0">
                <a:solidFill>
                  <a:schemeClr val="bg1"/>
                </a:solidFill>
                <a:latin typeface="Montserrat"/>
              </a:rPr>
              <a:t>Substantial Benefits for Youth</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3589421" y="1615410"/>
            <a:ext cx="8040094" cy="4378991"/>
          </a:xfrm>
        </p:spPr>
        <p:txBody>
          <a:bodyPr vert="horz" lIns="91440" tIns="45720" rIns="91440" bIns="45720" rtlCol="0" anchor="t">
            <a:normAutofit fontScale="77500" lnSpcReduction="20000"/>
          </a:bodyPr>
          <a:lstStyle/>
          <a:p>
            <a:pPr marL="0" indent="0">
              <a:lnSpc>
                <a:spcPct val="110000"/>
              </a:lnSpc>
              <a:buNone/>
            </a:pPr>
            <a:r>
              <a:rPr lang="en-US" sz="2600" dirty="0">
                <a:solidFill>
                  <a:schemeClr val="tx1"/>
                </a:solidFill>
                <a:latin typeface="Montserrat Medium"/>
                <a:cs typeface="Segoe UI"/>
              </a:rPr>
              <a:t>Helping students understand the benefits of RA is crucial:</a:t>
            </a:r>
          </a:p>
          <a:p>
            <a:pPr marL="631825" indent="-342900">
              <a:lnSpc>
                <a:spcPct val="110000"/>
              </a:lnSpc>
            </a:pPr>
            <a:r>
              <a:rPr lang="en-US" sz="2400" dirty="0">
                <a:solidFill>
                  <a:schemeClr val="tx1"/>
                </a:solidFill>
                <a:latin typeface="Montserrat Medium"/>
                <a:cs typeface="Segoe UI"/>
              </a:rPr>
              <a:t>RA is a pathway to a career from the start</a:t>
            </a:r>
          </a:p>
          <a:p>
            <a:pPr marL="631825" indent="-342900">
              <a:lnSpc>
                <a:spcPct val="110000"/>
              </a:lnSpc>
            </a:pPr>
            <a:r>
              <a:rPr lang="en-US" sz="2400" dirty="0">
                <a:solidFill>
                  <a:schemeClr val="tx1"/>
                </a:solidFill>
                <a:latin typeface="Montserrat Medium"/>
                <a:cs typeface="Segoe UI"/>
              </a:rPr>
              <a:t>RA provides a way to get paid to learn skills and get work experience</a:t>
            </a:r>
          </a:p>
          <a:p>
            <a:pPr marL="631825" indent="-342900">
              <a:lnSpc>
                <a:spcPct val="110000"/>
              </a:lnSpc>
            </a:pPr>
            <a:r>
              <a:rPr lang="en-US" sz="2400" dirty="0">
                <a:solidFill>
                  <a:schemeClr val="tx1"/>
                </a:solidFill>
                <a:latin typeface="Montserrat Medium"/>
                <a:cs typeface="Segoe UI"/>
              </a:rPr>
              <a:t>Often leads to offer of full-time employment following graduation or program completion soon after graduation</a:t>
            </a:r>
          </a:p>
          <a:p>
            <a:pPr marL="631825" indent="-342900">
              <a:lnSpc>
                <a:spcPct val="110000"/>
              </a:lnSpc>
            </a:pPr>
            <a:r>
              <a:rPr lang="en-US" sz="2400" dirty="0">
                <a:solidFill>
                  <a:schemeClr val="tx1"/>
                </a:solidFill>
                <a:latin typeface="Montserrat Medium"/>
                <a:cs typeface="Segoe UI"/>
              </a:rPr>
              <a:t>Increases your lifetime earnings potential: average starting salary for apprentice completers is $80,000 per year (U.S. DOL)</a:t>
            </a:r>
          </a:p>
          <a:p>
            <a:pPr marL="631825" indent="-342900">
              <a:lnSpc>
                <a:spcPct val="110000"/>
              </a:lnSpc>
            </a:pPr>
            <a:r>
              <a:rPr lang="en-US" sz="2400" dirty="0">
                <a:solidFill>
                  <a:schemeClr val="tx1"/>
                </a:solidFill>
                <a:latin typeface="Montserrat Medium"/>
                <a:cs typeface="Segoe UI"/>
              </a:rPr>
              <a:t>Provides way to earn national credential – move and earn anywhere</a:t>
            </a:r>
          </a:p>
          <a:p>
            <a:pPr marL="631825" indent="-342900">
              <a:lnSpc>
                <a:spcPct val="110000"/>
              </a:lnSpc>
            </a:pPr>
            <a:r>
              <a:rPr lang="en-US" sz="2400" dirty="0">
                <a:solidFill>
                  <a:schemeClr val="tx1"/>
                </a:solidFill>
                <a:latin typeface="Montserrat Medium"/>
                <a:cs typeface="Segoe UI"/>
              </a:rPr>
              <a:t>Can help lower – or even eliminate – the cost of taking college courses</a:t>
            </a:r>
            <a:endParaRPr lang="en-US" sz="1400" dirty="0">
              <a:solidFill>
                <a:schemeClr val="tx1"/>
              </a:solidFill>
              <a:latin typeface="Montserrat Medium"/>
              <a:cs typeface="Segoe UI"/>
            </a:endParaRPr>
          </a:p>
          <a:p>
            <a:pPr>
              <a:lnSpc>
                <a:spcPct val="100000"/>
              </a:lnSpc>
              <a:spcBef>
                <a:spcPts val="1600"/>
              </a:spcBef>
            </a:pPr>
            <a:endParaRPr lang="en-US" sz="1400" dirty="0">
              <a:solidFill>
                <a:schemeClr val="tx1"/>
              </a:solidFill>
              <a:latin typeface="Montserrat Medium"/>
              <a:cs typeface="Segoe UI"/>
            </a:endParaRPr>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9" name="Picture 8">
            <a:extLst>
              <a:ext uri="{FF2B5EF4-FFF2-40B4-BE49-F238E27FC236}">
                <a16:creationId xmlns:a16="http://schemas.microsoft.com/office/drawing/2014/main" id="{CD11B767-0AE8-2885-247C-D15E224B67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20914" y="2127462"/>
            <a:ext cx="3437021" cy="2984436"/>
          </a:xfrm>
          <a:prstGeom prst="rect">
            <a:avLst/>
          </a:prstGeom>
          <a:ln>
            <a:noFill/>
          </a:ln>
          <a:effectLst>
            <a:softEdge rad="112500"/>
          </a:effectLst>
        </p:spPr>
      </p:pic>
    </p:spTree>
    <p:extLst>
      <p:ext uri="{BB962C8B-B14F-4D97-AF65-F5344CB8AC3E}">
        <p14:creationId xmlns:p14="http://schemas.microsoft.com/office/powerpoint/2010/main" val="919186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760B7A-679B-A3D9-22AB-DCB3117B66F7}"/>
              </a:ext>
            </a:extLst>
          </p:cNvPr>
          <p:cNvSpPr>
            <a:spLocks noGrp="1"/>
          </p:cNvSpPr>
          <p:nvPr>
            <p:ph type="title"/>
          </p:nvPr>
        </p:nvSpPr>
        <p:spPr/>
        <p:txBody>
          <a:bodyPr>
            <a:normAutofit/>
          </a:bodyPr>
          <a:lstStyle/>
          <a:p>
            <a:r>
              <a:rPr lang="en-US" dirty="0">
                <a:latin typeface="Montserrat"/>
              </a:rPr>
              <a:t>Five Core Components of RA</a:t>
            </a:r>
            <a:endParaRPr lang="en-US" dirty="0"/>
          </a:p>
        </p:txBody>
      </p:sp>
      <p:grpSp>
        <p:nvGrpSpPr>
          <p:cNvPr id="135" name="Group 134" descr="Hands Shaking">
            <a:extLst>
              <a:ext uri="{FF2B5EF4-FFF2-40B4-BE49-F238E27FC236}">
                <a16:creationId xmlns:a16="http://schemas.microsoft.com/office/drawing/2014/main" id="{1CFE45BF-8F6A-F23F-C49B-1A3DA5F2C5CA}"/>
              </a:ext>
            </a:extLst>
          </p:cNvPr>
          <p:cNvGrpSpPr/>
          <p:nvPr/>
        </p:nvGrpSpPr>
        <p:grpSpPr>
          <a:xfrm>
            <a:off x="909326" y="2319410"/>
            <a:ext cx="1371600" cy="1371601"/>
            <a:chOff x="1114010" y="2732085"/>
            <a:chExt cx="1371600" cy="1410335"/>
          </a:xfrm>
        </p:grpSpPr>
        <p:sp>
          <p:nvSpPr>
            <p:cNvPr id="70" name="AutoShape 23">
              <a:extLst>
                <a:ext uri="{FF2B5EF4-FFF2-40B4-BE49-F238E27FC236}">
                  <a16:creationId xmlns:a16="http://schemas.microsoft.com/office/drawing/2014/main" id="{648FD7D5-493B-CEB6-CD27-50865B2C933B}"/>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1" name="Grupa 65">
              <a:extLst>
                <a:ext uri="{FF2B5EF4-FFF2-40B4-BE49-F238E27FC236}">
                  <a16:creationId xmlns:a16="http://schemas.microsoft.com/office/drawing/2014/main" id="{F65684ED-9852-86AE-C3CC-EE21012EF6D8}"/>
                </a:ext>
              </a:extLst>
            </p:cNvPr>
            <p:cNvGrpSpPr/>
            <p:nvPr userDrawn="1"/>
          </p:nvGrpSpPr>
          <p:grpSpPr>
            <a:xfrm>
              <a:off x="1529142" y="3103967"/>
              <a:ext cx="541337" cy="412750"/>
              <a:chOff x="906463" y="3402013"/>
              <a:chExt cx="541337" cy="412750"/>
            </a:xfrm>
          </p:grpSpPr>
          <p:sp>
            <p:nvSpPr>
              <p:cNvPr id="125" name="Freeform 25">
                <a:extLst>
                  <a:ext uri="{FF2B5EF4-FFF2-40B4-BE49-F238E27FC236}">
                    <a16:creationId xmlns:a16="http://schemas.microsoft.com/office/drawing/2014/main" id="{3D119BEE-DE62-AD58-E378-2010FB1D932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6" name="Freeform 26">
                <a:extLst>
                  <a:ext uri="{FF2B5EF4-FFF2-40B4-BE49-F238E27FC236}">
                    <a16:creationId xmlns:a16="http://schemas.microsoft.com/office/drawing/2014/main" id="{38CF412F-71BF-630D-26F0-FC6000CEADE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7" name="Freeform 27">
                <a:extLst>
                  <a:ext uri="{FF2B5EF4-FFF2-40B4-BE49-F238E27FC236}">
                    <a16:creationId xmlns:a16="http://schemas.microsoft.com/office/drawing/2014/main" id="{5480B049-495E-433A-CF32-F9F5DF7A191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8" name="Freeform 28">
                <a:extLst>
                  <a:ext uri="{FF2B5EF4-FFF2-40B4-BE49-F238E27FC236}">
                    <a16:creationId xmlns:a16="http://schemas.microsoft.com/office/drawing/2014/main" id="{DB804F52-C463-869A-195D-CC74BB3DC9D7}"/>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9" name="Freeform 29">
                <a:extLst>
                  <a:ext uri="{FF2B5EF4-FFF2-40B4-BE49-F238E27FC236}">
                    <a16:creationId xmlns:a16="http://schemas.microsoft.com/office/drawing/2014/main" id="{D3BCE8E8-E803-10F2-D54D-A8A5A69BC03B}"/>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72" name="Oval 71">
              <a:extLst>
                <a:ext uri="{FF2B5EF4-FFF2-40B4-BE49-F238E27FC236}">
                  <a16:creationId xmlns:a16="http://schemas.microsoft.com/office/drawing/2014/main" id="{1A5EA137-38FA-51BF-4D71-F210F83E5780}"/>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73" name="Graphic 1953081532" descr="Handshake with solid fill">
              <a:extLst>
                <a:ext uri="{FF2B5EF4-FFF2-40B4-BE49-F238E27FC236}">
                  <a16:creationId xmlns:a16="http://schemas.microsoft.com/office/drawing/2014/main" id="{C3E26552-3BA1-8FCF-105C-2D376515D3E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4010" y="2770820"/>
              <a:ext cx="1371600" cy="1371600"/>
            </a:xfrm>
            <a:prstGeom prst="rect">
              <a:avLst/>
            </a:prstGeom>
          </p:spPr>
        </p:pic>
      </p:grpSp>
      <p:sp>
        <p:nvSpPr>
          <p:cNvPr id="10" name="Text Placeholder 9">
            <a:extLst>
              <a:ext uri="{FF2B5EF4-FFF2-40B4-BE49-F238E27FC236}">
                <a16:creationId xmlns:a16="http://schemas.microsoft.com/office/drawing/2014/main" id="{038A552F-D27C-9443-DB29-814DBFBF741A}"/>
              </a:ext>
            </a:extLst>
          </p:cNvPr>
          <p:cNvSpPr>
            <a:spLocks noGrp="1"/>
          </p:cNvSpPr>
          <p:nvPr>
            <p:ph type="body" sz="quarter" idx="17"/>
          </p:nvPr>
        </p:nvSpPr>
        <p:spPr>
          <a:xfrm>
            <a:off x="528609" y="4023222"/>
            <a:ext cx="2133037" cy="733365"/>
          </a:xfrm>
        </p:spPr>
        <p:txBody>
          <a:bodyPr>
            <a:normAutofit/>
          </a:bodyPr>
          <a:lstStyle/>
          <a:p>
            <a:pPr lvl="0">
              <a:lnSpc>
                <a:spcPct val="100000"/>
              </a:lnSpc>
              <a:spcBef>
                <a:spcPts val="0"/>
              </a:spcBef>
              <a:defRPr/>
            </a:pPr>
            <a:r>
              <a:rPr lang="en-US" sz="1800" dirty="0">
                <a:solidFill>
                  <a:prstClr val="black"/>
                </a:solidFill>
                <a:latin typeface="Montserrat" panose="00000500000000000000" pitchFamily="2" charset="0"/>
              </a:rPr>
              <a:t>Employer Involvement</a:t>
            </a:r>
            <a:endParaRPr lang="pl-PL" sz="1800" dirty="0">
              <a:solidFill>
                <a:srgbClr val="4472C4"/>
              </a:solidFill>
              <a:latin typeface="Montserrat" panose="00000500000000000000" pitchFamily="2" charset="0"/>
            </a:endParaRPr>
          </a:p>
          <a:p>
            <a:endParaRPr lang="en-US" dirty="0"/>
          </a:p>
        </p:txBody>
      </p:sp>
      <p:grpSp>
        <p:nvGrpSpPr>
          <p:cNvPr id="136" name="Group 135" descr="Three connected people">
            <a:extLst>
              <a:ext uri="{FF2B5EF4-FFF2-40B4-BE49-F238E27FC236}">
                <a16:creationId xmlns:a16="http://schemas.microsoft.com/office/drawing/2014/main" id="{A58E678C-FF82-F727-9406-20A0DF7D314E}"/>
              </a:ext>
            </a:extLst>
          </p:cNvPr>
          <p:cNvGrpSpPr/>
          <p:nvPr/>
        </p:nvGrpSpPr>
        <p:grpSpPr>
          <a:xfrm>
            <a:off x="3233584" y="2319406"/>
            <a:ext cx="1371600" cy="1371599"/>
            <a:chOff x="3257264" y="2652166"/>
            <a:chExt cx="1371600" cy="1455974"/>
          </a:xfrm>
        </p:grpSpPr>
        <p:sp>
          <p:nvSpPr>
            <p:cNvPr id="83" name="AutoShape 23">
              <a:extLst>
                <a:ext uri="{FF2B5EF4-FFF2-40B4-BE49-F238E27FC236}">
                  <a16:creationId xmlns:a16="http://schemas.microsoft.com/office/drawing/2014/main" id="{2C002190-D802-DCD2-418A-DB91012AAE37}"/>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rupa 65">
              <a:extLst>
                <a:ext uri="{FF2B5EF4-FFF2-40B4-BE49-F238E27FC236}">
                  <a16:creationId xmlns:a16="http://schemas.microsoft.com/office/drawing/2014/main" id="{248FC07D-54C4-0414-693F-E5C8010A9E65}"/>
                </a:ext>
              </a:extLst>
            </p:cNvPr>
            <p:cNvGrpSpPr/>
            <p:nvPr userDrawn="1"/>
          </p:nvGrpSpPr>
          <p:grpSpPr>
            <a:xfrm>
              <a:off x="3672396" y="3108422"/>
              <a:ext cx="541337" cy="412750"/>
              <a:chOff x="906463" y="3402013"/>
              <a:chExt cx="541337" cy="412750"/>
            </a:xfrm>
          </p:grpSpPr>
          <p:sp>
            <p:nvSpPr>
              <p:cNvPr id="110" name="Freeform 25">
                <a:extLst>
                  <a:ext uri="{FF2B5EF4-FFF2-40B4-BE49-F238E27FC236}">
                    <a16:creationId xmlns:a16="http://schemas.microsoft.com/office/drawing/2014/main" id="{1E21B59D-D3FA-BA39-1E86-2C47022226F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1" name="Freeform 26">
                <a:extLst>
                  <a:ext uri="{FF2B5EF4-FFF2-40B4-BE49-F238E27FC236}">
                    <a16:creationId xmlns:a16="http://schemas.microsoft.com/office/drawing/2014/main" id="{EBEF436C-1E28-3098-F6E2-E0E3494C0891}"/>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2" name="Freeform 27">
                <a:extLst>
                  <a:ext uri="{FF2B5EF4-FFF2-40B4-BE49-F238E27FC236}">
                    <a16:creationId xmlns:a16="http://schemas.microsoft.com/office/drawing/2014/main" id="{555D95FF-8A14-1699-6AC0-3E3171F733E7}"/>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3" name="Freeform 28">
                <a:extLst>
                  <a:ext uri="{FF2B5EF4-FFF2-40B4-BE49-F238E27FC236}">
                    <a16:creationId xmlns:a16="http://schemas.microsoft.com/office/drawing/2014/main" id="{2E7D5A26-AF31-C6B0-DC2C-5284119AFBC8}"/>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4" name="Freeform 29">
                <a:extLst>
                  <a:ext uri="{FF2B5EF4-FFF2-40B4-BE49-F238E27FC236}">
                    <a16:creationId xmlns:a16="http://schemas.microsoft.com/office/drawing/2014/main" id="{5764A589-EEEF-9678-CE30-FDE7F765DA3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85" name="Oval 84">
              <a:extLst>
                <a:ext uri="{FF2B5EF4-FFF2-40B4-BE49-F238E27FC236}">
                  <a16:creationId xmlns:a16="http://schemas.microsoft.com/office/drawing/2014/main" id="{718C292C-64DC-5B4F-2CC0-9CABADC4BE90}"/>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88" name="Graphic 1373769879" descr="Cycle with people with solid fill">
              <a:extLst>
                <a:ext uri="{FF2B5EF4-FFF2-40B4-BE49-F238E27FC236}">
                  <a16:creationId xmlns:a16="http://schemas.microsoft.com/office/drawing/2014/main" id="{4FCFCF81-6E95-6FDA-9C36-56CE214635E4}"/>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57264" y="2652166"/>
              <a:ext cx="1371600" cy="1371600"/>
            </a:xfrm>
            <a:prstGeom prst="rect">
              <a:avLst/>
            </a:prstGeom>
          </p:spPr>
        </p:pic>
      </p:grpSp>
      <p:sp>
        <p:nvSpPr>
          <p:cNvPr id="14" name="Text Placeholder 13">
            <a:extLst>
              <a:ext uri="{FF2B5EF4-FFF2-40B4-BE49-F238E27FC236}">
                <a16:creationId xmlns:a16="http://schemas.microsoft.com/office/drawing/2014/main" id="{D627BF2C-D451-CC47-FD43-A1A1012BCE19}"/>
              </a:ext>
            </a:extLst>
          </p:cNvPr>
          <p:cNvSpPr>
            <a:spLocks noGrp="1"/>
          </p:cNvSpPr>
          <p:nvPr>
            <p:ph type="body" sz="quarter" idx="21"/>
          </p:nvPr>
        </p:nvSpPr>
        <p:spPr>
          <a:xfrm>
            <a:off x="2709709" y="4023222"/>
            <a:ext cx="2419350" cy="1254125"/>
          </a:xfrm>
        </p:spPr>
        <p:txBody>
          <a:bodyPr/>
          <a:lstStyle/>
          <a:p>
            <a:r>
              <a:rPr lang="en-US" b="1">
                <a:solidFill>
                  <a:prstClr val="black"/>
                </a:solidFill>
                <a:latin typeface="Montserrat" panose="00000500000000000000" pitchFamily="2" charset="0"/>
              </a:rPr>
              <a:t>Structured On-the-Job Learning (OJL)</a:t>
            </a:r>
            <a:endParaRPr lang="pl-PL" b="1">
              <a:solidFill>
                <a:srgbClr val="4472C4"/>
              </a:solidFill>
              <a:latin typeface="Montserrat" panose="00000500000000000000" pitchFamily="2" charset="0"/>
            </a:endParaRPr>
          </a:p>
          <a:p>
            <a:endParaRPr lang="en-US"/>
          </a:p>
        </p:txBody>
      </p:sp>
      <p:pic>
        <p:nvPicPr>
          <p:cNvPr id="4" name="Picture 3">
            <a:extLst>
              <a:ext uri="{FF2B5EF4-FFF2-40B4-BE49-F238E27FC236}">
                <a16:creationId xmlns:a16="http://schemas.microsoft.com/office/drawing/2014/main" id="{3A994F33-4C04-3C97-AE7B-A84DD22F561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9763" y="5966897"/>
            <a:ext cx="865986" cy="865986"/>
          </a:xfrm>
          <a:prstGeom prst="rect">
            <a:avLst/>
          </a:prstGeom>
        </p:spPr>
      </p:pic>
      <p:grpSp>
        <p:nvGrpSpPr>
          <p:cNvPr id="137" name="Group 136" descr="Instructor with students">
            <a:extLst>
              <a:ext uri="{FF2B5EF4-FFF2-40B4-BE49-F238E27FC236}">
                <a16:creationId xmlns:a16="http://schemas.microsoft.com/office/drawing/2014/main" id="{38D3E677-1689-BF9A-3376-0F192C02212D}"/>
              </a:ext>
            </a:extLst>
          </p:cNvPr>
          <p:cNvGrpSpPr/>
          <p:nvPr/>
        </p:nvGrpSpPr>
        <p:grpSpPr>
          <a:xfrm>
            <a:off x="5417537" y="2319408"/>
            <a:ext cx="1371600" cy="1371600"/>
            <a:chOff x="5426426" y="2775614"/>
            <a:chExt cx="1371600" cy="1371600"/>
          </a:xfrm>
        </p:grpSpPr>
        <p:sp>
          <p:nvSpPr>
            <p:cNvPr id="89" name="AutoShape 23">
              <a:extLst>
                <a:ext uri="{FF2B5EF4-FFF2-40B4-BE49-F238E27FC236}">
                  <a16:creationId xmlns:a16="http://schemas.microsoft.com/office/drawing/2014/main" id="{112D68AA-3E75-E805-D998-92637EB79F9C}"/>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upa 65">
              <a:extLst>
                <a:ext uri="{FF2B5EF4-FFF2-40B4-BE49-F238E27FC236}">
                  <a16:creationId xmlns:a16="http://schemas.microsoft.com/office/drawing/2014/main" id="{E397F0AC-FB79-0FFC-F3DE-5DF47916B516}"/>
                </a:ext>
              </a:extLst>
            </p:cNvPr>
            <p:cNvGrpSpPr/>
            <p:nvPr userDrawn="1"/>
          </p:nvGrpSpPr>
          <p:grpSpPr>
            <a:xfrm>
              <a:off x="5841558" y="3147496"/>
              <a:ext cx="541337" cy="412750"/>
              <a:chOff x="906463" y="3402013"/>
              <a:chExt cx="541337" cy="412750"/>
            </a:xfrm>
          </p:grpSpPr>
          <p:sp>
            <p:nvSpPr>
              <p:cNvPr id="94" name="Freeform 25">
                <a:extLst>
                  <a:ext uri="{FF2B5EF4-FFF2-40B4-BE49-F238E27FC236}">
                    <a16:creationId xmlns:a16="http://schemas.microsoft.com/office/drawing/2014/main" id="{CD02C5EF-E3FF-BECE-64B9-DB10C20BDC94}"/>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5" name="Freeform 26">
                <a:extLst>
                  <a:ext uri="{FF2B5EF4-FFF2-40B4-BE49-F238E27FC236}">
                    <a16:creationId xmlns:a16="http://schemas.microsoft.com/office/drawing/2014/main" id="{74A629A9-D457-1A67-0330-3D0755BA276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6" name="Freeform 27">
                <a:extLst>
                  <a:ext uri="{FF2B5EF4-FFF2-40B4-BE49-F238E27FC236}">
                    <a16:creationId xmlns:a16="http://schemas.microsoft.com/office/drawing/2014/main" id="{1D85A829-3396-0C6E-B7EE-6D947CAD418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7" name="Freeform 28">
                <a:extLst>
                  <a:ext uri="{FF2B5EF4-FFF2-40B4-BE49-F238E27FC236}">
                    <a16:creationId xmlns:a16="http://schemas.microsoft.com/office/drawing/2014/main" id="{DAD73C17-985C-83A9-FA9E-29EA7EAFF4F4}"/>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8" name="Freeform 29">
                <a:extLst>
                  <a:ext uri="{FF2B5EF4-FFF2-40B4-BE49-F238E27FC236}">
                    <a16:creationId xmlns:a16="http://schemas.microsoft.com/office/drawing/2014/main" id="{6D6DCB3F-5AE5-A965-C199-83E52EC0885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91" name="Oval 90">
              <a:extLst>
                <a:ext uri="{FF2B5EF4-FFF2-40B4-BE49-F238E27FC236}">
                  <a16:creationId xmlns:a16="http://schemas.microsoft.com/office/drawing/2014/main" id="{9F733268-F31A-04C5-2855-1B6D9F4191D0}"/>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93" name="Graphic 92" descr="Classroom with solid fill">
              <a:extLst>
                <a:ext uri="{FF2B5EF4-FFF2-40B4-BE49-F238E27FC236}">
                  <a16:creationId xmlns:a16="http://schemas.microsoft.com/office/drawing/2014/main" id="{AE37C4D3-BA1C-4CCC-F41E-F1DB1FDA935A}"/>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55654" y="2859212"/>
              <a:ext cx="1113144" cy="1113144"/>
            </a:xfrm>
            <a:prstGeom prst="rect">
              <a:avLst/>
            </a:prstGeom>
          </p:spPr>
        </p:pic>
      </p:grpSp>
      <p:sp>
        <p:nvSpPr>
          <p:cNvPr id="15" name="Text Placeholder 14">
            <a:extLst>
              <a:ext uri="{FF2B5EF4-FFF2-40B4-BE49-F238E27FC236}">
                <a16:creationId xmlns:a16="http://schemas.microsoft.com/office/drawing/2014/main" id="{8FEB8373-6FC4-6999-2BFE-80D68F93CBA9}"/>
              </a:ext>
            </a:extLst>
          </p:cNvPr>
          <p:cNvSpPr>
            <a:spLocks noGrp="1"/>
          </p:cNvSpPr>
          <p:nvPr>
            <p:ph type="body" sz="quarter" idx="22"/>
          </p:nvPr>
        </p:nvSpPr>
        <p:spPr>
          <a:xfrm>
            <a:off x="4893662" y="3967778"/>
            <a:ext cx="2419350" cy="1254125"/>
          </a:xfrm>
        </p:spPr>
        <p:txBody>
          <a:bodyPr/>
          <a:lstStyle/>
          <a:p>
            <a:r>
              <a:rPr lang="en-US" b="1">
                <a:solidFill>
                  <a:prstClr val="black"/>
                </a:solidFill>
                <a:latin typeface="Montserrat" panose="00000500000000000000" pitchFamily="2" charset="0"/>
              </a:rPr>
              <a:t>Related Instruction (RI)</a:t>
            </a:r>
            <a:endParaRPr lang="pl-PL" b="1">
              <a:solidFill>
                <a:srgbClr val="4472C4"/>
              </a:solidFill>
              <a:latin typeface="Montserrat" panose="00000500000000000000" pitchFamily="2" charset="0"/>
            </a:endParaRPr>
          </a:p>
          <a:p>
            <a:endParaRPr lang="en-US"/>
          </a:p>
        </p:txBody>
      </p:sp>
      <p:grpSp>
        <p:nvGrpSpPr>
          <p:cNvPr id="138" name="Group 137" descr="Coins and dollar sign">
            <a:extLst>
              <a:ext uri="{FF2B5EF4-FFF2-40B4-BE49-F238E27FC236}">
                <a16:creationId xmlns:a16="http://schemas.microsoft.com/office/drawing/2014/main" id="{404DFA56-EA3F-D5F6-CFCF-A7335C1975D4}"/>
              </a:ext>
            </a:extLst>
          </p:cNvPr>
          <p:cNvGrpSpPr/>
          <p:nvPr/>
        </p:nvGrpSpPr>
        <p:grpSpPr>
          <a:xfrm>
            <a:off x="7558044" y="2319408"/>
            <a:ext cx="1371600" cy="1371600"/>
            <a:chOff x="7703808" y="2780966"/>
            <a:chExt cx="1371600" cy="1371600"/>
          </a:xfrm>
        </p:grpSpPr>
        <p:sp>
          <p:nvSpPr>
            <p:cNvPr id="75" name="AutoShape 23">
              <a:extLst>
                <a:ext uri="{FF2B5EF4-FFF2-40B4-BE49-F238E27FC236}">
                  <a16:creationId xmlns:a16="http://schemas.microsoft.com/office/drawing/2014/main" id="{DCC3A6E7-1D99-3C78-6167-186A6E9CD666}"/>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 name="Grupa 65">
              <a:extLst>
                <a:ext uri="{FF2B5EF4-FFF2-40B4-BE49-F238E27FC236}">
                  <a16:creationId xmlns:a16="http://schemas.microsoft.com/office/drawing/2014/main" id="{43030C44-05EE-89E1-8A23-0C26555761D0}"/>
                </a:ext>
              </a:extLst>
            </p:cNvPr>
            <p:cNvGrpSpPr/>
            <p:nvPr userDrawn="1"/>
          </p:nvGrpSpPr>
          <p:grpSpPr>
            <a:xfrm>
              <a:off x="8118940" y="3123993"/>
              <a:ext cx="541337" cy="412750"/>
              <a:chOff x="906463" y="3402013"/>
              <a:chExt cx="541337" cy="412750"/>
            </a:xfrm>
          </p:grpSpPr>
          <p:sp>
            <p:nvSpPr>
              <p:cNvPr id="120" name="Freeform 25">
                <a:extLst>
                  <a:ext uri="{FF2B5EF4-FFF2-40B4-BE49-F238E27FC236}">
                    <a16:creationId xmlns:a16="http://schemas.microsoft.com/office/drawing/2014/main" id="{4D64B7DE-FF86-A8CA-81FE-2D1B2B1DED5D}"/>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1" name="Freeform 26">
                <a:extLst>
                  <a:ext uri="{FF2B5EF4-FFF2-40B4-BE49-F238E27FC236}">
                    <a16:creationId xmlns:a16="http://schemas.microsoft.com/office/drawing/2014/main" id="{E5B1E154-3C88-EB8C-46AA-8C4F6B7D2061}"/>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2" name="Freeform 27">
                <a:extLst>
                  <a:ext uri="{FF2B5EF4-FFF2-40B4-BE49-F238E27FC236}">
                    <a16:creationId xmlns:a16="http://schemas.microsoft.com/office/drawing/2014/main" id="{094D178D-1F60-51F4-F717-031787C3C7F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3" name="Freeform 28">
                <a:extLst>
                  <a:ext uri="{FF2B5EF4-FFF2-40B4-BE49-F238E27FC236}">
                    <a16:creationId xmlns:a16="http://schemas.microsoft.com/office/drawing/2014/main" id="{E5540D9E-5E96-E368-C157-0204D63C689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4" name="Freeform 29">
                <a:extLst>
                  <a:ext uri="{FF2B5EF4-FFF2-40B4-BE49-F238E27FC236}">
                    <a16:creationId xmlns:a16="http://schemas.microsoft.com/office/drawing/2014/main" id="{76BCD079-42A4-E0DB-BE9E-4EA1EB49D9C1}"/>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77" name="Oval 76">
              <a:extLst>
                <a:ext uri="{FF2B5EF4-FFF2-40B4-BE49-F238E27FC236}">
                  <a16:creationId xmlns:a16="http://schemas.microsoft.com/office/drawing/2014/main" id="{CFF3775E-DDC4-B589-5F4E-B3B6DB986122}"/>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86" name="Group 85">
              <a:extLst>
                <a:ext uri="{FF2B5EF4-FFF2-40B4-BE49-F238E27FC236}">
                  <a16:creationId xmlns:a16="http://schemas.microsoft.com/office/drawing/2014/main" id="{10165FA8-A889-B465-7072-8D6B8EC6D2BC}"/>
                </a:ext>
              </a:extLst>
            </p:cNvPr>
            <p:cNvGrpSpPr/>
            <p:nvPr userDrawn="1"/>
          </p:nvGrpSpPr>
          <p:grpSpPr>
            <a:xfrm>
              <a:off x="7932408" y="2979531"/>
              <a:ext cx="914400" cy="914400"/>
              <a:chOff x="0" y="0"/>
              <a:chExt cx="304050" cy="282000"/>
            </a:xfrm>
            <a:solidFill>
              <a:srgbClr val="4472C4"/>
            </a:solidFill>
          </p:grpSpPr>
          <p:sp>
            <p:nvSpPr>
              <p:cNvPr id="105" name="Google Shape;5017;p59">
                <a:extLst>
                  <a:ext uri="{FF2B5EF4-FFF2-40B4-BE49-F238E27FC236}">
                    <a16:creationId xmlns:a16="http://schemas.microsoft.com/office/drawing/2014/main" id="{CE51FCEE-71D5-472A-10D7-9EA1F4DFA3B1}"/>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5018;p59">
                <a:extLst>
                  <a:ext uri="{FF2B5EF4-FFF2-40B4-BE49-F238E27FC236}">
                    <a16:creationId xmlns:a16="http://schemas.microsoft.com/office/drawing/2014/main" id="{222B4942-C2FE-9F15-31DC-1B7806D6D7CA}"/>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5019;p59">
                <a:extLst>
                  <a:ext uri="{FF2B5EF4-FFF2-40B4-BE49-F238E27FC236}">
                    <a16:creationId xmlns:a16="http://schemas.microsoft.com/office/drawing/2014/main" id="{10AA88B5-B79A-7C0D-C983-F93ABD14769B}"/>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5020;p59">
                <a:extLst>
                  <a:ext uri="{FF2B5EF4-FFF2-40B4-BE49-F238E27FC236}">
                    <a16:creationId xmlns:a16="http://schemas.microsoft.com/office/drawing/2014/main" id="{70BE4EA0-624C-6936-39EC-79ECFA2FE9A7}"/>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5021;p59">
                <a:extLst>
                  <a:ext uri="{FF2B5EF4-FFF2-40B4-BE49-F238E27FC236}">
                    <a16:creationId xmlns:a16="http://schemas.microsoft.com/office/drawing/2014/main" id="{C37C1BEA-C544-CBB4-2BC9-E3F3991F71F2}"/>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6" name="Text Placeholder 15">
            <a:extLst>
              <a:ext uri="{FF2B5EF4-FFF2-40B4-BE49-F238E27FC236}">
                <a16:creationId xmlns:a16="http://schemas.microsoft.com/office/drawing/2014/main" id="{6846D8FF-1B21-2130-9B62-666DB0CA3A0B}"/>
              </a:ext>
            </a:extLst>
          </p:cNvPr>
          <p:cNvSpPr>
            <a:spLocks noGrp="1"/>
          </p:cNvSpPr>
          <p:nvPr>
            <p:ph type="body" sz="quarter" idx="23"/>
          </p:nvPr>
        </p:nvSpPr>
        <p:spPr>
          <a:xfrm>
            <a:off x="7077615" y="3951551"/>
            <a:ext cx="2419350" cy="1254125"/>
          </a:xfrm>
        </p:spPr>
        <p:txBody>
          <a:bodyPr/>
          <a:lstStyle/>
          <a:p>
            <a:pPr lvl="0">
              <a:lnSpc>
                <a:spcPct val="100000"/>
              </a:lnSpc>
              <a:spcBef>
                <a:spcPts val="0"/>
              </a:spcBef>
              <a:defRPr/>
            </a:pPr>
            <a:r>
              <a:rPr lang="en-US" b="1">
                <a:solidFill>
                  <a:prstClr val="black"/>
                </a:solidFill>
                <a:latin typeface="Montserrat" panose="00000500000000000000" pitchFamily="2" charset="0"/>
              </a:rPr>
              <a:t>Rewards for </a:t>
            </a:r>
          </a:p>
          <a:p>
            <a:pPr lvl="0">
              <a:lnSpc>
                <a:spcPct val="100000"/>
              </a:lnSpc>
              <a:spcBef>
                <a:spcPts val="0"/>
              </a:spcBef>
              <a:defRPr/>
            </a:pPr>
            <a:r>
              <a:rPr lang="en-US" b="1">
                <a:solidFill>
                  <a:prstClr val="black"/>
                </a:solidFill>
                <a:latin typeface="Montserrat" panose="00000500000000000000" pitchFamily="2" charset="0"/>
              </a:rPr>
              <a:t>Skill Gains</a:t>
            </a:r>
            <a:endParaRPr lang="pl-PL" b="1">
              <a:solidFill>
                <a:srgbClr val="4472C4"/>
              </a:solidFill>
              <a:latin typeface="Montserrat" panose="00000500000000000000" pitchFamily="2" charset="0"/>
            </a:endParaRPr>
          </a:p>
          <a:p>
            <a:endParaRPr lang="en-US"/>
          </a:p>
        </p:txBody>
      </p:sp>
      <p:grpSp>
        <p:nvGrpSpPr>
          <p:cNvPr id="139" name="Group 138" descr="Blue Ribbon">
            <a:extLst>
              <a:ext uri="{FF2B5EF4-FFF2-40B4-BE49-F238E27FC236}">
                <a16:creationId xmlns:a16="http://schemas.microsoft.com/office/drawing/2014/main" id="{6D99A983-CC23-719E-D033-6334309800BE}"/>
              </a:ext>
            </a:extLst>
          </p:cNvPr>
          <p:cNvGrpSpPr/>
          <p:nvPr/>
        </p:nvGrpSpPr>
        <p:grpSpPr>
          <a:xfrm>
            <a:off x="9856293" y="2319408"/>
            <a:ext cx="1371600" cy="1371600"/>
            <a:chOff x="9815177" y="2775614"/>
            <a:chExt cx="1371600" cy="1371600"/>
          </a:xfrm>
        </p:grpSpPr>
        <p:sp>
          <p:nvSpPr>
            <p:cNvPr id="79" name="AutoShape 23">
              <a:extLst>
                <a:ext uri="{FF2B5EF4-FFF2-40B4-BE49-F238E27FC236}">
                  <a16:creationId xmlns:a16="http://schemas.microsoft.com/office/drawing/2014/main" id="{35AA2AE5-C51D-02C4-14C9-569D35F03861}"/>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0" name="Grupa 65">
              <a:extLst>
                <a:ext uri="{FF2B5EF4-FFF2-40B4-BE49-F238E27FC236}">
                  <a16:creationId xmlns:a16="http://schemas.microsoft.com/office/drawing/2014/main" id="{3C1E16F9-6B30-094C-9359-AAFC0046010B}"/>
                </a:ext>
              </a:extLst>
            </p:cNvPr>
            <p:cNvGrpSpPr/>
            <p:nvPr userDrawn="1"/>
          </p:nvGrpSpPr>
          <p:grpSpPr>
            <a:xfrm>
              <a:off x="10230309" y="3147496"/>
              <a:ext cx="541337" cy="412750"/>
              <a:chOff x="906463" y="3402013"/>
              <a:chExt cx="541337" cy="412750"/>
            </a:xfrm>
          </p:grpSpPr>
          <p:sp>
            <p:nvSpPr>
              <p:cNvPr id="115" name="Freeform 25">
                <a:extLst>
                  <a:ext uri="{FF2B5EF4-FFF2-40B4-BE49-F238E27FC236}">
                    <a16:creationId xmlns:a16="http://schemas.microsoft.com/office/drawing/2014/main" id="{590C2283-0247-E93C-8C44-BA57E88873F2}"/>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6" name="Freeform 26">
                <a:extLst>
                  <a:ext uri="{FF2B5EF4-FFF2-40B4-BE49-F238E27FC236}">
                    <a16:creationId xmlns:a16="http://schemas.microsoft.com/office/drawing/2014/main" id="{93FF5B5E-0ACB-A886-BB61-2179FBE029DB}"/>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7" name="Freeform 27">
                <a:extLst>
                  <a:ext uri="{FF2B5EF4-FFF2-40B4-BE49-F238E27FC236}">
                    <a16:creationId xmlns:a16="http://schemas.microsoft.com/office/drawing/2014/main" id="{8151D313-86CA-023E-B815-B6431630BE4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8" name="Freeform 28">
                <a:extLst>
                  <a:ext uri="{FF2B5EF4-FFF2-40B4-BE49-F238E27FC236}">
                    <a16:creationId xmlns:a16="http://schemas.microsoft.com/office/drawing/2014/main" id="{D31FC6C2-4F00-B81A-EFDA-3F5A8473CF8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9" name="Freeform 29">
                <a:extLst>
                  <a:ext uri="{FF2B5EF4-FFF2-40B4-BE49-F238E27FC236}">
                    <a16:creationId xmlns:a16="http://schemas.microsoft.com/office/drawing/2014/main" id="{AB7F2321-1FC5-AFD6-CAC9-328AD24E143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81" name="Oval 80">
              <a:extLst>
                <a:ext uri="{FF2B5EF4-FFF2-40B4-BE49-F238E27FC236}">
                  <a16:creationId xmlns:a16="http://schemas.microsoft.com/office/drawing/2014/main" id="{64F0333C-5878-5FB4-FC6D-6C450A3B13CC}"/>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87" name="Group 86">
              <a:extLst>
                <a:ext uri="{FF2B5EF4-FFF2-40B4-BE49-F238E27FC236}">
                  <a16:creationId xmlns:a16="http://schemas.microsoft.com/office/drawing/2014/main" id="{93A3E492-9177-5A93-C0B4-C2D7F3C4049D}"/>
                </a:ext>
              </a:extLst>
            </p:cNvPr>
            <p:cNvGrpSpPr/>
            <p:nvPr userDrawn="1"/>
          </p:nvGrpSpPr>
          <p:grpSpPr>
            <a:xfrm>
              <a:off x="10043777" y="2975710"/>
              <a:ext cx="914400" cy="914400"/>
              <a:chOff x="0" y="0"/>
              <a:chExt cx="296175" cy="297225"/>
            </a:xfrm>
            <a:solidFill>
              <a:srgbClr val="4472C4"/>
            </a:solidFill>
          </p:grpSpPr>
          <p:sp>
            <p:nvSpPr>
              <p:cNvPr id="99" name="Google Shape;8996;p68">
                <a:extLst>
                  <a:ext uri="{FF2B5EF4-FFF2-40B4-BE49-F238E27FC236}">
                    <a16:creationId xmlns:a16="http://schemas.microsoft.com/office/drawing/2014/main" id="{955E57E2-72B5-A1D6-9D4E-8B492A097F49}"/>
                  </a:ext>
                </a:extLst>
              </p:cNvPr>
              <p:cNvSpPr/>
              <p:nvPr/>
            </p:nvSpPr>
            <p:spPr>
              <a:xfrm>
                <a:off x="96129" y="69700"/>
                <a:ext cx="105839"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8997;p68">
                <a:extLst>
                  <a:ext uri="{FF2B5EF4-FFF2-40B4-BE49-F238E27FC236}">
                    <a16:creationId xmlns:a16="http://schemas.microsoft.com/office/drawing/2014/main" id="{0D1D97EC-31D9-7F32-C687-2211E9604CF2}"/>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8998;p68">
                <a:extLst>
                  <a:ext uri="{FF2B5EF4-FFF2-40B4-BE49-F238E27FC236}">
                    <a16:creationId xmlns:a16="http://schemas.microsoft.com/office/drawing/2014/main" id="{5ACA5E1C-556A-54DE-CC32-24E7C64DA22D}"/>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8999;p68">
                <a:extLst>
                  <a:ext uri="{FF2B5EF4-FFF2-40B4-BE49-F238E27FC236}">
                    <a16:creationId xmlns:a16="http://schemas.microsoft.com/office/drawing/2014/main" id="{2FB47EFB-3FFE-8928-269D-224274E87E7A}"/>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9000;p68">
                <a:extLst>
                  <a:ext uri="{FF2B5EF4-FFF2-40B4-BE49-F238E27FC236}">
                    <a16:creationId xmlns:a16="http://schemas.microsoft.com/office/drawing/2014/main" id="{42D5463D-B23A-EDE5-AF25-3BEF1952DAB2}"/>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9001;p68">
                <a:extLst>
                  <a:ext uri="{FF2B5EF4-FFF2-40B4-BE49-F238E27FC236}">
                    <a16:creationId xmlns:a16="http://schemas.microsoft.com/office/drawing/2014/main" id="{5DB79780-A75B-A28A-BCBC-162D404ABBF5}"/>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7" name="Text Placeholder 16">
            <a:extLst>
              <a:ext uri="{FF2B5EF4-FFF2-40B4-BE49-F238E27FC236}">
                <a16:creationId xmlns:a16="http://schemas.microsoft.com/office/drawing/2014/main" id="{655639B0-8516-A44A-3428-1A0E9302AB3B}"/>
              </a:ext>
            </a:extLst>
          </p:cNvPr>
          <p:cNvSpPr>
            <a:spLocks noGrp="1"/>
          </p:cNvSpPr>
          <p:nvPr>
            <p:ph type="body" sz="quarter" idx="24"/>
          </p:nvPr>
        </p:nvSpPr>
        <p:spPr>
          <a:xfrm>
            <a:off x="9385945" y="3951550"/>
            <a:ext cx="2419350" cy="1254125"/>
          </a:xfrm>
        </p:spPr>
        <p:txBody>
          <a:bodyPr/>
          <a:lstStyle/>
          <a:p>
            <a:r>
              <a:rPr lang="en-US" b="1">
                <a:solidFill>
                  <a:prstClr val="black"/>
                </a:solidFill>
                <a:latin typeface="Montserrat" panose="00000500000000000000" pitchFamily="2" charset="0"/>
              </a:rPr>
              <a:t>National Occupational Credential</a:t>
            </a:r>
            <a:endParaRPr lang="pl-PL" b="1">
              <a:solidFill>
                <a:srgbClr val="4472C4"/>
              </a:solidFill>
              <a:latin typeface="Montserrat" panose="00000500000000000000" pitchFamily="2" charset="0"/>
            </a:endParaRPr>
          </a:p>
          <a:p>
            <a:endParaRPr lang="en-US"/>
          </a:p>
        </p:txBody>
      </p:sp>
      <p:sp>
        <p:nvSpPr>
          <p:cNvPr id="2" name="Slide Number Placeholder 5">
            <a:extLst>
              <a:ext uri="{FF2B5EF4-FFF2-40B4-BE49-F238E27FC236}">
                <a16:creationId xmlns:a16="http://schemas.microsoft.com/office/drawing/2014/main" id="{E5F786A2-B38C-1CB1-B46A-A83DE2F14862}"/>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248785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760B7A-679B-A3D9-22AB-DCB3117B66F7}"/>
              </a:ext>
            </a:extLst>
          </p:cNvPr>
          <p:cNvSpPr>
            <a:spLocks noGrp="1"/>
          </p:cNvSpPr>
          <p:nvPr>
            <p:ph type="title"/>
          </p:nvPr>
        </p:nvSpPr>
        <p:spPr/>
        <p:txBody>
          <a:bodyPr>
            <a:normAutofit/>
          </a:bodyPr>
          <a:lstStyle/>
          <a:p>
            <a:r>
              <a:rPr lang="en-US" sz="4000" dirty="0">
                <a:latin typeface="Montserrat"/>
              </a:rPr>
              <a:t>High-Quality Youth Apprenticeship </a:t>
            </a:r>
            <a:endParaRPr lang="en-US" sz="4000" dirty="0"/>
          </a:p>
        </p:txBody>
      </p:sp>
      <p:sp>
        <p:nvSpPr>
          <p:cNvPr id="23" name="Text Placeholder 22">
            <a:extLst>
              <a:ext uri="{FF2B5EF4-FFF2-40B4-BE49-F238E27FC236}">
                <a16:creationId xmlns:a16="http://schemas.microsoft.com/office/drawing/2014/main" id="{96A83C12-44EF-D776-ED2C-FBF1C6DF2026}"/>
              </a:ext>
            </a:extLst>
          </p:cNvPr>
          <p:cNvSpPr>
            <a:spLocks noGrp="1"/>
          </p:cNvSpPr>
          <p:nvPr>
            <p:ph type="body" sz="quarter" idx="19"/>
          </p:nvPr>
        </p:nvSpPr>
        <p:spPr>
          <a:xfrm>
            <a:off x="973179" y="1791531"/>
            <a:ext cx="10245641" cy="563563"/>
          </a:xfrm>
        </p:spPr>
        <p:txBody>
          <a:bodyPr>
            <a:normAutofit/>
          </a:bodyPr>
          <a:lstStyle/>
          <a:p>
            <a:pPr lvl="0" algn="l">
              <a:lnSpc>
                <a:spcPct val="100000"/>
              </a:lnSpc>
              <a:spcBef>
                <a:spcPts val="0"/>
              </a:spcBef>
            </a:pPr>
            <a:r>
              <a:rPr lang="en-US" sz="2000" dirty="0">
                <a:solidFill>
                  <a:prstClr val="black"/>
                </a:solidFill>
                <a:latin typeface="Montserrat Medium" panose="00000600000000000000" pitchFamily="2" charset="0"/>
              </a:rPr>
              <a:t>In addition to meeting core RA requirements, high quality youth programs:</a:t>
            </a:r>
          </a:p>
          <a:p>
            <a:endParaRPr lang="en-US" dirty="0"/>
          </a:p>
        </p:txBody>
      </p:sp>
      <p:sp>
        <p:nvSpPr>
          <p:cNvPr id="7" name="Rectangle 6" descr="Books">
            <a:extLst>
              <a:ext uri="{FF2B5EF4-FFF2-40B4-BE49-F238E27FC236}">
                <a16:creationId xmlns:a16="http://schemas.microsoft.com/office/drawing/2014/main" id="{0D7AE0AF-214D-7E9C-1B85-D88E0645AAB1}"/>
              </a:ext>
            </a:extLst>
          </p:cNvPr>
          <p:cNvSpPr/>
          <p:nvPr/>
        </p:nvSpPr>
        <p:spPr>
          <a:xfrm>
            <a:off x="2143924" y="2538176"/>
            <a:ext cx="810000" cy="810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Placeholder 24">
            <a:extLst>
              <a:ext uri="{FF2B5EF4-FFF2-40B4-BE49-F238E27FC236}">
                <a16:creationId xmlns:a16="http://schemas.microsoft.com/office/drawing/2014/main" id="{3A126F69-0F17-ED50-1C75-8B4A42C16B6A}"/>
              </a:ext>
            </a:extLst>
          </p:cNvPr>
          <p:cNvSpPr>
            <a:spLocks noGrp="1"/>
          </p:cNvSpPr>
          <p:nvPr>
            <p:ph type="body" sz="quarter" idx="21"/>
          </p:nvPr>
        </p:nvSpPr>
        <p:spPr>
          <a:xfrm>
            <a:off x="1708342" y="3501856"/>
            <a:ext cx="1681163" cy="1254125"/>
          </a:xfrm>
        </p:spPr>
        <p:txBody>
          <a:bodyPr vert="horz" lIns="91440" tIns="45720" rIns="91440" bIns="45720" rtlCol="0" anchor="t">
            <a:normAutofit/>
          </a:bodyPr>
          <a:lstStyle/>
          <a:p>
            <a:pPr defTabSz="622300">
              <a:lnSpc>
                <a:spcPct val="100000"/>
              </a:lnSpc>
              <a:spcBef>
                <a:spcPct val="0"/>
              </a:spcBef>
              <a:spcAft>
                <a:spcPct val="35000"/>
              </a:spcAft>
            </a:pPr>
            <a:r>
              <a:rPr lang="en-US" sz="1400" dirty="0">
                <a:solidFill>
                  <a:prstClr val="black">
                    <a:hueOff val="0"/>
                    <a:satOff val="0"/>
                    <a:lumOff val="0"/>
                    <a:alphaOff val="0"/>
                  </a:prstClr>
                </a:solidFill>
                <a:latin typeface="Montserrat Medium"/>
              </a:rPr>
              <a:t>Provide </a:t>
            </a:r>
            <a:br>
              <a:rPr lang="en-US" sz="1400" dirty="0">
                <a:solidFill>
                  <a:prstClr val="black">
                    <a:hueOff val="0"/>
                    <a:satOff val="0"/>
                    <a:lumOff val="0"/>
                    <a:alphaOff val="0"/>
                  </a:prstClr>
                </a:solidFill>
                <a:latin typeface="Montserrat Medium"/>
              </a:rPr>
            </a:br>
            <a:r>
              <a:rPr lang="en-US" sz="1400" b="1" dirty="0">
                <a:solidFill>
                  <a:prstClr val="black">
                    <a:hueOff val="0"/>
                    <a:satOff val="0"/>
                    <a:lumOff val="0"/>
                    <a:alphaOff val="0"/>
                  </a:prstClr>
                </a:solidFill>
                <a:latin typeface="Montserrat Medium"/>
              </a:rPr>
              <a:t>dual enrollment</a:t>
            </a:r>
            <a:r>
              <a:rPr lang="en-US" sz="1400" dirty="0">
                <a:solidFill>
                  <a:prstClr val="black">
                    <a:hueOff val="0"/>
                    <a:satOff val="0"/>
                    <a:lumOff val="0"/>
                    <a:alphaOff val="0"/>
                  </a:prstClr>
                </a:solidFill>
                <a:latin typeface="Montserrat Medium"/>
              </a:rPr>
              <a:t> pathway for </a:t>
            </a:r>
            <a:r>
              <a:rPr lang="en-US" sz="1400" b="1" dirty="0">
                <a:solidFill>
                  <a:prstClr val="black">
                    <a:hueOff val="0"/>
                    <a:satOff val="0"/>
                    <a:lumOff val="0"/>
                    <a:alphaOff val="0"/>
                  </a:prstClr>
                </a:solidFill>
                <a:latin typeface="Montserrat Medium"/>
              </a:rPr>
              <a:t>college credit</a:t>
            </a:r>
            <a:r>
              <a:rPr lang="en-US" sz="1400" dirty="0">
                <a:solidFill>
                  <a:prstClr val="black">
                    <a:hueOff val="0"/>
                    <a:satOff val="0"/>
                    <a:lumOff val="0"/>
                    <a:alphaOff val="0"/>
                  </a:prstClr>
                </a:solidFill>
                <a:latin typeface="Montserrat Medium"/>
              </a:rPr>
              <a:t> for RI</a:t>
            </a:r>
          </a:p>
        </p:txBody>
      </p:sp>
      <p:sp>
        <p:nvSpPr>
          <p:cNvPr id="10" name="Rectangle 9" descr="Schoolhouse">
            <a:extLst>
              <a:ext uri="{FF2B5EF4-FFF2-40B4-BE49-F238E27FC236}">
                <a16:creationId xmlns:a16="http://schemas.microsoft.com/office/drawing/2014/main" id="{E5F87406-CC25-724B-7BE2-BC9AA8F453B3}"/>
              </a:ext>
            </a:extLst>
          </p:cNvPr>
          <p:cNvSpPr/>
          <p:nvPr/>
        </p:nvSpPr>
        <p:spPr>
          <a:xfrm>
            <a:off x="4279466" y="2538176"/>
            <a:ext cx="810000" cy="810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 Placeholder 25">
            <a:extLst>
              <a:ext uri="{FF2B5EF4-FFF2-40B4-BE49-F238E27FC236}">
                <a16:creationId xmlns:a16="http://schemas.microsoft.com/office/drawing/2014/main" id="{C42A5A89-E5BA-BF14-94E4-13B0845CE154}"/>
              </a:ext>
            </a:extLst>
          </p:cNvPr>
          <p:cNvSpPr>
            <a:spLocks noGrp="1"/>
          </p:cNvSpPr>
          <p:nvPr>
            <p:ph type="body" sz="quarter" idx="22"/>
          </p:nvPr>
        </p:nvSpPr>
        <p:spPr>
          <a:xfrm>
            <a:off x="3593641" y="3509825"/>
            <a:ext cx="2169299" cy="2290962"/>
          </a:xfrm>
        </p:spPr>
        <p:txBody>
          <a:bodyPr vert="horz" lIns="91440" tIns="45720" rIns="91440" bIns="45720" rtlCol="0" anchor="t">
            <a:normAutofit lnSpcReduction="10000"/>
          </a:bodyPr>
          <a:lstStyle/>
          <a:p>
            <a:pPr defTabSz="622300">
              <a:lnSpc>
                <a:spcPct val="100000"/>
              </a:lnSpc>
              <a:spcBef>
                <a:spcPct val="0"/>
              </a:spcBef>
              <a:spcAft>
                <a:spcPct val="35000"/>
              </a:spcAft>
            </a:pPr>
            <a:r>
              <a:rPr lang="en-US" sz="1400" i="1" dirty="0">
                <a:solidFill>
                  <a:prstClr val="black">
                    <a:hueOff val="0"/>
                    <a:satOff val="0"/>
                    <a:lumOff val="0"/>
                    <a:alphaOff val="0"/>
                  </a:prstClr>
                </a:solidFill>
                <a:latin typeface="Montserrat Medium"/>
              </a:rPr>
              <a:t>(if school is sponsor)</a:t>
            </a:r>
            <a:r>
              <a:rPr lang="en-US" sz="1400" dirty="0">
                <a:solidFill>
                  <a:prstClr val="black">
                    <a:hueOff val="0"/>
                    <a:satOff val="0"/>
                    <a:lumOff val="0"/>
                    <a:alphaOff val="0"/>
                  </a:prstClr>
                </a:solidFill>
                <a:latin typeface="Montserrat Medium"/>
              </a:rPr>
              <a:t> Include </a:t>
            </a:r>
            <a:br>
              <a:rPr lang="en-US" sz="1400" dirty="0">
                <a:solidFill>
                  <a:prstClr val="black">
                    <a:hueOff val="0"/>
                    <a:satOff val="0"/>
                    <a:lumOff val="0"/>
                    <a:alphaOff val="0"/>
                  </a:prstClr>
                </a:solidFill>
                <a:latin typeface="Montserrat Medium"/>
              </a:rPr>
            </a:br>
            <a:r>
              <a:rPr lang="en-US" sz="1400" b="1" dirty="0">
                <a:solidFill>
                  <a:prstClr val="black">
                    <a:hueOff val="0"/>
                    <a:satOff val="0"/>
                    <a:lumOff val="0"/>
                    <a:alphaOff val="0"/>
                  </a:prstClr>
                </a:solidFill>
                <a:latin typeface="Montserrat Medium"/>
              </a:rPr>
              <a:t>articulated </a:t>
            </a:r>
            <a:br>
              <a:rPr lang="en-US" sz="1400" b="1" dirty="0">
                <a:latin typeface="Montserrat Medium" pitchFamily="2" charset="0"/>
              </a:rPr>
            </a:br>
            <a:r>
              <a:rPr lang="en-US" sz="1400" b="1" dirty="0">
                <a:solidFill>
                  <a:prstClr val="black">
                    <a:hueOff val="0"/>
                    <a:satOff val="0"/>
                    <a:lumOff val="0"/>
                    <a:alphaOff val="0"/>
                  </a:prstClr>
                </a:solidFill>
                <a:latin typeface="Montserrat Medium"/>
              </a:rPr>
              <a:t>agreement </a:t>
            </a:r>
            <a:br>
              <a:rPr lang="en-US" sz="1400" b="1" dirty="0">
                <a:solidFill>
                  <a:prstClr val="black">
                    <a:hueOff val="0"/>
                    <a:satOff val="0"/>
                    <a:lumOff val="0"/>
                    <a:alphaOff val="0"/>
                  </a:prstClr>
                </a:solidFill>
                <a:latin typeface="Montserrat Medium"/>
              </a:rPr>
            </a:br>
            <a:r>
              <a:rPr lang="en-US" sz="1400" dirty="0">
                <a:solidFill>
                  <a:prstClr val="black">
                    <a:hueOff val="0"/>
                    <a:satOff val="0"/>
                    <a:lumOff val="0"/>
                    <a:alphaOff val="0"/>
                  </a:prstClr>
                </a:solidFill>
                <a:latin typeface="Montserrat Medium"/>
              </a:rPr>
              <a:t>with another program sponsor to </a:t>
            </a:r>
            <a:br>
              <a:rPr lang="en-US" sz="1400" dirty="0">
                <a:solidFill>
                  <a:prstClr val="black">
                    <a:hueOff val="0"/>
                    <a:satOff val="0"/>
                    <a:lumOff val="0"/>
                    <a:alphaOff val="0"/>
                  </a:prstClr>
                </a:solidFill>
                <a:latin typeface="Montserrat Medium"/>
              </a:rPr>
            </a:br>
            <a:r>
              <a:rPr lang="en-US" sz="1400" dirty="0">
                <a:solidFill>
                  <a:prstClr val="black">
                    <a:hueOff val="0"/>
                    <a:satOff val="0"/>
                    <a:lumOff val="0"/>
                    <a:alphaOff val="0"/>
                  </a:prstClr>
                </a:solidFill>
                <a:latin typeface="Montserrat Medium"/>
              </a:rPr>
              <a:t>ensure students can continue paid OJL (and RI if needed) after graduation​</a:t>
            </a:r>
          </a:p>
          <a:p>
            <a:endParaRPr lang="en-US"/>
          </a:p>
        </p:txBody>
      </p:sp>
      <p:sp>
        <p:nvSpPr>
          <p:cNvPr id="12" name="Rectangle 11" descr="Office Worker">
            <a:extLst>
              <a:ext uri="{FF2B5EF4-FFF2-40B4-BE49-F238E27FC236}">
                <a16:creationId xmlns:a16="http://schemas.microsoft.com/office/drawing/2014/main" id="{C2EE73E1-0073-2EB2-BA9A-C15F4D9FF710}"/>
              </a:ext>
            </a:extLst>
          </p:cNvPr>
          <p:cNvSpPr/>
          <p:nvPr/>
        </p:nvSpPr>
        <p:spPr>
          <a:xfrm>
            <a:off x="6784884" y="2538176"/>
            <a:ext cx="810000" cy="8100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933AC78-4BAA-9659-6AA1-B785FD5E6276}"/>
              </a:ext>
            </a:extLst>
          </p:cNvPr>
          <p:cNvSpPr/>
          <p:nvPr/>
        </p:nvSpPr>
        <p:spPr>
          <a:xfrm>
            <a:off x="6289884" y="3548904"/>
            <a:ext cx="1800000" cy="1980000"/>
          </a:xfrm>
          <a:custGeom>
            <a:avLst/>
            <a:gdLst>
              <a:gd name="connsiteX0" fmla="*/ 0 w 1800000"/>
              <a:gd name="connsiteY0" fmla="*/ 0 h 1980000"/>
              <a:gd name="connsiteX1" fmla="*/ 1800000 w 1800000"/>
              <a:gd name="connsiteY1" fmla="*/ 0 h 1980000"/>
              <a:gd name="connsiteX2" fmla="*/ 1800000 w 1800000"/>
              <a:gd name="connsiteY2" fmla="*/ 1980000 h 1980000"/>
              <a:gd name="connsiteX3" fmla="*/ 0 w 1800000"/>
              <a:gd name="connsiteY3" fmla="*/ 1980000 h 1980000"/>
              <a:gd name="connsiteX4" fmla="*/ 0 w 1800000"/>
              <a:gd name="connsiteY4" fmla="*/ 0 h 19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980000">
                <a:moveTo>
                  <a:pt x="0" y="0"/>
                </a:moveTo>
                <a:lnTo>
                  <a:pt x="1800000" y="0"/>
                </a:lnTo>
                <a:lnTo>
                  <a:pt x="1800000" y="1980000"/>
                </a:lnTo>
                <a:lnTo>
                  <a:pt x="0" y="198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622300">
              <a:spcBef>
                <a:spcPct val="0"/>
              </a:spcBef>
              <a:spcAft>
                <a:spcPct val="35000"/>
              </a:spcAf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Montserrat Medium"/>
              </a:rPr>
              <a:t>Provide apprentice with a </a:t>
            </a:r>
            <a:br>
              <a:rPr lang="en-US" sz="1400" dirty="0">
                <a:solidFill>
                  <a:prstClr val="black">
                    <a:hueOff val="0"/>
                    <a:satOff val="0"/>
                    <a:lumOff val="0"/>
                    <a:alphaOff val="0"/>
                  </a:prstClr>
                </a:solidFill>
                <a:latin typeface="Montserrat Medium"/>
              </a:rPr>
            </a:b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Montserrat Medium"/>
              </a:rPr>
              <a:t>clearly-outlined </a:t>
            </a:r>
            <a:r>
              <a:rPr kumimoji="0" lang="en-US" sz="1400" b="1" i="0" u="none" strike="noStrike" kern="1200" cap="none" spc="0" normalizeH="0" baseline="0" noProof="0" dirty="0">
                <a:ln>
                  <a:noFill/>
                </a:ln>
                <a:solidFill>
                  <a:prstClr val="black">
                    <a:hueOff val="0"/>
                    <a:satOff val="0"/>
                    <a:lumOff val="0"/>
                    <a:alphaOff val="0"/>
                  </a:prstClr>
                </a:solidFill>
                <a:effectLst/>
                <a:uLnTx/>
                <a:uFillTx/>
                <a:latin typeface="Montserrat Medium"/>
              </a:rPr>
              <a:t>career pathway</a:t>
            </a: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Montserrat Medium"/>
              </a:rPr>
              <a:t> beyond RA program completion for occupations that provide a family-supporting wage ​</a:t>
            </a:r>
          </a:p>
        </p:txBody>
      </p:sp>
      <p:sp>
        <p:nvSpPr>
          <p:cNvPr id="14" name="Rectangle 13" descr="Diploma Roll">
            <a:extLst>
              <a:ext uri="{FF2B5EF4-FFF2-40B4-BE49-F238E27FC236}">
                <a16:creationId xmlns:a16="http://schemas.microsoft.com/office/drawing/2014/main" id="{268EB68F-ACF6-AB82-5BFF-11AB672E9EB3}"/>
              </a:ext>
            </a:extLst>
          </p:cNvPr>
          <p:cNvSpPr/>
          <p:nvPr/>
        </p:nvSpPr>
        <p:spPr>
          <a:xfrm>
            <a:off x="9239555" y="2615341"/>
            <a:ext cx="810000" cy="81000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 Placeholder 26">
            <a:extLst>
              <a:ext uri="{FF2B5EF4-FFF2-40B4-BE49-F238E27FC236}">
                <a16:creationId xmlns:a16="http://schemas.microsoft.com/office/drawing/2014/main" id="{3B4E9164-AC0D-5C62-00D3-8FDBB90FE593}"/>
              </a:ext>
            </a:extLst>
          </p:cNvPr>
          <p:cNvSpPr>
            <a:spLocks noGrp="1"/>
          </p:cNvSpPr>
          <p:nvPr>
            <p:ph type="body" sz="quarter" idx="23"/>
          </p:nvPr>
        </p:nvSpPr>
        <p:spPr>
          <a:xfrm>
            <a:off x="8860679" y="3531258"/>
            <a:ext cx="1575670" cy="2449447"/>
          </a:xfrm>
        </p:spPr>
        <p:txBody>
          <a:bodyPr vert="horz" lIns="91440" tIns="45720" rIns="91440" bIns="45720" rtlCol="0" anchor="t">
            <a:normAutofit/>
          </a:bodyPr>
          <a:lstStyle/>
          <a:p>
            <a:pPr defTabSz="622300">
              <a:lnSpc>
                <a:spcPct val="100000"/>
              </a:lnSpc>
              <a:spcBef>
                <a:spcPct val="0"/>
              </a:spcBef>
              <a:spcAft>
                <a:spcPct val="35000"/>
              </a:spcAft>
            </a:pPr>
            <a:r>
              <a:rPr lang="en-US" sz="1400" dirty="0">
                <a:solidFill>
                  <a:prstClr val="black">
                    <a:hueOff val="0"/>
                    <a:satOff val="0"/>
                    <a:lumOff val="0"/>
                    <a:alphaOff val="0"/>
                  </a:prstClr>
                </a:solidFill>
                <a:latin typeface="Montserrat Medium"/>
              </a:rPr>
              <a:t>Embed, or prepares student to </a:t>
            </a:r>
            <a:br>
              <a:rPr lang="en-US" sz="1400" dirty="0">
                <a:solidFill>
                  <a:prstClr val="black">
                    <a:hueOff val="0"/>
                    <a:satOff val="0"/>
                    <a:lumOff val="0"/>
                    <a:alphaOff val="0"/>
                  </a:prstClr>
                </a:solidFill>
                <a:latin typeface="Montserrat Medium"/>
              </a:rPr>
            </a:br>
            <a:r>
              <a:rPr lang="en-US" sz="1400" b="1" dirty="0">
                <a:solidFill>
                  <a:prstClr val="black">
                    <a:hueOff val="0"/>
                    <a:satOff val="0"/>
                    <a:lumOff val="0"/>
                    <a:alphaOff val="0"/>
                  </a:prstClr>
                </a:solidFill>
                <a:latin typeface="Montserrat Medium"/>
              </a:rPr>
              <a:t>test out for, industry-recognized certifications</a:t>
            </a:r>
            <a:r>
              <a:rPr lang="en-US" sz="1400" dirty="0">
                <a:solidFill>
                  <a:prstClr val="black">
                    <a:hueOff val="0"/>
                    <a:satOff val="0"/>
                    <a:lumOff val="0"/>
                    <a:alphaOff val="0"/>
                  </a:prstClr>
                </a:solidFill>
                <a:latin typeface="Montserrat Medium"/>
              </a:rPr>
              <a:t> or credentials​</a:t>
            </a:r>
          </a:p>
        </p:txBody>
      </p:sp>
      <p:sp>
        <p:nvSpPr>
          <p:cNvPr id="4" name="Slide Number Placeholder 5">
            <a:extLst>
              <a:ext uri="{FF2B5EF4-FFF2-40B4-BE49-F238E27FC236}">
                <a16:creationId xmlns:a16="http://schemas.microsoft.com/office/drawing/2014/main" id="{7209120F-5AE7-0BDD-ABF4-41C221DC7F27}"/>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412292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10" dur="500"/>
                                        <p:tgtEl>
                                          <p:spTgt spid="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18" dur="500"/>
                                        <p:tgtEl>
                                          <p:spTgt spid="2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34"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build="p"/>
      <p:bldP spid="10" grpId="0" animBg="1"/>
      <p:bldP spid="26" grpId="0" build="p"/>
      <p:bldP spid="12" grpId="0" animBg="1"/>
      <p:bldP spid="13" grpId="0"/>
      <p:bldP spid="14" grpId="0" animBg="1"/>
      <p:bldP spid="2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933450" y="420688"/>
            <a:ext cx="11258550" cy="1325562"/>
          </a:xfrm>
        </p:spPr>
        <p:txBody>
          <a:bodyPr>
            <a:normAutofit/>
          </a:bodyPr>
          <a:lstStyle/>
          <a:p>
            <a:r>
              <a:rPr lang="en-US" dirty="0">
                <a:solidFill>
                  <a:schemeClr val="bg1"/>
                </a:solidFill>
                <a:latin typeface="Montserrat"/>
              </a:rPr>
              <a:t>Apprenticeship for Youth</a:t>
            </a:r>
          </a:p>
        </p:txBody>
      </p:sp>
      <p:pic>
        <p:nvPicPr>
          <p:cNvPr id="9" name="Picture 8" descr="Total Youth Apprentices (16-24) Served: &#10;2020 - 286,000&#10;2021 - 307,000&#10;2022 - 328,000&#10;2023 - 353,000">
            <a:extLst>
              <a:ext uri="{FF2B5EF4-FFF2-40B4-BE49-F238E27FC236}">
                <a16:creationId xmlns:a16="http://schemas.microsoft.com/office/drawing/2014/main" id="{EC0B4BD5-95B7-EA9E-78A4-2D96363ADA65}"/>
              </a:ext>
            </a:extLst>
          </p:cNvPr>
          <p:cNvPicPr>
            <a:picLocks noChangeAspect="1"/>
          </p:cNvPicPr>
          <p:nvPr/>
        </p:nvPicPr>
        <p:blipFill>
          <a:blip r:embed="rId3"/>
          <a:stretch>
            <a:fillRect/>
          </a:stretch>
        </p:blipFill>
        <p:spPr>
          <a:xfrm>
            <a:off x="933450" y="1738585"/>
            <a:ext cx="7249537" cy="40772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In 2023, there were 353,177 Youth Apprentices Served">
            <a:extLst>
              <a:ext uri="{FF2B5EF4-FFF2-40B4-BE49-F238E27FC236}">
                <a16:creationId xmlns:a16="http://schemas.microsoft.com/office/drawing/2014/main" id="{7858F536-FFA4-3A6A-A8FD-74D537FD788A}"/>
              </a:ext>
            </a:extLst>
          </p:cNvPr>
          <p:cNvPicPr>
            <a:picLocks noChangeAspect="1"/>
          </p:cNvPicPr>
          <p:nvPr/>
        </p:nvPicPr>
        <p:blipFill>
          <a:blip r:embed="rId4"/>
          <a:stretch>
            <a:fillRect/>
          </a:stretch>
        </p:blipFill>
        <p:spPr>
          <a:xfrm>
            <a:off x="8483976" y="2819824"/>
            <a:ext cx="2676899" cy="1914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DF028139-B5A1-A836-1AC0-091837FD2DAF}"/>
              </a:ext>
            </a:extLst>
          </p:cNvPr>
          <p:cNvSpPr>
            <a:spLocks noGrp="1"/>
          </p:cNvSpPr>
          <p:nvPr>
            <p:ph idx="1"/>
          </p:nvPr>
        </p:nvSpPr>
        <p:spPr>
          <a:xfrm>
            <a:off x="4184074" y="6123222"/>
            <a:ext cx="4137890" cy="365125"/>
          </a:xfrm>
        </p:spPr>
        <p:txBody>
          <a:bodyPr>
            <a:normAutofit fontScale="77500" lnSpcReduction="20000"/>
          </a:bodyPr>
          <a:lstStyle/>
          <a:p>
            <a:pPr marL="0" indent="0">
              <a:buNone/>
            </a:pPr>
            <a:r>
              <a:rPr lang="en-US" sz="1800"/>
              <a:t>Source:  </a:t>
            </a:r>
            <a:r>
              <a:rPr lang="en-US" sz="1800">
                <a:hlinkClick r:id="rId5" tooltip="http://www.apprenticeship.gov/"/>
              </a:rPr>
              <a:t>https://www.apprenticeship.gov/ </a:t>
            </a:r>
            <a:endParaRPr lang="en-US" sz="1800"/>
          </a:p>
          <a:p>
            <a:pPr marL="0" indent="0">
              <a:buNone/>
            </a:pPr>
            <a:endParaRPr lang="en-US"/>
          </a:p>
        </p:txBody>
      </p:sp>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965298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a:xfrm>
            <a:off x="816603" y="531032"/>
            <a:ext cx="10515600" cy="1325563"/>
          </a:xfrm>
        </p:spPr>
        <p:txBody>
          <a:bodyPr>
            <a:normAutofit/>
          </a:bodyPr>
          <a:lstStyle/>
          <a:p>
            <a:r>
              <a:rPr lang="en-US" b="1" i="1" dirty="0"/>
              <a:t>High-School </a:t>
            </a:r>
            <a:r>
              <a:rPr lang="en-US" dirty="0"/>
              <a:t>Aligned </a:t>
            </a:r>
            <a:br>
              <a:rPr lang="en-US" dirty="0"/>
            </a:br>
            <a:r>
              <a:rPr lang="en-US" dirty="0"/>
              <a:t>Apprenticeship Programs</a:t>
            </a:r>
          </a:p>
        </p:txBody>
      </p:sp>
      <p:sp>
        <p:nvSpPr>
          <p:cNvPr id="30" name="Content Placeholder 29">
            <a:extLst>
              <a:ext uri="{FF2B5EF4-FFF2-40B4-BE49-F238E27FC236}">
                <a16:creationId xmlns:a16="http://schemas.microsoft.com/office/drawing/2014/main" id="{D105DE03-23EE-333B-A80D-C16272BAA870}"/>
              </a:ext>
            </a:extLst>
          </p:cNvPr>
          <p:cNvSpPr>
            <a:spLocks noGrp="1"/>
          </p:cNvSpPr>
          <p:nvPr>
            <p:ph sz="half" idx="1"/>
          </p:nvPr>
        </p:nvSpPr>
        <p:spPr>
          <a:xfrm>
            <a:off x="2012982" y="1976284"/>
            <a:ext cx="2751119" cy="1634631"/>
          </a:xfrm>
        </p:spPr>
        <p:txBody>
          <a:bodyPr vert="horz" lIns="91440" tIns="45720" rIns="91440" bIns="45720" rtlCol="0" anchor="t">
            <a:normAutofit lnSpcReduction="10000"/>
          </a:bodyPr>
          <a:lstStyle/>
          <a:p>
            <a:pPr marL="0" indent="0">
              <a:buNone/>
            </a:pPr>
            <a:r>
              <a:rPr lang="en-US" sz="1700" dirty="0">
                <a:solidFill>
                  <a:schemeClr val="tx1"/>
                </a:solidFill>
                <a:latin typeface="Montserrat Medium"/>
              </a:rPr>
              <a:t>Juniors or seniors are eligible to apply for </a:t>
            </a:r>
            <a:r>
              <a:rPr lang="en-US" sz="1700" b="1" dirty="0">
                <a:solidFill>
                  <a:schemeClr val="tx1"/>
                </a:solidFill>
                <a:latin typeface="Montserrat Medium"/>
              </a:rPr>
              <a:t>paid on-the-job training experience</a:t>
            </a:r>
            <a:r>
              <a:rPr lang="en-US" sz="1700" dirty="0">
                <a:solidFill>
                  <a:schemeClr val="tx1"/>
                </a:solidFill>
                <a:latin typeface="Montserrat Medium"/>
              </a:rPr>
              <a:t> with an employer </a:t>
            </a:r>
            <a:r>
              <a:rPr lang="en-US" sz="1700" b="1" dirty="0">
                <a:solidFill>
                  <a:schemeClr val="tx1"/>
                </a:solidFill>
                <a:latin typeface="Montserrat Medium"/>
              </a:rPr>
              <a:t>while receiving RI at school.</a:t>
            </a:r>
          </a:p>
          <a:p>
            <a:endParaRPr lang="en-US" sz="3200" dirty="0">
              <a:solidFill>
                <a:schemeClr val="tx1"/>
              </a:solidFill>
            </a:endParaRPr>
          </a:p>
        </p:txBody>
      </p:sp>
      <p:sp>
        <p:nvSpPr>
          <p:cNvPr id="31" name="Content Placeholder 30">
            <a:extLst>
              <a:ext uri="{FF2B5EF4-FFF2-40B4-BE49-F238E27FC236}">
                <a16:creationId xmlns:a16="http://schemas.microsoft.com/office/drawing/2014/main" id="{343E0A8D-1DCA-68FD-2228-1CC7A0A036DA}"/>
              </a:ext>
            </a:extLst>
          </p:cNvPr>
          <p:cNvSpPr>
            <a:spLocks noGrp="1"/>
          </p:cNvSpPr>
          <p:nvPr>
            <p:ph sz="half" idx="2"/>
          </p:nvPr>
        </p:nvSpPr>
        <p:spPr>
          <a:xfrm>
            <a:off x="5943966" y="2035714"/>
            <a:ext cx="2424953" cy="1145505"/>
          </a:xfrm>
        </p:spPr>
        <p:txBody>
          <a:bodyPr vert="horz" lIns="91440" tIns="45720" rIns="91440" bIns="45720" rtlCol="0" anchor="t">
            <a:noAutofit/>
          </a:bodyPr>
          <a:lstStyle/>
          <a:p>
            <a:pPr marL="0" lvl="0" indent="0" defTabSz="533400">
              <a:lnSpc>
                <a:spcPct val="100000"/>
              </a:lnSpc>
              <a:spcBef>
                <a:spcPct val="0"/>
              </a:spcBef>
              <a:spcAft>
                <a:spcPct val="35000"/>
              </a:spcAft>
              <a:buNone/>
            </a:pPr>
            <a:r>
              <a:rPr lang="en-US" sz="1700" dirty="0">
                <a:solidFill>
                  <a:schemeClr val="tx1"/>
                </a:solidFill>
                <a:latin typeface="Montserrat Medium"/>
              </a:rPr>
              <a:t>Embeds industry recognized  </a:t>
            </a:r>
            <a:r>
              <a:rPr lang="en-US" sz="1700" b="1" dirty="0">
                <a:solidFill>
                  <a:schemeClr val="tx1"/>
                </a:solidFill>
                <a:latin typeface="Montserrat Medium"/>
              </a:rPr>
              <a:t>credentials</a:t>
            </a:r>
            <a:r>
              <a:rPr lang="en-US" sz="1700" dirty="0">
                <a:solidFill>
                  <a:schemeClr val="tx1"/>
                </a:solidFill>
                <a:latin typeface="Montserrat Medium"/>
              </a:rPr>
              <a:t> into </a:t>
            </a:r>
            <a:br>
              <a:rPr lang="en-US" sz="1700" dirty="0">
                <a:solidFill>
                  <a:schemeClr val="tx1"/>
                </a:solidFill>
                <a:latin typeface="Montserrat Medium" pitchFamily="2" charset="0"/>
              </a:rPr>
            </a:br>
            <a:r>
              <a:rPr lang="en-US" sz="1700" dirty="0">
                <a:solidFill>
                  <a:schemeClr val="tx1"/>
                </a:solidFill>
                <a:latin typeface="Montserrat Medium"/>
              </a:rPr>
              <a:t>RI curriculum.</a:t>
            </a:r>
          </a:p>
        </p:txBody>
      </p:sp>
      <p:sp>
        <p:nvSpPr>
          <p:cNvPr id="32" name="Text Placeholder 31">
            <a:extLst>
              <a:ext uri="{FF2B5EF4-FFF2-40B4-BE49-F238E27FC236}">
                <a16:creationId xmlns:a16="http://schemas.microsoft.com/office/drawing/2014/main" id="{1BA4DB00-AE99-A259-90C0-4EA3E8DF27D1}"/>
              </a:ext>
            </a:extLst>
          </p:cNvPr>
          <p:cNvSpPr>
            <a:spLocks noGrp="1"/>
          </p:cNvSpPr>
          <p:nvPr>
            <p:ph type="body" sz="quarter" idx="13"/>
          </p:nvPr>
        </p:nvSpPr>
        <p:spPr>
          <a:xfrm>
            <a:off x="2012982" y="4007425"/>
            <a:ext cx="2860185" cy="2121547"/>
          </a:xfrm>
        </p:spPr>
        <p:txBody>
          <a:bodyPr vert="horz" lIns="91440" tIns="45720" rIns="91440" bIns="45720" rtlCol="0" anchor="t">
            <a:normAutofit fontScale="92500" lnSpcReduction="10000"/>
          </a:bodyPr>
          <a:lstStyle/>
          <a:p>
            <a:pPr marL="0" lvl="0" indent="0" defTabSz="533400">
              <a:lnSpc>
                <a:spcPct val="100000"/>
              </a:lnSpc>
              <a:spcBef>
                <a:spcPct val="0"/>
              </a:spcBef>
              <a:spcAft>
                <a:spcPct val="35000"/>
              </a:spcAft>
              <a:buNone/>
            </a:pPr>
            <a:r>
              <a:rPr lang="en-US" sz="1800" dirty="0">
                <a:solidFill>
                  <a:prstClr val="black">
                    <a:hueOff val="0"/>
                    <a:satOff val="0"/>
                    <a:lumOff val="0"/>
                    <a:alphaOff val="0"/>
                  </a:prstClr>
                </a:solidFill>
                <a:latin typeface="Montserrat Medium"/>
              </a:rPr>
              <a:t>RI counts toward </a:t>
            </a:r>
            <a:r>
              <a:rPr lang="en-US" sz="1800" b="1" dirty="0">
                <a:solidFill>
                  <a:prstClr val="black">
                    <a:hueOff val="0"/>
                    <a:satOff val="0"/>
                    <a:lumOff val="0"/>
                    <a:alphaOff val="0"/>
                  </a:prstClr>
                </a:solidFill>
                <a:latin typeface="Montserrat Medium"/>
              </a:rPr>
              <a:t>high school graduation requirements </a:t>
            </a:r>
            <a:r>
              <a:rPr lang="en-US" sz="1800" dirty="0">
                <a:solidFill>
                  <a:prstClr val="black">
                    <a:hueOff val="0"/>
                    <a:satOff val="0"/>
                    <a:lumOff val="0"/>
                    <a:alphaOff val="0"/>
                  </a:prstClr>
                </a:solidFill>
                <a:latin typeface="Montserrat Medium"/>
              </a:rPr>
              <a:t>and potentially college credits, creating a seamless transition from secondary to post-secondary education.</a:t>
            </a:r>
          </a:p>
          <a:p>
            <a:endParaRPr lang="en-US" sz="3200"/>
          </a:p>
        </p:txBody>
      </p:sp>
      <p:sp>
        <p:nvSpPr>
          <p:cNvPr id="33" name="Text Placeholder 32">
            <a:extLst>
              <a:ext uri="{FF2B5EF4-FFF2-40B4-BE49-F238E27FC236}">
                <a16:creationId xmlns:a16="http://schemas.microsoft.com/office/drawing/2014/main" id="{DBAC581B-0A52-7213-D6E7-D26E9E5E38FA}"/>
              </a:ext>
            </a:extLst>
          </p:cNvPr>
          <p:cNvSpPr>
            <a:spLocks noGrp="1"/>
          </p:cNvSpPr>
          <p:nvPr>
            <p:ph type="body" sz="quarter" idx="14"/>
          </p:nvPr>
        </p:nvSpPr>
        <p:spPr>
          <a:xfrm>
            <a:off x="5962652" y="4069659"/>
            <a:ext cx="2422522" cy="1863494"/>
          </a:xfrm>
        </p:spPr>
        <p:txBody>
          <a:bodyPr vert="horz" lIns="91440" tIns="45720" rIns="91440" bIns="45720" rtlCol="0" anchor="t">
            <a:normAutofit/>
          </a:bodyPr>
          <a:lstStyle/>
          <a:p>
            <a:pPr marL="0" lvl="0" indent="0" defTabSz="533400">
              <a:lnSpc>
                <a:spcPct val="100000"/>
              </a:lnSpc>
              <a:spcBef>
                <a:spcPct val="0"/>
              </a:spcBef>
              <a:spcAft>
                <a:spcPct val="35000"/>
              </a:spcAft>
              <a:buNone/>
            </a:pPr>
            <a:r>
              <a:rPr lang="en-US" sz="1700" dirty="0">
                <a:solidFill>
                  <a:schemeClr val="tx1"/>
                </a:solidFill>
                <a:latin typeface="Montserrat Medium"/>
              </a:rPr>
              <a:t>Often acts as </a:t>
            </a:r>
            <a:r>
              <a:rPr lang="en-US" sz="1700" b="1" dirty="0">
                <a:solidFill>
                  <a:schemeClr val="tx1"/>
                </a:solidFill>
                <a:latin typeface="Montserrat Medium"/>
              </a:rPr>
              <a:t>pre-apprenticeship</a:t>
            </a:r>
            <a:r>
              <a:rPr lang="en-US" sz="1700" dirty="0">
                <a:solidFill>
                  <a:schemeClr val="tx1"/>
                </a:solidFill>
                <a:latin typeface="Montserrat Medium"/>
              </a:rPr>
              <a:t> programs that provide a pathway to a full RA program. </a:t>
            </a:r>
          </a:p>
          <a:p>
            <a:pPr marL="0" indent="0">
              <a:buNone/>
            </a:pPr>
            <a:endParaRPr lang="en-US" sz="1700" dirty="0">
              <a:solidFill>
                <a:schemeClr val="tx1"/>
              </a:solidFill>
            </a:endParaRPr>
          </a:p>
        </p:txBody>
      </p:sp>
      <p:grpSp>
        <p:nvGrpSpPr>
          <p:cNvPr id="2" name="Group 1">
            <a:extLst>
              <a:ext uri="{FF2B5EF4-FFF2-40B4-BE49-F238E27FC236}">
                <a16:creationId xmlns:a16="http://schemas.microsoft.com/office/drawing/2014/main" id="{23BDD252-EB9D-6740-D8B8-ED8F4F938E20}"/>
              </a:ext>
              <a:ext uri="{C183D7F6-B498-43B3-948B-1728B52AA6E4}">
                <adec:decorative xmlns:adec="http://schemas.microsoft.com/office/drawing/2017/decorative" val="1"/>
              </a:ext>
            </a:extLst>
          </p:cNvPr>
          <p:cNvGrpSpPr/>
          <p:nvPr/>
        </p:nvGrpSpPr>
        <p:grpSpPr>
          <a:xfrm>
            <a:off x="910176" y="2127245"/>
            <a:ext cx="4948787" cy="3258171"/>
            <a:chOff x="918015" y="2162641"/>
            <a:chExt cx="4948787" cy="3258171"/>
          </a:xfrm>
        </p:grpSpPr>
        <p:sp>
          <p:nvSpPr>
            <p:cNvPr id="6" name="Oval 5">
              <a:extLst>
                <a:ext uri="{FF2B5EF4-FFF2-40B4-BE49-F238E27FC236}">
                  <a16:creationId xmlns:a16="http://schemas.microsoft.com/office/drawing/2014/main" id="{246BE8B8-672F-1D0F-9847-1F6837D038BE}"/>
                </a:ext>
              </a:extLst>
            </p:cNvPr>
            <p:cNvSpPr/>
            <p:nvPr/>
          </p:nvSpPr>
          <p:spPr>
            <a:xfrm>
              <a:off x="918015" y="2207871"/>
              <a:ext cx="989285" cy="989285"/>
            </a:xfrm>
            <a:prstGeom prst="ellipse">
              <a:avLst/>
            </a:prstGeom>
            <a:solidFill>
              <a:srgbClr val="00206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Rectangle 6" descr="Graduation Cap">
              <a:extLst>
                <a:ext uri="{FF2B5EF4-FFF2-40B4-BE49-F238E27FC236}">
                  <a16:creationId xmlns:a16="http://schemas.microsoft.com/office/drawing/2014/main" id="{741D52B9-7140-6B45-0401-910BD16517DA}"/>
                </a:ext>
              </a:extLst>
            </p:cNvPr>
            <p:cNvSpPr/>
            <p:nvPr/>
          </p:nvSpPr>
          <p:spPr>
            <a:xfrm>
              <a:off x="1151581" y="2395734"/>
              <a:ext cx="573785" cy="57378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934D717D-CBA4-0020-5370-BCE5CB883CD3}"/>
                </a:ext>
              </a:extLst>
            </p:cNvPr>
            <p:cNvSpPr/>
            <p:nvPr/>
          </p:nvSpPr>
          <p:spPr>
            <a:xfrm>
              <a:off x="4852482" y="2162641"/>
              <a:ext cx="989285" cy="989285"/>
            </a:xfrm>
            <a:prstGeom prst="ellipse">
              <a:avLst/>
            </a:prstGeom>
            <a:solidFill>
              <a:srgbClr val="00206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Rectangle 9" descr="Diploma Roll">
              <a:extLst>
                <a:ext uri="{FF2B5EF4-FFF2-40B4-BE49-F238E27FC236}">
                  <a16:creationId xmlns:a16="http://schemas.microsoft.com/office/drawing/2014/main" id="{3034731D-79C3-A3D8-F81C-17860FEA16F7}"/>
                </a:ext>
              </a:extLst>
            </p:cNvPr>
            <p:cNvSpPr/>
            <p:nvPr/>
          </p:nvSpPr>
          <p:spPr>
            <a:xfrm>
              <a:off x="5060232" y="2370391"/>
              <a:ext cx="573785" cy="57378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86C0A41E-5004-FC59-A079-D50812D82472}"/>
                </a:ext>
              </a:extLst>
            </p:cNvPr>
            <p:cNvSpPr/>
            <p:nvPr/>
          </p:nvSpPr>
          <p:spPr>
            <a:xfrm>
              <a:off x="981436" y="4431527"/>
              <a:ext cx="989285" cy="989285"/>
            </a:xfrm>
            <a:prstGeom prst="ellipse">
              <a:avLst/>
            </a:prstGeom>
            <a:solidFill>
              <a:srgbClr val="002060"/>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Rectangle 12" descr="Classroom">
              <a:extLst>
                <a:ext uri="{FF2B5EF4-FFF2-40B4-BE49-F238E27FC236}">
                  <a16:creationId xmlns:a16="http://schemas.microsoft.com/office/drawing/2014/main" id="{E875867B-F646-FC26-AEF8-3943C0BD9001}"/>
                </a:ext>
              </a:extLst>
            </p:cNvPr>
            <p:cNvSpPr/>
            <p:nvPr/>
          </p:nvSpPr>
          <p:spPr>
            <a:xfrm>
              <a:off x="1189186" y="4639277"/>
              <a:ext cx="573785" cy="57378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7CA71DA-5454-250B-3995-B9AE72DC8B60}"/>
                </a:ext>
              </a:extLst>
            </p:cNvPr>
            <p:cNvSpPr/>
            <p:nvPr/>
          </p:nvSpPr>
          <p:spPr>
            <a:xfrm>
              <a:off x="2129483" y="4431527"/>
              <a:ext cx="2331888" cy="989285"/>
            </a:xfrm>
            <a:custGeom>
              <a:avLst/>
              <a:gdLst>
                <a:gd name="connsiteX0" fmla="*/ 0 w 2331888"/>
                <a:gd name="connsiteY0" fmla="*/ 0 h 989285"/>
                <a:gd name="connsiteX1" fmla="*/ 2331888 w 2331888"/>
                <a:gd name="connsiteY1" fmla="*/ 0 h 989285"/>
                <a:gd name="connsiteX2" fmla="*/ 2331888 w 2331888"/>
                <a:gd name="connsiteY2" fmla="*/ 989285 h 989285"/>
                <a:gd name="connsiteX3" fmla="*/ 0 w 2331888"/>
                <a:gd name="connsiteY3" fmla="*/ 989285 h 989285"/>
                <a:gd name="connsiteX4" fmla="*/ 0 w 2331888"/>
                <a:gd name="connsiteY4" fmla="*/ 0 h 989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888" h="989285">
                  <a:moveTo>
                    <a:pt x="0" y="0"/>
                  </a:moveTo>
                  <a:lnTo>
                    <a:pt x="2331888" y="0"/>
                  </a:lnTo>
                  <a:lnTo>
                    <a:pt x="2331888" y="989285"/>
                  </a:lnTo>
                  <a:lnTo>
                    <a:pt x="0" y="9892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533400" rtl="0" eaLnBrk="1" fontAlgn="auto" latinLnBrk="0" hangingPunct="1">
                <a:lnSpc>
                  <a:spcPct val="10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black">
                    <a:hueOff val="0"/>
                    <a:satOff val="0"/>
                    <a:lumOff val="0"/>
                    <a:alphaOff val="0"/>
                  </a:prstClr>
                </a:solidFill>
                <a:effectLst/>
                <a:uLnTx/>
                <a:uFillTx/>
                <a:latin typeface="Montserrat Medium" pitchFamily="2" charset="0"/>
                <a:ea typeface="+mn-ea"/>
                <a:cs typeface="+mn-cs"/>
              </a:endParaRPr>
            </a:p>
          </p:txBody>
        </p:sp>
        <p:sp>
          <p:nvSpPr>
            <p:cNvPr id="15" name="Oval 14">
              <a:extLst>
                <a:ext uri="{FF2B5EF4-FFF2-40B4-BE49-F238E27FC236}">
                  <a16:creationId xmlns:a16="http://schemas.microsoft.com/office/drawing/2014/main" id="{33753F9F-03E0-A04D-E311-C26C87AC152C}"/>
                </a:ext>
              </a:extLst>
            </p:cNvPr>
            <p:cNvSpPr/>
            <p:nvPr/>
          </p:nvSpPr>
          <p:spPr>
            <a:xfrm>
              <a:off x="4877517" y="4382367"/>
              <a:ext cx="989285" cy="989285"/>
            </a:xfrm>
            <a:prstGeom prst="ellipse">
              <a:avLst/>
            </a:prstGeom>
            <a:solidFill>
              <a:srgbClr val="00206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6" name="Rectangle 15" descr="Briefcase">
              <a:extLst>
                <a:ext uri="{FF2B5EF4-FFF2-40B4-BE49-F238E27FC236}">
                  <a16:creationId xmlns:a16="http://schemas.microsoft.com/office/drawing/2014/main" id="{07C34AE7-7D85-519C-32D0-A852E87B761F}"/>
                </a:ext>
              </a:extLst>
            </p:cNvPr>
            <p:cNvSpPr/>
            <p:nvPr/>
          </p:nvSpPr>
          <p:spPr>
            <a:xfrm>
              <a:off x="5085267" y="4590117"/>
              <a:ext cx="573785" cy="573785"/>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2" name="Picture 4" descr="High-school apprenticeship programs ...">
            <a:extLst>
              <a:ext uri="{FF2B5EF4-FFF2-40B4-BE49-F238E27FC236}">
                <a16:creationId xmlns:a16="http://schemas.microsoft.com/office/drawing/2014/main" id="{C0C9A338-AF08-3D80-9C84-1D7F485ECB8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942" t="-3397" b="-20339"/>
          <a:stretch/>
        </p:blipFill>
        <p:spPr bwMode="auto">
          <a:xfrm>
            <a:off x="8385174" y="2446565"/>
            <a:ext cx="3714463" cy="36824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Slide Number Placeholder 5">
            <a:extLst>
              <a:ext uri="{FF2B5EF4-FFF2-40B4-BE49-F238E27FC236}">
                <a16:creationId xmlns:a16="http://schemas.microsoft.com/office/drawing/2014/main" id="{A3414C6F-6456-8290-4F53-1D636D371649}"/>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133519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a:xfrm>
            <a:off x="816603" y="531032"/>
            <a:ext cx="10515600" cy="1325563"/>
          </a:xfrm>
        </p:spPr>
        <p:txBody>
          <a:bodyPr>
            <a:normAutofit/>
          </a:bodyPr>
          <a:lstStyle/>
          <a:p>
            <a:r>
              <a:rPr lang="en-US" b="1" i="1" dirty="0"/>
              <a:t>College-Aligned</a:t>
            </a:r>
            <a:r>
              <a:rPr lang="en-US" dirty="0"/>
              <a:t> Youth Apprenticeship Programs</a:t>
            </a:r>
          </a:p>
        </p:txBody>
      </p:sp>
      <p:sp>
        <p:nvSpPr>
          <p:cNvPr id="30" name="Content Placeholder 29">
            <a:extLst>
              <a:ext uri="{FF2B5EF4-FFF2-40B4-BE49-F238E27FC236}">
                <a16:creationId xmlns:a16="http://schemas.microsoft.com/office/drawing/2014/main" id="{D105DE03-23EE-333B-A80D-C16272BAA870}"/>
              </a:ext>
            </a:extLst>
          </p:cNvPr>
          <p:cNvSpPr>
            <a:spLocks noGrp="1"/>
          </p:cNvSpPr>
          <p:nvPr>
            <p:ph sz="half" idx="1"/>
          </p:nvPr>
        </p:nvSpPr>
        <p:spPr>
          <a:xfrm>
            <a:off x="1972180" y="2143386"/>
            <a:ext cx="2776579" cy="1111870"/>
          </a:xfrm>
        </p:spPr>
        <p:txBody>
          <a:bodyPr vert="horz" lIns="91440" tIns="45720" rIns="91440" bIns="45720" rtlCol="0" anchor="t">
            <a:noAutofit/>
          </a:bodyPr>
          <a:lstStyle/>
          <a:p>
            <a:pPr marL="0" indent="0">
              <a:buNone/>
            </a:pPr>
            <a:r>
              <a:rPr lang="en-US" sz="1700" dirty="0">
                <a:solidFill>
                  <a:schemeClr val="tx1"/>
                </a:solidFill>
                <a:latin typeface="Montserrat Medium"/>
              </a:rPr>
              <a:t>Available at vocational, community, and four-year colleges and generally for </a:t>
            </a:r>
            <a:r>
              <a:rPr lang="en-US" sz="1700" b="1" dirty="0">
                <a:solidFill>
                  <a:schemeClr val="tx1"/>
                </a:solidFill>
                <a:latin typeface="Montserrat Medium"/>
              </a:rPr>
              <a:t>18-24 year olds.</a:t>
            </a:r>
          </a:p>
          <a:p>
            <a:endParaRPr lang="en-US" sz="1700">
              <a:solidFill>
                <a:schemeClr val="tx1"/>
              </a:solidFill>
            </a:endParaRPr>
          </a:p>
        </p:txBody>
      </p:sp>
      <p:sp>
        <p:nvSpPr>
          <p:cNvPr id="32" name="Text Placeholder 31">
            <a:extLst>
              <a:ext uri="{FF2B5EF4-FFF2-40B4-BE49-F238E27FC236}">
                <a16:creationId xmlns:a16="http://schemas.microsoft.com/office/drawing/2014/main" id="{1BA4DB00-AE99-A259-90C0-4EA3E8DF27D1}"/>
              </a:ext>
            </a:extLst>
          </p:cNvPr>
          <p:cNvSpPr>
            <a:spLocks noGrp="1"/>
          </p:cNvSpPr>
          <p:nvPr>
            <p:ph type="body" sz="quarter" idx="13"/>
          </p:nvPr>
        </p:nvSpPr>
        <p:spPr>
          <a:xfrm>
            <a:off x="2009115" y="4235096"/>
            <a:ext cx="2860185" cy="1532619"/>
          </a:xfrm>
        </p:spPr>
        <p:txBody>
          <a:bodyPr vert="horz" lIns="91440" tIns="45720" rIns="91440" bIns="45720" rtlCol="0" anchor="t">
            <a:normAutofit/>
          </a:bodyPr>
          <a:lstStyle/>
          <a:p>
            <a:pPr marL="0" lvl="0" indent="0" defTabSz="533400">
              <a:lnSpc>
                <a:spcPct val="100000"/>
              </a:lnSpc>
              <a:spcBef>
                <a:spcPct val="0"/>
              </a:spcBef>
              <a:spcAft>
                <a:spcPct val="35000"/>
              </a:spcAft>
              <a:buNone/>
            </a:pPr>
            <a:r>
              <a:rPr lang="en-US" sz="1700" dirty="0">
                <a:solidFill>
                  <a:schemeClr val="tx1"/>
                </a:solidFill>
                <a:latin typeface="Montserrat Medium"/>
              </a:rPr>
              <a:t>RI counts towards </a:t>
            </a:r>
            <a:r>
              <a:rPr lang="en-US" sz="1700" b="1" dirty="0">
                <a:solidFill>
                  <a:schemeClr val="tx1"/>
                </a:solidFill>
                <a:latin typeface="Montserrat Medium"/>
              </a:rPr>
              <a:t>college credits,</a:t>
            </a:r>
            <a:r>
              <a:rPr lang="en-US" sz="1700" dirty="0">
                <a:solidFill>
                  <a:schemeClr val="tx1"/>
                </a:solidFill>
                <a:latin typeface="Montserrat Medium"/>
              </a:rPr>
              <a:t> enabling student to graduate.</a:t>
            </a:r>
          </a:p>
          <a:p>
            <a:endParaRPr lang="en-US" sz="1700" dirty="0">
              <a:solidFill>
                <a:schemeClr val="tx1"/>
              </a:solidFill>
            </a:endParaRPr>
          </a:p>
        </p:txBody>
      </p:sp>
      <p:sp>
        <p:nvSpPr>
          <p:cNvPr id="31" name="Content Placeholder 30">
            <a:extLst>
              <a:ext uri="{FF2B5EF4-FFF2-40B4-BE49-F238E27FC236}">
                <a16:creationId xmlns:a16="http://schemas.microsoft.com/office/drawing/2014/main" id="{343E0A8D-1DCA-68FD-2228-1CC7A0A036DA}"/>
              </a:ext>
            </a:extLst>
          </p:cNvPr>
          <p:cNvSpPr>
            <a:spLocks noGrp="1"/>
          </p:cNvSpPr>
          <p:nvPr>
            <p:ph sz="half" idx="2"/>
          </p:nvPr>
        </p:nvSpPr>
        <p:spPr>
          <a:xfrm>
            <a:off x="6184001" y="2104876"/>
            <a:ext cx="2776579" cy="1188890"/>
          </a:xfrm>
        </p:spPr>
        <p:txBody>
          <a:bodyPr vert="horz" lIns="91440" tIns="45720" rIns="91440" bIns="45720" rtlCol="0" anchor="t">
            <a:noAutofit/>
          </a:bodyPr>
          <a:lstStyle/>
          <a:p>
            <a:pPr marL="0" lvl="0" indent="0" defTabSz="533400">
              <a:lnSpc>
                <a:spcPct val="100000"/>
              </a:lnSpc>
              <a:spcBef>
                <a:spcPct val="0"/>
              </a:spcBef>
              <a:spcAft>
                <a:spcPct val="35000"/>
              </a:spcAft>
              <a:buNone/>
            </a:pPr>
            <a:r>
              <a:rPr lang="en-US" sz="1700" dirty="0">
                <a:solidFill>
                  <a:schemeClr val="tx1"/>
                </a:solidFill>
                <a:latin typeface="Montserrat Medium"/>
              </a:rPr>
              <a:t>Embeds industry credentials in RI curriculum and oftentimes leads to the award of </a:t>
            </a:r>
            <a:r>
              <a:rPr lang="en-US" sz="1700" b="1" dirty="0">
                <a:solidFill>
                  <a:schemeClr val="tx1"/>
                </a:solidFill>
                <a:latin typeface="Montserrat Medium"/>
              </a:rPr>
              <a:t>industry-recognized credentials</a:t>
            </a:r>
            <a:r>
              <a:rPr lang="en-US" sz="1400" b="1" dirty="0">
                <a:solidFill>
                  <a:schemeClr val="tx1"/>
                </a:solidFill>
                <a:latin typeface="Montserrat Medium"/>
              </a:rPr>
              <a:t>.</a:t>
            </a:r>
          </a:p>
        </p:txBody>
      </p:sp>
      <p:sp>
        <p:nvSpPr>
          <p:cNvPr id="33" name="Text Placeholder 32">
            <a:extLst>
              <a:ext uri="{FF2B5EF4-FFF2-40B4-BE49-F238E27FC236}">
                <a16:creationId xmlns:a16="http://schemas.microsoft.com/office/drawing/2014/main" id="{DBAC581B-0A52-7213-D6E7-D26E9E5E38FA}"/>
              </a:ext>
            </a:extLst>
          </p:cNvPr>
          <p:cNvSpPr>
            <a:spLocks noGrp="1"/>
          </p:cNvSpPr>
          <p:nvPr>
            <p:ph type="body" sz="quarter" idx="14"/>
          </p:nvPr>
        </p:nvSpPr>
        <p:spPr>
          <a:xfrm>
            <a:off x="6192095" y="4096878"/>
            <a:ext cx="2422522" cy="1346200"/>
          </a:xfrm>
        </p:spPr>
        <p:txBody>
          <a:bodyPr vert="horz" lIns="91440" tIns="45720" rIns="91440" bIns="45720" rtlCol="0" anchor="t">
            <a:noAutofit/>
          </a:bodyPr>
          <a:lstStyle/>
          <a:p>
            <a:pPr marL="0" lvl="0" indent="0" defTabSz="533400">
              <a:lnSpc>
                <a:spcPct val="100000"/>
              </a:lnSpc>
              <a:spcBef>
                <a:spcPct val="0"/>
              </a:spcBef>
              <a:spcAft>
                <a:spcPct val="35000"/>
              </a:spcAft>
              <a:buNone/>
            </a:pPr>
            <a:r>
              <a:rPr lang="en-US" sz="1700" dirty="0">
                <a:solidFill>
                  <a:schemeClr val="tx1"/>
                </a:solidFill>
                <a:latin typeface="Montserrat Medium"/>
              </a:rPr>
              <a:t>Generally, a Registered Apprenticeship program that leads to the award of a </a:t>
            </a:r>
            <a:r>
              <a:rPr lang="en-US" sz="1700" b="1" dirty="0">
                <a:solidFill>
                  <a:schemeClr val="tx1"/>
                </a:solidFill>
                <a:latin typeface="Montserrat Medium"/>
              </a:rPr>
              <a:t>DOL-issued certificate.</a:t>
            </a:r>
          </a:p>
          <a:p>
            <a:pPr marL="0" indent="0">
              <a:buNone/>
            </a:pPr>
            <a:endParaRPr lang="en-US" sz="1700" dirty="0">
              <a:solidFill>
                <a:schemeClr val="tx1"/>
              </a:solidFill>
            </a:endParaRPr>
          </a:p>
        </p:txBody>
      </p:sp>
      <p:grpSp>
        <p:nvGrpSpPr>
          <p:cNvPr id="2" name="Group 1">
            <a:extLst>
              <a:ext uri="{FF2B5EF4-FFF2-40B4-BE49-F238E27FC236}">
                <a16:creationId xmlns:a16="http://schemas.microsoft.com/office/drawing/2014/main" id="{23BDD252-EB9D-6740-D8B8-ED8F4F938E20}"/>
              </a:ext>
              <a:ext uri="{C183D7F6-B498-43B3-948B-1728B52AA6E4}">
                <adec:decorative xmlns:adec="http://schemas.microsoft.com/office/drawing/2017/decorative" val="1"/>
              </a:ext>
            </a:extLst>
          </p:cNvPr>
          <p:cNvGrpSpPr/>
          <p:nvPr/>
        </p:nvGrpSpPr>
        <p:grpSpPr>
          <a:xfrm>
            <a:off x="917325" y="2207871"/>
            <a:ext cx="5198631" cy="3212941"/>
            <a:chOff x="917325" y="2207871"/>
            <a:chExt cx="5198631" cy="3212941"/>
          </a:xfrm>
        </p:grpSpPr>
        <p:sp>
          <p:nvSpPr>
            <p:cNvPr id="6" name="Oval 5">
              <a:extLst>
                <a:ext uri="{FF2B5EF4-FFF2-40B4-BE49-F238E27FC236}">
                  <a16:creationId xmlns:a16="http://schemas.microsoft.com/office/drawing/2014/main" id="{246BE8B8-672F-1D0F-9847-1F6837D038BE}"/>
                </a:ext>
              </a:extLst>
            </p:cNvPr>
            <p:cNvSpPr/>
            <p:nvPr/>
          </p:nvSpPr>
          <p:spPr>
            <a:xfrm>
              <a:off x="920113" y="2207871"/>
              <a:ext cx="989285" cy="989285"/>
            </a:xfrm>
            <a:prstGeom prst="ellipse">
              <a:avLst/>
            </a:prstGeom>
            <a:solidFill>
              <a:srgbClr val="00206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Rectangle 6" descr="Graduation Cap">
              <a:extLst>
                <a:ext uri="{FF2B5EF4-FFF2-40B4-BE49-F238E27FC236}">
                  <a16:creationId xmlns:a16="http://schemas.microsoft.com/office/drawing/2014/main" id="{741D52B9-7140-6B45-0401-910BD16517DA}"/>
                </a:ext>
              </a:extLst>
            </p:cNvPr>
            <p:cNvSpPr/>
            <p:nvPr/>
          </p:nvSpPr>
          <p:spPr>
            <a:xfrm>
              <a:off x="1127863" y="2415621"/>
              <a:ext cx="573785" cy="57378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934D717D-CBA4-0020-5370-BCE5CB883CD3}"/>
                </a:ext>
              </a:extLst>
            </p:cNvPr>
            <p:cNvSpPr/>
            <p:nvPr/>
          </p:nvSpPr>
          <p:spPr>
            <a:xfrm>
              <a:off x="5126671" y="2207871"/>
              <a:ext cx="989285" cy="989285"/>
            </a:xfrm>
            <a:prstGeom prst="ellipse">
              <a:avLst/>
            </a:prstGeom>
            <a:solidFill>
              <a:srgbClr val="00206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Rectangle 9" descr="Diploma Roll">
              <a:extLst>
                <a:ext uri="{FF2B5EF4-FFF2-40B4-BE49-F238E27FC236}">
                  <a16:creationId xmlns:a16="http://schemas.microsoft.com/office/drawing/2014/main" id="{3034731D-79C3-A3D8-F81C-17860FEA16F7}"/>
                </a:ext>
              </a:extLst>
            </p:cNvPr>
            <p:cNvSpPr/>
            <p:nvPr/>
          </p:nvSpPr>
          <p:spPr>
            <a:xfrm>
              <a:off x="5334421" y="2415621"/>
              <a:ext cx="573785" cy="57378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86C0A41E-5004-FC59-A079-D50812D82472}"/>
                </a:ext>
              </a:extLst>
            </p:cNvPr>
            <p:cNvSpPr/>
            <p:nvPr/>
          </p:nvSpPr>
          <p:spPr>
            <a:xfrm>
              <a:off x="917325" y="4359537"/>
              <a:ext cx="989285" cy="989285"/>
            </a:xfrm>
            <a:prstGeom prst="ellipse">
              <a:avLst/>
            </a:prstGeom>
            <a:solidFill>
              <a:srgbClr val="00206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Rectangle 12" descr="Classroom">
              <a:extLst>
                <a:ext uri="{FF2B5EF4-FFF2-40B4-BE49-F238E27FC236}">
                  <a16:creationId xmlns:a16="http://schemas.microsoft.com/office/drawing/2014/main" id="{E875867B-F646-FC26-AEF8-3943C0BD9001}"/>
                </a:ext>
              </a:extLst>
            </p:cNvPr>
            <p:cNvSpPr/>
            <p:nvPr/>
          </p:nvSpPr>
          <p:spPr>
            <a:xfrm>
              <a:off x="1125075" y="4567287"/>
              <a:ext cx="573785" cy="57378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7CA71DA-5454-250B-3995-B9AE72DC8B60}"/>
                </a:ext>
              </a:extLst>
            </p:cNvPr>
            <p:cNvSpPr/>
            <p:nvPr/>
          </p:nvSpPr>
          <p:spPr>
            <a:xfrm>
              <a:off x="2129483" y="4431527"/>
              <a:ext cx="2331888" cy="989285"/>
            </a:xfrm>
            <a:custGeom>
              <a:avLst/>
              <a:gdLst>
                <a:gd name="connsiteX0" fmla="*/ 0 w 2331888"/>
                <a:gd name="connsiteY0" fmla="*/ 0 h 989285"/>
                <a:gd name="connsiteX1" fmla="*/ 2331888 w 2331888"/>
                <a:gd name="connsiteY1" fmla="*/ 0 h 989285"/>
                <a:gd name="connsiteX2" fmla="*/ 2331888 w 2331888"/>
                <a:gd name="connsiteY2" fmla="*/ 989285 h 989285"/>
                <a:gd name="connsiteX3" fmla="*/ 0 w 2331888"/>
                <a:gd name="connsiteY3" fmla="*/ 989285 h 989285"/>
                <a:gd name="connsiteX4" fmla="*/ 0 w 2331888"/>
                <a:gd name="connsiteY4" fmla="*/ 0 h 989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888" h="989285">
                  <a:moveTo>
                    <a:pt x="0" y="0"/>
                  </a:moveTo>
                  <a:lnTo>
                    <a:pt x="2331888" y="0"/>
                  </a:lnTo>
                  <a:lnTo>
                    <a:pt x="2331888" y="989285"/>
                  </a:lnTo>
                  <a:lnTo>
                    <a:pt x="0" y="9892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533400" rtl="0" eaLnBrk="1" fontAlgn="auto" latinLnBrk="0" hangingPunct="1">
                <a:lnSpc>
                  <a:spcPct val="10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black">
                    <a:hueOff val="0"/>
                    <a:satOff val="0"/>
                    <a:lumOff val="0"/>
                    <a:alphaOff val="0"/>
                  </a:prstClr>
                </a:solidFill>
                <a:effectLst/>
                <a:uLnTx/>
                <a:uFillTx/>
                <a:latin typeface="Montserrat Medium" pitchFamily="2" charset="0"/>
                <a:ea typeface="+mn-ea"/>
                <a:cs typeface="+mn-cs"/>
              </a:endParaRPr>
            </a:p>
          </p:txBody>
        </p:sp>
        <p:sp>
          <p:nvSpPr>
            <p:cNvPr id="15" name="Oval 14">
              <a:extLst>
                <a:ext uri="{FF2B5EF4-FFF2-40B4-BE49-F238E27FC236}">
                  <a16:creationId xmlns:a16="http://schemas.microsoft.com/office/drawing/2014/main" id="{33753F9F-03E0-A04D-E311-C26C87AC152C}"/>
                </a:ext>
              </a:extLst>
            </p:cNvPr>
            <p:cNvSpPr/>
            <p:nvPr/>
          </p:nvSpPr>
          <p:spPr>
            <a:xfrm>
              <a:off x="5106715" y="4431526"/>
              <a:ext cx="989285" cy="989285"/>
            </a:xfrm>
            <a:prstGeom prst="ellipse">
              <a:avLst/>
            </a:prstGeom>
            <a:solidFill>
              <a:srgbClr val="00206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6" name="Rectangle 15" descr="Briefcase">
              <a:extLst>
                <a:ext uri="{FF2B5EF4-FFF2-40B4-BE49-F238E27FC236}">
                  <a16:creationId xmlns:a16="http://schemas.microsoft.com/office/drawing/2014/main" id="{07C34AE7-7D85-519C-32D0-A852E87B761F}"/>
                </a:ext>
              </a:extLst>
            </p:cNvPr>
            <p:cNvSpPr/>
            <p:nvPr/>
          </p:nvSpPr>
          <p:spPr>
            <a:xfrm>
              <a:off x="5314465" y="4639276"/>
              <a:ext cx="573785" cy="573785"/>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descr="White Female doctor training a Black Male Doctor">
            <a:extLst>
              <a:ext uri="{FF2B5EF4-FFF2-40B4-BE49-F238E27FC236}">
                <a16:creationId xmlns:a16="http://schemas.microsoft.com/office/drawing/2014/main" id="{56AC2E14-BFE4-6F51-56B0-22CBCE15789B}"/>
              </a:ext>
            </a:extLst>
          </p:cNvPr>
          <p:cNvPicPr>
            <a:picLocks noChangeAspect="1"/>
          </p:cNvPicPr>
          <p:nvPr/>
        </p:nvPicPr>
        <p:blipFill rotWithShape="1">
          <a:blip r:embed="rId11" cstate="email">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t="-48"/>
          <a:stretch/>
        </p:blipFill>
        <p:spPr>
          <a:xfrm>
            <a:off x="9089446" y="2783566"/>
            <a:ext cx="2878704" cy="2445562"/>
          </a:xfrm>
          <a:prstGeom prst="rect">
            <a:avLst/>
          </a:prstGeom>
          <a:ln>
            <a:noFill/>
          </a:ln>
          <a:effectLst>
            <a:softEdge rad="112500"/>
          </a:effectLst>
        </p:spPr>
      </p:pic>
      <p:sp>
        <p:nvSpPr>
          <p:cNvPr id="4" name="Slide Number Placeholder 5">
            <a:extLst>
              <a:ext uri="{FF2B5EF4-FFF2-40B4-BE49-F238E27FC236}">
                <a16:creationId xmlns:a16="http://schemas.microsoft.com/office/drawing/2014/main" id="{A3414C6F-6456-8290-4F53-1D636D371649}"/>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273340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95688-302A-FA42-DC08-DB082B1816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7AD5F8-68BB-5400-F6EA-AF20B24CF2BE}"/>
              </a:ext>
            </a:extLst>
          </p:cNvPr>
          <p:cNvSpPr>
            <a:spLocks noGrp="1"/>
          </p:cNvSpPr>
          <p:nvPr>
            <p:ph type="title"/>
          </p:nvPr>
        </p:nvSpPr>
        <p:spPr>
          <a:xfrm>
            <a:off x="838200" y="2588585"/>
            <a:ext cx="10515600" cy="1325563"/>
          </a:xfrm>
        </p:spPr>
        <p:txBody>
          <a:bodyPr>
            <a:noAutofit/>
          </a:bodyPr>
          <a:lstStyle/>
          <a:p>
            <a:pPr algn="ctr"/>
            <a:r>
              <a:rPr lang="en-US" b="1" dirty="0">
                <a:solidFill>
                  <a:schemeClr val="bg1"/>
                </a:solidFill>
                <a:latin typeface="Montserrat"/>
              </a:rPr>
              <a:t>Youth Oriented Case Management</a:t>
            </a:r>
          </a:p>
        </p:txBody>
      </p:sp>
      <p:sp>
        <p:nvSpPr>
          <p:cNvPr id="3" name="Slide Number Placeholder 5">
            <a:extLst>
              <a:ext uri="{FF2B5EF4-FFF2-40B4-BE49-F238E27FC236}">
                <a16:creationId xmlns:a16="http://schemas.microsoft.com/office/drawing/2014/main" id="{9CA4EDBB-488E-FCB4-FD38-8BB782D82A2C}"/>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
        <p:nvSpPr>
          <p:cNvPr id="5" name="Rectangle 4">
            <a:extLst>
              <a:ext uri="{FF2B5EF4-FFF2-40B4-BE49-F238E27FC236}">
                <a16:creationId xmlns:a16="http://schemas.microsoft.com/office/drawing/2014/main" id="{B41FFE66-7B5D-4A64-0627-AE9D1E1285F5}"/>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3328FB0-DBCA-1FF7-E88A-4D6420E58F7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Tree>
    <p:extLst>
      <p:ext uri="{BB962C8B-B14F-4D97-AF65-F5344CB8AC3E}">
        <p14:creationId xmlns:p14="http://schemas.microsoft.com/office/powerpoint/2010/main" val="3695988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FF68-8CF3-B20E-4B39-30EF2CB86DC3}"/>
              </a:ext>
            </a:extLst>
          </p:cNvPr>
          <p:cNvSpPr>
            <a:spLocks noGrp="1"/>
          </p:cNvSpPr>
          <p:nvPr>
            <p:ph type="title"/>
          </p:nvPr>
        </p:nvSpPr>
        <p:spPr/>
        <p:txBody>
          <a:bodyPr>
            <a:normAutofit/>
          </a:bodyPr>
          <a:lstStyle/>
          <a:p>
            <a:r>
              <a:rPr lang="en-US" dirty="0"/>
              <a:t>New Tool</a:t>
            </a:r>
          </a:p>
        </p:txBody>
      </p:sp>
      <p:sp>
        <p:nvSpPr>
          <p:cNvPr id="3" name="Content Placeholder 2">
            <a:extLst>
              <a:ext uri="{FF2B5EF4-FFF2-40B4-BE49-F238E27FC236}">
                <a16:creationId xmlns:a16="http://schemas.microsoft.com/office/drawing/2014/main" id="{561E7005-9047-1A50-670F-31495640CE3F}"/>
              </a:ext>
            </a:extLst>
          </p:cNvPr>
          <p:cNvSpPr>
            <a:spLocks noGrp="1"/>
          </p:cNvSpPr>
          <p:nvPr>
            <p:ph sz="half" idx="1"/>
          </p:nvPr>
        </p:nvSpPr>
        <p:spPr>
          <a:xfrm>
            <a:off x="841956" y="2045863"/>
            <a:ext cx="2644966" cy="3757728"/>
          </a:xfrm>
          <a:solidFill>
            <a:srgbClr val="00015E"/>
          </a:solidFill>
        </p:spPr>
        <p:txBody>
          <a:bodyPr vert="horz" lIns="91440" tIns="45720" rIns="91440" bIns="45720" rtlCol="0" anchor="t">
            <a:normAutofit/>
          </a:bodyPr>
          <a:lstStyle/>
          <a:p>
            <a:pPr marL="0" indent="0" algn="ctr">
              <a:lnSpc>
                <a:spcPct val="100000"/>
              </a:lnSpc>
              <a:buNone/>
            </a:pPr>
            <a:endParaRPr lang="en-US" sz="2400" b="1" dirty="0">
              <a:solidFill>
                <a:schemeClr val="bg1"/>
              </a:solidFill>
              <a:latin typeface="Montserrat Medium"/>
            </a:endParaRPr>
          </a:p>
          <a:p>
            <a:pPr marL="0" indent="0" algn="ctr">
              <a:lnSpc>
                <a:spcPct val="100000"/>
              </a:lnSpc>
              <a:buNone/>
            </a:pPr>
            <a:r>
              <a:rPr lang="en-US" sz="2400" b="1" dirty="0">
                <a:solidFill>
                  <a:schemeClr val="bg1"/>
                </a:solidFill>
                <a:latin typeface="Montserrat Medium"/>
              </a:rPr>
              <a:t>Key Components of Workforce System Alignment with Registered Apprenticeship</a:t>
            </a:r>
            <a:endParaRPr lang="en-US" dirty="0">
              <a:solidFill>
                <a:schemeClr val="bg1"/>
              </a:solidFill>
            </a:endParaRPr>
          </a:p>
        </p:txBody>
      </p:sp>
      <p:pic>
        <p:nvPicPr>
          <p:cNvPr id="8" name="Picture 7">
            <a:extLst>
              <a:ext uri="{FF2B5EF4-FFF2-40B4-BE49-F238E27FC236}">
                <a16:creationId xmlns:a16="http://schemas.microsoft.com/office/drawing/2014/main" id="{65F9EE8B-B368-BDE9-6E0C-9F27536A6E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5" name="Rectangle 4">
            <a:extLst>
              <a:ext uri="{FF2B5EF4-FFF2-40B4-BE49-F238E27FC236}">
                <a16:creationId xmlns:a16="http://schemas.microsoft.com/office/drawing/2014/main" id="{3EC6A3BA-DDAD-6E9F-ECDC-49C1405DCB62}"/>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omponents include Creating RA-Aligned Policies, Becoming an RA Sponsor, Serving as RA Convener, Equipping BSRs, Embedding RA SMEs">
            <a:extLst>
              <a:ext uri="{FF2B5EF4-FFF2-40B4-BE49-F238E27FC236}">
                <a16:creationId xmlns:a16="http://schemas.microsoft.com/office/drawing/2014/main" id="{4F22352A-2DD0-94C9-D3AA-3B5C3EEE1374}"/>
              </a:ext>
            </a:extLst>
          </p:cNvPr>
          <p:cNvPicPr>
            <a:picLocks noChangeAspect="1"/>
          </p:cNvPicPr>
          <p:nvPr/>
        </p:nvPicPr>
        <p:blipFill>
          <a:blip r:embed="rId4"/>
          <a:srcRect/>
          <a:stretch/>
        </p:blipFill>
        <p:spPr>
          <a:xfrm>
            <a:off x="3821500" y="622115"/>
            <a:ext cx="7528544" cy="5613769"/>
          </a:xfrm>
          <a:prstGeom prst="rect">
            <a:avLst/>
          </a:prstGeom>
        </p:spPr>
      </p:pic>
      <p:sp>
        <p:nvSpPr>
          <p:cNvPr id="7" name="TextBox 6">
            <a:extLst>
              <a:ext uri="{FF2B5EF4-FFF2-40B4-BE49-F238E27FC236}">
                <a16:creationId xmlns:a16="http://schemas.microsoft.com/office/drawing/2014/main" id="{2DCE902D-59D6-B180-098C-41E0064E1234}"/>
              </a:ext>
            </a:extLst>
          </p:cNvPr>
          <p:cNvSpPr txBox="1"/>
          <p:nvPr/>
        </p:nvSpPr>
        <p:spPr>
          <a:xfrm>
            <a:off x="3886200" y="5803591"/>
            <a:ext cx="30158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dolcoe.safalapps.com"/>
              </a:rPr>
              <a:t>https://dolcoe.safalapps.com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195A7EBA-46E6-D5F6-E86C-9C19E2101304}"/>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
        <p:nvSpPr>
          <p:cNvPr id="9" name="Oval 8" descr="Circle around Embedding RA SMEs">
            <a:extLst>
              <a:ext uri="{FF2B5EF4-FFF2-40B4-BE49-F238E27FC236}">
                <a16:creationId xmlns:a16="http://schemas.microsoft.com/office/drawing/2014/main" id="{FD3DC080-0906-D3AD-4CA2-9D94354ACEAB}"/>
              </a:ext>
            </a:extLst>
          </p:cNvPr>
          <p:cNvSpPr/>
          <p:nvPr/>
        </p:nvSpPr>
        <p:spPr>
          <a:xfrm>
            <a:off x="9246742" y="832207"/>
            <a:ext cx="2103302" cy="121365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50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E17A089-37B2-BCA2-B822-FB12097F8FC4}"/>
              </a:ext>
            </a:extLst>
          </p:cNvPr>
          <p:cNvSpPr>
            <a:spLocks noGrp="1"/>
          </p:cNvSpPr>
          <p:nvPr>
            <p:ph type="title" idx="4294967295"/>
          </p:nvPr>
        </p:nvSpPr>
        <p:spPr>
          <a:xfrm>
            <a:off x="650875" y="755650"/>
            <a:ext cx="11022013" cy="641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chemeClr val="bg1"/>
                </a:solidFill>
                <a:effectLst/>
                <a:uLnTx/>
                <a:uFillTx/>
                <a:latin typeface="Montserrat"/>
                <a:ea typeface="+mn-ea"/>
                <a:cs typeface="+mn-cs"/>
              </a:rPr>
              <a:t>Embedding RA Knowledge</a:t>
            </a:r>
            <a:endParaRPr kumimoji="0" lang="en-US" sz="44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endParaRPr>
          </a:p>
        </p:txBody>
      </p:sp>
      <p:pic>
        <p:nvPicPr>
          <p:cNvPr id="4" name="Picture 3" descr="light bulb">
            <a:extLst>
              <a:ext uri="{FF2B5EF4-FFF2-40B4-BE49-F238E27FC236}">
                <a16:creationId xmlns:a16="http://schemas.microsoft.com/office/drawing/2014/main" id="{86D8AFEC-3982-8C36-47A8-B32E7EF17150}"/>
              </a:ext>
            </a:extLst>
          </p:cNvPr>
          <p:cNvPicPr>
            <a:picLocks noChangeAspect="1"/>
          </p:cNvPicPr>
          <p:nvPr/>
        </p:nvPicPr>
        <p:blipFill>
          <a:blip r:embed="rId3"/>
          <a:stretch>
            <a:fillRect/>
          </a:stretch>
        </p:blipFill>
        <p:spPr>
          <a:xfrm>
            <a:off x="10460113" y="210010"/>
            <a:ext cx="1102105" cy="1309338"/>
          </a:xfrm>
          <a:prstGeom prst="rect">
            <a:avLst/>
          </a:prstGeom>
          <a:ln>
            <a:noFill/>
          </a:ln>
          <a:effectLst>
            <a:softEdge rad="112500"/>
          </a:effectLst>
        </p:spPr>
      </p:pic>
      <p:sp>
        <p:nvSpPr>
          <p:cNvPr id="18" name="Content Placeholder 17">
            <a:extLst>
              <a:ext uri="{FF2B5EF4-FFF2-40B4-BE49-F238E27FC236}">
                <a16:creationId xmlns:a16="http://schemas.microsoft.com/office/drawing/2014/main" id="{CCEC773B-FF1B-9151-5B72-3B797CA23189}"/>
              </a:ext>
            </a:extLst>
          </p:cNvPr>
          <p:cNvSpPr>
            <a:spLocks noGrp="1"/>
          </p:cNvSpPr>
          <p:nvPr>
            <p:ph idx="14"/>
          </p:nvPr>
        </p:nvSpPr>
        <p:spPr>
          <a:xfrm>
            <a:off x="802575" y="1828800"/>
            <a:ext cx="10586849" cy="3870960"/>
          </a:xfrm>
        </p:spPr>
        <p:txBody>
          <a:bodyPr vert="horz" lIns="91440" tIns="45720" rIns="91440" bIns="45720" rtlCol="0" anchor="t">
            <a:normAutofit/>
          </a:bodyPr>
          <a:lstStyle/>
          <a:p>
            <a:pPr marL="0" indent="0" algn="ctr">
              <a:buNone/>
            </a:pPr>
            <a:r>
              <a:rPr lang="en-US" sz="4000" dirty="0">
                <a:solidFill>
                  <a:schemeClr val="tx1"/>
                </a:solidFill>
                <a:latin typeface="Montserrat Medium"/>
              </a:rPr>
              <a:t>Frontline case management </a:t>
            </a:r>
            <a:br>
              <a:rPr lang="en-US" sz="4000" dirty="0">
                <a:solidFill>
                  <a:schemeClr val="tx1"/>
                </a:solidFill>
                <a:latin typeface="Montserrat Medium"/>
              </a:rPr>
            </a:br>
            <a:r>
              <a:rPr lang="en-US" sz="4000" dirty="0">
                <a:solidFill>
                  <a:schemeClr val="tx1"/>
                </a:solidFill>
                <a:latin typeface="Montserrat Medium"/>
              </a:rPr>
              <a:t>must have a bit of knowledge about </a:t>
            </a:r>
            <a:br>
              <a:rPr lang="en-US" sz="4000" dirty="0">
                <a:solidFill>
                  <a:schemeClr val="tx1"/>
                </a:solidFill>
                <a:latin typeface="Montserrat Medium"/>
              </a:rPr>
            </a:br>
            <a:r>
              <a:rPr lang="en-US" sz="4000" dirty="0">
                <a:solidFill>
                  <a:schemeClr val="tx1"/>
                </a:solidFill>
                <a:latin typeface="Montserrat Medium"/>
              </a:rPr>
              <a:t>pre-apprenticeship and registered apprenticeship programs to ensure they can talk with the youth customers </a:t>
            </a:r>
            <a:br>
              <a:rPr lang="en-US" sz="4000" dirty="0">
                <a:solidFill>
                  <a:schemeClr val="tx1"/>
                </a:solidFill>
                <a:latin typeface="Montserrat Medium"/>
              </a:rPr>
            </a:br>
            <a:r>
              <a:rPr lang="en-US" sz="4000" dirty="0">
                <a:solidFill>
                  <a:schemeClr val="tx1"/>
                </a:solidFill>
                <a:latin typeface="Montserrat Medium"/>
              </a:rPr>
              <a:t>about the advantages of RA.</a:t>
            </a:r>
            <a:endParaRPr lang="en-US" sz="4000" dirty="0"/>
          </a:p>
          <a:p>
            <a:pPr marL="0" indent="0" algn="ctr">
              <a:buNone/>
            </a:pPr>
            <a:endParaRPr lang="en-US" sz="4000" dirty="0"/>
          </a:p>
        </p:txBody>
      </p:sp>
      <p:sp>
        <p:nvSpPr>
          <p:cNvPr id="5" name="Slide Number Placeholder 5">
            <a:extLst>
              <a:ext uri="{FF2B5EF4-FFF2-40B4-BE49-F238E27FC236}">
                <a16:creationId xmlns:a16="http://schemas.microsoft.com/office/drawing/2014/main" id="{A7DF5188-FE4E-AD4A-5CA3-3D8B3D06BF35}"/>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530705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seline Report showing how people rated their knowledge of Registered Apprenticeship correlating with performance measures: Excellent 8 percent, Very Good 14 percent, Very Little 35 percent, and None 10 percent">
            <a:extLst>
              <a:ext uri="{FF2B5EF4-FFF2-40B4-BE49-F238E27FC236}">
                <a16:creationId xmlns:a16="http://schemas.microsoft.com/office/drawing/2014/main" id="{CC519CF0-37D6-6D82-3C4D-8ECF95A7D897}"/>
              </a:ext>
            </a:extLst>
          </p:cNvPr>
          <p:cNvPicPr>
            <a:picLocks noChangeAspect="1"/>
          </p:cNvPicPr>
          <p:nvPr/>
        </p:nvPicPr>
        <p:blipFill rotWithShape="1">
          <a:blip r:embed="rId3"/>
          <a:srcRect l="18594" t="7656" r="9107" b="7527"/>
          <a:stretch/>
        </p:blipFill>
        <p:spPr>
          <a:xfrm rot="5400000">
            <a:off x="5725418" y="121152"/>
            <a:ext cx="3846212" cy="6973456"/>
          </a:xfrm>
          <a:prstGeom prst="rect">
            <a:avLst/>
          </a:prstGeom>
        </p:spPr>
      </p:pic>
      <p:sp>
        <p:nvSpPr>
          <p:cNvPr id="5" name="Title 4">
            <a:extLst>
              <a:ext uri="{FF2B5EF4-FFF2-40B4-BE49-F238E27FC236}">
                <a16:creationId xmlns:a16="http://schemas.microsoft.com/office/drawing/2014/main" id="{A669C32D-118A-1346-A129-84C337C9C892}"/>
              </a:ext>
            </a:extLst>
          </p:cNvPr>
          <p:cNvSpPr>
            <a:spLocks noGrp="1"/>
          </p:cNvSpPr>
          <p:nvPr>
            <p:ph type="title"/>
          </p:nvPr>
        </p:nvSpPr>
        <p:spPr/>
        <p:txBody>
          <a:bodyPr/>
          <a:lstStyle/>
          <a:p>
            <a:r>
              <a:rPr lang="en-US" dirty="0">
                <a:latin typeface="Montserrat"/>
              </a:rPr>
              <a:t>RA &amp; WIOA Performance Measures</a:t>
            </a:r>
            <a:endParaRPr lang="en-US" dirty="0"/>
          </a:p>
        </p:txBody>
      </p:sp>
      <p:sp>
        <p:nvSpPr>
          <p:cNvPr id="3" name="Content Placeholder 2">
            <a:extLst>
              <a:ext uri="{FF2B5EF4-FFF2-40B4-BE49-F238E27FC236}">
                <a16:creationId xmlns:a16="http://schemas.microsoft.com/office/drawing/2014/main" id="{D90BDE94-6F27-022E-9ECF-674DB5D729D8}"/>
              </a:ext>
            </a:extLst>
          </p:cNvPr>
          <p:cNvSpPr>
            <a:spLocks noGrp="1"/>
          </p:cNvSpPr>
          <p:nvPr>
            <p:ph sz="half" idx="1"/>
          </p:nvPr>
        </p:nvSpPr>
        <p:spPr>
          <a:xfrm>
            <a:off x="838200" y="1825625"/>
            <a:ext cx="3446929" cy="3735523"/>
          </a:xfrm>
        </p:spPr>
        <p:txBody>
          <a:bodyPr/>
          <a:lstStyle/>
          <a:p>
            <a:pPr marL="0" indent="0">
              <a:buNone/>
            </a:pPr>
            <a:r>
              <a:rPr lang="en-US" dirty="0">
                <a:solidFill>
                  <a:schemeClr val="tx1"/>
                </a:solidFill>
                <a:latin typeface="Montserrat Medium" panose="00000600000000000000" pitchFamily="2" charset="0"/>
                <a:cs typeface="Segoe UI" panose="020B0502040204020203" pitchFamily="34" charset="0"/>
              </a:rPr>
              <a:t>How would you rate your knowledge on how </a:t>
            </a:r>
            <a:r>
              <a:rPr lang="en-US" dirty="0">
                <a:solidFill>
                  <a:schemeClr val="tx1"/>
                </a:solidFill>
                <a:effectLst>
                  <a:outerShdw blurRad="38100" dist="38100" dir="2700000" algn="tl">
                    <a:srgbClr val="000000">
                      <a:alpha val="43137"/>
                    </a:srgbClr>
                  </a:outerShdw>
                </a:effectLst>
                <a:latin typeface="Montserrat Medium" panose="00000600000000000000" pitchFamily="2" charset="0"/>
                <a:cs typeface="Segoe UI" panose="020B0502040204020203" pitchFamily="34" charset="0"/>
              </a:rPr>
              <a:t>Registered Apprenticeship correlates with </a:t>
            </a:r>
            <a:r>
              <a:rPr lang="en-US" u="sng" dirty="0">
                <a:solidFill>
                  <a:schemeClr val="tx1"/>
                </a:solidFill>
                <a:effectLst>
                  <a:outerShdw blurRad="38100" dist="38100" dir="2700000" algn="tl">
                    <a:srgbClr val="000000">
                      <a:alpha val="43137"/>
                    </a:srgbClr>
                  </a:outerShdw>
                </a:effectLst>
                <a:latin typeface="Montserrat Medium" panose="00000600000000000000" pitchFamily="2" charset="0"/>
                <a:cs typeface="Segoe UI" panose="020B0502040204020203" pitchFamily="34" charset="0"/>
              </a:rPr>
              <a:t>WIOA performance measures</a:t>
            </a:r>
            <a:r>
              <a:rPr lang="en-US" u="sng" dirty="0">
                <a:solidFill>
                  <a:schemeClr val="tx1"/>
                </a:solidFill>
                <a:latin typeface="Montserrat Medium" panose="00000600000000000000" pitchFamily="2" charset="0"/>
                <a:cs typeface="Segoe UI" panose="020B0502040204020203" pitchFamily="34" charset="0"/>
              </a:rPr>
              <a:t>? </a:t>
            </a:r>
          </a:p>
          <a:p>
            <a:pPr marL="0" indent="0">
              <a:buNone/>
            </a:pPr>
            <a:endParaRPr lang="en-US" dirty="0"/>
          </a:p>
        </p:txBody>
      </p:sp>
      <p:sp>
        <p:nvSpPr>
          <p:cNvPr id="4" name="Content Placeholder 3">
            <a:extLst>
              <a:ext uri="{FF2B5EF4-FFF2-40B4-BE49-F238E27FC236}">
                <a16:creationId xmlns:a16="http://schemas.microsoft.com/office/drawing/2014/main" id="{AD0C7C34-C461-1BE5-B78F-B6F8E5661908}"/>
              </a:ext>
            </a:extLst>
          </p:cNvPr>
          <p:cNvSpPr>
            <a:spLocks noGrp="1"/>
          </p:cNvSpPr>
          <p:nvPr>
            <p:ph sz="half" idx="2"/>
          </p:nvPr>
        </p:nvSpPr>
        <p:spPr>
          <a:xfrm>
            <a:off x="914400" y="5561148"/>
            <a:ext cx="10596282" cy="4351338"/>
          </a:xfrm>
        </p:spPr>
        <p:txBody>
          <a:bodyPr>
            <a:normAutofit/>
          </a:bodyPr>
          <a:lstStyle/>
          <a:p>
            <a:pPr marL="0" lvl="0" indent="0">
              <a:lnSpc>
                <a:spcPct val="100000"/>
              </a:lnSpc>
              <a:spcBef>
                <a:spcPts val="0"/>
              </a:spcBef>
              <a:buNone/>
              <a:defRPr/>
            </a:pPr>
            <a:r>
              <a:rPr lang="en-US" sz="1100" i="1">
                <a:solidFill>
                  <a:prstClr val="black"/>
                </a:solidFill>
                <a:latin typeface="Calibri" panose="020F0502020204030204"/>
              </a:rPr>
              <a:t>Source:</a:t>
            </a:r>
            <a:r>
              <a:rPr lang="en-US" sz="1100" i="1">
                <a:solidFill>
                  <a:prstClr val="black"/>
                </a:solidFill>
                <a:latin typeface="Helvetica" pitchFamily="2" charset="0"/>
              </a:rPr>
              <a:t> 2023 Workforce System Registered Apprenticeship Baseline Knowledge Assessment Report  - USDOL Center of Excellence, Safal Partners, NAWDP</a:t>
            </a:r>
            <a:r>
              <a:rPr lang="en-US" sz="1100">
                <a:solidFill>
                  <a:srgbClr val="000000"/>
                </a:solidFill>
                <a:latin typeface="Helvetica" pitchFamily="2" charset="0"/>
              </a:rPr>
              <a:t> </a:t>
            </a:r>
            <a:endParaRPr lang="en-US" sz="1100" b="1" i="1">
              <a:solidFill>
                <a:prstClr val="black"/>
              </a:solidFill>
              <a:latin typeface="Calibri" panose="020F0502020204030204"/>
            </a:endParaRPr>
          </a:p>
          <a:p>
            <a:pPr marL="0" indent="0">
              <a:buNone/>
            </a:pPr>
            <a:endParaRPr lang="en-US" sz="2400"/>
          </a:p>
        </p:txBody>
      </p:sp>
      <p:sp>
        <p:nvSpPr>
          <p:cNvPr id="2" name="Slide Number Placeholder 5">
            <a:extLst>
              <a:ext uri="{FF2B5EF4-FFF2-40B4-BE49-F238E27FC236}">
                <a16:creationId xmlns:a16="http://schemas.microsoft.com/office/drawing/2014/main" id="{2EFFF2CF-68E9-278E-6D61-41303D215E56}"/>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88752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lstStyle/>
          <a:p>
            <a:r>
              <a:rPr lang="en-US" dirty="0">
                <a:solidFill>
                  <a:schemeClr val="bg1"/>
                </a:solidFill>
              </a:rPr>
              <a:t>Presenters</a:t>
            </a:r>
          </a:p>
        </p:txBody>
      </p:sp>
      <p:sp>
        <p:nvSpPr>
          <p:cNvPr id="15" name="Text Placeholder 14">
            <a:extLst>
              <a:ext uri="{FF2B5EF4-FFF2-40B4-BE49-F238E27FC236}">
                <a16:creationId xmlns:a16="http://schemas.microsoft.com/office/drawing/2014/main" id="{FCD808D2-C150-87D4-617C-A79E772980ED}"/>
              </a:ext>
            </a:extLst>
          </p:cNvPr>
          <p:cNvSpPr>
            <a:spLocks noGrp="1"/>
          </p:cNvSpPr>
          <p:nvPr>
            <p:ph type="body" sz="quarter" idx="17"/>
          </p:nvPr>
        </p:nvSpPr>
        <p:spPr>
          <a:xfrm>
            <a:off x="871971" y="4121374"/>
            <a:ext cx="4872990" cy="563563"/>
          </a:xfrm>
        </p:spPr>
        <p:txBody>
          <a:bodyPr>
            <a:normAutofit/>
          </a:bodyPr>
          <a:lstStyle/>
          <a:p>
            <a:r>
              <a:rPr lang="en-US" dirty="0">
                <a:solidFill>
                  <a:srgbClr val="0D274D"/>
                </a:solidFill>
                <a:latin typeface="Montserrat" panose="00000500000000000000" pitchFamily="2" charset="0"/>
              </a:rPr>
              <a:t>Melissa Aguilar-Southard</a:t>
            </a:r>
          </a:p>
          <a:p>
            <a:endParaRPr lang="en-US" sz="2000" dirty="0"/>
          </a:p>
        </p:txBody>
      </p:sp>
      <p:sp>
        <p:nvSpPr>
          <p:cNvPr id="21" name="Text Placeholder 20">
            <a:extLst>
              <a:ext uri="{FF2B5EF4-FFF2-40B4-BE49-F238E27FC236}">
                <a16:creationId xmlns:a16="http://schemas.microsoft.com/office/drawing/2014/main" id="{1858EF35-827A-A268-A146-F10223BF6EA8}"/>
              </a:ext>
            </a:extLst>
          </p:cNvPr>
          <p:cNvSpPr>
            <a:spLocks noGrp="1"/>
          </p:cNvSpPr>
          <p:nvPr>
            <p:ph type="body" sz="quarter" idx="21"/>
          </p:nvPr>
        </p:nvSpPr>
        <p:spPr>
          <a:xfrm>
            <a:off x="1562599" y="4614993"/>
            <a:ext cx="3491734" cy="1254125"/>
          </a:xfrm>
        </p:spPr>
        <p:txBody>
          <a:bodyPr vert="horz" lIns="91440" tIns="45720" rIns="91440" bIns="45720" rtlCol="0" anchor="t">
            <a:noAutofit/>
          </a:bodyPr>
          <a:lstStyle/>
          <a:p>
            <a:pPr>
              <a:lnSpc>
                <a:spcPct val="150000"/>
              </a:lnSpc>
              <a:spcBef>
                <a:spcPts val="0"/>
              </a:spcBef>
            </a:pPr>
            <a:r>
              <a:rPr lang="en-US" dirty="0">
                <a:solidFill>
                  <a:srgbClr val="0D274D"/>
                </a:solidFill>
                <a:latin typeface="Montserrat"/>
                <a:ea typeface="Roboto"/>
              </a:rPr>
              <a:t>Senior Project Director and Subject Matter Expert</a:t>
            </a:r>
          </a:p>
          <a:p>
            <a:pPr>
              <a:lnSpc>
                <a:spcPct val="150000"/>
              </a:lnSpc>
              <a:spcBef>
                <a:spcPts val="0"/>
              </a:spcBef>
            </a:pPr>
            <a:r>
              <a:rPr lang="en-US" b="1" dirty="0">
                <a:solidFill>
                  <a:srgbClr val="0D274D"/>
                </a:solidFill>
                <a:latin typeface="Montserrat"/>
                <a:ea typeface="Roboto"/>
              </a:rPr>
              <a:t>Safal Partners</a:t>
            </a:r>
          </a:p>
          <a:p>
            <a:endParaRPr lang="en-US" dirty="0"/>
          </a:p>
        </p:txBody>
      </p:sp>
      <p:sp>
        <p:nvSpPr>
          <p:cNvPr id="13" name="Text Placeholder 12">
            <a:extLst>
              <a:ext uri="{FF2B5EF4-FFF2-40B4-BE49-F238E27FC236}">
                <a16:creationId xmlns:a16="http://schemas.microsoft.com/office/drawing/2014/main" id="{350CE0CD-6D77-09E6-36DB-77A66ED8FDEF}"/>
              </a:ext>
            </a:extLst>
          </p:cNvPr>
          <p:cNvSpPr>
            <a:spLocks noGrp="1"/>
          </p:cNvSpPr>
          <p:nvPr>
            <p:ph type="body" sz="quarter" idx="18"/>
          </p:nvPr>
        </p:nvSpPr>
        <p:spPr>
          <a:xfrm>
            <a:off x="7284458" y="4121374"/>
            <a:ext cx="2419350" cy="563563"/>
          </a:xfrm>
        </p:spPr>
        <p:txBody>
          <a:bodyPr/>
          <a:lstStyle/>
          <a:p>
            <a:r>
              <a:rPr lang="en-US" dirty="0">
                <a:solidFill>
                  <a:srgbClr val="0D274D"/>
                </a:solidFill>
                <a:latin typeface="Montserrat"/>
              </a:rPr>
              <a:t>Lisa Rice</a:t>
            </a:r>
            <a:endParaRPr lang="en-US" dirty="0">
              <a:solidFill>
                <a:srgbClr val="0D274D"/>
              </a:solidFill>
              <a:latin typeface="Montserrat" panose="00000500000000000000" pitchFamily="2" charset="0"/>
            </a:endParaRPr>
          </a:p>
        </p:txBody>
      </p:sp>
      <p:sp>
        <p:nvSpPr>
          <p:cNvPr id="17" name="Text Placeholder 16">
            <a:extLst>
              <a:ext uri="{FF2B5EF4-FFF2-40B4-BE49-F238E27FC236}">
                <a16:creationId xmlns:a16="http://schemas.microsoft.com/office/drawing/2014/main" id="{0268A22A-9068-98FF-AD2D-8489917F65F5}"/>
              </a:ext>
            </a:extLst>
          </p:cNvPr>
          <p:cNvSpPr>
            <a:spLocks noGrp="1"/>
          </p:cNvSpPr>
          <p:nvPr>
            <p:ph type="body" sz="quarter" idx="22"/>
          </p:nvPr>
        </p:nvSpPr>
        <p:spPr>
          <a:xfrm>
            <a:off x="7279991" y="4614993"/>
            <a:ext cx="2419350" cy="1254125"/>
          </a:xfrm>
        </p:spPr>
        <p:txBody>
          <a:bodyPr>
            <a:normAutofit lnSpcReduction="10000"/>
          </a:bodyPr>
          <a:lstStyle/>
          <a:p>
            <a:pPr>
              <a:lnSpc>
                <a:spcPct val="150000"/>
              </a:lnSpc>
              <a:spcBef>
                <a:spcPts val="0"/>
              </a:spcBef>
            </a:pPr>
            <a:r>
              <a:rPr lang="en-US" dirty="0">
                <a:solidFill>
                  <a:srgbClr val="0D274D"/>
                </a:solidFill>
                <a:latin typeface="Montserrat"/>
                <a:ea typeface="Roboto"/>
              </a:rPr>
              <a:t>Lead Subject </a:t>
            </a:r>
            <a:endParaRPr lang="en-US" b="1" dirty="0">
              <a:solidFill>
                <a:srgbClr val="404040"/>
              </a:solidFill>
              <a:ea typeface="Roboto"/>
            </a:endParaRPr>
          </a:p>
          <a:p>
            <a:pPr>
              <a:lnSpc>
                <a:spcPct val="150000"/>
              </a:lnSpc>
              <a:spcBef>
                <a:spcPts val="0"/>
              </a:spcBef>
            </a:pPr>
            <a:r>
              <a:rPr lang="en-US" dirty="0">
                <a:solidFill>
                  <a:srgbClr val="0D274D"/>
                </a:solidFill>
                <a:latin typeface="Montserrat"/>
                <a:ea typeface="Roboto"/>
              </a:rPr>
              <a:t>Matter Expert</a:t>
            </a:r>
            <a:endParaRPr lang="en-US" b="1" dirty="0">
              <a:solidFill>
                <a:srgbClr val="404040"/>
              </a:solidFill>
              <a:ea typeface="Roboto"/>
            </a:endParaRPr>
          </a:p>
          <a:p>
            <a:pPr>
              <a:lnSpc>
                <a:spcPct val="150000"/>
              </a:lnSpc>
              <a:spcBef>
                <a:spcPts val="0"/>
              </a:spcBef>
            </a:pPr>
            <a:r>
              <a:rPr lang="en-US" b="1" dirty="0">
                <a:solidFill>
                  <a:srgbClr val="404040"/>
                </a:solidFill>
                <a:latin typeface="Montserrat" panose="00000500000000000000" pitchFamily="2" charset="0"/>
                <a:ea typeface="Roboto"/>
              </a:rPr>
              <a:t>Safal</a:t>
            </a:r>
            <a:r>
              <a:rPr lang="en-US" b="1" dirty="0">
                <a:latin typeface="Montserrat" panose="00000500000000000000" pitchFamily="2" charset="0"/>
              </a:rPr>
              <a:t> Partners</a:t>
            </a:r>
          </a:p>
        </p:txBody>
      </p:sp>
      <p:pic>
        <p:nvPicPr>
          <p:cNvPr id="3" name="Picture 2">
            <a:extLst>
              <a:ext uri="{FF2B5EF4-FFF2-40B4-BE49-F238E27FC236}">
                <a16:creationId xmlns:a16="http://schemas.microsoft.com/office/drawing/2014/main" id="{F386B32D-5961-7628-F903-60D89E8D91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93642" y="1904036"/>
            <a:ext cx="2008207" cy="19985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3D87D3-B52A-1FCF-694D-D0543B3DA2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pic>
        <p:nvPicPr>
          <p:cNvPr id="5" name="Picture 4">
            <a:extLst>
              <a:ext uri="{FF2B5EF4-FFF2-40B4-BE49-F238E27FC236}">
                <a16:creationId xmlns:a16="http://schemas.microsoft.com/office/drawing/2014/main" id="{1BAE7774-8AD8-C8A0-F1C2-F99DB0EC7AC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6331" y="1908603"/>
            <a:ext cx="2004270" cy="2004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07660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5CCA0-C279-07BB-D2CF-2C267C7F3002}"/>
              </a:ext>
            </a:extLst>
          </p:cNvPr>
          <p:cNvSpPr>
            <a:spLocks noGrp="1"/>
          </p:cNvSpPr>
          <p:nvPr>
            <p:ph type="title"/>
          </p:nvPr>
        </p:nvSpPr>
        <p:spPr>
          <a:xfrm>
            <a:off x="717754" y="589678"/>
            <a:ext cx="11653329" cy="1155560"/>
          </a:xfrm>
        </p:spPr>
        <p:txBody>
          <a:bodyPr>
            <a:noAutofit/>
          </a:bodyPr>
          <a:lstStyle/>
          <a:p>
            <a:pPr>
              <a:defRPr/>
            </a:pPr>
            <a:r>
              <a:rPr lang="en-US" sz="4000" dirty="0"/>
              <a:t>RA Alignment: Performance</a:t>
            </a:r>
            <a:endParaRPr lang="en-US" sz="4000" dirty="0">
              <a:latin typeface="Montserrat"/>
            </a:endParaRPr>
          </a:p>
        </p:txBody>
      </p:sp>
      <p:sp>
        <p:nvSpPr>
          <p:cNvPr id="3" name="Content Placeholder 2">
            <a:extLst>
              <a:ext uri="{FF2B5EF4-FFF2-40B4-BE49-F238E27FC236}">
                <a16:creationId xmlns:a16="http://schemas.microsoft.com/office/drawing/2014/main" id="{667BED6D-502D-61FC-3043-0F46AD70F324}"/>
              </a:ext>
            </a:extLst>
          </p:cNvPr>
          <p:cNvSpPr>
            <a:spLocks noGrp="1"/>
          </p:cNvSpPr>
          <p:nvPr>
            <p:ph sz="half" idx="1"/>
          </p:nvPr>
        </p:nvSpPr>
        <p:spPr>
          <a:xfrm>
            <a:off x="838200" y="2123767"/>
            <a:ext cx="10381180" cy="4053195"/>
          </a:xfrm>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015E"/>
                </a:solidFill>
                <a:effectLst/>
                <a:uLnTx/>
                <a:uFillTx/>
                <a:latin typeface="Montserrat"/>
              </a:rPr>
              <a:t>RA improves performance outcomes!</a:t>
            </a:r>
            <a:endParaRPr lang="en-US" sz="4000" b="1" i="0" u="none" strike="noStrike" kern="1200" cap="none" spc="0" normalizeH="0" baseline="0" noProof="0" dirty="0">
              <a:ln>
                <a:noFill/>
              </a:ln>
              <a:solidFill>
                <a:srgbClr val="00015E"/>
              </a:solidFill>
              <a:effectLst/>
              <a:uLnTx/>
              <a:uFillTx/>
              <a:latin typeface="Montserrat"/>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1" i="0" u="none" strike="noStrike" kern="1200" cap="none" spc="0" normalizeH="0" baseline="0" noProof="0" dirty="0">
              <a:ln>
                <a:noFill/>
              </a:ln>
              <a:solidFill>
                <a:srgbClr val="ED7D31"/>
              </a:solidFill>
              <a:effectLst/>
              <a:uLnTx/>
              <a:uFillTx/>
              <a:latin typeface="Montserrat"/>
            </a:endParaRPr>
          </a:p>
          <a:p>
            <a:pPr marL="973138" indent="-454025">
              <a:lnSpc>
                <a:spcPct val="100000"/>
              </a:lnSpc>
              <a:spcBef>
                <a:spcPts val="0"/>
              </a:spcBef>
              <a:buFont typeface="Wingdings" panose="05000000000000000000" pitchFamily="2" charset="2"/>
              <a:buChar char="q"/>
              <a:defRPr/>
            </a:pPr>
            <a:r>
              <a:rPr kumimoji="0" lang="en-US" b="0" i="0" u="none" strike="noStrike" kern="1200" cap="none" spc="0" normalizeH="0" baseline="0" noProof="0" dirty="0">
                <a:ln>
                  <a:noFill/>
                </a:ln>
                <a:solidFill>
                  <a:schemeClr val="tx1"/>
                </a:solidFill>
                <a:effectLst/>
                <a:uLnTx/>
                <a:uFillTx/>
                <a:latin typeface="Montserrat"/>
              </a:rPr>
              <a:t>Entered Employment </a:t>
            </a:r>
            <a:r>
              <a:rPr lang="en-US" dirty="0">
                <a:solidFill>
                  <a:schemeClr val="tx1"/>
                </a:solidFill>
                <a:latin typeface="Montserrat"/>
              </a:rPr>
              <a:t>Rate Q2 and Q4 post exit</a:t>
            </a:r>
          </a:p>
          <a:p>
            <a:pPr marL="973138" indent="-454025">
              <a:lnSpc>
                <a:spcPct val="100000"/>
              </a:lnSpc>
              <a:spcBef>
                <a:spcPts val="0"/>
              </a:spcBef>
              <a:buFont typeface="Wingdings" panose="05000000000000000000" pitchFamily="2" charset="2"/>
              <a:buChar char="q"/>
              <a:defRPr/>
            </a:pPr>
            <a:r>
              <a:rPr lang="en-US" dirty="0">
                <a:solidFill>
                  <a:schemeClr val="tx1"/>
                </a:solidFill>
                <a:latin typeface="Montserrat"/>
              </a:rPr>
              <a:t>Median</a:t>
            </a:r>
            <a:r>
              <a:rPr kumimoji="0" lang="en-US" b="0" i="0" u="none" strike="noStrike" kern="1200" cap="none" spc="0" normalizeH="0" baseline="0" noProof="0" dirty="0">
                <a:ln>
                  <a:noFill/>
                </a:ln>
                <a:solidFill>
                  <a:schemeClr val="tx1"/>
                </a:solidFill>
                <a:effectLst/>
                <a:uLnTx/>
                <a:uFillTx/>
                <a:latin typeface="Montserrat"/>
              </a:rPr>
              <a:t> Earnings </a:t>
            </a:r>
            <a:r>
              <a:rPr lang="en-US" dirty="0">
                <a:solidFill>
                  <a:schemeClr val="tx1"/>
                </a:solidFill>
                <a:latin typeface="Montserrat"/>
              </a:rPr>
              <a:t>Q2 post exit</a:t>
            </a:r>
          </a:p>
          <a:p>
            <a:pPr marL="973138" marR="0" lvl="0" indent="-454025"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b="0" i="0" u="none" strike="noStrike" kern="1200" cap="none" spc="0" normalizeH="0" baseline="0" noProof="0" dirty="0">
                <a:ln>
                  <a:noFill/>
                </a:ln>
                <a:solidFill>
                  <a:schemeClr val="tx1"/>
                </a:solidFill>
                <a:effectLst/>
                <a:uLnTx/>
                <a:uFillTx/>
                <a:latin typeface="Montserrat"/>
              </a:rPr>
              <a:t>Measurable Skill gains</a:t>
            </a:r>
            <a:endParaRPr lang="en-US" b="0" i="0" u="none" strike="noStrike" kern="1200" cap="none" spc="0" normalizeH="0" baseline="0" noProof="0" dirty="0">
              <a:ln>
                <a:noFill/>
              </a:ln>
              <a:solidFill>
                <a:schemeClr val="tx1"/>
              </a:solidFill>
              <a:effectLst/>
              <a:uLnTx/>
              <a:uFillTx/>
              <a:latin typeface="Montserrat"/>
            </a:endParaRPr>
          </a:p>
          <a:p>
            <a:pPr marL="973138" marR="0" lvl="0" indent="-454025"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b="0" i="0" u="none" strike="noStrike" kern="1200" cap="none" spc="0" normalizeH="0" baseline="0" noProof="0" dirty="0">
                <a:ln>
                  <a:noFill/>
                </a:ln>
                <a:solidFill>
                  <a:schemeClr val="tx1"/>
                </a:solidFill>
                <a:effectLst/>
                <a:uLnTx/>
                <a:uFillTx/>
                <a:latin typeface="Montserrat"/>
              </a:rPr>
              <a:t>Credential Attainment </a:t>
            </a:r>
            <a:endParaRPr lang="en-US" b="0" i="0" u="none" strike="noStrike" kern="1200" cap="none" spc="0" normalizeH="0" baseline="0" noProof="0" dirty="0">
              <a:ln>
                <a:noFill/>
              </a:ln>
              <a:solidFill>
                <a:schemeClr val="tx1"/>
              </a:solidFill>
              <a:effectLst/>
              <a:uLnTx/>
              <a:uFillTx/>
              <a:latin typeface="Montserrat"/>
            </a:endParaRPr>
          </a:p>
          <a:p>
            <a:pPr marL="973138" marR="0" lvl="0" indent="-454025"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b="0" i="0" u="none" strike="noStrike" kern="1200" cap="none" spc="0" normalizeH="0" baseline="0" noProof="0" dirty="0">
                <a:ln>
                  <a:noFill/>
                </a:ln>
                <a:solidFill>
                  <a:schemeClr val="tx1"/>
                </a:solidFill>
                <a:effectLst/>
                <a:uLnTx/>
                <a:uFillTx/>
                <a:latin typeface="Montserrat"/>
              </a:rPr>
              <a:t>Effectiveness in Serving Employers</a:t>
            </a:r>
            <a:endParaRPr lang="en-US" b="0" i="0" u="none" strike="noStrike" kern="1200" cap="none" spc="0" normalizeH="0" baseline="0" noProof="0" dirty="0">
              <a:ln>
                <a:noFill/>
              </a:ln>
              <a:solidFill>
                <a:schemeClr val="tx1"/>
              </a:solidFill>
              <a:effectLst/>
              <a:uLnTx/>
              <a:uFillTx/>
              <a:latin typeface="Montserrat"/>
            </a:endParaRPr>
          </a:p>
          <a:p>
            <a:pPr marL="973138" indent="-454025">
              <a:lnSpc>
                <a:spcPct val="100000"/>
              </a:lnSpc>
              <a:spcBef>
                <a:spcPts val="0"/>
              </a:spcBef>
              <a:buFont typeface="Wingdings" panose="05000000000000000000" pitchFamily="2" charset="2"/>
              <a:buChar char="q"/>
            </a:pPr>
            <a:r>
              <a:rPr lang="en-US" dirty="0">
                <a:solidFill>
                  <a:schemeClr val="tx1"/>
                </a:solidFill>
                <a:latin typeface="Montserrat"/>
              </a:rPr>
              <a:t>Youth Employment &amp; Education Rate Q2 post exit</a:t>
            </a:r>
          </a:p>
          <a:p>
            <a:endParaRPr lang="en-US" dirty="0"/>
          </a:p>
        </p:txBody>
      </p:sp>
      <p:sp>
        <p:nvSpPr>
          <p:cNvPr id="4" name="Slide Number Placeholder 5">
            <a:extLst>
              <a:ext uri="{FF2B5EF4-FFF2-40B4-BE49-F238E27FC236}">
                <a16:creationId xmlns:a16="http://schemas.microsoft.com/office/drawing/2014/main" id="{E1C5D2B6-CBF5-2E99-3738-EA8113D7BAD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75891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showing how people rated their knowledge of who pays for each part of apprenticeship program: Excellent 12 percent, Very Good 15 percent, Good 28 percent, Very Little 36 percent, and none 6 percent.">
            <a:extLst>
              <a:ext uri="{FF2B5EF4-FFF2-40B4-BE49-F238E27FC236}">
                <a16:creationId xmlns:a16="http://schemas.microsoft.com/office/drawing/2014/main" id="{CC519CF0-37D6-6D82-3C4D-8ECF95A7D897}"/>
              </a:ext>
            </a:extLst>
          </p:cNvPr>
          <p:cNvPicPr>
            <a:picLocks noChangeAspect="1"/>
          </p:cNvPicPr>
          <p:nvPr/>
        </p:nvPicPr>
        <p:blipFill rotWithShape="1">
          <a:blip r:embed="rId3"/>
          <a:srcRect l="22767" t="6092" r="1644" b="8080"/>
          <a:stretch/>
        </p:blipFill>
        <p:spPr>
          <a:xfrm rot="5400000">
            <a:off x="6113117" y="136334"/>
            <a:ext cx="4033928" cy="7078574"/>
          </a:xfrm>
          <a:prstGeom prst="rect">
            <a:avLst/>
          </a:prstGeom>
        </p:spPr>
      </p:pic>
      <p:sp>
        <p:nvSpPr>
          <p:cNvPr id="5" name="Title 4">
            <a:extLst>
              <a:ext uri="{FF2B5EF4-FFF2-40B4-BE49-F238E27FC236}">
                <a16:creationId xmlns:a16="http://schemas.microsoft.com/office/drawing/2014/main" id="{01CC1138-151B-91D2-468B-53C11A5DEB82}"/>
              </a:ext>
            </a:extLst>
          </p:cNvPr>
          <p:cNvSpPr>
            <a:spLocks noGrp="1"/>
          </p:cNvSpPr>
          <p:nvPr>
            <p:ph type="title"/>
          </p:nvPr>
        </p:nvSpPr>
        <p:spPr/>
        <p:txBody>
          <a:bodyPr/>
          <a:lstStyle/>
          <a:p>
            <a:r>
              <a:rPr lang="en-US" dirty="0">
                <a:latin typeface="Montserrat"/>
              </a:rPr>
              <a:t>Programs Paying for RA</a:t>
            </a:r>
            <a:endParaRPr lang="en-US" dirty="0"/>
          </a:p>
        </p:txBody>
      </p:sp>
      <p:sp>
        <p:nvSpPr>
          <p:cNvPr id="3" name="Content Placeholder 2">
            <a:extLst>
              <a:ext uri="{FF2B5EF4-FFF2-40B4-BE49-F238E27FC236}">
                <a16:creationId xmlns:a16="http://schemas.microsoft.com/office/drawing/2014/main" id="{C28D422E-98FA-385A-41A5-6F50AA766941}"/>
              </a:ext>
            </a:extLst>
          </p:cNvPr>
          <p:cNvSpPr>
            <a:spLocks noGrp="1"/>
          </p:cNvSpPr>
          <p:nvPr>
            <p:ph sz="half" idx="1"/>
          </p:nvPr>
        </p:nvSpPr>
        <p:spPr>
          <a:xfrm>
            <a:off x="838200" y="1843741"/>
            <a:ext cx="3957918" cy="3436471"/>
          </a:xfrm>
        </p:spPr>
        <p:txBody>
          <a:bodyPr/>
          <a:lstStyle/>
          <a:p>
            <a:pPr marL="0" indent="0">
              <a:buNone/>
            </a:pPr>
            <a:r>
              <a:rPr lang="en-US" dirty="0">
                <a:solidFill>
                  <a:schemeClr val="tx1"/>
                </a:solidFill>
                <a:latin typeface="Montserrat Medium" panose="00000600000000000000" pitchFamily="2" charset="0"/>
                <a:cs typeface="Segoe UI" panose="020B0502040204020203" pitchFamily="34" charset="0"/>
              </a:rPr>
              <a:t>How would you rate your knowledge of</a:t>
            </a:r>
            <a:br>
              <a:rPr lang="en-US" dirty="0">
                <a:solidFill>
                  <a:schemeClr val="tx1"/>
                </a:solidFill>
                <a:latin typeface="Montserrat Medium" panose="00000600000000000000" pitchFamily="2" charset="0"/>
                <a:cs typeface="Segoe UI" panose="020B0502040204020203" pitchFamily="34" charset="0"/>
              </a:rPr>
            </a:br>
            <a:r>
              <a:rPr lang="en-US" b="1" u="sng" dirty="0">
                <a:solidFill>
                  <a:schemeClr val="tx1"/>
                </a:solidFill>
                <a:effectLst>
                  <a:outerShdw blurRad="38100" dist="38100" dir="2700000" algn="tl">
                    <a:srgbClr val="000000">
                      <a:alpha val="43137"/>
                    </a:srgbClr>
                  </a:outerShdw>
                </a:effectLst>
                <a:latin typeface="Montserrat Medium" panose="00000600000000000000" pitchFamily="2" charset="0"/>
                <a:cs typeface="Segoe UI" panose="020B0502040204020203" pitchFamily="34" charset="0"/>
              </a:rPr>
              <a:t>who pays for each part of an apprenticeship program </a:t>
            </a:r>
            <a:r>
              <a:rPr lang="en-US" dirty="0">
                <a:solidFill>
                  <a:schemeClr val="tx1"/>
                </a:solidFill>
                <a:latin typeface="Montserrat Medium" panose="00000600000000000000" pitchFamily="2" charset="0"/>
                <a:cs typeface="Segoe UI" panose="020B0502040204020203" pitchFamily="34" charset="0"/>
              </a:rPr>
              <a:t>(related instruction, wages, administration)? </a:t>
            </a:r>
          </a:p>
          <a:p>
            <a:pPr marL="0" indent="0">
              <a:buNone/>
            </a:pPr>
            <a:endParaRPr lang="en-US" dirty="0"/>
          </a:p>
        </p:txBody>
      </p:sp>
      <p:sp>
        <p:nvSpPr>
          <p:cNvPr id="4" name="Content Placeholder 3">
            <a:extLst>
              <a:ext uri="{FF2B5EF4-FFF2-40B4-BE49-F238E27FC236}">
                <a16:creationId xmlns:a16="http://schemas.microsoft.com/office/drawing/2014/main" id="{4250C65B-D46B-EE27-062E-9675F1A76708}"/>
              </a:ext>
            </a:extLst>
          </p:cNvPr>
          <p:cNvSpPr>
            <a:spLocks noGrp="1"/>
          </p:cNvSpPr>
          <p:nvPr>
            <p:ph sz="half" idx="2"/>
          </p:nvPr>
        </p:nvSpPr>
        <p:spPr>
          <a:xfrm>
            <a:off x="838200" y="5692585"/>
            <a:ext cx="10963835" cy="365125"/>
          </a:xfrm>
        </p:spPr>
        <p:txBody>
          <a:bodyPr>
            <a:normAutofit/>
          </a:bodyPr>
          <a:lstStyle/>
          <a:p>
            <a:pPr marL="0" lvl="0" indent="0">
              <a:lnSpc>
                <a:spcPct val="100000"/>
              </a:lnSpc>
              <a:spcBef>
                <a:spcPts val="0"/>
              </a:spcBef>
              <a:buNone/>
              <a:defRPr/>
            </a:pPr>
            <a:r>
              <a:rPr lang="en-US" sz="1100" i="1">
                <a:solidFill>
                  <a:prstClr val="black"/>
                </a:solidFill>
                <a:latin typeface="Calibri" panose="020F0502020204030204"/>
              </a:rPr>
              <a:t>Source:</a:t>
            </a:r>
            <a:r>
              <a:rPr lang="en-US" sz="1100" i="1">
                <a:solidFill>
                  <a:prstClr val="black"/>
                </a:solidFill>
                <a:latin typeface="Helvetica" pitchFamily="2" charset="0"/>
              </a:rPr>
              <a:t> 2023 Workforce System Registered Apprenticeship Baseline Knowledge Assessment Report  - USDOL Center of Excellence, Safal Partners, NAWDP</a:t>
            </a:r>
            <a:r>
              <a:rPr lang="en-US" sz="1100">
                <a:solidFill>
                  <a:srgbClr val="000000"/>
                </a:solidFill>
                <a:latin typeface="Helvetica" pitchFamily="2" charset="0"/>
              </a:rPr>
              <a:t> </a:t>
            </a:r>
            <a:endParaRPr lang="en-US" sz="1100" b="1" i="1">
              <a:solidFill>
                <a:prstClr val="black"/>
              </a:solidFill>
              <a:latin typeface="Calibri" panose="020F0502020204030204"/>
            </a:endParaRPr>
          </a:p>
          <a:p>
            <a:pPr marL="0" indent="0">
              <a:buNone/>
            </a:pPr>
            <a:endParaRPr lang="en-US" sz="2400"/>
          </a:p>
        </p:txBody>
      </p:sp>
      <p:sp>
        <p:nvSpPr>
          <p:cNvPr id="2" name="Slide Number Placeholder 5">
            <a:extLst>
              <a:ext uri="{FF2B5EF4-FFF2-40B4-BE49-F238E27FC236}">
                <a16:creationId xmlns:a16="http://schemas.microsoft.com/office/drawing/2014/main" id="{0820402D-8C1B-EBCB-576B-F3797D54666B}"/>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1167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 name="Title 2">
            <a:extLst>
              <a:ext uri="{FF2B5EF4-FFF2-40B4-BE49-F238E27FC236}">
                <a16:creationId xmlns:a16="http://schemas.microsoft.com/office/drawing/2014/main" id="{3790E8D1-4404-FF2C-F036-477C0B139650}"/>
              </a:ext>
            </a:extLst>
          </p:cNvPr>
          <p:cNvSpPr>
            <a:spLocks noGrp="1"/>
          </p:cNvSpPr>
          <p:nvPr>
            <p:ph type="title"/>
          </p:nvPr>
        </p:nvSpPr>
        <p:spPr/>
        <p:txBody>
          <a:bodyPr/>
          <a:lstStyle/>
          <a:p>
            <a:r>
              <a:rPr lang="en-US" dirty="0">
                <a:latin typeface="Montserrat"/>
              </a:rPr>
              <a:t> WIOA Funding, Supports for RA</a:t>
            </a:r>
            <a:endParaRPr lang="en-US" dirty="0"/>
          </a:p>
        </p:txBody>
      </p:sp>
      <p:pic>
        <p:nvPicPr>
          <p:cNvPr id="8" name="Picture 7" descr="WIOA Funding to Support Apprenticeship Items Including Related Training Instruction, On-the-Job Training and Supportive Services. Under the column &quot;Related Training and Instruction&quot;, it reads &quot;Under WIOA, all classroom training is funded through individual training accounts (ITAs). Programs must be on the state's eligible training provider list to take advantage of potential funding. In addition to ITAs for individual apprentices, utilizing contracts for cohort training is also possible&quot;. Under &quot;On the Job Training&quot;, the text reads &quot;on-the-job training is funded through contracts, not ITAs. OJT contracts can cover one or multiple apprentices with the reimbursement for OJT typically at 50% of the apprentices' wage rate&quot;. Under &quot;Supportive Services&quot;, the text reads &quot;WIO formula funds can be utilized to provide a rage of supportive services such as transportation and childcare. Also, if an ITA is used to fund the related training and instruction, the IRA can also be used to provide supportive services&quot;.">
            <a:extLst>
              <a:ext uri="{FF2B5EF4-FFF2-40B4-BE49-F238E27FC236}">
                <a16:creationId xmlns:a16="http://schemas.microsoft.com/office/drawing/2014/main" id="{27D3B047-47F1-BE8F-79F2-302BBA88C6DC}"/>
              </a:ext>
            </a:extLst>
          </p:cNvPr>
          <p:cNvPicPr>
            <a:picLocks noChangeAspect="1"/>
          </p:cNvPicPr>
          <p:nvPr/>
        </p:nvPicPr>
        <p:blipFill rotWithShape="1">
          <a:blip r:embed="rId3"/>
          <a:srcRect t="27460"/>
          <a:stretch/>
        </p:blipFill>
        <p:spPr>
          <a:xfrm>
            <a:off x="1160265" y="1622422"/>
            <a:ext cx="10033956" cy="4503656"/>
          </a:xfrm>
          <a:prstGeom prst="rect">
            <a:avLst/>
          </a:prstGeom>
          <a:ln>
            <a:noFill/>
          </a:ln>
          <a:effectLst/>
        </p:spPr>
      </p:pic>
      <p:pic>
        <p:nvPicPr>
          <p:cNvPr id="6" name="Picture 5">
            <a:extLst>
              <a:ext uri="{FF2B5EF4-FFF2-40B4-BE49-F238E27FC236}">
                <a16:creationId xmlns:a16="http://schemas.microsoft.com/office/drawing/2014/main" id="{98C1DE26-D012-6CFE-63BA-FAC29509F48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65231" y="5962974"/>
            <a:ext cx="859200" cy="859200"/>
          </a:xfrm>
          <a:prstGeom prst="rect">
            <a:avLst/>
          </a:prstGeom>
        </p:spPr>
      </p:pic>
      <p:sp>
        <p:nvSpPr>
          <p:cNvPr id="2" name="Slide Number Placeholder 5">
            <a:extLst>
              <a:ext uri="{FF2B5EF4-FFF2-40B4-BE49-F238E27FC236}">
                <a16:creationId xmlns:a16="http://schemas.microsoft.com/office/drawing/2014/main" id="{F9977A3A-88C7-391E-5954-871DBD95BB70}"/>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917773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956794-8646-B019-4966-23EB72DFF924}"/>
              </a:ext>
            </a:extLst>
          </p:cNvPr>
          <p:cNvSpPr>
            <a:spLocks noGrp="1"/>
          </p:cNvSpPr>
          <p:nvPr>
            <p:ph type="title"/>
          </p:nvPr>
        </p:nvSpPr>
        <p:spPr/>
        <p:txBody>
          <a:bodyPr/>
          <a:lstStyle/>
          <a:p>
            <a:r>
              <a:rPr lang="en-US" dirty="0">
                <a:latin typeface="Montserrat"/>
              </a:rPr>
              <a:t>RA &amp; ETPLs</a:t>
            </a:r>
            <a:endParaRPr lang="en-US" dirty="0"/>
          </a:p>
        </p:txBody>
      </p:sp>
      <p:sp>
        <p:nvSpPr>
          <p:cNvPr id="3" name="Content Placeholder 2">
            <a:extLst>
              <a:ext uri="{FF2B5EF4-FFF2-40B4-BE49-F238E27FC236}">
                <a16:creationId xmlns:a16="http://schemas.microsoft.com/office/drawing/2014/main" id="{90296113-838D-1B57-5125-C47DA605E84A}"/>
              </a:ext>
            </a:extLst>
          </p:cNvPr>
          <p:cNvSpPr>
            <a:spLocks noGrp="1"/>
          </p:cNvSpPr>
          <p:nvPr>
            <p:ph sz="half" idx="1"/>
          </p:nvPr>
        </p:nvSpPr>
        <p:spPr>
          <a:xfrm>
            <a:off x="649623" y="1825625"/>
            <a:ext cx="4496117" cy="3610355"/>
          </a:xfrm>
        </p:spPr>
        <p:txBody>
          <a:bodyPr/>
          <a:lstStyle/>
          <a:p>
            <a:pPr marL="0" indent="0">
              <a:buNone/>
            </a:pPr>
            <a:r>
              <a:rPr lang="en-US" dirty="0">
                <a:solidFill>
                  <a:schemeClr val="tx1"/>
                </a:solidFill>
                <a:latin typeface="Montserrat Medium" panose="00000600000000000000" pitchFamily="2" charset="0"/>
                <a:cs typeface="Segoe UI" panose="020B0502040204020203" pitchFamily="34" charset="0"/>
              </a:rPr>
              <a:t>How would you rate your knowledge of the relationship between  </a:t>
            </a:r>
            <a:br>
              <a:rPr lang="en-US" dirty="0">
                <a:solidFill>
                  <a:schemeClr val="tx1"/>
                </a:solidFill>
                <a:latin typeface="Montserrat Medium" panose="00000600000000000000" pitchFamily="2" charset="0"/>
                <a:cs typeface="Segoe UI" panose="020B0502040204020203" pitchFamily="34" charset="0"/>
              </a:rPr>
            </a:br>
            <a:r>
              <a:rPr lang="en-US" b="1" dirty="0">
                <a:solidFill>
                  <a:schemeClr val="tx1"/>
                </a:solidFill>
                <a:effectLst>
                  <a:outerShdw blurRad="38100" dist="38100" dir="2700000" algn="tl">
                    <a:srgbClr val="000000">
                      <a:alpha val="43137"/>
                    </a:srgbClr>
                  </a:outerShdw>
                </a:effectLst>
                <a:latin typeface="Montserrat Medium" panose="00000600000000000000" pitchFamily="2" charset="0"/>
                <a:cs typeface="Segoe UI" panose="020B0502040204020203" pitchFamily="34" charset="0"/>
              </a:rPr>
              <a:t>Registered Apprenticeship </a:t>
            </a:r>
            <a:br>
              <a:rPr lang="en-US" b="1" dirty="0">
                <a:solidFill>
                  <a:schemeClr val="tx1"/>
                </a:solidFill>
                <a:effectLst>
                  <a:outerShdw blurRad="38100" dist="38100" dir="2700000" algn="tl">
                    <a:srgbClr val="000000">
                      <a:alpha val="43137"/>
                    </a:srgbClr>
                  </a:outerShdw>
                </a:effectLst>
                <a:latin typeface="Montserrat Medium" panose="00000600000000000000" pitchFamily="2" charset="0"/>
                <a:cs typeface="Segoe UI" panose="020B0502040204020203" pitchFamily="34" charset="0"/>
              </a:rPr>
            </a:br>
            <a:r>
              <a:rPr lang="en-US" b="1" dirty="0">
                <a:solidFill>
                  <a:schemeClr val="tx1"/>
                </a:solidFill>
                <a:effectLst>
                  <a:outerShdw blurRad="38100" dist="38100" dir="2700000" algn="tl">
                    <a:srgbClr val="000000">
                      <a:alpha val="43137"/>
                    </a:srgbClr>
                  </a:outerShdw>
                </a:effectLst>
                <a:latin typeface="Montserrat Medium" panose="00000600000000000000" pitchFamily="2" charset="0"/>
                <a:cs typeface="Segoe UI" panose="020B0502040204020203" pitchFamily="34" charset="0"/>
              </a:rPr>
              <a:t>related instruction and your state or local </a:t>
            </a:r>
            <a:r>
              <a:rPr lang="en-US" b="1" u="sng" dirty="0">
                <a:solidFill>
                  <a:schemeClr val="tx1"/>
                </a:solidFill>
                <a:effectLst>
                  <a:outerShdw blurRad="38100" dist="38100" dir="2700000" algn="tl">
                    <a:srgbClr val="000000">
                      <a:alpha val="43137"/>
                    </a:srgbClr>
                  </a:outerShdw>
                </a:effectLst>
                <a:latin typeface="Montserrat Medium" panose="00000600000000000000" pitchFamily="2" charset="0"/>
                <a:cs typeface="Segoe UI" panose="020B0502040204020203" pitchFamily="34" charset="0"/>
              </a:rPr>
              <a:t>eligible training provider list</a:t>
            </a:r>
            <a:r>
              <a:rPr lang="en-US" dirty="0">
                <a:solidFill>
                  <a:schemeClr val="tx1"/>
                </a:solidFill>
                <a:latin typeface="Montserrat Medium" panose="00000600000000000000" pitchFamily="2" charset="0"/>
                <a:cs typeface="Segoe UI" panose="020B0502040204020203" pitchFamily="34" charset="0"/>
              </a:rPr>
              <a:t>? </a:t>
            </a:r>
          </a:p>
          <a:p>
            <a:pPr marL="0" indent="0">
              <a:buNone/>
            </a:pPr>
            <a:endParaRPr lang="en-US" dirty="0"/>
          </a:p>
        </p:txBody>
      </p:sp>
      <p:pic>
        <p:nvPicPr>
          <p:cNvPr id="6" name="Picture 5" descr="Chart showing how people rated their knowledge of the relationship between Registered Apprenticeship related instruction and your state and local eligible training provider list: Excellent 9 percent, Very Good 15 percent, Good 29 percent, Very Little 34 percent, None 11 percent">
            <a:extLst>
              <a:ext uri="{FF2B5EF4-FFF2-40B4-BE49-F238E27FC236}">
                <a16:creationId xmlns:a16="http://schemas.microsoft.com/office/drawing/2014/main" id="{CC519CF0-37D6-6D82-3C4D-8ECF95A7D897}"/>
              </a:ext>
            </a:extLst>
          </p:cNvPr>
          <p:cNvPicPr>
            <a:picLocks noChangeAspect="1"/>
          </p:cNvPicPr>
          <p:nvPr/>
        </p:nvPicPr>
        <p:blipFill rotWithShape="1">
          <a:blip r:embed="rId3"/>
          <a:srcRect l="23621" t="6307" r="-1138" b="8875"/>
          <a:stretch/>
        </p:blipFill>
        <p:spPr>
          <a:xfrm rot="5400000">
            <a:off x="6451239" y="272853"/>
            <a:ext cx="4123853" cy="6973455"/>
          </a:xfrm>
          <a:prstGeom prst="rect">
            <a:avLst/>
          </a:prstGeom>
        </p:spPr>
      </p:pic>
      <p:sp>
        <p:nvSpPr>
          <p:cNvPr id="4" name="Content Placeholder 3">
            <a:extLst>
              <a:ext uri="{FF2B5EF4-FFF2-40B4-BE49-F238E27FC236}">
                <a16:creationId xmlns:a16="http://schemas.microsoft.com/office/drawing/2014/main" id="{ECF921AA-2310-0DAE-AF2B-BCE5C8F7D1E8}"/>
              </a:ext>
            </a:extLst>
          </p:cNvPr>
          <p:cNvSpPr>
            <a:spLocks noGrp="1"/>
          </p:cNvSpPr>
          <p:nvPr>
            <p:ph sz="half" idx="2"/>
          </p:nvPr>
        </p:nvSpPr>
        <p:spPr>
          <a:xfrm>
            <a:off x="775446" y="5635709"/>
            <a:ext cx="10959353" cy="385527"/>
          </a:xfrm>
        </p:spPr>
        <p:txBody>
          <a:bodyPr>
            <a:normAutofit/>
          </a:bodyPr>
          <a:lstStyle/>
          <a:p>
            <a:pPr marL="0" lvl="0" indent="0">
              <a:lnSpc>
                <a:spcPct val="100000"/>
              </a:lnSpc>
              <a:spcBef>
                <a:spcPts val="0"/>
              </a:spcBef>
              <a:buNone/>
              <a:defRPr/>
            </a:pPr>
            <a:r>
              <a:rPr lang="en-US" sz="1100" i="1" dirty="0">
                <a:solidFill>
                  <a:prstClr val="black"/>
                </a:solidFill>
                <a:latin typeface="Calibri" panose="020F0502020204030204"/>
              </a:rPr>
              <a:t>Source:</a:t>
            </a:r>
            <a:r>
              <a:rPr lang="en-US" sz="1100" i="1" dirty="0">
                <a:solidFill>
                  <a:prstClr val="black"/>
                </a:solidFill>
                <a:latin typeface="Helvetica" pitchFamily="2" charset="0"/>
              </a:rPr>
              <a:t> 2023 Workforce System Registered Apprenticeship Baseline Knowledge Assessment Report  - USDOL Center of Excellence, Safal Partners, NAWDP</a:t>
            </a:r>
            <a:r>
              <a:rPr lang="en-US" sz="1100" dirty="0">
                <a:solidFill>
                  <a:srgbClr val="000000"/>
                </a:solidFill>
                <a:latin typeface="Helvetica" pitchFamily="2" charset="0"/>
              </a:rPr>
              <a:t> </a:t>
            </a:r>
            <a:endParaRPr lang="en-US" sz="1100" b="1" i="1" dirty="0">
              <a:solidFill>
                <a:prstClr val="black"/>
              </a:solidFill>
              <a:latin typeface="Calibri" panose="020F0502020204030204"/>
            </a:endParaRPr>
          </a:p>
          <a:p>
            <a:pPr marL="0" indent="0">
              <a:buNone/>
            </a:pPr>
            <a:endParaRPr lang="en-US" sz="1100" dirty="0"/>
          </a:p>
        </p:txBody>
      </p:sp>
      <p:sp>
        <p:nvSpPr>
          <p:cNvPr id="2" name="Slide Number Placeholder 5">
            <a:extLst>
              <a:ext uri="{FF2B5EF4-FFF2-40B4-BE49-F238E27FC236}">
                <a16:creationId xmlns:a16="http://schemas.microsoft.com/office/drawing/2014/main" id="{332937D0-F003-4D05-D554-74030DA56396}"/>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35163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B1B361E0-F78D-8104-A71F-B576E185526D}"/>
              </a:ext>
            </a:extLst>
          </p:cNvPr>
          <p:cNvSpPr>
            <a:spLocks noGrp="1"/>
          </p:cNvSpPr>
          <p:nvPr>
            <p:ph type="title"/>
          </p:nvPr>
        </p:nvSpPr>
        <p:spPr>
          <a:xfrm>
            <a:off x="838200" y="224606"/>
            <a:ext cx="10515600" cy="1325563"/>
          </a:xfrm>
        </p:spPr>
        <p:txBody>
          <a:bodyPr>
            <a:normAutofit/>
          </a:bodyPr>
          <a:lstStyle/>
          <a:p>
            <a:br>
              <a:rPr lang="en-US" sz="2900" dirty="0">
                <a:solidFill>
                  <a:prstClr val="white"/>
                </a:solidFill>
                <a:latin typeface="Montserrat Medium"/>
              </a:rPr>
            </a:br>
            <a:r>
              <a:rPr lang="en-US" dirty="0"/>
              <a:t>RA Alignment: ETPL</a:t>
            </a:r>
            <a:endParaRPr lang="en-US" sz="4000" dirty="0">
              <a:solidFill>
                <a:prstClr val="white"/>
              </a:solidFill>
            </a:endParaRPr>
          </a:p>
        </p:txBody>
      </p:sp>
      <p:sp>
        <p:nvSpPr>
          <p:cNvPr id="3" name="Content Placeholder 2">
            <a:extLst>
              <a:ext uri="{FF2B5EF4-FFF2-40B4-BE49-F238E27FC236}">
                <a16:creationId xmlns:a16="http://schemas.microsoft.com/office/drawing/2014/main" id="{7A8BECCD-DEAE-54EC-A477-D20892B347C5}"/>
              </a:ext>
            </a:extLst>
          </p:cNvPr>
          <p:cNvSpPr>
            <a:spLocks noGrp="1"/>
          </p:cNvSpPr>
          <p:nvPr>
            <p:ph sz="half" idx="1"/>
          </p:nvPr>
        </p:nvSpPr>
        <p:spPr>
          <a:xfrm>
            <a:off x="838200" y="1825625"/>
            <a:ext cx="6690534" cy="2467169"/>
          </a:xfrm>
        </p:spPr>
        <p:txBody>
          <a:bodyPr vert="horz" lIns="91440" tIns="45720" rIns="91440" bIns="45720" rtlCol="0" anchor="t">
            <a:noAutofit/>
          </a:bodyPr>
          <a:lstStyle/>
          <a:p>
            <a:pPr marL="342900" indent="-342900">
              <a:lnSpc>
                <a:spcPct val="100000"/>
              </a:lnSpc>
              <a:spcBef>
                <a:spcPts val="600"/>
              </a:spcBef>
            </a:pPr>
            <a:r>
              <a:rPr lang="en-US" sz="2000" dirty="0">
                <a:solidFill>
                  <a:schemeClr val="tx1"/>
                </a:solidFill>
                <a:latin typeface="Montserrat Medium"/>
              </a:rPr>
              <a:t>RA programs must be on the state/local eligible training provider (ETP) list to unlock WIOA funds for Related Instruction (RI).</a:t>
            </a:r>
          </a:p>
          <a:p>
            <a:pPr marL="342900" indent="-342900">
              <a:lnSpc>
                <a:spcPct val="100000"/>
              </a:lnSpc>
              <a:spcBef>
                <a:spcPts val="600"/>
              </a:spcBef>
            </a:pPr>
            <a:r>
              <a:rPr lang="en-US" sz="2000" dirty="0">
                <a:solidFill>
                  <a:schemeClr val="tx1"/>
                </a:solidFill>
                <a:latin typeface="Montserrat Medium"/>
              </a:rPr>
              <a:t>Under WIOA, </a:t>
            </a:r>
            <a:r>
              <a:rPr lang="en-US" sz="2000" b="1" dirty="0">
                <a:solidFill>
                  <a:srgbClr val="00015E"/>
                </a:solidFill>
                <a:latin typeface="Montserrat Medium"/>
              </a:rPr>
              <a:t>all RA programs are automatically eligible </a:t>
            </a:r>
            <a:r>
              <a:rPr lang="en-US" sz="2000" dirty="0">
                <a:solidFill>
                  <a:schemeClr val="tx1"/>
                </a:solidFill>
                <a:latin typeface="Montserrat Medium"/>
              </a:rPr>
              <a:t>for the ETP list, and each state workforce agency (SWA) must have a process in place to ensure this happens.  </a:t>
            </a:r>
          </a:p>
          <a:p>
            <a:pPr marL="0" indent="0">
              <a:buNone/>
            </a:pPr>
            <a:endParaRPr lang="en-US" sz="2000" dirty="0">
              <a:latin typeface="Montserrat Medium"/>
            </a:endParaRPr>
          </a:p>
        </p:txBody>
      </p:sp>
      <p:sp>
        <p:nvSpPr>
          <p:cNvPr id="7" name="Content Placeholder 6">
            <a:extLst>
              <a:ext uri="{FF2B5EF4-FFF2-40B4-BE49-F238E27FC236}">
                <a16:creationId xmlns:a16="http://schemas.microsoft.com/office/drawing/2014/main" id="{02082D89-6C1F-A401-BBF4-AFD46D9F8387}"/>
              </a:ext>
            </a:extLst>
          </p:cNvPr>
          <p:cNvSpPr>
            <a:spLocks noGrp="1"/>
          </p:cNvSpPr>
          <p:nvPr>
            <p:ph sz="half" idx="2"/>
          </p:nvPr>
        </p:nvSpPr>
        <p:spPr>
          <a:xfrm>
            <a:off x="838200" y="4203553"/>
            <a:ext cx="10697774" cy="2249813"/>
          </a:xfrm>
        </p:spPr>
        <p:txBody>
          <a:bodyPr>
            <a:norm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ontserrat Medium"/>
                <a:ea typeface="+mn-ea"/>
                <a:cs typeface="+mn-cs"/>
              </a:rPr>
              <a:t>Unlike other training providers/programs, RA programs have no performance-related requirements for inclusion on the ETP list.  SWAs and Local WDBs may not require even minimal performance information.</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ontserrat Medium"/>
                <a:ea typeface="+mn-ea"/>
                <a:cs typeface="+mn-cs"/>
              </a:rPr>
              <a:t>The requirement that training programs on the ETP list be for in-demand occupations does not apply to RA programs</a:t>
            </a:r>
            <a:r>
              <a:rPr kumimoji="0" lang="en-US" sz="2000" b="0" i="0" u="none" strike="noStrike" kern="1200" cap="none" spc="0" normalizeH="0" baseline="0" noProof="0">
                <a:ln>
                  <a:noFill/>
                </a:ln>
                <a:solidFill>
                  <a:prstClr val="black">
                    <a:lumMod val="75000"/>
                    <a:lumOff val="25000"/>
                  </a:prstClr>
                </a:solidFill>
                <a:effectLst/>
                <a:uLnTx/>
                <a:uFillTx/>
                <a:latin typeface="Montserrat Medium"/>
                <a:ea typeface="+mn-ea"/>
                <a:cs typeface="+mn-cs"/>
              </a:rPr>
              <a:t>.</a:t>
            </a:r>
          </a:p>
        </p:txBody>
      </p:sp>
      <p:sp>
        <p:nvSpPr>
          <p:cNvPr id="2" name="Slide Number Placeholder 5">
            <a:extLst>
              <a:ext uri="{FF2B5EF4-FFF2-40B4-BE49-F238E27FC236}">
                <a16:creationId xmlns:a16="http://schemas.microsoft.com/office/drawing/2014/main" id="{0D60CA55-BA1F-0522-6218-7522C79AD63D}"/>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5" name="Picture 4">
            <a:extLst>
              <a:ext uri="{FF2B5EF4-FFF2-40B4-BE49-F238E27FC236}">
                <a16:creationId xmlns:a16="http://schemas.microsoft.com/office/drawing/2014/main" id="{23463B60-FAA4-44F9-CCD0-9D8EC2C1BDB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08597" y="1027906"/>
            <a:ext cx="4391040" cy="2894610"/>
          </a:xfrm>
          <a:prstGeom prst="rect">
            <a:avLst/>
          </a:prstGeom>
          <a:ln>
            <a:noFill/>
          </a:ln>
          <a:effectLst>
            <a:softEdge rad="112500"/>
          </a:effectLst>
        </p:spPr>
      </p:pic>
    </p:spTree>
    <p:extLst>
      <p:ext uri="{BB962C8B-B14F-4D97-AF65-F5344CB8AC3E}">
        <p14:creationId xmlns:p14="http://schemas.microsoft.com/office/powerpoint/2010/main" val="1079997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xfrm>
            <a:off x="410135" y="434601"/>
            <a:ext cx="11219329" cy="1325563"/>
          </a:xfrm>
          <a:prstGeom prst="rect">
            <a:avLst/>
          </a:prstGeom>
          <a:noFill/>
          <a:ln>
            <a:noFill/>
          </a:ln>
        </p:spPr>
        <p:txBody>
          <a:bodyPr spcFirstLastPara="1" wrap="square" lIns="182875" tIns="45700" rIns="91425" bIns="45700" anchor="ctr" anchorCtr="0">
            <a:normAutofit/>
          </a:bodyPr>
          <a:lstStyle/>
          <a:p>
            <a:pPr marL="0" lvl="0" indent="0" rtl="0">
              <a:lnSpc>
                <a:spcPct val="90000"/>
              </a:lnSpc>
              <a:spcBef>
                <a:spcPts val="0"/>
              </a:spcBef>
              <a:spcAft>
                <a:spcPts val="0"/>
              </a:spcAft>
              <a:buSzPts val="1800"/>
              <a:buNone/>
            </a:pPr>
            <a:r>
              <a:rPr lang="en-US" sz="3600" dirty="0"/>
              <a:t>Benefits of Leveraging WIOA / RA Together</a:t>
            </a:r>
            <a:endParaRPr sz="3600" dirty="0"/>
          </a:p>
        </p:txBody>
      </p:sp>
      <p:sp>
        <p:nvSpPr>
          <p:cNvPr id="7" name="Content Placeholder 6">
            <a:extLst>
              <a:ext uri="{FF2B5EF4-FFF2-40B4-BE49-F238E27FC236}">
                <a16:creationId xmlns:a16="http://schemas.microsoft.com/office/drawing/2014/main" id="{A92ED705-918A-8648-F23B-02DCA7E34502}"/>
              </a:ext>
            </a:extLst>
          </p:cNvPr>
          <p:cNvSpPr>
            <a:spLocks noGrp="1"/>
          </p:cNvSpPr>
          <p:nvPr>
            <p:ph sz="half" idx="1"/>
          </p:nvPr>
        </p:nvSpPr>
        <p:spPr>
          <a:xfrm>
            <a:off x="624167" y="1880288"/>
            <a:ext cx="10791264" cy="4351338"/>
          </a:xfrm>
        </p:spPr>
        <p:txBody>
          <a:bodyPr>
            <a:normAutofit fontScale="85000" lnSpcReduction="20000"/>
          </a:bodyPr>
          <a:lstStyle/>
          <a:p>
            <a:pPr marL="571500" lvl="0" indent="-571500">
              <a:lnSpc>
                <a:spcPct val="100000"/>
              </a:lnSpc>
              <a:spcBef>
                <a:spcPts val="0"/>
              </a:spcBef>
            </a:pPr>
            <a:r>
              <a:rPr lang="en-US" sz="3200" dirty="0">
                <a:solidFill>
                  <a:prstClr val="black"/>
                </a:solidFill>
                <a:latin typeface="Montserrat Medium" panose="00000600000000000000" pitchFamily="2" charset="0"/>
                <a:cs typeface="Segoe UI"/>
              </a:rPr>
              <a:t>Unlock additional sources of RA program support for employers who sponsor programs or hire apprentices</a:t>
            </a:r>
          </a:p>
          <a:p>
            <a:pPr marL="571500" lvl="0" indent="-571500">
              <a:lnSpc>
                <a:spcPct val="100000"/>
              </a:lnSpc>
              <a:spcBef>
                <a:spcPts val="0"/>
              </a:spcBef>
            </a:pPr>
            <a:endParaRPr lang="en-US" sz="3200" dirty="0">
              <a:solidFill>
                <a:prstClr val="black"/>
              </a:solidFill>
              <a:latin typeface="Montserrat Medium" panose="00000600000000000000" pitchFamily="2" charset="0"/>
              <a:cs typeface="Segoe UI"/>
            </a:endParaRPr>
          </a:p>
          <a:p>
            <a:pPr marL="571500" lvl="0" indent="-571500">
              <a:lnSpc>
                <a:spcPct val="100000"/>
              </a:lnSpc>
              <a:spcBef>
                <a:spcPts val="0"/>
              </a:spcBef>
            </a:pPr>
            <a:r>
              <a:rPr lang="en-US" sz="3200" dirty="0">
                <a:solidFill>
                  <a:prstClr val="black"/>
                </a:solidFill>
                <a:latin typeface="Montserrat Medium" panose="00000600000000000000" pitchFamily="2" charset="0"/>
                <a:cs typeface="Segoe UI"/>
              </a:rPr>
              <a:t>Unlock additional resources for job seekers who are hired as apprentices with supportive services or assistance with classroom training</a:t>
            </a:r>
          </a:p>
          <a:p>
            <a:pPr marL="571500" lvl="0" indent="-571500">
              <a:lnSpc>
                <a:spcPct val="100000"/>
              </a:lnSpc>
              <a:spcBef>
                <a:spcPts val="0"/>
              </a:spcBef>
            </a:pPr>
            <a:endParaRPr lang="en-US" sz="3200" dirty="0">
              <a:solidFill>
                <a:prstClr val="black"/>
              </a:solidFill>
              <a:latin typeface="Montserrat Medium" panose="00000600000000000000" pitchFamily="2" charset="0"/>
              <a:cs typeface="Segoe UI"/>
            </a:endParaRPr>
          </a:p>
          <a:p>
            <a:pPr marL="571500" lvl="0" indent="-571500">
              <a:lnSpc>
                <a:spcPct val="100000"/>
              </a:lnSpc>
              <a:spcBef>
                <a:spcPts val="0"/>
              </a:spcBef>
            </a:pPr>
            <a:r>
              <a:rPr lang="en-US" sz="3200" dirty="0">
                <a:solidFill>
                  <a:prstClr val="black"/>
                </a:solidFill>
                <a:latin typeface="Montserrat Medium" panose="00000600000000000000" pitchFamily="2" charset="0"/>
                <a:cs typeface="Segoe UI"/>
              </a:rPr>
              <a:t>Shared outcomes</a:t>
            </a:r>
          </a:p>
          <a:p>
            <a:pPr marL="571500" lvl="0" indent="-571500">
              <a:lnSpc>
                <a:spcPct val="100000"/>
              </a:lnSpc>
              <a:spcBef>
                <a:spcPts val="0"/>
              </a:spcBef>
            </a:pPr>
            <a:endParaRPr lang="en-US" sz="1800" dirty="0">
              <a:solidFill>
                <a:prstClr val="black"/>
              </a:solidFill>
              <a:latin typeface="Montserrat Medium" panose="00000600000000000000" pitchFamily="2" charset="0"/>
              <a:cs typeface="Segoe UI"/>
            </a:endParaRPr>
          </a:p>
          <a:p>
            <a:pPr marL="571500" lvl="0" indent="-571500">
              <a:lnSpc>
                <a:spcPct val="100000"/>
              </a:lnSpc>
              <a:spcBef>
                <a:spcPts val="0"/>
              </a:spcBef>
            </a:pPr>
            <a:r>
              <a:rPr lang="en-US" sz="3200" dirty="0">
                <a:solidFill>
                  <a:prstClr val="black"/>
                </a:solidFill>
                <a:latin typeface="Montserrat Medium" panose="00000600000000000000" pitchFamily="2" charset="0"/>
                <a:cs typeface="Segoe UI"/>
              </a:rPr>
              <a:t>Boost overall alignment </a:t>
            </a:r>
            <a:br>
              <a:rPr lang="en-US" sz="3200" dirty="0">
                <a:solidFill>
                  <a:prstClr val="black"/>
                </a:solidFill>
                <a:latin typeface="Montserrat Medium" panose="00000600000000000000" pitchFamily="2" charset="0"/>
                <a:cs typeface="Segoe UI"/>
              </a:rPr>
            </a:br>
            <a:r>
              <a:rPr lang="en-US" sz="3200" dirty="0">
                <a:solidFill>
                  <a:prstClr val="black"/>
                </a:solidFill>
                <a:latin typeface="Montserrat Medium" panose="00000600000000000000" pitchFamily="2" charset="0"/>
                <a:cs typeface="Segoe UI"/>
              </a:rPr>
              <a:t>understanding for </a:t>
            </a:r>
            <a:br>
              <a:rPr lang="en-US" sz="3200" dirty="0">
                <a:solidFill>
                  <a:prstClr val="black"/>
                </a:solidFill>
                <a:latin typeface="Montserrat Medium" panose="00000600000000000000" pitchFamily="2" charset="0"/>
                <a:cs typeface="Segoe UI"/>
              </a:rPr>
            </a:br>
            <a:r>
              <a:rPr lang="en-US" sz="3200" dirty="0">
                <a:solidFill>
                  <a:prstClr val="black"/>
                </a:solidFill>
                <a:latin typeface="Montserrat Medium" panose="00000600000000000000" pitchFamily="2" charset="0"/>
                <a:cs typeface="Segoe UI"/>
              </a:rPr>
              <a:t>workforce system</a:t>
            </a:r>
          </a:p>
          <a:p>
            <a:endParaRPr lang="en-US" dirty="0"/>
          </a:p>
        </p:txBody>
      </p:sp>
      <p:pic>
        <p:nvPicPr>
          <p:cNvPr id="2" name="Picture 1" descr="WIOA Funding to Support Apprenticeship Items Including Related Training Instruction, On-th-Job Training and Supportive Services">
            <a:extLst>
              <a:ext uri="{FF2B5EF4-FFF2-40B4-BE49-F238E27FC236}">
                <a16:creationId xmlns:a16="http://schemas.microsoft.com/office/drawing/2014/main" id="{D2A396E3-FF90-7693-023E-7D776E618400}"/>
              </a:ext>
            </a:extLst>
          </p:cNvPr>
          <p:cNvPicPr>
            <a:picLocks noChangeAspect="1"/>
          </p:cNvPicPr>
          <p:nvPr/>
        </p:nvPicPr>
        <p:blipFill rotWithShape="1">
          <a:blip r:embed="rId3"/>
          <a:srcRect t="27460"/>
          <a:stretch/>
        </p:blipFill>
        <p:spPr>
          <a:xfrm>
            <a:off x="6845800" y="3883631"/>
            <a:ext cx="4430068" cy="1988399"/>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3363BA94-5AD1-C34B-B96A-E0D959C5234D}"/>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5">
            <a:extLst>
              <a:ext uri="{FF2B5EF4-FFF2-40B4-BE49-F238E27FC236}">
                <a16:creationId xmlns:a16="http://schemas.microsoft.com/office/drawing/2014/main" id="{CFE4D038-D476-E9D4-A30B-8680E621D02D}"/>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623705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a:xfrm>
            <a:off x="838200" y="568551"/>
            <a:ext cx="10515600" cy="1325563"/>
          </a:xfrm>
        </p:spPr>
        <p:txBody>
          <a:bodyPr>
            <a:normAutofit/>
          </a:bodyPr>
          <a:lstStyle/>
          <a:p>
            <a:r>
              <a:rPr lang="en-US" dirty="0"/>
              <a:t>Promising Practices</a:t>
            </a:r>
          </a:p>
        </p:txBody>
      </p:sp>
      <p:pic>
        <p:nvPicPr>
          <p:cNvPr id="5126" name="Picture 6" descr="CareerWise Colorado logo">
            <a:extLst>
              <a:ext uri="{FF2B5EF4-FFF2-40B4-BE49-F238E27FC236}">
                <a16:creationId xmlns:a16="http://schemas.microsoft.com/office/drawing/2014/main" id="{B12F5077-265A-815C-C4FF-707B771F5902}"/>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924" y="2126838"/>
            <a:ext cx="2197868" cy="595541"/>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4">
            <a:extLst>
              <a:ext uri="{FF2B5EF4-FFF2-40B4-BE49-F238E27FC236}">
                <a16:creationId xmlns:a16="http://schemas.microsoft.com/office/drawing/2014/main" id="{D9F87697-B091-32BB-F8DA-4277A6C0DE69}"/>
              </a:ext>
            </a:extLst>
          </p:cNvPr>
          <p:cNvSpPr>
            <a:spLocks noGrp="1"/>
          </p:cNvSpPr>
          <p:nvPr>
            <p:ph sz="half" idx="1"/>
          </p:nvPr>
        </p:nvSpPr>
        <p:spPr>
          <a:xfrm>
            <a:off x="2419267" y="2005086"/>
            <a:ext cx="9276561" cy="4487789"/>
          </a:xfrm>
        </p:spPr>
        <p:txBody>
          <a:bodyPr vert="horz" lIns="91440" tIns="45720" rIns="91440" bIns="45720" rtlCol="0" anchor="t">
            <a:normAutofit fontScale="70000" lnSpcReduction="20000"/>
          </a:bodyPr>
          <a:lstStyle/>
          <a:p>
            <a:pPr lvl="1">
              <a:lnSpc>
                <a:spcPct val="120000"/>
              </a:lnSpc>
            </a:pPr>
            <a:r>
              <a:rPr lang="en-US" sz="2300" dirty="0">
                <a:solidFill>
                  <a:schemeClr val="tx1"/>
                </a:solidFill>
                <a:latin typeface="Montserrat Medium"/>
              </a:rPr>
              <a:t>Colorado launched its youth apprenticeship program, </a:t>
            </a:r>
            <a:r>
              <a:rPr lang="en-US" sz="2300" dirty="0" err="1">
                <a:solidFill>
                  <a:schemeClr val="tx1"/>
                </a:solidFill>
                <a:latin typeface="Montserrat Medium"/>
              </a:rPr>
              <a:t>CareerWise</a:t>
            </a:r>
            <a:r>
              <a:rPr lang="en-US" sz="2300" dirty="0">
                <a:solidFill>
                  <a:schemeClr val="tx1"/>
                </a:solidFill>
                <a:latin typeface="Montserrat Medium"/>
              </a:rPr>
              <a:t> Colorado, in 2016. </a:t>
            </a:r>
            <a:r>
              <a:rPr lang="en-US" sz="2300" b="1" dirty="0" err="1">
                <a:solidFill>
                  <a:schemeClr val="tx1"/>
                </a:solidFill>
                <a:latin typeface="Montserrat Medium"/>
              </a:rPr>
              <a:t>CareerWise</a:t>
            </a:r>
            <a:r>
              <a:rPr lang="en-US" sz="2300" b="1" dirty="0">
                <a:solidFill>
                  <a:schemeClr val="tx1"/>
                </a:solidFill>
                <a:latin typeface="Montserrat Medium"/>
              </a:rPr>
              <a:t> is an independent public-private partnership that functions as a workforce intermediary</a:t>
            </a:r>
            <a:r>
              <a:rPr lang="en-US" sz="2300" dirty="0">
                <a:solidFill>
                  <a:schemeClr val="tx1"/>
                </a:solidFill>
                <a:latin typeface="Montserrat Medium"/>
              </a:rPr>
              <a:t>. </a:t>
            </a:r>
            <a:r>
              <a:rPr lang="en-US" sz="1600" dirty="0">
                <a:latin typeface="Montserrat Medium"/>
                <a:hlinkClick r:id="rId4" tooltip="https://www.careerwisecolorado.org/en/"/>
              </a:rPr>
              <a:t>CareerWise Colorado | Youth Apprenticeship Programs</a:t>
            </a:r>
            <a:endParaRPr lang="en-US" sz="1600" dirty="0">
              <a:latin typeface="Montserrat Medium"/>
            </a:endParaRPr>
          </a:p>
          <a:p>
            <a:pPr lvl="1">
              <a:lnSpc>
                <a:spcPct val="120000"/>
              </a:lnSpc>
            </a:pPr>
            <a:endParaRPr lang="en-US" sz="2300" dirty="0">
              <a:solidFill>
                <a:schemeClr val="tx1"/>
              </a:solidFill>
            </a:endParaRPr>
          </a:p>
          <a:p>
            <a:pPr lvl="1">
              <a:lnSpc>
                <a:spcPct val="120000"/>
              </a:lnSpc>
            </a:pPr>
            <a:r>
              <a:rPr lang="en-US" sz="2300" dirty="0">
                <a:solidFill>
                  <a:schemeClr val="tx1"/>
                </a:solidFill>
                <a:latin typeface="Montserrat Medium"/>
              </a:rPr>
              <a:t>South Carolina has a registered </a:t>
            </a:r>
            <a:r>
              <a:rPr lang="en-US" sz="2300" b="1" dirty="0">
                <a:solidFill>
                  <a:schemeClr val="tx1"/>
                </a:solidFill>
                <a:latin typeface="Montserrat Medium"/>
              </a:rPr>
              <a:t>youth apprenticeship programs that operate through community and technical college system</a:t>
            </a:r>
            <a:r>
              <a:rPr lang="en-US" sz="2300" dirty="0">
                <a:solidFill>
                  <a:schemeClr val="tx1"/>
                </a:solidFill>
                <a:latin typeface="Montserrat Medium"/>
              </a:rPr>
              <a:t>… regionally focused.</a:t>
            </a:r>
            <a:br>
              <a:rPr lang="en-US" sz="2300" dirty="0"/>
            </a:br>
            <a:r>
              <a:rPr lang="en-US" sz="1600" dirty="0">
                <a:latin typeface="Montserrat Medium"/>
                <a:hlinkClick r:id="rId5" tooltip="https://www.apprenticeshipcarolina.com/youth-apprenticeship.html"/>
              </a:rPr>
              <a:t>Youth Apprenticeship | Apprenticeship Carolina - a division of the SC Technical College System</a:t>
            </a:r>
            <a:endParaRPr lang="en-US" sz="1600" dirty="0">
              <a:latin typeface="Montserrat Medium"/>
            </a:endParaRPr>
          </a:p>
          <a:p>
            <a:pPr lvl="1">
              <a:lnSpc>
                <a:spcPct val="120000"/>
              </a:lnSpc>
            </a:pPr>
            <a:endParaRPr lang="en-US" sz="2300" dirty="0">
              <a:solidFill>
                <a:schemeClr val="tx1"/>
              </a:solidFill>
            </a:endParaRPr>
          </a:p>
          <a:p>
            <a:pPr marL="688975">
              <a:lnSpc>
                <a:spcPct val="120000"/>
              </a:lnSpc>
            </a:pPr>
            <a:r>
              <a:rPr lang="en-US" sz="2300" dirty="0">
                <a:solidFill>
                  <a:schemeClr val="tx1"/>
                </a:solidFill>
                <a:latin typeface="Montserrat Medium"/>
              </a:rPr>
              <a:t>Tech Ready Apprentices for Careers in Kentucky (TRACK) is a business and industry driven </a:t>
            </a:r>
            <a:r>
              <a:rPr lang="en-US" sz="2300" b="1" dirty="0">
                <a:solidFill>
                  <a:schemeClr val="tx1"/>
                </a:solidFill>
                <a:latin typeface="Montserrat Medium"/>
              </a:rPr>
              <a:t>youth apprenticeship program with a partnership between the Kentucky Department of Education's Office of Career and Technical Education and the Kentucky Office of Apprenticeship</a:t>
            </a:r>
            <a:r>
              <a:rPr lang="en-US" sz="2300" dirty="0">
                <a:solidFill>
                  <a:schemeClr val="tx1"/>
                </a:solidFill>
                <a:latin typeface="Montserrat Medium"/>
              </a:rPr>
              <a:t> to provide secondary students with career pathway opportunities to create a pipeline for students to enter post-secondary apprenticeship training and RA. Students receive a nationally recognized credential at little or no cost. </a:t>
            </a:r>
            <a:r>
              <a:rPr lang="en-US" sz="1600" dirty="0">
                <a:latin typeface="Montserrat Medium"/>
                <a:hlinkClick r:id="rId6" tooltip="https://www.education.ky.gov/CTE/cter/Pages/TRACK-Res.aspx"/>
              </a:rPr>
              <a:t>TRACK Resources - Kentucky Department of Education</a:t>
            </a:r>
            <a:endParaRPr lang="en-US" sz="2300" dirty="0">
              <a:latin typeface="Montserrat Medium"/>
            </a:endParaRPr>
          </a:p>
          <a:p>
            <a:pPr lvl="1"/>
            <a:endParaRPr lang="en-US" sz="2000" dirty="0">
              <a:solidFill>
                <a:schemeClr val="tx1"/>
              </a:solidFill>
            </a:endParaRPr>
          </a:p>
        </p:txBody>
      </p:sp>
      <p:pic>
        <p:nvPicPr>
          <p:cNvPr id="5128" name="Picture 8" descr="Youth Apprenticeship Carolina">
            <a:extLst>
              <a:ext uri="{FF2B5EF4-FFF2-40B4-BE49-F238E27FC236}">
                <a16:creationId xmlns:a16="http://schemas.microsoft.com/office/drawing/2014/main" id="{61B96A54-832A-3ADB-C383-C5FECB36F3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2913945"/>
            <a:ext cx="1996828" cy="641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for Tech Ready Apprentices for Careers in Kentucky (TRACK)">
            <a:extLst>
              <a:ext uri="{FF2B5EF4-FFF2-40B4-BE49-F238E27FC236}">
                <a16:creationId xmlns:a16="http://schemas.microsoft.com/office/drawing/2014/main" id="{CF161B6D-EF49-57B5-B696-DD4AE9A40BA5}"/>
              </a:ext>
            </a:extLst>
          </p:cNvPr>
          <p:cNvPicPr>
            <a:picLocks noChangeAspect="1"/>
          </p:cNvPicPr>
          <p:nvPr/>
        </p:nvPicPr>
        <p:blipFill>
          <a:blip r:embed="rId8"/>
          <a:stretch>
            <a:fillRect/>
          </a:stretch>
        </p:blipFill>
        <p:spPr>
          <a:xfrm>
            <a:off x="807741" y="3999812"/>
            <a:ext cx="2098051" cy="1555294"/>
          </a:xfrm>
          <a:prstGeom prst="rect">
            <a:avLst/>
          </a:prstGeom>
        </p:spPr>
      </p:pic>
      <p:sp>
        <p:nvSpPr>
          <p:cNvPr id="4" name="Slide Number Placeholder 5">
            <a:extLst>
              <a:ext uri="{FF2B5EF4-FFF2-40B4-BE49-F238E27FC236}">
                <a16:creationId xmlns:a16="http://schemas.microsoft.com/office/drawing/2014/main" id="{E5ED73EB-214F-E490-A11B-7793D1442DDC}"/>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414737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randombar(horizontal)">
                                      <p:cBhvr>
                                        <p:cTn id="7" dur="500"/>
                                        <p:tgtEl>
                                          <p:spTgt spid="512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128"/>
                                        </p:tgtEl>
                                        <p:attrNameLst>
                                          <p:attrName>style.visibility</p:attrName>
                                        </p:attrNameLst>
                                      </p:cBhvr>
                                      <p:to>
                                        <p:strVal val="visible"/>
                                      </p:to>
                                    </p:set>
                                    <p:animEffect transition="in" filter="randombar(horizontal)">
                                      <p:cBhvr>
                                        <p:cTn id="16" dur="500"/>
                                        <p:tgtEl>
                                          <p:spTgt spid="5128"/>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E502-6A9B-BD7A-D5BE-EEF62903B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47E8A-9E14-89D2-73F4-F4A735C69F26}"/>
              </a:ext>
            </a:extLst>
          </p:cNvPr>
          <p:cNvSpPr>
            <a:spLocks noGrp="1"/>
          </p:cNvSpPr>
          <p:nvPr>
            <p:ph type="title"/>
          </p:nvPr>
        </p:nvSpPr>
        <p:spPr>
          <a:xfrm>
            <a:off x="838200" y="2588585"/>
            <a:ext cx="10515600" cy="1325563"/>
          </a:xfrm>
        </p:spPr>
        <p:txBody>
          <a:bodyPr>
            <a:noAutofit/>
          </a:bodyPr>
          <a:lstStyle/>
          <a:p>
            <a:pPr algn="ctr"/>
            <a:r>
              <a:rPr lang="en-US" b="1" dirty="0">
                <a:solidFill>
                  <a:schemeClr val="bg1"/>
                </a:solidFill>
                <a:latin typeface="Montserrat"/>
              </a:rPr>
              <a:t>Questions for Follow Up</a:t>
            </a:r>
          </a:p>
        </p:txBody>
      </p:sp>
      <p:sp>
        <p:nvSpPr>
          <p:cNvPr id="4" name="Rectangle 3">
            <a:extLst>
              <a:ext uri="{FF2B5EF4-FFF2-40B4-BE49-F238E27FC236}">
                <a16:creationId xmlns:a16="http://schemas.microsoft.com/office/drawing/2014/main" id="{F0062610-5589-18F7-4E2D-04B8DF6B8E33}"/>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4E5653C-4B9E-0389-3331-CE51660C838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3" name="Slide Number Placeholder 5">
            <a:extLst>
              <a:ext uri="{FF2B5EF4-FFF2-40B4-BE49-F238E27FC236}">
                <a16:creationId xmlns:a16="http://schemas.microsoft.com/office/drawing/2014/main" id="{594BB912-A751-BB7F-152D-D08D956833D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909725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E17A089-37B2-BCA2-B822-FB12097F8FC4}"/>
              </a:ext>
            </a:extLst>
          </p:cNvPr>
          <p:cNvSpPr>
            <a:spLocks noGrp="1"/>
          </p:cNvSpPr>
          <p:nvPr>
            <p:ph type="title" idx="4294967295"/>
          </p:nvPr>
        </p:nvSpPr>
        <p:spPr>
          <a:xfrm>
            <a:off x="650875" y="755650"/>
            <a:ext cx="11022013" cy="641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chemeClr val="bg1"/>
                </a:solidFill>
                <a:effectLst/>
                <a:uLnTx/>
                <a:uFillTx/>
                <a:latin typeface="Montserrat"/>
                <a:ea typeface="+mn-ea"/>
                <a:cs typeface="+mn-cs"/>
              </a:rPr>
              <a:t>Questions for You</a:t>
            </a:r>
            <a:endParaRPr kumimoji="0" lang="en-US" sz="44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endParaRPr>
          </a:p>
        </p:txBody>
      </p:sp>
      <p:pic>
        <p:nvPicPr>
          <p:cNvPr id="4" name="Picture 3" descr="light bulb">
            <a:extLst>
              <a:ext uri="{FF2B5EF4-FFF2-40B4-BE49-F238E27FC236}">
                <a16:creationId xmlns:a16="http://schemas.microsoft.com/office/drawing/2014/main" id="{86D8AFEC-3982-8C36-47A8-B32E7EF17150}"/>
              </a:ext>
            </a:extLst>
          </p:cNvPr>
          <p:cNvPicPr>
            <a:picLocks noChangeAspect="1"/>
          </p:cNvPicPr>
          <p:nvPr/>
        </p:nvPicPr>
        <p:blipFill>
          <a:blip r:embed="rId3"/>
          <a:stretch>
            <a:fillRect/>
          </a:stretch>
        </p:blipFill>
        <p:spPr>
          <a:xfrm>
            <a:off x="10460113" y="210010"/>
            <a:ext cx="1102105" cy="1309338"/>
          </a:xfrm>
          <a:prstGeom prst="rect">
            <a:avLst/>
          </a:prstGeom>
          <a:ln>
            <a:noFill/>
          </a:ln>
          <a:effectLst>
            <a:softEdge rad="112500"/>
          </a:effectLst>
        </p:spPr>
      </p:pic>
      <p:sp>
        <p:nvSpPr>
          <p:cNvPr id="18" name="Content Placeholder 17">
            <a:extLst>
              <a:ext uri="{FF2B5EF4-FFF2-40B4-BE49-F238E27FC236}">
                <a16:creationId xmlns:a16="http://schemas.microsoft.com/office/drawing/2014/main" id="{CCEC773B-FF1B-9151-5B72-3B797CA23189}"/>
              </a:ext>
            </a:extLst>
          </p:cNvPr>
          <p:cNvSpPr>
            <a:spLocks noGrp="1"/>
          </p:cNvSpPr>
          <p:nvPr>
            <p:ph idx="14"/>
          </p:nvPr>
        </p:nvSpPr>
        <p:spPr>
          <a:xfrm>
            <a:off x="868691" y="1942640"/>
            <a:ext cx="10586849" cy="3985550"/>
          </a:xfrm>
        </p:spPr>
        <p:txBody>
          <a:bodyPr vert="horz" lIns="91440" tIns="45720" rIns="91440" bIns="45720" rtlCol="0" anchor="t">
            <a:normAutofit fontScale="92500" lnSpcReduction="10000"/>
          </a:bodyPr>
          <a:lstStyle/>
          <a:p>
            <a:r>
              <a:rPr lang="en-US" sz="2300" dirty="0">
                <a:solidFill>
                  <a:schemeClr val="tx1"/>
                </a:solidFill>
                <a:latin typeface="Montserrat Medium"/>
              </a:rPr>
              <a:t>Are your youth case managers being trained on pre-apprenticeship / </a:t>
            </a:r>
            <a:br>
              <a:rPr lang="en-US" sz="2300" dirty="0">
                <a:solidFill>
                  <a:schemeClr val="tx1"/>
                </a:solidFill>
                <a:latin typeface="Montserrat Medium"/>
              </a:rPr>
            </a:br>
            <a:r>
              <a:rPr lang="en-US" sz="2300" dirty="0">
                <a:solidFill>
                  <a:schemeClr val="tx1"/>
                </a:solidFill>
                <a:latin typeface="Montserrat Medium"/>
              </a:rPr>
              <a:t>registered apprenticeship opportunities – do you know where those opportunities are?</a:t>
            </a:r>
          </a:p>
          <a:p>
            <a:endParaRPr lang="en-US" sz="2300" dirty="0">
              <a:solidFill>
                <a:schemeClr val="tx1"/>
              </a:solidFill>
              <a:latin typeface="Montserrat Medium"/>
            </a:endParaRPr>
          </a:p>
          <a:p>
            <a:r>
              <a:rPr lang="en-US" sz="2300" dirty="0">
                <a:solidFill>
                  <a:schemeClr val="tx1"/>
                </a:solidFill>
                <a:latin typeface="Montserrat Medium"/>
              </a:rPr>
              <a:t>Are there RA navigators/SMEs embedded within AJCs or your local area who can work with you on better understanding and recruiting for RA programs?</a:t>
            </a:r>
          </a:p>
          <a:p>
            <a:endParaRPr lang="en-US" sz="1100" dirty="0">
              <a:solidFill>
                <a:schemeClr val="tx1"/>
              </a:solidFill>
              <a:latin typeface="Montserrat Medium"/>
            </a:endParaRPr>
          </a:p>
          <a:p>
            <a:r>
              <a:rPr lang="en-US" sz="2300" dirty="0">
                <a:solidFill>
                  <a:schemeClr val="tx1"/>
                </a:solidFill>
                <a:latin typeface="Montserrat Medium"/>
              </a:rPr>
              <a:t>Are you purposefully discussing, screening and referring youth to pre-apprenticeship / RA programs?</a:t>
            </a:r>
          </a:p>
          <a:p>
            <a:endParaRPr lang="en-US" sz="1050" dirty="0">
              <a:solidFill>
                <a:schemeClr val="tx1"/>
              </a:solidFill>
              <a:latin typeface="Montserrat Medium"/>
            </a:endParaRPr>
          </a:p>
          <a:p>
            <a:r>
              <a:rPr lang="en-US" sz="2300" dirty="0">
                <a:solidFill>
                  <a:schemeClr val="tx1"/>
                </a:solidFill>
                <a:latin typeface="Montserrat Medium"/>
              </a:rPr>
              <a:t>Are there WIOA / RA co-enrollment procedures being used consistently by case managers and across all mandatory partners?</a:t>
            </a:r>
          </a:p>
          <a:p>
            <a:endParaRPr lang="en-US" sz="1050" dirty="0">
              <a:solidFill>
                <a:schemeClr val="tx1"/>
              </a:solidFill>
              <a:latin typeface="Montserrat Medium"/>
            </a:endParaRPr>
          </a:p>
          <a:p>
            <a:pPr marL="0" indent="0">
              <a:buNone/>
            </a:pPr>
            <a:endParaRPr lang="en-US" dirty="0"/>
          </a:p>
        </p:txBody>
      </p:sp>
      <p:sp>
        <p:nvSpPr>
          <p:cNvPr id="5" name="Slide Number Placeholder 5">
            <a:extLst>
              <a:ext uri="{FF2B5EF4-FFF2-40B4-BE49-F238E27FC236}">
                <a16:creationId xmlns:a16="http://schemas.microsoft.com/office/drawing/2014/main" id="{A7DF5188-FE4E-AD4A-5CA3-3D8B3D06BF35}"/>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895851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E17A089-37B2-BCA2-B822-FB12097F8FC4}"/>
              </a:ext>
            </a:extLst>
          </p:cNvPr>
          <p:cNvSpPr>
            <a:spLocks noGrp="1"/>
          </p:cNvSpPr>
          <p:nvPr>
            <p:ph type="title" idx="4294967295"/>
          </p:nvPr>
        </p:nvSpPr>
        <p:spPr>
          <a:xfrm>
            <a:off x="650875" y="755650"/>
            <a:ext cx="11022013" cy="641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chemeClr val="bg1"/>
                </a:solidFill>
                <a:effectLst/>
                <a:uLnTx/>
                <a:uFillTx/>
                <a:latin typeface="Montserrat"/>
                <a:ea typeface="+mn-ea"/>
                <a:cs typeface="+mn-cs"/>
              </a:rPr>
              <a:t>Questions for You </a:t>
            </a:r>
            <a:r>
              <a:rPr kumimoji="0" lang="en-US" sz="4400" b="0" i="0" u="none" strike="noStrike" kern="1200" cap="none" spc="0" normalizeH="0" baseline="0" noProof="0" dirty="0">
                <a:ln>
                  <a:noFill/>
                </a:ln>
                <a:effectLst/>
                <a:uLnTx/>
                <a:uFillTx/>
                <a:latin typeface="Montserrat"/>
                <a:ea typeface="+mn-ea"/>
                <a:cs typeface="+mn-cs"/>
              </a:rPr>
              <a:t>1</a:t>
            </a:r>
            <a:endParaRPr kumimoji="0" lang="en-US" sz="4400" b="0" i="0" u="none" strike="noStrike" kern="1200" cap="none" spc="0" normalizeH="0" baseline="0" noProof="0" dirty="0">
              <a:ln>
                <a:noFill/>
              </a:ln>
              <a:effectLst/>
              <a:uLnTx/>
              <a:uFillTx/>
              <a:latin typeface="Montserrat" panose="00000500000000000000" pitchFamily="2" charset="0"/>
              <a:ea typeface="+mn-ea"/>
              <a:cs typeface="+mn-cs"/>
            </a:endParaRPr>
          </a:p>
        </p:txBody>
      </p:sp>
      <p:pic>
        <p:nvPicPr>
          <p:cNvPr id="4" name="Picture 3" descr="light bulb">
            <a:extLst>
              <a:ext uri="{FF2B5EF4-FFF2-40B4-BE49-F238E27FC236}">
                <a16:creationId xmlns:a16="http://schemas.microsoft.com/office/drawing/2014/main" id="{86D8AFEC-3982-8C36-47A8-B32E7EF17150}"/>
              </a:ext>
            </a:extLst>
          </p:cNvPr>
          <p:cNvPicPr>
            <a:picLocks noChangeAspect="1"/>
          </p:cNvPicPr>
          <p:nvPr/>
        </p:nvPicPr>
        <p:blipFill>
          <a:blip r:embed="rId3"/>
          <a:stretch>
            <a:fillRect/>
          </a:stretch>
        </p:blipFill>
        <p:spPr>
          <a:xfrm>
            <a:off x="10460113" y="210010"/>
            <a:ext cx="1102105" cy="1309338"/>
          </a:xfrm>
          <a:prstGeom prst="rect">
            <a:avLst/>
          </a:prstGeom>
          <a:ln>
            <a:noFill/>
          </a:ln>
          <a:effectLst>
            <a:softEdge rad="112500"/>
          </a:effectLst>
        </p:spPr>
      </p:pic>
      <p:sp>
        <p:nvSpPr>
          <p:cNvPr id="18" name="Content Placeholder 17">
            <a:extLst>
              <a:ext uri="{FF2B5EF4-FFF2-40B4-BE49-F238E27FC236}">
                <a16:creationId xmlns:a16="http://schemas.microsoft.com/office/drawing/2014/main" id="{CCEC773B-FF1B-9151-5B72-3B797CA23189}"/>
              </a:ext>
            </a:extLst>
          </p:cNvPr>
          <p:cNvSpPr>
            <a:spLocks noGrp="1"/>
          </p:cNvSpPr>
          <p:nvPr>
            <p:ph idx="14"/>
          </p:nvPr>
        </p:nvSpPr>
        <p:spPr>
          <a:xfrm>
            <a:off x="802575" y="1942640"/>
            <a:ext cx="10586849" cy="3579502"/>
          </a:xfrm>
        </p:spPr>
        <p:txBody>
          <a:bodyPr vert="horz" lIns="91440" tIns="45720" rIns="91440" bIns="45720" rtlCol="0" anchor="t">
            <a:normAutofit lnSpcReduction="10000"/>
          </a:bodyPr>
          <a:lstStyle/>
          <a:p>
            <a:r>
              <a:rPr lang="en-US" sz="2300" dirty="0">
                <a:solidFill>
                  <a:schemeClr val="tx1"/>
                </a:solidFill>
                <a:latin typeface="Montserrat Medium"/>
              </a:rPr>
              <a:t>Are you working with other AJC partners to engage youth who may interested in RA programs?</a:t>
            </a:r>
          </a:p>
          <a:p>
            <a:endParaRPr lang="en-US" sz="1100" dirty="0">
              <a:solidFill>
                <a:schemeClr val="tx1"/>
              </a:solidFill>
              <a:latin typeface="Montserrat Medium"/>
            </a:endParaRPr>
          </a:p>
          <a:p>
            <a:r>
              <a:rPr lang="en-US" sz="2300" dirty="0">
                <a:solidFill>
                  <a:schemeClr val="tx1"/>
                </a:solidFill>
                <a:latin typeface="Montserrat Medium"/>
              </a:rPr>
              <a:t>What type of outreach is happening to target youth populations, communicating the benefits of RA?</a:t>
            </a:r>
          </a:p>
          <a:p>
            <a:endParaRPr lang="en-US" sz="1100" dirty="0">
              <a:solidFill>
                <a:schemeClr val="tx1"/>
              </a:solidFill>
              <a:latin typeface="Montserrat Medium"/>
            </a:endParaRPr>
          </a:p>
          <a:p>
            <a:r>
              <a:rPr lang="en-US" sz="2300" dirty="0">
                <a:solidFill>
                  <a:schemeClr val="tx1"/>
                </a:solidFill>
                <a:latin typeface="Montserrat Medium"/>
              </a:rPr>
              <a:t>Are you receiving RA training to effectively engage youth and communicate the benefits of RA?</a:t>
            </a:r>
          </a:p>
          <a:p>
            <a:endParaRPr lang="en-US" sz="1100" dirty="0">
              <a:solidFill>
                <a:schemeClr val="tx1"/>
              </a:solidFill>
              <a:latin typeface="Montserrat Medium"/>
            </a:endParaRPr>
          </a:p>
          <a:p>
            <a:r>
              <a:rPr lang="en-US" sz="2300" dirty="0">
                <a:solidFill>
                  <a:schemeClr val="tx1"/>
                </a:solidFill>
                <a:latin typeface="Montserrat Medium"/>
              </a:rPr>
              <a:t>Are you working with Business Services  / RA reps to understand  which employers may be interested in employing youth?</a:t>
            </a:r>
          </a:p>
          <a:p>
            <a:endParaRPr lang="en-US" dirty="0"/>
          </a:p>
          <a:p>
            <a:pPr marL="0" indent="0">
              <a:buNone/>
            </a:pPr>
            <a:endParaRPr lang="en-US" dirty="0"/>
          </a:p>
        </p:txBody>
      </p:sp>
      <p:sp>
        <p:nvSpPr>
          <p:cNvPr id="5" name="Slide Number Placeholder 5">
            <a:extLst>
              <a:ext uri="{FF2B5EF4-FFF2-40B4-BE49-F238E27FC236}">
                <a16:creationId xmlns:a16="http://schemas.microsoft.com/office/drawing/2014/main" id="{A7DF5188-FE4E-AD4A-5CA3-3D8B3D06BF35}"/>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78715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lstStyle/>
          <a:p>
            <a:r>
              <a:rPr lang="en-US" dirty="0">
                <a:solidFill>
                  <a:schemeClr val="bg1"/>
                </a:solidFill>
              </a:rPr>
              <a:t>Welcome and Agenda</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838200" y="1746103"/>
            <a:ext cx="6930016" cy="4134520"/>
          </a:xfrm>
        </p:spPr>
        <p:txBody>
          <a:bodyPr vert="horz" lIns="91440" tIns="45720" rIns="91440" bIns="45720" rtlCol="0" anchor="t">
            <a:normAutofit fontScale="77500" lnSpcReduction="20000"/>
          </a:bodyPr>
          <a:lstStyle/>
          <a:p>
            <a:pPr>
              <a:lnSpc>
                <a:spcPct val="100000"/>
              </a:lnSpc>
            </a:pPr>
            <a:r>
              <a:rPr lang="en-US" sz="3300" dirty="0">
                <a:solidFill>
                  <a:schemeClr val="tx1"/>
                </a:solidFill>
                <a:latin typeface="Montserrat Medium"/>
                <a:cs typeface="Segoe UI"/>
              </a:rPr>
              <a:t>Center of Excellence Overview</a:t>
            </a:r>
            <a:endParaRPr lang="en-US" sz="3300" dirty="0">
              <a:solidFill>
                <a:schemeClr val="tx1"/>
              </a:solidFill>
              <a:latin typeface="Montserrat Medium" panose="00000600000000000000" pitchFamily="2" charset="0"/>
              <a:cs typeface="Segoe UI" panose="020B0502040204020203" pitchFamily="34" charset="0"/>
            </a:endParaRPr>
          </a:p>
          <a:p>
            <a:pPr>
              <a:lnSpc>
                <a:spcPct val="100000"/>
              </a:lnSpc>
            </a:pPr>
            <a:endParaRPr lang="en-US" sz="3300" dirty="0">
              <a:solidFill>
                <a:schemeClr val="tx1"/>
              </a:solidFill>
              <a:latin typeface="Montserrat Medium"/>
              <a:cs typeface="Segoe UI"/>
            </a:endParaRPr>
          </a:p>
          <a:p>
            <a:pPr>
              <a:lnSpc>
                <a:spcPct val="100000"/>
              </a:lnSpc>
            </a:pPr>
            <a:r>
              <a:rPr lang="en-US" sz="3300" dirty="0">
                <a:solidFill>
                  <a:schemeClr val="tx1"/>
                </a:solidFill>
                <a:latin typeface="Montserrat Medium"/>
                <a:cs typeface="Segoe UI"/>
              </a:rPr>
              <a:t>The Basics of Youth Apprenticeships</a:t>
            </a:r>
            <a:endParaRPr lang="en-US" sz="3300" dirty="0">
              <a:solidFill>
                <a:schemeClr val="tx1"/>
              </a:solidFill>
              <a:latin typeface="Montserrat Medium" panose="00000600000000000000" pitchFamily="2" charset="0"/>
              <a:cs typeface="Segoe UI" panose="020B0502040204020203" pitchFamily="34" charset="0"/>
            </a:endParaRPr>
          </a:p>
          <a:p>
            <a:pPr>
              <a:lnSpc>
                <a:spcPct val="100000"/>
              </a:lnSpc>
            </a:pPr>
            <a:endParaRPr lang="en-US" sz="3300" dirty="0">
              <a:solidFill>
                <a:schemeClr val="tx1"/>
              </a:solidFill>
              <a:latin typeface="Montserrat Medium"/>
              <a:cs typeface="Segoe UI"/>
            </a:endParaRPr>
          </a:p>
          <a:p>
            <a:pPr>
              <a:lnSpc>
                <a:spcPct val="100000"/>
              </a:lnSpc>
            </a:pPr>
            <a:r>
              <a:rPr lang="en-US" sz="3300" dirty="0">
                <a:solidFill>
                  <a:schemeClr val="tx1"/>
                </a:solidFill>
                <a:latin typeface="Montserrat Medium"/>
                <a:cs typeface="Segoe UI"/>
              </a:rPr>
              <a:t>Youth Oriented Case Management</a:t>
            </a:r>
          </a:p>
          <a:p>
            <a:pPr>
              <a:lnSpc>
                <a:spcPct val="100000"/>
              </a:lnSpc>
            </a:pPr>
            <a:endParaRPr lang="en-US" sz="3300" dirty="0">
              <a:solidFill>
                <a:schemeClr val="tx1"/>
              </a:solidFill>
              <a:latin typeface="Montserrat Medium"/>
              <a:cs typeface="Segoe UI"/>
            </a:endParaRPr>
          </a:p>
          <a:p>
            <a:pPr>
              <a:lnSpc>
                <a:spcPct val="100000"/>
              </a:lnSpc>
            </a:pPr>
            <a:r>
              <a:rPr lang="en-US" sz="3300" dirty="0">
                <a:solidFill>
                  <a:schemeClr val="tx1"/>
                </a:solidFill>
                <a:latin typeface="Montserrat Medium"/>
                <a:cs typeface="Segoe UI"/>
              </a:rPr>
              <a:t>Questions for Follow Up</a:t>
            </a:r>
          </a:p>
          <a:p>
            <a:pPr marL="0" indent="0">
              <a:lnSpc>
                <a:spcPct val="100000"/>
              </a:lnSpc>
              <a:buNone/>
            </a:pPr>
            <a:endParaRPr lang="en-US" sz="3300" dirty="0">
              <a:solidFill>
                <a:schemeClr val="tx1"/>
              </a:solidFill>
              <a:latin typeface="Montserrat Medium"/>
              <a:cs typeface="Segoe UI"/>
            </a:endParaRPr>
          </a:p>
          <a:p>
            <a:pPr>
              <a:lnSpc>
                <a:spcPct val="100000"/>
              </a:lnSpc>
            </a:pPr>
            <a:r>
              <a:rPr lang="en-US" sz="3300" dirty="0">
                <a:solidFill>
                  <a:schemeClr val="tx1"/>
                </a:solidFill>
                <a:latin typeface="Montserrat Medium"/>
                <a:cs typeface="Segoe UI"/>
              </a:rPr>
              <a:t>Wrap Up</a:t>
            </a:r>
          </a:p>
          <a:p>
            <a:endParaRPr lang="en-US" dirty="0"/>
          </a:p>
        </p:txBody>
      </p:sp>
      <p:pic>
        <p:nvPicPr>
          <p:cNvPr id="4" name="Picture 3" descr="Center of Excellence Logo">
            <a:extLst>
              <a:ext uri="{FF2B5EF4-FFF2-40B4-BE49-F238E27FC236}">
                <a16:creationId xmlns:a16="http://schemas.microsoft.com/office/drawing/2014/main" id="{8694B03F-6D3B-8E72-D9FB-0CC4BE7E4580}"/>
              </a:ext>
            </a:extLst>
          </p:cNvPr>
          <p:cNvPicPr>
            <a:picLocks noChangeAspect="1"/>
          </p:cNvPicPr>
          <p:nvPr/>
        </p:nvPicPr>
        <p:blipFill>
          <a:blip r:embed="rId3"/>
          <a:stretch>
            <a:fillRect/>
          </a:stretch>
        </p:blipFill>
        <p:spPr>
          <a:xfrm>
            <a:off x="7698241" y="1825161"/>
            <a:ext cx="3938674" cy="3924297"/>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71461" y="5920271"/>
            <a:ext cx="910257" cy="910257"/>
          </a:xfrm>
          <a:prstGeom prst="rect">
            <a:avLst/>
          </a:prstGeom>
        </p:spPr>
      </p:pic>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221871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E5AD6C-0B7B-BC29-F0F6-EC51DC148336}"/>
              </a:ext>
            </a:extLst>
          </p:cNvPr>
          <p:cNvSpPr>
            <a:spLocks noGrp="1"/>
          </p:cNvSpPr>
          <p:nvPr>
            <p:ph type="title"/>
          </p:nvPr>
        </p:nvSpPr>
        <p:spPr>
          <a:xfrm>
            <a:off x="606175" y="399961"/>
            <a:ext cx="10747625" cy="1325563"/>
          </a:xfrm>
        </p:spPr>
        <p:txBody>
          <a:bodyPr/>
          <a:lstStyle/>
          <a:p>
            <a:r>
              <a:rPr lang="en-US" dirty="0"/>
              <a:t>Final Thoughts…</a:t>
            </a:r>
          </a:p>
        </p:txBody>
      </p:sp>
      <p:sp>
        <p:nvSpPr>
          <p:cNvPr id="2" name="Content Placeholder 1">
            <a:extLst>
              <a:ext uri="{FF2B5EF4-FFF2-40B4-BE49-F238E27FC236}">
                <a16:creationId xmlns:a16="http://schemas.microsoft.com/office/drawing/2014/main" id="{87668C8F-5670-C8B1-56DC-E9BDB91AACC2}"/>
              </a:ext>
            </a:extLst>
          </p:cNvPr>
          <p:cNvSpPr>
            <a:spLocks noGrp="1"/>
          </p:cNvSpPr>
          <p:nvPr>
            <p:ph idx="1"/>
          </p:nvPr>
        </p:nvSpPr>
        <p:spPr>
          <a:xfrm>
            <a:off x="733005" y="1680751"/>
            <a:ext cx="10985363" cy="4351338"/>
          </a:xfrm>
        </p:spPr>
        <p:txBody>
          <a:bodyPr vert="horz" lIns="91440" tIns="45720" rIns="91440" bIns="45720" rtlCol="0" anchor="t">
            <a:normAutofit/>
          </a:bodyPr>
          <a:lstStyle/>
          <a:p>
            <a:r>
              <a:rPr lang="en-US" dirty="0">
                <a:solidFill>
                  <a:schemeClr val="tx1"/>
                </a:solidFill>
              </a:rPr>
              <a:t>Talk with your colleagues about pre-apprenticeship and registered apprenticeship programs!</a:t>
            </a:r>
            <a:br>
              <a:rPr lang="en-US" dirty="0">
                <a:solidFill>
                  <a:schemeClr val="tx1"/>
                </a:solidFill>
              </a:rPr>
            </a:br>
            <a:endParaRPr lang="en-US" dirty="0">
              <a:solidFill>
                <a:schemeClr val="tx1"/>
              </a:solidFill>
            </a:endParaRPr>
          </a:p>
          <a:p>
            <a:r>
              <a:rPr lang="en-US" dirty="0">
                <a:solidFill>
                  <a:schemeClr val="tx1"/>
                </a:solidFill>
              </a:rPr>
              <a:t>Have your youth explore the RA jobs in your area:</a:t>
            </a:r>
          </a:p>
          <a:p>
            <a:pPr marL="0" indent="0">
              <a:buNone/>
            </a:pPr>
            <a:endParaRPr lang="en-US" dirty="0">
              <a:solidFill>
                <a:schemeClr val="tx1"/>
              </a:solidFill>
            </a:endParaRPr>
          </a:p>
          <a:p>
            <a:pPr marL="0" indent="0">
              <a:buNone/>
            </a:pPr>
            <a:endParaRPr lang="en-US" dirty="0">
              <a:solidFill>
                <a:schemeClr val="tx1"/>
              </a:solidFill>
              <a:latin typeface="Montserrat Medium"/>
            </a:endParaRPr>
          </a:p>
          <a:p>
            <a:r>
              <a:rPr lang="en-US" dirty="0">
                <a:solidFill>
                  <a:schemeClr val="tx1"/>
                </a:solidFill>
                <a:latin typeface="Montserrat Medium"/>
              </a:rPr>
              <a:t>Communicate with your local board’s Business Services Representatives to find out about employers who are working with RA.</a:t>
            </a:r>
          </a:p>
        </p:txBody>
      </p:sp>
      <p:sp>
        <p:nvSpPr>
          <p:cNvPr id="5" name="TextBox 4">
            <a:extLst>
              <a:ext uri="{FF2B5EF4-FFF2-40B4-BE49-F238E27FC236}">
                <a16:creationId xmlns:a16="http://schemas.microsoft.com/office/drawing/2014/main" id="{3941A84E-BD77-F644-684E-7ABEB836234E}"/>
              </a:ext>
            </a:extLst>
          </p:cNvPr>
          <p:cNvSpPr txBox="1"/>
          <p:nvPr/>
        </p:nvSpPr>
        <p:spPr>
          <a:xfrm>
            <a:off x="968503" y="3429000"/>
            <a:ext cx="9361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Montserrat Medium" panose="00000600000000000000" pitchFamily="2" charset="0"/>
                <a:ea typeface="+mn-ea"/>
                <a:cs typeface="+mn-cs"/>
                <a:hlinkClick r:id="rId3" tooltip="https://www.apprenticeship.gov/apprenticeship-job-finder"/>
              </a:rPr>
              <a:t>https://www.apprenticeship.gov/apprenticeship-job-finder</a:t>
            </a:r>
            <a:endParaRPr kumimoji="0" lang="en-US" sz="2400" b="0" i="0" u="none" strike="noStrike" kern="1200" cap="none" spc="0" normalizeH="0" baseline="0" noProof="0">
              <a:ln>
                <a:noFill/>
              </a:ln>
              <a:solidFill>
                <a:prstClr val="black"/>
              </a:solidFill>
              <a:effectLst/>
              <a:uLnTx/>
              <a:uFillTx/>
              <a:latin typeface="Montserrat Medium" panose="00000600000000000000" pitchFamily="2" charset="0"/>
              <a:ea typeface="+mn-ea"/>
              <a:cs typeface="+mn-cs"/>
            </a:endParaRPr>
          </a:p>
        </p:txBody>
      </p:sp>
      <p:pic>
        <p:nvPicPr>
          <p:cNvPr id="8" name="Picture 7">
            <a:extLst>
              <a:ext uri="{FF2B5EF4-FFF2-40B4-BE49-F238E27FC236}">
                <a16:creationId xmlns:a16="http://schemas.microsoft.com/office/drawing/2014/main" id="{2157DE5E-326D-9063-CFE4-D6B22312A23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035" y="5962389"/>
            <a:ext cx="826021" cy="826021"/>
          </a:xfrm>
          <a:prstGeom prst="rect">
            <a:avLst/>
          </a:prstGeom>
        </p:spPr>
      </p:pic>
      <p:sp>
        <p:nvSpPr>
          <p:cNvPr id="6" name="Slide Number Placeholder 5">
            <a:extLst>
              <a:ext uri="{FF2B5EF4-FFF2-40B4-BE49-F238E27FC236}">
                <a16:creationId xmlns:a16="http://schemas.microsoft.com/office/drawing/2014/main" id="{9E530D60-3274-4827-30C5-4D5872058C57}"/>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887788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E502-6A9B-BD7A-D5BE-EEF62903B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47E8A-9E14-89D2-73F4-F4A735C69F26}"/>
              </a:ext>
            </a:extLst>
          </p:cNvPr>
          <p:cNvSpPr>
            <a:spLocks noGrp="1"/>
          </p:cNvSpPr>
          <p:nvPr>
            <p:ph type="title"/>
          </p:nvPr>
        </p:nvSpPr>
        <p:spPr>
          <a:xfrm>
            <a:off x="838200" y="2588585"/>
            <a:ext cx="10515600" cy="1325563"/>
          </a:xfrm>
        </p:spPr>
        <p:txBody>
          <a:bodyPr>
            <a:noAutofit/>
          </a:bodyPr>
          <a:lstStyle/>
          <a:p>
            <a:pPr algn="ctr"/>
            <a:r>
              <a:rPr lang="en-US" sz="7200" b="1" dirty="0">
                <a:solidFill>
                  <a:schemeClr val="bg1"/>
                </a:solidFill>
                <a:latin typeface="Montserrat"/>
              </a:rPr>
              <a:t>Wrap Up</a:t>
            </a:r>
          </a:p>
        </p:txBody>
      </p:sp>
      <p:pic>
        <p:nvPicPr>
          <p:cNvPr id="5" name="Picture 4">
            <a:extLst>
              <a:ext uri="{FF2B5EF4-FFF2-40B4-BE49-F238E27FC236}">
                <a16:creationId xmlns:a16="http://schemas.microsoft.com/office/drawing/2014/main" id="{C4E5653C-4B9E-0389-3331-CE51660C838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3" name="Slide Number Placeholder 5">
            <a:extLst>
              <a:ext uri="{FF2B5EF4-FFF2-40B4-BE49-F238E27FC236}">
                <a16:creationId xmlns:a16="http://schemas.microsoft.com/office/drawing/2014/main" id="{594BB912-A751-BB7F-152D-D08D956833D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942289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prstGeom prst="rect">
            <a:avLst/>
          </a:prstGeom>
          <a:noFill/>
          <a:ln>
            <a:noFill/>
          </a:ln>
        </p:spPr>
        <p:txBody>
          <a:bodyPr spcFirstLastPara="1" wrap="square" lIns="182875" tIns="45700" rIns="91425" bIns="45700" anchor="ctr" anchorCtr="0">
            <a:normAutofit/>
          </a:bodyPr>
          <a:lstStyle/>
          <a:p>
            <a:pPr>
              <a:spcBef>
                <a:spcPts val="0"/>
              </a:spcBef>
              <a:buSzPts val="1800"/>
            </a:pPr>
            <a:r>
              <a:rPr lang="en-US" dirty="0">
                <a:latin typeface="Montserrat"/>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No-Cost Resources</a:t>
            </a:r>
          </a:p>
        </p:txBody>
      </p:sp>
      <p:pic>
        <p:nvPicPr>
          <p:cNvPr id="12" name="Picture 11" descr="Workforce Board Guide front cover ">
            <a:extLst>
              <a:ext uri="{FF2B5EF4-FFF2-40B4-BE49-F238E27FC236}">
                <a16:creationId xmlns:a16="http://schemas.microsoft.com/office/drawing/2014/main" id="{14010793-A9E6-594C-4643-5D6C66C5522D}"/>
              </a:ext>
            </a:extLst>
          </p:cNvPr>
          <p:cNvPicPr>
            <a:picLocks noChangeAspect="1"/>
          </p:cNvPicPr>
          <p:nvPr/>
        </p:nvPicPr>
        <p:blipFill>
          <a:blip r:embed="rId3"/>
          <a:stretch>
            <a:fillRect/>
          </a:stretch>
        </p:blipFill>
        <p:spPr>
          <a:xfrm>
            <a:off x="1704228" y="1725524"/>
            <a:ext cx="3562503" cy="4195627"/>
          </a:xfrm>
          <a:prstGeom prst="rect">
            <a:avLst/>
          </a:prstGeom>
        </p:spPr>
      </p:pic>
      <p:pic>
        <p:nvPicPr>
          <p:cNvPr id="9" name="Picture 8">
            <a:extLst>
              <a:ext uri="{FF2B5EF4-FFF2-40B4-BE49-F238E27FC236}">
                <a16:creationId xmlns:a16="http://schemas.microsoft.com/office/drawing/2014/main" id="{0F490A01-5D7F-D349-CA67-EA33994AC4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9325" y="5952744"/>
            <a:ext cx="791336" cy="791336"/>
          </a:xfrm>
          <a:prstGeom prst="rect">
            <a:avLst/>
          </a:prstGeom>
        </p:spPr>
      </p:pic>
      <p:sp>
        <p:nvSpPr>
          <p:cNvPr id="10" name="Rectangle 9">
            <a:extLst>
              <a:ext uri="{FF2B5EF4-FFF2-40B4-BE49-F238E27FC236}">
                <a16:creationId xmlns:a16="http://schemas.microsoft.com/office/drawing/2014/main" id="{345E302D-8B0D-C709-CBAD-806B020C5BD8}"/>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319;p3">
            <a:extLst>
              <a:ext uri="{FF2B5EF4-FFF2-40B4-BE49-F238E27FC236}">
                <a16:creationId xmlns:a16="http://schemas.microsoft.com/office/drawing/2014/main" id="{6900806F-D0C8-71B1-2CCA-FFE7CD5E0933}"/>
              </a:ext>
            </a:extLst>
          </p:cNvPr>
          <p:cNvSpPr txBox="1">
            <a:spLocks noGrp="1"/>
          </p:cNvSpPr>
          <p:nvPr>
            <p:ph idx="1"/>
          </p:nvPr>
        </p:nvSpPr>
        <p:spPr>
          <a:xfrm>
            <a:off x="6248640" y="1725524"/>
            <a:ext cx="5056428" cy="2817312"/>
          </a:xfrm>
          <a:prstGeom prst="rect">
            <a:avLst/>
          </a:prstGeom>
          <a:noFill/>
          <a:ln>
            <a:noFill/>
          </a:ln>
        </p:spPr>
        <p:txBody>
          <a:bodyPr spcFirstLastPara="1" wrap="square" lIns="91425" tIns="45700" rIns="91425" bIns="45700" anchor="t" anchorCtr="0">
            <a:normAutofit/>
          </a:bodyPr>
          <a:lstStyle/>
          <a:p>
            <a:pPr marL="101600" indent="0" algn="ctr">
              <a:lnSpc>
                <a:spcPct val="120000"/>
              </a:lnSpc>
              <a:spcBef>
                <a:spcPts val="0"/>
              </a:spcBef>
              <a:buNone/>
            </a:pPr>
            <a:r>
              <a:rPr lang="en-US" b="1">
                <a:solidFill>
                  <a:schemeClr val="tx1"/>
                </a:solidFill>
                <a:latin typeface="Montserrat Medium"/>
              </a:rPr>
              <a:t>Guide to </a:t>
            </a:r>
            <a:br>
              <a:rPr lang="en-US" b="1">
                <a:solidFill>
                  <a:schemeClr val="tx1"/>
                </a:solidFill>
                <a:latin typeface="Montserrat Medium"/>
              </a:rPr>
            </a:br>
            <a:r>
              <a:rPr lang="en-US" b="1">
                <a:solidFill>
                  <a:schemeClr val="tx1"/>
                </a:solidFill>
                <a:latin typeface="Montserrat Medium"/>
              </a:rPr>
              <a:t>Identifying Partners</a:t>
            </a:r>
          </a:p>
        </p:txBody>
      </p:sp>
      <p:pic>
        <p:nvPicPr>
          <p:cNvPr id="8" name="Picture 7" descr="QR Code to https://dolcoe.safalapps.com/sites/default/files/2023-09/Technical%20Assistance%20Guide.pdf&#10; ">
            <a:extLst>
              <a:ext uri="{FF2B5EF4-FFF2-40B4-BE49-F238E27FC236}">
                <a16:creationId xmlns:a16="http://schemas.microsoft.com/office/drawing/2014/main" id="{BD4CE60B-677F-68BD-F3C5-67A2B03278A3}"/>
              </a:ext>
            </a:extLst>
          </p:cNvPr>
          <p:cNvPicPr>
            <a:picLocks noChangeAspect="1"/>
          </p:cNvPicPr>
          <p:nvPr/>
        </p:nvPicPr>
        <p:blipFill>
          <a:blip r:embed="rId5"/>
          <a:stretch>
            <a:fillRect/>
          </a:stretch>
        </p:blipFill>
        <p:spPr>
          <a:xfrm>
            <a:off x="7230550" y="2913174"/>
            <a:ext cx="3092609" cy="3054507"/>
          </a:xfrm>
          <a:prstGeom prst="rect">
            <a:avLst/>
          </a:prstGeom>
        </p:spPr>
      </p:pic>
      <p:sp>
        <p:nvSpPr>
          <p:cNvPr id="3" name="Slide Number Placeholder 5">
            <a:extLst>
              <a:ext uri="{FF2B5EF4-FFF2-40B4-BE49-F238E27FC236}">
                <a16:creationId xmlns:a16="http://schemas.microsoft.com/office/drawing/2014/main" id="{CC8E136C-068A-E6FC-4E37-6629751D145E}"/>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531959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33541-19E0-E9CC-11D9-3650FC0515C8}"/>
              </a:ext>
            </a:extLst>
          </p:cNvPr>
          <p:cNvSpPr>
            <a:spLocks noGrp="1"/>
          </p:cNvSpPr>
          <p:nvPr>
            <p:ph type="title"/>
          </p:nvPr>
        </p:nvSpPr>
        <p:spPr>
          <a:xfrm>
            <a:off x="0" y="410441"/>
            <a:ext cx="12192000" cy="1325563"/>
          </a:xfrm>
        </p:spPr>
        <p:txBody>
          <a:bodyPr/>
          <a:lstStyle/>
          <a:p>
            <a:pPr algn="ctr"/>
            <a:r>
              <a:rPr lang="en-US" dirty="0"/>
              <a:t>Questions, Thoughts, Assistance Needed?</a:t>
            </a:r>
          </a:p>
        </p:txBody>
      </p:sp>
      <p:sp>
        <p:nvSpPr>
          <p:cNvPr id="6" name="Content Placeholder 5">
            <a:extLst>
              <a:ext uri="{FF2B5EF4-FFF2-40B4-BE49-F238E27FC236}">
                <a16:creationId xmlns:a16="http://schemas.microsoft.com/office/drawing/2014/main" id="{C8E0B0EE-9E04-9D78-4B3F-BE38D34AFD42}"/>
              </a:ext>
            </a:extLst>
          </p:cNvPr>
          <p:cNvSpPr>
            <a:spLocks noGrp="1"/>
          </p:cNvSpPr>
          <p:nvPr>
            <p:ph idx="1"/>
          </p:nvPr>
        </p:nvSpPr>
        <p:spPr>
          <a:xfrm>
            <a:off x="497723" y="1783177"/>
            <a:ext cx="5819310" cy="2867561"/>
          </a:xfrm>
        </p:spPr>
        <p:txBody>
          <a:bodyPr>
            <a:normAutofit fontScale="85000" lnSpcReduction="20000"/>
          </a:bodyPr>
          <a:lstStyle/>
          <a:p>
            <a:pPr algn="ctr"/>
            <a:r>
              <a:rPr lang="en-US" dirty="0"/>
              <a:t>Because we are so close on time, </a:t>
            </a:r>
            <a:br>
              <a:rPr lang="en-US" dirty="0"/>
            </a:br>
            <a:r>
              <a:rPr lang="en-US" dirty="0"/>
              <a:t>we are asking you to either </a:t>
            </a:r>
            <a:br>
              <a:rPr lang="en-US" dirty="0"/>
            </a:br>
            <a:r>
              <a:rPr lang="en-US" b="1" i="1" dirty="0">
                <a:effectLst>
                  <a:outerShdw blurRad="38100" dist="38100" dir="2700000" algn="tl">
                    <a:srgbClr val="000000">
                      <a:alpha val="43137"/>
                    </a:srgbClr>
                  </a:outerShdw>
                </a:effectLst>
              </a:rPr>
              <a:t>place your questions in the chat </a:t>
            </a:r>
            <a:br>
              <a:rPr lang="en-US" b="1" i="1" dirty="0">
                <a:effectLst>
                  <a:outerShdw blurRad="38100" dist="38100" dir="2700000" algn="tl">
                    <a:srgbClr val="000000">
                      <a:alpha val="43137"/>
                    </a:srgbClr>
                  </a:outerShdw>
                </a:effectLst>
              </a:rPr>
            </a:br>
            <a:r>
              <a:rPr lang="en-US" b="1" i="1" dirty="0">
                <a:effectLst>
                  <a:outerShdw blurRad="38100" dist="38100" dir="2700000" algn="tl">
                    <a:srgbClr val="000000">
                      <a:alpha val="43137"/>
                    </a:srgbClr>
                  </a:outerShdw>
                </a:effectLst>
              </a:rPr>
              <a:t>for us to follow up on</a:t>
            </a:r>
          </a:p>
          <a:p>
            <a:pPr algn="ctr"/>
            <a:r>
              <a:rPr lang="en-US" b="1" dirty="0">
                <a:effectLst>
                  <a:outerShdw blurRad="38100" dist="38100" dir="2700000" algn="tl">
                    <a:srgbClr val="000000">
                      <a:alpha val="43137"/>
                    </a:srgbClr>
                  </a:outerShdw>
                </a:effectLst>
              </a:rPr>
              <a:t>or </a:t>
            </a:r>
          </a:p>
          <a:p>
            <a:pPr algn="ctr"/>
            <a:r>
              <a:rPr lang="en-US" b="1" i="1" dirty="0">
                <a:effectLst>
                  <a:outerShdw blurRad="38100" dist="38100" dir="2700000" algn="tl">
                    <a:srgbClr val="000000">
                      <a:alpha val="43137"/>
                    </a:srgbClr>
                  </a:outerShdw>
                </a:effectLst>
              </a:rPr>
              <a:t>scan the QR code and </a:t>
            </a:r>
            <a:br>
              <a:rPr lang="en-US" b="1" i="1" dirty="0">
                <a:effectLst>
                  <a:outerShdw blurRad="38100" dist="38100" dir="2700000" algn="tl">
                    <a:srgbClr val="000000">
                      <a:alpha val="43137"/>
                    </a:srgbClr>
                  </a:outerShdw>
                </a:effectLst>
              </a:rPr>
            </a:br>
            <a:r>
              <a:rPr lang="en-US" b="1" i="1" dirty="0">
                <a:effectLst>
                  <a:outerShdw blurRad="38100" dist="38100" dir="2700000" algn="tl">
                    <a:srgbClr val="000000">
                      <a:alpha val="43137"/>
                    </a:srgbClr>
                  </a:outerShdw>
                </a:effectLst>
              </a:rPr>
              <a:t>send us your question(s) </a:t>
            </a:r>
            <a:br>
              <a:rPr lang="en-US" b="1" i="1" dirty="0">
                <a:effectLst>
                  <a:outerShdw blurRad="38100" dist="38100" dir="2700000" algn="tl">
                    <a:srgbClr val="000000">
                      <a:alpha val="43137"/>
                    </a:srgbClr>
                  </a:outerShdw>
                </a:effectLst>
              </a:rPr>
            </a:br>
            <a:r>
              <a:rPr lang="en-US" dirty="0"/>
              <a:t>where you may also request </a:t>
            </a:r>
            <a:br>
              <a:rPr lang="en-US" dirty="0"/>
            </a:br>
            <a:r>
              <a:rPr lang="en-US" dirty="0"/>
              <a:t>technical assistance as well.</a:t>
            </a:r>
          </a:p>
        </p:txBody>
      </p:sp>
      <p:sp>
        <p:nvSpPr>
          <p:cNvPr id="9" name="Text Placeholder 8">
            <a:extLst>
              <a:ext uri="{FF2B5EF4-FFF2-40B4-BE49-F238E27FC236}">
                <a16:creationId xmlns:a16="http://schemas.microsoft.com/office/drawing/2014/main" id="{AA58469A-6B96-7976-3E7A-BD6B2B4FDB55}"/>
              </a:ext>
            </a:extLst>
          </p:cNvPr>
          <p:cNvSpPr>
            <a:spLocks noGrp="1"/>
          </p:cNvSpPr>
          <p:nvPr>
            <p:ph type="body" sz="quarter" idx="14"/>
          </p:nvPr>
        </p:nvSpPr>
        <p:spPr>
          <a:xfrm>
            <a:off x="497723" y="5234683"/>
            <a:ext cx="5819310" cy="680342"/>
          </a:xfrm>
        </p:spPr>
        <p:txBody>
          <a:bodyPr>
            <a:normAutofit/>
          </a:bodyPr>
          <a:lstStyle/>
          <a:p>
            <a:pPr marL="0" indent="0" algn="ctr">
              <a:buNone/>
            </a:pPr>
            <a:r>
              <a:rPr lang="en-US" sz="2000" b="1" i="1" dirty="0">
                <a:solidFill>
                  <a:srgbClr val="00015E"/>
                </a:solidFill>
                <a:effectLst>
                  <a:outerShdw blurRad="38100" dist="38100" dir="2700000" algn="tl">
                    <a:srgbClr val="000000">
                      <a:alpha val="43137"/>
                    </a:srgbClr>
                  </a:outerShdw>
                </a:effectLst>
                <a:latin typeface="Montserrat" panose="02000505000000020004" pitchFamily="2" charset="77"/>
              </a:rPr>
              <a:t>Email:  RA_COE@SafalPartners.com</a:t>
            </a:r>
            <a:endParaRPr lang="en-US" sz="2000" b="1" dirty="0">
              <a:solidFill>
                <a:srgbClr val="00015E"/>
              </a:solidFill>
              <a:effectLst>
                <a:outerShdw blurRad="38100" dist="38100" dir="2700000" algn="tl">
                  <a:srgbClr val="000000">
                    <a:alpha val="43137"/>
                  </a:srgbClr>
                </a:outerShdw>
              </a:effectLst>
            </a:endParaRPr>
          </a:p>
        </p:txBody>
      </p:sp>
      <p:pic>
        <p:nvPicPr>
          <p:cNvPr id="4" name="Picture 3" descr="A qr code with a black background">
            <a:extLst>
              <a:ext uri="{FF2B5EF4-FFF2-40B4-BE49-F238E27FC236}">
                <a16:creationId xmlns:a16="http://schemas.microsoft.com/office/drawing/2014/main" id="{CFA72C9E-96BD-94FA-A81E-3213520BF6B1}"/>
              </a:ext>
            </a:extLst>
          </p:cNvPr>
          <p:cNvPicPr>
            <a:picLocks noChangeAspect="1"/>
          </p:cNvPicPr>
          <p:nvPr/>
        </p:nvPicPr>
        <p:blipFill>
          <a:blip r:embed="rId3"/>
          <a:stretch>
            <a:fillRect/>
          </a:stretch>
        </p:blipFill>
        <p:spPr>
          <a:xfrm>
            <a:off x="7781869" y="2057665"/>
            <a:ext cx="2470727" cy="2463800"/>
          </a:xfrm>
          <a:prstGeom prst="rect">
            <a:avLst/>
          </a:prstGeom>
        </p:spPr>
      </p:pic>
      <p:sp>
        <p:nvSpPr>
          <p:cNvPr id="8" name="Picture Placeholder 7">
            <a:extLst>
              <a:ext uri="{FF2B5EF4-FFF2-40B4-BE49-F238E27FC236}">
                <a16:creationId xmlns:a16="http://schemas.microsoft.com/office/drawing/2014/main" id="{C58F62B8-F493-3E3E-E4FD-446C17A96645}"/>
              </a:ext>
            </a:extLst>
          </p:cNvPr>
          <p:cNvSpPr>
            <a:spLocks noGrp="1"/>
          </p:cNvSpPr>
          <p:nvPr>
            <p:ph type="pic" sz="quarter" idx="13"/>
          </p:nvPr>
        </p:nvSpPr>
        <p:spPr>
          <a:xfrm>
            <a:off x="7645176" y="4833620"/>
            <a:ext cx="2857361" cy="1184912"/>
          </a:xfrm>
        </p:spPr>
        <p:txBody>
          <a:bodyPr>
            <a:normAutofit/>
          </a:bodyPr>
          <a:lstStyle/>
          <a:p>
            <a:pPr marL="0" indent="0" algn="ctr">
              <a:buNone/>
            </a:pPr>
            <a:r>
              <a:rPr lang="en-US" b="1" i="1" dirty="0">
                <a:effectLst>
                  <a:outerShdw blurRad="38100" dist="38100" dir="2700000" algn="tl">
                    <a:srgbClr val="000000">
                      <a:alpha val="43137"/>
                    </a:srgbClr>
                  </a:outerShdw>
                </a:effectLst>
                <a:latin typeface="Montserrat"/>
              </a:rPr>
              <a:t>We are here </a:t>
            </a:r>
            <a:br>
              <a:rPr lang="en-US" b="1" i="1" dirty="0">
                <a:effectLst>
                  <a:outerShdw blurRad="38100" dist="38100" dir="2700000" algn="tl">
                    <a:srgbClr val="000000">
                      <a:alpha val="43137"/>
                    </a:srgbClr>
                  </a:outerShdw>
                </a:effectLst>
                <a:latin typeface="Montserrat"/>
              </a:rPr>
            </a:br>
            <a:r>
              <a:rPr lang="en-US" b="1" i="1" dirty="0">
                <a:effectLst>
                  <a:outerShdw blurRad="38100" dist="38100" dir="2700000" algn="tl">
                    <a:srgbClr val="000000">
                      <a:alpha val="43137"/>
                    </a:srgbClr>
                  </a:outerShdw>
                </a:effectLst>
                <a:latin typeface="Montserrat"/>
              </a:rPr>
              <a:t>to help you!</a:t>
            </a:r>
          </a:p>
        </p:txBody>
      </p:sp>
      <p:pic>
        <p:nvPicPr>
          <p:cNvPr id="7" name="Picture 6">
            <a:extLst>
              <a:ext uri="{FF2B5EF4-FFF2-40B4-BE49-F238E27FC236}">
                <a16:creationId xmlns:a16="http://schemas.microsoft.com/office/drawing/2014/main" id="{BA788065-1BFE-3138-2F61-61E670E422F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035" y="5962389"/>
            <a:ext cx="826021" cy="826021"/>
          </a:xfrm>
          <a:prstGeom prst="rect">
            <a:avLst/>
          </a:prstGeom>
        </p:spPr>
      </p:pic>
      <p:sp>
        <p:nvSpPr>
          <p:cNvPr id="5" name="Rectangle 4">
            <a:extLst>
              <a:ext uri="{FF2B5EF4-FFF2-40B4-BE49-F238E27FC236}">
                <a16:creationId xmlns:a16="http://schemas.microsoft.com/office/drawing/2014/main" id="{67C287CD-CBA5-5B25-1DDA-1F5DB6971E09}"/>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5">
            <a:extLst>
              <a:ext uri="{FF2B5EF4-FFF2-40B4-BE49-F238E27FC236}">
                <a16:creationId xmlns:a16="http://schemas.microsoft.com/office/drawing/2014/main" id="{CB284EC4-CB52-A36D-0279-1B91688BC08D}"/>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
        <p:nvSpPr>
          <p:cNvPr id="16" name="Rectangle 15">
            <a:extLst>
              <a:ext uri="{FF2B5EF4-FFF2-40B4-BE49-F238E27FC236}">
                <a16:creationId xmlns:a16="http://schemas.microsoft.com/office/drawing/2014/main" id="{B1461C5F-49E3-6A4D-F442-F1F0314F6A6F}"/>
              </a:ext>
              <a:ext uri="{C183D7F6-B498-43B3-948B-1728B52AA6E4}">
                <adec:decorative xmlns:adec="http://schemas.microsoft.com/office/drawing/2017/decorative" val="1"/>
              </a:ext>
            </a:extLst>
          </p:cNvPr>
          <p:cNvSpPr/>
          <p:nvPr/>
        </p:nvSpPr>
        <p:spPr>
          <a:xfrm>
            <a:off x="6317033" y="1623317"/>
            <a:ext cx="55656" cy="463460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444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70BCD9-3B45-7E18-207D-D7D9D9C662E5}"/>
              </a:ext>
            </a:extLst>
          </p:cNvPr>
          <p:cNvSpPr>
            <a:spLocks noGrp="1"/>
          </p:cNvSpPr>
          <p:nvPr>
            <p:ph type="title"/>
          </p:nvPr>
        </p:nvSpPr>
        <p:spPr>
          <a:xfrm>
            <a:off x="838200" y="757237"/>
            <a:ext cx="10515600" cy="1325563"/>
          </a:xfrm>
        </p:spPr>
        <p:txBody>
          <a:bodyPr/>
          <a:lstStyle/>
          <a:p>
            <a:pPr algn="ctr"/>
            <a:r>
              <a:rPr lang="en-US" dirty="0"/>
              <a:t>Thank You for Joining Us</a:t>
            </a:r>
          </a:p>
        </p:txBody>
      </p:sp>
      <p:sp>
        <p:nvSpPr>
          <p:cNvPr id="2" name="Text Placeholder 1">
            <a:extLst>
              <a:ext uri="{FF2B5EF4-FFF2-40B4-BE49-F238E27FC236}">
                <a16:creationId xmlns:a16="http://schemas.microsoft.com/office/drawing/2014/main" id="{C7FA84AD-08DF-5890-9AAC-3CD93CE9BFFD}"/>
              </a:ext>
            </a:extLst>
          </p:cNvPr>
          <p:cNvSpPr>
            <a:spLocks noGrp="1"/>
          </p:cNvSpPr>
          <p:nvPr>
            <p:ph type="body" idx="1"/>
          </p:nvPr>
        </p:nvSpPr>
        <p:spPr/>
        <p:txBody>
          <a:bodyPr/>
          <a:lstStyle/>
          <a:p>
            <a:r>
              <a:rPr lang="en-US" dirty="0"/>
              <a:t>For more information, visit: </a:t>
            </a:r>
            <a:r>
              <a:rPr lang="en-US" dirty="0">
                <a:hlinkClick r:id="rId2" tooltip="https://dolcoe.safalapps.com/">
                  <a:extLst>
                    <a:ext uri="{A12FA001-AC4F-418D-AE19-62706E023703}">
                      <ahyp:hlinkClr xmlns:ahyp="http://schemas.microsoft.com/office/drawing/2018/hyperlinkcolor" val="tx"/>
                    </a:ext>
                  </a:extLst>
                </a:hlinkClick>
              </a:rPr>
              <a:t>dolcoe.safalapps.com</a:t>
            </a:r>
            <a:endParaRPr lang="en-US" dirty="0"/>
          </a:p>
          <a:p>
            <a:endParaRPr lang="en-US" dirty="0"/>
          </a:p>
        </p:txBody>
      </p:sp>
      <p:pic>
        <p:nvPicPr>
          <p:cNvPr id="5" name="Picture 4">
            <a:extLst>
              <a:ext uri="{FF2B5EF4-FFF2-40B4-BE49-F238E27FC236}">
                <a16:creationId xmlns:a16="http://schemas.microsoft.com/office/drawing/2014/main" id="{DA766307-2860-FAAC-D3EA-B285EB54955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5931" y="5731483"/>
            <a:ext cx="3036667" cy="961784"/>
          </a:xfrm>
          <a:prstGeom prst="rect">
            <a:avLst/>
          </a:prstGeom>
          <a:ln>
            <a:solidFill>
              <a:srgbClr val="FFC000"/>
            </a:solidFill>
          </a:ln>
        </p:spPr>
      </p:pic>
    </p:spTree>
    <p:extLst>
      <p:ext uri="{BB962C8B-B14F-4D97-AF65-F5344CB8AC3E}">
        <p14:creationId xmlns:p14="http://schemas.microsoft.com/office/powerpoint/2010/main" val="2251208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DBB48-A468-CAC6-0419-2381F03A5A2F}"/>
              </a:ext>
            </a:extLst>
          </p:cNvPr>
          <p:cNvSpPr>
            <a:spLocks noGrp="1"/>
          </p:cNvSpPr>
          <p:nvPr>
            <p:ph type="title"/>
          </p:nvPr>
        </p:nvSpPr>
        <p:spPr/>
        <p:txBody>
          <a:bodyPr/>
          <a:lstStyle/>
          <a:p>
            <a:r>
              <a:rPr lang="en-US" dirty="0"/>
              <a:t>Poll – Getting to Know You</a:t>
            </a:r>
          </a:p>
        </p:txBody>
      </p:sp>
      <p:sp>
        <p:nvSpPr>
          <p:cNvPr id="4" name="Content Placeholder 3">
            <a:extLst>
              <a:ext uri="{FF2B5EF4-FFF2-40B4-BE49-F238E27FC236}">
                <a16:creationId xmlns:a16="http://schemas.microsoft.com/office/drawing/2014/main" id="{BB85C953-6631-2219-D0F5-EB338C371FB0}"/>
              </a:ext>
            </a:extLst>
          </p:cNvPr>
          <p:cNvSpPr>
            <a:spLocks noGrp="1"/>
          </p:cNvSpPr>
          <p:nvPr>
            <p:ph sz="half" idx="2"/>
          </p:nvPr>
        </p:nvSpPr>
        <p:spPr>
          <a:xfrm>
            <a:off x="6172200" y="1550677"/>
            <a:ext cx="5181600" cy="4874679"/>
          </a:xfrm>
        </p:spPr>
        <p:txBody>
          <a:bodyPr vert="horz" lIns="91440" tIns="45720" rIns="91440" bIns="45720" rtlCol="0" anchor="t">
            <a:noAutofit/>
          </a:bodyPr>
          <a:lstStyle/>
          <a:p>
            <a:r>
              <a:rPr lang="en-US" sz="1600" b="1" dirty="0">
                <a:solidFill>
                  <a:schemeClr val="tx1"/>
                </a:solidFill>
                <a:latin typeface="Montserrat Medium" panose="02000505000000020004" pitchFamily="2" charset="77"/>
              </a:rPr>
              <a:t>Audience Affiliations:</a:t>
            </a:r>
          </a:p>
          <a:p>
            <a:pPr marL="742950" lvl="1" indent="-285750"/>
            <a:r>
              <a:rPr lang="en-US" sz="1600" dirty="0">
                <a:solidFill>
                  <a:schemeClr val="tx1"/>
                </a:solidFill>
                <a:latin typeface="Montserrat Medium" panose="02000505000000020004" pitchFamily="2" charset="77"/>
              </a:rPr>
              <a:t>Employers</a:t>
            </a:r>
          </a:p>
          <a:p>
            <a:pPr marL="742950" lvl="1" indent="-285750"/>
            <a:endParaRPr lang="en-US" sz="1600" dirty="0">
              <a:solidFill>
                <a:schemeClr val="tx1"/>
              </a:solidFill>
              <a:latin typeface="Montserrat Medium" panose="02000505000000020004" pitchFamily="2" charset="77"/>
            </a:endParaRPr>
          </a:p>
          <a:p>
            <a:pPr marL="742950" lvl="1" indent="-285750"/>
            <a:r>
              <a:rPr lang="en-US" sz="1600" dirty="0">
                <a:solidFill>
                  <a:schemeClr val="tx1"/>
                </a:solidFill>
                <a:latin typeface="Montserrat Medium"/>
              </a:rPr>
              <a:t>Registered Apprenticeship </a:t>
            </a:r>
            <a:br>
              <a:rPr lang="en-US" sz="1600" dirty="0">
                <a:solidFill>
                  <a:schemeClr val="tx1"/>
                </a:solidFill>
                <a:latin typeface="Montserrat Medium"/>
              </a:rPr>
            </a:br>
            <a:r>
              <a:rPr lang="en-US" sz="1600" dirty="0">
                <a:solidFill>
                  <a:schemeClr val="tx1"/>
                </a:solidFill>
                <a:latin typeface="Montserrat Medium"/>
              </a:rPr>
              <a:t>Program Staff</a:t>
            </a:r>
          </a:p>
          <a:p>
            <a:pPr marL="742950" lvl="1" indent="-285750"/>
            <a:endParaRPr lang="en-US" sz="1600" dirty="0">
              <a:solidFill>
                <a:schemeClr val="tx1"/>
              </a:solidFill>
              <a:latin typeface="Montserrat Medium" panose="02000505000000020004" pitchFamily="2" charset="77"/>
            </a:endParaRPr>
          </a:p>
          <a:p>
            <a:pPr marL="742950" lvl="1" indent="-285750"/>
            <a:r>
              <a:rPr lang="en-US" sz="1600" dirty="0">
                <a:solidFill>
                  <a:schemeClr val="tx1"/>
                </a:solidFill>
                <a:latin typeface="Montserrat Medium" panose="02000505000000020004" pitchFamily="2" charset="77"/>
              </a:rPr>
              <a:t>State or Local Workforce Boards</a:t>
            </a:r>
          </a:p>
          <a:p>
            <a:pPr marL="742950" lvl="1" indent="-285750"/>
            <a:endParaRPr lang="en-US" sz="1600" dirty="0">
              <a:solidFill>
                <a:schemeClr val="tx1"/>
              </a:solidFill>
              <a:latin typeface="Montserrat Medium" panose="02000505000000020004" pitchFamily="2" charset="77"/>
            </a:endParaRPr>
          </a:p>
          <a:p>
            <a:pPr marL="742950" lvl="1" indent="-285750"/>
            <a:r>
              <a:rPr lang="en-US" sz="1600" dirty="0">
                <a:solidFill>
                  <a:schemeClr val="tx1"/>
                </a:solidFill>
                <a:latin typeface="Montserrat Medium" panose="02000505000000020004" pitchFamily="2" charset="77"/>
              </a:rPr>
              <a:t>American Job Center Partners</a:t>
            </a:r>
          </a:p>
          <a:p>
            <a:pPr marL="742950" lvl="1" indent="-285750"/>
            <a:endParaRPr lang="en-US" sz="1600" dirty="0">
              <a:solidFill>
                <a:schemeClr val="tx1"/>
              </a:solidFill>
              <a:latin typeface="Montserrat Medium" panose="02000505000000020004" pitchFamily="2" charset="77"/>
            </a:endParaRPr>
          </a:p>
          <a:p>
            <a:pPr marL="742950" lvl="1" indent="-285750"/>
            <a:r>
              <a:rPr lang="en-US" sz="1600" dirty="0">
                <a:solidFill>
                  <a:schemeClr val="tx1"/>
                </a:solidFill>
                <a:latin typeface="Montserrat Medium" panose="02000505000000020004" pitchFamily="2" charset="77"/>
              </a:rPr>
              <a:t>Post-Secondary/Proprietary Education</a:t>
            </a:r>
          </a:p>
          <a:p>
            <a:pPr marL="742950" lvl="1" indent="-285750"/>
            <a:endParaRPr lang="en-US" sz="1600" dirty="0">
              <a:solidFill>
                <a:schemeClr val="tx1"/>
              </a:solidFill>
              <a:latin typeface="Montserrat Medium" panose="02000505000000020004" pitchFamily="2" charset="77"/>
            </a:endParaRPr>
          </a:p>
          <a:p>
            <a:pPr marL="742950" lvl="1" indent="-285750"/>
            <a:r>
              <a:rPr lang="en-US" sz="1600" dirty="0">
                <a:solidFill>
                  <a:schemeClr val="tx1"/>
                </a:solidFill>
                <a:latin typeface="Montserrat Medium" panose="02000505000000020004" pitchFamily="2" charset="77"/>
              </a:rPr>
              <a:t>Service Providers</a:t>
            </a:r>
          </a:p>
          <a:p>
            <a:pPr marL="742950" lvl="1" indent="-285750"/>
            <a:endParaRPr lang="en-US" sz="1600" dirty="0">
              <a:solidFill>
                <a:schemeClr val="tx1"/>
              </a:solidFill>
              <a:latin typeface="Montserrat Medium" panose="02000505000000020004" pitchFamily="2" charset="77"/>
            </a:endParaRPr>
          </a:p>
          <a:p>
            <a:pPr marL="742950" lvl="1" indent="-285750"/>
            <a:r>
              <a:rPr lang="en-US" sz="1600" dirty="0">
                <a:solidFill>
                  <a:schemeClr val="tx1"/>
                </a:solidFill>
                <a:latin typeface="Montserrat Medium" panose="02000505000000020004" pitchFamily="2" charset="77"/>
              </a:rPr>
              <a:t>Community Based Organizations</a:t>
            </a:r>
          </a:p>
          <a:p>
            <a:pPr marL="742950" lvl="1" indent="-285750"/>
            <a:endParaRPr lang="en-US" sz="1600" dirty="0">
              <a:solidFill>
                <a:schemeClr val="tx1"/>
              </a:solidFill>
              <a:latin typeface="Montserrat Medium" panose="02000505000000020004" pitchFamily="2" charset="77"/>
            </a:endParaRPr>
          </a:p>
          <a:p>
            <a:pPr marL="742950" lvl="1" indent="-285750"/>
            <a:r>
              <a:rPr lang="en-US" sz="1600" dirty="0">
                <a:solidFill>
                  <a:schemeClr val="tx1"/>
                </a:solidFill>
                <a:latin typeface="Montserrat Medium" panose="02000505000000020004" pitchFamily="2" charset="77"/>
              </a:rPr>
              <a:t>Other?</a:t>
            </a:r>
          </a:p>
        </p:txBody>
      </p:sp>
      <p:pic>
        <p:nvPicPr>
          <p:cNvPr id="6" name="Content Placeholder 5">
            <a:extLst>
              <a:ext uri="{FF2B5EF4-FFF2-40B4-BE49-F238E27FC236}">
                <a16:creationId xmlns:a16="http://schemas.microsoft.com/office/drawing/2014/main" id="{DF0EC048-B491-CB6F-C3E4-49F24C0B5DB3}"/>
              </a:ext>
              <a:ext uri="{C183D7F6-B498-43B3-948B-1728B52AA6E4}">
                <adec:decorative xmlns:adec="http://schemas.microsoft.com/office/drawing/2017/decorative" val="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8909" y="2133902"/>
            <a:ext cx="5181600" cy="3454865"/>
          </a:xfrm>
          <a:prstGeom prst="rect">
            <a:avLst/>
          </a:prstGeom>
          <a:ln>
            <a:noFill/>
          </a:ln>
          <a:effectLst>
            <a:softEdge rad="112500"/>
          </a:effectLst>
        </p:spPr>
      </p:pic>
      <p:sp>
        <p:nvSpPr>
          <p:cNvPr id="5" name="Slide Number Placeholder 5">
            <a:extLst>
              <a:ext uri="{FF2B5EF4-FFF2-40B4-BE49-F238E27FC236}">
                <a16:creationId xmlns:a16="http://schemas.microsoft.com/office/drawing/2014/main" id="{4C28E0B0-F87A-1AED-330A-2A86F6546580}"/>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63052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DBB48-A468-CAC6-0419-2381F03A5A2F}"/>
              </a:ext>
            </a:extLst>
          </p:cNvPr>
          <p:cNvSpPr>
            <a:spLocks noGrp="1"/>
          </p:cNvSpPr>
          <p:nvPr>
            <p:ph type="title"/>
          </p:nvPr>
        </p:nvSpPr>
        <p:spPr/>
        <p:txBody>
          <a:bodyPr/>
          <a:lstStyle/>
          <a:p>
            <a:r>
              <a:rPr lang="en-US" dirty="0"/>
              <a:t>Poll – Getting to Know You</a:t>
            </a:r>
            <a:r>
              <a:rPr lang="en-US" dirty="0">
                <a:solidFill>
                  <a:srgbClr val="00015E"/>
                </a:solidFill>
              </a:rPr>
              <a:t> 1</a:t>
            </a:r>
          </a:p>
        </p:txBody>
      </p:sp>
      <p:sp>
        <p:nvSpPr>
          <p:cNvPr id="4" name="Content Placeholder 3">
            <a:extLst>
              <a:ext uri="{FF2B5EF4-FFF2-40B4-BE49-F238E27FC236}">
                <a16:creationId xmlns:a16="http://schemas.microsoft.com/office/drawing/2014/main" id="{BB85C953-6631-2219-D0F5-EB338C371FB0}"/>
              </a:ext>
            </a:extLst>
          </p:cNvPr>
          <p:cNvSpPr>
            <a:spLocks noGrp="1"/>
          </p:cNvSpPr>
          <p:nvPr>
            <p:ph sz="half" idx="2"/>
          </p:nvPr>
        </p:nvSpPr>
        <p:spPr>
          <a:xfrm>
            <a:off x="6172200" y="2004018"/>
            <a:ext cx="5181600" cy="4421338"/>
          </a:xfrm>
        </p:spPr>
        <p:txBody>
          <a:bodyPr vert="horz" lIns="91440" tIns="45720" rIns="91440" bIns="45720" rtlCol="0" anchor="t">
            <a:noAutofit/>
          </a:bodyPr>
          <a:lstStyle/>
          <a:p>
            <a:pPr marL="0" indent="0">
              <a:buNone/>
            </a:pPr>
            <a:r>
              <a:rPr lang="en-US" sz="2400" b="1" dirty="0">
                <a:solidFill>
                  <a:schemeClr val="tx1"/>
                </a:solidFill>
                <a:latin typeface="Montserrat Medium"/>
              </a:rPr>
              <a:t>RA Affiliations:</a:t>
            </a:r>
            <a:endParaRPr lang="en-US">
              <a:solidFill>
                <a:schemeClr val="tx1"/>
              </a:solidFill>
            </a:endParaRPr>
          </a:p>
          <a:p>
            <a:pPr marL="742950" lvl="1" indent="-285750"/>
            <a:endParaRPr lang="en-US" dirty="0">
              <a:solidFill>
                <a:schemeClr val="tx1"/>
              </a:solidFill>
              <a:latin typeface="Montserrat Medium"/>
            </a:endParaRPr>
          </a:p>
          <a:p>
            <a:pPr marL="742950" lvl="1" indent="-285750"/>
            <a:r>
              <a:rPr lang="en-US" dirty="0">
                <a:solidFill>
                  <a:schemeClr val="tx1"/>
                </a:solidFill>
                <a:latin typeface="Montserrat Medium"/>
              </a:rPr>
              <a:t>Self-Proclaimed Expert </a:t>
            </a:r>
            <a:br>
              <a:rPr lang="en-US" dirty="0">
                <a:solidFill>
                  <a:schemeClr val="tx1"/>
                </a:solidFill>
                <a:latin typeface="Montserrat Medium"/>
              </a:rPr>
            </a:br>
            <a:r>
              <a:rPr lang="en-US" dirty="0">
                <a:solidFill>
                  <a:schemeClr val="tx1"/>
                </a:solidFill>
                <a:latin typeface="Montserrat Medium"/>
              </a:rPr>
              <a:t>in RA</a:t>
            </a:r>
          </a:p>
          <a:p>
            <a:pPr marL="742950" lvl="1" indent="-285750"/>
            <a:endParaRPr lang="en-US" dirty="0">
              <a:solidFill>
                <a:schemeClr val="tx1"/>
              </a:solidFill>
            </a:endParaRPr>
          </a:p>
          <a:p>
            <a:pPr marL="742950" lvl="1" indent="-285750"/>
            <a:r>
              <a:rPr lang="en-US" dirty="0">
                <a:solidFill>
                  <a:schemeClr val="tx1"/>
                </a:solidFill>
                <a:latin typeface="Montserrat Medium"/>
              </a:rPr>
              <a:t>I Understand the Concept of RA but Not an Expert</a:t>
            </a:r>
            <a:endParaRPr lang="en-US" dirty="0">
              <a:solidFill>
                <a:schemeClr val="tx1"/>
              </a:solidFill>
            </a:endParaRPr>
          </a:p>
          <a:p>
            <a:pPr marL="742950" lvl="1" indent="-285750"/>
            <a:endParaRPr lang="en-US" dirty="0">
              <a:solidFill>
                <a:schemeClr val="tx1"/>
              </a:solidFill>
            </a:endParaRPr>
          </a:p>
          <a:p>
            <a:pPr marL="742950" lvl="1" indent="-285750"/>
            <a:r>
              <a:rPr lang="en-US" dirty="0">
                <a:solidFill>
                  <a:schemeClr val="tx1"/>
                </a:solidFill>
                <a:latin typeface="Montserrat Medium"/>
              </a:rPr>
              <a:t>I am at a 101 Level with RA</a:t>
            </a:r>
            <a:endParaRPr lang="en-US" dirty="0">
              <a:solidFill>
                <a:schemeClr val="tx1"/>
              </a:solidFill>
            </a:endParaRPr>
          </a:p>
          <a:p>
            <a:pPr marL="742950" lvl="1" indent="-285750"/>
            <a:endParaRPr lang="en-US" sz="1600" dirty="0">
              <a:solidFill>
                <a:schemeClr val="tx1"/>
              </a:solidFill>
            </a:endParaRPr>
          </a:p>
        </p:txBody>
      </p:sp>
      <p:pic>
        <p:nvPicPr>
          <p:cNvPr id="6" name="Content Placeholder 5">
            <a:extLst>
              <a:ext uri="{FF2B5EF4-FFF2-40B4-BE49-F238E27FC236}">
                <a16:creationId xmlns:a16="http://schemas.microsoft.com/office/drawing/2014/main" id="{DF0EC048-B491-CB6F-C3E4-49F24C0B5DB3}"/>
              </a:ext>
              <a:ext uri="{C183D7F6-B498-43B3-948B-1728B52AA6E4}">
                <adec:decorative xmlns:adec="http://schemas.microsoft.com/office/drawing/2017/decorative" val="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8909" y="2133902"/>
            <a:ext cx="5181600" cy="3454865"/>
          </a:xfrm>
          <a:prstGeom prst="rect">
            <a:avLst/>
          </a:prstGeom>
          <a:ln>
            <a:noFill/>
          </a:ln>
          <a:effectLst>
            <a:softEdge rad="112500"/>
          </a:effectLst>
        </p:spPr>
      </p:pic>
      <p:sp>
        <p:nvSpPr>
          <p:cNvPr id="5" name="Slide Number Placeholder 5">
            <a:extLst>
              <a:ext uri="{FF2B5EF4-FFF2-40B4-BE49-F238E27FC236}">
                <a16:creationId xmlns:a16="http://schemas.microsoft.com/office/drawing/2014/main" id="{4C28E0B0-F87A-1AED-330A-2A86F6546580}"/>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60152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E502-6A9B-BD7A-D5BE-EEF62903B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47E8A-9E14-89D2-73F4-F4A735C69F26}"/>
              </a:ext>
            </a:extLst>
          </p:cNvPr>
          <p:cNvSpPr>
            <a:spLocks noGrp="1"/>
          </p:cNvSpPr>
          <p:nvPr>
            <p:ph type="title"/>
          </p:nvPr>
        </p:nvSpPr>
        <p:spPr>
          <a:xfrm>
            <a:off x="838200" y="2588585"/>
            <a:ext cx="10515600" cy="1325563"/>
          </a:xfrm>
        </p:spPr>
        <p:txBody>
          <a:bodyPr>
            <a:noAutofit/>
          </a:bodyPr>
          <a:lstStyle/>
          <a:p>
            <a:pPr algn="ctr"/>
            <a:r>
              <a:rPr lang="en-US" sz="6000" b="1" dirty="0">
                <a:solidFill>
                  <a:schemeClr val="bg1"/>
                </a:solidFill>
                <a:latin typeface="Montserrat"/>
              </a:rPr>
              <a:t>COE Overview</a:t>
            </a:r>
          </a:p>
        </p:txBody>
      </p:sp>
      <p:pic>
        <p:nvPicPr>
          <p:cNvPr id="5" name="Picture 4">
            <a:extLst>
              <a:ext uri="{FF2B5EF4-FFF2-40B4-BE49-F238E27FC236}">
                <a16:creationId xmlns:a16="http://schemas.microsoft.com/office/drawing/2014/main" id="{C4E5653C-4B9E-0389-3331-CE51660C838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4" name="Rectangle 3">
            <a:extLst>
              <a:ext uri="{FF2B5EF4-FFF2-40B4-BE49-F238E27FC236}">
                <a16:creationId xmlns:a16="http://schemas.microsoft.com/office/drawing/2014/main" id="{F0062610-5589-18F7-4E2D-04B8DF6B8E33}"/>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5">
            <a:extLst>
              <a:ext uri="{FF2B5EF4-FFF2-40B4-BE49-F238E27FC236}">
                <a16:creationId xmlns:a16="http://schemas.microsoft.com/office/drawing/2014/main" id="{594BB912-A751-BB7F-152D-D08D956833D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102478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dirty="0"/>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pPr>
            <a:r>
              <a:rPr lang="en-US" sz="4000" dirty="0">
                <a:solidFill>
                  <a:schemeClr val="tx1"/>
                </a:solidFill>
                <a:latin typeface="Montserrat Medium"/>
                <a:ea typeface="+mn-lt"/>
                <a:cs typeface="Segoe UI"/>
              </a:rPr>
              <a:t>U.S. DOL initiative to increase systems alignment across apprenticeship, education, and workforce</a:t>
            </a:r>
          </a:p>
          <a:p>
            <a:pPr>
              <a:lnSpc>
                <a:spcPct val="110000"/>
              </a:lnSpc>
            </a:pPr>
            <a:r>
              <a:rPr lang="en-US" sz="4000" dirty="0">
                <a:solidFill>
                  <a:schemeClr val="tx1"/>
                </a:solidFill>
                <a:latin typeface="Montserrat Medium"/>
                <a:ea typeface="+mn-lt"/>
                <a:cs typeface="Segoe UI"/>
              </a:rPr>
              <a:t>Led by Safal Partners</a:t>
            </a:r>
            <a:r>
              <a:rPr lang="en-US" sz="2400" dirty="0">
                <a:solidFill>
                  <a:schemeClr val="tx1"/>
                </a:solidFill>
                <a:latin typeface="Montserrat Medium"/>
              </a:rPr>
              <a:t>; </a:t>
            </a:r>
            <a:r>
              <a:rPr lang="en-US" sz="3600" dirty="0">
                <a:solidFill>
                  <a:schemeClr val="tx1"/>
                </a:solidFill>
                <a:latin typeface="Montserrat Medium"/>
                <a:ea typeface="+mn-lt"/>
                <a:cs typeface="Segoe UI"/>
              </a:rPr>
              <a:t>5 national partners</a:t>
            </a:r>
            <a:endParaRPr lang="en-US" dirty="0">
              <a:solidFill>
                <a:schemeClr val="tx1"/>
              </a:solidFill>
              <a:ea typeface="+mn-lt"/>
              <a:cs typeface="Segoe UI"/>
            </a:endParaRPr>
          </a:p>
          <a:p>
            <a:pPr>
              <a:lnSpc>
                <a:spcPct val="110000"/>
              </a:lnSpc>
            </a:pPr>
            <a:r>
              <a:rPr lang="en-US" sz="4000" dirty="0">
                <a:solidFill>
                  <a:schemeClr val="tx1"/>
                </a:solidFill>
                <a:latin typeface="Montserrat Medium"/>
                <a:ea typeface="+mn-lt"/>
                <a:cs typeface="Segoe UI"/>
              </a:rPr>
              <a:t>We provide </a:t>
            </a:r>
            <a:r>
              <a:rPr lang="en-US" sz="4000" u="sng" dirty="0">
                <a:solidFill>
                  <a:schemeClr val="tx1"/>
                </a:solidFill>
                <a:latin typeface="Montserrat Medium"/>
                <a:ea typeface="+mn-lt"/>
                <a:cs typeface="Segoe UI"/>
              </a:rPr>
              <a:t>no-cost</a:t>
            </a:r>
            <a:r>
              <a:rPr lang="en-US" sz="4000" dirty="0">
                <a:solidFill>
                  <a:schemeClr val="tx1"/>
                </a:solidFill>
                <a:latin typeface="Montserrat Medium"/>
                <a:ea typeface="+mn-lt"/>
                <a:cs typeface="Segoe UI"/>
              </a:rPr>
              <a:t> TA including:</a:t>
            </a:r>
          </a:p>
          <a:p>
            <a:pPr lvl="1">
              <a:lnSpc>
                <a:spcPct val="110000"/>
              </a:lnSpc>
            </a:pPr>
            <a:r>
              <a:rPr lang="en-US" sz="3600" dirty="0">
                <a:solidFill>
                  <a:schemeClr val="tx1"/>
                </a:solidFill>
                <a:latin typeface="Montserrat Medium"/>
                <a:ea typeface="+mn-lt"/>
                <a:cs typeface="Segoe UI"/>
              </a:rPr>
              <a:t>Monthly webinars</a:t>
            </a:r>
          </a:p>
          <a:p>
            <a:pPr lvl="1">
              <a:lnSpc>
                <a:spcPct val="110000"/>
              </a:lnSpc>
            </a:pPr>
            <a:r>
              <a:rPr lang="en-US" sz="3600" dirty="0">
                <a:solidFill>
                  <a:schemeClr val="tx1"/>
                </a:solidFill>
                <a:latin typeface="Montserrat Medium"/>
                <a:ea typeface="+mn-lt"/>
                <a:cs typeface="Segoe UI"/>
              </a:rPr>
              <a:t>Quarterly virtual office hours</a:t>
            </a:r>
          </a:p>
          <a:p>
            <a:pPr lvl="1">
              <a:lnSpc>
                <a:spcPct val="110000"/>
              </a:lnSpc>
            </a:pPr>
            <a:r>
              <a:rPr lang="en-US" sz="3600" dirty="0">
                <a:solidFill>
                  <a:schemeClr val="tx1"/>
                </a:solidFill>
                <a:latin typeface="Montserrat Medium"/>
                <a:ea typeface="+mn-lt"/>
                <a:cs typeface="Segoe UI"/>
              </a:rPr>
              <a:t>Individual TA/coaching sessions</a:t>
            </a:r>
            <a:endParaRPr lang="en-US" dirty="0">
              <a:solidFill>
                <a:schemeClr val="tx1"/>
              </a:solidFill>
              <a:ea typeface="+mn-lt"/>
              <a:cs typeface="Segoe UI"/>
            </a:endParaRPr>
          </a:p>
          <a:p>
            <a:pPr lvl="1">
              <a:lnSpc>
                <a:spcPct val="110000"/>
              </a:lnSpc>
            </a:pPr>
            <a:r>
              <a:rPr lang="en-US" sz="3600" dirty="0">
                <a:latin typeface="Montserrat Medium"/>
                <a:ea typeface="+mn-lt"/>
                <a:cs typeface="Segoe UI"/>
              </a:rPr>
              <a:t>Online resources (desk aids, guides, frameworks, etc.)</a:t>
            </a:r>
            <a:br>
              <a:rPr lang="en-US" sz="3600" dirty="0">
                <a:latin typeface="Montserrat Medium" panose="00000600000000000000" pitchFamily="2" charset="0"/>
                <a:ea typeface="+mn-lt"/>
                <a:cs typeface="Segoe UI" panose="020B0502040204020203" pitchFamily="34" charset="0"/>
              </a:rPr>
            </a:br>
            <a:endParaRPr lang="en-US" dirty="0"/>
          </a:p>
        </p:txBody>
      </p:sp>
      <p:pic>
        <p:nvPicPr>
          <p:cNvPr id="11" name="Picture 10">
            <a:extLst>
              <a:ext uri="{FF2B5EF4-FFF2-40B4-BE49-F238E27FC236}">
                <a16:creationId xmlns:a16="http://schemas.microsoft.com/office/drawing/2014/main" id="{2B285767-F5CB-EDDE-E538-EB4CB37E4D8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10" name="Rectangle 9">
            <a:extLst>
              <a:ext uri="{FF2B5EF4-FFF2-40B4-BE49-F238E27FC236}">
                <a16:creationId xmlns:a16="http://schemas.microsoft.com/office/drawing/2014/main" id="{5F9AEEBB-4948-A36F-3CF5-A3C4F227E961}"/>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a:normAutofit fontScale="62500" lnSpcReduction="20000"/>
          </a:bodyPr>
          <a:lstStyle/>
          <a:p>
            <a:pPr marL="0" indent="0">
              <a:buNone/>
            </a:pPr>
            <a:r>
              <a:rPr lang="en-US" sz="2800">
                <a:solidFill>
                  <a:srgbClr val="0563C1"/>
                </a:solidFill>
                <a:hlinkClick r:id="rId4">
                  <a:extLst>
                    <a:ext uri="{A12FA001-AC4F-418D-AE19-62706E023703}">
                      <ahyp:hlinkClr xmlns:ahyp="http://schemas.microsoft.com/office/drawing/2018/hyperlinkcolor" val="tx"/>
                    </a:ext>
                  </a:extLst>
                </a:hlinkClick>
              </a:rPr>
              <a:t>Visit our website, request T</a:t>
            </a:r>
            <a:r>
              <a:rPr lang="en-US" sz="2800">
                <a:solidFill>
                  <a:schemeClr val="accent1"/>
                </a:solidFill>
                <a:hlinkClick r:id="rId4">
                  <a:extLst>
                    <a:ext uri="{A12FA001-AC4F-418D-AE19-62706E023703}">
                      <ahyp:hlinkClr xmlns:ahyp="http://schemas.microsoft.com/office/drawing/2018/hyperlinkcolor" val="tx"/>
                    </a:ext>
                  </a:extLst>
                </a:hlinkClick>
              </a:rPr>
              <a:t>A</a:t>
            </a:r>
            <a:endParaRPr lang="en-US" sz="2800">
              <a:solidFill>
                <a:schemeClr val="accent1"/>
              </a:solidFill>
            </a:endParaRPr>
          </a:p>
          <a:p>
            <a:pPr marL="0" indent="0">
              <a:buNone/>
            </a:pPr>
            <a:endParaRPr lang="en-US"/>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5"/>
          <a:stretch>
            <a:fillRect/>
          </a:stretch>
        </p:blipFill>
        <p:spPr>
          <a:xfrm>
            <a:off x="10007346" y="575484"/>
            <a:ext cx="1563476" cy="1566053"/>
          </a:xfrm>
          <a:prstGeom prst="rect">
            <a:avLst/>
          </a:prstGeom>
        </p:spPr>
      </p:pic>
      <p:pic>
        <p:nvPicPr>
          <p:cNvPr id="8" name="Picture 7" descr="NAWDP, COABE, NDI, WIA, and FASTPORT logos">
            <a:extLst>
              <a:ext uri="{FF2B5EF4-FFF2-40B4-BE49-F238E27FC236}">
                <a16:creationId xmlns:a16="http://schemas.microsoft.com/office/drawing/2014/main" id="{5BE37307-D472-5BF7-AC8B-4DFE01164EC8}"/>
              </a:ext>
            </a:extLst>
          </p:cNvPr>
          <p:cNvPicPr>
            <a:picLocks noChangeAspect="1"/>
          </p:cNvPicPr>
          <p:nvPr/>
        </p:nvPicPr>
        <p:blipFill>
          <a:blip r:embed="rId6"/>
          <a:stretch>
            <a:fillRect/>
          </a:stretch>
        </p:blipFill>
        <p:spPr>
          <a:xfrm>
            <a:off x="8241876" y="2212973"/>
            <a:ext cx="3321895" cy="2365562"/>
          </a:xfrm>
          <a:prstGeom prst="rect">
            <a:avLst/>
          </a:prstGeom>
          <a:ln>
            <a:solidFill>
              <a:schemeClr val="bg1"/>
            </a:solidFill>
          </a:ln>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739" y="4587859"/>
            <a:ext cx="1527450" cy="152983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201589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E502-6A9B-BD7A-D5BE-EEF62903B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47E8A-9E14-89D2-73F4-F4A735C69F26}"/>
              </a:ext>
            </a:extLst>
          </p:cNvPr>
          <p:cNvSpPr>
            <a:spLocks noGrp="1"/>
          </p:cNvSpPr>
          <p:nvPr>
            <p:ph type="title"/>
          </p:nvPr>
        </p:nvSpPr>
        <p:spPr>
          <a:xfrm>
            <a:off x="838200" y="2588585"/>
            <a:ext cx="10515600" cy="1325563"/>
          </a:xfrm>
        </p:spPr>
        <p:txBody>
          <a:bodyPr>
            <a:noAutofit/>
          </a:bodyPr>
          <a:lstStyle/>
          <a:p>
            <a:pPr algn="ctr"/>
            <a:r>
              <a:rPr lang="en-US" b="1" dirty="0">
                <a:solidFill>
                  <a:schemeClr val="bg1"/>
                </a:solidFill>
                <a:latin typeface="Montserrat"/>
              </a:rPr>
              <a:t>The Basics of </a:t>
            </a:r>
            <a:br>
              <a:rPr lang="en-US" b="1" dirty="0">
                <a:solidFill>
                  <a:schemeClr val="bg1"/>
                </a:solidFill>
                <a:latin typeface="Montserrat"/>
              </a:rPr>
            </a:br>
            <a:r>
              <a:rPr lang="en-US" b="1" dirty="0">
                <a:solidFill>
                  <a:schemeClr val="bg1"/>
                </a:solidFill>
                <a:latin typeface="Montserrat"/>
              </a:rPr>
              <a:t>Youth Apprenticeship</a:t>
            </a:r>
          </a:p>
        </p:txBody>
      </p:sp>
      <p:pic>
        <p:nvPicPr>
          <p:cNvPr id="5" name="Picture 4">
            <a:extLst>
              <a:ext uri="{FF2B5EF4-FFF2-40B4-BE49-F238E27FC236}">
                <a16:creationId xmlns:a16="http://schemas.microsoft.com/office/drawing/2014/main" id="{C4E5653C-4B9E-0389-3331-CE51660C838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4" name="Rectangle 3">
            <a:extLst>
              <a:ext uri="{FF2B5EF4-FFF2-40B4-BE49-F238E27FC236}">
                <a16:creationId xmlns:a16="http://schemas.microsoft.com/office/drawing/2014/main" id="{F0062610-5589-18F7-4E2D-04B8DF6B8E33}"/>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5">
            <a:extLst>
              <a:ext uri="{FF2B5EF4-FFF2-40B4-BE49-F238E27FC236}">
                <a16:creationId xmlns:a16="http://schemas.microsoft.com/office/drawing/2014/main" id="{594BB912-A751-BB7F-152D-D08D956833D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176552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760B7A-679B-A3D9-22AB-DCB3117B66F7}"/>
              </a:ext>
            </a:extLst>
          </p:cNvPr>
          <p:cNvSpPr>
            <a:spLocks noGrp="1"/>
          </p:cNvSpPr>
          <p:nvPr>
            <p:ph type="title"/>
          </p:nvPr>
        </p:nvSpPr>
        <p:spPr/>
        <p:txBody>
          <a:bodyPr>
            <a:normAutofit/>
          </a:bodyPr>
          <a:lstStyle/>
          <a:p>
            <a:r>
              <a:rPr lang="en-US" sz="4000" dirty="0">
                <a:latin typeface="Montserrat"/>
              </a:rPr>
              <a:t>What is Youth Apprenticeship? </a:t>
            </a:r>
            <a:endParaRPr lang="en-US" sz="4000" dirty="0"/>
          </a:p>
        </p:txBody>
      </p:sp>
      <p:sp>
        <p:nvSpPr>
          <p:cNvPr id="5" name="Text Placeholder 4">
            <a:extLst>
              <a:ext uri="{FF2B5EF4-FFF2-40B4-BE49-F238E27FC236}">
                <a16:creationId xmlns:a16="http://schemas.microsoft.com/office/drawing/2014/main" id="{B606B75A-BE3D-127E-00E2-F64BA233AD6B}"/>
              </a:ext>
            </a:extLst>
          </p:cNvPr>
          <p:cNvSpPr>
            <a:spLocks noGrp="1"/>
          </p:cNvSpPr>
          <p:nvPr>
            <p:ph type="body" sz="quarter" idx="13"/>
          </p:nvPr>
        </p:nvSpPr>
        <p:spPr>
          <a:xfrm>
            <a:off x="577955" y="1618843"/>
            <a:ext cx="6978015" cy="4767351"/>
          </a:xfrm>
        </p:spPr>
        <p:txBody>
          <a:bodyPr vert="horz" lIns="91440" tIns="45720" rIns="91440" bIns="45720" rtlCol="0" anchor="t">
            <a:noAutofit/>
          </a:bodyPr>
          <a:lstStyle/>
          <a:p>
            <a:pPr marL="0" indent="0" algn="ctr" fontAlgn="base">
              <a:buNone/>
            </a:pPr>
            <a:r>
              <a:rPr lang="en-US" sz="2000" dirty="0">
                <a:solidFill>
                  <a:srgbClr val="000000"/>
                </a:solidFill>
                <a:latin typeface="Montserrat"/>
              </a:rPr>
              <a:t>A </a:t>
            </a:r>
            <a:r>
              <a:rPr lang="en-US" sz="2000" b="1" dirty="0">
                <a:solidFill>
                  <a:srgbClr val="000000"/>
                </a:solidFill>
                <a:latin typeface="Montserrat"/>
              </a:rPr>
              <a:t>youth apprentice</a:t>
            </a:r>
            <a:r>
              <a:rPr lang="en-US" sz="2000" dirty="0">
                <a:solidFill>
                  <a:srgbClr val="000000"/>
                </a:solidFill>
                <a:latin typeface="Montserrat"/>
              </a:rPr>
              <a:t> is defined as…​</a:t>
            </a:r>
            <a:endParaRPr lang="en-US" sz="2000">
              <a:solidFill>
                <a:srgbClr val="000000"/>
              </a:solidFill>
              <a:latin typeface="Montserrat"/>
              <a:cs typeface="Segoe UI"/>
            </a:endParaRPr>
          </a:p>
          <a:p>
            <a:pPr marL="0" indent="0" algn="ctr" fontAlgn="base">
              <a:buNone/>
            </a:pPr>
            <a:r>
              <a:rPr lang="en-US" sz="1600" dirty="0">
                <a:solidFill>
                  <a:srgbClr val="000000"/>
                </a:solidFill>
                <a:latin typeface="Montserrat"/>
              </a:rPr>
              <a:t> an in-school OR out-of-school youth </a:t>
            </a:r>
            <a:br>
              <a:rPr lang="en-US" sz="1600" dirty="0">
                <a:latin typeface="Montserrat"/>
              </a:rPr>
            </a:br>
            <a:r>
              <a:rPr lang="en-US" sz="1600" b="1" dirty="0">
                <a:solidFill>
                  <a:srgbClr val="000000"/>
                </a:solidFill>
                <a:latin typeface="Montserrat"/>
              </a:rPr>
              <a:t>between the ages of 16 and 24</a:t>
            </a:r>
            <a:r>
              <a:rPr lang="en-US" sz="1600" dirty="0">
                <a:solidFill>
                  <a:srgbClr val="000000"/>
                </a:solidFill>
                <a:latin typeface="Montserrat"/>
              </a:rPr>
              <a:t>…​</a:t>
            </a:r>
            <a:endParaRPr lang="en-US" sz="800">
              <a:solidFill>
                <a:srgbClr val="000000"/>
              </a:solidFill>
              <a:latin typeface="Montserrat"/>
              <a:cs typeface="Segoe UI"/>
            </a:endParaRPr>
          </a:p>
          <a:p>
            <a:pPr marL="0" indent="0" algn="ctr" fontAlgn="base">
              <a:buNone/>
            </a:pPr>
            <a:r>
              <a:rPr lang="en-US" sz="800" dirty="0">
                <a:solidFill>
                  <a:srgbClr val="000000"/>
                </a:solidFill>
                <a:latin typeface="Montserrat"/>
              </a:rPr>
              <a:t>​</a:t>
            </a:r>
            <a:endParaRPr lang="en-US" sz="800">
              <a:solidFill>
                <a:srgbClr val="000000"/>
              </a:solidFill>
              <a:latin typeface="Montserrat"/>
              <a:cs typeface="Segoe UI"/>
            </a:endParaRPr>
          </a:p>
          <a:p>
            <a:pPr marL="0" indent="0" algn="ctr" fontAlgn="base">
              <a:buNone/>
            </a:pPr>
            <a:r>
              <a:rPr lang="en-US" sz="1800" dirty="0">
                <a:solidFill>
                  <a:srgbClr val="000000"/>
                </a:solidFill>
                <a:latin typeface="Montserrat"/>
              </a:rPr>
              <a:t>who </a:t>
            </a:r>
            <a:r>
              <a:rPr lang="en-US" sz="1800" b="1" dirty="0">
                <a:solidFill>
                  <a:srgbClr val="000000"/>
                </a:solidFill>
                <a:latin typeface="Montserrat"/>
              </a:rPr>
              <a:t>receives industry-validated Related Instruction for an RA program (for in-school youth) </a:t>
            </a:r>
            <a:br>
              <a:rPr lang="en-US" sz="1800" b="1" dirty="0">
                <a:solidFill>
                  <a:srgbClr val="000000"/>
                </a:solidFill>
                <a:latin typeface="Montserrat"/>
              </a:rPr>
            </a:br>
            <a:r>
              <a:rPr lang="en-US" sz="1800" b="1" dirty="0">
                <a:solidFill>
                  <a:srgbClr val="000000"/>
                </a:solidFill>
                <a:latin typeface="Montserrat"/>
              </a:rPr>
              <a:t>from their school </a:t>
            </a:r>
            <a:r>
              <a:rPr lang="en-US" sz="1800" dirty="0">
                <a:solidFill>
                  <a:srgbClr val="000000"/>
                </a:solidFill>
                <a:latin typeface="Montserrat"/>
              </a:rPr>
              <a:t>while… ​</a:t>
            </a:r>
            <a:endParaRPr lang="en-US" sz="800">
              <a:solidFill>
                <a:srgbClr val="000000"/>
              </a:solidFill>
              <a:latin typeface="Montserrat"/>
              <a:cs typeface="Segoe UI"/>
            </a:endParaRPr>
          </a:p>
          <a:p>
            <a:pPr marL="0" indent="0" algn="ctr" fontAlgn="base">
              <a:buNone/>
            </a:pPr>
            <a:r>
              <a:rPr lang="en-US" sz="700" dirty="0">
                <a:solidFill>
                  <a:srgbClr val="000000"/>
                </a:solidFill>
                <a:latin typeface="Montserrat"/>
              </a:rPr>
              <a:t> </a:t>
            </a:r>
            <a:r>
              <a:rPr lang="en-US" sz="1600" dirty="0">
                <a:solidFill>
                  <a:srgbClr val="000000"/>
                </a:solidFill>
                <a:latin typeface="Montserrat"/>
              </a:rPr>
              <a:t>​</a:t>
            </a:r>
            <a:br>
              <a:rPr lang="en-US" sz="1600" dirty="0">
                <a:latin typeface="Montserrat" panose="00000500000000000000" pitchFamily="2" charset="0"/>
              </a:rPr>
            </a:br>
            <a:r>
              <a:rPr lang="en-US" sz="1800" b="1" dirty="0">
                <a:solidFill>
                  <a:srgbClr val="000000"/>
                </a:solidFill>
                <a:latin typeface="Montserrat"/>
              </a:rPr>
              <a:t>completing part-time, paid, work-based </a:t>
            </a:r>
            <a:br>
              <a:rPr lang="en-US" sz="1800" b="1" dirty="0">
                <a:latin typeface="Montserrat" panose="00000500000000000000" pitchFamily="2" charset="0"/>
              </a:rPr>
            </a:br>
            <a:r>
              <a:rPr lang="en-US" sz="1800" b="1" dirty="0">
                <a:solidFill>
                  <a:srgbClr val="000000"/>
                </a:solidFill>
                <a:latin typeface="Montserrat"/>
              </a:rPr>
              <a:t>experience </a:t>
            </a:r>
            <a:r>
              <a:rPr lang="en-US" sz="1800" dirty="0">
                <a:solidFill>
                  <a:srgbClr val="000000"/>
                </a:solidFill>
                <a:latin typeface="Montserrat"/>
              </a:rPr>
              <a:t>​</a:t>
            </a:r>
            <a:r>
              <a:rPr lang="en-US" sz="1800" b="1" dirty="0">
                <a:solidFill>
                  <a:srgbClr val="000000"/>
                </a:solidFill>
                <a:latin typeface="Montserrat"/>
              </a:rPr>
              <a:t>from an employer </a:t>
            </a:r>
            <a:r>
              <a:rPr lang="en-US" sz="1800" dirty="0">
                <a:solidFill>
                  <a:srgbClr val="000000"/>
                </a:solidFill>
                <a:latin typeface="Montserrat"/>
              </a:rPr>
              <a:t>under a ​</a:t>
            </a:r>
            <a:br>
              <a:rPr lang="en-US" sz="1800" dirty="0">
                <a:latin typeface="Montserrat" panose="00000500000000000000" pitchFamily="2" charset="0"/>
              </a:rPr>
            </a:br>
            <a:r>
              <a:rPr lang="en-US" sz="1800" dirty="0">
                <a:solidFill>
                  <a:srgbClr val="000000"/>
                </a:solidFill>
                <a:latin typeface="Montserrat"/>
              </a:rPr>
              <a:t>mentored supervision as part of… ​</a:t>
            </a:r>
            <a:endParaRPr lang="en-US" sz="1000">
              <a:solidFill>
                <a:srgbClr val="000000"/>
              </a:solidFill>
              <a:latin typeface="Montserrat"/>
              <a:cs typeface="Segoe UI"/>
            </a:endParaRPr>
          </a:p>
          <a:p>
            <a:pPr marL="0" indent="0" algn="ctr" fontAlgn="base">
              <a:buNone/>
            </a:pPr>
            <a:r>
              <a:rPr lang="en-US" sz="900" dirty="0">
                <a:solidFill>
                  <a:srgbClr val="000000"/>
                </a:solidFill>
                <a:latin typeface="Montserrat"/>
              </a:rPr>
              <a:t>​</a:t>
            </a:r>
            <a:endParaRPr lang="en-US" sz="900">
              <a:solidFill>
                <a:srgbClr val="000000"/>
              </a:solidFill>
              <a:latin typeface="Montserrat"/>
              <a:cs typeface="Segoe UI"/>
            </a:endParaRPr>
          </a:p>
          <a:p>
            <a:pPr marL="0" indent="0" algn="ctr" fontAlgn="base">
              <a:buNone/>
            </a:pPr>
            <a:r>
              <a:rPr lang="en-US" sz="1800" dirty="0">
                <a:solidFill>
                  <a:srgbClr val="000000"/>
                </a:solidFill>
                <a:latin typeface="Montserrat"/>
              </a:rPr>
              <a:t>a </a:t>
            </a:r>
            <a:r>
              <a:rPr lang="en-US" sz="1800" b="1" dirty="0">
                <a:solidFill>
                  <a:srgbClr val="000000"/>
                </a:solidFill>
                <a:latin typeface="Montserrat"/>
              </a:rPr>
              <a:t>Registered Apprenticeship program approved </a:t>
            </a:r>
            <a:r>
              <a:rPr lang="en-US" sz="1800" dirty="0">
                <a:solidFill>
                  <a:srgbClr val="000000"/>
                </a:solidFill>
                <a:latin typeface="Montserrat"/>
              </a:rPr>
              <a:t>​</a:t>
            </a:r>
            <a:br>
              <a:rPr lang="en-US" sz="1800" dirty="0">
                <a:latin typeface="Montserrat" panose="00000500000000000000" pitchFamily="2" charset="0"/>
              </a:rPr>
            </a:br>
            <a:r>
              <a:rPr lang="en-US" sz="1800" b="1" dirty="0">
                <a:solidFill>
                  <a:srgbClr val="000000"/>
                </a:solidFill>
                <a:latin typeface="Montserrat"/>
              </a:rPr>
              <a:t>by DOL or a state apprenticeship agency (SAA) or a pre-apprenticeship program</a:t>
            </a:r>
            <a:r>
              <a:rPr lang="en-US" sz="1800" dirty="0">
                <a:solidFill>
                  <a:srgbClr val="000000"/>
                </a:solidFill>
                <a:latin typeface="Montserrat"/>
              </a:rPr>
              <a:t>.​</a:t>
            </a:r>
            <a:endParaRPr lang="en-US" sz="1800">
              <a:solidFill>
                <a:srgbClr val="000000"/>
              </a:solidFill>
              <a:latin typeface="Montserrat"/>
              <a:cs typeface="Segoe UI"/>
            </a:endParaRPr>
          </a:p>
          <a:p>
            <a:pPr marL="0" indent="0">
              <a:buNone/>
            </a:pPr>
            <a:endParaRPr lang="en-US" sz="1600" dirty="0"/>
          </a:p>
        </p:txBody>
      </p:sp>
      <p:pic>
        <p:nvPicPr>
          <p:cNvPr id="2052" name="Picture 4" descr="Maryland to Scale Youth Apprenticeship Opportunities with $12M Investment –  The 74">
            <a:extLst>
              <a:ext uri="{FF2B5EF4-FFF2-40B4-BE49-F238E27FC236}">
                <a16:creationId xmlns:a16="http://schemas.microsoft.com/office/drawing/2014/main" id="{2D7BAA3B-BAB3-E80C-A84B-7C7528C3AB0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55970" y="2270264"/>
            <a:ext cx="4630773" cy="31089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2513CF4C-9DF7-12FF-4375-5823F2637288}"/>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70534274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2f00f82b-dce9-458f-ab1d-1c5fd145e219" xsi:nil="true"/>
    <TaxCatchAll xmlns="4cd59d27-ca2b-4708-b9c7-7fa281384922" xsi:nil="true"/>
    <ClassificationLevel xmlns="2f00f82b-dce9-458f-ab1d-1c5fd145e219" xsi:nil="true"/>
    <lcf76f155ced4ddcb4097134ff3c332f xmlns="2f00f82b-dce9-458f-ab1d-1c5fd145e21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2F0E2D-26A6-413C-B7B9-433E033A7229}">
  <ds:schemaRefs>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purl.org/dc/dcmitype/"/>
    <ds:schemaRef ds:uri="http://purl.org/dc/elements/1.1/"/>
    <ds:schemaRef ds:uri="2f00f82b-dce9-458f-ab1d-1c5fd145e219"/>
    <ds:schemaRef ds:uri="http://schemas.openxmlformats.org/package/2006/metadata/core-properties"/>
    <ds:schemaRef ds:uri="4cd59d27-ca2b-4708-b9c7-7fa281384922"/>
    <ds:schemaRef ds:uri="http://purl.org/dc/terms/"/>
  </ds:schemaRefs>
</ds:datastoreItem>
</file>

<file path=customXml/itemProps2.xml><?xml version="1.0" encoding="utf-8"?>
<ds:datastoreItem xmlns:ds="http://schemas.openxmlformats.org/officeDocument/2006/customXml" ds:itemID="{0BD71B09-C426-4701-96B4-550076F6F7C6}">
  <ds:schemaRefs>
    <ds:schemaRef ds:uri="2f00f82b-dce9-458f-ab1d-1c5fd145e219"/>
    <ds:schemaRef ds:uri="4cd59d27-ca2b-4708-b9c7-7fa281384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78E10A9-1C19-4938-BE02-B4D62C470A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236</TotalTime>
  <Words>1722</Words>
  <Application>Microsoft Office PowerPoint</Application>
  <PresentationFormat>Widescreen</PresentationFormat>
  <Paragraphs>245</Paragraphs>
  <Slides>34</Slides>
  <Notes>31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34</vt:i4>
      </vt:variant>
    </vt:vector>
  </HeadingPairs>
  <TitlesOfParts>
    <vt:vector size="47" baseType="lpstr">
      <vt:lpstr>Aptos</vt:lpstr>
      <vt:lpstr>Arial</vt:lpstr>
      <vt:lpstr>Calibri</vt:lpstr>
      <vt:lpstr>Helvetica</vt:lpstr>
      <vt:lpstr>Montserrat</vt:lpstr>
      <vt:lpstr>Montserrat Medium</vt:lpstr>
      <vt:lpstr>Montserrat SemiBold</vt:lpstr>
      <vt:lpstr>Poppins</vt:lpstr>
      <vt:lpstr>Roboto</vt:lpstr>
      <vt:lpstr>Wingdings</vt:lpstr>
      <vt:lpstr>Wingdings 2</vt:lpstr>
      <vt:lpstr>1_Office Theme</vt:lpstr>
      <vt:lpstr>2_Office Theme</vt:lpstr>
      <vt:lpstr>Aligning the Workforce and Apprenticeship Systems: Registered Apprenticeship and WIOA 101 for Case Managers</vt:lpstr>
      <vt:lpstr>Presenters</vt:lpstr>
      <vt:lpstr>Welcome and Agenda</vt:lpstr>
      <vt:lpstr>Poll – Getting to Know You</vt:lpstr>
      <vt:lpstr>Poll – Getting to Know You 1</vt:lpstr>
      <vt:lpstr>COE Overview</vt:lpstr>
      <vt:lpstr>Center of Excellence Overview</vt:lpstr>
      <vt:lpstr>The Basics of  Youth Apprenticeship</vt:lpstr>
      <vt:lpstr>What is Youth Apprenticeship? </vt:lpstr>
      <vt:lpstr>Substantial Benefits for Youth</vt:lpstr>
      <vt:lpstr>Five Core Components of RA</vt:lpstr>
      <vt:lpstr>High-Quality Youth Apprenticeship </vt:lpstr>
      <vt:lpstr>Apprenticeship for Youth</vt:lpstr>
      <vt:lpstr>High-School Aligned  Apprenticeship Programs</vt:lpstr>
      <vt:lpstr>College-Aligned Youth Apprenticeship Programs</vt:lpstr>
      <vt:lpstr>Youth Oriented Case Management</vt:lpstr>
      <vt:lpstr>New Tool</vt:lpstr>
      <vt:lpstr>Embedding RA Knowledge</vt:lpstr>
      <vt:lpstr>RA &amp; WIOA Performance Measures</vt:lpstr>
      <vt:lpstr>RA Alignment: Performance</vt:lpstr>
      <vt:lpstr>Programs Paying for RA</vt:lpstr>
      <vt:lpstr> WIOA Funding, Supports for RA</vt:lpstr>
      <vt:lpstr>RA &amp; ETPLs</vt:lpstr>
      <vt:lpstr> RA Alignment: ETPL</vt:lpstr>
      <vt:lpstr>Benefits of Leveraging WIOA / RA Together</vt:lpstr>
      <vt:lpstr>Promising Practices</vt:lpstr>
      <vt:lpstr>Questions for Follow Up</vt:lpstr>
      <vt:lpstr>Questions for You</vt:lpstr>
      <vt:lpstr>Questions for You 1</vt:lpstr>
      <vt:lpstr>Final Thoughts…</vt:lpstr>
      <vt:lpstr>Wrap Up</vt:lpstr>
      <vt:lpstr>No-Cost Resources</vt:lpstr>
      <vt:lpstr>Questions, Thoughts, Assistance Needed?</vt:lpstr>
      <vt:lpstr>Thank You for Joining Us</vt:lpstr>
    </vt:vector>
  </TitlesOfParts>
  <Manager>Judy Blanchard and Jana Bauer</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Aligning the Workforce and Apprenticeship Systems: Registered Apprenticeship and WIOA 101 for Case Managers</dc:title>
  <dc:creator>Melissa Aguillar-Southard, Katie Adams, Lisa Rice</dc:creator>
  <cp:keywords>Registered Apprenticeship, WIOA, Case Managers, Workforce</cp:keywords>
  <cp:lastModifiedBy>Leah Mcdonagh</cp:lastModifiedBy>
  <cp:revision>108</cp:revision>
  <dcterms:created xsi:type="dcterms:W3CDTF">2024-10-17T15:04:27Z</dcterms:created>
  <dcterms:modified xsi:type="dcterms:W3CDTF">2025-03-17T18:37:44Z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