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92" r:id="rId6"/>
    <p:sldMasterId id="2147483711" r:id="rId7"/>
    <p:sldMasterId id="2147483730" r:id="rId8"/>
    <p:sldMasterId id="2147483747" r:id="rId9"/>
  </p:sldMasterIdLst>
  <p:notesMasterIdLst>
    <p:notesMasterId r:id="rId51"/>
  </p:notesMasterIdLst>
  <p:sldIdLst>
    <p:sldId id="257" r:id="rId10"/>
    <p:sldId id="1837" r:id="rId11"/>
    <p:sldId id="1774" r:id="rId12"/>
    <p:sldId id="1737" r:id="rId13"/>
    <p:sldId id="278" r:id="rId14"/>
    <p:sldId id="1835" r:id="rId15"/>
    <p:sldId id="1836" r:id="rId16"/>
    <p:sldId id="731" r:id="rId17"/>
    <p:sldId id="732" r:id="rId18"/>
    <p:sldId id="2147327213" r:id="rId19"/>
    <p:sldId id="749" r:id="rId20"/>
    <p:sldId id="1782" r:id="rId21"/>
    <p:sldId id="2147327194" r:id="rId22"/>
    <p:sldId id="746" r:id="rId23"/>
    <p:sldId id="2147327214" r:id="rId24"/>
    <p:sldId id="1778" r:id="rId25"/>
    <p:sldId id="2147327187" r:id="rId26"/>
    <p:sldId id="1748" r:id="rId27"/>
    <p:sldId id="1779" r:id="rId28"/>
    <p:sldId id="2147327200" r:id="rId29"/>
    <p:sldId id="2147327183" r:id="rId30"/>
    <p:sldId id="2147327201" r:id="rId31"/>
    <p:sldId id="2147327181" r:id="rId32"/>
    <p:sldId id="1812" r:id="rId33"/>
    <p:sldId id="2147327197" r:id="rId34"/>
    <p:sldId id="2147327198" r:id="rId35"/>
    <p:sldId id="2147327193" r:id="rId36"/>
    <p:sldId id="726" r:id="rId37"/>
    <p:sldId id="2147327180" r:id="rId38"/>
    <p:sldId id="2147327202" r:id="rId39"/>
    <p:sldId id="2147327219" r:id="rId40"/>
    <p:sldId id="2147327190" r:id="rId41"/>
    <p:sldId id="2147327203" r:id="rId42"/>
    <p:sldId id="1786" r:id="rId43"/>
    <p:sldId id="735" r:id="rId44"/>
    <p:sldId id="736" r:id="rId45"/>
    <p:sldId id="737" r:id="rId46"/>
    <p:sldId id="738" r:id="rId47"/>
    <p:sldId id="270" r:id="rId48"/>
    <p:sldId id="1736" r:id="rId49"/>
    <p:sldId id="184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163442-F286-172A-646F-BF7FB8052BBF}" name="Alan Dodkowitz" initials="" userId="S::alan.dodkowitz@safalpartners.com::77e67509-39e7-4278-826a-eddbfd8246a9" providerId="AD"/>
  <p188:author id="{B559C752-2525-71CB-7807-7B9AB669AB9E}" name="Clare Vanderpool" initials="CV" userId="S::clare.vanderpool@safalpartners.com::e960daf4-3a69-4cc2-9c12-e5ed686c0160" providerId="AD"/>
  <p188:author id="{1C363978-593C-497C-1A28-B2866C017889}" name="Lauren Fraulo" initials="LF" userId="S::Lauren.Fraulo@safalpartners.com::d323c613-e09b-4858-ba6f-779347ece142" providerId="AD"/>
  <p188:author id="{6C9E338E-3575-D922-8638-DBB3198D8DE7}" name="Katie Adams" initials="KA" userId="S::Katie.Adams@safalpartners.com::9f2e6d00-44bd-4c75-9c75-d813f6b933da" providerId="AD"/>
  <p188:author id="{F5CDE29B-3EFC-D5BE-8DDE-F756FF4E4250}" name="Jana Bauer" initials="" userId="S::jana.bauer@safalpartners.com::f18a3f3c-4c69-4a10-b4b6-ac99762a0cf5" providerId="AD"/>
  <p188:author id="{9AA8A9E6-750B-0D53-4F09-EC94EA8EA84D}" name="Melissa Schroeder" initials="MS" userId="S::melissa.schroeder@safalpartners.com::590f9e0c-fa90-41d2-bf1c-7c116054164a" providerId="AD"/>
  <p188:author id="{8885EAF5-A2DF-7948-9D26-6EB82AE714C3}" name="Colleen Beck" initials="CB" userId="S::colleen.beck@safalpartners.com::ba75c042-afab-452f-9300-eeb2d9ca8f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751B5-FBC7-46A1-BB14-0D79C2200D8C}" v="23" dt="2025-03-03T14:16:43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03" autoAdjust="0"/>
  </p:normalViewPr>
  <p:slideViewPr>
    <p:cSldViewPr snapToGrid="0">
      <p:cViewPr varScale="1">
        <p:scale>
          <a:sx n="74" d="100"/>
          <a:sy n="74" d="100"/>
        </p:scale>
        <p:origin x="72" y="-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microsoft.com/office/2018/10/relationships/authors" Target="author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>
                <a:latin typeface="Aptos" panose="020B0004020202020204" pitchFamily="34" charset="0"/>
              </a:rPr>
              <a:t>Active youth apprentices (ages 16 to 24), by age,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youth apprentices (ages 16 to 24), by age,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FED5A497-2C67-4824-A0AC-4F55EBB0A4B5}" type="VALUE">
                      <a:rPr lang="en-US" sz="1400">
                        <a:latin typeface="Aptos" panose="020B00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9BF-4162-A76D-0258471C7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prstClr val="white">
                        <a:lumMod val="85000"/>
                      </a:prst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 formatCode="General">
                  <c:v>538</c:v>
                </c:pt>
                <c:pt idx="1">
                  <c:v>1820</c:v>
                </c:pt>
                <c:pt idx="2">
                  <c:v>14473</c:v>
                </c:pt>
                <c:pt idx="3">
                  <c:v>32083</c:v>
                </c:pt>
                <c:pt idx="4">
                  <c:v>33511</c:v>
                </c:pt>
                <c:pt idx="5">
                  <c:v>33361</c:v>
                </c:pt>
                <c:pt idx="6">
                  <c:v>33108</c:v>
                </c:pt>
                <c:pt idx="7">
                  <c:v>33201</c:v>
                </c:pt>
                <c:pt idx="8">
                  <c:v>31803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2-4034-9E94-A3B3DAE52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35437327"/>
        <c:axId val="1035428687"/>
      </c:barChart>
      <c:catAx>
        <c:axId val="103543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428687"/>
        <c:crosses val="autoZero"/>
        <c:auto val="1"/>
        <c:lblAlgn val="ctr"/>
        <c:lblOffset val="100"/>
        <c:noMultiLvlLbl val="0"/>
      </c:catAx>
      <c:valAx>
        <c:axId val="1035428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43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E9D41-2BD1-4EED-B1A8-72E63560DE1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BBE52-5D22-4E29-8861-1EDFECB9C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5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9BEF1-B919-412D-AA9B-C66F48BF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00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935D-67C0-4CB8-9A3D-4C8D049FB3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3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3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B935D-67C0-4CB8-9A3D-4C8D049FB3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40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827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8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27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225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33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B9C84-A7DA-45F9-846D-9152DECA8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044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Poppins" panose="00000500000000000000" pitchFamily="2" charset="0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71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42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79AC0-7D6D-9261-3DBC-3BBEDFE3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8A3D4-85A0-F5ED-F50D-0510560D7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A4FE-9935-9336-4019-CF0FA95B2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9CBB-BCAD-17F3-6BC5-4EE65CD04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42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760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06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574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63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E0BF5-9FF1-4C6A-B846-D964AC03F8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73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70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2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610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42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70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10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90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04C6-EB7D-9F46-B615-FB7AF52474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82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5D5C-49E7-432C-9EC0-256838963A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809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F87B3-AEC0-4A48-9BB8-61B7C21FD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81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BE52-5D22-4E29-8861-1EDFECB9C7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9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3256-0F80-4475-8BEB-548FAFFD8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74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BBE52-5D22-4E29-8861-1EDFECB9C7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47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B935D-67C0-4CB8-9A3D-4C8D049FB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25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048EE-F6E1-1C4C-9881-042DFC316F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36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57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25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29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AA87-D9CB-554A-01D2-3079ACEC9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667FF-E765-D97A-E04D-547FEC1DE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8FAFA-40C9-D5DE-8AD9-B49AC45F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707E3-EBFF-30E5-4275-A295210F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18A44-E647-80EB-F879-BE38F4B5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84E7-0D66-276D-8C09-FF0F6BCA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7184D-2C23-5D0D-EE38-9C8A21C49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D08C0-944A-A74F-39E6-B567886F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D1E34-9BEC-FFDB-C582-E81998CE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232F8-02BE-63B8-60D3-489AB92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04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2928593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Receive</a:t>
            </a:r>
            <a:r>
              <a:rPr lang="en-US" sz="2800">
                <a:latin typeface="Aptos" panose="020B0004020202020204" pitchFamily="34" charset="0"/>
              </a:rPr>
              <a:t> no-cost expert TA, 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Network </a:t>
            </a:r>
            <a:r>
              <a:rPr lang="en-US" sz="2800">
                <a:latin typeface="Aptos" panose="020B0004020202020204" pitchFamily="34" charset="0"/>
              </a:rPr>
              <a:t>with potential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Be </a:t>
            </a:r>
            <a:r>
              <a:rPr lang="en-US" sz="2800">
                <a:latin typeface="Aptos" panose="020B0004020202020204" pitchFamily="34" charset="0"/>
              </a:rPr>
              <a:t>nationally recognized for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your work</a:t>
            </a:r>
            <a:endParaRPr lang="en-US" sz="2800"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A2B20BF-80FA-7755-9749-39F6FF2042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35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288756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Aptos" panose="020B0004020202020204" pitchFamily="34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2BB96718-B563-6904-BD13-73AAF22C66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5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2899289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77357E19-6775-073B-B4D8-5D03544678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16358424-88F3-519C-FD33-B55BDAA823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93" y="5905615"/>
            <a:ext cx="901470" cy="9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2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2928595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970132D3-8068-D6A0-3F26-182EBDA094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179B82-F664-EA8B-02B5-E445E8D17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6312194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6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93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7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0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15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08C3435C-B0A9-FB5E-F6A6-0FFEA7729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FCB101-8AF2-3B8D-12AF-E0D0B7124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40178975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2899286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46" y="-905254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F1B74A-060E-6E8F-BD4A-DCA40CF46356}"/>
              </a:ext>
            </a:extLst>
          </p:cNvPr>
          <p:cNvSpPr/>
          <p:nvPr userDrawn="1"/>
        </p:nvSpPr>
        <p:spPr>
          <a:xfrm>
            <a:off x="2565023" y="6285364"/>
            <a:ext cx="616010" cy="29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FB55DAD5-DA88-FBE2-FE3D-635D14E2A4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48DC9-A412-8D2A-C9DA-D9170CAE7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6F4C3-D4AF-8A18-5E13-54AE34974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40F8-965D-ED2C-A2AF-4F22E574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5459E-E05C-89B2-496D-E27E54DD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CE104-B005-80AD-AA5E-CF13FDF6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31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9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78536" y="6183788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0C1B2321-C754-7BF6-8E97-20A6576814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4" y="5870274"/>
            <a:ext cx="943574" cy="94357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538193-C0ED-514E-90E9-55563AB9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41641255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91239" y="6275476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DBA45A0-B110-7CBC-BE63-AB44F97989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4" y="5870274"/>
            <a:ext cx="943574" cy="94357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09F176-B6BE-ED89-2DAE-00DE05C3E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393658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0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64795" y="625793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0C931-B0B4-3696-CD83-17BF46D2B3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061329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D6D5F9-0489-A5D6-F728-7B5C7D9395B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4270889"/>
            <a:ext cx="5181600" cy="7096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73D356-FB1C-A722-DC4B-E6864B633F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5268335"/>
            <a:ext cx="5181600" cy="5659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D7DAAE-4F03-3723-EA41-3CD83F7A072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86055" y="3102816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D9EE58-2614-69D8-6062-9509F1229DE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24600" y="4278344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26C45A-AA8A-B48A-C2AA-FC60F7B0E97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24600" y="5317347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B28E5386-BAE9-AEA5-1173-BF49B32D85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4" y="5870274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4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CA56659-0295-DC49-5CAB-0410A6B63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42" y="3597734"/>
            <a:ext cx="1244526" cy="124452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4E732CE-43B3-1495-EF5D-9D884C499C29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414063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3" y="2055813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84095B-9F34-010E-D6F7-B9B8154F81DE}"/>
              </a:ext>
            </a:extLst>
          </p:cNvPr>
          <p:cNvSpPr/>
          <p:nvPr userDrawn="1"/>
        </p:nvSpPr>
        <p:spPr>
          <a:xfrm>
            <a:off x="2992147" y="6256331"/>
            <a:ext cx="202274" cy="2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12175602-6169-FEE5-7592-962830B7F9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90" y="5915025"/>
            <a:ext cx="806029" cy="80602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382D65-3575-0B9D-7758-2CAB4D56B32F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76187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48812" cy="3994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2025" y="1821650"/>
            <a:ext cx="2593975" cy="39949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645" y="0"/>
            <a:ext cx="14843919" cy="8358411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10736-B560-5BCE-0108-EB17226D7CE8}"/>
              </a:ext>
            </a:extLst>
          </p:cNvPr>
          <p:cNvSpPr/>
          <p:nvPr userDrawn="1"/>
        </p:nvSpPr>
        <p:spPr>
          <a:xfrm>
            <a:off x="3004993" y="6279357"/>
            <a:ext cx="202274" cy="2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21D38E16-C205-9B0F-F7CB-B719F3BE1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36" y="5938051"/>
            <a:ext cx="806029" cy="806029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24B4105-EB3B-10C2-4FB1-C39C8470B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1509" y="1820863"/>
            <a:ext cx="2519362" cy="3995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8D670A2-B38C-2CE3-47E5-AA8AFE4A4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6380" y="1849357"/>
            <a:ext cx="2519362" cy="3995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8CAF1D-BA79-BD24-4022-E6674C4013FC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00770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t="13718" b="9028"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381A48-443E-0751-1EA8-A1061DA2F052}"/>
              </a:ext>
            </a:extLst>
          </p:cNvPr>
          <p:cNvSpPr/>
          <p:nvPr userDrawn="1"/>
        </p:nvSpPr>
        <p:spPr>
          <a:xfrm>
            <a:off x="2992147" y="6256331"/>
            <a:ext cx="202274" cy="2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5D92458-15A0-A459-9C5C-D365275834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90" y="5915025"/>
            <a:ext cx="806029" cy="8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4F8A40-C60F-5216-6300-14958133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E294C-65F6-070D-4515-54A05C706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44675"/>
            <a:ext cx="10515600" cy="476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BF078D1-0ABD-0396-949A-A29E03D1F8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55" y="4572022"/>
            <a:ext cx="1645920" cy="164592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41B844-F754-A43F-0391-98B0EF31D68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401775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3EBFD-1480-A363-CBCE-D7C04CF386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989568"/>
            <a:ext cx="782519" cy="78251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BB3A213-2004-A352-0D70-9FD4CE5012E8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7F8CE2D-9B3F-D453-8730-4B61C348C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48" y="5972941"/>
            <a:ext cx="815771" cy="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97716-5A11-76A2-AF31-BCDF338B60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214" y="6040754"/>
            <a:ext cx="725801" cy="7258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B0E72-DCBC-D667-6FE0-AC55BF61E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53896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6013792-A893-3418-1E6B-0DFCCD15A7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B0D1AF4-3B8C-98FC-4B47-862748433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47713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5831-47D7-5E52-58C8-913488FE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1194-3D24-09D7-3CEE-BCE721129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24D4-DAE5-6735-2AD4-8367EB68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880D-550D-96FB-BAF4-9275E394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E335C-C3B2-C506-B4BE-9B2888ED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3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701" y="5952744"/>
            <a:ext cx="791336" cy="791336"/>
          </a:xfrm>
          <a:prstGeom prst="rect">
            <a:avLst/>
          </a:prstGeom>
        </p:spPr>
      </p:pic>
      <p:pic>
        <p:nvPicPr>
          <p:cNvPr id="24" name="Picture 2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7C2300C0-073E-F18E-5FB5-E538A3277C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8" y="5924729"/>
            <a:ext cx="863241" cy="863241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3DF0D37-E322-9FA0-D24B-6995EACF6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34891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DCEE5-A0E4-3646-AA1F-A1B0A53C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r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8E947-4754-8340-9527-945C0F1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756" y="5726437"/>
            <a:ext cx="10506487" cy="249361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977C82-B5B4-FC48-AB8C-91EAA611906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1448001"/>
            <a:ext cx="10506487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B169F6-E67B-9142-BD40-8381CE5BF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6051"/>
            <a:ext cx="10678512" cy="480131"/>
          </a:xfrm>
        </p:spPr>
        <p:txBody>
          <a:bodyPr anchor="t" anchorCtr="0">
            <a:spAutoFit/>
          </a:bodyPr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5CA9F-B16B-F4E5-EAFF-80776B025DF2}"/>
              </a:ext>
            </a:extLst>
          </p:cNvPr>
          <p:cNvSpPr txBox="1"/>
          <p:nvPr userDrawn="1"/>
        </p:nvSpPr>
        <p:spPr>
          <a:xfrm>
            <a:off x="9528561" y="153824"/>
            <a:ext cx="221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5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E7EC7-E0E6-9A26-4722-278257DEBF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739" y="3786002"/>
            <a:ext cx="1022842" cy="1022842"/>
          </a:xfrm>
          <a:prstGeom prst="rect">
            <a:avLst/>
          </a:prstGeom>
        </p:spPr>
      </p:pic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783C64A-BC90-F9AC-73BD-DDAF7B9F9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52" y="3696747"/>
            <a:ext cx="1166016" cy="116601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AD20A1-43FB-6FCF-0607-79714A5F2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577509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97716-5A11-76A2-AF31-BCDF338B60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214" y="6040754"/>
            <a:ext cx="725801" cy="7258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90727-B334-5064-BBFF-C4D6CD805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81174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  <a:latin typeface="Aptos" panose="020B0004020202020204" pitchFamily="34" charset="0"/>
              </a:rPr>
              <a:t>THANK YOU FOR JOINING US</a:t>
            </a: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AAA3D668-0D6E-0F4E-43FC-9C2CD3D9B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85" y="4899269"/>
            <a:ext cx="1122708" cy="112270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E26651-BD77-897F-5DC7-4F742D25F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724140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135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DD33034-23DE-1053-F518-B1A590B3B4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8" y="5924729"/>
            <a:ext cx="863241" cy="86324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E8DBD3-02BF-CFA3-082E-2D67691E6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694991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543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688A95-63CB-0719-9674-A3932A01F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370" y="4470019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8340442-6FC7-4258-DAB0-5ACC257A8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0" y="4473574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CE52866E-056A-CD53-E605-2C3127369A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81" y="5949169"/>
            <a:ext cx="832449" cy="8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7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701" y="5952744"/>
            <a:ext cx="791336" cy="791336"/>
          </a:xfrm>
          <a:prstGeom prst="rect">
            <a:avLst/>
          </a:prstGeom>
        </p:spPr>
      </p:pic>
      <p:pic>
        <p:nvPicPr>
          <p:cNvPr id="24" name="Picture 2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7C2300C0-073E-F18E-5FB5-E538A3277C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8" y="5924729"/>
            <a:ext cx="863241" cy="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6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Receive</a:t>
            </a:r>
            <a:r>
              <a:rPr lang="en-US" sz="2800">
                <a:latin typeface="Aptos" panose="020B0004020202020204" pitchFamily="34" charset="0"/>
              </a:rPr>
              <a:t> no-cost expert TA, 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Network </a:t>
            </a:r>
            <a:r>
              <a:rPr lang="en-US" sz="2800">
                <a:latin typeface="Aptos" panose="020B0004020202020204" pitchFamily="34" charset="0"/>
              </a:rPr>
              <a:t>with potential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Be </a:t>
            </a:r>
            <a:r>
              <a:rPr lang="en-US" sz="2800">
                <a:latin typeface="Aptos" panose="020B0004020202020204" pitchFamily="34" charset="0"/>
              </a:rPr>
              <a:t>nationally recognized for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your work</a:t>
            </a:r>
            <a:endParaRPr lang="en-US" sz="2800"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2B44110-F29F-A3B1-B2E9-DF711272A2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8" y="5924729"/>
            <a:ext cx="863241" cy="86324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0F0DB4-2629-D6BE-B257-5887550B5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2156711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Aptos" panose="020B0004020202020204" pitchFamily="34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12763D8B-83FD-B70F-E235-5B9DA60C2D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8" y="5924729"/>
            <a:ext cx="863241" cy="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05A1-0B0C-E5FD-5DF8-C3B8FAE1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40F7A-5763-1BB7-FC68-6F57AE19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210A2-C3B6-FE2B-355B-1F12EFD8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61AAC-AF16-F361-A0AE-EDF5D7D8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DE5C-4DBC-F560-1351-5FA286E9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1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40DB8F9-B712-2E7F-1C9A-0DC5EB8A6B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8" y="5924729"/>
            <a:ext cx="863241" cy="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78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117AD8-F37D-408A-E688-F67182431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486176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82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6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05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3EBFD-1480-A363-CBCE-D7C04CF386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989568"/>
            <a:ext cx="782519" cy="78251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BB3A213-2004-A352-0D70-9FD4CE5012E8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7F8CE2D-9B3F-D453-8730-4B61C348C9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48" y="5972941"/>
            <a:ext cx="815771" cy="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68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97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081DC12F-8149-6E5B-6822-81E4392300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17" y="5864797"/>
            <a:ext cx="930952" cy="9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3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DEC46768-6B8E-425B-7A3C-61A962ACCD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93" y="5813128"/>
            <a:ext cx="1031875" cy="10318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10FD50-3350-2286-77B8-31C87BE70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501421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9928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5685-314D-1B0B-1A01-7D0A9B91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3FDE-2BCD-65E5-60B9-45ACA1F28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2ACBD-E99F-3387-FFB1-96F70FA9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DAADD-A937-F082-67BD-F9380D33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36615-39C4-3D6C-29AA-AAE3D533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DF3E2-1C4D-8733-DBFB-241B398E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5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791BFC-111D-BBA8-6EEF-197C9596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697442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pic>
        <p:nvPicPr>
          <p:cNvPr id="9" name="Picture 8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9556348D-8C02-06A1-5E2B-D5796D5ACA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17" y="5888052"/>
            <a:ext cx="956951" cy="95695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030D79-4E90-30D9-8AC9-6DCCC1BFB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052013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pic>
        <p:nvPicPr>
          <p:cNvPr id="3" name="Picture 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AB8E968B-42EE-8957-58EE-5AF5A0829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69" y="3546726"/>
            <a:ext cx="1255162" cy="125516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2FFA28-6F44-05F4-1345-74587760D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674146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022CF-106D-23D1-9174-62FD00CAADDF}"/>
              </a:ext>
            </a:extLst>
          </p:cNvPr>
          <p:cNvSpPr/>
          <p:nvPr userDrawn="1"/>
        </p:nvSpPr>
        <p:spPr>
          <a:xfrm>
            <a:off x="2867192" y="6246094"/>
            <a:ext cx="381738" cy="27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A83CE91F-C38C-56E2-89B7-F7814B1C97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457C6F5-D08A-F549-3427-B97158E2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019734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  <a:latin typeface="Aptos" panose="020B0004020202020204" pitchFamily="34" charset="0"/>
              </a:rPr>
              <a:t>THANK YOU FOR JOINING US</a:t>
            </a: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3C0B3827-95CE-DF91-173F-8F278534E9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84" y="4766815"/>
            <a:ext cx="1255162" cy="12551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925A-C364-1CE3-CB51-D0C511D0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10426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614A27F-D377-5BCF-0CF0-AEA90A8FDB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007E6F-ADC9-EA00-BB49-93EFF8C71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28742559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4493" y="5952744"/>
            <a:ext cx="791336" cy="791336"/>
          </a:xfrm>
          <a:prstGeom prst="rect">
            <a:avLst/>
          </a:prstGeom>
        </p:spPr>
      </p:pic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B8C30F2B-4541-9417-2AD4-9F9C639CEE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32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A4A678D9-036D-B8DF-E902-BF0619F2FB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3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Receive</a:t>
            </a:r>
            <a:r>
              <a:rPr lang="en-US" sz="2800">
                <a:latin typeface="Aptos" panose="020B0004020202020204" pitchFamily="34" charset="0"/>
              </a:rPr>
              <a:t> no-cost expert TA, 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Network </a:t>
            </a:r>
            <a:r>
              <a:rPr lang="en-US" sz="2800">
                <a:latin typeface="Aptos" panose="020B0004020202020204" pitchFamily="34" charset="0"/>
              </a:rPr>
              <a:t>with potential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Be </a:t>
            </a:r>
            <a:r>
              <a:rPr lang="en-US" sz="2800">
                <a:latin typeface="Aptos" panose="020B0004020202020204" pitchFamily="34" charset="0"/>
              </a:rPr>
              <a:t>nationally recognized for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your work</a:t>
            </a:r>
            <a:endParaRPr lang="en-US" sz="2800"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CF51DC23-DB66-3D96-AD68-E0B99C5CC3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0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Aptos" panose="020B0004020202020204" pitchFamily="34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9CBEA358-AA42-1BF4-DBFA-596973CAAE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3E71-868C-DE73-5DCA-B11CA26E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5B2EA-12CC-2633-5364-C7320E4B2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194BD-BA08-E976-3CDF-CA7DA5C7F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C73ED-B370-2005-1517-C736234C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8249C-3946-BDFB-41B3-D313F7161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A9714-E290-A052-2984-1AEFE5F1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805036-BECB-D98B-B579-FBA2751F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998DF-5DAD-FA41-2A34-CA630EC3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0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FDC6CC1B-D0F5-4396-E0A3-5E895316AC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1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7769812F-E1C0-D4E4-4D9D-CCADBE6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F84236-5FF8-759F-C439-00E69D7C6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884322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9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2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46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0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8A5E7-0F58-50FB-8B96-0127C13EBD86}"/>
              </a:ext>
            </a:extLst>
          </p:cNvPr>
          <p:cNvSpPr/>
          <p:nvPr userDrawn="1"/>
        </p:nvSpPr>
        <p:spPr>
          <a:xfrm>
            <a:off x="2771660" y="6268293"/>
            <a:ext cx="415921" cy="21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407E2E0-D569-2630-9786-07B12AF829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6E33797-DC70-4524-3B33-4DC7FFBDB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89048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7BA05835-7A01-E9C8-6062-D5F9643A42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92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6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A3D6FD51-0E80-2569-41DC-BD090DD48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7748F7-601F-3979-DE3C-39EE50805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05546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23B5-00C6-1639-F46A-63D94794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AA679-7D29-F9B0-883E-49B974A9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6EA31-B80B-8BF7-FE8C-411D5BB8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1EA05-A590-2C04-6A0C-0B01AEA3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48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pic>
        <p:nvPicPr>
          <p:cNvPr id="3" name="Picture 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AC79A16-77FC-6AD3-F0B4-9D24F50A6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92" y="3518201"/>
            <a:ext cx="1293430" cy="129343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888C8F-9AD0-3B05-495B-3E7DCA6B1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544775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633490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  <a:latin typeface="Aptos" panose="020B0004020202020204" pitchFamily="34" charset="0"/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D197C40C-3B4E-EBB2-39EA-6E8692B71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6" y="4584146"/>
            <a:ext cx="1637611" cy="16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97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635" y="5952744"/>
            <a:ext cx="791336" cy="791336"/>
          </a:xfrm>
          <a:prstGeom prst="rect">
            <a:avLst/>
          </a:prstGeom>
        </p:spPr>
      </p:pic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4BEECDB7-4D0E-206E-1829-4155FB5E73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73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69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0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6220" y="5952744"/>
            <a:ext cx="791336" cy="7913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0C931-B0B4-3696-CD83-17BF46D2B3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061329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D6D5F9-0489-A5D6-F728-7B5C7D9395B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4270889"/>
            <a:ext cx="5181600" cy="7096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73D356-FB1C-A722-DC4B-E6864B633F8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5268335"/>
            <a:ext cx="5181600" cy="5659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D7DAAE-4F03-3723-EA41-3CD83F7A072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86055" y="3102816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D9EE58-2614-69D8-6062-9509F1229DE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24600" y="4278344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26C45A-AA8A-B48A-C2AA-FC60F7B0E97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24600" y="5317347"/>
            <a:ext cx="5181600" cy="425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081A9524-0545-F1D6-2044-E19F7C5170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5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C7D491A7-58EF-4347-0B2F-40082CDFA3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1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Receive</a:t>
            </a:r>
            <a:r>
              <a:rPr lang="en-US" sz="2800">
                <a:latin typeface="Aptos" panose="020B0004020202020204" pitchFamily="34" charset="0"/>
              </a:rPr>
              <a:t> no-cost expert TA, 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Network </a:t>
            </a:r>
            <a:r>
              <a:rPr lang="en-US" sz="2800">
                <a:latin typeface="Aptos" panose="020B0004020202020204" pitchFamily="34" charset="0"/>
              </a:rPr>
              <a:t>with potential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Aptos" panose="020B0004020202020204" pitchFamily="34" charset="0"/>
              </a:rPr>
              <a:t>Be </a:t>
            </a:r>
            <a:r>
              <a:rPr lang="en-US" sz="2800">
                <a:latin typeface="Aptos" panose="020B0004020202020204" pitchFamily="34" charset="0"/>
              </a:rPr>
              <a:t>nationally recognized for </a:t>
            </a:r>
            <a:br>
              <a:rPr lang="en-US" sz="2800">
                <a:latin typeface="Aptos" panose="020B0004020202020204" pitchFamily="34" charset="0"/>
              </a:rPr>
            </a:br>
            <a:r>
              <a:rPr lang="en-US" sz="2800">
                <a:latin typeface="Aptos" panose="020B0004020202020204" pitchFamily="34" charset="0"/>
              </a:rPr>
              <a:t>your work</a:t>
            </a:r>
            <a:endParaRPr lang="en-US" sz="2800"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AB1FBE8-15E8-AB48-2250-FE68BD5F4B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51C2C7-C01F-EDEE-E29B-CA582306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2914330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Aptos" panose="020B0004020202020204" pitchFamily="34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Aptos" panose="020B0004020202020204" pitchFamily="34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Aptos" panose="020B0004020202020204" pitchFamily="34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Aptos" panose="020B0004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ED68C1E-BA22-189A-CC61-A150809799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3B777B-2D80-6F71-73D4-FC6D1A699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976631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EC68354-6FA0-984F-0F30-62092AAE40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1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4042BDA-BC46-018A-0DE2-278F3E2449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27F49-FDAD-B9F7-90E9-85119989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20219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5308F-FFF4-F1E4-C275-1E8AB9BF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02BA0-36AD-994A-B5E4-772A48A9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14F22-87A0-7403-CBEC-74499DE0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04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2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76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25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91688-6F08-57EE-6BD6-199165A7C301}"/>
              </a:ext>
            </a:extLst>
          </p:cNvPr>
          <p:cNvSpPr/>
          <p:nvPr userDrawn="1"/>
        </p:nvSpPr>
        <p:spPr>
          <a:xfrm>
            <a:off x="2867192" y="6246094"/>
            <a:ext cx="381738" cy="27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8B77FFA-43AA-49FA-B1B6-8804DED56D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855179-A827-9D96-4EEA-CC57C068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937646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06B27583-CAB0-292C-77BA-F06F946906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12735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6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45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B2B0A1-70B0-ED29-E6AB-47423C7F6873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82B38A9E-297F-F017-7D45-BBBB2DF84C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79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2" name="Picture 1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1797FFB9-406F-3833-2683-10E2C43F4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84" y="3429000"/>
            <a:ext cx="1409780" cy="140978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29341AA-63AB-2E34-DF5B-B79064284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587161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6013792-A893-3418-1E6B-0DFCCD15A7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42C486-EDFD-D329-AB0B-9AA316D50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7034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C1D2-554D-F354-A035-F5FD086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42-AC47-E615-4B76-A5D91E49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C4FAB-DA7F-5563-D3E9-116FAF207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DD13-E016-971D-30C2-C6C30729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0542E-08D3-8651-E866-BDE1F8E3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A3E25-4660-7E93-5796-22373D6E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88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761295F-0752-8845-B07F-DEF9A5BB24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55" y="5877874"/>
            <a:ext cx="956951" cy="95695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E528C1F-09B6-1722-E535-0E2B3399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0851810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  <a:latin typeface="Aptos" panose="020B0004020202020204" pitchFamily="34" charset="0"/>
              </a:rPr>
              <a:t>THANK FOR JOINING US</a:t>
            </a:r>
          </a:p>
        </p:txBody>
      </p:sp>
      <p:pic>
        <p:nvPicPr>
          <p:cNvPr id="4" name="Picture 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B5B02834-E55F-E29C-74A5-E62CEC80E7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74" y="4855826"/>
            <a:ext cx="1213226" cy="121322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AD7CEF-EB30-7E7E-AEB9-8520C712F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8580529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B13F7-CB0C-BCDC-3DEC-5241BFF5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55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3DAB-D154-0592-B63F-9E1B18C4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2DA1-082A-7076-60C2-50775661A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8E9D9-7092-BA53-1946-33C949A9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44552-A632-B6C1-E423-7C38554E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44CF3-30CE-6DF2-4514-CCA08E42A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7F359-1421-A76E-E7D9-F48AD32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3331B-CC0E-20B3-852D-452499B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6D506-625E-D780-4B00-50F48810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5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F1504684-7C89-B38F-128F-E8D141EB46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00F89D-BC7D-07D8-77AC-C72671804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259099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D16E2-1533-CC10-3690-3912CA1E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6F6-817B-FDE0-DBD8-0AD413D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5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5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81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0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B55-ABF8-8C94-E992-D6BDE142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3273-4648-56E6-D0E9-17AD7D2A0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BC923-6275-B1D6-538E-502627321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20F0-2E43-A277-A4E7-9731C67B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7BDA-9309-BB95-897B-5D98A3EE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64207-D882-0413-86A1-5F87E2B0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244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11384678" y="6356350"/>
            <a:ext cx="652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334" cy="78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>
            <a:off x="443982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1B430-0FEC-1BCE-0871-06042667C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5610049"/>
            <a:ext cx="4114801" cy="430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EF48BD-9F8B-A76E-A6A6-C9481BC85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" y="4640086"/>
            <a:ext cx="4324350" cy="654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AB879-2B1A-979E-4ACB-E5C08945E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512" y="3871736"/>
            <a:ext cx="3613151" cy="588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2051F-1ECD-B62B-8607-7B9652E1C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825" y="2890661"/>
            <a:ext cx="4030663" cy="66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394538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0542382-5E69-B8F2-1501-C4368368E7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55CC58-EA19-073D-FF9D-F152A623B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26289378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AA7D578-FBFF-9BD6-383E-59DEA82F12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6037341"/>
            <a:ext cx="727869" cy="727869"/>
          </a:xfrm>
          <a:prstGeom prst="rect">
            <a:avLst/>
          </a:prstGeom>
        </p:spPr>
      </p:pic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FF4C8093-13C0-3F0C-9EAE-D5C32C61B1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BF87F-ED2F-906D-FA57-C8560B283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698961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5CE54B-575E-0B47-D7BC-2054932A32A5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4F8A40-C60F-5216-6300-14958133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E294C-65F6-070D-4515-54A05C706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44675"/>
            <a:ext cx="10515600" cy="4762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EC105679-9F08-8DA6-659A-F88FBFDFFC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33" y="4959627"/>
            <a:ext cx="979008" cy="9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39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pic>
        <p:nvPicPr>
          <p:cNvPr id="3" name="Picture 2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211EDC21-2E56-01DF-1493-B71085CCA4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06" y="3696747"/>
            <a:ext cx="1161157" cy="116115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3BC8CD-87CF-7FFC-4EE1-9B5654B22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0820556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5777B1B9-C8C3-AD80-A5DD-8649F69BF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61" y="5973294"/>
            <a:ext cx="766112" cy="7661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08005E-C0CD-CBA3-62A7-1A6B0E180F4F}"/>
              </a:ext>
            </a:extLst>
          </p:cNvPr>
          <p:cNvSpPr/>
          <p:nvPr userDrawn="1"/>
        </p:nvSpPr>
        <p:spPr>
          <a:xfrm>
            <a:off x="2739575" y="6174182"/>
            <a:ext cx="484287" cy="27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C87F9E8C-08E1-B84C-4045-00518D8F0B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8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  <a:latin typeface="Aptos" panose="020B0004020202020204" pitchFamily="34" charset="0"/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pic>
        <p:nvPicPr>
          <p:cNvPr id="5" name="Picture 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BEF42B47-1F8E-D1B0-26D8-4F3CBEF7A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36" y="4958862"/>
            <a:ext cx="965921" cy="965921"/>
          </a:xfrm>
          <a:prstGeom prst="rect">
            <a:avLst/>
          </a:prstGeom>
        </p:spPr>
      </p:pic>
      <p:pic>
        <p:nvPicPr>
          <p:cNvPr id="6" name="Picture 5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BF6D0A71-EAE5-25A0-BA0E-1929595938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01" y="4690327"/>
            <a:ext cx="1502989" cy="15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96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75489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11EB79FF-7C0A-FA90-5CC1-2597246811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FC0078-525F-117C-3FEF-3FBF36FF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6042952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b="0">
                <a:solidFill>
                  <a:schemeClr val="tx1"/>
                </a:solidFill>
              </a:rPr>
              <a:t>Safal Partners ©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869983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92C3F210-7B2B-2FD4-C9F7-A0A4F69E16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73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2916874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21E51AE-CD05-0F2C-6F10-2C266043D6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9" y="5904189"/>
            <a:ext cx="943574" cy="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08790-18A7-9B64-863B-DFA9A9A8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28295-9320-96DE-CA3A-741F98F6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10DB5-BE5A-E318-B983-1B982A09D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98A993-BBEA-4666-B38E-5B280CF5FE3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8E70-3211-689C-2FC1-B55869347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6E07-8496-5EAC-E1CF-3C0B2CFC4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C08E38-055B-4BC7-A346-BA332DAC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jpe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sv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svg"/><Relationship Id="rId22" Type="http://schemas.openxmlformats.org/officeDocument/2006/relationships/image" Target="../media/image7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apprenticeship.gov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2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sv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svg"/><Relationship Id="rId4" Type="http://schemas.openxmlformats.org/officeDocument/2006/relationships/image" Target="../media/image85.sv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businesswire.com/news/home/20220623005289/en/Fifty-Percent-of-Parents-With-College-Bound-Children-Have-Saved-Less-Than-15000-for-Their-Child%E2%80%99s-Education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sites/default/files/playbook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s://www.apprenticeship.gov/career-seekers/service-members-and-veterans" TargetMode="External"/><Relationship Id="rId4" Type="http://schemas.openxmlformats.org/officeDocument/2006/relationships/hyperlink" Target="https://www.apprenticeship.gov/investments-tax-credits-and-tuition-support/state-tax-credits-and-tuition-sup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8.svg"/><Relationship Id="rId11" Type="http://schemas.openxmlformats.org/officeDocument/2006/relationships/image" Target="../media/image2.png"/><Relationship Id="rId5" Type="http://schemas.openxmlformats.org/officeDocument/2006/relationships/image" Target="../media/image90.png"/><Relationship Id="rId10" Type="http://schemas.openxmlformats.org/officeDocument/2006/relationships/image" Target="../media/image102.svg"/><Relationship Id="rId4" Type="http://schemas.openxmlformats.org/officeDocument/2006/relationships/image" Target="../media/image97.svg"/><Relationship Id="rId9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92.png"/><Relationship Id="rId7" Type="http://schemas.openxmlformats.org/officeDocument/2006/relationships/image" Target="../media/image99.png"/><Relationship Id="rId12" Type="http://schemas.openxmlformats.org/officeDocument/2006/relationships/hyperlink" Target="https://wtcs.pressbooks.pub/nursingfundamentals/chapter/2-4-communicating-with-health-care-team-member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8.svg"/><Relationship Id="rId11" Type="http://schemas.openxmlformats.org/officeDocument/2006/relationships/image" Target="../media/image105.jpeg"/><Relationship Id="rId5" Type="http://schemas.openxmlformats.org/officeDocument/2006/relationships/image" Target="../media/image90.png"/><Relationship Id="rId10" Type="http://schemas.openxmlformats.org/officeDocument/2006/relationships/image" Target="../media/image102.svg"/><Relationship Id="rId4" Type="http://schemas.openxmlformats.org/officeDocument/2006/relationships/image" Target="../media/image104.svg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pulse/top-10-jobs-gen-z-2024-barefootstudent-vi9ac/" TargetMode="External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5.jpeg"/><Relationship Id="rId11" Type="http://schemas.openxmlformats.org/officeDocument/2006/relationships/hyperlink" Target="https://www.wsj.com/lifestyle/careers/gen-z-trades-jobs-plumbing-welding-a76b5e43" TargetMode="External"/><Relationship Id="rId5" Type="http://schemas.openxmlformats.org/officeDocument/2006/relationships/image" Target="../media/image114.png"/><Relationship Id="rId10" Type="http://schemas.openxmlformats.org/officeDocument/2006/relationships/hyperlink" Target="https://press.thumbtack.com/announcements/new-report-from-thumbtack-examines-forces-behind-skilled-trade-labor-shortage-offering-optimistic-outlook-for-the-future/" TargetMode="External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sv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22.svg"/><Relationship Id="rId5" Type="http://schemas.openxmlformats.org/officeDocument/2006/relationships/image" Target="../media/image121.png"/><Relationship Id="rId10" Type="http://schemas.openxmlformats.org/officeDocument/2006/relationships/image" Target="../media/image126.svg"/><Relationship Id="rId4" Type="http://schemas.openxmlformats.org/officeDocument/2006/relationships/image" Target="../media/image120.svg"/><Relationship Id="rId9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13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lcoe.safalapps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lcoe.safalapps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dolcoe.safalapps.com/resources/resourcesandtoo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F7B2-4157-4F4B-D77B-9FC1F9FD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7" y="1311215"/>
            <a:ext cx="9133726" cy="2117785"/>
          </a:xfrm>
        </p:spPr>
        <p:txBody>
          <a:bodyPr>
            <a:normAutofit/>
          </a:bodyPr>
          <a:lstStyle/>
          <a:p>
            <a:r>
              <a:rPr lang="en-US" b="1" kern="0">
                <a:effectLst/>
                <a:latin typeface="Aptos" panose="020B00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Building Student Awareness of Apprenticeship Career Pathways</a:t>
            </a:r>
            <a:endParaRPr lang="en-US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EF6B4-FE5D-D4CA-A718-E5FAB3D59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4638" y="5106988"/>
            <a:ext cx="7043737" cy="439797"/>
          </a:xfrm>
        </p:spPr>
        <p:txBody>
          <a:bodyPr/>
          <a:lstStyle/>
          <a:p>
            <a:pPr algn="ctr"/>
            <a:r>
              <a:rPr lang="en-US"/>
              <a:t>National Careers Pathway Network Connect 2025</a:t>
            </a:r>
            <a:br>
              <a:rPr lang="en-US"/>
            </a:br>
            <a:r>
              <a:rPr lang="en-US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8681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85">
            <a:extLst>
              <a:ext uri="{FF2B5EF4-FFF2-40B4-BE49-F238E27FC236}">
                <a16:creationId xmlns:a16="http://schemas.microsoft.com/office/drawing/2014/main" id="{37C7EC90-AFB0-4697-F580-F870174F0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3" y="-2665414"/>
            <a:ext cx="6857999" cy="12188827"/>
          </a:xfrm>
          <a:prstGeom prst="rect">
            <a:avLst/>
          </a:prstGeom>
        </p:spPr>
      </p:pic>
      <p:sp>
        <p:nvSpPr>
          <p:cNvPr id="34" name="Rectangle 33" descr="Images depicting investments in agriculture, healthcare, cybersecurity, biotechnology, transportation, construction, energy, hospitality, financial services, information technology, education, advanced manufacturing, critical supply chain, infrastructure, engineering, telecommunications">
            <a:extLst>
              <a:ext uri="{FF2B5EF4-FFF2-40B4-BE49-F238E27FC236}">
                <a16:creationId xmlns:a16="http://schemas.microsoft.com/office/drawing/2014/main" id="{15777F37-94A0-FC7A-BAEA-363A390953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48413" y="828742"/>
            <a:ext cx="10879138" cy="52985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sx="60000" sy="6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63432A-E17D-906E-0936-D509A7F398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1535232"/>
            <a:ext cx="10675731" cy="507831"/>
          </a:xfrm>
        </p:spPr>
        <p:txBody>
          <a:bodyPr/>
          <a:lstStyle/>
          <a:p>
            <a:pPr algn="ctr"/>
            <a:r>
              <a:rPr lang="en-US" sz="3000"/>
              <a:t>A WIDE RANGE OF INDUSTRIES</a:t>
            </a:r>
          </a:p>
        </p:txBody>
      </p:sp>
      <p:pic>
        <p:nvPicPr>
          <p:cNvPr id="37" name="Picture 37">
            <a:extLst>
              <a:ext uri="{FF2B5EF4-FFF2-40B4-BE49-F238E27FC236}">
                <a16:creationId xmlns:a16="http://schemas.microsoft.com/office/drawing/2014/main" id="{4C8FC62E-F5C1-D581-5F44-19C3A6AB3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" y="2654818"/>
            <a:ext cx="594360" cy="6016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3B2F9-3E25-7EC9-DD8C-B234CF9AB4E1}"/>
              </a:ext>
            </a:extLst>
          </p:cNvPr>
          <p:cNvSpPr txBox="1"/>
          <p:nvPr/>
        </p:nvSpPr>
        <p:spPr>
          <a:xfrm>
            <a:off x="867110" y="3165542"/>
            <a:ext cx="1028094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Agriculture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6E42BA1-F338-A351-C7F2-6A3596E8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5436" y="2739329"/>
            <a:ext cx="416830" cy="45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A56AE-0EDB-5938-4F37-54AC4B6F4C2E}"/>
              </a:ext>
            </a:extLst>
          </p:cNvPr>
          <p:cNvSpPr txBox="1"/>
          <p:nvPr/>
        </p:nvSpPr>
        <p:spPr>
          <a:xfrm>
            <a:off x="1982846" y="3161925"/>
            <a:ext cx="988018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Healthcare</a:t>
            </a:r>
          </a:p>
        </p:txBody>
      </p:sp>
      <p:sp>
        <p:nvSpPr>
          <p:cNvPr id="25" name="Freeform 78">
            <a:extLst>
              <a:ext uri="{FF2B5EF4-FFF2-40B4-BE49-F238E27FC236}">
                <a16:creationId xmlns:a16="http://schemas.microsoft.com/office/drawing/2014/main" id="{ADAD6FA8-6E5B-DF49-CE7A-170A0B918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04153" y="2712787"/>
            <a:ext cx="485054" cy="485054"/>
          </a:xfrm>
          <a:custGeom>
            <a:avLst/>
            <a:gdLst>
              <a:gd name="T0" fmla="*/ 5818 w 7200"/>
              <a:gd name="T1" fmla="*/ 3775 h 7200"/>
              <a:gd name="T2" fmla="*/ 4872 w 7200"/>
              <a:gd name="T3" fmla="*/ 3775 h 7200"/>
              <a:gd name="T4" fmla="*/ 4872 w 7200"/>
              <a:gd name="T5" fmla="*/ 4838 h 7200"/>
              <a:gd name="T6" fmla="*/ 4981 w 7200"/>
              <a:gd name="T7" fmla="*/ 4967 h 7200"/>
              <a:gd name="T8" fmla="*/ 5792 w 7200"/>
              <a:gd name="T9" fmla="*/ 4929 h 7200"/>
              <a:gd name="T10" fmla="*/ 5684 w 7200"/>
              <a:gd name="T11" fmla="*/ 4102 h 7200"/>
              <a:gd name="T12" fmla="*/ 5579 w 7200"/>
              <a:gd name="T13" fmla="*/ 4750 h 7200"/>
              <a:gd name="T14" fmla="*/ 5232 w 7200"/>
              <a:gd name="T15" fmla="*/ 4083 h 7200"/>
              <a:gd name="T16" fmla="*/ 5089 w 7200"/>
              <a:gd name="T17" fmla="*/ 3775 h 7200"/>
              <a:gd name="T18" fmla="*/ 5599 w 7200"/>
              <a:gd name="T19" fmla="*/ 3775 h 7200"/>
              <a:gd name="T20" fmla="*/ 5458 w 7200"/>
              <a:gd name="T21" fmla="*/ 4083 h 7200"/>
              <a:gd name="T22" fmla="*/ 5454 w 7200"/>
              <a:gd name="T23" fmla="*/ 1653 h 7200"/>
              <a:gd name="T24" fmla="*/ 4651 w 7200"/>
              <a:gd name="T25" fmla="*/ 1870 h 7200"/>
              <a:gd name="T26" fmla="*/ 4466 w 7200"/>
              <a:gd name="T27" fmla="*/ 184 h 7200"/>
              <a:gd name="T28" fmla="*/ 4444 w 7200"/>
              <a:gd name="T29" fmla="*/ 164 h 7200"/>
              <a:gd name="T30" fmla="*/ 4405 w 7200"/>
              <a:gd name="T31" fmla="*/ 131 h 7200"/>
              <a:gd name="T32" fmla="*/ 4330 w 7200"/>
              <a:gd name="T33" fmla="*/ 81 h 7200"/>
              <a:gd name="T34" fmla="*/ 4296 w 7200"/>
              <a:gd name="T35" fmla="*/ 63 h 7200"/>
              <a:gd name="T36" fmla="*/ 4266 w 7200"/>
              <a:gd name="T37" fmla="*/ 49 h 7200"/>
              <a:gd name="T38" fmla="*/ 627 w 7200"/>
              <a:gd name="T39" fmla="*/ 0 h 7200"/>
              <a:gd name="T40" fmla="*/ 0 w 7200"/>
              <a:gd name="T41" fmla="*/ 628 h 7200"/>
              <a:gd name="T42" fmla="*/ 183 w 7200"/>
              <a:gd name="T43" fmla="*/ 7017 h 7200"/>
              <a:gd name="T44" fmla="*/ 4023 w 7200"/>
              <a:gd name="T45" fmla="*/ 7200 h 7200"/>
              <a:gd name="T46" fmla="*/ 4651 w 7200"/>
              <a:gd name="T47" fmla="*/ 5554 h 7200"/>
              <a:gd name="T48" fmla="*/ 7200 w 7200"/>
              <a:gd name="T49" fmla="*/ 4799 h 7200"/>
              <a:gd name="T50" fmla="*/ 6539 w 7200"/>
              <a:gd name="T51" fmla="*/ 2745 h 7200"/>
              <a:gd name="T52" fmla="*/ 5345 w 7200"/>
              <a:gd name="T53" fmla="*/ 1867 h 7200"/>
              <a:gd name="T54" fmla="*/ 4370 w 7200"/>
              <a:gd name="T55" fmla="*/ 2739 h 7200"/>
              <a:gd name="T56" fmla="*/ 4651 w 7200"/>
              <a:gd name="T57" fmla="*/ 2155 h 7200"/>
              <a:gd name="T58" fmla="*/ 307 w 7200"/>
              <a:gd name="T59" fmla="*/ 363 h 7200"/>
              <a:gd name="T60" fmla="*/ 334 w 7200"/>
              <a:gd name="T61" fmla="*/ 333 h 7200"/>
              <a:gd name="T62" fmla="*/ 377 w 7200"/>
              <a:gd name="T63" fmla="*/ 296 h 7200"/>
              <a:gd name="T64" fmla="*/ 421 w 7200"/>
              <a:gd name="T65" fmla="*/ 267 h 7200"/>
              <a:gd name="T66" fmla="*/ 4023 w 7200"/>
              <a:gd name="T67" fmla="*/ 211 h 7200"/>
              <a:gd name="T68" fmla="*/ 4438 w 7200"/>
              <a:gd name="T69" fmla="*/ 1057 h 7200"/>
              <a:gd name="T70" fmla="*/ 213 w 7200"/>
              <a:gd name="T71" fmla="*/ 628 h 7200"/>
              <a:gd name="T72" fmla="*/ 4023 w 7200"/>
              <a:gd name="T73" fmla="*/ 6989 h 7200"/>
              <a:gd name="T74" fmla="*/ 213 w 7200"/>
              <a:gd name="T75" fmla="*/ 6575 h 7200"/>
              <a:gd name="T76" fmla="*/ 4438 w 7200"/>
              <a:gd name="T77" fmla="*/ 6143 h 7200"/>
              <a:gd name="T78" fmla="*/ 4438 w 7200"/>
              <a:gd name="T79" fmla="*/ 5932 h 7200"/>
              <a:gd name="T80" fmla="*/ 213 w 7200"/>
              <a:gd name="T81" fmla="*/ 1269 h 7200"/>
              <a:gd name="T82" fmla="*/ 4438 w 7200"/>
              <a:gd name="T83" fmla="*/ 2064 h 7200"/>
              <a:gd name="T84" fmla="*/ 3489 w 7200"/>
              <a:gd name="T85" fmla="*/ 3493 h 7200"/>
              <a:gd name="T86" fmla="*/ 4242 w 7200"/>
              <a:gd name="T87" fmla="*/ 5554 h 7200"/>
              <a:gd name="T88" fmla="*/ 4438 w 7200"/>
              <a:gd name="T89" fmla="*/ 5932 h 7200"/>
              <a:gd name="T90" fmla="*/ 6447 w 7200"/>
              <a:gd name="T91" fmla="*/ 5334 h 7200"/>
              <a:gd name="T92" fmla="*/ 3708 w 7200"/>
              <a:gd name="T93" fmla="*/ 4799 h 7200"/>
              <a:gd name="T94" fmla="*/ 4242 w 7200"/>
              <a:gd name="T95" fmla="*/ 2959 h 7200"/>
              <a:gd name="T96" fmla="*/ 6981 w 7200"/>
              <a:gd name="T97" fmla="*/ 3493 h 7200"/>
              <a:gd name="T98" fmla="*/ 3086 w 7200"/>
              <a:gd name="T99" fmla="*/ 528 h 7200"/>
              <a:gd name="T100" fmla="*/ 3086 w 7200"/>
              <a:gd name="T101" fmla="*/ 741 h 7200"/>
              <a:gd name="T102" fmla="*/ 3086 w 7200"/>
              <a:gd name="T103" fmla="*/ 528 h 7200"/>
              <a:gd name="T104" fmla="*/ 2219 w 7200"/>
              <a:gd name="T105" fmla="*/ 6566 h 7200"/>
              <a:gd name="T106" fmla="*/ 2431 w 7200"/>
              <a:gd name="T107" fmla="*/ 6566 h 7200"/>
              <a:gd name="T108" fmla="*/ 2619 w 7200"/>
              <a:gd name="T109" fmla="*/ 528 h 7200"/>
              <a:gd name="T110" fmla="*/ 1457 w 7200"/>
              <a:gd name="T111" fmla="*/ 634 h 7200"/>
              <a:gd name="T112" fmla="*/ 2619 w 7200"/>
              <a:gd name="T113" fmla="*/ 741 h 7200"/>
              <a:gd name="T114" fmla="*/ 2619 w 7200"/>
              <a:gd name="T115" fmla="*/ 528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0" h="7200">
                <a:moveTo>
                  <a:pt x="5684" y="4102"/>
                </a:moveTo>
                <a:cubicBezTo>
                  <a:pt x="5770" y="4015"/>
                  <a:pt x="5818" y="3899"/>
                  <a:pt x="5818" y="3775"/>
                </a:cubicBezTo>
                <a:cubicBezTo>
                  <a:pt x="5818" y="3516"/>
                  <a:pt x="5604" y="3302"/>
                  <a:pt x="5345" y="3302"/>
                </a:cubicBezTo>
                <a:cubicBezTo>
                  <a:pt x="5083" y="3302"/>
                  <a:pt x="4872" y="3516"/>
                  <a:pt x="4872" y="3775"/>
                </a:cubicBezTo>
                <a:cubicBezTo>
                  <a:pt x="4872" y="3899"/>
                  <a:pt x="4919" y="4015"/>
                  <a:pt x="5005" y="4102"/>
                </a:cubicBezTo>
                <a:cubicBezTo>
                  <a:pt x="4872" y="4838"/>
                  <a:pt x="4872" y="4838"/>
                  <a:pt x="4872" y="4838"/>
                </a:cubicBezTo>
                <a:cubicBezTo>
                  <a:pt x="4867" y="4870"/>
                  <a:pt x="4876" y="4906"/>
                  <a:pt x="4896" y="4929"/>
                </a:cubicBezTo>
                <a:cubicBezTo>
                  <a:pt x="4918" y="4954"/>
                  <a:pt x="4948" y="4967"/>
                  <a:pt x="4981" y="4967"/>
                </a:cubicBezTo>
                <a:cubicBezTo>
                  <a:pt x="5708" y="4967"/>
                  <a:pt x="5708" y="4967"/>
                  <a:pt x="5708" y="4967"/>
                </a:cubicBezTo>
                <a:cubicBezTo>
                  <a:pt x="5741" y="4967"/>
                  <a:pt x="5771" y="4954"/>
                  <a:pt x="5792" y="4929"/>
                </a:cubicBezTo>
                <a:cubicBezTo>
                  <a:pt x="5812" y="4906"/>
                  <a:pt x="5821" y="4870"/>
                  <a:pt x="5815" y="4838"/>
                </a:cubicBezTo>
                <a:lnTo>
                  <a:pt x="5684" y="4102"/>
                </a:lnTo>
                <a:close/>
                <a:moveTo>
                  <a:pt x="5458" y="4083"/>
                </a:moveTo>
                <a:cubicBezTo>
                  <a:pt x="5579" y="4750"/>
                  <a:pt x="5579" y="4750"/>
                  <a:pt x="5579" y="4750"/>
                </a:cubicBezTo>
                <a:cubicBezTo>
                  <a:pt x="5110" y="4750"/>
                  <a:pt x="5110" y="4750"/>
                  <a:pt x="5110" y="4750"/>
                </a:cubicBezTo>
                <a:cubicBezTo>
                  <a:pt x="5232" y="4083"/>
                  <a:pt x="5232" y="4083"/>
                  <a:pt x="5232" y="4083"/>
                </a:cubicBezTo>
                <a:cubicBezTo>
                  <a:pt x="5238" y="4041"/>
                  <a:pt x="5222" y="4002"/>
                  <a:pt x="5190" y="3976"/>
                </a:cubicBezTo>
                <a:cubicBezTo>
                  <a:pt x="5126" y="3928"/>
                  <a:pt x="5089" y="3853"/>
                  <a:pt x="5089" y="3775"/>
                </a:cubicBezTo>
                <a:cubicBezTo>
                  <a:pt x="5089" y="3636"/>
                  <a:pt x="5204" y="3519"/>
                  <a:pt x="5345" y="3519"/>
                </a:cubicBezTo>
                <a:cubicBezTo>
                  <a:pt x="5485" y="3519"/>
                  <a:pt x="5599" y="3636"/>
                  <a:pt x="5599" y="3775"/>
                </a:cubicBezTo>
                <a:cubicBezTo>
                  <a:pt x="5599" y="3853"/>
                  <a:pt x="5562" y="3928"/>
                  <a:pt x="5499" y="3976"/>
                </a:cubicBezTo>
                <a:cubicBezTo>
                  <a:pt x="5467" y="4002"/>
                  <a:pt x="5450" y="4041"/>
                  <a:pt x="5458" y="4083"/>
                </a:cubicBezTo>
                <a:close/>
                <a:moveTo>
                  <a:pt x="6539" y="2745"/>
                </a:moveTo>
                <a:cubicBezTo>
                  <a:pt x="6489" y="2169"/>
                  <a:pt x="6030" y="1705"/>
                  <a:pt x="5454" y="1653"/>
                </a:cubicBezTo>
                <a:cubicBezTo>
                  <a:pt x="5344" y="1638"/>
                  <a:pt x="5235" y="1653"/>
                  <a:pt x="5235" y="1653"/>
                </a:cubicBezTo>
                <a:cubicBezTo>
                  <a:pt x="5019" y="1673"/>
                  <a:pt x="4819" y="1750"/>
                  <a:pt x="4651" y="1870"/>
                </a:cubicBezTo>
                <a:cubicBezTo>
                  <a:pt x="4651" y="628"/>
                  <a:pt x="4651" y="628"/>
                  <a:pt x="4651" y="628"/>
                </a:cubicBezTo>
                <a:cubicBezTo>
                  <a:pt x="4651" y="460"/>
                  <a:pt x="4585" y="302"/>
                  <a:pt x="4466" y="184"/>
                </a:cubicBezTo>
                <a:cubicBezTo>
                  <a:pt x="4460" y="177"/>
                  <a:pt x="4454" y="172"/>
                  <a:pt x="4448" y="167"/>
                </a:cubicBezTo>
                <a:cubicBezTo>
                  <a:pt x="4447" y="166"/>
                  <a:pt x="4446" y="165"/>
                  <a:pt x="4444" y="164"/>
                </a:cubicBezTo>
                <a:cubicBezTo>
                  <a:pt x="4444" y="163"/>
                  <a:pt x="4444" y="163"/>
                  <a:pt x="4443" y="162"/>
                </a:cubicBezTo>
                <a:cubicBezTo>
                  <a:pt x="4431" y="152"/>
                  <a:pt x="4418" y="141"/>
                  <a:pt x="4405" y="131"/>
                </a:cubicBezTo>
                <a:cubicBezTo>
                  <a:pt x="4400" y="127"/>
                  <a:pt x="4396" y="123"/>
                  <a:pt x="4391" y="120"/>
                </a:cubicBezTo>
                <a:cubicBezTo>
                  <a:pt x="4372" y="106"/>
                  <a:pt x="4351" y="93"/>
                  <a:pt x="4330" y="81"/>
                </a:cubicBezTo>
                <a:cubicBezTo>
                  <a:pt x="4325" y="78"/>
                  <a:pt x="4320" y="76"/>
                  <a:pt x="4316" y="73"/>
                </a:cubicBezTo>
                <a:cubicBezTo>
                  <a:pt x="4309" y="70"/>
                  <a:pt x="4303" y="66"/>
                  <a:pt x="4296" y="63"/>
                </a:cubicBezTo>
                <a:cubicBezTo>
                  <a:pt x="4295" y="62"/>
                  <a:pt x="4293" y="62"/>
                  <a:pt x="4292" y="61"/>
                </a:cubicBezTo>
                <a:cubicBezTo>
                  <a:pt x="4283" y="57"/>
                  <a:pt x="4275" y="53"/>
                  <a:pt x="4266" y="49"/>
                </a:cubicBezTo>
                <a:cubicBezTo>
                  <a:pt x="4189" y="16"/>
                  <a:pt x="4107" y="0"/>
                  <a:pt x="4023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459" y="0"/>
                  <a:pt x="302" y="65"/>
                  <a:pt x="183" y="184"/>
                </a:cubicBezTo>
                <a:cubicBezTo>
                  <a:pt x="65" y="302"/>
                  <a:pt x="0" y="460"/>
                  <a:pt x="0" y="628"/>
                </a:cubicBezTo>
                <a:cubicBezTo>
                  <a:pt x="0" y="6575"/>
                  <a:pt x="0" y="6575"/>
                  <a:pt x="0" y="6575"/>
                </a:cubicBezTo>
                <a:cubicBezTo>
                  <a:pt x="0" y="6742"/>
                  <a:pt x="65" y="6899"/>
                  <a:pt x="183" y="7017"/>
                </a:cubicBezTo>
                <a:cubicBezTo>
                  <a:pt x="302" y="7135"/>
                  <a:pt x="460" y="7200"/>
                  <a:pt x="627" y="7200"/>
                </a:cubicBezTo>
                <a:cubicBezTo>
                  <a:pt x="4023" y="7200"/>
                  <a:pt x="4023" y="7200"/>
                  <a:pt x="4023" y="7200"/>
                </a:cubicBezTo>
                <a:cubicBezTo>
                  <a:pt x="4369" y="7200"/>
                  <a:pt x="4651" y="6920"/>
                  <a:pt x="4651" y="6575"/>
                </a:cubicBezTo>
                <a:cubicBezTo>
                  <a:pt x="4651" y="5554"/>
                  <a:pt x="4651" y="5554"/>
                  <a:pt x="4651" y="5554"/>
                </a:cubicBezTo>
                <a:cubicBezTo>
                  <a:pt x="6447" y="5554"/>
                  <a:pt x="6447" y="5554"/>
                  <a:pt x="6447" y="5554"/>
                </a:cubicBezTo>
                <a:cubicBezTo>
                  <a:pt x="6861" y="5554"/>
                  <a:pt x="7200" y="5217"/>
                  <a:pt x="7200" y="4799"/>
                </a:cubicBezTo>
                <a:cubicBezTo>
                  <a:pt x="7200" y="3493"/>
                  <a:pt x="7200" y="3493"/>
                  <a:pt x="7200" y="3493"/>
                </a:cubicBezTo>
                <a:cubicBezTo>
                  <a:pt x="7200" y="3108"/>
                  <a:pt x="6910" y="2791"/>
                  <a:pt x="6539" y="2745"/>
                </a:cubicBezTo>
                <a:close/>
                <a:moveTo>
                  <a:pt x="4651" y="2155"/>
                </a:moveTo>
                <a:cubicBezTo>
                  <a:pt x="4828" y="1977"/>
                  <a:pt x="5074" y="1867"/>
                  <a:pt x="5345" y="1867"/>
                </a:cubicBezTo>
                <a:cubicBezTo>
                  <a:pt x="5849" y="1867"/>
                  <a:pt x="6265" y="2249"/>
                  <a:pt x="6319" y="2739"/>
                </a:cubicBezTo>
                <a:cubicBezTo>
                  <a:pt x="4370" y="2739"/>
                  <a:pt x="4370" y="2739"/>
                  <a:pt x="4370" y="2739"/>
                </a:cubicBezTo>
                <a:cubicBezTo>
                  <a:pt x="4380" y="2646"/>
                  <a:pt x="4403" y="2557"/>
                  <a:pt x="4438" y="2474"/>
                </a:cubicBezTo>
                <a:cubicBezTo>
                  <a:pt x="4487" y="2354"/>
                  <a:pt x="4560" y="2246"/>
                  <a:pt x="4651" y="2155"/>
                </a:cubicBezTo>
                <a:close/>
                <a:moveTo>
                  <a:pt x="213" y="628"/>
                </a:moveTo>
                <a:cubicBezTo>
                  <a:pt x="213" y="528"/>
                  <a:pt x="248" y="435"/>
                  <a:pt x="307" y="363"/>
                </a:cubicBezTo>
                <a:cubicBezTo>
                  <a:pt x="307" y="363"/>
                  <a:pt x="307" y="363"/>
                  <a:pt x="307" y="363"/>
                </a:cubicBezTo>
                <a:cubicBezTo>
                  <a:pt x="316" y="353"/>
                  <a:pt x="325" y="343"/>
                  <a:pt x="334" y="333"/>
                </a:cubicBezTo>
                <a:cubicBezTo>
                  <a:pt x="344" y="324"/>
                  <a:pt x="354" y="315"/>
                  <a:pt x="364" y="307"/>
                </a:cubicBezTo>
                <a:cubicBezTo>
                  <a:pt x="368" y="303"/>
                  <a:pt x="373" y="299"/>
                  <a:pt x="377" y="296"/>
                </a:cubicBezTo>
                <a:cubicBezTo>
                  <a:pt x="387" y="289"/>
                  <a:pt x="396" y="282"/>
                  <a:pt x="406" y="276"/>
                </a:cubicBezTo>
                <a:cubicBezTo>
                  <a:pt x="411" y="273"/>
                  <a:pt x="416" y="270"/>
                  <a:pt x="421" y="267"/>
                </a:cubicBezTo>
                <a:cubicBezTo>
                  <a:pt x="482" y="231"/>
                  <a:pt x="552" y="211"/>
                  <a:pt x="627" y="211"/>
                </a:cubicBezTo>
                <a:cubicBezTo>
                  <a:pt x="4023" y="211"/>
                  <a:pt x="4023" y="211"/>
                  <a:pt x="4023" y="211"/>
                </a:cubicBezTo>
                <a:cubicBezTo>
                  <a:pt x="4251" y="211"/>
                  <a:pt x="4438" y="399"/>
                  <a:pt x="4438" y="628"/>
                </a:cubicBezTo>
                <a:cubicBezTo>
                  <a:pt x="4438" y="1057"/>
                  <a:pt x="4438" y="1057"/>
                  <a:pt x="4438" y="1057"/>
                </a:cubicBezTo>
                <a:cubicBezTo>
                  <a:pt x="213" y="1057"/>
                  <a:pt x="213" y="1057"/>
                  <a:pt x="213" y="1057"/>
                </a:cubicBezTo>
                <a:lnTo>
                  <a:pt x="213" y="628"/>
                </a:lnTo>
                <a:close/>
                <a:moveTo>
                  <a:pt x="4438" y="6575"/>
                </a:moveTo>
                <a:cubicBezTo>
                  <a:pt x="4438" y="6803"/>
                  <a:pt x="4251" y="6989"/>
                  <a:pt x="4023" y="6989"/>
                </a:cubicBezTo>
                <a:cubicBezTo>
                  <a:pt x="627" y="6989"/>
                  <a:pt x="627" y="6989"/>
                  <a:pt x="627" y="6989"/>
                </a:cubicBezTo>
                <a:cubicBezTo>
                  <a:pt x="399" y="6989"/>
                  <a:pt x="213" y="6803"/>
                  <a:pt x="213" y="6575"/>
                </a:cubicBezTo>
                <a:cubicBezTo>
                  <a:pt x="213" y="6143"/>
                  <a:pt x="213" y="6143"/>
                  <a:pt x="213" y="6143"/>
                </a:cubicBezTo>
                <a:cubicBezTo>
                  <a:pt x="4438" y="6143"/>
                  <a:pt x="4438" y="6143"/>
                  <a:pt x="4438" y="6143"/>
                </a:cubicBezTo>
                <a:lnTo>
                  <a:pt x="4438" y="6575"/>
                </a:lnTo>
                <a:close/>
                <a:moveTo>
                  <a:pt x="4438" y="5932"/>
                </a:moveTo>
                <a:cubicBezTo>
                  <a:pt x="213" y="5932"/>
                  <a:pt x="213" y="5932"/>
                  <a:pt x="213" y="5932"/>
                </a:cubicBezTo>
                <a:cubicBezTo>
                  <a:pt x="213" y="1269"/>
                  <a:pt x="213" y="1269"/>
                  <a:pt x="213" y="1269"/>
                </a:cubicBezTo>
                <a:cubicBezTo>
                  <a:pt x="4438" y="1269"/>
                  <a:pt x="4438" y="1269"/>
                  <a:pt x="4438" y="1269"/>
                </a:cubicBezTo>
                <a:cubicBezTo>
                  <a:pt x="4438" y="2064"/>
                  <a:pt x="4438" y="2064"/>
                  <a:pt x="4438" y="2064"/>
                </a:cubicBezTo>
                <a:cubicBezTo>
                  <a:pt x="4277" y="2250"/>
                  <a:pt x="4172" y="2486"/>
                  <a:pt x="4150" y="2745"/>
                </a:cubicBezTo>
                <a:cubicBezTo>
                  <a:pt x="3779" y="2791"/>
                  <a:pt x="3489" y="3108"/>
                  <a:pt x="3489" y="3493"/>
                </a:cubicBezTo>
                <a:cubicBezTo>
                  <a:pt x="3489" y="4799"/>
                  <a:pt x="3489" y="4799"/>
                  <a:pt x="3489" y="4799"/>
                </a:cubicBezTo>
                <a:cubicBezTo>
                  <a:pt x="3489" y="5217"/>
                  <a:pt x="3826" y="5554"/>
                  <a:pt x="4242" y="5554"/>
                </a:cubicBezTo>
                <a:cubicBezTo>
                  <a:pt x="4438" y="5554"/>
                  <a:pt x="4438" y="5554"/>
                  <a:pt x="4438" y="5554"/>
                </a:cubicBezTo>
                <a:lnTo>
                  <a:pt x="4438" y="5932"/>
                </a:lnTo>
                <a:close/>
                <a:moveTo>
                  <a:pt x="6981" y="4799"/>
                </a:moveTo>
                <a:cubicBezTo>
                  <a:pt x="6981" y="5097"/>
                  <a:pt x="6741" y="5334"/>
                  <a:pt x="6447" y="5334"/>
                </a:cubicBezTo>
                <a:cubicBezTo>
                  <a:pt x="4242" y="5334"/>
                  <a:pt x="4242" y="5334"/>
                  <a:pt x="4242" y="5334"/>
                </a:cubicBezTo>
                <a:cubicBezTo>
                  <a:pt x="3947" y="5334"/>
                  <a:pt x="3708" y="5097"/>
                  <a:pt x="3708" y="4799"/>
                </a:cubicBezTo>
                <a:cubicBezTo>
                  <a:pt x="3708" y="3493"/>
                  <a:pt x="3708" y="3493"/>
                  <a:pt x="3708" y="3493"/>
                </a:cubicBezTo>
                <a:cubicBezTo>
                  <a:pt x="3708" y="3199"/>
                  <a:pt x="3947" y="2959"/>
                  <a:pt x="4242" y="2959"/>
                </a:cubicBezTo>
                <a:cubicBezTo>
                  <a:pt x="6447" y="2959"/>
                  <a:pt x="6447" y="2959"/>
                  <a:pt x="6447" y="2959"/>
                </a:cubicBezTo>
                <a:cubicBezTo>
                  <a:pt x="6741" y="2959"/>
                  <a:pt x="6981" y="3199"/>
                  <a:pt x="6981" y="3493"/>
                </a:cubicBezTo>
                <a:lnTo>
                  <a:pt x="6981" y="4799"/>
                </a:lnTo>
                <a:close/>
                <a:moveTo>
                  <a:pt x="3086" y="528"/>
                </a:moveTo>
                <a:cubicBezTo>
                  <a:pt x="3028" y="528"/>
                  <a:pt x="2981" y="575"/>
                  <a:pt x="2981" y="634"/>
                </a:cubicBezTo>
                <a:cubicBezTo>
                  <a:pt x="2981" y="694"/>
                  <a:pt x="3028" y="741"/>
                  <a:pt x="3086" y="741"/>
                </a:cubicBezTo>
                <a:cubicBezTo>
                  <a:pt x="3146" y="741"/>
                  <a:pt x="3193" y="694"/>
                  <a:pt x="3193" y="634"/>
                </a:cubicBezTo>
                <a:cubicBezTo>
                  <a:pt x="3193" y="575"/>
                  <a:pt x="3146" y="528"/>
                  <a:pt x="3086" y="528"/>
                </a:cubicBezTo>
                <a:close/>
                <a:moveTo>
                  <a:pt x="2325" y="6459"/>
                </a:moveTo>
                <a:cubicBezTo>
                  <a:pt x="2266" y="6459"/>
                  <a:pt x="2219" y="6509"/>
                  <a:pt x="2219" y="6566"/>
                </a:cubicBezTo>
                <a:cubicBezTo>
                  <a:pt x="2219" y="6626"/>
                  <a:pt x="2266" y="6673"/>
                  <a:pt x="2325" y="6673"/>
                </a:cubicBezTo>
                <a:cubicBezTo>
                  <a:pt x="2382" y="6673"/>
                  <a:pt x="2431" y="6626"/>
                  <a:pt x="2431" y="6566"/>
                </a:cubicBezTo>
                <a:cubicBezTo>
                  <a:pt x="2431" y="6509"/>
                  <a:pt x="2382" y="6459"/>
                  <a:pt x="2325" y="6459"/>
                </a:cubicBezTo>
                <a:close/>
                <a:moveTo>
                  <a:pt x="2619" y="528"/>
                </a:moveTo>
                <a:cubicBezTo>
                  <a:pt x="1562" y="528"/>
                  <a:pt x="1562" y="528"/>
                  <a:pt x="1562" y="528"/>
                </a:cubicBezTo>
                <a:cubicBezTo>
                  <a:pt x="1504" y="528"/>
                  <a:pt x="1457" y="575"/>
                  <a:pt x="1457" y="634"/>
                </a:cubicBezTo>
                <a:cubicBezTo>
                  <a:pt x="1457" y="694"/>
                  <a:pt x="1504" y="741"/>
                  <a:pt x="1562" y="741"/>
                </a:cubicBezTo>
                <a:cubicBezTo>
                  <a:pt x="2619" y="741"/>
                  <a:pt x="2619" y="741"/>
                  <a:pt x="2619" y="741"/>
                </a:cubicBezTo>
                <a:cubicBezTo>
                  <a:pt x="2677" y="741"/>
                  <a:pt x="2726" y="694"/>
                  <a:pt x="2726" y="634"/>
                </a:cubicBezTo>
                <a:cubicBezTo>
                  <a:pt x="2726" y="575"/>
                  <a:pt x="2677" y="528"/>
                  <a:pt x="2619" y="5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033AC-72C2-C075-E574-E33470CB5335}"/>
              </a:ext>
            </a:extLst>
          </p:cNvPr>
          <p:cNvSpPr txBox="1"/>
          <p:nvPr/>
        </p:nvSpPr>
        <p:spPr>
          <a:xfrm>
            <a:off x="3033528" y="3163688"/>
            <a:ext cx="1266941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Cybersecurity</a:t>
            </a: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ACB0C3CD-4DD7-8259-6F99-B07B01D6C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55750" y="2654818"/>
            <a:ext cx="534072" cy="531457"/>
          </a:xfrm>
          <a:custGeom>
            <a:avLst/>
            <a:gdLst>
              <a:gd name="T0" fmla="*/ 793 w 1152"/>
              <a:gd name="T1" fmla="*/ 261 h 1149"/>
              <a:gd name="T2" fmla="*/ 700 w 1152"/>
              <a:gd name="T3" fmla="*/ 0 h 1149"/>
              <a:gd name="T4" fmla="*/ 722 w 1152"/>
              <a:gd name="T5" fmla="*/ 127 h 1149"/>
              <a:gd name="T6" fmla="*/ 332 w 1152"/>
              <a:gd name="T7" fmla="*/ 127 h 1149"/>
              <a:gd name="T8" fmla="*/ 354 w 1152"/>
              <a:gd name="T9" fmla="*/ 0 h 1149"/>
              <a:gd name="T10" fmla="*/ 261 w 1152"/>
              <a:gd name="T11" fmla="*/ 261 h 1149"/>
              <a:gd name="T12" fmla="*/ 0 w 1152"/>
              <a:gd name="T13" fmla="*/ 365 h 1149"/>
              <a:gd name="T14" fmla="*/ 192 w 1152"/>
              <a:gd name="T15" fmla="*/ 1029 h 1149"/>
              <a:gd name="T16" fmla="*/ 797 w 1152"/>
              <a:gd name="T17" fmla="*/ 1029 h 1149"/>
              <a:gd name="T18" fmla="*/ 1152 w 1152"/>
              <a:gd name="T19" fmla="*/ 926 h 1149"/>
              <a:gd name="T20" fmla="*/ 670 w 1152"/>
              <a:gd name="T21" fmla="*/ 66 h 1149"/>
              <a:gd name="T22" fmla="*/ 700 w 1152"/>
              <a:gd name="T23" fmla="*/ 96 h 1149"/>
              <a:gd name="T24" fmla="*/ 384 w 1152"/>
              <a:gd name="T25" fmla="*/ 66 h 1149"/>
              <a:gd name="T26" fmla="*/ 354 w 1152"/>
              <a:gd name="T27" fmla="*/ 34 h 1149"/>
              <a:gd name="T28" fmla="*/ 501 w 1152"/>
              <a:gd name="T29" fmla="*/ 644 h 1149"/>
              <a:gd name="T30" fmla="*/ 423 w 1152"/>
              <a:gd name="T31" fmla="*/ 600 h 1149"/>
              <a:gd name="T32" fmla="*/ 631 w 1152"/>
              <a:gd name="T33" fmla="*/ 600 h 1149"/>
              <a:gd name="T34" fmla="*/ 553 w 1152"/>
              <a:gd name="T35" fmla="*/ 644 h 1149"/>
              <a:gd name="T36" fmla="*/ 637 w 1152"/>
              <a:gd name="T37" fmla="*/ 549 h 1149"/>
              <a:gd name="T38" fmla="*/ 416 w 1152"/>
              <a:gd name="T39" fmla="*/ 549 h 1149"/>
              <a:gd name="T40" fmla="*/ 637 w 1152"/>
              <a:gd name="T41" fmla="*/ 549 h 1149"/>
              <a:gd name="T42" fmla="*/ 104 w 1152"/>
              <a:gd name="T43" fmla="*/ 297 h 1149"/>
              <a:gd name="T44" fmla="*/ 104 w 1152"/>
              <a:gd name="T45" fmla="*/ 995 h 1149"/>
              <a:gd name="T46" fmla="*/ 260 w 1152"/>
              <a:gd name="T47" fmla="*/ 297 h 1149"/>
              <a:gd name="T48" fmla="*/ 449 w 1152"/>
              <a:gd name="T49" fmla="*/ 661 h 1149"/>
              <a:gd name="T50" fmla="*/ 509 w 1152"/>
              <a:gd name="T51" fmla="*/ 736 h 1149"/>
              <a:gd name="T52" fmla="*/ 210 w 1152"/>
              <a:gd name="T53" fmla="*/ 297 h 1149"/>
              <a:gd name="T54" fmla="*/ 761 w 1152"/>
              <a:gd name="T55" fmla="*/ 1029 h 1149"/>
              <a:gd name="T56" fmla="*/ 721 w 1152"/>
              <a:gd name="T57" fmla="*/ 840 h 1149"/>
              <a:gd name="T58" fmla="*/ 782 w 1152"/>
              <a:gd name="T59" fmla="*/ 901 h 1149"/>
              <a:gd name="T60" fmla="*/ 878 w 1152"/>
              <a:gd name="T61" fmla="*/ 840 h 1149"/>
              <a:gd name="T62" fmla="*/ 764 w 1152"/>
              <a:gd name="T63" fmla="*/ 934 h 1149"/>
              <a:gd name="T64" fmla="*/ 544 w 1152"/>
              <a:gd name="T65" fmla="*/ 736 h 1149"/>
              <a:gd name="T66" fmla="*/ 605 w 1152"/>
              <a:gd name="T67" fmla="*/ 661 h 1149"/>
              <a:gd name="T68" fmla="*/ 793 w 1152"/>
              <a:gd name="T69" fmla="*/ 297 h 1149"/>
              <a:gd name="T70" fmla="*/ 799 w 1152"/>
              <a:gd name="T71" fmla="*/ 995 h 1149"/>
              <a:gd name="T72" fmla="*/ 977 w 1152"/>
              <a:gd name="T73" fmla="*/ 995 h 1149"/>
              <a:gd name="T74" fmla="*/ 1117 w 1152"/>
              <a:gd name="T75" fmla="*/ 365 h 1149"/>
              <a:gd name="T76" fmla="*/ 1065 w 1152"/>
              <a:gd name="T77" fmla="*/ 733 h 1149"/>
              <a:gd name="T78" fmla="*/ 1030 w 1152"/>
              <a:gd name="T79" fmla="*/ 558 h 1149"/>
              <a:gd name="T80" fmla="*/ 122 w 1152"/>
              <a:gd name="T81" fmla="*/ 820 h 1149"/>
              <a:gd name="T82" fmla="*/ 105 w 1152"/>
              <a:gd name="T83" fmla="*/ 803 h 1149"/>
              <a:gd name="T84" fmla="*/ 105 w 1152"/>
              <a:gd name="T85" fmla="*/ 454 h 1149"/>
              <a:gd name="T86" fmla="*/ 87 w 1152"/>
              <a:gd name="T87" fmla="*/ 471 h 1149"/>
              <a:gd name="T88" fmla="*/ 87 w 1152"/>
              <a:gd name="T89" fmla="*/ 645 h 1149"/>
              <a:gd name="T90" fmla="*/ 1065 w 1152"/>
              <a:gd name="T91" fmla="*/ 810 h 1149"/>
              <a:gd name="T92" fmla="*/ 1047 w 1152"/>
              <a:gd name="T93" fmla="*/ 792 h 1149"/>
              <a:gd name="T94" fmla="*/ 782 w 1152"/>
              <a:gd name="T95" fmla="*/ 857 h 1149"/>
              <a:gd name="T96" fmla="*/ 799 w 1152"/>
              <a:gd name="T97" fmla="*/ 84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2" h="1149">
                <a:moveTo>
                  <a:pt x="1048" y="261"/>
                </a:moveTo>
                <a:cubicBezTo>
                  <a:pt x="960" y="261"/>
                  <a:pt x="960" y="261"/>
                  <a:pt x="960" y="261"/>
                </a:cubicBezTo>
                <a:cubicBezTo>
                  <a:pt x="793" y="261"/>
                  <a:pt x="793" y="261"/>
                  <a:pt x="793" y="261"/>
                </a:cubicBezTo>
                <a:cubicBezTo>
                  <a:pt x="789" y="206"/>
                  <a:pt x="775" y="153"/>
                  <a:pt x="750" y="106"/>
                </a:cubicBezTo>
                <a:cubicBezTo>
                  <a:pt x="760" y="95"/>
                  <a:pt x="765" y="81"/>
                  <a:pt x="765" y="66"/>
                </a:cubicBezTo>
                <a:cubicBezTo>
                  <a:pt x="765" y="29"/>
                  <a:pt x="736" y="0"/>
                  <a:pt x="700" y="0"/>
                </a:cubicBezTo>
                <a:cubicBezTo>
                  <a:pt x="664" y="0"/>
                  <a:pt x="635" y="29"/>
                  <a:pt x="635" y="66"/>
                </a:cubicBezTo>
                <a:cubicBezTo>
                  <a:pt x="635" y="101"/>
                  <a:pt x="664" y="131"/>
                  <a:pt x="700" y="131"/>
                </a:cubicBezTo>
                <a:cubicBezTo>
                  <a:pt x="708" y="131"/>
                  <a:pt x="715" y="129"/>
                  <a:pt x="722" y="127"/>
                </a:cubicBezTo>
                <a:cubicBezTo>
                  <a:pt x="742" y="167"/>
                  <a:pt x="755" y="213"/>
                  <a:pt x="758" y="261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299" y="213"/>
                  <a:pt x="312" y="167"/>
                  <a:pt x="332" y="127"/>
                </a:cubicBezTo>
                <a:cubicBezTo>
                  <a:pt x="339" y="129"/>
                  <a:pt x="346" y="131"/>
                  <a:pt x="354" y="131"/>
                </a:cubicBezTo>
                <a:cubicBezTo>
                  <a:pt x="390" y="131"/>
                  <a:pt x="419" y="101"/>
                  <a:pt x="419" y="66"/>
                </a:cubicBezTo>
                <a:cubicBezTo>
                  <a:pt x="419" y="29"/>
                  <a:pt x="390" y="0"/>
                  <a:pt x="354" y="0"/>
                </a:cubicBezTo>
                <a:cubicBezTo>
                  <a:pt x="318" y="0"/>
                  <a:pt x="288" y="29"/>
                  <a:pt x="288" y="66"/>
                </a:cubicBezTo>
                <a:cubicBezTo>
                  <a:pt x="288" y="81"/>
                  <a:pt x="294" y="95"/>
                  <a:pt x="303" y="106"/>
                </a:cubicBezTo>
                <a:cubicBezTo>
                  <a:pt x="279" y="153"/>
                  <a:pt x="264" y="206"/>
                  <a:pt x="261" y="261"/>
                </a:cubicBezTo>
                <a:cubicBezTo>
                  <a:pt x="192" y="261"/>
                  <a:pt x="192" y="261"/>
                  <a:pt x="192" y="261"/>
                </a:cubicBezTo>
                <a:cubicBezTo>
                  <a:pt x="104" y="261"/>
                  <a:pt x="104" y="261"/>
                  <a:pt x="104" y="261"/>
                </a:cubicBezTo>
                <a:cubicBezTo>
                  <a:pt x="46" y="261"/>
                  <a:pt x="0" y="308"/>
                  <a:pt x="0" y="365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983"/>
                  <a:pt x="46" y="1029"/>
                  <a:pt x="104" y="1029"/>
                </a:cubicBezTo>
                <a:cubicBezTo>
                  <a:pt x="192" y="1029"/>
                  <a:pt x="192" y="1029"/>
                  <a:pt x="192" y="1029"/>
                </a:cubicBezTo>
                <a:cubicBezTo>
                  <a:pt x="512" y="1029"/>
                  <a:pt x="512" y="1029"/>
                  <a:pt x="512" y="1029"/>
                </a:cubicBezTo>
                <a:cubicBezTo>
                  <a:pt x="524" y="1097"/>
                  <a:pt x="583" y="1149"/>
                  <a:pt x="654" y="1149"/>
                </a:cubicBezTo>
                <a:cubicBezTo>
                  <a:pt x="726" y="1149"/>
                  <a:pt x="785" y="1097"/>
                  <a:pt x="797" y="1029"/>
                </a:cubicBezTo>
                <a:cubicBezTo>
                  <a:pt x="960" y="1029"/>
                  <a:pt x="960" y="1029"/>
                  <a:pt x="960" y="1029"/>
                </a:cubicBezTo>
                <a:cubicBezTo>
                  <a:pt x="1048" y="1029"/>
                  <a:pt x="1048" y="1029"/>
                  <a:pt x="1048" y="1029"/>
                </a:cubicBezTo>
                <a:cubicBezTo>
                  <a:pt x="1106" y="1029"/>
                  <a:pt x="1152" y="983"/>
                  <a:pt x="1152" y="926"/>
                </a:cubicBezTo>
                <a:cubicBezTo>
                  <a:pt x="1152" y="365"/>
                  <a:pt x="1152" y="365"/>
                  <a:pt x="1152" y="365"/>
                </a:cubicBezTo>
                <a:cubicBezTo>
                  <a:pt x="1152" y="308"/>
                  <a:pt x="1106" y="261"/>
                  <a:pt x="1048" y="261"/>
                </a:cubicBezTo>
                <a:close/>
                <a:moveTo>
                  <a:pt x="670" y="66"/>
                </a:moveTo>
                <a:cubicBezTo>
                  <a:pt x="670" y="48"/>
                  <a:pt x="683" y="34"/>
                  <a:pt x="700" y="34"/>
                </a:cubicBezTo>
                <a:cubicBezTo>
                  <a:pt x="717" y="34"/>
                  <a:pt x="730" y="48"/>
                  <a:pt x="730" y="66"/>
                </a:cubicBezTo>
                <a:cubicBezTo>
                  <a:pt x="730" y="82"/>
                  <a:pt x="717" y="96"/>
                  <a:pt x="700" y="96"/>
                </a:cubicBezTo>
                <a:cubicBezTo>
                  <a:pt x="683" y="96"/>
                  <a:pt x="670" y="82"/>
                  <a:pt x="670" y="66"/>
                </a:cubicBezTo>
                <a:close/>
                <a:moveTo>
                  <a:pt x="354" y="34"/>
                </a:moveTo>
                <a:cubicBezTo>
                  <a:pt x="370" y="34"/>
                  <a:pt x="384" y="48"/>
                  <a:pt x="384" y="66"/>
                </a:cubicBezTo>
                <a:cubicBezTo>
                  <a:pt x="384" y="82"/>
                  <a:pt x="370" y="96"/>
                  <a:pt x="354" y="96"/>
                </a:cubicBezTo>
                <a:cubicBezTo>
                  <a:pt x="337" y="96"/>
                  <a:pt x="323" y="82"/>
                  <a:pt x="323" y="66"/>
                </a:cubicBezTo>
                <a:cubicBezTo>
                  <a:pt x="323" y="48"/>
                  <a:pt x="337" y="34"/>
                  <a:pt x="354" y="34"/>
                </a:cubicBezTo>
                <a:close/>
                <a:moveTo>
                  <a:pt x="527" y="704"/>
                </a:moveTo>
                <a:cubicBezTo>
                  <a:pt x="513" y="704"/>
                  <a:pt x="501" y="692"/>
                  <a:pt x="501" y="678"/>
                </a:cubicBezTo>
                <a:cubicBezTo>
                  <a:pt x="501" y="644"/>
                  <a:pt x="501" y="644"/>
                  <a:pt x="501" y="644"/>
                </a:cubicBezTo>
                <a:cubicBezTo>
                  <a:pt x="501" y="634"/>
                  <a:pt x="493" y="626"/>
                  <a:pt x="484" y="626"/>
                </a:cubicBezTo>
                <a:cubicBezTo>
                  <a:pt x="449" y="626"/>
                  <a:pt x="449" y="626"/>
                  <a:pt x="449" y="626"/>
                </a:cubicBezTo>
                <a:cubicBezTo>
                  <a:pt x="435" y="626"/>
                  <a:pt x="423" y="615"/>
                  <a:pt x="423" y="600"/>
                </a:cubicBezTo>
                <a:cubicBezTo>
                  <a:pt x="423" y="586"/>
                  <a:pt x="435" y="575"/>
                  <a:pt x="449" y="575"/>
                </a:cubicBezTo>
                <a:cubicBezTo>
                  <a:pt x="605" y="575"/>
                  <a:pt x="605" y="575"/>
                  <a:pt x="605" y="575"/>
                </a:cubicBezTo>
                <a:cubicBezTo>
                  <a:pt x="619" y="575"/>
                  <a:pt x="631" y="586"/>
                  <a:pt x="631" y="600"/>
                </a:cubicBezTo>
                <a:cubicBezTo>
                  <a:pt x="631" y="615"/>
                  <a:pt x="619" y="626"/>
                  <a:pt x="605" y="626"/>
                </a:cubicBezTo>
                <a:cubicBezTo>
                  <a:pt x="570" y="626"/>
                  <a:pt x="570" y="626"/>
                  <a:pt x="570" y="626"/>
                </a:cubicBezTo>
                <a:cubicBezTo>
                  <a:pt x="560" y="626"/>
                  <a:pt x="553" y="634"/>
                  <a:pt x="553" y="644"/>
                </a:cubicBezTo>
                <a:cubicBezTo>
                  <a:pt x="553" y="678"/>
                  <a:pt x="553" y="678"/>
                  <a:pt x="553" y="678"/>
                </a:cubicBezTo>
                <a:cubicBezTo>
                  <a:pt x="553" y="692"/>
                  <a:pt x="541" y="704"/>
                  <a:pt x="527" y="704"/>
                </a:cubicBezTo>
                <a:close/>
                <a:moveTo>
                  <a:pt x="637" y="549"/>
                </a:moveTo>
                <a:cubicBezTo>
                  <a:pt x="628" y="543"/>
                  <a:pt x="617" y="540"/>
                  <a:pt x="605" y="540"/>
                </a:cubicBezTo>
                <a:cubicBezTo>
                  <a:pt x="449" y="540"/>
                  <a:pt x="449" y="540"/>
                  <a:pt x="449" y="540"/>
                </a:cubicBezTo>
                <a:cubicBezTo>
                  <a:pt x="437" y="540"/>
                  <a:pt x="426" y="543"/>
                  <a:pt x="416" y="549"/>
                </a:cubicBezTo>
                <a:cubicBezTo>
                  <a:pt x="346" y="500"/>
                  <a:pt x="298" y="406"/>
                  <a:pt x="295" y="297"/>
                </a:cubicBezTo>
                <a:cubicBezTo>
                  <a:pt x="759" y="297"/>
                  <a:pt x="759" y="297"/>
                  <a:pt x="759" y="297"/>
                </a:cubicBezTo>
                <a:cubicBezTo>
                  <a:pt x="756" y="406"/>
                  <a:pt x="708" y="500"/>
                  <a:pt x="637" y="549"/>
                </a:cubicBezTo>
                <a:close/>
                <a:moveTo>
                  <a:pt x="35" y="926"/>
                </a:moveTo>
                <a:cubicBezTo>
                  <a:pt x="35" y="365"/>
                  <a:pt x="35" y="365"/>
                  <a:pt x="35" y="365"/>
                </a:cubicBezTo>
                <a:cubicBezTo>
                  <a:pt x="35" y="327"/>
                  <a:pt x="65" y="297"/>
                  <a:pt x="104" y="297"/>
                </a:cubicBezTo>
                <a:cubicBezTo>
                  <a:pt x="175" y="297"/>
                  <a:pt x="175" y="297"/>
                  <a:pt x="175" y="297"/>
                </a:cubicBezTo>
                <a:cubicBezTo>
                  <a:pt x="175" y="995"/>
                  <a:pt x="175" y="995"/>
                  <a:pt x="175" y="995"/>
                </a:cubicBezTo>
                <a:cubicBezTo>
                  <a:pt x="104" y="995"/>
                  <a:pt x="104" y="995"/>
                  <a:pt x="104" y="995"/>
                </a:cubicBezTo>
                <a:cubicBezTo>
                  <a:pt x="65" y="995"/>
                  <a:pt x="35" y="964"/>
                  <a:pt x="35" y="926"/>
                </a:cubicBezTo>
                <a:close/>
                <a:moveTo>
                  <a:pt x="210" y="297"/>
                </a:moveTo>
                <a:cubicBezTo>
                  <a:pt x="260" y="297"/>
                  <a:pt x="260" y="297"/>
                  <a:pt x="260" y="297"/>
                </a:cubicBezTo>
                <a:cubicBezTo>
                  <a:pt x="263" y="416"/>
                  <a:pt x="316" y="519"/>
                  <a:pt x="394" y="576"/>
                </a:cubicBezTo>
                <a:cubicBezTo>
                  <a:pt x="390" y="583"/>
                  <a:pt x="389" y="592"/>
                  <a:pt x="389" y="600"/>
                </a:cubicBezTo>
                <a:cubicBezTo>
                  <a:pt x="389" y="634"/>
                  <a:pt x="416" y="661"/>
                  <a:pt x="449" y="661"/>
                </a:cubicBezTo>
                <a:cubicBezTo>
                  <a:pt x="466" y="661"/>
                  <a:pt x="466" y="661"/>
                  <a:pt x="466" y="661"/>
                </a:cubicBezTo>
                <a:cubicBezTo>
                  <a:pt x="466" y="678"/>
                  <a:pt x="466" y="678"/>
                  <a:pt x="466" y="678"/>
                </a:cubicBezTo>
                <a:cubicBezTo>
                  <a:pt x="466" y="705"/>
                  <a:pt x="484" y="729"/>
                  <a:pt x="509" y="736"/>
                </a:cubicBezTo>
                <a:cubicBezTo>
                  <a:pt x="509" y="995"/>
                  <a:pt x="509" y="995"/>
                  <a:pt x="509" y="995"/>
                </a:cubicBezTo>
                <a:cubicBezTo>
                  <a:pt x="210" y="995"/>
                  <a:pt x="210" y="995"/>
                  <a:pt x="210" y="995"/>
                </a:cubicBezTo>
                <a:lnTo>
                  <a:pt x="210" y="297"/>
                </a:lnTo>
                <a:close/>
                <a:moveTo>
                  <a:pt x="654" y="1114"/>
                </a:moveTo>
                <a:cubicBezTo>
                  <a:pt x="602" y="1114"/>
                  <a:pt x="559" y="1078"/>
                  <a:pt x="547" y="1029"/>
                </a:cubicBezTo>
                <a:cubicBezTo>
                  <a:pt x="761" y="1029"/>
                  <a:pt x="761" y="1029"/>
                  <a:pt x="761" y="1029"/>
                </a:cubicBezTo>
                <a:cubicBezTo>
                  <a:pt x="750" y="1078"/>
                  <a:pt x="706" y="1114"/>
                  <a:pt x="654" y="1114"/>
                </a:cubicBezTo>
                <a:close/>
                <a:moveTo>
                  <a:pt x="782" y="901"/>
                </a:moveTo>
                <a:cubicBezTo>
                  <a:pt x="748" y="901"/>
                  <a:pt x="721" y="873"/>
                  <a:pt x="721" y="840"/>
                </a:cubicBezTo>
                <a:cubicBezTo>
                  <a:pt x="721" y="805"/>
                  <a:pt x="748" y="778"/>
                  <a:pt x="782" y="778"/>
                </a:cubicBezTo>
                <a:cubicBezTo>
                  <a:pt x="815" y="778"/>
                  <a:pt x="843" y="805"/>
                  <a:pt x="843" y="840"/>
                </a:cubicBezTo>
                <a:cubicBezTo>
                  <a:pt x="843" y="873"/>
                  <a:pt x="815" y="901"/>
                  <a:pt x="782" y="901"/>
                </a:cubicBezTo>
                <a:close/>
                <a:moveTo>
                  <a:pt x="799" y="995"/>
                </a:moveTo>
                <a:cubicBezTo>
                  <a:pt x="799" y="934"/>
                  <a:pt x="799" y="934"/>
                  <a:pt x="799" y="934"/>
                </a:cubicBezTo>
                <a:cubicBezTo>
                  <a:pt x="844" y="926"/>
                  <a:pt x="878" y="886"/>
                  <a:pt x="878" y="840"/>
                </a:cubicBezTo>
                <a:cubicBezTo>
                  <a:pt x="878" y="786"/>
                  <a:pt x="835" y="743"/>
                  <a:pt x="782" y="743"/>
                </a:cubicBezTo>
                <a:cubicBezTo>
                  <a:pt x="729" y="743"/>
                  <a:pt x="686" y="786"/>
                  <a:pt x="686" y="840"/>
                </a:cubicBezTo>
                <a:cubicBezTo>
                  <a:pt x="686" y="886"/>
                  <a:pt x="720" y="926"/>
                  <a:pt x="764" y="934"/>
                </a:cubicBezTo>
                <a:cubicBezTo>
                  <a:pt x="764" y="995"/>
                  <a:pt x="764" y="995"/>
                  <a:pt x="764" y="995"/>
                </a:cubicBezTo>
                <a:cubicBezTo>
                  <a:pt x="544" y="995"/>
                  <a:pt x="544" y="995"/>
                  <a:pt x="544" y="995"/>
                </a:cubicBezTo>
                <a:cubicBezTo>
                  <a:pt x="544" y="736"/>
                  <a:pt x="544" y="736"/>
                  <a:pt x="544" y="736"/>
                </a:cubicBezTo>
                <a:cubicBezTo>
                  <a:pt x="569" y="729"/>
                  <a:pt x="587" y="705"/>
                  <a:pt x="587" y="678"/>
                </a:cubicBezTo>
                <a:cubicBezTo>
                  <a:pt x="587" y="661"/>
                  <a:pt x="587" y="661"/>
                  <a:pt x="587" y="661"/>
                </a:cubicBezTo>
                <a:cubicBezTo>
                  <a:pt x="605" y="661"/>
                  <a:pt x="605" y="661"/>
                  <a:pt x="605" y="661"/>
                </a:cubicBezTo>
                <a:cubicBezTo>
                  <a:pt x="638" y="661"/>
                  <a:pt x="665" y="634"/>
                  <a:pt x="665" y="600"/>
                </a:cubicBezTo>
                <a:cubicBezTo>
                  <a:pt x="665" y="592"/>
                  <a:pt x="663" y="584"/>
                  <a:pt x="660" y="576"/>
                </a:cubicBezTo>
                <a:cubicBezTo>
                  <a:pt x="738" y="520"/>
                  <a:pt x="791" y="416"/>
                  <a:pt x="793" y="297"/>
                </a:cubicBezTo>
                <a:cubicBezTo>
                  <a:pt x="943" y="297"/>
                  <a:pt x="943" y="297"/>
                  <a:pt x="943" y="297"/>
                </a:cubicBezTo>
                <a:cubicBezTo>
                  <a:pt x="943" y="995"/>
                  <a:pt x="943" y="995"/>
                  <a:pt x="943" y="995"/>
                </a:cubicBezTo>
                <a:lnTo>
                  <a:pt x="799" y="995"/>
                </a:lnTo>
                <a:close/>
                <a:moveTo>
                  <a:pt x="1117" y="926"/>
                </a:moveTo>
                <a:cubicBezTo>
                  <a:pt x="1117" y="964"/>
                  <a:pt x="1086" y="995"/>
                  <a:pt x="1048" y="995"/>
                </a:cubicBezTo>
                <a:cubicBezTo>
                  <a:pt x="977" y="995"/>
                  <a:pt x="977" y="995"/>
                  <a:pt x="977" y="995"/>
                </a:cubicBezTo>
                <a:cubicBezTo>
                  <a:pt x="977" y="297"/>
                  <a:pt x="977" y="297"/>
                  <a:pt x="977" y="297"/>
                </a:cubicBezTo>
                <a:cubicBezTo>
                  <a:pt x="1048" y="297"/>
                  <a:pt x="1048" y="297"/>
                  <a:pt x="1048" y="297"/>
                </a:cubicBezTo>
                <a:cubicBezTo>
                  <a:pt x="1086" y="297"/>
                  <a:pt x="1117" y="327"/>
                  <a:pt x="1117" y="365"/>
                </a:cubicBezTo>
                <a:lnTo>
                  <a:pt x="1117" y="926"/>
                </a:lnTo>
                <a:close/>
                <a:moveTo>
                  <a:pt x="1065" y="558"/>
                </a:moveTo>
                <a:cubicBezTo>
                  <a:pt x="1065" y="733"/>
                  <a:pt x="1065" y="733"/>
                  <a:pt x="1065" y="733"/>
                </a:cubicBezTo>
                <a:cubicBezTo>
                  <a:pt x="1065" y="742"/>
                  <a:pt x="1057" y="750"/>
                  <a:pt x="1047" y="750"/>
                </a:cubicBezTo>
                <a:cubicBezTo>
                  <a:pt x="1038" y="750"/>
                  <a:pt x="1030" y="742"/>
                  <a:pt x="1030" y="733"/>
                </a:cubicBezTo>
                <a:cubicBezTo>
                  <a:pt x="1030" y="558"/>
                  <a:pt x="1030" y="558"/>
                  <a:pt x="1030" y="558"/>
                </a:cubicBezTo>
                <a:cubicBezTo>
                  <a:pt x="1030" y="548"/>
                  <a:pt x="1038" y="541"/>
                  <a:pt x="1047" y="541"/>
                </a:cubicBezTo>
                <a:cubicBezTo>
                  <a:pt x="1057" y="541"/>
                  <a:pt x="1065" y="548"/>
                  <a:pt x="1065" y="558"/>
                </a:cubicBezTo>
                <a:close/>
                <a:moveTo>
                  <a:pt x="122" y="820"/>
                </a:moveTo>
                <a:cubicBezTo>
                  <a:pt x="122" y="830"/>
                  <a:pt x="114" y="838"/>
                  <a:pt x="105" y="838"/>
                </a:cubicBezTo>
                <a:cubicBezTo>
                  <a:pt x="95" y="838"/>
                  <a:pt x="87" y="830"/>
                  <a:pt x="87" y="820"/>
                </a:cubicBezTo>
                <a:cubicBezTo>
                  <a:pt x="87" y="811"/>
                  <a:pt x="95" y="803"/>
                  <a:pt x="105" y="803"/>
                </a:cubicBezTo>
                <a:cubicBezTo>
                  <a:pt x="114" y="803"/>
                  <a:pt x="122" y="811"/>
                  <a:pt x="122" y="820"/>
                </a:cubicBezTo>
                <a:close/>
                <a:moveTo>
                  <a:pt x="87" y="471"/>
                </a:moveTo>
                <a:cubicBezTo>
                  <a:pt x="87" y="461"/>
                  <a:pt x="95" y="454"/>
                  <a:pt x="105" y="454"/>
                </a:cubicBezTo>
                <a:cubicBezTo>
                  <a:pt x="114" y="454"/>
                  <a:pt x="122" y="461"/>
                  <a:pt x="122" y="471"/>
                </a:cubicBezTo>
                <a:cubicBezTo>
                  <a:pt x="122" y="481"/>
                  <a:pt x="114" y="488"/>
                  <a:pt x="105" y="488"/>
                </a:cubicBezTo>
                <a:cubicBezTo>
                  <a:pt x="95" y="488"/>
                  <a:pt x="87" y="481"/>
                  <a:pt x="87" y="471"/>
                </a:cubicBezTo>
                <a:close/>
                <a:moveTo>
                  <a:pt x="122" y="645"/>
                </a:moveTo>
                <a:cubicBezTo>
                  <a:pt x="122" y="655"/>
                  <a:pt x="114" y="663"/>
                  <a:pt x="105" y="663"/>
                </a:cubicBezTo>
                <a:cubicBezTo>
                  <a:pt x="95" y="663"/>
                  <a:pt x="87" y="655"/>
                  <a:pt x="87" y="645"/>
                </a:cubicBezTo>
                <a:cubicBezTo>
                  <a:pt x="87" y="636"/>
                  <a:pt x="95" y="628"/>
                  <a:pt x="105" y="628"/>
                </a:cubicBezTo>
                <a:cubicBezTo>
                  <a:pt x="114" y="628"/>
                  <a:pt x="122" y="636"/>
                  <a:pt x="122" y="645"/>
                </a:cubicBezTo>
                <a:close/>
                <a:moveTo>
                  <a:pt x="1065" y="810"/>
                </a:moveTo>
                <a:cubicBezTo>
                  <a:pt x="1065" y="819"/>
                  <a:pt x="1057" y="828"/>
                  <a:pt x="1047" y="828"/>
                </a:cubicBezTo>
                <a:cubicBezTo>
                  <a:pt x="1037" y="828"/>
                  <a:pt x="1030" y="819"/>
                  <a:pt x="1030" y="810"/>
                </a:cubicBezTo>
                <a:cubicBezTo>
                  <a:pt x="1030" y="800"/>
                  <a:pt x="1037" y="792"/>
                  <a:pt x="1047" y="792"/>
                </a:cubicBezTo>
                <a:cubicBezTo>
                  <a:pt x="1057" y="792"/>
                  <a:pt x="1065" y="800"/>
                  <a:pt x="1065" y="810"/>
                </a:cubicBezTo>
                <a:close/>
                <a:moveTo>
                  <a:pt x="799" y="840"/>
                </a:moveTo>
                <a:cubicBezTo>
                  <a:pt x="799" y="849"/>
                  <a:pt x="791" y="857"/>
                  <a:pt x="782" y="857"/>
                </a:cubicBezTo>
                <a:cubicBezTo>
                  <a:pt x="772" y="857"/>
                  <a:pt x="764" y="849"/>
                  <a:pt x="764" y="840"/>
                </a:cubicBezTo>
                <a:cubicBezTo>
                  <a:pt x="764" y="830"/>
                  <a:pt x="772" y="822"/>
                  <a:pt x="782" y="822"/>
                </a:cubicBezTo>
                <a:cubicBezTo>
                  <a:pt x="791" y="822"/>
                  <a:pt x="799" y="830"/>
                  <a:pt x="799" y="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972F5-826F-A207-0642-723D9A2D6D7D}"/>
              </a:ext>
            </a:extLst>
          </p:cNvPr>
          <p:cNvSpPr txBox="1"/>
          <p:nvPr/>
        </p:nvSpPr>
        <p:spPr>
          <a:xfrm>
            <a:off x="4464180" y="3174763"/>
            <a:ext cx="1313427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Biotechnology</a:t>
            </a:r>
          </a:p>
        </p:txBody>
      </p:sp>
      <p:sp>
        <p:nvSpPr>
          <p:cNvPr id="24" name="Freeform 293">
            <a:extLst>
              <a:ext uri="{FF2B5EF4-FFF2-40B4-BE49-F238E27FC236}">
                <a16:creationId xmlns:a16="http://schemas.microsoft.com/office/drawing/2014/main" id="{1CEAC7E8-6360-3B9C-9A31-79A857535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4852" y="2719814"/>
            <a:ext cx="529444" cy="446596"/>
          </a:xfrm>
          <a:custGeom>
            <a:avLst/>
            <a:gdLst>
              <a:gd name="T0" fmla="*/ 367 w 1152"/>
              <a:gd name="T1" fmla="*/ 866 h 971"/>
              <a:gd name="T2" fmla="*/ 367 w 1152"/>
              <a:gd name="T3" fmla="*/ 827 h 971"/>
              <a:gd name="T4" fmla="*/ 907 w 1152"/>
              <a:gd name="T5" fmla="*/ 827 h 971"/>
              <a:gd name="T6" fmla="*/ 907 w 1152"/>
              <a:gd name="T7" fmla="*/ 866 h 971"/>
              <a:gd name="T8" fmla="*/ 907 w 1152"/>
              <a:gd name="T9" fmla="*/ 827 h 971"/>
              <a:gd name="T10" fmla="*/ 122 w 1152"/>
              <a:gd name="T11" fmla="*/ 139 h 971"/>
              <a:gd name="T12" fmla="*/ 578 w 1152"/>
              <a:gd name="T13" fmla="*/ 121 h 971"/>
              <a:gd name="T14" fmla="*/ 596 w 1152"/>
              <a:gd name="T15" fmla="*/ 517 h 971"/>
              <a:gd name="T16" fmla="*/ 140 w 1152"/>
              <a:gd name="T17" fmla="*/ 534 h 971"/>
              <a:gd name="T18" fmla="*/ 157 w 1152"/>
              <a:gd name="T19" fmla="*/ 500 h 971"/>
              <a:gd name="T20" fmla="*/ 561 w 1152"/>
              <a:gd name="T21" fmla="*/ 157 h 971"/>
              <a:gd name="T22" fmla="*/ 157 w 1152"/>
              <a:gd name="T23" fmla="*/ 500 h 971"/>
              <a:gd name="T24" fmla="*/ 810 w 1152"/>
              <a:gd name="T25" fmla="*/ 621 h 971"/>
              <a:gd name="T26" fmla="*/ 810 w 1152"/>
              <a:gd name="T27" fmla="*/ 657 h 971"/>
              <a:gd name="T28" fmla="*/ 893 w 1152"/>
              <a:gd name="T29" fmla="*/ 639 h 971"/>
              <a:gd name="T30" fmla="*/ 1152 w 1152"/>
              <a:gd name="T31" fmla="*/ 753 h 971"/>
              <a:gd name="T32" fmla="*/ 1152 w 1152"/>
              <a:gd name="T33" fmla="*/ 788 h 971"/>
              <a:gd name="T34" fmla="*/ 1031 w 1152"/>
              <a:gd name="T35" fmla="*/ 864 h 971"/>
              <a:gd name="T36" fmla="*/ 784 w 1152"/>
              <a:gd name="T37" fmla="*/ 864 h 971"/>
              <a:gd name="T38" fmla="*/ 367 w 1152"/>
              <a:gd name="T39" fmla="*/ 971 h 971"/>
              <a:gd name="T40" fmla="*/ 76 w 1152"/>
              <a:gd name="T41" fmla="*/ 864 h 971"/>
              <a:gd name="T42" fmla="*/ 0 w 1152"/>
              <a:gd name="T43" fmla="*/ 17 h 971"/>
              <a:gd name="T44" fmla="*/ 700 w 1152"/>
              <a:gd name="T45" fmla="*/ 0 h 971"/>
              <a:gd name="T46" fmla="*/ 718 w 1152"/>
              <a:gd name="T47" fmla="*/ 165 h 971"/>
              <a:gd name="T48" fmla="*/ 979 w 1152"/>
              <a:gd name="T49" fmla="*/ 205 h 971"/>
              <a:gd name="T50" fmla="*/ 1151 w 1152"/>
              <a:gd name="T51" fmla="*/ 546 h 971"/>
              <a:gd name="T52" fmla="*/ 1152 w 1152"/>
              <a:gd name="T53" fmla="*/ 639 h 971"/>
              <a:gd name="T54" fmla="*/ 457 w 1152"/>
              <a:gd name="T55" fmla="*/ 846 h 971"/>
              <a:gd name="T56" fmla="*/ 277 w 1152"/>
              <a:gd name="T57" fmla="*/ 846 h 971"/>
              <a:gd name="T58" fmla="*/ 457 w 1152"/>
              <a:gd name="T59" fmla="*/ 846 h 971"/>
              <a:gd name="T60" fmla="*/ 35 w 1152"/>
              <a:gd name="T61" fmla="*/ 657 h 971"/>
              <a:gd name="T62" fmla="*/ 76 w 1152"/>
              <a:gd name="T63" fmla="*/ 829 h 971"/>
              <a:gd name="T64" fmla="*/ 367 w 1152"/>
              <a:gd name="T65" fmla="*/ 722 h 971"/>
              <a:gd name="T66" fmla="*/ 683 w 1152"/>
              <a:gd name="T67" fmla="*/ 829 h 971"/>
              <a:gd name="T68" fmla="*/ 683 w 1152"/>
              <a:gd name="T69" fmla="*/ 34 h 971"/>
              <a:gd name="T70" fmla="*/ 35 w 1152"/>
              <a:gd name="T71" fmla="*/ 621 h 971"/>
              <a:gd name="T72" fmla="*/ 683 w 1152"/>
              <a:gd name="T73" fmla="*/ 34 h 971"/>
              <a:gd name="T74" fmla="*/ 1107 w 1152"/>
              <a:gd name="T75" fmla="*/ 657 h 971"/>
              <a:gd name="T76" fmla="*/ 1107 w 1152"/>
              <a:gd name="T77" fmla="*/ 735 h 971"/>
              <a:gd name="T78" fmla="*/ 1117 w 1152"/>
              <a:gd name="T79" fmla="*/ 657 h 971"/>
              <a:gd name="T80" fmla="*/ 924 w 1152"/>
              <a:gd name="T81" fmla="*/ 528 h 971"/>
              <a:gd name="T82" fmla="*/ 960 w 1152"/>
              <a:gd name="T83" fmla="*/ 234 h 971"/>
              <a:gd name="T84" fmla="*/ 822 w 1152"/>
              <a:gd name="T85" fmla="*/ 200 h 971"/>
              <a:gd name="T86" fmla="*/ 997 w 1152"/>
              <a:gd name="T87" fmla="*/ 846 h 971"/>
              <a:gd name="T88" fmla="*/ 818 w 1152"/>
              <a:gd name="T89" fmla="*/ 846 h 971"/>
              <a:gd name="T90" fmla="*/ 997 w 1152"/>
              <a:gd name="T91" fmla="*/ 846 h 971"/>
              <a:gd name="T92" fmla="*/ 1117 w 1152"/>
              <a:gd name="T93" fmla="*/ 770 h 971"/>
              <a:gd name="T94" fmla="*/ 1033 w 1152"/>
              <a:gd name="T95" fmla="*/ 696 h 971"/>
              <a:gd name="T96" fmla="*/ 1117 w 1152"/>
              <a:gd name="T97" fmla="*/ 621 h 971"/>
              <a:gd name="T98" fmla="*/ 810 w 1152"/>
              <a:gd name="T99" fmla="*/ 563 h 971"/>
              <a:gd name="T100" fmla="*/ 810 w 1152"/>
              <a:gd name="T101" fmla="*/ 528 h 971"/>
              <a:gd name="T102" fmla="*/ 793 w 1152"/>
              <a:gd name="T103" fmla="*/ 361 h 971"/>
              <a:gd name="T104" fmla="*/ 787 w 1152"/>
              <a:gd name="T105" fmla="*/ 200 h 971"/>
              <a:gd name="T106" fmla="*/ 718 w 1152"/>
              <a:gd name="T107" fmla="*/ 829 h 971"/>
              <a:gd name="T108" fmla="*/ 907 w 1152"/>
              <a:gd name="T109" fmla="*/ 722 h 971"/>
              <a:gd name="T110" fmla="*/ 1076 w 1152"/>
              <a:gd name="T111" fmla="*/ 8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52" h="971">
                <a:moveTo>
                  <a:pt x="386" y="846"/>
                </a:moveTo>
                <a:cubicBezTo>
                  <a:pt x="386" y="857"/>
                  <a:pt x="378" y="866"/>
                  <a:pt x="367" y="866"/>
                </a:cubicBezTo>
                <a:cubicBezTo>
                  <a:pt x="356" y="866"/>
                  <a:pt x="348" y="857"/>
                  <a:pt x="348" y="846"/>
                </a:cubicBezTo>
                <a:cubicBezTo>
                  <a:pt x="348" y="836"/>
                  <a:pt x="356" y="827"/>
                  <a:pt x="367" y="827"/>
                </a:cubicBezTo>
                <a:cubicBezTo>
                  <a:pt x="378" y="827"/>
                  <a:pt x="386" y="836"/>
                  <a:pt x="386" y="846"/>
                </a:cubicBezTo>
                <a:close/>
                <a:moveTo>
                  <a:pt x="907" y="827"/>
                </a:moveTo>
                <a:cubicBezTo>
                  <a:pt x="897" y="827"/>
                  <a:pt x="888" y="836"/>
                  <a:pt x="888" y="846"/>
                </a:cubicBezTo>
                <a:cubicBezTo>
                  <a:pt x="888" y="857"/>
                  <a:pt x="897" y="866"/>
                  <a:pt x="907" y="866"/>
                </a:cubicBezTo>
                <a:cubicBezTo>
                  <a:pt x="918" y="866"/>
                  <a:pt x="927" y="857"/>
                  <a:pt x="927" y="846"/>
                </a:cubicBezTo>
                <a:cubicBezTo>
                  <a:pt x="927" y="836"/>
                  <a:pt x="918" y="827"/>
                  <a:pt x="907" y="827"/>
                </a:cubicBezTo>
                <a:close/>
                <a:moveTo>
                  <a:pt x="122" y="517"/>
                </a:moveTo>
                <a:cubicBezTo>
                  <a:pt x="122" y="139"/>
                  <a:pt x="122" y="139"/>
                  <a:pt x="122" y="139"/>
                </a:cubicBezTo>
                <a:cubicBezTo>
                  <a:pt x="122" y="130"/>
                  <a:pt x="130" y="121"/>
                  <a:pt x="140" y="121"/>
                </a:cubicBezTo>
                <a:cubicBezTo>
                  <a:pt x="578" y="121"/>
                  <a:pt x="578" y="121"/>
                  <a:pt x="578" y="121"/>
                </a:cubicBezTo>
                <a:cubicBezTo>
                  <a:pt x="588" y="121"/>
                  <a:pt x="596" y="130"/>
                  <a:pt x="596" y="139"/>
                </a:cubicBezTo>
                <a:cubicBezTo>
                  <a:pt x="596" y="517"/>
                  <a:pt x="596" y="517"/>
                  <a:pt x="596" y="517"/>
                </a:cubicBezTo>
                <a:cubicBezTo>
                  <a:pt x="596" y="526"/>
                  <a:pt x="588" y="534"/>
                  <a:pt x="578" y="534"/>
                </a:cubicBezTo>
                <a:cubicBezTo>
                  <a:pt x="140" y="534"/>
                  <a:pt x="140" y="534"/>
                  <a:pt x="140" y="534"/>
                </a:cubicBezTo>
                <a:cubicBezTo>
                  <a:pt x="130" y="534"/>
                  <a:pt x="122" y="526"/>
                  <a:pt x="122" y="517"/>
                </a:cubicBezTo>
                <a:close/>
                <a:moveTo>
                  <a:pt x="157" y="500"/>
                </a:moveTo>
                <a:cubicBezTo>
                  <a:pt x="561" y="500"/>
                  <a:pt x="561" y="500"/>
                  <a:pt x="561" y="500"/>
                </a:cubicBezTo>
                <a:cubicBezTo>
                  <a:pt x="561" y="157"/>
                  <a:pt x="561" y="157"/>
                  <a:pt x="561" y="157"/>
                </a:cubicBezTo>
                <a:cubicBezTo>
                  <a:pt x="157" y="157"/>
                  <a:pt x="157" y="157"/>
                  <a:pt x="157" y="157"/>
                </a:cubicBezTo>
                <a:lnTo>
                  <a:pt x="157" y="500"/>
                </a:lnTo>
                <a:close/>
                <a:moveTo>
                  <a:pt x="876" y="621"/>
                </a:moveTo>
                <a:cubicBezTo>
                  <a:pt x="810" y="621"/>
                  <a:pt x="810" y="621"/>
                  <a:pt x="810" y="621"/>
                </a:cubicBezTo>
                <a:cubicBezTo>
                  <a:pt x="801" y="621"/>
                  <a:pt x="793" y="629"/>
                  <a:pt x="793" y="639"/>
                </a:cubicBezTo>
                <a:cubicBezTo>
                  <a:pt x="793" y="649"/>
                  <a:pt x="801" y="657"/>
                  <a:pt x="810" y="657"/>
                </a:cubicBezTo>
                <a:cubicBezTo>
                  <a:pt x="876" y="657"/>
                  <a:pt x="876" y="657"/>
                  <a:pt x="876" y="657"/>
                </a:cubicBezTo>
                <a:cubicBezTo>
                  <a:pt x="885" y="657"/>
                  <a:pt x="893" y="649"/>
                  <a:pt x="893" y="639"/>
                </a:cubicBezTo>
                <a:cubicBezTo>
                  <a:pt x="893" y="629"/>
                  <a:pt x="885" y="621"/>
                  <a:pt x="876" y="621"/>
                </a:cubicBezTo>
                <a:close/>
                <a:moveTo>
                  <a:pt x="1152" y="753"/>
                </a:moveTo>
                <a:cubicBezTo>
                  <a:pt x="1152" y="753"/>
                  <a:pt x="1152" y="753"/>
                  <a:pt x="1152" y="753"/>
                </a:cubicBezTo>
                <a:cubicBezTo>
                  <a:pt x="1152" y="788"/>
                  <a:pt x="1152" y="788"/>
                  <a:pt x="1152" y="788"/>
                </a:cubicBezTo>
                <a:cubicBezTo>
                  <a:pt x="1152" y="830"/>
                  <a:pt x="1118" y="864"/>
                  <a:pt x="1076" y="864"/>
                </a:cubicBezTo>
                <a:cubicBezTo>
                  <a:pt x="1031" y="864"/>
                  <a:pt x="1031" y="864"/>
                  <a:pt x="1031" y="864"/>
                </a:cubicBezTo>
                <a:cubicBezTo>
                  <a:pt x="1022" y="924"/>
                  <a:pt x="970" y="971"/>
                  <a:pt x="907" y="971"/>
                </a:cubicBezTo>
                <a:cubicBezTo>
                  <a:pt x="844" y="971"/>
                  <a:pt x="793" y="924"/>
                  <a:pt x="784" y="864"/>
                </a:cubicBezTo>
                <a:cubicBezTo>
                  <a:pt x="490" y="864"/>
                  <a:pt x="490" y="864"/>
                  <a:pt x="490" y="864"/>
                </a:cubicBezTo>
                <a:cubicBezTo>
                  <a:pt x="482" y="924"/>
                  <a:pt x="430" y="971"/>
                  <a:pt x="367" y="971"/>
                </a:cubicBezTo>
                <a:cubicBezTo>
                  <a:pt x="304" y="971"/>
                  <a:pt x="252" y="924"/>
                  <a:pt x="244" y="864"/>
                </a:cubicBezTo>
                <a:cubicBezTo>
                  <a:pt x="76" y="864"/>
                  <a:pt x="76" y="864"/>
                  <a:pt x="76" y="864"/>
                </a:cubicBezTo>
                <a:cubicBezTo>
                  <a:pt x="34" y="864"/>
                  <a:pt x="0" y="830"/>
                  <a:pt x="0" y="78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8" y="0"/>
                  <a:pt x="18" y="0"/>
                </a:cubicBezTo>
                <a:cubicBezTo>
                  <a:pt x="700" y="0"/>
                  <a:pt x="700" y="0"/>
                  <a:pt x="700" y="0"/>
                </a:cubicBezTo>
                <a:cubicBezTo>
                  <a:pt x="710" y="0"/>
                  <a:pt x="718" y="7"/>
                  <a:pt x="718" y="17"/>
                </a:cubicBezTo>
                <a:cubicBezTo>
                  <a:pt x="718" y="165"/>
                  <a:pt x="718" y="165"/>
                  <a:pt x="718" y="165"/>
                </a:cubicBezTo>
                <a:cubicBezTo>
                  <a:pt x="840" y="165"/>
                  <a:pt x="840" y="165"/>
                  <a:pt x="840" y="165"/>
                </a:cubicBezTo>
                <a:cubicBezTo>
                  <a:pt x="891" y="165"/>
                  <a:pt x="939" y="178"/>
                  <a:pt x="979" y="205"/>
                </a:cubicBezTo>
                <a:cubicBezTo>
                  <a:pt x="1058" y="256"/>
                  <a:pt x="1152" y="357"/>
                  <a:pt x="1151" y="546"/>
                </a:cubicBezTo>
                <a:cubicBezTo>
                  <a:pt x="1151" y="546"/>
                  <a:pt x="1151" y="546"/>
                  <a:pt x="1151" y="546"/>
                </a:cubicBezTo>
                <a:cubicBezTo>
                  <a:pt x="1152" y="637"/>
                  <a:pt x="1152" y="637"/>
                  <a:pt x="1152" y="637"/>
                </a:cubicBezTo>
                <a:cubicBezTo>
                  <a:pt x="1152" y="637"/>
                  <a:pt x="1152" y="638"/>
                  <a:pt x="1152" y="639"/>
                </a:cubicBezTo>
                <a:lnTo>
                  <a:pt x="1152" y="753"/>
                </a:lnTo>
                <a:close/>
                <a:moveTo>
                  <a:pt x="457" y="846"/>
                </a:moveTo>
                <a:cubicBezTo>
                  <a:pt x="457" y="797"/>
                  <a:pt x="417" y="756"/>
                  <a:pt x="367" y="756"/>
                </a:cubicBezTo>
                <a:cubicBezTo>
                  <a:pt x="318" y="756"/>
                  <a:pt x="277" y="797"/>
                  <a:pt x="277" y="846"/>
                </a:cubicBezTo>
                <a:cubicBezTo>
                  <a:pt x="277" y="896"/>
                  <a:pt x="318" y="936"/>
                  <a:pt x="367" y="936"/>
                </a:cubicBezTo>
                <a:cubicBezTo>
                  <a:pt x="417" y="936"/>
                  <a:pt x="457" y="896"/>
                  <a:pt x="457" y="846"/>
                </a:cubicBezTo>
                <a:close/>
                <a:moveTo>
                  <a:pt x="683" y="657"/>
                </a:moveTo>
                <a:cubicBezTo>
                  <a:pt x="35" y="657"/>
                  <a:pt x="35" y="657"/>
                  <a:pt x="35" y="657"/>
                </a:cubicBezTo>
                <a:cubicBezTo>
                  <a:pt x="35" y="788"/>
                  <a:pt x="35" y="788"/>
                  <a:pt x="35" y="788"/>
                </a:cubicBezTo>
                <a:cubicBezTo>
                  <a:pt x="35" y="810"/>
                  <a:pt x="53" y="829"/>
                  <a:pt x="76" y="829"/>
                </a:cubicBezTo>
                <a:cubicBezTo>
                  <a:pt x="244" y="829"/>
                  <a:pt x="244" y="829"/>
                  <a:pt x="244" y="829"/>
                </a:cubicBezTo>
                <a:cubicBezTo>
                  <a:pt x="252" y="768"/>
                  <a:pt x="304" y="722"/>
                  <a:pt x="367" y="722"/>
                </a:cubicBezTo>
                <a:cubicBezTo>
                  <a:pt x="430" y="722"/>
                  <a:pt x="482" y="768"/>
                  <a:pt x="490" y="829"/>
                </a:cubicBezTo>
                <a:cubicBezTo>
                  <a:pt x="683" y="829"/>
                  <a:pt x="683" y="829"/>
                  <a:pt x="683" y="829"/>
                </a:cubicBezTo>
                <a:lnTo>
                  <a:pt x="683" y="657"/>
                </a:lnTo>
                <a:close/>
                <a:moveTo>
                  <a:pt x="683" y="34"/>
                </a:moveTo>
                <a:cubicBezTo>
                  <a:pt x="35" y="34"/>
                  <a:pt x="35" y="34"/>
                  <a:pt x="35" y="34"/>
                </a:cubicBezTo>
                <a:cubicBezTo>
                  <a:pt x="35" y="621"/>
                  <a:pt x="35" y="621"/>
                  <a:pt x="35" y="621"/>
                </a:cubicBezTo>
                <a:cubicBezTo>
                  <a:pt x="683" y="621"/>
                  <a:pt x="683" y="621"/>
                  <a:pt x="683" y="621"/>
                </a:cubicBezTo>
                <a:lnTo>
                  <a:pt x="683" y="34"/>
                </a:lnTo>
                <a:close/>
                <a:moveTo>
                  <a:pt x="1117" y="657"/>
                </a:moveTo>
                <a:cubicBezTo>
                  <a:pt x="1107" y="657"/>
                  <a:pt x="1107" y="657"/>
                  <a:pt x="1107" y="657"/>
                </a:cubicBezTo>
                <a:cubicBezTo>
                  <a:pt x="1085" y="657"/>
                  <a:pt x="1068" y="674"/>
                  <a:pt x="1068" y="696"/>
                </a:cubicBezTo>
                <a:cubicBezTo>
                  <a:pt x="1068" y="718"/>
                  <a:pt x="1085" y="735"/>
                  <a:pt x="1107" y="735"/>
                </a:cubicBezTo>
                <a:cubicBezTo>
                  <a:pt x="1117" y="735"/>
                  <a:pt x="1117" y="735"/>
                  <a:pt x="1117" y="735"/>
                </a:cubicBezTo>
                <a:lnTo>
                  <a:pt x="1117" y="657"/>
                </a:lnTo>
                <a:close/>
                <a:moveTo>
                  <a:pt x="822" y="340"/>
                </a:moveTo>
                <a:cubicBezTo>
                  <a:pt x="874" y="391"/>
                  <a:pt x="908" y="454"/>
                  <a:pt x="924" y="528"/>
                </a:cubicBezTo>
                <a:cubicBezTo>
                  <a:pt x="1116" y="528"/>
                  <a:pt x="1116" y="528"/>
                  <a:pt x="1116" y="528"/>
                </a:cubicBezTo>
                <a:cubicBezTo>
                  <a:pt x="1111" y="366"/>
                  <a:pt x="1029" y="279"/>
                  <a:pt x="960" y="234"/>
                </a:cubicBezTo>
                <a:cubicBezTo>
                  <a:pt x="926" y="211"/>
                  <a:pt x="884" y="200"/>
                  <a:pt x="840" y="200"/>
                </a:cubicBezTo>
                <a:cubicBezTo>
                  <a:pt x="822" y="200"/>
                  <a:pt x="822" y="200"/>
                  <a:pt x="822" y="200"/>
                </a:cubicBezTo>
                <a:lnTo>
                  <a:pt x="822" y="340"/>
                </a:lnTo>
                <a:close/>
                <a:moveTo>
                  <a:pt x="997" y="846"/>
                </a:moveTo>
                <a:cubicBezTo>
                  <a:pt x="997" y="797"/>
                  <a:pt x="957" y="756"/>
                  <a:pt x="907" y="756"/>
                </a:cubicBezTo>
                <a:cubicBezTo>
                  <a:pt x="858" y="756"/>
                  <a:pt x="818" y="797"/>
                  <a:pt x="818" y="846"/>
                </a:cubicBezTo>
                <a:cubicBezTo>
                  <a:pt x="818" y="896"/>
                  <a:pt x="858" y="936"/>
                  <a:pt x="907" y="936"/>
                </a:cubicBezTo>
                <a:cubicBezTo>
                  <a:pt x="957" y="936"/>
                  <a:pt x="997" y="896"/>
                  <a:pt x="997" y="846"/>
                </a:cubicBezTo>
                <a:close/>
                <a:moveTo>
                  <a:pt x="1117" y="788"/>
                </a:moveTo>
                <a:cubicBezTo>
                  <a:pt x="1117" y="770"/>
                  <a:pt x="1117" y="770"/>
                  <a:pt x="1117" y="770"/>
                </a:cubicBezTo>
                <a:cubicBezTo>
                  <a:pt x="1107" y="770"/>
                  <a:pt x="1107" y="770"/>
                  <a:pt x="1107" y="770"/>
                </a:cubicBezTo>
                <a:cubicBezTo>
                  <a:pt x="1066" y="770"/>
                  <a:pt x="1033" y="737"/>
                  <a:pt x="1033" y="696"/>
                </a:cubicBezTo>
                <a:cubicBezTo>
                  <a:pt x="1033" y="655"/>
                  <a:pt x="1066" y="621"/>
                  <a:pt x="1107" y="621"/>
                </a:cubicBezTo>
                <a:cubicBezTo>
                  <a:pt x="1117" y="621"/>
                  <a:pt x="1117" y="621"/>
                  <a:pt x="1117" y="621"/>
                </a:cubicBezTo>
                <a:cubicBezTo>
                  <a:pt x="1117" y="563"/>
                  <a:pt x="1117" y="563"/>
                  <a:pt x="1117" y="563"/>
                </a:cubicBezTo>
                <a:cubicBezTo>
                  <a:pt x="810" y="563"/>
                  <a:pt x="810" y="563"/>
                  <a:pt x="810" y="563"/>
                </a:cubicBezTo>
                <a:cubicBezTo>
                  <a:pt x="801" y="563"/>
                  <a:pt x="793" y="555"/>
                  <a:pt x="793" y="546"/>
                </a:cubicBezTo>
                <a:cubicBezTo>
                  <a:pt x="793" y="536"/>
                  <a:pt x="801" y="528"/>
                  <a:pt x="810" y="528"/>
                </a:cubicBezTo>
                <a:cubicBezTo>
                  <a:pt x="888" y="528"/>
                  <a:pt x="888" y="528"/>
                  <a:pt x="888" y="528"/>
                </a:cubicBezTo>
                <a:cubicBezTo>
                  <a:pt x="872" y="462"/>
                  <a:pt x="840" y="406"/>
                  <a:pt x="793" y="361"/>
                </a:cubicBezTo>
                <a:cubicBezTo>
                  <a:pt x="790" y="357"/>
                  <a:pt x="788" y="352"/>
                  <a:pt x="788" y="348"/>
                </a:cubicBezTo>
                <a:cubicBezTo>
                  <a:pt x="787" y="200"/>
                  <a:pt x="787" y="200"/>
                  <a:pt x="787" y="200"/>
                </a:cubicBezTo>
                <a:cubicBezTo>
                  <a:pt x="718" y="200"/>
                  <a:pt x="718" y="200"/>
                  <a:pt x="718" y="200"/>
                </a:cubicBezTo>
                <a:cubicBezTo>
                  <a:pt x="718" y="829"/>
                  <a:pt x="718" y="829"/>
                  <a:pt x="718" y="829"/>
                </a:cubicBezTo>
                <a:cubicBezTo>
                  <a:pt x="784" y="829"/>
                  <a:pt x="784" y="829"/>
                  <a:pt x="784" y="829"/>
                </a:cubicBezTo>
                <a:cubicBezTo>
                  <a:pt x="793" y="768"/>
                  <a:pt x="844" y="722"/>
                  <a:pt x="907" y="722"/>
                </a:cubicBezTo>
                <a:cubicBezTo>
                  <a:pt x="970" y="722"/>
                  <a:pt x="1022" y="768"/>
                  <a:pt x="1031" y="829"/>
                </a:cubicBezTo>
                <a:cubicBezTo>
                  <a:pt x="1076" y="829"/>
                  <a:pt x="1076" y="829"/>
                  <a:pt x="1076" y="829"/>
                </a:cubicBezTo>
                <a:cubicBezTo>
                  <a:pt x="1099" y="829"/>
                  <a:pt x="1117" y="810"/>
                  <a:pt x="1117" y="7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74682-B026-D6A2-7E5A-A17B8D43DDCA}"/>
              </a:ext>
            </a:extLst>
          </p:cNvPr>
          <p:cNvSpPr txBox="1"/>
          <p:nvPr/>
        </p:nvSpPr>
        <p:spPr>
          <a:xfrm>
            <a:off x="5965374" y="3180765"/>
            <a:ext cx="1324392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96C7CBD-65E2-E57F-E83E-0129253D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4242" y="2694555"/>
            <a:ext cx="467371" cy="467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6E9AFE-D4BD-05BB-7381-00895B893CEB}"/>
              </a:ext>
            </a:extLst>
          </p:cNvPr>
          <p:cNvSpPr txBox="1"/>
          <p:nvPr/>
        </p:nvSpPr>
        <p:spPr>
          <a:xfrm>
            <a:off x="7477480" y="3180765"/>
            <a:ext cx="1185187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Construction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40AFA40-CB6E-2328-D17B-620699D5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33029" y="2587977"/>
            <a:ext cx="594360" cy="594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6054C7-A04F-2C40-BBF3-F672FFBCF4BE}"/>
              </a:ext>
            </a:extLst>
          </p:cNvPr>
          <p:cNvSpPr txBox="1"/>
          <p:nvPr/>
        </p:nvSpPr>
        <p:spPr>
          <a:xfrm>
            <a:off x="8990088" y="3161926"/>
            <a:ext cx="680242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30" name="Freeform 590">
            <a:extLst>
              <a:ext uri="{FF2B5EF4-FFF2-40B4-BE49-F238E27FC236}">
                <a16:creationId xmlns:a16="http://schemas.microsoft.com/office/drawing/2014/main" id="{9FE500D1-D12C-61D2-D64A-07CED7D8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65538" y="2610975"/>
            <a:ext cx="534072" cy="524865"/>
          </a:xfrm>
          <a:custGeom>
            <a:avLst/>
            <a:gdLst>
              <a:gd name="T0" fmla="*/ 960 w 1152"/>
              <a:gd name="T1" fmla="*/ 340 h 1133"/>
              <a:gd name="T2" fmla="*/ 17 w 1152"/>
              <a:gd name="T3" fmla="*/ 393 h 1133"/>
              <a:gd name="T4" fmla="*/ 0 w 1152"/>
              <a:gd name="T5" fmla="*/ 732 h 1133"/>
              <a:gd name="T6" fmla="*/ 103 w 1152"/>
              <a:gd name="T7" fmla="*/ 821 h 1133"/>
              <a:gd name="T8" fmla="*/ 0 w 1152"/>
              <a:gd name="T9" fmla="*/ 1012 h 1133"/>
              <a:gd name="T10" fmla="*/ 239 w 1152"/>
              <a:gd name="T11" fmla="*/ 1030 h 1133"/>
              <a:gd name="T12" fmla="*/ 875 w 1152"/>
              <a:gd name="T13" fmla="*/ 1133 h 1133"/>
              <a:gd name="T14" fmla="*/ 893 w 1152"/>
              <a:gd name="T15" fmla="*/ 893 h 1133"/>
              <a:gd name="T16" fmla="*/ 962 w 1152"/>
              <a:gd name="T17" fmla="*/ 792 h 1133"/>
              <a:gd name="T18" fmla="*/ 995 w 1152"/>
              <a:gd name="T19" fmla="*/ 410 h 1133"/>
              <a:gd name="T20" fmla="*/ 1134 w 1152"/>
              <a:gd name="T21" fmla="*/ 201 h 1133"/>
              <a:gd name="T22" fmla="*/ 1134 w 1152"/>
              <a:gd name="T23" fmla="*/ 166 h 1133"/>
              <a:gd name="T24" fmla="*/ 35 w 1152"/>
              <a:gd name="T25" fmla="*/ 1012 h 1133"/>
              <a:gd name="T26" fmla="*/ 206 w 1152"/>
              <a:gd name="T27" fmla="*/ 1012 h 1133"/>
              <a:gd name="T28" fmla="*/ 960 w 1152"/>
              <a:gd name="T29" fmla="*/ 1012 h 1133"/>
              <a:gd name="T30" fmla="*/ 790 w 1152"/>
              <a:gd name="T31" fmla="*/ 1012 h 1133"/>
              <a:gd name="T32" fmla="*/ 960 w 1152"/>
              <a:gd name="T33" fmla="*/ 1012 h 1133"/>
              <a:gd name="T34" fmla="*/ 756 w 1152"/>
              <a:gd name="T35" fmla="*/ 994 h 1133"/>
              <a:gd name="T36" fmla="*/ 138 w 1152"/>
              <a:gd name="T37" fmla="*/ 893 h 1133"/>
              <a:gd name="T38" fmla="*/ 177 w 1152"/>
              <a:gd name="T39" fmla="*/ 830 h 1133"/>
              <a:gd name="T40" fmla="*/ 647 w 1152"/>
              <a:gd name="T41" fmla="*/ 774 h 1133"/>
              <a:gd name="T42" fmla="*/ 858 w 1152"/>
              <a:gd name="T43" fmla="*/ 893 h 1133"/>
              <a:gd name="T44" fmla="*/ 944 w 1152"/>
              <a:gd name="T45" fmla="*/ 762 h 1133"/>
              <a:gd name="T46" fmla="*/ 326 w 1152"/>
              <a:gd name="T47" fmla="*/ 746 h 1133"/>
              <a:gd name="T48" fmla="*/ 35 w 1152"/>
              <a:gd name="T49" fmla="*/ 732 h 1133"/>
              <a:gd name="T50" fmla="*/ 960 w 1152"/>
              <a:gd name="T51" fmla="*/ 428 h 1133"/>
              <a:gd name="T52" fmla="*/ 144 w 1152"/>
              <a:gd name="T53" fmla="*/ 1012 h 1133"/>
              <a:gd name="T54" fmla="*/ 96 w 1152"/>
              <a:gd name="T55" fmla="*/ 1012 h 1133"/>
              <a:gd name="T56" fmla="*/ 144 w 1152"/>
              <a:gd name="T57" fmla="*/ 1012 h 1133"/>
              <a:gd name="T58" fmla="*/ 898 w 1152"/>
              <a:gd name="T59" fmla="*/ 1012 h 1133"/>
              <a:gd name="T60" fmla="*/ 851 w 1152"/>
              <a:gd name="T61" fmla="*/ 1012 h 1133"/>
              <a:gd name="T62" fmla="*/ 192 w 1152"/>
              <a:gd name="T63" fmla="*/ 350 h 1133"/>
              <a:gd name="T64" fmla="*/ 759 w 1152"/>
              <a:gd name="T65" fmla="*/ 350 h 1133"/>
              <a:gd name="T66" fmla="*/ 821 w 1152"/>
              <a:gd name="T67" fmla="*/ 332 h 1133"/>
              <a:gd name="T68" fmla="*/ 776 w 1152"/>
              <a:gd name="T69" fmla="*/ 315 h 1133"/>
              <a:gd name="T70" fmla="*/ 515 w 1152"/>
              <a:gd name="T71" fmla="*/ 17 h 1133"/>
              <a:gd name="T72" fmla="*/ 480 w 1152"/>
              <a:gd name="T73" fmla="*/ 17 h 1133"/>
              <a:gd name="T74" fmla="*/ 219 w 1152"/>
              <a:gd name="T75" fmla="*/ 315 h 1133"/>
              <a:gd name="T76" fmla="*/ 174 w 1152"/>
              <a:gd name="T77" fmla="*/ 332 h 1133"/>
              <a:gd name="T78" fmla="*/ 497 w 1152"/>
              <a:gd name="T79" fmla="*/ 88 h 1133"/>
              <a:gd name="T80" fmla="*/ 254 w 1152"/>
              <a:gd name="T81" fmla="*/ 315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2" h="1133">
                <a:moveTo>
                  <a:pt x="1134" y="166"/>
                </a:moveTo>
                <a:cubicBezTo>
                  <a:pt x="1038" y="166"/>
                  <a:pt x="960" y="244"/>
                  <a:pt x="960" y="340"/>
                </a:cubicBezTo>
                <a:cubicBezTo>
                  <a:pt x="960" y="393"/>
                  <a:pt x="960" y="393"/>
                  <a:pt x="960" y="393"/>
                </a:cubicBezTo>
                <a:cubicBezTo>
                  <a:pt x="17" y="393"/>
                  <a:pt x="17" y="393"/>
                  <a:pt x="17" y="393"/>
                </a:cubicBezTo>
                <a:cubicBezTo>
                  <a:pt x="8" y="393"/>
                  <a:pt x="0" y="401"/>
                  <a:pt x="0" y="410"/>
                </a:cubicBezTo>
                <a:cubicBezTo>
                  <a:pt x="0" y="732"/>
                  <a:pt x="0" y="732"/>
                  <a:pt x="0" y="732"/>
                </a:cubicBezTo>
                <a:cubicBezTo>
                  <a:pt x="0" y="757"/>
                  <a:pt x="13" y="780"/>
                  <a:pt x="33" y="792"/>
                </a:cubicBezTo>
                <a:cubicBezTo>
                  <a:pt x="55" y="805"/>
                  <a:pt x="78" y="814"/>
                  <a:pt x="103" y="821"/>
                </a:cubicBezTo>
                <a:cubicBezTo>
                  <a:pt x="103" y="893"/>
                  <a:pt x="103" y="893"/>
                  <a:pt x="103" y="893"/>
                </a:cubicBezTo>
                <a:cubicBezTo>
                  <a:pt x="45" y="902"/>
                  <a:pt x="0" y="952"/>
                  <a:pt x="0" y="1012"/>
                </a:cubicBezTo>
                <a:cubicBezTo>
                  <a:pt x="0" y="1078"/>
                  <a:pt x="54" y="1133"/>
                  <a:pt x="120" y="1133"/>
                </a:cubicBezTo>
                <a:cubicBezTo>
                  <a:pt x="180" y="1133"/>
                  <a:pt x="231" y="1088"/>
                  <a:pt x="239" y="1030"/>
                </a:cubicBezTo>
                <a:cubicBezTo>
                  <a:pt x="756" y="1030"/>
                  <a:pt x="756" y="1030"/>
                  <a:pt x="756" y="1030"/>
                </a:cubicBezTo>
                <a:cubicBezTo>
                  <a:pt x="765" y="1088"/>
                  <a:pt x="815" y="1133"/>
                  <a:pt x="875" y="1133"/>
                </a:cubicBezTo>
                <a:cubicBezTo>
                  <a:pt x="941" y="1133"/>
                  <a:pt x="995" y="1078"/>
                  <a:pt x="995" y="1012"/>
                </a:cubicBezTo>
                <a:cubicBezTo>
                  <a:pt x="995" y="952"/>
                  <a:pt x="951" y="902"/>
                  <a:pt x="893" y="893"/>
                </a:cubicBezTo>
                <a:cubicBezTo>
                  <a:pt x="893" y="820"/>
                  <a:pt x="893" y="820"/>
                  <a:pt x="893" y="820"/>
                </a:cubicBezTo>
                <a:cubicBezTo>
                  <a:pt x="917" y="814"/>
                  <a:pt x="940" y="805"/>
                  <a:pt x="962" y="792"/>
                </a:cubicBezTo>
                <a:cubicBezTo>
                  <a:pt x="983" y="780"/>
                  <a:pt x="995" y="757"/>
                  <a:pt x="995" y="732"/>
                </a:cubicBezTo>
                <a:cubicBezTo>
                  <a:pt x="995" y="410"/>
                  <a:pt x="995" y="410"/>
                  <a:pt x="995" y="410"/>
                </a:cubicBezTo>
                <a:cubicBezTo>
                  <a:pt x="995" y="340"/>
                  <a:pt x="995" y="340"/>
                  <a:pt x="995" y="340"/>
                </a:cubicBezTo>
                <a:cubicBezTo>
                  <a:pt x="995" y="264"/>
                  <a:pt x="1058" y="201"/>
                  <a:pt x="1134" y="201"/>
                </a:cubicBezTo>
                <a:cubicBezTo>
                  <a:pt x="1144" y="201"/>
                  <a:pt x="1152" y="193"/>
                  <a:pt x="1152" y="184"/>
                </a:cubicBezTo>
                <a:cubicBezTo>
                  <a:pt x="1152" y="174"/>
                  <a:pt x="1144" y="166"/>
                  <a:pt x="1134" y="166"/>
                </a:cubicBezTo>
                <a:close/>
                <a:moveTo>
                  <a:pt x="120" y="1097"/>
                </a:moveTo>
                <a:cubicBezTo>
                  <a:pt x="73" y="1097"/>
                  <a:pt x="35" y="1059"/>
                  <a:pt x="35" y="1012"/>
                </a:cubicBezTo>
                <a:cubicBezTo>
                  <a:pt x="35" y="965"/>
                  <a:pt x="73" y="926"/>
                  <a:pt x="120" y="926"/>
                </a:cubicBezTo>
                <a:cubicBezTo>
                  <a:pt x="167" y="926"/>
                  <a:pt x="206" y="965"/>
                  <a:pt x="206" y="1012"/>
                </a:cubicBezTo>
                <a:cubicBezTo>
                  <a:pt x="206" y="1059"/>
                  <a:pt x="167" y="1097"/>
                  <a:pt x="120" y="1097"/>
                </a:cubicBezTo>
                <a:close/>
                <a:moveTo>
                  <a:pt x="960" y="1012"/>
                </a:moveTo>
                <a:cubicBezTo>
                  <a:pt x="960" y="1059"/>
                  <a:pt x="922" y="1097"/>
                  <a:pt x="875" y="1097"/>
                </a:cubicBezTo>
                <a:cubicBezTo>
                  <a:pt x="828" y="1097"/>
                  <a:pt x="790" y="1059"/>
                  <a:pt x="790" y="1012"/>
                </a:cubicBezTo>
                <a:cubicBezTo>
                  <a:pt x="790" y="965"/>
                  <a:pt x="828" y="926"/>
                  <a:pt x="875" y="926"/>
                </a:cubicBezTo>
                <a:cubicBezTo>
                  <a:pt x="922" y="926"/>
                  <a:pt x="960" y="965"/>
                  <a:pt x="960" y="1012"/>
                </a:cubicBezTo>
                <a:close/>
                <a:moveTo>
                  <a:pt x="858" y="893"/>
                </a:moveTo>
                <a:cubicBezTo>
                  <a:pt x="805" y="901"/>
                  <a:pt x="764" y="942"/>
                  <a:pt x="756" y="994"/>
                </a:cubicBezTo>
                <a:cubicBezTo>
                  <a:pt x="239" y="994"/>
                  <a:pt x="239" y="994"/>
                  <a:pt x="239" y="994"/>
                </a:cubicBezTo>
                <a:cubicBezTo>
                  <a:pt x="231" y="942"/>
                  <a:pt x="190" y="901"/>
                  <a:pt x="138" y="893"/>
                </a:cubicBezTo>
                <a:cubicBezTo>
                  <a:pt x="138" y="827"/>
                  <a:pt x="138" y="827"/>
                  <a:pt x="138" y="827"/>
                </a:cubicBezTo>
                <a:cubicBezTo>
                  <a:pt x="151" y="829"/>
                  <a:pt x="164" y="830"/>
                  <a:pt x="177" y="830"/>
                </a:cubicBezTo>
                <a:cubicBezTo>
                  <a:pt x="239" y="830"/>
                  <a:pt x="301" y="811"/>
                  <a:pt x="348" y="774"/>
                </a:cubicBezTo>
                <a:cubicBezTo>
                  <a:pt x="431" y="708"/>
                  <a:pt x="565" y="708"/>
                  <a:pt x="647" y="774"/>
                </a:cubicBezTo>
                <a:cubicBezTo>
                  <a:pt x="704" y="819"/>
                  <a:pt x="783" y="837"/>
                  <a:pt x="858" y="827"/>
                </a:cubicBezTo>
                <a:lnTo>
                  <a:pt x="858" y="893"/>
                </a:lnTo>
                <a:close/>
                <a:moveTo>
                  <a:pt x="960" y="732"/>
                </a:moveTo>
                <a:cubicBezTo>
                  <a:pt x="960" y="745"/>
                  <a:pt x="954" y="756"/>
                  <a:pt x="944" y="762"/>
                </a:cubicBezTo>
                <a:cubicBezTo>
                  <a:pt x="861" y="811"/>
                  <a:pt x="742" y="804"/>
                  <a:pt x="668" y="746"/>
                </a:cubicBezTo>
                <a:cubicBezTo>
                  <a:pt x="574" y="672"/>
                  <a:pt x="421" y="672"/>
                  <a:pt x="326" y="746"/>
                </a:cubicBezTo>
                <a:cubicBezTo>
                  <a:pt x="253" y="804"/>
                  <a:pt x="134" y="811"/>
                  <a:pt x="51" y="762"/>
                </a:cubicBezTo>
                <a:cubicBezTo>
                  <a:pt x="41" y="756"/>
                  <a:pt x="35" y="745"/>
                  <a:pt x="35" y="732"/>
                </a:cubicBezTo>
                <a:cubicBezTo>
                  <a:pt x="35" y="428"/>
                  <a:pt x="35" y="428"/>
                  <a:pt x="35" y="428"/>
                </a:cubicBezTo>
                <a:cubicBezTo>
                  <a:pt x="960" y="428"/>
                  <a:pt x="960" y="428"/>
                  <a:pt x="960" y="428"/>
                </a:cubicBezTo>
                <a:lnTo>
                  <a:pt x="960" y="732"/>
                </a:lnTo>
                <a:close/>
                <a:moveTo>
                  <a:pt x="144" y="1012"/>
                </a:moveTo>
                <a:cubicBezTo>
                  <a:pt x="144" y="1025"/>
                  <a:pt x="133" y="1036"/>
                  <a:pt x="120" y="1036"/>
                </a:cubicBezTo>
                <a:cubicBezTo>
                  <a:pt x="107" y="1036"/>
                  <a:pt x="96" y="1025"/>
                  <a:pt x="96" y="1012"/>
                </a:cubicBezTo>
                <a:cubicBezTo>
                  <a:pt x="96" y="999"/>
                  <a:pt x="107" y="989"/>
                  <a:pt x="120" y="989"/>
                </a:cubicBezTo>
                <a:cubicBezTo>
                  <a:pt x="133" y="989"/>
                  <a:pt x="144" y="999"/>
                  <a:pt x="144" y="1012"/>
                </a:cubicBezTo>
                <a:close/>
                <a:moveTo>
                  <a:pt x="875" y="989"/>
                </a:moveTo>
                <a:cubicBezTo>
                  <a:pt x="888" y="989"/>
                  <a:pt x="898" y="999"/>
                  <a:pt x="898" y="1012"/>
                </a:cubicBezTo>
                <a:cubicBezTo>
                  <a:pt x="898" y="1025"/>
                  <a:pt x="888" y="1036"/>
                  <a:pt x="875" y="1036"/>
                </a:cubicBezTo>
                <a:cubicBezTo>
                  <a:pt x="862" y="1036"/>
                  <a:pt x="851" y="1025"/>
                  <a:pt x="851" y="1012"/>
                </a:cubicBezTo>
                <a:cubicBezTo>
                  <a:pt x="851" y="999"/>
                  <a:pt x="862" y="989"/>
                  <a:pt x="875" y="989"/>
                </a:cubicBezTo>
                <a:close/>
                <a:moveTo>
                  <a:pt x="192" y="350"/>
                </a:moveTo>
                <a:cubicBezTo>
                  <a:pt x="236" y="350"/>
                  <a:pt x="236" y="350"/>
                  <a:pt x="236" y="350"/>
                </a:cubicBezTo>
                <a:cubicBezTo>
                  <a:pt x="759" y="350"/>
                  <a:pt x="759" y="350"/>
                  <a:pt x="759" y="350"/>
                </a:cubicBezTo>
                <a:cubicBezTo>
                  <a:pt x="803" y="350"/>
                  <a:pt x="803" y="350"/>
                  <a:pt x="803" y="350"/>
                </a:cubicBezTo>
                <a:cubicBezTo>
                  <a:pt x="813" y="350"/>
                  <a:pt x="821" y="342"/>
                  <a:pt x="821" y="332"/>
                </a:cubicBezTo>
                <a:cubicBezTo>
                  <a:pt x="821" y="323"/>
                  <a:pt x="813" y="315"/>
                  <a:pt x="803" y="315"/>
                </a:cubicBezTo>
                <a:cubicBezTo>
                  <a:pt x="776" y="315"/>
                  <a:pt x="776" y="315"/>
                  <a:pt x="776" y="315"/>
                </a:cubicBezTo>
                <a:cubicBezTo>
                  <a:pt x="767" y="175"/>
                  <a:pt x="655" y="63"/>
                  <a:pt x="515" y="54"/>
                </a:cubicBezTo>
                <a:cubicBezTo>
                  <a:pt x="515" y="17"/>
                  <a:pt x="515" y="17"/>
                  <a:pt x="515" y="17"/>
                </a:cubicBezTo>
                <a:cubicBezTo>
                  <a:pt x="515" y="8"/>
                  <a:pt x="507" y="0"/>
                  <a:pt x="497" y="0"/>
                </a:cubicBezTo>
                <a:cubicBezTo>
                  <a:pt x="488" y="0"/>
                  <a:pt x="480" y="8"/>
                  <a:pt x="480" y="17"/>
                </a:cubicBezTo>
                <a:cubicBezTo>
                  <a:pt x="480" y="54"/>
                  <a:pt x="480" y="54"/>
                  <a:pt x="480" y="54"/>
                </a:cubicBezTo>
                <a:cubicBezTo>
                  <a:pt x="340" y="63"/>
                  <a:pt x="228" y="175"/>
                  <a:pt x="219" y="315"/>
                </a:cubicBezTo>
                <a:cubicBezTo>
                  <a:pt x="192" y="315"/>
                  <a:pt x="192" y="315"/>
                  <a:pt x="192" y="315"/>
                </a:cubicBezTo>
                <a:cubicBezTo>
                  <a:pt x="182" y="315"/>
                  <a:pt x="174" y="323"/>
                  <a:pt x="174" y="332"/>
                </a:cubicBezTo>
                <a:cubicBezTo>
                  <a:pt x="174" y="342"/>
                  <a:pt x="182" y="350"/>
                  <a:pt x="192" y="350"/>
                </a:cubicBezTo>
                <a:close/>
                <a:moveTo>
                  <a:pt x="497" y="88"/>
                </a:moveTo>
                <a:cubicBezTo>
                  <a:pt x="626" y="88"/>
                  <a:pt x="732" y="188"/>
                  <a:pt x="741" y="315"/>
                </a:cubicBezTo>
                <a:cubicBezTo>
                  <a:pt x="254" y="315"/>
                  <a:pt x="254" y="315"/>
                  <a:pt x="254" y="315"/>
                </a:cubicBezTo>
                <a:cubicBezTo>
                  <a:pt x="263" y="188"/>
                  <a:pt x="369" y="88"/>
                  <a:pt x="497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3D4C4-35B9-4AFA-9977-56559CD2C5D6}"/>
              </a:ext>
            </a:extLst>
          </p:cNvPr>
          <p:cNvSpPr txBox="1"/>
          <p:nvPr/>
        </p:nvSpPr>
        <p:spPr>
          <a:xfrm>
            <a:off x="10039368" y="3177628"/>
            <a:ext cx="986415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Hospitality</a:t>
            </a:r>
          </a:p>
        </p:txBody>
      </p:sp>
      <p:sp>
        <p:nvSpPr>
          <p:cNvPr id="31" name="Freeform 312">
            <a:extLst>
              <a:ext uri="{FF2B5EF4-FFF2-40B4-BE49-F238E27FC236}">
                <a16:creationId xmlns:a16="http://schemas.microsoft.com/office/drawing/2014/main" id="{E6BDAD65-717E-01C4-779B-0707F46B4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 rot="16200000">
            <a:off x="1152385" y="4003500"/>
            <a:ext cx="389512" cy="526326"/>
          </a:xfrm>
          <a:custGeom>
            <a:avLst/>
            <a:gdLst>
              <a:gd name="T0" fmla="*/ 1280 w 1709"/>
              <a:gd name="T1" fmla="*/ 192 h 2309"/>
              <a:gd name="T2" fmla="*/ 1280 w 1709"/>
              <a:gd name="T3" fmla="*/ 455 h 2309"/>
              <a:gd name="T4" fmla="*/ 1400 w 1709"/>
              <a:gd name="T5" fmla="*/ 439 h 2309"/>
              <a:gd name="T6" fmla="*/ 214 w 1709"/>
              <a:gd name="T7" fmla="*/ 669 h 2309"/>
              <a:gd name="T8" fmla="*/ 251 w 1709"/>
              <a:gd name="T9" fmla="*/ 1480 h 2309"/>
              <a:gd name="T10" fmla="*/ 278 w 1709"/>
              <a:gd name="T11" fmla="*/ 1416 h 2309"/>
              <a:gd name="T12" fmla="*/ 639 w 1709"/>
              <a:gd name="T13" fmla="*/ 585 h 2309"/>
              <a:gd name="T14" fmla="*/ 655 w 1709"/>
              <a:gd name="T15" fmla="*/ 616 h 2309"/>
              <a:gd name="T16" fmla="*/ 714 w 1709"/>
              <a:gd name="T17" fmla="*/ 790 h 2309"/>
              <a:gd name="T18" fmla="*/ 841 w 1709"/>
              <a:gd name="T19" fmla="*/ 1297 h 2309"/>
              <a:gd name="T20" fmla="*/ 879 w 1709"/>
              <a:gd name="T21" fmla="*/ 1528 h 2309"/>
              <a:gd name="T22" fmla="*/ 1642 w 1709"/>
              <a:gd name="T23" fmla="*/ 40 h 2309"/>
              <a:gd name="T24" fmla="*/ 1609 w 1709"/>
              <a:gd name="T25" fmla="*/ 19 h 2309"/>
              <a:gd name="T26" fmla="*/ 1577 w 1709"/>
              <a:gd name="T27" fmla="*/ 6 h 2309"/>
              <a:gd name="T28" fmla="*/ 1530 w 1709"/>
              <a:gd name="T29" fmla="*/ 0 h 2309"/>
              <a:gd name="T30" fmla="*/ 542 w 1709"/>
              <a:gd name="T31" fmla="*/ 5 h 2309"/>
              <a:gd name="T32" fmla="*/ 511 w 1709"/>
              <a:gd name="T33" fmla="*/ 15 h 2309"/>
              <a:gd name="T34" fmla="*/ 486 w 1709"/>
              <a:gd name="T35" fmla="*/ 29 h 2309"/>
              <a:gd name="T36" fmla="*/ 451 w 1709"/>
              <a:gd name="T37" fmla="*/ 58 h 2309"/>
              <a:gd name="T38" fmla="*/ 150 w 1709"/>
              <a:gd name="T39" fmla="*/ 407 h 2309"/>
              <a:gd name="T40" fmla="*/ 113 w 1709"/>
              <a:gd name="T41" fmla="*/ 417 h 2309"/>
              <a:gd name="T42" fmla="*/ 89 w 1709"/>
              <a:gd name="T43" fmla="*/ 429 h 2309"/>
              <a:gd name="T44" fmla="*/ 48 w 1709"/>
              <a:gd name="T45" fmla="*/ 461 h 2309"/>
              <a:gd name="T46" fmla="*/ 53 w 1709"/>
              <a:gd name="T47" fmla="*/ 2257 h 2309"/>
              <a:gd name="T48" fmla="*/ 81 w 1709"/>
              <a:gd name="T49" fmla="*/ 2280 h 2309"/>
              <a:gd name="T50" fmla="*/ 107 w 1709"/>
              <a:gd name="T51" fmla="*/ 2294 h 2309"/>
              <a:gd name="T52" fmla="*/ 138 w 1709"/>
              <a:gd name="T53" fmla="*/ 2304 h 2309"/>
              <a:gd name="T54" fmla="*/ 1125 w 1709"/>
              <a:gd name="T55" fmla="*/ 2309 h 2309"/>
              <a:gd name="T56" fmla="*/ 1172 w 1709"/>
              <a:gd name="T57" fmla="*/ 2303 h 2309"/>
              <a:gd name="T58" fmla="*/ 1201 w 1709"/>
              <a:gd name="T59" fmla="*/ 2292 h 2309"/>
              <a:gd name="T60" fmla="*/ 1224 w 1709"/>
              <a:gd name="T61" fmla="*/ 2279 h 2309"/>
              <a:gd name="T62" fmla="*/ 1256 w 1709"/>
              <a:gd name="T63" fmla="*/ 2252 h 2309"/>
              <a:gd name="T64" fmla="*/ 1549 w 1709"/>
              <a:gd name="T65" fmla="*/ 1903 h 2309"/>
              <a:gd name="T66" fmla="*/ 1589 w 1709"/>
              <a:gd name="T67" fmla="*/ 1894 h 2309"/>
              <a:gd name="T68" fmla="*/ 1614 w 1709"/>
              <a:gd name="T69" fmla="*/ 1883 h 2309"/>
              <a:gd name="T70" fmla="*/ 1642 w 1709"/>
              <a:gd name="T71" fmla="*/ 1865 h 2309"/>
              <a:gd name="T72" fmla="*/ 1709 w 1709"/>
              <a:gd name="T73" fmla="*/ 1726 h 2309"/>
              <a:gd name="T74" fmla="*/ 1179 w 1709"/>
              <a:gd name="T75" fmla="*/ 2219 h 2309"/>
              <a:gd name="T76" fmla="*/ 984 w 1709"/>
              <a:gd name="T77" fmla="*/ 1905 h 2309"/>
              <a:gd name="T78" fmla="*/ 452 w 1709"/>
              <a:gd name="T79" fmla="*/ 1848 h 2309"/>
              <a:gd name="T80" fmla="*/ 485 w 1709"/>
              <a:gd name="T81" fmla="*/ 1875 h 2309"/>
              <a:gd name="T82" fmla="*/ 507 w 1709"/>
              <a:gd name="T83" fmla="*/ 1888 h 2309"/>
              <a:gd name="T84" fmla="*/ 536 w 1709"/>
              <a:gd name="T85" fmla="*/ 1898 h 2309"/>
              <a:gd name="T86" fmla="*/ 583 w 1709"/>
              <a:gd name="T87" fmla="*/ 1905 h 2309"/>
              <a:gd name="T88" fmla="*/ 117 w 1709"/>
              <a:gd name="T89" fmla="*/ 2214 h 2309"/>
              <a:gd name="T90" fmla="*/ 404 w 1709"/>
              <a:gd name="T91" fmla="*/ 1726 h 2309"/>
              <a:gd name="T92" fmla="*/ 503 w 1709"/>
              <a:gd name="T93" fmla="*/ 112 h 2309"/>
              <a:gd name="T94" fmla="*/ 1592 w 1709"/>
              <a:gd name="T95" fmla="*/ 1809 h 2309"/>
              <a:gd name="T96" fmla="*/ 529 w 1709"/>
              <a:gd name="T97" fmla="*/ 1815 h 2309"/>
              <a:gd name="T98" fmla="*/ 905 w 1709"/>
              <a:gd name="T99" fmla="*/ 449 h 2309"/>
              <a:gd name="T100" fmla="*/ 1474 w 1709"/>
              <a:gd name="T101" fmla="*/ 1414 h 2309"/>
              <a:gd name="T102" fmla="*/ 1332 w 1709"/>
              <a:gd name="T103" fmla="*/ 1481 h 2309"/>
              <a:gd name="T104" fmla="*/ 1332 w 1709"/>
              <a:gd name="T105" fmla="*/ 1556 h 2309"/>
              <a:gd name="T106" fmla="*/ 841 w 1709"/>
              <a:gd name="T107" fmla="*/ 1135 h 2309"/>
              <a:gd name="T108" fmla="*/ 880 w 1709"/>
              <a:gd name="T109" fmla="*/ 1172 h 2309"/>
              <a:gd name="T110" fmla="*/ 879 w 1709"/>
              <a:gd name="T111" fmla="*/ 548 h 2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09" h="2309">
                <a:moveTo>
                  <a:pt x="1280" y="530"/>
                </a:moveTo>
                <a:cubicBezTo>
                  <a:pt x="1384" y="530"/>
                  <a:pt x="1384" y="530"/>
                  <a:pt x="1384" y="530"/>
                </a:cubicBezTo>
                <a:cubicBezTo>
                  <a:pt x="1434" y="530"/>
                  <a:pt x="1474" y="489"/>
                  <a:pt x="1474" y="439"/>
                </a:cubicBezTo>
                <a:cubicBezTo>
                  <a:pt x="1474" y="282"/>
                  <a:pt x="1474" y="282"/>
                  <a:pt x="1474" y="282"/>
                </a:cubicBezTo>
                <a:cubicBezTo>
                  <a:pt x="1474" y="232"/>
                  <a:pt x="1434" y="192"/>
                  <a:pt x="1384" y="192"/>
                </a:cubicBezTo>
                <a:cubicBezTo>
                  <a:pt x="1280" y="192"/>
                  <a:pt x="1280" y="192"/>
                  <a:pt x="1280" y="192"/>
                </a:cubicBezTo>
                <a:cubicBezTo>
                  <a:pt x="1230" y="192"/>
                  <a:pt x="1190" y="232"/>
                  <a:pt x="1190" y="282"/>
                </a:cubicBezTo>
                <a:cubicBezTo>
                  <a:pt x="1190" y="439"/>
                  <a:pt x="1190" y="439"/>
                  <a:pt x="1190" y="439"/>
                </a:cubicBezTo>
                <a:cubicBezTo>
                  <a:pt x="1190" y="489"/>
                  <a:pt x="1230" y="530"/>
                  <a:pt x="1280" y="530"/>
                </a:cubicBezTo>
                <a:close/>
                <a:moveTo>
                  <a:pt x="1400" y="439"/>
                </a:moveTo>
                <a:cubicBezTo>
                  <a:pt x="1400" y="448"/>
                  <a:pt x="1393" y="455"/>
                  <a:pt x="1384" y="455"/>
                </a:cubicBezTo>
                <a:cubicBezTo>
                  <a:pt x="1280" y="455"/>
                  <a:pt x="1280" y="455"/>
                  <a:pt x="1280" y="455"/>
                </a:cubicBezTo>
                <a:cubicBezTo>
                  <a:pt x="1272" y="455"/>
                  <a:pt x="1265" y="448"/>
                  <a:pt x="1265" y="439"/>
                </a:cubicBezTo>
                <a:cubicBezTo>
                  <a:pt x="1265" y="282"/>
                  <a:pt x="1265" y="282"/>
                  <a:pt x="1265" y="282"/>
                </a:cubicBezTo>
                <a:cubicBezTo>
                  <a:pt x="1265" y="273"/>
                  <a:pt x="1272" y="267"/>
                  <a:pt x="1280" y="267"/>
                </a:cubicBezTo>
                <a:cubicBezTo>
                  <a:pt x="1384" y="267"/>
                  <a:pt x="1384" y="267"/>
                  <a:pt x="1384" y="267"/>
                </a:cubicBezTo>
                <a:cubicBezTo>
                  <a:pt x="1393" y="267"/>
                  <a:pt x="1400" y="273"/>
                  <a:pt x="1400" y="282"/>
                </a:cubicBezTo>
                <a:lnTo>
                  <a:pt x="1400" y="439"/>
                </a:lnTo>
                <a:close/>
                <a:moveTo>
                  <a:pt x="289" y="669"/>
                </a:moveTo>
                <a:cubicBezTo>
                  <a:pt x="289" y="1092"/>
                  <a:pt x="289" y="1092"/>
                  <a:pt x="289" y="1092"/>
                </a:cubicBezTo>
                <a:cubicBezTo>
                  <a:pt x="289" y="1112"/>
                  <a:pt x="272" y="1129"/>
                  <a:pt x="252" y="1129"/>
                </a:cubicBezTo>
                <a:cubicBezTo>
                  <a:pt x="242" y="1129"/>
                  <a:pt x="232" y="1125"/>
                  <a:pt x="225" y="1118"/>
                </a:cubicBezTo>
                <a:cubicBezTo>
                  <a:pt x="218" y="1111"/>
                  <a:pt x="214" y="1101"/>
                  <a:pt x="214" y="1092"/>
                </a:cubicBezTo>
                <a:cubicBezTo>
                  <a:pt x="214" y="669"/>
                  <a:pt x="214" y="669"/>
                  <a:pt x="214" y="669"/>
                </a:cubicBezTo>
                <a:cubicBezTo>
                  <a:pt x="214" y="648"/>
                  <a:pt x="231" y="631"/>
                  <a:pt x="252" y="631"/>
                </a:cubicBezTo>
                <a:cubicBezTo>
                  <a:pt x="272" y="631"/>
                  <a:pt x="289" y="648"/>
                  <a:pt x="289" y="669"/>
                </a:cubicBezTo>
                <a:close/>
                <a:moveTo>
                  <a:pt x="278" y="1416"/>
                </a:moveTo>
                <a:cubicBezTo>
                  <a:pt x="285" y="1422"/>
                  <a:pt x="289" y="1432"/>
                  <a:pt x="289" y="1442"/>
                </a:cubicBezTo>
                <a:cubicBezTo>
                  <a:pt x="289" y="1451"/>
                  <a:pt x="285" y="1461"/>
                  <a:pt x="278" y="1468"/>
                </a:cubicBezTo>
                <a:cubicBezTo>
                  <a:pt x="272" y="1475"/>
                  <a:pt x="262" y="1480"/>
                  <a:pt x="251" y="1480"/>
                </a:cubicBezTo>
                <a:cubicBezTo>
                  <a:pt x="241" y="1480"/>
                  <a:pt x="231" y="1475"/>
                  <a:pt x="225" y="1468"/>
                </a:cubicBezTo>
                <a:cubicBezTo>
                  <a:pt x="218" y="1461"/>
                  <a:pt x="214" y="1451"/>
                  <a:pt x="214" y="1442"/>
                </a:cubicBezTo>
                <a:cubicBezTo>
                  <a:pt x="214" y="1433"/>
                  <a:pt x="218" y="1423"/>
                  <a:pt x="225" y="1416"/>
                </a:cubicBezTo>
                <a:cubicBezTo>
                  <a:pt x="232" y="1409"/>
                  <a:pt x="241" y="1405"/>
                  <a:pt x="252" y="1405"/>
                </a:cubicBezTo>
                <a:cubicBezTo>
                  <a:pt x="252" y="1405"/>
                  <a:pt x="252" y="1405"/>
                  <a:pt x="252" y="1405"/>
                </a:cubicBezTo>
                <a:cubicBezTo>
                  <a:pt x="262" y="1405"/>
                  <a:pt x="271" y="1409"/>
                  <a:pt x="278" y="1416"/>
                </a:cubicBezTo>
                <a:close/>
                <a:moveTo>
                  <a:pt x="289" y="1267"/>
                </a:moveTo>
                <a:cubicBezTo>
                  <a:pt x="289" y="1287"/>
                  <a:pt x="272" y="1304"/>
                  <a:pt x="251" y="1304"/>
                </a:cubicBezTo>
                <a:cubicBezTo>
                  <a:pt x="231" y="1304"/>
                  <a:pt x="214" y="1287"/>
                  <a:pt x="214" y="1267"/>
                </a:cubicBezTo>
                <a:cubicBezTo>
                  <a:pt x="214" y="1246"/>
                  <a:pt x="231" y="1229"/>
                  <a:pt x="251" y="1229"/>
                </a:cubicBezTo>
                <a:cubicBezTo>
                  <a:pt x="272" y="1229"/>
                  <a:pt x="289" y="1246"/>
                  <a:pt x="289" y="1267"/>
                </a:cubicBezTo>
                <a:close/>
                <a:moveTo>
                  <a:pt x="639" y="585"/>
                </a:moveTo>
                <a:cubicBezTo>
                  <a:pt x="639" y="229"/>
                  <a:pt x="639" y="229"/>
                  <a:pt x="639" y="229"/>
                </a:cubicBezTo>
                <a:cubicBezTo>
                  <a:pt x="639" y="208"/>
                  <a:pt x="656" y="192"/>
                  <a:pt x="677" y="192"/>
                </a:cubicBezTo>
                <a:cubicBezTo>
                  <a:pt x="697" y="192"/>
                  <a:pt x="714" y="209"/>
                  <a:pt x="714" y="229"/>
                </a:cubicBezTo>
                <a:cubicBezTo>
                  <a:pt x="714" y="585"/>
                  <a:pt x="714" y="585"/>
                  <a:pt x="714" y="585"/>
                </a:cubicBezTo>
                <a:cubicBezTo>
                  <a:pt x="714" y="606"/>
                  <a:pt x="697" y="623"/>
                  <a:pt x="677" y="623"/>
                </a:cubicBezTo>
                <a:cubicBezTo>
                  <a:pt x="669" y="623"/>
                  <a:pt x="662" y="621"/>
                  <a:pt x="655" y="616"/>
                </a:cubicBezTo>
                <a:cubicBezTo>
                  <a:pt x="645" y="609"/>
                  <a:pt x="639" y="598"/>
                  <a:pt x="639" y="585"/>
                </a:cubicBezTo>
                <a:close/>
                <a:moveTo>
                  <a:pt x="639" y="1321"/>
                </a:moveTo>
                <a:cubicBezTo>
                  <a:pt x="639" y="790"/>
                  <a:pt x="639" y="790"/>
                  <a:pt x="639" y="790"/>
                </a:cubicBezTo>
                <a:cubicBezTo>
                  <a:pt x="639" y="777"/>
                  <a:pt x="645" y="766"/>
                  <a:pt x="655" y="759"/>
                </a:cubicBezTo>
                <a:cubicBezTo>
                  <a:pt x="662" y="755"/>
                  <a:pt x="669" y="752"/>
                  <a:pt x="677" y="752"/>
                </a:cubicBezTo>
                <a:cubicBezTo>
                  <a:pt x="697" y="752"/>
                  <a:pt x="714" y="769"/>
                  <a:pt x="714" y="790"/>
                </a:cubicBezTo>
                <a:cubicBezTo>
                  <a:pt x="714" y="1321"/>
                  <a:pt x="714" y="1321"/>
                  <a:pt x="714" y="1321"/>
                </a:cubicBezTo>
                <a:cubicBezTo>
                  <a:pt x="714" y="1341"/>
                  <a:pt x="697" y="1358"/>
                  <a:pt x="677" y="1358"/>
                </a:cubicBezTo>
                <a:cubicBezTo>
                  <a:pt x="669" y="1358"/>
                  <a:pt x="662" y="1356"/>
                  <a:pt x="655" y="1351"/>
                </a:cubicBezTo>
                <a:cubicBezTo>
                  <a:pt x="645" y="1344"/>
                  <a:pt x="639" y="1333"/>
                  <a:pt x="639" y="1321"/>
                </a:cubicBezTo>
                <a:close/>
                <a:moveTo>
                  <a:pt x="841" y="1490"/>
                </a:moveTo>
                <a:cubicBezTo>
                  <a:pt x="841" y="1297"/>
                  <a:pt x="841" y="1297"/>
                  <a:pt x="841" y="1297"/>
                </a:cubicBezTo>
                <a:cubicBezTo>
                  <a:pt x="841" y="1276"/>
                  <a:pt x="858" y="1259"/>
                  <a:pt x="879" y="1259"/>
                </a:cubicBezTo>
                <a:cubicBezTo>
                  <a:pt x="880" y="1259"/>
                  <a:pt x="880" y="1259"/>
                  <a:pt x="880" y="1259"/>
                </a:cubicBezTo>
                <a:cubicBezTo>
                  <a:pt x="899" y="1260"/>
                  <a:pt x="916" y="1276"/>
                  <a:pt x="916" y="1297"/>
                </a:cubicBezTo>
                <a:cubicBezTo>
                  <a:pt x="916" y="1490"/>
                  <a:pt x="916" y="1490"/>
                  <a:pt x="916" y="1490"/>
                </a:cubicBezTo>
                <a:cubicBezTo>
                  <a:pt x="916" y="1511"/>
                  <a:pt x="899" y="1528"/>
                  <a:pt x="880" y="1528"/>
                </a:cubicBezTo>
                <a:cubicBezTo>
                  <a:pt x="879" y="1528"/>
                  <a:pt x="879" y="1528"/>
                  <a:pt x="879" y="1528"/>
                </a:cubicBezTo>
                <a:cubicBezTo>
                  <a:pt x="858" y="1528"/>
                  <a:pt x="841" y="1512"/>
                  <a:pt x="841" y="1490"/>
                </a:cubicBezTo>
                <a:close/>
                <a:moveTo>
                  <a:pt x="1662" y="58"/>
                </a:moveTo>
                <a:cubicBezTo>
                  <a:pt x="1660" y="57"/>
                  <a:pt x="1660" y="57"/>
                  <a:pt x="1660" y="57"/>
                </a:cubicBezTo>
                <a:cubicBezTo>
                  <a:pt x="1659" y="55"/>
                  <a:pt x="1657" y="53"/>
                  <a:pt x="1656" y="52"/>
                </a:cubicBezTo>
                <a:cubicBezTo>
                  <a:pt x="1653" y="49"/>
                  <a:pt x="1650" y="46"/>
                  <a:pt x="1648" y="44"/>
                </a:cubicBezTo>
                <a:cubicBezTo>
                  <a:pt x="1646" y="43"/>
                  <a:pt x="1644" y="41"/>
                  <a:pt x="1642" y="40"/>
                </a:cubicBezTo>
                <a:cubicBezTo>
                  <a:pt x="1640" y="38"/>
                  <a:pt x="1637" y="36"/>
                  <a:pt x="1634" y="34"/>
                </a:cubicBezTo>
                <a:cubicBezTo>
                  <a:pt x="1632" y="32"/>
                  <a:pt x="1630" y="31"/>
                  <a:pt x="1627" y="29"/>
                </a:cubicBezTo>
                <a:cubicBezTo>
                  <a:pt x="1625" y="27"/>
                  <a:pt x="1622" y="26"/>
                  <a:pt x="1620" y="24"/>
                </a:cubicBezTo>
                <a:cubicBezTo>
                  <a:pt x="1619" y="24"/>
                  <a:pt x="1619" y="24"/>
                  <a:pt x="1619" y="24"/>
                </a:cubicBezTo>
                <a:cubicBezTo>
                  <a:pt x="1617" y="23"/>
                  <a:pt x="1615" y="21"/>
                  <a:pt x="1613" y="21"/>
                </a:cubicBezTo>
                <a:cubicBezTo>
                  <a:pt x="1612" y="20"/>
                  <a:pt x="1610" y="19"/>
                  <a:pt x="1609" y="19"/>
                </a:cubicBezTo>
                <a:cubicBezTo>
                  <a:pt x="1608" y="18"/>
                  <a:pt x="1607" y="17"/>
                  <a:pt x="1606" y="17"/>
                </a:cubicBezTo>
                <a:cubicBezTo>
                  <a:pt x="1604" y="16"/>
                  <a:pt x="1603" y="16"/>
                  <a:pt x="1602" y="15"/>
                </a:cubicBezTo>
                <a:cubicBezTo>
                  <a:pt x="1600" y="14"/>
                  <a:pt x="1598" y="13"/>
                  <a:pt x="1596" y="13"/>
                </a:cubicBezTo>
                <a:cubicBezTo>
                  <a:pt x="1595" y="12"/>
                  <a:pt x="1595" y="12"/>
                  <a:pt x="1594" y="12"/>
                </a:cubicBezTo>
                <a:cubicBezTo>
                  <a:pt x="1592" y="11"/>
                  <a:pt x="1590" y="10"/>
                  <a:pt x="1587" y="10"/>
                </a:cubicBezTo>
                <a:cubicBezTo>
                  <a:pt x="1584" y="8"/>
                  <a:pt x="1581" y="7"/>
                  <a:pt x="1577" y="6"/>
                </a:cubicBezTo>
                <a:cubicBezTo>
                  <a:pt x="1575" y="6"/>
                  <a:pt x="1573" y="5"/>
                  <a:pt x="1571" y="5"/>
                </a:cubicBezTo>
                <a:cubicBezTo>
                  <a:pt x="1569" y="4"/>
                  <a:pt x="1568" y="4"/>
                  <a:pt x="1566" y="4"/>
                </a:cubicBezTo>
                <a:cubicBezTo>
                  <a:pt x="1564" y="3"/>
                  <a:pt x="1561" y="3"/>
                  <a:pt x="1559" y="2"/>
                </a:cubicBezTo>
                <a:cubicBezTo>
                  <a:pt x="1556" y="2"/>
                  <a:pt x="1553" y="1"/>
                  <a:pt x="1549" y="1"/>
                </a:cubicBezTo>
                <a:cubicBezTo>
                  <a:pt x="1547" y="1"/>
                  <a:pt x="1545" y="1"/>
                  <a:pt x="1543" y="1"/>
                </a:cubicBezTo>
                <a:cubicBezTo>
                  <a:pt x="1538" y="0"/>
                  <a:pt x="1534" y="0"/>
                  <a:pt x="1530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79" y="0"/>
                  <a:pt x="575" y="0"/>
                  <a:pt x="570" y="1"/>
                </a:cubicBezTo>
                <a:cubicBezTo>
                  <a:pt x="568" y="1"/>
                  <a:pt x="566" y="1"/>
                  <a:pt x="564" y="1"/>
                </a:cubicBezTo>
                <a:cubicBezTo>
                  <a:pt x="560" y="1"/>
                  <a:pt x="557" y="2"/>
                  <a:pt x="554" y="2"/>
                </a:cubicBezTo>
                <a:cubicBezTo>
                  <a:pt x="552" y="3"/>
                  <a:pt x="549" y="3"/>
                  <a:pt x="547" y="4"/>
                </a:cubicBezTo>
                <a:cubicBezTo>
                  <a:pt x="545" y="4"/>
                  <a:pt x="544" y="4"/>
                  <a:pt x="542" y="5"/>
                </a:cubicBezTo>
                <a:cubicBezTo>
                  <a:pt x="540" y="5"/>
                  <a:pt x="538" y="6"/>
                  <a:pt x="536" y="6"/>
                </a:cubicBezTo>
                <a:cubicBezTo>
                  <a:pt x="532" y="7"/>
                  <a:pt x="529" y="8"/>
                  <a:pt x="526" y="10"/>
                </a:cubicBezTo>
                <a:cubicBezTo>
                  <a:pt x="523" y="10"/>
                  <a:pt x="521" y="11"/>
                  <a:pt x="518" y="12"/>
                </a:cubicBezTo>
                <a:cubicBezTo>
                  <a:pt x="518" y="12"/>
                  <a:pt x="518" y="12"/>
                  <a:pt x="517" y="13"/>
                </a:cubicBezTo>
                <a:cubicBezTo>
                  <a:pt x="517" y="13"/>
                  <a:pt x="517" y="13"/>
                  <a:pt x="517" y="13"/>
                </a:cubicBezTo>
                <a:cubicBezTo>
                  <a:pt x="515" y="13"/>
                  <a:pt x="513" y="14"/>
                  <a:pt x="511" y="15"/>
                </a:cubicBezTo>
                <a:cubicBezTo>
                  <a:pt x="510" y="16"/>
                  <a:pt x="509" y="16"/>
                  <a:pt x="507" y="17"/>
                </a:cubicBezTo>
                <a:cubicBezTo>
                  <a:pt x="506" y="17"/>
                  <a:pt x="505" y="18"/>
                  <a:pt x="504" y="19"/>
                </a:cubicBezTo>
                <a:cubicBezTo>
                  <a:pt x="503" y="19"/>
                  <a:pt x="501" y="20"/>
                  <a:pt x="500" y="20"/>
                </a:cubicBezTo>
                <a:cubicBezTo>
                  <a:pt x="498" y="21"/>
                  <a:pt x="496" y="23"/>
                  <a:pt x="494" y="24"/>
                </a:cubicBezTo>
                <a:cubicBezTo>
                  <a:pt x="493" y="24"/>
                  <a:pt x="493" y="24"/>
                  <a:pt x="493" y="24"/>
                </a:cubicBezTo>
                <a:cubicBezTo>
                  <a:pt x="491" y="26"/>
                  <a:pt x="488" y="27"/>
                  <a:pt x="486" y="29"/>
                </a:cubicBezTo>
                <a:cubicBezTo>
                  <a:pt x="483" y="31"/>
                  <a:pt x="481" y="32"/>
                  <a:pt x="479" y="34"/>
                </a:cubicBezTo>
                <a:cubicBezTo>
                  <a:pt x="476" y="36"/>
                  <a:pt x="473" y="38"/>
                  <a:pt x="471" y="40"/>
                </a:cubicBezTo>
                <a:cubicBezTo>
                  <a:pt x="469" y="41"/>
                  <a:pt x="467" y="43"/>
                  <a:pt x="465" y="44"/>
                </a:cubicBezTo>
                <a:cubicBezTo>
                  <a:pt x="463" y="46"/>
                  <a:pt x="460" y="49"/>
                  <a:pt x="457" y="52"/>
                </a:cubicBezTo>
                <a:cubicBezTo>
                  <a:pt x="456" y="53"/>
                  <a:pt x="454" y="55"/>
                  <a:pt x="452" y="57"/>
                </a:cubicBezTo>
                <a:cubicBezTo>
                  <a:pt x="451" y="58"/>
                  <a:pt x="451" y="58"/>
                  <a:pt x="451" y="58"/>
                </a:cubicBezTo>
                <a:cubicBezTo>
                  <a:pt x="421" y="91"/>
                  <a:pt x="404" y="134"/>
                  <a:pt x="404" y="179"/>
                </a:cubicBezTo>
                <a:cubicBezTo>
                  <a:pt x="404" y="404"/>
                  <a:pt x="404" y="404"/>
                  <a:pt x="404" y="404"/>
                </a:cubicBezTo>
                <a:cubicBezTo>
                  <a:pt x="179" y="404"/>
                  <a:pt x="179" y="404"/>
                  <a:pt x="179" y="404"/>
                </a:cubicBezTo>
                <a:cubicBezTo>
                  <a:pt x="175" y="404"/>
                  <a:pt x="170" y="404"/>
                  <a:pt x="166" y="405"/>
                </a:cubicBezTo>
                <a:cubicBezTo>
                  <a:pt x="164" y="405"/>
                  <a:pt x="162" y="405"/>
                  <a:pt x="160" y="405"/>
                </a:cubicBezTo>
                <a:cubicBezTo>
                  <a:pt x="156" y="406"/>
                  <a:pt x="153" y="406"/>
                  <a:pt x="150" y="407"/>
                </a:cubicBezTo>
                <a:cubicBezTo>
                  <a:pt x="148" y="407"/>
                  <a:pt x="145" y="408"/>
                  <a:pt x="142" y="408"/>
                </a:cubicBezTo>
                <a:cubicBezTo>
                  <a:pt x="141" y="408"/>
                  <a:pt x="139" y="409"/>
                  <a:pt x="138" y="409"/>
                </a:cubicBezTo>
                <a:cubicBezTo>
                  <a:pt x="136" y="410"/>
                  <a:pt x="134" y="410"/>
                  <a:pt x="132" y="411"/>
                </a:cubicBezTo>
                <a:cubicBezTo>
                  <a:pt x="128" y="412"/>
                  <a:pt x="124" y="413"/>
                  <a:pt x="121" y="414"/>
                </a:cubicBezTo>
                <a:cubicBezTo>
                  <a:pt x="119" y="415"/>
                  <a:pt x="117" y="415"/>
                  <a:pt x="114" y="416"/>
                </a:cubicBezTo>
                <a:cubicBezTo>
                  <a:pt x="114" y="417"/>
                  <a:pt x="114" y="417"/>
                  <a:pt x="113" y="417"/>
                </a:cubicBezTo>
                <a:cubicBezTo>
                  <a:pt x="111" y="418"/>
                  <a:pt x="109" y="418"/>
                  <a:pt x="107" y="419"/>
                </a:cubicBezTo>
                <a:cubicBezTo>
                  <a:pt x="106" y="420"/>
                  <a:pt x="104" y="421"/>
                  <a:pt x="103" y="421"/>
                </a:cubicBezTo>
                <a:cubicBezTo>
                  <a:pt x="102" y="422"/>
                  <a:pt x="101" y="422"/>
                  <a:pt x="100" y="423"/>
                </a:cubicBezTo>
                <a:cubicBezTo>
                  <a:pt x="98" y="423"/>
                  <a:pt x="97" y="424"/>
                  <a:pt x="96" y="425"/>
                </a:cubicBezTo>
                <a:cubicBezTo>
                  <a:pt x="94" y="426"/>
                  <a:pt x="92" y="427"/>
                  <a:pt x="90" y="428"/>
                </a:cubicBezTo>
                <a:cubicBezTo>
                  <a:pt x="89" y="429"/>
                  <a:pt x="89" y="429"/>
                  <a:pt x="89" y="429"/>
                </a:cubicBezTo>
                <a:cubicBezTo>
                  <a:pt x="86" y="430"/>
                  <a:pt x="84" y="432"/>
                  <a:pt x="81" y="433"/>
                </a:cubicBezTo>
                <a:cubicBezTo>
                  <a:pt x="79" y="435"/>
                  <a:pt x="77" y="436"/>
                  <a:pt x="75" y="438"/>
                </a:cubicBezTo>
                <a:cubicBezTo>
                  <a:pt x="72" y="440"/>
                  <a:pt x="69" y="442"/>
                  <a:pt x="67" y="444"/>
                </a:cubicBezTo>
                <a:cubicBezTo>
                  <a:pt x="65" y="446"/>
                  <a:pt x="63" y="447"/>
                  <a:pt x="61" y="449"/>
                </a:cubicBezTo>
                <a:cubicBezTo>
                  <a:pt x="59" y="451"/>
                  <a:pt x="56" y="453"/>
                  <a:pt x="53" y="456"/>
                </a:cubicBezTo>
                <a:cubicBezTo>
                  <a:pt x="51" y="458"/>
                  <a:pt x="50" y="459"/>
                  <a:pt x="48" y="461"/>
                </a:cubicBezTo>
                <a:cubicBezTo>
                  <a:pt x="47" y="463"/>
                  <a:pt x="47" y="463"/>
                  <a:pt x="47" y="463"/>
                </a:cubicBezTo>
                <a:cubicBezTo>
                  <a:pt x="17" y="496"/>
                  <a:pt x="0" y="538"/>
                  <a:pt x="0" y="583"/>
                </a:cubicBezTo>
                <a:cubicBezTo>
                  <a:pt x="0" y="2130"/>
                  <a:pt x="0" y="2130"/>
                  <a:pt x="0" y="2130"/>
                </a:cubicBezTo>
                <a:cubicBezTo>
                  <a:pt x="0" y="2175"/>
                  <a:pt x="17" y="2217"/>
                  <a:pt x="47" y="2250"/>
                </a:cubicBezTo>
                <a:cubicBezTo>
                  <a:pt x="48" y="2252"/>
                  <a:pt x="48" y="2252"/>
                  <a:pt x="48" y="2252"/>
                </a:cubicBezTo>
                <a:cubicBezTo>
                  <a:pt x="50" y="2254"/>
                  <a:pt x="51" y="2255"/>
                  <a:pt x="53" y="2257"/>
                </a:cubicBezTo>
                <a:cubicBezTo>
                  <a:pt x="55" y="2259"/>
                  <a:pt x="56" y="2260"/>
                  <a:pt x="58" y="2262"/>
                </a:cubicBezTo>
                <a:cubicBezTo>
                  <a:pt x="60" y="2263"/>
                  <a:pt x="60" y="2263"/>
                  <a:pt x="60" y="2263"/>
                </a:cubicBezTo>
                <a:cubicBezTo>
                  <a:pt x="62" y="2265"/>
                  <a:pt x="64" y="2267"/>
                  <a:pt x="67" y="2269"/>
                </a:cubicBezTo>
                <a:cubicBezTo>
                  <a:pt x="69" y="2271"/>
                  <a:pt x="71" y="2273"/>
                  <a:pt x="74" y="2275"/>
                </a:cubicBezTo>
                <a:cubicBezTo>
                  <a:pt x="76" y="2276"/>
                  <a:pt x="78" y="2278"/>
                  <a:pt x="81" y="2279"/>
                </a:cubicBezTo>
                <a:cubicBezTo>
                  <a:pt x="81" y="2280"/>
                  <a:pt x="81" y="2280"/>
                  <a:pt x="81" y="2280"/>
                </a:cubicBezTo>
                <a:cubicBezTo>
                  <a:pt x="82" y="2280"/>
                  <a:pt x="82" y="2280"/>
                  <a:pt x="83" y="2281"/>
                </a:cubicBezTo>
                <a:cubicBezTo>
                  <a:pt x="84" y="2282"/>
                  <a:pt x="86" y="2283"/>
                  <a:pt x="88" y="2284"/>
                </a:cubicBezTo>
                <a:cubicBezTo>
                  <a:pt x="90" y="2285"/>
                  <a:pt x="92" y="2286"/>
                  <a:pt x="94" y="2287"/>
                </a:cubicBezTo>
                <a:cubicBezTo>
                  <a:pt x="96" y="2288"/>
                  <a:pt x="98" y="2290"/>
                  <a:pt x="100" y="2290"/>
                </a:cubicBezTo>
                <a:cubicBezTo>
                  <a:pt x="101" y="2291"/>
                  <a:pt x="102" y="2292"/>
                  <a:pt x="103" y="2292"/>
                </a:cubicBezTo>
                <a:cubicBezTo>
                  <a:pt x="104" y="2293"/>
                  <a:pt x="106" y="2293"/>
                  <a:pt x="107" y="2294"/>
                </a:cubicBezTo>
                <a:cubicBezTo>
                  <a:pt x="109" y="2294"/>
                  <a:pt x="110" y="2295"/>
                  <a:pt x="112" y="2296"/>
                </a:cubicBezTo>
                <a:cubicBezTo>
                  <a:pt x="117" y="2298"/>
                  <a:pt x="117" y="2298"/>
                  <a:pt x="117" y="2298"/>
                </a:cubicBezTo>
                <a:cubicBezTo>
                  <a:pt x="118" y="2298"/>
                  <a:pt x="118" y="2298"/>
                  <a:pt x="119" y="2299"/>
                </a:cubicBezTo>
                <a:cubicBezTo>
                  <a:pt x="121" y="2299"/>
                  <a:pt x="123" y="2300"/>
                  <a:pt x="125" y="2300"/>
                </a:cubicBezTo>
                <a:cubicBezTo>
                  <a:pt x="127" y="2301"/>
                  <a:pt x="130" y="2302"/>
                  <a:pt x="132" y="2303"/>
                </a:cubicBezTo>
                <a:cubicBezTo>
                  <a:pt x="134" y="2303"/>
                  <a:pt x="136" y="2304"/>
                  <a:pt x="138" y="2304"/>
                </a:cubicBezTo>
                <a:cubicBezTo>
                  <a:pt x="140" y="2305"/>
                  <a:pt x="141" y="2305"/>
                  <a:pt x="143" y="2305"/>
                </a:cubicBezTo>
                <a:cubicBezTo>
                  <a:pt x="146" y="2306"/>
                  <a:pt x="148" y="2306"/>
                  <a:pt x="151" y="2307"/>
                </a:cubicBezTo>
                <a:cubicBezTo>
                  <a:pt x="154" y="2307"/>
                  <a:pt x="157" y="2307"/>
                  <a:pt x="160" y="2308"/>
                </a:cubicBezTo>
                <a:cubicBezTo>
                  <a:pt x="162" y="2308"/>
                  <a:pt x="164" y="2308"/>
                  <a:pt x="166" y="2308"/>
                </a:cubicBezTo>
                <a:cubicBezTo>
                  <a:pt x="170" y="2309"/>
                  <a:pt x="175" y="2309"/>
                  <a:pt x="179" y="2309"/>
                </a:cubicBezTo>
                <a:cubicBezTo>
                  <a:pt x="1125" y="2309"/>
                  <a:pt x="1125" y="2309"/>
                  <a:pt x="1125" y="2309"/>
                </a:cubicBezTo>
                <a:cubicBezTo>
                  <a:pt x="1130" y="2309"/>
                  <a:pt x="1134" y="2309"/>
                  <a:pt x="1138" y="2308"/>
                </a:cubicBezTo>
                <a:cubicBezTo>
                  <a:pt x="1141" y="2308"/>
                  <a:pt x="1143" y="2308"/>
                  <a:pt x="1145" y="2308"/>
                </a:cubicBezTo>
                <a:cubicBezTo>
                  <a:pt x="1148" y="2307"/>
                  <a:pt x="1150" y="2307"/>
                  <a:pt x="1153" y="2307"/>
                </a:cubicBezTo>
                <a:cubicBezTo>
                  <a:pt x="1156" y="2306"/>
                  <a:pt x="1159" y="2306"/>
                  <a:pt x="1161" y="2305"/>
                </a:cubicBezTo>
                <a:cubicBezTo>
                  <a:pt x="1163" y="2305"/>
                  <a:pt x="1165" y="2305"/>
                  <a:pt x="1166" y="2304"/>
                </a:cubicBezTo>
                <a:cubicBezTo>
                  <a:pt x="1168" y="2304"/>
                  <a:pt x="1170" y="2303"/>
                  <a:pt x="1172" y="2303"/>
                </a:cubicBezTo>
                <a:cubicBezTo>
                  <a:pt x="1175" y="2302"/>
                  <a:pt x="1177" y="2301"/>
                  <a:pt x="1180" y="2300"/>
                </a:cubicBezTo>
                <a:cubicBezTo>
                  <a:pt x="1182" y="2300"/>
                  <a:pt x="1183" y="2299"/>
                  <a:pt x="1185" y="2299"/>
                </a:cubicBezTo>
                <a:cubicBezTo>
                  <a:pt x="1186" y="2298"/>
                  <a:pt x="1187" y="2298"/>
                  <a:pt x="1188" y="2298"/>
                </a:cubicBezTo>
                <a:cubicBezTo>
                  <a:pt x="1193" y="2296"/>
                  <a:pt x="1193" y="2296"/>
                  <a:pt x="1193" y="2296"/>
                </a:cubicBezTo>
                <a:cubicBezTo>
                  <a:pt x="1194" y="2295"/>
                  <a:pt x="1196" y="2294"/>
                  <a:pt x="1197" y="2294"/>
                </a:cubicBezTo>
                <a:cubicBezTo>
                  <a:pt x="1199" y="2293"/>
                  <a:pt x="1200" y="2293"/>
                  <a:pt x="1201" y="2292"/>
                </a:cubicBezTo>
                <a:cubicBezTo>
                  <a:pt x="1202" y="2292"/>
                  <a:pt x="1203" y="2291"/>
                  <a:pt x="1204" y="2291"/>
                </a:cubicBezTo>
                <a:cubicBezTo>
                  <a:pt x="1206" y="2290"/>
                  <a:pt x="1208" y="2288"/>
                  <a:pt x="1210" y="2288"/>
                </a:cubicBezTo>
                <a:cubicBezTo>
                  <a:pt x="1212" y="2286"/>
                  <a:pt x="1214" y="2285"/>
                  <a:pt x="1216" y="2284"/>
                </a:cubicBezTo>
                <a:cubicBezTo>
                  <a:pt x="1218" y="2283"/>
                  <a:pt x="1220" y="2282"/>
                  <a:pt x="1222" y="2281"/>
                </a:cubicBezTo>
                <a:cubicBezTo>
                  <a:pt x="1222" y="2280"/>
                  <a:pt x="1223" y="2280"/>
                  <a:pt x="1223" y="2280"/>
                </a:cubicBezTo>
                <a:cubicBezTo>
                  <a:pt x="1224" y="2279"/>
                  <a:pt x="1224" y="2279"/>
                  <a:pt x="1224" y="2279"/>
                </a:cubicBezTo>
                <a:cubicBezTo>
                  <a:pt x="1226" y="2278"/>
                  <a:pt x="1228" y="2276"/>
                  <a:pt x="1231" y="2275"/>
                </a:cubicBezTo>
                <a:cubicBezTo>
                  <a:pt x="1233" y="2273"/>
                  <a:pt x="1235" y="2271"/>
                  <a:pt x="1238" y="2269"/>
                </a:cubicBezTo>
                <a:cubicBezTo>
                  <a:pt x="1240" y="2267"/>
                  <a:pt x="1243" y="2265"/>
                  <a:pt x="1245" y="2263"/>
                </a:cubicBezTo>
                <a:cubicBezTo>
                  <a:pt x="1246" y="2262"/>
                  <a:pt x="1246" y="2262"/>
                  <a:pt x="1246" y="2262"/>
                </a:cubicBezTo>
                <a:cubicBezTo>
                  <a:pt x="1248" y="2260"/>
                  <a:pt x="1250" y="2259"/>
                  <a:pt x="1251" y="2257"/>
                </a:cubicBezTo>
                <a:cubicBezTo>
                  <a:pt x="1253" y="2255"/>
                  <a:pt x="1255" y="2254"/>
                  <a:pt x="1256" y="2252"/>
                </a:cubicBezTo>
                <a:cubicBezTo>
                  <a:pt x="1258" y="2250"/>
                  <a:pt x="1258" y="2250"/>
                  <a:pt x="1258" y="2250"/>
                </a:cubicBezTo>
                <a:cubicBezTo>
                  <a:pt x="1288" y="2217"/>
                  <a:pt x="1304" y="2175"/>
                  <a:pt x="1304" y="2130"/>
                </a:cubicBezTo>
                <a:cubicBezTo>
                  <a:pt x="1304" y="1905"/>
                  <a:pt x="1304" y="1905"/>
                  <a:pt x="1304" y="1905"/>
                </a:cubicBezTo>
                <a:cubicBezTo>
                  <a:pt x="1530" y="1905"/>
                  <a:pt x="1530" y="1905"/>
                  <a:pt x="1530" y="1905"/>
                </a:cubicBezTo>
                <a:cubicBezTo>
                  <a:pt x="1534" y="1905"/>
                  <a:pt x="1538" y="1904"/>
                  <a:pt x="1543" y="1904"/>
                </a:cubicBezTo>
                <a:cubicBezTo>
                  <a:pt x="1545" y="1904"/>
                  <a:pt x="1547" y="1904"/>
                  <a:pt x="1549" y="1903"/>
                </a:cubicBezTo>
                <a:cubicBezTo>
                  <a:pt x="1552" y="1903"/>
                  <a:pt x="1555" y="1903"/>
                  <a:pt x="1558" y="1902"/>
                </a:cubicBezTo>
                <a:cubicBezTo>
                  <a:pt x="1560" y="1902"/>
                  <a:pt x="1563" y="1901"/>
                  <a:pt x="1566" y="1901"/>
                </a:cubicBezTo>
                <a:cubicBezTo>
                  <a:pt x="1567" y="1901"/>
                  <a:pt x="1569" y="1900"/>
                  <a:pt x="1571" y="1900"/>
                </a:cubicBezTo>
                <a:cubicBezTo>
                  <a:pt x="1573" y="1899"/>
                  <a:pt x="1575" y="1899"/>
                  <a:pt x="1576" y="1898"/>
                </a:cubicBezTo>
                <a:cubicBezTo>
                  <a:pt x="1579" y="1898"/>
                  <a:pt x="1582" y="1897"/>
                  <a:pt x="1584" y="1896"/>
                </a:cubicBezTo>
                <a:cubicBezTo>
                  <a:pt x="1586" y="1895"/>
                  <a:pt x="1588" y="1895"/>
                  <a:pt x="1589" y="1894"/>
                </a:cubicBezTo>
                <a:cubicBezTo>
                  <a:pt x="1590" y="1894"/>
                  <a:pt x="1591" y="1894"/>
                  <a:pt x="1592" y="1893"/>
                </a:cubicBezTo>
                <a:cubicBezTo>
                  <a:pt x="1597" y="1891"/>
                  <a:pt x="1597" y="1891"/>
                  <a:pt x="1597" y="1891"/>
                </a:cubicBezTo>
                <a:cubicBezTo>
                  <a:pt x="1599" y="1891"/>
                  <a:pt x="1600" y="1890"/>
                  <a:pt x="1601" y="1889"/>
                </a:cubicBezTo>
                <a:cubicBezTo>
                  <a:pt x="1603" y="1889"/>
                  <a:pt x="1604" y="1888"/>
                  <a:pt x="1606" y="1888"/>
                </a:cubicBezTo>
                <a:cubicBezTo>
                  <a:pt x="1607" y="1887"/>
                  <a:pt x="1608" y="1887"/>
                  <a:pt x="1608" y="1886"/>
                </a:cubicBezTo>
                <a:cubicBezTo>
                  <a:pt x="1611" y="1885"/>
                  <a:pt x="1613" y="1884"/>
                  <a:pt x="1614" y="1883"/>
                </a:cubicBezTo>
                <a:cubicBezTo>
                  <a:pt x="1617" y="1882"/>
                  <a:pt x="1619" y="1881"/>
                  <a:pt x="1620" y="1880"/>
                </a:cubicBezTo>
                <a:cubicBezTo>
                  <a:pt x="1622" y="1879"/>
                  <a:pt x="1624" y="1878"/>
                  <a:pt x="1626" y="1876"/>
                </a:cubicBezTo>
                <a:cubicBezTo>
                  <a:pt x="1627" y="1876"/>
                  <a:pt x="1627" y="1876"/>
                  <a:pt x="1628" y="1875"/>
                </a:cubicBezTo>
                <a:cubicBezTo>
                  <a:pt x="1628" y="1875"/>
                  <a:pt x="1628" y="1875"/>
                  <a:pt x="1628" y="1875"/>
                </a:cubicBezTo>
                <a:cubicBezTo>
                  <a:pt x="1630" y="1874"/>
                  <a:pt x="1633" y="1872"/>
                  <a:pt x="1635" y="1870"/>
                </a:cubicBezTo>
                <a:cubicBezTo>
                  <a:pt x="1637" y="1868"/>
                  <a:pt x="1640" y="1867"/>
                  <a:pt x="1642" y="1865"/>
                </a:cubicBezTo>
                <a:cubicBezTo>
                  <a:pt x="1645" y="1863"/>
                  <a:pt x="1647" y="1861"/>
                  <a:pt x="1649" y="1859"/>
                </a:cubicBezTo>
                <a:cubicBezTo>
                  <a:pt x="1651" y="1857"/>
                  <a:pt x="1651" y="1857"/>
                  <a:pt x="1651" y="1857"/>
                </a:cubicBezTo>
                <a:cubicBezTo>
                  <a:pt x="1652" y="1856"/>
                  <a:pt x="1654" y="1854"/>
                  <a:pt x="1656" y="1853"/>
                </a:cubicBezTo>
                <a:cubicBezTo>
                  <a:pt x="1657" y="1851"/>
                  <a:pt x="1659" y="1849"/>
                  <a:pt x="1660" y="1848"/>
                </a:cubicBezTo>
                <a:cubicBezTo>
                  <a:pt x="1662" y="1846"/>
                  <a:pt x="1662" y="1846"/>
                  <a:pt x="1662" y="1846"/>
                </a:cubicBezTo>
                <a:cubicBezTo>
                  <a:pt x="1692" y="1813"/>
                  <a:pt x="1709" y="1770"/>
                  <a:pt x="1709" y="1726"/>
                </a:cubicBezTo>
                <a:cubicBezTo>
                  <a:pt x="1709" y="179"/>
                  <a:pt x="1709" y="179"/>
                  <a:pt x="1709" y="179"/>
                </a:cubicBezTo>
                <a:cubicBezTo>
                  <a:pt x="1709" y="134"/>
                  <a:pt x="1692" y="91"/>
                  <a:pt x="1662" y="58"/>
                </a:cubicBezTo>
                <a:close/>
                <a:moveTo>
                  <a:pt x="1229" y="1905"/>
                </a:moveTo>
                <a:cubicBezTo>
                  <a:pt x="1229" y="2130"/>
                  <a:pt x="1229" y="2130"/>
                  <a:pt x="1229" y="2130"/>
                </a:cubicBezTo>
                <a:cubicBezTo>
                  <a:pt x="1229" y="2163"/>
                  <a:pt x="1214" y="2194"/>
                  <a:pt x="1188" y="2214"/>
                </a:cubicBezTo>
                <a:cubicBezTo>
                  <a:pt x="1185" y="2216"/>
                  <a:pt x="1182" y="2218"/>
                  <a:pt x="1179" y="2219"/>
                </a:cubicBezTo>
                <a:cubicBezTo>
                  <a:pt x="1178" y="2220"/>
                  <a:pt x="1176" y="2221"/>
                  <a:pt x="1175" y="2222"/>
                </a:cubicBezTo>
                <a:cubicBezTo>
                  <a:pt x="1160" y="2230"/>
                  <a:pt x="1143" y="2234"/>
                  <a:pt x="1125" y="2234"/>
                </a:cubicBezTo>
                <a:cubicBezTo>
                  <a:pt x="1059" y="2234"/>
                  <a:pt x="1059" y="2234"/>
                  <a:pt x="1059" y="2234"/>
                </a:cubicBezTo>
                <a:cubicBezTo>
                  <a:pt x="1059" y="1905"/>
                  <a:pt x="1059" y="1905"/>
                  <a:pt x="1059" y="1905"/>
                </a:cubicBezTo>
                <a:lnTo>
                  <a:pt x="1229" y="1905"/>
                </a:lnTo>
                <a:close/>
                <a:moveTo>
                  <a:pt x="984" y="1905"/>
                </a:moveTo>
                <a:cubicBezTo>
                  <a:pt x="984" y="2234"/>
                  <a:pt x="984" y="2234"/>
                  <a:pt x="984" y="2234"/>
                </a:cubicBezTo>
                <a:cubicBezTo>
                  <a:pt x="792" y="2234"/>
                  <a:pt x="792" y="2234"/>
                  <a:pt x="792" y="2234"/>
                </a:cubicBezTo>
                <a:cubicBezTo>
                  <a:pt x="792" y="1905"/>
                  <a:pt x="792" y="1905"/>
                  <a:pt x="792" y="1905"/>
                </a:cubicBezTo>
                <a:lnTo>
                  <a:pt x="984" y="1905"/>
                </a:lnTo>
                <a:close/>
                <a:moveTo>
                  <a:pt x="451" y="1846"/>
                </a:moveTo>
                <a:cubicBezTo>
                  <a:pt x="452" y="1848"/>
                  <a:pt x="452" y="1848"/>
                  <a:pt x="452" y="1848"/>
                </a:cubicBezTo>
                <a:cubicBezTo>
                  <a:pt x="454" y="1849"/>
                  <a:pt x="456" y="1851"/>
                  <a:pt x="457" y="1853"/>
                </a:cubicBezTo>
                <a:cubicBezTo>
                  <a:pt x="459" y="1854"/>
                  <a:pt x="461" y="1856"/>
                  <a:pt x="462" y="1857"/>
                </a:cubicBezTo>
                <a:cubicBezTo>
                  <a:pt x="464" y="1859"/>
                  <a:pt x="464" y="1859"/>
                  <a:pt x="464" y="1859"/>
                </a:cubicBezTo>
                <a:cubicBezTo>
                  <a:pt x="466" y="1861"/>
                  <a:pt x="468" y="1863"/>
                  <a:pt x="471" y="1865"/>
                </a:cubicBezTo>
                <a:cubicBezTo>
                  <a:pt x="473" y="1867"/>
                  <a:pt x="476" y="1868"/>
                  <a:pt x="478" y="1870"/>
                </a:cubicBezTo>
                <a:cubicBezTo>
                  <a:pt x="480" y="1872"/>
                  <a:pt x="483" y="1874"/>
                  <a:pt x="485" y="1875"/>
                </a:cubicBezTo>
                <a:cubicBezTo>
                  <a:pt x="485" y="1875"/>
                  <a:pt x="485" y="1875"/>
                  <a:pt x="485" y="1875"/>
                </a:cubicBezTo>
                <a:cubicBezTo>
                  <a:pt x="486" y="1876"/>
                  <a:pt x="486" y="1876"/>
                  <a:pt x="487" y="1876"/>
                </a:cubicBezTo>
                <a:cubicBezTo>
                  <a:pt x="489" y="1877"/>
                  <a:pt x="491" y="1879"/>
                  <a:pt x="492" y="1880"/>
                </a:cubicBezTo>
                <a:cubicBezTo>
                  <a:pt x="494" y="1881"/>
                  <a:pt x="496" y="1882"/>
                  <a:pt x="499" y="1883"/>
                </a:cubicBezTo>
                <a:cubicBezTo>
                  <a:pt x="500" y="1884"/>
                  <a:pt x="502" y="1885"/>
                  <a:pt x="504" y="1886"/>
                </a:cubicBezTo>
                <a:cubicBezTo>
                  <a:pt x="505" y="1887"/>
                  <a:pt x="506" y="1887"/>
                  <a:pt x="507" y="1888"/>
                </a:cubicBezTo>
                <a:cubicBezTo>
                  <a:pt x="509" y="1888"/>
                  <a:pt x="510" y="1889"/>
                  <a:pt x="511" y="1889"/>
                </a:cubicBezTo>
                <a:cubicBezTo>
                  <a:pt x="513" y="1890"/>
                  <a:pt x="514" y="1891"/>
                  <a:pt x="516" y="1891"/>
                </a:cubicBezTo>
                <a:cubicBezTo>
                  <a:pt x="521" y="1893"/>
                  <a:pt x="521" y="1893"/>
                  <a:pt x="521" y="1893"/>
                </a:cubicBezTo>
                <a:cubicBezTo>
                  <a:pt x="522" y="1894"/>
                  <a:pt x="523" y="1894"/>
                  <a:pt x="523" y="1894"/>
                </a:cubicBezTo>
                <a:cubicBezTo>
                  <a:pt x="525" y="1895"/>
                  <a:pt x="527" y="1895"/>
                  <a:pt x="529" y="1896"/>
                </a:cubicBezTo>
                <a:cubicBezTo>
                  <a:pt x="531" y="1897"/>
                  <a:pt x="534" y="1898"/>
                  <a:pt x="536" y="1898"/>
                </a:cubicBezTo>
                <a:cubicBezTo>
                  <a:pt x="538" y="1899"/>
                  <a:pt x="540" y="1899"/>
                  <a:pt x="542" y="1900"/>
                </a:cubicBezTo>
                <a:cubicBezTo>
                  <a:pt x="544" y="1900"/>
                  <a:pt x="546" y="1901"/>
                  <a:pt x="547" y="1901"/>
                </a:cubicBezTo>
                <a:cubicBezTo>
                  <a:pt x="550" y="1901"/>
                  <a:pt x="553" y="1902"/>
                  <a:pt x="555" y="1902"/>
                </a:cubicBezTo>
                <a:cubicBezTo>
                  <a:pt x="558" y="1903"/>
                  <a:pt x="561" y="1903"/>
                  <a:pt x="564" y="1903"/>
                </a:cubicBezTo>
                <a:cubicBezTo>
                  <a:pt x="566" y="1904"/>
                  <a:pt x="568" y="1904"/>
                  <a:pt x="570" y="1904"/>
                </a:cubicBezTo>
                <a:cubicBezTo>
                  <a:pt x="575" y="1904"/>
                  <a:pt x="579" y="1905"/>
                  <a:pt x="583" y="1905"/>
                </a:cubicBezTo>
                <a:cubicBezTo>
                  <a:pt x="717" y="1905"/>
                  <a:pt x="717" y="1905"/>
                  <a:pt x="717" y="1905"/>
                </a:cubicBezTo>
                <a:cubicBezTo>
                  <a:pt x="717" y="2234"/>
                  <a:pt x="717" y="2234"/>
                  <a:pt x="717" y="2234"/>
                </a:cubicBezTo>
                <a:cubicBezTo>
                  <a:pt x="179" y="2234"/>
                  <a:pt x="179" y="2234"/>
                  <a:pt x="179" y="2234"/>
                </a:cubicBezTo>
                <a:cubicBezTo>
                  <a:pt x="161" y="2234"/>
                  <a:pt x="145" y="2230"/>
                  <a:pt x="129" y="2222"/>
                </a:cubicBezTo>
                <a:cubicBezTo>
                  <a:pt x="128" y="2221"/>
                  <a:pt x="126" y="2220"/>
                  <a:pt x="125" y="2219"/>
                </a:cubicBezTo>
                <a:cubicBezTo>
                  <a:pt x="122" y="2218"/>
                  <a:pt x="119" y="2216"/>
                  <a:pt x="117" y="2214"/>
                </a:cubicBezTo>
                <a:cubicBezTo>
                  <a:pt x="91" y="2194"/>
                  <a:pt x="75" y="2163"/>
                  <a:pt x="75" y="2130"/>
                </a:cubicBezTo>
                <a:cubicBezTo>
                  <a:pt x="75" y="583"/>
                  <a:pt x="75" y="583"/>
                  <a:pt x="75" y="583"/>
                </a:cubicBezTo>
                <a:cubicBezTo>
                  <a:pt x="75" y="559"/>
                  <a:pt x="84" y="535"/>
                  <a:pt x="99" y="517"/>
                </a:cubicBezTo>
                <a:cubicBezTo>
                  <a:pt x="119" y="493"/>
                  <a:pt x="148" y="479"/>
                  <a:pt x="179" y="479"/>
                </a:cubicBezTo>
                <a:cubicBezTo>
                  <a:pt x="404" y="479"/>
                  <a:pt x="404" y="479"/>
                  <a:pt x="404" y="479"/>
                </a:cubicBezTo>
                <a:cubicBezTo>
                  <a:pt x="404" y="1726"/>
                  <a:pt x="404" y="1726"/>
                  <a:pt x="404" y="1726"/>
                </a:cubicBezTo>
                <a:cubicBezTo>
                  <a:pt x="404" y="1770"/>
                  <a:pt x="421" y="1813"/>
                  <a:pt x="451" y="1846"/>
                </a:cubicBezTo>
                <a:close/>
                <a:moveTo>
                  <a:pt x="529" y="1815"/>
                </a:moveTo>
                <a:cubicBezTo>
                  <a:pt x="526" y="1813"/>
                  <a:pt x="524" y="1811"/>
                  <a:pt x="521" y="1809"/>
                </a:cubicBezTo>
                <a:cubicBezTo>
                  <a:pt x="495" y="1789"/>
                  <a:pt x="480" y="1759"/>
                  <a:pt x="480" y="1726"/>
                </a:cubicBezTo>
                <a:cubicBezTo>
                  <a:pt x="480" y="179"/>
                  <a:pt x="480" y="179"/>
                  <a:pt x="480" y="179"/>
                </a:cubicBezTo>
                <a:cubicBezTo>
                  <a:pt x="480" y="155"/>
                  <a:pt x="488" y="131"/>
                  <a:pt x="503" y="112"/>
                </a:cubicBezTo>
                <a:cubicBezTo>
                  <a:pt x="523" y="88"/>
                  <a:pt x="552" y="75"/>
                  <a:pt x="583" y="75"/>
                </a:cubicBezTo>
                <a:cubicBezTo>
                  <a:pt x="1530" y="75"/>
                  <a:pt x="1530" y="75"/>
                  <a:pt x="1530" y="75"/>
                </a:cubicBezTo>
                <a:cubicBezTo>
                  <a:pt x="1561" y="75"/>
                  <a:pt x="1590" y="88"/>
                  <a:pt x="1610" y="112"/>
                </a:cubicBezTo>
                <a:cubicBezTo>
                  <a:pt x="1625" y="131"/>
                  <a:pt x="1633" y="155"/>
                  <a:pt x="1633" y="179"/>
                </a:cubicBezTo>
                <a:cubicBezTo>
                  <a:pt x="1633" y="1726"/>
                  <a:pt x="1633" y="1726"/>
                  <a:pt x="1633" y="1726"/>
                </a:cubicBezTo>
                <a:cubicBezTo>
                  <a:pt x="1633" y="1759"/>
                  <a:pt x="1618" y="1789"/>
                  <a:pt x="1592" y="1809"/>
                </a:cubicBezTo>
                <a:cubicBezTo>
                  <a:pt x="1589" y="1811"/>
                  <a:pt x="1586" y="1813"/>
                  <a:pt x="1584" y="1815"/>
                </a:cubicBezTo>
                <a:cubicBezTo>
                  <a:pt x="1582" y="1816"/>
                  <a:pt x="1581" y="1817"/>
                  <a:pt x="1579" y="1817"/>
                </a:cubicBezTo>
                <a:cubicBezTo>
                  <a:pt x="1564" y="1826"/>
                  <a:pt x="1547" y="1830"/>
                  <a:pt x="1530" y="1830"/>
                </a:cubicBezTo>
                <a:cubicBezTo>
                  <a:pt x="583" y="1830"/>
                  <a:pt x="583" y="1830"/>
                  <a:pt x="583" y="1830"/>
                </a:cubicBezTo>
                <a:cubicBezTo>
                  <a:pt x="566" y="1830"/>
                  <a:pt x="549" y="1826"/>
                  <a:pt x="534" y="1817"/>
                </a:cubicBezTo>
                <a:cubicBezTo>
                  <a:pt x="532" y="1817"/>
                  <a:pt x="531" y="1816"/>
                  <a:pt x="529" y="1815"/>
                </a:cubicBezTo>
                <a:close/>
                <a:moveTo>
                  <a:pt x="841" y="424"/>
                </a:moveTo>
                <a:cubicBezTo>
                  <a:pt x="841" y="230"/>
                  <a:pt x="841" y="230"/>
                  <a:pt x="841" y="230"/>
                </a:cubicBezTo>
                <a:cubicBezTo>
                  <a:pt x="841" y="209"/>
                  <a:pt x="858" y="193"/>
                  <a:pt x="879" y="193"/>
                </a:cubicBezTo>
                <a:cubicBezTo>
                  <a:pt x="899" y="193"/>
                  <a:pt x="916" y="209"/>
                  <a:pt x="916" y="230"/>
                </a:cubicBezTo>
                <a:cubicBezTo>
                  <a:pt x="916" y="424"/>
                  <a:pt x="916" y="424"/>
                  <a:pt x="916" y="424"/>
                </a:cubicBezTo>
                <a:cubicBezTo>
                  <a:pt x="916" y="433"/>
                  <a:pt x="912" y="442"/>
                  <a:pt x="905" y="449"/>
                </a:cubicBezTo>
                <a:cubicBezTo>
                  <a:pt x="898" y="457"/>
                  <a:pt x="889" y="461"/>
                  <a:pt x="879" y="461"/>
                </a:cubicBezTo>
                <a:cubicBezTo>
                  <a:pt x="858" y="461"/>
                  <a:pt x="841" y="444"/>
                  <a:pt x="841" y="424"/>
                </a:cubicBezTo>
                <a:close/>
                <a:moveTo>
                  <a:pt x="1332" y="1731"/>
                </a:moveTo>
                <a:cubicBezTo>
                  <a:pt x="1410" y="1731"/>
                  <a:pt x="1474" y="1667"/>
                  <a:pt x="1474" y="1589"/>
                </a:cubicBezTo>
                <a:cubicBezTo>
                  <a:pt x="1474" y="1556"/>
                  <a:pt x="1463" y="1526"/>
                  <a:pt x="1443" y="1501"/>
                </a:cubicBezTo>
                <a:cubicBezTo>
                  <a:pt x="1463" y="1476"/>
                  <a:pt x="1474" y="1446"/>
                  <a:pt x="1474" y="1414"/>
                </a:cubicBezTo>
                <a:cubicBezTo>
                  <a:pt x="1474" y="1335"/>
                  <a:pt x="1410" y="1271"/>
                  <a:pt x="1332" y="1271"/>
                </a:cubicBezTo>
                <a:cubicBezTo>
                  <a:pt x="1254" y="1271"/>
                  <a:pt x="1190" y="1335"/>
                  <a:pt x="1190" y="1414"/>
                </a:cubicBezTo>
                <a:cubicBezTo>
                  <a:pt x="1190" y="1445"/>
                  <a:pt x="1200" y="1475"/>
                  <a:pt x="1220" y="1501"/>
                </a:cubicBezTo>
                <a:cubicBezTo>
                  <a:pt x="1200" y="1527"/>
                  <a:pt x="1190" y="1557"/>
                  <a:pt x="1190" y="1589"/>
                </a:cubicBezTo>
                <a:cubicBezTo>
                  <a:pt x="1190" y="1667"/>
                  <a:pt x="1254" y="1731"/>
                  <a:pt x="1332" y="1731"/>
                </a:cubicBezTo>
                <a:close/>
                <a:moveTo>
                  <a:pt x="1332" y="1481"/>
                </a:moveTo>
                <a:cubicBezTo>
                  <a:pt x="1295" y="1481"/>
                  <a:pt x="1265" y="1451"/>
                  <a:pt x="1265" y="1414"/>
                </a:cubicBezTo>
                <a:cubicBezTo>
                  <a:pt x="1265" y="1377"/>
                  <a:pt x="1295" y="1346"/>
                  <a:pt x="1332" y="1346"/>
                </a:cubicBezTo>
                <a:cubicBezTo>
                  <a:pt x="1369" y="1346"/>
                  <a:pt x="1400" y="1377"/>
                  <a:pt x="1400" y="1414"/>
                </a:cubicBezTo>
                <a:cubicBezTo>
                  <a:pt x="1400" y="1451"/>
                  <a:pt x="1369" y="1481"/>
                  <a:pt x="1332" y="1481"/>
                </a:cubicBezTo>
                <a:close/>
                <a:moveTo>
                  <a:pt x="1280" y="1546"/>
                </a:moveTo>
                <a:cubicBezTo>
                  <a:pt x="1297" y="1553"/>
                  <a:pt x="1314" y="1556"/>
                  <a:pt x="1332" y="1556"/>
                </a:cubicBezTo>
                <a:cubicBezTo>
                  <a:pt x="1350" y="1556"/>
                  <a:pt x="1368" y="1553"/>
                  <a:pt x="1385" y="1546"/>
                </a:cubicBezTo>
                <a:cubicBezTo>
                  <a:pt x="1394" y="1558"/>
                  <a:pt x="1400" y="1573"/>
                  <a:pt x="1400" y="1589"/>
                </a:cubicBezTo>
                <a:cubicBezTo>
                  <a:pt x="1400" y="1626"/>
                  <a:pt x="1369" y="1656"/>
                  <a:pt x="1332" y="1656"/>
                </a:cubicBezTo>
                <a:cubicBezTo>
                  <a:pt x="1295" y="1656"/>
                  <a:pt x="1265" y="1626"/>
                  <a:pt x="1265" y="1589"/>
                </a:cubicBezTo>
                <a:cubicBezTo>
                  <a:pt x="1265" y="1572"/>
                  <a:pt x="1270" y="1557"/>
                  <a:pt x="1280" y="1546"/>
                </a:cubicBezTo>
                <a:close/>
                <a:moveTo>
                  <a:pt x="841" y="1135"/>
                </a:moveTo>
                <a:cubicBezTo>
                  <a:pt x="841" y="941"/>
                  <a:pt x="841" y="941"/>
                  <a:pt x="841" y="941"/>
                </a:cubicBezTo>
                <a:cubicBezTo>
                  <a:pt x="841" y="920"/>
                  <a:pt x="858" y="904"/>
                  <a:pt x="879" y="904"/>
                </a:cubicBezTo>
                <a:cubicBezTo>
                  <a:pt x="880" y="904"/>
                  <a:pt x="880" y="904"/>
                  <a:pt x="880" y="904"/>
                </a:cubicBezTo>
                <a:cubicBezTo>
                  <a:pt x="899" y="904"/>
                  <a:pt x="916" y="921"/>
                  <a:pt x="916" y="941"/>
                </a:cubicBezTo>
                <a:cubicBezTo>
                  <a:pt x="916" y="1135"/>
                  <a:pt x="916" y="1135"/>
                  <a:pt x="916" y="1135"/>
                </a:cubicBezTo>
                <a:cubicBezTo>
                  <a:pt x="916" y="1155"/>
                  <a:pt x="899" y="1172"/>
                  <a:pt x="880" y="1172"/>
                </a:cubicBezTo>
                <a:cubicBezTo>
                  <a:pt x="879" y="1172"/>
                  <a:pt x="879" y="1172"/>
                  <a:pt x="879" y="1172"/>
                </a:cubicBezTo>
                <a:cubicBezTo>
                  <a:pt x="858" y="1172"/>
                  <a:pt x="841" y="1156"/>
                  <a:pt x="841" y="1135"/>
                </a:cubicBezTo>
                <a:close/>
                <a:moveTo>
                  <a:pt x="841" y="780"/>
                </a:moveTo>
                <a:cubicBezTo>
                  <a:pt x="841" y="585"/>
                  <a:pt x="841" y="585"/>
                  <a:pt x="841" y="585"/>
                </a:cubicBezTo>
                <a:cubicBezTo>
                  <a:pt x="841" y="565"/>
                  <a:pt x="857" y="548"/>
                  <a:pt x="878" y="548"/>
                </a:cubicBezTo>
                <a:cubicBezTo>
                  <a:pt x="879" y="548"/>
                  <a:pt x="879" y="548"/>
                  <a:pt x="879" y="548"/>
                </a:cubicBezTo>
                <a:cubicBezTo>
                  <a:pt x="899" y="548"/>
                  <a:pt x="916" y="565"/>
                  <a:pt x="916" y="585"/>
                </a:cubicBezTo>
                <a:cubicBezTo>
                  <a:pt x="916" y="780"/>
                  <a:pt x="916" y="780"/>
                  <a:pt x="916" y="780"/>
                </a:cubicBezTo>
                <a:cubicBezTo>
                  <a:pt x="916" y="800"/>
                  <a:pt x="899" y="816"/>
                  <a:pt x="880" y="817"/>
                </a:cubicBezTo>
                <a:cubicBezTo>
                  <a:pt x="879" y="817"/>
                  <a:pt x="879" y="817"/>
                  <a:pt x="879" y="817"/>
                </a:cubicBezTo>
                <a:cubicBezTo>
                  <a:pt x="858" y="817"/>
                  <a:pt x="841" y="800"/>
                  <a:pt x="841" y="7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D0DC2-0E6E-0550-B88D-C25D20D55ED7}"/>
              </a:ext>
            </a:extLst>
          </p:cNvPr>
          <p:cNvSpPr txBox="1"/>
          <p:nvPr/>
        </p:nvSpPr>
        <p:spPr>
          <a:xfrm>
            <a:off x="924064" y="4630793"/>
            <a:ext cx="896648" cy="523220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412D7CA-EA09-0DCB-4D7A-B771AA66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60232" y="3956913"/>
            <a:ext cx="518424" cy="518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406DB-5ACA-818C-114A-7405B8E61DEB}"/>
              </a:ext>
            </a:extLst>
          </p:cNvPr>
          <p:cNvSpPr txBox="1"/>
          <p:nvPr/>
        </p:nvSpPr>
        <p:spPr>
          <a:xfrm>
            <a:off x="2011371" y="4650755"/>
            <a:ext cx="1106641" cy="523220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</a:p>
        </p:txBody>
      </p:sp>
      <p:pic>
        <p:nvPicPr>
          <p:cNvPr id="35" name="Graphic 37">
            <a:extLst>
              <a:ext uri="{FF2B5EF4-FFF2-40B4-BE49-F238E27FC236}">
                <a16:creationId xmlns:a16="http://schemas.microsoft.com/office/drawing/2014/main" id="{E1675A4B-3661-8EE7-7804-0EC0DC604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384853" y="3903429"/>
            <a:ext cx="718108" cy="71810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CDB9C4B-7EE9-206A-13B3-9E65F1CB5EF4}"/>
              </a:ext>
            </a:extLst>
          </p:cNvPr>
          <p:cNvSpPr txBox="1"/>
          <p:nvPr/>
        </p:nvSpPr>
        <p:spPr>
          <a:xfrm>
            <a:off x="3267389" y="4761208"/>
            <a:ext cx="936722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030FA2C-77D5-A751-5A1D-1DCAD28E4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5481" y="4006691"/>
            <a:ext cx="524864" cy="5248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D95529-62E9-522F-2CDF-7BB53F7B7C5A}"/>
              </a:ext>
            </a:extLst>
          </p:cNvPr>
          <p:cNvSpPr txBox="1"/>
          <p:nvPr/>
        </p:nvSpPr>
        <p:spPr>
          <a:xfrm>
            <a:off x="4392259" y="4650755"/>
            <a:ext cx="1303810" cy="523220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Advanced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Manufacturing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81B5E09-8955-DC1B-0ABE-5A964E938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99862" y="4015714"/>
            <a:ext cx="524864" cy="5248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5224D9-DE8A-0F2C-56FE-DDB24A63BA47}"/>
              </a:ext>
            </a:extLst>
          </p:cNvPr>
          <p:cNvSpPr txBox="1"/>
          <p:nvPr/>
        </p:nvSpPr>
        <p:spPr>
          <a:xfrm>
            <a:off x="5855922" y="4654137"/>
            <a:ext cx="1215645" cy="523220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 Chain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0798FFFA-A85C-B6F5-4A26-FCBD54A8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71540" y="4064336"/>
            <a:ext cx="524864" cy="5248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A6AC0C-3C44-5888-0097-C574D46416AE}"/>
              </a:ext>
            </a:extLst>
          </p:cNvPr>
          <p:cNvSpPr txBox="1"/>
          <p:nvPr/>
        </p:nvSpPr>
        <p:spPr>
          <a:xfrm>
            <a:off x="7156871" y="4751436"/>
            <a:ext cx="1236484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Infrastructure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reeform 644">
            <a:extLst>
              <a:ext uri="{FF2B5EF4-FFF2-40B4-BE49-F238E27FC236}">
                <a16:creationId xmlns:a16="http://schemas.microsoft.com/office/drawing/2014/main" id="{5E94ED6F-4AD5-C861-1256-874A3746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5584" y="4005511"/>
            <a:ext cx="529444" cy="529444"/>
          </a:xfrm>
          <a:custGeom>
            <a:avLst/>
            <a:gdLst>
              <a:gd name="T0" fmla="*/ 174 w 1154"/>
              <a:gd name="T1" fmla="*/ 662 h 1152"/>
              <a:gd name="T2" fmla="*/ 113 w 1154"/>
              <a:gd name="T3" fmla="*/ 737 h 1152"/>
              <a:gd name="T4" fmla="*/ 44 w 1154"/>
              <a:gd name="T5" fmla="*/ 805 h 1152"/>
              <a:gd name="T6" fmla="*/ 45 w 1154"/>
              <a:gd name="T7" fmla="*/ 971 h 1152"/>
              <a:gd name="T8" fmla="*/ 349 w 1154"/>
              <a:gd name="T9" fmla="*/ 1152 h 1152"/>
              <a:gd name="T10" fmla="*/ 393 w 1154"/>
              <a:gd name="T11" fmla="*/ 1067 h 1152"/>
              <a:gd name="T12" fmla="*/ 417 w 1154"/>
              <a:gd name="T13" fmla="*/ 1042 h 1152"/>
              <a:gd name="T14" fmla="*/ 498 w 1154"/>
              <a:gd name="T15" fmla="*/ 985 h 1152"/>
              <a:gd name="T16" fmla="*/ 1036 w 1154"/>
              <a:gd name="T17" fmla="*/ 489 h 1152"/>
              <a:gd name="T18" fmla="*/ 367 w 1154"/>
              <a:gd name="T19" fmla="*/ 854 h 1152"/>
              <a:gd name="T20" fmla="*/ 276 w 1154"/>
              <a:gd name="T21" fmla="*/ 1086 h 1152"/>
              <a:gd name="T22" fmla="*/ 313 w 1154"/>
              <a:gd name="T23" fmla="*/ 1074 h 1152"/>
              <a:gd name="T24" fmla="*/ 365 w 1154"/>
              <a:gd name="T25" fmla="*/ 1038 h 1152"/>
              <a:gd name="T26" fmla="*/ 433 w 1154"/>
              <a:gd name="T27" fmla="*/ 970 h 1152"/>
              <a:gd name="T28" fmla="*/ 468 w 1154"/>
              <a:gd name="T29" fmla="*/ 955 h 1152"/>
              <a:gd name="T30" fmla="*/ 376 w 1154"/>
              <a:gd name="T31" fmla="*/ 652 h 1152"/>
              <a:gd name="T32" fmla="*/ 203 w 1154"/>
              <a:gd name="T33" fmla="*/ 683 h 1152"/>
              <a:gd name="T34" fmla="*/ 900 w 1154"/>
              <a:gd name="T35" fmla="*/ 743 h 1152"/>
              <a:gd name="T36" fmla="*/ 314 w 1154"/>
              <a:gd name="T37" fmla="*/ 175 h 1152"/>
              <a:gd name="T38" fmla="*/ 501 w 1154"/>
              <a:gd name="T39" fmla="*/ 60 h 1152"/>
              <a:gd name="T40" fmla="*/ 600 w 1154"/>
              <a:gd name="T41" fmla="*/ 996 h 1152"/>
              <a:gd name="T42" fmla="*/ 174 w 1154"/>
              <a:gd name="T43" fmla="*/ 536 h 1152"/>
              <a:gd name="T44" fmla="*/ 183 w 1154"/>
              <a:gd name="T45" fmla="*/ 334 h 1152"/>
              <a:gd name="T46" fmla="*/ 183 w 1154"/>
              <a:gd name="T47" fmla="*/ 334 h 1152"/>
              <a:gd name="T48" fmla="*/ 1118 w 1154"/>
              <a:gd name="T49" fmla="*/ 640 h 1152"/>
              <a:gd name="T50" fmla="*/ 1050 w 1154"/>
              <a:gd name="T51" fmla="*/ 250 h 1152"/>
              <a:gd name="T52" fmla="*/ 1010 w 1154"/>
              <a:gd name="T53" fmla="*/ 852 h 1152"/>
              <a:gd name="T54" fmla="*/ 986 w 1154"/>
              <a:gd name="T55" fmla="*/ 827 h 1152"/>
              <a:gd name="T56" fmla="*/ 1136 w 1154"/>
              <a:gd name="T57" fmla="*/ 461 h 1152"/>
              <a:gd name="T58" fmla="*/ 711 w 1154"/>
              <a:gd name="T59" fmla="*/ 1 h 1152"/>
              <a:gd name="T60" fmla="*/ 897 w 1154"/>
              <a:gd name="T61" fmla="*/ 80 h 1152"/>
              <a:gd name="T62" fmla="*/ 897 w 1154"/>
              <a:gd name="T63" fmla="*/ 80 h 1152"/>
              <a:gd name="T64" fmla="*/ 799 w 1154"/>
              <a:gd name="T65" fmla="*/ 960 h 1152"/>
              <a:gd name="T66" fmla="*/ 876 w 1154"/>
              <a:gd name="T67" fmla="*/ 361 h 1152"/>
              <a:gd name="T68" fmla="*/ 731 w 1154"/>
              <a:gd name="T69" fmla="*/ 324 h 1152"/>
              <a:gd name="T70" fmla="*/ 597 w 1154"/>
              <a:gd name="T71" fmla="*/ 246 h 1152"/>
              <a:gd name="T72" fmla="*/ 464 w 1154"/>
              <a:gd name="T73" fmla="*/ 307 h 1152"/>
              <a:gd name="T74" fmla="*/ 403 w 1154"/>
              <a:gd name="T75" fmla="*/ 440 h 1152"/>
              <a:gd name="T76" fmla="*/ 481 w 1154"/>
              <a:gd name="T77" fmla="*/ 574 h 1152"/>
              <a:gd name="T78" fmla="*/ 518 w 1154"/>
              <a:gd name="T79" fmla="*/ 719 h 1152"/>
              <a:gd name="T80" fmla="*/ 656 w 1154"/>
              <a:gd name="T81" fmla="*/ 769 h 1152"/>
              <a:gd name="T82" fmla="*/ 794 w 1154"/>
              <a:gd name="T83" fmla="*/ 719 h 1152"/>
              <a:gd name="T84" fmla="*/ 831 w 1154"/>
              <a:gd name="T85" fmla="*/ 574 h 1152"/>
              <a:gd name="T86" fmla="*/ 909 w 1154"/>
              <a:gd name="T87" fmla="*/ 440 h 1152"/>
              <a:gd name="T88" fmla="*/ 795 w 1154"/>
              <a:gd name="T89" fmla="*/ 568 h 1152"/>
              <a:gd name="T90" fmla="*/ 743 w 1154"/>
              <a:gd name="T91" fmla="*/ 639 h 1152"/>
              <a:gd name="T92" fmla="*/ 630 w 1154"/>
              <a:gd name="T93" fmla="*/ 733 h 1152"/>
              <a:gd name="T94" fmla="*/ 508 w 1154"/>
              <a:gd name="T95" fmla="*/ 683 h 1152"/>
              <a:gd name="T96" fmla="*/ 509 w 1154"/>
              <a:gd name="T97" fmla="*/ 548 h 1152"/>
              <a:gd name="T98" fmla="*/ 509 w 1154"/>
              <a:gd name="T99" fmla="*/ 449 h 1152"/>
              <a:gd name="T100" fmla="*/ 508 w 1154"/>
              <a:gd name="T101" fmla="*/ 314 h 1152"/>
              <a:gd name="T102" fmla="*/ 630 w 1154"/>
              <a:gd name="T103" fmla="*/ 264 h 1152"/>
              <a:gd name="T104" fmla="*/ 743 w 1154"/>
              <a:gd name="T105" fmla="*/ 358 h 1152"/>
              <a:gd name="T106" fmla="*/ 795 w 1154"/>
              <a:gd name="T107" fmla="*/ 430 h 1152"/>
              <a:gd name="T108" fmla="*/ 588 w 1154"/>
              <a:gd name="T109" fmla="*/ 431 h 1152"/>
              <a:gd name="T110" fmla="*/ 724 w 1154"/>
              <a:gd name="T111" fmla="*/ 566 h 1152"/>
              <a:gd name="T112" fmla="*/ 656 w 1154"/>
              <a:gd name="T113" fmla="*/ 560 h 1152"/>
              <a:gd name="T114" fmla="*/ 656 w 1154"/>
              <a:gd name="T115" fmla="*/ 437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54" h="1152">
                <a:moveTo>
                  <a:pt x="910" y="215"/>
                </a:moveTo>
                <a:cubicBezTo>
                  <a:pt x="763" y="83"/>
                  <a:pt x="528" y="89"/>
                  <a:pt x="388" y="229"/>
                </a:cubicBezTo>
                <a:cubicBezTo>
                  <a:pt x="326" y="290"/>
                  <a:pt x="287" y="371"/>
                  <a:pt x="278" y="458"/>
                </a:cubicBezTo>
                <a:cubicBezTo>
                  <a:pt x="270" y="531"/>
                  <a:pt x="235" y="602"/>
                  <a:pt x="178" y="659"/>
                </a:cubicBezTo>
                <a:cubicBezTo>
                  <a:pt x="174" y="662"/>
                  <a:pt x="174" y="662"/>
                  <a:pt x="174" y="662"/>
                </a:cubicBezTo>
                <a:cubicBezTo>
                  <a:pt x="168" y="655"/>
                  <a:pt x="168" y="655"/>
                  <a:pt x="168" y="655"/>
                </a:cubicBezTo>
                <a:cubicBezTo>
                  <a:pt x="161" y="648"/>
                  <a:pt x="150" y="648"/>
                  <a:pt x="143" y="655"/>
                </a:cubicBezTo>
                <a:cubicBezTo>
                  <a:pt x="136" y="662"/>
                  <a:pt x="136" y="673"/>
                  <a:pt x="143" y="680"/>
                </a:cubicBezTo>
                <a:cubicBezTo>
                  <a:pt x="156" y="693"/>
                  <a:pt x="156" y="693"/>
                  <a:pt x="156" y="693"/>
                </a:cubicBezTo>
                <a:cubicBezTo>
                  <a:pt x="153" y="716"/>
                  <a:pt x="135" y="734"/>
                  <a:pt x="113" y="737"/>
                </a:cubicBezTo>
                <a:cubicBezTo>
                  <a:pt x="99" y="724"/>
                  <a:pt x="99" y="724"/>
                  <a:pt x="99" y="724"/>
                </a:cubicBezTo>
                <a:cubicBezTo>
                  <a:pt x="93" y="717"/>
                  <a:pt x="81" y="717"/>
                  <a:pt x="75" y="724"/>
                </a:cubicBezTo>
                <a:cubicBezTo>
                  <a:pt x="68" y="731"/>
                  <a:pt x="68" y="741"/>
                  <a:pt x="75" y="749"/>
                </a:cubicBezTo>
                <a:cubicBezTo>
                  <a:pt x="88" y="762"/>
                  <a:pt x="88" y="762"/>
                  <a:pt x="88" y="762"/>
                </a:cubicBezTo>
                <a:cubicBezTo>
                  <a:pt x="85" y="784"/>
                  <a:pt x="67" y="803"/>
                  <a:pt x="44" y="805"/>
                </a:cubicBezTo>
                <a:cubicBezTo>
                  <a:pt x="31" y="792"/>
                  <a:pt x="31" y="792"/>
                  <a:pt x="31" y="792"/>
                </a:cubicBezTo>
                <a:cubicBezTo>
                  <a:pt x="24" y="785"/>
                  <a:pt x="13" y="785"/>
                  <a:pt x="6" y="792"/>
                </a:cubicBezTo>
                <a:cubicBezTo>
                  <a:pt x="0" y="799"/>
                  <a:pt x="0" y="810"/>
                  <a:pt x="6" y="817"/>
                </a:cubicBezTo>
                <a:cubicBezTo>
                  <a:pt x="44" y="854"/>
                  <a:pt x="44" y="854"/>
                  <a:pt x="44" y="854"/>
                </a:cubicBezTo>
                <a:cubicBezTo>
                  <a:pt x="13" y="887"/>
                  <a:pt x="13" y="939"/>
                  <a:pt x="45" y="971"/>
                </a:cubicBezTo>
                <a:cubicBezTo>
                  <a:pt x="183" y="1109"/>
                  <a:pt x="183" y="1109"/>
                  <a:pt x="183" y="1109"/>
                </a:cubicBezTo>
                <a:cubicBezTo>
                  <a:pt x="199" y="1126"/>
                  <a:pt x="221" y="1134"/>
                  <a:pt x="243" y="1134"/>
                </a:cubicBezTo>
                <a:cubicBezTo>
                  <a:pt x="263" y="1134"/>
                  <a:pt x="284" y="1126"/>
                  <a:pt x="300" y="1111"/>
                </a:cubicBezTo>
                <a:cubicBezTo>
                  <a:pt x="336" y="1147"/>
                  <a:pt x="336" y="1147"/>
                  <a:pt x="336" y="1147"/>
                </a:cubicBezTo>
                <a:cubicBezTo>
                  <a:pt x="340" y="1150"/>
                  <a:pt x="344" y="1152"/>
                  <a:pt x="349" y="1152"/>
                </a:cubicBezTo>
                <a:cubicBezTo>
                  <a:pt x="353" y="1152"/>
                  <a:pt x="358" y="1150"/>
                  <a:pt x="361" y="1147"/>
                </a:cubicBezTo>
                <a:cubicBezTo>
                  <a:pt x="368" y="1140"/>
                  <a:pt x="368" y="1129"/>
                  <a:pt x="361" y="1122"/>
                </a:cubicBezTo>
                <a:cubicBezTo>
                  <a:pt x="349" y="1110"/>
                  <a:pt x="349" y="1110"/>
                  <a:pt x="349" y="1110"/>
                </a:cubicBezTo>
                <a:cubicBezTo>
                  <a:pt x="351" y="1099"/>
                  <a:pt x="355" y="1089"/>
                  <a:pt x="364" y="1081"/>
                </a:cubicBezTo>
                <a:cubicBezTo>
                  <a:pt x="371" y="1073"/>
                  <a:pt x="382" y="1068"/>
                  <a:pt x="393" y="1067"/>
                </a:cubicBezTo>
                <a:cubicBezTo>
                  <a:pt x="405" y="1078"/>
                  <a:pt x="405" y="1078"/>
                  <a:pt x="405" y="1078"/>
                </a:cubicBezTo>
                <a:cubicBezTo>
                  <a:pt x="408" y="1082"/>
                  <a:pt x="413" y="1083"/>
                  <a:pt x="417" y="1083"/>
                </a:cubicBezTo>
                <a:cubicBezTo>
                  <a:pt x="422" y="1083"/>
                  <a:pt x="426" y="1082"/>
                  <a:pt x="429" y="1078"/>
                </a:cubicBezTo>
                <a:cubicBezTo>
                  <a:pt x="436" y="1071"/>
                  <a:pt x="436" y="1061"/>
                  <a:pt x="429" y="1054"/>
                </a:cubicBezTo>
                <a:cubicBezTo>
                  <a:pt x="417" y="1042"/>
                  <a:pt x="417" y="1042"/>
                  <a:pt x="417" y="1042"/>
                </a:cubicBezTo>
                <a:cubicBezTo>
                  <a:pt x="421" y="1019"/>
                  <a:pt x="438" y="1001"/>
                  <a:pt x="461" y="998"/>
                </a:cubicBezTo>
                <a:cubicBezTo>
                  <a:pt x="473" y="1010"/>
                  <a:pt x="473" y="1010"/>
                  <a:pt x="473" y="1010"/>
                </a:cubicBezTo>
                <a:cubicBezTo>
                  <a:pt x="477" y="1013"/>
                  <a:pt x="481" y="1015"/>
                  <a:pt x="485" y="1015"/>
                </a:cubicBezTo>
                <a:cubicBezTo>
                  <a:pt x="490" y="1015"/>
                  <a:pt x="494" y="1013"/>
                  <a:pt x="498" y="1010"/>
                </a:cubicBezTo>
                <a:cubicBezTo>
                  <a:pt x="505" y="1003"/>
                  <a:pt x="505" y="992"/>
                  <a:pt x="498" y="985"/>
                </a:cubicBezTo>
                <a:cubicBezTo>
                  <a:pt x="493" y="980"/>
                  <a:pt x="493" y="980"/>
                  <a:pt x="493" y="980"/>
                </a:cubicBezTo>
                <a:cubicBezTo>
                  <a:pt x="502" y="970"/>
                  <a:pt x="502" y="970"/>
                  <a:pt x="502" y="970"/>
                </a:cubicBezTo>
                <a:cubicBezTo>
                  <a:pt x="555" y="918"/>
                  <a:pt x="624" y="884"/>
                  <a:pt x="698" y="877"/>
                </a:cubicBezTo>
                <a:cubicBezTo>
                  <a:pt x="785" y="867"/>
                  <a:pt x="863" y="829"/>
                  <a:pt x="925" y="767"/>
                </a:cubicBezTo>
                <a:cubicBezTo>
                  <a:pt x="1000" y="693"/>
                  <a:pt x="1039" y="594"/>
                  <a:pt x="1036" y="489"/>
                </a:cubicBezTo>
                <a:cubicBezTo>
                  <a:pt x="1033" y="383"/>
                  <a:pt x="989" y="286"/>
                  <a:pt x="910" y="215"/>
                </a:cubicBezTo>
                <a:close/>
                <a:moveTo>
                  <a:pt x="300" y="788"/>
                </a:moveTo>
                <a:cubicBezTo>
                  <a:pt x="358" y="695"/>
                  <a:pt x="358" y="695"/>
                  <a:pt x="358" y="695"/>
                </a:cubicBezTo>
                <a:cubicBezTo>
                  <a:pt x="381" y="735"/>
                  <a:pt x="420" y="773"/>
                  <a:pt x="460" y="797"/>
                </a:cubicBezTo>
                <a:cubicBezTo>
                  <a:pt x="367" y="854"/>
                  <a:pt x="367" y="854"/>
                  <a:pt x="367" y="854"/>
                </a:cubicBezTo>
                <a:lnTo>
                  <a:pt x="300" y="788"/>
                </a:lnTo>
                <a:close/>
                <a:moveTo>
                  <a:pt x="208" y="1084"/>
                </a:moveTo>
                <a:cubicBezTo>
                  <a:pt x="70" y="947"/>
                  <a:pt x="70" y="947"/>
                  <a:pt x="70" y="947"/>
                </a:cubicBezTo>
                <a:cubicBezTo>
                  <a:pt x="51" y="928"/>
                  <a:pt x="51" y="898"/>
                  <a:pt x="68" y="879"/>
                </a:cubicBezTo>
                <a:cubicBezTo>
                  <a:pt x="276" y="1086"/>
                  <a:pt x="276" y="1086"/>
                  <a:pt x="276" y="1086"/>
                </a:cubicBezTo>
                <a:cubicBezTo>
                  <a:pt x="257" y="1104"/>
                  <a:pt x="227" y="1103"/>
                  <a:pt x="208" y="1084"/>
                </a:cubicBezTo>
                <a:close/>
                <a:moveTo>
                  <a:pt x="339" y="1056"/>
                </a:moveTo>
                <a:cubicBezTo>
                  <a:pt x="331" y="1064"/>
                  <a:pt x="325" y="1072"/>
                  <a:pt x="321" y="1082"/>
                </a:cubicBezTo>
                <a:cubicBezTo>
                  <a:pt x="313" y="1074"/>
                  <a:pt x="313" y="1074"/>
                  <a:pt x="313" y="1074"/>
                </a:cubicBezTo>
                <a:cubicBezTo>
                  <a:pt x="313" y="1074"/>
                  <a:pt x="313" y="1074"/>
                  <a:pt x="313" y="1074"/>
                </a:cubicBezTo>
                <a:cubicBezTo>
                  <a:pt x="81" y="842"/>
                  <a:pt x="81" y="842"/>
                  <a:pt x="81" y="842"/>
                </a:cubicBezTo>
                <a:cubicBezTo>
                  <a:pt x="81" y="842"/>
                  <a:pt x="81" y="842"/>
                  <a:pt x="81" y="842"/>
                </a:cubicBezTo>
                <a:cubicBezTo>
                  <a:pt x="73" y="834"/>
                  <a:pt x="73" y="834"/>
                  <a:pt x="73" y="834"/>
                </a:cubicBezTo>
                <a:cubicBezTo>
                  <a:pt x="92" y="825"/>
                  <a:pt x="108" y="809"/>
                  <a:pt x="116" y="790"/>
                </a:cubicBezTo>
                <a:cubicBezTo>
                  <a:pt x="365" y="1038"/>
                  <a:pt x="365" y="1038"/>
                  <a:pt x="365" y="1038"/>
                </a:cubicBezTo>
                <a:cubicBezTo>
                  <a:pt x="355" y="1042"/>
                  <a:pt x="346" y="1048"/>
                  <a:pt x="339" y="1056"/>
                </a:cubicBezTo>
                <a:close/>
                <a:moveTo>
                  <a:pt x="390" y="1013"/>
                </a:moveTo>
                <a:cubicBezTo>
                  <a:pt x="141" y="765"/>
                  <a:pt x="141" y="765"/>
                  <a:pt x="141" y="765"/>
                </a:cubicBezTo>
                <a:cubicBezTo>
                  <a:pt x="160" y="756"/>
                  <a:pt x="176" y="741"/>
                  <a:pt x="185" y="722"/>
                </a:cubicBezTo>
                <a:cubicBezTo>
                  <a:pt x="433" y="970"/>
                  <a:pt x="433" y="970"/>
                  <a:pt x="433" y="970"/>
                </a:cubicBezTo>
                <a:cubicBezTo>
                  <a:pt x="414" y="979"/>
                  <a:pt x="398" y="994"/>
                  <a:pt x="390" y="1013"/>
                </a:cubicBezTo>
                <a:close/>
                <a:moveTo>
                  <a:pt x="900" y="743"/>
                </a:moveTo>
                <a:cubicBezTo>
                  <a:pt x="844" y="799"/>
                  <a:pt x="773" y="833"/>
                  <a:pt x="694" y="842"/>
                </a:cubicBezTo>
                <a:cubicBezTo>
                  <a:pt x="613" y="851"/>
                  <a:pt x="536" y="888"/>
                  <a:pt x="477" y="946"/>
                </a:cubicBezTo>
                <a:cubicBezTo>
                  <a:pt x="468" y="955"/>
                  <a:pt x="468" y="955"/>
                  <a:pt x="468" y="955"/>
                </a:cubicBezTo>
                <a:cubicBezTo>
                  <a:pt x="392" y="880"/>
                  <a:pt x="392" y="880"/>
                  <a:pt x="392" y="880"/>
                </a:cubicBezTo>
                <a:cubicBezTo>
                  <a:pt x="505" y="810"/>
                  <a:pt x="505" y="810"/>
                  <a:pt x="505" y="810"/>
                </a:cubicBezTo>
                <a:cubicBezTo>
                  <a:pt x="510" y="807"/>
                  <a:pt x="514" y="800"/>
                  <a:pt x="513" y="793"/>
                </a:cubicBezTo>
                <a:cubicBezTo>
                  <a:pt x="513" y="787"/>
                  <a:pt x="508" y="781"/>
                  <a:pt x="502" y="779"/>
                </a:cubicBezTo>
                <a:cubicBezTo>
                  <a:pt x="453" y="760"/>
                  <a:pt x="395" y="702"/>
                  <a:pt x="376" y="652"/>
                </a:cubicBezTo>
                <a:cubicBezTo>
                  <a:pt x="373" y="647"/>
                  <a:pt x="368" y="642"/>
                  <a:pt x="361" y="641"/>
                </a:cubicBezTo>
                <a:cubicBezTo>
                  <a:pt x="355" y="641"/>
                  <a:pt x="348" y="644"/>
                  <a:pt x="345" y="650"/>
                </a:cubicBezTo>
                <a:cubicBezTo>
                  <a:pt x="275" y="762"/>
                  <a:pt x="275" y="762"/>
                  <a:pt x="275" y="762"/>
                </a:cubicBezTo>
                <a:cubicBezTo>
                  <a:pt x="199" y="687"/>
                  <a:pt x="199" y="687"/>
                  <a:pt x="199" y="687"/>
                </a:cubicBezTo>
                <a:cubicBezTo>
                  <a:pt x="203" y="683"/>
                  <a:pt x="203" y="683"/>
                  <a:pt x="203" y="683"/>
                </a:cubicBezTo>
                <a:cubicBezTo>
                  <a:pt x="265" y="621"/>
                  <a:pt x="304" y="542"/>
                  <a:pt x="313" y="461"/>
                </a:cubicBezTo>
                <a:cubicBezTo>
                  <a:pt x="321" y="382"/>
                  <a:pt x="356" y="310"/>
                  <a:pt x="412" y="254"/>
                </a:cubicBezTo>
                <a:cubicBezTo>
                  <a:pt x="540" y="127"/>
                  <a:pt x="753" y="121"/>
                  <a:pt x="886" y="241"/>
                </a:cubicBezTo>
                <a:cubicBezTo>
                  <a:pt x="958" y="305"/>
                  <a:pt x="999" y="394"/>
                  <a:pt x="1001" y="489"/>
                </a:cubicBezTo>
                <a:cubicBezTo>
                  <a:pt x="1004" y="585"/>
                  <a:pt x="968" y="675"/>
                  <a:pt x="900" y="743"/>
                </a:cubicBezTo>
                <a:close/>
                <a:moveTo>
                  <a:pt x="302" y="170"/>
                </a:moveTo>
                <a:cubicBezTo>
                  <a:pt x="295" y="163"/>
                  <a:pt x="295" y="152"/>
                  <a:pt x="302" y="145"/>
                </a:cubicBezTo>
                <a:cubicBezTo>
                  <a:pt x="309" y="138"/>
                  <a:pt x="320" y="138"/>
                  <a:pt x="326" y="145"/>
                </a:cubicBezTo>
                <a:cubicBezTo>
                  <a:pt x="333" y="152"/>
                  <a:pt x="333" y="163"/>
                  <a:pt x="326" y="170"/>
                </a:cubicBezTo>
                <a:cubicBezTo>
                  <a:pt x="323" y="174"/>
                  <a:pt x="319" y="175"/>
                  <a:pt x="314" y="175"/>
                </a:cubicBezTo>
                <a:cubicBezTo>
                  <a:pt x="309" y="175"/>
                  <a:pt x="305" y="174"/>
                  <a:pt x="302" y="170"/>
                </a:cubicBezTo>
                <a:close/>
                <a:moveTo>
                  <a:pt x="479" y="49"/>
                </a:moveTo>
                <a:cubicBezTo>
                  <a:pt x="476" y="39"/>
                  <a:pt x="481" y="30"/>
                  <a:pt x="490" y="26"/>
                </a:cubicBezTo>
                <a:cubicBezTo>
                  <a:pt x="499" y="23"/>
                  <a:pt x="509" y="28"/>
                  <a:pt x="512" y="37"/>
                </a:cubicBezTo>
                <a:cubicBezTo>
                  <a:pt x="515" y="46"/>
                  <a:pt x="511" y="56"/>
                  <a:pt x="501" y="60"/>
                </a:cubicBezTo>
                <a:cubicBezTo>
                  <a:pt x="500" y="60"/>
                  <a:pt x="498" y="60"/>
                  <a:pt x="496" y="60"/>
                </a:cubicBezTo>
                <a:cubicBezTo>
                  <a:pt x="488" y="60"/>
                  <a:pt x="482" y="56"/>
                  <a:pt x="479" y="49"/>
                </a:cubicBezTo>
                <a:close/>
                <a:moveTo>
                  <a:pt x="620" y="980"/>
                </a:moveTo>
                <a:cubicBezTo>
                  <a:pt x="618" y="989"/>
                  <a:pt x="611" y="996"/>
                  <a:pt x="602" y="996"/>
                </a:cubicBezTo>
                <a:cubicBezTo>
                  <a:pt x="601" y="996"/>
                  <a:pt x="601" y="996"/>
                  <a:pt x="600" y="996"/>
                </a:cubicBezTo>
                <a:cubicBezTo>
                  <a:pt x="591" y="995"/>
                  <a:pt x="584" y="986"/>
                  <a:pt x="585" y="977"/>
                </a:cubicBezTo>
                <a:cubicBezTo>
                  <a:pt x="586" y="967"/>
                  <a:pt x="594" y="960"/>
                  <a:pt x="604" y="961"/>
                </a:cubicBezTo>
                <a:cubicBezTo>
                  <a:pt x="614" y="962"/>
                  <a:pt x="621" y="971"/>
                  <a:pt x="620" y="980"/>
                </a:cubicBezTo>
                <a:close/>
                <a:moveTo>
                  <a:pt x="159" y="555"/>
                </a:moveTo>
                <a:cubicBezTo>
                  <a:pt x="158" y="546"/>
                  <a:pt x="165" y="537"/>
                  <a:pt x="174" y="536"/>
                </a:cubicBezTo>
                <a:cubicBezTo>
                  <a:pt x="184" y="535"/>
                  <a:pt x="192" y="541"/>
                  <a:pt x="194" y="551"/>
                </a:cubicBezTo>
                <a:cubicBezTo>
                  <a:pt x="195" y="561"/>
                  <a:pt x="188" y="569"/>
                  <a:pt x="178" y="570"/>
                </a:cubicBezTo>
                <a:cubicBezTo>
                  <a:pt x="177" y="570"/>
                  <a:pt x="177" y="570"/>
                  <a:pt x="176" y="570"/>
                </a:cubicBezTo>
                <a:cubicBezTo>
                  <a:pt x="167" y="570"/>
                  <a:pt x="160" y="564"/>
                  <a:pt x="159" y="555"/>
                </a:cubicBezTo>
                <a:close/>
                <a:moveTo>
                  <a:pt x="183" y="334"/>
                </a:moveTo>
                <a:cubicBezTo>
                  <a:pt x="186" y="325"/>
                  <a:pt x="197" y="320"/>
                  <a:pt x="206" y="323"/>
                </a:cubicBezTo>
                <a:cubicBezTo>
                  <a:pt x="215" y="326"/>
                  <a:pt x="220" y="336"/>
                  <a:pt x="216" y="345"/>
                </a:cubicBezTo>
                <a:cubicBezTo>
                  <a:pt x="214" y="352"/>
                  <a:pt x="207" y="357"/>
                  <a:pt x="200" y="357"/>
                </a:cubicBezTo>
                <a:cubicBezTo>
                  <a:pt x="198" y="357"/>
                  <a:pt x="196" y="357"/>
                  <a:pt x="194" y="356"/>
                </a:cubicBezTo>
                <a:cubicBezTo>
                  <a:pt x="185" y="353"/>
                  <a:pt x="180" y="343"/>
                  <a:pt x="183" y="334"/>
                </a:cubicBezTo>
                <a:close/>
                <a:moveTo>
                  <a:pt x="1129" y="663"/>
                </a:moveTo>
                <a:cubicBezTo>
                  <a:pt x="1126" y="670"/>
                  <a:pt x="1120" y="674"/>
                  <a:pt x="1112" y="674"/>
                </a:cubicBezTo>
                <a:cubicBezTo>
                  <a:pt x="1110" y="674"/>
                  <a:pt x="1109" y="674"/>
                  <a:pt x="1107" y="674"/>
                </a:cubicBezTo>
                <a:cubicBezTo>
                  <a:pt x="1098" y="670"/>
                  <a:pt x="1093" y="660"/>
                  <a:pt x="1096" y="651"/>
                </a:cubicBezTo>
                <a:cubicBezTo>
                  <a:pt x="1099" y="642"/>
                  <a:pt x="1109" y="637"/>
                  <a:pt x="1118" y="640"/>
                </a:cubicBezTo>
                <a:cubicBezTo>
                  <a:pt x="1127" y="643"/>
                  <a:pt x="1132" y="653"/>
                  <a:pt x="1129" y="663"/>
                </a:cubicBezTo>
                <a:close/>
                <a:moveTo>
                  <a:pt x="1079" y="231"/>
                </a:moveTo>
                <a:cubicBezTo>
                  <a:pt x="1084" y="239"/>
                  <a:pt x="1082" y="250"/>
                  <a:pt x="1074" y="255"/>
                </a:cubicBezTo>
                <a:cubicBezTo>
                  <a:pt x="1071" y="257"/>
                  <a:pt x="1068" y="258"/>
                  <a:pt x="1064" y="258"/>
                </a:cubicBezTo>
                <a:cubicBezTo>
                  <a:pt x="1059" y="258"/>
                  <a:pt x="1053" y="255"/>
                  <a:pt x="1050" y="250"/>
                </a:cubicBezTo>
                <a:cubicBezTo>
                  <a:pt x="1044" y="242"/>
                  <a:pt x="1047" y="231"/>
                  <a:pt x="1055" y="226"/>
                </a:cubicBezTo>
                <a:cubicBezTo>
                  <a:pt x="1063" y="221"/>
                  <a:pt x="1074" y="223"/>
                  <a:pt x="1079" y="231"/>
                </a:cubicBezTo>
                <a:close/>
                <a:moveTo>
                  <a:pt x="1011" y="826"/>
                </a:moveTo>
                <a:cubicBezTo>
                  <a:pt x="1018" y="834"/>
                  <a:pt x="1018" y="845"/>
                  <a:pt x="1011" y="851"/>
                </a:cubicBezTo>
                <a:cubicBezTo>
                  <a:pt x="1011" y="852"/>
                  <a:pt x="1010" y="852"/>
                  <a:pt x="1010" y="852"/>
                </a:cubicBezTo>
                <a:cubicBezTo>
                  <a:pt x="1010" y="852"/>
                  <a:pt x="1010" y="852"/>
                  <a:pt x="1010" y="852"/>
                </a:cubicBezTo>
                <a:cubicBezTo>
                  <a:pt x="1007" y="856"/>
                  <a:pt x="1002" y="858"/>
                  <a:pt x="998" y="858"/>
                </a:cubicBezTo>
                <a:cubicBezTo>
                  <a:pt x="993" y="858"/>
                  <a:pt x="988" y="856"/>
                  <a:pt x="985" y="852"/>
                </a:cubicBezTo>
                <a:cubicBezTo>
                  <a:pt x="978" y="846"/>
                  <a:pt x="978" y="835"/>
                  <a:pt x="985" y="827"/>
                </a:cubicBezTo>
                <a:cubicBezTo>
                  <a:pt x="986" y="827"/>
                  <a:pt x="986" y="827"/>
                  <a:pt x="986" y="827"/>
                </a:cubicBezTo>
                <a:cubicBezTo>
                  <a:pt x="986" y="827"/>
                  <a:pt x="986" y="827"/>
                  <a:pt x="986" y="827"/>
                </a:cubicBezTo>
                <a:cubicBezTo>
                  <a:pt x="993" y="820"/>
                  <a:pt x="1004" y="820"/>
                  <a:pt x="1011" y="826"/>
                </a:cubicBezTo>
                <a:close/>
                <a:moveTo>
                  <a:pt x="1153" y="441"/>
                </a:moveTo>
                <a:cubicBezTo>
                  <a:pt x="1154" y="451"/>
                  <a:pt x="1147" y="460"/>
                  <a:pt x="1138" y="461"/>
                </a:cubicBezTo>
                <a:cubicBezTo>
                  <a:pt x="1137" y="461"/>
                  <a:pt x="1136" y="461"/>
                  <a:pt x="1136" y="461"/>
                </a:cubicBezTo>
                <a:cubicBezTo>
                  <a:pt x="1127" y="461"/>
                  <a:pt x="1120" y="454"/>
                  <a:pt x="1118" y="445"/>
                </a:cubicBezTo>
                <a:cubicBezTo>
                  <a:pt x="1117" y="436"/>
                  <a:pt x="1124" y="427"/>
                  <a:pt x="1134" y="425"/>
                </a:cubicBezTo>
                <a:cubicBezTo>
                  <a:pt x="1143" y="425"/>
                  <a:pt x="1152" y="432"/>
                  <a:pt x="1153" y="441"/>
                </a:cubicBezTo>
                <a:close/>
                <a:moveTo>
                  <a:pt x="692" y="17"/>
                </a:moveTo>
                <a:cubicBezTo>
                  <a:pt x="693" y="7"/>
                  <a:pt x="701" y="0"/>
                  <a:pt x="711" y="1"/>
                </a:cubicBezTo>
                <a:cubicBezTo>
                  <a:pt x="721" y="2"/>
                  <a:pt x="728" y="11"/>
                  <a:pt x="727" y="20"/>
                </a:cubicBezTo>
                <a:cubicBezTo>
                  <a:pt x="726" y="30"/>
                  <a:pt x="718" y="36"/>
                  <a:pt x="709" y="36"/>
                </a:cubicBezTo>
                <a:cubicBezTo>
                  <a:pt x="709" y="36"/>
                  <a:pt x="708" y="36"/>
                  <a:pt x="707" y="36"/>
                </a:cubicBezTo>
                <a:cubicBezTo>
                  <a:pt x="697" y="35"/>
                  <a:pt x="691" y="26"/>
                  <a:pt x="692" y="17"/>
                </a:cubicBezTo>
                <a:close/>
                <a:moveTo>
                  <a:pt x="897" y="80"/>
                </a:moveTo>
                <a:cubicBezTo>
                  <a:pt x="902" y="72"/>
                  <a:pt x="913" y="69"/>
                  <a:pt x="922" y="74"/>
                </a:cubicBezTo>
                <a:cubicBezTo>
                  <a:pt x="930" y="79"/>
                  <a:pt x="932" y="90"/>
                  <a:pt x="927" y="98"/>
                </a:cubicBezTo>
                <a:cubicBezTo>
                  <a:pt x="924" y="104"/>
                  <a:pt x="918" y="106"/>
                  <a:pt x="912" y="106"/>
                </a:cubicBezTo>
                <a:cubicBezTo>
                  <a:pt x="909" y="106"/>
                  <a:pt x="906" y="106"/>
                  <a:pt x="903" y="104"/>
                </a:cubicBezTo>
                <a:cubicBezTo>
                  <a:pt x="895" y="98"/>
                  <a:pt x="892" y="88"/>
                  <a:pt x="897" y="80"/>
                </a:cubicBezTo>
                <a:close/>
                <a:moveTo>
                  <a:pt x="832" y="949"/>
                </a:moveTo>
                <a:cubicBezTo>
                  <a:pt x="835" y="958"/>
                  <a:pt x="831" y="968"/>
                  <a:pt x="821" y="971"/>
                </a:cubicBezTo>
                <a:cubicBezTo>
                  <a:pt x="821" y="971"/>
                  <a:pt x="821" y="971"/>
                  <a:pt x="822" y="971"/>
                </a:cubicBezTo>
                <a:cubicBezTo>
                  <a:pt x="820" y="971"/>
                  <a:pt x="818" y="972"/>
                  <a:pt x="816" y="972"/>
                </a:cubicBezTo>
                <a:cubicBezTo>
                  <a:pt x="808" y="972"/>
                  <a:pt x="802" y="967"/>
                  <a:pt x="799" y="960"/>
                </a:cubicBezTo>
                <a:cubicBezTo>
                  <a:pt x="796" y="951"/>
                  <a:pt x="801" y="941"/>
                  <a:pt x="810" y="938"/>
                </a:cubicBezTo>
                <a:cubicBezTo>
                  <a:pt x="819" y="935"/>
                  <a:pt x="829" y="939"/>
                  <a:pt x="832" y="949"/>
                </a:cubicBezTo>
                <a:close/>
                <a:moveTo>
                  <a:pt x="833" y="428"/>
                </a:moveTo>
                <a:cubicBezTo>
                  <a:pt x="832" y="426"/>
                  <a:pt x="831" y="425"/>
                  <a:pt x="831" y="423"/>
                </a:cubicBezTo>
                <a:cubicBezTo>
                  <a:pt x="876" y="361"/>
                  <a:pt x="876" y="361"/>
                  <a:pt x="876" y="361"/>
                </a:cubicBezTo>
                <a:cubicBezTo>
                  <a:pt x="881" y="355"/>
                  <a:pt x="881" y="347"/>
                  <a:pt x="876" y="340"/>
                </a:cubicBezTo>
                <a:cubicBezTo>
                  <a:pt x="868" y="329"/>
                  <a:pt x="858" y="317"/>
                  <a:pt x="848" y="307"/>
                </a:cubicBezTo>
                <a:cubicBezTo>
                  <a:pt x="837" y="296"/>
                  <a:pt x="826" y="287"/>
                  <a:pt x="814" y="278"/>
                </a:cubicBezTo>
                <a:cubicBezTo>
                  <a:pt x="808" y="274"/>
                  <a:pt x="800" y="274"/>
                  <a:pt x="794" y="278"/>
                </a:cubicBezTo>
                <a:cubicBezTo>
                  <a:pt x="731" y="324"/>
                  <a:pt x="731" y="324"/>
                  <a:pt x="731" y="324"/>
                </a:cubicBezTo>
                <a:cubicBezTo>
                  <a:pt x="730" y="323"/>
                  <a:pt x="728" y="322"/>
                  <a:pt x="727" y="322"/>
                </a:cubicBezTo>
                <a:cubicBezTo>
                  <a:pt x="714" y="246"/>
                  <a:pt x="714" y="246"/>
                  <a:pt x="714" y="246"/>
                </a:cubicBezTo>
                <a:cubicBezTo>
                  <a:pt x="713" y="238"/>
                  <a:pt x="707" y="232"/>
                  <a:pt x="700" y="231"/>
                </a:cubicBezTo>
                <a:cubicBezTo>
                  <a:pt x="671" y="226"/>
                  <a:pt x="641" y="226"/>
                  <a:pt x="612" y="231"/>
                </a:cubicBezTo>
                <a:cubicBezTo>
                  <a:pt x="605" y="232"/>
                  <a:pt x="599" y="238"/>
                  <a:pt x="597" y="246"/>
                </a:cubicBezTo>
                <a:cubicBezTo>
                  <a:pt x="585" y="322"/>
                  <a:pt x="585" y="322"/>
                  <a:pt x="585" y="322"/>
                </a:cubicBezTo>
                <a:cubicBezTo>
                  <a:pt x="584" y="322"/>
                  <a:pt x="582" y="323"/>
                  <a:pt x="581" y="324"/>
                </a:cubicBezTo>
                <a:cubicBezTo>
                  <a:pt x="518" y="278"/>
                  <a:pt x="518" y="278"/>
                  <a:pt x="518" y="278"/>
                </a:cubicBezTo>
                <a:cubicBezTo>
                  <a:pt x="512" y="274"/>
                  <a:pt x="504" y="274"/>
                  <a:pt x="498" y="278"/>
                </a:cubicBezTo>
                <a:cubicBezTo>
                  <a:pt x="486" y="287"/>
                  <a:pt x="474" y="296"/>
                  <a:pt x="464" y="307"/>
                </a:cubicBezTo>
                <a:cubicBezTo>
                  <a:pt x="454" y="317"/>
                  <a:pt x="444" y="329"/>
                  <a:pt x="436" y="340"/>
                </a:cubicBezTo>
                <a:cubicBezTo>
                  <a:pt x="431" y="347"/>
                  <a:pt x="431" y="355"/>
                  <a:pt x="436" y="361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0" y="425"/>
                  <a:pt x="480" y="426"/>
                  <a:pt x="479" y="428"/>
                </a:cubicBezTo>
                <a:cubicBezTo>
                  <a:pt x="403" y="440"/>
                  <a:pt x="403" y="440"/>
                  <a:pt x="403" y="440"/>
                </a:cubicBezTo>
                <a:cubicBezTo>
                  <a:pt x="395" y="441"/>
                  <a:pt x="390" y="447"/>
                  <a:pt x="388" y="454"/>
                </a:cubicBezTo>
                <a:cubicBezTo>
                  <a:pt x="384" y="483"/>
                  <a:pt x="384" y="513"/>
                  <a:pt x="388" y="542"/>
                </a:cubicBezTo>
                <a:cubicBezTo>
                  <a:pt x="390" y="550"/>
                  <a:pt x="395" y="556"/>
                  <a:pt x="403" y="557"/>
                </a:cubicBezTo>
                <a:cubicBezTo>
                  <a:pt x="479" y="569"/>
                  <a:pt x="479" y="569"/>
                  <a:pt x="479" y="569"/>
                </a:cubicBezTo>
                <a:cubicBezTo>
                  <a:pt x="480" y="570"/>
                  <a:pt x="480" y="572"/>
                  <a:pt x="481" y="574"/>
                </a:cubicBezTo>
                <a:cubicBezTo>
                  <a:pt x="436" y="636"/>
                  <a:pt x="436" y="636"/>
                  <a:pt x="436" y="636"/>
                </a:cubicBezTo>
                <a:cubicBezTo>
                  <a:pt x="431" y="642"/>
                  <a:pt x="431" y="651"/>
                  <a:pt x="436" y="656"/>
                </a:cubicBezTo>
                <a:cubicBezTo>
                  <a:pt x="444" y="668"/>
                  <a:pt x="454" y="680"/>
                  <a:pt x="464" y="690"/>
                </a:cubicBezTo>
                <a:cubicBezTo>
                  <a:pt x="475" y="701"/>
                  <a:pt x="486" y="710"/>
                  <a:pt x="498" y="719"/>
                </a:cubicBezTo>
                <a:cubicBezTo>
                  <a:pt x="504" y="723"/>
                  <a:pt x="512" y="723"/>
                  <a:pt x="518" y="719"/>
                </a:cubicBezTo>
                <a:cubicBezTo>
                  <a:pt x="581" y="674"/>
                  <a:pt x="581" y="674"/>
                  <a:pt x="581" y="674"/>
                </a:cubicBezTo>
                <a:cubicBezTo>
                  <a:pt x="582" y="674"/>
                  <a:pt x="584" y="675"/>
                  <a:pt x="585" y="676"/>
                </a:cubicBezTo>
                <a:cubicBezTo>
                  <a:pt x="598" y="752"/>
                  <a:pt x="598" y="752"/>
                  <a:pt x="598" y="752"/>
                </a:cubicBezTo>
                <a:cubicBezTo>
                  <a:pt x="599" y="759"/>
                  <a:pt x="605" y="765"/>
                  <a:pt x="612" y="766"/>
                </a:cubicBezTo>
                <a:cubicBezTo>
                  <a:pt x="627" y="768"/>
                  <a:pt x="641" y="769"/>
                  <a:pt x="656" y="769"/>
                </a:cubicBezTo>
                <a:cubicBezTo>
                  <a:pt x="671" y="769"/>
                  <a:pt x="685" y="768"/>
                  <a:pt x="700" y="766"/>
                </a:cubicBezTo>
                <a:cubicBezTo>
                  <a:pt x="707" y="765"/>
                  <a:pt x="713" y="759"/>
                  <a:pt x="714" y="752"/>
                </a:cubicBezTo>
                <a:cubicBezTo>
                  <a:pt x="727" y="676"/>
                  <a:pt x="727" y="676"/>
                  <a:pt x="727" y="676"/>
                </a:cubicBezTo>
                <a:cubicBezTo>
                  <a:pt x="728" y="675"/>
                  <a:pt x="730" y="674"/>
                  <a:pt x="731" y="674"/>
                </a:cubicBezTo>
                <a:cubicBezTo>
                  <a:pt x="794" y="719"/>
                  <a:pt x="794" y="719"/>
                  <a:pt x="794" y="719"/>
                </a:cubicBezTo>
                <a:cubicBezTo>
                  <a:pt x="800" y="723"/>
                  <a:pt x="808" y="723"/>
                  <a:pt x="814" y="719"/>
                </a:cubicBezTo>
                <a:cubicBezTo>
                  <a:pt x="826" y="710"/>
                  <a:pt x="838" y="701"/>
                  <a:pt x="848" y="690"/>
                </a:cubicBezTo>
                <a:cubicBezTo>
                  <a:pt x="858" y="680"/>
                  <a:pt x="867" y="669"/>
                  <a:pt x="876" y="656"/>
                </a:cubicBezTo>
                <a:cubicBezTo>
                  <a:pt x="881" y="651"/>
                  <a:pt x="881" y="642"/>
                  <a:pt x="876" y="636"/>
                </a:cubicBezTo>
                <a:cubicBezTo>
                  <a:pt x="831" y="574"/>
                  <a:pt x="831" y="574"/>
                  <a:pt x="831" y="574"/>
                </a:cubicBezTo>
                <a:cubicBezTo>
                  <a:pt x="831" y="572"/>
                  <a:pt x="832" y="570"/>
                  <a:pt x="833" y="569"/>
                </a:cubicBezTo>
                <a:cubicBezTo>
                  <a:pt x="909" y="557"/>
                  <a:pt x="909" y="557"/>
                  <a:pt x="909" y="557"/>
                </a:cubicBezTo>
                <a:cubicBezTo>
                  <a:pt x="916" y="556"/>
                  <a:pt x="922" y="550"/>
                  <a:pt x="923" y="542"/>
                </a:cubicBezTo>
                <a:cubicBezTo>
                  <a:pt x="928" y="513"/>
                  <a:pt x="928" y="484"/>
                  <a:pt x="924" y="454"/>
                </a:cubicBezTo>
                <a:cubicBezTo>
                  <a:pt x="922" y="447"/>
                  <a:pt x="916" y="441"/>
                  <a:pt x="909" y="440"/>
                </a:cubicBezTo>
                <a:lnTo>
                  <a:pt x="833" y="428"/>
                </a:lnTo>
                <a:close/>
                <a:moveTo>
                  <a:pt x="891" y="524"/>
                </a:moveTo>
                <a:cubicBezTo>
                  <a:pt x="817" y="536"/>
                  <a:pt x="817" y="536"/>
                  <a:pt x="817" y="536"/>
                </a:cubicBezTo>
                <a:cubicBezTo>
                  <a:pt x="811" y="537"/>
                  <a:pt x="805" y="541"/>
                  <a:pt x="803" y="548"/>
                </a:cubicBezTo>
                <a:cubicBezTo>
                  <a:pt x="801" y="555"/>
                  <a:pt x="798" y="562"/>
                  <a:pt x="795" y="568"/>
                </a:cubicBezTo>
                <a:cubicBezTo>
                  <a:pt x="792" y="574"/>
                  <a:pt x="793" y="581"/>
                  <a:pt x="797" y="586"/>
                </a:cubicBezTo>
                <a:cubicBezTo>
                  <a:pt x="840" y="646"/>
                  <a:pt x="840" y="646"/>
                  <a:pt x="840" y="646"/>
                </a:cubicBezTo>
                <a:cubicBezTo>
                  <a:pt x="835" y="653"/>
                  <a:pt x="829" y="660"/>
                  <a:pt x="823" y="666"/>
                </a:cubicBezTo>
                <a:cubicBezTo>
                  <a:pt x="817" y="672"/>
                  <a:pt x="811" y="677"/>
                  <a:pt x="804" y="683"/>
                </a:cubicBezTo>
                <a:cubicBezTo>
                  <a:pt x="743" y="639"/>
                  <a:pt x="743" y="639"/>
                  <a:pt x="743" y="639"/>
                </a:cubicBezTo>
                <a:cubicBezTo>
                  <a:pt x="738" y="635"/>
                  <a:pt x="731" y="635"/>
                  <a:pt x="725" y="638"/>
                </a:cubicBezTo>
                <a:cubicBezTo>
                  <a:pt x="719" y="641"/>
                  <a:pt x="713" y="643"/>
                  <a:pt x="705" y="646"/>
                </a:cubicBezTo>
                <a:cubicBezTo>
                  <a:pt x="699" y="648"/>
                  <a:pt x="695" y="653"/>
                  <a:pt x="694" y="660"/>
                </a:cubicBezTo>
                <a:cubicBezTo>
                  <a:pt x="682" y="733"/>
                  <a:pt x="682" y="733"/>
                  <a:pt x="682" y="733"/>
                </a:cubicBezTo>
                <a:cubicBezTo>
                  <a:pt x="665" y="735"/>
                  <a:pt x="647" y="735"/>
                  <a:pt x="630" y="733"/>
                </a:cubicBezTo>
                <a:cubicBezTo>
                  <a:pt x="618" y="660"/>
                  <a:pt x="618" y="660"/>
                  <a:pt x="618" y="660"/>
                </a:cubicBezTo>
                <a:cubicBezTo>
                  <a:pt x="617" y="653"/>
                  <a:pt x="613" y="648"/>
                  <a:pt x="607" y="646"/>
                </a:cubicBezTo>
                <a:cubicBezTo>
                  <a:pt x="600" y="643"/>
                  <a:pt x="593" y="641"/>
                  <a:pt x="587" y="638"/>
                </a:cubicBezTo>
                <a:cubicBezTo>
                  <a:pt x="581" y="635"/>
                  <a:pt x="574" y="635"/>
                  <a:pt x="569" y="639"/>
                </a:cubicBezTo>
                <a:cubicBezTo>
                  <a:pt x="508" y="683"/>
                  <a:pt x="508" y="683"/>
                  <a:pt x="508" y="683"/>
                </a:cubicBezTo>
                <a:cubicBezTo>
                  <a:pt x="502" y="678"/>
                  <a:pt x="495" y="672"/>
                  <a:pt x="489" y="666"/>
                </a:cubicBezTo>
                <a:cubicBezTo>
                  <a:pt x="483" y="660"/>
                  <a:pt x="477" y="653"/>
                  <a:pt x="472" y="646"/>
                </a:cubicBezTo>
                <a:cubicBezTo>
                  <a:pt x="515" y="586"/>
                  <a:pt x="515" y="586"/>
                  <a:pt x="515" y="586"/>
                </a:cubicBezTo>
                <a:cubicBezTo>
                  <a:pt x="519" y="581"/>
                  <a:pt x="520" y="574"/>
                  <a:pt x="517" y="568"/>
                </a:cubicBezTo>
                <a:cubicBezTo>
                  <a:pt x="514" y="561"/>
                  <a:pt x="511" y="554"/>
                  <a:pt x="509" y="548"/>
                </a:cubicBezTo>
                <a:cubicBezTo>
                  <a:pt x="507" y="542"/>
                  <a:pt x="501" y="537"/>
                  <a:pt x="495" y="536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19" y="507"/>
                  <a:pt x="419" y="490"/>
                  <a:pt x="421" y="473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501" y="460"/>
                  <a:pt x="507" y="455"/>
                  <a:pt x="509" y="449"/>
                </a:cubicBezTo>
                <a:cubicBezTo>
                  <a:pt x="511" y="442"/>
                  <a:pt x="514" y="436"/>
                  <a:pt x="517" y="430"/>
                </a:cubicBezTo>
                <a:cubicBezTo>
                  <a:pt x="520" y="423"/>
                  <a:pt x="519" y="417"/>
                  <a:pt x="515" y="411"/>
                </a:cubicBezTo>
                <a:cubicBezTo>
                  <a:pt x="472" y="351"/>
                  <a:pt x="472" y="351"/>
                  <a:pt x="472" y="351"/>
                </a:cubicBezTo>
                <a:cubicBezTo>
                  <a:pt x="477" y="344"/>
                  <a:pt x="483" y="338"/>
                  <a:pt x="489" y="332"/>
                </a:cubicBezTo>
                <a:cubicBezTo>
                  <a:pt x="495" y="325"/>
                  <a:pt x="501" y="320"/>
                  <a:pt x="508" y="314"/>
                </a:cubicBezTo>
                <a:cubicBezTo>
                  <a:pt x="569" y="358"/>
                  <a:pt x="569" y="358"/>
                  <a:pt x="569" y="358"/>
                </a:cubicBezTo>
                <a:cubicBezTo>
                  <a:pt x="574" y="362"/>
                  <a:pt x="581" y="362"/>
                  <a:pt x="587" y="359"/>
                </a:cubicBezTo>
                <a:cubicBezTo>
                  <a:pt x="593" y="356"/>
                  <a:pt x="600" y="353"/>
                  <a:pt x="607" y="351"/>
                </a:cubicBezTo>
                <a:cubicBezTo>
                  <a:pt x="613" y="349"/>
                  <a:pt x="617" y="344"/>
                  <a:pt x="618" y="337"/>
                </a:cubicBezTo>
                <a:cubicBezTo>
                  <a:pt x="630" y="264"/>
                  <a:pt x="630" y="264"/>
                  <a:pt x="630" y="264"/>
                </a:cubicBezTo>
                <a:cubicBezTo>
                  <a:pt x="647" y="262"/>
                  <a:pt x="665" y="262"/>
                  <a:pt x="682" y="264"/>
                </a:cubicBezTo>
                <a:cubicBezTo>
                  <a:pt x="694" y="337"/>
                  <a:pt x="694" y="337"/>
                  <a:pt x="694" y="337"/>
                </a:cubicBezTo>
                <a:cubicBezTo>
                  <a:pt x="695" y="344"/>
                  <a:pt x="699" y="349"/>
                  <a:pt x="705" y="351"/>
                </a:cubicBezTo>
                <a:cubicBezTo>
                  <a:pt x="713" y="354"/>
                  <a:pt x="719" y="356"/>
                  <a:pt x="725" y="359"/>
                </a:cubicBezTo>
                <a:cubicBezTo>
                  <a:pt x="731" y="362"/>
                  <a:pt x="738" y="362"/>
                  <a:pt x="743" y="358"/>
                </a:cubicBezTo>
                <a:cubicBezTo>
                  <a:pt x="804" y="314"/>
                  <a:pt x="804" y="314"/>
                  <a:pt x="804" y="314"/>
                </a:cubicBezTo>
                <a:cubicBezTo>
                  <a:pt x="810" y="320"/>
                  <a:pt x="817" y="325"/>
                  <a:pt x="823" y="332"/>
                </a:cubicBezTo>
                <a:cubicBezTo>
                  <a:pt x="829" y="338"/>
                  <a:pt x="835" y="344"/>
                  <a:pt x="840" y="351"/>
                </a:cubicBezTo>
                <a:cubicBezTo>
                  <a:pt x="797" y="411"/>
                  <a:pt x="797" y="411"/>
                  <a:pt x="797" y="411"/>
                </a:cubicBezTo>
                <a:cubicBezTo>
                  <a:pt x="793" y="417"/>
                  <a:pt x="792" y="423"/>
                  <a:pt x="795" y="430"/>
                </a:cubicBezTo>
                <a:cubicBezTo>
                  <a:pt x="798" y="435"/>
                  <a:pt x="801" y="442"/>
                  <a:pt x="803" y="449"/>
                </a:cubicBezTo>
                <a:cubicBezTo>
                  <a:pt x="805" y="455"/>
                  <a:pt x="811" y="460"/>
                  <a:pt x="817" y="461"/>
                </a:cubicBezTo>
                <a:cubicBezTo>
                  <a:pt x="891" y="473"/>
                  <a:pt x="891" y="473"/>
                  <a:pt x="891" y="473"/>
                </a:cubicBezTo>
                <a:cubicBezTo>
                  <a:pt x="893" y="490"/>
                  <a:pt x="893" y="507"/>
                  <a:pt x="891" y="524"/>
                </a:cubicBezTo>
                <a:close/>
                <a:moveTo>
                  <a:pt x="588" y="431"/>
                </a:moveTo>
                <a:cubicBezTo>
                  <a:pt x="570" y="449"/>
                  <a:pt x="560" y="473"/>
                  <a:pt x="560" y="498"/>
                </a:cubicBezTo>
                <a:cubicBezTo>
                  <a:pt x="560" y="524"/>
                  <a:pt x="570" y="548"/>
                  <a:pt x="588" y="566"/>
                </a:cubicBezTo>
                <a:cubicBezTo>
                  <a:pt x="606" y="585"/>
                  <a:pt x="630" y="595"/>
                  <a:pt x="656" y="595"/>
                </a:cubicBezTo>
                <a:cubicBezTo>
                  <a:pt x="656" y="595"/>
                  <a:pt x="656" y="595"/>
                  <a:pt x="656" y="595"/>
                </a:cubicBezTo>
                <a:cubicBezTo>
                  <a:pt x="682" y="595"/>
                  <a:pt x="706" y="585"/>
                  <a:pt x="724" y="566"/>
                </a:cubicBezTo>
                <a:cubicBezTo>
                  <a:pt x="742" y="549"/>
                  <a:pt x="752" y="524"/>
                  <a:pt x="752" y="498"/>
                </a:cubicBezTo>
                <a:cubicBezTo>
                  <a:pt x="752" y="473"/>
                  <a:pt x="742" y="449"/>
                  <a:pt x="724" y="431"/>
                </a:cubicBezTo>
                <a:cubicBezTo>
                  <a:pt x="687" y="393"/>
                  <a:pt x="625" y="393"/>
                  <a:pt x="588" y="431"/>
                </a:cubicBezTo>
                <a:close/>
                <a:moveTo>
                  <a:pt x="699" y="542"/>
                </a:moveTo>
                <a:cubicBezTo>
                  <a:pt x="688" y="553"/>
                  <a:pt x="672" y="560"/>
                  <a:pt x="656" y="560"/>
                </a:cubicBezTo>
                <a:cubicBezTo>
                  <a:pt x="656" y="560"/>
                  <a:pt x="656" y="560"/>
                  <a:pt x="656" y="560"/>
                </a:cubicBezTo>
                <a:cubicBezTo>
                  <a:pt x="640" y="560"/>
                  <a:pt x="624" y="553"/>
                  <a:pt x="613" y="542"/>
                </a:cubicBezTo>
                <a:cubicBezTo>
                  <a:pt x="601" y="530"/>
                  <a:pt x="595" y="515"/>
                  <a:pt x="595" y="498"/>
                </a:cubicBezTo>
                <a:cubicBezTo>
                  <a:pt x="595" y="482"/>
                  <a:pt x="601" y="467"/>
                  <a:pt x="613" y="455"/>
                </a:cubicBezTo>
                <a:cubicBezTo>
                  <a:pt x="625" y="443"/>
                  <a:pt x="640" y="437"/>
                  <a:pt x="656" y="437"/>
                </a:cubicBezTo>
                <a:cubicBezTo>
                  <a:pt x="672" y="437"/>
                  <a:pt x="687" y="443"/>
                  <a:pt x="699" y="455"/>
                </a:cubicBezTo>
                <a:cubicBezTo>
                  <a:pt x="711" y="467"/>
                  <a:pt x="717" y="482"/>
                  <a:pt x="717" y="498"/>
                </a:cubicBezTo>
                <a:cubicBezTo>
                  <a:pt x="717" y="515"/>
                  <a:pt x="711" y="530"/>
                  <a:pt x="699" y="5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6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C7DD9-B8A0-985E-D8B2-922969858C4F}"/>
              </a:ext>
            </a:extLst>
          </p:cNvPr>
          <p:cNvSpPr txBox="1"/>
          <p:nvPr/>
        </p:nvSpPr>
        <p:spPr>
          <a:xfrm>
            <a:off x="8477903" y="4750293"/>
            <a:ext cx="1106641" cy="3077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A82C3AE-588D-14A4-F24F-30868DBB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46539" y="4012607"/>
            <a:ext cx="572073" cy="5720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97E3EA-3C17-F306-182F-625EB7702116}"/>
              </a:ext>
            </a:extLst>
          </p:cNvPr>
          <p:cNvSpPr txBox="1"/>
          <p:nvPr/>
        </p:nvSpPr>
        <p:spPr>
          <a:xfrm>
            <a:off x="9666929" y="4758477"/>
            <a:ext cx="1864500" cy="307777"/>
          </a:xfrm>
          <a:prstGeom prst="rect">
            <a:avLst/>
          </a:prstGeom>
          <a:noFill/>
        </p:spPr>
        <p:txBody>
          <a:bodyPr wrap="square" lIns="36000" tIns="45720" rIns="3600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Telecommunications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B5450-97D3-45A4-0729-64EDF92B4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2765" y="6363469"/>
            <a:ext cx="1865113" cy="2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5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ptos" panose="020B0004020202020204" pitchFamily="34" charset="0"/>
              </a:rPr>
              <a:t>What is Youth Apprenticeship? </a:t>
            </a:r>
            <a:endParaRPr lang="en-US" sz="4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6B75A-BE3D-127E-00E2-F64BA233A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955" y="1618843"/>
            <a:ext cx="7883669" cy="4265909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A </a:t>
            </a: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youth apprentice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 is defined as…​</a:t>
            </a:r>
            <a:endParaRPr lang="en-US" sz="1900">
              <a:solidFill>
                <a:srgbClr val="000000"/>
              </a:solidFill>
              <a:latin typeface="Aptos" panose="020B0004020202020204" pitchFamily="34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 an in-school OR out-of-school youth </a:t>
            </a: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between the </a:t>
            </a:r>
            <a:b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ages of 16 and 24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…​</a:t>
            </a:r>
            <a:endParaRPr lang="en-US" sz="1900">
              <a:solidFill>
                <a:srgbClr val="000000"/>
              </a:solidFill>
              <a:latin typeface="Aptos" panose="020B0004020202020204" pitchFamily="34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​</a:t>
            </a:r>
            <a:endParaRPr lang="en-US" sz="1900">
              <a:solidFill>
                <a:srgbClr val="000000"/>
              </a:solidFill>
              <a:latin typeface="Aptos" panose="020B0004020202020204" pitchFamily="34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who </a:t>
            </a: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receives industry-validated related instruction for an RA program (for in-school youth) from their school 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while… ​</a:t>
            </a:r>
            <a:endParaRPr lang="en-US" sz="1900">
              <a:solidFill>
                <a:srgbClr val="000000"/>
              </a:solidFill>
              <a:latin typeface="Aptos" panose="020B0004020202020204" pitchFamily="34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 ​</a:t>
            </a:r>
            <a:br>
              <a:rPr lang="en-US" sz="1900">
                <a:latin typeface="Aptos" panose="020B0004020202020204" pitchFamily="34" charset="0"/>
              </a:rPr>
            </a:b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completing part-time, paid, work-based </a:t>
            </a:r>
            <a:b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experience 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​</a:t>
            </a: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from an employer 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under  ​</a:t>
            </a:r>
            <a:br>
              <a:rPr lang="en-US" sz="1900">
                <a:latin typeface="Aptos" panose="020B0004020202020204" pitchFamily="34" charset="0"/>
              </a:rPr>
            </a:b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mentored supervision as part of… ​​</a:t>
            </a:r>
            <a:endParaRPr lang="en-US" sz="1900">
              <a:solidFill>
                <a:srgbClr val="000000"/>
              </a:solidFill>
              <a:latin typeface="Aptos" panose="020B0004020202020204" pitchFamily="34" charset="0"/>
              <a:cs typeface="Segoe UI"/>
            </a:endParaRPr>
          </a:p>
          <a:p>
            <a:pPr marL="0" indent="0" algn="ctr" fontAlgn="base">
              <a:buNone/>
            </a:pP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a </a:t>
            </a: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Registered Apprenticeship program approved 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​</a:t>
            </a:r>
            <a:br>
              <a:rPr lang="en-US" sz="1900">
                <a:latin typeface="Aptos" panose="020B0004020202020204" pitchFamily="34" charset="0"/>
              </a:rPr>
            </a:br>
            <a:r>
              <a:rPr lang="en-US" sz="1900" b="1">
                <a:solidFill>
                  <a:srgbClr val="000000"/>
                </a:solidFill>
                <a:latin typeface="Aptos" panose="020B0004020202020204" pitchFamily="34" charset="0"/>
              </a:rPr>
              <a:t>by DOL or a state apprenticeship agency (SAA) or a pre-apprenticeship program</a:t>
            </a:r>
            <a:r>
              <a:rPr lang="en-US" sz="1900">
                <a:solidFill>
                  <a:srgbClr val="000000"/>
                </a:solidFill>
                <a:latin typeface="Aptos" panose="020B0004020202020204" pitchFamily="34" charset="0"/>
              </a:rPr>
              <a:t>.​</a:t>
            </a:r>
            <a:endParaRPr lang="en-US" sz="1900">
              <a:solidFill>
                <a:srgbClr val="000000"/>
              </a:solidFill>
              <a:latin typeface="Aptos" panose="020B0004020202020204" pitchFamily="34" charset="0"/>
              <a:cs typeface="Segoe U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2052" name="Picture 4" descr="Maryland to Scale Youth Apprenticeship Opportunities with $12M Investment –  The 74">
            <a:extLst>
              <a:ext uri="{FF2B5EF4-FFF2-40B4-BE49-F238E27FC236}">
                <a16:creationId xmlns:a16="http://schemas.microsoft.com/office/drawing/2014/main" id="{2D7BAA3B-BAB3-E80C-A84B-7C7528C3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24" y="2270264"/>
            <a:ext cx="3725119" cy="250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4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3450" y="420688"/>
            <a:ext cx="11258550" cy="13255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Apprenticeship for Youth</a:t>
            </a:r>
          </a:p>
        </p:txBody>
      </p:sp>
      <p:pic>
        <p:nvPicPr>
          <p:cNvPr id="15" name="Picture 14" descr="Total Youth Apprentices (16-24) Served in Fiscal Years 2018-2022. Starts at 65 thousand in Fiscal Year 18 and goes up to 80 thousand in Fiscal Year 2022.">
            <a:extLst>
              <a:ext uri="{FF2B5EF4-FFF2-40B4-BE49-F238E27FC236}">
                <a16:creationId xmlns:a16="http://schemas.microsoft.com/office/drawing/2014/main" id="{A87E0F3A-1C92-9E93-EFF3-A7ADB947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1852902"/>
            <a:ext cx="7059010" cy="384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In 2022, there were 228,535 Youth Apprentices Registered">
            <a:extLst>
              <a:ext uri="{FF2B5EF4-FFF2-40B4-BE49-F238E27FC236}">
                <a16:creationId xmlns:a16="http://schemas.microsoft.com/office/drawing/2014/main" id="{1F7B72DE-2A73-E8C9-DD18-0FDBF2F1B3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0" y="2471552"/>
            <a:ext cx="3388555" cy="235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728A8A08-D515-23F0-F991-DD67124F2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74" y="5935078"/>
            <a:ext cx="862627" cy="862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760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8139-B5A1-A836-1AC0-091837FD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74" y="6123222"/>
            <a:ext cx="4137890" cy="3651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/>
              <a:t>Source:  </a:t>
            </a:r>
            <a:r>
              <a:rPr lang="en-US" sz="1800">
                <a:hlinkClick r:id="rId6" tooltip="http://www.apprenticeship.gov/"/>
              </a:rPr>
              <a:t>https://www.apprenticeship.gov/ </a:t>
            </a:r>
            <a:endParaRPr lang="en-US" sz="18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9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3450" y="420688"/>
            <a:ext cx="11258550" cy="13255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ptos" panose="020B0004020202020204" pitchFamily="34" charset="0"/>
              </a:rPr>
              <a:t>Youth Apprenticeship by Age</a:t>
            </a:r>
          </a:p>
        </p:txBody>
      </p:sp>
      <p:graphicFrame>
        <p:nvGraphicFramePr>
          <p:cNvPr id="18" name="Content Placeholder 17" descr="Active youth apprentices (ages 16-24) by age, 2021. &#10;16-538&#10;17-1820&#10;18 - 14,473&#10;19 - 32,083&#10;20 - 33,511&#10;21 - 33,361&#10;22 - 33,108&#10;23 - 33,201&#10;24 - 31,803">
            <a:extLst>
              <a:ext uri="{FF2B5EF4-FFF2-40B4-BE49-F238E27FC236}">
                <a16:creationId xmlns:a16="http://schemas.microsoft.com/office/drawing/2014/main" id="{CEAD782C-7476-21D5-D3F2-DA25238BB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251802"/>
              </p:ext>
            </p:extLst>
          </p:nvPr>
        </p:nvGraphicFramePr>
        <p:xfrm>
          <a:off x="793841" y="1561139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809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0D6D414A-FFE9-B108-5982-12E9048D6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64" y="5978276"/>
            <a:ext cx="862627" cy="86262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2A829F1-CCA0-B0CF-80B6-5A11FA6819F4}"/>
              </a:ext>
            </a:extLst>
          </p:cNvPr>
          <p:cNvSpPr txBox="1">
            <a:spLocks/>
          </p:cNvSpPr>
          <p:nvPr/>
        </p:nvSpPr>
        <p:spPr>
          <a:xfrm>
            <a:off x="3663405" y="6044465"/>
            <a:ext cx="673595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200050500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2000505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2000505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2000505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2000505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tx1"/>
                </a:solidFill>
                <a:latin typeface="Aptos" panose="020B0004020202020204" pitchFamily="34" charset="0"/>
              </a:rPr>
              <a:t>Source: Urban Institute calculations from RAPIDS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8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 panose="020B0004020202020204" pitchFamily="34" charset="0"/>
              </a:rPr>
              <a:t>High-Quality Youth Apprenticeship 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6A83C12-44EF-D776-ED2C-FBF1C6DF20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538" y="1791531"/>
            <a:ext cx="11113477" cy="563563"/>
          </a:xfrm>
        </p:spPr>
        <p:txBody>
          <a:bodyPr>
            <a:normAutofit fontScale="85000"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2500">
                <a:solidFill>
                  <a:prstClr val="black"/>
                </a:solidFill>
                <a:latin typeface="Aptos" panose="020B0004020202020204" pitchFamily="34" charset="0"/>
              </a:rPr>
              <a:t>In addition to meeting core RA requirements, high-quality youth apprenticeship programs:</a:t>
            </a:r>
          </a:p>
          <a:p>
            <a:endParaRPr lang="en-US"/>
          </a:p>
        </p:txBody>
      </p:sp>
      <p:sp>
        <p:nvSpPr>
          <p:cNvPr id="7" name="Rectangle 6" descr="Books">
            <a:extLst>
              <a:ext uri="{FF2B5EF4-FFF2-40B4-BE49-F238E27FC236}">
                <a16:creationId xmlns:a16="http://schemas.microsoft.com/office/drawing/2014/main" id="{0D7AE0AF-214D-7E9C-1B85-D88E0645AAB1}"/>
              </a:ext>
            </a:extLst>
          </p:cNvPr>
          <p:cNvSpPr/>
          <p:nvPr/>
        </p:nvSpPr>
        <p:spPr>
          <a:xfrm>
            <a:off x="1318525" y="2538176"/>
            <a:ext cx="810000" cy="81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A126F69-0F17-ED50-1C75-8B4A42C16B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2943" y="3501856"/>
            <a:ext cx="1681163" cy="1254125"/>
          </a:xfrm>
        </p:spPr>
        <p:txBody>
          <a:bodyPr/>
          <a:lstStyle/>
          <a:p>
            <a:pPr lvl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Provide dual enrollment pathway for college credit for RI</a:t>
            </a:r>
          </a:p>
        </p:txBody>
      </p:sp>
      <p:sp>
        <p:nvSpPr>
          <p:cNvPr id="10" name="Rectangle 9" descr="Schoolhouse">
            <a:extLst>
              <a:ext uri="{FF2B5EF4-FFF2-40B4-BE49-F238E27FC236}">
                <a16:creationId xmlns:a16="http://schemas.microsoft.com/office/drawing/2014/main" id="{E5F87406-CC25-724B-7BE2-BC9AA8F453B3}"/>
              </a:ext>
            </a:extLst>
          </p:cNvPr>
          <p:cNvSpPr/>
          <p:nvPr/>
        </p:nvSpPr>
        <p:spPr>
          <a:xfrm>
            <a:off x="3433525" y="2538176"/>
            <a:ext cx="810000" cy="810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2A5A89-E5BA-BF14-94E4-13B0845CE1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17560" y="3509825"/>
            <a:ext cx="2169299" cy="2290962"/>
          </a:xfrm>
        </p:spPr>
        <p:txBody>
          <a:bodyPr>
            <a:normAutofit/>
          </a:bodyPr>
          <a:lstStyle/>
          <a:p>
            <a:pPr lvl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(if school is sponsor)</a:t>
            </a: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 Include articulated </a:t>
            </a:r>
            <a:b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</a:b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agreement with another program sponsor to ensure students can continue paid OJL (and RI if needed) after graduation​</a:t>
            </a:r>
          </a:p>
          <a:p>
            <a:endParaRPr lang="en-US"/>
          </a:p>
        </p:txBody>
      </p:sp>
      <p:sp>
        <p:nvSpPr>
          <p:cNvPr id="12" name="Rectangle 11" descr="Office Worker">
            <a:extLst>
              <a:ext uri="{FF2B5EF4-FFF2-40B4-BE49-F238E27FC236}">
                <a16:creationId xmlns:a16="http://schemas.microsoft.com/office/drawing/2014/main" id="{C2EE73E1-0073-2EB2-BA9A-C15F4D9FF710}"/>
              </a:ext>
            </a:extLst>
          </p:cNvPr>
          <p:cNvSpPr/>
          <p:nvPr/>
        </p:nvSpPr>
        <p:spPr>
          <a:xfrm>
            <a:off x="5548525" y="2538176"/>
            <a:ext cx="810000" cy="81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33AC78-4BAA-9659-6AA1-B785FD5E6276}"/>
              </a:ext>
            </a:extLst>
          </p:cNvPr>
          <p:cNvSpPr/>
          <p:nvPr/>
        </p:nvSpPr>
        <p:spPr>
          <a:xfrm>
            <a:off x="5053525" y="3548904"/>
            <a:ext cx="1800000" cy="1980000"/>
          </a:xfrm>
          <a:custGeom>
            <a:avLst/>
            <a:gdLst>
              <a:gd name="connsiteX0" fmla="*/ 0 w 1800000"/>
              <a:gd name="connsiteY0" fmla="*/ 0 h 1980000"/>
              <a:gd name="connsiteX1" fmla="*/ 1800000 w 1800000"/>
              <a:gd name="connsiteY1" fmla="*/ 0 h 1980000"/>
              <a:gd name="connsiteX2" fmla="*/ 1800000 w 1800000"/>
              <a:gd name="connsiteY2" fmla="*/ 1980000 h 1980000"/>
              <a:gd name="connsiteX3" fmla="*/ 0 w 1800000"/>
              <a:gd name="connsiteY3" fmla="*/ 1980000 h 1980000"/>
              <a:gd name="connsiteX4" fmla="*/ 0 w 1800000"/>
              <a:gd name="connsiteY4" fmla="*/ 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980000">
                <a:moveTo>
                  <a:pt x="0" y="0"/>
                </a:moveTo>
                <a:lnTo>
                  <a:pt x="1800000" y="0"/>
                </a:lnTo>
                <a:lnTo>
                  <a:pt x="1800000" y="1980000"/>
                </a:lnTo>
                <a:lnTo>
                  <a:pt x="0" y="198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>
                <a:latin typeface="Aptos" panose="020B0004020202020204" pitchFamily="34" charset="0"/>
              </a:rPr>
              <a:t>P</a:t>
            </a:r>
            <a:r>
              <a:rPr lang="en-US" sz="1400" kern="1200">
                <a:latin typeface="Aptos" panose="020B0004020202020204" pitchFamily="34" charset="0"/>
              </a:rPr>
              <a:t>rovide apprentice with a clearly-outlined career pathway beyond RA program completion for occupations that provide a family-supporting wage ​</a:t>
            </a:r>
          </a:p>
        </p:txBody>
      </p:sp>
      <p:sp>
        <p:nvSpPr>
          <p:cNvPr id="14" name="Rectangle 13" descr="Diploma Roll">
            <a:extLst>
              <a:ext uri="{FF2B5EF4-FFF2-40B4-BE49-F238E27FC236}">
                <a16:creationId xmlns:a16="http://schemas.microsoft.com/office/drawing/2014/main" id="{268EB68F-ACF6-AB82-5BFF-11AB672E9EB3}"/>
              </a:ext>
            </a:extLst>
          </p:cNvPr>
          <p:cNvSpPr/>
          <p:nvPr/>
        </p:nvSpPr>
        <p:spPr>
          <a:xfrm>
            <a:off x="7663525" y="2538176"/>
            <a:ext cx="810000" cy="8100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B4E9164-AC0D-5C62-00D3-8FDBB90FE5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75003" y="3531258"/>
            <a:ext cx="1575670" cy="2449447"/>
          </a:xfrm>
        </p:spPr>
        <p:txBody>
          <a:bodyPr/>
          <a:lstStyle/>
          <a:p>
            <a:pPr lvl="0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Embed, or prepares student to test out for, industry-recognized certifications or credentials​</a:t>
            </a:r>
          </a:p>
        </p:txBody>
      </p:sp>
      <p:sp>
        <p:nvSpPr>
          <p:cNvPr id="16" name="Rectangle 15" descr="Graduation Cap">
            <a:extLst>
              <a:ext uri="{FF2B5EF4-FFF2-40B4-BE49-F238E27FC236}">
                <a16:creationId xmlns:a16="http://schemas.microsoft.com/office/drawing/2014/main" id="{41118C11-C021-1C1E-97A9-68F5961F1315}"/>
              </a:ext>
            </a:extLst>
          </p:cNvPr>
          <p:cNvSpPr/>
          <p:nvPr/>
        </p:nvSpPr>
        <p:spPr>
          <a:xfrm>
            <a:off x="9778525" y="2538176"/>
            <a:ext cx="810000" cy="81000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69BA53A-57A0-5971-BE90-B624C67F39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29797" y="3547784"/>
            <a:ext cx="1707456" cy="24763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latin typeface="Aptos"/>
              </a:rPr>
              <a:t>Build a strong  program design including qualifications, supports for persistence, etc.</a:t>
            </a:r>
          </a:p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A5A4C9-B000-A5C1-B4DE-3DFC949F0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2909" y="6267609"/>
            <a:ext cx="203571" cy="225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FD643481-8C48-B9C3-559B-B82BA8F5B1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5" y="5902743"/>
            <a:ext cx="909172" cy="9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85" y="2343189"/>
            <a:ext cx="11122269" cy="1325563"/>
          </a:xfrm>
        </p:spPr>
        <p:txBody>
          <a:bodyPr>
            <a:normAutofit/>
          </a:bodyPr>
          <a:lstStyle/>
          <a:p>
            <a:r>
              <a:rPr lang="en-US"/>
              <a:t>Apprenticeship Benefits for Students and Schools</a:t>
            </a:r>
          </a:p>
        </p:txBody>
      </p:sp>
    </p:spTree>
    <p:extLst>
      <p:ext uri="{BB962C8B-B14F-4D97-AF65-F5344CB8AC3E}">
        <p14:creationId xmlns:p14="http://schemas.microsoft.com/office/powerpoint/2010/main" val="131648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2054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Substantial Benefits for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48" y="1600895"/>
            <a:ext cx="10929234" cy="44970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>
                <a:solidFill>
                  <a:schemeClr val="tx1"/>
                </a:solidFill>
                <a:cs typeface="Segoe UI"/>
              </a:rPr>
              <a:t>Helping students understand the benefits of RA is crucial: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>
                <a:solidFill>
                  <a:schemeClr val="tx1"/>
                </a:solidFill>
                <a:cs typeface="Segoe UI"/>
              </a:rPr>
              <a:t>RA is a pathway to a career from the start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>
                <a:solidFill>
                  <a:schemeClr val="tx1"/>
                </a:solidFill>
                <a:cs typeface="Segoe UI"/>
              </a:rPr>
              <a:t>RA provides a way to get paid to learn skills and get work experience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>
                <a:solidFill>
                  <a:schemeClr val="tx1"/>
                </a:solidFill>
                <a:cs typeface="Segoe UI"/>
              </a:rPr>
              <a:t>Often leads to offer of full-time employment following graduation or program completion soon after graduation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>
                <a:solidFill>
                  <a:schemeClr val="tx1"/>
                </a:solidFill>
                <a:cs typeface="Segoe UI"/>
              </a:rPr>
              <a:t>Increases your lifetime earnings potential: average starting salary for apprentice completers is $80,000 per year (U.S. DOL)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>
                <a:solidFill>
                  <a:schemeClr val="tx1"/>
                </a:solidFill>
                <a:cs typeface="Segoe UI"/>
              </a:rPr>
              <a:t>Provides way to earn national credential – move and earn anywhere</a:t>
            </a:r>
          </a:p>
          <a:p>
            <a:pPr marL="631825" indent="-342900">
              <a:lnSpc>
                <a:spcPct val="110000"/>
              </a:lnSpc>
            </a:pPr>
            <a:r>
              <a:rPr lang="en-US" sz="2400">
                <a:solidFill>
                  <a:schemeClr val="tx1"/>
                </a:solidFill>
                <a:cs typeface="Segoe UI"/>
              </a:rPr>
              <a:t>Can help lower – or even eliminate – the cost of taking college courses</a:t>
            </a:r>
            <a:endParaRPr lang="en-US" sz="1400">
              <a:solidFill>
                <a:schemeClr val="tx1"/>
              </a:solidFill>
              <a:cs typeface="Segoe UI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en-US" sz="1400">
              <a:solidFill>
                <a:schemeClr val="tx1"/>
              </a:solidFill>
              <a:cs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237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18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Less Debt, More Opportunities</a:t>
            </a:r>
          </a:p>
        </p:txBody>
      </p:sp>
      <p:pic>
        <p:nvPicPr>
          <p:cNvPr id="9" name="Picture 8" descr="Of parents worried about paying for college 55 percent note rising tuition as a concern while nearly half say inflation is straining their savings. Over one quarter of worried parents noted that fears of an impending recession also caused concern about paying for college. &#10;Rising tuition - 55 percent&#10;Inflation strains - 42 percent&#10;Recession fears - 28 percent">
            <a:extLst>
              <a:ext uri="{FF2B5EF4-FFF2-40B4-BE49-F238E27FC236}">
                <a16:creationId xmlns:a16="http://schemas.microsoft.com/office/drawing/2014/main" id="{BA5DBDE3-630B-F3B1-E29D-F0D8DA54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0" y="2116037"/>
            <a:ext cx="5112640" cy="318147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3F272-2DC6-5E60-AB1C-D640D0F64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94400" y="2188850"/>
            <a:ext cx="0" cy="29890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BA0D3-9B61-9905-8409-152EC4A0DB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3900" b="1">
                <a:solidFill>
                  <a:srgbClr val="00015E"/>
                </a:solidFill>
                <a:cs typeface="Segoe UI"/>
              </a:rPr>
              <a:t>Nationally....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en-US">
              <a:solidFill>
                <a:prstClr val="black"/>
              </a:solidFill>
              <a:cs typeface="Segoe UI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en-US">
                <a:solidFill>
                  <a:prstClr val="black"/>
                </a:solidFill>
                <a:cs typeface="Segoe UI"/>
              </a:rPr>
              <a:t>42.8 million Americans owe more than $1.75 trillion in student loans (2024)</a:t>
            </a:r>
            <a:endParaRPr lang="en-US">
              <a:solidFill>
                <a:prstClr val="black"/>
              </a:solidFill>
              <a:cs typeface="Calibri Light"/>
            </a:endParaRPr>
          </a:p>
          <a:p>
            <a:pPr marL="342900" lvl="0" indent="-342900">
              <a:spcBef>
                <a:spcPct val="0"/>
              </a:spcBef>
              <a:defRPr/>
            </a:pPr>
            <a:endParaRPr lang="en-US">
              <a:solidFill>
                <a:prstClr val="black"/>
              </a:solidFill>
              <a:cs typeface="Segoe UI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en-US">
                <a:solidFill>
                  <a:prstClr val="black"/>
                </a:solidFill>
                <a:cs typeface="Segoe UI"/>
              </a:rPr>
              <a:t>61% of college graduates had taken on student loan debt (2024)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en-US">
              <a:solidFill>
                <a:prstClr val="black"/>
              </a:solidFill>
              <a:cs typeface="Segoe UI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en-US">
                <a:solidFill>
                  <a:prstClr val="black"/>
                </a:solidFill>
                <a:cs typeface="Segoe UI"/>
              </a:rPr>
              <a:t>Average debt of student loan holder is $37,853 (2024)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92C7A9-C705-37B5-1A01-8AB3E30AC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9149" y="6258974"/>
            <a:ext cx="202241" cy="228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33C526D2-A686-E7A2-442C-A35AD162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65" y="5902378"/>
            <a:ext cx="903235" cy="903235"/>
          </a:xfrm>
          <a:prstGeom prst="rect">
            <a:avLst/>
          </a:prstGeom>
        </p:spPr>
      </p:pic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1CDDFCBA-9D2B-76D8-8374-4601D23DE9F6}"/>
              </a:ext>
            </a:extLst>
          </p:cNvPr>
          <p:cNvSpPr txBox="1">
            <a:spLocks/>
          </p:cNvSpPr>
          <p:nvPr/>
        </p:nvSpPr>
        <p:spPr>
          <a:xfrm>
            <a:off x="4273377" y="6489829"/>
            <a:ext cx="3247082" cy="3681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1"/>
                </a:solidFill>
              </a:rPr>
              <a:t>Source: </a:t>
            </a:r>
            <a:r>
              <a:rPr lang="en-US" sz="1400">
                <a:solidFill>
                  <a:srgbClr val="0563C1"/>
                </a:solidFill>
                <a:hlinkClick r:id="rId5"/>
              </a:rPr>
              <a:t>Business Wire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7393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5" y="623499"/>
            <a:ext cx="11712165" cy="1325563"/>
          </a:xfrm>
        </p:spPr>
        <p:txBody>
          <a:bodyPr>
            <a:normAutofit/>
          </a:bodyPr>
          <a:lstStyle/>
          <a:p>
            <a:r>
              <a:rPr lang="en-US" sz="3800"/>
              <a:t>Benefits for Schools Involved in 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803" y="1741100"/>
            <a:ext cx="781402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</a:rPr>
              <a:t>Apprenticeship programs connect students to colleges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</a:rPr>
              <a:t>Program sponsors, federal and state programs, and/or students can pay for related instruction 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</a:rPr>
              <a:t>Sponsors can provide additional resources beyond tuition to support students and colleges (curriculum development, student supports, additional funding)</a:t>
            </a:r>
          </a:p>
          <a:p>
            <a:pPr lvl="1">
              <a:lnSpc>
                <a:spcPct val="110000"/>
              </a:lnSpc>
            </a:pPr>
            <a:endParaRPr lang="en-US">
              <a:solidFill>
                <a:schemeClr val="tx1"/>
              </a:solidFill>
              <a:ea typeface="+mn-lt"/>
              <a:cs typeface="Segoe UI"/>
            </a:endParaRPr>
          </a:p>
        </p:txBody>
      </p:sp>
      <p:pic>
        <p:nvPicPr>
          <p:cNvPr id="5" name="Picture 4" descr="Student at a graduation ceremony">
            <a:extLst>
              <a:ext uri="{FF2B5EF4-FFF2-40B4-BE49-F238E27FC236}">
                <a16:creationId xmlns:a16="http://schemas.microsoft.com/office/drawing/2014/main" id="{9A567C06-2F05-336A-8644-0A1B0C5EB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825" y="1949062"/>
            <a:ext cx="3686175" cy="374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9988B8-6B08-9EF6-E52B-B47C8E7C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38424" y="6423967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384736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212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Federal / State Funding for 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5381"/>
            <a:ext cx="10782300" cy="40989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</a:rPr>
              <a:t>Several programs can help pay for RA related instruction courses at local colleges, making it more attractive for local employers to participate. Examples include: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  <a:hlinkClick r:id="rId3" tooltip="https://www.apprenticeship.gov/sites/default/files/playbook.pdf"/>
              </a:rPr>
              <a:t>The Workforce Innovation and Investment Act (WIOA) (through Individual Training Accounts) / On-the-Job Training / Supportive Services )</a:t>
            </a:r>
            <a:endParaRPr lang="en-US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  <a:hlinkClick r:id="rId3" tooltip="https://www.apprenticeship.gov/sites/default/files/playbook.pdf"/>
              </a:rPr>
              <a:t>Pell Grants (Up to $6,895 per Apprentice)</a:t>
            </a:r>
            <a:endParaRPr lang="en-US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  <a:hlinkClick r:id="rId3" tooltip="https://www.apprenticeship.gov/sites/default/files/playbook.pdf"/>
              </a:rPr>
              <a:t>Federal Work Study Funds (average of $2,500 per Apprentice)</a:t>
            </a:r>
            <a:endParaRPr lang="en-US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  <a:hlinkClick r:id="rId4" tooltip="https://www.apprenticeship.gov/investments-tax-credits-and-tuition-support/state-tax-credits-and-tuition-support"/>
              </a:rPr>
              <a:t>State Tax Credits and Tuition Support</a:t>
            </a:r>
            <a:endParaRPr lang="en-US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1"/>
                </a:solidFill>
                <a:ea typeface="+mn-lt"/>
                <a:cs typeface="Segoe UI"/>
                <a:hlinkClick r:id="rId5" tooltip="https://www.apprenticeship.gov/career-seekers/service-members-and-veterans"/>
              </a:rPr>
              <a:t>GI Bill Benefits (for approved programs)</a:t>
            </a:r>
            <a:endParaRPr lang="en-US">
              <a:solidFill>
                <a:schemeClr val="tx1"/>
              </a:solidFill>
              <a:ea typeface="+mn-lt"/>
              <a:cs typeface="Segoe UI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DFF49C-0830-815F-78BE-F585A915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38424" y="6423967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41161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6" name="Picture 5" descr="Alan Dodkowitz">
            <a:extLst>
              <a:ext uri="{FF2B5EF4-FFF2-40B4-BE49-F238E27FC236}">
                <a16:creationId xmlns:a16="http://schemas.microsoft.com/office/drawing/2014/main" id="{2B10A909-4FE3-8231-5CAF-F849CF5F0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2" y="1745377"/>
            <a:ext cx="2595773" cy="2585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90B62E5-0164-6090-35C6-31FA7D714F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48677" y="4568604"/>
            <a:ext cx="3497162" cy="563563"/>
          </a:xfrm>
        </p:spPr>
        <p:txBody>
          <a:bodyPr>
            <a:normAutofit fontScale="92500" lnSpcReduction="10000"/>
          </a:bodyPr>
          <a:lstStyle/>
          <a:p>
            <a:r>
              <a:rPr lang="en-US" sz="4000">
                <a:solidFill>
                  <a:srgbClr val="0D274D"/>
                </a:solidFill>
              </a:rPr>
              <a:t>Alan Dodkowitz</a:t>
            </a:r>
            <a:endParaRPr lang="pl-PL" sz="4000">
              <a:solidFill>
                <a:srgbClr val="0D274D"/>
              </a:solidFill>
            </a:endParaRPr>
          </a:p>
          <a:p>
            <a:endParaRPr lang="en-US" sz="330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082D0A1-49CB-123C-B26D-B9BA805387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9012" y="5019352"/>
            <a:ext cx="2796492" cy="12541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solidFill>
                  <a:srgbClr val="0D274D"/>
                </a:solidFill>
                <a:ea typeface="Roboto"/>
              </a:rPr>
              <a:t>Subject Matter Expert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solidFill>
                  <a:srgbClr val="0D274D"/>
                </a:solidFill>
                <a:ea typeface="Roboto"/>
              </a:rPr>
              <a:t>Safal Partners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C99BC-7354-B906-B960-D195C96AC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6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343189"/>
            <a:ext cx="12166591" cy="1325563"/>
          </a:xfrm>
        </p:spPr>
        <p:txBody>
          <a:bodyPr>
            <a:normAutofit/>
          </a:bodyPr>
          <a:lstStyle/>
          <a:p>
            <a:r>
              <a:rPr lang="en-US"/>
              <a:t>Youth Apprenticeship Pathways- High School or College</a:t>
            </a:r>
          </a:p>
        </p:txBody>
      </p:sp>
    </p:spTree>
    <p:extLst>
      <p:ext uri="{BB962C8B-B14F-4D97-AF65-F5344CB8AC3E}">
        <p14:creationId xmlns:p14="http://schemas.microsoft.com/office/powerpoint/2010/main" val="98474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87" y="607447"/>
            <a:ext cx="11283034" cy="1325563"/>
          </a:xfrm>
        </p:spPr>
        <p:txBody>
          <a:bodyPr>
            <a:normAutofit/>
          </a:bodyPr>
          <a:lstStyle/>
          <a:p>
            <a:r>
              <a:rPr lang="en-US"/>
              <a:t>High-School Aligned Apprenticeship Programs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105DE03-23EE-333B-A80D-C16272BAA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7307" y="2544532"/>
            <a:ext cx="2751119" cy="1203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tx1"/>
                </a:solidFill>
                <a:latin typeface="Aptos" panose="020B0004020202020204" pitchFamily="34" charset="0"/>
              </a:rPr>
              <a:t>Juniors or seniors eligible to apply for paid on-the-job training experience with an employer while receiving RI at school.</a:t>
            </a:r>
          </a:p>
          <a:p>
            <a:endParaRPr lang="en-US" sz="1600"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DD252-EB9D-6740-D8B8-ED8F4F93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368" y="2667118"/>
            <a:ext cx="4928763" cy="2718298"/>
            <a:chOff x="928207" y="2702514"/>
            <a:chExt cx="4928763" cy="27182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6BE8B8-672F-1D0F-9847-1F6837D038BE}"/>
                </a:ext>
              </a:extLst>
            </p:cNvPr>
            <p:cNvSpPr/>
            <p:nvPr/>
          </p:nvSpPr>
          <p:spPr>
            <a:xfrm>
              <a:off x="928207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 descr="Graduation Cap">
              <a:extLst>
                <a:ext uri="{FF2B5EF4-FFF2-40B4-BE49-F238E27FC236}">
                  <a16:creationId xmlns:a16="http://schemas.microsoft.com/office/drawing/2014/main" id="{741D52B9-7140-6B45-0401-910BD16517DA}"/>
                </a:ext>
              </a:extLst>
            </p:cNvPr>
            <p:cNvSpPr/>
            <p:nvPr/>
          </p:nvSpPr>
          <p:spPr>
            <a:xfrm>
              <a:off x="1135957" y="2910264"/>
              <a:ext cx="573785" cy="57378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4D717D-CBA4-0020-5370-BCE5CB883CD3}"/>
                </a:ext>
              </a:extLst>
            </p:cNvPr>
            <p:cNvSpPr/>
            <p:nvPr/>
          </p:nvSpPr>
          <p:spPr>
            <a:xfrm>
              <a:off x="4867685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 descr="Diploma Roll">
              <a:extLst>
                <a:ext uri="{FF2B5EF4-FFF2-40B4-BE49-F238E27FC236}">
                  <a16:creationId xmlns:a16="http://schemas.microsoft.com/office/drawing/2014/main" id="{3034731D-79C3-A3D8-F81C-17860FEA16F7}"/>
                </a:ext>
              </a:extLst>
            </p:cNvPr>
            <p:cNvSpPr/>
            <p:nvPr/>
          </p:nvSpPr>
          <p:spPr>
            <a:xfrm>
              <a:off x="5075435" y="2910264"/>
              <a:ext cx="573785" cy="57378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C0A41E-5004-FC59-A079-D50812D82472}"/>
                </a:ext>
              </a:extLst>
            </p:cNvPr>
            <p:cNvSpPr/>
            <p:nvPr/>
          </p:nvSpPr>
          <p:spPr>
            <a:xfrm>
              <a:off x="928207" y="4431527"/>
              <a:ext cx="989285" cy="98928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 descr="Classroom">
              <a:extLst>
                <a:ext uri="{FF2B5EF4-FFF2-40B4-BE49-F238E27FC236}">
                  <a16:creationId xmlns:a16="http://schemas.microsoft.com/office/drawing/2014/main" id="{E875867B-F646-FC26-AEF8-3943C0BD9001}"/>
                </a:ext>
              </a:extLst>
            </p:cNvPr>
            <p:cNvSpPr/>
            <p:nvPr/>
          </p:nvSpPr>
          <p:spPr>
            <a:xfrm>
              <a:off x="1135957" y="4639277"/>
              <a:ext cx="573785" cy="57378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CA71DA-5454-250B-3995-B9AE72DC8B60}"/>
                </a:ext>
              </a:extLst>
            </p:cNvPr>
            <p:cNvSpPr/>
            <p:nvPr/>
          </p:nvSpPr>
          <p:spPr>
            <a:xfrm>
              <a:off x="2129483" y="4431527"/>
              <a:ext cx="2331888" cy="989285"/>
            </a:xfrm>
            <a:custGeom>
              <a:avLst/>
              <a:gdLst>
                <a:gd name="connsiteX0" fmla="*/ 0 w 2331888"/>
                <a:gd name="connsiteY0" fmla="*/ 0 h 989285"/>
                <a:gd name="connsiteX1" fmla="*/ 2331888 w 2331888"/>
                <a:gd name="connsiteY1" fmla="*/ 0 h 989285"/>
                <a:gd name="connsiteX2" fmla="*/ 2331888 w 2331888"/>
                <a:gd name="connsiteY2" fmla="*/ 989285 h 989285"/>
                <a:gd name="connsiteX3" fmla="*/ 0 w 2331888"/>
                <a:gd name="connsiteY3" fmla="*/ 989285 h 989285"/>
                <a:gd name="connsiteX4" fmla="*/ 0 w 2331888"/>
                <a:gd name="connsiteY4" fmla="*/ 0 h 98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888" h="989285">
                  <a:moveTo>
                    <a:pt x="0" y="0"/>
                  </a:moveTo>
                  <a:lnTo>
                    <a:pt x="2331888" y="0"/>
                  </a:lnTo>
                  <a:lnTo>
                    <a:pt x="2331888" y="989285"/>
                  </a:lnTo>
                  <a:lnTo>
                    <a:pt x="0" y="9892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753F9F-03E0-A04D-E311-C26C87AC152C}"/>
                </a:ext>
              </a:extLst>
            </p:cNvPr>
            <p:cNvSpPr/>
            <p:nvPr/>
          </p:nvSpPr>
          <p:spPr>
            <a:xfrm>
              <a:off x="4867685" y="4431527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 descr="Briefcase">
              <a:extLst>
                <a:ext uri="{FF2B5EF4-FFF2-40B4-BE49-F238E27FC236}">
                  <a16:creationId xmlns:a16="http://schemas.microsoft.com/office/drawing/2014/main" id="{07C34AE7-7D85-519C-32D0-A852E87B761F}"/>
                </a:ext>
              </a:extLst>
            </p:cNvPr>
            <p:cNvSpPr/>
            <p:nvPr/>
          </p:nvSpPr>
          <p:spPr>
            <a:xfrm>
              <a:off x="5075435" y="4639277"/>
              <a:ext cx="573785" cy="573785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BA4DB00-AE99-A259-90C0-4EA3E8DF2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2434" y="4318290"/>
            <a:ext cx="2920863" cy="1420885"/>
          </a:xfrm>
        </p:spPr>
        <p:txBody>
          <a:bodyPr>
            <a:no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RI counts toward high school graduation requirements and potentially college credits, creating a seamless transition from secondary to post-secondary education.</a:t>
            </a:r>
          </a:p>
          <a:p>
            <a:endParaRPr lang="en-US" sz="1600">
              <a:latin typeface="Aptos" panose="020B0004020202020204" pitchFamily="34" charset="0"/>
            </a:endParaRPr>
          </a:p>
        </p:txBody>
      </p:sp>
      <p:pic>
        <p:nvPicPr>
          <p:cNvPr id="8" name="Picture 7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CE6C046C-972B-D8EE-AC16-50652A4B5B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44" y="5913103"/>
            <a:ext cx="924832" cy="924832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43E0A8D-1DCA-68FD-2228-1CC7A0A0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4546" y="2793177"/>
            <a:ext cx="2424953" cy="827520"/>
          </a:xfrm>
        </p:spPr>
        <p:txBody>
          <a:bodyPr>
            <a:no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Embeds industry credentials in RI curriculum.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BAC581B-0A52-7213-D6E7-D26E9E5E3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6977" y="4287768"/>
            <a:ext cx="2422522" cy="1346200"/>
          </a:xfrm>
        </p:spPr>
        <p:txBody>
          <a:bodyPr>
            <a:no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Often acts as pre-apprenticeship programs that provide a pathway to a full RA program. </a:t>
            </a:r>
          </a:p>
          <a:p>
            <a:pPr marL="0" indent="0">
              <a:buNone/>
            </a:pPr>
            <a:endParaRPr lang="en-US" sz="1600">
              <a:latin typeface="Aptos" panose="020B0004020202020204" pitchFamily="34" charset="0"/>
            </a:endParaRPr>
          </a:p>
        </p:txBody>
      </p:sp>
      <p:pic>
        <p:nvPicPr>
          <p:cNvPr id="2052" name="Picture 4" descr="High-school apprenticeship programs ...">
            <a:extLst>
              <a:ext uri="{FF2B5EF4-FFF2-40B4-BE49-F238E27FC236}">
                <a16:creationId xmlns:a16="http://schemas.microsoft.com/office/drawing/2014/main" id="{C0C9A338-AF08-3D80-9C84-1D7F485E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7" b="-20339"/>
          <a:stretch/>
        </p:blipFill>
        <p:spPr bwMode="auto">
          <a:xfrm>
            <a:off x="8385174" y="2446565"/>
            <a:ext cx="3714463" cy="368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50351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68" y="640427"/>
            <a:ext cx="11759919" cy="1325563"/>
          </a:xfrm>
        </p:spPr>
        <p:txBody>
          <a:bodyPr>
            <a:normAutofit/>
          </a:bodyPr>
          <a:lstStyle/>
          <a:p>
            <a:r>
              <a:rPr lang="en-US" sz="4000"/>
              <a:t>College-Aligned Youth Apprenticeship Programs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D105DE03-23EE-333B-A80D-C16272BAA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6827" y="2782991"/>
            <a:ext cx="2751119" cy="120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tx1"/>
                </a:solidFill>
                <a:latin typeface="Aptos" panose="020B0004020202020204" pitchFamily="34" charset="0"/>
              </a:rPr>
              <a:t>Available at vocational, community, and four-year colleges and generally for 18–24-year-olds.</a:t>
            </a:r>
          </a:p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BA4DB00-AE99-A259-90C0-4EA3E8DF2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2293" y="4545265"/>
            <a:ext cx="2860185" cy="931249"/>
          </a:xfrm>
        </p:spPr>
        <p:txBody>
          <a:bodyPr>
            <a:norm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RI counts towards college credits, enabling student to graduate.</a:t>
            </a:r>
          </a:p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43E0A8D-1DCA-68FD-2228-1CC7A0A03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5896" y="2660811"/>
            <a:ext cx="3026653" cy="1123538"/>
          </a:xfrm>
        </p:spPr>
        <p:txBody>
          <a:bodyPr>
            <a:no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Embeds industry credentials in RI curriculum and oftentimes leads to the award of industry-recognized credentials.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BAC581B-0A52-7213-D6E7-D26E9E5E3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0002" y="4431527"/>
            <a:ext cx="2919044" cy="1203860"/>
          </a:xfrm>
        </p:spPr>
        <p:txBody>
          <a:bodyPr>
            <a:normAutofit/>
          </a:bodyPr>
          <a:lstStyle/>
          <a:p>
            <a:pPr marL="0" lvl="0" indent="0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0B0004020202020204" pitchFamily="34" charset="0"/>
              </a:rPr>
              <a:t>Generally, a Registered Apprenticeship program leads to the award of a DOL-issued certificate.</a:t>
            </a:r>
          </a:p>
          <a:p>
            <a:pPr marL="0" indent="0">
              <a:buNone/>
            </a:pPr>
            <a:endParaRPr lang="en-US" sz="3200"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DD252-EB9D-6740-D8B8-ED8F4F93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8207" y="2702514"/>
            <a:ext cx="4928763" cy="2718298"/>
            <a:chOff x="928207" y="2702514"/>
            <a:chExt cx="4928763" cy="27182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6BE8B8-672F-1D0F-9847-1F6837D038BE}"/>
                </a:ext>
              </a:extLst>
            </p:cNvPr>
            <p:cNvSpPr/>
            <p:nvPr/>
          </p:nvSpPr>
          <p:spPr>
            <a:xfrm>
              <a:off x="928207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 descr="Graduation Cap">
              <a:extLst>
                <a:ext uri="{FF2B5EF4-FFF2-40B4-BE49-F238E27FC236}">
                  <a16:creationId xmlns:a16="http://schemas.microsoft.com/office/drawing/2014/main" id="{741D52B9-7140-6B45-0401-910BD16517DA}"/>
                </a:ext>
              </a:extLst>
            </p:cNvPr>
            <p:cNvSpPr/>
            <p:nvPr/>
          </p:nvSpPr>
          <p:spPr>
            <a:xfrm>
              <a:off x="1135957" y="2910264"/>
              <a:ext cx="573785" cy="57378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4D717D-CBA4-0020-5370-BCE5CB883CD3}"/>
                </a:ext>
              </a:extLst>
            </p:cNvPr>
            <p:cNvSpPr/>
            <p:nvPr/>
          </p:nvSpPr>
          <p:spPr>
            <a:xfrm>
              <a:off x="4867685" y="2702514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 descr="Diploma Roll">
              <a:extLst>
                <a:ext uri="{FF2B5EF4-FFF2-40B4-BE49-F238E27FC236}">
                  <a16:creationId xmlns:a16="http://schemas.microsoft.com/office/drawing/2014/main" id="{3034731D-79C3-A3D8-F81C-17860FEA16F7}"/>
                </a:ext>
              </a:extLst>
            </p:cNvPr>
            <p:cNvSpPr/>
            <p:nvPr/>
          </p:nvSpPr>
          <p:spPr>
            <a:xfrm>
              <a:off x="5075435" y="2910264"/>
              <a:ext cx="573785" cy="573785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C0A41E-5004-FC59-A079-D50812D82472}"/>
                </a:ext>
              </a:extLst>
            </p:cNvPr>
            <p:cNvSpPr/>
            <p:nvPr/>
          </p:nvSpPr>
          <p:spPr>
            <a:xfrm>
              <a:off x="928207" y="4431527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 descr="Classroom">
              <a:extLst>
                <a:ext uri="{FF2B5EF4-FFF2-40B4-BE49-F238E27FC236}">
                  <a16:creationId xmlns:a16="http://schemas.microsoft.com/office/drawing/2014/main" id="{E875867B-F646-FC26-AEF8-3943C0BD9001}"/>
                </a:ext>
              </a:extLst>
            </p:cNvPr>
            <p:cNvSpPr/>
            <p:nvPr/>
          </p:nvSpPr>
          <p:spPr>
            <a:xfrm>
              <a:off x="1135957" y="4639277"/>
              <a:ext cx="573785" cy="573785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CA71DA-5454-250B-3995-B9AE72DC8B60}"/>
                </a:ext>
              </a:extLst>
            </p:cNvPr>
            <p:cNvSpPr/>
            <p:nvPr/>
          </p:nvSpPr>
          <p:spPr>
            <a:xfrm>
              <a:off x="2129483" y="4431527"/>
              <a:ext cx="2331888" cy="989285"/>
            </a:xfrm>
            <a:custGeom>
              <a:avLst/>
              <a:gdLst>
                <a:gd name="connsiteX0" fmla="*/ 0 w 2331888"/>
                <a:gd name="connsiteY0" fmla="*/ 0 h 989285"/>
                <a:gd name="connsiteX1" fmla="*/ 2331888 w 2331888"/>
                <a:gd name="connsiteY1" fmla="*/ 0 h 989285"/>
                <a:gd name="connsiteX2" fmla="*/ 2331888 w 2331888"/>
                <a:gd name="connsiteY2" fmla="*/ 989285 h 989285"/>
                <a:gd name="connsiteX3" fmla="*/ 0 w 2331888"/>
                <a:gd name="connsiteY3" fmla="*/ 989285 h 989285"/>
                <a:gd name="connsiteX4" fmla="*/ 0 w 2331888"/>
                <a:gd name="connsiteY4" fmla="*/ 0 h 98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888" h="989285">
                  <a:moveTo>
                    <a:pt x="0" y="0"/>
                  </a:moveTo>
                  <a:lnTo>
                    <a:pt x="2331888" y="0"/>
                  </a:lnTo>
                  <a:lnTo>
                    <a:pt x="2331888" y="989285"/>
                  </a:lnTo>
                  <a:lnTo>
                    <a:pt x="0" y="9892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753F9F-03E0-A04D-E311-C26C87AC152C}"/>
                </a:ext>
              </a:extLst>
            </p:cNvPr>
            <p:cNvSpPr/>
            <p:nvPr/>
          </p:nvSpPr>
          <p:spPr>
            <a:xfrm>
              <a:off x="4867685" y="4431527"/>
              <a:ext cx="989285" cy="989285"/>
            </a:xfrm>
            <a:prstGeom prst="ellipse">
              <a:avLst/>
            </a:prstGeom>
            <a:solidFill>
              <a:srgbClr val="00206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 descr="Briefcase">
              <a:extLst>
                <a:ext uri="{FF2B5EF4-FFF2-40B4-BE49-F238E27FC236}">
                  <a16:creationId xmlns:a16="http://schemas.microsoft.com/office/drawing/2014/main" id="{07C34AE7-7D85-519C-32D0-A852E87B761F}"/>
                </a:ext>
              </a:extLst>
            </p:cNvPr>
            <p:cNvSpPr/>
            <p:nvPr/>
          </p:nvSpPr>
          <p:spPr>
            <a:xfrm>
              <a:off x="5075435" y="4639277"/>
              <a:ext cx="573785" cy="573785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 descr="White Female doctor training a Black Male Doctor">
            <a:extLst>
              <a:ext uri="{FF2B5EF4-FFF2-40B4-BE49-F238E27FC236}">
                <a16:creationId xmlns:a16="http://schemas.microsoft.com/office/drawing/2014/main" id="{56AC2E14-BFE4-6F51-56B0-22CBCE1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-48"/>
          <a:stretch/>
        </p:blipFill>
        <p:spPr>
          <a:xfrm>
            <a:off x="9089446" y="2783566"/>
            <a:ext cx="2878704" cy="244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36055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39B-EB44-D67E-C3AA-7385BF1A8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06F0-6F09-14ED-BF74-88BD77E5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343189"/>
            <a:ext cx="12166591" cy="1325563"/>
          </a:xfrm>
        </p:spPr>
        <p:txBody>
          <a:bodyPr>
            <a:normAutofit/>
          </a:bodyPr>
          <a:lstStyle/>
          <a:p>
            <a:r>
              <a:rPr lang="en-US"/>
              <a:t>Developing Apprenticeship Pathways</a:t>
            </a:r>
          </a:p>
        </p:txBody>
      </p:sp>
    </p:spTree>
    <p:extLst>
      <p:ext uri="{BB962C8B-B14F-4D97-AF65-F5344CB8AC3E}">
        <p14:creationId xmlns:p14="http://schemas.microsoft.com/office/powerpoint/2010/main" val="370083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551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Key Questions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9F87697-B091-32BB-F8DA-4277A6C0D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98" y="2005086"/>
            <a:ext cx="8250570" cy="421402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  <a:t>What occupations does local labor market information show are in high demand and what interests youth?</a:t>
            </a:r>
            <a:b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en-US" sz="20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  <a:t>What partnerships do we need? What partners do we already have that can support a program? </a:t>
            </a:r>
            <a:b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en-US" sz="20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  <a:t>How will we integrate industry needs/occupation requirements into our RI?</a:t>
            </a:r>
            <a:b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en-US" sz="20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  <a:t>How will we create a Dual/Concurrent Enrollment plan (for high school apprentices)?</a:t>
            </a:r>
            <a:b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</a:br>
            <a:endParaRPr lang="en-US" sz="20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lvl="1"/>
            <a: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  <a:t>How will we ensure RI and OJ</a:t>
            </a:r>
            <a:r>
              <a:rPr lang="en-US" sz="2000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  <a:latin typeface="Aptos" panose="020B0004020202020204" pitchFamily="34" charset="0"/>
              </a:rPr>
              <a:t> count toward both high school graduation and RA program requirements (for high school apprentices)?</a:t>
            </a:r>
          </a:p>
        </p:txBody>
      </p:sp>
      <p:pic>
        <p:nvPicPr>
          <p:cNvPr id="7" name="Picture 6" descr="A group of people sitting around a table working">
            <a:extLst>
              <a:ext uri="{FF2B5EF4-FFF2-40B4-BE49-F238E27FC236}">
                <a16:creationId xmlns:a16="http://schemas.microsoft.com/office/drawing/2014/main" id="{5AB3308B-C6B9-137A-A305-07BB68AE1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68" y="2528048"/>
            <a:ext cx="3653432" cy="243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F42BF468-FFE1-8356-F583-B55F103E6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40" y="5951276"/>
            <a:ext cx="906724" cy="90672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D73EB-214F-E490-A11B-7793D1442DDC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414737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551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Gen Z- Interested in Different Occupations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9F87697-B091-32BB-F8DA-4277A6C0D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240" y="2007758"/>
            <a:ext cx="5336441" cy="4214025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Sustainable Energy Specialist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Digital Content Creator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Health and Wellness Coach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Cybersecurity Analyst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App Developer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Social Impact Consultant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User Experience (UX) Designer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Remote Work Specialist</a:t>
            </a:r>
            <a:r>
              <a:rPr lang="en-US" sz="220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E-Sports Professional</a:t>
            </a:r>
            <a:endParaRPr lang="en-US" sz="220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buFont typeface="+mj-lt"/>
              <a:buAutoNum type="arabicPeriod"/>
            </a:pPr>
            <a:r>
              <a:rPr lang="en-US" sz="2200" b="0" i="0">
                <a:solidFill>
                  <a:schemeClr val="tx1"/>
                </a:solidFill>
                <a:effectLst/>
              </a:rPr>
              <a:t> Mental Health Professional</a:t>
            </a:r>
            <a:endParaRPr lang="en-US" sz="2200" b="1">
              <a:solidFill>
                <a:schemeClr val="tx1"/>
              </a:solidFill>
            </a:endParaRPr>
          </a:p>
        </p:txBody>
      </p:sp>
      <p:pic>
        <p:nvPicPr>
          <p:cNvPr id="15" name="Picture 14" descr="Person touching solar panel">
            <a:extLst>
              <a:ext uri="{FF2B5EF4-FFF2-40B4-BE49-F238E27FC236}">
                <a16:creationId xmlns:a16="http://schemas.microsoft.com/office/drawing/2014/main" id="{FC7DD790-D62B-277E-69E4-E184BEB16D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30" y="1955841"/>
            <a:ext cx="2655316" cy="177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ybsecurity Training">
            <a:extLst>
              <a:ext uri="{FF2B5EF4-FFF2-40B4-BE49-F238E27FC236}">
                <a16:creationId xmlns:a16="http://schemas.microsoft.com/office/drawing/2014/main" id="{A14B2D60-2351-C774-8F92-EC76786A9A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92" y="1960164"/>
            <a:ext cx="2658117" cy="177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omeone working with a health and wellness coach">
            <a:extLst>
              <a:ext uri="{FF2B5EF4-FFF2-40B4-BE49-F238E27FC236}">
                <a16:creationId xmlns:a16="http://schemas.microsoft.com/office/drawing/2014/main" id="{139A3748-34BF-62E9-3801-F7817E6BFB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4309" y="3038582"/>
            <a:ext cx="2383896" cy="177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erson cutting pepper in kitchen">
            <a:extLst>
              <a:ext uri="{FF2B5EF4-FFF2-40B4-BE49-F238E27FC236}">
                <a16:creationId xmlns:a16="http://schemas.microsoft.com/office/drawing/2014/main" id="{0B6035C3-2E3E-86E1-5BC7-87FBD095D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32" y="4120693"/>
            <a:ext cx="2654114" cy="177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Woman in online therapy">
            <a:extLst>
              <a:ext uri="{FF2B5EF4-FFF2-40B4-BE49-F238E27FC236}">
                <a16:creationId xmlns:a16="http://schemas.microsoft.com/office/drawing/2014/main" id="{AE1750C1-ECC0-A221-ADF7-2295450834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17" y="4043285"/>
            <a:ext cx="2772866" cy="184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5C16AB6-E548-7BAD-9E81-D38443E96F19}"/>
              </a:ext>
            </a:extLst>
          </p:cNvPr>
          <p:cNvSpPr txBox="1">
            <a:spLocks/>
          </p:cNvSpPr>
          <p:nvPr/>
        </p:nvSpPr>
        <p:spPr>
          <a:xfrm>
            <a:off x="4137227" y="5967256"/>
            <a:ext cx="3247082" cy="3681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1"/>
                </a:solidFill>
              </a:rPr>
              <a:t>Source: </a:t>
            </a:r>
            <a:r>
              <a:rPr lang="en-US" sz="1400">
                <a:solidFill>
                  <a:srgbClr val="0563C1"/>
                </a:solidFill>
                <a:hlinkClick r:id="rId8"/>
              </a:rPr>
              <a:t>LinkedIn</a:t>
            </a:r>
            <a:endParaRPr lang="en-US" sz="14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D73EB-214F-E490-A11B-7793D144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193452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45" y="530124"/>
            <a:ext cx="8554375" cy="1325563"/>
          </a:xfrm>
        </p:spPr>
        <p:txBody>
          <a:bodyPr>
            <a:normAutofit/>
          </a:bodyPr>
          <a:lstStyle/>
          <a:p>
            <a:r>
              <a:rPr lang="en-US"/>
              <a:t>But They are Also the “Toolbelt Generation”</a:t>
            </a:r>
          </a:p>
        </p:txBody>
      </p:sp>
      <p:pic>
        <p:nvPicPr>
          <p:cNvPr id="29" name="Picture 28" descr="47 percent">
            <a:extLst>
              <a:ext uri="{FF2B5EF4-FFF2-40B4-BE49-F238E27FC236}">
                <a16:creationId xmlns:a16="http://schemas.microsoft.com/office/drawing/2014/main" id="{8DC355DC-6690-3402-C496-A1A7D6131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6" y="1975440"/>
            <a:ext cx="1072671" cy="109038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38008A7-E014-3EE6-E4DF-B9548D85C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041411" y="2251960"/>
            <a:ext cx="3410940" cy="832857"/>
          </a:xfrm>
        </p:spPr>
        <p:txBody>
          <a:bodyPr>
            <a:normAutofit fontScale="70000" lnSpcReduction="20000"/>
          </a:bodyPr>
          <a:lstStyle/>
          <a:p>
            <a:r>
              <a:rPr lang="en-US" sz="3500">
                <a:solidFill>
                  <a:schemeClr val="tx1"/>
                </a:solidFill>
              </a:rPr>
              <a:t>Young adults interested in trades career</a:t>
            </a:r>
          </a:p>
          <a:p>
            <a:endParaRPr lang="en-US"/>
          </a:p>
        </p:txBody>
      </p:sp>
      <p:pic>
        <p:nvPicPr>
          <p:cNvPr id="10" name="Picture 9" descr="23 percent">
            <a:extLst>
              <a:ext uri="{FF2B5EF4-FFF2-40B4-BE49-F238E27FC236}">
                <a16:creationId xmlns:a16="http://schemas.microsoft.com/office/drawing/2014/main" id="{AEC7904E-0D3A-391F-899F-C5CCAD2B73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3" y="3332747"/>
            <a:ext cx="1069681" cy="108717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9B17FB5-9E54-FFD8-0C49-414B4A611E6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017464" y="3491620"/>
            <a:ext cx="3410940" cy="981216"/>
          </a:xfrm>
        </p:spPr>
        <p:txBody>
          <a:bodyPr>
            <a:noAutofit/>
          </a:bodyPr>
          <a:lstStyle/>
          <a:p>
            <a:r>
              <a:rPr lang="en-US" sz="2500">
                <a:solidFill>
                  <a:schemeClr val="tx1"/>
                </a:solidFill>
              </a:rPr>
              <a:t>Students studying construction trades rose from 2018 to 2024</a:t>
            </a:r>
            <a:endParaRPr lang="en-US" sz="2500"/>
          </a:p>
        </p:txBody>
      </p:sp>
      <p:pic>
        <p:nvPicPr>
          <p:cNvPr id="12" name="Picture 11" descr="299,000">
            <a:extLst>
              <a:ext uri="{FF2B5EF4-FFF2-40B4-BE49-F238E27FC236}">
                <a16:creationId xmlns:a16="http://schemas.microsoft.com/office/drawing/2014/main" id="{D422C2EC-FC0A-3B0A-E60A-E2A84672A8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9" y="4777268"/>
            <a:ext cx="1073174" cy="1080158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50735A2-51D9-613B-9F7A-AA079F12BC6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041411" y="4961496"/>
            <a:ext cx="3547369" cy="981216"/>
          </a:xfrm>
        </p:spPr>
        <p:txBody>
          <a:bodyPr>
            <a:normAutofit fontScale="47500" lnSpcReduction="20000"/>
          </a:bodyPr>
          <a:lstStyle/>
          <a:p>
            <a:r>
              <a:rPr lang="en-US" sz="5300">
                <a:solidFill>
                  <a:schemeClr val="tx1"/>
                </a:solidFill>
              </a:rPr>
              <a:t>More electricians than 2014 - median age fell by 2.9 years.</a:t>
            </a:r>
          </a:p>
          <a:p>
            <a:endParaRPr lang="en-US"/>
          </a:p>
        </p:txBody>
      </p:sp>
      <p:pic>
        <p:nvPicPr>
          <p:cNvPr id="2050" name="Picture 2" descr="How Gen Z Is Becoming the Toolbelt ...">
            <a:extLst>
              <a:ext uri="{FF2B5EF4-FFF2-40B4-BE49-F238E27FC236}">
                <a16:creationId xmlns:a16="http://schemas.microsoft.com/office/drawing/2014/main" id="{C87D4AF0-A3CC-5FE7-AAE6-45A60E98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157" y="218671"/>
            <a:ext cx="2614336" cy="1867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5.1 percent">
            <a:extLst>
              <a:ext uri="{FF2B5EF4-FFF2-40B4-BE49-F238E27FC236}">
                <a16:creationId xmlns:a16="http://schemas.microsoft.com/office/drawing/2014/main" id="{D96CC47B-B9DD-144C-D5AA-74897EAEB0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18" y="1978645"/>
            <a:ext cx="1099996" cy="108717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E1E253-1209-F1A7-660C-6D18C31D1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9181" y="2176620"/>
            <a:ext cx="4044556" cy="924503"/>
          </a:xfrm>
        </p:spPr>
        <p:txBody>
          <a:bodyPr>
            <a:normAutofit fontScale="62500" lnSpcReduction="20000"/>
          </a:bodyPr>
          <a:lstStyle/>
          <a:p>
            <a:r>
              <a:rPr lang="en-US" sz="4000">
                <a:solidFill>
                  <a:schemeClr val="tx1"/>
                </a:solidFill>
              </a:rPr>
              <a:t>Pay increase for new construction hires vs. 2.7% in professional services</a:t>
            </a:r>
          </a:p>
          <a:p>
            <a:endParaRPr lang="en-US"/>
          </a:p>
        </p:txBody>
      </p:sp>
      <p:pic>
        <p:nvPicPr>
          <p:cNvPr id="25" name="Picture 24" descr="16 percent">
            <a:extLst>
              <a:ext uri="{FF2B5EF4-FFF2-40B4-BE49-F238E27FC236}">
                <a16:creationId xmlns:a16="http://schemas.microsoft.com/office/drawing/2014/main" id="{DF61DA94-C960-FBDA-11DB-CAEA2A72D4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18" y="3332747"/>
            <a:ext cx="1158732" cy="1169982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59363A1-0049-46FD-9C80-5945F62844B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139181" y="3568972"/>
            <a:ext cx="4268674" cy="8753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500">
                <a:solidFill>
                  <a:schemeClr val="tx1"/>
                </a:solidFill>
              </a:rPr>
              <a:t>Vocational-focused community colleges increase in enrollment</a:t>
            </a:r>
          </a:p>
        </p:txBody>
      </p:sp>
      <p:pic>
        <p:nvPicPr>
          <p:cNvPr id="27" name="Picture 26" descr="95 percent">
            <a:extLst>
              <a:ext uri="{FF2B5EF4-FFF2-40B4-BE49-F238E27FC236}">
                <a16:creationId xmlns:a16="http://schemas.microsoft.com/office/drawing/2014/main" id="{6A19FCE1-0B5C-0023-45C7-C1FC0B7BAD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18" y="4731197"/>
            <a:ext cx="1158732" cy="117230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CA1E494-DF3B-68C4-2AD5-F7F23EA60B6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139181" y="4845212"/>
            <a:ext cx="4268674" cy="1058285"/>
          </a:xfrm>
        </p:spPr>
        <p:txBody>
          <a:bodyPr>
            <a:normAutofit lnSpcReduction="10000"/>
          </a:bodyPr>
          <a:lstStyle/>
          <a:p>
            <a:r>
              <a:rPr lang="en-US" sz="2500">
                <a:solidFill>
                  <a:schemeClr val="tx1"/>
                </a:solidFill>
              </a:rPr>
              <a:t>Optimistic about job security and believe they won’t be replaced by AI -  </a:t>
            </a:r>
            <a:r>
              <a:rPr lang="en-US" sz="2500">
                <a:solidFill>
                  <a:schemeClr val="tx1"/>
                </a:solidFill>
                <a:hlinkClick r:id="rId10" tooltip="https://press.thumbtack.com/announcements/new-report-from-thumbtack-examines-forces-behind-skilled-trade-labor-shortage-offering-optimistic-outlook-for-the-future/"/>
              </a:rPr>
              <a:t>Thumbtack </a:t>
            </a:r>
            <a:endParaRPr lang="en-US" sz="250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5C71F60-B915-D554-572C-67878C0CB38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73377" y="6489829"/>
            <a:ext cx="3247082" cy="3681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400">
                <a:solidFill>
                  <a:schemeClr val="tx1"/>
                </a:solidFill>
              </a:rPr>
              <a:t>Source: </a:t>
            </a:r>
            <a:r>
              <a:rPr lang="en-US" sz="1400">
                <a:solidFill>
                  <a:srgbClr val="0563C1"/>
                </a:solidFill>
                <a:hlinkClick r:id="rId11" tooltip="https://www.wsj.com/lifestyle/careers/gen-z-trades-jobs-plumbing-welding-a76b5e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Wall Street Journal</a:t>
            </a:r>
            <a:endParaRPr lang="en-US" sz="14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D73EB-214F-E490-A11B-7793D1442DDC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2716276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Can Each Partner Bring?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5A37-B859-6CD5-F4E5-594ACA104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1725524"/>
            <a:ext cx="10875412" cy="410060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effectLst/>
                <a:highlight>
                  <a:srgbClr val="FCFCF9"/>
                </a:highlight>
              </a:rPr>
              <a:t>Businesses</a:t>
            </a:r>
            <a:r>
              <a:rPr lang="en-US" sz="2400">
                <a:solidFill>
                  <a:schemeClr val="tx1"/>
                </a:solidFill>
                <a:highlight>
                  <a:srgbClr val="FCFCF9"/>
                </a:highlight>
              </a:rPr>
              <a:t>, trade organizations, and chambers of commerce</a:t>
            </a:r>
            <a:r>
              <a:rPr lang="en-US" sz="2400" b="0" i="0">
                <a:solidFill>
                  <a:schemeClr val="tx1"/>
                </a:solidFill>
                <a:effectLst/>
                <a:highlight>
                  <a:srgbClr val="FCFCF9"/>
                </a:highlight>
              </a:rPr>
              <a:t> identify needed skills, provide on-the-job training, and employ apprentices.</a:t>
            </a:r>
          </a:p>
          <a:p>
            <a:r>
              <a:rPr lang="en-US" sz="2400" b="0" i="0">
                <a:solidFill>
                  <a:schemeClr val="tx1"/>
                </a:solidFill>
                <a:effectLst/>
                <a:highlight>
                  <a:srgbClr val="FCFCF9"/>
                </a:highlight>
              </a:rPr>
              <a:t>Schools help design curriculum, provide classroom instruction, and facilitate student recruitment.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effectLst/>
                <a:highlight>
                  <a:srgbClr val="FCFCF9"/>
                </a:highlight>
              </a:rPr>
              <a:t>Workforce boards can help recruit apprentices, offer funding, and connect partners.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effectLst/>
                <a:highlight>
                  <a:srgbClr val="FCFCF9"/>
                </a:highlight>
              </a:rPr>
              <a:t>State agencies develop curriculum frameworks, provide guidance on laws/regulations, and offer funding.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chemeClr val="tx1"/>
                </a:solidFill>
                <a:effectLst/>
                <a:highlight>
                  <a:srgbClr val="FCFCF9"/>
                </a:highlight>
              </a:rPr>
              <a:t>Community organizations assist with student recruitment, academic support, funding, and program oversight.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793C-DEF3-09FD-4B72-61D170EF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0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Key Organizational Apprenticeship Roles</a:t>
            </a:r>
          </a:p>
        </p:txBody>
      </p:sp>
      <p:grpSp>
        <p:nvGrpSpPr>
          <p:cNvPr id="52" name="Group 51" descr="Building with many employees">
            <a:extLst>
              <a:ext uri="{FF2B5EF4-FFF2-40B4-BE49-F238E27FC236}">
                <a16:creationId xmlns:a16="http://schemas.microsoft.com/office/drawing/2014/main" id="{27065134-F006-2205-EB15-81B8103ADAFB}"/>
              </a:ext>
            </a:extLst>
          </p:cNvPr>
          <p:cNvGrpSpPr/>
          <p:nvPr/>
        </p:nvGrpSpPr>
        <p:grpSpPr>
          <a:xfrm>
            <a:off x="1292316" y="2184673"/>
            <a:ext cx="1371600" cy="1371600"/>
            <a:chOff x="1326945" y="2277052"/>
            <a:chExt cx="1371600" cy="1371600"/>
          </a:xfrm>
        </p:grpSpPr>
        <p:sp>
          <p:nvSpPr>
            <p:cNvPr id="6" name="AutoShape 23">
              <a:extLst>
                <a:ext uri="{FF2B5EF4-FFF2-40B4-BE49-F238E27FC236}">
                  <a16:creationId xmlns:a16="http://schemas.microsoft.com/office/drawing/2014/main" id="{F0704DFB-802C-E0E4-3DC0-3CDC2B9F0B0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42077" y="2648934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upa 65">
              <a:extLst>
                <a:ext uri="{FF2B5EF4-FFF2-40B4-BE49-F238E27FC236}">
                  <a16:creationId xmlns:a16="http://schemas.microsoft.com/office/drawing/2014/main" id="{95B10CB1-8A8F-E144-4F8B-FD67B256B913}"/>
                </a:ext>
              </a:extLst>
            </p:cNvPr>
            <p:cNvGrpSpPr/>
            <p:nvPr userDrawn="1"/>
          </p:nvGrpSpPr>
          <p:grpSpPr>
            <a:xfrm>
              <a:off x="1742077" y="2648934"/>
              <a:ext cx="541337" cy="412750"/>
              <a:chOff x="906463" y="3402013"/>
              <a:chExt cx="541337" cy="412750"/>
            </a:xfrm>
          </p:grpSpPr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75D68BC-B34D-239C-3EDC-C5F8A9362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0736C2C3-392E-C56E-8534-0CECE84E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72532441-D2C5-96C9-C20C-7ABB64CC7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C41F22C7-03B9-5425-F12C-001DB31A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C3F165A6-EC95-FE26-95C0-3F68AE2E7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5D5145-FB6A-98C8-1FA5-EE2D2F40BD54}"/>
                </a:ext>
              </a:extLst>
            </p:cNvPr>
            <p:cNvSpPr/>
            <p:nvPr userDrawn="1"/>
          </p:nvSpPr>
          <p:spPr>
            <a:xfrm>
              <a:off x="1326945" y="227705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0" name="Graphic 29" descr="Remote work with solid fill">
              <a:extLst>
                <a:ext uri="{FF2B5EF4-FFF2-40B4-BE49-F238E27FC236}">
                  <a16:creationId xmlns:a16="http://schemas.microsoft.com/office/drawing/2014/main" id="{7E864775-CD5B-4EDC-F4A1-F17A5BE98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4917" y="2420143"/>
              <a:ext cx="1135656" cy="1135656"/>
            </a:xfrm>
            <a:prstGeom prst="rect">
              <a:avLst/>
            </a:prstGeom>
          </p:spPr>
        </p:pic>
      </p:grp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D8710E72-5B7D-A922-87C9-725E73D1C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822" y="3740815"/>
            <a:ext cx="1574587" cy="571408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Sponsor</a:t>
            </a:r>
            <a:endParaRPr kumimoji="0" lang="pl-PL" sz="28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  <a:p>
            <a:endParaRPr lang="en-US"/>
          </a:p>
        </p:txBody>
      </p:sp>
      <p:sp>
        <p:nvSpPr>
          <p:cNvPr id="83" name="Content Placeholder 82">
            <a:extLst>
              <a:ext uri="{FF2B5EF4-FFF2-40B4-BE49-F238E27FC236}">
                <a16:creationId xmlns:a16="http://schemas.microsoft.com/office/drawing/2014/main" id="{CF1E45F5-B5F7-7409-5987-422D8D2F8B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29260" y="4214946"/>
            <a:ext cx="2537976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>
                <a:solidFill>
                  <a:prstClr val="black"/>
                </a:solidFill>
                <a:latin typeface="Aptos" panose="020B0004020202020204" pitchFamily="34" charset="0"/>
              </a:rPr>
              <a:t>An organization that agrees to operate an apprenticeship program and in whose name the program is registered.</a:t>
            </a:r>
            <a:endParaRPr lang="pl-PL" sz="1600">
              <a:solidFill>
                <a:prstClr val="black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cxnSp>
        <p:nvCxnSpPr>
          <p:cNvPr id="23" name="Łącznik prosty 26">
            <a:extLst>
              <a:ext uri="{FF2B5EF4-FFF2-40B4-BE49-F238E27FC236}">
                <a16:creationId xmlns:a16="http://schemas.microsoft.com/office/drawing/2014/main" id="{864FEB4A-3B48-E14B-6E4A-0425661B3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383115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 descr="employees learning">
            <a:extLst>
              <a:ext uri="{FF2B5EF4-FFF2-40B4-BE49-F238E27FC236}">
                <a16:creationId xmlns:a16="http://schemas.microsoft.com/office/drawing/2014/main" id="{9EEA245E-6C3F-C855-2DCD-D89C12318FE6}"/>
              </a:ext>
            </a:extLst>
          </p:cNvPr>
          <p:cNvGrpSpPr/>
          <p:nvPr/>
        </p:nvGrpSpPr>
        <p:grpSpPr>
          <a:xfrm>
            <a:off x="4105782" y="2212954"/>
            <a:ext cx="1371600" cy="1371600"/>
            <a:chOff x="6844895" y="2307082"/>
            <a:chExt cx="1371600" cy="1371600"/>
          </a:xfrm>
        </p:grpSpPr>
        <p:sp>
          <p:nvSpPr>
            <p:cNvPr id="10" name="AutoShape 23">
              <a:extLst>
                <a:ext uri="{FF2B5EF4-FFF2-40B4-BE49-F238E27FC236}">
                  <a16:creationId xmlns:a16="http://schemas.microsoft.com/office/drawing/2014/main" id="{F83B8E6C-9DCE-55C9-1467-F415B35402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05168" y="265010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a 65">
              <a:extLst>
                <a:ext uri="{FF2B5EF4-FFF2-40B4-BE49-F238E27FC236}">
                  <a16:creationId xmlns:a16="http://schemas.microsoft.com/office/drawing/2014/main" id="{BD228A59-A6CE-C267-A312-DAF1E356D23E}"/>
                </a:ext>
              </a:extLst>
            </p:cNvPr>
            <p:cNvGrpSpPr/>
            <p:nvPr userDrawn="1"/>
          </p:nvGrpSpPr>
          <p:grpSpPr>
            <a:xfrm>
              <a:off x="7405168" y="2650109"/>
              <a:ext cx="541337" cy="412750"/>
              <a:chOff x="906463" y="3402013"/>
              <a:chExt cx="541337" cy="412750"/>
            </a:xfrm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21029E77-E31F-3A7E-1C28-97FAB3017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37382F3D-E5A9-E0D3-F95D-15FEA36D2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828E2E35-E56D-A01E-25DA-0F4B2DD5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28">
                <a:extLst>
                  <a:ext uri="{FF2B5EF4-FFF2-40B4-BE49-F238E27FC236}">
                    <a16:creationId xmlns:a16="http://schemas.microsoft.com/office/drawing/2014/main" id="{D1EE6C1D-8497-C8AA-6BC6-14964F209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6B57A999-A8F1-A113-C9EE-FAFFB63CE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533650D-18F8-0133-6200-C14918E1BAAF}"/>
                </a:ext>
              </a:extLst>
            </p:cNvPr>
            <p:cNvSpPr/>
            <p:nvPr userDrawn="1"/>
          </p:nvSpPr>
          <p:spPr>
            <a:xfrm>
              <a:off x="6844895" y="230708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9" name="Graphic 28" descr="Group brainstorm with solid fill">
              <a:extLst>
                <a:ext uri="{FF2B5EF4-FFF2-40B4-BE49-F238E27FC236}">
                  <a16:creationId xmlns:a16="http://schemas.microsoft.com/office/drawing/2014/main" id="{8EA4E0F8-94FC-AEF8-F509-C820BF3A72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95329" y="2444964"/>
              <a:ext cx="1073036" cy="1073036"/>
            </a:xfrm>
            <a:prstGeom prst="rect">
              <a:avLst/>
            </a:prstGeom>
          </p:spPr>
        </p:pic>
      </p:grpSp>
      <p:sp>
        <p:nvSpPr>
          <p:cNvPr id="81" name="Content Placeholder 80">
            <a:extLst>
              <a:ext uri="{FF2B5EF4-FFF2-40B4-BE49-F238E27FC236}">
                <a16:creationId xmlns:a16="http://schemas.microsoft.com/office/drawing/2014/main" id="{7988AA0D-074E-CF7D-1F24-2A5BADF0A8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80170" y="3789699"/>
            <a:ext cx="2197193" cy="42524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prstClr val="black"/>
                </a:solidFill>
              </a:rPr>
              <a:t>Employer</a:t>
            </a:r>
            <a:endParaRPr lang="pl-PL" b="1">
              <a:solidFill>
                <a:prstClr val="black"/>
              </a:solidFill>
            </a:endParaRPr>
          </a:p>
          <a:p>
            <a:endParaRPr lang="en-US"/>
          </a:p>
        </p:txBody>
      </p:sp>
      <p:sp>
        <p:nvSpPr>
          <p:cNvPr id="82" name="Content Placeholder 81">
            <a:extLst>
              <a:ext uri="{FF2B5EF4-FFF2-40B4-BE49-F238E27FC236}">
                <a16:creationId xmlns:a16="http://schemas.microsoft.com/office/drawing/2014/main" id="{A86745B7-6684-A0DF-D26F-168DFCE46E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58713" y="4214946"/>
            <a:ext cx="2672381" cy="2076982"/>
          </a:xfrm>
        </p:spPr>
        <p:txBody>
          <a:bodyPr>
            <a:normAutofit/>
          </a:bodyPr>
          <a:lstStyle/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600">
                <a:solidFill>
                  <a:prstClr val="black"/>
                </a:solidFill>
                <a:latin typeface="Aptos" panose="020B0004020202020204" pitchFamily="34" charset="0"/>
              </a:rPr>
              <a:t>Hires and provides paid OJL for apprentices under supervision of a designated mentor who is a skilled professional in that occupation.</a:t>
            </a:r>
          </a:p>
        </p:txBody>
      </p:sp>
      <p:cxnSp>
        <p:nvCxnSpPr>
          <p:cNvPr id="24" name="Łącznik prosty 26">
            <a:extLst>
              <a:ext uri="{FF2B5EF4-FFF2-40B4-BE49-F238E27FC236}">
                <a16:creationId xmlns:a16="http://schemas.microsoft.com/office/drawing/2014/main" id="{B4C4D0B5-FF8C-4C7E-EA7C-2AD796DD4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373738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 descr="students commenting on instruction">
            <a:extLst>
              <a:ext uri="{FF2B5EF4-FFF2-40B4-BE49-F238E27FC236}">
                <a16:creationId xmlns:a16="http://schemas.microsoft.com/office/drawing/2014/main" id="{51A2458B-E619-ADC6-D678-D9317162E628}"/>
              </a:ext>
            </a:extLst>
          </p:cNvPr>
          <p:cNvGrpSpPr/>
          <p:nvPr/>
        </p:nvGrpSpPr>
        <p:grpSpPr>
          <a:xfrm>
            <a:off x="7022513" y="2256342"/>
            <a:ext cx="1371600" cy="1371600"/>
            <a:chOff x="4084230" y="2320581"/>
            <a:chExt cx="1371600" cy="1371600"/>
          </a:xfrm>
        </p:grpSpPr>
        <p:sp>
          <p:nvSpPr>
            <p:cNvPr id="17" name="AutoShape 23">
              <a:extLst>
                <a:ext uri="{FF2B5EF4-FFF2-40B4-BE49-F238E27FC236}">
                  <a16:creationId xmlns:a16="http://schemas.microsoft.com/office/drawing/2014/main" id="{C3A1F688-1962-DD60-597C-7217E2F8D46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32532" y="269246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upa 65">
              <a:extLst>
                <a:ext uri="{FF2B5EF4-FFF2-40B4-BE49-F238E27FC236}">
                  <a16:creationId xmlns:a16="http://schemas.microsoft.com/office/drawing/2014/main" id="{C8711B0F-7814-00C8-8515-EAC81CF15DB0}"/>
                </a:ext>
              </a:extLst>
            </p:cNvPr>
            <p:cNvGrpSpPr/>
            <p:nvPr userDrawn="1"/>
          </p:nvGrpSpPr>
          <p:grpSpPr>
            <a:xfrm>
              <a:off x="4432532" y="2692463"/>
              <a:ext cx="541337" cy="412750"/>
              <a:chOff x="906463" y="3402013"/>
              <a:chExt cx="541337" cy="412750"/>
            </a:xfrm>
          </p:grpSpPr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E3BB0B52-4950-A951-EF0B-53512E513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ACE8D492-0144-61AA-B4C7-671A6F83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66A763C3-9D03-F22A-CFAA-053D69903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8ACF5197-29A5-3BAB-37C6-B1B230FCE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E1E976AF-DB55-47F2-1548-6FA6B77E1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01A6636-A17A-D98E-9581-C130CC53D822}"/>
                </a:ext>
              </a:extLst>
            </p:cNvPr>
            <p:cNvSpPr/>
            <p:nvPr userDrawn="1"/>
          </p:nvSpPr>
          <p:spPr>
            <a:xfrm>
              <a:off x="4084230" y="2320581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7" name="Graphic 26" descr="Customer review with solid fill">
              <a:extLst>
                <a:ext uri="{FF2B5EF4-FFF2-40B4-BE49-F238E27FC236}">
                  <a16:creationId xmlns:a16="http://schemas.microsoft.com/office/drawing/2014/main" id="{3AEC42C0-5D89-43BD-5393-610F4926F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2830" y="2535682"/>
              <a:ext cx="914400" cy="914400"/>
            </a:xfrm>
            <a:prstGeom prst="rect">
              <a:avLst/>
            </a:prstGeom>
          </p:spPr>
        </p:pic>
      </p:grpSp>
      <p:sp>
        <p:nvSpPr>
          <p:cNvPr id="80" name="Content Placeholder 79">
            <a:extLst>
              <a:ext uri="{FF2B5EF4-FFF2-40B4-BE49-F238E27FC236}">
                <a16:creationId xmlns:a16="http://schemas.microsoft.com/office/drawing/2014/main" id="{0831B32D-9875-74C3-3C2E-9F93C34E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218" y="3813261"/>
            <a:ext cx="2064876" cy="562212"/>
          </a:xfrm>
        </p:spPr>
        <p:txBody>
          <a:bodyPr>
            <a:normAutofit/>
          </a:bodyPr>
          <a:lstStyle/>
          <a:p>
            <a:pPr algn="ctr"/>
            <a:r>
              <a:rPr lang="en-US" sz="2600" b="1">
                <a:solidFill>
                  <a:prstClr val="black"/>
                </a:solidFill>
              </a:rPr>
              <a:t>RI Provider</a:t>
            </a:r>
            <a:endParaRPr lang="pl-PL" sz="2600" b="1">
              <a:solidFill>
                <a:prstClr val="black"/>
              </a:solidFill>
            </a:endParaRPr>
          </a:p>
          <a:p>
            <a:endParaRPr lang="en-US"/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D858D0B8-28FF-9FF7-4B65-BD7BC425AA0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640588" y="4220556"/>
            <a:ext cx="2184962" cy="1922336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900">
                <a:solidFill>
                  <a:prstClr val="black"/>
                </a:solidFill>
                <a:latin typeface="Aptos" panose="020B0004020202020204" pitchFamily="34" charset="0"/>
              </a:rPr>
              <a:t> Entity that provides instruction to apprentices in the designated occupation’s core knowledge, skills, and abilities.</a:t>
            </a:r>
            <a:endParaRPr lang="pl-PL" sz="2900">
              <a:solidFill>
                <a:prstClr val="black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grpSp>
        <p:nvGrpSpPr>
          <p:cNvPr id="55" name="Group 54" descr="network of people">
            <a:extLst>
              <a:ext uri="{FF2B5EF4-FFF2-40B4-BE49-F238E27FC236}">
                <a16:creationId xmlns:a16="http://schemas.microsoft.com/office/drawing/2014/main" id="{AA536082-CD58-97C9-D9F0-9B793AE211C8}"/>
              </a:ext>
            </a:extLst>
          </p:cNvPr>
          <p:cNvGrpSpPr/>
          <p:nvPr/>
        </p:nvGrpSpPr>
        <p:grpSpPr>
          <a:xfrm>
            <a:off x="9614936" y="2249728"/>
            <a:ext cx="1371600" cy="1371600"/>
            <a:chOff x="9580307" y="2313967"/>
            <a:chExt cx="1371600" cy="1371600"/>
          </a:xfrm>
        </p:grpSpPr>
        <p:sp>
          <p:nvSpPr>
            <p:cNvPr id="14" name="AutoShape 23">
              <a:extLst>
                <a:ext uri="{FF2B5EF4-FFF2-40B4-BE49-F238E27FC236}">
                  <a16:creationId xmlns:a16="http://schemas.microsoft.com/office/drawing/2014/main" id="{1BC78266-C6B6-412B-4212-BEE2D82B06C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071580" y="268584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upa 65">
              <a:extLst>
                <a:ext uri="{FF2B5EF4-FFF2-40B4-BE49-F238E27FC236}">
                  <a16:creationId xmlns:a16="http://schemas.microsoft.com/office/drawing/2014/main" id="{1819D5F0-CD99-DEC6-16F9-D7B6E1A13B75}"/>
                </a:ext>
              </a:extLst>
            </p:cNvPr>
            <p:cNvGrpSpPr/>
            <p:nvPr userDrawn="1"/>
          </p:nvGrpSpPr>
          <p:grpSpPr>
            <a:xfrm>
              <a:off x="10071580" y="2685849"/>
              <a:ext cx="541337" cy="412750"/>
              <a:chOff x="906463" y="3402013"/>
              <a:chExt cx="541337" cy="412750"/>
            </a:xfrm>
          </p:grpSpPr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136E5E56-C70C-F14D-BBC4-740B34416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37A9A516-F75E-C2CD-E39F-38A125662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C061F7C6-2733-B84D-232F-A888B36F7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E77AADBD-F2E1-3800-76C4-636162A5B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A0CE0B0-E619-128C-8177-6387F630D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EDC056-A436-AD24-B3EC-6C2A1757BE1B}"/>
                </a:ext>
              </a:extLst>
            </p:cNvPr>
            <p:cNvSpPr/>
            <p:nvPr userDrawn="1"/>
          </p:nvSpPr>
          <p:spPr>
            <a:xfrm>
              <a:off x="9580307" y="2313967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8" name="Graphic 27" descr="Connections with solid fill">
              <a:extLst>
                <a:ext uri="{FF2B5EF4-FFF2-40B4-BE49-F238E27FC236}">
                  <a16:creationId xmlns:a16="http://schemas.microsoft.com/office/drawing/2014/main" id="{C26C43E3-9FA7-0C26-8833-7AD046EBD1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92282" y="2507401"/>
              <a:ext cx="1016996" cy="1016996"/>
            </a:xfrm>
            <a:prstGeom prst="rect">
              <a:avLst/>
            </a:prstGeom>
          </p:spPr>
        </p:pic>
      </p:grp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CECBA5CA-E153-AE2D-7CCE-D1128715672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641770" y="3786882"/>
            <a:ext cx="1470214" cy="42524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prstClr val="black"/>
                </a:solidFill>
              </a:rPr>
              <a:t>Partner</a:t>
            </a:r>
            <a:endParaRPr lang="pl-PL" b="1">
              <a:solidFill>
                <a:prstClr val="black"/>
              </a:solidFill>
            </a:endParaRPr>
          </a:p>
          <a:p>
            <a:endParaRPr lang="en-US"/>
          </a:p>
        </p:txBody>
      </p:sp>
      <p:sp>
        <p:nvSpPr>
          <p:cNvPr id="86" name="Content Placeholder 85">
            <a:extLst>
              <a:ext uri="{FF2B5EF4-FFF2-40B4-BE49-F238E27FC236}">
                <a16:creationId xmlns:a16="http://schemas.microsoft.com/office/drawing/2014/main" id="{9ECA1DF6-34A0-26B6-7F3C-5836C98B95F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56557" y="4220556"/>
            <a:ext cx="2251081" cy="119239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400">
                <a:solidFill>
                  <a:prstClr val="black"/>
                </a:solidFill>
                <a:latin typeface="Aptos" panose="020B0004020202020204" pitchFamily="34" charset="0"/>
              </a:rPr>
              <a:t> Organizations committed to assisting RA programs. They can play one or more roles. </a:t>
            </a:r>
            <a:endParaRPr lang="pl-PL" sz="6400">
              <a:solidFill>
                <a:prstClr val="black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cxnSp>
        <p:nvCxnSpPr>
          <p:cNvPr id="25" name="Łącznik prosty 26">
            <a:extLst>
              <a:ext uri="{FF2B5EF4-FFF2-40B4-BE49-F238E27FC236}">
                <a16:creationId xmlns:a16="http://schemas.microsoft.com/office/drawing/2014/main" id="{316EF346-D37D-9DE4-995A-8608260A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9096852" y="3992816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84E33CDD-4013-6093-5720-B609E444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401556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534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Align with CTE Standards and Ensure Hands-On Training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5A37-B859-6CD5-F4E5-594ACA104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123" y="1887097"/>
            <a:ext cx="8034577" cy="40182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2060"/>
                </a:solidFill>
              </a:rPr>
              <a:t>Align Curriculum with Industry Needs:</a:t>
            </a:r>
            <a:r>
              <a:rPr lang="en-US" sz="1800">
                <a:solidFill>
                  <a:srgbClr val="002060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Incorporate CTE standards by aligning the curriculum with current industry needs.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2060"/>
                </a:solidFill>
              </a:rPr>
              <a:t>Integrate Work-Based Learning:</a:t>
            </a:r>
            <a:r>
              <a:rPr lang="en-US" sz="1800"/>
              <a:t> </a:t>
            </a:r>
            <a:r>
              <a:rPr lang="en-US" sz="1800">
                <a:solidFill>
                  <a:schemeClr val="tx1"/>
                </a:solidFill>
              </a:rPr>
              <a:t>Embed work-based learning opportunities within CTE programs, allowing students to gain hands-on experience in real-world settings.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sz="1800" b="1">
                <a:solidFill>
                  <a:srgbClr val="002060"/>
                </a:solidFill>
              </a:rPr>
              <a:t>Collaborate with Industry Partners:</a:t>
            </a:r>
            <a:r>
              <a:rPr lang="en-US" sz="1800">
                <a:solidFill>
                  <a:srgbClr val="002060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Partner with local businesses to design apprenticeship programs that meet both educational and industry requirements.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sz="1800" b="1">
                <a:solidFill>
                  <a:srgbClr val="002060"/>
                </a:solidFill>
              </a:rPr>
              <a:t>Incorporate Industry-Recognized Credentials</a:t>
            </a:r>
            <a:r>
              <a:rPr lang="en-US" sz="1800">
                <a:solidFill>
                  <a:srgbClr val="002060"/>
                </a:solidFill>
              </a:rPr>
              <a:t>: </a:t>
            </a:r>
            <a:r>
              <a:rPr lang="en-US" sz="1800">
                <a:solidFill>
                  <a:schemeClr val="tx1"/>
                </a:solidFill>
              </a:rPr>
              <a:t>Include industry-recognized credentials in apprenticeship programs to validate students' skills and competencies according to CTE standards.</a:t>
            </a:r>
          </a:p>
        </p:txBody>
      </p:sp>
      <p:pic>
        <p:nvPicPr>
          <p:cNvPr id="9" name="Graphic 8" descr="Remote work with solid fill">
            <a:extLst>
              <a:ext uri="{FF2B5EF4-FFF2-40B4-BE49-F238E27FC236}">
                <a16:creationId xmlns:a16="http://schemas.microsoft.com/office/drawing/2014/main" id="{95F7F40E-F4AD-E28D-E7B6-30A1A82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776855" y="2453621"/>
            <a:ext cx="2956912" cy="295691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7464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2054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Welcome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87" y="1746103"/>
            <a:ext cx="7519107" cy="4206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Segoe UI"/>
              </a:rPr>
              <a:t>Center of Excellence Overview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Segoe UI"/>
              </a:rPr>
              <a:t>Overview of Registered and Youth Apprenticeship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Segoe UI"/>
              </a:rPr>
              <a:t>Benefits of Apprenticeship for Youth and Schools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Segoe UI"/>
              </a:rPr>
              <a:t>High-School and College-Aligned Youth Apprenticeship Pathways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Segoe UI"/>
              </a:rPr>
              <a:t>How can we Develop these Pathways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Segoe UI"/>
              </a:rPr>
              <a:t>Workforce Boards- Putting it all Together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Questions and Closing Thoughts 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C2B61-F35E-F55E-8085-494639886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25" y="2064190"/>
            <a:ext cx="3734645" cy="3734645"/>
          </a:xfrm>
          <a:prstGeom prst="rect">
            <a:avLst/>
          </a:prstGeom>
        </p:spPr>
      </p:pic>
      <p:pic>
        <p:nvPicPr>
          <p:cNvPr id="5" name="Picture 4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440109FD-F8D1-6B34-2F1F-2E95D576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10" y="5952744"/>
            <a:ext cx="862627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5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750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Ensuring High School Students Receive Credit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E143683-C557-3F53-C42B-E4B9199D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9450"/>
            <a:ext cx="10591800" cy="1908175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b="1">
                <a:solidFill>
                  <a:srgbClr val="00015E"/>
                </a:solidFill>
              </a:rPr>
              <a:t>Synchronize Curriculum with Graduation Objectives:</a:t>
            </a:r>
            <a:r>
              <a:rPr lang="en-US" sz="2000">
                <a:solidFill>
                  <a:srgbClr val="00015E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Collaborate with local school districts to ensure the apprenticeship curriculum meets high school graduation requirements.</a:t>
            </a:r>
          </a:p>
          <a:p>
            <a:pPr>
              <a:buClr>
                <a:schemeClr val="tx1"/>
              </a:buClr>
            </a:pPr>
            <a:r>
              <a:rPr lang="en-US" sz="2000" b="1">
                <a:solidFill>
                  <a:srgbClr val="00015E"/>
                </a:solidFill>
              </a:rPr>
              <a:t>Dual Enrollment and Credit Recognition Agreements:</a:t>
            </a:r>
            <a:r>
              <a:rPr lang="en-US" sz="2000">
                <a:solidFill>
                  <a:srgbClr val="00015E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Create dual enrollment agreements that allow apprentices to earn high school credits for both RI and OJT components of their apprenticeship.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F5B81-C9ED-4624-DF1A-AC64F89D0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892293"/>
            <a:ext cx="8157975" cy="173213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15E"/>
                </a:solidFill>
                <a:effectLst/>
                <a:uLnTx/>
                <a:uFillTx/>
              </a:rPr>
              <a:t>Performance-Based Assessments: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15E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Integrate assessments that align with both high school and apprenticeship standards.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15E"/>
                </a:solidFill>
                <a:effectLst/>
                <a:uLnTx/>
                <a:uFillTx/>
              </a:rPr>
              <a:t>Consistent Tracking: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Ensure apprenticeship coordinators, school counselors, and educators track apprentices' progress and ensure all requirements are met.</a:t>
            </a:r>
          </a:p>
        </p:txBody>
      </p:sp>
      <p:pic>
        <p:nvPicPr>
          <p:cNvPr id="5" name="Graphic 4" descr="Diploma roll with solid fill">
            <a:extLst>
              <a:ext uri="{FF2B5EF4-FFF2-40B4-BE49-F238E27FC236}">
                <a16:creationId xmlns:a16="http://schemas.microsoft.com/office/drawing/2014/main" id="{9D5283A8-E92C-0DD8-B18C-CCB183FAA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8033" y="3524141"/>
            <a:ext cx="2790109" cy="2790109"/>
          </a:xfrm>
          <a:prstGeom prst="rect">
            <a:avLst/>
          </a:prstGeom>
        </p:spPr>
      </p:pic>
      <p:pic>
        <p:nvPicPr>
          <p:cNvPr id="7" name="Picture 6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E647F062-73A3-0FC7-6942-C98E0E710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6" y="5922550"/>
            <a:ext cx="915778" cy="915778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14C6F-6456-8290-4F53-1D636D371649}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Safal Partners © 2025</a:t>
            </a:r>
          </a:p>
        </p:txBody>
      </p:sp>
    </p:spTree>
    <p:extLst>
      <p:ext uri="{BB962C8B-B14F-4D97-AF65-F5344CB8AC3E}">
        <p14:creationId xmlns:p14="http://schemas.microsoft.com/office/powerpoint/2010/main" val="898315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7A24-D8A0-3BC1-8497-5265ED16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Youth Apprenticeship Examples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19B28-BB9D-9DE8-6A0F-3409E0707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0159" y="6233844"/>
            <a:ext cx="193149" cy="225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E0D7BFE1-19FD-F6A4-450F-69E2BF476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75" y="5915522"/>
            <a:ext cx="862627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9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1087100" cy="1325563"/>
          </a:xfrm>
        </p:spPr>
        <p:txBody>
          <a:bodyPr>
            <a:normAutofit/>
          </a:bodyPr>
          <a:lstStyle/>
          <a:p>
            <a:r>
              <a:rPr lang="en-US" sz="4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/>
              </a:rPr>
              <a:t>Wisconsin</a:t>
            </a:r>
            <a:r>
              <a:rPr lang="en-US" sz="4000">
                <a:cs typeface="Segoe UI"/>
              </a:rPr>
              <a:t> Youth Apprenticeship Project</a:t>
            </a:r>
            <a:endParaRPr lang="en-US" sz="4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E52A5F-F6E3-7F37-D940-00EF8270B60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225" y="1725524"/>
            <a:ext cx="8119630" cy="4104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Launched in 1991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Partnership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lt"/>
                <a:cs typeface="Calibri" panose="020F0502020204030204"/>
              </a:rPr>
              <a:t>between the Wisconsin SAA, 39 local consortia, and local school districts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Calibri"/>
              <a:cs typeface="Calibri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Organized into 13 broad industries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ptos" panose="020B0004020202020204" pitchFamily="34" charset="0"/>
              <a:ea typeface="Calibri"/>
              <a:cs typeface="Calibri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Aptos" panose="020B0004020202020204" pitchFamily="34" charset="0"/>
              </a:rPr>
              <a:t>In the 2022–23 school year, 5,719 employers provided apprenticeships to 8,357 high school students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Aptos" panose="020B0004020202020204" pitchFamily="34" charset="0"/>
                <a:ea typeface="Calibri"/>
                <a:cs typeface="Calibri"/>
              </a:rPr>
              <a:t>Receives $6 million in funding from the State of Wisconsin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Aptos" panose="020B0004020202020204" pitchFamily="34" charset="0"/>
              </a:rPr>
              <a:t>Requires employers to provide at least 450 hours of on-the-job learning and paid work experience and schools to offer at least 180 hours of related technical instruction.</a:t>
            </a:r>
            <a:endParaRPr lang="en-US" sz="2400">
              <a:solidFill>
                <a:prstClr val="black"/>
              </a:solidFill>
              <a:latin typeface="Aptos" panose="020B0004020202020204" pitchFamily="34" charset="0"/>
              <a:ea typeface="Calibri"/>
              <a:cs typeface="Calibri"/>
            </a:endParaRPr>
          </a:p>
        </p:txBody>
      </p:sp>
      <p:pic>
        <p:nvPicPr>
          <p:cNvPr id="10" name="Picture 4" descr="YA Wisconsin">
            <a:extLst>
              <a:ext uri="{FF2B5EF4-FFF2-40B4-BE49-F238E27FC236}">
                <a16:creationId xmlns:a16="http://schemas.microsoft.com/office/drawing/2014/main" id="{2FC7EC3F-3034-87BE-7EBE-1EF8E064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55" y="1964473"/>
            <a:ext cx="2871053" cy="37573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79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D283-6EE1-A837-2B08-53CD8A91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927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/>
              </a:rPr>
              <a:t>Howard County Community College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E52A5F-F6E3-7F37-D940-00EF8270B60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10782300" cy="3296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Serves as a Sponsor of Registered Apprenticeship Programs.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Calibri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Aptos" panose="020B0004020202020204" pitchFamily="34" charset="0"/>
              </a:rPr>
              <a:t>Offers apprenticeships in 11 different fields (HVAC, IT, Hospitality, Child Care, Licensed Practice Nurse, etc.) and provides the related instruction for these occupations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Partners with several employers to provide OJ</a:t>
            </a:r>
            <a:r>
              <a:rPr lang="en-US" sz="2400">
                <a:solidFill>
                  <a:prstClr val="black"/>
                </a:solidFill>
                <a:latin typeface="Aptos" panose="020B0004020202020204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including the University of Maryland Medical Center, MedStar Health, Associated Builders &amp; Contractors of Greater Baltimore, Johns Hopkins and others.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Has a close relationship with the local workforce board and workforce system.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Utilizes funds from employers and local and state grants to support their programs.</a:t>
            </a:r>
          </a:p>
        </p:txBody>
      </p:sp>
      <p:pic>
        <p:nvPicPr>
          <p:cNvPr id="4098" name="Picture 2" descr="Howard Community College logo">
            <a:extLst>
              <a:ext uri="{FF2B5EF4-FFF2-40B4-BE49-F238E27FC236}">
                <a16:creationId xmlns:a16="http://schemas.microsoft.com/office/drawing/2014/main" id="{42F2F345-5BE3-7E79-C45D-215D39D7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86" y="5460614"/>
            <a:ext cx="2275114" cy="7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92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7A24-D8A0-3BC1-8497-5265ED16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5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Workforce Boards: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The Key Ingredient</a:t>
            </a:r>
          </a:p>
        </p:txBody>
      </p:sp>
    </p:spTree>
    <p:extLst>
      <p:ext uri="{BB962C8B-B14F-4D97-AF65-F5344CB8AC3E}">
        <p14:creationId xmlns:p14="http://schemas.microsoft.com/office/powerpoint/2010/main" val="2040792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56794-8646-B019-4966-23EB72DF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362"/>
            <a:ext cx="10515600" cy="1325563"/>
          </a:xfrm>
        </p:spPr>
        <p:txBody>
          <a:bodyPr/>
          <a:lstStyle/>
          <a:p>
            <a:r>
              <a:rPr lang="en-US"/>
              <a:t>How Workforce Boards Can Help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Providers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BA6A7-B566-7DD8-FFA5-AB6AE05A1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192458"/>
            <a:ext cx="6712815" cy="38941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</a:rPr>
              <a:t>Provide WIOA Individual Training Account (ITA) funding to support apprentices' RI costs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</a:rPr>
              <a:t>Make connections with employers, sponsors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</a:rPr>
              <a:t>Host convenings between education and industry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</a:rPr>
              <a:t>Provide pipeline of youth to enroll in programs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</a:rPr>
              <a:t>Add programs to the Eligible Training Provider List (ETPL)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</a:rPr>
              <a:t>Support the development of RI curriculum using labor market information and industry standards</a:t>
            </a:r>
          </a:p>
          <a:p>
            <a:pPr marL="0" indent="0">
              <a:lnSpc>
                <a:spcPct val="120000"/>
              </a:lnSpc>
              <a:buNone/>
            </a:pPr>
            <a:endParaRPr lang="en-US"/>
          </a:p>
          <a:p>
            <a:pPr>
              <a:lnSpc>
                <a:spcPct val="120000"/>
              </a:lnSpc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03CE7A-A793-D3EB-4CF4-5032FE4F9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19" y="2394408"/>
            <a:ext cx="4821881" cy="3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91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56794-8646-B019-4966-23EB72DF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147"/>
            <a:ext cx="10515600" cy="1325563"/>
          </a:xfrm>
        </p:spPr>
        <p:txBody>
          <a:bodyPr/>
          <a:lstStyle/>
          <a:p>
            <a:r>
              <a:rPr lang="en-US"/>
              <a:t>How Workforce Boards Can Help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Employers/Sponsors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222C2-294E-B5BD-A9E8-258E64219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943" y="2020263"/>
            <a:ext cx="7935288" cy="38941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50">
                <a:solidFill>
                  <a:schemeClr val="tx1"/>
                </a:solidFill>
              </a:rPr>
              <a:t>Provide a pipeline of Youth Apprentices:</a:t>
            </a:r>
          </a:p>
          <a:p>
            <a:pPr lvl="1"/>
            <a:r>
              <a:rPr lang="en-US" sz="1850">
                <a:solidFill>
                  <a:schemeClr val="tx1"/>
                </a:solidFill>
              </a:rPr>
              <a:t>Publicize RA program opening</a:t>
            </a:r>
          </a:p>
          <a:p>
            <a:pPr lvl="1"/>
            <a:r>
              <a:rPr lang="en-US" sz="1850">
                <a:solidFill>
                  <a:schemeClr val="tx1"/>
                </a:solidFill>
              </a:rPr>
              <a:t>Screen candidates</a:t>
            </a:r>
          </a:p>
          <a:p>
            <a:pPr lvl="1"/>
            <a:r>
              <a:rPr lang="en-US" sz="1850">
                <a:solidFill>
                  <a:schemeClr val="tx1"/>
                </a:solidFill>
              </a:rPr>
              <a:t>Provide pre-apprenticeship training</a:t>
            </a:r>
          </a:p>
          <a:p>
            <a:r>
              <a:rPr lang="en-US" sz="1850">
                <a:solidFill>
                  <a:schemeClr val="tx1"/>
                </a:solidFill>
              </a:rPr>
              <a:t>Provide supportive services to youth</a:t>
            </a:r>
          </a:p>
          <a:p>
            <a:r>
              <a:rPr lang="en-US" sz="1850">
                <a:solidFill>
                  <a:schemeClr val="tx1"/>
                </a:solidFill>
              </a:rPr>
              <a:t>Provide WIOA OJL contract funding to support percentage of apprentice wages</a:t>
            </a:r>
          </a:p>
          <a:p>
            <a:r>
              <a:rPr lang="en-US" sz="1850">
                <a:solidFill>
                  <a:schemeClr val="tx1"/>
                </a:solidFill>
              </a:rPr>
              <a:t>Build partnerships with training providers on ETPL for RI; utilize ITAs to pay for all/portion of apprentices' RI costs</a:t>
            </a:r>
          </a:p>
          <a:p>
            <a:r>
              <a:rPr lang="en-US" sz="1850">
                <a:solidFill>
                  <a:schemeClr val="tx1"/>
                </a:solidFill>
              </a:rPr>
              <a:t>Support registering and implementing RA programs</a:t>
            </a:r>
          </a:p>
          <a:p>
            <a:r>
              <a:rPr lang="en-US" sz="1850">
                <a:solidFill>
                  <a:schemeClr val="tx1"/>
                </a:solidFill>
              </a:rPr>
              <a:t>Host convenings (job fairs, recruiting events, etc.) to connect potential apprentices and employers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E7BE2-8D01-A9C1-A0FC-7B082021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89" y="2533776"/>
            <a:ext cx="3582511" cy="23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9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56794-8646-B019-4966-23EB72DF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30040"/>
            <a:ext cx="11122891" cy="1325563"/>
          </a:xfrm>
        </p:spPr>
        <p:txBody>
          <a:bodyPr>
            <a:noAutofit/>
          </a:bodyPr>
          <a:lstStyle/>
          <a:p>
            <a:r>
              <a:rPr lang="en-US"/>
              <a:t>How Workforce Boards Can Help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Community-Based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82314-F18F-1602-F51A-C25776832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812" y="2162421"/>
            <a:ext cx="7145542" cy="3514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Provide education on RA</a:t>
            </a:r>
          </a:p>
          <a:p>
            <a:r>
              <a:rPr lang="en-US">
                <a:solidFill>
                  <a:schemeClr val="tx1"/>
                </a:solidFill>
              </a:rPr>
              <a:t>Connect potential apprentices with employers</a:t>
            </a:r>
          </a:p>
          <a:p>
            <a:r>
              <a:rPr lang="en-US">
                <a:solidFill>
                  <a:schemeClr val="tx1"/>
                </a:solidFill>
              </a:rPr>
              <a:t>Provide supportive services to apprentices</a:t>
            </a:r>
            <a:endParaRPr lang="en-US" sz="320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Connect potential apprentices to other resources available within the community</a:t>
            </a:r>
          </a:p>
          <a:p>
            <a:r>
              <a:rPr lang="en-US">
                <a:solidFill>
                  <a:schemeClr val="tx1"/>
                </a:solidFill>
              </a:rPr>
              <a:t>Leverage funding programs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F33C3-7560-2E85-0F66-E1E37BD73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80" y="2507379"/>
            <a:ext cx="4096420" cy="27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8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B67DB9-9BB5-5B66-79A7-5C20FAB8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85" y="683985"/>
            <a:ext cx="10515600" cy="1211864"/>
          </a:xfrm>
        </p:spPr>
        <p:txBody>
          <a:bodyPr/>
          <a:lstStyle/>
          <a:p>
            <a:r>
              <a:rPr lang="en-US"/>
              <a:t>Get to Know Your Workforce Board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63EC1-E59F-9BCF-D3A2-44A16E9B7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085" y="2092760"/>
            <a:ext cx="8002692" cy="38941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>
                <a:solidFill>
                  <a:srgbClr val="002060"/>
                </a:solidFill>
              </a:rPr>
              <a:t>Each Workforce Board has:</a:t>
            </a:r>
          </a:p>
          <a:p>
            <a:pPr lvl="1">
              <a:lnSpc>
                <a:spcPct val="120000"/>
              </a:lnSpc>
            </a:pPr>
            <a:r>
              <a:rPr lang="en-US" sz="2200">
                <a:solidFill>
                  <a:schemeClr val="tx1"/>
                </a:solidFill>
              </a:rPr>
              <a:t>Sector strategies: priority occupations and key industries</a:t>
            </a:r>
          </a:p>
          <a:p>
            <a:pPr lvl="1">
              <a:lnSpc>
                <a:spcPct val="120000"/>
              </a:lnSpc>
            </a:pPr>
            <a:r>
              <a:rPr lang="en-US" sz="2200">
                <a:solidFill>
                  <a:schemeClr val="tx1"/>
                </a:solidFill>
              </a:rPr>
              <a:t>Policies on OJL contracts, which WIOA and non-WIOA funding "buckets" and services they will apply to RA</a:t>
            </a:r>
          </a:p>
          <a:p>
            <a:pPr lvl="1">
              <a:lnSpc>
                <a:spcPct val="120000"/>
              </a:lnSpc>
            </a:pPr>
            <a:r>
              <a:rPr lang="en-US" sz="2200">
                <a:solidFill>
                  <a:schemeClr val="tx1"/>
                </a:solidFill>
              </a:rPr>
              <a:t>Funding levels, fiscal year cycle and how quickly they anticipate spending funds</a:t>
            </a:r>
          </a:p>
          <a:p>
            <a:pPr lvl="1">
              <a:lnSpc>
                <a:spcPct val="120000"/>
              </a:lnSpc>
            </a:pPr>
            <a:r>
              <a:rPr lang="en-US" sz="2200">
                <a:solidFill>
                  <a:schemeClr val="tx1"/>
                </a:solidFill>
              </a:rPr>
              <a:t>Supportive services offered and how that maps to your program's needs</a:t>
            </a:r>
          </a:p>
          <a:p>
            <a:pPr lvl="1">
              <a:lnSpc>
                <a:spcPct val="120000"/>
              </a:lnSpc>
            </a:pPr>
            <a:r>
              <a:rPr lang="en-US" sz="2200">
                <a:solidFill>
                  <a:schemeClr val="tx1"/>
                </a:solidFill>
              </a:rPr>
              <a:t>Candidate pool – In-School and Out-of-School Youth Programs</a:t>
            </a:r>
          </a:p>
          <a:p>
            <a:pPr lvl="1">
              <a:lnSpc>
                <a:spcPct val="120000"/>
              </a:lnSpc>
            </a:pPr>
            <a:r>
              <a:rPr lang="en-US" sz="2200">
                <a:solidFill>
                  <a:schemeClr val="tx1"/>
                </a:solidFill>
              </a:rPr>
              <a:t>ETPL program registration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DFED0-2623-93DC-8C75-FD6D6D36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77" y="2752502"/>
            <a:ext cx="3729223" cy="248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115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6120-9F16-A5B2-357C-8EDFB1EB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and Discussion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543CF90A-FE8F-278D-EE37-8D75FD41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988722" y="5935124"/>
            <a:ext cx="3203277" cy="922876"/>
          </a:xfrm>
          <a:prstGeom prst="rtTriangle">
            <a:avLst/>
          </a:prstGeom>
          <a:solidFill>
            <a:srgbClr val="FAAB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88DB8E-93DE-1F76-708B-AFC3BBDC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Aptos" panose="020B0004020202020204" pitchFamily="34" charset="0"/>
              </a:rPr>
              <a:t>Safal Partners ©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13DA3-CE53-1333-7D35-0224E176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4891" y="6199462"/>
            <a:ext cx="193149" cy="225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F63ADDB8-8539-AC5E-59C5-F55BB3125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07" y="5881140"/>
            <a:ext cx="862627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Center of Excellence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880" y="1730660"/>
            <a:ext cx="7414260" cy="445689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>
                <a:solidFill>
                  <a:schemeClr val="tx1"/>
                </a:solidFill>
                <a:ea typeface="+mn-lt"/>
                <a:cs typeface="Segoe UI"/>
              </a:rPr>
              <a:t>U.S. DOL initiative to increase systems alignment across apprenticeship, education, and workforce</a:t>
            </a:r>
          </a:p>
          <a:p>
            <a:pPr>
              <a:lnSpc>
                <a:spcPct val="110000"/>
              </a:lnSpc>
            </a:pPr>
            <a:r>
              <a:rPr lang="en-US" sz="4000">
                <a:solidFill>
                  <a:schemeClr val="tx1"/>
                </a:solidFill>
                <a:ea typeface="+mn-lt"/>
                <a:cs typeface="Segoe UI"/>
              </a:rPr>
              <a:t>Led by Safal Partners</a:t>
            </a:r>
            <a:r>
              <a:rPr lang="en-US" sz="2400">
                <a:solidFill>
                  <a:schemeClr val="tx1"/>
                </a:solidFill>
              </a:rPr>
              <a:t>; </a:t>
            </a:r>
            <a:r>
              <a:rPr lang="en-US" sz="4000">
                <a:solidFill>
                  <a:schemeClr val="tx1"/>
                </a:solidFill>
                <a:ea typeface="+mn-lt"/>
                <a:cs typeface="Segoe UI"/>
              </a:rPr>
              <a:t>5</a:t>
            </a:r>
            <a:r>
              <a:rPr lang="en-US" sz="3600">
                <a:solidFill>
                  <a:schemeClr val="tx1"/>
                </a:solidFill>
                <a:ea typeface="+mn-lt"/>
                <a:cs typeface="Segoe UI"/>
              </a:rPr>
              <a:t> </a:t>
            </a:r>
            <a:r>
              <a:rPr lang="en-US" sz="4000">
                <a:solidFill>
                  <a:schemeClr val="tx1"/>
                </a:solidFill>
                <a:ea typeface="+mn-lt"/>
                <a:cs typeface="Segoe UI"/>
              </a:rPr>
              <a:t>national partners</a:t>
            </a:r>
          </a:p>
          <a:p>
            <a:pPr>
              <a:lnSpc>
                <a:spcPct val="110000"/>
              </a:lnSpc>
            </a:pPr>
            <a:r>
              <a:rPr lang="en-US" sz="4000">
                <a:solidFill>
                  <a:schemeClr val="tx1"/>
                </a:solidFill>
                <a:ea typeface="+mn-lt"/>
                <a:cs typeface="Segoe UI"/>
              </a:rPr>
              <a:t>We provide </a:t>
            </a:r>
            <a:r>
              <a:rPr lang="en-US" sz="4000" u="sng">
                <a:solidFill>
                  <a:schemeClr val="tx1"/>
                </a:solidFill>
                <a:ea typeface="+mn-lt"/>
                <a:cs typeface="Segoe UI"/>
              </a:rPr>
              <a:t>no-cost</a:t>
            </a:r>
            <a:r>
              <a:rPr lang="en-US" sz="4000">
                <a:solidFill>
                  <a:schemeClr val="tx1"/>
                </a:solidFill>
                <a:ea typeface="+mn-lt"/>
                <a:cs typeface="Segoe UI"/>
              </a:rPr>
              <a:t> TA including:</a:t>
            </a:r>
          </a:p>
          <a:p>
            <a:pPr lvl="1">
              <a:lnSpc>
                <a:spcPct val="110000"/>
              </a:lnSpc>
            </a:pPr>
            <a:r>
              <a:rPr lang="en-US" sz="3600">
                <a:solidFill>
                  <a:schemeClr val="tx1"/>
                </a:solidFill>
                <a:ea typeface="+mn-lt"/>
                <a:cs typeface="Segoe UI"/>
              </a:rPr>
              <a:t>Monthly webinars</a:t>
            </a:r>
          </a:p>
          <a:p>
            <a:pPr lvl="1">
              <a:lnSpc>
                <a:spcPct val="110000"/>
              </a:lnSpc>
            </a:pPr>
            <a:r>
              <a:rPr lang="en-US" sz="3600">
                <a:solidFill>
                  <a:schemeClr val="tx1"/>
                </a:solidFill>
                <a:ea typeface="+mn-lt"/>
                <a:cs typeface="Segoe UI"/>
              </a:rPr>
              <a:t>Quarterly virtual office hours</a:t>
            </a:r>
          </a:p>
          <a:p>
            <a:pPr lvl="1">
              <a:lnSpc>
                <a:spcPct val="110000"/>
              </a:lnSpc>
            </a:pPr>
            <a:r>
              <a:rPr lang="en-US" sz="3600">
                <a:solidFill>
                  <a:schemeClr val="tx1"/>
                </a:solidFill>
                <a:ea typeface="+mn-lt"/>
                <a:cs typeface="Segoe UI"/>
              </a:rPr>
              <a:t>Individual TA/coaching sessions</a:t>
            </a:r>
            <a:endParaRPr lang="en-US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3600">
                <a:ea typeface="+mn-lt"/>
                <a:cs typeface="Segoe UI"/>
              </a:rPr>
              <a:t>Online resources (desk aids, guides, frameworks, etc.)</a:t>
            </a:r>
            <a:br>
              <a:rPr lang="en-US" sz="3600">
                <a:ea typeface="+mn-lt"/>
                <a:cs typeface="Segoe UI" panose="020B0502040204020203" pitchFamily="34" charset="0"/>
              </a:rPr>
            </a:b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9AEEBB-4948-A36F-3CF5-A3C4F227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242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6E798-44A3-4CAF-9EBC-1649EF5E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9068" y="5961549"/>
            <a:ext cx="3917022" cy="315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our website, request T</a:t>
            </a:r>
            <a:r>
              <a:rPr lang="en-US" sz="28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28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3" descr="U.S. Department of Labor logo">
            <a:extLst>
              <a:ext uri="{FF2B5EF4-FFF2-40B4-BE49-F238E27FC236}">
                <a16:creationId xmlns:a16="http://schemas.microsoft.com/office/drawing/2014/main" id="{D09C23DC-03A7-FDB9-310E-96D69B71B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346" y="575484"/>
            <a:ext cx="1563476" cy="1566053"/>
          </a:xfrm>
          <a:prstGeom prst="rect">
            <a:avLst/>
          </a:prstGeom>
        </p:spPr>
      </p:pic>
      <p:pic>
        <p:nvPicPr>
          <p:cNvPr id="8" name="Picture 7" descr="NAWDP, COABE, NDI, WIA, and FASTPORT logos">
            <a:extLst>
              <a:ext uri="{FF2B5EF4-FFF2-40B4-BE49-F238E27FC236}">
                <a16:creationId xmlns:a16="http://schemas.microsoft.com/office/drawing/2014/main" id="{5BE37307-D472-5BF7-AC8B-4DFE01164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460" y="2276473"/>
            <a:ext cx="3099645" cy="2227979"/>
          </a:xfrm>
          <a:prstGeom prst="rect">
            <a:avLst/>
          </a:prstGeom>
        </p:spPr>
      </p:pic>
      <p:pic>
        <p:nvPicPr>
          <p:cNvPr id="1026" name="Picture 2" descr="QR code for Center of Excellence Website">
            <a:extLst>
              <a:ext uri="{FF2B5EF4-FFF2-40B4-BE49-F238E27FC236}">
                <a16:creationId xmlns:a16="http://schemas.microsoft.com/office/drawing/2014/main" id="{5D133F86-14F2-6F17-B48B-90D3CFE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06" y="4587859"/>
            <a:ext cx="1739116" cy="16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7A98A72B-E49D-F642-838C-DE5631C76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74" y="5944086"/>
            <a:ext cx="862627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9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D4A-3DE4-FD0B-F2F3-88961B6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Contact Us, Become a Partner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1F25C-F779-0A17-3344-2CA68EAFB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916" y="2320924"/>
            <a:ext cx="6181165" cy="3506135"/>
          </a:xfrm>
        </p:spPr>
        <p:txBody>
          <a:bodyPr>
            <a:normAutofit/>
          </a:bodyPr>
          <a:lstStyle/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>
                <a:solidFill>
                  <a:schemeClr val="tx1"/>
                </a:solidFill>
              </a:rPr>
              <a:t>Receive</a:t>
            </a:r>
            <a:r>
              <a:rPr lang="en-US">
                <a:solidFill>
                  <a:schemeClr val="tx1"/>
                </a:solidFill>
              </a:rPr>
              <a:t> no-cost expert TA, 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>
                <a:solidFill>
                  <a:schemeClr val="tx1"/>
                </a:solidFill>
              </a:rPr>
              <a:t>Network </a:t>
            </a:r>
            <a:r>
              <a:rPr lang="en-US">
                <a:solidFill>
                  <a:schemeClr val="tx1"/>
                </a:solidFill>
              </a:rPr>
              <a:t>with potential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b="1">
                <a:solidFill>
                  <a:schemeClr val="tx1"/>
                </a:solidFill>
              </a:rPr>
              <a:t>Be </a:t>
            </a:r>
            <a:r>
              <a:rPr lang="en-US">
                <a:solidFill>
                  <a:schemeClr val="tx1"/>
                </a:solidFill>
              </a:rPr>
              <a:t>nationally recognized for your work</a:t>
            </a:r>
            <a:endParaRPr lang="en-US">
              <a:solidFill>
                <a:schemeClr val="tx1"/>
              </a:solidFill>
              <a:ea typeface="Raleway"/>
              <a:cs typeface="Raleway"/>
              <a:sym typeface="Raleway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DE638-65ED-08CC-1409-199D9155E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115" y="1881339"/>
            <a:ext cx="3223260" cy="4079889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1B0B7-FA8E-7C5D-B3B5-4EA886B87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5482" y="2011438"/>
            <a:ext cx="288663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t>Scan for Partner Form</a:t>
            </a:r>
            <a:endParaRPr lang="en-US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3" descr="Qr code for Partner Form: https://safalpartners.jotform.com/form/221015771142040">
            <a:extLst>
              <a:ext uri="{FF2B5EF4-FFF2-40B4-BE49-F238E27FC236}">
                <a16:creationId xmlns:a16="http://schemas.microsoft.com/office/drawing/2014/main" id="{B9197C90-5D7A-C570-CA04-D37FC26D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34" y="3069273"/>
            <a:ext cx="2448622" cy="2511050"/>
          </a:xfrm>
          <a:prstGeom prst="rect">
            <a:avLst/>
          </a:prstGeom>
        </p:spPr>
      </p:pic>
      <p:pic>
        <p:nvPicPr>
          <p:cNvPr id="8" name="Picture 7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5A5A8472-062B-9ED1-6A21-884A80037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24" y="5931462"/>
            <a:ext cx="862627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43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0BCD9-3B45-7E18-207D-D7D9D9C6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237"/>
            <a:ext cx="10515600" cy="1325563"/>
          </a:xfrm>
        </p:spPr>
        <p:txBody>
          <a:bodyPr/>
          <a:lstStyle/>
          <a:p>
            <a:pPr algn="ctr"/>
            <a:r>
              <a:rPr lang="en-US"/>
              <a:t>Thank You for Joining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4C65D-CFCD-5F9F-5384-C5527616C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i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ea typeface="+mj-ea"/>
                <a:cs typeface="+mj-cs"/>
              </a:rPr>
              <a:t>Email us your questions at RA_COE@SafalPartners.com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A84AD-08DF-5890-9AAC-3CD93CE9B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more information, visit: </a:t>
            </a:r>
            <a:r>
              <a:rPr lang="en-US">
                <a:hlinkClick r:id="rId3" tooltip="https://dolcoe.safalapp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dolcoe.safalapps.com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3D2F-4DA3-0EA8-977B-57BF02A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Resources, On-Demand TA</a:t>
            </a:r>
          </a:p>
        </p:txBody>
      </p:sp>
      <p:pic>
        <p:nvPicPr>
          <p:cNvPr id="12" name="Picture 11" descr="Center of Excellence website homepage">
            <a:extLst>
              <a:ext uri="{FF2B5EF4-FFF2-40B4-BE49-F238E27FC236}">
                <a16:creationId xmlns:a16="http://schemas.microsoft.com/office/drawing/2014/main" id="{D5E6C9BF-FF7F-4A8F-3D20-7D5F56AE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8" y="1884770"/>
            <a:ext cx="5148763" cy="308935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F4963F1-5F51-0C38-7E42-8C56D86FB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562" y="5280753"/>
            <a:ext cx="5804401" cy="61963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latin typeface="Calibri" panose="020F0502020204030204"/>
                <a:hlinkClick r:id="rId4" tooltip="https://dolcoe.safalapps.com/resources/resourcesandtoo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https://dolcoe.safalapps.com/resources/resourcesandtools</a:t>
            </a:r>
            <a:endParaRPr lang="en-US" sz="1800">
              <a:solidFill>
                <a:srgbClr val="0070C0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F47CBC-A094-A1B6-C7BF-804124D99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2474" y="1645920"/>
            <a:ext cx="4794178" cy="4096512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32F49-F992-1037-D4D2-E0A30DAB9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495" y="1771154"/>
            <a:ext cx="4636135" cy="1022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>
                <a:cs typeface="Arial" panose="020B0604020202020204" pitchFamily="34" charset="0"/>
              </a:rPr>
              <a:t>Registered Apprenticeship Partner Profile Questionnaire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CE91DD-3CD0-0E5F-1BEE-9960A2096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926" y="3002095"/>
            <a:ext cx="2737761" cy="1573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06ACD3-5751-C9BA-CCAF-AA727646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0591" y="3813047"/>
            <a:ext cx="1693025" cy="1702293"/>
          </a:xfrm>
          <a:prstGeom prst="rect">
            <a:avLst/>
          </a:prstGeom>
          <a:solidFill>
            <a:srgbClr val="FAA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QR Code for Partner Profile Questionnaire: &#10;https://dolcoe.safalapps.com/sites/default/files/2022-11/Partnership%20Questionnaire.pdf">
            <a:extLst>
              <a:ext uri="{FF2B5EF4-FFF2-40B4-BE49-F238E27FC236}">
                <a16:creationId xmlns:a16="http://schemas.microsoft.com/office/drawing/2014/main" id="{9DB89EC1-7D79-7378-E8C7-58A78A294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100" y="3870139"/>
            <a:ext cx="1520726" cy="1585900"/>
          </a:xfrm>
          <a:prstGeom prst="rect">
            <a:avLst/>
          </a:prstGeom>
        </p:spPr>
      </p:pic>
      <p:pic>
        <p:nvPicPr>
          <p:cNvPr id="3" name="Picture 2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DC20813A-1903-3218-959D-DD1A11C86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85" y="5917818"/>
            <a:ext cx="862627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D61DA4-1C8E-B79B-F56C-8561EED8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9624" y="6215737"/>
            <a:ext cx="193149" cy="225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EDFC55-5D74-3F4B-A43C-BD6A3107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59" y="392361"/>
            <a:ext cx="10515600" cy="1325563"/>
          </a:xfrm>
        </p:spPr>
        <p:txBody>
          <a:bodyPr/>
          <a:lstStyle/>
          <a:p>
            <a:r>
              <a:rPr lang="en-US"/>
              <a:t>Quick Pulse Poll #1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46531-2B2B-B39D-51E9-699AAB7C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59" y="1601531"/>
            <a:ext cx="6395721" cy="4272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>
                <a:solidFill>
                  <a:srgbClr val="002060"/>
                </a:solidFill>
                <a:latin typeface="+mj-lt"/>
              </a:rPr>
              <a:t>Are you a….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Workforce Board Staff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Service Provider Staff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Educational Partner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Vocational Rehabilitation Partner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Employer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Board Member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Registered Apprenticeship Staff</a:t>
            </a:r>
          </a:p>
          <a:p>
            <a:pPr lvl="1"/>
            <a:r>
              <a:rPr lang="en-US" sz="2600">
                <a:solidFill>
                  <a:schemeClr val="tx1"/>
                </a:solidFill>
                <a:latin typeface="+mj-lt"/>
              </a:rPr>
              <a:t>Other</a:t>
            </a:r>
          </a:p>
        </p:txBody>
      </p:sp>
      <p:pic>
        <p:nvPicPr>
          <p:cNvPr id="6" name="Picture 5" descr="Happy team members">
            <a:extLst>
              <a:ext uri="{FF2B5EF4-FFF2-40B4-BE49-F238E27FC236}">
                <a16:creationId xmlns:a16="http://schemas.microsoft.com/office/drawing/2014/main" id="{7E87AE4D-6E8E-F00F-94FE-6600EDB1B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06" y="1975566"/>
            <a:ext cx="5280194" cy="352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46ED9-79F5-8229-3682-B342FFE0B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05" y="5996344"/>
            <a:ext cx="763698" cy="763698"/>
          </a:xfrm>
          <a:prstGeom prst="rect">
            <a:avLst/>
          </a:prstGeom>
        </p:spPr>
      </p:pic>
      <p:pic>
        <p:nvPicPr>
          <p:cNvPr id="4" name="Picture 3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17116DBC-2538-08E7-CF98-A506E3466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40" y="5897415"/>
            <a:ext cx="862627" cy="8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EDFC55-5D74-3F4B-A43C-BD6A3107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Pulse Poll #2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46531-2B2B-B39D-51E9-699AAB7C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95" y="1572128"/>
            <a:ext cx="11089925" cy="401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015E"/>
                </a:solidFill>
                <a:latin typeface="+mj-lt"/>
              </a:rPr>
              <a:t>When it comes to Registered Apprenticeship I am…</a:t>
            </a:r>
          </a:p>
          <a:p>
            <a:pPr lvl="1"/>
            <a:r>
              <a:rPr lang="en-US" sz="3200">
                <a:solidFill>
                  <a:schemeClr val="tx1"/>
                </a:solidFill>
                <a:latin typeface="+mj-lt"/>
              </a:rPr>
              <a:t>Just starting out</a:t>
            </a:r>
            <a:br>
              <a:rPr lang="en-US" sz="3200">
                <a:solidFill>
                  <a:schemeClr val="tx1"/>
                </a:solidFill>
                <a:latin typeface="+mj-lt"/>
              </a:rPr>
            </a:br>
            <a:endParaRPr lang="en-US" sz="320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200">
                <a:solidFill>
                  <a:schemeClr val="tx1"/>
                </a:solidFill>
                <a:latin typeface="+mj-lt"/>
              </a:rPr>
              <a:t>Somewhat familiar with the basics but don’t utilize it often</a:t>
            </a:r>
            <a:br>
              <a:rPr lang="en-US" sz="3200">
                <a:solidFill>
                  <a:schemeClr val="tx1"/>
                </a:solidFill>
                <a:latin typeface="+mj-lt"/>
              </a:rPr>
            </a:br>
            <a:endParaRPr lang="en-US" sz="320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200">
                <a:solidFill>
                  <a:schemeClr val="tx1"/>
                </a:solidFill>
                <a:latin typeface="+mj-lt"/>
              </a:rPr>
              <a:t>Very knowledgeable and often refer people to programs</a:t>
            </a:r>
            <a:br>
              <a:rPr lang="en-US" sz="3200">
                <a:solidFill>
                  <a:schemeClr val="tx1"/>
                </a:solidFill>
                <a:latin typeface="+mj-lt"/>
              </a:rPr>
            </a:br>
            <a:endParaRPr lang="en-US" sz="320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200">
                <a:solidFill>
                  <a:schemeClr val="tx1"/>
                </a:solidFill>
                <a:latin typeface="+mj-lt"/>
              </a:rPr>
              <a:t>What is Registered Apprenticeship??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B5DED-317F-3CBA-9702-C286FD24D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9624" y="6215737"/>
            <a:ext cx="193149" cy="225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0D04A3FE-AA1F-A1BC-2F47-838593F2E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40" y="5897415"/>
            <a:ext cx="862627" cy="862627"/>
          </a:xfrm>
          <a:prstGeom prst="rect">
            <a:avLst/>
          </a:prstGeom>
        </p:spPr>
      </p:pic>
      <p:pic>
        <p:nvPicPr>
          <p:cNvPr id="5" name="Picture 4" descr="Doubtful man">
            <a:extLst>
              <a:ext uri="{FF2B5EF4-FFF2-40B4-BE49-F238E27FC236}">
                <a16:creationId xmlns:a16="http://schemas.microsoft.com/office/drawing/2014/main" id="{0E192F4A-CAC7-5812-FB55-E991C0EC01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06" y="4164594"/>
            <a:ext cx="3320399" cy="22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E9B0-F655-14AD-898C-3EC78E32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886"/>
            <a:ext cx="10515600" cy="637269"/>
          </a:xfrm>
        </p:spPr>
        <p:txBody>
          <a:bodyPr>
            <a:normAutofit fontScale="90000"/>
          </a:bodyPr>
          <a:lstStyle/>
          <a:p>
            <a:r>
              <a:rPr lang="en-US" sz="4900"/>
              <a:t>What is Registered Apprenticeship?</a:t>
            </a:r>
            <a:br>
              <a:rPr lang="en-US"/>
            </a:b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B3DD2-B47A-4228-2D60-F1CEEAEA73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05232"/>
            <a:ext cx="6398652" cy="3968750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/>
              <a:t>Registered Apprenticeship (RA) is a proven, customizable, industry-relevant, and US Department of Labor-approved model for organizations to </a:t>
            </a:r>
            <a:r>
              <a:rPr lang="en-US" b="1" i="1"/>
              <a:t>find, train and retain new talent</a:t>
            </a:r>
            <a:r>
              <a:rPr lang="en-US"/>
              <a:t> as well as </a:t>
            </a:r>
            <a:r>
              <a:rPr lang="en-US" b="1" i="1"/>
              <a:t>upskill current workers </a:t>
            </a:r>
            <a:r>
              <a:rPr lang="en-US"/>
              <a:t>in critical occupations. </a:t>
            </a:r>
          </a:p>
        </p:txBody>
      </p:sp>
      <p:pic>
        <p:nvPicPr>
          <p:cNvPr id="4" name="Picture 3" descr="Doctor talking with woman">
            <a:extLst>
              <a:ext uri="{FF2B5EF4-FFF2-40B4-BE49-F238E27FC236}">
                <a16:creationId xmlns:a16="http://schemas.microsoft.com/office/drawing/2014/main" id="{5517067F-B36B-6CD7-56D7-9C961550FA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52" y="2137892"/>
            <a:ext cx="4955147" cy="33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760B7A-679B-A3D9-22AB-DCB3117B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" panose="020B0004020202020204" pitchFamily="34" charset="0"/>
              </a:rPr>
              <a:t>Five Core Components of RA 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B8FDCB-D369-87FC-6C79-F767AA5AC5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5451" y="4096535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Aptos" panose="020B0004020202020204" pitchFamily="34" charset="0"/>
              </a:rPr>
              <a:t>Employer Involvement</a:t>
            </a:r>
            <a:endParaRPr lang="pl-PL" b="1">
              <a:solidFill>
                <a:srgbClr val="4472C4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841BCC-DFEA-96E1-3A8A-CBB728FDF0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32783" y="4017045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Aptos" panose="020B0004020202020204" pitchFamily="34" charset="0"/>
              </a:rPr>
              <a:t>Structured </a:t>
            </a:r>
            <a:br>
              <a:rPr lang="en-US" b="1">
                <a:solidFill>
                  <a:prstClr val="black"/>
                </a:solidFill>
                <a:latin typeface="Aptos" panose="020B0004020202020204" pitchFamily="34" charset="0"/>
              </a:rPr>
            </a:br>
            <a:r>
              <a:rPr lang="en-US" b="1">
                <a:solidFill>
                  <a:prstClr val="black"/>
                </a:solidFill>
                <a:latin typeface="Aptos" panose="020B0004020202020204" pitchFamily="34" charset="0"/>
              </a:rPr>
              <a:t>On-the-Job Learning (OJL)</a:t>
            </a:r>
            <a:endParaRPr lang="pl-PL" b="1">
              <a:solidFill>
                <a:srgbClr val="4472C4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B5D00E-6870-958D-53F5-00AC3F096B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43967" y="4048661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Aptos" panose="020B0004020202020204" pitchFamily="34" charset="0"/>
              </a:rPr>
              <a:t>Related Instruction (RI)</a:t>
            </a:r>
            <a:endParaRPr lang="pl-PL" b="1">
              <a:solidFill>
                <a:srgbClr val="4472C4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9FFF3D-4BAE-8995-1F51-BFE8E0941F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0258" y="4078008"/>
            <a:ext cx="2419350" cy="56356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Aptos" panose="020B0004020202020204" pitchFamily="34" charset="0"/>
              </a:rPr>
              <a:t>Rewards for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prstClr val="black"/>
                </a:solidFill>
                <a:latin typeface="Aptos" panose="020B0004020202020204" pitchFamily="34" charset="0"/>
              </a:rPr>
              <a:t>Skill Gains</a:t>
            </a:r>
            <a:endParaRPr lang="pl-PL">
              <a:solidFill>
                <a:srgbClr val="4472C4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A296D7-0D16-6F77-7F08-8FF2BD4FA7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28366" y="4029552"/>
            <a:ext cx="2419350" cy="1254125"/>
          </a:xfrm>
        </p:spPr>
        <p:txBody>
          <a:bodyPr/>
          <a:lstStyle/>
          <a:p>
            <a:r>
              <a:rPr lang="en-US" b="1">
                <a:solidFill>
                  <a:prstClr val="black"/>
                </a:solidFill>
                <a:latin typeface="Aptos" panose="020B0004020202020204" pitchFamily="34" charset="0"/>
              </a:rPr>
              <a:t>National Occupational Credential</a:t>
            </a:r>
            <a:endParaRPr lang="pl-PL" b="1">
              <a:solidFill>
                <a:srgbClr val="4472C4"/>
              </a:solidFill>
              <a:latin typeface="Aptos" panose="020B0004020202020204" pitchFamily="34" charset="0"/>
            </a:endParaRPr>
          </a:p>
          <a:p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CFE45BF-8F6A-F23F-C49B-1A3DA5F2C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326" y="2319410"/>
            <a:ext cx="1371600" cy="1371601"/>
            <a:chOff x="1114010" y="2732085"/>
            <a:chExt cx="1371600" cy="1410335"/>
          </a:xfrm>
        </p:grpSpPr>
        <p:sp>
          <p:nvSpPr>
            <p:cNvPr id="70" name="AutoShape 23">
              <a:extLst>
                <a:ext uri="{FF2B5EF4-FFF2-40B4-BE49-F238E27FC236}">
                  <a16:creationId xmlns:a16="http://schemas.microsoft.com/office/drawing/2014/main" id="{648FD7D5-493B-CEB6-CD27-50865B2C933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9142" y="3103967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upa 65">
              <a:extLst>
                <a:ext uri="{FF2B5EF4-FFF2-40B4-BE49-F238E27FC236}">
                  <a16:creationId xmlns:a16="http://schemas.microsoft.com/office/drawing/2014/main" id="{F65684ED-9852-86AE-C3CC-EE21012EF6D8}"/>
                </a:ext>
              </a:extLst>
            </p:cNvPr>
            <p:cNvGrpSpPr/>
            <p:nvPr userDrawn="1"/>
          </p:nvGrpSpPr>
          <p:grpSpPr>
            <a:xfrm>
              <a:off x="1529142" y="3103967"/>
              <a:ext cx="541337" cy="412750"/>
              <a:chOff x="906463" y="3402013"/>
              <a:chExt cx="541337" cy="412750"/>
            </a:xfrm>
          </p:grpSpPr>
          <p:sp>
            <p:nvSpPr>
              <p:cNvPr id="125" name="Freeform 25">
                <a:extLst>
                  <a:ext uri="{FF2B5EF4-FFF2-40B4-BE49-F238E27FC236}">
                    <a16:creationId xmlns:a16="http://schemas.microsoft.com/office/drawing/2014/main" id="{3D119BEE-DE62-AD58-E378-2010FB1D9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26">
                <a:extLst>
                  <a:ext uri="{FF2B5EF4-FFF2-40B4-BE49-F238E27FC236}">
                    <a16:creationId xmlns:a16="http://schemas.microsoft.com/office/drawing/2014/main" id="{38CF412F-71BF-630D-26F0-FC6000CE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27">
                <a:extLst>
                  <a:ext uri="{FF2B5EF4-FFF2-40B4-BE49-F238E27FC236}">
                    <a16:creationId xmlns:a16="http://schemas.microsoft.com/office/drawing/2014/main" id="{5480B049-495E-433A-CF32-F9F5DF7A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28">
                <a:extLst>
                  <a:ext uri="{FF2B5EF4-FFF2-40B4-BE49-F238E27FC236}">
                    <a16:creationId xmlns:a16="http://schemas.microsoft.com/office/drawing/2014/main" id="{DB804F52-C463-869A-195D-CC74BB3DC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29">
                <a:extLst>
                  <a:ext uri="{FF2B5EF4-FFF2-40B4-BE49-F238E27FC236}">
                    <a16:creationId xmlns:a16="http://schemas.microsoft.com/office/drawing/2014/main" id="{D3BCE8E8-E803-10F2-D54D-A8A5A69BC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5EA137-38FA-51BF-4D71-F210F83E5780}"/>
                </a:ext>
              </a:extLst>
            </p:cNvPr>
            <p:cNvSpPr/>
            <p:nvPr userDrawn="1"/>
          </p:nvSpPr>
          <p:spPr>
            <a:xfrm>
              <a:off x="1114010" y="2732085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73" name="Graphic 1953081532" descr="Handshake with solid fill">
              <a:extLst>
                <a:ext uri="{FF2B5EF4-FFF2-40B4-BE49-F238E27FC236}">
                  <a16:creationId xmlns:a16="http://schemas.microsoft.com/office/drawing/2014/main" id="{C3E26552-3BA1-8FCF-105C-2D376515D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4010" y="2770820"/>
              <a:ext cx="1371600" cy="137160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04DFA56-EA3F-D5F6-CFCF-A7335C197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58044" y="2319408"/>
            <a:ext cx="1371600" cy="1371600"/>
            <a:chOff x="7703808" y="2780966"/>
            <a:chExt cx="1371600" cy="1371600"/>
          </a:xfrm>
        </p:grpSpPr>
        <p:sp>
          <p:nvSpPr>
            <p:cNvPr id="75" name="AutoShape 23">
              <a:extLst>
                <a:ext uri="{FF2B5EF4-FFF2-40B4-BE49-F238E27FC236}">
                  <a16:creationId xmlns:a16="http://schemas.microsoft.com/office/drawing/2014/main" id="{DCC3A6E7-1D99-3C78-6167-186A6E9CD6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118940" y="312399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upa 65">
              <a:extLst>
                <a:ext uri="{FF2B5EF4-FFF2-40B4-BE49-F238E27FC236}">
                  <a16:creationId xmlns:a16="http://schemas.microsoft.com/office/drawing/2014/main" id="{43030C44-05EE-89E1-8A23-0C26555761D0}"/>
                </a:ext>
              </a:extLst>
            </p:cNvPr>
            <p:cNvGrpSpPr/>
            <p:nvPr userDrawn="1"/>
          </p:nvGrpSpPr>
          <p:grpSpPr>
            <a:xfrm>
              <a:off x="8118940" y="3123993"/>
              <a:ext cx="541337" cy="412750"/>
              <a:chOff x="906463" y="3402013"/>
              <a:chExt cx="541337" cy="412750"/>
            </a:xfrm>
          </p:grpSpPr>
          <p:sp>
            <p:nvSpPr>
              <p:cNvPr id="120" name="Freeform 25">
                <a:extLst>
                  <a:ext uri="{FF2B5EF4-FFF2-40B4-BE49-F238E27FC236}">
                    <a16:creationId xmlns:a16="http://schemas.microsoft.com/office/drawing/2014/main" id="{4D64B7DE-FF86-A8CA-81FE-2D1B2B1DE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26">
                <a:extLst>
                  <a:ext uri="{FF2B5EF4-FFF2-40B4-BE49-F238E27FC236}">
                    <a16:creationId xmlns:a16="http://schemas.microsoft.com/office/drawing/2014/main" id="{E5B1E154-3C88-EB8C-46AA-8C4F6B7D2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Freeform 27">
                <a:extLst>
                  <a:ext uri="{FF2B5EF4-FFF2-40B4-BE49-F238E27FC236}">
                    <a16:creationId xmlns:a16="http://schemas.microsoft.com/office/drawing/2014/main" id="{094D178D-1F60-51F4-F717-031787C3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Freeform 28">
                <a:extLst>
                  <a:ext uri="{FF2B5EF4-FFF2-40B4-BE49-F238E27FC236}">
                    <a16:creationId xmlns:a16="http://schemas.microsoft.com/office/drawing/2014/main" id="{E5540D9E-5E96-E368-C157-0204D63C6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29">
                <a:extLst>
                  <a:ext uri="{FF2B5EF4-FFF2-40B4-BE49-F238E27FC236}">
                    <a16:creationId xmlns:a16="http://schemas.microsoft.com/office/drawing/2014/main" id="{76BCD079-42A4-E0DB-BE9E-4EA1EB49D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FF3775E-DDC4-B589-5F4E-B3B6DB986122}"/>
                </a:ext>
              </a:extLst>
            </p:cNvPr>
            <p:cNvSpPr/>
            <p:nvPr userDrawn="1"/>
          </p:nvSpPr>
          <p:spPr>
            <a:xfrm>
              <a:off x="7703808" y="2780966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165FA8-A889-B465-7072-8D6B8EC6D2BC}"/>
                </a:ext>
              </a:extLst>
            </p:cNvPr>
            <p:cNvGrpSpPr/>
            <p:nvPr userDrawn="1"/>
          </p:nvGrpSpPr>
          <p:grpSpPr>
            <a:xfrm>
              <a:off x="7932408" y="2979531"/>
              <a:ext cx="914400" cy="914400"/>
              <a:chOff x="0" y="0"/>
              <a:chExt cx="304050" cy="282000"/>
            </a:xfrm>
            <a:solidFill>
              <a:srgbClr val="4472C4"/>
            </a:solidFill>
          </p:grpSpPr>
          <p:sp>
            <p:nvSpPr>
              <p:cNvPr id="105" name="Google Shape;5017;p59">
                <a:extLst>
                  <a:ext uri="{FF2B5EF4-FFF2-40B4-BE49-F238E27FC236}">
                    <a16:creationId xmlns:a16="http://schemas.microsoft.com/office/drawing/2014/main" id="{CE51FCEE-71D5-472A-10D7-9EA1F4DFA3B1}"/>
                  </a:ext>
                </a:extLst>
              </p:cNvPr>
              <p:cNvSpPr/>
              <p:nvPr/>
            </p:nvSpPr>
            <p:spPr>
              <a:xfrm>
                <a:off x="97675" y="748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Google Shape;5018;p59">
                <a:extLst>
                  <a:ext uri="{FF2B5EF4-FFF2-40B4-BE49-F238E27FC236}">
                    <a16:creationId xmlns:a16="http://schemas.microsoft.com/office/drawing/2014/main" id="{222B4942-C2FE-9F15-31DC-1B7806D6D7CA}"/>
                  </a:ext>
                </a:extLst>
              </p:cNvPr>
              <p:cNvSpPr/>
              <p:nvPr/>
            </p:nvSpPr>
            <p:spPr>
              <a:xfrm>
                <a:off x="800" y="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Google Shape;5019;p59">
                <a:extLst>
                  <a:ext uri="{FF2B5EF4-FFF2-40B4-BE49-F238E27FC236}">
                    <a16:creationId xmlns:a16="http://schemas.microsoft.com/office/drawing/2014/main" id="{10AA88B5-B79A-7C0D-C983-F93ABD14769B}"/>
                  </a:ext>
                </a:extLst>
              </p:cNvPr>
              <p:cNvSpPr/>
              <p:nvPr/>
            </p:nvSpPr>
            <p:spPr>
              <a:xfrm>
                <a:off x="800" y="779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Google Shape;5020;p59">
                <a:extLst>
                  <a:ext uri="{FF2B5EF4-FFF2-40B4-BE49-F238E27FC236}">
                    <a16:creationId xmlns:a16="http://schemas.microsoft.com/office/drawing/2014/main" id="{70BE4EA0-624C-6936-39EC-79ECFA2FE9A7}"/>
                  </a:ext>
                </a:extLst>
              </p:cNvPr>
              <p:cNvSpPr/>
              <p:nvPr/>
            </p:nvSpPr>
            <p:spPr>
              <a:xfrm>
                <a:off x="800" y="2008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Google Shape;5021;p59">
                <a:extLst>
                  <a:ext uri="{FF2B5EF4-FFF2-40B4-BE49-F238E27FC236}">
                    <a16:creationId xmlns:a16="http://schemas.microsoft.com/office/drawing/2014/main" id="{C37C1BEA-C544-CBB4-2BC9-E3F3991F71F2}"/>
                  </a:ext>
                </a:extLst>
              </p:cNvPr>
              <p:cNvSpPr/>
              <p:nvPr/>
            </p:nvSpPr>
            <p:spPr>
              <a:xfrm>
                <a:off x="0" y="1394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D99A983-CC23-719E-D033-633430980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6293" y="2319408"/>
            <a:ext cx="1371600" cy="1371600"/>
            <a:chOff x="9815177" y="2775614"/>
            <a:chExt cx="1371600" cy="1371600"/>
          </a:xfrm>
        </p:grpSpPr>
        <p:sp>
          <p:nvSpPr>
            <p:cNvPr id="79" name="AutoShape 23">
              <a:extLst>
                <a:ext uri="{FF2B5EF4-FFF2-40B4-BE49-F238E27FC236}">
                  <a16:creationId xmlns:a16="http://schemas.microsoft.com/office/drawing/2014/main" id="{35AA2AE5-C51D-02C4-14C9-569D35F0386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230309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upa 65">
              <a:extLst>
                <a:ext uri="{FF2B5EF4-FFF2-40B4-BE49-F238E27FC236}">
                  <a16:creationId xmlns:a16="http://schemas.microsoft.com/office/drawing/2014/main" id="{3C1E16F9-6B30-094C-9359-AAFC0046010B}"/>
                </a:ext>
              </a:extLst>
            </p:cNvPr>
            <p:cNvGrpSpPr/>
            <p:nvPr userDrawn="1"/>
          </p:nvGrpSpPr>
          <p:grpSpPr>
            <a:xfrm>
              <a:off x="10230309" y="3147496"/>
              <a:ext cx="541337" cy="412750"/>
              <a:chOff x="906463" y="3402013"/>
              <a:chExt cx="541337" cy="412750"/>
            </a:xfrm>
          </p:grpSpPr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590C2283-0247-E93C-8C44-BA57E88873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26">
                <a:extLst>
                  <a:ext uri="{FF2B5EF4-FFF2-40B4-BE49-F238E27FC236}">
                    <a16:creationId xmlns:a16="http://schemas.microsoft.com/office/drawing/2014/main" id="{93FF5B5E-0ACB-A886-BB61-2179FBE02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27">
                <a:extLst>
                  <a:ext uri="{FF2B5EF4-FFF2-40B4-BE49-F238E27FC236}">
                    <a16:creationId xmlns:a16="http://schemas.microsoft.com/office/drawing/2014/main" id="{8151D313-86CA-023E-B815-B6431630B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28">
                <a:extLst>
                  <a:ext uri="{FF2B5EF4-FFF2-40B4-BE49-F238E27FC236}">
                    <a16:creationId xmlns:a16="http://schemas.microsoft.com/office/drawing/2014/main" id="{D31FC6C2-4F00-B81A-EFDA-3F5A8473C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Freeform 29">
                <a:extLst>
                  <a:ext uri="{FF2B5EF4-FFF2-40B4-BE49-F238E27FC236}">
                    <a16:creationId xmlns:a16="http://schemas.microsoft.com/office/drawing/2014/main" id="{AB7F2321-1FC5-AFD6-CAC9-328AD24E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4F0333C-5878-5FB4-FC6D-6C450A3B13CC}"/>
                </a:ext>
              </a:extLst>
            </p:cNvPr>
            <p:cNvSpPr/>
            <p:nvPr userDrawn="1"/>
          </p:nvSpPr>
          <p:spPr>
            <a:xfrm>
              <a:off x="9815177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3A3E492-9177-5A93-C0B4-C2D7F3C4049D}"/>
                </a:ext>
              </a:extLst>
            </p:cNvPr>
            <p:cNvGrpSpPr/>
            <p:nvPr userDrawn="1"/>
          </p:nvGrpSpPr>
          <p:grpSpPr>
            <a:xfrm>
              <a:off x="10043777" y="2975710"/>
              <a:ext cx="914402" cy="914399"/>
              <a:chOff x="0" y="0"/>
              <a:chExt cx="296175" cy="297225"/>
            </a:xfrm>
            <a:solidFill>
              <a:srgbClr val="4472C4"/>
            </a:solidFill>
          </p:grpSpPr>
          <p:sp>
            <p:nvSpPr>
              <p:cNvPr id="99" name="Google Shape;8996;p68">
                <a:extLst>
                  <a:ext uri="{FF2B5EF4-FFF2-40B4-BE49-F238E27FC236}">
                    <a16:creationId xmlns:a16="http://schemas.microsoft.com/office/drawing/2014/main" id="{955E57E2-72B5-A1D6-9D4E-8B492A097F49}"/>
                  </a:ext>
                </a:extLst>
              </p:cNvPr>
              <p:cNvSpPr/>
              <p:nvPr/>
            </p:nvSpPr>
            <p:spPr>
              <a:xfrm>
                <a:off x="96129" y="69700"/>
                <a:ext cx="105839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Google Shape;8997;p68">
                <a:extLst>
                  <a:ext uri="{FF2B5EF4-FFF2-40B4-BE49-F238E27FC236}">
                    <a16:creationId xmlns:a16="http://schemas.microsoft.com/office/drawing/2014/main" id="{0D1D97EC-31D9-7F32-C687-2211E9604CF2}"/>
                  </a:ext>
                </a:extLst>
              </p:cNvPr>
              <p:cNvSpPr/>
              <p:nvPr/>
            </p:nvSpPr>
            <p:spPr>
              <a:xfrm>
                <a:off x="129950" y="10515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Google Shape;8998;p68">
                <a:extLst>
                  <a:ext uri="{FF2B5EF4-FFF2-40B4-BE49-F238E27FC236}">
                    <a16:creationId xmlns:a16="http://schemas.microsoft.com/office/drawing/2014/main" id="{5ACA5E1C-556A-54DE-CC32-24E7C64DA22D}"/>
                  </a:ext>
                </a:extLst>
              </p:cNvPr>
              <p:cNvSpPr/>
              <p:nvPr/>
            </p:nvSpPr>
            <p:spPr>
              <a:xfrm>
                <a:off x="18125" y="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Google Shape;8999;p68">
                <a:extLst>
                  <a:ext uri="{FF2B5EF4-FFF2-40B4-BE49-F238E27FC236}">
                    <a16:creationId xmlns:a16="http://schemas.microsoft.com/office/drawing/2014/main" id="{2FB47EFB-3FFE-8928-269D-224274E87E7A}"/>
                  </a:ext>
                </a:extLst>
              </p:cNvPr>
              <p:cNvSpPr/>
              <p:nvPr/>
            </p:nvSpPr>
            <p:spPr>
              <a:xfrm>
                <a:off x="114200" y="15715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Google Shape;9000;p68">
                <a:extLst>
                  <a:ext uri="{FF2B5EF4-FFF2-40B4-BE49-F238E27FC236}">
                    <a16:creationId xmlns:a16="http://schemas.microsoft.com/office/drawing/2014/main" id="{42D5463D-B23A-EDE5-AF25-3BEF1952DAB2}"/>
                  </a:ext>
                </a:extLst>
              </p:cNvPr>
              <p:cNvSpPr/>
              <p:nvPr/>
            </p:nvSpPr>
            <p:spPr>
              <a:xfrm>
                <a:off x="200850" y="20832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Google Shape;9001;p68">
                <a:extLst>
                  <a:ext uri="{FF2B5EF4-FFF2-40B4-BE49-F238E27FC236}">
                    <a16:creationId xmlns:a16="http://schemas.microsoft.com/office/drawing/2014/main" id="{5DB79780-A75B-A28A-BCBC-162D404ABBF5}"/>
                  </a:ext>
                </a:extLst>
              </p:cNvPr>
              <p:cNvSpPr/>
              <p:nvPr/>
            </p:nvSpPr>
            <p:spPr>
              <a:xfrm>
                <a:off x="0" y="20990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58E678C-FF82-F727-9406-20A0DF7D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33584" y="2319406"/>
            <a:ext cx="1371600" cy="1371599"/>
            <a:chOff x="3257264" y="2652166"/>
            <a:chExt cx="1371600" cy="1455974"/>
          </a:xfrm>
        </p:grpSpPr>
        <p:sp>
          <p:nvSpPr>
            <p:cNvPr id="83" name="AutoShape 23">
              <a:extLst>
                <a:ext uri="{FF2B5EF4-FFF2-40B4-BE49-F238E27FC236}">
                  <a16:creationId xmlns:a16="http://schemas.microsoft.com/office/drawing/2014/main" id="{2C002190-D802-DCD2-418A-DB91012AAE3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672396" y="3108422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upa 65">
              <a:extLst>
                <a:ext uri="{FF2B5EF4-FFF2-40B4-BE49-F238E27FC236}">
                  <a16:creationId xmlns:a16="http://schemas.microsoft.com/office/drawing/2014/main" id="{248FC07D-54C4-0414-693F-E5C8010A9E65}"/>
                </a:ext>
              </a:extLst>
            </p:cNvPr>
            <p:cNvGrpSpPr/>
            <p:nvPr userDrawn="1"/>
          </p:nvGrpSpPr>
          <p:grpSpPr>
            <a:xfrm>
              <a:off x="3672396" y="3108422"/>
              <a:ext cx="541337" cy="412750"/>
              <a:chOff x="906463" y="3402013"/>
              <a:chExt cx="541337" cy="412750"/>
            </a:xfrm>
          </p:grpSpPr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id="{1E21B59D-D3FA-BA39-1E86-2C4702222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Freeform 26">
                <a:extLst>
                  <a:ext uri="{FF2B5EF4-FFF2-40B4-BE49-F238E27FC236}">
                    <a16:creationId xmlns:a16="http://schemas.microsoft.com/office/drawing/2014/main" id="{EBEF436C-1E28-3098-F6E2-E0E3494C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Freeform 27">
                <a:extLst>
                  <a:ext uri="{FF2B5EF4-FFF2-40B4-BE49-F238E27FC236}">
                    <a16:creationId xmlns:a16="http://schemas.microsoft.com/office/drawing/2014/main" id="{555D95FF-8A14-1699-6AC0-3E3171F73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Freeform 28">
                <a:extLst>
                  <a:ext uri="{FF2B5EF4-FFF2-40B4-BE49-F238E27FC236}">
                    <a16:creationId xmlns:a16="http://schemas.microsoft.com/office/drawing/2014/main" id="{2E7D5A26-AF31-C6B0-DC2C-5284119A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29">
                <a:extLst>
                  <a:ext uri="{FF2B5EF4-FFF2-40B4-BE49-F238E27FC236}">
                    <a16:creationId xmlns:a16="http://schemas.microsoft.com/office/drawing/2014/main" id="{5764A589-EEEF-9678-CE30-FDE7F765D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18C292C-64DC-5B4F-2CC0-9CABADC4BE90}"/>
                </a:ext>
              </a:extLst>
            </p:cNvPr>
            <p:cNvSpPr/>
            <p:nvPr userDrawn="1"/>
          </p:nvSpPr>
          <p:spPr>
            <a:xfrm>
              <a:off x="3257264" y="2736540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88" name="Graphic 1373769879" descr="Cycle with people with solid fill">
              <a:extLst>
                <a:ext uri="{FF2B5EF4-FFF2-40B4-BE49-F238E27FC236}">
                  <a16:creationId xmlns:a16="http://schemas.microsoft.com/office/drawing/2014/main" id="{4FCFCF81-6E95-6FDA-9C36-56CE214635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57264" y="2652166"/>
              <a:ext cx="1371600" cy="1371600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8D3E677-1689-BF9A-3376-0F192C022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7537" y="2319408"/>
            <a:ext cx="1371600" cy="1371600"/>
            <a:chOff x="5426426" y="2775614"/>
            <a:chExt cx="1371600" cy="1371600"/>
          </a:xfrm>
        </p:grpSpPr>
        <p:sp>
          <p:nvSpPr>
            <p:cNvPr id="89" name="AutoShape 23">
              <a:extLst>
                <a:ext uri="{FF2B5EF4-FFF2-40B4-BE49-F238E27FC236}">
                  <a16:creationId xmlns:a16="http://schemas.microsoft.com/office/drawing/2014/main" id="{112D68AA-3E75-E805-D998-92637EB79F9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841558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upa 65">
              <a:extLst>
                <a:ext uri="{FF2B5EF4-FFF2-40B4-BE49-F238E27FC236}">
                  <a16:creationId xmlns:a16="http://schemas.microsoft.com/office/drawing/2014/main" id="{E397F0AC-FB79-0FFC-F3DE-5DF47916B516}"/>
                </a:ext>
              </a:extLst>
            </p:cNvPr>
            <p:cNvGrpSpPr/>
            <p:nvPr userDrawn="1"/>
          </p:nvGrpSpPr>
          <p:grpSpPr>
            <a:xfrm>
              <a:off x="5841558" y="3147496"/>
              <a:ext cx="541337" cy="412750"/>
              <a:chOff x="906463" y="3402013"/>
              <a:chExt cx="541337" cy="412750"/>
            </a:xfrm>
          </p:grpSpPr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CD02C5EF-E3FF-BECE-64B9-DB10C20BDC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26">
                <a:extLst>
                  <a:ext uri="{FF2B5EF4-FFF2-40B4-BE49-F238E27FC236}">
                    <a16:creationId xmlns:a16="http://schemas.microsoft.com/office/drawing/2014/main" id="{74A629A9-D457-1A67-0330-3D0755BA2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1D85A829-3396-0C6E-B7EE-6D947CAD4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 28">
                <a:extLst>
                  <a:ext uri="{FF2B5EF4-FFF2-40B4-BE49-F238E27FC236}">
                    <a16:creationId xmlns:a16="http://schemas.microsoft.com/office/drawing/2014/main" id="{DAD73C17-985C-83A9-FA9E-29EA7EAFF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 29">
                <a:extLst>
                  <a:ext uri="{FF2B5EF4-FFF2-40B4-BE49-F238E27FC236}">
                    <a16:creationId xmlns:a16="http://schemas.microsoft.com/office/drawing/2014/main" id="{6D6DCB3F-5AE5-A965-C199-83E52EC0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F733268-F31A-04C5-2855-1B6D9F4191D0}"/>
                </a:ext>
              </a:extLst>
            </p:cNvPr>
            <p:cNvSpPr/>
            <p:nvPr userDrawn="1"/>
          </p:nvSpPr>
          <p:spPr>
            <a:xfrm>
              <a:off x="5426426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Aptos" panose="020B00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93" name="Graphic 92" descr="Classroom with solid fill">
              <a:extLst>
                <a:ext uri="{FF2B5EF4-FFF2-40B4-BE49-F238E27FC236}">
                  <a16:creationId xmlns:a16="http://schemas.microsoft.com/office/drawing/2014/main" id="{AE37C4D3-BA1C-4CCC-F41E-F1DB1FDA93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55654" y="2859212"/>
              <a:ext cx="1113144" cy="111314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81EED5A-2E29-99B7-C1E1-AAAB8EEC4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23411" y="6298085"/>
            <a:ext cx="221267" cy="23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and yellow circle with white text&#10;&#10;AI-generated content may be incorrect.">
            <a:extLst>
              <a:ext uri="{FF2B5EF4-FFF2-40B4-BE49-F238E27FC236}">
                <a16:creationId xmlns:a16="http://schemas.microsoft.com/office/drawing/2014/main" id="{476E6B6F-8119-957B-4469-D69AD9EC2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27" y="5864617"/>
            <a:ext cx="988205" cy="9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5DFDB39333340A6C821E1EFAF7E53" ma:contentTypeVersion="17" ma:contentTypeDescription="Create a new document." ma:contentTypeScope="" ma:versionID="3ac759074c6a86585099b25e885aa940">
  <xsd:schema xmlns:xsd="http://www.w3.org/2001/XMLSchema" xmlns:xs="http://www.w3.org/2001/XMLSchema" xmlns:p="http://schemas.microsoft.com/office/2006/metadata/properties" xmlns:ns2="2f00f82b-dce9-458f-ab1d-1c5fd145e219" xmlns:ns3="4cd59d27-ca2b-4708-b9c7-7fa281384922" targetNamespace="http://schemas.microsoft.com/office/2006/metadata/properties" ma:root="true" ma:fieldsID="3663b68fabe1147433f80d2870c2f93c" ns2:_="" ns3:_="">
    <xsd:import namespace="2f00f82b-dce9-458f-ab1d-1c5fd145e219"/>
    <xsd:import namespace="4cd59d27-ca2b-4708-b9c7-7fa281384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ClassificationLev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f82b-dce9-458f-ab1d-1c5fd145e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ClassificationLevel" ma:index="23" nillable="true" ma:displayName="Classification Level" ma:format="Dropdown" ma:internalName="ClassificationLevel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59d27-ca2b-4708-b9c7-7fa28138492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87ad012-c776-41ed-a0f8-f6cf97c34fbd}" ma:internalName="TaxCatchAll" ma:showField="CatchAllData" ma:web="4cd59d27-ca2b-4708-b9c7-7fa2813849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f00f82b-dce9-458f-ab1d-1c5fd145e219" xsi:nil="true"/>
    <TaxCatchAll xmlns="4cd59d27-ca2b-4708-b9c7-7fa281384922" xsi:nil="true"/>
    <ClassificationLevel xmlns="2f00f82b-dce9-458f-ab1d-1c5fd145e219" xsi:nil="true"/>
    <lcf76f155ced4ddcb4097134ff3c332f xmlns="2f00f82b-dce9-458f-ab1d-1c5fd145e21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41416A-0CCC-4546-83A3-54B6E260DF41}">
  <ds:schemaRefs>
    <ds:schemaRef ds:uri="2f00f82b-dce9-458f-ab1d-1c5fd145e219"/>
    <ds:schemaRef ds:uri="4cd59d27-ca2b-4708-b9c7-7fa281384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516833-CCB5-4BEA-A886-D211E61F900B}">
  <ds:schemaRefs>
    <ds:schemaRef ds:uri="4cd59d27-ca2b-4708-b9c7-7fa281384922"/>
    <ds:schemaRef ds:uri="http://www.w3.org/XML/1998/namespace"/>
    <ds:schemaRef ds:uri="2f00f82b-dce9-458f-ab1d-1c5fd145e219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880E93-90D2-47F4-90B2-E05A553EB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2184</Words>
  <Application>Microsoft Office PowerPoint</Application>
  <PresentationFormat>Widescreen</PresentationFormat>
  <Paragraphs>294</Paragraphs>
  <Slides>41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61" baseType="lpstr">
      <vt:lpstr>Aptos</vt:lpstr>
      <vt:lpstr>Aptos Display</vt:lpstr>
      <vt:lpstr>Arial</vt:lpstr>
      <vt:lpstr>Calibri</vt:lpstr>
      <vt:lpstr>Calibri Light</vt:lpstr>
      <vt:lpstr>Courier New</vt:lpstr>
      <vt:lpstr>Montserrat Light</vt:lpstr>
      <vt:lpstr>Montserrat SemiBold</vt:lpstr>
      <vt:lpstr>Poppins</vt:lpstr>
      <vt:lpstr>Raleway</vt:lpstr>
      <vt:lpstr>Roboto</vt:lpstr>
      <vt:lpstr>Segoe UI</vt:lpstr>
      <vt:lpstr>Wingdings</vt:lpstr>
      <vt:lpstr>Wingdings 2</vt:lpstr>
      <vt:lpstr>Office Theme</vt:lpstr>
      <vt:lpstr>1_Office Theme</vt:lpstr>
      <vt:lpstr>2_Office Theme</vt:lpstr>
      <vt:lpstr>3_Office Theme</vt:lpstr>
      <vt:lpstr>4_Office Theme</vt:lpstr>
      <vt:lpstr>5_Office Theme</vt:lpstr>
      <vt:lpstr>Building Student Awareness of Apprenticeship Career Pathways</vt:lpstr>
      <vt:lpstr>Presenter</vt:lpstr>
      <vt:lpstr>Welcome and Agenda</vt:lpstr>
      <vt:lpstr>Center of Excellence Overview</vt:lpstr>
      <vt:lpstr>Online Resources, On-Demand TA</vt:lpstr>
      <vt:lpstr>Quick Pulse Poll #1</vt:lpstr>
      <vt:lpstr>Quick Pulse Poll #2</vt:lpstr>
      <vt:lpstr>What is Registered Apprenticeship? </vt:lpstr>
      <vt:lpstr>Five Core Components of RA </vt:lpstr>
      <vt:lpstr>A WIDE RANGE OF INDUSTRIES</vt:lpstr>
      <vt:lpstr>What is Youth Apprenticeship? </vt:lpstr>
      <vt:lpstr>Apprenticeship for Youth</vt:lpstr>
      <vt:lpstr>Youth Apprenticeship by Age</vt:lpstr>
      <vt:lpstr>High-Quality Youth Apprenticeship </vt:lpstr>
      <vt:lpstr>Apprenticeship Benefits for Students and Schools</vt:lpstr>
      <vt:lpstr>Substantial Benefits for Youth</vt:lpstr>
      <vt:lpstr>Less Debt, More Opportunities</vt:lpstr>
      <vt:lpstr>Benefits for Schools Involved in Apprenticeship</vt:lpstr>
      <vt:lpstr>Federal / State Funding for RI</vt:lpstr>
      <vt:lpstr>Youth Apprenticeship Pathways- High School or College</vt:lpstr>
      <vt:lpstr>High-School Aligned Apprenticeship Programs</vt:lpstr>
      <vt:lpstr>College-Aligned Youth Apprenticeship Programs</vt:lpstr>
      <vt:lpstr>Developing Apprenticeship Pathways</vt:lpstr>
      <vt:lpstr>Key Questions</vt:lpstr>
      <vt:lpstr>Gen Z- Interested in Different Occupations</vt:lpstr>
      <vt:lpstr>But They are Also the “Toolbelt Generation”</vt:lpstr>
      <vt:lpstr>What Can Each Partner Bring?</vt:lpstr>
      <vt:lpstr>Key Organizational Apprenticeship Roles</vt:lpstr>
      <vt:lpstr>Align with CTE Standards and Ensure Hands-On Training </vt:lpstr>
      <vt:lpstr>Ensuring High School Students Receive Credit</vt:lpstr>
      <vt:lpstr>Youth Apprenticeship Examples</vt:lpstr>
      <vt:lpstr>Wisconsin Youth Apprenticeship Project</vt:lpstr>
      <vt:lpstr>Howard County Community College</vt:lpstr>
      <vt:lpstr>Workforce Boards: The Key Ingredient</vt:lpstr>
      <vt:lpstr>How Workforce Boards Can Help Education Providers</vt:lpstr>
      <vt:lpstr>How Workforce Boards Can Help Employers/Sponsors</vt:lpstr>
      <vt:lpstr>How Workforce Boards Can Help Community-Based Organizations</vt:lpstr>
      <vt:lpstr>Get to Know Your Workforce Board</vt:lpstr>
      <vt:lpstr>Questions and Discussion</vt:lpstr>
      <vt:lpstr>Contact Us, Become a Partner</vt:lpstr>
      <vt:lpstr>Thank You for Joining Us</vt:lpstr>
    </vt:vector>
  </TitlesOfParts>
  <Manager>Jana Bauer, Judy Blanchard</Manager>
  <Company>Safal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Student Awareness of Apprenticeship Career Pathways - NCPN Connect 2025</dc:title>
  <dc:creator>Alan Dodkowitz</dc:creator>
  <cp:keywords>student career pathways, registered apprenticeship</cp:keywords>
  <cp:lastModifiedBy>Colleen Beck</cp:lastModifiedBy>
  <cp:revision>2</cp:revision>
  <dcterms:created xsi:type="dcterms:W3CDTF">2025-01-27T19:50:31Z</dcterms:created>
  <dcterms:modified xsi:type="dcterms:W3CDTF">2025-03-03T14:22:26Z</dcterms:modified>
  <cp:category>student career pathways, registered apprenticeship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0x010100FD65DFDB39333340A6C821E1EFAF7E53</vt:lpwstr>
  </property>
  <property fmtid="{D5CDD505-2E9C-101B-9397-08002B2CF9AE}" pid="3" name="MediaServiceImageTags">
    <vt:lpwstr/>
  </property>
</Properties>
</file>