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  <p:sldMasterId id="2147483694" r:id="rId6"/>
  </p:sldMasterIdLst>
  <p:notesMasterIdLst>
    <p:notesMasterId r:id="rId19"/>
  </p:notesMasterIdLst>
  <p:sldIdLst>
    <p:sldId id="257" r:id="rId7"/>
    <p:sldId id="1837" r:id="rId8"/>
    <p:sldId id="1709" r:id="rId9"/>
    <p:sldId id="1737" r:id="rId10"/>
    <p:sldId id="278" r:id="rId11"/>
    <p:sldId id="1779" r:id="rId12"/>
    <p:sldId id="749" r:id="rId13"/>
    <p:sldId id="1825" r:id="rId14"/>
    <p:sldId id="743" r:id="rId15"/>
    <p:sldId id="1836" r:id="rId16"/>
    <p:sldId id="1736" r:id="rId17"/>
    <p:sldId id="18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163442-F286-172A-646F-BF7FB8052BBF}" name="Alan Dodkowitz" initials="" userId="S::alan.dodkowitz@safalpartners.com::77e67509-39e7-4278-826a-eddbfd8246a9" providerId="AD"/>
  <p188:author id="{B559C752-2525-71CB-7807-7B9AB669AB9E}" name="Clare Vanderpool" initials="CV" userId="S::clare.vanderpool@safalpartners.com::e960daf4-3a69-4cc2-9c12-e5ed686c0160" providerId="AD"/>
  <p188:author id="{1C363978-593C-497C-1A28-B2866C017889}" name="Lauren Fraulo" initials="LF" userId="S::Lauren.Fraulo@safalpartners.com::d323c613-e09b-4858-ba6f-779347ece1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1518" y="-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046B5-7A1E-46D5-8CF2-2DC27EE2DEB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95DC6-BFDB-4569-A08B-A8473C06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9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5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4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BF5-9FF1-4C6A-B846-D964AC03F8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42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8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BF5-9FF1-4C6A-B846-D964AC03F8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02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>
              <a:solidFill>
                <a:srgbClr val="242021"/>
              </a:solidFill>
            </a:endParaRPr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0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0770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7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07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06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76757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87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7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8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10E2A0-8D2C-46FE-2FF4-8DB77DA2CA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1796-755A-D4C4-282E-C7B4526C525C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1408685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9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58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9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22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58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33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66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854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31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64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37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1EB5B0-E5D6-6AA9-37B2-8BF71A30F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91981-9B09-34DB-6D6D-AB99D789952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7EC7-E0E6-9A26-4722-278257DEB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739" y="3786002"/>
            <a:ext cx="1022842" cy="10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4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7716-5A11-76A2-AF31-BCDF338B6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214" y="6040754"/>
            <a:ext cx="725801" cy="7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14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51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6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807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701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39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415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72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95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68504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32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39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1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4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7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7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3EBFD-1480-A363-CBCE-D7C04CF38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5989568"/>
            <a:ext cx="782519" cy="7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3985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90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5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6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3934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4213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81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1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dolcoe.safalapp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hyperlink" Target="https://dolcoe.safalapps.com/resources/resourcesandtool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311215"/>
            <a:ext cx="9133726" cy="2117785"/>
          </a:xfrm>
        </p:spPr>
        <p:txBody>
          <a:bodyPr>
            <a:normAutofit/>
          </a:bodyPr>
          <a:lstStyle/>
          <a:p>
            <a:r>
              <a:rPr lang="en-US" sz="4000" b="1">
                <a:effectLst/>
              </a:rPr>
              <a:t>Office Hours: Building Student Awareness of Apprenticeship Career Pathways</a:t>
            </a:r>
            <a:br>
              <a:rPr lang="en-US" b="1">
                <a:latin typeface="Montserrat"/>
              </a:rPr>
            </a:br>
            <a:br>
              <a:rPr lang="en-US" sz="900" b="1">
                <a:latin typeface="Montserrat"/>
              </a:rPr>
            </a:br>
            <a:endParaRPr lang="en-US" sz="180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pPr algn="ctr"/>
            <a:r>
              <a:rPr lang="en-US"/>
              <a:t>September 5, 2024</a:t>
            </a:r>
          </a:p>
        </p:txBody>
      </p:sp>
      <p:pic>
        <p:nvPicPr>
          <p:cNvPr id="5" name="Picture 4" descr="Center of Excellence logo">
            <a:extLst>
              <a:ext uri="{FF2B5EF4-FFF2-40B4-BE49-F238E27FC236}">
                <a16:creationId xmlns:a16="http://schemas.microsoft.com/office/drawing/2014/main" id="{9D3AC897-B5DC-250F-E400-9121EC5A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09" y="3694251"/>
            <a:ext cx="1112680" cy="11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A33541-19E0-E9CC-11D9-3650FC05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Questions, Thoughts, Discussion?</a:t>
            </a:r>
          </a:p>
        </p:txBody>
      </p:sp>
      <p:pic>
        <p:nvPicPr>
          <p:cNvPr id="6" name="Picture 5" descr="A group of hands holding colorful question marks">
            <a:extLst>
              <a:ext uri="{FF2B5EF4-FFF2-40B4-BE49-F238E27FC236}">
                <a16:creationId xmlns:a16="http://schemas.microsoft.com/office/drawing/2014/main" id="{AD13D122-2C42-C3C1-40F8-C8CBB2DE4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6"/>
          <a:stretch/>
        </p:blipFill>
        <p:spPr>
          <a:xfrm>
            <a:off x="583324" y="1484416"/>
            <a:ext cx="10988565" cy="4477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88065-1BFE-3138-2F61-61E670E42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5" y="5962389"/>
            <a:ext cx="826021" cy="826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C287CD-CBA5-5B25-1DDA-1F5DB697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755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284EC4-CB52-A36D-0279-1B91688BC08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0544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25C-F779-0A17-3344-2CA68EAFB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916" y="2320924"/>
            <a:ext cx="6181165" cy="3506135"/>
          </a:xfrm>
        </p:spPr>
        <p:txBody>
          <a:bodyPr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your work</a:t>
            </a:r>
            <a:endParaRPr lang="en-US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115" y="1881339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1B0B7-FA8E-7C5D-B3B5-4EA886B8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5482" y="2011438"/>
            <a:ext cx="288663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Qr code for Partner Form: https://safalpartners.jotform.com/form/221015771142040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B5EBB-723F-911F-C383-E4BDCB8F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0BCD9-3B45-7E18-207D-D7D9D9C6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237"/>
            <a:ext cx="10515600" cy="1325563"/>
          </a:xfrm>
        </p:spPr>
        <p:txBody>
          <a:bodyPr/>
          <a:lstStyle/>
          <a:p>
            <a:pPr algn="ctr"/>
            <a:r>
              <a:rPr lang="en-US"/>
              <a:t>Thank You for Joining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C65D-CFCD-5F9F-5384-C5527616C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200" i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A84AD-08DF-5890-9AAC-3CD93CE9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13" name="Picture 12" descr="Clare Vanderpool">
            <a:extLst>
              <a:ext uri="{FF2B5EF4-FFF2-40B4-BE49-F238E27FC236}">
                <a16:creationId xmlns:a16="http://schemas.microsoft.com/office/drawing/2014/main" id="{ABF78E6F-E9E0-8824-5ED7-ACABC2FD7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/>
          <a:stretch/>
        </p:blipFill>
        <p:spPr>
          <a:xfrm>
            <a:off x="2523044" y="1940261"/>
            <a:ext cx="2400272" cy="2410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D808D2-C150-87D4-617C-A79E772980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40170" y="4581479"/>
            <a:ext cx="3453544" cy="563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</a:rPr>
              <a:t>Clare Vanderpool</a:t>
            </a:r>
          </a:p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858EF35-827A-A268-A146-F10223BF6E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82890" y="4959029"/>
            <a:ext cx="3080580" cy="125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Subject Matter Expert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  <a:p>
            <a:endParaRPr lang="en-US"/>
          </a:p>
        </p:txBody>
      </p:sp>
      <p:pic>
        <p:nvPicPr>
          <p:cNvPr id="10" name="Picture 9" descr="Alan Dodkowitz">
            <a:extLst>
              <a:ext uri="{FF2B5EF4-FFF2-40B4-BE49-F238E27FC236}">
                <a16:creationId xmlns:a16="http://schemas.microsoft.com/office/drawing/2014/main" id="{296FE81A-58ED-E2D7-67DE-8A841E54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2457"/>
          <a:stretch/>
        </p:blipFill>
        <p:spPr>
          <a:xfrm>
            <a:off x="7180639" y="1940261"/>
            <a:ext cx="2300551" cy="2410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90B62E5-0164-6090-35C6-31FA7D71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1445" y="4581478"/>
            <a:ext cx="3600385" cy="563563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rgbClr val="0D274D"/>
                </a:solidFill>
                <a:latin typeface="Montserrat"/>
              </a:rPr>
              <a:t>Alan D. Dodkowitz</a:t>
            </a:r>
            <a:endParaRPr lang="pl-PL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082D0A1-49CB-123C-B26D-B9BA805387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51445" y="5000772"/>
            <a:ext cx="3600385" cy="1170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Subject Matter Expert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D87D3-B52A-1FCF-694D-D0543B3D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1411"/>
            <a:ext cx="6930016" cy="2994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Review Core Components of Registered Apprenticeship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Resources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Questions and Discussion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241" y="1825161"/>
            <a:ext cx="3938674" cy="3924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285767-F5CB-EDDE-E538-EB4CB37E4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9AEEBB-4948-A36F-3CF5-A3C4F227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4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4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NAWDP, COABE, NDI, WIA, and FASTPORT logos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Online Resources, On-Demand TA</a:t>
            </a:r>
            <a:endParaRPr lang="en-US"/>
          </a:p>
        </p:txBody>
      </p:sp>
      <p:pic>
        <p:nvPicPr>
          <p:cNvPr id="12" name="Picture 11" descr="Center of Excellence website homepage">
            <a:extLst>
              <a:ext uri="{FF2B5EF4-FFF2-40B4-BE49-F238E27FC236}">
                <a16:creationId xmlns:a16="http://schemas.microsoft.com/office/drawing/2014/main" id="{D5E6C9BF-FF7F-4A8F-3D20-7D5F56AE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8" y="1884770"/>
            <a:ext cx="5148763" cy="308935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4963F1-5F51-0C38-7E42-8C56D86FB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562" y="5280753"/>
            <a:ext cx="5804401" cy="61963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70C0"/>
                </a:solidFill>
                <a:latin typeface="Calibri" panose="020F0502020204030204"/>
                <a:hlinkClick r:id="rId4" tooltip="https://dolcoe.safalapps.com/resources/resourcesandtoo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https://dolcoe.safalapps.com/resources/resourcesandtools</a:t>
            </a:r>
            <a:endParaRPr lang="en-US" sz="1800">
              <a:solidFill>
                <a:srgbClr val="0070C0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1972A-79E4-1258-A31D-DB4C77866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C3B179-6456-C2A0-BF48-A023E157C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47CBC-A094-A1B6-C7BF-804124D9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2474" y="1645920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532F49-F992-1037-D4D2-E0A30DAB9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Registered Apprenticeship Partner Profile Questionnaire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E91DD-3CD0-0E5F-1BEE-9960A2096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26" y="3002095"/>
            <a:ext cx="2737761" cy="157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0591" y="3813047"/>
            <a:ext cx="1693025" cy="1702293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QR Code for Partner Profile Questionnaire: &#10;https://dolcoe.safalapps.com/sites/default/files/2022-11/Partnership%20Questionnaire.pdf">
            <a:extLst>
              <a:ext uri="{FF2B5EF4-FFF2-40B4-BE49-F238E27FC236}">
                <a16:creationId xmlns:a16="http://schemas.microsoft.com/office/drawing/2014/main" id="{9DB89EC1-7D79-7378-E8C7-58A78A294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5575" y="3870139"/>
            <a:ext cx="1520726" cy="15859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03902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476797-5109-DCEE-B479-E925BCB3B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9799" y="6317856"/>
            <a:ext cx="150082" cy="2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Montserrat"/>
              </a:rPr>
              <a:t>Five Core Components of RA</a:t>
            </a:r>
            <a:endParaRPr lang="en-US"/>
          </a:p>
        </p:txBody>
      </p:sp>
      <p:grpSp>
        <p:nvGrpSpPr>
          <p:cNvPr id="135" name="Group 134" descr="Hands Shaking">
            <a:extLst>
              <a:ext uri="{FF2B5EF4-FFF2-40B4-BE49-F238E27FC236}">
                <a16:creationId xmlns:a16="http://schemas.microsoft.com/office/drawing/2014/main" id="{1CFE45BF-8F6A-F23F-C49B-1A3DA5F2C5CA}"/>
              </a:ext>
            </a:extLst>
          </p:cNvPr>
          <p:cNvGrpSpPr/>
          <p:nvPr/>
        </p:nvGrpSpPr>
        <p:grpSpPr>
          <a:xfrm>
            <a:off x="909326" y="2319410"/>
            <a:ext cx="1371600" cy="1371601"/>
            <a:chOff x="1114010" y="2732085"/>
            <a:chExt cx="1371600" cy="1410335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648FD7D5-493B-CEB6-CD27-50865B2C933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F65684ED-9852-86AE-C3CC-EE21012EF6D8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25" name="Freeform 25">
                <a:extLst>
                  <a:ext uri="{FF2B5EF4-FFF2-40B4-BE49-F238E27FC236}">
                    <a16:creationId xmlns:a16="http://schemas.microsoft.com/office/drawing/2014/main" id="{3D119BEE-DE62-AD58-E378-2010FB1D93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eform 26">
                <a:extLst>
                  <a:ext uri="{FF2B5EF4-FFF2-40B4-BE49-F238E27FC236}">
                    <a16:creationId xmlns:a16="http://schemas.microsoft.com/office/drawing/2014/main" id="{38CF412F-71BF-630D-26F0-FC6000CE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5480B049-495E-433A-CF32-F9F5DF7A1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eform 28">
                <a:extLst>
                  <a:ext uri="{FF2B5EF4-FFF2-40B4-BE49-F238E27FC236}">
                    <a16:creationId xmlns:a16="http://schemas.microsoft.com/office/drawing/2014/main" id="{DB804F52-C463-869A-195D-CC74BB3DC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eform 29">
                <a:extLst>
                  <a:ext uri="{FF2B5EF4-FFF2-40B4-BE49-F238E27FC236}">
                    <a16:creationId xmlns:a16="http://schemas.microsoft.com/office/drawing/2014/main" id="{D3BCE8E8-E803-10F2-D54D-A8A5A69BC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A5EA137-38FA-51BF-4D71-F210F83E578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1953081532" descr="Handshake with solid fill">
              <a:extLst>
                <a:ext uri="{FF2B5EF4-FFF2-40B4-BE49-F238E27FC236}">
                  <a16:creationId xmlns:a16="http://schemas.microsoft.com/office/drawing/2014/main" id="{C3E26552-3BA1-8FCF-105C-2D376515D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8A552F-D27C-9443-DB29-814DBFBF74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609" y="4023222"/>
            <a:ext cx="2133037" cy="73336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Employer Involvement</a:t>
            </a:r>
            <a:endParaRPr lang="pl-PL" sz="180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136" name="Group 135" descr="Three connected people">
            <a:extLst>
              <a:ext uri="{FF2B5EF4-FFF2-40B4-BE49-F238E27FC236}">
                <a16:creationId xmlns:a16="http://schemas.microsoft.com/office/drawing/2014/main" id="{A58E678C-FF82-F727-9406-20A0DF7D314E}"/>
              </a:ext>
            </a:extLst>
          </p:cNvPr>
          <p:cNvGrpSpPr/>
          <p:nvPr/>
        </p:nvGrpSpPr>
        <p:grpSpPr>
          <a:xfrm>
            <a:off x="3233584" y="2319406"/>
            <a:ext cx="1371600" cy="1371599"/>
            <a:chOff x="3257264" y="2652166"/>
            <a:chExt cx="1371600" cy="1455974"/>
          </a:xfrm>
        </p:grpSpPr>
        <p:sp>
          <p:nvSpPr>
            <p:cNvPr id="83" name="AutoShape 23">
              <a:extLst>
                <a:ext uri="{FF2B5EF4-FFF2-40B4-BE49-F238E27FC236}">
                  <a16:creationId xmlns:a16="http://schemas.microsoft.com/office/drawing/2014/main" id="{2C002190-D802-DCD2-418A-DB91012AAE3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upa 65">
              <a:extLst>
                <a:ext uri="{FF2B5EF4-FFF2-40B4-BE49-F238E27FC236}">
                  <a16:creationId xmlns:a16="http://schemas.microsoft.com/office/drawing/2014/main" id="{248FC07D-54C4-0414-693F-E5C8010A9E65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110" name="Freeform 25">
                <a:extLst>
                  <a:ext uri="{FF2B5EF4-FFF2-40B4-BE49-F238E27FC236}">
                    <a16:creationId xmlns:a16="http://schemas.microsoft.com/office/drawing/2014/main" id="{1E21B59D-D3FA-BA39-1E86-2C47022226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eform 26">
                <a:extLst>
                  <a:ext uri="{FF2B5EF4-FFF2-40B4-BE49-F238E27FC236}">
                    <a16:creationId xmlns:a16="http://schemas.microsoft.com/office/drawing/2014/main" id="{EBEF436C-1E28-3098-F6E2-E0E3494C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eform 27">
                <a:extLst>
                  <a:ext uri="{FF2B5EF4-FFF2-40B4-BE49-F238E27FC236}">
                    <a16:creationId xmlns:a16="http://schemas.microsoft.com/office/drawing/2014/main" id="{555D95FF-8A14-1699-6AC0-3E3171F73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2E7D5A26-AF31-C6B0-DC2C-5284119A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4" name="Freeform 29">
                <a:extLst>
                  <a:ext uri="{FF2B5EF4-FFF2-40B4-BE49-F238E27FC236}">
                    <a16:creationId xmlns:a16="http://schemas.microsoft.com/office/drawing/2014/main" id="{5764A589-EEEF-9678-CE30-FDE7F765D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18C292C-64DC-5B4F-2CC0-9CABADC4BE90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88" name="Graphic 1373769879" descr="Cycle with people with solid fill">
              <a:extLst>
                <a:ext uri="{FF2B5EF4-FFF2-40B4-BE49-F238E27FC236}">
                  <a16:creationId xmlns:a16="http://schemas.microsoft.com/office/drawing/2014/main" id="{4FCFCF81-6E95-6FDA-9C36-56CE21463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27BF2C-D451-CC47-FD43-A1A1012BCE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09709" y="4023222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Structured On-the-Job Learning (OJL)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94F33-4C04-3C97-AE7B-A84DD22F5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3" y="5966897"/>
            <a:ext cx="865986" cy="865986"/>
          </a:xfrm>
          <a:prstGeom prst="rect">
            <a:avLst/>
          </a:prstGeom>
        </p:spPr>
      </p:pic>
      <p:grpSp>
        <p:nvGrpSpPr>
          <p:cNvPr id="137" name="Group 136" descr="Instructor with students">
            <a:extLst>
              <a:ext uri="{FF2B5EF4-FFF2-40B4-BE49-F238E27FC236}">
                <a16:creationId xmlns:a16="http://schemas.microsoft.com/office/drawing/2014/main" id="{38D3E677-1689-BF9A-3376-0F192C02212D}"/>
              </a:ext>
            </a:extLst>
          </p:cNvPr>
          <p:cNvGrpSpPr/>
          <p:nvPr/>
        </p:nvGrpSpPr>
        <p:grpSpPr>
          <a:xfrm>
            <a:off x="5417537" y="2319408"/>
            <a:ext cx="1371600" cy="1371600"/>
            <a:chOff x="5426426" y="2775614"/>
            <a:chExt cx="1371600" cy="1371600"/>
          </a:xfrm>
        </p:grpSpPr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112D68AA-3E75-E805-D998-92637EB79F9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upa 65">
              <a:extLst>
                <a:ext uri="{FF2B5EF4-FFF2-40B4-BE49-F238E27FC236}">
                  <a16:creationId xmlns:a16="http://schemas.microsoft.com/office/drawing/2014/main" id="{E397F0AC-FB79-0FFC-F3DE-5DF47916B516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94" name="Freeform 25">
                <a:extLst>
                  <a:ext uri="{FF2B5EF4-FFF2-40B4-BE49-F238E27FC236}">
                    <a16:creationId xmlns:a16="http://schemas.microsoft.com/office/drawing/2014/main" id="{CD02C5EF-E3FF-BECE-64B9-DB10C20BD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 26">
                <a:extLst>
                  <a:ext uri="{FF2B5EF4-FFF2-40B4-BE49-F238E27FC236}">
                    <a16:creationId xmlns:a16="http://schemas.microsoft.com/office/drawing/2014/main" id="{74A629A9-D457-1A67-0330-3D0755BA2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 27">
                <a:extLst>
                  <a:ext uri="{FF2B5EF4-FFF2-40B4-BE49-F238E27FC236}">
                    <a16:creationId xmlns:a16="http://schemas.microsoft.com/office/drawing/2014/main" id="{1D85A829-3396-0C6E-B7EE-6D947CAD4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DAD73C17-985C-83A9-FA9E-29EA7EAFF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 29">
                <a:extLst>
                  <a:ext uri="{FF2B5EF4-FFF2-40B4-BE49-F238E27FC236}">
                    <a16:creationId xmlns:a16="http://schemas.microsoft.com/office/drawing/2014/main" id="{6D6DCB3F-5AE5-A965-C199-83E52EC0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F733268-F31A-04C5-2855-1B6D9F4191D0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93" name="Graphic 92" descr="Classroom with solid fill">
              <a:extLst>
                <a:ext uri="{FF2B5EF4-FFF2-40B4-BE49-F238E27FC236}">
                  <a16:creationId xmlns:a16="http://schemas.microsoft.com/office/drawing/2014/main" id="{AE37C4D3-BA1C-4CCC-F41E-F1DB1FDA9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EB8373-6FC4-6999-2BFE-80D68F93CB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3662" y="3967778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Related Instruction (RI)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138" name="Group 137" descr="Coins and dollar sign">
            <a:extLst>
              <a:ext uri="{FF2B5EF4-FFF2-40B4-BE49-F238E27FC236}">
                <a16:creationId xmlns:a16="http://schemas.microsoft.com/office/drawing/2014/main" id="{404DFA56-EA3F-D5F6-CFCF-A7335C1975D4}"/>
              </a:ext>
            </a:extLst>
          </p:cNvPr>
          <p:cNvGrpSpPr/>
          <p:nvPr/>
        </p:nvGrpSpPr>
        <p:grpSpPr>
          <a:xfrm>
            <a:off x="7558044" y="2319408"/>
            <a:ext cx="1371600" cy="1371600"/>
            <a:chOff x="7703808" y="2780966"/>
            <a:chExt cx="1371600" cy="1371600"/>
          </a:xfrm>
        </p:grpSpPr>
        <p:sp>
          <p:nvSpPr>
            <p:cNvPr id="75" name="AutoShape 23">
              <a:extLst>
                <a:ext uri="{FF2B5EF4-FFF2-40B4-BE49-F238E27FC236}">
                  <a16:creationId xmlns:a16="http://schemas.microsoft.com/office/drawing/2014/main" id="{DCC3A6E7-1D99-3C78-6167-186A6E9CD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upa 65">
              <a:extLst>
                <a:ext uri="{FF2B5EF4-FFF2-40B4-BE49-F238E27FC236}">
                  <a16:creationId xmlns:a16="http://schemas.microsoft.com/office/drawing/2014/main" id="{43030C44-05EE-89E1-8A23-0C26555761D0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120" name="Freeform 25">
                <a:extLst>
                  <a:ext uri="{FF2B5EF4-FFF2-40B4-BE49-F238E27FC236}">
                    <a16:creationId xmlns:a16="http://schemas.microsoft.com/office/drawing/2014/main" id="{4D64B7DE-FF86-A8CA-81FE-2D1B2B1DED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1" name="Freeform 26">
                <a:extLst>
                  <a:ext uri="{FF2B5EF4-FFF2-40B4-BE49-F238E27FC236}">
                    <a16:creationId xmlns:a16="http://schemas.microsoft.com/office/drawing/2014/main" id="{E5B1E154-3C88-EB8C-46AA-8C4F6B7D2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2" name="Freeform 27">
                <a:extLst>
                  <a:ext uri="{FF2B5EF4-FFF2-40B4-BE49-F238E27FC236}">
                    <a16:creationId xmlns:a16="http://schemas.microsoft.com/office/drawing/2014/main" id="{094D178D-1F60-51F4-F717-031787C3C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eform 28">
                <a:extLst>
                  <a:ext uri="{FF2B5EF4-FFF2-40B4-BE49-F238E27FC236}">
                    <a16:creationId xmlns:a16="http://schemas.microsoft.com/office/drawing/2014/main" id="{E5540D9E-5E96-E368-C157-0204D63C6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eform 29">
                <a:extLst>
                  <a:ext uri="{FF2B5EF4-FFF2-40B4-BE49-F238E27FC236}">
                    <a16:creationId xmlns:a16="http://schemas.microsoft.com/office/drawing/2014/main" id="{76BCD079-42A4-E0DB-BE9E-4EA1EB49D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FF3775E-DDC4-B589-5F4E-B3B6DB986122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0165FA8-A889-B465-7072-8D6B8EC6D2BC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105" name="Google Shape;5017;p59">
                <a:extLst>
                  <a:ext uri="{FF2B5EF4-FFF2-40B4-BE49-F238E27FC236}">
                    <a16:creationId xmlns:a16="http://schemas.microsoft.com/office/drawing/2014/main" id="{CE51FCEE-71D5-472A-10D7-9EA1F4DFA3B1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018;p59">
                <a:extLst>
                  <a:ext uri="{FF2B5EF4-FFF2-40B4-BE49-F238E27FC236}">
                    <a16:creationId xmlns:a16="http://schemas.microsoft.com/office/drawing/2014/main" id="{222B4942-C2FE-9F15-31DC-1B7806D6D7CA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019;p59">
                <a:extLst>
                  <a:ext uri="{FF2B5EF4-FFF2-40B4-BE49-F238E27FC236}">
                    <a16:creationId xmlns:a16="http://schemas.microsoft.com/office/drawing/2014/main" id="{10AA88B5-B79A-7C0D-C983-F93ABD14769B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020;p59">
                <a:extLst>
                  <a:ext uri="{FF2B5EF4-FFF2-40B4-BE49-F238E27FC236}">
                    <a16:creationId xmlns:a16="http://schemas.microsoft.com/office/drawing/2014/main" id="{70BE4EA0-624C-6936-39EC-79ECFA2FE9A7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021;p59">
                <a:extLst>
                  <a:ext uri="{FF2B5EF4-FFF2-40B4-BE49-F238E27FC236}">
                    <a16:creationId xmlns:a16="http://schemas.microsoft.com/office/drawing/2014/main" id="{C37C1BEA-C544-CBB4-2BC9-E3F3991F71F2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46D8FF-1B21-2130-9B62-666DB0CA3A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77615" y="3951551"/>
            <a:ext cx="2419350" cy="1254125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Rewards for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Skill Gains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139" name="Group 138" descr="Blue Ribbon">
            <a:extLst>
              <a:ext uri="{FF2B5EF4-FFF2-40B4-BE49-F238E27FC236}">
                <a16:creationId xmlns:a16="http://schemas.microsoft.com/office/drawing/2014/main" id="{6D99A983-CC23-719E-D033-6334309800BE}"/>
              </a:ext>
            </a:extLst>
          </p:cNvPr>
          <p:cNvGrpSpPr/>
          <p:nvPr/>
        </p:nvGrpSpPr>
        <p:grpSpPr>
          <a:xfrm>
            <a:off x="9856293" y="2319408"/>
            <a:ext cx="1371600" cy="1371600"/>
            <a:chOff x="9815177" y="2775614"/>
            <a:chExt cx="1371600" cy="1371600"/>
          </a:xfrm>
        </p:grpSpPr>
        <p:sp>
          <p:nvSpPr>
            <p:cNvPr id="79" name="AutoShape 23">
              <a:extLst>
                <a:ext uri="{FF2B5EF4-FFF2-40B4-BE49-F238E27FC236}">
                  <a16:creationId xmlns:a16="http://schemas.microsoft.com/office/drawing/2014/main" id="{35AA2AE5-C51D-02C4-14C9-569D35F0386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upa 65">
              <a:extLst>
                <a:ext uri="{FF2B5EF4-FFF2-40B4-BE49-F238E27FC236}">
                  <a16:creationId xmlns:a16="http://schemas.microsoft.com/office/drawing/2014/main" id="{3C1E16F9-6B30-094C-9359-AAFC0046010B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590C2283-0247-E93C-8C44-BA57E8887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93FF5B5E-0ACB-A886-BB61-2179FBE02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8151D313-86CA-023E-B815-B6431630B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D31FC6C2-4F00-B81A-EFDA-3F5A8473C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AB7F2321-1FC5-AFD6-CAC9-328AD24E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4F0333C-5878-5FB4-FC6D-6C450A3B13CC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3A3E492-9177-5A93-C0B4-C2D7F3C4049D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0" cy="914400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99" name="Google Shape;8996;p68">
                <a:extLst>
                  <a:ext uri="{FF2B5EF4-FFF2-40B4-BE49-F238E27FC236}">
                    <a16:creationId xmlns:a16="http://schemas.microsoft.com/office/drawing/2014/main" id="{955E57E2-72B5-A1D6-9D4E-8B492A097F49}"/>
                  </a:ext>
                </a:extLst>
              </p:cNvPr>
              <p:cNvSpPr/>
              <p:nvPr/>
            </p:nvSpPr>
            <p:spPr>
              <a:xfrm>
                <a:off x="96129" y="69700"/>
                <a:ext cx="105839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8997;p68">
                <a:extLst>
                  <a:ext uri="{FF2B5EF4-FFF2-40B4-BE49-F238E27FC236}">
                    <a16:creationId xmlns:a16="http://schemas.microsoft.com/office/drawing/2014/main" id="{0D1D97EC-31D9-7F32-C687-2211E9604CF2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8998;p68">
                <a:extLst>
                  <a:ext uri="{FF2B5EF4-FFF2-40B4-BE49-F238E27FC236}">
                    <a16:creationId xmlns:a16="http://schemas.microsoft.com/office/drawing/2014/main" id="{5ACA5E1C-556A-54DE-CC32-24E7C64DA22D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8999;p68">
                <a:extLst>
                  <a:ext uri="{FF2B5EF4-FFF2-40B4-BE49-F238E27FC236}">
                    <a16:creationId xmlns:a16="http://schemas.microsoft.com/office/drawing/2014/main" id="{2FB47EFB-3FFE-8928-269D-224274E87E7A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9000;p68">
                <a:extLst>
                  <a:ext uri="{FF2B5EF4-FFF2-40B4-BE49-F238E27FC236}">
                    <a16:creationId xmlns:a16="http://schemas.microsoft.com/office/drawing/2014/main" id="{42D5463D-B23A-EDE5-AF25-3BEF1952DAB2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9001;p68">
                <a:extLst>
                  <a:ext uri="{FF2B5EF4-FFF2-40B4-BE49-F238E27FC236}">
                    <a16:creationId xmlns:a16="http://schemas.microsoft.com/office/drawing/2014/main" id="{5DB79780-A75B-A28A-BCBC-162D404ABBF5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55639B0-8516-A44A-3428-1A0E9302AB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85945" y="3951550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National Occupational Credential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5F786A2-B38C-1CB1-B46A-A83DE2F1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4878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Montserrat"/>
              </a:rPr>
              <a:t>What is Youth Apprenticeship? 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6B75A-BE3D-127E-00E2-F64BA233A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955" y="1618843"/>
            <a:ext cx="6978015" cy="4767351"/>
          </a:xfrm>
        </p:spPr>
        <p:txBody>
          <a:bodyPr>
            <a:normAutofit fontScale="70000" lnSpcReduction="20000"/>
          </a:bodyPr>
          <a:lstStyle/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A 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youth apprentice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 is defined as…​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 an in-school OR out-of-school youth 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between the </a:t>
            </a:r>
            <a:b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ages of 16 and 24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…​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who 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receives industry-validated Related Instruction for an RA program (for in-school youth) from their school 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while… 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 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completing part-time, paid, work-based </a:t>
            </a:r>
            <a:b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experience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from an employer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under a 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mentored supervision as part of… 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a 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Registered Apprenticeship program approved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by DOL or a state apprenticeship agency (SAA) or a pre-apprenticeship program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.​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2052" name="Picture 4" descr="Maryland to Scale Youth Apprenticeship Opportunities with $12M Investment –  The 74">
            <a:extLst>
              <a:ext uri="{FF2B5EF4-FFF2-40B4-BE49-F238E27FC236}">
                <a16:creationId xmlns:a16="http://schemas.microsoft.com/office/drawing/2014/main" id="{2D7BAA3B-BAB3-E80C-A84B-7C7528C3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70" y="2270264"/>
            <a:ext cx="4630773" cy="3108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13CF4C-9DF7-12FF-4375-5823F2637288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70534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FF68-8CF3-B20E-4B39-30EF2CB8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New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7005-9047-1A50-670F-31495640C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88920" cy="3847241"/>
          </a:xfrm>
          <a:solidFill>
            <a:srgbClr val="00015E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2400" b="1">
              <a:solidFill>
                <a:schemeClr val="bg1"/>
              </a:solidFill>
              <a:latin typeface="Montserrat Medium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b="1">
                <a:solidFill>
                  <a:schemeClr val="bg1"/>
                </a:solidFill>
                <a:latin typeface="Montserrat Medium"/>
              </a:rPr>
              <a:t>Key Components of Workforce System Alignment with Registered Apprenticeship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9EE8B-B368-BDE9-6E0C-9F27536A6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6A3BA-DDAD-6E9F-ECDC-49C1405DC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omponents include Creating RA-Aligned Policies, Becoming an RA Sponsor, Serving as RA Convener, Equipping BSRs, Embedding RA SMEs">
            <a:extLst>
              <a:ext uri="{FF2B5EF4-FFF2-40B4-BE49-F238E27FC236}">
                <a16:creationId xmlns:a16="http://schemas.microsoft.com/office/drawing/2014/main" id="{4F22352A-2DD0-94C9-D3AA-3B5C3EEE13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25240" y="622115"/>
            <a:ext cx="7528544" cy="5613769"/>
          </a:xfrm>
          <a:prstGeom prst="rect">
            <a:avLst/>
          </a:prstGeom>
        </p:spPr>
      </p:pic>
      <p:pic>
        <p:nvPicPr>
          <p:cNvPr id="10" name="Picture 9" descr="QR code">
            <a:extLst>
              <a:ext uri="{FF2B5EF4-FFF2-40B4-BE49-F238E27FC236}">
                <a16:creationId xmlns:a16="http://schemas.microsoft.com/office/drawing/2014/main" id="{15F5A1E1-7F90-D86B-1766-8EC75D080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326" y="4847360"/>
            <a:ext cx="1340259" cy="132556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5A7EBA-46E6-D5F6-E86C-9C19E210130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6450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ef3b86655_2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en-US">
                <a:latin typeface="Montserr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No-Cost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90A01-5D7F-D349-CA67-EA33994AC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pic>
        <p:nvPicPr>
          <p:cNvPr id="4" name="Picture 3" descr="Technical Assistance Guide cover">
            <a:extLst>
              <a:ext uri="{FF2B5EF4-FFF2-40B4-BE49-F238E27FC236}">
                <a16:creationId xmlns:a16="http://schemas.microsoft.com/office/drawing/2014/main" id="{10299B7E-74E6-F540-A2C8-49495F599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074" y="1725524"/>
            <a:ext cx="3097306" cy="4031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E302D-8B0D-C709-CBAD-806B020C5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19;p3">
            <a:extLst>
              <a:ext uri="{FF2B5EF4-FFF2-40B4-BE49-F238E27FC236}">
                <a16:creationId xmlns:a16="http://schemas.microsoft.com/office/drawing/2014/main" id="{6900806F-D0C8-71B1-2CCA-FFE7CD5E09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48640" y="1725524"/>
            <a:ext cx="505642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160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Montserrat Medium"/>
              </a:rPr>
              <a:t>Guide to Identifying Partners</a:t>
            </a:r>
          </a:p>
        </p:txBody>
      </p:sp>
      <p:pic>
        <p:nvPicPr>
          <p:cNvPr id="8" name="Picture 7" descr="QR Code to https://dolcoe.safalapps.com/sites/default/files/2023-09/Technical%20Assistance%20Guide.pdf&#10; ">
            <a:extLst>
              <a:ext uri="{FF2B5EF4-FFF2-40B4-BE49-F238E27FC236}">
                <a16:creationId xmlns:a16="http://schemas.microsoft.com/office/drawing/2014/main" id="{BD4CE60B-677F-68BD-F3C5-67A2B0327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626" y="2957306"/>
            <a:ext cx="2852455" cy="2817312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8E136C-068A-E6FC-4E37-6629751D145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5319590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F45FD9-FB19-4189-A8DF-5B99FD67B8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DB6C8F-69B7-48B0-9F50-6618FFBA9D9E}">
  <ds:schemaRefs>
    <ds:schemaRef ds:uri="http://purl.org/dc/elements/1.1/"/>
    <ds:schemaRef ds:uri="2f00f82b-dce9-458f-ab1d-1c5fd145e219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4cd59d27-ca2b-4708-b9c7-7fa281384922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80FB6BD-7E5C-481B-AF46-B70FD1308A0C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396</Words>
  <Application>Microsoft Office PowerPoint</Application>
  <PresentationFormat>Widescreen</PresentationFormat>
  <Paragraphs>80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</vt:lpstr>
      <vt:lpstr>Arial</vt:lpstr>
      <vt:lpstr>Calibri</vt:lpstr>
      <vt:lpstr>Montserrat</vt:lpstr>
      <vt:lpstr>Montserrat Medium</vt:lpstr>
      <vt:lpstr>Montserrat SemiBold</vt:lpstr>
      <vt:lpstr>Wingdings</vt:lpstr>
      <vt:lpstr>Wingdings 2</vt:lpstr>
      <vt:lpstr>1_Office Theme</vt:lpstr>
      <vt:lpstr>2_Office Theme</vt:lpstr>
      <vt:lpstr>3_Office Theme</vt:lpstr>
      <vt:lpstr>Office Hours: Building Student Awareness of Apprenticeship Career Pathways  </vt:lpstr>
      <vt:lpstr>Presenters</vt:lpstr>
      <vt:lpstr>Welcome and Agenda</vt:lpstr>
      <vt:lpstr>Center of Excellence Overview</vt:lpstr>
      <vt:lpstr>Online Resources, On-Demand TA</vt:lpstr>
      <vt:lpstr>Five Core Components of RA</vt:lpstr>
      <vt:lpstr>What is Youth Apprenticeship? </vt:lpstr>
      <vt:lpstr>New Tool</vt:lpstr>
      <vt:lpstr>No-Cost Resources</vt:lpstr>
      <vt:lpstr>Questions, Thoughts, Discussion?</vt:lpstr>
      <vt:lpstr>Contact Us, Become a Partner</vt:lpstr>
      <vt:lpstr>Thank You for Joining Us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Hours: Building Student Awareness of Apprenticeship Career Pathways</dc:title>
  <dc:creator>Alan Dodkowitz and Clare Vanderpool</dc:creator>
  <cp:keywords>Education, Registered Apprenticeship, Related Instruction, RI, RTI</cp:keywords>
  <cp:lastModifiedBy>Colleen Beck</cp:lastModifiedBy>
  <cp:revision>2</cp:revision>
  <dcterms:created xsi:type="dcterms:W3CDTF">2024-09-04T14:18:25Z</dcterms:created>
  <dcterms:modified xsi:type="dcterms:W3CDTF">2025-03-03T19:03:08Z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