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76" r:id="rId6"/>
  </p:sldMasterIdLst>
  <p:notesMasterIdLst>
    <p:notesMasterId r:id="rId36"/>
  </p:notesMasterIdLst>
  <p:sldIdLst>
    <p:sldId id="256" r:id="rId7"/>
    <p:sldId id="264" r:id="rId8"/>
    <p:sldId id="262" r:id="rId9"/>
    <p:sldId id="364" r:id="rId10"/>
    <p:sldId id="338" r:id="rId11"/>
    <p:sldId id="337" r:id="rId12"/>
    <p:sldId id="336" r:id="rId13"/>
    <p:sldId id="340" r:id="rId14"/>
    <p:sldId id="344" r:id="rId15"/>
    <p:sldId id="343" r:id="rId16"/>
    <p:sldId id="357" r:id="rId17"/>
    <p:sldId id="355" r:id="rId18"/>
    <p:sldId id="353" r:id="rId19"/>
    <p:sldId id="360" r:id="rId20"/>
    <p:sldId id="361" r:id="rId21"/>
    <p:sldId id="362" r:id="rId22"/>
    <p:sldId id="358" r:id="rId23"/>
    <p:sldId id="283" r:id="rId24"/>
    <p:sldId id="367" r:id="rId25"/>
    <p:sldId id="372" r:id="rId26"/>
    <p:sldId id="373" r:id="rId27"/>
    <p:sldId id="345" r:id="rId28"/>
    <p:sldId id="375" r:id="rId29"/>
    <p:sldId id="365" r:id="rId30"/>
    <p:sldId id="277" r:id="rId31"/>
    <p:sldId id="278" r:id="rId32"/>
    <p:sldId id="374" r:id="rId33"/>
    <p:sldId id="366" r:id="rId34"/>
    <p:sldId id="259"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163442-F286-172A-646F-BF7FB8052BBF}" name="Alan Dodkowitz" initials="AD" userId="S::alan.dodkowitz@safalpartners.com::77e67509-39e7-4278-826a-eddbfd8246a9" providerId="AD"/>
  <p188:author id="{4D723054-ADF4-E965-A74C-B9296C50F51A}" name="Judy Blanchard" initials="JB" userId="S::judy.blanchard@safalpartners.com::996cf39c-9499-4183-809a-e47cbd595690" providerId="AD"/>
  <p188:author id="{502FDB94-BBBF-7A6F-3562-5151FD363F2C}" name="Melissa Aguilar-Southard" initials="MAS" userId="S::melissa.aguilar-southard@safalpartners.com::24c379a2-b57c-4db6-9ded-650202e90d0e" providerId="AD"/>
  <p188:author id="{F5CDE29B-3EFC-D5BE-8DDE-F756FF4E4250}" name="Jana Bauer" initials="JB" userId="S::jana.bauer@safalpartners.com::f18a3f3c-4c69-4a10-b4b6-ac99762a0cf5" providerId="AD"/>
  <p188:author id="{BEA4BADA-3A62-75E9-1149-3637B0CB55BB}" name="Fleet, Abby" initials="FA" userId="S::afleet@bcm.edu::c878d58f-c565-41dc-a684-9d168b397a3f" providerId="AD"/>
  <p188:author id="{8885EAF5-A2DF-7948-9D26-6EB82AE714C3}" name="Colleen Beck" initials=""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B1C"/>
    <a:srgbClr val="00015E"/>
    <a:srgbClr val="000099"/>
    <a:srgbClr val="0092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977A6F-121E-450E-AC61-F120E7DC2E66}" v="7" dt="2025-03-13T21:18:58.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4" autoAdjust="0"/>
  </p:normalViewPr>
  <p:slideViewPr>
    <p:cSldViewPr snapToGrid="0">
      <p:cViewPr varScale="1">
        <p:scale>
          <a:sx n="66" d="100"/>
          <a:sy n="66" d="100"/>
        </p:scale>
        <p:origin x="56" y="6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AA1D5-9F8C-429A-9B95-557F863227F0}"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C5D5C-49E7-432C-9EC0-256838963A34}" type="slidenum">
              <a:rPr lang="en-US" smtClean="0"/>
              <a:t>‹#›</a:t>
            </a:fld>
            <a:endParaRPr lang="en-US"/>
          </a:p>
        </p:txBody>
      </p:sp>
    </p:spTree>
    <p:extLst>
      <p:ext uri="{BB962C8B-B14F-4D97-AF65-F5344CB8AC3E}">
        <p14:creationId xmlns:p14="http://schemas.microsoft.com/office/powerpoint/2010/main" val="17221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10125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121803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137390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2921369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4166917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04C6-EB7D-9F46-B615-FB7AF52474B3}" type="slidenum">
              <a:rPr lang="en-US" smtClean="0"/>
              <a:t>19</a:t>
            </a:fld>
            <a:endParaRPr lang="en-US"/>
          </a:p>
        </p:txBody>
      </p:sp>
    </p:spTree>
    <p:extLst>
      <p:ext uri="{BB962C8B-B14F-4D97-AF65-F5344CB8AC3E}">
        <p14:creationId xmlns:p14="http://schemas.microsoft.com/office/powerpoint/2010/main" val="2762410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04C6-EB7D-9F46-B615-FB7AF52474B3}" type="slidenum">
              <a:rPr lang="en-US" smtClean="0"/>
              <a:t>20</a:t>
            </a:fld>
            <a:endParaRPr lang="en-US"/>
          </a:p>
        </p:txBody>
      </p:sp>
    </p:spTree>
    <p:extLst>
      <p:ext uri="{BB962C8B-B14F-4D97-AF65-F5344CB8AC3E}">
        <p14:creationId xmlns:p14="http://schemas.microsoft.com/office/powerpoint/2010/main" val="167739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04C6-EB7D-9F46-B615-FB7AF52474B3}" type="slidenum">
              <a:rPr lang="en-US" smtClean="0"/>
              <a:t>21</a:t>
            </a:fld>
            <a:endParaRPr lang="en-US"/>
          </a:p>
        </p:txBody>
      </p:sp>
    </p:spTree>
    <p:extLst>
      <p:ext uri="{BB962C8B-B14F-4D97-AF65-F5344CB8AC3E}">
        <p14:creationId xmlns:p14="http://schemas.microsoft.com/office/powerpoint/2010/main" val="14558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5000"/>
              </a:lnSpc>
              <a:spcBef>
                <a:spcPts val="1800"/>
              </a:spcBef>
              <a:spcAft>
                <a:spcPts val="0"/>
              </a:spcAft>
              <a:buClr>
                <a:schemeClr val="dk1"/>
              </a:buClr>
              <a:buSzPts val="1100"/>
              <a:buFont typeface="Arial"/>
              <a:buNone/>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502801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C5D5C-49E7-432C-9EC0-256838963A34}" type="slidenum">
              <a:rPr lang="en-US" smtClean="0"/>
              <a:t>28</a:t>
            </a:fld>
            <a:endParaRPr lang="en-US"/>
          </a:p>
        </p:txBody>
      </p:sp>
    </p:spTree>
    <p:extLst>
      <p:ext uri="{BB962C8B-B14F-4D97-AF65-F5344CB8AC3E}">
        <p14:creationId xmlns:p14="http://schemas.microsoft.com/office/powerpoint/2010/main" val="2668612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F278F2-AFC7-4DEA-B7CF-0DF52AADB774}" type="slidenum">
              <a:rPr lang="en-US" smtClean="0"/>
              <a:t>4</a:t>
            </a:fld>
            <a:endParaRPr lang="en-US"/>
          </a:p>
        </p:txBody>
      </p:sp>
    </p:spTree>
    <p:extLst>
      <p:ext uri="{BB962C8B-B14F-4D97-AF65-F5344CB8AC3E}">
        <p14:creationId xmlns:p14="http://schemas.microsoft.com/office/powerpoint/2010/main" val="503780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04C6-EB7D-9F46-B615-FB7AF52474B3}" type="slidenum">
              <a:rPr lang="en-US" smtClean="0"/>
              <a:t>5</a:t>
            </a:fld>
            <a:endParaRPr lang="en-US"/>
          </a:p>
        </p:txBody>
      </p:sp>
    </p:spTree>
    <p:extLst>
      <p:ext uri="{BB962C8B-B14F-4D97-AF65-F5344CB8AC3E}">
        <p14:creationId xmlns:p14="http://schemas.microsoft.com/office/powerpoint/2010/main" val="156817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04C6-EB7D-9F46-B615-FB7AF52474B3}" type="slidenum">
              <a:rPr lang="en-US" smtClean="0"/>
              <a:t>6</a:t>
            </a:fld>
            <a:endParaRPr lang="en-US"/>
          </a:p>
        </p:txBody>
      </p:sp>
    </p:spTree>
    <p:extLst>
      <p:ext uri="{BB962C8B-B14F-4D97-AF65-F5344CB8AC3E}">
        <p14:creationId xmlns:p14="http://schemas.microsoft.com/office/powerpoint/2010/main" val="2762410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3304C6-EB7D-9F46-B615-FB7AF52474B3}" type="slidenum">
              <a:rPr lang="en-US" smtClean="0"/>
              <a:t>7</a:t>
            </a:fld>
            <a:endParaRPr lang="en-US"/>
          </a:p>
        </p:txBody>
      </p:sp>
    </p:spTree>
    <p:extLst>
      <p:ext uri="{BB962C8B-B14F-4D97-AF65-F5344CB8AC3E}">
        <p14:creationId xmlns:p14="http://schemas.microsoft.com/office/powerpoint/2010/main" val="40273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extLst>
      <p:ext uri="{BB962C8B-B14F-4D97-AF65-F5344CB8AC3E}">
        <p14:creationId xmlns:p14="http://schemas.microsoft.com/office/powerpoint/2010/main" val="331234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100668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372715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eef3b86655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1eef3b86655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lnSpc>
                <a:spcPct val="95000"/>
              </a:lnSpc>
              <a:spcBef>
                <a:spcPts val="1800"/>
              </a:spcBef>
              <a:buClr>
                <a:schemeClr val="dk1"/>
              </a:buClr>
              <a:buSzPts val="1100"/>
            </a:pPr>
            <a:endParaRPr lang="en-US" dirty="0">
              <a:solidFill>
                <a:srgbClr val="242021"/>
              </a:solidFill>
            </a:endParaRPr>
          </a:p>
        </p:txBody>
      </p:sp>
      <p:sp>
        <p:nvSpPr>
          <p:cNvPr id="330" name="Google Shape;330;g1eef3b86655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961797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7.jpe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372057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2533727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059A05B-4F68-DC79-6DD8-BC12A1E6E71F}"/>
              </a:ext>
            </a:extLst>
          </p:cNvPr>
          <p:cNvPicPr>
            <a:picLocks noChangeAspect="1"/>
          </p:cNvPicPr>
          <p:nvPr userDrawn="1"/>
        </p:nvPicPr>
        <p:blipFill>
          <a:blip r:embed="rId4"/>
          <a:srcRect/>
          <a:stretch/>
        </p:blipFill>
        <p:spPr>
          <a:xfrm>
            <a:off x="2165231" y="5962974"/>
            <a:ext cx="859200" cy="859200"/>
          </a:xfrm>
          <a:prstGeom prst="rect">
            <a:avLst/>
          </a:prstGeom>
        </p:spPr>
      </p:pic>
    </p:spTree>
    <p:extLst>
      <p:ext uri="{BB962C8B-B14F-4D97-AF65-F5344CB8AC3E}">
        <p14:creationId xmlns:p14="http://schemas.microsoft.com/office/powerpoint/2010/main" val="71614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6350" y="0"/>
            <a:ext cx="12185650" cy="6861574"/>
          </a:xfrm>
          <a:prstGeom prst="rect">
            <a:avLst/>
          </a:prstGeom>
        </p:spPr>
      </p:pic>
    </p:spTree>
    <p:extLst>
      <p:ext uri="{BB962C8B-B14F-4D97-AF65-F5344CB8AC3E}">
        <p14:creationId xmlns:p14="http://schemas.microsoft.com/office/powerpoint/2010/main" val="3720570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594874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0" y="2"/>
            <a:ext cx="12179296" cy="6857998"/>
          </a:xfrm>
          <a:prstGeom prst="rect">
            <a:avLst/>
          </a:prstGeom>
        </p:spPr>
      </p:pic>
    </p:spTree>
    <p:extLst>
      <p:ext uri="{BB962C8B-B14F-4D97-AF65-F5344CB8AC3E}">
        <p14:creationId xmlns:p14="http://schemas.microsoft.com/office/powerpoint/2010/main" val="594874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26866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0489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594874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221409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3221409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40345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52329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33702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2533727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0" y="-3576"/>
            <a:ext cx="12185650" cy="6861574"/>
          </a:xfrm>
          <a:prstGeom prst="rect">
            <a:avLst/>
          </a:prstGeom>
        </p:spPr>
      </p:pic>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5080" y="-15008"/>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3FBC49-36F9-BC10-EE30-E8D847231D28}"/>
              </a:ext>
            </a:extLst>
          </p:cNvPr>
          <p:cNvSpPr/>
          <p:nvPr userDrawn="1"/>
        </p:nvSpPr>
        <p:spPr>
          <a:xfrm>
            <a:off x="7551626" y="1960473"/>
            <a:ext cx="2743199" cy="3745116"/>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1BFD7DD-F256-160C-ABD4-1F18B12059B5}"/>
              </a:ext>
            </a:extLst>
          </p:cNvPr>
          <p:cNvSpPr>
            <a:spLocks noGrp="1"/>
          </p:cNvSpPr>
          <p:nvPr>
            <p:ph type="body" sz="quarter" idx="13"/>
          </p:nvPr>
        </p:nvSpPr>
        <p:spPr>
          <a:xfrm>
            <a:off x="1027113" y="1960563"/>
            <a:ext cx="5980112"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C476A588-C633-1E1A-56CB-69305CC45449}"/>
              </a:ext>
            </a:extLst>
          </p:cNvPr>
          <p:cNvSpPr>
            <a:spLocks noGrp="1"/>
          </p:cNvSpPr>
          <p:nvPr>
            <p:ph type="body" sz="quarter" idx="14"/>
          </p:nvPr>
        </p:nvSpPr>
        <p:spPr>
          <a:xfrm>
            <a:off x="7551738" y="1960563"/>
            <a:ext cx="2743200" cy="977900"/>
          </a:xfrm>
        </p:spPr>
        <p:txBody>
          <a:bodyPr/>
          <a:lstStyle>
            <a:lvl1pPr marL="0" indent="0" algn="ctr">
              <a:buNone/>
              <a:defRPr>
                <a:solidFill>
                  <a:schemeClr val="bg1"/>
                </a:solidFill>
              </a:defRPr>
            </a:lvl1pPr>
          </a:lstStyle>
          <a:p>
            <a:pPr lvl="0"/>
            <a:r>
              <a:rPr lang="en-US"/>
              <a:t>Click to edit</a:t>
            </a:r>
          </a:p>
        </p:txBody>
      </p:sp>
    </p:spTree>
    <p:extLst>
      <p:ext uri="{BB962C8B-B14F-4D97-AF65-F5344CB8AC3E}">
        <p14:creationId xmlns:p14="http://schemas.microsoft.com/office/powerpoint/2010/main" val="2675762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142479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Tree>
    <p:extLst>
      <p:ext uri="{BB962C8B-B14F-4D97-AF65-F5344CB8AC3E}">
        <p14:creationId xmlns:p14="http://schemas.microsoft.com/office/powerpoint/2010/main" val="268668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a:stretch>
            <a:fillRect/>
          </a:stretch>
        </p:blipFill>
        <p:spPr>
          <a:xfrm>
            <a:off x="0" y="-3574"/>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47406"/>
            <a:ext cx="10515600" cy="1325563"/>
          </a:xfrm>
        </p:spPr>
        <p:txBody>
          <a:bodyPr/>
          <a:lstStyle>
            <a:lvl1pPr algn="ctr">
              <a:defRPr>
                <a:solidFill>
                  <a:schemeClr val="bg1"/>
                </a:solidFill>
              </a:defRPr>
            </a:lvl1pPr>
          </a:lstStyle>
          <a:p>
            <a:r>
              <a:rPr lang="en-US"/>
              <a:t>Click to edit Master title style</a:t>
            </a:r>
          </a:p>
        </p:txBody>
      </p:sp>
      <p:sp>
        <p:nvSpPr>
          <p:cNvPr id="11" name="Content Placeholder 10">
            <a:extLst>
              <a:ext uri="{FF2B5EF4-FFF2-40B4-BE49-F238E27FC236}">
                <a16:creationId xmlns:a16="http://schemas.microsoft.com/office/drawing/2014/main" id="{C3FE64DC-0F26-061B-F569-BFA0680A121A}"/>
              </a:ext>
            </a:extLst>
          </p:cNvPr>
          <p:cNvSpPr>
            <a:spLocks noGrp="1"/>
          </p:cNvSpPr>
          <p:nvPr>
            <p:ph sz="quarter" idx="13" hasCustomPrompt="1"/>
          </p:nvPr>
        </p:nvSpPr>
        <p:spPr>
          <a:xfrm>
            <a:off x="4629150" y="5068888"/>
            <a:ext cx="2832100" cy="711200"/>
          </a:xfrm>
        </p:spPr>
        <p:txBody>
          <a:bodyPr/>
          <a:lstStyle>
            <a:lvl1pPr marL="0" indent="0">
              <a:buFontTx/>
              <a:buNone/>
              <a:defRPr>
                <a:solidFill>
                  <a:schemeClr val="bg1"/>
                </a:solidFill>
              </a:defRPr>
            </a:lvl1pPr>
          </a:lstStyle>
          <a:p>
            <a:pPr lvl="0"/>
            <a:r>
              <a:rPr lang="en-US"/>
              <a:t>Date</a:t>
            </a:r>
          </a:p>
        </p:txBody>
      </p:sp>
      <p:sp>
        <p:nvSpPr>
          <p:cNvPr id="13" name="Text Placeholder 12">
            <a:extLst>
              <a:ext uri="{FF2B5EF4-FFF2-40B4-BE49-F238E27FC236}">
                <a16:creationId xmlns:a16="http://schemas.microsoft.com/office/drawing/2014/main" id="{12CD53C1-B27B-5B07-068A-8D187DA31394}"/>
              </a:ext>
            </a:extLst>
          </p:cNvPr>
          <p:cNvSpPr>
            <a:spLocks noGrp="1"/>
          </p:cNvSpPr>
          <p:nvPr>
            <p:ph type="body" sz="quarter" idx="14" hasCustomPrompt="1"/>
          </p:nvPr>
        </p:nvSpPr>
        <p:spPr>
          <a:xfrm>
            <a:off x="1524000" y="2979738"/>
            <a:ext cx="9404350" cy="711200"/>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i="1">
                <a:solidFill>
                  <a:schemeClr val="bg1"/>
                </a:solidFill>
                <a:latin typeface="Montserrat" panose="02000505000000020004" pitchFamily="2" charset="77"/>
              </a:rPr>
              <a:t>Subtitle goes in this space under the headline/title</a:t>
            </a:r>
          </a:p>
          <a:p>
            <a:pPr lvl="0"/>
            <a:endParaRPr lang="en-US"/>
          </a:p>
        </p:txBody>
      </p:sp>
    </p:spTree>
    <p:extLst>
      <p:ext uri="{BB962C8B-B14F-4D97-AF65-F5344CB8AC3E}">
        <p14:creationId xmlns:p14="http://schemas.microsoft.com/office/powerpoint/2010/main" val="2371203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2023</a:t>
            </a:r>
          </a:p>
        </p:txBody>
      </p:sp>
    </p:spTree>
    <p:extLst>
      <p:ext uri="{BB962C8B-B14F-4D97-AF65-F5344CB8AC3E}">
        <p14:creationId xmlns:p14="http://schemas.microsoft.com/office/powerpoint/2010/main" val="710879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2921438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1415" y="-4997"/>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611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12704" y="601669"/>
            <a:ext cx="12179296" cy="1268406"/>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2049461"/>
            <a:ext cx="5181600" cy="4127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2049461"/>
            <a:ext cx="5181600" cy="41275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216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339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a:stretch>
            <a:fillRect/>
          </a:stretch>
        </p:blipFill>
        <p:spPr>
          <a:xfrm>
            <a:off x="0" y="-3576"/>
            <a:ext cx="12185650" cy="6861574"/>
          </a:xfrm>
          <a:prstGeom prst="rect">
            <a:avLst/>
          </a:prstGeom>
        </p:spPr>
      </p:pic>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a:srcRect/>
          <a:stretch/>
        </p:blipFill>
        <p:spPr>
          <a:xfrm>
            <a:off x="5080" y="-15008"/>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3FBC49-36F9-BC10-EE30-E8D847231D28}"/>
              </a:ext>
            </a:extLst>
          </p:cNvPr>
          <p:cNvSpPr/>
          <p:nvPr userDrawn="1"/>
        </p:nvSpPr>
        <p:spPr>
          <a:xfrm>
            <a:off x="7551626" y="1960473"/>
            <a:ext cx="2743199" cy="3745116"/>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1BFD7DD-F256-160C-ABD4-1F18B12059B5}"/>
              </a:ext>
            </a:extLst>
          </p:cNvPr>
          <p:cNvSpPr>
            <a:spLocks noGrp="1"/>
          </p:cNvSpPr>
          <p:nvPr>
            <p:ph type="body" sz="quarter" idx="13"/>
          </p:nvPr>
        </p:nvSpPr>
        <p:spPr>
          <a:xfrm>
            <a:off x="1027113" y="1960563"/>
            <a:ext cx="5980112" cy="3744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a:extLst>
              <a:ext uri="{FF2B5EF4-FFF2-40B4-BE49-F238E27FC236}">
                <a16:creationId xmlns:a16="http://schemas.microsoft.com/office/drawing/2014/main" id="{C476A588-C633-1E1A-56CB-69305CC45449}"/>
              </a:ext>
            </a:extLst>
          </p:cNvPr>
          <p:cNvSpPr>
            <a:spLocks noGrp="1"/>
          </p:cNvSpPr>
          <p:nvPr>
            <p:ph type="body" sz="quarter" idx="14"/>
          </p:nvPr>
        </p:nvSpPr>
        <p:spPr>
          <a:xfrm>
            <a:off x="7551738" y="1960563"/>
            <a:ext cx="2743200" cy="977900"/>
          </a:xfrm>
        </p:spPr>
        <p:txBody>
          <a:bodyPr/>
          <a:lstStyle>
            <a:lvl1pPr marL="0" indent="0" algn="ctr">
              <a:buNone/>
              <a:defRPr>
                <a:solidFill>
                  <a:schemeClr val="bg1"/>
                </a:solidFill>
              </a:defRPr>
            </a:lvl1pPr>
          </a:lstStyle>
          <a:p>
            <a:pPr lvl="0"/>
            <a:r>
              <a:rPr lang="en-US"/>
              <a:t>Click to edit</a:t>
            </a:r>
          </a:p>
        </p:txBody>
      </p:sp>
    </p:spTree>
    <p:extLst>
      <p:ext uri="{BB962C8B-B14F-4D97-AF65-F5344CB8AC3E}">
        <p14:creationId xmlns:p14="http://schemas.microsoft.com/office/powerpoint/2010/main" val="31905893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a:alphaModFix amt="50000"/>
          </a:blip>
          <a:srcRect t="13718" b="9028"/>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898857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8200" y="2998157"/>
            <a:ext cx="10515600"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Tree>
    <p:extLst>
      <p:ext uri="{BB962C8B-B14F-4D97-AF65-F5344CB8AC3E}">
        <p14:creationId xmlns:p14="http://schemas.microsoft.com/office/powerpoint/2010/main" val="33303778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26336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2940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222043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779387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3/13/2025</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730495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80489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3221409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40345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04910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225977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90" r:id="rId13"/>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2290222180"/>
      </p:ext>
    </p:extLst>
  </p:cSld>
  <p:clrMap bg1="lt1" tx1="dk1" bg2="lt2" tx2="dk2" accent1="accent1" accent2="accent2" accent3="accent3" accent4="accent4" accent5="accent5" accent6="accent6" hlink="hlink" folHlink="folHlink"/>
  <p:sldLayoutIdLst>
    <p:sldLayoutId id="2147483664" r:id="rId1"/>
    <p:sldLayoutId id="2147483661" r:id="rId2"/>
    <p:sldLayoutId id="2147483665" r:id="rId3"/>
    <p:sldLayoutId id="2147483666" r:id="rId4"/>
    <p:sldLayoutId id="2147483667" r:id="rId5"/>
    <p:sldLayoutId id="2147483668" r:id="rId6"/>
    <p:sldLayoutId id="2147483662" r:id="rId7"/>
    <p:sldLayoutId id="2147483669" r:id="rId8"/>
    <p:sldLayoutId id="2147483670" r:id="rId9"/>
    <p:sldLayoutId id="2147483671" r:id="rId10"/>
    <p:sldLayoutId id="2147483672" r:id="rId11"/>
    <p:sldLayoutId id="2147483673" r:id="rId12"/>
    <p:sldLayoutId id="2147483674" r:id="rId13"/>
    <p:sldLayoutId id="2147483675" r:id="rId14"/>
    <p:sldLayoutId id="2147483691" r:id="rId15"/>
    <p:sldLayoutId id="2147483692" r:id="rId16"/>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84496557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hyperlink" Target="https://d2leuf3vilid4d.cloudfront.net/-/media/Communities/performancereporting/Files/content/RAP-WIOA-Reporting-Guide---FINAL,-d-,docx--2,-d-,28,-d-,2020.ashx?rev=a5889eabd0de4926a5cee2c8e241b1ad"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dol.gov/sites/dolgov/files/ETA/advisories/TEGL/2017/TEGL_13-16.pdf" TargetMode="Externa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6.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hyperlink" Target="https://dolcoe.safalapps.co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2.png"/><Relationship Id="rId1" Type="http://schemas.openxmlformats.org/officeDocument/2006/relationships/slideLayout" Target="../slideLayouts/slideLayout3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mailto:Judy.Blanchard@safalpartners.com" TargetMode="External"/><Relationship Id="rId5" Type="http://schemas.openxmlformats.org/officeDocument/2006/relationships/image" Target="../media/image8.png"/><Relationship Id="rId10" Type="http://schemas.openxmlformats.org/officeDocument/2006/relationships/image" Target="../media/image46.svg"/><Relationship Id="rId4" Type="http://schemas.openxmlformats.org/officeDocument/2006/relationships/hyperlink" Target="mailto:Alan.Dodkowitz@safalpartners.com" TargetMode="External"/><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3.xml"/><Relationship Id="rId5" Type="http://schemas.openxmlformats.org/officeDocument/2006/relationships/hyperlink" Target="https://dolcoe.safalapps.com/" TargetMode="Externa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eg"/><Relationship Id="rId3" Type="http://schemas.openxmlformats.org/officeDocument/2006/relationships/hyperlink" Target="http://dolcoe.safalapps.com/resources/workforce" TargetMode="External"/><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ctrTitle" idx="4294967295"/>
          </p:nvPr>
        </p:nvSpPr>
        <p:spPr>
          <a:xfrm>
            <a:off x="651163" y="950356"/>
            <a:ext cx="10889673" cy="2959905"/>
          </a:xfrm>
        </p:spPr>
        <p:txBody>
          <a:bodyPr>
            <a:noAutofit/>
          </a:bodyPr>
          <a:lstStyle/>
          <a:p>
            <a:pPr algn="ctr"/>
            <a:r>
              <a:rPr lang="en-US" b="1" dirty="0">
                <a:solidFill>
                  <a:schemeClr val="bg1"/>
                </a:solidFill>
              </a:rPr>
              <a:t>Putting Your WIOA Plan for Apprenticeship to Work</a:t>
            </a:r>
            <a:br>
              <a:rPr lang="en-US" b="1" dirty="0">
                <a:solidFill>
                  <a:schemeClr val="bg1"/>
                </a:solidFill>
              </a:rPr>
            </a:br>
            <a:br>
              <a:rPr lang="en-US" sz="1000" b="1" dirty="0">
                <a:solidFill>
                  <a:schemeClr val="bg1"/>
                </a:solidFill>
              </a:rPr>
            </a:br>
            <a:br>
              <a:rPr lang="en-US" sz="1000" b="1" dirty="0">
                <a:solidFill>
                  <a:schemeClr val="bg1"/>
                </a:solidFill>
              </a:rPr>
            </a:br>
            <a:r>
              <a:rPr lang="en-US" sz="2400" i="1" dirty="0">
                <a:solidFill>
                  <a:schemeClr val="bg1"/>
                </a:solidFill>
                <a:latin typeface="Montserrat" panose="02000505000000020004" pitchFamily="2" charset="77"/>
              </a:rPr>
              <a:t>Insight and Opportunities to Strengthen </a:t>
            </a:r>
            <a:br>
              <a:rPr lang="en-US" sz="2400" i="1" dirty="0">
                <a:solidFill>
                  <a:schemeClr val="bg1"/>
                </a:solidFill>
                <a:latin typeface="Montserrat" panose="02000505000000020004" pitchFamily="2" charset="77"/>
              </a:rPr>
            </a:br>
            <a:r>
              <a:rPr lang="en-US" sz="2400" i="1" dirty="0">
                <a:solidFill>
                  <a:schemeClr val="bg1"/>
                </a:solidFill>
                <a:latin typeface="Montserrat" panose="02000505000000020004" pitchFamily="2" charset="77"/>
              </a:rPr>
              <a:t>Workforce Practitioner Knowledge </a:t>
            </a:r>
            <a:br>
              <a:rPr lang="en-US" sz="2400" i="1" dirty="0">
                <a:solidFill>
                  <a:schemeClr val="bg1"/>
                </a:solidFill>
                <a:latin typeface="Montserrat" panose="02000505000000020004" pitchFamily="2" charset="77"/>
              </a:rPr>
            </a:br>
            <a:r>
              <a:rPr lang="en-US" sz="2400" i="1" dirty="0">
                <a:solidFill>
                  <a:schemeClr val="bg1"/>
                </a:solidFill>
                <a:latin typeface="Montserrat" panose="02000505000000020004" pitchFamily="2" charset="77"/>
              </a:rPr>
              <a:t>of Registered Apprenticeship</a:t>
            </a:r>
            <a:br>
              <a:rPr lang="en-US" sz="2400" i="1" dirty="0">
                <a:solidFill>
                  <a:schemeClr val="bg1"/>
                </a:solidFill>
                <a:latin typeface="Montserrat" panose="02000505000000020004" pitchFamily="2" charset="77"/>
              </a:rPr>
            </a:br>
            <a:r>
              <a:rPr lang="en-US" sz="2400" i="1" dirty="0">
                <a:solidFill>
                  <a:schemeClr val="bg1"/>
                </a:solidFill>
                <a:latin typeface="Montserrat" panose="02000505000000020004" pitchFamily="2" charset="77"/>
              </a:rPr>
              <a:t>C2 GPS RA Summit – April 2024</a:t>
            </a:r>
            <a:endParaRPr lang="en-US" sz="2400" b="1" dirty="0">
              <a:solidFill>
                <a:schemeClr val="bg1"/>
              </a:solidFill>
            </a:endParaRPr>
          </a:p>
        </p:txBody>
      </p:sp>
      <p:sp>
        <p:nvSpPr>
          <p:cNvPr id="3" name="Slide Number Placeholder 5">
            <a:extLst>
              <a:ext uri="{FF2B5EF4-FFF2-40B4-BE49-F238E27FC236}">
                <a16:creationId xmlns:a16="http://schemas.microsoft.com/office/drawing/2014/main" id="{5BD34F2F-2BAD-5E52-413C-700A5A04289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 name="Title 2">
            <a:extLst>
              <a:ext uri="{FF2B5EF4-FFF2-40B4-BE49-F238E27FC236}">
                <a16:creationId xmlns:a16="http://schemas.microsoft.com/office/drawing/2014/main" id="{3790E8D1-4404-FF2C-F036-477C0B139650}"/>
              </a:ext>
            </a:extLst>
          </p:cNvPr>
          <p:cNvSpPr>
            <a:spLocks noGrp="1"/>
          </p:cNvSpPr>
          <p:nvPr>
            <p:ph type="title"/>
          </p:nvPr>
        </p:nvSpPr>
        <p:spPr/>
        <p:txBody>
          <a:bodyPr/>
          <a:lstStyle/>
          <a:p>
            <a:r>
              <a:rPr lang="en-US" dirty="0">
                <a:latin typeface="Montserrat"/>
              </a:rPr>
              <a:t>WIOA Funding, Supports for RA</a:t>
            </a:r>
            <a:endParaRPr lang="en-US" dirty="0"/>
          </a:p>
        </p:txBody>
      </p:sp>
      <p:sp>
        <p:nvSpPr>
          <p:cNvPr id="12" name="Text Placeholder 11">
            <a:extLst>
              <a:ext uri="{FF2B5EF4-FFF2-40B4-BE49-F238E27FC236}">
                <a16:creationId xmlns:a16="http://schemas.microsoft.com/office/drawing/2014/main" id="{E6756C71-4367-2E39-35FA-F4DAA95147CF}"/>
              </a:ext>
            </a:extLst>
          </p:cNvPr>
          <p:cNvSpPr>
            <a:spLocks noGrp="1"/>
          </p:cNvSpPr>
          <p:nvPr>
            <p:ph type="body" sz="quarter" idx="18"/>
          </p:nvPr>
        </p:nvSpPr>
        <p:spPr>
          <a:xfrm>
            <a:off x="1155589" y="2019699"/>
            <a:ext cx="3006976" cy="563563"/>
          </a:xfrm>
        </p:spPr>
        <p:txBody>
          <a:bodyPr>
            <a:normAutofit fontScale="92500" lnSpcReduction="10000"/>
          </a:bodyPr>
          <a:lstStyle/>
          <a:p>
            <a:pPr lvl="0"/>
            <a:r>
              <a:rPr lang="en-US" sz="2000" dirty="0">
                <a:solidFill>
                  <a:prstClr val="black">
                    <a:lumMod val="75000"/>
                    <a:lumOff val="25000"/>
                  </a:prstClr>
                </a:solidFill>
              </a:rPr>
              <a:t>Related Training and Instruction</a:t>
            </a:r>
          </a:p>
          <a:p>
            <a:endParaRPr lang="en-US" dirty="0"/>
          </a:p>
        </p:txBody>
      </p:sp>
      <p:sp>
        <p:nvSpPr>
          <p:cNvPr id="13" name="Text Placeholder 12">
            <a:extLst>
              <a:ext uri="{FF2B5EF4-FFF2-40B4-BE49-F238E27FC236}">
                <a16:creationId xmlns:a16="http://schemas.microsoft.com/office/drawing/2014/main" id="{379C5E0B-EE26-7F27-9990-D1622E0FC0F4}"/>
              </a:ext>
            </a:extLst>
          </p:cNvPr>
          <p:cNvSpPr>
            <a:spLocks noGrp="1"/>
          </p:cNvSpPr>
          <p:nvPr>
            <p:ph type="body" sz="quarter" idx="19"/>
          </p:nvPr>
        </p:nvSpPr>
        <p:spPr>
          <a:xfrm>
            <a:off x="4569743" y="2019699"/>
            <a:ext cx="2909227" cy="563563"/>
          </a:xfrm>
        </p:spPr>
        <p:txBody>
          <a:bodyPr>
            <a:normAutofit fontScale="70000" lnSpcReduction="20000"/>
          </a:bodyPr>
          <a:lstStyle/>
          <a:p>
            <a:r>
              <a:rPr lang="en-US" dirty="0"/>
              <a:t>On-the-Job Training</a:t>
            </a:r>
          </a:p>
        </p:txBody>
      </p:sp>
      <p:sp>
        <p:nvSpPr>
          <p:cNvPr id="14" name="Text Placeholder 13">
            <a:extLst>
              <a:ext uri="{FF2B5EF4-FFF2-40B4-BE49-F238E27FC236}">
                <a16:creationId xmlns:a16="http://schemas.microsoft.com/office/drawing/2014/main" id="{8E6DB7B1-711D-B522-4D01-A66E6ACEDB7E}"/>
              </a:ext>
            </a:extLst>
          </p:cNvPr>
          <p:cNvSpPr>
            <a:spLocks noGrp="1"/>
          </p:cNvSpPr>
          <p:nvPr>
            <p:ph type="body" sz="quarter" idx="20"/>
          </p:nvPr>
        </p:nvSpPr>
        <p:spPr>
          <a:xfrm>
            <a:off x="7886147" y="2019699"/>
            <a:ext cx="3141241" cy="563563"/>
          </a:xfrm>
        </p:spPr>
        <p:txBody>
          <a:bodyPr>
            <a:normAutofit fontScale="77500" lnSpcReduction="20000"/>
          </a:bodyPr>
          <a:lstStyle/>
          <a:p>
            <a:r>
              <a:rPr lang="en-US" dirty="0"/>
              <a:t>Supportive Services</a:t>
            </a:r>
          </a:p>
        </p:txBody>
      </p:sp>
      <p:sp>
        <p:nvSpPr>
          <p:cNvPr id="16" name="Text Placeholder 15">
            <a:extLst>
              <a:ext uri="{FF2B5EF4-FFF2-40B4-BE49-F238E27FC236}">
                <a16:creationId xmlns:a16="http://schemas.microsoft.com/office/drawing/2014/main" id="{65753BF4-7D0E-F90D-498C-4B83014B4D0E}"/>
              </a:ext>
            </a:extLst>
          </p:cNvPr>
          <p:cNvSpPr>
            <a:spLocks noGrp="1"/>
          </p:cNvSpPr>
          <p:nvPr>
            <p:ph type="body" sz="quarter" idx="22"/>
          </p:nvPr>
        </p:nvSpPr>
        <p:spPr>
          <a:xfrm>
            <a:off x="1155589" y="2801630"/>
            <a:ext cx="3006976" cy="3153003"/>
          </a:xfrm>
        </p:spPr>
        <p:txBody>
          <a:bodyPr>
            <a:normAutofit fontScale="92500" lnSpcReduction="10000"/>
          </a:bodyPr>
          <a:lstStyle/>
          <a:p>
            <a:pPr algn="l"/>
            <a:r>
              <a:rPr lang="en-US" dirty="0"/>
              <a:t>Under WIOA, all classroom training is funded through individual training accounts (ITAs). Programs must be on the state’s eligible training provider list to take advantage of potential funding. In addition to ITAs for individual apprentices, utilizing contracts for cohort training is also possible.</a:t>
            </a:r>
          </a:p>
        </p:txBody>
      </p:sp>
      <p:sp>
        <p:nvSpPr>
          <p:cNvPr id="17" name="Text Placeholder 16">
            <a:extLst>
              <a:ext uri="{FF2B5EF4-FFF2-40B4-BE49-F238E27FC236}">
                <a16:creationId xmlns:a16="http://schemas.microsoft.com/office/drawing/2014/main" id="{888DC91A-C0CE-A5A5-8458-FA5874CEA066}"/>
              </a:ext>
            </a:extLst>
          </p:cNvPr>
          <p:cNvSpPr>
            <a:spLocks noGrp="1"/>
          </p:cNvSpPr>
          <p:nvPr>
            <p:ph type="body" sz="quarter" idx="23"/>
          </p:nvPr>
        </p:nvSpPr>
        <p:spPr>
          <a:xfrm>
            <a:off x="4471994" y="2801630"/>
            <a:ext cx="3006976" cy="3153003"/>
          </a:xfrm>
        </p:spPr>
        <p:txBody>
          <a:bodyPr>
            <a:normAutofit/>
          </a:bodyPr>
          <a:lstStyle/>
          <a:p>
            <a:pPr algn="l"/>
            <a:r>
              <a:rPr lang="en-US" dirty="0"/>
              <a:t>On-the-job training (OJT) is funded through contracts, not ITAs. OJT contracts can cover one or multiple apprentices with the reimbursement for OJT typically at 50% of the apprentices’ wage rate.</a:t>
            </a:r>
          </a:p>
        </p:txBody>
      </p:sp>
      <p:sp>
        <p:nvSpPr>
          <p:cNvPr id="18" name="Text Placeholder 17">
            <a:extLst>
              <a:ext uri="{FF2B5EF4-FFF2-40B4-BE49-F238E27FC236}">
                <a16:creationId xmlns:a16="http://schemas.microsoft.com/office/drawing/2014/main" id="{81795630-B545-1757-9E36-D80F0307FD49}"/>
              </a:ext>
            </a:extLst>
          </p:cNvPr>
          <p:cNvSpPr>
            <a:spLocks noGrp="1"/>
          </p:cNvSpPr>
          <p:nvPr>
            <p:ph type="body" sz="quarter" idx="24"/>
          </p:nvPr>
        </p:nvSpPr>
        <p:spPr>
          <a:xfrm>
            <a:off x="7788399" y="2801630"/>
            <a:ext cx="3141240" cy="3153003"/>
          </a:xfrm>
        </p:spPr>
        <p:txBody>
          <a:bodyPr>
            <a:normAutofit/>
          </a:bodyPr>
          <a:lstStyle/>
          <a:p>
            <a:r>
              <a:rPr lang="en-US" dirty="0"/>
              <a:t>WIOA formula funds can be utilized to provide a range of supportive services such as transportation and childcare. Also, if an ITA is used to fund the related training and instruction, the ITA can also be used to provide supportive services.</a:t>
            </a:r>
          </a:p>
        </p:txBody>
      </p:sp>
      <p:pic>
        <p:nvPicPr>
          <p:cNvPr id="4" name="Picture 3" descr="Center of Excellence Logo">
            <a:extLst>
              <a:ext uri="{FF2B5EF4-FFF2-40B4-BE49-F238E27FC236}">
                <a16:creationId xmlns:a16="http://schemas.microsoft.com/office/drawing/2014/main" id="{90C3EE6B-7788-9D73-2580-850FFA15DD98}"/>
              </a:ext>
            </a:extLst>
          </p:cNvPr>
          <p:cNvPicPr>
            <a:picLocks noChangeAspect="1"/>
          </p:cNvPicPr>
          <p:nvPr/>
        </p:nvPicPr>
        <p:blipFill>
          <a:blip r:embed="rId3"/>
          <a:stretch>
            <a:fillRect/>
          </a:stretch>
        </p:blipFill>
        <p:spPr>
          <a:xfrm>
            <a:off x="2219325" y="5952744"/>
            <a:ext cx="791336" cy="791336"/>
          </a:xfrm>
          <a:prstGeom prst="rect">
            <a:avLst/>
          </a:prstGeom>
        </p:spPr>
      </p:pic>
      <p:sp>
        <p:nvSpPr>
          <p:cNvPr id="5" name="Rectangle 4">
            <a:extLst>
              <a:ext uri="{FF2B5EF4-FFF2-40B4-BE49-F238E27FC236}">
                <a16:creationId xmlns:a16="http://schemas.microsoft.com/office/drawing/2014/main" id="{F0D718ED-4D72-A1AB-A555-1332A849840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FFE7154-7AF3-ACDA-3B79-501BD277C838}"/>
              </a:ext>
              <a:ext uri="{C183D7F6-B498-43B3-948B-1728B52AA6E4}">
                <adec:decorative xmlns:adec="http://schemas.microsoft.com/office/drawing/2017/decorative" val="1"/>
              </a:ext>
            </a:extLst>
          </p:cNvPr>
          <p:cNvCxnSpPr/>
          <p:nvPr/>
        </p:nvCxnSpPr>
        <p:spPr>
          <a:xfrm>
            <a:off x="4271554" y="2032762"/>
            <a:ext cx="0" cy="3767147"/>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710CAE1-8E75-B318-F67B-5C748DA6DBF5}"/>
              </a:ext>
              <a:ext uri="{C183D7F6-B498-43B3-948B-1728B52AA6E4}">
                <adec:decorative xmlns:adec="http://schemas.microsoft.com/office/drawing/2017/decorative" val="1"/>
              </a:ext>
            </a:extLst>
          </p:cNvPr>
          <p:cNvCxnSpPr/>
          <p:nvPr/>
        </p:nvCxnSpPr>
        <p:spPr>
          <a:xfrm>
            <a:off x="7676606" y="2032762"/>
            <a:ext cx="0" cy="3754084"/>
          </a:xfrm>
          <a:prstGeom prst="line">
            <a:avLst/>
          </a:prstGeom>
        </p:spPr>
        <p:style>
          <a:lnRef idx="1">
            <a:schemeClr val="accent2"/>
          </a:lnRef>
          <a:fillRef idx="0">
            <a:schemeClr val="accent2"/>
          </a:fillRef>
          <a:effectRef idx="0">
            <a:schemeClr val="accent2"/>
          </a:effectRef>
          <a:fontRef idx="minor">
            <a:schemeClr val="tx1"/>
          </a:fontRef>
        </p:style>
      </p:cxnSp>
      <p:sp>
        <p:nvSpPr>
          <p:cNvPr id="30" name="Rectangle 29">
            <a:extLst>
              <a:ext uri="{FF2B5EF4-FFF2-40B4-BE49-F238E27FC236}">
                <a16:creationId xmlns:a16="http://schemas.microsoft.com/office/drawing/2014/main" id="{8C7468D3-CC31-6333-2B7E-391708106D2D}"/>
              </a:ext>
              <a:ext uri="{C183D7F6-B498-43B3-948B-1728B52AA6E4}">
                <adec:decorative xmlns:adec="http://schemas.microsoft.com/office/drawing/2017/decorative" val="1"/>
              </a:ext>
            </a:extLst>
          </p:cNvPr>
          <p:cNvSpPr/>
          <p:nvPr/>
        </p:nvSpPr>
        <p:spPr>
          <a:xfrm>
            <a:off x="1155589" y="1716406"/>
            <a:ext cx="3006976" cy="16652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42DF2C9-6818-6700-0D1D-BBD87899869A}"/>
              </a:ext>
              <a:ext uri="{C183D7F6-B498-43B3-948B-1728B52AA6E4}">
                <adec:decorative xmlns:adec="http://schemas.microsoft.com/office/drawing/2017/decorative" val="1"/>
              </a:ext>
            </a:extLst>
          </p:cNvPr>
          <p:cNvSpPr/>
          <p:nvPr/>
        </p:nvSpPr>
        <p:spPr>
          <a:xfrm>
            <a:off x="4467365" y="1716405"/>
            <a:ext cx="3006976" cy="17454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B14B706-39A3-6789-1EEF-EBA6692CE7CD}"/>
              </a:ext>
              <a:ext uri="{C183D7F6-B498-43B3-948B-1728B52AA6E4}">
                <adec:decorative xmlns:adec="http://schemas.microsoft.com/office/drawing/2017/decorative" val="1"/>
              </a:ext>
            </a:extLst>
          </p:cNvPr>
          <p:cNvSpPr/>
          <p:nvPr/>
        </p:nvSpPr>
        <p:spPr>
          <a:xfrm>
            <a:off x="7886147" y="1716404"/>
            <a:ext cx="3006976" cy="166525"/>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59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616129" y="399961"/>
            <a:ext cx="10979330" cy="1325563"/>
          </a:xfrm>
          <a:prstGeom prst="rect">
            <a:avLst/>
          </a:prstGeom>
          <a:noFill/>
          <a:ln>
            <a:noFill/>
          </a:ln>
        </p:spPr>
        <p:txBody>
          <a:bodyPr spcFirstLastPara="1" wrap="square" lIns="182875" tIns="45700" rIns="91425" bIns="45700" anchor="ctr" anchorCtr="0">
            <a:normAutofit/>
          </a:bodyPr>
          <a:lstStyle/>
          <a:p>
            <a:pPr marL="0" lvl="0" indent="0" algn="ctr" rtl="0">
              <a:lnSpc>
                <a:spcPct val="90000"/>
              </a:lnSpc>
              <a:spcBef>
                <a:spcPts val="0"/>
              </a:spcBef>
              <a:spcAft>
                <a:spcPts val="0"/>
              </a:spcAft>
              <a:buSzPts val="1800"/>
              <a:buNone/>
            </a:pPr>
            <a:r>
              <a:rPr lang="en-US" dirty="0"/>
              <a:t>RA Co-Enrollment and WIOA Benefits</a:t>
            </a:r>
            <a:endParaRPr dirty="0"/>
          </a:p>
        </p:txBody>
      </p:sp>
      <p:sp>
        <p:nvSpPr>
          <p:cNvPr id="7" name="Content Placeholder 6">
            <a:extLst>
              <a:ext uri="{FF2B5EF4-FFF2-40B4-BE49-F238E27FC236}">
                <a16:creationId xmlns:a16="http://schemas.microsoft.com/office/drawing/2014/main" id="{3A8F2793-084F-1143-B450-5DB1A94ADE84}"/>
              </a:ext>
            </a:extLst>
          </p:cNvPr>
          <p:cNvSpPr>
            <a:spLocks noGrp="1"/>
          </p:cNvSpPr>
          <p:nvPr>
            <p:ph idx="1"/>
          </p:nvPr>
        </p:nvSpPr>
        <p:spPr/>
        <p:txBody>
          <a:bodyPr/>
          <a:lstStyle/>
          <a:p>
            <a:pPr marL="571500" lvl="0" indent="-571500">
              <a:lnSpc>
                <a:spcPct val="100000"/>
              </a:lnSpc>
              <a:spcBef>
                <a:spcPts val="0"/>
              </a:spcBef>
            </a:pPr>
            <a:r>
              <a:rPr lang="en-US" sz="3200" dirty="0">
                <a:solidFill>
                  <a:srgbClr val="373737"/>
                </a:solidFill>
                <a:latin typeface="Montserrat Medium" panose="00000600000000000000" pitchFamily="2" charset="0"/>
                <a:cs typeface="Segoe UI"/>
              </a:rPr>
              <a:t>Unlock additional sources of RA program support for employers who sponsor programs and job seekers hired as apprentices</a:t>
            </a:r>
          </a:p>
          <a:p>
            <a:pPr marL="571500" lvl="0" indent="-571500">
              <a:lnSpc>
                <a:spcPct val="100000"/>
              </a:lnSpc>
              <a:spcBef>
                <a:spcPts val="0"/>
              </a:spcBef>
            </a:pPr>
            <a:endParaRPr lang="en-US" sz="1800" dirty="0">
              <a:solidFill>
                <a:srgbClr val="373737"/>
              </a:solidFill>
              <a:latin typeface="Montserrat Medium" panose="00000600000000000000" pitchFamily="2" charset="0"/>
              <a:cs typeface="Segoe UI"/>
            </a:endParaRPr>
          </a:p>
          <a:p>
            <a:pPr marL="571500" lvl="0" indent="-571500">
              <a:lnSpc>
                <a:spcPct val="100000"/>
              </a:lnSpc>
              <a:spcBef>
                <a:spcPts val="0"/>
              </a:spcBef>
            </a:pPr>
            <a:r>
              <a:rPr lang="en-US" sz="3200" dirty="0">
                <a:solidFill>
                  <a:srgbClr val="373737"/>
                </a:solidFill>
                <a:latin typeface="Montserrat Medium" panose="00000600000000000000" pitchFamily="2" charset="0"/>
                <a:cs typeface="Segoe UI"/>
              </a:rPr>
              <a:t>Share the outcomes</a:t>
            </a:r>
          </a:p>
          <a:p>
            <a:pPr marL="571500" lvl="0" indent="-571500">
              <a:lnSpc>
                <a:spcPct val="100000"/>
              </a:lnSpc>
              <a:spcBef>
                <a:spcPts val="0"/>
              </a:spcBef>
            </a:pPr>
            <a:endParaRPr lang="en-US" sz="1800" dirty="0">
              <a:solidFill>
                <a:srgbClr val="373737"/>
              </a:solidFill>
              <a:latin typeface="Montserrat Medium" panose="00000600000000000000" pitchFamily="2" charset="0"/>
              <a:cs typeface="Segoe UI"/>
            </a:endParaRPr>
          </a:p>
          <a:p>
            <a:pPr marL="571500" lvl="0" indent="-571500">
              <a:lnSpc>
                <a:spcPct val="100000"/>
              </a:lnSpc>
              <a:spcBef>
                <a:spcPts val="0"/>
              </a:spcBef>
            </a:pPr>
            <a:r>
              <a:rPr lang="en-US" sz="3200" dirty="0">
                <a:solidFill>
                  <a:srgbClr val="373737"/>
                </a:solidFill>
                <a:latin typeface="Montserrat Medium" panose="00000600000000000000" pitchFamily="2" charset="0"/>
                <a:cs typeface="Segoe UI"/>
              </a:rPr>
              <a:t>Boost overall alignment </a:t>
            </a:r>
            <a:br>
              <a:rPr lang="en-US" sz="3200" dirty="0">
                <a:solidFill>
                  <a:srgbClr val="373737"/>
                </a:solidFill>
                <a:latin typeface="Montserrat Medium" panose="00000600000000000000" pitchFamily="2" charset="0"/>
                <a:cs typeface="Segoe UI"/>
              </a:rPr>
            </a:br>
            <a:r>
              <a:rPr lang="en-US" sz="3200" dirty="0">
                <a:solidFill>
                  <a:srgbClr val="373737"/>
                </a:solidFill>
                <a:latin typeface="Montserrat Medium" panose="00000600000000000000" pitchFamily="2" charset="0"/>
                <a:cs typeface="Segoe UI"/>
              </a:rPr>
              <a:t>for workforce system</a:t>
            </a:r>
            <a:endParaRPr lang="en-US" sz="3200" dirty="0">
              <a:solidFill>
                <a:prstClr val="black"/>
              </a:solidFill>
              <a:latin typeface="Montserrat Medium" panose="00000600000000000000" pitchFamily="2" charset="0"/>
              <a:cs typeface="Segoe UI"/>
            </a:endParaRPr>
          </a:p>
        </p:txBody>
      </p:sp>
      <p:pic>
        <p:nvPicPr>
          <p:cNvPr id="5" name="Picture 4" descr="Center of Excellence Logo">
            <a:extLst>
              <a:ext uri="{FF2B5EF4-FFF2-40B4-BE49-F238E27FC236}">
                <a16:creationId xmlns:a16="http://schemas.microsoft.com/office/drawing/2014/main" id="{C862131B-DCD6-C653-3DFD-54E553B1FEF4}"/>
              </a:ext>
            </a:extLst>
          </p:cNvPr>
          <p:cNvPicPr>
            <a:picLocks noChangeAspect="1"/>
          </p:cNvPicPr>
          <p:nvPr/>
        </p:nvPicPr>
        <p:blipFill>
          <a:blip r:embed="rId3"/>
          <a:stretch>
            <a:fillRect/>
          </a:stretch>
        </p:blipFill>
        <p:spPr>
          <a:xfrm>
            <a:off x="2219325" y="5952744"/>
            <a:ext cx="791336" cy="791336"/>
          </a:xfrm>
          <a:prstGeom prst="rect">
            <a:avLst/>
          </a:prstGeom>
        </p:spPr>
      </p:pic>
      <p:pic>
        <p:nvPicPr>
          <p:cNvPr id="2" name="Picture 1" descr="WIOA Funding to Support Apprenticeship Items Including Related Training Instruction, On-th-Job Training and Supportive Services">
            <a:extLst>
              <a:ext uri="{FF2B5EF4-FFF2-40B4-BE49-F238E27FC236}">
                <a16:creationId xmlns:a16="http://schemas.microsoft.com/office/drawing/2014/main" id="{D2A396E3-FF90-7693-023E-7D776E618400}"/>
              </a:ext>
            </a:extLst>
          </p:cNvPr>
          <p:cNvPicPr>
            <a:picLocks noChangeAspect="1"/>
          </p:cNvPicPr>
          <p:nvPr/>
        </p:nvPicPr>
        <p:blipFill rotWithShape="1">
          <a:blip r:embed="rId4"/>
          <a:srcRect t="27460"/>
          <a:stretch/>
        </p:blipFill>
        <p:spPr>
          <a:xfrm>
            <a:off x="6900530" y="3826452"/>
            <a:ext cx="4428008" cy="198747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363BA94-5AD1-C34B-B96A-E0D959C5234D}"/>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CFE4D038-D476-E9D4-A30B-8680E621D02D}"/>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995442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marL="0" lvl="0" indent="0" algn="ctr" rtl="0">
              <a:lnSpc>
                <a:spcPct val="90000"/>
              </a:lnSpc>
              <a:spcBef>
                <a:spcPts val="0"/>
              </a:spcBef>
              <a:spcAft>
                <a:spcPts val="0"/>
              </a:spcAft>
              <a:buSzPts val="1800"/>
              <a:buNone/>
            </a:pPr>
            <a:r>
              <a:rPr lang="en-US" dirty="0"/>
              <a:t>RA Co-Enrollment and WIOA</a:t>
            </a:r>
            <a:endParaRPr dirty="0"/>
          </a:p>
        </p:txBody>
      </p:sp>
      <p:sp>
        <p:nvSpPr>
          <p:cNvPr id="8" name="Content Placeholder 7">
            <a:extLst>
              <a:ext uri="{FF2B5EF4-FFF2-40B4-BE49-F238E27FC236}">
                <a16:creationId xmlns:a16="http://schemas.microsoft.com/office/drawing/2014/main" id="{86BDCC28-85CC-1CB7-4EC3-AF38899686E7}"/>
              </a:ext>
            </a:extLst>
          </p:cNvPr>
          <p:cNvSpPr>
            <a:spLocks noGrp="1"/>
          </p:cNvSpPr>
          <p:nvPr>
            <p:ph idx="1"/>
          </p:nvPr>
        </p:nvSpPr>
        <p:spPr>
          <a:xfrm>
            <a:off x="838200" y="1825625"/>
            <a:ext cx="4502598" cy="4351338"/>
          </a:xfrm>
        </p:spPr>
        <p:txBody>
          <a:bodyPr/>
          <a:lstStyle/>
          <a:p>
            <a:pPr marL="0" lvl="0" indent="0">
              <a:lnSpc>
                <a:spcPct val="100000"/>
              </a:lnSpc>
              <a:spcBef>
                <a:spcPts val="0"/>
              </a:spcBef>
              <a:buNone/>
            </a:pPr>
            <a:r>
              <a:rPr lang="en-US" sz="3200" dirty="0">
                <a:solidFill>
                  <a:srgbClr val="373737"/>
                </a:solidFill>
                <a:latin typeface="Montserrat Medium" panose="00000600000000000000" pitchFamily="2" charset="0"/>
                <a:cs typeface="Segoe UI"/>
              </a:rPr>
              <a:t>Does frontline staff </a:t>
            </a:r>
            <a:br>
              <a:rPr lang="en-US" sz="3200" dirty="0">
                <a:solidFill>
                  <a:prstClr val="black"/>
                </a:solidFill>
                <a:latin typeface="Montserrat Medium" panose="00000600000000000000" pitchFamily="2" charset="0"/>
              </a:rPr>
            </a:br>
            <a:r>
              <a:rPr lang="en-US" sz="3200" dirty="0">
                <a:solidFill>
                  <a:srgbClr val="373737"/>
                </a:solidFill>
                <a:latin typeface="Montserrat Medium" panose="00000600000000000000" pitchFamily="2" charset="0"/>
                <a:cs typeface="Segoe UI"/>
              </a:rPr>
              <a:t>and data teams </a:t>
            </a:r>
            <a:r>
              <a:rPr lang="en-US" sz="3200" b="1" dirty="0">
                <a:solidFill>
                  <a:srgbClr val="00015E"/>
                </a:solidFill>
                <a:effectLst>
                  <a:outerShdw blurRad="38100" dist="38100" dir="2700000" algn="tl">
                    <a:srgbClr val="000000">
                      <a:alpha val="43137"/>
                    </a:srgbClr>
                  </a:outerShdw>
                </a:effectLst>
                <a:latin typeface="Montserrat Medium" panose="00000600000000000000" pitchFamily="2" charset="0"/>
                <a:cs typeface="Segoe UI"/>
              </a:rPr>
              <a:t>understand how to correctly report </a:t>
            </a:r>
            <a:br>
              <a:rPr lang="en-US" sz="3200" b="1" dirty="0">
                <a:solidFill>
                  <a:prstClr val="black"/>
                </a:solidFill>
                <a:effectLst>
                  <a:outerShdw blurRad="38100" dist="38100" dir="2700000" algn="tl">
                    <a:srgbClr val="000000">
                      <a:alpha val="43137"/>
                    </a:srgbClr>
                  </a:outerShdw>
                </a:effectLst>
                <a:latin typeface="Montserrat Medium" panose="00000600000000000000" pitchFamily="2" charset="0"/>
              </a:rPr>
            </a:br>
            <a:r>
              <a:rPr lang="en-US" sz="3200" b="1" dirty="0">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a:extLst>
                    <a:ext uri="{A12FA001-AC4F-418D-AE19-62706E023703}">
                      <ahyp:hlinkClr xmlns:ahyp="http://schemas.microsoft.com/office/drawing/2018/hyperlinkcolor" val="tx"/>
                    </a:ext>
                  </a:extLst>
                </a:hlinkClick>
              </a:rPr>
              <a:t>RA and WIOA </a:t>
            </a:r>
            <a:br>
              <a:rPr lang="en-US" sz="3200" b="1" dirty="0">
                <a:solidFill>
                  <a:prstClr val="black"/>
                </a:solidFill>
                <a:effectLst>
                  <a:outerShdw blurRad="38100" dist="38100" dir="2700000" algn="tl">
                    <a:srgbClr val="000000">
                      <a:alpha val="43137"/>
                    </a:srgbClr>
                  </a:outerShdw>
                </a:effectLst>
                <a:latin typeface="Montserrat Medium" panose="00000600000000000000" pitchFamily="2" charset="0"/>
                <a:hlinkClick r:id="rId3">
                  <a:extLst>
                    <a:ext uri="{A12FA001-AC4F-418D-AE19-62706E023703}">
                      <ahyp:hlinkClr xmlns:ahyp="http://schemas.microsoft.com/office/drawing/2018/hyperlinkcolor" val="tx"/>
                    </a:ext>
                  </a:extLst>
                </a:hlinkClick>
              </a:rPr>
            </a:br>
            <a:r>
              <a:rPr lang="en-US" sz="3200" b="1" dirty="0">
                <a:solidFill>
                  <a:srgbClr val="373737"/>
                </a:solidFill>
                <a:effectLst>
                  <a:outerShdw blurRad="38100" dist="38100" dir="2700000" algn="tl">
                    <a:srgbClr val="000000">
                      <a:alpha val="43137"/>
                    </a:srgbClr>
                  </a:outerShdw>
                </a:effectLst>
                <a:latin typeface="Montserrat Medium" panose="00000600000000000000" pitchFamily="2" charset="0"/>
                <a:cs typeface="Segoe UI"/>
                <a:hlinkClick r:id="rId3">
                  <a:extLst>
                    <a:ext uri="{A12FA001-AC4F-418D-AE19-62706E023703}">
                      <ahyp:hlinkClr xmlns:ahyp="http://schemas.microsoft.com/office/drawing/2018/hyperlinkcolor" val="tx"/>
                    </a:ext>
                  </a:extLst>
                </a:hlinkClick>
              </a:rPr>
              <a:t>Co-Enrollment</a:t>
            </a:r>
            <a:r>
              <a:rPr lang="en-US" sz="3200" dirty="0">
                <a:solidFill>
                  <a:srgbClr val="373737"/>
                </a:solidFill>
                <a:latin typeface="Montserrat Medium" panose="00000600000000000000" pitchFamily="2" charset="0"/>
                <a:cs typeface="Segoe UI"/>
                <a:hlinkClick r:id="rId3">
                  <a:extLst>
                    <a:ext uri="{A12FA001-AC4F-418D-AE19-62706E023703}">
                      <ahyp:hlinkClr xmlns:ahyp="http://schemas.microsoft.com/office/drawing/2018/hyperlinkcolor" val="tx"/>
                    </a:ext>
                  </a:extLst>
                </a:hlinkClick>
              </a:rPr>
              <a:t>? </a:t>
            </a:r>
            <a:endParaRPr lang="en-US" sz="3200" dirty="0">
              <a:solidFill>
                <a:srgbClr val="373737"/>
              </a:solidFill>
              <a:latin typeface="Montserrat Medium" panose="00000600000000000000" pitchFamily="2" charset="0"/>
              <a:cs typeface="Segoe UI"/>
            </a:endParaRPr>
          </a:p>
          <a:p>
            <a:endParaRPr lang="en-US" dirty="0"/>
          </a:p>
        </p:txBody>
      </p:sp>
      <p:pic>
        <p:nvPicPr>
          <p:cNvPr id="6" name="Picture 5" descr="WIOA">
            <a:extLst>
              <a:ext uri="{FF2B5EF4-FFF2-40B4-BE49-F238E27FC236}">
                <a16:creationId xmlns:a16="http://schemas.microsoft.com/office/drawing/2014/main" id="{89912055-8236-A7BE-6C61-4621C5CA0608}"/>
              </a:ext>
            </a:extLst>
          </p:cNvPr>
          <p:cNvPicPr>
            <a:picLocks noChangeAspect="1"/>
          </p:cNvPicPr>
          <p:nvPr/>
        </p:nvPicPr>
        <p:blipFill>
          <a:blip r:embed="rId4"/>
          <a:stretch>
            <a:fillRect/>
          </a:stretch>
        </p:blipFill>
        <p:spPr>
          <a:xfrm>
            <a:off x="5482912" y="1639125"/>
            <a:ext cx="5248945" cy="1003543"/>
          </a:xfrm>
          <a:prstGeom prst="rect">
            <a:avLst/>
          </a:prstGeom>
          <a:ln>
            <a:noFill/>
          </a:ln>
          <a:effectLst>
            <a:outerShdw blurRad="292100" dist="139700" dir="2700000" algn="tl" rotWithShape="0">
              <a:srgbClr val="333333">
                <a:alpha val="65000"/>
              </a:srgbClr>
            </a:outerShdw>
          </a:effectLst>
        </p:spPr>
      </p:pic>
      <p:pic>
        <p:nvPicPr>
          <p:cNvPr id="3" name="Picture 2" descr="WIOA Desk Reference">
            <a:extLst>
              <a:ext uri="{FF2B5EF4-FFF2-40B4-BE49-F238E27FC236}">
                <a16:creationId xmlns:a16="http://schemas.microsoft.com/office/drawing/2014/main" id="{A34174F0-269A-5D66-93FA-45CE537562D9}"/>
              </a:ext>
            </a:extLst>
          </p:cNvPr>
          <p:cNvPicPr>
            <a:picLocks noChangeAspect="1"/>
          </p:cNvPicPr>
          <p:nvPr/>
        </p:nvPicPr>
        <p:blipFill>
          <a:blip r:embed="rId5"/>
          <a:stretch>
            <a:fillRect/>
          </a:stretch>
        </p:blipFill>
        <p:spPr>
          <a:xfrm>
            <a:off x="5482912" y="2730664"/>
            <a:ext cx="5248945" cy="3332980"/>
          </a:xfrm>
          <a:prstGeom prst="rect">
            <a:avLst/>
          </a:prstGeom>
          <a:ln>
            <a:noFill/>
          </a:ln>
          <a:effectLst>
            <a:outerShdw blurRad="292100" dist="139700" dir="2700000" algn="tl" rotWithShape="0">
              <a:srgbClr val="333333">
                <a:alpha val="65000"/>
              </a:srgbClr>
            </a:outerShdw>
          </a:effectLst>
        </p:spPr>
      </p:pic>
      <p:pic>
        <p:nvPicPr>
          <p:cNvPr id="5" name="Picture 4" descr="Center of Excellence Logo">
            <a:extLst>
              <a:ext uri="{FF2B5EF4-FFF2-40B4-BE49-F238E27FC236}">
                <a16:creationId xmlns:a16="http://schemas.microsoft.com/office/drawing/2014/main" id="{8B3537CF-304D-4A3E-F3C8-7462CDB3C6EC}"/>
              </a:ext>
            </a:extLst>
          </p:cNvPr>
          <p:cNvPicPr>
            <a:picLocks noChangeAspect="1"/>
          </p:cNvPicPr>
          <p:nvPr/>
        </p:nvPicPr>
        <p:blipFill>
          <a:blip r:embed="rId6"/>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F22C8E55-31D1-1AEB-94A7-D435136DC12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B46B6999-21B0-6ADE-DB33-B8E7FC60C3FB}"/>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759016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 name="Title 2">
            <a:extLst>
              <a:ext uri="{FF2B5EF4-FFF2-40B4-BE49-F238E27FC236}">
                <a16:creationId xmlns:a16="http://schemas.microsoft.com/office/drawing/2014/main" id="{9A6BB54C-4FE6-5E5A-A5B2-36925F7C1D69}"/>
              </a:ext>
            </a:extLst>
          </p:cNvPr>
          <p:cNvSpPr>
            <a:spLocks noGrp="1"/>
          </p:cNvSpPr>
          <p:nvPr>
            <p:ph type="title"/>
          </p:nvPr>
        </p:nvSpPr>
        <p:spPr/>
        <p:txBody>
          <a:bodyPr/>
          <a:lstStyle/>
          <a:p>
            <a:r>
              <a:rPr lang="en-US" dirty="0">
                <a:latin typeface="Montserrat"/>
              </a:rPr>
              <a:t>State, Local Planning for RA </a:t>
            </a:r>
            <a:endParaRPr lang="en-US" dirty="0"/>
          </a:p>
        </p:txBody>
      </p:sp>
      <p:sp>
        <p:nvSpPr>
          <p:cNvPr id="7" name="Content Placeholder 6">
            <a:extLst>
              <a:ext uri="{FF2B5EF4-FFF2-40B4-BE49-F238E27FC236}">
                <a16:creationId xmlns:a16="http://schemas.microsoft.com/office/drawing/2014/main" id="{F1BDC356-A24D-8A06-DB15-202B0ECBA844}"/>
              </a:ext>
            </a:extLst>
          </p:cNvPr>
          <p:cNvSpPr>
            <a:spLocks noGrp="1"/>
          </p:cNvSpPr>
          <p:nvPr>
            <p:ph idx="1"/>
          </p:nvPr>
        </p:nvSpPr>
        <p:spPr/>
        <p:txBody>
          <a:bodyPr/>
          <a:lstStyle/>
          <a:p>
            <a:pPr marL="0" lvl="0" indent="0">
              <a:lnSpc>
                <a:spcPct val="100000"/>
              </a:lnSpc>
              <a:spcBef>
                <a:spcPts val="0"/>
              </a:spcBef>
              <a:buNone/>
            </a:pPr>
            <a:r>
              <a:rPr lang="en-US" dirty="0">
                <a:solidFill>
                  <a:srgbClr val="373737"/>
                </a:solidFill>
                <a:latin typeface="Montserrat Medium"/>
                <a:cs typeface="Segoe UI"/>
              </a:rPr>
              <a:t>Recent studies show:</a:t>
            </a:r>
            <a:br>
              <a:rPr lang="en-US" dirty="0">
                <a:solidFill>
                  <a:prstClr val="black"/>
                </a:solidFill>
                <a:latin typeface="Montserrat Medium" panose="00000600000000000000" pitchFamily="2" charset="0"/>
              </a:rPr>
            </a:br>
            <a:endParaRPr lang="en-US" sz="900" dirty="0">
              <a:solidFill>
                <a:srgbClr val="373737"/>
              </a:solidFill>
              <a:latin typeface="Montserrat Medium" panose="00000600000000000000" pitchFamily="2" charset="0"/>
              <a:cs typeface="Segoe UI"/>
            </a:endParaRPr>
          </a:p>
          <a:p>
            <a:pPr marL="914400" lvl="1" indent="-457200">
              <a:lnSpc>
                <a:spcPct val="100000"/>
              </a:lnSpc>
              <a:spcBef>
                <a:spcPts val="0"/>
              </a:spcBef>
            </a:pPr>
            <a:r>
              <a:rPr lang="en-US" sz="2800" dirty="0">
                <a:solidFill>
                  <a:srgbClr val="373737"/>
                </a:solidFill>
                <a:latin typeface="Montserrat Medium"/>
                <a:cs typeface="Segoe UI"/>
              </a:rPr>
              <a:t>100% of WIOA State Unified &amp; Combined Plans mention RA </a:t>
            </a:r>
          </a:p>
          <a:p>
            <a:pPr marL="628650" lvl="2" indent="-171450">
              <a:lnSpc>
                <a:spcPct val="100000"/>
              </a:lnSpc>
              <a:spcBef>
                <a:spcPts val="0"/>
              </a:spcBef>
            </a:pPr>
            <a:endParaRPr lang="en-US" sz="1100" dirty="0">
              <a:solidFill>
                <a:prstClr val="black"/>
              </a:solidFill>
              <a:latin typeface="Montserrat Medium" panose="00000600000000000000" pitchFamily="2" charset="0"/>
              <a:cs typeface="Segoe UI"/>
            </a:endParaRPr>
          </a:p>
          <a:p>
            <a:pPr marL="914400" lvl="2" indent="-457200">
              <a:lnSpc>
                <a:spcPct val="100000"/>
              </a:lnSpc>
              <a:spcBef>
                <a:spcPts val="0"/>
              </a:spcBef>
            </a:pPr>
            <a:r>
              <a:rPr lang="en-US" sz="2800" dirty="0">
                <a:solidFill>
                  <a:srgbClr val="373737"/>
                </a:solidFill>
                <a:latin typeface="Montserrat Medium"/>
                <a:cs typeface="Segoe UI"/>
              </a:rPr>
              <a:t>Key Drivers of RA/Workforce Alignment Utilized by only between 14 - 30% of States:</a:t>
            </a:r>
            <a:endParaRPr lang="en-US" sz="2800" dirty="0">
              <a:solidFill>
                <a:prstClr val="black"/>
              </a:solidFill>
              <a:latin typeface="Montserrat Medium"/>
              <a:cs typeface="Segoe UI"/>
            </a:endParaRPr>
          </a:p>
          <a:p>
            <a:pPr marL="1489075" lvl="3" indent="-457200">
              <a:lnSpc>
                <a:spcPct val="100000"/>
              </a:lnSpc>
              <a:spcBef>
                <a:spcPts val="0"/>
              </a:spcBef>
            </a:pPr>
            <a:r>
              <a:rPr lang="en-US" sz="2400" dirty="0">
                <a:solidFill>
                  <a:prstClr val="black"/>
                </a:solidFill>
                <a:latin typeface="Montserrat Medium"/>
                <a:cs typeface="Segoe UI"/>
              </a:rPr>
              <a:t>State level work group/committee with RA focus</a:t>
            </a:r>
          </a:p>
          <a:p>
            <a:pPr marL="1489075" lvl="3" indent="-457200">
              <a:lnSpc>
                <a:spcPct val="100000"/>
              </a:lnSpc>
              <a:spcBef>
                <a:spcPts val="0"/>
              </a:spcBef>
            </a:pPr>
            <a:r>
              <a:rPr lang="en-US" sz="2400" dirty="0">
                <a:solidFill>
                  <a:prstClr val="black"/>
                </a:solidFill>
                <a:latin typeface="Montserrat Medium"/>
                <a:cs typeface="Segoe UI"/>
              </a:rPr>
              <a:t>Specialist expertise embedded at AJC level</a:t>
            </a:r>
          </a:p>
          <a:p>
            <a:pPr marL="1489075" lvl="3" indent="-457200">
              <a:lnSpc>
                <a:spcPct val="100000"/>
              </a:lnSpc>
              <a:spcBef>
                <a:spcPts val="0"/>
              </a:spcBef>
            </a:pPr>
            <a:r>
              <a:rPr lang="en-US" sz="2400" dirty="0">
                <a:solidFill>
                  <a:prstClr val="black"/>
                </a:solidFill>
                <a:latin typeface="Montserrat Medium"/>
                <a:cs typeface="Segoe UI"/>
              </a:rPr>
              <a:t>Articulated RA strategies in the state plan</a:t>
            </a:r>
          </a:p>
          <a:p>
            <a:pPr marL="1489075" lvl="3" indent="-457200">
              <a:lnSpc>
                <a:spcPct val="100000"/>
              </a:lnSpc>
              <a:spcBef>
                <a:spcPts val="0"/>
              </a:spcBef>
            </a:pPr>
            <a:r>
              <a:rPr lang="en-US" sz="2400" dirty="0">
                <a:solidFill>
                  <a:prstClr val="black"/>
                </a:solidFill>
                <a:latin typeface="Montserrat Medium"/>
                <a:cs typeface="Segoe UI"/>
              </a:rPr>
              <a:t>RA state level initiative (funding, incentives, etc.)</a:t>
            </a:r>
            <a:endParaRPr lang="en-US" sz="2800" dirty="0">
              <a:solidFill>
                <a:srgbClr val="373737"/>
              </a:solidFill>
              <a:latin typeface="Montserrat Medium"/>
              <a:cs typeface="Segoe UI"/>
            </a:endParaRPr>
          </a:p>
        </p:txBody>
      </p:sp>
      <p:pic>
        <p:nvPicPr>
          <p:cNvPr id="5" name="Picture 4" descr="Center of Excellence Logo">
            <a:extLst>
              <a:ext uri="{FF2B5EF4-FFF2-40B4-BE49-F238E27FC236}">
                <a16:creationId xmlns:a16="http://schemas.microsoft.com/office/drawing/2014/main" id="{F3EDB7B9-5E2F-61DD-D6B6-76C31B266674}"/>
              </a:ext>
            </a:extLst>
          </p:cNvPr>
          <p:cNvPicPr>
            <a:picLocks noChangeAspect="1"/>
          </p:cNvPicPr>
          <p:nvPr/>
        </p:nvPicPr>
        <p:blipFill>
          <a:blip r:embed="rId3"/>
          <a:stretch>
            <a:fillRect/>
          </a:stretch>
        </p:blipFill>
        <p:spPr>
          <a:xfrm>
            <a:off x="2219325" y="5952744"/>
            <a:ext cx="791336" cy="791336"/>
          </a:xfrm>
          <a:prstGeom prst="rect">
            <a:avLst/>
          </a:prstGeom>
        </p:spPr>
      </p:pic>
      <p:sp>
        <p:nvSpPr>
          <p:cNvPr id="6" name="Rectangle 5">
            <a:extLst>
              <a:ext uri="{FF2B5EF4-FFF2-40B4-BE49-F238E27FC236}">
                <a16:creationId xmlns:a16="http://schemas.microsoft.com/office/drawing/2014/main" id="{0B02D22D-F198-36DA-B729-E276B31A2A8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FFAE277F-F7F9-F196-2FD2-20554F2292A0}"/>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969166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5" name="Title 4">
            <a:extLst>
              <a:ext uri="{FF2B5EF4-FFF2-40B4-BE49-F238E27FC236}">
                <a16:creationId xmlns:a16="http://schemas.microsoft.com/office/drawing/2014/main" id="{9E50B0CC-1B5B-8B02-183F-90E46CE408DA}"/>
              </a:ext>
            </a:extLst>
          </p:cNvPr>
          <p:cNvSpPr>
            <a:spLocks noGrp="1"/>
          </p:cNvSpPr>
          <p:nvPr>
            <p:ph type="title"/>
          </p:nvPr>
        </p:nvSpPr>
        <p:spPr/>
        <p:txBody>
          <a:bodyPr/>
          <a:lstStyle/>
          <a:p>
            <a:r>
              <a:rPr lang="en-US" dirty="0">
                <a:latin typeface="Montserrat"/>
              </a:rPr>
              <a:t>State Level Work Groups on RA</a:t>
            </a:r>
            <a:endParaRPr lang="en-US" dirty="0"/>
          </a:p>
        </p:txBody>
      </p:sp>
      <p:sp>
        <p:nvSpPr>
          <p:cNvPr id="8" name="Content Placeholder 7">
            <a:extLst>
              <a:ext uri="{FF2B5EF4-FFF2-40B4-BE49-F238E27FC236}">
                <a16:creationId xmlns:a16="http://schemas.microsoft.com/office/drawing/2014/main" id="{D175C186-6140-0611-1464-D42A2D7913AB}"/>
              </a:ext>
            </a:extLst>
          </p:cNvPr>
          <p:cNvSpPr>
            <a:spLocks noGrp="1"/>
          </p:cNvSpPr>
          <p:nvPr>
            <p:ph idx="1"/>
          </p:nvPr>
        </p:nvSpPr>
        <p:spPr/>
        <p:txBody>
          <a:bodyPr/>
          <a:lstStyle/>
          <a:p>
            <a:pPr marL="0" lvl="0" indent="0">
              <a:lnSpc>
                <a:spcPct val="100000"/>
              </a:lnSpc>
              <a:spcBef>
                <a:spcPts val="0"/>
              </a:spcBef>
              <a:buNone/>
            </a:pPr>
            <a:r>
              <a:rPr lang="en-US" sz="2000" b="1" u="sng" dirty="0">
                <a:solidFill>
                  <a:srgbClr val="373737"/>
                </a:solidFill>
                <a:latin typeface="Montserrat Medium"/>
                <a:cs typeface="Segoe UI"/>
              </a:rPr>
              <a:t>Showcase: Illinois </a:t>
            </a:r>
            <a:endParaRPr lang="en-US" sz="2000" b="1" u="sng" dirty="0">
              <a:solidFill>
                <a:prstClr val="black"/>
              </a:solidFill>
              <a:latin typeface="Arial"/>
              <a:cs typeface="Arial"/>
            </a:endParaRPr>
          </a:p>
          <a:p>
            <a:pPr marL="914400" lvl="1" indent="-457200">
              <a:lnSpc>
                <a:spcPct val="100000"/>
              </a:lnSpc>
              <a:spcBef>
                <a:spcPts val="0"/>
              </a:spcBef>
              <a:buFont typeface="Arial"/>
              <a:buChar char="•"/>
            </a:pPr>
            <a:r>
              <a:rPr lang="en-US" sz="2000" dirty="0">
                <a:solidFill>
                  <a:srgbClr val="373737"/>
                </a:solidFill>
                <a:latin typeface="Montserrat Medium"/>
                <a:cs typeface="Segoe UI"/>
              </a:rPr>
              <a:t>Workforce system began coordinating with state </a:t>
            </a:r>
            <a:br>
              <a:rPr lang="en-US" sz="2000" dirty="0">
                <a:solidFill>
                  <a:srgbClr val="373737"/>
                </a:solidFill>
                <a:latin typeface="Montserrat Medium"/>
                <a:cs typeface="Segoe UI"/>
              </a:rPr>
            </a:br>
            <a:r>
              <a:rPr lang="en-US" sz="2000" dirty="0">
                <a:solidFill>
                  <a:srgbClr val="373737"/>
                </a:solidFill>
                <a:latin typeface="Montserrat Medium"/>
                <a:cs typeface="Segoe UI"/>
              </a:rPr>
              <a:t>OA office to align, leverage WIOA funding and </a:t>
            </a:r>
            <a:br>
              <a:rPr lang="en-US" sz="2000" dirty="0">
                <a:solidFill>
                  <a:srgbClr val="373737"/>
                </a:solidFill>
                <a:latin typeface="Montserrat Medium"/>
                <a:cs typeface="Segoe UI"/>
              </a:rPr>
            </a:br>
            <a:r>
              <a:rPr lang="en-US" sz="2000" dirty="0">
                <a:solidFill>
                  <a:srgbClr val="373737"/>
                </a:solidFill>
                <a:latin typeface="Montserrat Medium"/>
                <a:cs typeface="Segoe UI"/>
              </a:rPr>
              <a:t>services for RA</a:t>
            </a:r>
          </a:p>
          <a:p>
            <a:pPr marL="914400" lvl="1" indent="-457200">
              <a:lnSpc>
                <a:spcPct val="100000"/>
              </a:lnSpc>
              <a:spcBef>
                <a:spcPts val="0"/>
              </a:spcBef>
              <a:buFont typeface="Arial"/>
              <a:buChar char="•"/>
            </a:pPr>
            <a:r>
              <a:rPr lang="en-US" sz="2000" dirty="0">
                <a:solidFill>
                  <a:srgbClr val="373737"/>
                </a:solidFill>
                <a:latin typeface="Montserrat Medium"/>
                <a:cs typeface="Segoe UI"/>
              </a:rPr>
              <a:t>2016: Created an RA task group supported by IL </a:t>
            </a:r>
            <a:br>
              <a:rPr lang="en-US" sz="2000" dirty="0">
                <a:solidFill>
                  <a:srgbClr val="373737"/>
                </a:solidFill>
                <a:latin typeface="Montserrat Medium"/>
                <a:cs typeface="Segoe UI"/>
              </a:rPr>
            </a:br>
            <a:r>
              <a:rPr lang="en-US" sz="2000" dirty="0">
                <a:solidFill>
                  <a:srgbClr val="373737"/>
                </a:solidFill>
                <a:latin typeface="Montserrat Medium"/>
                <a:cs typeface="Segoe UI"/>
              </a:rPr>
              <a:t>Employment and Training – WBL Programs Division </a:t>
            </a:r>
            <a:endParaRPr lang="en-US" sz="2000" dirty="0">
              <a:solidFill>
                <a:prstClr val="black"/>
              </a:solidFill>
              <a:latin typeface="Montserrat Medium"/>
              <a:cs typeface="Segoe UI"/>
            </a:endParaRPr>
          </a:p>
          <a:p>
            <a:pPr marL="2286000" lvl="2" indent="-457200">
              <a:lnSpc>
                <a:spcPct val="100000"/>
              </a:lnSpc>
              <a:spcBef>
                <a:spcPts val="0"/>
              </a:spcBef>
              <a:buFont typeface="Arial"/>
              <a:buChar char="•"/>
            </a:pPr>
            <a:r>
              <a:rPr lang="en-US" dirty="0">
                <a:solidFill>
                  <a:srgbClr val="373737"/>
                </a:solidFill>
                <a:latin typeface="Montserrat Medium"/>
                <a:cs typeface="Segoe UI"/>
              </a:rPr>
              <a:t>Focus: weaving support for businesses </a:t>
            </a:r>
            <a:br>
              <a:rPr lang="en-US" dirty="0">
                <a:solidFill>
                  <a:srgbClr val="373737"/>
                </a:solidFill>
                <a:latin typeface="Montserrat Medium"/>
                <a:cs typeface="Segoe UI"/>
              </a:rPr>
            </a:br>
            <a:r>
              <a:rPr lang="en-US" dirty="0">
                <a:solidFill>
                  <a:srgbClr val="373737"/>
                </a:solidFill>
                <a:latin typeface="Montserrat Medium"/>
                <a:cs typeface="Segoe UI"/>
              </a:rPr>
              <a:t>involved in RA through all workforce services </a:t>
            </a:r>
          </a:p>
          <a:p>
            <a:pPr marL="2286000" lvl="2" indent="-457200">
              <a:lnSpc>
                <a:spcPct val="100000"/>
              </a:lnSpc>
              <a:spcBef>
                <a:spcPts val="0"/>
              </a:spcBef>
              <a:buFont typeface="Arial"/>
              <a:buChar char="•"/>
            </a:pPr>
            <a:r>
              <a:rPr lang="en-US" dirty="0">
                <a:solidFill>
                  <a:srgbClr val="373737"/>
                </a:solidFill>
                <a:latin typeface="Montserrat Medium"/>
                <a:cs typeface="Segoe UI"/>
              </a:rPr>
              <a:t>Task group established a work plan, state</a:t>
            </a:r>
            <a:br>
              <a:rPr lang="en-US" dirty="0">
                <a:solidFill>
                  <a:srgbClr val="373737"/>
                </a:solidFill>
                <a:latin typeface="Montserrat Medium"/>
                <a:cs typeface="Segoe UI"/>
              </a:rPr>
            </a:br>
            <a:r>
              <a:rPr lang="en-US" dirty="0">
                <a:solidFill>
                  <a:srgbClr val="373737"/>
                </a:solidFill>
                <a:latin typeface="Montserrat Medium"/>
                <a:cs typeface="Segoe UI"/>
              </a:rPr>
              <a:t>received first federal apprenticeship grant.</a:t>
            </a:r>
            <a:endParaRPr lang="en-US" sz="1800" dirty="0">
              <a:solidFill>
                <a:prstClr val="black"/>
              </a:solidFill>
              <a:latin typeface="Calibri" panose="020F0502020204030204"/>
            </a:endParaRPr>
          </a:p>
          <a:p>
            <a:pPr marL="2286000" lvl="4" indent="-457200">
              <a:lnSpc>
                <a:spcPct val="100000"/>
              </a:lnSpc>
              <a:spcBef>
                <a:spcPts val="0"/>
              </a:spcBef>
              <a:buFont typeface="Arial"/>
              <a:buChar char="•"/>
            </a:pPr>
            <a:r>
              <a:rPr lang="en-US" sz="2000" dirty="0">
                <a:solidFill>
                  <a:srgbClr val="373737"/>
                </a:solidFill>
                <a:latin typeface="Montserrat Medium"/>
                <a:cs typeface="Segoe UI"/>
              </a:rPr>
              <a:t>Monthly virtual meetings, Quarterly in-person meetings</a:t>
            </a:r>
          </a:p>
          <a:p>
            <a:pPr marL="914400" lvl="1" indent="-457200">
              <a:lnSpc>
                <a:spcPct val="100000"/>
              </a:lnSpc>
              <a:spcBef>
                <a:spcPts val="0"/>
              </a:spcBef>
              <a:buFont typeface="Arial"/>
              <a:buChar char="•"/>
            </a:pPr>
            <a:r>
              <a:rPr lang="en-US" sz="2000" dirty="0">
                <a:solidFill>
                  <a:srgbClr val="373737"/>
                </a:solidFill>
                <a:latin typeface="Montserrat Medium"/>
                <a:cs typeface="Segoe UI"/>
              </a:rPr>
              <a:t>Received additional grant funding, expanded under Governor's Office</a:t>
            </a:r>
          </a:p>
          <a:p>
            <a:pPr marL="914400" lvl="1" indent="-457200">
              <a:lnSpc>
                <a:spcPct val="100000"/>
              </a:lnSpc>
              <a:spcBef>
                <a:spcPts val="0"/>
              </a:spcBef>
              <a:buFont typeface="Arial"/>
              <a:buChar char="•"/>
            </a:pPr>
            <a:r>
              <a:rPr lang="en-US" sz="2000" dirty="0">
                <a:solidFill>
                  <a:srgbClr val="373737"/>
                </a:solidFill>
                <a:latin typeface="Montserrat Medium"/>
                <a:cs typeface="Segoe UI"/>
              </a:rPr>
              <a:t>Now "Apprenticeship Illinois Committee" (AJC to IL WIB (the state WDB)</a:t>
            </a:r>
          </a:p>
        </p:txBody>
      </p:sp>
      <p:pic>
        <p:nvPicPr>
          <p:cNvPr id="2" name="Picture 2" descr="Apprenticeship Illinois Logo">
            <a:extLst>
              <a:ext uri="{FF2B5EF4-FFF2-40B4-BE49-F238E27FC236}">
                <a16:creationId xmlns:a16="http://schemas.microsoft.com/office/drawing/2014/main" id="{0F6D568C-1045-64FF-0468-0F060E6B2317}"/>
              </a:ext>
            </a:extLst>
          </p:cNvPr>
          <p:cNvPicPr>
            <a:picLocks noChangeAspect="1"/>
          </p:cNvPicPr>
          <p:nvPr/>
        </p:nvPicPr>
        <p:blipFill>
          <a:blip r:embed="rId3"/>
          <a:stretch>
            <a:fillRect/>
          </a:stretch>
        </p:blipFill>
        <p:spPr>
          <a:xfrm>
            <a:off x="9352327" y="1725524"/>
            <a:ext cx="2068571" cy="2047484"/>
          </a:xfrm>
          <a:prstGeom prst="rect">
            <a:avLst/>
          </a:prstGeom>
        </p:spPr>
      </p:pic>
      <p:pic>
        <p:nvPicPr>
          <p:cNvPr id="6" name="Picture 5" descr="Center of Excellence Logo">
            <a:extLst>
              <a:ext uri="{FF2B5EF4-FFF2-40B4-BE49-F238E27FC236}">
                <a16:creationId xmlns:a16="http://schemas.microsoft.com/office/drawing/2014/main" id="{E62F55D3-75F0-C7F4-91B6-C3F0F875CF46}"/>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6606FB85-AC63-3AC9-3588-486FE136864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FEEE0696-1864-037D-58AC-64CD1133D64C}"/>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55524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 name="Title 2">
            <a:extLst>
              <a:ext uri="{FF2B5EF4-FFF2-40B4-BE49-F238E27FC236}">
                <a16:creationId xmlns:a16="http://schemas.microsoft.com/office/drawing/2014/main" id="{E1C84AD5-7AF2-AEDD-D6A2-CED2AD0F2F47}"/>
              </a:ext>
            </a:extLst>
          </p:cNvPr>
          <p:cNvSpPr>
            <a:spLocks noGrp="1"/>
          </p:cNvSpPr>
          <p:nvPr>
            <p:ph type="title"/>
          </p:nvPr>
        </p:nvSpPr>
        <p:spPr/>
        <p:txBody>
          <a:bodyPr/>
          <a:lstStyle/>
          <a:p>
            <a:r>
              <a:rPr lang="en-US" dirty="0">
                <a:latin typeface="Montserrat"/>
              </a:rPr>
              <a:t>Embedding RA Specialists in AJCs</a:t>
            </a:r>
            <a:endParaRPr lang="en-US" dirty="0"/>
          </a:p>
        </p:txBody>
      </p:sp>
      <p:sp>
        <p:nvSpPr>
          <p:cNvPr id="8" name="Content Placeholder 7">
            <a:extLst>
              <a:ext uri="{FF2B5EF4-FFF2-40B4-BE49-F238E27FC236}">
                <a16:creationId xmlns:a16="http://schemas.microsoft.com/office/drawing/2014/main" id="{9B074D7A-5A04-5220-3539-9F812A991393}"/>
              </a:ext>
            </a:extLst>
          </p:cNvPr>
          <p:cNvSpPr>
            <a:spLocks noGrp="1"/>
          </p:cNvSpPr>
          <p:nvPr>
            <p:ph idx="1"/>
          </p:nvPr>
        </p:nvSpPr>
        <p:spPr/>
        <p:txBody>
          <a:bodyPr/>
          <a:lstStyle/>
          <a:p>
            <a:pPr marL="0" lvl="0" indent="0">
              <a:lnSpc>
                <a:spcPct val="100000"/>
              </a:lnSpc>
              <a:spcBef>
                <a:spcPts val="0"/>
              </a:spcBef>
              <a:buNone/>
            </a:pPr>
            <a:r>
              <a:rPr lang="en-US" sz="2000" b="1" u="sng" dirty="0">
                <a:solidFill>
                  <a:srgbClr val="373737"/>
                </a:solidFill>
                <a:latin typeface="Montserrat Medium"/>
                <a:cs typeface="Segoe UI"/>
              </a:rPr>
              <a:t>Showcase: Connecticut</a:t>
            </a:r>
          </a:p>
          <a:p>
            <a:pPr marL="342900" lvl="0" indent="-342900">
              <a:lnSpc>
                <a:spcPct val="100000"/>
              </a:lnSpc>
              <a:spcBef>
                <a:spcPts val="0"/>
              </a:spcBef>
              <a:buFont typeface="Arial"/>
              <a:buChar char="•"/>
            </a:pPr>
            <a:r>
              <a:rPr lang="en-US" sz="2000" dirty="0">
                <a:solidFill>
                  <a:srgbClr val="373737"/>
                </a:solidFill>
                <a:latin typeface="Montserrat Medium"/>
                <a:cs typeface="Segoe UI"/>
              </a:rPr>
              <a:t>State Apprenticeship Agency (SAA) office is in Connecticut Department of Labor agency. Office alignment streamlines: </a:t>
            </a:r>
            <a:endParaRPr lang="en-US" sz="1800" dirty="0">
              <a:solidFill>
                <a:srgbClr val="000000"/>
              </a:solidFill>
              <a:latin typeface="Calibri" panose="020F0502020204030204"/>
              <a:cs typeface="Calibri"/>
            </a:endParaRPr>
          </a:p>
          <a:p>
            <a:pPr marL="1257300" lvl="2" indent="-342900">
              <a:lnSpc>
                <a:spcPct val="100000"/>
              </a:lnSpc>
              <a:spcBef>
                <a:spcPts val="0"/>
              </a:spcBef>
              <a:buFont typeface="Arial"/>
              <a:buChar char="•"/>
            </a:pPr>
            <a:r>
              <a:rPr lang="en-US" dirty="0">
                <a:solidFill>
                  <a:srgbClr val="373737"/>
                </a:solidFill>
                <a:latin typeface="Montserrat Medium"/>
                <a:cs typeface="Segoe UI"/>
              </a:rPr>
              <a:t>Addition of RAPs to state’s ETPL</a:t>
            </a:r>
            <a:endParaRPr lang="en-US" sz="1800" dirty="0">
              <a:solidFill>
                <a:srgbClr val="000000"/>
              </a:solidFill>
              <a:latin typeface="Calibri" panose="020F0502020204030204"/>
              <a:cs typeface="Calibri"/>
            </a:endParaRPr>
          </a:p>
          <a:p>
            <a:pPr marL="1257300" lvl="2" indent="-342900">
              <a:lnSpc>
                <a:spcPct val="100000"/>
              </a:lnSpc>
              <a:spcBef>
                <a:spcPts val="0"/>
              </a:spcBef>
              <a:buFont typeface="Arial"/>
              <a:buChar char="•"/>
            </a:pPr>
            <a:r>
              <a:rPr lang="en-US" dirty="0">
                <a:solidFill>
                  <a:srgbClr val="373737"/>
                </a:solidFill>
                <a:latin typeface="Montserrat Medium"/>
                <a:cs typeface="Segoe UI"/>
              </a:rPr>
              <a:t>Connection between the SAA's 6 </a:t>
            </a:r>
            <a:br>
              <a:rPr lang="en-US" dirty="0">
                <a:solidFill>
                  <a:srgbClr val="373737"/>
                </a:solidFill>
                <a:latin typeface="Montserrat Medium"/>
                <a:cs typeface="Segoe UI"/>
              </a:rPr>
            </a:br>
            <a:r>
              <a:rPr lang="en-US" dirty="0">
                <a:solidFill>
                  <a:srgbClr val="373737"/>
                </a:solidFill>
                <a:latin typeface="Montserrat Medium"/>
                <a:cs typeface="Segoe UI"/>
              </a:rPr>
              <a:t>apprenticeship training representatives </a:t>
            </a:r>
            <a:br>
              <a:rPr lang="en-US" dirty="0">
                <a:solidFill>
                  <a:srgbClr val="373737"/>
                </a:solidFill>
                <a:latin typeface="Montserrat Medium"/>
                <a:cs typeface="Segoe UI"/>
              </a:rPr>
            </a:br>
            <a:r>
              <a:rPr lang="en-US" dirty="0">
                <a:solidFill>
                  <a:srgbClr val="373737"/>
                </a:solidFill>
                <a:latin typeface="Montserrat Medium"/>
                <a:cs typeface="Segoe UI"/>
              </a:rPr>
              <a:t>with BSRs to ensure that state/local </a:t>
            </a:r>
            <a:br>
              <a:rPr lang="en-US" dirty="0">
                <a:solidFill>
                  <a:srgbClr val="373737"/>
                </a:solidFill>
                <a:latin typeface="Montserrat Medium"/>
                <a:cs typeface="Segoe UI"/>
              </a:rPr>
            </a:br>
            <a:r>
              <a:rPr lang="en-US" dirty="0">
                <a:solidFill>
                  <a:srgbClr val="373737"/>
                </a:solidFill>
                <a:latin typeface="Montserrat Medium"/>
                <a:cs typeface="Segoe UI"/>
              </a:rPr>
              <a:t>WDBs create RA “wrap-around” services </a:t>
            </a:r>
          </a:p>
          <a:p>
            <a:pPr marL="0" lvl="0" indent="0">
              <a:lnSpc>
                <a:spcPct val="100000"/>
              </a:lnSpc>
              <a:spcBef>
                <a:spcPts val="0"/>
              </a:spcBef>
              <a:buNone/>
            </a:pPr>
            <a:r>
              <a:rPr lang="en-US" sz="2000" b="1" u="sng" dirty="0">
                <a:solidFill>
                  <a:srgbClr val="373737"/>
                </a:solidFill>
                <a:latin typeface="Montserrat Medium"/>
                <a:cs typeface="Segoe UI"/>
              </a:rPr>
              <a:t>Showcase: Florida</a:t>
            </a:r>
            <a:endParaRPr lang="en-US" sz="1800" b="1" dirty="0">
              <a:solidFill>
                <a:prstClr val="black"/>
              </a:solidFill>
              <a:latin typeface="Calibri" panose="020F0502020204030204"/>
            </a:endParaRPr>
          </a:p>
          <a:p>
            <a:pPr marL="342900" lvl="0" indent="-342900">
              <a:lnSpc>
                <a:spcPct val="100000"/>
              </a:lnSpc>
              <a:spcBef>
                <a:spcPts val="0"/>
              </a:spcBef>
              <a:buFont typeface="Arial"/>
              <a:buChar char="•"/>
            </a:pPr>
            <a:r>
              <a:rPr lang="en-US" sz="2000" dirty="0">
                <a:solidFill>
                  <a:srgbClr val="373737"/>
                </a:solidFill>
                <a:latin typeface="Montserrat Medium"/>
                <a:cs typeface="Segoe UI"/>
              </a:rPr>
              <a:t>CareerSource Florida embeds Apprenticeship </a:t>
            </a:r>
            <a:br>
              <a:rPr lang="en-US" sz="2000" dirty="0">
                <a:solidFill>
                  <a:srgbClr val="373737"/>
                </a:solidFill>
                <a:latin typeface="Montserrat Medium"/>
                <a:cs typeface="Segoe UI"/>
              </a:rPr>
            </a:br>
            <a:r>
              <a:rPr lang="en-US" sz="2000" dirty="0">
                <a:solidFill>
                  <a:srgbClr val="373737"/>
                </a:solidFill>
                <a:latin typeface="Montserrat Medium"/>
                <a:cs typeface="Segoe UI"/>
              </a:rPr>
              <a:t>Navigators statewide in LWDB areas</a:t>
            </a:r>
          </a:p>
          <a:p>
            <a:pPr marL="342900" lvl="0" indent="-342900">
              <a:lnSpc>
                <a:spcPct val="100000"/>
              </a:lnSpc>
              <a:spcBef>
                <a:spcPts val="0"/>
              </a:spcBef>
              <a:buFont typeface="Arial"/>
              <a:buChar char="•"/>
            </a:pPr>
            <a:r>
              <a:rPr lang="en-US" sz="2000" dirty="0">
                <a:solidFill>
                  <a:srgbClr val="373737"/>
                </a:solidFill>
                <a:latin typeface="Montserrat Medium"/>
                <a:cs typeface="Segoe UI"/>
              </a:rPr>
              <a:t>Provides ongoing RA training</a:t>
            </a:r>
          </a:p>
        </p:txBody>
      </p:sp>
      <p:pic>
        <p:nvPicPr>
          <p:cNvPr id="5" name="Picture 5" descr="Apprenticeship Navigators Image">
            <a:extLst>
              <a:ext uri="{FF2B5EF4-FFF2-40B4-BE49-F238E27FC236}">
                <a16:creationId xmlns:a16="http://schemas.microsoft.com/office/drawing/2014/main" id="{3DB157D4-2443-2577-B08C-B829DDCFAC51}"/>
              </a:ext>
            </a:extLst>
          </p:cNvPr>
          <p:cNvPicPr>
            <a:picLocks noChangeAspect="1"/>
          </p:cNvPicPr>
          <p:nvPr/>
        </p:nvPicPr>
        <p:blipFill>
          <a:blip r:embed="rId3"/>
          <a:stretch>
            <a:fillRect/>
          </a:stretch>
        </p:blipFill>
        <p:spPr>
          <a:xfrm>
            <a:off x="8228028" y="2819163"/>
            <a:ext cx="2843285" cy="28341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Center of Excellence Logo">
            <a:extLst>
              <a:ext uri="{FF2B5EF4-FFF2-40B4-BE49-F238E27FC236}">
                <a16:creationId xmlns:a16="http://schemas.microsoft.com/office/drawing/2014/main" id="{B8407EBA-86EE-77CE-0FDC-8342F402BDDF}"/>
              </a:ext>
            </a:extLst>
          </p:cNvPr>
          <p:cNvPicPr>
            <a:picLocks noChangeAspect="1"/>
          </p:cNvPicPr>
          <p:nvPr/>
        </p:nvPicPr>
        <p:blipFill>
          <a:blip r:embed="rId4"/>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7DE311AD-E9EE-532F-3FD2-2530978D4EAB}"/>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41A21FD1-328B-AD98-F781-F93A303A04A4}"/>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542816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 name="Title 2">
            <a:extLst>
              <a:ext uri="{FF2B5EF4-FFF2-40B4-BE49-F238E27FC236}">
                <a16:creationId xmlns:a16="http://schemas.microsoft.com/office/drawing/2014/main" id="{B20FAC21-6B22-693C-115D-439863E13D70}"/>
              </a:ext>
            </a:extLst>
          </p:cNvPr>
          <p:cNvSpPr>
            <a:spLocks noGrp="1"/>
          </p:cNvSpPr>
          <p:nvPr>
            <p:ph type="title"/>
          </p:nvPr>
        </p:nvSpPr>
        <p:spPr/>
        <p:txBody>
          <a:bodyPr/>
          <a:lstStyle/>
          <a:p>
            <a:r>
              <a:rPr lang="en-US" dirty="0">
                <a:latin typeface="Montserrat"/>
              </a:rPr>
              <a:t>Setting Specific RA Goals</a:t>
            </a:r>
            <a:endParaRPr lang="en-US" dirty="0"/>
          </a:p>
        </p:txBody>
      </p:sp>
      <p:sp>
        <p:nvSpPr>
          <p:cNvPr id="7" name="Content Placeholder 6">
            <a:extLst>
              <a:ext uri="{FF2B5EF4-FFF2-40B4-BE49-F238E27FC236}">
                <a16:creationId xmlns:a16="http://schemas.microsoft.com/office/drawing/2014/main" id="{61EA41F6-07B2-3627-8AA0-D39FEE7701AE}"/>
              </a:ext>
            </a:extLst>
          </p:cNvPr>
          <p:cNvSpPr>
            <a:spLocks noGrp="1"/>
          </p:cNvSpPr>
          <p:nvPr>
            <p:ph idx="1"/>
          </p:nvPr>
        </p:nvSpPr>
        <p:spPr/>
        <p:txBody>
          <a:bodyPr/>
          <a:lstStyle/>
          <a:p>
            <a:pPr marL="342900" lvl="0" indent="-342900">
              <a:lnSpc>
                <a:spcPct val="100000"/>
              </a:lnSpc>
              <a:spcBef>
                <a:spcPts val="0"/>
              </a:spcBef>
            </a:pPr>
            <a:r>
              <a:rPr lang="en-US" sz="2000" dirty="0">
                <a:solidFill>
                  <a:srgbClr val="373737"/>
                </a:solidFill>
                <a:latin typeface="Montserrat Medium"/>
                <a:cs typeface="Segoe UI"/>
              </a:rPr>
              <a:t>Only seven states (14%) set goals for new RAPs and registered apprentices in WIOA Plan</a:t>
            </a:r>
          </a:p>
          <a:p>
            <a:pPr marL="342900" lvl="0" indent="-342900">
              <a:lnSpc>
                <a:spcPct val="100000"/>
              </a:lnSpc>
              <a:spcBef>
                <a:spcPts val="0"/>
              </a:spcBef>
            </a:pPr>
            <a:endParaRPr lang="en-US" sz="2000" b="1" dirty="0">
              <a:solidFill>
                <a:srgbClr val="373737"/>
              </a:solidFill>
              <a:latin typeface="Montserrat Medium"/>
              <a:cs typeface="Segoe UI"/>
            </a:endParaRPr>
          </a:p>
          <a:p>
            <a:pPr marL="342900" lvl="0" indent="-342900">
              <a:lnSpc>
                <a:spcPct val="100000"/>
              </a:lnSpc>
              <a:spcBef>
                <a:spcPts val="0"/>
              </a:spcBef>
            </a:pPr>
            <a:r>
              <a:rPr lang="en-US" sz="2000" b="1" dirty="0">
                <a:solidFill>
                  <a:srgbClr val="373737"/>
                </a:solidFill>
                <a:latin typeface="Montserrat Medium"/>
                <a:cs typeface="Segoe UI"/>
              </a:rPr>
              <a:t>Oklahoma</a:t>
            </a:r>
            <a:r>
              <a:rPr lang="en-US" sz="2000" dirty="0">
                <a:solidFill>
                  <a:srgbClr val="373737"/>
                </a:solidFill>
                <a:latin typeface="Montserrat Medium"/>
                <a:cs typeface="Segoe UI"/>
              </a:rPr>
              <a:t> – Workforce system uses current RA system information on # of apprentices and RAPs to set state expansion goals. </a:t>
            </a:r>
          </a:p>
          <a:p>
            <a:pPr marL="342900" lvl="0" indent="-342900">
              <a:lnSpc>
                <a:spcPct val="100000"/>
              </a:lnSpc>
              <a:spcBef>
                <a:spcPts val="0"/>
              </a:spcBef>
            </a:pPr>
            <a:endParaRPr lang="en-US" sz="2000" b="1" dirty="0">
              <a:solidFill>
                <a:srgbClr val="373737"/>
              </a:solidFill>
              <a:latin typeface="Montserrat Medium"/>
              <a:cs typeface="Segoe UI"/>
            </a:endParaRPr>
          </a:p>
          <a:p>
            <a:pPr marL="342900" lvl="0" indent="-342900">
              <a:lnSpc>
                <a:spcPct val="100000"/>
              </a:lnSpc>
              <a:spcBef>
                <a:spcPts val="0"/>
              </a:spcBef>
            </a:pPr>
            <a:r>
              <a:rPr lang="en-US" sz="2000" b="1" dirty="0">
                <a:solidFill>
                  <a:srgbClr val="373737"/>
                </a:solidFill>
                <a:latin typeface="Montserrat Medium"/>
                <a:cs typeface="Segoe UI"/>
              </a:rPr>
              <a:t>Kentucky</a:t>
            </a:r>
            <a:r>
              <a:rPr lang="en-US" sz="2000" dirty="0">
                <a:solidFill>
                  <a:srgbClr val="373737"/>
                </a:solidFill>
                <a:latin typeface="Montserrat Medium"/>
                <a:cs typeface="Segoe UI"/>
              </a:rPr>
              <a:t> – State workforce leadership reviews RAP and apprentice #s with RA system leadership as well as WARN (Worker Adjustment and Retraining Notification) notice analysis including identifying companies and sectors currently sponsoring apprentices, and demographic data on current apprentices. Information supports strategies for rapid response, layoff aversion, business services, and strategic planning for state and local apprenticeship expansion initiatives.</a:t>
            </a:r>
          </a:p>
        </p:txBody>
      </p:sp>
      <p:pic>
        <p:nvPicPr>
          <p:cNvPr id="5" name="Picture 4" descr="Center of Excellence Logo">
            <a:extLst>
              <a:ext uri="{FF2B5EF4-FFF2-40B4-BE49-F238E27FC236}">
                <a16:creationId xmlns:a16="http://schemas.microsoft.com/office/drawing/2014/main" id="{BE0134AA-0541-45FD-1A02-E0E9A2D9F1B0}"/>
              </a:ext>
            </a:extLst>
          </p:cNvPr>
          <p:cNvPicPr>
            <a:picLocks noChangeAspect="1"/>
          </p:cNvPicPr>
          <p:nvPr/>
        </p:nvPicPr>
        <p:blipFill>
          <a:blip r:embed="rId3"/>
          <a:stretch>
            <a:fillRect/>
          </a:stretch>
        </p:blipFill>
        <p:spPr>
          <a:xfrm>
            <a:off x="2219325" y="5952744"/>
            <a:ext cx="791336" cy="791336"/>
          </a:xfrm>
          <a:prstGeom prst="rect">
            <a:avLst/>
          </a:prstGeom>
        </p:spPr>
      </p:pic>
      <p:sp>
        <p:nvSpPr>
          <p:cNvPr id="6" name="Rectangle 5">
            <a:extLst>
              <a:ext uri="{FF2B5EF4-FFF2-40B4-BE49-F238E27FC236}">
                <a16:creationId xmlns:a16="http://schemas.microsoft.com/office/drawing/2014/main" id="{44C40C10-9F61-6BFE-396A-D94EDE622668}"/>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5">
            <a:extLst>
              <a:ext uri="{FF2B5EF4-FFF2-40B4-BE49-F238E27FC236}">
                <a16:creationId xmlns:a16="http://schemas.microsoft.com/office/drawing/2014/main" id="{9BC5F951-3E32-C8DF-9E61-95914E2407CF}"/>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590666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xfrm>
            <a:off x="533400" y="589648"/>
            <a:ext cx="11483662" cy="1325563"/>
          </a:xfrm>
          <a:prstGeom prst="rect">
            <a:avLst/>
          </a:prstGeom>
          <a:noFill/>
          <a:ln>
            <a:noFill/>
          </a:ln>
        </p:spPr>
        <p:txBody>
          <a:bodyPr spcFirstLastPara="1" wrap="square" lIns="182875" tIns="45700" rIns="91425" bIns="45700" anchor="ctr" anchorCtr="0">
            <a:noAutofit/>
          </a:bodyPr>
          <a:lstStyle/>
          <a:p>
            <a:pPr>
              <a:spcBef>
                <a:spcPts val="0"/>
              </a:spcBef>
              <a:buSzPts val="1800"/>
            </a:pPr>
            <a:r>
              <a:rPr lang="en-US" dirty="0">
                <a:latin typeface="Montserrat"/>
              </a:rPr>
              <a:t>Local Boards: Ways to Increase RA Integration</a:t>
            </a:r>
          </a:p>
        </p:txBody>
      </p:sp>
      <p:sp>
        <p:nvSpPr>
          <p:cNvPr id="2" name="Content Placeholder 1">
            <a:extLst>
              <a:ext uri="{FF2B5EF4-FFF2-40B4-BE49-F238E27FC236}">
                <a16:creationId xmlns:a16="http://schemas.microsoft.com/office/drawing/2014/main" id="{53F85387-F0CD-48FF-CEB7-716B40DD8884}"/>
              </a:ext>
            </a:extLst>
          </p:cNvPr>
          <p:cNvSpPr>
            <a:spLocks noGrp="1"/>
          </p:cNvSpPr>
          <p:nvPr>
            <p:ph idx="1"/>
          </p:nvPr>
        </p:nvSpPr>
        <p:spPr>
          <a:xfrm>
            <a:off x="921197" y="2011633"/>
            <a:ext cx="10723549" cy="4132858"/>
          </a:xfrm>
        </p:spPr>
        <p:txBody>
          <a:bodyPr vert="horz" lIns="91440" tIns="45720" rIns="91440" bIns="45720" rtlCol="0" anchor="t">
            <a:norm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800" b="0" i="0" u="none" strike="noStrike" kern="1200" cap="none" spc="0" normalizeH="0" baseline="0" noProof="0">
              <a:ln>
                <a:noFill/>
              </a:ln>
              <a:solidFill>
                <a:srgbClr val="373737"/>
              </a:solidFill>
              <a:effectLst/>
              <a:uLnTx/>
              <a:uFillTx/>
              <a:latin typeface="Montserrat Medium" panose="00000600000000000000" pitchFamily="2" charset="0"/>
              <a:ea typeface="+mn-ea"/>
              <a:cs typeface="Segoe UI"/>
            </a:endParaRPr>
          </a:p>
          <a:p>
            <a:pPr>
              <a:lnSpc>
                <a:spcPct val="100000"/>
              </a:lnSpc>
              <a:spcBef>
                <a:spcPts val="0"/>
              </a:spcBef>
              <a:spcAft>
                <a:spcPts val="1200"/>
              </a:spcAft>
              <a:buClr>
                <a:schemeClr val="tx1"/>
              </a:buClr>
              <a:defRPr/>
            </a:pPr>
            <a:r>
              <a:rPr lang="en-US" sz="2400" b="1">
                <a:solidFill>
                  <a:srgbClr val="00015E"/>
                </a:solidFill>
                <a:latin typeface="Montserrat Medium"/>
                <a:cs typeface="Segoe UI"/>
              </a:rPr>
              <a:t>Evaluate current policies</a:t>
            </a:r>
            <a:r>
              <a:rPr lang="en-US" sz="2400">
                <a:solidFill>
                  <a:srgbClr val="00015E"/>
                </a:solidFill>
                <a:latin typeface="Montserrat Medium"/>
                <a:cs typeface="Segoe UI"/>
              </a:rPr>
              <a:t> </a:t>
            </a:r>
            <a:r>
              <a:rPr lang="en-US" sz="2400">
                <a:solidFill>
                  <a:srgbClr val="373737"/>
                </a:solidFill>
                <a:latin typeface="Montserrat Medium"/>
                <a:cs typeface="Segoe UI"/>
              </a:rPr>
              <a:t>for RA and WIOA integration, co-enrollment </a:t>
            </a:r>
          </a:p>
          <a:p>
            <a:pPr>
              <a:lnSpc>
                <a:spcPct val="100000"/>
              </a:lnSpc>
              <a:spcBef>
                <a:spcPts val="0"/>
              </a:spcBef>
              <a:spcAft>
                <a:spcPts val="1200"/>
              </a:spcAft>
              <a:buClr>
                <a:schemeClr val="tx1"/>
              </a:buClr>
              <a:defRPr/>
            </a:pPr>
            <a:r>
              <a:rPr lang="en-US" sz="2400">
                <a:solidFill>
                  <a:srgbClr val="373737"/>
                </a:solidFill>
                <a:latin typeface="Montserrat Medium"/>
                <a:cs typeface="Segoe UI"/>
              </a:rPr>
              <a:t>Write </a:t>
            </a:r>
            <a:r>
              <a:rPr lang="en-US" sz="2400" b="1">
                <a:solidFill>
                  <a:srgbClr val="00015E"/>
                </a:solidFill>
                <a:latin typeface="Montserrat Medium"/>
                <a:cs typeface="Segoe UI"/>
              </a:rPr>
              <a:t>specific RA goals</a:t>
            </a:r>
            <a:r>
              <a:rPr lang="en-US" sz="2400">
                <a:solidFill>
                  <a:srgbClr val="00015E"/>
                </a:solidFill>
                <a:latin typeface="Montserrat Medium"/>
                <a:cs typeface="Segoe UI"/>
              </a:rPr>
              <a:t> </a:t>
            </a:r>
            <a:r>
              <a:rPr lang="en-US" sz="2400">
                <a:solidFill>
                  <a:srgbClr val="373737"/>
                </a:solidFill>
                <a:latin typeface="Montserrat Medium"/>
                <a:cs typeface="Segoe UI"/>
              </a:rPr>
              <a:t>into your local WIOA plan</a:t>
            </a:r>
            <a:endParaRPr lang="en-US" sz="2400">
              <a:solidFill>
                <a:schemeClr val="tx1"/>
              </a:solidFill>
              <a:latin typeface="Montserrat Medium"/>
              <a:cs typeface="Segoe UI"/>
            </a:endParaRPr>
          </a:p>
          <a:p>
            <a:pPr>
              <a:lnSpc>
                <a:spcPct val="100000"/>
              </a:lnSpc>
              <a:spcBef>
                <a:spcPts val="0"/>
              </a:spcBef>
              <a:spcAft>
                <a:spcPts val="1200"/>
              </a:spcAft>
              <a:buClr>
                <a:schemeClr val="tx1"/>
              </a:buClr>
              <a:defRPr/>
            </a:pPr>
            <a:r>
              <a:rPr lang="en-US" sz="2400">
                <a:solidFill>
                  <a:schemeClr val="tx1"/>
                </a:solidFill>
                <a:latin typeface="Montserrat Medium"/>
                <a:cs typeface="Segoe UI"/>
              </a:rPr>
              <a:t>Create</a:t>
            </a:r>
            <a:r>
              <a:rPr kumimoji="0" lang="en-US" sz="2400" i="0" u="none" strike="noStrike" kern="1200" cap="none" spc="0" normalizeH="0" baseline="0" noProof="0">
                <a:ln>
                  <a:noFill/>
                </a:ln>
                <a:solidFill>
                  <a:schemeClr val="tx1"/>
                </a:solidFill>
                <a:effectLst/>
                <a:uLnTx/>
                <a:uFillTx/>
                <a:latin typeface="Montserrat Medium"/>
                <a:cs typeface="Segoe UI"/>
              </a:rPr>
              <a:t> </a:t>
            </a:r>
            <a:r>
              <a:rPr lang="en-US" sz="2400">
                <a:solidFill>
                  <a:schemeClr val="tx1"/>
                </a:solidFill>
                <a:latin typeface="Montserrat Medium"/>
                <a:cs typeface="Segoe UI"/>
              </a:rPr>
              <a:t>an </a:t>
            </a:r>
            <a:r>
              <a:rPr lang="en-US" sz="2400" b="1">
                <a:solidFill>
                  <a:srgbClr val="00015E"/>
                </a:solidFill>
                <a:latin typeface="Montserrat Medium"/>
                <a:cs typeface="Segoe UI"/>
              </a:rPr>
              <a:t>RA </a:t>
            </a:r>
            <a:r>
              <a:rPr kumimoji="0" lang="en-US" sz="2400" b="1" i="0" u="none" strike="noStrike" kern="1200" cap="none" spc="0" normalizeH="0" baseline="0" noProof="0">
                <a:ln>
                  <a:noFill/>
                </a:ln>
                <a:solidFill>
                  <a:srgbClr val="00015E"/>
                </a:solidFill>
                <a:effectLst/>
                <a:uLnTx/>
                <a:uFillTx/>
                <a:latin typeface="Montserrat Medium"/>
                <a:cs typeface="Segoe UI"/>
              </a:rPr>
              <a:t>work group or committee</a:t>
            </a:r>
            <a:r>
              <a:rPr lang="en-US" sz="2400">
                <a:solidFill>
                  <a:srgbClr val="00015E"/>
                </a:solidFill>
                <a:latin typeface="Montserrat Medium"/>
                <a:cs typeface="Segoe UI"/>
              </a:rPr>
              <a:t> </a:t>
            </a:r>
          </a:p>
          <a:p>
            <a:pPr>
              <a:lnSpc>
                <a:spcPct val="100000"/>
              </a:lnSpc>
              <a:spcBef>
                <a:spcPts val="0"/>
              </a:spcBef>
              <a:spcAft>
                <a:spcPts val="1200"/>
              </a:spcAft>
              <a:buClr>
                <a:schemeClr val="tx1"/>
              </a:buClr>
              <a:defRPr/>
            </a:pPr>
            <a:r>
              <a:rPr lang="en-US" sz="2400" b="1">
                <a:solidFill>
                  <a:srgbClr val="00015E"/>
                </a:solidFill>
                <a:latin typeface="Montserrat Medium"/>
                <a:cs typeface="Segoe UI"/>
              </a:rPr>
              <a:t>Develop partnerships</a:t>
            </a:r>
            <a:r>
              <a:rPr lang="en-US" sz="2400">
                <a:solidFill>
                  <a:srgbClr val="373737"/>
                </a:solidFill>
                <a:latin typeface="Montserrat Medium"/>
                <a:cs typeface="Segoe UI"/>
              </a:rPr>
              <a:t> to </a:t>
            </a:r>
            <a:r>
              <a:rPr lang="en-US" sz="2400">
                <a:solidFill>
                  <a:schemeClr val="tx1"/>
                </a:solidFill>
                <a:latin typeface="Montserrat Medium"/>
                <a:cs typeface="Segoe UI"/>
              </a:rPr>
              <a:t>position yourself for future RA funding</a:t>
            </a:r>
            <a:r>
              <a:rPr lang="en-US" sz="2400">
                <a:solidFill>
                  <a:srgbClr val="373737"/>
                </a:solidFill>
                <a:latin typeface="Montserrat Medium"/>
                <a:cs typeface="Segoe UI"/>
              </a:rPr>
              <a:t> </a:t>
            </a:r>
          </a:p>
          <a:p>
            <a:pPr>
              <a:lnSpc>
                <a:spcPct val="100000"/>
              </a:lnSpc>
              <a:spcBef>
                <a:spcPts val="0"/>
              </a:spcBef>
              <a:spcAft>
                <a:spcPts val="1200"/>
              </a:spcAft>
              <a:buClr>
                <a:schemeClr val="tx1"/>
              </a:buClr>
              <a:defRPr/>
            </a:pPr>
            <a:r>
              <a:rPr lang="en-US" sz="2400" b="1">
                <a:solidFill>
                  <a:srgbClr val="00015E"/>
                </a:solidFill>
                <a:latin typeface="Montserrat Medium"/>
                <a:cs typeface="Segoe UI"/>
              </a:rPr>
              <a:t>Convene local employers/trade associations</a:t>
            </a:r>
            <a:r>
              <a:rPr lang="en-US" sz="2400">
                <a:solidFill>
                  <a:srgbClr val="00015E"/>
                </a:solidFill>
                <a:latin typeface="Montserrat Medium"/>
                <a:cs typeface="Segoe UI"/>
              </a:rPr>
              <a:t> </a:t>
            </a:r>
            <a:r>
              <a:rPr lang="en-US" sz="2400">
                <a:solidFill>
                  <a:srgbClr val="373737"/>
                </a:solidFill>
                <a:latin typeface="Montserrat Medium"/>
                <a:cs typeface="Segoe UI"/>
              </a:rPr>
              <a:t>to create RA awareness</a:t>
            </a:r>
          </a:p>
          <a:p>
            <a:pPr>
              <a:lnSpc>
                <a:spcPct val="100000"/>
              </a:lnSpc>
              <a:spcBef>
                <a:spcPts val="0"/>
              </a:spcBef>
              <a:spcAft>
                <a:spcPts val="1200"/>
              </a:spcAft>
              <a:buClr>
                <a:schemeClr val="tx1"/>
              </a:buClr>
            </a:pPr>
            <a:r>
              <a:rPr lang="en-US" sz="2400" b="1">
                <a:solidFill>
                  <a:srgbClr val="00015E"/>
                </a:solidFill>
                <a:latin typeface="Montserrat Medium"/>
                <a:cs typeface="Segoe UI"/>
              </a:rPr>
              <a:t>Train staff</a:t>
            </a:r>
            <a:r>
              <a:rPr lang="en-US" sz="2400">
                <a:solidFill>
                  <a:srgbClr val="00015E"/>
                </a:solidFill>
                <a:latin typeface="Montserrat Medium"/>
                <a:cs typeface="Segoe UI"/>
              </a:rPr>
              <a:t> </a:t>
            </a:r>
            <a:r>
              <a:rPr lang="en-US" sz="2400">
                <a:solidFill>
                  <a:srgbClr val="373737"/>
                </a:solidFill>
                <a:latin typeface="Montserrat Medium"/>
                <a:cs typeface="Segoe UI"/>
              </a:rPr>
              <a:t>-- leadership, BSRs, Case Managers -- on RA </a:t>
            </a:r>
            <a:endParaRPr lang="en-US">
              <a:solidFill>
                <a:srgbClr val="404040"/>
              </a:solidFill>
              <a:latin typeface="Montserrat Medium"/>
              <a:cs typeface="Segoe UI"/>
            </a:endParaRPr>
          </a:p>
        </p:txBody>
      </p:sp>
      <p:sp>
        <p:nvSpPr>
          <p:cNvPr id="3" name="Slide Number Placeholder 5">
            <a:extLst>
              <a:ext uri="{FF2B5EF4-FFF2-40B4-BE49-F238E27FC236}">
                <a16:creationId xmlns:a16="http://schemas.microsoft.com/office/drawing/2014/main" id="{17082110-47D5-1DDB-CBBC-10B0493CA1FD}"/>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36011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94B3-AF2B-0859-0BFD-046962B7B583}"/>
              </a:ext>
            </a:extLst>
          </p:cNvPr>
          <p:cNvSpPr>
            <a:spLocks noGrp="1"/>
          </p:cNvSpPr>
          <p:nvPr>
            <p:ph type="title"/>
          </p:nvPr>
        </p:nvSpPr>
        <p:spPr/>
        <p:txBody>
          <a:bodyPr>
            <a:normAutofit/>
          </a:bodyPr>
          <a:lstStyle/>
          <a:p>
            <a:r>
              <a:rPr lang="en-US" sz="4000" dirty="0">
                <a:latin typeface="Montserrat"/>
              </a:rPr>
              <a:t>RA Meets WIOA Performance Goals</a:t>
            </a:r>
          </a:p>
        </p:txBody>
      </p:sp>
      <p:sp>
        <p:nvSpPr>
          <p:cNvPr id="3" name="Content Placeholder 2">
            <a:extLst>
              <a:ext uri="{FF2B5EF4-FFF2-40B4-BE49-F238E27FC236}">
                <a16:creationId xmlns:a16="http://schemas.microsoft.com/office/drawing/2014/main" id="{0BC9D1E0-58D9-AB77-EB81-64042B631B59}"/>
              </a:ext>
            </a:extLst>
          </p:cNvPr>
          <p:cNvSpPr>
            <a:spLocks noGrp="1"/>
          </p:cNvSpPr>
          <p:nvPr>
            <p:ph sz="half" idx="1"/>
          </p:nvPr>
        </p:nvSpPr>
        <p:spPr>
          <a:xfrm>
            <a:off x="744682" y="1690688"/>
            <a:ext cx="10702636" cy="4194055"/>
          </a:xfrm>
        </p:spPr>
        <p:txBody>
          <a:bodyPr>
            <a:normAutofit fontScale="92500" lnSpcReduction="20000"/>
          </a:bodyPr>
          <a:lstStyle/>
          <a:p>
            <a:pPr>
              <a:buClr>
                <a:schemeClr val="tx1"/>
              </a:buClr>
            </a:pPr>
            <a:r>
              <a:rPr lang="en-US" b="1">
                <a:solidFill>
                  <a:srgbClr val="00015E"/>
                </a:solidFill>
              </a:rPr>
              <a:t>Employment</a:t>
            </a:r>
            <a:r>
              <a:rPr lang="en-US">
                <a:solidFill>
                  <a:srgbClr val="00015E"/>
                </a:solidFill>
              </a:rPr>
              <a:t>: </a:t>
            </a:r>
            <a:r>
              <a:rPr lang="en-US">
                <a:solidFill>
                  <a:schemeClr val="tx1"/>
                </a:solidFill>
              </a:rPr>
              <a:t>Registered Apprenticeship is a job. All apprentices enter employment when they begin an apprenticeship program. </a:t>
            </a:r>
          </a:p>
          <a:p>
            <a:pPr>
              <a:spcBef>
                <a:spcPts val="2400"/>
              </a:spcBef>
              <a:buClr>
                <a:schemeClr val="tx1"/>
              </a:buClr>
            </a:pPr>
            <a:r>
              <a:rPr lang="en-US" b="1">
                <a:solidFill>
                  <a:srgbClr val="00015E"/>
                </a:solidFill>
              </a:rPr>
              <a:t>Retention</a:t>
            </a:r>
            <a:r>
              <a:rPr lang="en-US">
                <a:solidFill>
                  <a:srgbClr val="00015E"/>
                </a:solidFill>
              </a:rPr>
              <a:t>: </a:t>
            </a:r>
            <a:r>
              <a:rPr lang="en-US">
                <a:solidFill>
                  <a:schemeClr val="tx1"/>
                </a:solidFill>
              </a:rPr>
              <a:t>Registered Apprenticeship programs have high retention rates; 91% of apprentices retain employment after the program ends. </a:t>
            </a:r>
          </a:p>
          <a:p>
            <a:pPr>
              <a:spcBef>
                <a:spcPts val="2400"/>
              </a:spcBef>
              <a:buClr>
                <a:schemeClr val="tx1"/>
              </a:buClr>
            </a:pPr>
            <a:r>
              <a:rPr lang="en-US" b="1">
                <a:solidFill>
                  <a:srgbClr val="00015E"/>
                </a:solidFill>
              </a:rPr>
              <a:t>Earnings</a:t>
            </a:r>
            <a:r>
              <a:rPr lang="en-US">
                <a:solidFill>
                  <a:srgbClr val="00015E"/>
                </a:solidFill>
              </a:rPr>
              <a:t>: </a:t>
            </a:r>
            <a:r>
              <a:rPr lang="en-US">
                <a:solidFill>
                  <a:schemeClr val="tx1"/>
                </a:solidFill>
              </a:rPr>
              <a:t>The average starting wage for apprentices is $18.00 an hour, with mandated wage increases as apprentice advance in skills and knowledge. </a:t>
            </a:r>
          </a:p>
          <a:p>
            <a:pPr>
              <a:spcBef>
                <a:spcPts val="2400"/>
              </a:spcBef>
              <a:buClr>
                <a:schemeClr val="tx1"/>
              </a:buClr>
            </a:pPr>
            <a:r>
              <a:rPr lang="en-US" b="1">
                <a:solidFill>
                  <a:srgbClr val="00015E"/>
                </a:solidFill>
              </a:rPr>
              <a:t>Credential Attainment</a:t>
            </a:r>
            <a:r>
              <a:rPr lang="en-US">
                <a:solidFill>
                  <a:srgbClr val="00015E"/>
                </a:solidFill>
              </a:rPr>
              <a:t>: </a:t>
            </a:r>
            <a:r>
              <a:rPr lang="en-US">
                <a:solidFill>
                  <a:schemeClr val="tx1"/>
                </a:solidFill>
              </a:rPr>
              <a:t>All apprenticeship completers earn a national, industry-recognized credential. </a:t>
            </a:r>
          </a:p>
          <a:p>
            <a:endParaRPr lang="en-US"/>
          </a:p>
        </p:txBody>
      </p:sp>
      <p:sp>
        <p:nvSpPr>
          <p:cNvPr id="6" name="Content Placeholder 5">
            <a:extLst>
              <a:ext uri="{FF2B5EF4-FFF2-40B4-BE49-F238E27FC236}">
                <a16:creationId xmlns:a16="http://schemas.microsoft.com/office/drawing/2014/main" id="{B581AFED-44A8-D102-6710-A530842CAD54}"/>
              </a:ext>
            </a:extLst>
          </p:cNvPr>
          <p:cNvSpPr>
            <a:spLocks noGrp="1"/>
          </p:cNvSpPr>
          <p:nvPr>
            <p:ph sz="half" idx="2"/>
          </p:nvPr>
        </p:nvSpPr>
        <p:spPr>
          <a:xfrm>
            <a:off x="3269674" y="5884744"/>
            <a:ext cx="6996544" cy="335948"/>
          </a:xfrm>
        </p:spPr>
        <p:txBody>
          <a:bodyPr>
            <a:normAutofit fontScale="92500" lnSpcReduction="20000"/>
          </a:bodyPr>
          <a:lstStyle/>
          <a:p>
            <a:pPr marL="0" indent="0">
              <a:buNone/>
            </a:pPr>
            <a:r>
              <a:rPr lang="en-US" sz="1700">
                <a:solidFill>
                  <a:schemeClr val="accent1"/>
                </a:solidFill>
                <a:latin typeface="Montserrat Medium" pitchFamily="2" charset="0"/>
                <a:hlinkClick r:id="rId2"/>
              </a:rPr>
              <a:t>TEGL 13-16: Guidance on RA Provisions and Opportunities in WIOA</a:t>
            </a:r>
            <a:endParaRPr lang="en-US" sz="1700">
              <a:solidFill>
                <a:schemeClr val="accent1"/>
              </a:solidFill>
              <a:latin typeface="Montserrat Medium" pitchFamily="2" charset="0"/>
            </a:endParaRPr>
          </a:p>
          <a:p>
            <a:pPr marL="0" indent="0">
              <a:buNone/>
            </a:pPr>
            <a:endParaRPr lang="en-US"/>
          </a:p>
        </p:txBody>
      </p:sp>
      <p:pic>
        <p:nvPicPr>
          <p:cNvPr id="4" name="Picture 3" descr="Greater Ohio Workforce Board Inc logo">
            <a:extLst>
              <a:ext uri="{FF2B5EF4-FFF2-40B4-BE49-F238E27FC236}">
                <a16:creationId xmlns:a16="http://schemas.microsoft.com/office/drawing/2014/main" id="{40DDCC47-777A-5877-8EC8-316C9FB4C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2381" y="5331434"/>
            <a:ext cx="980546" cy="1037641"/>
          </a:xfrm>
          <a:prstGeom prst="rect">
            <a:avLst/>
          </a:prstGeom>
        </p:spPr>
      </p:pic>
      <p:sp>
        <p:nvSpPr>
          <p:cNvPr id="5" name="Slide Number Placeholder 5">
            <a:extLst>
              <a:ext uri="{FF2B5EF4-FFF2-40B4-BE49-F238E27FC236}">
                <a16:creationId xmlns:a16="http://schemas.microsoft.com/office/drawing/2014/main" id="{450D73BD-CB67-B480-947C-BE03E8869F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844561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838200" y="607362"/>
            <a:ext cx="10515600" cy="1325563"/>
          </a:xfrm>
        </p:spPr>
        <p:txBody>
          <a:bodyPr/>
          <a:lstStyle/>
          <a:p>
            <a:r>
              <a:rPr lang="en-US" dirty="0">
                <a:latin typeface="Montserrat"/>
              </a:rPr>
              <a:t>How Workforce Boards Can Help Education Providers</a:t>
            </a:r>
            <a:endParaRPr lang="en-US" dirty="0"/>
          </a:p>
        </p:txBody>
      </p:sp>
      <p:sp>
        <p:nvSpPr>
          <p:cNvPr id="4" name="Text Placeholder 3">
            <a:extLst>
              <a:ext uri="{FF2B5EF4-FFF2-40B4-BE49-F238E27FC236}">
                <a16:creationId xmlns:a16="http://schemas.microsoft.com/office/drawing/2014/main" id="{2B0BA6A7-B566-7DD8-FFA5-AB6AE05A1253}"/>
              </a:ext>
            </a:extLst>
          </p:cNvPr>
          <p:cNvSpPr>
            <a:spLocks noGrp="1"/>
          </p:cNvSpPr>
          <p:nvPr>
            <p:ph type="body" sz="quarter" idx="13"/>
          </p:nvPr>
        </p:nvSpPr>
        <p:spPr>
          <a:xfrm>
            <a:off x="574675" y="2192458"/>
            <a:ext cx="6712815" cy="3894138"/>
          </a:xfrm>
        </p:spPr>
        <p:txBody>
          <a:bodyPr vert="horz" lIns="91440" tIns="45720" rIns="91440" bIns="45720" rtlCol="0" anchor="t">
            <a:normAutofit fontScale="92500" lnSpcReduction="20000"/>
          </a:bodyPr>
          <a:lstStyle/>
          <a:p>
            <a:r>
              <a:rPr lang="en-US" sz="2400">
                <a:solidFill>
                  <a:schemeClr val="tx1"/>
                </a:solidFill>
                <a:latin typeface="Montserrat Medium"/>
              </a:rPr>
              <a:t>Provide WIOA Individual Training Account (ITA) funding to support apprentices' RI costs </a:t>
            </a:r>
            <a:endParaRPr lang="en-US">
              <a:solidFill>
                <a:schemeClr val="tx1"/>
              </a:solidFill>
            </a:endParaRPr>
          </a:p>
          <a:p>
            <a:r>
              <a:rPr lang="en-US" sz="2400">
                <a:solidFill>
                  <a:schemeClr val="tx1"/>
                </a:solidFill>
                <a:latin typeface="Montserrat Medium"/>
              </a:rPr>
              <a:t>Make connections with employers, sponsors</a:t>
            </a:r>
          </a:p>
          <a:p>
            <a:r>
              <a:rPr lang="en-US" sz="2400">
                <a:solidFill>
                  <a:schemeClr val="tx1"/>
                </a:solidFill>
                <a:latin typeface="Montserrat Medium"/>
              </a:rPr>
              <a:t>Host convenings between education and industry</a:t>
            </a:r>
          </a:p>
          <a:p>
            <a:r>
              <a:rPr lang="en-US" sz="2400">
                <a:solidFill>
                  <a:schemeClr val="tx1"/>
                </a:solidFill>
                <a:latin typeface="Montserrat Medium"/>
              </a:rPr>
              <a:t>Provide pipeline of potential students to enroll in programs</a:t>
            </a:r>
          </a:p>
          <a:p>
            <a:r>
              <a:rPr lang="en-US" sz="2400">
                <a:solidFill>
                  <a:schemeClr val="tx1"/>
                </a:solidFill>
                <a:latin typeface="Montserrat Medium"/>
              </a:rPr>
              <a:t>Add programs to the Eligible Training Provider List (ETPL)</a:t>
            </a:r>
          </a:p>
          <a:p>
            <a:r>
              <a:rPr lang="en-US" sz="2400">
                <a:solidFill>
                  <a:schemeClr val="tx1"/>
                </a:solidFill>
                <a:latin typeface="Montserrat Medium"/>
              </a:rPr>
              <a:t>Support the development of RI curriculum using labor market information and industry standards</a:t>
            </a:r>
            <a:endParaRPr lang="en-US" sz="2400">
              <a:solidFill>
                <a:schemeClr val="tx1"/>
              </a:solidFill>
            </a:endParaRPr>
          </a:p>
          <a:p>
            <a:pPr marL="0" indent="0">
              <a:buNone/>
            </a:pPr>
            <a:endParaRPr lang="en-US"/>
          </a:p>
          <a:p>
            <a:endParaRPr lang="en-US"/>
          </a:p>
        </p:txBody>
      </p:sp>
      <p:pic>
        <p:nvPicPr>
          <p:cNvPr id="12" name="Picture 11">
            <a:extLst>
              <a:ext uri="{FF2B5EF4-FFF2-40B4-BE49-F238E27FC236}">
                <a16:creationId xmlns:a16="http://schemas.microsoft.com/office/drawing/2014/main" id="{5303CE7A-A793-D3EB-4CF4-5032FE4F94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70119" y="2394408"/>
            <a:ext cx="4821881" cy="3219254"/>
          </a:xfrm>
          <a:prstGeom prst="rect">
            <a:avLst/>
          </a:prstGeom>
          <a:ln>
            <a:noFill/>
          </a:ln>
          <a:effectLst>
            <a:softEdge rad="112500"/>
          </a:effectLst>
        </p:spPr>
      </p:pic>
      <p:sp>
        <p:nvSpPr>
          <p:cNvPr id="3" name="Slide Number Placeholder 5">
            <a:extLst>
              <a:ext uri="{FF2B5EF4-FFF2-40B4-BE49-F238E27FC236}">
                <a16:creationId xmlns:a16="http://schemas.microsoft.com/office/drawing/2014/main" id="{0CC4FFBE-6012-0C74-8534-FA0E959F45CF}"/>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089111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dirty="0">
                <a:solidFill>
                  <a:schemeClr val="bg1"/>
                </a:solidFill>
              </a:rPr>
              <a:t>Today’s Presenters</a:t>
            </a:r>
          </a:p>
        </p:txBody>
      </p:sp>
      <p:pic>
        <p:nvPicPr>
          <p:cNvPr id="11" name="Google Shape;637;g1b8ff609911_1_459" descr="Judy Blanchard">
            <a:extLst>
              <a:ext uri="{FF2B5EF4-FFF2-40B4-BE49-F238E27FC236}">
                <a16:creationId xmlns:a16="http://schemas.microsoft.com/office/drawing/2014/main" id="{607C9CEE-50F5-0407-75D3-8FC103264714}"/>
              </a:ext>
            </a:extLst>
          </p:cNvPr>
          <p:cNvPicPr preferRelativeResize="0"/>
          <p:nvPr/>
        </p:nvPicPr>
        <p:blipFill>
          <a:blip r:embed="rId3"/>
          <a:srcRect t="4586" b="4586"/>
          <a:stretch/>
        </p:blipFill>
        <p:spPr>
          <a:xfrm>
            <a:off x="3299959" y="1870108"/>
            <a:ext cx="1752430" cy="1707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Placeholder 12">
            <a:extLst>
              <a:ext uri="{FF2B5EF4-FFF2-40B4-BE49-F238E27FC236}">
                <a16:creationId xmlns:a16="http://schemas.microsoft.com/office/drawing/2014/main" id="{EFB15A0B-68FC-1E60-B313-A21458B1234E}"/>
              </a:ext>
            </a:extLst>
          </p:cNvPr>
          <p:cNvSpPr>
            <a:spLocks noGrp="1"/>
          </p:cNvSpPr>
          <p:nvPr>
            <p:ph type="body" sz="quarter" idx="17"/>
          </p:nvPr>
        </p:nvSpPr>
        <p:spPr>
          <a:xfrm>
            <a:off x="2966499" y="3818041"/>
            <a:ext cx="2419350" cy="563563"/>
          </a:xfrm>
        </p:spPr>
        <p:txBody>
          <a:bodyPr>
            <a:normAutofit fontScale="92500"/>
          </a:bodyPr>
          <a:lstStyle/>
          <a:p>
            <a:pPr lvl="0">
              <a:lnSpc>
                <a:spcPct val="100000"/>
              </a:lnSpc>
              <a:spcBef>
                <a:spcPts val="0"/>
              </a:spcBef>
            </a:pPr>
            <a:r>
              <a:rPr lang="en-US" sz="2200" dirty="0">
                <a:solidFill>
                  <a:srgbClr val="0D274D"/>
                </a:solidFill>
                <a:latin typeface="Montserrat" panose="00000500000000000000" pitchFamily="2" charset="0"/>
              </a:rPr>
              <a:t>Judy Blanchard</a:t>
            </a:r>
            <a:endParaRPr lang="pl-PL" sz="2200" dirty="0">
              <a:solidFill>
                <a:srgbClr val="0D274D"/>
              </a:solidFill>
              <a:latin typeface="Montserrat" panose="00000500000000000000" pitchFamily="2" charset="0"/>
            </a:endParaRPr>
          </a:p>
        </p:txBody>
      </p:sp>
      <p:sp>
        <p:nvSpPr>
          <p:cNvPr id="17" name="Text Placeholder 16">
            <a:extLst>
              <a:ext uri="{FF2B5EF4-FFF2-40B4-BE49-F238E27FC236}">
                <a16:creationId xmlns:a16="http://schemas.microsoft.com/office/drawing/2014/main" id="{EC57271C-362D-3A9B-670E-36C0C3EFAE1C}"/>
              </a:ext>
            </a:extLst>
          </p:cNvPr>
          <p:cNvSpPr>
            <a:spLocks noGrp="1"/>
          </p:cNvSpPr>
          <p:nvPr>
            <p:ph type="body" sz="quarter" idx="21"/>
          </p:nvPr>
        </p:nvSpPr>
        <p:spPr>
          <a:xfrm>
            <a:off x="2966499" y="4381604"/>
            <a:ext cx="2419350" cy="1254125"/>
          </a:xfrm>
        </p:spPr>
        <p:txBody>
          <a:bodyPr/>
          <a:lstStyle/>
          <a:p>
            <a:pPr lvl="0">
              <a:lnSpc>
                <a:spcPct val="150000"/>
              </a:lnSpc>
              <a:spcBef>
                <a:spcPts val="0"/>
              </a:spcBef>
            </a:pPr>
            <a:r>
              <a:rPr lang="en-US" sz="2100" dirty="0">
                <a:solidFill>
                  <a:srgbClr val="0D274D"/>
                </a:solidFill>
                <a:latin typeface="Montserrat"/>
                <a:ea typeface="Roboto"/>
              </a:rPr>
              <a:t>Project Director</a:t>
            </a:r>
          </a:p>
          <a:p>
            <a:pPr lvl="0">
              <a:lnSpc>
                <a:spcPct val="150000"/>
              </a:lnSpc>
              <a:spcBef>
                <a:spcPts val="0"/>
              </a:spcBef>
            </a:pPr>
            <a:r>
              <a:rPr lang="en-US" sz="2100" dirty="0">
                <a:solidFill>
                  <a:srgbClr val="0D274D"/>
                </a:solidFill>
                <a:latin typeface="Montserrat"/>
                <a:ea typeface="Roboto"/>
              </a:rPr>
              <a:t>Safal Partners</a:t>
            </a:r>
          </a:p>
        </p:txBody>
      </p:sp>
      <p:pic>
        <p:nvPicPr>
          <p:cNvPr id="7" name="Picture 6" descr="Alan Dodkowitz">
            <a:extLst>
              <a:ext uri="{FF2B5EF4-FFF2-40B4-BE49-F238E27FC236}">
                <a16:creationId xmlns:a16="http://schemas.microsoft.com/office/drawing/2014/main" id="{992739FA-EDB7-7664-35C9-84FA53BF517F}"/>
              </a:ext>
            </a:extLst>
          </p:cNvPr>
          <p:cNvPicPr>
            <a:picLocks noChangeAspect="1"/>
          </p:cNvPicPr>
          <p:nvPr/>
        </p:nvPicPr>
        <p:blipFill>
          <a:blip r:embed="rId4"/>
          <a:srcRect l="2119" r="2119"/>
          <a:stretch/>
        </p:blipFill>
        <p:spPr>
          <a:xfrm>
            <a:off x="6932346" y="1870108"/>
            <a:ext cx="1689577" cy="17575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 Placeholder 15">
            <a:extLst>
              <a:ext uri="{FF2B5EF4-FFF2-40B4-BE49-F238E27FC236}">
                <a16:creationId xmlns:a16="http://schemas.microsoft.com/office/drawing/2014/main" id="{2B1C2F67-667A-78FF-1FB5-D10DF6B8B689}"/>
              </a:ext>
            </a:extLst>
          </p:cNvPr>
          <p:cNvSpPr>
            <a:spLocks noGrp="1"/>
          </p:cNvSpPr>
          <p:nvPr>
            <p:ph type="body" sz="quarter" idx="20"/>
          </p:nvPr>
        </p:nvSpPr>
        <p:spPr>
          <a:xfrm>
            <a:off x="6567459" y="3818041"/>
            <a:ext cx="2419350" cy="563563"/>
          </a:xfrm>
        </p:spPr>
        <p:txBody>
          <a:bodyPr>
            <a:normAutofit/>
          </a:bodyPr>
          <a:lstStyle/>
          <a:p>
            <a:pPr lvl="0">
              <a:lnSpc>
                <a:spcPct val="100000"/>
              </a:lnSpc>
              <a:spcBef>
                <a:spcPts val="0"/>
              </a:spcBef>
            </a:pPr>
            <a:r>
              <a:rPr lang="en-US" sz="2000" dirty="0">
                <a:latin typeface="Montserrat" panose="00000500000000000000" pitchFamily="2" charset="0"/>
              </a:rPr>
              <a:t>Alan </a:t>
            </a:r>
            <a:r>
              <a:rPr lang="en-US" sz="2000" dirty="0" err="1">
                <a:latin typeface="Montserrat" panose="00000500000000000000" pitchFamily="2" charset="0"/>
              </a:rPr>
              <a:t>Dodkowitz</a:t>
            </a:r>
            <a:endParaRPr lang="pl-PL" sz="2000" dirty="0">
              <a:solidFill>
                <a:srgbClr val="0D274D"/>
              </a:solidFill>
              <a:latin typeface="Montserrat" panose="00000500000000000000" pitchFamily="2" charset="0"/>
            </a:endParaRPr>
          </a:p>
        </p:txBody>
      </p:sp>
      <p:sp>
        <p:nvSpPr>
          <p:cNvPr id="20" name="Text Placeholder 19">
            <a:extLst>
              <a:ext uri="{FF2B5EF4-FFF2-40B4-BE49-F238E27FC236}">
                <a16:creationId xmlns:a16="http://schemas.microsoft.com/office/drawing/2014/main" id="{8A9FAE5A-FAA6-E34E-AC68-562D479E4DF5}"/>
              </a:ext>
            </a:extLst>
          </p:cNvPr>
          <p:cNvSpPr>
            <a:spLocks noGrp="1"/>
          </p:cNvSpPr>
          <p:nvPr>
            <p:ph type="body" sz="quarter" idx="24"/>
          </p:nvPr>
        </p:nvSpPr>
        <p:spPr>
          <a:xfrm>
            <a:off x="6567459" y="4381604"/>
            <a:ext cx="2419350" cy="1254125"/>
          </a:xfrm>
        </p:spPr>
        <p:txBody>
          <a:bodyPr>
            <a:normAutofit fontScale="92500" lnSpcReduction="20000"/>
          </a:bodyPr>
          <a:lstStyle/>
          <a:p>
            <a:pPr lvl="0">
              <a:lnSpc>
                <a:spcPct val="150000"/>
              </a:lnSpc>
              <a:spcBef>
                <a:spcPts val="0"/>
              </a:spcBef>
            </a:pPr>
            <a:r>
              <a:rPr lang="en-US" sz="2100" dirty="0">
                <a:solidFill>
                  <a:srgbClr val="0D274D"/>
                </a:solidFill>
                <a:latin typeface="Montserrat"/>
                <a:ea typeface="Roboto"/>
              </a:rPr>
              <a:t>Subject Matter Expert</a:t>
            </a:r>
          </a:p>
          <a:p>
            <a:pPr lvl="0">
              <a:lnSpc>
                <a:spcPct val="150000"/>
              </a:lnSpc>
              <a:spcBef>
                <a:spcPts val="0"/>
              </a:spcBef>
            </a:pPr>
            <a:r>
              <a:rPr lang="en-US" sz="2100" dirty="0">
                <a:solidFill>
                  <a:srgbClr val="0D274D"/>
                </a:solidFill>
                <a:latin typeface="Montserrat"/>
                <a:ea typeface="Roboto"/>
              </a:rPr>
              <a:t>Safal Partners</a:t>
            </a:r>
            <a:endParaRPr lang="pl-PL" sz="2100" dirty="0">
              <a:solidFill>
                <a:srgbClr val="0D274D"/>
              </a:solidFill>
              <a:latin typeface="Montserrat"/>
              <a:ea typeface="Roboto"/>
            </a:endParaRPr>
          </a:p>
        </p:txBody>
      </p:sp>
      <p:pic>
        <p:nvPicPr>
          <p:cNvPr id="3" name="Picture 2">
            <a:extLst>
              <a:ext uri="{FF2B5EF4-FFF2-40B4-BE49-F238E27FC236}">
                <a16:creationId xmlns:a16="http://schemas.microsoft.com/office/drawing/2014/main" id="{F9B7233E-7F2D-26F5-A43D-3755338FF52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219325" y="5952744"/>
            <a:ext cx="791336" cy="791336"/>
          </a:xfrm>
          <a:prstGeom prst="rect">
            <a:avLst/>
          </a:prstGeom>
        </p:spPr>
      </p:pic>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D99A3010-1B50-056D-7563-459D8B5A1D7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838200" y="607147"/>
            <a:ext cx="10515600" cy="1325563"/>
          </a:xfrm>
        </p:spPr>
        <p:txBody>
          <a:bodyPr/>
          <a:lstStyle/>
          <a:p>
            <a:r>
              <a:rPr lang="en-US" dirty="0">
                <a:latin typeface="Montserrat"/>
              </a:rPr>
              <a:t>How Workforce Boards Can Help Employers/Sponsors</a:t>
            </a:r>
            <a:endParaRPr lang="en-US" dirty="0"/>
          </a:p>
        </p:txBody>
      </p:sp>
      <p:sp>
        <p:nvSpPr>
          <p:cNvPr id="3" name="Text Placeholder 2">
            <a:extLst>
              <a:ext uri="{FF2B5EF4-FFF2-40B4-BE49-F238E27FC236}">
                <a16:creationId xmlns:a16="http://schemas.microsoft.com/office/drawing/2014/main" id="{E5B222C2-294E-B5BD-A9E8-258E642196C2}"/>
              </a:ext>
            </a:extLst>
          </p:cNvPr>
          <p:cNvSpPr>
            <a:spLocks noGrp="1"/>
          </p:cNvSpPr>
          <p:nvPr>
            <p:ph type="body" sz="quarter" idx="13"/>
          </p:nvPr>
        </p:nvSpPr>
        <p:spPr>
          <a:xfrm>
            <a:off x="563943" y="2055431"/>
            <a:ext cx="11163930" cy="4255313"/>
          </a:xfrm>
        </p:spPr>
        <p:txBody>
          <a:bodyPr vert="horz" lIns="91440" tIns="45720" rIns="91440" bIns="45720" rtlCol="0" anchor="t">
            <a:noAutofit/>
          </a:bodyPr>
          <a:lstStyle/>
          <a:p>
            <a:r>
              <a:rPr lang="en-US" sz="2000">
                <a:solidFill>
                  <a:schemeClr val="tx1"/>
                </a:solidFill>
                <a:latin typeface="Montserrat Medium"/>
              </a:rPr>
              <a:t>Provide a pipeline of potential apprentices</a:t>
            </a:r>
          </a:p>
          <a:p>
            <a:pPr lvl="1"/>
            <a:r>
              <a:rPr lang="en-US" sz="2000">
                <a:solidFill>
                  <a:schemeClr val="tx1"/>
                </a:solidFill>
                <a:latin typeface="Montserrat Medium"/>
              </a:rPr>
              <a:t>Publicize RA program opening</a:t>
            </a:r>
          </a:p>
          <a:p>
            <a:pPr lvl="1"/>
            <a:r>
              <a:rPr lang="en-US" sz="2000">
                <a:solidFill>
                  <a:schemeClr val="tx1"/>
                </a:solidFill>
                <a:latin typeface="Montserrat Medium"/>
              </a:rPr>
              <a:t>Screen candidates</a:t>
            </a:r>
          </a:p>
          <a:p>
            <a:pPr lvl="1"/>
            <a:r>
              <a:rPr lang="en-US" sz="2000">
                <a:solidFill>
                  <a:schemeClr val="tx1"/>
                </a:solidFill>
                <a:latin typeface="Montserrat Medium"/>
              </a:rPr>
              <a:t>Provide pre-apprenticeship training</a:t>
            </a:r>
          </a:p>
          <a:p>
            <a:r>
              <a:rPr lang="en-US" sz="2000">
                <a:solidFill>
                  <a:schemeClr val="tx1"/>
                </a:solidFill>
                <a:latin typeface="Montserrat Medium"/>
              </a:rPr>
              <a:t>Provide supportive services to apprentices</a:t>
            </a:r>
          </a:p>
          <a:p>
            <a:r>
              <a:rPr lang="en-US" sz="2000">
                <a:solidFill>
                  <a:schemeClr val="tx1"/>
                </a:solidFill>
                <a:latin typeface="Montserrat Medium"/>
              </a:rPr>
              <a:t>Provide WIOA OJT contract funding to support percentage of apprentice wages</a:t>
            </a:r>
            <a:endParaRPr lang="en-US" sz="2000">
              <a:solidFill>
                <a:schemeClr val="tx1"/>
              </a:solidFill>
            </a:endParaRPr>
          </a:p>
          <a:p>
            <a:r>
              <a:rPr lang="en-US" sz="2000">
                <a:solidFill>
                  <a:schemeClr val="tx1"/>
                </a:solidFill>
                <a:latin typeface="Montserrat Medium"/>
              </a:rPr>
              <a:t>Build partnerships w/training providers on ETPL for RI; utilize ITAs to pay for all/portion of apprentices' RI costs</a:t>
            </a:r>
          </a:p>
          <a:p>
            <a:r>
              <a:rPr lang="en-US" sz="2000">
                <a:solidFill>
                  <a:schemeClr val="tx1"/>
                </a:solidFill>
                <a:latin typeface="Montserrat Medium"/>
              </a:rPr>
              <a:t>Support registering and implementing RA programs</a:t>
            </a:r>
            <a:endParaRPr lang="en-US" sz="2000">
              <a:solidFill>
                <a:schemeClr val="tx1"/>
              </a:solidFill>
            </a:endParaRPr>
          </a:p>
          <a:p>
            <a:r>
              <a:rPr lang="en-US" sz="2000">
                <a:solidFill>
                  <a:schemeClr val="tx1"/>
                </a:solidFill>
                <a:latin typeface="Montserrat Medium"/>
              </a:rPr>
              <a:t>Host convenings (job fairs, recruiting events, etc.) to connect potential apprentices and employers</a:t>
            </a:r>
          </a:p>
        </p:txBody>
      </p:sp>
      <p:pic>
        <p:nvPicPr>
          <p:cNvPr id="6" name="Picture 5">
            <a:extLst>
              <a:ext uri="{FF2B5EF4-FFF2-40B4-BE49-F238E27FC236}">
                <a16:creationId xmlns:a16="http://schemas.microsoft.com/office/drawing/2014/main" id="{DB7E7BE2-8D01-A9C1-A0FC-7B08202144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18510" y="1560657"/>
            <a:ext cx="3279165" cy="2189017"/>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6CAE0E6D-F2CC-F582-2792-417C96527902}"/>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909143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a:xfrm>
            <a:off x="574675" y="630040"/>
            <a:ext cx="11122891" cy="1325563"/>
          </a:xfrm>
        </p:spPr>
        <p:txBody>
          <a:bodyPr>
            <a:noAutofit/>
          </a:bodyPr>
          <a:lstStyle/>
          <a:p>
            <a:r>
              <a:rPr lang="en-US" dirty="0">
                <a:latin typeface="Montserrat"/>
              </a:rPr>
              <a:t>How Workforce Boards Can Help Community-based Organizations</a:t>
            </a:r>
            <a:endParaRPr lang="en-US" dirty="0"/>
          </a:p>
        </p:txBody>
      </p:sp>
      <p:sp>
        <p:nvSpPr>
          <p:cNvPr id="3" name="Text Placeholder 2">
            <a:extLst>
              <a:ext uri="{FF2B5EF4-FFF2-40B4-BE49-F238E27FC236}">
                <a16:creationId xmlns:a16="http://schemas.microsoft.com/office/drawing/2014/main" id="{7AD82314-F18F-1602-F51A-C2577683219C}"/>
              </a:ext>
            </a:extLst>
          </p:cNvPr>
          <p:cNvSpPr>
            <a:spLocks noGrp="1"/>
          </p:cNvSpPr>
          <p:nvPr>
            <p:ph type="body" sz="quarter" idx="13"/>
          </p:nvPr>
        </p:nvSpPr>
        <p:spPr>
          <a:xfrm>
            <a:off x="1057632" y="2161014"/>
            <a:ext cx="6525423" cy="3894138"/>
          </a:xfrm>
        </p:spPr>
        <p:txBody>
          <a:bodyPr vert="horz" lIns="91440" tIns="45720" rIns="91440" bIns="45720" rtlCol="0" anchor="t">
            <a:normAutofit/>
          </a:bodyPr>
          <a:lstStyle/>
          <a:p>
            <a:r>
              <a:rPr lang="en-US">
                <a:solidFill>
                  <a:schemeClr val="tx1"/>
                </a:solidFill>
                <a:latin typeface="Montserrat Medium"/>
              </a:rPr>
              <a:t>Provide education on RA</a:t>
            </a:r>
          </a:p>
          <a:p>
            <a:r>
              <a:rPr lang="en-US">
                <a:solidFill>
                  <a:schemeClr val="tx1"/>
                </a:solidFill>
                <a:latin typeface="Montserrat Medium"/>
              </a:rPr>
              <a:t>Connect potential apprentices with employers</a:t>
            </a:r>
          </a:p>
          <a:p>
            <a:r>
              <a:rPr lang="en-US">
                <a:solidFill>
                  <a:schemeClr val="tx1"/>
                </a:solidFill>
                <a:latin typeface="Montserrat Medium"/>
              </a:rPr>
              <a:t>Provide supportive services to apprentices</a:t>
            </a:r>
            <a:endParaRPr lang="en-US">
              <a:solidFill>
                <a:schemeClr val="tx1"/>
              </a:solidFill>
            </a:endParaRPr>
          </a:p>
          <a:p>
            <a:r>
              <a:rPr lang="en-US">
                <a:solidFill>
                  <a:schemeClr val="tx1"/>
                </a:solidFill>
                <a:latin typeface="Montserrat Medium"/>
              </a:rPr>
              <a:t>Connect potential apprentices to other resources available within the community</a:t>
            </a:r>
            <a:endParaRPr lang="en-US">
              <a:solidFill>
                <a:schemeClr val="tx1"/>
              </a:solidFill>
            </a:endParaRPr>
          </a:p>
        </p:txBody>
      </p:sp>
      <p:pic>
        <p:nvPicPr>
          <p:cNvPr id="6" name="Picture 5">
            <a:extLst>
              <a:ext uri="{FF2B5EF4-FFF2-40B4-BE49-F238E27FC236}">
                <a16:creationId xmlns:a16="http://schemas.microsoft.com/office/drawing/2014/main" id="{6DEF33C3-7560-2E85-0F66-E1E37BD735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83055" y="2354978"/>
            <a:ext cx="4600960" cy="3071385"/>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4FD67D1F-5A3C-C156-D023-A9323CEF7681}"/>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71549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FA96-B7D9-5A25-A600-25CD2D8D8437}"/>
              </a:ext>
            </a:extLst>
          </p:cNvPr>
          <p:cNvSpPr>
            <a:spLocks noGrp="1"/>
          </p:cNvSpPr>
          <p:nvPr>
            <p:ph type="title"/>
          </p:nvPr>
        </p:nvSpPr>
        <p:spPr>
          <a:xfrm>
            <a:off x="12704" y="2343189"/>
            <a:ext cx="12166591" cy="1325563"/>
          </a:xfrm>
        </p:spPr>
        <p:txBody>
          <a:bodyPr>
            <a:normAutofit/>
          </a:bodyPr>
          <a:lstStyle/>
          <a:p>
            <a:r>
              <a:rPr lang="en-US" sz="4000" b="1" i="1" dirty="0">
                <a:latin typeface="Montserrat"/>
              </a:rPr>
              <a:t>Questions &amp; Answers</a:t>
            </a:r>
            <a:endParaRPr lang="en-US" sz="4000" b="1" i="1" dirty="0"/>
          </a:p>
        </p:txBody>
      </p:sp>
      <p:pic>
        <p:nvPicPr>
          <p:cNvPr id="4" name="Picture 3" descr="Center of Excellence Logo">
            <a:extLst>
              <a:ext uri="{FF2B5EF4-FFF2-40B4-BE49-F238E27FC236}">
                <a16:creationId xmlns:a16="http://schemas.microsoft.com/office/drawing/2014/main" id="{09B24CD4-F62B-DF25-EE53-16BDCFA49AEB}"/>
              </a:ext>
            </a:extLst>
          </p:cNvPr>
          <p:cNvPicPr>
            <a:picLocks noChangeAspect="1"/>
          </p:cNvPicPr>
          <p:nvPr/>
        </p:nvPicPr>
        <p:blipFill>
          <a:blip r:embed="rId2"/>
          <a:stretch>
            <a:fillRect/>
          </a:stretch>
        </p:blipFill>
        <p:spPr>
          <a:xfrm>
            <a:off x="2219325" y="5952744"/>
            <a:ext cx="791336" cy="791336"/>
          </a:xfrm>
          <a:prstGeom prst="rect">
            <a:avLst/>
          </a:prstGeom>
        </p:spPr>
      </p:pic>
      <p:sp>
        <p:nvSpPr>
          <p:cNvPr id="3" name="Slide Number Placeholder 5">
            <a:extLst>
              <a:ext uri="{FF2B5EF4-FFF2-40B4-BE49-F238E27FC236}">
                <a16:creationId xmlns:a16="http://schemas.microsoft.com/office/drawing/2014/main" id="{C2316156-4849-CC75-8EF5-CBD0F03698A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5" name="Rectangle 4">
            <a:extLst>
              <a:ext uri="{FF2B5EF4-FFF2-40B4-BE49-F238E27FC236}">
                <a16:creationId xmlns:a16="http://schemas.microsoft.com/office/drawing/2014/main" id="{E9BDD24C-B13D-F766-0584-74D289AAFAC5}"/>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468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FA96-B7D9-5A25-A600-25CD2D8D8437}"/>
              </a:ext>
            </a:extLst>
          </p:cNvPr>
          <p:cNvSpPr>
            <a:spLocks noGrp="1"/>
          </p:cNvSpPr>
          <p:nvPr>
            <p:ph type="title"/>
          </p:nvPr>
        </p:nvSpPr>
        <p:spPr>
          <a:xfrm>
            <a:off x="12704" y="2343189"/>
            <a:ext cx="12166591" cy="1325563"/>
          </a:xfrm>
        </p:spPr>
        <p:txBody>
          <a:bodyPr>
            <a:normAutofit/>
          </a:bodyPr>
          <a:lstStyle/>
          <a:p>
            <a:r>
              <a:rPr lang="en-US" b="1" dirty="0">
                <a:latin typeface="Montserrat"/>
              </a:rPr>
              <a:t>Center of Excellence </a:t>
            </a:r>
            <a:br>
              <a:rPr lang="en-US" b="1" dirty="0"/>
            </a:br>
            <a:r>
              <a:rPr lang="en-US" sz="4000" b="1" i="1" dirty="0">
                <a:latin typeface="Montserrat"/>
              </a:rPr>
              <a:t>Resources and Tools... Here to Help You!</a:t>
            </a:r>
            <a:endParaRPr lang="en-US" sz="4000" b="1" i="1" dirty="0"/>
          </a:p>
        </p:txBody>
      </p:sp>
      <p:pic>
        <p:nvPicPr>
          <p:cNvPr id="4" name="Picture 3" descr="Center of Excellence Logo">
            <a:extLst>
              <a:ext uri="{FF2B5EF4-FFF2-40B4-BE49-F238E27FC236}">
                <a16:creationId xmlns:a16="http://schemas.microsoft.com/office/drawing/2014/main" id="{09B24CD4-F62B-DF25-EE53-16BDCFA49AEB}"/>
              </a:ext>
            </a:extLst>
          </p:cNvPr>
          <p:cNvPicPr>
            <a:picLocks noChangeAspect="1"/>
          </p:cNvPicPr>
          <p:nvPr/>
        </p:nvPicPr>
        <p:blipFill>
          <a:blip r:embed="rId2"/>
          <a:stretch>
            <a:fillRect/>
          </a:stretch>
        </p:blipFill>
        <p:spPr>
          <a:xfrm>
            <a:off x="2219325" y="5952744"/>
            <a:ext cx="791336" cy="791336"/>
          </a:xfrm>
          <a:prstGeom prst="rect">
            <a:avLst/>
          </a:prstGeom>
        </p:spPr>
      </p:pic>
      <p:sp>
        <p:nvSpPr>
          <p:cNvPr id="3" name="Slide Number Placeholder 5">
            <a:extLst>
              <a:ext uri="{FF2B5EF4-FFF2-40B4-BE49-F238E27FC236}">
                <a16:creationId xmlns:a16="http://schemas.microsoft.com/office/drawing/2014/main" id="{C2316156-4849-CC75-8EF5-CBD0F03698A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5" name="Rectangle 4">
            <a:extLst>
              <a:ext uri="{FF2B5EF4-FFF2-40B4-BE49-F238E27FC236}">
                <a16:creationId xmlns:a16="http://schemas.microsoft.com/office/drawing/2014/main" id="{E9BDD24C-B13D-F766-0584-74D289AAFAC5}"/>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110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g1eef3b86655_2_0"/>
          <p:cNvSpPr txBox="1">
            <a:spLocks noGrp="1"/>
          </p:cNvSpPr>
          <p:nvPr>
            <p:ph type="title"/>
          </p:nvPr>
        </p:nvSpPr>
        <p:spPr>
          <a:prstGeom prst="rect">
            <a:avLst/>
          </a:prstGeom>
          <a:noFill/>
          <a:ln>
            <a:noFill/>
          </a:ln>
        </p:spPr>
        <p:txBody>
          <a:bodyPr spcFirstLastPara="1" wrap="square" lIns="182875" tIns="45700" rIns="91425" bIns="45700" anchor="ctr" anchorCtr="0">
            <a:normAutofit/>
          </a:bodyPr>
          <a:lstStyle/>
          <a:p>
            <a:pPr>
              <a:spcBef>
                <a:spcPts val="0"/>
              </a:spcBef>
              <a:buSzPts val="1800"/>
            </a:pPr>
            <a:r>
              <a:rPr lang="en-US" dirty="0">
                <a:latin typeface="Montserra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Resources</a:t>
            </a:r>
          </a:p>
        </p:txBody>
      </p:sp>
      <p:pic>
        <p:nvPicPr>
          <p:cNvPr id="2" name="Picture 2" descr="Workforce Board Guide Image">
            <a:extLst>
              <a:ext uri="{FF2B5EF4-FFF2-40B4-BE49-F238E27FC236}">
                <a16:creationId xmlns:a16="http://schemas.microsoft.com/office/drawing/2014/main" id="{B990CAD1-24FA-C111-A680-800E546B4E14}"/>
              </a:ext>
            </a:extLst>
          </p:cNvPr>
          <p:cNvPicPr>
            <a:picLocks noChangeAspect="1"/>
          </p:cNvPicPr>
          <p:nvPr/>
        </p:nvPicPr>
        <p:blipFill>
          <a:blip r:embed="rId3"/>
          <a:stretch>
            <a:fillRect/>
          </a:stretch>
        </p:blipFill>
        <p:spPr>
          <a:xfrm>
            <a:off x="1788468" y="1988637"/>
            <a:ext cx="2743200" cy="3220363"/>
          </a:xfrm>
          <a:prstGeom prst="rect">
            <a:avLst/>
          </a:prstGeom>
          <a:ln>
            <a:noFill/>
          </a:ln>
          <a:effectLst>
            <a:outerShdw blurRad="292100" dist="139700" dir="2700000" algn="tl" rotWithShape="0">
              <a:srgbClr val="333333">
                <a:alpha val="65000"/>
              </a:srgbClr>
            </a:outerShdw>
          </a:effectLst>
        </p:spPr>
      </p:pic>
      <p:sp>
        <p:nvSpPr>
          <p:cNvPr id="8" name="Text Placeholder 7">
            <a:extLst>
              <a:ext uri="{FF2B5EF4-FFF2-40B4-BE49-F238E27FC236}">
                <a16:creationId xmlns:a16="http://schemas.microsoft.com/office/drawing/2014/main" id="{D5575051-15E6-3DC2-8DDC-D9179BF5D3CA}"/>
              </a:ext>
            </a:extLst>
          </p:cNvPr>
          <p:cNvSpPr>
            <a:spLocks noGrp="1"/>
          </p:cNvSpPr>
          <p:nvPr>
            <p:ph type="body" sz="quarter" idx="13"/>
          </p:nvPr>
        </p:nvSpPr>
        <p:spPr>
          <a:xfrm>
            <a:off x="1267097" y="5236978"/>
            <a:ext cx="3666581" cy="806363"/>
          </a:xfrm>
        </p:spPr>
        <p:txBody>
          <a:bodyPr/>
          <a:lstStyle/>
          <a:p>
            <a:pPr marL="101600" lvl="0" indent="0" algn="ctr">
              <a:lnSpc>
                <a:spcPct val="120000"/>
              </a:lnSpc>
              <a:spcBef>
                <a:spcPts val="0"/>
              </a:spcBef>
              <a:buNone/>
            </a:pPr>
            <a:r>
              <a:rPr lang="en-US" sz="1800" b="1" dirty="0">
                <a:solidFill>
                  <a:prstClr val="black">
                    <a:lumMod val="75000"/>
                    <a:lumOff val="25000"/>
                  </a:prstClr>
                </a:solidFill>
                <a:latin typeface="Montserrat Medium"/>
              </a:rPr>
              <a:t>Guide to Identifying Partners</a:t>
            </a:r>
          </a:p>
          <a:p>
            <a:pPr marL="101600" lvl="0" indent="0" algn="ctr">
              <a:lnSpc>
                <a:spcPct val="120000"/>
              </a:lnSpc>
              <a:spcBef>
                <a:spcPts val="0"/>
              </a:spcBef>
              <a:buNone/>
            </a:pPr>
            <a:r>
              <a:rPr lang="en-US" sz="1800" dirty="0">
                <a:solidFill>
                  <a:prstClr val="black">
                    <a:lumMod val="75000"/>
                    <a:lumOff val="25000"/>
                  </a:prstClr>
                </a:solidFill>
                <a:latin typeface="Montserrat Medium"/>
                <a:hlinkClick r:id="rId4">
                  <a:extLst>
                    <a:ext uri="{A12FA001-AC4F-418D-AE19-62706E023703}">
                      <ahyp:hlinkClr xmlns:ahyp="http://schemas.microsoft.com/office/drawing/2018/hyperlinkcolor" val="tx"/>
                    </a:ext>
                  </a:extLst>
                </a:hlinkClick>
              </a:rPr>
              <a:t>https://dolcoe.safalapps.com</a:t>
            </a:r>
            <a:r>
              <a:rPr lang="en-US" sz="1800" dirty="0">
                <a:solidFill>
                  <a:prstClr val="black">
                    <a:lumMod val="75000"/>
                    <a:lumOff val="25000"/>
                  </a:prstClr>
                </a:solidFill>
                <a:latin typeface="Montserrat Medium"/>
              </a:rPr>
              <a:t> </a:t>
            </a:r>
          </a:p>
        </p:txBody>
      </p:sp>
      <p:sp>
        <p:nvSpPr>
          <p:cNvPr id="7" name="Google Shape;319;p3">
            <a:extLst>
              <a:ext uri="{FF2B5EF4-FFF2-40B4-BE49-F238E27FC236}">
                <a16:creationId xmlns:a16="http://schemas.microsoft.com/office/drawing/2014/main" id="{6900806F-D0C8-71B1-2CCA-FFE7CD5E0933}"/>
              </a:ext>
            </a:extLst>
          </p:cNvPr>
          <p:cNvSpPr txBox="1">
            <a:spLocks noGrp="1"/>
          </p:cNvSpPr>
          <p:nvPr>
            <p:ph idx="1"/>
          </p:nvPr>
        </p:nvSpPr>
        <p:spPr>
          <a:xfrm>
            <a:off x="6141720" y="1988637"/>
            <a:ext cx="4783183" cy="3978293"/>
          </a:xfrm>
          <a:prstGeom prst="rect">
            <a:avLst/>
          </a:prstGeom>
          <a:noFill/>
          <a:ln>
            <a:noFill/>
          </a:ln>
        </p:spPr>
        <p:txBody>
          <a:bodyPr spcFirstLastPara="1" wrap="square" lIns="91425" tIns="45700" rIns="91425" bIns="45700" anchor="t" anchorCtr="0">
            <a:normAutofit/>
          </a:bodyPr>
          <a:lstStyle/>
          <a:p>
            <a:pPr marL="340995" lvl="1" indent="-340995">
              <a:lnSpc>
                <a:spcPct val="100000"/>
              </a:lnSpc>
              <a:spcBef>
                <a:spcPts val="0"/>
              </a:spcBef>
            </a:pPr>
            <a:r>
              <a:rPr lang="en-US" sz="2800" dirty="0">
                <a:solidFill>
                  <a:prstClr val="black"/>
                </a:solidFill>
                <a:latin typeface="Montserrat Medium"/>
              </a:rPr>
              <a:t>Case Studies</a:t>
            </a:r>
          </a:p>
          <a:p>
            <a:pPr marL="340995" lvl="1" indent="-340995">
              <a:lnSpc>
                <a:spcPct val="100000"/>
              </a:lnSpc>
              <a:spcBef>
                <a:spcPts val="0"/>
              </a:spcBef>
            </a:pPr>
            <a:r>
              <a:rPr lang="en-US" sz="2800" dirty="0">
                <a:solidFill>
                  <a:prstClr val="black"/>
                </a:solidFill>
                <a:latin typeface="Montserrat Medium"/>
              </a:rPr>
              <a:t>Fact Sheets</a:t>
            </a:r>
          </a:p>
          <a:p>
            <a:pPr marL="340995" lvl="1" indent="-340995">
              <a:lnSpc>
                <a:spcPct val="100000"/>
              </a:lnSpc>
              <a:spcBef>
                <a:spcPts val="0"/>
              </a:spcBef>
            </a:pPr>
            <a:r>
              <a:rPr lang="en-US" sz="2800" dirty="0">
                <a:solidFill>
                  <a:prstClr val="black"/>
                </a:solidFill>
                <a:latin typeface="Montserrat Medium"/>
              </a:rPr>
              <a:t>Funding Info</a:t>
            </a:r>
          </a:p>
          <a:p>
            <a:pPr marL="340995" lvl="1" indent="-340995">
              <a:lnSpc>
                <a:spcPct val="100000"/>
              </a:lnSpc>
              <a:spcBef>
                <a:spcPts val="0"/>
              </a:spcBef>
            </a:pPr>
            <a:r>
              <a:rPr lang="en-US" sz="2800" dirty="0">
                <a:solidFill>
                  <a:prstClr val="black"/>
                </a:solidFill>
                <a:latin typeface="Montserrat Medium"/>
              </a:rPr>
              <a:t>Guides</a:t>
            </a:r>
          </a:p>
          <a:p>
            <a:pPr marL="340995" lvl="1" indent="-340995">
              <a:lnSpc>
                <a:spcPct val="100000"/>
              </a:lnSpc>
              <a:spcBef>
                <a:spcPts val="0"/>
              </a:spcBef>
            </a:pPr>
            <a:r>
              <a:rPr lang="en-US" sz="2800" dirty="0">
                <a:solidFill>
                  <a:prstClr val="black"/>
                </a:solidFill>
                <a:latin typeface="Montserrat Medium"/>
              </a:rPr>
              <a:t>Podcasts</a:t>
            </a:r>
          </a:p>
          <a:p>
            <a:pPr marL="340995" lvl="1" indent="-340995">
              <a:lnSpc>
                <a:spcPct val="100000"/>
              </a:lnSpc>
              <a:spcBef>
                <a:spcPts val="0"/>
              </a:spcBef>
            </a:pPr>
            <a:r>
              <a:rPr lang="en-US" sz="2800" dirty="0">
                <a:solidFill>
                  <a:prstClr val="black"/>
                </a:solidFill>
                <a:latin typeface="Montserrat Medium"/>
              </a:rPr>
              <a:t>Reports</a:t>
            </a:r>
          </a:p>
          <a:p>
            <a:pPr marL="340995" lvl="1" indent="-340995">
              <a:lnSpc>
                <a:spcPct val="100000"/>
              </a:lnSpc>
              <a:spcBef>
                <a:spcPts val="0"/>
              </a:spcBef>
            </a:pPr>
            <a:r>
              <a:rPr lang="en-US" sz="2800" dirty="0">
                <a:solidFill>
                  <a:prstClr val="black"/>
                </a:solidFill>
                <a:latin typeface="Montserrat Medium"/>
              </a:rPr>
              <a:t>Toolkits</a:t>
            </a:r>
          </a:p>
          <a:p>
            <a:pPr marL="340995" lvl="1" indent="-340995">
              <a:lnSpc>
                <a:spcPct val="100000"/>
              </a:lnSpc>
              <a:spcBef>
                <a:spcPts val="0"/>
              </a:spcBef>
            </a:pPr>
            <a:r>
              <a:rPr lang="en-US" sz="2800" dirty="0">
                <a:solidFill>
                  <a:prstClr val="black"/>
                </a:solidFill>
                <a:latin typeface="Montserrat Medium"/>
              </a:rPr>
              <a:t>Webinars</a:t>
            </a:r>
          </a:p>
          <a:p>
            <a:pPr marL="340995" lvl="1" indent="-340995">
              <a:lnSpc>
                <a:spcPct val="100000"/>
              </a:lnSpc>
              <a:spcBef>
                <a:spcPts val="0"/>
              </a:spcBef>
            </a:pPr>
            <a:r>
              <a:rPr lang="en-US" sz="2800" dirty="0">
                <a:solidFill>
                  <a:prstClr val="black"/>
                </a:solidFill>
                <a:latin typeface="Montserrat Medium"/>
              </a:rPr>
              <a:t>News</a:t>
            </a:r>
          </a:p>
          <a:p>
            <a:pPr marL="101600" lvl="0" indent="0" algn="ctr">
              <a:lnSpc>
                <a:spcPct val="120000"/>
              </a:lnSpc>
              <a:spcBef>
                <a:spcPts val="0"/>
              </a:spcBef>
              <a:buNone/>
            </a:pPr>
            <a:endParaRPr lang="en-US" sz="1800" dirty="0"/>
          </a:p>
        </p:txBody>
      </p:sp>
      <p:sp>
        <p:nvSpPr>
          <p:cNvPr id="6" name="Rectangle 5">
            <a:extLst>
              <a:ext uri="{FF2B5EF4-FFF2-40B4-BE49-F238E27FC236}">
                <a16:creationId xmlns:a16="http://schemas.microsoft.com/office/drawing/2014/main" id="{B07D3F1D-121A-2400-75F0-34098D27A45F}"/>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5">
            <a:extLst>
              <a:ext uri="{FF2B5EF4-FFF2-40B4-BE49-F238E27FC236}">
                <a16:creationId xmlns:a16="http://schemas.microsoft.com/office/drawing/2014/main" id="{4714F02D-D180-FA7F-6126-87963E3336D3}"/>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806023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45392-D64D-14E3-5060-EF15E1B26142}"/>
              </a:ext>
            </a:extLst>
          </p:cNvPr>
          <p:cNvSpPr>
            <a:spLocks noGrp="1"/>
          </p:cNvSpPr>
          <p:nvPr>
            <p:ph type="title"/>
          </p:nvPr>
        </p:nvSpPr>
        <p:spPr/>
        <p:txBody>
          <a:bodyPr/>
          <a:lstStyle/>
          <a:p>
            <a:r>
              <a:rPr lang="en-US"/>
              <a:t>Become a Center Partner</a:t>
            </a:r>
          </a:p>
        </p:txBody>
      </p:sp>
      <p:sp>
        <p:nvSpPr>
          <p:cNvPr id="6" name="Google Shape;213;p30">
            <a:extLst>
              <a:ext uri="{FF2B5EF4-FFF2-40B4-BE49-F238E27FC236}">
                <a16:creationId xmlns:a16="http://schemas.microsoft.com/office/drawing/2014/main" id="{8ED3B451-4618-BB6F-4E4D-7BE882253E5E}"/>
              </a:ext>
            </a:extLst>
          </p:cNvPr>
          <p:cNvSpPr txBox="1">
            <a:spLocks noGrp="1"/>
          </p:cNvSpPr>
          <p:nvPr>
            <p:ph type="body" sz="quarter" idx="13"/>
          </p:nvPr>
        </p:nvSpPr>
        <p:spPr>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
        <p:nvSpPr>
          <p:cNvPr id="8" name="Text Placeholder 7">
            <a:extLst>
              <a:ext uri="{FF2B5EF4-FFF2-40B4-BE49-F238E27FC236}">
                <a16:creationId xmlns:a16="http://schemas.microsoft.com/office/drawing/2014/main" id="{1ABD502B-867D-5E9C-8806-119F70CD983C}"/>
              </a:ext>
            </a:extLst>
          </p:cNvPr>
          <p:cNvSpPr txBox="1">
            <a:spLocks noGrp="1"/>
          </p:cNvSpPr>
          <p:nvPr>
            <p:ph type="body" sz="quarter" idx="14"/>
          </p:nvPr>
        </p:nvSpPr>
        <p:spPr>
          <a:xfrm>
            <a:off x="7567962" y="2080495"/>
            <a:ext cx="2743200" cy="977900"/>
          </a:xfrm>
          <a:prstGeom prst="rect">
            <a:avLst/>
          </a:prstGeom>
          <a:noFill/>
        </p:spPr>
        <p:txBody>
          <a:bodyPr wrap="square" rtlCol="0">
            <a:spAutoFit/>
          </a:bodyPr>
          <a:lstStyle/>
          <a:p>
            <a:pPr algn="ctr"/>
            <a:r>
              <a:rPr lang="en-US" sz="2800">
                <a:solidFill>
                  <a:schemeClr val="bg1"/>
                </a:solidFill>
                <a:latin typeface="Montserrat" panose="00000500000000000000" pitchFamily="2" charset="0"/>
                <a:cs typeface="Arial" panose="020B0604020202020204" pitchFamily="34" charset="0"/>
              </a:rPr>
              <a:t>Scan for Partner Form</a:t>
            </a:r>
            <a:endParaRPr lang="en-US" sz="2800">
              <a:solidFill>
                <a:schemeClr val="bg1"/>
              </a:solidFill>
              <a:latin typeface="Montserrat" panose="00000500000000000000" pitchFamily="2" charset="0"/>
              <a:cs typeface="Segoe UI" panose="020B0502040204020203" pitchFamily="34" charset="0"/>
            </a:endParaRPr>
          </a:p>
        </p:txBody>
      </p:sp>
      <p:pic>
        <p:nvPicPr>
          <p:cNvPr id="9" name="Picture 3" descr="Qr code for Partner Form">
            <a:extLst>
              <a:ext uri="{FF2B5EF4-FFF2-40B4-BE49-F238E27FC236}">
                <a16:creationId xmlns:a16="http://schemas.microsoft.com/office/drawing/2014/main" id="{1FB10461-0090-0BFC-D183-920D1E620E18}"/>
              </a:ext>
            </a:extLst>
          </p:cNvPr>
          <p:cNvPicPr>
            <a:picLocks noChangeAspect="1"/>
          </p:cNvPicPr>
          <p:nvPr/>
        </p:nvPicPr>
        <p:blipFill>
          <a:blip r:embed="rId2"/>
          <a:stretch>
            <a:fillRect/>
          </a:stretch>
        </p:blipFill>
        <p:spPr>
          <a:xfrm>
            <a:off x="7715251" y="3066591"/>
            <a:ext cx="2448622" cy="2511050"/>
          </a:xfrm>
          <a:prstGeom prst="rect">
            <a:avLst/>
          </a:prstGeom>
        </p:spPr>
      </p:pic>
    </p:spTree>
    <p:extLst>
      <p:ext uri="{BB962C8B-B14F-4D97-AF65-F5344CB8AC3E}">
        <p14:creationId xmlns:p14="http://schemas.microsoft.com/office/powerpoint/2010/main" val="4279515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lstStyle/>
          <a:p>
            <a:r>
              <a:rPr lang="en-US" dirty="0"/>
              <a:t>Request Technical Assistance (TA)</a:t>
            </a:r>
          </a:p>
        </p:txBody>
      </p:sp>
      <p:grpSp>
        <p:nvGrpSpPr>
          <p:cNvPr id="9" name="Group 8" descr="QR Code">
            <a:extLst>
              <a:ext uri="{FF2B5EF4-FFF2-40B4-BE49-F238E27FC236}">
                <a16:creationId xmlns:a16="http://schemas.microsoft.com/office/drawing/2014/main" id="{02B614F3-FE2B-BA48-92A4-E5E31A9B0D23}"/>
              </a:ext>
            </a:extLst>
          </p:cNvPr>
          <p:cNvGrpSpPr/>
          <p:nvPr/>
        </p:nvGrpSpPr>
        <p:grpSpPr>
          <a:xfrm>
            <a:off x="1281011" y="1825625"/>
            <a:ext cx="2989386" cy="3856598"/>
            <a:chOff x="1281011" y="1825625"/>
            <a:chExt cx="2989386" cy="3856598"/>
          </a:xfrm>
        </p:grpSpPr>
        <p:sp>
          <p:nvSpPr>
            <p:cNvPr id="5" name="Rectangle 4">
              <a:extLst>
                <a:ext uri="{FF2B5EF4-FFF2-40B4-BE49-F238E27FC236}">
                  <a16:creationId xmlns:a16="http://schemas.microsoft.com/office/drawing/2014/main" id="{9CF9CC40-9F9C-961C-3F92-22B894015830}"/>
                </a:ext>
                <a:ext uri="{C183D7F6-B498-43B3-948B-1728B52AA6E4}">
                  <adec:decorative xmlns:adec="http://schemas.microsoft.com/office/drawing/2017/decorative" val="1"/>
                </a:ext>
              </a:extLst>
            </p:cNvPr>
            <p:cNvSpPr/>
            <p:nvPr/>
          </p:nvSpPr>
          <p:spPr>
            <a:xfrm>
              <a:off x="1281012" y="1825625"/>
              <a:ext cx="2989385" cy="3856598"/>
            </a:xfrm>
            <a:prstGeom prst="rect">
              <a:avLst/>
            </a:prstGeom>
            <a:solidFill>
              <a:srgbClr val="0001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1447231" y="2812603"/>
              <a:ext cx="2679283" cy="27447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QR code for Technical Assistance">
              <a:extLst>
                <a:ext uri="{FF2B5EF4-FFF2-40B4-BE49-F238E27FC236}">
                  <a16:creationId xmlns:a16="http://schemas.microsoft.com/office/drawing/2014/main" id="{5F33D314-0E48-F420-741F-1C9E3386CD08}"/>
                </a:ext>
              </a:extLst>
            </p:cNvPr>
            <p:cNvPicPr>
              <a:picLocks noChangeAspect="1"/>
            </p:cNvPicPr>
            <p:nvPr/>
          </p:nvPicPr>
          <p:blipFill>
            <a:blip r:embed="rId2"/>
            <a:srcRect/>
            <a:stretch/>
          </p:blipFill>
          <p:spPr>
            <a:xfrm>
              <a:off x="1538689" y="2910940"/>
              <a:ext cx="2533690" cy="2548112"/>
            </a:xfrm>
            <a:prstGeom prst="rect">
              <a:avLst/>
            </a:prstGeom>
          </p:spPr>
        </p:pic>
        <p:sp>
          <p:nvSpPr>
            <p:cNvPr id="8" name="TextBox 7">
              <a:extLst>
                <a:ext uri="{FF2B5EF4-FFF2-40B4-BE49-F238E27FC236}">
                  <a16:creationId xmlns:a16="http://schemas.microsoft.com/office/drawing/2014/main" id="{C8DEDA29-5158-7513-3C6F-1CC729BBAE16}"/>
                </a:ext>
              </a:extLst>
            </p:cNvPr>
            <p:cNvSpPr txBox="1"/>
            <p:nvPr/>
          </p:nvSpPr>
          <p:spPr>
            <a:xfrm>
              <a:off x="1281011" y="1858496"/>
              <a:ext cx="2989385" cy="954107"/>
            </a:xfrm>
            <a:prstGeom prst="rect">
              <a:avLst/>
            </a:prstGeom>
            <a:noFill/>
          </p:spPr>
          <p:txBody>
            <a:bodyPr wrap="square" rtlCol="0">
              <a:spAutoFit/>
            </a:bodyPr>
            <a:lstStyle/>
            <a:p>
              <a:pPr algn="ctr"/>
              <a:r>
                <a:rPr lang="en-US" sz="2800">
                  <a:solidFill>
                    <a:schemeClr val="bg1"/>
                  </a:solidFill>
                  <a:latin typeface="Montserrat" panose="00000500000000000000" pitchFamily="2" charset="0"/>
                  <a:cs typeface="Arial" panose="020B0604020202020204" pitchFamily="34" charset="0"/>
                </a:rPr>
                <a:t>Scan for </a:t>
              </a:r>
            </a:p>
            <a:p>
              <a:pPr algn="ctr"/>
              <a:r>
                <a:rPr lang="en-US" sz="2800">
                  <a:solidFill>
                    <a:schemeClr val="bg1"/>
                  </a:solidFill>
                  <a:latin typeface="Montserrat" panose="00000500000000000000" pitchFamily="2" charset="0"/>
                  <a:cs typeface="Arial" panose="020B0604020202020204" pitchFamily="34" charset="0"/>
                </a:rPr>
                <a:t>TA Form</a:t>
              </a:r>
              <a:endParaRPr lang="en-US" sz="2800">
                <a:solidFill>
                  <a:schemeClr val="bg1"/>
                </a:solidFill>
                <a:latin typeface="Montserrat" panose="00000500000000000000" pitchFamily="2" charset="0"/>
                <a:cs typeface="Segoe UI" panose="020B0502040204020203" pitchFamily="34" charset="0"/>
              </a:endParaRPr>
            </a:p>
          </p:txBody>
        </p:sp>
      </p:grpSp>
      <p:sp>
        <p:nvSpPr>
          <p:cNvPr id="3" name="Content Placeholder 2">
            <a:extLst>
              <a:ext uri="{FF2B5EF4-FFF2-40B4-BE49-F238E27FC236}">
                <a16:creationId xmlns:a16="http://schemas.microsoft.com/office/drawing/2014/main" id="{77785516-5FFE-21A1-7C63-8E27246C37A1}"/>
              </a:ext>
            </a:extLst>
          </p:cNvPr>
          <p:cNvSpPr>
            <a:spLocks noGrp="1"/>
          </p:cNvSpPr>
          <p:nvPr>
            <p:ph idx="1"/>
          </p:nvPr>
        </p:nvSpPr>
        <p:spPr/>
        <p:txBody>
          <a:bodyPr>
            <a:normAutofit/>
          </a:body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building sustainable RAPs</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Assistance </a:t>
            </a:r>
            <a:r>
              <a:rPr lang="en-US" sz="2800">
                <a:solidFill>
                  <a:schemeClr val="tx1"/>
                </a:solidFill>
                <a:latin typeface="Montserrat" panose="00000500000000000000" pitchFamily="2" charset="0"/>
              </a:rPr>
              <a:t>to train staff, implement </a:t>
            </a:r>
            <a:r>
              <a:rPr lang="en-US">
                <a:solidFill>
                  <a:schemeClr val="tx1"/>
                </a:solidFill>
                <a:latin typeface="Montserrat" panose="00000500000000000000" pitchFamily="2" charset="0"/>
              </a:rPr>
              <a:t>tools, etc. to increase system alignment</a:t>
            </a:r>
            <a:endParaRPr lang="en-US" sz="2800">
              <a:solidFill>
                <a:schemeClr val="tx1"/>
              </a:solidFill>
              <a:latin typeface="Montserrat" panose="00000500000000000000" pitchFamily="2" charset="0"/>
              <a:ea typeface="Raleway"/>
              <a:cs typeface="Raleway"/>
              <a:sym typeface="Raleway"/>
            </a:endParaRPr>
          </a:p>
          <a:p>
            <a:pPr marL="0" indent="0">
              <a:buNone/>
            </a:pPr>
            <a:endParaRPr lang="en-US"/>
          </a:p>
        </p:txBody>
      </p:sp>
      <p:pic>
        <p:nvPicPr>
          <p:cNvPr id="6" name="Picture 5" descr="Center of Excellence Logo">
            <a:extLst>
              <a:ext uri="{FF2B5EF4-FFF2-40B4-BE49-F238E27FC236}">
                <a16:creationId xmlns:a16="http://schemas.microsoft.com/office/drawing/2014/main" id="{8CB80E8E-7802-38EE-5871-FBEC055ADF1D}"/>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0" name="Slide Number Placeholder 5">
            <a:extLst>
              <a:ext uri="{FF2B5EF4-FFF2-40B4-BE49-F238E27FC236}">
                <a16:creationId xmlns:a16="http://schemas.microsoft.com/office/drawing/2014/main" id="{5A2DB182-0064-D672-68A9-27A041150218}"/>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11" name="Rectangle 10">
            <a:extLst>
              <a:ext uri="{FF2B5EF4-FFF2-40B4-BE49-F238E27FC236}">
                <a16:creationId xmlns:a16="http://schemas.microsoft.com/office/drawing/2014/main" id="{90395B0A-08D3-5B37-1923-CDC709EC4210}"/>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902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1C745-1CB8-A37C-FDB4-ABEDFD78D4F2}"/>
              </a:ext>
            </a:extLst>
          </p:cNvPr>
          <p:cNvSpPr>
            <a:spLocks noGrp="1"/>
          </p:cNvSpPr>
          <p:nvPr>
            <p:ph type="title"/>
          </p:nvPr>
        </p:nvSpPr>
        <p:spPr>
          <a:xfrm>
            <a:off x="838200" y="365126"/>
            <a:ext cx="10515600" cy="1119118"/>
          </a:xfrm>
        </p:spPr>
        <p:txBody>
          <a:bodyPr/>
          <a:lstStyle/>
          <a:p>
            <a:pPr marL="0" indent="0">
              <a:buNone/>
            </a:pPr>
            <a:r>
              <a:rPr lang="en-US" dirty="0"/>
              <a:t>Technical Assistance at Office Hours </a:t>
            </a:r>
          </a:p>
        </p:txBody>
      </p:sp>
      <p:pic>
        <p:nvPicPr>
          <p:cNvPr id="6" name="Picture 5" descr="NAWDP Conference Logo">
            <a:extLst>
              <a:ext uri="{FF2B5EF4-FFF2-40B4-BE49-F238E27FC236}">
                <a16:creationId xmlns:a16="http://schemas.microsoft.com/office/drawing/2014/main" id="{0EF31D4F-10FB-3095-2019-418044A21CB6}"/>
              </a:ext>
            </a:extLst>
          </p:cNvPr>
          <p:cNvPicPr>
            <a:picLocks noChangeAspect="1"/>
          </p:cNvPicPr>
          <p:nvPr/>
        </p:nvPicPr>
        <p:blipFill>
          <a:blip r:embed="rId2"/>
          <a:stretch>
            <a:fillRect/>
          </a:stretch>
        </p:blipFill>
        <p:spPr>
          <a:xfrm>
            <a:off x="1482488" y="1593396"/>
            <a:ext cx="9227024" cy="2933851"/>
          </a:xfrm>
          <a:prstGeom prst="rect">
            <a:avLst/>
          </a:prstGeom>
        </p:spPr>
      </p:pic>
      <p:sp>
        <p:nvSpPr>
          <p:cNvPr id="4" name="Content Placeholder 3">
            <a:extLst>
              <a:ext uri="{FF2B5EF4-FFF2-40B4-BE49-F238E27FC236}">
                <a16:creationId xmlns:a16="http://schemas.microsoft.com/office/drawing/2014/main" id="{30009946-9235-9281-BA9E-C2A348DE30C9}"/>
              </a:ext>
            </a:extLst>
          </p:cNvPr>
          <p:cNvSpPr>
            <a:spLocks noGrp="1"/>
          </p:cNvSpPr>
          <p:nvPr>
            <p:ph sz="half" idx="2"/>
          </p:nvPr>
        </p:nvSpPr>
        <p:spPr>
          <a:xfrm>
            <a:off x="2155016" y="5357680"/>
            <a:ext cx="4959422" cy="480106"/>
          </a:xfrm>
        </p:spPr>
        <p:txBody>
          <a:bodyPr>
            <a:normAutofit/>
          </a:bodyPr>
          <a:lstStyle/>
          <a:p>
            <a:pPr marL="0" indent="0">
              <a:buNone/>
            </a:pPr>
            <a:r>
              <a:rPr lang="en-US"/>
              <a:t>Scan QR Code to Register:</a:t>
            </a:r>
          </a:p>
        </p:txBody>
      </p:sp>
      <p:pic>
        <p:nvPicPr>
          <p:cNvPr id="8" name="Picture 7" descr="Center of Excellence Logo">
            <a:extLst>
              <a:ext uri="{FF2B5EF4-FFF2-40B4-BE49-F238E27FC236}">
                <a16:creationId xmlns:a16="http://schemas.microsoft.com/office/drawing/2014/main" id="{D76BB3D0-3881-63A5-D581-584E5BD582C9}"/>
              </a:ext>
            </a:extLst>
          </p:cNvPr>
          <p:cNvPicPr>
            <a:picLocks noChangeAspect="1"/>
          </p:cNvPicPr>
          <p:nvPr/>
        </p:nvPicPr>
        <p:blipFill>
          <a:blip r:embed="rId3"/>
          <a:stretch>
            <a:fillRect/>
          </a:stretch>
        </p:blipFill>
        <p:spPr>
          <a:xfrm>
            <a:off x="2219325" y="5952744"/>
            <a:ext cx="791336" cy="791336"/>
          </a:xfrm>
          <a:prstGeom prst="rect">
            <a:avLst/>
          </a:prstGeom>
        </p:spPr>
      </p:pic>
      <p:sp>
        <p:nvSpPr>
          <p:cNvPr id="10" name="Rectangle 9" descr="QR Code">
            <a:extLst>
              <a:ext uri="{FF2B5EF4-FFF2-40B4-BE49-F238E27FC236}">
                <a16:creationId xmlns:a16="http://schemas.microsoft.com/office/drawing/2014/main" id="{2F89DC84-70E1-21DE-652E-B9567C51A1DA}"/>
              </a:ext>
            </a:extLst>
          </p:cNvPr>
          <p:cNvSpPr/>
          <p:nvPr/>
        </p:nvSpPr>
        <p:spPr>
          <a:xfrm>
            <a:off x="7114875" y="4606614"/>
            <a:ext cx="2041826" cy="2108384"/>
          </a:xfrm>
          <a:prstGeom prst="rect">
            <a:avLst/>
          </a:prstGeom>
          <a:solidFill>
            <a:srgbClr val="FAAB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QR Code">
            <a:extLst>
              <a:ext uri="{FF2B5EF4-FFF2-40B4-BE49-F238E27FC236}">
                <a16:creationId xmlns:a16="http://schemas.microsoft.com/office/drawing/2014/main" id="{C3FC4D52-F11C-551E-2436-05BFCBB16E2F}"/>
              </a:ext>
            </a:extLst>
          </p:cNvPr>
          <p:cNvPicPr>
            <a:picLocks noChangeAspect="1"/>
          </p:cNvPicPr>
          <p:nvPr/>
        </p:nvPicPr>
        <p:blipFill>
          <a:blip r:embed="rId4"/>
          <a:stretch>
            <a:fillRect/>
          </a:stretch>
        </p:blipFill>
        <p:spPr>
          <a:xfrm>
            <a:off x="7203338" y="4703596"/>
            <a:ext cx="1864462" cy="1921537"/>
          </a:xfrm>
          <a:prstGeom prst="rect">
            <a:avLst/>
          </a:prstGeom>
        </p:spPr>
      </p:pic>
      <p:sp>
        <p:nvSpPr>
          <p:cNvPr id="7" name="Slide Number Placeholder 5">
            <a:extLst>
              <a:ext uri="{FF2B5EF4-FFF2-40B4-BE49-F238E27FC236}">
                <a16:creationId xmlns:a16="http://schemas.microsoft.com/office/drawing/2014/main" id="{B7506F55-015D-1DE7-C8C5-9DCDE7925195}"/>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50825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E22AFD1-A16C-3F4A-94C1-6DA7592AA282}"/>
              </a:ext>
            </a:extLst>
          </p:cNvPr>
          <p:cNvSpPr>
            <a:spLocks noGrp="1"/>
          </p:cNvSpPr>
          <p:nvPr>
            <p:ph type="title"/>
          </p:nvPr>
        </p:nvSpPr>
        <p:spPr>
          <a:xfrm>
            <a:off x="838200" y="820989"/>
            <a:ext cx="10515600" cy="1325563"/>
          </a:xfrm>
        </p:spPr>
        <p:txBody>
          <a:bodyPr anchor="t"/>
          <a:lstStyle/>
          <a:p>
            <a:r>
              <a:rPr lang="en-US" dirty="0">
                <a:latin typeface="Montserrat" panose="00000500000000000000" pitchFamily="2" charset="0"/>
                <a:cs typeface="Segoe UI"/>
              </a:rPr>
              <a:t>Contact Us</a:t>
            </a:r>
          </a:p>
        </p:txBody>
      </p:sp>
      <p:pic>
        <p:nvPicPr>
          <p:cNvPr id="2" name="Picture 1" descr="Alan Dodkowitz">
            <a:extLst>
              <a:ext uri="{FF2B5EF4-FFF2-40B4-BE49-F238E27FC236}">
                <a16:creationId xmlns:a16="http://schemas.microsoft.com/office/drawing/2014/main" id="{10BA68A0-E4E4-6D6B-2A0C-1E02732C151F}"/>
              </a:ext>
            </a:extLst>
          </p:cNvPr>
          <p:cNvPicPr>
            <a:picLocks noChangeAspect="1"/>
          </p:cNvPicPr>
          <p:nvPr/>
        </p:nvPicPr>
        <p:blipFill>
          <a:blip r:embed="rId3"/>
          <a:srcRect l="155" r="155"/>
          <a:stretch/>
        </p:blipFill>
        <p:spPr>
          <a:xfrm>
            <a:off x="1451336" y="2118010"/>
            <a:ext cx="1550770" cy="1549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11">
            <a:extLst>
              <a:ext uri="{FF2B5EF4-FFF2-40B4-BE49-F238E27FC236}">
                <a16:creationId xmlns:a16="http://schemas.microsoft.com/office/drawing/2014/main" id="{A0673243-38E1-8BB6-F856-BDCEA2334C91}"/>
              </a:ext>
            </a:extLst>
          </p:cNvPr>
          <p:cNvSpPr>
            <a:spLocks noGrp="1"/>
          </p:cNvSpPr>
          <p:nvPr>
            <p:ph type="body" sz="quarter" idx="13"/>
          </p:nvPr>
        </p:nvSpPr>
        <p:spPr>
          <a:xfrm>
            <a:off x="3267786" y="2367027"/>
            <a:ext cx="4700558" cy="1061973"/>
          </a:xfrm>
        </p:spPr>
        <p:txBody>
          <a:bodyPr>
            <a:normAutofit fontScale="77500" lnSpcReduction="20000"/>
          </a:bodyPr>
          <a:lstStyle/>
          <a:p>
            <a:pPr marL="0" lvl="0" indent="0" algn="ctr">
              <a:lnSpc>
                <a:spcPct val="100000"/>
              </a:lnSpc>
              <a:spcBef>
                <a:spcPts val="0"/>
              </a:spcBef>
              <a:buNone/>
            </a:pPr>
            <a:r>
              <a:rPr lang="en-US" sz="3100" b="1" dirty="0">
                <a:solidFill>
                  <a:prstClr val="black"/>
                </a:solidFill>
                <a:latin typeface="Montserrat" panose="00000500000000000000" pitchFamily="2" charset="0"/>
                <a:cs typeface="Segoe UI" panose="020B0502040204020203" pitchFamily="34" charset="0"/>
              </a:rPr>
              <a:t>Alan </a:t>
            </a:r>
            <a:r>
              <a:rPr lang="en-US" sz="3100" b="1" dirty="0" err="1">
                <a:solidFill>
                  <a:prstClr val="black"/>
                </a:solidFill>
                <a:latin typeface="Montserrat" panose="00000500000000000000" pitchFamily="2" charset="0"/>
                <a:cs typeface="Segoe UI" panose="020B0502040204020203" pitchFamily="34" charset="0"/>
              </a:rPr>
              <a:t>Dodkowitz</a:t>
            </a:r>
            <a:endParaRPr lang="en-US" sz="3100" b="1" dirty="0">
              <a:solidFill>
                <a:prstClr val="black"/>
              </a:solidFill>
              <a:latin typeface="Montserrat" panose="00000500000000000000" pitchFamily="2" charset="0"/>
              <a:cs typeface="Segoe UI" panose="020B0502040204020203" pitchFamily="34" charset="0"/>
            </a:endParaRPr>
          </a:p>
          <a:p>
            <a:pPr marL="0" lvl="0" indent="0" algn="ctr">
              <a:lnSpc>
                <a:spcPct val="100000"/>
              </a:lnSpc>
              <a:spcBef>
                <a:spcPts val="0"/>
              </a:spcBef>
              <a:buNone/>
            </a:pPr>
            <a:r>
              <a:rPr lang="en-US" sz="2300" dirty="0">
                <a:latin typeface="Montserrat" panose="00000500000000000000" pitchFamily="2" charset="0"/>
                <a:cs typeface="Segoe UI" panose="020B0502040204020203" pitchFamily="34" charset="0"/>
              </a:rPr>
              <a:t>Subject Matter Expert, Safal Partners </a:t>
            </a:r>
            <a:r>
              <a:rPr lang="en-US" sz="2300" dirty="0">
                <a:latin typeface="Montserrat" panose="00000500000000000000" pitchFamily="2" charset="0"/>
                <a:cs typeface="Segoe UI" panose="020B0502040204020203" pitchFamily="34" charset="0"/>
                <a:hlinkClick r:id="rId4"/>
              </a:rPr>
              <a:t>Alan.Dodkowitz@safalpartners.com</a:t>
            </a:r>
            <a:r>
              <a:rPr lang="en-US" sz="2300" dirty="0">
                <a:latin typeface="Montserrat" panose="00000500000000000000" pitchFamily="2" charset="0"/>
                <a:cs typeface="Segoe UI" panose="020B0502040204020203" pitchFamily="34" charset="0"/>
              </a:rPr>
              <a:t> </a:t>
            </a:r>
          </a:p>
          <a:p>
            <a:pPr marL="0" lvl="0" indent="0" algn="ctr">
              <a:lnSpc>
                <a:spcPct val="100000"/>
              </a:lnSpc>
              <a:spcBef>
                <a:spcPts val="0"/>
              </a:spcBef>
              <a:buNone/>
            </a:pPr>
            <a:endParaRPr lang="en-US" b="1" dirty="0">
              <a:solidFill>
                <a:prstClr val="black"/>
              </a:solidFill>
              <a:latin typeface="Segoe UI" panose="020B0502040204020203" pitchFamily="34" charset="0"/>
              <a:cs typeface="Segoe UI" panose="020B0502040204020203" pitchFamily="34" charset="0"/>
            </a:endParaRPr>
          </a:p>
        </p:txBody>
      </p:sp>
      <p:pic>
        <p:nvPicPr>
          <p:cNvPr id="6" name="Google Shape;637;g1b8ff609911_1_459" descr="Judy Blanchard">
            <a:extLst>
              <a:ext uri="{FF2B5EF4-FFF2-40B4-BE49-F238E27FC236}">
                <a16:creationId xmlns:a16="http://schemas.microsoft.com/office/drawing/2014/main" id="{9D9CFDC0-7517-33F0-16FC-647078C94E6E}"/>
              </a:ext>
            </a:extLst>
          </p:cNvPr>
          <p:cNvPicPr preferRelativeResize="0"/>
          <p:nvPr/>
        </p:nvPicPr>
        <p:blipFill>
          <a:blip r:embed="rId5"/>
          <a:srcRect t="2518" b="2518"/>
          <a:stretch/>
        </p:blipFill>
        <p:spPr>
          <a:xfrm>
            <a:off x="1485627" y="4124712"/>
            <a:ext cx="1482188" cy="14342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Content Placeholder 10">
            <a:extLst>
              <a:ext uri="{FF2B5EF4-FFF2-40B4-BE49-F238E27FC236}">
                <a16:creationId xmlns:a16="http://schemas.microsoft.com/office/drawing/2014/main" id="{0118DFE6-1D19-BE43-8554-7FE3B37CAED6}"/>
              </a:ext>
            </a:extLst>
          </p:cNvPr>
          <p:cNvSpPr>
            <a:spLocks noGrp="1"/>
          </p:cNvSpPr>
          <p:nvPr>
            <p:ph idx="1"/>
          </p:nvPr>
        </p:nvSpPr>
        <p:spPr>
          <a:xfrm>
            <a:off x="3434226" y="4260843"/>
            <a:ext cx="4367677" cy="1434278"/>
          </a:xfrm>
        </p:spPr>
        <p:txBody>
          <a:bodyPr>
            <a:noAutofit/>
          </a:bodyPr>
          <a:lstStyle/>
          <a:p>
            <a:pPr marL="0" lvl="0" indent="0" algn="ctr">
              <a:lnSpc>
                <a:spcPct val="100000"/>
              </a:lnSpc>
              <a:spcBef>
                <a:spcPts val="0"/>
              </a:spcBef>
              <a:buNone/>
            </a:pPr>
            <a:r>
              <a:rPr lang="en-US" sz="2400" b="1" dirty="0">
                <a:solidFill>
                  <a:prstClr val="black"/>
                </a:solidFill>
                <a:latin typeface="Montserrat" panose="00000500000000000000" pitchFamily="2" charset="0"/>
                <a:cs typeface="Segoe UI" panose="020B0502040204020203" pitchFamily="34" charset="0"/>
              </a:rPr>
              <a:t>Judy Blanchard</a:t>
            </a:r>
          </a:p>
          <a:p>
            <a:pPr marL="0" lvl="0" indent="0" algn="ctr">
              <a:lnSpc>
                <a:spcPct val="100000"/>
              </a:lnSpc>
              <a:spcBef>
                <a:spcPts val="0"/>
              </a:spcBef>
              <a:buNone/>
            </a:pPr>
            <a:r>
              <a:rPr lang="en-US" sz="1800" dirty="0">
                <a:solidFill>
                  <a:prstClr val="black"/>
                </a:solidFill>
                <a:latin typeface="Montserrat" panose="00000500000000000000" pitchFamily="2" charset="0"/>
                <a:cs typeface="Segoe UI" panose="020B0502040204020203" pitchFamily="34" charset="0"/>
              </a:rPr>
              <a:t>Project Director, Safal Partners</a:t>
            </a:r>
          </a:p>
          <a:p>
            <a:pPr marL="0" lvl="0" indent="0" algn="ctr">
              <a:lnSpc>
                <a:spcPct val="100000"/>
              </a:lnSpc>
              <a:spcBef>
                <a:spcPts val="0"/>
              </a:spcBef>
              <a:buNone/>
            </a:pPr>
            <a:r>
              <a:rPr lang="en-US" sz="1800" dirty="0">
                <a:solidFill>
                  <a:prstClr val="black"/>
                </a:solidFill>
                <a:latin typeface="Montserrat" panose="00000500000000000000" pitchFamily="2" charset="0"/>
                <a:cs typeface="Segoe UI" panose="020B0502040204020203" pitchFamily="34" charset="0"/>
                <a:hlinkClick r:id="rId6">
                  <a:extLst>
                    <a:ext uri="{A12FA001-AC4F-418D-AE19-62706E023703}">
                      <ahyp:hlinkClr xmlns:ahyp="http://schemas.microsoft.com/office/drawing/2018/hyperlinkcolor" val="tx"/>
                    </a:ext>
                  </a:extLst>
                </a:hlinkClick>
              </a:rPr>
              <a:t>Judy.Blanchard@safalpartners.com</a:t>
            </a:r>
            <a:r>
              <a:rPr lang="en-US" sz="1800" dirty="0">
                <a:solidFill>
                  <a:prstClr val="black"/>
                </a:solidFill>
                <a:latin typeface="Montserrat" panose="00000500000000000000" pitchFamily="2" charset="0"/>
                <a:cs typeface="Segoe UI" panose="020B0502040204020203" pitchFamily="34" charset="0"/>
              </a:rPr>
              <a:t> </a:t>
            </a:r>
          </a:p>
        </p:txBody>
      </p:sp>
      <p:pic>
        <p:nvPicPr>
          <p:cNvPr id="3" name="Picture 3" descr="QR Code to dolcoe.safalapps.com">
            <a:extLst>
              <a:ext uri="{FF2B5EF4-FFF2-40B4-BE49-F238E27FC236}">
                <a16:creationId xmlns:a16="http://schemas.microsoft.com/office/drawing/2014/main" id="{0AD7DCF5-56B8-EF4B-7164-58D792087E9A}"/>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9052809" y="2596737"/>
            <a:ext cx="1806315" cy="1852367"/>
          </a:xfrm>
          <a:prstGeom prst="rect">
            <a:avLst/>
          </a:prstGeom>
        </p:spPr>
      </p:pic>
      <p:pic>
        <p:nvPicPr>
          <p:cNvPr id="4" name="Picture 5" descr="Access Resources, Request TA: https//:dolcoe.safalapps.com">
            <a:extLst>
              <a:ext uri="{FF2B5EF4-FFF2-40B4-BE49-F238E27FC236}">
                <a16:creationId xmlns:a16="http://schemas.microsoft.com/office/drawing/2014/main" id="{6B8F01CC-8DD1-7395-BE66-CBC40E7AFB7B}"/>
              </a:ext>
            </a:extLst>
          </p:cNvPr>
          <p:cNvPicPr>
            <a:picLocks noChangeAspect="1"/>
          </p:cNvPicPr>
          <p:nvPr/>
        </p:nvPicPr>
        <p:blipFill>
          <a:blip r:embed="rId8"/>
          <a:stretch>
            <a:fillRect/>
          </a:stretch>
        </p:blipFill>
        <p:spPr>
          <a:xfrm>
            <a:off x="8584367" y="4552154"/>
            <a:ext cx="2743200" cy="851657"/>
          </a:xfrm>
          <a:prstGeom prst="rect">
            <a:avLst/>
          </a:prstGeom>
        </p:spPr>
      </p:pic>
      <p:pic>
        <p:nvPicPr>
          <p:cNvPr id="8" name="Graphic 7">
            <a:extLst>
              <a:ext uri="{FF2B5EF4-FFF2-40B4-BE49-F238E27FC236}">
                <a16:creationId xmlns:a16="http://schemas.microsoft.com/office/drawing/2014/main" id="{B3BA3EA5-F6B5-374E-8401-F5F032CD54E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8639" y="6377385"/>
            <a:ext cx="307777" cy="307777"/>
          </a:xfrm>
          <a:prstGeom prst="rect">
            <a:avLst/>
          </a:prstGeom>
        </p:spPr>
      </p:pic>
      <p:sp>
        <p:nvSpPr>
          <p:cNvPr id="9" name="Rectangle 8">
            <a:extLst>
              <a:ext uri="{FF2B5EF4-FFF2-40B4-BE49-F238E27FC236}">
                <a16:creationId xmlns:a16="http://schemas.microsoft.com/office/drawing/2014/main" id="{FC6E95A1-51EE-359D-EB77-47F38191D7A3}"/>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0A6D91E0-35D9-3C54-89A8-04D98C3D04F7}"/>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976799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84F70-E12F-6972-62F5-991C90F5C10E}"/>
              </a:ext>
            </a:extLst>
          </p:cNvPr>
          <p:cNvSpPr>
            <a:spLocks noGrp="1"/>
          </p:cNvSpPr>
          <p:nvPr>
            <p:ph type="title"/>
          </p:nvPr>
        </p:nvSpPr>
        <p:spPr>
          <a:xfrm>
            <a:off x="831850" y="1718975"/>
            <a:ext cx="10515600" cy="415746"/>
          </a:xfrm>
        </p:spPr>
        <p:txBody>
          <a:bodyPr>
            <a:normAutofit fontScale="90000"/>
          </a:bodyPr>
          <a:lstStyle/>
          <a:p>
            <a:r>
              <a:rPr lang="en-US" dirty="0"/>
              <a:t>Email us your questions at RA_COE@SafalPartners.com</a:t>
            </a:r>
          </a:p>
        </p:txBody>
      </p:sp>
      <p:sp>
        <p:nvSpPr>
          <p:cNvPr id="2" name="Text Placeholder 1">
            <a:extLst>
              <a:ext uri="{FF2B5EF4-FFF2-40B4-BE49-F238E27FC236}">
                <a16:creationId xmlns:a16="http://schemas.microsoft.com/office/drawing/2014/main" id="{37BC6D76-6797-C7FE-017C-FFAFAB3FAE94}"/>
              </a:ext>
            </a:extLst>
          </p:cNvPr>
          <p:cNvSpPr>
            <a:spLocks noGrp="1"/>
          </p:cNvSpPr>
          <p:nvPr>
            <p:ph type="body" idx="1"/>
          </p:nvPr>
        </p:nvSpPr>
        <p:spPr>
          <a:xfrm>
            <a:off x="838200" y="3870036"/>
            <a:ext cx="10515600" cy="1200711"/>
          </a:xfrm>
        </p:spPr>
        <p:txBody>
          <a:bodyPr/>
          <a:lstStyle/>
          <a:p>
            <a:r>
              <a:rPr lang="en-US"/>
              <a:t>For more information, visit: dolcoe.safalapps.com</a:t>
            </a:r>
          </a:p>
          <a:p>
            <a:endParaRPr lang="en-US"/>
          </a:p>
        </p:txBody>
      </p:sp>
      <p:sp>
        <p:nvSpPr>
          <p:cNvPr id="4" name="Slide Number Placeholder 5">
            <a:extLst>
              <a:ext uri="{FF2B5EF4-FFF2-40B4-BE49-F238E27FC236}">
                <a16:creationId xmlns:a16="http://schemas.microsoft.com/office/drawing/2014/main" id="{22F10532-EE14-2E34-A3A5-202F0C32300A}"/>
              </a:ext>
            </a:extLst>
          </p:cNvPr>
          <p:cNvSpPr txBox="1">
            <a:spLocks/>
          </p:cNvSpPr>
          <p:nvPr/>
        </p:nvSpPr>
        <p:spPr>
          <a:xfrm>
            <a:off x="8776855" y="6492875"/>
            <a:ext cx="3322782" cy="365125"/>
          </a:xfrm>
          <a:prstGeom prst="rect">
            <a:avLst/>
          </a:prstGeom>
        </p:spPr>
        <p:txBody>
          <a:bodyPr/>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200">
                <a:solidFill>
                  <a:prstClr val="black"/>
                </a:solidFill>
                <a:latin typeface="Montserrat" panose="00000500000000000000" pitchFamily="2" charset="0"/>
              </a:rPr>
              <a:t>Safal Partners © 2024</a:t>
            </a:r>
          </a:p>
        </p:txBody>
      </p:sp>
    </p:spTree>
    <p:extLst>
      <p:ext uri="{BB962C8B-B14F-4D97-AF65-F5344CB8AC3E}">
        <p14:creationId xmlns:p14="http://schemas.microsoft.com/office/powerpoint/2010/main" val="412778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dirty="0"/>
              <a:t>Center of Excellence Overview</a:t>
            </a: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2"/>
          <a:stretch>
            <a:fillRect/>
          </a:stretch>
        </p:blipFill>
        <p:spPr>
          <a:xfrm>
            <a:off x="10007346" y="575484"/>
            <a:ext cx="1563476" cy="1566053"/>
          </a:xfrm>
          <a:prstGeom prst="rect">
            <a:avLst/>
          </a:prstGeom>
        </p:spPr>
      </p:pic>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4"/>
            <a:ext cx="9775004" cy="4456891"/>
          </a:xfrm>
        </p:spPr>
        <p:txBody>
          <a:bodyPr>
            <a:normAutofit fontScale="70000" lnSpcReduction="20000"/>
          </a:bodyPr>
          <a:lstStyle/>
          <a:p>
            <a:pPr>
              <a:lnSpc>
                <a:spcPct val="110000"/>
              </a:lnSpc>
            </a:pPr>
            <a:r>
              <a:rPr lang="en-US" sz="4000">
                <a:solidFill>
                  <a:schemeClr val="tx1"/>
                </a:solidFill>
                <a:latin typeface="Montserrat Medium" panose="00000600000000000000" pitchFamily="2" charset="0"/>
                <a:ea typeface="+mn-lt"/>
                <a:cs typeface="Segoe UI" panose="020B0502040204020203" pitchFamily="34" charset="0"/>
              </a:rPr>
              <a:t>Led by Safal Partners (grant awarded July 2021), national partners include NAWDP, COABE, NDI, FASTPORT and WIA </a:t>
            </a:r>
          </a:p>
          <a:p>
            <a:pPr>
              <a:lnSpc>
                <a:spcPct val="110000"/>
              </a:lnSpc>
            </a:pPr>
            <a:r>
              <a:rPr lang="en-US" sz="4000" b="1">
                <a:solidFill>
                  <a:schemeClr val="tx1"/>
                </a:solidFill>
                <a:latin typeface="Montserrat Medium" panose="00000600000000000000" pitchFamily="2" charset="0"/>
                <a:ea typeface="+mn-lt"/>
                <a:cs typeface="Segoe UI" panose="020B0502040204020203" pitchFamily="34" charset="0"/>
              </a:rPr>
              <a:t>We provide no-cost TA to </a:t>
            </a:r>
            <a:br>
              <a:rPr lang="en-US" sz="4000" b="1">
                <a:solidFill>
                  <a:schemeClr val="tx1"/>
                </a:solidFill>
                <a:latin typeface="Montserrat Medium" panose="00000600000000000000" pitchFamily="2" charset="0"/>
                <a:ea typeface="+mn-lt"/>
                <a:cs typeface="Segoe UI" panose="020B0502040204020203" pitchFamily="34" charset="0"/>
              </a:rPr>
            </a:br>
            <a:r>
              <a:rPr lang="en-US" sz="4000" b="1">
                <a:solidFill>
                  <a:schemeClr val="tx1"/>
                </a:solidFill>
                <a:latin typeface="Montserrat Medium" panose="00000600000000000000" pitchFamily="2" charset="0"/>
                <a:ea typeface="+mn-lt"/>
                <a:cs typeface="Segoe UI" panose="020B0502040204020203" pitchFamily="34" charset="0"/>
              </a:rPr>
              <a:t>accelerate sustainable </a:t>
            </a:r>
            <a:br>
              <a:rPr lang="en-US" sz="4000" b="1">
                <a:solidFill>
                  <a:schemeClr val="tx1"/>
                </a:solidFill>
                <a:latin typeface="Montserrat Medium" panose="00000600000000000000" pitchFamily="2" charset="0"/>
                <a:ea typeface="+mn-lt"/>
                <a:cs typeface="Segoe UI" panose="020B0502040204020203" pitchFamily="34" charset="0"/>
              </a:rPr>
            </a:br>
            <a:r>
              <a:rPr lang="en-US" sz="4000" b="1">
                <a:solidFill>
                  <a:schemeClr val="tx1"/>
                </a:solidFill>
                <a:latin typeface="Montserrat Medium" panose="00000600000000000000" pitchFamily="2" charset="0"/>
                <a:ea typeface="+mn-lt"/>
                <a:cs typeface="Segoe UI" panose="020B0502040204020203" pitchFamily="34" charset="0"/>
              </a:rPr>
              <a:t>partnerships, alignment </a:t>
            </a:r>
            <a:r>
              <a:rPr lang="en-US" sz="4000">
                <a:solidFill>
                  <a:schemeClr val="tx1"/>
                </a:solidFill>
                <a:latin typeface="Montserrat Medium" panose="00000600000000000000" pitchFamily="2" charset="0"/>
                <a:ea typeface="+mn-lt"/>
                <a:cs typeface="Segoe UI" panose="020B0502040204020203" pitchFamily="34" charset="0"/>
              </a:rPr>
              <a:t>of </a:t>
            </a:r>
            <a:br>
              <a:rPr lang="en-US" sz="4000">
                <a:solidFill>
                  <a:schemeClr val="tx1"/>
                </a:solidFill>
                <a:latin typeface="Montserrat Medium" panose="00000600000000000000" pitchFamily="2" charset="0"/>
                <a:ea typeface="+mn-lt"/>
                <a:cs typeface="Segoe UI" panose="020B0502040204020203" pitchFamily="34" charset="0"/>
              </a:rPr>
            </a:br>
            <a:r>
              <a:rPr lang="en-US" sz="4000">
                <a:solidFill>
                  <a:schemeClr val="tx1"/>
                </a:solidFill>
                <a:latin typeface="Montserrat Medium" panose="00000600000000000000" pitchFamily="2" charset="0"/>
                <a:ea typeface="+mn-lt"/>
                <a:cs typeface="Segoe UI" panose="020B0502040204020203" pitchFamily="34" charset="0"/>
              </a:rPr>
              <a:t>apprenticeship, workforce, </a:t>
            </a:r>
            <a:br>
              <a:rPr lang="en-US" sz="4000">
                <a:solidFill>
                  <a:schemeClr val="tx1"/>
                </a:solidFill>
                <a:latin typeface="Montserrat Medium" panose="00000600000000000000" pitchFamily="2" charset="0"/>
                <a:ea typeface="+mn-lt"/>
                <a:cs typeface="Segoe UI" panose="020B0502040204020203" pitchFamily="34" charset="0"/>
              </a:rPr>
            </a:br>
            <a:r>
              <a:rPr lang="en-US" sz="4000">
                <a:solidFill>
                  <a:schemeClr val="tx1"/>
                </a:solidFill>
                <a:latin typeface="Montserrat Medium" panose="00000600000000000000" pitchFamily="2" charset="0"/>
                <a:ea typeface="+mn-lt"/>
                <a:cs typeface="Segoe UI" panose="020B0502040204020203" pitchFamily="34" charset="0"/>
              </a:rPr>
              <a:t>and education systems to </a:t>
            </a:r>
            <a:br>
              <a:rPr lang="en-US" sz="4000">
                <a:solidFill>
                  <a:schemeClr val="tx1"/>
                </a:solidFill>
                <a:latin typeface="Montserrat Medium" panose="00000600000000000000" pitchFamily="2" charset="0"/>
                <a:ea typeface="+mn-lt"/>
                <a:cs typeface="Segoe UI" panose="020B0502040204020203" pitchFamily="34" charset="0"/>
              </a:rPr>
            </a:br>
            <a:r>
              <a:rPr lang="en-US" sz="4000">
                <a:solidFill>
                  <a:schemeClr val="tx1"/>
                </a:solidFill>
                <a:latin typeface="Montserrat Medium" panose="00000600000000000000" pitchFamily="2" charset="0"/>
                <a:ea typeface="+mn-lt"/>
                <a:cs typeface="Segoe UI" panose="020B0502040204020203" pitchFamily="34" charset="0"/>
              </a:rPr>
              <a:t>accelerate RA adoption.</a:t>
            </a:r>
          </a:p>
          <a:p>
            <a:endParaRPr lang="en-US"/>
          </a:p>
        </p:txBody>
      </p:sp>
      <p:pic>
        <p:nvPicPr>
          <p:cNvPr id="7" name="Picture 6" descr="Center of Excellence website homepage">
            <a:extLst>
              <a:ext uri="{FF2B5EF4-FFF2-40B4-BE49-F238E27FC236}">
                <a16:creationId xmlns:a16="http://schemas.microsoft.com/office/drawing/2014/main" id="{6818F54F-C05B-24B5-3BCA-8BBDD824B281}"/>
              </a:ext>
            </a:extLst>
          </p:cNvPr>
          <p:cNvPicPr>
            <a:picLocks noChangeAspect="1"/>
          </p:cNvPicPr>
          <p:nvPr/>
        </p:nvPicPr>
        <p:blipFill>
          <a:blip r:embed="rId3"/>
          <a:stretch>
            <a:fillRect/>
          </a:stretch>
        </p:blipFill>
        <p:spPr>
          <a:xfrm>
            <a:off x="6643694" y="2579625"/>
            <a:ext cx="4461394" cy="2672140"/>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244" y="5346129"/>
            <a:ext cx="1014854" cy="99371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a:xfrm>
            <a:off x="7774970" y="5711713"/>
            <a:ext cx="3917022" cy="315912"/>
          </a:xfrm>
        </p:spPr>
        <p:txBody>
          <a:bodyPr>
            <a:normAutofit fontScale="70000" lnSpcReduction="20000"/>
          </a:bodyPr>
          <a:lstStyle/>
          <a:p>
            <a:pPr marL="0" indent="0">
              <a:buNone/>
            </a:pPr>
            <a:r>
              <a:rPr lang="en-US" sz="2800">
                <a:solidFill>
                  <a:srgbClr val="0563C1"/>
                </a:solidFill>
                <a:hlinkClick r:id="rId5">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5">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CC961-2EDF-6CFB-D99E-9DC4169940DE}"/>
              </a:ext>
            </a:extLst>
          </p:cNvPr>
          <p:cNvSpPr>
            <a:spLocks noGrp="1"/>
          </p:cNvSpPr>
          <p:nvPr>
            <p:ph type="title"/>
          </p:nvPr>
        </p:nvSpPr>
        <p:spPr/>
        <p:txBody>
          <a:bodyPr/>
          <a:lstStyle/>
          <a:p>
            <a:r>
              <a:rPr lang="en-US" dirty="0">
                <a:latin typeface="Montserrat"/>
              </a:rPr>
              <a:t>Baseline Report &amp; Knowledge Gaps</a:t>
            </a:r>
            <a:endParaRPr lang="en-US" dirty="0"/>
          </a:p>
        </p:txBody>
      </p:sp>
      <p:sp>
        <p:nvSpPr>
          <p:cNvPr id="12" name="Content Placeholder 11">
            <a:extLst>
              <a:ext uri="{FF2B5EF4-FFF2-40B4-BE49-F238E27FC236}">
                <a16:creationId xmlns:a16="http://schemas.microsoft.com/office/drawing/2014/main" id="{BFD313A7-FCB3-B758-D441-416BE04BB52F}"/>
              </a:ext>
            </a:extLst>
          </p:cNvPr>
          <p:cNvSpPr>
            <a:spLocks noGrp="1"/>
          </p:cNvSpPr>
          <p:nvPr>
            <p:ph idx="1"/>
          </p:nvPr>
        </p:nvSpPr>
        <p:spPr/>
        <p:txBody>
          <a:bodyPr>
            <a:normAutofit fontScale="92500" lnSpcReduction="20000"/>
          </a:bodyPr>
          <a:lstStyle/>
          <a:p>
            <a:pPr marL="0" lvl="0" indent="0">
              <a:lnSpc>
                <a:spcPct val="100000"/>
              </a:lnSpc>
              <a:spcBef>
                <a:spcPts val="0"/>
              </a:spcBef>
              <a:buNone/>
            </a:pPr>
            <a:r>
              <a:rPr lang="en-US" u="sng" dirty="0">
                <a:solidFill>
                  <a:prstClr val="black"/>
                </a:solidFill>
                <a:latin typeface="Montserrat" panose="00000500000000000000" pitchFamily="2" charset="0"/>
              </a:rPr>
              <a:t>Gaps Fell Into Four Areas:</a:t>
            </a:r>
          </a:p>
          <a:p>
            <a:pPr marL="0" lvl="0" indent="0">
              <a:lnSpc>
                <a:spcPct val="120000"/>
              </a:lnSpc>
              <a:spcBef>
                <a:spcPts val="0"/>
              </a:spcBef>
              <a:buNone/>
            </a:pPr>
            <a:r>
              <a:rPr lang="en-US" dirty="0">
                <a:solidFill>
                  <a:prstClr val="black"/>
                </a:solidFill>
                <a:latin typeface="Montserrat" panose="00000500000000000000" pitchFamily="2" charset="0"/>
              </a:rPr>
              <a:t>          </a:t>
            </a:r>
            <a:br>
              <a:rPr lang="en-US" dirty="0">
                <a:solidFill>
                  <a:prstClr val="black"/>
                </a:solidFill>
                <a:latin typeface="Montserrat" panose="00000500000000000000" pitchFamily="2" charset="0"/>
              </a:rPr>
            </a:br>
            <a:r>
              <a:rPr lang="en-US" dirty="0">
                <a:solidFill>
                  <a:prstClr val="black"/>
                </a:solidFill>
                <a:latin typeface="Montserrat" panose="00000500000000000000" pitchFamily="2" charset="0"/>
              </a:rPr>
              <a:t>	Basic Knowledge</a:t>
            </a:r>
          </a:p>
          <a:p>
            <a:pPr marL="0" lvl="0" indent="0">
              <a:lnSpc>
                <a:spcPct val="120000"/>
              </a:lnSpc>
              <a:spcBef>
                <a:spcPts val="0"/>
              </a:spcBef>
              <a:buNone/>
            </a:pPr>
            <a:endParaRPr lang="en-US" dirty="0">
              <a:solidFill>
                <a:prstClr val="black"/>
              </a:solidFill>
              <a:latin typeface="Montserrat" panose="00000500000000000000" pitchFamily="2" charset="0"/>
            </a:endParaRPr>
          </a:p>
          <a:p>
            <a:pPr marL="0" lvl="0" indent="0">
              <a:lnSpc>
                <a:spcPct val="120000"/>
              </a:lnSpc>
              <a:spcBef>
                <a:spcPts val="0"/>
              </a:spcBef>
              <a:buNone/>
            </a:pPr>
            <a:r>
              <a:rPr lang="en-US" dirty="0">
                <a:solidFill>
                  <a:prstClr val="black"/>
                </a:solidFill>
                <a:latin typeface="Montserrat" panose="00000500000000000000" pitchFamily="2" charset="0"/>
              </a:rPr>
              <a:t>          System Knowledge</a:t>
            </a:r>
          </a:p>
          <a:p>
            <a:pPr marL="0" lvl="0" indent="0">
              <a:lnSpc>
                <a:spcPct val="120000"/>
              </a:lnSpc>
              <a:spcBef>
                <a:spcPts val="0"/>
              </a:spcBef>
              <a:buNone/>
            </a:pPr>
            <a:endParaRPr lang="en-US" dirty="0">
              <a:solidFill>
                <a:prstClr val="black"/>
              </a:solidFill>
              <a:latin typeface="Montserrat" panose="00000500000000000000" pitchFamily="2" charset="0"/>
            </a:endParaRPr>
          </a:p>
          <a:p>
            <a:pPr marL="0" lvl="0" indent="0">
              <a:lnSpc>
                <a:spcPct val="120000"/>
              </a:lnSpc>
              <a:spcBef>
                <a:spcPts val="0"/>
              </a:spcBef>
              <a:buNone/>
            </a:pPr>
            <a:r>
              <a:rPr lang="en-US" dirty="0">
                <a:solidFill>
                  <a:prstClr val="black"/>
                </a:solidFill>
                <a:latin typeface="Montserrat" panose="00000500000000000000" pitchFamily="2" charset="0"/>
              </a:rPr>
              <a:t>	Funding Knowledge</a:t>
            </a:r>
          </a:p>
          <a:p>
            <a:pPr marL="0" lvl="0" indent="0">
              <a:lnSpc>
                <a:spcPct val="120000"/>
              </a:lnSpc>
              <a:spcBef>
                <a:spcPts val="0"/>
              </a:spcBef>
              <a:buNone/>
            </a:pPr>
            <a:endParaRPr lang="en-US" dirty="0">
              <a:solidFill>
                <a:prstClr val="black"/>
              </a:solidFill>
              <a:latin typeface="Montserrat" panose="00000500000000000000" pitchFamily="2" charset="0"/>
            </a:endParaRPr>
          </a:p>
          <a:p>
            <a:pPr marL="0" lvl="0" indent="0">
              <a:lnSpc>
                <a:spcPct val="120000"/>
              </a:lnSpc>
              <a:spcBef>
                <a:spcPts val="0"/>
              </a:spcBef>
              <a:buNone/>
            </a:pPr>
            <a:r>
              <a:rPr lang="en-US" dirty="0">
                <a:solidFill>
                  <a:prstClr val="black"/>
                </a:solidFill>
                <a:latin typeface="Montserrat" panose="00000500000000000000" pitchFamily="2" charset="0"/>
              </a:rPr>
              <a:t>	Sharing Knowledge</a:t>
            </a:r>
          </a:p>
          <a:p>
            <a:pPr marL="0" lvl="0" indent="0">
              <a:lnSpc>
                <a:spcPct val="100000"/>
              </a:lnSpc>
              <a:spcBef>
                <a:spcPts val="0"/>
              </a:spcBef>
              <a:buNone/>
            </a:pPr>
            <a:endParaRPr lang="en-US" dirty="0">
              <a:solidFill>
                <a:prstClr val="black"/>
              </a:solidFill>
              <a:latin typeface="Montserrat" panose="00000500000000000000" pitchFamily="2" charset="0"/>
            </a:endParaRPr>
          </a:p>
          <a:p>
            <a:pPr marL="0" indent="0" algn="r">
              <a:lnSpc>
                <a:spcPct val="100000"/>
              </a:lnSpc>
              <a:spcBef>
                <a:spcPts val="0"/>
              </a:spcBef>
              <a:buNone/>
            </a:pPr>
            <a:r>
              <a:rPr lang="en-US" sz="1600" dirty="0">
                <a:latin typeface="Montserrat Medium"/>
                <a:hlinkClick r:id="rId3"/>
              </a:rPr>
              <a:t>dolcoe.safalapps.com/resources/workforce</a:t>
            </a:r>
            <a:endParaRPr lang="en-US" sz="1600" dirty="0">
              <a:latin typeface="Montserrat Medium" pitchFamily="2" charset="0"/>
            </a:endParaRPr>
          </a:p>
        </p:txBody>
      </p:sp>
      <p:pic>
        <p:nvPicPr>
          <p:cNvPr id="8" name="Graphic 7" descr="Clipboard Checked with solid fill">
            <a:extLst>
              <a:ext uri="{FF2B5EF4-FFF2-40B4-BE49-F238E27FC236}">
                <a16:creationId xmlns:a16="http://schemas.microsoft.com/office/drawing/2014/main" id="{A530CD9E-F225-EC6A-7FC9-7C5FFA0A39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7715" y="2552579"/>
            <a:ext cx="441953" cy="441953"/>
          </a:xfrm>
          <a:prstGeom prst="rect">
            <a:avLst/>
          </a:prstGeom>
        </p:spPr>
      </p:pic>
      <p:pic>
        <p:nvPicPr>
          <p:cNvPr id="21" name="Graphic 20" descr="Cycle with people with solid fill">
            <a:extLst>
              <a:ext uri="{FF2B5EF4-FFF2-40B4-BE49-F238E27FC236}">
                <a16:creationId xmlns:a16="http://schemas.microsoft.com/office/drawing/2014/main" id="{8E3744D9-761E-0027-1E45-FB2E103B80A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89569" y="3274416"/>
            <a:ext cx="616920" cy="616920"/>
          </a:xfrm>
          <a:prstGeom prst="rect">
            <a:avLst/>
          </a:prstGeom>
        </p:spPr>
      </p:pic>
      <p:pic>
        <p:nvPicPr>
          <p:cNvPr id="15" name="Graphic 14" descr="Money">
            <a:extLst>
              <a:ext uri="{FF2B5EF4-FFF2-40B4-BE49-F238E27FC236}">
                <a16:creationId xmlns:a16="http://schemas.microsoft.com/office/drawing/2014/main" id="{9ED23A97-97B2-A0ED-EE97-AEFB645280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3619" y="4045443"/>
            <a:ext cx="558045" cy="558045"/>
          </a:xfrm>
          <a:prstGeom prst="rect">
            <a:avLst/>
          </a:prstGeom>
        </p:spPr>
      </p:pic>
      <p:pic>
        <p:nvPicPr>
          <p:cNvPr id="11" name="Graphic 10" descr="Handshake with solid fill">
            <a:extLst>
              <a:ext uri="{FF2B5EF4-FFF2-40B4-BE49-F238E27FC236}">
                <a16:creationId xmlns:a16="http://schemas.microsoft.com/office/drawing/2014/main" id="{9491C1AE-FB1F-7CED-EA21-96469BB40B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5619" y="4857848"/>
            <a:ext cx="684820" cy="684820"/>
          </a:xfrm>
          <a:prstGeom prst="rect">
            <a:avLst/>
          </a:prstGeom>
        </p:spPr>
      </p:pic>
      <p:pic>
        <p:nvPicPr>
          <p:cNvPr id="7" name="Picture 6" descr="QR Code">
            <a:extLst>
              <a:ext uri="{FF2B5EF4-FFF2-40B4-BE49-F238E27FC236}">
                <a16:creationId xmlns:a16="http://schemas.microsoft.com/office/drawing/2014/main" id="{6998A2D4-C8EC-1920-119A-A5957B3D6FAE}"/>
              </a:ext>
            </a:extLst>
          </p:cNvPr>
          <p:cNvPicPr>
            <a:picLocks noChangeAspect="1"/>
          </p:cNvPicPr>
          <p:nvPr/>
        </p:nvPicPr>
        <p:blipFill>
          <a:blip r:embed="rId12"/>
          <a:stretch>
            <a:fillRect/>
          </a:stretch>
        </p:blipFill>
        <p:spPr>
          <a:xfrm>
            <a:off x="5867208" y="2868594"/>
            <a:ext cx="1973369" cy="1953317"/>
          </a:xfrm>
          <a:prstGeom prst="rect">
            <a:avLst/>
          </a:prstGeom>
        </p:spPr>
      </p:pic>
      <p:pic>
        <p:nvPicPr>
          <p:cNvPr id="2" name="Picture 6" descr="Baseline Knowledge Report Image">
            <a:extLst>
              <a:ext uri="{FF2B5EF4-FFF2-40B4-BE49-F238E27FC236}">
                <a16:creationId xmlns:a16="http://schemas.microsoft.com/office/drawing/2014/main" id="{BC1E62F5-0626-DD35-5989-939A3CC7B7C2}"/>
              </a:ext>
            </a:extLst>
          </p:cNvPr>
          <p:cNvPicPr>
            <a:picLocks noChangeAspect="1"/>
          </p:cNvPicPr>
          <p:nvPr/>
        </p:nvPicPr>
        <p:blipFill>
          <a:blip r:embed="rId13"/>
          <a:stretch>
            <a:fillRect/>
          </a:stretch>
        </p:blipFill>
        <p:spPr>
          <a:xfrm>
            <a:off x="8299048" y="1670295"/>
            <a:ext cx="2991794" cy="3872373"/>
          </a:xfrm>
          <a:prstGeom prst="rect">
            <a:avLst/>
          </a:prstGeom>
        </p:spPr>
      </p:pic>
      <p:pic>
        <p:nvPicPr>
          <p:cNvPr id="5" name="Picture 4" descr="Center of Excellence Logo">
            <a:extLst>
              <a:ext uri="{FF2B5EF4-FFF2-40B4-BE49-F238E27FC236}">
                <a16:creationId xmlns:a16="http://schemas.microsoft.com/office/drawing/2014/main" id="{85F3EB6B-8A13-9044-523F-C2FA6F12FC81}"/>
              </a:ext>
            </a:extLst>
          </p:cNvPr>
          <p:cNvPicPr>
            <a:picLocks noChangeAspect="1"/>
          </p:cNvPicPr>
          <p:nvPr/>
        </p:nvPicPr>
        <p:blipFill>
          <a:blip r:embed="rId14"/>
          <a:stretch>
            <a:fillRect/>
          </a:stretch>
        </p:blipFill>
        <p:spPr>
          <a:xfrm>
            <a:off x="2219325" y="5952744"/>
            <a:ext cx="791336" cy="791336"/>
          </a:xfrm>
          <a:prstGeom prst="rect">
            <a:avLst/>
          </a:prstGeom>
        </p:spPr>
      </p:pic>
      <p:sp>
        <p:nvSpPr>
          <p:cNvPr id="10" name="Rectangle 9">
            <a:extLst>
              <a:ext uri="{FF2B5EF4-FFF2-40B4-BE49-F238E27FC236}">
                <a16:creationId xmlns:a16="http://schemas.microsoft.com/office/drawing/2014/main" id="{702BB035-D177-34E4-41BD-9DBFE22C68BA}"/>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FC22EEFE-A3B8-B1F3-408E-41E05EF01EAF}"/>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101850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CC1138-151B-91D2-468B-53C11A5DEB82}"/>
              </a:ext>
            </a:extLst>
          </p:cNvPr>
          <p:cNvSpPr>
            <a:spLocks noGrp="1"/>
          </p:cNvSpPr>
          <p:nvPr>
            <p:ph type="title"/>
          </p:nvPr>
        </p:nvSpPr>
        <p:spPr/>
        <p:txBody>
          <a:bodyPr/>
          <a:lstStyle/>
          <a:p>
            <a:r>
              <a:rPr lang="en-US" dirty="0">
                <a:latin typeface="Montserrat"/>
              </a:rPr>
              <a:t>Programs Paying for RA</a:t>
            </a:r>
            <a:endParaRPr lang="en-US" dirty="0"/>
          </a:p>
        </p:txBody>
      </p:sp>
      <p:sp>
        <p:nvSpPr>
          <p:cNvPr id="11" name="Text Placeholder 10">
            <a:extLst>
              <a:ext uri="{FF2B5EF4-FFF2-40B4-BE49-F238E27FC236}">
                <a16:creationId xmlns:a16="http://schemas.microsoft.com/office/drawing/2014/main" id="{75C531BC-39B6-FFFA-CE09-04E048C71BB0}"/>
              </a:ext>
            </a:extLst>
          </p:cNvPr>
          <p:cNvSpPr>
            <a:spLocks noGrp="1"/>
          </p:cNvSpPr>
          <p:nvPr>
            <p:ph type="body" sz="quarter" idx="13"/>
          </p:nvPr>
        </p:nvSpPr>
        <p:spPr/>
        <p:txBody>
          <a:bodyPr/>
          <a:lstStyle/>
          <a:p>
            <a:pPr marL="0" lvl="0" indent="0">
              <a:lnSpc>
                <a:spcPct val="100000"/>
              </a:lnSpc>
              <a:spcBef>
                <a:spcPts val="0"/>
              </a:spcBef>
              <a:buNone/>
              <a:defRPr sz="2400" b="0" i="0" u="none" strike="noStrike" kern="1200" spc="0" baseline="0">
                <a:solidFill>
                  <a:prstClr val="black">
                    <a:lumMod val="65000"/>
                    <a:lumOff val="35000"/>
                  </a:prstClr>
                </a:solidFill>
                <a:latin typeface="+mn-lt"/>
                <a:ea typeface="+mn-ea"/>
                <a:cs typeface="+mn-cs"/>
              </a:defRPr>
            </a:pPr>
            <a:r>
              <a:rPr lang="en-US" sz="2400" dirty="0">
                <a:solidFill>
                  <a:prstClr val="black">
                    <a:lumMod val="65000"/>
                    <a:lumOff val="35000"/>
                  </a:prstClr>
                </a:solidFill>
                <a:latin typeface="Montserrat Medium" panose="00000600000000000000" pitchFamily="2" charset="0"/>
                <a:cs typeface="Segoe UI" panose="020B0502040204020203" pitchFamily="34" charset="0"/>
              </a:rPr>
              <a:t>How would you rate your knowledge of</a:t>
            </a:r>
            <a:br>
              <a:rPr lang="en-US" sz="2400" dirty="0">
                <a:solidFill>
                  <a:prstClr val="black">
                    <a:lumMod val="65000"/>
                    <a:lumOff val="35000"/>
                  </a:prstClr>
                </a:solidFill>
                <a:latin typeface="Montserrat Medium" panose="00000600000000000000" pitchFamily="2" charset="0"/>
                <a:cs typeface="Segoe UI" panose="020B0502040204020203" pitchFamily="34" charset="0"/>
              </a:rPr>
            </a:br>
            <a:r>
              <a:rPr lang="en-US" sz="2400"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who pays for each part of an apprenticeship program </a:t>
            </a:r>
            <a:r>
              <a:rPr lang="en-US" sz="2400" dirty="0">
                <a:solidFill>
                  <a:prstClr val="black">
                    <a:lumMod val="65000"/>
                    <a:lumOff val="35000"/>
                  </a:prstClr>
                </a:solidFill>
                <a:latin typeface="Montserrat Medium" panose="00000600000000000000" pitchFamily="2" charset="0"/>
                <a:cs typeface="Segoe UI" panose="020B0502040204020203" pitchFamily="34" charset="0"/>
              </a:rPr>
              <a:t>(related instruction, wages, administration)? </a:t>
            </a:r>
          </a:p>
        </p:txBody>
      </p:sp>
      <p:pic>
        <p:nvPicPr>
          <p:cNvPr id="6" name="Picture 5" descr="Graph">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22767" t="6092" r="1644" b="8080"/>
          <a:stretch/>
        </p:blipFill>
        <p:spPr>
          <a:xfrm rot="5400000">
            <a:off x="6740914" y="216849"/>
            <a:ext cx="4033928" cy="7078574"/>
          </a:xfrm>
          <a:prstGeom prst="rect">
            <a:avLst/>
          </a:prstGeom>
        </p:spPr>
      </p:pic>
      <p:sp>
        <p:nvSpPr>
          <p:cNvPr id="12" name="Content Placeholder 11">
            <a:extLst>
              <a:ext uri="{FF2B5EF4-FFF2-40B4-BE49-F238E27FC236}">
                <a16:creationId xmlns:a16="http://schemas.microsoft.com/office/drawing/2014/main" id="{2D9ADAF1-4F81-9792-6255-DE583C39272A}"/>
              </a:ext>
            </a:extLst>
          </p:cNvPr>
          <p:cNvSpPr>
            <a:spLocks noGrp="1"/>
          </p:cNvSpPr>
          <p:nvPr>
            <p:ph idx="1"/>
          </p:nvPr>
        </p:nvSpPr>
        <p:spPr>
          <a:xfrm>
            <a:off x="574675" y="5671035"/>
            <a:ext cx="11042650" cy="546871"/>
          </a:xfrm>
        </p:spPr>
        <p:txBody>
          <a:bodyPr>
            <a:normAutofit/>
          </a:bodyPr>
          <a:lstStyle/>
          <a:p>
            <a:pPr marL="0" lvl="0" indent="0">
              <a:lnSpc>
                <a:spcPct val="100000"/>
              </a:lnSpc>
              <a:spcBef>
                <a:spcPts val="0"/>
              </a:spcBef>
              <a:buNone/>
            </a:pPr>
            <a:r>
              <a:rPr lang="en-US" sz="1200" i="1" dirty="0">
                <a:solidFill>
                  <a:prstClr val="black"/>
                </a:solidFill>
                <a:latin typeface="Calibri" panose="020F0502020204030204"/>
              </a:rPr>
              <a:t>Source:</a:t>
            </a:r>
            <a:r>
              <a:rPr lang="en-US" sz="1200" i="1" dirty="0">
                <a:solidFill>
                  <a:prstClr val="black"/>
                </a:solidFill>
                <a:latin typeface="Helvetica" pitchFamily="2" charset="0"/>
              </a:rPr>
              <a:t> 2023 Workforce System Registered Apprenticeship Baseline Knowledge Assessment Report  - USDOL Center of Excellence, Safal Partners, NAWDP</a:t>
            </a:r>
            <a:r>
              <a:rPr lang="en-US" sz="1200" dirty="0">
                <a:solidFill>
                  <a:srgbClr val="000000"/>
                </a:solidFill>
                <a:latin typeface="Helvetica" pitchFamily="2" charset="0"/>
              </a:rPr>
              <a:t> </a:t>
            </a:r>
            <a:endParaRPr lang="en-US" sz="1200" b="1" i="1" dirty="0">
              <a:solidFill>
                <a:prstClr val="black"/>
              </a:solidFill>
              <a:latin typeface="Calibri" panose="020F0502020204030204"/>
            </a:endParaRPr>
          </a:p>
        </p:txBody>
      </p:sp>
      <p:sp>
        <p:nvSpPr>
          <p:cNvPr id="2" name="Slide Number Placeholder 5">
            <a:extLst>
              <a:ext uri="{FF2B5EF4-FFF2-40B4-BE49-F238E27FC236}">
                <a16:creationId xmlns:a16="http://schemas.microsoft.com/office/drawing/2014/main" id="{99A64286-9806-30E8-3DD6-6334A27C48E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83909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956794-8646-B019-4966-23EB72DFF924}"/>
              </a:ext>
            </a:extLst>
          </p:cNvPr>
          <p:cNvSpPr>
            <a:spLocks noGrp="1"/>
          </p:cNvSpPr>
          <p:nvPr>
            <p:ph type="title"/>
          </p:nvPr>
        </p:nvSpPr>
        <p:spPr/>
        <p:txBody>
          <a:bodyPr/>
          <a:lstStyle/>
          <a:p>
            <a:r>
              <a:rPr lang="en-US" dirty="0">
                <a:latin typeface="Montserrat"/>
              </a:rPr>
              <a:t>RA &amp; ETPLs</a:t>
            </a:r>
            <a:endParaRPr lang="en-US" dirty="0"/>
          </a:p>
        </p:txBody>
      </p:sp>
      <p:sp>
        <p:nvSpPr>
          <p:cNvPr id="8" name="Text Placeholder 7">
            <a:extLst>
              <a:ext uri="{FF2B5EF4-FFF2-40B4-BE49-F238E27FC236}">
                <a16:creationId xmlns:a16="http://schemas.microsoft.com/office/drawing/2014/main" id="{D67F4C29-69E7-BE3D-30C5-D4C367338574}"/>
              </a:ext>
            </a:extLst>
          </p:cNvPr>
          <p:cNvSpPr>
            <a:spLocks noGrp="1"/>
          </p:cNvSpPr>
          <p:nvPr>
            <p:ph type="body" sz="quarter" idx="13"/>
          </p:nvPr>
        </p:nvSpPr>
        <p:spPr/>
        <p:txBody>
          <a:bodyPr/>
          <a:lstStyle/>
          <a:p>
            <a:pPr marL="0" lvl="0" indent="0">
              <a:lnSpc>
                <a:spcPct val="100000"/>
              </a:lnSpc>
              <a:spcBef>
                <a:spcPts val="0"/>
              </a:spcBef>
              <a:buNone/>
              <a:defRPr sz="2400" b="0" i="0" u="none" strike="noStrike" kern="1200" spc="0" baseline="0">
                <a:solidFill>
                  <a:prstClr val="black">
                    <a:lumMod val="65000"/>
                    <a:lumOff val="35000"/>
                  </a:prstClr>
                </a:solidFill>
                <a:latin typeface="+mn-lt"/>
                <a:ea typeface="+mn-ea"/>
                <a:cs typeface="+mn-cs"/>
              </a:defRPr>
            </a:pPr>
            <a:r>
              <a:rPr lang="en-US" dirty="0">
                <a:solidFill>
                  <a:prstClr val="black">
                    <a:lumMod val="65000"/>
                    <a:lumOff val="35000"/>
                  </a:prstClr>
                </a:solidFill>
                <a:latin typeface="Montserrat Medium" panose="00000600000000000000" pitchFamily="2" charset="0"/>
                <a:cs typeface="Segoe UI" panose="020B0502040204020203" pitchFamily="34" charset="0"/>
              </a:rPr>
              <a:t>How would you rate your knowledge of the relationship between  </a:t>
            </a:r>
            <a:br>
              <a:rPr lang="en-US" dirty="0">
                <a:solidFill>
                  <a:prstClr val="black">
                    <a:lumMod val="65000"/>
                    <a:lumOff val="35000"/>
                  </a:prstClr>
                </a:solidFill>
                <a:latin typeface="Montserrat Medium" panose="00000600000000000000" pitchFamily="2" charset="0"/>
                <a:cs typeface="Segoe UI" panose="020B0502040204020203" pitchFamily="34" charset="0"/>
              </a:rPr>
            </a:br>
            <a:r>
              <a:rPr lang="en-US"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Registered Apprenticeship </a:t>
            </a:r>
            <a:br>
              <a:rPr lang="en-US"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br>
            <a:r>
              <a:rPr lang="en-US" b="1"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related instruction and your state or local eligible training provider list</a:t>
            </a:r>
            <a:r>
              <a:rPr lang="en-US" dirty="0">
                <a:solidFill>
                  <a:prstClr val="black">
                    <a:lumMod val="65000"/>
                    <a:lumOff val="35000"/>
                  </a:prstClr>
                </a:solidFill>
                <a:latin typeface="Montserrat Medium" panose="00000600000000000000" pitchFamily="2" charset="0"/>
                <a:cs typeface="Segoe UI" panose="020B0502040204020203" pitchFamily="34" charset="0"/>
              </a:rPr>
              <a:t>? </a:t>
            </a:r>
          </a:p>
        </p:txBody>
      </p:sp>
      <p:pic>
        <p:nvPicPr>
          <p:cNvPr id="6" name="Picture 5" descr="Graph">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23621" t="6307" r="-1138" b="8875"/>
          <a:stretch/>
        </p:blipFill>
        <p:spPr>
          <a:xfrm rot="5400000">
            <a:off x="6516811" y="338426"/>
            <a:ext cx="3992707" cy="6973455"/>
          </a:xfrm>
          <a:prstGeom prst="rect">
            <a:avLst/>
          </a:prstGeom>
        </p:spPr>
      </p:pic>
      <p:sp>
        <p:nvSpPr>
          <p:cNvPr id="7" name="Content Placeholder 6">
            <a:extLst>
              <a:ext uri="{FF2B5EF4-FFF2-40B4-BE49-F238E27FC236}">
                <a16:creationId xmlns:a16="http://schemas.microsoft.com/office/drawing/2014/main" id="{224CE093-D12A-9002-01B0-C3F79017EB40}"/>
              </a:ext>
            </a:extLst>
          </p:cNvPr>
          <p:cNvSpPr>
            <a:spLocks noGrp="1"/>
          </p:cNvSpPr>
          <p:nvPr>
            <p:ph idx="1"/>
          </p:nvPr>
        </p:nvSpPr>
        <p:spPr>
          <a:xfrm>
            <a:off x="574675" y="5701473"/>
            <a:ext cx="11042650" cy="446088"/>
          </a:xfrm>
        </p:spPr>
        <p:txBody>
          <a:bodyPr>
            <a:noAutofit/>
          </a:bodyPr>
          <a:lstStyle/>
          <a:p>
            <a:pPr marL="0" lvl="0" indent="0">
              <a:lnSpc>
                <a:spcPct val="100000"/>
              </a:lnSpc>
              <a:spcBef>
                <a:spcPts val="0"/>
              </a:spcBef>
              <a:buNone/>
            </a:pPr>
            <a:r>
              <a:rPr lang="en-US" sz="1200" i="1" dirty="0">
                <a:solidFill>
                  <a:prstClr val="black"/>
                </a:solidFill>
                <a:latin typeface="Calibri" panose="020F0502020204030204"/>
              </a:rPr>
              <a:t>Source:</a:t>
            </a:r>
            <a:r>
              <a:rPr lang="en-US" sz="1200" i="1" dirty="0">
                <a:solidFill>
                  <a:prstClr val="black"/>
                </a:solidFill>
                <a:latin typeface="Helvetica" pitchFamily="2" charset="0"/>
              </a:rPr>
              <a:t> 2023 Workforce System Registered Apprenticeship Baseline Knowledge Assessment Report  - USDOL Center of Excellence, Safal Partners, NAWDP</a:t>
            </a:r>
            <a:r>
              <a:rPr lang="en-US" sz="1200" dirty="0">
                <a:solidFill>
                  <a:srgbClr val="000000"/>
                </a:solidFill>
                <a:latin typeface="Helvetica" pitchFamily="2" charset="0"/>
              </a:rPr>
              <a:t> </a:t>
            </a:r>
            <a:endParaRPr lang="en-US" sz="1200" b="1" i="1" dirty="0">
              <a:solidFill>
                <a:prstClr val="black"/>
              </a:solidFill>
              <a:latin typeface="Calibri" panose="020F0502020204030204"/>
            </a:endParaRPr>
          </a:p>
          <a:p>
            <a:endParaRPr lang="en-US" sz="1200" dirty="0"/>
          </a:p>
        </p:txBody>
      </p:sp>
      <p:sp>
        <p:nvSpPr>
          <p:cNvPr id="2" name="Slide Number Placeholder 5">
            <a:extLst>
              <a:ext uri="{FF2B5EF4-FFF2-40B4-BE49-F238E27FC236}">
                <a16:creationId xmlns:a16="http://schemas.microsoft.com/office/drawing/2014/main" id="{D0C10A53-2BFF-C464-C916-3A195AB7AE8D}"/>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2465469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69C32D-118A-1346-A129-84C337C9C892}"/>
              </a:ext>
            </a:extLst>
          </p:cNvPr>
          <p:cNvSpPr>
            <a:spLocks noGrp="1"/>
          </p:cNvSpPr>
          <p:nvPr>
            <p:ph type="title"/>
          </p:nvPr>
        </p:nvSpPr>
        <p:spPr/>
        <p:txBody>
          <a:bodyPr/>
          <a:lstStyle/>
          <a:p>
            <a:r>
              <a:rPr lang="en-US" dirty="0">
                <a:latin typeface="Montserrat"/>
              </a:rPr>
              <a:t>RA &amp; WIOA Performance Measures</a:t>
            </a:r>
            <a:endParaRPr lang="en-US" dirty="0"/>
          </a:p>
        </p:txBody>
      </p:sp>
      <p:sp>
        <p:nvSpPr>
          <p:cNvPr id="8" name="Text Placeholder 7">
            <a:extLst>
              <a:ext uri="{FF2B5EF4-FFF2-40B4-BE49-F238E27FC236}">
                <a16:creationId xmlns:a16="http://schemas.microsoft.com/office/drawing/2014/main" id="{099984E2-47D3-1F94-D19C-68FD9461426F}"/>
              </a:ext>
            </a:extLst>
          </p:cNvPr>
          <p:cNvSpPr>
            <a:spLocks noGrp="1"/>
          </p:cNvSpPr>
          <p:nvPr>
            <p:ph type="body" sz="quarter" idx="13"/>
          </p:nvPr>
        </p:nvSpPr>
        <p:spPr/>
        <p:txBody>
          <a:bodyPr/>
          <a:lstStyle/>
          <a:p>
            <a:pPr marL="0" lvl="0" indent="0">
              <a:lnSpc>
                <a:spcPct val="100000"/>
              </a:lnSpc>
              <a:spcBef>
                <a:spcPts val="0"/>
              </a:spcBef>
              <a:buNone/>
              <a:defRPr sz="2400" b="0" i="0" u="none" strike="noStrike" kern="1200" spc="0" baseline="0">
                <a:solidFill>
                  <a:prstClr val="black">
                    <a:lumMod val="65000"/>
                    <a:lumOff val="35000"/>
                  </a:prstClr>
                </a:solidFill>
                <a:latin typeface="+mn-lt"/>
                <a:ea typeface="+mn-ea"/>
                <a:cs typeface="+mn-cs"/>
              </a:defRPr>
            </a:pPr>
            <a:r>
              <a:rPr lang="en-US" dirty="0">
                <a:solidFill>
                  <a:prstClr val="black">
                    <a:lumMod val="65000"/>
                    <a:lumOff val="35000"/>
                  </a:prstClr>
                </a:solidFill>
                <a:latin typeface="Montserrat Medium" panose="00000600000000000000" pitchFamily="2" charset="0"/>
                <a:cs typeface="Segoe UI" panose="020B0502040204020203" pitchFamily="34" charset="0"/>
              </a:rPr>
              <a:t>How would you rate your knowledge on how </a:t>
            </a:r>
            <a:r>
              <a:rPr lang="en-US" dirty="0">
                <a:solidFill>
                  <a:prstClr val="black">
                    <a:lumMod val="65000"/>
                    <a:lumOff val="35000"/>
                  </a:prstClr>
                </a:solidFill>
                <a:effectLst>
                  <a:outerShdw blurRad="38100" dist="38100" dir="2700000" algn="tl">
                    <a:srgbClr val="000000">
                      <a:alpha val="43137"/>
                    </a:srgbClr>
                  </a:outerShdw>
                </a:effectLst>
                <a:latin typeface="Montserrat Medium" panose="00000600000000000000" pitchFamily="2" charset="0"/>
                <a:cs typeface="Segoe UI" panose="020B0502040204020203" pitchFamily="34" charset="0"/>
              </a:rPr>
              <a:t>Registered Apprenticeship correlates with performance measures</a:t>
            </a:r>
            <a:r>
              <a:rPr lang="en-US" dirty="0">
                <a:solidFill>
                  <a:prstClr val="black">
                    <a:lumMod val="65000"/>
                    <a:lumOff val="35000"/>
                  </a:prstClr>
                </a:solidFill>
                <a:latin typeface="Montserrat Medium" panose="00000600000000000000" pitchFamily="2" charset="0"/>
                <a:cs typeface="Segoe UI" panose="020B0502040204020203" pitchFamily="34" charset="0"/>
              </a:rPr>
              <a:t>? </a:t>
            </a:r>
          </a:p>
        </p:txBody>
      </p:sp>
      <p:pic>
        <p:nvPicPr>
          <p:cNvPr id="6" name="Picture 5" descr="Graph">
            <a:extLst>
              <a:ext uri="{FF2B5EF4-FFF2-40B4-BE49-F238E27FC236}">
                <a16:creationId xmlns:a16="http://schemas.microsoft.com/office/drawing/2014/main" id="{CC519CF0-37D6-6D82-3C4D-8ECF95A7D897}"/>
              </a:ext>
            </a:extLst>
          </p:cNvPr>
          <p:cNvPicPr>
            <a:picLocks noChangeAspect="1"/>
          </p:cNvPicPr>
          <p:nvPr/>
        </p:nvPicPr>
        <p:blipFill rotWithShape="1">
          <a:blip r:embed="rId3"/>
          <a:srcRect l="18594" t="7656" r="9107" b="7527"/>
          <a:stretch/>
        </p:blipFill>
        <p:spPr>
          <a:xfrm rot="5400000">
            <a:off x="6157018" y="303711"/>
            <a:ext cx="3883779" cy="6973456"/>
          </a:xfrm>
          <a:prstGeom prst="rect">
            <a:avLst/>
          </a:prstGeom>
        </p:spPr>
      </p:pic>
      <p:sp>
        <p:nvSpPr>
          <p:cNvPr id="7" name="Content Placeholder 6">
            <a:extLst>
              <a:ext uri="{FF2B5EF4-FFF2-40B4-BE49-F238E27FC236}">
                <a16:creationId xmlns:a16="http://schemas.microsoft.com/office/drawing/2014/main" id="{71BF4923-43F8-0381-6A6C-9641CD4BDFAC}"/>
              </a:ext>
            </a:extLst>
          </p:cNvPr>
          <p:cNvSpPr>
            <a:spLocks noGrp="1"/>
          </p:cNvSpPr>
          <p:nvPr>
            <p:ph idx="1"/>
          </p:nvPr>
        </p:nvSpPr>
        <p:spPr>
          <a:xfrm>
            <a:off x="477671" y="5745977"/>
            <a:ext cx="11139653" cy="608409"/>
          </a:xfrm>
        </p:spPr>
        <p:txBody>
          <a:bodyPr/>
          <a:lstStyle/>
          <a:p>
            <a:pPr marL="0" lvl="0" indent="0">
              <a:lnSpc>
                <a:spcPct val="100000"/>
              </a:lnSpc>
              <a:spcBef>
                <a:spcPts val="0"/>
              </a:spcBef>
              <a:buNone/>
            </a:pPr>
            <a:r>
              <a:rPr lang="en-US" sz="1200" i="1" dirty="0">
                <a:solidFill>
                  <a:prstClr val="black"/>
                </a:solidFill>
                <a:latin typeface="Calibri" panose="020F0502020204030204"/>
              </a:rPr>
              <a:t>Source:</a:t>
            </a:r>
            <a:r>
              <a:rPr lang="en-US" sz="1200" i="1" dirty="0">
                <a:solidFill>
                  <a:prstClr val="black"/>
                </a:solidFill>
                <a:latin typeface="Helvetica" pitchFamily="2" charset="0"/>
              </a:rPr>
              <a:t> 2023 Workforce System Registered Apprenticeship Baseline Knowledge Assessment Report  - USDOL Center of Excellence, Safal Partners, NAWDP</a:t>
            </a:r>
            <a:r>
              <a:rPr lang="en-US" sz="1200" dirty="0">
                <a:solidFill>
                  <a:srgbClr val="000000"/>
                </a:solidFill>
                <a:latin typeface="Helvetica" pitchFamily="2" charset="0"/>
              </a:rPr>
              <a:t> </a:t>
            </a:r>
            <a:endParaRPr lang="en-US" sz="1200" b="1" i="1" dirty="0">
              <a:solidFill>
                <a:prstClr val="black"/>
              </a:solidFill>
              <a:latin typeface="Calibri" panose="020F0502020204030204"/>
            </a:endParaRPr>
          </a:p>
        </p:txBody>
      </p:sp>
      <p:sp>
        <p:nvSpPr>
          <p:cNvPr id="2" name="Slide Number Placeholder 5">
            <a:extLst>
              <a:ext uri="{FF2B5EF4-FFF2-40B4-BE49-F238E27FC236}">
                <a16:creationId xmlns:a16="http://schemas.microsoft.com/office/drawing/2014/main" id="{C340A39A-E1CD-4E0F-57A4-2EF929199575}"/>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63120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FA96-B7D9-5A25-A600-25CD2D8D8437}"/>
              </a:ext>
            </a:extLst>
          </p:cNvPr>
          <p:cNvSpPr>
            <a:spLocks noGrp="1"/>
          </p:cNvSpPr>
          <p:nvPr>
            <p:ph type="title"/>
          </p:nvPr>
        </p:nvSpPr>
        <p:spPr>
          <a:xfrm>
            <a:off x="12704" y="2343189"/>
            <a:ext cx="12166591" cy="1325563"/>
          </a:xfrm>
        </p:spPr>
        <p:txBody>
          <a:bodyPr>
            <a:normAutofit/>
          </a:bodyPr>
          <a:lstStyle/>
          <a:p>
            <a:r>
              <a:rPr lang="en-US" b="1" dirty="0">
                <a:latin typeface="Montserrat"/>
              </a:rPr>
              <a:t>WIOA/RA Alignment Planning</a:t>
            </a:r>
            <a:endParaRPr lang="en-US" b="1" i="1" dirty="0">
              <a:latin typeface="Montserrat"/>
            </a:endParaRPr>
          </a:p>
        </p:txBody>
      </p:sp>
      <p:pic>
        <p:nvPicPr>
          <p:cNvPr id="4" name="Picture 3" descr="Center of Excellence Logo">
            <a:extLst>
              <a:ext uri="{FF2B5EF4-FFF2-40B4-BE49-F238E27FC236}">
                <a16:creationId xmlns:a16="http://schemas.microsoft.com/office/drawing/2014/main" id="{EE8374E2-94D0-D171-C76A-6F001CB874C3}"/>
              </a:ext>
            </a:extLst>
          </p:cNvPr>
          <p:cNvPicPr>
            <a:picLocks noChangeAspect="1"/>
          </p:cNvPicPr>
          <p:nvPr/>
        </p:nvPicPr>
        <p:blipFill>
          <a:blip r:embed="rId2"/>
          <a:stretch>
            <a:fillRect/>
          </a:stretch>
        </p:blipFill>
        <p:spPr>
          <a:xfrm>
            <a:off x="2219325" y="5952744"/>
            <a:ext cx="791336" cy="791336"/>
          </a:xfrm>
          <a:prstGeom prst="rect">
            <a:avLst/>
          </a:prstGeom>
        </p:spPr>
      </p:pic>
      <p:sp>
        <p:nvSpPr>
          <p:cNvPr id="3" name="Slide Number Placeholder 5">
            <a:extLst>
              <a:ext uri="{FF2B5EF4-FFF2-40B4-BE49-F238E27FC236}">
                <a16:creationId xmlns:a16="http://schemas.microsoft.com/office/drawing/2014/main" id="{61EEC708-1F70-E0B8-FCAE-37927EB958CA}"/>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5" name="Rectangle 4">
            <a:extLst>
              <a:ext uri="{FF2B5EF4-FFF2-40B4-BE49-F238E27FC236}">
                <a16:creationId xmlns:a16="http://schemas.microsoft.com/office/drawing/2014/main" id="{52415B12-1B3A-903E-9DB8-409ECE315B25}"/>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01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5" name="Title 4">
            <a:extLst>
              <a:ext uri="{FF2B5EF4-FFF2-40B4-BE49-F238E27FC236}">
                <a16:creationId xmlns:a16="http://schemas.microsoft.com/office/drawing/2014/main" id="{5973E46D-3793-E887-03FD-7F7C0C6F6649}"/>
              </a:ext>
            </a:extLst>
          </p:cNvPr>
          <p:cNvSpPr>
            <a:spLocks noGrp="1"/>
          </p:cNvSpPr>
          <p:nvPr>
            <p:ph type="title"/>
          </p:nvPr>
        </p:nvSpPr>
        <p:spPr/>
        <p:txBody>
          <a:bodyPr/>
          <a:lstStyle/>
          <a:p>
            <a:r>
              <a:rPr lang="en-US" dirty="0">
                <a:latin typeface="Montserrat"/>
              </a:rPr>
              <a:t>System Alignment &amp; Partnership</a:t>
            </a:r>
            <a:endParaRPr lang="en-US" dirty="0"/>
          </a:p>
        </p:txBody>
      </p:sp>
      <p:sp>
        <p:nvSpPr>
          <p:cNvPr id="4" name="TextBox 3" descr="Engaging a &#10;Diverse&#10;Talent Pipeline&#10;">
            <a:extLst>
              <a:ext uri="{FF2B5EF4-FFF2-40B4-BE49-F238E27FC236}">
                <a16:creationId xmlns:a16="http://schemas.microsoft.com/office/drawing/2014/main" id="{E23DF4AF-6315-F386-B661-0306DEF4C9A3}"/>
              </a:ext>
            </a:extLst>
          </p:cNvPr>
          <p:cNvSpPr txBox="1"/>
          <p:nvPr/>
        </p:nvSpPr>
        <p:spPr>
          <a:xfrm>
            <a:off x="946937" y="1946724"/>
            <a:ext cx="1485165" cy="1015663"/>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Engaging a </a:t>
            </a:r>
            <a:br>
              <a:rPr lang="en-US" sz="2000" b="1" dirty="0">
                <a:effectLst>
                  <a:outerShdw blurRad="38100" dist="38100" dir="2700000" algn="tl">
                    <a:srgbClr val="000000">
                      <a:alpha val="43137"/>
                    </a:srgbClr>
                  </a:outerShdw>
                </a:effectLst>
              </a:rPr>
            </a:br>
            <a:r>
              <a:rPr lang="en-US" sz="2000" b="1" dirty="0">
                <a:effectLst>
                  <a:outerShdw blurRad="38100" dist="38100" dir="2700000" algn="tl">
                    <a:srgbClr val="000000">
                      <a:alpha val="43137"/>
                    </a:srgbClr>
                  </a:outerShdw>
                </a:effectLst>
              </a:rPr>
              <a:t>Talent Pipeline</a:t>
            </a:r>
          </a:p>
        </p:txBody>
      </p:sp>
      <p:pic>
        <p:nvPicPr>
          <p:cNvPr id="3" name="Picture 2" descr="Funnel showing engaging a talent pipleine">
            <a:extLst>
              <a:ext uri="{FF2B5EF4-FFF2-40B4-BE49-F238E27FC236}">
                <a16:creationId xmlns:a16="http://schemas.microsoft.com/office/drawing/2014/main" id="{952CA04B-20C6-C3B7-4CAC-C97F98351669}"/>
              </a:ext>
            </a:extLst>
          </p:cNvPr>
          <p:cNvPicPr>
            <a:picLocks noChangeAspect="1"/>
          </p:cNvPicPr>
          <p:nvPr/>
        </p:nvPicPr>
        <p:blipFill>
          <a:blip r:embed="rId3">
            <a:clrChange>
              <a:clrFrom>
                <a:srgbClr val="EB6D32"/>
              </a:clrFrom>
              <a:clrTo>
                <a:srgbClr val="EB6D32">
                  <a:alpha val="0"/>
                </a:srgbClr>
              </a:clrTo>
            </a:clrChange>
          </a:blip>
          <a:stretch>
            <a:fillRect/>
          </a:stretch>
        </p:blipFill>
        <p:spPr>
          <a:xfrm>
            <a:off x="721950" y="3270163"/>
            <a:ext cx="1911081" cy="2177743"/>
          </a:xfrm>
          <a:prstGeom prst="rect">
            <a:avLst/>
          </a:prstGeom>
        </p:spPr>
      </p:pic>
      <p:cxnSp>
        <p:nvCxnSpPr>
          <p:cNvPr id="14" name="Straight Arrow Connector 13" descr="Arrows pointing outward">
            <a:extLst>
              <a:ext uri="{FF2B5EF4-FFF2-40B4-BE49-F238E27FC236}">
                <a16:creationId xmlns:a16="http://schemas.microsoft.com/office/drawing/2014/main" id="{44B21C7E-DA75-3971-498A-2221BF430BDA}"/>
              </a:ext>
            </a:extLst>
          </p:cNvPr>
          <p:cNvCxnSpPr>
            <a:cxnSpLocks/>
          </p:cNvCxnSpPr>
          <p:nvPr/>
        </p:nvCxnSpPr>
        <p:spPr>
          <a:xfrm flipH="1">
            <a:off x="3175863" y="2917412"/>
            <a:ext cx="1235636" cy="483378"/>
          </a:xfrm>
          <a:prstGeom prst="straightConnector1">
            <a:avLst/>
          </a:prstGeom>
          <a:ln w="133350">
            <a:solidFill>
              <a:srgbClr val="3C4C74"/>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56" name="Picture 8" descr="WIOA Funding Available for Those in Career Programs – The Bridge">
            <a:extLst>
              <a:ext uri="{FF2B5EF4-FFF2-40B4-BE49-F238E27FC236}">
                <a16:creationId xmlns:a16="http://schemas.microsoft.com/office/drawing/2014/main" id="{78CD7078-3690-5EA5-9901-2273DD934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637" y="1981335"/>
            <a:ext cx="1491482" cy="105149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descr="Arrows pointing outward">
            <a:extLst>
              <a:ext uri="{FF2B5EF4-FFF2-40B4-BE49-F238E27FC236}">
                <a16:creationId xmlns:a16="http://schemas.microsoft.com/office/drawing/2014/main" id="{5C0CDE8F-5E5F-D33A-F816-549E2A754C1A}"/>
              </a:ext>
            </a:extLst>
          </p:cNvPr>
          <p:cNvCxnSpPr>
            <a:cxnSpLocks/>
          </p:cNvCxnSpPr>
          <p:nvPr/>
        </p:nvCxnSpPr>
        <p:spPr>
          <a:xfrm flipH="1" flipV="1">
            <a:off x="5708162" y="2972690"/>
            <a:ext cx="6905" cy="940218"/>
          </a:xfrm>
          <a:prstGeom prst="straightConnector1">
            <a:avLst/>
          </a:prstGeom>
          <a:ln w="133350">
            <a:solidFill>
              <a:srgbClr val="3C4C7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Arrows pointing outward">
            <a:extLst>
              <a:ext uri="{FF2B5EF4-FFF2-40B4-BE49-F238E27FC236}">
                <a16:creationId xmlns:a16="http://schemas.microsoft.com/office/drawing/2014/main" id="{9AF0F30A-B424-4C32-15F4-CB58C7D27FF3}"/>
              </a:ext>
            </a:extLst>
          </p:cNvPr>
          <p:cNvCxnSpPr>
            <a:cxnSpLocks/>
          </p:cNvCxnSpPr>
          <p:nvPr/>
        </p:nvCxnSpPr>
        <p:spPr>
          <a:xfrm>
            <a:off x="3172383" y="4895230"/>
            <a:ext cx="5090091" cy="0"/>
          </a:xfrm>
          <a:prstGeom prst="straightConnector1">
            <a:avLst/>
          </a:prstGeom>
          <a:ln w="133350">
            <a:solidFill>
              <a:srgbClr val="3C4C7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descr="Circle of diverse people with registered apprenticeship logo in the center">
            <a:extLst>
              <a:ext uri="{FF2B5EF4-FFF2-40B4-BE49-F238E27FC236}">
                <a16:creationId xmlns:a16="http://schemas.microsoft.com/office/drawing/2014/main" id="{A22A9FA9-90FC-F0F4-D617-B31D5BA3DE44}"/>
              </a:ext>
            </a:extLst>
          </p:cNvPr>
          <p:cNvGrpSpPr/>
          <p:nvPr/>
        </p:nvGrpSpPr>
        <p:grpSpPr>
          <a:xfrm>
            <a:off x="4366153" y="3905597"/>
            <a:ext cx="2760926" cy="2370558"/>
            <a:chOff x="4158191" y="1705264"/>
            <a:chExt cx="3704720" cy="3431164"/>
          </a:xfrm>
        </p:grpSpPr>
        <p:pic>
          <p:nvPicPr>
            <p:cNvPr id="2054" name="Picture 6" descr="New Registered Apprenticeships in Southwest Missouri :: Southwest ...">
              <a:extLst>
                <a:ext uri="{FF2B5EF4-FFF2-40B4-BE49-F238E27FC236}">
                  <a16:creationId xmlns:a16="http://schemas.microsoft.com/office/drawing/2014/main" id="{08EC5BF7-F6C8-77CE-2C20-F3A447B30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8191" y="1705264"/>
              <a:ext cx="3704720" cy="3431164"/>
            </a:xfrm>
            <a:prstGeom prst="rect">
              <a:avLst/>
            </a:prstGeom>
            <a:noFill/>
            <a:extLst>
              <a:ext uri="{909E8E84-426E-40DD-AFC4-6F175D3DCCD1}">
                <a14:hiddenFill xmlns:a14="http://schemas.microsoft.com/office/drawing/2010/main">
                  <a:solidFill>
                    <a:srgbClr val="FFFFFF"/>
                  </a:solidFill>
                </a14:hiddenFill>
              </a:ext>
            </a:extLst>
          </p:spPr>
        </p:pic>
        <p:sp>
          <p:nvSpPr>
            <p:cNvPr id="10" name="Circle: Hollow 9">
              <a:extLst>
                <a:ext uri="{FF2B5EF4-FFF2-40B4-BE49-F238E27FC236}">
                  <a16:creationId xmlns:a16="http://schemas.microsoft.com/office/drawing/2014/main" id="{69093712-2EC8-EF26-879D-3A3632618187}"/>
                </a:ext>
              </a:extLst>
            </p:cNvPr>
            <p:cNvSpPr/>
            <p:nvPr/>
          </p:nvSpPr>
          <p:spPr>
            <a:xfrm>
              <a:off x="5037826" y="2432652"/>
              <a:ext cx="2001329" cy="2001328"/>
            </a:xfrm>
            <a:prstGeom prst="donut">
              <a:avLst>
                <a:gd name="adj" fmla="val 13793"/>
              </a:avLst>
            </a:prstGeom>
            <a:solidFill>
              <a:srgbClr val="3644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5" name="Straight Arrow Connector 14" descr="Arrows pointing outward">
            <a:extLst>
              <a:ext uri="{FF2B5EF4-FFF2-40B4-BE49-F238E27FC236}">
                <a16:creationId xmlns:a16="http://schemas.microsoft.com/office/drawing/2014/main" id="{5384E8C1-77C8-C2A6-D91A-01E01552AB9C}"/>
              </a:ext>
            </a:extLst>
          </p:cNvPr>
          <p:cNvCxnSpPr>
            <a:cxnSpLocks/>
          </p:cNvCxnSpPr>
          <p:nvPr/>
        </p:nvCxnSpPr>
        <p:spPr>
          <a:xfrm flipH="1" flipV="1">
            <a:off x="6957257" y="2882153"/>
            <a:ext cx="1254236" cy="388010"/>
          </a:xfrm>
          <a:prstGeom prst="straightConnector1">
            <a:avLst/>
          </a:prstGeom>
          <a:ln w="133350">
            <a:solidFill>
              <a:srgbClr val="3C4C7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descr="Engaging Employers &#10;Who Invest in Developing &#10;a Talent Pipeline&#10;">
            <a:extLst>
              <a:ext uri="{FF2B5EF4-FFF2-40B4-BE49-F238E27FC236}">
                <a16:creationId xmlns:a16="http://schemas.microsoft.com/office/drawing/2014/main" id="{F8F6215C-BE82-A422-2DEE-D2D2AA4B9EC5}"/>
              </a:ext>
            </a:extLst>
          </p:cNvPr>
          <p:cNvSpPr txBox="1"/>
          <p:nvPr/>
        </p:nvSpPr>
        <p:spPr>
          <a:xfrm>
            <a:off x="8491016" y="1976596"/>
            <a:ext cx="2486291" cy="1323439"/>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Engaging Employers </a:t>
            </a:r>
            <a:br>
              <a:rPr lang="en-US" sz="2000" b="1" dirty="0">
                <a:effectLst>
                  <a:outerShdw blurRad="38100" dist="38100" dir="2700000" algn="tl">
                    <a:srgbClr val="000000">
                      <a:alpha val="43137"/>
                    </a:srgbClr>
                  </a:outerShdw>
                </a:effectLst>
              </a:rPr>
            </a:br>
            <a:r>
              <a:rPr lang="en-US" sz="2000" b="1" dirty="0">
                <a:effectLst>
                  <a:outerShdw blurRad="38100" dist="38100" dir="2700000" algn="tl">
                    <a:srgbClr val="000000">
                      <a:alpha val="43137"/>
                    </a:srgbClr>
                  </a:outerShdw>
                </a:effectLst>
              </a:rPr>
              <a:t>Who Invest in Developing </a:t>
            </a:r>
            <a:br>
              <a:rPr lang="en-US" sz="2000" b="1" dirty="0">
                <a:effectLst>
                  <a:outerShdw blurRad="38100" dist="38100" dir="2700000" algn="tl">
                    <a:srgbClr val="000000">
                      <a:alpha val="43137"/>
                    </a:srgbClr>
                  </a:outerShdw>
                </a:effectLst>
              </a:rPr>
            </a:br>
            <a:r>
              <a:rPr lang="en-US" sz="2000" b="1" dirty="0">
                <a:effectLst>
                  <a:outerShdw blurRad="38100" dist="38100" dir="2700000" algn="tl">
                    <a:srgbClr val="000000">
                      <a:alpha val="43137"/>
                    </a:srgbClr>
                  </a:outerShdw>
                </a:effectLst>
              </a:rPr>
              <a:t>a Talent Pipeline</a:t>
            </a:r>
          </a:p>
        </p:txBody>
      </p:sp>
      <p:pic>
        <p:nvPicPr>
          <p:cNvPr id="2050" name="Picture 2" descr="Funnel showing employers making more investments as employees are with them longer">
            <a:extLst>
              <a:ext uri="{FF2B5EF4-FFF2-40B4-BE49-F238E27FC236}">
                <a16:creationId xmlns:a16="http://schemas.microsoft.com/office/drawing/2014/main" id="{3101A55E-9697-8F39-7A80-9EE4AEEA1B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2899" y="3340001"/>
            <a:ext cx="2461592" cy="23303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enter of Excellence Logo">
            <a:extLst>
              <a:ext uri="{FF2B5EF4-FFF2-40B4-BE49-F238E27FC236}">
                <a16:creationId xmlns:a16="http://schemas.microsoft.com/office/drawing/2014/main" id="{0EB79B88-66C8-DB79-27BE-14408848673D}"/>
              </a:ext>
            </a:extLst>
          </p:cNvPr>
          <p:cNvPicPr>
            <a:picLocks noChangeAspect="1"/>
          </p:cNvPicPr>
          <p:nvPr/>
        </p:nvPicPr>
        <p:blipFill>
          <a:blip r:embed="rId7"/>
          <a:stretch>
            <a:fillRect/>
          </a:stretch>
        </p:blipFill>
        <p:spPr>
          <a:xfrm>
            <a:off x="2219325" y="5952744"/>
            <a:ext cx="791336" cy="791336"/>
          </a:xfrm>
          <a:prstGeom prst="rect">
            <a:avLst/>
          </a:prstGeom>
        </p:spPr>
      </p:pic>
      <p:sp>
        <p:nvSpPr>
          <p:cNvPr id="2" name="Slide Number Placeholder 5">
            <a:extLst>
              <a:ext uri="{FF2B5EF4-FFF2-40B4-BE49-F238E27FC236}">
                <a16:creationId xmlns:a16="http://schemas.microsoft.com/office/drawing/2014/main" id="{EE691AC3-CC43-505A-66B1-F48B5E922866}"/>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
        <p:nvSpPr>
          <p:cNvPr id="8" name="Rectangle 7">
            <a:extLst>
              <a:ext uri="{FF2B5EF4-FFF2-40B4-BE49-F238E27FC236}">
                <a16:creationId xmlns:a16="http://schemas.microsoft.com/office/drawing/2014/main" id="{010AF81E-302A-D4B9-3CEF-C8B9DC329CC1}"/>
              </a:ext>
              <a:ext uri="{C183D7F6-B498-43B3-948B-1728B52AA6E4}">
                <adec:decorative xmlns:adec="http://schemas.microsoft.com/office/drawing/2017/decorative" val="1"/>
              </a:ext>
            </a:extLst>
          </p:cNvPr>
          <p:cNvSpPr/>
          <p:nvPr/>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845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1yx6ge4z4c5ugyrt4ncmodfz3c6yr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_Flow_SignoffStatus xmlns="2f00f82b-dce9-458f-ab1d-1c5fd145e219" xsi:nil="true"/>
    <ClassificationLevel xmlns="2f00f82b-dce9-458f-ab1d-1c5fd145e2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249C49-CB3E-4F34-B851-50B08483FC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3A3351-310A-4159-9ACB-579F96BB02BC}">
  <ds:schemaRefs>
    <ds:schemaRef ds:uri="http://purl.org/dc/elements/1.1/"/>
    <ds:schemaRef ds:uri="4cd59d27-ca2b-4708-b9c7-7fa281384922"/>
    <ds:schemaRef ds:uri="http://schemas.microsoft.com/office/infopath/2007/PartnerControls"/>
    <ds:schemaRef ds:uri="http://schemas.microsoft.com/office/2006/documentManagement/types"/>
    <ds:schemaRef ds:uri="http://purl.org/dc/dcmitype/"/>
    <ds:schemaRef ds:uri="http://www.w3.org/XML/1998/namespace"/>
    <ds:schemaRef ds:uri="http://purl.org/dc/terms/"/>
    <ds:schemaRef ds:uri="http://schemas.openxmlformats.org/package/2006/metadata/core-properties"/>
    <ds:schemaRef ds:uri="2f00f82b-dce9-458f-ab1d-1c5fd145e219"/>
    <ds:schemaRef ds:uri="http://schemas.microsoft.com/office/2006/metadata/properties"/>
  </ds:schemaRefs>
</ds:datastoreItem>
</file>

<file path=customXml/itemProps3.xml><?xml version="1.0" encoding="utf-8"?>
<ds:datastoreItem xmlns:ds="http://schemas.openxmlformats.org/officeDocument/2006/customXml" ds:itemID="{443847F7-143A-464F-878E-5EAECB9CB6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TotalTime>
  <Words>1519</Words>
  <Application>Microsoft Office PowerPoint</Application>
  <PresentationFormat>Widescreen</PresentationFormat>
  <Paragraphs>200</Paragraphs>
  <Slides>29</Slides>
  <Notes>19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Calibri</vt:lpstr>
      <vt:lpstr>Helvetica</vt:lpstr>
      <vt:lpstr>Montserrat</vt:lpstr>
      <vt:lpstr>Montserrat Medium</vt:lpstr>
      <vt:lpstr>Montserrat SemiBold</vt:lpstr>
      <vt:lpstr>Segoe UI</vt:lpstr>
      <vt:lpstr>Wingdings</vt:lpstr>
      <vt:lpstr>Office Theme</vt:lpstr>
      <vt:lpstr>Office Theme</vt:lpstr>
      <vt:lpstr>1_Office Theme</vt:lpstr>
      <vt:lpstr>Putting Your WIOA Plan for Apprenticeship to Work   Insight and Opportunities to Strengthen  Workforce Practitioner Knowledge  of Registered Apprenticeship C2 GPS RA Summit – April 2024</vt:lpstr>
      <vt:lpstr>Today’s Presenters</vt:lpstr>
      <vt:lpstr>Center of Excellence Overview</vt:lpstr>
      <vt:lpstr>Baseline Report &amp; Knowledge Gaps</vt:lpstr>
      <vt:lpstr>Programs Paying for RA</vt:lpstr>
      <vt:lpstr>RA &amp; ETPLs</vt:lpstr>
      <vt:lpstr>RA &amp; WIOA Performance Measures</vt:lpstr>
      <vt:lpstr>WIOA/RA Alignment Planning</vt:lpstr>
      <vt:lpstr>System Alignment &amp; Partnership</vt:lpstr>
      <vt:lpstr>WIOA Funding, Supports for RA</vt:lpstr>
      <vt:lpstr>RA Co-Enrollment and WIOA Benefits</vt:lpstr>
      <vt:lpstr>RA Co-Enrollment and WIOA</vt:lpstr>
      <vt:lpstr>State, Local Planning for RA </vt:lpstr>
      <vt:lpstr>State Level Work Groups on RA</vt:lpstr>
      <vt:lpstr>Embedding RA Specialists in AJCs</vt:lpstr>
      <vt:lpstr>Setting Specific RA Goals</vt:lpstr>
      <vt:lpstr>Local Boards: Ways to Increase RA Integration</vt:lpstr>
      <vt:lpstr>RA Meets WIOA Performance Goals</vt:lpstr>
      <vt:lpstr>How Workforce Boards Can Help Education Providers</vt:lpstr>
      <vt:lpstr>How Workforce Boards Can Help Employers/Sponsors</vt:lpstr>
      <vt:lpstr>How Workforce Boards Can Help Community-based Organizations</vt:lpstr>
      <vt:lpstr>Questions &amp; Answers</vt:lpstr>
      <vt:lpstr>Center of Excellence  Resources and Tools... Here to Help You!</vt:lpstr>
      <vt:lpstr>Resources</vt:lpstr>
      <vt:lpstr>Become a Center Partner</vt:lpstr>
      <vt:lpstr>Request Technical Assistance (TA)</vt:lpstr>
      <vt:lpstr>Technical Assistance at Office Hours </vt:lpstr>
      <vt:lpstr>Contact Us</vt:lpstr>
      <vt:lpstr>Email us your questions at RA_COE@SafalPartners.com</vt:lpstr>
    </vt:vector>
  </TitlesOfParts>
  <Manager>Judy Blanchard and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Your WIOA Plan for Apprenticeship to Work</dc:title>
  <dc:creator>Alan Dodkowitz and Judy Blanchard</dc:creator>
  <cp:keywords>Apprenticeship, Registered Apprenticeship, WIOA</cp:keywords>
  <cp:lastModifiedBy>Colleen Beck</cp:lastModifiedBy>
  <cp:revision>2</cp:revision>
  <dcterms:created xsi:type="dcterms:W3CDTF">2022-12-02T14:40:35Z</dcterms:created>
  <dcterms:modified xsi:type="dcterms:W3CDTF">2025-03-13T21:25:48Z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y fmtid="{D5CDD505-2E9C-101B-9397-08002B2CF9AE}" pid="4" name="Order">
    <vt:r8>35581900</vt:r8>
  </property>
  <property fmtid="{D5CDD505-2E9C-101B-9397-08002B2CF9AE}" pid="5" name="_ExtendedDescription">
    <vt:lpwstr/>
  </property>
</Properties>
</file>