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63" r:id="rId6"/>
    <p:sldId id="264" r:id="rId7"/>
    <p:sldId id="271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09" r:id="rId19"/>
    <p:sldId id="304" r:id="rId20"/>
    <p:sldId id="269" r:id="rId21"/>
    <p:sldId id="285" r:id="rId22"/>
    <p:sldId id="286" r:id="rId23"/>
    <p:sldId id="287" r:id="rId24"/>
    <p:sldId id="299" r:id="rId25"/>
    <p:sldId id="303" r:id="rId26"/>
    <p:sldId id="300" r:id="rId27"/>
    <p:sldId id="301" r:id="rId28"/>
    <p:sldId id="306" r:id="rId29"/>
    <p:sldId id="307" r:id="rId30"/>
    <p:sldId id="270" r:id="rId31"/>
    <p:sldId id="284" r:id="rId32"/>
    <p:sldId id="277" r:id="rId33"/>
    <p:sldId id="278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A4BADA-3A62-75E9-1149-3637B0CB55BB}" name="Fleet, Abby" initials="FA" userId="S::afleet@bcm.edu::c878d58f-c565-41dc-a684-9d168b397a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5E"/>
    <a:srgbClr val="0563C1"/>
    <a:srgbClr val="FAAB1C"/>
    <a:srgbClr val="009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73258-D6B9-7665-CE3D-7ACF541D3250}" v="3" dt="2025-03-04T20:09:27.507"/>
    <p1510:client id="{41DE6FF1-EE74-48A2-9580-CD9AF8886AB6}" v="1" dt="2025-03-05T16:10:36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F309-5BD5-EF28-43FF-9BBFDB2195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064DC-10EF-B275-AB01-5E84F033C1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7DA00-0FDE-45F1-A101-8D88CC53DBF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B7398-B3B8-4C51-C7AD-5C2E9FA24F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6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594C5-742E-4E7E-889E-9F8027EC7CF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F3256-0F80-4475-8BEB-548FAFFD8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B319B9D-E688-F1B1-B520-4595B9A9C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455433-0D53-739D-C8FF-5F087352BA44}"/>
              </a:ext>
            </a:extLst>
          </p:cNvPr>
          <p:cNvSpPr/>
          <p:nvPr userDrawn="1"/>
        </p:nvSpPr>
        <p:spPr>
          <a:xfrm>
            <a:off x="0" y="2282687"/>
            <a:ext cx="12192000" cy="167971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976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7E498-6068-34C7-52D0-8C56796712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808"/>
            <a:ext cx="121792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608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0" y="-1500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FBC49-36F9-BC10-EE30-E8D847231D28}"/>
              </a:ext>
            </a:extLst>
          </p:cNvPr>
          <p:cNvSpPr/>
          <p:nvPr userDrawn="1"/>
        </p:nvSpPr>
        <p:spPr>
          <a:xfrm>
            <a:off x="7551626" y="1960473"/>
            <a:ext cx="2743199" cy="3745116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FD7DD-F256-160C-ABD4-1F18B12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13" y="1960563"/>
            <a:ext cx="5980112" cy="374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476A588-C633-1E1A-56CB-69305CC45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4864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4740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FE64DC-0F26-061B-F569-BFA0680A1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29150" y="5068888"/>
            <a:ext cx="2832100" cy="711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CD53C1-B27B-5B07-068A-8D187DA31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979738"/>
            <a:ext cx="9404350" cy="71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solidFill>
                  <a:schemeClr val="bg1"/>
                </a:solidFill>
                <a:latin typeface="Montserrat" panose="02000505000000020004" pitchFamily="2" charset="77"/>
              </a:rPr>
              <a:t>Subtitle goes in this space under the headline/title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9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8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73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850" y="1935571"/>
            <a:ext cx="914400" cy="942974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850" y="4524531"/>
            <a:ext cx="791336" cy="942975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2709" y="1893061"/>
            <a:ext cx="1012052" cy="114689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2709" y="3539046"/>
            <a:ext cx="1087872" cy="1146899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2043" y="196130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2043" y="414680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5918" y="1912833"/>
            <a:ext cx="3450581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3220" y="3739512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3494" y="2689431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74825" y="4801997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38949" y="2655175"/>
            <a:ext cx="3686175" cy="6814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3220" y="4381604"/>
            <a:ext cx="4217806" cy="77142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8158206-20A4-D0F2-67E7-EB7082D6635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502709" y="4855609"/>
            <a:ext cx="1087872" cy="1146899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6812D2B-97CF-5D52-E2C6-B59073F0B0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0276" y="4932509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00C6E1A-D9D8-6BDD-68BE-EE24F5298A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3194" y="5335054"/>
            <a:ext cx="4217806" cy="77142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49836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4" r:id="rId6"/>
    <p:sldLayoutId id="2147483667" r:id="rId7"/>
    <p:sldLayoutId id="2147483655" r:id="rId8"/>
    <p:sldLayoutId id="2147483663" r:id="rId9"/>
    <p:sldLayoutId id="2147483660" r:id="rId10"/>
    <p:sldLayoutId id="2147483661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ban.org/ya" TargetMode="External"/><Relationship Id="rId2" Type="http://schemas.openxmlformats.org/officeDocument/2006/relationships/hyperlink" Target="http://www.urban.org/tags/apprenticeship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hyperlink" Target="mailto:apprenticeship@urban.or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ZBoren@urban.org" TargetMode="External"/><Relationship Id="rId7" Type="http://schemas.openxmlformats.org/officeDocument/2006/relationships/hyperlink" Target="mailto:tygreen@deltahealthalliance.or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mailto:bmccullers@deltahealthalliance.org" TargetMode="External"/><Relationship Id="rId5" Type="http://schemas.openxmlformats.org/officeDocument/2006/relationships/hyperlink" Target="mailto:LHoveman@shastacollege.edu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hyperlink" Target="mailto:bgaston@deltahealthalliance.or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lcoe.safalapps.com/" TargetMode="Externa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40921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0">
                <a:solidFill>
                  <a:srgbClr val="FFFFFF"/>
                </a:solidFill>
                <a:effectLst/>
              </a:rPr>
              <a:t>Rural America's Registered Apprenticeship Promising Practices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2871491" cy="439797"/>
          </a:xfrm>
        </p:spPr>
        <p:txBody>
          <a:bodyPr/>
          <a:lstStyle/>
          <a:p>
            <a:r>
              <a:rPr lang="en-US"/>
              <a:t>August 25</a:t>
            </a:r>
            <a:r>
              <a:rPr lang="en-US" baseline="30000"/>
              <a:t>th</a:t>
            </a:r>
            <a:r>
              <a:rPr lang="en-US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E325-302F-1DF2-F44C-374BE7CB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>
                <a:latin typeface="Lato" panose="020F0502020204030203"/>
              </a:rPr>
              <a:t>Common Challenges for Rural Youth Apprenticeship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5D2F2-63F4-58FC-9ECA-C4487A693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38241"/>
            <a:ext cx="5627915" cy="4014787"/>
          </a:xfrm>
        </p:spPr>
        <p:txBody>
          <a:bodyPr>
            <a:normAutofit/>
          </a:bodyPr>
          <a:lstStyle/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 sz="2800">
                <a:latin typeface="Montserrat Medium" panose="00000600000000000000" pitchFamily="2" charset="0"/>
              </a:rPr>
              <a:t>Traveling distance and lack of public transportation options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 sz="2800">
                <a:latin typeface="Montserrat Medium" panose="00000600000000000000" pitchFamily="2" charset="0"/>
              </a:rPr>
              <a:t>Disparities in economy, safety, and health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 sz="2800">
                <a:latin typeface="Montserrat Medium" panose="00000600000000000000" pitchFamily="2" charset="0"/>
              </a:rPr>
              <a:t>Lack of infrastructure especially broadband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 sz="2800">
                <a:latin typeface="Montserrat Medium" panose="00000600000000000000" pitchFamily="2" charset="0"/>
              </a:rPr>
              <a:t>Small businesses and limited resources</a:t>
            </a:r>
          </a:p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2DB40B-9F59-D6D3-2170-2967A51F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0" name="Content Placeholder 5" descr="Infrastructure of wires on a rural road">
            <a:extLst>
              <a:ext uri="{FF2B5EF4-FFF2-40B4-BE49-F238E27FC236}">
                <a16:creationId xmlns:a16="http://schemas.microsoft.com/office/drawing/2014/main" id="{7376782B-4046-70D3-4CB9-9D3C2D22D3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917126" y="2313991"/>
            <a:ext cx="4436674" cy="2956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615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3B7D-1560-D421-7712-0E57C2B2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146"/>
            <a:ext cx="10515600" cy="1325563"/>
          </a:xfrm>
        </p:spPr>
        <p:txBody>
          <a:bodyPr/>
          <a:lstStyle/>
          <a:p>
            <a:r>
              <a:rPr lang="en-US"/>
              <a:t>Recommendations to Advance Rural Apprenticeships for 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9B5E-BE63-CDB2-E495-288A0CA57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4527"/>
            <a:ext cx="5755106" cy="3493531"/>
          </a:xfrm>
        </p:spPr>
        <p:txBody>
          <a:bodyPr>
            <a:normAutofit lnSpcReduction="10000"/>
          </a:bodyPr>
          <a:lstStyle/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Establishing apprenticeship coordinators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Advancing group (multiple employer) apprenticeships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Addressing the digital divide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Improving transportation (for youth) in the rural landscape</a:t>
            </a:r>
          </a:p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2195DE-94C6-F938-D28C-8FF0B09A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Content Placeholder 5" descr="Young female in a wheelchair by a dirt road in the rural forest.">
            <a:extLst>
              <a:ext uri="{FF2B5EF4-FFF2-40B4-BE49-F238E27FC236}">
                <a16:creationId xmlns:a16="http://schemas.microsoft.com/office/drawing/2014/main" id="{1AF360BB-BAAF-FAAA-177D-AB80EA18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365" y="2448509"/>
            <a:ext cx="4330375" cy="2886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61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ADA3-BD18-7D56-FE19-9D1D4E72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 panose="020F0502020204030203"/>
              </a:rPr>
              <a:t>Scaling Youth Apprenticeships: Iowa’s Promising Practice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02DB-8133-8C63-2B48-BE97F277E4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4481" y="2610810"/>
            <a:ext cx="11112760" cy="1023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>
                <a:solidFill>
                  <a:schemeClr val="bg1"/>
                </a:solidFill>
                <a:latin typeface="Montserrat Medium" panose="00000600000000000000" pitchFamily="2" charset="0"/>
              </a:rPr>
              <a:t>Scaling Youth Apprenticeships: Iowa’s Promising Practice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A4C3E6-8E80-8AD6-00F3-220ACA640090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14555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09CA-34E1-456F-EF5B-D39A00C8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188"/>
            <a:ext cx="10515600" cy="1325563"/>
          </a:xfrm>
        </p:spPr>
        <p:txBody>
          <a:bodyPr/>
          <a:lstStyle/>
          <a:p>
            <a:r>
              <a:rPr lang="en-US"/>
              <a:t>Iowa’s High School Apprenticeship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C90EE-C3D9-9442-9487-C84ACC147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674" y="1870577"/>
            <a:ext cx="3664820" cy="3951726"/>
          </a:xfrm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u="sng"/>
              <a:t>About Funding</a:t>
            </a:r>
          </a:p>
          <a:p>
            <a:r>
              <a:rPr lang="en-US" sz="2200"/>
              <a:t>Iowa’s Apprenticeship Expansion Grant and Apprenticeship Act (statewide funds) provide over $4 million </a:t>
            </a:r>
          </a:p>
          <a:p>
            <a:r>
              <a:rPr lang="en-US" sz="2200"/>
              <a:t>Funding to support small companies up to $25,000 for RAP programs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2D615-BC89-036A-5ECE-4998FC7F7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3185" y="1886618"/>
            <a:ext cx="3585410" cy="3951726"/>
          </a:xfrm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u="sng"/>
              <a:t>Youth Structure</a:t>
            </a:r>
          </a:p>
          <a:p>
            <a:r>
              <a:rPr lang="en-US" sz="2200"/>
              <a:t>Approx. 40 high schools as sponsors of Apprenticeship Programs with nearly 100 employers</a:t>
            </a:r>
          </a:p>
          <a:p>
            <a:r>
              <a:rPr lang="en-US" sz="2200"/>
              <a:t>1-2-year apprenticeships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5B88FD4-16CB-70BB-FC83-AA043B35D61F}"/>
              </a:ext>
            </a:extLst>
          </p:cNvPr>
          <p:cNvSpPr txBox="1">
            <a:spLocks/>
          </p:cNvSpPr>
          <p:nvPr/>
        </p:nvSpPr>
        <p:spPr>
          <a:xfrm>
            <a:off x="8145619" y="1864226"/>
            <a:ext cx="3430391" cy="397411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u="sng"/>
              <a:t>Industry and Occupational Focus</a:t>
            </a:r>
          </a:p>
          <a:p>
            <a:r>
              <a:rPr lang="en-US" sz="2200"/>
              <a:t>20 occupational areas</a:t>
            </a:r>
          </a:p>
          <a:p>
            <a:r>
              <a:rPr lang="en-US" sz="2200"/>
              <a:t>Manufacturing (welding, CNC)</a:t>
            </a:r>
          </a:p>
          <a:p>
            <a:r>
              <a:rPr lang="en-US" sz="2200"/>
              <a:t>Healthcare (CNA)</a:t>
            </a:r>
          </a:p>
          <a:p>
            <a:r>
              <a:rPr lang="en-US" sz="2200"/>
              <a:t>Child Care (ECE)</a:t>
            </a:r>
          </a:p>
          <a:p>
            <a:r>
              <a:rPr lang="en-US" sz="2200"/>
              <a:t>IT (Computer Support Specialist)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AA5DC-ABE4-63CE-3739-C7DC1485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490662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4C55-8515-04B6-CB24-65290CDC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Montserrat" panose="00000500000000000000" pitchFamily="2" charset="0"/>
              </a:rPr>
              <a:t>Contact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DD060-23C6-F69D-5A6D-94E3D8B29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0167" y="1993479"/>
            <a:ext cx="1006928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</a:rPr>
              <a:t>Websites:   </a:t>
            </a:r>
          </a:p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latin typeface="Montserrat Medium" panose="000006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www.urban.org/tags/apprenticeships</a:t>
            </a:r>
            <a:br>
              <a:rPr lang="en-US" sz="2800">
                <a:solidFill>
                  <a:srgbClr val="0563C1"/>
                </a:solidFill>
                <a:latin typeface="Montserrat Medium" panose="00000600000000000000" pitchFamily="2" charset="0"/>
              </a:rPr>
            </a:br>
            <a:br>
              <a:rPr lang="en-US" sz="2800">
                <a:solidFill>
                  <a:srgbClr val="0563C1"/>
                </a:solidFill>
                <a:latin typeface="Montserrat Medium" panose="00000600000000000000" pitchFamily="2" charset="0"/>
              </a:rPr>
            </a:br>
            <a:r>
              <a:rPr lang="en-US" sz="2800">
                <a:solidFill>
                  <a:srgbClr val="0563C1"/>
                </a:solidFill>
                <a:latin typeface="Montserrat Medium" panose="000006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www.urban.org/ya</a:t>
            </a:r>
            <a:br>
              <a:rPr lang="en-US" sz="2800">
                <a:solidFill>
                  <a:srgbClr val="0563C1"/>
                </a:solidFill>
                <a:latin typeface="Montserrat Medium" panose="00000600000000000000" pitchFamily="2" charset="0"/>
              </a:rPr>
            </a:br>
            <a:br>
              <a:rPr lang="en-US" sz="2800">
                <a:solidFill>
                  <a:srgbClr val="0563C1"/>
                </a:solidFill>
                <a:latin typeface="Montserrat Medium" panose="00000600000000000000" pitchFamily="2" charset="0"/>
              </a:rPr>
            </a:b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</a:rPr>
              <a:t>General Email: </a:t>
            </a:r>
          </a:p>
          <a:p>
            <a:pPr marL="0" indent="0">
              <a:buNone/>
            </a:pPr>
            <a:r>
              <a:rPr lang="en-US" sz="2800" b="1">
                <a:solidFill>
                  <a:srgbClr val="0563C1"/>
                </a:solidFill>
                <a:latin typeface="Montserrat Medium" panose="00000600000000000000" pitchFamily="2" charset="0"/>
                <a:hlinkClick r:id="rId4"/>
              </a:rPr>
              <a:t>apprenticeship@urban.org</a:t>
            </a:r>
            <a:r>
              <a:rPr lang="en-US" sz="2800" b="1">
                <a:solidFill>
                  <a:srgbClr val="0563C1"/>
                </a:solidFill>
                <a:latin typeface="Montserrat Medium" panose="00000600000000000000" pitchFamily="2" charset="0"/>
              </a:rPr>
              <a:t> </a:t>
            </a:r>
            <a:endParaRPr lang="en-US">
              <a:solidFill>
                <a:srgbClr val="0563C1"/>
              </a:solidFill>
            </a:endParaRPr>
          </a:p>
        </p:txBody>
      </p:sp>
      <p:pic>
        <p:nvPicPr>
          <p:cNvPr id="3" name="Picture 2" descr="Urban Institute logo">
            <a:extLst>
              <a:ext uri="{FF2B5EF4-FFF2-40B4-BE49-F238E27FC236}">
                <a16:creationId xmlns:a16="http://schemas.microsoft.com/office/drawing/2014/main" id="{F891958F-771E-5582-9887-5D9B0F1FF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906" y="3669087"/>
            <a:ext cx="3367880" cy="20207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55D2FE-9140-AC29-2D97-75A947D7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802196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1F230-7F64-1CED-5EE3-184ADE54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Shasta College Registered Apprenticeships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2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559489"/>
            <a:ext cx="11491498" cy="1325563"/>
          </a:xfrm>
        </p:spPr>
        <p:txBody>
          <a:bodyPr>
            <a:normAutofit/>
          </a:bodyPr>
          <a:lstStyle/>
          <a:p>
            <a:r>
              <a:rPr lang="en-US" sz="40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Shasta College Speaker</a:t>
            </a:r>
            <a:endParaRPr lang="en-US" sz="4000">
              <a:latin typeface="Montserrat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B28484-0F4B-6F40-2AAF-AE48EE6735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71553" y="1961799"/>
            <a:ext cx="5609537" cy="2019651"/>
          </a:xfrm>
        </p:spPr>
        <p:txBody>
          <a:bodyPr anchor="ctr">
            <a:normAutofit/>
          </a:bodyPr>
          <a:lstStyle/>
          <a:p>
            <a:r>
              <a:rPr lang="en-US" sz="2800" b="1"/>
              <a:t>Lisa Petty-</a:t>
            </a:r>
            <a:r>
              <a:rPr lang="en-US" sz="2800" b="1" err="1"/>
              <a:t>Hoveman</a:t>
            </a:r>
            <a:endParaRPr lang="en-US" sz="2800" b="1"/>
          </a:p>
          <a:p>
            <a:r>
              <a:rPr lang="en-US" sz="2800"/>
              <a:t>Director of Apprenticeship Programs, Economic and Workforce Development</a:t>
            </a:r>
          </a:p>
        </p:txBody>
      </p:sp>
      <p:pic>
        <p:nvPicPr>
          <p:cNvPr id="16" name="Picture 15" descr="Accounting Services Employment Training logo&#10;">
            <a:extLst>
              <a:ext uri="{FF2B5EF4-FFF2-40B4-BE49-F238E27FC236}">
                <a16:creationId xmlns:a16="http://schemas.microsoft.com/office/drawing/2014/main" id="{8E6AE475-BA52-2666-8284-DCE354C62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" y="3981450"/>
            <a:ext cx="2952625" cy="1910522"/>
          </a:xfrm>
          <a:prstGeom prst="rect">
            <a:avLst/>
          </a:prstGeom>
        </p:spPr>
      </p:pic>
      <p:pic>
        <p:nvPicPr>
          <p:cNvPr id="17" name="Picture 16" descr="California Registered Apprenticeship Forest Training logo">
            <a:extLst>
              <a:ext uri="{FF2B5EF4-FFF2-40B4-BE49-F238E27FC236}">
                <a16:creationId xmlns:a16="http://schemas.microsoft.com/office/drawing/2014/main" id="{B12C2318-7A7C-320E-012B-DF35333A1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72" y="4233363"/>
            <a:ext cx="2448515" cy="1319654"/>
          </a:xfrm>
          <a:prstGeom prst="rect">
            <a:avLst/>
          </a:prstGeom>
        </p:spPr>
      </p:pic>
      <p:pic>
        <p:nvPicPr>
          <p:cNvPr id="5" name="Picture Placeholder 4" descr="Lisa Petty-Hoveman">
            <a:extLst>
              <a:ext uri="{FF2B5EF4-FFF2-40B4-BE49-F238E27FC236}">
                <a16:creationId xmlns:a16="http://schemas.microsoft.com/office/drawing/2014/main" id="{61F58820-24BE-529B-F1B3-2F1AACC3DD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686" r="1043"/>
          <a:stretch/>
        </p:blipFill>
        <p:spPr>
          <a:xfrm>
            <a:off x="7477249" y="2037630"/>
            <a:ext cx="2952624" cy="3692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319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1DC7-F06A-9674-9384-B7E3E9798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89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Shasta College Office of Apprenticeship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E4DC5A-DA4A-7F82-EA98-126CC373C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4662" y="1970002"/>
            <a:ext cx="4523072" cy="3834313"/>
          </a:xfrm>
          <a:ln w="3175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/>
              <a:t>Currently Manages</a:t>
            </a:r>
            <a:endParaRPr lang="en-US" sz="2400" b="1"/>
          </a:p>
          <a:p>
            <a:r>
              <a:rPr lang="en-US" sz="2400"/>
              <a:t>CA Registered Apprenticeship Forest Training (CRAFT) </a:t>
            </a:r>
          </a:p>
          <a:p>
            <a:r>
              <a:rPr lang="en-US" sz="2400"/>
              <a:t>Heavy Equipment Logging Operations Pre-apprenticeship (HELO) </a:t>
            </a:r>
          </a:p>
          <a:p>
            <a:r>
              <a:rPr lang="en-US" sz="2400"/>
              <a:t>CA Registered Accounting Services Employment Training (A$ET)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4841A-9E10-BB1E-6CD2-773B7A915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7215" y="1970002"/>
            <a:ext cx="4523073" cy="3834313"/>
          </a:xfrm>
          <a:ln w="3175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/>
              <a:t>In Development</a:t>
            </a:r>
            <a:endParaRPr lang="en-US" sz="2400" b="1"/>
          </a:p>
          <a:p>
            <a:r>
              <a:rPr lang="en-US" sz="2400"/>
              <a:t>Customer Service, pre-apprenticeship</a:t>
            </a:r>
          </a:p>
          <a:p>
            <a:r>
              <a:rPr lang="en-US" sz="2400"/>
              <a:t>Bookkeeping, pre-apprenticeship</a:t>
            </a:r>
          </a:p>
        </p:txBody>
      </p:sp>
      <p:pic>
        <p:nvPicPr>
          <p:cNvPr id="6" name="Picture 5" descr="Shasta College Campus">
            <a:extLst>
              <a:ext uri="{FF2B5EF4-FFF2-40B4-BE49-F238E27FC236}">
                <a16:creationId xmlns:a16="http://schemas.microsoft.com/office/drawing/2014/main" id="{0B94CBBA-8BA5-128D-4863-3535153E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883" y="4096209"/>
            <a:ext cx="3635736" cy="213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7C31DC-9BCC-D0DA-F318-F81AF615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61637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Program Development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38494"/>
            <a:ext cx="7920789" cy="4177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Re-defined apprenticeship for our rural area</a:t>
            </a:r>
          </a:p>
          <a:p>
            <a:r>
              <a:rPr lang="en-US"/>
              <a:t>Developed an industry driven program</a:t>
            </a:r>
          </a:p>
          <a:p>
            <a:r>
              <a:rPr lang="en-US"/>
              <a:t>Built collaborative partnerships between Community College and Division of Apprenticeship Standards (DAS)</a:t>
            </a:r>
          </a:p>
          <a:p>
            <a:r>
              <a:rPr lang="en-US">
                <a:latin typeface="Montserrat Medium"/>
              </a:rPr>
              <a:t>Created apprenticeships to serve a community of small and micro businesses</a:t>
            </a:r>
          </a:p>
        </p:txBody>
      </p:sp>
      <p:pic>
        <p:nvPicPr>
          <p:cNvPr id="6" name="Picture Placeholder 5" descr="A path through a forest with red and orange leaves">
            <a:extLst>
              <a:ext uri="{FF2B5EF4-FFF2-40B4-BE49-F238E27FC236}">
                <a16:creationId xmlns:a16="http://schemas.microsoft.com/office/drawing/2014/main" id="{78D83333-4863-B0A7-E3F3-2C3E6685DE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689" r="21689"/>
          <a:stretch>
            <a:fillRect/>
          </a:stretch>
        </p:blipFill>
        <p:spPr>
          <a:xfrm>
            <a:off x="8665682" y="1978284"/>
            <a:ext cx="2798962" cy="329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49BCC4-177E-142D-36E3-5E468399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906293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CEDC-C5DC-6909-89FC-4CE00967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0880-FA95-1507-C10C-0E8326376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3750"/>
            <a:ext cx="4582886" cy="4107171"/>
          </a:xfrm>
        </p:spPr>
        <p:txBody>
          <a:bodyPr>
            <a:normAutofit lnSpcReduction="10000"/>
          </a:bodyPr>
          <a:lstStyle/>
          <a:p>
            <a:r>
              <a:rPr lang="en-US"/>
              <a:t>Again, re-defining “What is an apprenticeship?” </a:t>
            </a:r>
          </a:p>
          <a:p>
            <a:r>
              <a:rPr lang="en-US"/>
              <a:t>Preparing and training employers to host learners (apprentices) </a:t>
            </a:r>
          </a:p>
          <a:p>
            <a:r>
              <a:rPr lang="en-US"/>
              <a:t>Understanding &amp; learning the process </a:t>
            </a:r>
          </a:p>
          <a:p>
            <a:r>
              <a:rPr lang="en-US"/>
              <a:t>Sustainability for our RSI offerings </a:t>
            </a:r>
          </a:p>
        </p:txBody>
      </p:sp>
      <p:pic>
        <p:nvPicPr>
          <p:cNvPr id="10" name="Content Placeholder 9" descr="Farmer Training">
            <a:extLst>
              <a:ext uri="{FF2B5EF4-FFF2-40B4-BE49-F238E27FC236}">
                <a16:creationId xmlns:a16="http://schemas.microsoft.com/office/drawing/2014/main" id="{F30BC66C-062F-3CAD-F228-6EEBAA148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8221" y="2050403"/>
            <a:ext cx="5181600" cy="3453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C22BAE6-719E-ABB0-152F-6A63F105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65656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012D-5232-AFD9-FFD1-35ABB102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92904-1C83-B9AD-2D1D-4EEF05470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931" y="2038349"/>
            <a:ext cx="621411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Today’s Topic: Technical Tips for Becoming a Registered Apprenticeship (RA) Sponsor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Voices from the Field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Questions and Discussion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Closeout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72771D-C604-5305-86A3-D0DA58F4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6" name="Picture 5" descr="Center of Excellence Logo">
            <a:extLst>
              <a:ext uri="{FF2B5EF4-FFF2-40B4-BE49-F238E27FC236}">
                <a16:creationId xmlns:a16="http://schemas.microsoft.com/office/drawing/2014/main" id="{3D4F6919-753F-2926-050B-75D8ACB10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772" y="1690688"/>
            <a:ext cx="4197466" cy="41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1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E126-001B-3E2A-E93A-896AD92E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8789" cy="1325563"/>
          </a:xfrm>
        </p:spPr>
        <p:txBody>
          <a:bodyPr/>
          <a:lstStyle/>
          <a:p>
            <a:r>
              <a:rPr lang="en-US"/>
              <a:t>Stakeholder Support for RA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EF29F-304D-C69D-9D11-E5CC25F42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148805" cy="4351338"/>
          </a:xfrm>
        </p:spPr>
        <p:txBody>
          <a:bodyPr>
            <a:normAutofit/>
          </a:bodyPr>
          <a:lstStyle/>
          <a:p>
            <a:r>
              <a:rPr lang="en-US"/>
              <a:t>Built programs around existing needs of stakeholders</a:t>
            </a:r>
          </a:p>
          <a:p>
            <a:r>
              <a:rPr lang="en-US"/>
              <a:t>Empowered founding stakeholders/partners to be in the drivers' seat of apprenticeship development</a:t>
            </a:r>
          </a:p>
          <a:p>
            <a:r>
              <a:rPr lang="en-US"/>
              <a:t>Established a collaborative recruitment plan with local workforce boards and organizations </a:t>
            </a:r>
          </a:p>
          <a:p>
            <a:endParaRPr lang="en-US"/>
          </a:p>
        </p:txBody>
      </p:sp>
      <p:pic>
        <p:nvPicPr>
          <p:cNvPr id="6" name="Content Placeholder 5" descr="partner handshake">
            <a:extLst>
              <a:ext uri="{FF2B5EF4-FFF2-40B4-BE49-F238E27FC236}">
                <a16:creationId xmlns:a16="http://schemas.microsoft.com/office/drawing/2014/main" id="{7AA78445-6278-5ACA-9703-5E5361343F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354" r="14562"/>
          <a:stretch/>
        </p:blipFill>
        <p:spPr>
          <a:xfrm>
            <a:off x="7950594" y="2323322"/>
            <a:ext cx="3403207" cy="258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AB6E47-98C1-7DCC-02E6-8347FD0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590402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D45-8D08-B89F-0C7C-DB155E5E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Delta Health Alliance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56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559489"/>
            <a:ext cx="11491498" cy="1325563"/>
          </a:xfrm>
        </p:spPr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Delta Health Alliance Speakers</a:t>
            </a:r>
            <a:endParaRPr lang="en-US">
              <a:latin typeface="Montserrat" panose="00000500000000000000" pitchFamily="2" charset="0"/>
            </a:endParaRPr>
          </a:p>
        </p:txBody>
      </p:sp>
      <p:pic>
        <p:nvPicPr>
          <p:cNvPr id="20" name="Picture Placeholder 19" descr="Tyeshia Green">
            <a:extLst>
              <a:ext uri="{FF2B5EF4-FFF2-40B4-BE49-F238E27FC236}">
                <a16:creationId xmlns:a16="http://schemas.microsoft.com/office/drawing/2014/main" id="{0A0EDCDC-2481-E7F6-54EA-2050015365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820" t="1575" r="356" b="-1575"/>
          <a:stretch/>
        </p:blipFill>
        <p:spPr>
          <a:xfrm>
            <a:off x="1848521" y="1885052"/>
            <a:ext cx="1375968" cy="1645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Placeholder 17" descr="Brooks Ann Gaston">
            <a:extLst>
              <a:ext uri="{FF2B5EF4-FFF2-40B4-BE49-F238E27FC236}">
                <a16:creationId xmlns:a16="http://schemas.microsoft.com/office/drawing/2014/main" id="{BA2C5C3D-3591-8CFC-6932-1AD4A94230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1539" r="443"/>
          <a:stretch/>
        </p:blipFill>
        <p:spPr>
          <a:xfrm>
            <a:off x="5124504" y="1951382"/>
            <a:ext cx="1514475" cy="1512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Placeholder 21" descr="Beth McCullers">
            <a:extLst>
              <a:ext uri="{FF2B5EF4-FFF2-40B4-BE49-F238E27FC236}">
                <a16:creationId xmlns:a16="http://schemas.microsoft.com/office/drawing/2014/main" id="{69FDC010-B6B9-8662-AF92-E6C669E8E6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7072" b="7072"/>
          <a:stretch>
            <a:fillRect/>
          </a:stretch>
        </p:blipFill>
        <p:spPr>
          <a:xfrm>
            <a:off x="8662317" y="1951382"/>
            <a:ext cx="1681162" cy="1512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049127-B30F-976B-18F7-DA65B73B1E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7916" y="3964259"/>
            <a:ext cx="2419350" cy="563563"/>
          </a:xfrm>
        </p:spPr>
        <p:txBody>
          <a:bodyPr>
            <a:normAutofit fontScale="77500" lnSpcReduction="20000"/>
          </a:bodyPr>
          <a:lstStyle/>
          <a:p>
            <a:r>
              <a:rPr lang="en-US" sz="2800" kern="100" err="1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Tyeshia</a:t>
            </a:r>
            <a:r>
              <a:rPr lang="en-US" sz="28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Green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CD58BA-35EF-48CC-B030-DCF32B17C0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8686" y="3964258"/>
            <a:ext cx="3126109" cy="563563"/>
          </a:xfrm>
        </p:spPr>
        <p:txBody>
          <a:bodyPr>
            <a:noAutofit/>
          </a:bodyPr>
          <a:lstStyle/>
          <a:p>
            <a:r>
              <a:rPr lang="en-US" sz="2200" kern="100">
                <a:latin typeface="Montserrat" panose="00000500000000000000" pitchFamily="2" charset="0"/>
                <a:cs typeface="Times New Roman" panose="02020603050405020304" pitchFamily="18" charset="0"/>
              </a:rPr>
              <a:t>Brooks Ann Gaston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171775-24E0-8973-9C19-36B0706F1D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0975" y="3966116"/>
            <a:ext cx="2419350" cy="563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kern="100">
                <a:latin typeface="Montserrat" panose="00000500000000000000" pitchFamily="2" charset="0"/>
                <a:cs typeface="Times New Roman" panose="02020603050405020304" pitchFamily="18" charset="0"/>
              </a:rPr>
              <a:t>Beth McCullers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E764DD-2597-B097-025C-1E8BA90011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5963" y="4520587"/>
            <a:ext cx="2803256" cy="1254125"/>
          </a:xfrm>
        </p:spPr>
        <p:txBody>
          <a:bodyPr>
            <a:normAutofit/>
          </a:bodyPr>
          <a:lstStyle/>
          <a:p>
            <a:r>
              <a:rPr lang="en-US"/>
              <a:t>Director of Workforce Development Programs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B28484-0F4B-6F40-2AAF-AE48EE6735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2065" y="4527822"/>
            <a:ext cx="2419350" cy="1254125"/>
          </a:xfrm>
        </p:spPr>
        <p:txBody>
          <a:bodyPr/>
          <a:lstStyle/>
          <a:p>
            <a:r>
              <a:rPr lang="en-US"/>
              <a:t>Vice President of Community Engagement</a:t>
            </a:r>
          </a:p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BCB25D-B5D0-C1E6-EB55-D5A77C150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93223" y="4520586"/>
            <a:ext cx="2419350" cy="1254125"/>
          </a:xfrm>
        </p:spPr>
        <p:txBody>
          <a:bodyPr/>
          <a:lstStyle/>
          <a:p>
            <a:r>
              <a:rPr lang="en-US" sz="1800"/>
              <a:t>Vice President of Sponsored Programs</a:t>
            </a:r>
          </a:p>
        </p:txBody>
      </p:sp>
    </p:spTree>
    <p:extLst>
      <p:ext uri="{BB962C8B-B14F-4D97-AF65-F5344CB8AC3E}">
        <p14:creationId xmlns:p14="http://schemas.microsoft.com/office/powerpoint/2010/main" val="370309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2BE5-3FE6-FF04-00D5-B21D1E31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Delta Health Alliance </a:t>
            </a:r>
            <a:r>
              <a:rPr lang="en-US">
                <a:solidFill>
                  <a:srgbClr val="00015E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9255F-4360-453A-10F8-E0DDC3F39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Currently administering a Community Health Worker (CHW) registered apprenticeship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 program includes: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Minimum of 2,000 hours of on-the-job training, plus 144 hours of classroom instruction (12-month apprenticeship)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Compensation for all components at $15/hour with full time benefits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 to different health care topics including diabetes outreach, stroke initiative, maternal and infant health, and county health fairs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RAs learn the knowledge and skills necessary to provide and manage health education programs that help individuals, families, and their communities maximize and maintain healthy lifestyles.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RAs learn to use data to identify community needs prior to planning, implementing, monitoring, and evaluating programs designed to encourage healthy lifestyles, policies, and environments.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RAs work to link health systems, health providers, insurers, and patients to address individual and population health needs.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0C681E-26B8-86E0-0410-F628A099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186912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6DF5-C202-CB7D-CC19-15AF4A00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Program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CA98-1E60-D533-8BD0-76B911B2D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841173" cy="4351338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First established in April 2022, officially registered on May 17, 2022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Montserrat Medium" panose="00000600000000000000" pitchFamily="2" charset="0"/>
                <a:ea typeface="Calibri" panose="020F0502020204030204" pitchFamily="34" charset="0"/>
              </a:rPr>
              <a:t>Prior to RA certification, all training was in-house due to no standards for CHW education </a:t>
            </a:r>
            <a:r>
              <a:rPr lang="en-US" sz="1800">
                <a:latin typeface="Montserrat Medium" panose="00000600000000000000" pitchFamily="2" charset="0"/>
                <a:ea typeface="Calibri" panose="020F0502020204030204" pitchFamily="34" charset="0"/>
              </a:rPr>
              <a:t>nor formal certification protocols from the state of Mississippi. </a:t>
            </a:r>
            <a:endParaRPr lang="en-US" sz="1800"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latin typeface="Montserrat Medium" panose="00000600000000000000" pitchFamily="2" charset="0"/>
                <a:ea typeface="Times New Roman" panose="02020603050405020304" pitchFamily="18" charset="0"/>
              </a:rPr>
              <a:t>Partnership with OA State Director was crucial for: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Montserrat Medium" panose="00000600000000000000" pitchFamily="2" charset="0"/>
                <a:ea typeface="Times New Roman" panose="02020603050405020304" pitchFamily="18" charset="0"/>
              </a:rPr>
              <a:t>Form development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Montserrat Medium" panose="00000600000000000000" pitchFamily="2" charset="0"/>
                <a:ea typeface="Times New Roman" panose="02020603050405020304" pitchFamily="18" charset="0"/>
              </a:rPr>
              <a:t>Protocol establishment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Montserrat Medium" panose="00000600000000000000" pitchFamily="2" charset="0"/>
                <a:ea typeface="Times New Roman" panose="02020603050405020304" pitchFamily="18" charset="0"/>
              </a:rPr>
              <a:t>Process mapping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Montserrat Medium" panose="00000600000000000000" pitchFamily="2" charset="0"/>
                <a:ea typeface="Times New Roman" panose="02020603050405020304" pitchFamily="18" charset="0"/>
              </a:rPr>
              <a:t>Navigating concerns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latin typeface="Montserrat Medium" panose="00000600000000000000" pitchFamily="2" charset="0"/>
                <a:ea typeface="Calibri" panose="020F0502020204030204" pitchFamily="34" charset="0"/>
              </a:rPr>
              <a:t>With assistance from state team, all paperwork was completed and submitted to the state office for review within two weeks!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Partnership was created with Itawamba Community College to establish a state-approved CHW training program, allowing RA cohorts to enroll in one of the earliest certified classes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800">
              <a:latin typeface="Montserrat Medium" panose="000006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BBA76B-D95A-C52B-8A99-E15A29FC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530928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CEDC-C5DC-6909-89FC-4CE00967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Challenges </a:t>
            </a:r>
            <a:r>
              <a:rPr lang="en-US">
                <a:solidFill>
                  <a:srgbClr val="00015E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0880-FA95-1507-C10C-0E8326376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251"/>
            <a:ext cx="5915025" cy="3436186"/>
          </a:xfrm>
        </p:spPr>
        <p:txBody>
          <a:bodyPr/>
          <a:lstStyle/>
          <a:p>
            <a:r>
              <a:rPr lang="en-US"/>
              <a:t>Initially, no state-approved CHW programs</a:t>
            </a:r>
          </a:p>
          <a:p>
            <a:r>
              <a:rPr lang="en-US"/>
              <a:t>Relatively low literacy levels with participants</a:t>
            </a:r>
          </a:p>
          <a:p>
            <a:r>
              <a:rPr lang="en-US"/>
              <a:t>Barriers relating to customer service, professionalism, transportation</a:t>
            </a:r>
          </a:p>
          <a:p>
            <a:endParaRPr lang="en-US"/>
          </a:p>
        </p:txBody>
      </p:sp>
      <p:pic>
        <p:nvPicPr>
          <p:cNvPr id="6" name="Content Placeholder 5" descr="A doctor listening to a patient's heart&#10;">
            <a:extLst>
              <a:ext uri="{FF2B5EF4-FFF2-40B4-BE49-F238E27FC236}">
                <a16:creationId xmlns:a16="http://schemas.microsoft.com/office/drawing/2014/main" id="{EC636CA2-4662-AD01-6658-F49F51B7AE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6100" y="2163138"/>
            <a:ext cx="4314825" cy="2876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2EF761-8FCE-2096-EAA0-5330D0B7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843700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E126-001B-3E2A-E93A-896AD92E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365125"/>
            <a:ext cx="11368449" cy="1325563"/>
          </a:xfrm>
        </p:spPr>
        <p:txBody>
          <a:bodyPr/>
          <a:lstStyle/>
          <a:p>
            <a:r>
              <a:rPr lang="en-US"/>
              <a:t>Stakeholder Support for RA Programs </a:t>
            </a:r>
            <a:r>
              <a:rPr lang="en-US">
                <a:solidFill>
                  <a:srgbClr val="00015E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EF29F-304D-C69D-9D11-E5CC25F42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168525"/>
            <a:ext cx="5810251" cy="3584575"/>
          </a:xfrm>
        </p:spPr>
        <p:txBody>
          <a:bodyPr>
            <a:normAutofit/>
          </a:bodyPr>
          <a:lstStyle/>
          <a:p>
            <a:pPr marL="347472" indent="-347472"/>
            <a:r>
              <a:rPr lang="en-US"/>
              <a:t>Critical shortage of health workers has encouraged stakeholder support</a:t>
            </a:r>
          </a:p>
          <a:p>
            <a:pPr marL="347472" indent="-347472"/>
            <a:r>
              <a:rPr lang="en-US"/>
              <a:t>Previous internship and volunteer efforts have been a seamless transition for RAs</a:t>
            </a:r>
          </a:p>
          <a:p>
            <a:endParaRPr lang="en-US"/>
          </a:p>
        </p:txBody>
      </p:sp>
      <p:pic>
        <p:nvPicPr>
          <p:cNvPr id="5" name="Picture 4" descr="A doctor">
            <a:extLst>
              <a:ext uri="{FF2B5EF4-FFF2-40B4-BE49-F238E27FC236}">
                <a16:creationId xmlns:a16="http://schemas.microsoft.com/office/drawing/2014/main" id="{4CCFD59C-8F03-F962-7C23-1ECFB478B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75" y="1831974"/>
            <a:ext cx="2552700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A893E-E95F-88E7-05B2-F5DBB445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383294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D5FFE-9E3B-2668-C720-50B0B6D0A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US</a:t>
            </a:r>
          </a:p>
        </p:txBody>
      </p:sp>
      <p:pic>
        <p:nvPicPr>
          <p:cNvPr id="20" name="Picture Placeholder 19" descr="Zach Boren">
            <a:extLst>
              <a:ext uri="{FF2B5EF4-FFF2-40B4-BE49-F238E27FC236}">
                <a16:creationId xmlns:a16="http://schemas.microsoft.com/office/drawing/2014/main" id="{E7737955-1FFA-3FFE-E8BF-9C388E5969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15" r="1515"/>
          <a:stretch/>
        </p:blipFill>
        <p:spPr>
          <a:xfrm>
            <a:off x="840595" y="2258146"/>
            <a:ext cx="1285396" cy="132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454255-8D38-D02E-9857-F65B6F2082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21047" y="2194708"/>
            <a:ext cx="3151401" cy="1690648"/>
          </a:xfrm>
        </p:spPr>
        <p:txBody>
          <a:bodyPr>
            <a:no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US" sz="1400" b="1">
                <a:latin typeface="Montserrat Medium" panose="00000600000000000000" pitchFamily="2" charset="0"/>
              </a:rPr>
              <a:t>Zach Boren</a:t>
            </a:r>
          </a:p>
          <a:p>
            <a:pPr marL="0" indent="0" algn="l">
              <a:spcBef>
                <a:spcPts val="300"/>
              </a:spcBef>
              <a:buNone/>
            </a:pPr>
            <a:r>
              <a:rPr lang="en-US" sz="1400">
                <a:latin typeface="Montserrat Medium" panose="00000600000000000000" pitchFamily="2" charset="0"/>
              </a:rPr>
              <a:t>Senior Policy Manager, Center on Labor, Human Services, and Population</a:t>
            </a: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>
                <a:solidFill>
                  <a:srgbClr val="00015E"/>
                </a:solidFill>
                <a:latin typeface="Montserrat Medium" panose="00000600000000000000" pitchFamily="2" charset="0"/>
              </a:rPr>
              <a:t>Urban Institute</a:t>
            </a:r>
          </a:p>
          <a:p>
            <a:pPr marL="0" indent="0" algn="l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>
                <a:latin typeface="Montserrat Medium" panose="00000600000000000000" pitchFamily="2" charset="0"/>
                <a:hlinkClick r:id="rId3"/>
              </a:rPr>
              <a:t>ZBoren@urban.org</a:t>
            </a:r>
            <a:r>
              <a:rPr lang="en-US" sz="1400">
                <a:latin typeface="Montserrat Medium" panose="00000600000000000000" pitchFamily="2" charset="0"/>
              </a:rPr>
              <a:t> </a:t>
            </a:r>
          </a:p>
        </p:txBody>
      </p:sp>
      <p:pic>
        <p:nvPicPr>
          <p:cNvPr id="23" name="Picture Placeholder 22" descr="Lisa Petty-Hoveman">
            <a:extLst>
              <a:ext uri="{FF2B5EF4-FFF2-40B4-BE49-F238E27FC236}">
                <a16:creationId xmlns:a16="http://schemas.microsoft.com/office/drawing/2014/main" id="{9E902520-09EF-BA8B-67BD-0A325009FF2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6232" b="6232"/>
          <a:stretch>
            <a:fillRect/>
          </a:stretch>
        </p:blipFill>
        <p:spPr>
          <a:xfrm>
            <a:off x="749725" y="4185811"/>
            <a:ext cx="1335824" cy="1408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E60389-D41B-12EC-48D3-DFE8532DCB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16992" y="4185811"/>
            <a:ext cx="3272706" cy="1408304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1500" b="1">
                <a:latin typeface="Montserrat Medium" panose="00000600000000000000" pitchFamily="2" charset="0"/>
              </a:rPr>
              <a:t>Lisa Petty-</a:t>
            </a:r>
            <a:r>
              <a:rPr lang="en-US" sz="1500" b="1" err="1">
                <a:latin typeface="Montserrat Medium" panose="00000600000000000000" pitchFamily="2" charset="0"/>
              </a:rPr>
              <a:t>Hoveman</a:t>
            </a:r>
            <a:endParaRPr lang="en-US" sz="1500" b="1">
              <a:latin typeface="Montserrat Medium" panose="00000600000000000000" pitchFamily="2" charset="0"/>
            </a:endParaRPr>
          </a:p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1500">
                <a:latin typeface="Montserrat Medium" panose="00000600000000000000" pitchFamily="2" charset="0"/>
              </a:rPr>
              <a:t>Director of Apprenticeship Programs, Economic and Workforce Development</a:t>
            </a:r>
          </a:p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1500" b="1">
                <a:solidFill>
                  <a:srgbClr val="00015E"/>
                </a:solidFill>
                <a:latin typeface="Montserrat Medium" panose="00000600000000000000" pitchFamily="2" charset="0"/>
              </a:rPr>
              <a:t>Shasta College</a:t>
            </a:r>
          </a:p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1500">
                <a:solidFill>
                  <a:srgbClr val="0563C1"/>
                </a:solidFill>
                <a:latin typeface="Montserrat Medium" panose="000006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LHoveman@shastacollege.edu</a:t>
            </a:r>
            <a:r>
              <a:rPr lang="en-US" sz="1500">
                <a:solidFill>
                  <a:srgbClr val="0563C1"/>
                </a:solidFill>
                <a:latin typeface="Montserrat Medium" panose="00000600000000000000" pitchFamily="2" charset="0"/>
              </a:rPr>
              <a:t> </a:t>
            </a:r>
          </a:p>
          <a:p>
            <a:endParaRPr lang="en-US"/>
          </a:p>
        </p:txBody>
      </p:sp>
      <p:pic>
        <p:nvPicPr>
          <p:cNvPr id="21" name="Picture Placeholder 20" descr="Tyeshia Green">
            <a:extLst>
              <a:ext uri="{FF2B5EF4-FFF2-40B4-BE49-F238E27FC236}">
                <a16:creationId xmlns:a16="http://schemas.microsoft.com/office/drawing/2014/main" id="{ED20C08D-53B5-1A88-DF5B-B2D61DE4C7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556" b="556"/>
          <a:stretch>
            <a:fillRect/>
          </a:stretch>
        </p:blipFill>
        <p:spPr>
          <a:xfrm>
            <a:off x="5821142" y="1783830"/>
            <a:ext cx="1169711" cy="132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03E580-845B-27A8-CA14-CDAFBC608B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6121" y="1823952"/>
            <a:ext cx="4605734" cy="1146897"/>
          </a:xfrm>
        </p:spPr>
        <p:txBody>
          <a:bodyPr>
            <a:noAutofit/>
          </a:bodyPr>
          <a:lstStyle/>
          <a:p>
            <a:pPr algn="l">
              <a:spcBef>
                <a:spcPts val="300"/>
              </a:spcBef>
            </a:pPr>
            <a:r>
              <a:rPr lang="en-US" sz="1400" b="1" err="1">
                <a:effectLst/>
                <a:latin typeface="Montserrat Medium" panose="00000600000000000000" pitchFamily="2" charset="0"/>
                <a:ea typeface="Calibri" panose="020F0502020204030204" pitchFamily="34" charset="0"/>
              </a:rPr>
              <a:t>Tyeshia</a:t>
            </a:r>
            <a:r>
              <a:rPr lang="en-US" sz="1400" b="1">
                <a:effectLst/>
                <a:latin typeface="Montserrat Medium" panose="00000600000000000000" pitchFamily="2" charset="0"/>
                <a:ea typeface="Calibri" panose="020F0502020204030204" pitchFamily="34" charset="0"/>
              </a:rPr>
              <a:t> Green</a:t>
            </a:r>
            <a:r>
              <a:rPr lang="en-US" sz="1400">
                <a:effectLst/>
                <a:latin typeface="Montserrat Medium" panose="00000600000000000000" pitchFamily="2" charset="0"/>
                <a:ea typeface="Calibri" panose="020F0502020204030204" pitchFamily="34" charset="0"/>
              </a:rPr>
              <a:t> </a:t>
            </a:r>
          </a:p>
          <a:p>
            <a:pPr algn="l">
              <a:spcBef>
                <a:spcPts val="300"/>
              </a:spcBef>
            </a:pPr>
            <a:r>
              <a:rPr lang="en-US" sz="1400">
                <a:latin typeface="Montserrat Medium" panose="00000600000000000000" pitchFamily="2" charset="0"/>
              </a:rPr>
              <a:t>Director of Workforce Development Programs </a:t>
            </a:r>
          </a:p>
          <a:p>
            <a:pPr algn="l">
              <a:spcBef>
                <a:spcPts val="300"/>
              </a:spcBef>
            </a:pPr>
            <a:r>
              <a:rPr lang="en-US" sz="1400" b="1">
                <a:solidFill>
                  <a:srgbClr val="00015E"/>
                </a:solidFill>
                <a:latin typeface="Montserrat Medium" panose="00000600000000000000" pitchFamily="2" charset="0"/>
              </a:rPr>
              <a:t>Delta Health Alliance </a:t>
            </a:r>
          </a:p>
          <a:p>
            <a:pPr algn="l">
              <a:spcBef>
                <a:spcPts val="300"/>
              </a:spcBef>
            </a:pPr>
            <a:r>
              <a:rPr lang="en-US" sz="1400">
                <a:effectLst/>
                <a:latin typeface="Montserrat Medium" panose="00000600000000000000" pitchFamily="2" charset="0"/>
                <a:hlinkClick r:id="rId7" tooltip="mailto:tygreen@deltahealthalliance.org"/>
              </a:rPr>
              <a:t>tygreen@deltahealthalliance.org</a:t>
            </a:r>
            <a:endParaRPr lang="en-US" sz="1400">
              <a:latin typeface="Montserrat Medium" panose="00000600000000000000" pitchFamily="2" charset="0"/>
            </a:endParaRPr>
          </a:p>
        </p:txBody>
      </p:sp>
      <p:pic>
        <p:nvPicPr>
          <p:cNvPr id="4" name="Picture Placeholder 3" descr="Brooks Ann Gaston">
            <a:extLst>
              <a:ext uri="{FF2B5EF4-FFF2-40B4-BE49-F238E27FC236}">
                <a16:creationId xmlns:a16="http://schemas.microsoft.com/office/drawing/2014/main" id="{6BA9E515-65DC-96BB-0F98-1349F77DCA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/>
          <a:srcRect l="6006" r="6006"/>
          <a:stretch/>
        </p:blipFill>
        <p:spPr>
          <a:xfrm>
            <a:off x="5821142" y="3402248"/>
            <a:ext cx="1112401" cy="132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618901-3FBD-D90D-0157-37240C06D3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25782" y="3444973"/>
            <a:ext cx="4320580" cy="1228885"/>
          </a:xfrm>
        </p:spPr>
        <p:txBody>
          <a:bodyPr>
            <a:noAutofit/>
          </a:bodyPr>
          <a:lstStyle/>
          <a:p>
            <a:pPr algn="l">
              <a:spcBef>
                <a:spcPts val="300"/>
              </a:spcBef>
            </a:pPr>
            <a:r>
              <a:rPr lang="en-US" sz="1400" kern="10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Brooks Ann Gaston</a:t>
            </a:r>
            <a:endParaRPr lang="en-US" sz="1400">
              <a:latin typeface="Montserrat Medium" panose="00000600000000000000" pitchFamily="2" charset="0"/>
            </a:endParaRPr>
          </a:p>
          <a:p>
            <a:pPr algn="l">
              <a:spcBef>
                <a:spcPts val="300"/>
              </a:spcBef>
            </a:pPr>
            <a:r>
              <a:rPr lang="en-US" sz="1400" b="0">
                <a:latin typeface="Montserrat Medium" panose="00000600000000000000" pitchFamily="2" charset="0"/>
              </a:rPr>
              <a:t>Vice President of Community Engagement</a:t>
            </a:r>
          </a:p>
          <a:p>
            <a:pPr algn="l">
              <a:spcBef>
                <a:spcPts val="300"/>
              </a:spcBef>
            </a:pPr>
            <a:r>
              <a:rPr lang="en-US" sz="1400">
                <a:solidFill>
                  <a:srgbClr val="00015E"/>
                </a:solidFill>
                <a:latin typeface="Montserrat Medium" panose="00000600000000000000" pitchFamily="2" charset="0"/>
              </a:rPr>
              <a:t>Delta Health Alliance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400" b="0">
                <a:effectLst/>
                <a:latin typeface="Montserrat Medium" panose="00000600000000000000" pitchFamily="2" charset="0"/>
                <a:hlinkClick r:id="rId9" tooltip="mailto:bgaston@deltahealthalliance.org"/>
              </a:rPr>
              <a:t>bgaston@deltahealthalliance.org</a:t>
            </a:r>
            <a:endParaRPr lang="en-US" sz="1400" b="0">
              <a:latin typeface="Montserrat Medium" panose="00000600000000000000" pitchFamily="2" charset="0"/>
            </a:endParaRPr>
          </a:p>
        </p:txBody>
      </p:sp>
      <p:pic>
        <p:nvPicPr>
          <p:cNvPr id="33" name="Picture Placeholder 32" descr="Beth McCullers">
            <a:extLst>
              <a:ext uri="{FF2B5EF4-FFF2-40B4-BE49-F238E27FC236}">
                <a16:creationId xmlns:a16="http://schemas.microsoft.com/office/drawing/2014/main" id="{246FD412-EE18-39A6-3CD3-54CAAE6823F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0"/>
          <a:srcRect l="205" r="205"/>
          <a:stretch>
            <a:fillRect/>
          </a:stretch>
        </p:blipFill>
        <p:spPr>
          <a:xfrm>
            <a:off x="5821142" y="5020666"/>
            <a:ext cx="1087872" cy="1146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511DEDD-E939-F3B7-50C8-355B79A822D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25782" y="5019673"/>
            <a:ext cx="3747018" cy="1042055"/>
          </a:xfrm>
        </p:spPr>
        <p:txBody>
          <a:bodyPr>
            <a:noAutofit/>
          </a:bodyPr>
          <a:lstStyle/>
          <a:p>
            <a:pPr algn="l">
              <a:spcBef>
                <a:spcPts val="300"/>
              </a:spcBef>
            </a:pPr>
            <a:r>
              <a:rPr lang="en-US" sz="1400" b="1"/>
              <a:t>Beth McCullers</a:t>
            </a:r>
          </a:p>
          <a:p>
            <a:pPr algn="l">
              <a:spcBef>
                <a:spcPts val="300"/>
              </a:spcBef>
            </a:pPr>
            <a:r>
              <a:rPr lang="en-US" sz="1400"/>
              <a:t>Vice President of Sponsored Programs</a:t>
            </a:r>
          </a:p>
          <a:p>
            <a:pPr algn="l">
              <a:spcBef>
                <a:spcPts val="300"/>
              </a:spcBef>
            </a:pPr>
            <a:r>
              <a:rPr lang="en-US" sz="1400" b="1">
                <a:solidFill>
                  <a:srgbClr val="00015E"/>
                </a:solidFill>
              </a:rPr>
              <a:t>Delta Health Alliance</a:t>
            </a:r>
          </a:p>
          <a:p>
            <a:pPr algn="l">
              <a:spcBef>
                <a:spcPts val="300"/>
              </a:spcBef>
            </a:pPr>
            <a:r>
              <a:rPr lang="en-US" sz="1400">
                <a:effectLst/>
                <a:hlinkClick r:id="rId11" tooltip="mailto:bmccullers@deltahealthalliance.org"/>
              </a:rPr>
              <a:t>bmccullers@deltahealthalliance.org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48089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5392-D64D-14E3-5060-EF15E1B2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6" name="Google Shape;213;p30">
            <a:extLst>
              <a:ext uri="{FF2B5EF4-FFF2-40B4-BE49-F238E27FC236}">
                <a16:creationId xmlns:a16="http://schemas.microsoft.com/office/drawing/2014/main" id="{8ED3B451-4618-BB6F-4E4D-7BE882253E5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BD502B-867D-5E9C-8806-119F70CD983C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 sz="2800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9" name="Picture 3" descr="Qr code for Partner Form">
            <a:extLst>
              <a:ext uri="{FF2B5EF4-FFF2-40B4-BE49-F238E27FC236}">
                <a16:creationId xmlns:a16="http://schemas.microsoft.com/office/drawing/2014/main" id="{1FB10461-0090-0BFC-D183-920D1E62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1" y="3066591"/>
            <a:ext cx="2448622" cy="25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9775004" cy="445689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Led by Safal Partners (grant awarded July 2021), national partners include NAWDP, COABE, NDIC, FASTPORT and WIA </a:t>
            </a:r>
          </a:p>
          <a:p>
            <a:pPr>
              <a:lnSpc>
                <a:spcPct val="110000"/>
              </a:lnSpc>
            </a:pPr>
            <a:r>
              <a:rPr lang="en-US" sz="4000" b="1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We provide no-cost TA to </a:t>
            </a:r>
            <a:br>
              <a:rPr lang="en-US" sz="4000" b="1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r>
              <a:rPr lang="en-US" sz="4000" b="1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accelerate sustainable </a:t>
            </a:r>
            <a:br>
              <a:rPr lang="en-US" sz="4000" b="1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r>
              <a:rPr lang="en-US" sz="4000" b="1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partnerships, alignment </a:t>
            </a: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of 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apprenticeship, workforce,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and education systems to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  <a:t>accelerate RA adoption.</a:t>
            </a:r>
          </a:p>
          <a:p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7" name="Picture 6" descr="Center of Excellence website homepage">
            <a:extLst>
              <a:ext uri="{FF2B5EF4-FFF2-40B4-BE49-F238E27FC236}">
                <a16:creationId xmlns:a16="http://schemas.microsoft.com/office/drawing/2014/main" id="{6818F54F-C05B-24B5-3BCA-8BBDD824B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694" y="2579625"/>
            <a:ext cx="4461394" cy="2672140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44" y="5346129"/>
            <a:ext cx="1014854" cy="9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4970" y="5711713"/>
            <a:ext cx="3917022" cy="3159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3D2F-4DA3-0EA8-977B-57BF02A9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Technical Assistance (TA)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85516-5FFE-21A1-7C63-8E27246C3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1937"/>
            <a:ext cx="6251291" cy="3523615"/>
          </a:xfrm>
        </p:spPr>
        <p:txBody>
          <a:bodyPr>
            <a:normAutofit/>
          </a:bodyPr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sustainable RAPs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Assistance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to train staff, implement 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tools, etc. to increase system alignment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F9CC40-9F9C-961C-3F92-22B894015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54461" y="1817371"/>
            <a:ext cx="2989385" cy="3856598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EDA29-5158-7513-3C6F-1CC729BBAE16}"/>
              </a:ext>
            </a:extLst>
          </p:cNvPr>
          <p:cNvSpPr txBox="1"/>
          <p:nvPr/>
        </p:nvSpPr>
        <p:spPr>
          <a:xfrm>
            <a:off x="7854460" y="1781279"/>
            <a:ext cx="2989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TA Form</a:t>
            </a:r>
            <a:endParaRPr lang="en-US" sz="2800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6ACD3-5751-C9BA-CCAF-AA727646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6862" y="2770555"/>
            <a:ext cx="2679283" cy="27447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QR code for Technical Assistance">
            <a:extLst>
              <a:ext uri="{FF2B5EF4-FFF2-40B4-BE49-F238E27FC236}">
                <a16:creationId xmlns:a16="http://schemas.microsoft.com/office/drawing/2014/main" id="{5F33D314-0E48-F420-741F-1C9E3386CD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88923" y="2863994"/>
            <a:ext cx="2533690" cy="25481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AC045-D57B-1A88-656D-4BA90BCE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803902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</a:t>
            </a:r>
            <a:r>
              <a:rPr lang="en-US" err="1"/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518486-E10D-5DD8-27A1-66EF274A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622C-2848-2FA7-8EF4-1AEA5402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47406"/>
            <a:ext cx="10015987" cy="1325563"/>
          </a:xfrm>
        </p:spPr>
        <p:txBody>
          <a:bodyPr/>
          <a:lstStyle/>
          <a:p>
            <a:r>
              <a:rPr lang="en-US"/>
              <a:t>Youth Apprenticeships for Rural America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0B23D70-8632-7155-B0FA-DE436347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18340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D2118-C9E9-C606-6B6D-89401DBD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188"/>
            <a:ext cx="10515600" cy="1325563"/>
          </a:xfrm>
        </p:spPr>
        <p:txBody>
          <a:bodyPr/>
          <a:lstStyle/>
          <a:p>
            <a:r>
              <a:rPr lang="en-US"/>
              <a:t>Urban Institute 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F16E2-72DA-4A16-EE7B-A3B9831C0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0519" y="2707941"/>
            <a:ext cx="5181600" cy="18801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>
                <a:latin typeface="Montserrat Medium" panose="00000600000000000000" pitchFamily="2" charset="0"/>
              </a:rPr>
              <a:t>Zach Boren</a:t>
            </a:r>
            <a:endParaRPr lang="en-US" b="1">
              <a:latin typeface="Montserrat Medium" panose="00000600000000000000" pitchFamily="2" charset="0"/>
            </a:endParaRPr>
          </a:p>
          <a:p>
            <a:pPr marL="0" indent="0" algn="ctr">
              <a:buNone/>
            </a:pPr>
            <a:r>
              <a:rPr lang="en-US" sz="2800">
                <a:latin typeface="Montserrat Medium" panose="00000600000000000000" pitchFamily="2" charset="0"/>
              </a:rPr>
              <a:t>Senior Policy Manager</a:t>
            </a:r>
            <a:endParaRPr lang="en-US">
              <a:latin typeface="Montserrat Medium" panose="00000600000000000000" pitchFamily="2" charset="0"/>
            </a:endParaRPr>
          </a:p>
        </p:txBody>
      </p:sp>
      <p:pic>
        <p:nvPicPr>
          <p:cNvPr id="6" name="Picture 5" descr="Urban Institute logo">
            <a:extLst>
              <a:ext uri="{FF2B5EF4-FFF2-40B4-BE49-F238E27FC236}">
                <a16:creationId xmlns:a16="http://schemas.microsoft.com/office/drawing/2014/main" id="{044872B3-EF5C-AC13-E500-E889B6FFB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9" y="3935935"/>
            <a:ext cx="2850522" cy="1710314"/>
          </a:xfrm>
          <a:prstGeom prst="rect">
            <a:avLst/>
          </a:prstGeom>
        </p:spPr>
      </p:pic>
      <p:pic>
        <p:nvPicPr>
          <p:cNvPr id="5" name="Content Placeholder 9" descr="Zach Boren">
            <a:extLst>
              <a:ext uri="{FF2B5EF4-FFF2-40B4-BE49-F238E27FC236}">
                <a16:creationId xmlns:a16="http://schemas.microsoft.com/office/drawing/2014/main" id="{00FD27A2-26F9-24C2-389B-417FF5F795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934200" y="2464705"/>
            <a:ext cx="3181574" cy="3181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E8C563-42D3-04FC-158C-0565C4C7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38313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BDE3-1546-814B-AE58-3EC06C49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167"/>
            <a:ext cx="10515600" cy="1325563"/>
          </a:xfrm>
        </p:spPr>
        <p:txBody>
          <a:bodyPr/>
          <a:lstStyle/>
          <a:p>
            <a:r>
              <a:rPr lang="en-US" sz="4400">
                <a:latin typeface="Lato" panose="020F0502020204030203"/>
              </a:rPr>
              <a:t>About the Urban Institute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C3CD-2830-86C1-70C5-0E08BB047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082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 Medium" panose="00000600000000000000" pitchFamily="2" charset="0"/>
              </a:rPr>
              <a:t>OUR MISSION IS TO </a:t>
            </a:r>
            <a:r>
              <a:rPr kumimoji="0" lang="en-US" sz="3200" b="1" i="0" u="none" strike="noStrike" kern="1200" cap="all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Montserrat Medium" panose="00000600000000000000" pitchFamily="2" charset="0"/>
              </a:rPr>
              <a:t>OPEN MINDS, SHAPE DECISIONS, AND OFFER SOLUTIONS </a:t>
            </a:r>
            <a:r>
              <a:rPr kumimoji="0" lang="en-US" sz="3200" b="1" i="0" u="none" strike="noStrike" kern="1200" cap="all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 Medium" panose="00000600000000000000" pitchFamily="2" charset="0"/>
              </a:rPr>
              <a:t>THROUGH ECONOMIC AND SOCIAL POLICY RESEARCH.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2236"/>
              </a:solidFill>
              <a:effectLst/>
              <a:uLnTx/>
              <a:uFillTx/>
              <a:latin typeface="Montserrat Medium" panose="00000600000000000000" pitchFamily="2" charset="0"/>
            </a:endParaRPr>
          </a:p>
          <a:p>
            <a:pPr marL="0" indent="0">
              <a:buNone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919CE1-B2A9-43D2-F1C1-8EDC2184E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1341" y="3143780"/>
            <a:ext cx="4211050" cy="0"/>
          </a:xfrm>
          <a:prstGeom prst="line">
            <a:avLst/>
          </a:prstGeom>
          <a:ln>
            <a:solidFill>
              <a:srgbClr val="B7B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rban Institute logo">
            <a:extLst>
              <a:ext uri="{FF2B5EF4-FFF2-40B4-BE49-F238E27FC236}">
                <a16:creationId xmlns:a16="http://schemas.microsoft.com/office/drawing/2014/main" id="{7B03899F-D335-2D7B-BD92-F26760F3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4" y="1703164"/>
            <a:ext cx="2406969" cy="14441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70D5B-3BB9-8873-F13E-390B2A85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223322"/>
            <a:ext cx="10515600" cy="305978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3200">
                <a:latin typeface="Montserrat Medium" panose="00000600000000000000" pitchFamily="2" charset="0"/>
                <a:cs typeface="Arial" panose="020B0604020202020204" pitchFamily="34" charset="0"/>
              </a:rPr>
              <a:t>The Urban Institute is the </a:t>
            </a:r>
            <a:r>
              <a:rPr lang="en-US" sz="3200" b="1">
                <a:latin typeface="Montserrat Medium" panose="00000600000000000000" pitchFamily="2" charset="0"/>
                <a:cs typeface="Arial" panose="020B0604020202020204" pitchFamily="34" charset="0"/>
              </a:rPr>
              <a:t>trusted source for unbiased, authoritative insights </a:t>
            </a:r>
            <a:r>
              <a:rPr lang="en-US" sz="3200">
                <a:latin typeface="Montserrat Medium" panose="00000600000000000000" pitchFamily="2" charset="0"/>
                <a:cs typeface="Arial" panose="020B0604020202020204" pitchFamily="34" charset="0"/>
              </a:rPr>
              <a:t>that inform consequential choices about the well-being of people and places in the United States. We are a </a:t>
            </a:r>
            <a:r>
              <a:rPr lang="en-US" sz="3200" b="1">
                <a:latin typeface="Montserrat Medium" panose="00000600000000000000" pitchFamily="2" charset="0"/>
                <a:cs typeface="Arial" panose="020B0604020202020204" pitchFamily="34" charset="0"/>
              </a:rPr>
              <a:t>nonprofit non-partisan </a:t>
            </a:r>
            <a:r>
              <a:rPr lang="en-US" sz="3200">
                <a:latin typeface="Montserrat Medium" panose="00000600000000000000" pitchFamily="2" charset="0"/>
                <a:cs typeface="Arial" panose="020B0604020202020204" pitchFamily="34" charset="0"/>
              </a:rPr>
              <a:t>research organization that believes decisions shaped by facts, rather than ideology, have the power to improve public policy and practice, strengthen communities, and transform people’s lives for the better.</a:t>
            </a:r>
          </a:p>
          <a:p>
            <a:pPr marL="0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3200">
                <a:latin typeface="Montserrat Medium" panose="00000600000000000000" pitchFamily="2" charset="0"/>
              </a:rPr>
              <a:t>The views expressed today are my own and should not be attributed to the Urban Institute, its trustees, or its funders.</a:t>
            </a:r>
            <a:endParaRPr lang="en-US" sz="3200">
              <a:latin typeface="Montserrat Medium" panose="000006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10E3AA-3989-516A-0B01-DE16A202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21269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9478-3ECF-E712-4C87-D5D3783F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>
                <a:latin typeface="Lato" panose="020F0502020204030203"/>
              </a:rPr>
              <a:t>Rural Apprenticeships for Young People Report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B2594A-103C-E06A-107A-82BC94155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3824"/>
            <a:ext cx="6570306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Fill the gap in knowledge about rural apprenticeship programs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Understand challenges faced by rural apprenticeship programs for youth and strategies they use to overcome the challenges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Discuss the economic and labor market landscape for youth and business in rural America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Content Placeholder 3" descr="A body of water with trees and clouds in the sky">
            <a:extLst>
              <a:ext uri="{FF2B5EF4-FFF2-40B4-BE49-F238E27FC236}">
                <a16:creationId xmlns:a16="http://schemas.microsoft.com/office/drawing/2014/main" id="{659BF798-EC6D-4CE3-6F72-34F1D1214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/>
          </a:blip>
          <a:srcRect t="478" b="-1018"/>
          <a:stretch/>
        </p:blipFill>
        <p:spPr>
          <a:xfrm flipH="1">
            <a:off x="7436491" y="2444619"/>
            <a:ext cx="4038599" cy="270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D53C80-0F29-98C6-CC19-27A99343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04974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9FD6-8981-4CDA-76E7-467EFE7A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434"/>
            <a:ext cx="11277600" cy="1325563"/>
          </a:xfrm>
        </p:spPr>
        <p:txBody>
          <a:bodyPr/>
          <a:lstStyle/>
          <a:p>
            <a:r>
              <a:rPr lang="en-US">
                <a:latin typeface="Lato" panose="020F0502020204030203"/>
              </a:rPr>
              <a:t>Rural Youth Apprenticeship Case Study Sites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9B978-2437-F783-B555-207F9597D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4250"/>
            <a:ext cx="5476875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Maine – International Brotherhood of Electrical Workers Local 1253 (IBEW)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Arizona – Tohono O’odham Community College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Missouri – Four Rivers Career Center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latin typeface="Montserrat Medium" panose="00000600000000000000" pitchFamily="2" charset="0"/>
              </a:rPr>
              <a:t>Mississippi – Double GG Farms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891EF-3B19-C46D-ADC4-0830BE872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28" y="2027526"/>
            <a:ext cx="1509712" cy="167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BBEC2-03E9-9563-0516-4AA3F387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734" y="2027526"/>
            <a:ext cx="1679820" cy="167982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09401E-882B-596F-9676-312E21AF7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70159" y="3970403"/>
            <a:ext cx="2101451" cy="2101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BCF66-6E39-C3E6-E89C-99A071ABB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734" y="4123608"/>
            <a:ext cx="1679820" cy="194824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B28846-B52E-BDA1-A835-894144FE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08601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4F88-1D6D-94FB-2EF1-A18AEDB0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146"/>
            <a:ext cx="10515600" cy="1325563"/>
          </a:xfrm>
        </p:spPr>
        <p:txBody>
          <a:bodyPr/>
          <a:lstStyle/>
          <a:p>
            <a:r>
              <a:rPr lang="en-US"/>
              <a:t>Benefits to Establishing Rural Youth Apprenticeships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6465F-6670-F48F-7818-08797CE71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625" y="2035509"/>
            <a:ext cx="6135451" cy="4351338"/>
          </a:xfrm>
        </p:spPr>
        <p:txBody>
          <a:bodyPr>
            <a:normAutofit fontScale="77500" lnSpcReduction="20000"/>
          </a:bodyPr>
          <a:lstStyle/>
          <a:p>
            <a:pPr marL="347472" indent="-34747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Montserrat Medium" panose="00000600000000000000" pitchFamily="2" charset="0"/>
              </a:rPr>
              <a:t>Creating a hometown talent pipeline</a:t>
            </a:r>
          </a:p>
          <a:p>
            <a:pPr marL="347472" indent="-34747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Montserrat Medium" panose="00000600000000000000" pitchFamily="2" charset="0"/>
              </a:rPr>
              <a:t>Expanded economic opportunity</a:t>
            </a:r>
          </a:p>
          <a:p>
            <a:pPr marL="347472" indent="-34747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Montserrat Medium" panose="00000600000000000000" pitchFamily="2" charset="0"/>
              </a:rPr>
              <a:t>Reduced “brain drain” and  enriched communities</a:t>
            </a:r>
          </a:p>
          <a:p>
            <a:pPr marL="347472" indent="-34747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Montserrat Medium" panose="00000600000000000000" pitchFamily="2" charset="0"/>
              </a:rPr>
              <a:t>Building the middle-skill workforce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Google Shape;188;p23" descr="Seth Ruther at work">
            <a:extLst>
              <a:ext uri="{FF2B5EF4-FFF2-40B4-BE49-F238E27FC236}">
                <a16:creationId xmlns:a16="http://schemas.microsoft.com/office/drawing/2014/main" id="{F6FD4BAD-D423-BE4D-F6A1-67FBBE0FA5E7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1396" y="2006814"/>
            <a:ext cx="4076699" cy="344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F7E9A-D8F8-F29C-AFB4-CC54551D6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5501" y="5602573"/>
            <a:ext cx="5433290" cy="501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/>
              <a:t>Seth Ruther, welding apprentice, at SAHM Welding and Fabrication with his mentors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0FCC06-E200-C2F3-35F2-269AABDE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179924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_Flow_SignoffStatus xmlns="2f00f82b-dce9-458f-ab1d-1c5fd145e219" xsi:nil="true"/>
    <ClassificationLevel xmlns="2f00f82b-dce9-458f-ab1d-1c5fd145e219" xsi:nil="true"/>
  </documentManagement>
</p:properties>
</file>

<file path=customXml/itemProps1.xml><?xml version="1.0" encoding="utf-8"?>
<ds:datastoreItem xmlns:ds="http://schemas.openxmlformats.org/officeDocument/2006/customXml" ds:itemID="{3027357B-7CB7-46A7-88B1-852F1D4B624A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73452F-5C8F-425C-B03A-6F781C54F726}">
  <ds:schemaRefs>
    <ds:schemaRef ds:uri="http://schemas.microsoft.com/office/2006/documentManagement/types"/>
    <ds:schemaRef ds:uri="http://purl.org/dc/dcmitype/"/>
    <ds:schemaRef ds:uri="http://www.w3.org/XML/1998/namespace"/>
    <ds:schemaRef ds:uri="2f00f82b-dce9-458f-ab1d-1c5fd145e219"/>
    <ds:schemaRef ds:uri="http://schemas.openxmlformats.org/package/2006/metadata/core-properties"/>
    <ds:schemaRef ds:uri="http://purl.org/dc/elements/1.1/"/>
    <ds:schemaRef ds:uri="4cd59d27-ca2b-4708-b9c7-7fa281384922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1323</Words>
  <Application>Microsoft Office PowerPoint</Application>
  <PresentationFormat>Widescreen</PresentationFormat>
  <Paragraphs>182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Lato</vt:lpstr>
      <vt:lpstr>Montserrat</vt:lpstr>
      <vt:lpstr>Montserrat Medium</vt:lpstr>
      <vt:lpstr>Montserrat SemiBold</vt:lpstr>
      <vt:lpstr>Symbol</vt:lpstr>
      <vt:lpstr>Wingdings</vt:lpstr>
      <vt:lpstr>Office Theme</vt:lpstr>
      <vt:lpstr>Rural America's Registered Apprenticeship Promising Practices</vt:lpstr>
      <vt:lpstr>Welcome and Agenda</vt:lpstr>
      <vt:lpstr>Center of Excellence Overview</vt:lpstr>
      <vt:lpstr>Youth Apprenticeships for Rural America</vt:lpstr>
      <vt:lpstr>Urban Institute Speaker</vt:lpstr>
      <vt:lpstr>About the Urban Institute</vt:lpstr>
      <vt:lpstr>Rural Apprenticeships for Young People Report</vt:lpstr>
      <vt:lpstr>Rural Youth Apprenticeship Case Study Sites</vt:lpstr>
      <vt:lpstr>Benefits to Establishing Rural Youth Apprenticeships</vt:lpstr>
      <vt:lpstr>Common Challenges for Rural Youth Apprenticeship</vt:lpstr>
      <vt:lpstr>Recommendations to Advance Rural Apprenticeships for Youth</vt:lpstr>
      <vt:lpstr>Scaling Youth Apprenticeships: Iowa’s Promising Practice</vt:lpstr>
      <vt:lpstr>Iowa’s High School Apprenticeship Initiative</vt:lpstr>
      <vt:lpstr>Contact Information</vt:lpstr>
      <vt:lpstr>Shasta College Registered Apprenticeships</vt:lpstr>
      <vt:lpstr>Shasta College Speaker</vt:lpstr>
      <vt:lpstr>Shasta College Office of Apprenticeship </vt:lpstr>
      <vt:lpstr>RA Program Development </vt:lpstr>
      <vt:lpstr>RA Challenges </vt:lpstr>
      <vt:lpstr>Stakeholder Support for RA Programs</vt:lpstr>
      <vt:lpstr>Delta Health Alliance</vt:lpstr>
      <vt:lpstr>Delta Health Alliance Speakers</vt:lpstr>
      <vt:lpstr>Delta Health Alliance 2</vt:lpstr>
      <vt:lpstr>RA Program Development</vt:lpstr>
      <vt:lpstr>RA Challenges 2</vt:lpstr>
      <vt:lpstr>Stakeholder Support for RA Programs 2</vt:lpstr>
      <vt:lpstr>Questions and Discussion</vt:lpstr>
      <vt:lpstr>Contact US</vt:lpstr>
      <vt:lpstr>Become a Center Partner</vt:lpstr>
      <vt:lpstr>Request Technical Assistance (TA)</vt:lpstr>
      <vt:lpstr>Email us your questions at RA_COE@SafalPartners.com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America's Registered Apprenticeship Promising Practices</dc:title>
  <dc:creator>Jana Bauer</dc:creator>
  <cp:keywords>Apprenticeship, rural, apprentice</cp:keywords>
  <cp:lastModifiedBy>Leah Mcdonagh</cp:lastModifiedBy>
  <cp:revision>1</cp:revision>
  <dcterms:created xsi:type="dcterms:W3CDTF">2022-12-02T14:40:35Z</dcterms:created>
  <dcterms:modified xsi:type="dcterms:W3CDTF">2025-03-05T16:10:36Z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  <property fmtid="{D5CDD505-2E9C-101B-9397-08002B2CF9AE}" pid="4" name="Order">
    <vt:lpwstr>36499600.0000000</vt:lpwstr>
  </property>
  <property fmtid="{D5CDD505-2E9C-101B-9397-08002B2CF9AE}" pid="5" name="_ExtendedDescription">
    <vt:lpwstr/>
  </property>
</Properties>
</file>