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0" r:id="rId5"/>
    <p:sldMasterId id="2147483783" r:id="rId6"/>
    <p:sldMasterId id="2147483813" r:id="rId7"/>
  </p:sldMasterIdLst>
  <p:notesMasterIdLst>
    <p:notesMasterId r:id="rId44"/>
  </p:notesMasterIdLst>
  <p:sldIdLst>
    <p:sldId id="2147327612" r:id="rId8"/>
    <p:sldId id="1859" r:id="rId9"/>
    <p:sldId id="1855" r:id="rId10"/>
    <p:sldId id="1856" r:id="rId11"/>
    <p:sldId id="2147327695" r:id="rId12"/>
    <p:sldId id="1860" r:id="rId13"/>
    <p:sldId id="2147327613" r:id="rId14"/>
    <p:sldId id="2147327677" r:id="rId15"/>
    <p:sldId id="2147327616" r:id="rId16"/>
    <p:sldId id="2147327618" r:id="rId17"/>
    <p:sldId id="2147327619" r:id="rId18"/>
    <p:sldId id="2147327620" r:id="rId19"/>
    <p:sldId id="2147327621" r:id="rId20"/>
    <p:sldId id="2147327622" r:id="rId21"/>
    <p:sldId id="2147327623" r:id="rId22"/>
    <p:sldId id="2147327696" r:id="rId23"/>
    <p:sldId id="2147327688" r:id="rId24"/>
    <p:sldId id="2147327689" r:id="rId25"/>
    <p:sldId id="2147327690" r:id="rId26"/>
    <p:sldId id="2147327691" r:id="rId27"/>
    <p:sldId id="2147327692" r:id="rId28"/>
    <p:sldId id="2147327693" r:id="rId29"/>
    <p:sldId id="2147327628" r:id="rId30"/>
    <p:sldId id="2147327629" r:id="rId31"/>
    <p:sldId id="2147327630" r:id="rId32"/>
    <p:sldId id="2147327631" r:id="rId33"/>
    <p:sldId id="2147327632" r:id="rId34"/>
    <p:sldId id="2147327679" r:id="rId35"/>
    <p:sldId id="2147327633" r:id="rId36"/>
    <p:sldId id="2147327634" r:id="rId37"/>
    <p:sldId id="2147327635" r:id="rId38"/>
    <p:sldId id="2147327636" r:id="rId39"/>
    <p:sldId id="2147327637" r:id="rId40"/>
    <p:sldId id="270" r:id="rId41"/>
    <p:sldId id="1866" r:id="rId42"/>
    <p:sldId id="214732767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163442-F286-172A-646F-BF7FB8052BBF}" name="Alan Dodkowitz" initials="" userId="S::alan.dodkowitz@safalpartners.com::77e67509-39e7-4278-826a-eddbfd8246a9" providerId="AD"/>
  <p188:author id="{1C363978-593C-497C-1A28-B2866C017889}" name="Lauren Fraulo" initials="LF" userId="S::Lauren.Fraulo@safalpartners.com::d323c613-e09b-4858-ba6f-779347ece142" providerId="AD"/>
  <p188:author id="{7EF8A478-AD17-3059-3716-6444B2660AA9}" name="Cole Folsom" initials="CF" userId="S::cole.folsom@safalpartners.com::f8e8bef6-0a43-40c0-8b24-83fedd11d14b" providerId="AD"/>
  <p188:author id="{F5CDE29B-3EFC-D5BE-8DDE-F756FF4E4250}" name="Jana Bauer" initials="JB" userId="S::jana.bauer@safalpartners.com::f18a3f3c-4c69-4a10-b4b6-ac99762a0c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37A66-8B58-4B7F-ADE1-240D004E7718}" v="1" dt="2025-03-14T15:26:37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05701-D519-46FF-9E03-B54499BAD2B0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2B536-1B17-4F59-A2F8-54D70B684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4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9BEF1-B919-412D-AA9B-C66F48BF41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0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B78A5-0ECF-4407-A150-C09A0DB79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996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2B9D7-2E97-435F-CC43-D5A5EDA03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A5E96-E6D9-A8D2-AA6C-175E46C801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43295-D837-5072-3FB8-2B32AC313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10E59-A167-6D1B-14F7-962BD2A3FA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B78A5-0ECF-4407-A150-C09A0DB79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32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B78A5-0ECF-4407-A150-C09A0DB79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07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B78A5-0ECF-4407-A150-C09A0DB79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7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Division of Occupational &amp; Professional Licenses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B78A5-0ECF-4407-A150-C09A0DB79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459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Calibri"/>
              <a:buChar char="-"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C5D5C-49E7-432C-9EC0-256838963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4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11.jpe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jpe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jpeg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jpe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jpe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jpe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jpe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24.jpe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1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22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png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png"/><Relationship Id="rId4" Type="http://schemas.openxmlformats.org/officeDocument/2006/relationships/image" Target="../media/image18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BA4A-4EA9-2B9D-237D-847391D45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866A7-EE80-815E-1DD3-A6B9A6EF2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57C9E-2100-4E24-971F-DF0A99A31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07B93-2B6F-5307-C5D5-6A1F1FB6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C188E-96C2-12DF-76EA-567419D02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50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CD18D-D7C8-5D35-F75F-BEB157CBA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A3C23-F017-3989-7F8C-08A4598E3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71DC1-ED52-D0D5-B2AD-DA8838B7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BA43-462D-6603-6306-F37D8D44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A3631-1711-79AA-6729-A509EE2E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02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0C1C-3869-A360-F963-62517172C3A6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977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0903-9736-7531-288A-CFB5ADF3B51C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637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4DD-2B90-E1D0-93CE-D957FF64E851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95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823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6F16-A202-A2EF-0D01-CBCB7986F8C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81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91BC2-14B4-978E-B7E7-68B0BE7E2FA9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98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DD13-E3F4-F209-CF9B-285C84EF2A25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920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62C59-6296-3BBC-D3F5-6F285CA02D6D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409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DB66-0C95-5271-4268-830EB859727A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382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39200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DDCB9-443F-1B1C-091B-B375D26F1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70C9C-4D31-E613-D990-1538E6EEE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7F22F-F56B-F415-92DA-F3670919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AE9A4-8C95-0F66-D87A-41B02922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C627D-7C2D-00D3-21DA-57F8AFAE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237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948527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732" y="1825625"/>
            <a:ext cx="1816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0886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0E10D-6D1C-6147-FD90-85895F929A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58592" y="1846701"/>
            <a:ext cx="167784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3B42B2-763A-FE8C-06EB-45F87526C7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7754" y="1888331"/>
            <a:ext cx="1687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AD4A6B-0625-05F5-FB69-D576479408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4044" y="1879600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1CE14F5-B4BA-B117-E289-A0B88CE778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9161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44000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247675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5CA9F-B16B-F4E5-EAFF-80776B025DF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362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2464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20" y="5952744"/>
            <a:ext cx="791336" cy="791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C931-B0B4-3696-CD83-17BF46D2B3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061329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6D5F9-0489-A5D6-F728-7B5C7D9395B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270889"/>
            <a:ext cx="5181600" cy="7096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73D356-FB1C-A722-DC4B-E6864B633F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68335"/>
            <a:ext cx="5181600" cy="5659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D7DAAE-4F03-3723-EA41-3CD83F7A07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6055" y="3102816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9EE58-2614-69D8-6062-9509F1229D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24600" y="4278344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45A-AA8A-B48A-C2AA-FC60F7B0E97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24600" y="5317347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9362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C105679-9F08-8DA6-659A-F88FBFDFF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33" y="4959627"/>
            <a:ext cx="979008" cy="9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32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9612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22E3-F865-7F7B-3788-3BBCCE2E5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CFECC-6FD2-CCF0-E77E-A541B943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42EE2-EB78-4C75-922C-642DC472882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F9B68-4A4E-79C6-F508-B2411D3F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C14AD-8288-C7E0-32C7-95BFBBDA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E4A0-ADC2-4CDB-810F-74EC28E6AA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B97D07-71C6-565C-6FCC-2E457E8B43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801" y="2559336"/>
            <a:ext cx="1555826" cy="106900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9A54CE1-A3DF-B415-C3AE-C267019784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802" y="4031092"/>
            <a:ext cx="1555826" cy="125048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584FEC5-AD72-D6CD-8F1D-693183C1CE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88729" y="2591582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0812017-74CB-E233-DFC5-38574A6AD5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88729" y="3777450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A71C787-7378-5910-8165-DC5D66E4E5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55244" y="2551786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0620092-0257-D507-BE7E-E90BD59456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88730" y="4687046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412970B-13F9-A3B0-3F4F-013AE6B9A8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59613" y="3822363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A17F17C-AA48-3202-A168-BE2524D1CD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53390" y="4724743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0A39885-090F-F5AE-7934-506B06E10B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20105" y="1951904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7F40572-A010-3705-9B8B-B15F8E1220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55244" y="1939979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ECA8A88-2D92-0BF2-EA42-FB2777FCFE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617715" y="5614927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1C632E1-FB66-C136-A321-C2FAA932C4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07644" y="5575482"/>
            <a:ext cx="4294187" cy="40231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3450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68345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584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743AE-7FD7-6F97-0437-F8C085FC9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F9759-FC3A-4E15-4CC3-EBD57A1B3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42572-9EAD-2F14-3F0C-43096AB7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AA7AB-8453-424A-8139-034F5F9A4651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9F986-AE2B-30AD-B6A7-549B93F4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11E1F-AD39-A54D-0950-5296827C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CAE8E-EA63-7F4C-B0D2-CDBFFEB2F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809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654489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089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9E172-406E-855D-A2ED-9800AD0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F87E7D-427D-62E1-E9A8-D0157C81CE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238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E732CE-43B3-1495-EF5D-9D884C499C29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7056308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C28FF-669F-A2A8-E395-C08ED0827A96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1598211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518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8CAF1D-BA79-BD24-4022-E6674C4013FC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526067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560D6F-D916-26A3-B5B7-17936C8DD4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8401975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7D6EC7-8649-64C1-9E26-C7FCE5FDE6EC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164571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1306981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007058" y="1825624"/>
            <a:ext cx="140008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ECFE7F4-E8C3-524F-AA9D-EC99D883EAF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231773" y="1863793"/>
            <a:ext cx="140008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51048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C30F22-0142-670A-881C-9E4F7FA3827B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1993132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6AE84C-8FAC-069B-2230-4A9395C02E7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1963380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382D65-3575-0B9D-7758-2CAB4D56B32F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6546501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9EA3C7F-2101-A13E-E33A-F02D0242B357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2716474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1FA1D8-46D9-BB0B-781E-959DA07E2E0A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8908756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DC0D4D-A586-0384-E4FE-CAAF1E05FE3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487196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899320-9756-BF35-2463-ABFB659B0A6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1290024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694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81A48-443E-0751-1EA8-A1061DA2F052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5D92458-15A0-A459-9C5C-D36527583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A3933E-D1AB-0CA3-F463-1CF446693B0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1D79AAD-88F9-077C-93B5-5234F5FE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10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C049-3492-680E-2583-AA90AE44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228E-51F1-E83F-A4F6-7A9F0ADE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0DF1-3007-9822-A3B6-63CF5697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E17D-EB36-969F-C87A-70F58BB16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57" t="33142" r="3673" b="1335"/>
          <a:stretch/>
        </p:blipFill>
        <p:spPr bwMode="auto">
          <a:xfrm>
            <a:off x="-677322" y="2319871"/>
            <a:ext cx="12869322" cy="477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D90798B-8318-8768-3698-5C318561B96A}"/>
              </a:ext>
            </a:extLst>
          </p:cNvPr>
          <p:cNvSpPr/>
          <p:nvPr userDrawn="1"/>
        </p:nvSpPr>
        <p:spPr>
          <a:xfrm>
            <a:off x="-351677" y="2474943"/>
            <a:ext cx="12769576" cy="4836358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532ADBA-7569-AAB4-F00F-2A6C356E2347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B9101-441D-6539-A6EA-5AB73695BAB3}"/>
              </a:ext>
            </a:extLst>
          </p:cNvPr>
          <p:cNvCxnSpPr>
            <a:cxnSpLocks/>
          </p:cNvCxnSpPr>
          <p:nvPr userDrawn="1"/>
        </p:nvCxnSpPr>
        <p:spPr>
          <a:xfrm>
            <a:off x="11719690" y="451413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57C4CE-F40D-4C01-2BDB-5609D72A9077}"/>
              </a:ext>
            </a:extLst>
          </p:cNvPr>
          <p:cNvCxnSpPr>
            <a:cxnSpLocks/>
          </p:cNvCxnSpPr>
          <p:nvPr userDrawn="1"/>
        </p:nvCxnSpPr>
        <p:spPr>
          <a:xfrm>
            <a:off x="11723163" y="450198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1E5747-B14E-ECEE-842D-3569699C3037}"/>
              </a:ext>
            </a:extLst>
          </p:cNvPr>
          <p:cNvCxnSpPr>
            <a:cxnSpLocks/>
          </p:cNvCxnSpPr>
          <p:nvPr userDrawn="1"/>
        </p:nvCxnSpPr>
        <p:spPr>
          <a:xfrm>
            <a:off x="490118" y="464713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15896-9654-6324-F471-30FCDDA80152}"/>
              </a:ext>
            </a:extLst>
          </p:cNvPr>
          <p:cNvCxnSpPr>
            <a:cxnSpLocks/>
          </p:cNvCxnSpPr>
          <p:nvPr userDrawn="1"/>
        </p:nvCxnSpPr>
        <p:spPr>
          <a:xfrm>
            <a:off x="474507" y="6400936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6860FA9-166D-AF24-4F88-891CA8C4412E}"/>
              </a:ext>
            </a:extLst>
          </p:cNvPr>
          <p:cNvSpPr/>
          <p:nvPr userDrawn="1"/>
        </p:nvSpPr>
        <p:spPr>
          <a:xfrm rot="9934473">
            <a:off x="6103719" y="6224444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456A6-4F06-9DDF-4890-870F606A2593}"/>
              </a:ext>
            </a:extLst>
          </p:cNvPr>
          <p:cNvCxnSpPr>
            <a:cxnSpLocks/>
          </p:cNvCxnSpPr>
          <p:nvPr userDrawn="1"/>
        </p:nvCxnSpPr>
        <p:spPr>
          <a:xfrm>
            <a:off x="489829" y="419594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9CB05888-457D-CA0B-2941-4853FD5BB73E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656490-E151-189D-2D19-06045FA0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Rectangle 20" descr="Decorative">
            <a:extLst>
              <a:ext uri="{FF2B5EF4-FFF2-40B4-BE49-F238E27FC236}">
                <a16:creationId xmlns:a16="http://schemas.microsoft.com/office/drawing/2014/main" id="{24F78415-2906-C1B6-3F23-506754A72655}"/>
              </a:ext>
            </a:extLst>
          </p:cNvPr>
          <p:cNvSpPr/>
          <p:nvPr userDrawn="1"/>
        </p:nvSpPr>
        <p:spPr>
          <a:xfrm>
            <a:off x="-351677" y="2306882"/>
            <a:ext cx="13373401" cy="168061"/>
          </a:xfrm>
          <a:prstGeom prst="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102E999-DBCC-E856-0AFD-2FB13E74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28CE00-D8F5-A2AF-D081-C59788708EBD}"/>
              </a:ext>
            </a:extLst>
          </p:cNvPr>
          <p:cNvGrpSpPr/>
          <p:nvPr userDrawn="1"/>
        </p:nvGrpSpPr>
        <p:grpSpPr>
          <a:xfrm>
            <a:off x="3980185" y="4627522"/>
            <a:ext cx="4231630" cy="1409191"/>
            <a:chOff x="4392326" y="3605739"/>
            <a:chExt cx="4231630" cy="140919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52E834-633B-7E62-1DD0-F42FDDE35DCE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83FFCFD7-371C-B479-7B31-3B368A87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31" name="Picture 30" descr="A black and white logo&#10;&#10;Description automatically generated">
              <a:extLst>
                <a:ext uri="{FF2B5EF4-FFF2-40B4-BE49-F238E27FC236}">
                  <a16:creationId xmlns:a16="http://schemas.microsoft.com/office/drawing/2014/main" id="{5E9ADAC3-34D3-6D8B-5836-4704CA175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615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9E172-406E-855D-A2ED-9800AD0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F87E7D-427D-62E1-E9A8-D0157C81CE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953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5F13F-5B94-0DC7-9C81-10A211350C2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A851504-52C0-3838-9E06-88384FBFA6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767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8F9EC9-7A23-CC34-5C11-710769EAAC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438C6D4-528A-42A9-D3D5-5FE852B62B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525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721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E39E3-622F-A555-049E-A518C2DBDF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EC1E43-2F16-C736-8A25-97411AF56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013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1D3BC-DE3A-D3B7-06EF-470569BD34A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40A587A-59CB-D8FF-5D84-0989452B38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193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9E3F7F-3235-4369-5DCB-414308FDCFA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B281683-1F3B-A8A7-7FD6-29E811CE00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511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9BC942-3061-7AA5-70D4-077E9C596AC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90431A5-956A-3296-C21F-095BBA8873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105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223323-A791-3E6F-E9B3-8CCA882362D3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0779511-95E1-BBC2-8835-203D3AB142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58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B868E3-A376-06B3-7833-D3DF1D56CD2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EDFFAF7-6129-0016-47AE-A94DAE8E19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91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9BE1BE-D1DD-35E6-9804-D92B3643B34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71599B6-21AA-99AD-AEDC-E7ACEA629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61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812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E75595-9513-170A-6EDA-9D9CCBEFF248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4B51792-0220-9FD3-78F3-D797AE7E4C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686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2355B76-EE9E-32EC-BD9A-403F4D0DEF1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2768959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DEA2FBB-EA94-DFCC-F22B-DB5C21F8AD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4CC19F-D6E2-81C5-25B6-F23E75ED7C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4881532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B391F6-AF2B-304E-47A8-B3A0A9DBCABA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5417C00-D473-AC4F-A48C-CDF82866D4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38F2F8-2ACB-515C-36F5-3B433ACF206C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6060637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1453368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706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709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395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A9AC1-0A8C-D4EC-CA39-AB4124785337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44BABC3-6C5E-DECE-E2AF-194DDB7EB2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382ED7C-6DB6-E01C-281D-20EB647AF64F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83040658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90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9BE1BE-D1DD-35E6-9804-D92B3643B34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71599B6-21AA-99AD-AEDC-E7ACEA629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321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393457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870322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3577684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65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 dirty="0">
                <a:solidFill>
                  <a:schemeClr val="tx1"/>
                </a:solidFill>
              </a:rPr>
              <a:t>Safal Partners © 2024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348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233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Aptos" panose="020B0004020202020204" pitchFamily="34" charset="0"/>
              </a:rPr>
              <a:t>Receive</a:t>
            </a:r>
            <a:r>
              <a:rPr lang="en-US" sz="2800" dirty="0">
                <a:latin typeface="Aptos" panose="020B0004020202020204" pitchFamily="34" charset="0"/>
              </a:rPr>
              <a:t> no-cost expert TA,  </a:t>
            </a:r>
            <a:br>
              <a:rPr lang="en-US" sz="2800" dirty="0">
                <a:latin typeface="Aptos" panose="020B0004020202020204" pitchFamily="34" charset="0"/>
              </a:rPr>
            </a:br>
            <a:r>
              <a:rPr lang="en-US" sz="2800" dirty="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Aptos" panose="020B0004020202020204" pitchFamily="34" charset="0"/>
              </a:rPr>
              <a:t>Network </a:t>
            </a:r>
            <a:r>
              <a:rPr lang="en-US" sz="2800" dirty="0">
                <a:latin typeface="Aptos" panose="020B0004020202020204" pitchFamily="34" charset="0"/>
              </a:rPr>
              <a:t>with potential </a:t>
            </a:r>
            <a:br>
              <a:rPr lang="en-US" sz="2800" dirty="0">
                <a:latin typeface="Aptos" panose="020B0004020202020204" pitchFamily="34" charset="0"/>
              </a:rPr>
            </a:br>
            <a:r>
              <a:rPr lang="en-US" sz="2800" dirty="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Aptos" panose="020B0004020202020204" pitchFamily="34" charset="0"/>
              </a:rPr>
              <a:t>Be </a:t>
            </a:r>
            <a:r>
              <a:rPr lang="en-US" sz="2800" dirty="0">
                <a:latin typeface="Aptos" panose="020B0004020202020204" pitchFamily="34" charset="0"/>
              </a:rPr>
              <a:t>nationally recognized for </a:t>
            </a:r>
            <a:br>
              <a:rPr lang="en-US" sz="2800" dirty="0">
                <a:latin typeface="Aptos" panose="020B0004020202020204" pitchFamily="34" charset="0"/>
              </a:rPr>
            </a:br>
            <a:r>
              <a:rPr lang="en-US" sz="2800" dirty="0">
                <a:latin typeface="Aptos" panose="020B0004020202020204" pitchFamily="34" charset="0"/>
              </a:rPr>
              <a:t>your work</a:t>
            </a:r>
            <a:endParaRPr lang="en-US" sz="2800" dirty="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259799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 dirty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 dirty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 dirty="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958676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5180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7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381A48-443E-0751-1EA8-A1061DA2F052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5D92458-15A0-A459-9C5C-D36527583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A3933E-D1AB-0CA3-F463-1CF446693B0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1D79AAD-88F9-077C-93B5-5234F5FE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655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716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926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197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107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3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11384678" y="6356350"/>
            <a:ext cx="6529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805866" y="46208"/>
            <a:ext cx="11081334" cy="78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1"/>
          </p:nvPr>
        </p:nvSpPr>
        <p:spPr>
          <a:xfrm>
            <a:off x="805866" y="1137446"/>
            <a:ext cx="11081334" cy="503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43982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31B430-0FEC-1BCE-0871-06042667C7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5610049"/>
            <a:ext cx="4114801" cy="430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EF48BD-9F8B-A76E-A6A6-C9481BC85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825" y="4640086"/>
            <a:ext cx="4324350" cy="654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FAB879-2B1A-979E-4ACB-E5C08945E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512" y="3871736"/>
            <a:ext cx="3613151" cy="588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42051F-1ECD-B62B-8607-7B9652E1C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825" y="2890661"/>
            <a:ext cx="4030663" cy="66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1909504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3410793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Aptos" panose="020B0004020202020204" pitchFamily="34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31522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506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3567762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3EBA9B5-7BE1-C6A2-3BF3-48E58AA3A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62222" y="1712070"/>
            <a:ext cx="5129779" cy="44243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798"/>
            </a:lvl1pPr>
          </a:lstStyle>
          <a:p>
            <a:pPr marL="228462" lvl="0" indent="-228462" algn="ctr"/>
            <a:r>
              <a:rPr lang="en-US" noProof="0"/>
              <a:t>Insert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39C007-A96C-8AC5-E544-8E81AB700A1B}"/>
              </a:ext>
            </a:extLst>
          </p:cNvPr>
          <p:cNvSpPr/>
          <p:nvPr userDrawn="1"/>
        </p:nvSpPr>
        <p:spPr>
          <a:xfrm>
            <a:off x="1" y="0"/>
            <a:ext cx="12192000" cy="939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67645A80-5DEE-DF39-1DFC-A4DF080EB8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162" y="3"/>
            <a:ext cx="11146239" cy="9390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63" indent="0">
              <a:buNone/>
              <a:defRPr/>
            </a:lvl2pPr>
          </a:lstStyle>
          <a:p>
            <a:pPr lvl="0"/>
            <a:r>
              <a:rPr lang="en-US"/>
              <a:t>CLICK TO EDIT HEADER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C04EDE-39E0-A036-C1DF-6B74E17D86B2}"/>
              </a:ext>
            </a:extLst>
          </p:cNvPr>
          <p:cNvSpPr/>
          <p:nvPr userDrawn="1"/>
        </p:nvSpPr>
        <p:spPr>
          <a:xfrm>
            <a:off x="203200" y="939088"/>
            <a:ext cx="11988800" cy="1070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195270-E64D-43FA-268C-A7A0CFAFAD98}"/>
              </a:ext>
            </a:extLst>
          </p:cNvPr>
          <p:cNvSpPr/>
          <p:nvPr userDrawn="1"/>
        </p:nvSpPr>
        <p:spPr>
          <a:xfrm>
            <a:off x="0" y="0"/>
            <a:ext cx="203200" cy="10460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38449A0-388F-A774-097D-6D7EEE3BB6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164" y="1943100"/>
            <a:ext cx="6359749" cy="410633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126" indent="0">
              <a:buNone/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189" indent="0">
              <a:buNone/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251" indent="0">
              <a:buNone/>
              <a:defRPr sz="179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6312AE2-7CCD-8F58-E18D-85CDF43A9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165" y="6355806"/>
            <a:ext cx="470512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10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84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9BC942-3061-7AA5-70D4-077E9C596ACD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90431A5-956A-3296-C21F-095BBA8873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521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85650" cy="6861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B0261D-9D43-4436-AF4F-5240C88F8206}" type="datetime1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0" y="-15008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Aptos" panose="020B0004020202020204" pitchFamily="34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FBC49-36F9-BC10-EE30-E8D847231D28}"/>
              </a:ext>
            </a:extLst>
          </p:cNvPr>
          <p:cNvSpPr/>
          <p:nvPr userDrawn="1"/>
        </p:nvSpPr>
        <p:spPr>
          <a:xfrm>
            <a:off x="7551626" y="2938463"/>
            <a:ext cx="2743199" cy="2767126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BFD7DD-F256-160C-ABD4-1F18B12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113" y="1960563"/>
            <a:ext cx="5980112" cy="3744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476A588-C633-1E1A-56CB-69305CC454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0264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311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0E9B-8E0C-E048-1768-709A08ADC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7B8E1-3131-C8A2-A2C9-464E4D638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E841D-82EE-F305-A1B5-E6D8B3A74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CD148-4C41-E2BD-E08C-E273843A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ED1DF-D5D5-938E-AD26-A547D191D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2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398511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018487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139933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58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93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47028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797002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" t="-736" r="65262" b="77503"/>
          <a:stretch/>
        </p:blipFill>
        <p:spPr>
          <a:xfrm>
            <a:off x="-22485" y="-37475"/>
            <a:ext cx="4248181" cy="1593325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6537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36317E-3D8A-D9D0-FA70-F36D411EE16B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00679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96D5-CA98-2788-A00B-D9244995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D73AB-585C-42CE-CCFA-8D8D1E209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04938-EF3C-F221-F1A5-55CC7C9D5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52CB6-C059-651A-4C15-A8E2DEF5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29754-8440-E5BB-EF3E-CA6BA9CB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8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0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4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6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932961F-D325-AB1D-E4D0-AE035465629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095358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815" b="65950"/>
          <a:stretch/>
        </p:blipFill>
        <p:spPr>
          <a:xfrm>
            <a:off x="0" y="10797"/>
            <a:ext cx="3919928" cy="2335164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926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537B62-BC4A-88B2-D566-37D7DFEE13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440329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Aptos" panose="020B0004020202020204" pitchFamily="34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07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763649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63691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BEDA7-D1EE-EFB7-10C8-3C057E846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9DCB8-FEE4-FE59-0D81-2993707AA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EC41C-96A8-A5FD-BBF1-56243D3B8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A1A07-70BB-330B-4711-9A7CB3CC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B3C2B-A499-71A8-A5B3-657AD6526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39132-EF61-A5F7-41AF-ED6525EC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84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23159178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90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66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742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229493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928877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594" b="65792"/>
          <a:stretch/>
        </p:blipFill>
        <p:spPr>
          <a:xfrm>
            <a:off x="0" y="2"/>
            <a:ext cx="3581401" cy="2345959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1198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70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881E40-8CC0-3153-E393-0BB08BE841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5153428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2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7273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1135-D91D-6CCD-AA26-C7A9B10C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A0BAB-7302-8C59-0CAC-8356DAC86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AD5EE-3A08-26F5-031F-6927F91AF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A029B3-6D1A-1A76-01E0-4167B6154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68C0D4-8275-66DD-AE8E-26FEC263BE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029ED1-C227-6B7D-FAA9-0C04CFD2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E05B70-F0E5-0DD1-5414-02409C12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62774-18EB-13B0-0B85-3718D469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047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638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B0CB87-15DF-9EFE-851F-B01B16B57B2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938408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3A80D1-A083-3EF9-D9DD-EE449CE390D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957127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85507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4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6B7C-8F05-AC9E-7CAB-23369A2CCD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44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9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79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51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949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47E1-272B-0459-8DD2-6D839238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08F2B-31E2-76E3-EB49-BD8D2B64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D71A06-9E3B-F9AF-C8AE-CFA14003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F26B1-6B4F-4D3D-9786-3004259C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58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C7D7C-07E0-687F-8A94-D2FB5F040717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337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7110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62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95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107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6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7C274-7B9F-5F68-921C-3273C145A531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182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43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590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F9CCD-3AAD-1C6E-7088-3A0D4E5A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F62478-7283-6472-D558-02F119B7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4EC8A-72B9-80CC-9212-222B4817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021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818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728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89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4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8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3642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07677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4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83564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250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702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55CC-FC7F-893B-1272-D3EB42E3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B90FC-912B-3C40-CD78-1C851A92C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5BC6C-5E7E-1577-A947-9FF8FEED7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BFBC8-B883-13D0-1E24-C9E63F31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7248E-59B1-B4AD-E85B-8F6774470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2BA61-E6DA-E080-2557-32BB3572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664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Receive</a:t>
            </a:r>
            <a:r>
              <a:rPr lang="en-US" sz="2800">
                <a:latin typeface="Aptos" panose="020B0004020202020204" pitchFamily="34" charset="0"/>
              </a:rPr>
              <a:t> no-cost expert TA, 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Network </a:t>
            </a:r>
            <a:r>
              <a:rPr lang="en-US" sz="2800">
                <a:latin typeface="Aptos" panose="020B0004020202020204" pitchFamily="34" charset="0"/>
              </a:rPr>
              <a:t>with potential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Aptos" panose="020B0004020202020204" pitchFamily="34" charset="0"/>
              </a:rPr>
              <a:t>Be </a:t>
            </a:r>
            <a:r>
              <a:rPr lang="en-US" sz="2800">
                <a:latin typeface="Aptos" panose="020B0004020202020204" pitchFamily="34" charset="0"/>
              </a:rPr>
              <a:t>nationally recognized for </a:t>
            </a:r>
            <a:br>
              <a:rPr lang="en-US" sz="2800">
                <a:latin typeface="Aptos" panose="020B0004020202020204" pitchFamily="34" charset="0"/>
              </a:rPr>
            </a:br>
            <a:r>
              <a:rPr lang="en-US" sz="2800">
                <a:latin typeface="Aptos" panose="020B0004020202020204" pitchFamily="34" charset="0"/>
              </a:rPr>
              <a:t>your work</a:t>
            </a:r>
            <a:endParaRPr lang="en-US" sz="2800"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593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Aptos" panose="020B0004020202020204" pitchFamily="34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Aptos" panose="020B0004020202020204" pitchFamily="34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Aptos" panose="020B0004020202020204" pitchFamily="34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Aptos" panose="020B0004020202020204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526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537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9A73E-576D-411F-F7CF-69C337012659}"/>
              </a:ext>
            </a:extLst>
          </p:cNvPr>
          <p:cNvSpPr txBox="1">
            <a:spLocks/>
          </p:cNvSpPr>
          <p:nvPr userDrawn="1"/>
        </p:nvSpPr>
        <p:spPr>
          <a:xfrm>
            <a:off x="8740256" y="6491164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0469487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545941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2770184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6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688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632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18" y="5959824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94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1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5B0B3-62A9-A49E-D861-02474F47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F3E47-D097-6FFE-D0A9-08A87DB2B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A7260-3E61-0189-0299-1F62D362B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31F43-F405-6755-9F05-960A5102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A1859-23C5-D25C-B1A5-3CCB02318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73319-F49E-A8D6-95C4-20ECEB08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98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6421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51E9F-1329-0AC6-3FAC-B514D1C3F4C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199E1B3-520A-BF86-093F-929638A88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816666-4910-537E-E5B5-0F012CC2D1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2775" y="128588"/>
            <a:ext cx="2008188" cy="33655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29418001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87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2714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19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081D7D-D932-C838-195D-A85B98A0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276784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BDA0A6-B2D8-E625-55E8-7B8543804D6A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0961453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583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0C7E5D-350B-7CD6-2475-8A53062E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2799581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2E95-82B4-489B-49B1-A756A684AAF7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825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4DEE-6F20-E849-CC39-02548226E15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54817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82.xml"/><Relationship Id="rId68" Type="http://schemas.openxmlformats.org/officeDocument/2006/relationships/slideLayout" Target="../slideLayouts/slideLayout87.xml"/><Relationship Id="rId84" Type="http://schemas.openxmlformats.org/officeDocument/2006/relationships/slideLayout" Target="../slideLayouts/slideLayout103.xml"/><Relationship Id="rId89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93.xml"/><Relationship Id="rId79" Type="http://schemas.openxmlformats.org/officeDocument/2006/relationships/slideLayout" Target="../slideLayouts/slideLayout98.xml"/><Relationship Id="rId102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24.xml"/><Relationship Id="rId90" Type="http://schemas.openxmlformats.org/officeDocument/2006/relationships/slideLayout" Target="../slideLayouts/slideLayout109.xml"/><Relationship Id="rId95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83.xml"/><Relationship Id="rId69" Type="http://schemas.openxmlformats.org/officeDocument/2006/relationships/slideLayout" Target="../slideLayouts/slideLayout88.xml"/><Relationship Id="rId80" Type="http://schemas.openxmlformats.org/officeDocument/2006/relationships/slideLayout" Target="../slideLayouts/slideLayout99.xml"/><Relationship Id="rId85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67" Type="http://schemas.openxmlformats.org/officeDocument/2006/relationships/slideLayout" Target="../slideLayouts/slideLayout86.xml"/><Relationship Id="rId103" Type="http://schemas.openxmlformats.org/officeDocument/2006/relationships/theme" Target="../theme/theme2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62" Type="http://schemas.openxmlformats.org/officeDocument/2006/relationships/slideLayout" Target="../slideLayouts/slideLayout81.xml"/><Relationship Id="rId70" Type="http://schemas.openxmlformats.org/officeDocument/2006/relationships/slideLayout" Target="../slideLayouts/slideLayout89.xml"/><Relationship Id="rId75" Type="http://schemas.openxmlformats.org/officeDocument/2006/relationships/slideLayout" Target="../slideLayouts/slideLayout94.xml"/><Relationship Id="rId83" Type="http://schemas.openxmlformats.org/officeDocument/2006/relationships/slideLayout" Target="../slideLayouts/slideLayout102.xml"/><Relationship Id="rId88" Type="http://schemas.openxmlformats.org/officeDocument/2006/relationships/slideLayout" Target="../slideLayouts/slideLayout107.xml"/><Relationship Id="rId91" Type="http://schemas.openxmlformats.org/officeDocument/2006/relationships/slideLayout" Target="../slideLayouts/slideLayout110.xml"/><Relationship Id="rId9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slideLayout" Target="../slideLayouts/slideLayout79.xml"/><Relationship Id="rId65" Type="http://schemas.openxmlformats.org/officeDocument/2006/relationships/slideLayout" Target="../slideLayouts/slideLayout84.xml"/><Relationship Id="rId73" Type="http://schemas.openxmlformats.org/officeDocument/2006/relationships/slideLayout" Target="../slideLayouts/slideLayout92.xml"/><Relationship Id="rId78" Type="http://schemas.openxmlformats.org/officeDocument/2006/relationships/slideLayout" Target="../slideLayouts/slideLayout97.xml"/><Relationship Id="rId81" Type="http://schemas.openxmlformats.org/officeDocument/2006/relationships/slideLayout" Target="../slideLayouts/slideLayout100.xml"/><Relationship Id="rId86" Type="http://schemas.openxmlformats.org/officeDocument/2006/relationships/slideLayout" Target="../slideLayouts/slideLayout105.xml"/><Relationship Id="rId94" Type="http://schemas.openxmlformats.org/officeDocument/2006/relationships/slideLayout" Target="../slideLayouts/slideLayout113.xml"/><Relationship Id="rId99" Type="http://schemas.openxmlformats.org/officeDocument/2006/relationships/slideLayout" Target="../slideLayouts/slideLayout118.xml"/><Relationship Id="rId10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26.xml"/><Relationship Id="rId7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106.xml"/><Relationship Id="rId6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96.xml"/><Relationship Id="rId100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112.xml"/><Relationship Id="rId9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B60D9F-13E8-5EAC-EBE2-FF27C5667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7E338-6475-79BD-CD8D-46280A014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0A52D-4644-6693-D06B-DAD5CEF475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3F03F9-9884-4D19-8D5B-3D0675CE568A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178AA-47D8-D424-2882-9294FE004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34EF9-4138-7710-DB88-462409DA3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90AE96-CA58-4C87-83B4-D881836A6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6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8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  <p:sldLayoutId id="2147483721" r:id="rId41"/>
    <p:sldLayoutId id="2147483722" r:id="rId42"/>
    <p:sldLayoutId id="2147483723" r:id="rId43"/>
    <p:sldLayoutId id="2147483724" r:id="rId44"/>
    <p:sldLayoutId id="2147483725" r:id="rId45"/>
    <p:sldLayoutId id="2147483726" r:id="rId46"/>
    <p:sldLayoutId id="2147483727" r:id="rId47"/>
    <p:sldLayoutId id="2147483728" r:id="rId48"/>
    <p:sldLayoutId id="2147483729" r:id="rId49"/>
    <p:sldLayoutId id="2147483730" r:id="rId50"/>
    <p:sldLayoutId id="2147483731" r:id="rId51"/>
    <p:sldLayoutId id="2147483732" r:id="rId52"/>
    <p:sldLayoutId id="2147483733" r:id="rId53"/>
    <p:sldLayoutId id="2147483734" r:id="rId54"/>
    <p:sldLayoutId id="2147483735" r:id="rId55"/>
    <p:sldLayoutId id="2147483736" r:id="rId56"/>
    <p:sldLayoutId id="2147483737" r:id="rId57"/>
    <p:sldLayoutId id="2147483738" r:id="rId58"/>
    <p:sldLayoutId id="2147483739" r:id="rId59"/>
    <p:sldLayoutId id="2147483740" r:id="rId60"/>
    <p:sldLayoutId id="2147483741" r:id="rId61"/>
    <p:sldLayoutId id="2147483742" r:id="rId62"/>
    <p:sldLayoutId id="2147483743" r:id="rId63"/>
    <p:sldLayoutId id="2147483744" r:id="rId64"/>
    <p:sldLayoutId id="2147483745" r:id="rId65"/>
    <p:sldLayoutId id="2147483746" r:id="rId66"/>
    <p:sldLayoutId id="2147483747" r:id="rId67"/>
    <p:sldLayoutId id="2147483748" r:id="rId68"/>
    <p:sldLayoutId id="2147483749" r:id="rId69"/>
    <p:sldLayoutId id="2147483750" r:id="rId70"/>
    <p:sldLayoutId id="2147483751" r:id="rId71"/>
    <p:sldLayoutId id="2147483752" r:id="rId72"/>
    <p:sldLayoutId id="2147483753" r:id="rId73"/>
    <p:sldLayoutId id="2147483754" r:id="rId74"/>
    <p:sldLayoutId id="2147483755" r:id="rId75"/>
    <p:sldLayoutId id="2147483756" r:id="rId76"/>
    <p:sldLayoutId id="2147483757" r:id="rId77"/>
    <p:sldLayoutId id="2147483758" r:id="rId78"/>
    <p:sldLayoutId id="2147483759" r:id="rId79"/>
    <p:sldLayoutId id="2147483760" r:id="rId80"/>
    <p:sldLayoutId id="2147483761" r:id="rId81"/>
    <p:sldLayoutId id="2147483762" r:id="rId82"/>
    <p:sldLayoutId id="2147483763" r:id="rId83"/>
    <p:sldLayoutId id="2147483764" r:id="rId84"/>
    <p:sldLayoutId id="2147483765" r:id="rId85"/>
    <p:sldLayoutId id="2147483766" r:id="rId86"/>
    <p:sldLayoutId id="2147483767" r:id="rId87"/>
    <p:sldLayoutId id="2147483768" r:id="rId88"/>
    <p:sldLayoutId id="2147483769" r:id="rId89"/>
    <p:sldLayoutId id="2147483770" r:id="rId90"/>
    <p:sldLayoutId id="2147483771" r:id="rId91"/>
    <p:sldLayoutId id="2147483772" r:id="rId92"/>
    <p:sldLayoutId id="2147483773" r:id="rId93"/>
    <p:sldLayoutId id="2147483774" r:id="rId94"/>
    <p:sldLayoutId id="2147483775" r:id="rId95"/>
    <p:sldLayoutId id="2147483776" r:id="rId96"/>
    <p:sldLayoutId id="2147483777" r:id="rId97"/>
    <p:sldLayoutId id="2147483778" r:id="rId98"/>
    <p:sldLayoutId id="2147483779" r:id="rId99"/>
    <p:sldLayoutId id="2147483780" r:id="rId100"/>
    <p:sldLayoutId id="2147483781" r:id="rId101"/>
    <p:sldLayoutId id="2147483782" r:id="rId10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  <p:sldLayoutId id="2147483807" r:id="rId24"/>
    <p:sldLayoutId id="2147483808" r:id="rId25"/>
    <p:sldLayoutId id="2147483809" r:id="rId26"/>
    <p:sldLayoutId id="2147483810" r:id="rId27"/>
    <p:sldLayoutId id="2147483811" r:id="rId28"/>
    <p:sldLayoutId id="214748381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1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76095897/9f78c842f8?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hyperlink" Target="https://vimeo.com/866550805/39d29a914e?share=cop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lcoe.safalapps.com/" TargetMode="Externa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5751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</a:rPr>
              <a:t>The Workforce and</a:t>
            </a:r>
            <a:br>
              <a:rPr lang="en-US" sz="4400" b="1" dirty="0">
                <a:effectLst/>
              </a:rPr>
            </a:br>
            <a:r>
              <a:rPr lang="en-US" sz="4400" b="1" dirty="0">
                <a:solidFill>
                  <a:schemeClr val="bg1"/>
                </a:solidFill>
                <a:effectLst/>
              </a:rPr>
              <a:t>Registered Apprenticeship</a:t>
            </a:r>
            <a:r>
              <a:rPr lang="en-US" sz="4400" b="1" dirty="0">
                <a:solidFill>
                  <a:schemeClr val="bg1"/>
                </a:solidFill>
              </a:rPr>
              <a:t> System</a:t>
            </a:r>
            <a:r>
              <a:rPr lang="en-US" sz="4400" b="1" dirty="0">
                <a:solidFill>
                  <a:schemeClr val="bg1"/>
                </a:solidFill>
                <a:effectLst/>
              </a:rPr>
              <a:t>:</a:t>
            </a:r>
            <a:br>
              <a:rPr lang="en-US" sz="4400" b="1" dirty="0">
                <a:effectLst/>
              </a:rPr>
            </a:br>
            <a:r>
              <a:rPr lang="en-US" sz="4400" b="1" dirty="0">
                <a:solidFill>
                  <a:schemeClr val="bg1"/>
                </a:solidFill>
                <a:effectLst/>
              </a:rPr>
              <a:t>How Do We Connect the Two?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5CEC8-BD6D-31F2-5D94-B5E3315EF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/>
          <a:lstStyle/>
          <a:p>
            <a:r>
              <a:rPr lang="en-US"/>
              <a:t>SETA Conference 2025</a:t>
            </a:r>
          </a:p>
          <a:p>
            <a:r>
              <a:rPr lang="en-US"/>
              <a:t>March 2025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5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0F416-5E19-D583-96EA-753A8C287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5D4-E7DF-E322-E681-689F4C3EE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30" y="745371"/>
            <a:ext cx="10515600" cy="974788"/>
          </a:xfrm>
        </p:spPr>
        <p:txBody>
          <a:bodyPr/>
          <a:lstStyle/>
          <a:p>
            <a:r>
              <a:rPr lang="en-US"/>
              <a:t>Low Utilization Due to Several Factors </a:t>
            </a:r>
            <a:r>
              <a:rPr lang="en-US">
                <a:solidFill>
                  <a:srgbClr val="00015E"/>
                </a:solidFill>
              </a:rPr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5A18E-3B2F-A68F-58FD-F3F16B87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130" y="1810680"/>
            <a:ext cx="10515600" cy="5825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Aptos"/>
              </a:rPr>
              <a:t>Workforce Boards, Title I providers cited: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CBFFD-0EEC-70DC-2F0A-E530B1563DD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379497" y="2370873"/>
            <a:ext cx="8309737" cy="579197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View of WIOA as “last dollar in” for RA given administrative burden vs. fewer restrictions with non-WIOA $$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FE7565-E4AE-40CD-BE6A-1A7B344E427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382527" y="3329432"/>
            <a:ext cx="8322811" cy="579198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/>
              <a:t>Lack of consistent, accessible, modularized training – i.e. Workforce System not a catalog on the RA Academy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19FF6-03B3-9ADC-C9F9-61C5B603166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378145" y="4275962"/>
            <a:ext cx="8311090" cy="579197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US" sz="700"/>
            </a:br>
            <a:r>
              <a:rPr lang="en-US" sz="2000"/>
              <a:t>Separate data systems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8CB585B-39F6-226A-E72A-79AAAFF714AC}"/>
              </a:ext>
            </a:extLst>
          </p:cNvPr>
          <p:cNvSpPr txBox="1">
            <a:spLocks/>
          </p:cNvSpPr>
          <p:nvPr/>
        </p:nvSpPr>
        <p:spPr>
          <a:xfrm>
            <a:off x="2382540" y="5219131"/>
            <a:ext cx="8313894" cy="57919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Local Workforce Development Boards don’t see themselves as “conveners” of local industry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C58FA2B-9B19-876F-F8EF-F3F2854BE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1376" y="3190606"/>
            <a:ext cx="914400" cy="8625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ECECD6-4308-81AE-2063-1B66F8926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3114" y="4145497"/>
            <a:ext cx="914400" cy="8625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5C00A2-B685-E3B1-116F-25BD26825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3114" y="5090791"/>
            <a:ext cx="914400" cy="8625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A37A55-FAB5-5280-85D9-B05A2FCA8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3114" y="2221697"/>
            <a:ext cx="914400" cy="8625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8A87D80-56A4-066B-ADBE-565C31835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55606" y="2311996"/>
            <a:ext cx="649416" cy="6494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A1796D8-8BDA-7A1D-C877-1507516CD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03672" y="3327310"/>
            <a:ext cx="649416" cy="64941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413E23B-D133-7C0F-4AD3-B799FB662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65550" y="4243530"/>
            <a:ext cx="623262" cy="62326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5F3F8AF-CB69-ABA1-E152-5B66BBF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67719" y="5228889"/>
            <a:ext cx="625366" cy="62536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B1245C-8F19-EC83-F514-A4EA7D0A3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019892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58C690-A017-C561-298F-3FBEA11EB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Gap: Connecting Systems</a:t>
            </a:r>
          </a:p>
        </p:txBody>
      </p:sp>
      <p:pic>
        <p:nvPicPr>
          <p:cNvPr id="6" name="Picture 5" descr="51% of respondents do not understand the role of USDOL OA or an SAA&#10;&#10;46% of respondents do not understand how registered apprenticeship correlates with key WIOA performance measures&#10;&#10;46% of respondents do not understand the relationship between their state or local Eligible Training Provider List (ETPL) and the related instruction (RI) component of registered apprenticeship&#10;&#10;43% of respondents do not understand how their state or territory's Unified or Combined WIOA plan or local workforce board WIOA plan relates to Apprenticeship">
            <a:extLst>
              <a:ext uri="{FF2B5EF4-FFF2-40B4-BE49-F238E27FC236}">
                <a16:creationId xmlns:a16="http://schemas.microsoft.com/office/drawing/2014/main" id="{B973A9AE-243E-2579-F78A-608016822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90" y="1560825"/>
            <a:ext cx="5509020" cy="472400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5547F5-D692-86AA-F7BA-E13B32399F2B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197968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93536-BF29-1015-7009-E7B8BC769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EB77D3-3DEC-7BB2-9C8F-465AA0EC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Gap: How RA Works</a:t>
            </a:r>
          </a:p>
        </p:txBody>
      </p:sp>
      <p:pic>
        <p:nvPicPr>
          <p:cNvPr id="2" name="Picture 1" descr="45% of respondents do not understand the responsibilities of an Apprenticeship program sponsor.&#10;&#10;41% of respondents do not understand the supervision requirements for apprentices in registered apprenticeship programs.&#10;&#10;40% of respondents do not understand what registered apprenticeship programs exist in their local area.&#10;&#10;38% of respondents do not understand related instruction (RI) requirements of Apprenticeship programming.&#10;&#10;35% of respondents do not understand the difference between registered apprenticeship and other work and learn models.">
            <a:extLst>
              <a:ext uri="{FF2B5EF4-FFF2-40B4-BE49-F238E27FC236}">
                <a16:creationId xmlns:a16="http://schemas.microsoft.com/office/drawing/2014/main" id="{841498FE-ABE9-8979-D296-A98DF2F79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653" y="1606495"/>
            <a:ext cx="6694968" cy="473111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37A49F-9850-A4FE-B964-8DBD47C35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95861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F87A9-7335-5FB2-CD84-33E11B821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0AD5BA-44D0-FC4A-0C8F-6B61D348C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Gap: Funding</a:t>
            </a:r>
          </a:p>
        </p:txBody>
      </p:sp>
      <p:pic>
        <p:nvPicPr>
          <p:cNvPr id="4" name="Picture 3" descr="44% of respondents do not understand what programs pay for the components of registered apprenticeship&#10;&#10;33% of respondents do not understand how to use WIOA supportive services to serve apprentices">
            <a:extLst>
              <a:ext uri="{FF2B5EF4-FFF2-40B4-BE49-F238E27FC236}">
                <a16:creationId xmlns:a16="http://schemas.microsoft.com/office/drawing/2014/main" id="{C17E18CC-CBD1-57EB-35B6-6D9331E37D2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15" y="1535525"/>
            <a:ext cx="6870198" cy="4724621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A96659-FC4C-85EA-6685-11466067B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19634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53829-E0E3-C2AA-74A5-426F8E26F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957436-AAE7-317A-BC68-30B8C0BC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Gap: Communication</a:t>
            </a:r>
          </a:p>
        </p:txBody>
      </p:sp>
      <p:pic>
        <p:nvPicPr>
          <p:cNvPr id="2" name="Picture 1" descr="47% of respondents do not understand how to convene partners locally&#10;&#10;42% of respondents do not understand how to communicate benefits of registered apprenticeship to employers&#10;&#10;30% of respondents do not understand how to communicate the benefits of registered apprenticeship to job seekers">
            <a:extLst>
              <a:ext uri="{FF2B5EF4-FFF2-40B4-BE49-F238E27FC236}">
                <a16:creationId xmlns:a16="http://schemas.microsoft.com/office/drawing/2014/main" id="{6340D81B-97BB-F84F-27D5-388764A09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58" y="1600758"/>
            <a:ext cx="6714016" cy="466686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EB375A-22D4-76BC-0003-59580EF0D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8501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239D0-820D-DBAF-9B2F-B996E9D37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80A4F-183C-58FA-5F9F-A4D6BB2B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Creating Alignment in the Field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02155B-401F-0A40-289E-9824810BD3CB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11844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EAC786-D73B-E08D-AEA7-BA9AFE68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61D584-C052-6B84-6FD6-D07215BF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050" y="673101"/>
            <a:ext cx="8734426" cy="7747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ea typeface="+mn-lt"/>
                <a:cs typeface="Segoe UI"/>
              </a:rPr>
              <a:t>Which engagement level best describes your experience with Registered Apprenticeship?</a:t>
            </a:r>
            <a:endParaRPr lang="en-US" sz="2800" b="1" dirty="0">
              <a:solidFill>
                <a:srgbClr val="002060"/>
              </a:solidFill>
              <a:cs typeface="Segoe U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CAD8E-078D-C299-CA7E-EBFC8F115A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499" y="1966914"/>
            <a:ext cx="5457825" cy="374640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dirty="0">
                <a:latin typeface="Aptos" panose="020B0004020202020204" pitchFamily="34" charset="0"/>
              </a:rPr>
              <a:t>Clear Leader</a:t>
            </a:r>
          </a:p>
          <a:p>
            <a:endParaRPr lang="en-US" sz="40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dirty="0">
                <a:latin typeface="Aptos" panose="020B0004020202020204" pitchFamily="34" charset="0"/>
              </a:rPr>
              <a:t> Moderately Engaged</a:t>
            </a:r>
          </a:p>
          <a:p>
            <a:endParaRPr lang="en-US" sz="40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4000" dirty="0">
                <a:latin typeface="Aptos" panose="020B0004020202020204" pitchFamily="34" charset="0"/>
              </a:rPr>
              <a:t> Just Getting Started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460CCF-6BCE-8B75-A4AF-5417749965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3263" y="1704930"/>
            <a:ext cx="4371975" cy="42703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Component #1: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dirty="0"/>
              <a:t>Implementing Policy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Component #2: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dirty="0"/>
              <a:t>Engaging Jobseekers</a:t>
            </a:r>
            <a:endParaRPr lang="en-US" sz="2800" b="1" dirty="0"/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Component #3: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dirty="0"/>
              <a:t>Supporting Sponsors/Jobseekers</a:t>
            </a:r>
            <a:endParaRPr lang="en-US" sz="2800" b="1" dirty="0"/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Component #4: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dirty="0"/>
              <a:t>Building Registered Apprenticeship </a:t>
            </a:r>
            <a:br>
              <a:rPr lang="en-US" sz="2800" dirty="0"/>
            </a:br>
            <a:r>
              <a:rPr lang="en-US" sz="2800" dirty="0"/>
              <a:t>Staffing, Partnerships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Component #5: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dirty="0"/>
              <a:t>Serving as Registered Apprenticeship Convener</a:t>
            </a:r>
            <a:endParaRPr lang="en-US" sz="2800" b="1" dirty="0"/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Component #6: </a:t>
            </a:r>
            <a:br>
              <a:rPr lang="en-US" sz="2800" b="1" dirty="0">
                <a:solidFill>
                  <a:srgbClr val="002060"/>
                </a:solidFill>
              </a:rPr>
            </a:br>
            <a:r>
              <a:rPr lang="en-US" sz="2800" dirty="0"/>
              <a:t>Becoming a Registered Apprenticeship Sponsor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7BA6B-E5FE-CDFE-5F05-F765AC70A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906451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EFD34-FEE8-D58A-B59B-FA6F1C4E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Tool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4BD726-9964-0AB3-7D6A-0B4BB0EEE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000" y="2039849"/>
            <a:ext cx="3063240" cy="3474720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endParaRPr lang="en-US" b="1" dirty="0">
              <a:solidFill>
                <a:schemeClr val="bg1"/>
              </a:solidFill>
              <a:latin typeface="Aptos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latin typeface="Aptos"/>
              </a:rPr>
              <a:t>Key Components of Workforce System Alignment with Registered Apprenticeship</a:t>
            </a:r>
            <a:endParaRPr lang="en-US" dirty="0">
              <a:solidFill>
                <a:schemeClr val="bg1"/>
              </a:solidFill>
              <a:latin typeface="Apto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3" descr="A diagram showing a circle with 5 different components - Embedding RA Subject Matter Experts (SMEs), Equipping Business Service Representatives (BSRs), Serving as an RA Convener, Becoming an RA Sponsor, Creating RA-Aligned Policies">
            <a:extLst>
              <a:ext uri="{FF2B5EF4-FFF2-40B4-BE49-F238E27FC236}">
                <a16:creationId xmlns:a16="http://schemas.microsoft.com/office/drawing/2014/main" id="{2A211F03-EE5D-27BE-5F42-726F053934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57" t="383" r="-160"/>
          <a:stretch/>
        </p:blipFill>
        <p:spPr>
          <a:xfrm>
            <a:off x="5091251" y="1586467"/>
            <a:ext cx="5812538" cy="453493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070510A-F206-4C59-E21E-9DD4B26B2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24102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9153B-899C-B8EF-0231-46EFD3DB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4" y="709157"/>
            <a:ext cx="10515600" cy="1038162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Component #1: Policy Framework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C334D-A197-4572-651E-E765637E6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595" y="1831501"/>
            <a:ext cx="10682663" cy="1078992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State and Local WDBs often have state and local policies and procedure frameworks that align and guide development of work to support RA program implementation.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F9A98-35A4-9561-E7D1-92C72C29C1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06596" y="3000552"/>
            <a:ext cx="10682662" cy="2911362"/>
          </a:xfrm>
        </p:spPr>
        <p:txBody>
          <a:bodyPr>
            <a:noAutofit/>
          </a:bodyPr>
          <a:lstStyle/>
          <a:p>
            <a:r>
              <a:rPr lang="en-US" sz="2000" dirty="0"/>
              <a:t>Criteria and policies for board membership ensure appropriate representation for RA</a:t>
            </a:r>
          </a:p>
          <a:p>
            <a:r>
              <a:rPr lang="en-US" sz="2000" dirty="0"/>
              <a:t>Policies/procedures prioritize the use of RA as a service strategy for WIOA Title I and may provide funding to support RA programs</a:t>
            </a:r>
          </a:p>
          <a:p>
            <a:r>
              <a:rPr lang="en-US" sz="2000" dirty="0"/>
              <a:t>Partnering program service providers have policies/procedures on clear WIOA/RA co-enrollment processes and training towards frontline case managers </a:t>
            </a:r>
          </a:p>
          <a:p>
            <a:r>
              <a:rPr lang="en-US" sz="2000" dirty="0"/>
              <a:t>Funding-related policies ensure use of available funds supports RA expansion</a:t>
            </a:r>
          </a:p>
          <a:p>
            <a:r>
              <a:rPr lang="en-US" sz="2000" dirty="0"/>
              <a:t>ETPL policy/procedures provide automatic inclusion of RA programs on ETPLs</a:t>
            </a:r>
          </a:p>
          <a:p>
            <a:r>
              <a:rPr lang="en-US" sz="2000" dirty="0"/>
              <a:t>Business services policies/procedures include implementation of RA through OJT/IWT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9F847C-8D28-D3A9-8B35-34039F5EA83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85AD0C-8529-698E-C7A6-00803B90F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773" y="205572"/>
            <a:ext cx="1430847" cy="162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132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5AC8E-6A54-341D-B12B-B7B60D05E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1AD6-6840-A2C8-B0E5-6363A2534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4" y="709157"/>
            <a:ext cx="10515600" cy="1038162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Component #2: Embed RA SMEs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5079B-18E3-B0EC-E0EE-D72CBA825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595" y="1831501"/>
            <a:ext cx="10682663" cy="839271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State/LWDBs embed RA expertise in the AJC frontline staff to actively help engage employers and create RA pipeline.</a:t>
            </a:r>
            <a:endParaRPr lang="en-US" sz="2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83D5F-B236-9768-F30B-375ED74A211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06594" y="2721440"/>
            <a:ext cx="10682662" cy="3163311"/>
          </a:xfrm>
        </p:spPr>
        <p:txBody>
          <a:bodyPr>
            <a:noAutofit/>
          </a:bodyPr>
          <a:lstStyle/>
          <a:p>
            <a:r>
              <a:rPr lang="en-US" sz="2000" dirty="0"/>
              <a:t>State/LWDB have RA navigators/SMEs within AJCs or region</a:t>
            </a:r>
          </a:p>
          <a:p>
            <a:r>
              <a:rPr lang="en-US" sz="2000" dirty="0"/>
              <a:t>Case managers purposefully screen and refer job seekers to RAPs</a:t>
            </a:r>
          </a:p>
          <a:p>
            <a:r>
              <a:rPr lang="en-US" sz="2000" dirty="0"/>
              <a:t>Co-enrollment procedures are used by case managers and partners</a:t>
            </a:r>
          </a:p>
          <a:p>
            <a:r>
              <a:rPr lang="en-US" sz="2000" dirty="0"/>
              <a:t>Apprentices are supported throughout the RA program</a:t>
            </a:r>
          </a:p>
          <a:p>
            <a:r>
              <a:rPr lang="en-US" sz="2000" dirty="0"/>
              <a:t>Partners work with AJCs to engage job seekers in RAPs</a:t>
            </a:r>
          </a:p>
          <a:p>
            <a:r>
              <a:rPr lang="en-US" sz="2000" dirty="0"/>
              <a:t>Outreach to job seekers showing benefits to RA</a:t>
            </a:r>
          </a:p>
          <a:p>
            <a:r>
              <a:rPr lang="en-US" sz="2000" dirty="0"/>
              <a:t>Training for case managers on RA</a:t>
            </a:r>
          </a:p>
          <a:p>
            <a:r>
              <a:rPr lang="en-US" sz="2000" dirty="0"/>
              <a:t>Wagner-Peyser staff share RA info to job seekers and employers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48EFDE-B409-20B9-1B4C-7160533512A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CFD76-5E4C-184E-B03F-51F2F5A39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668" y="215403"/>
            <a:ext cx="1284508" cy="1526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6763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9130-B6DE-CAAD-B7E6-04315037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44" y="545774"/>
            <a:ext cx="10515600" cy="1325563"/>
          </a:xfrm>
        </p:spPr>
        <p:txBody>
          <a:bodyPr/>
          <a:lstStyle/>
          <a:p>
            <a:r>
              <a:rPr lang="en-US" dirty="0"/>
              <a:t>Presenter</a:t>
            </a:r>
          </a:p>
        </p:txBody>
      </p:sp>
      <p:pic>
        <p:nvPicPr>
          <p:cNvPr id="10" name="Picture 9" descr="Alan Dodkowitz">
            <a:extLst>
              <a:ext uri="{FF2B5EF4-FFF2-40B4-BE49-F238E27FC236}">
                <a16:creationId xmlns:a16="http://schemas.microsoft.com/office/drawing/2014/main" id="{8C99C66C-2F85-F857-4825-3C99D9907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14" y="2136105"/>
            <a:ext cx="2595773" cy="2585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4CC3-FF8C-492F-0030-C3AD69555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7995" y="4835823"/>
            <a:ext cx="3176011" cy="4225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015E"/>
                </a:solidFill>
              </a:rPr>
              <a:t>Alan Dodkowitz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BFFC1-1FCF-A8DB-8788-B6F57EDFF6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68247" y="5265502"/>
            <a:ext cx="2455506" cy="8908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/>
              <a:t>Subject Matter Expert</a:t>
            </a:r>
          </a:p>
          <a:p>
            <a:pPr marL="0" indent="0" algn="ctr">
              <a:buNone/>
            </a:pPr>
            <a:r>
              <a:rPr lang="en-US" sz="1800"/>
              <a:t>Safal Partners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5D33DB-9932-9FA8-7D62-9BBBE8C39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282929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268D4-A32A-93D8-08D7-96AEB6E61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AD41-5760-1E9B-5C2D-5BAA13F5C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24" y="709157"/>
            <a:ext cx="10515600" cy="1038162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Component #3: Equipping BSRs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7BFE7-A1C9-D87A-320E-31293722B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595" y="1831501"/>
            <a:ext cx="10682663" cy="1078992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Business Services Representatives (BSRs) have the knowledge and expertise to assist employers with adopting RA programs and accessing funding.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48BCC-E82C-84D7-4601-0CD67EC445F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06596" y="3000551"/>
            <a:ext cx="10682662" cy="3318767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ptos" panose="020B0004020202020204" pitchFamily="34" charset="0"/>
              </a:rPr>
              <a:t>BSRs...</a:t>
            </a:r>
            <a:endParaRPr lang="en-US" sz="2000" dirty="0"/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Regularly work with ATRs to promote RA programs</a:t>
            </a:r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Guide employers through the RA process</a:t>
            </a:r>
            <a:endParaRPr lang="en-US" sz="2000" dirty="0"/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Create outreach plan based on LMI with RA counterparts</a:t>
            </a:r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Interact with intermediaries to assist businesses with RA program development</a:t>
            </a:r>
            <a:endParaRPr lang="en-US" sz="2000" dirty="0"/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Provide collateral and education to partners</a:t>
            </a:r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Communicate with case mangers about apprenticeship openings</a:t>
            </a:r>
          </a:p>
          <a:p>
            <a:pPr lvl="1"/>
            <a:r>
              <a:rPr lang="en-US" sz="2000" dirty="0">
                <a:latin typeface="Aptos" panose="020B0004020202020204" pitchFamily="34" charset="0"/>
              </a:rPr>
              <a:t>Assist businesses with leveraging WIOA and other funding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Aptos" panose="020B0004020202020204" pitchFamily="34" charset="0"/>
              </a:rPr>
              <a:t>       </a:t>
            </a:r>
            <a:r>
              <a:rPr lang="en-US" sz="2000" dirty="0"/>
              <a:t>		</a:t>
            </a:r>
            <a:r>
              <a:rPr lang="en-US" sz="2000"/>
              <a:t>	</a:t>
            </a:r>
            <a:r>
              <a:rPr lang="en-US" sz="2400" b="1" i="1" dirty="0">
                <a:solidFill>
                  <a:srgbClr val="FF0000"/>
                </a:solidFill>
                <a:latin typeface="Aptos" panose="020B0004020202020204" pitchFamily="34" charset="0"/>
              </a:rPr>
              <a:t>State/Local Rapid Response efforts include RA 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D7C8145-BAB6-050B-48F9-CD6A005C969F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266E19-FF85-A3C6-30E0-923E81F23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3667" y="140323"/>
            <a:ext cx="1392277" cy="1601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706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9C821C-8C62-C2FA-636C-7A9C4F4D5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42" y="1554022"/>
            <a:ext cx="10680192" cy="1078992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State/LWDBs engage stakeholders to expand RA, build talent pipelines, address workforce shortages, and increase employment and wages for workers.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7461B0-B7E8-B0C1-CA57-A3C2E806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426874"/>
            <a:ext cx="10515600" cy="1325563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Component #4: RA Convener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039A8-2281-7282-F19B-0229C36F0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841" y="2782685"/>
            <a:ext cx="10859005" cy="2957212"/>
          </a:xfrm>
        </p:spPr>
        <p:txBody>
          <a:bodyPr>
            <a:noAutofit/>
          </a:bodyPr>
          <a:lstStyle/>
          <a:p>
            <a:r>
              <a:rPr lang="en-US" sz="2000" dirty="0"/>
              <a:t>Engage with stakeholders to development and implement RA programs that can access funding and resources through workforce system</a:t>
            </a:r>
          </a:p>
          <a:p>
            <a:r>
              <a:rPr lang="en-US" sz="2000" dirty="0"/>
              <a:t>Sector Strategy initiatives include RA as a strategy for building the talent pipeline</a:t>
            </a:r>
          </a:p>
          <a:p>
            <a:r>
              <a:rPr lang="en-US" sz="2000" dirty="0"/>
              <a:t>Create and maintain a network (hub) of RA programs to accelerate employer participation and to provide technical assistance</a:t>
            </a:r>
          </a:p>
          <a:p>
            <a:r>
              <a:rPr lang="en-US" sz="2000" dirty="0"/>
              <a:t>Collaborate on high-demand, industry specific RA programs including technical assistance and funding</a:t>
            </a:r>
            <a:endParaRPr lang="en-US" sz="2000" dirty="0">
              <a:cs typeface="Arial"/>
            </a:endParaRPr>
          </a:p>
          <a:p>
            <a:r>
              <a:rPr lang="en-US" sz="2000" dirty="0"/>
              <a:t>Collaborative RA efforts include mandatory partners as part of convening activities</a:t>
            </a:r>
          </a:p>
          <a:p>
            <a:r>
              <a:rPr lang="en-US" sz="2000" dirty="0"/>
              <a:t>Create concise communication and outreach for RA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85DBA-5A7C-FA63-2B71-941C4A949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387" y="189209"/>
            <a:ext cx="1465770" cy="145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5A6F8A-32A6-8A34-75B7-5DAD3171306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443769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2EFC50-99A4-A00B-161B-2D58FD1E4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63" y="1544969"/>
            <a:ext cx="10680192" cy="1078992"/>
          </a:xfrm>
          <a:ln w="28575">
            <a:solidFill>
              <a:schemeClr val="tx2">
                <a:lumMod val="50000"/>
                <a:lumOff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LWDB becomes a group RA sponsor increasing opportunities for job seekers to access careers in high-demand industries and for businesses to access funding supports for apprentices.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720FAC-CC8D-A260-5734-C01CD9DE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64" y="409015"/>
            <a:ext cx="10515600" cy="1325563"/>
          </a:xfrm>
        </p:spPr>
        <p:txBody>
          <a:bodyPr/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Component #5: RA Sponsorship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C497C-9B6A-38DC-BE3C-E745B55384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7663" y="2842253"/>
            <a:ext cx="10650649" cy="300628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LWDB becomes a RA program sponsor for in-demand occupation(s)</a:t>
            </a:r>
          </a:p>
          <a:p>
            <a:r>
              <a:rPr lang="en-US" sz="2000" dirty="0">
                <a:solidFill>
                  <a:schemeClr val="tx1"/>
                </a:solidFill>
              </a:rPr>
              <a:t>Occupations are regularly added to RA programs based on LMI</a:t>
            </a:r>
          </a:p>
          <a:p>
            <a:r>
              <a:rPr lang="en-US" sz="2000" dirty="0">
                <a:solidFill>
                  <a:schemeClr val="tx1"/>
                </a:solidFill>
              </a:rPr>
              <a:t>Ed system is engaged with LWDB to provide RI</a:t>
            </a:r>
          </a:p>
          <a:p>
            <a:r>
              <a:rPr lang="en-US" sz="2000" dirty="0">
                <a:solidFill>
                  <a:schemeClr val="tx1"/>
                </a:solidFill>
              </a:rPr>
              <a:t>RA sponsorship is sustainable through braided funding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LWDB creates clear path to build pipeline for employers</a:t>
            </a:r>
          </a:p>
          <a:p>
            <a:r>
              <a:rPr lang="en-US" sz="2000" dirty="0">
                <a:solidFill>
                  <a:schemeClr val="tx1"/>
                </a:solidFill>
              </a:rPr>
              <a:t>LWDB provides admin support, training and assistance to employer joining the RA program</a:t>
            </a:r>
          </a:p>
          <a:p>
            <a:r>
              <a:rPr lang="en-US" sz="2000" dirty="0">
                <a:solidFill>
                  <a:schemeClr val="tx1"/>
                </a:solidFill>
              </a:rPr>
              <a:t>LWDB ensures ability to support employers with WIOA funding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4549E-AB63-1A88-5238-138C34FA3EE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C773B-0824-C1C5-8658-15183C5B4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340" y="84520"/>
            <a:ext cx="1377096" cy="137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930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62713-8F9A-92E7-25EF-89343D6B1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2B148-B240-DED9-2282-39C616CD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Case Studies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67F873C-B3A4-0044-59D4-AAA1BAD7910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371145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D3A835-D1E8-511D-CD53-EE36A919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6" y="582501"/>
            <a:ext cx="10515600" cy="868363"/>
          </a:xfrm>
        </p:spPr>
        <p:txBody>
          <a:bodyPr/>
          <a:lstStyle/>
          <a:p>
            <a:r>
              <a:rPr lang="en-US"/>
              <a:t>Case Study: Apprentice Florida</a:t>
            </a:r>
          </a:p>
        </p:txBody>
      </p:sp>
      <p:pic>
        <p:nvPicPr>
          <p:cNvPr id="1028" name="Picture 4" descr="Apprentice Florida - Apprentice Florida">
            <a:extLst>
              <a:ext uri="{FF2B5EF4-FFF2-40B4-BE49-F238E27FC236}">
                <a16:creationId xmlns:a16="http://schemas.microsoft.com/office/drawing/2014/main" id="{E1030288-F226-0DF8-2EEC-5A2D4A5E5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26" y="1608100"/>
            <a:ext cx="2373574" cy="118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ver of EducationToolkit from Apprentice Florida">
            <a:extLst>
              <a:ext uri="{FF2B5EF4-FFF2-40B4-BE49-F238E27FC236}">
                <a16:creationId xmlns:a16="http://schemas.microsoft.com/office/drawing/2014/main" id="{9CD4A27A-60E2-C97B-1387-89ABF6A3B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26" y="2598242"/>
            <a:ext cx="2373574" cy="308757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52ABC6-FAFB-7B85-F35E-EB857A896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567" y="1608100"/>
            <a:ext cx="3898210" cy="4387752"/>
          </a:xfrm>
          <a:solidFill>
            <a:schemeClr val="tx2">
              <a:lumMod val="10000"/>
              <a:lumOff val="9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600" b="1" dirty="0">
                <a:solidFill>
                  <a:srgbClr val="002060"/>
                </a:solidFill>
                <a:latin typeface="+mj-lt"/>
                <a:ea typeface="+mn-lt"/>
                <a:cs typeface="Segoe UI"/>
              </a:rPr>
              <a:t>Apprentice Florida </a:t>
            </a:r>
            <a:br>
              <a:rPr lang="en-US" sz="9600" b="1" dirty="0">
                <a:solidFill>
                  <a:srgbClr val="002060"/>
                </a:solidFill>
                <a:latin typeface="+mj-lt"/>
                <a:ea typeface="+mn-lt"/>
                <a:cs typeface="Segoe UI"/>
              </a:rPr>
            </a:br>
            <a:r>
              <a:rPr lang="en-US" sz="6400" i="1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(Levels 2, 3, 4, &amp; 5)</a:t>
            </a:r>
            <a:r>
              <a:rPr lang="en-US" sz="6400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:</a:t>
            </a:r>
            <a:endParaRPr lang="en-US" sz="6400" i="1">
              <a:solidFill>
                <a:schemeClr val="tx1"/>
              </a:solidFill>
              <a:latin typeface="+mj-lt"/>
              <a:ea typeface="+mn-lt"/>
              <a:cs typeface="Segoe UI"/>
            </a:endParaRPr>
          </a:p>
          <a:p>
            <a:pPr marL="344488" lvl="1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SzPct val="75000"/>
            </a:pPr>
            <a:r>
              <a:rPr lang="en-US" sz="8000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State funding for </a:t>
            </a:r>
            <a:br>
              <a:rPr lang="en-US" sz="8000">
                <a:solidFill>
                  <a:schemeClr val="tx1"/>
                </a:solidFill>
                <a:latin typeface="+mj-lt"/>
                <a:ea typeface="+mn-lt"/>
                <a:cs typeface="Segoe UI"/>
              </a:rPr>
            </a:br>
            <a:r>
              <a:rPr lang="en-US" sz="8000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Apprenticeship Navigators</a:t>
            </a:r>
          </a:p>
          <a:p>
            <a:pPr marL="344488" lvl="1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SzPct val="75000"/>
            </a:pPr>
            <a:r>
              <a:rPr lang="en-US" sz="8000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Locals work regularly with Apprenticeship Training Representatives at state level</a:t>
            </a:r>
          </a:p>
          <a:p>
            <a:pPr marL="344488" lvl="1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SzPct val="75000"/>
            </a:pPr>
            <a:r>
              <a:rPr lang="en-US" sz="8000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Incorporated RA in state level WIOA plan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BC3154-A168-DCEF-5620-E534864BE2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5645" y="1608100"/>
            <a:ext cx="3898209" cy="4387752"/>
          </a:xfrm>
          <a:solidFill>
            <a:schemeClr val="tx2">
              <a:lumMod val="10000"/>
              <a:lumOff val="9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600" b="1">
                <a:solidFill>
                  <a:srgbClr val="002060"/>
                </a:solidFill>
                <a:ea typeface="+mn-lt"/>
                <a:cs typeface="Segoe UI"/>
              </a:rPr>
              <a:t>Key Alignment Factors: </a:t>
            </a:r>
            <a:br>
              <a:rPr lang="en-US" sz="9600" b="1">
                <a:solidFill>
                  <a:srgbClr val="002060"/>
                </a:solidFill>
                <a:ea typeface="+mn-lt"/>
                <a:cs typeface="Segoe UI"/>
              </a:rPr>
            </a:br>
            <a:r>
              <a:rPr lang="en-US" sz="6400" i="1">
                <a:solidFill>
                  <a:schemeClr val="tx1"/>
                </a:solidFill>
                <a:ea typeface="+mn-lt"/>
                <a:cs typeface="Segoe UI"/>
              </a:rPr>
              <a:t>State leadership and policy changes:</a:t>
            </a:r>
          </a:p>
          <a:p>
            <a:pPr marL="403225" lvl="1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SzPct val="75000"/>
              <a:tabLst>
                <a:tab pos="3716338" algn="l"/>
              </a:tabLst>
            </a:pPr>
            <a:r>
              <a:rPr lang="en-US" sz="8000">
                <a:solidFill>
                  <a:schemeClr val="tx1"/>
                </a:solidFill>
                <a:ea typeface="+mn-lt"/>
                <a:cs typeface="Segoe UI"/>
              </a:rPr>
              <a:t>State/Local hosting of Apprenticeship Accelerators</a:t>
            </a:r>
          </a:p>
          <a:p>
            <a:pPr marL="403225" lvl="1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SzPct val="75000"/>
              <a:tabLst>
                <a:tab pos="3716338" algn="l"/>
              </a:tabLst>
            </a:pPr>
            <a:r>
              <a:rPr lang="en-US" sz="8000">
                <a:solidFill>
                  <a:schemeClr val="tx1"/>
                </a:solidFill>
                <a:ea typeface="+mn-lt"/>
                <a:cs typeface="Segoe UI"/>
              </a:rPr>
              <a:t>Training components and success stories just for employers</a:t>
            </a:r>
          </a:p>
          <a:p>
            <a:pPr marL="403225" lvl="1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SzPct val="75000"/>
              <a:tabLst>
                <a:tab pos="3716338" algn="l"/>
              </a:tabLst>
            </a:pPr>
            <a:r>
              <a:rPr lang="en-US" sz="8000">
                <a:solidFill>
                  <a:schemeClr val="tx1"/>
                </a:solidFill>
                <a:ea typeface="+mn-lt"/>
                <a:cs typeface="Segoe UI"/>
              </a:rPr>
              <a:t>Tools like PowerPoint templates, flyers for outreach, and toolkits for business, education and local workforce boards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D706C-2499-5366-EE05-A477DC4E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178278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68BC5-C60A-A328-63A9-965A027DA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5F7DDB-41B3-ADAA-0DA0-A02B6462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6" y="582501"/>
            <a:ext cx="10515600" cy="868363"/>
          </a:xfrm>
        </p:spPr>
        <p:txBody>
          <a:bodyPr/>
          <a:lstStyle/>
          <a:p>
            <a:r>
              <a:rPr lang="en-US" dirty="0"/>
              <a:t>Case Study: Apprentice Florida </a:t>
            </a:r>
          </a:p>
        </p:txBody>
      </p:sp>
      <p:pic>
        <p:nvPicPr>
          <p:cNvPr id="4" name="Picture 3" descr="Career Source Florida logo">
            <a:extLst>
              <a:ext uri="{FF2B5EF4-FFF2-40B4-BE49-F238E27FC236}">
                <a16:creationId xmlns:a16="http://schemas.microsoft.com/office/drawing/2014/main" id="{D8F52677-2FF2-F338-4B40-0C5C5331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7" y="1769512"/>
            <a:ext cx="2952750" cy="10858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F81AEF-15C0-6E1F-5CA5-528EEE23C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626" y="1608099"/>
            <a:ext cx="7419702" cy="1247263"/>
          </a:xfrm>
          <a:solidFill>
            <a:schemeClr val="tx2">
              <a:lumMod val="10000"/>
              <a:lumOff val="9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100" b="1">
                <a:solidFill>
                  <a:srgbClr val="002060"/>
                </a:solidFill>
                <a:latin typeface="+mj-lt"/>
              </a:rPr>
              <a:t>Link: </a:t>
            </a:r>
            <a:br>
              <a:rPr lang="en-US" sz="8000" b="1">
                <a:solidFill>
                  <a:srgbClr val="002060"/>
                </a:solidFill>
                <a:latin typeface="+mj-lt"/>
              </a:rPr>
            </a:br>
            <a:r>
              <a:rPr lang="en-US" sz="8000" b="1">
                <a:solidFill>
                  <a:srgbClr val="467886"/>
                </a:solidFill>
                <a:latin typeface="+mj-lt"/>
                <a:hlinkClick r:id="rId3" tooltip="Demonstrated%20State%20Apprenticeship%20Leadership%20in%202020%20Unified-Combined%20Plans%20Part%20Two%20Apprenticeship%20Expertise%20in%20AJC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 of Demonstrated State Apprenticeship Leadership in 2020 Unified-Combined Plans Part Two Apprenticeship Expertise in AJCs</a:t>
            </a:r>
            <a:endParaRPr lang="en-US" sz="9600" b="1">
              <a:latin typeface="+mj-lt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 descr="career source brevard logo ">
            <a:extLst>
              <a:ext uri="{FF2B5EF4-FFF2-40B4-BE49-F238E27FC236}">
                <a16:creationId xmlns:a16="http://schemas.microsoft.com/office/drawing/2014/main" id="{0F3AED94-8985-769A-8291-EF44309C1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46" y="3872019"/>
            <a:ext cx="2841775" cy="108585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EF8782-77BF-ECC0-8563-466740636D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15625" y="3106994"/>
            <a:ext cx="7419703" cy="2890683"/>
          </a:xfrm>
          <a:solidFill>
            <a:schemeClr val="tx2">
              <a:lumMod val="10000"/>
              <a:lumOff val="9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>
                <a:ea typeface="+mn-lt"/>
                <a:cs typeface="Segoe UI"/>
              </a:rPr>
              <a:t>In this engaging webinar from the Center of Excellence, Subject Matter Experts speak about state leadership in Apprenticeship noted in 2020 State Plans as programs demonstrating </a:t>
            </a:r>
            <a:r>
              <a:rPr lang="en-US" sz="2400" b="1">
                <a:ea typeface="+mn-lt"/>
                <a:cs typeface="Segoe UI"/>
              </a:rPr>
              <a:t>strong leadership </a:t>
            </a:r>
            <a:r>
              <a:rPr lang="en-US" sz="2400">
                <a:ea typeface="+mn-lt"/>
                <a:cs typeface="Segoe UI"/>
              </a:rPr>
              <a:t>in planning effective apprenticeship programs. Throughout the webinar, participants hear from voices from the field. </a:t>
            </a:r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749BE-27A4-436B-1B39-0C24693A3C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27651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30D03-6409-8D66-8504-B24F1A166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B52112-9774-6FD7-3DE1-29196EB4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6" y="582501"/>
            <a:ext cx="10515600" cy="868363"/>
          </a:xfrm>
        </p:spPr>
        <p:txBody>
          <a:bodyPr/>
          <a:lstStyle/>
          <a:p>
            <a:r>
              <a:rPr lang="en-US" dirty="0"/>
              <a:t>Case Study: Apprenticeship Idaho</a:t>
            </a:r>
          </a:p>
        </p:txBody>
      </p:sp>
      <p:pic>
        <p:nvPicPr>
          <p:cNvPr id="11" name="Picture 10" descr="Department of Labor Logo">
            <a:extLst>
              <a:ext uri="{FF2B5EF4-FFF2-40B4-BE49-F238E27FC236}">
                <a16:creationId xmlns:a16="http://schemas.microsoft.com/office/drawing/2014/main" id="{54ECE542-C800-ABAB-D305-D85CF1233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14" y="1538060"/>
            <a:ext cx="1093434" cy="1117378"/>
          </a:xfrm>
          <a:prstGeom prst="rect">
            <a:avLst/>
          </a:prstGeom>
        </p:spPr>
      </p:pic>
      <p:pic>
        <p:nvPicPr>
          <p:cNvPr id="2052" name="Picture 4" descr="Idaho Department of Labor ">
            <a:extLst>
              <a:ext uri="{FF2B5EF4-FFF2-40B4-BE49-F238E27FC236}">
                <a16:creationId xmlns:a16="http://schemas.microsoft.com/office/drawing/2014/main" id="{C6A42BF3-1057-0259-D70A-3ABE2212D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4065" r="4754" b="22124"/>
          <a:stretch/>
        </p:blipFill>
        <p:spPr bwMode="auto">
          <a:xfrm>
            <a:off x="1725139" y="1700186"/>
            <a:ext cx="1384060" cy="48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daho Workers Opportunity Network">
            <a:extLst>
              <a:ext uri="{FF2B5EF4-FFF2-40B4-BE49-F238E27FC236}">
                <a16:creationId xmlns:a16="http://schemas.microsoft.com/office/drawing/2014/main" id="{6A2A0895-FA48-A044-91E3-895212F1E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810" y="1528780"/>
            <a:ext cx="1198719" cy="1206606"/>
          </a:xfrm>
          <a:prstGeom prst="rect">
            <a:avLst/>
          </a:prstGeom>
        </p:spPr>
      </p:pic>
      <p:pic>
        <p:nvPicPr>
          <p:cNvPr id="2058" name="Picture 10" descr="Idaho Division of Vocational Rehabilitation">
            <a:extLst>
              <a:ext uri="{FF2B5EF4-FFF2-40B4-BE49-F238E27FC236}">
                <a16:creationId xmlns:a16="http://schemas.microsoft.com/office/drawing/2014/main" id="{4CEEE456-577B-D205-E835-C280D67C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9" y="2742634"/>
            <a:ext cx="1198720" cy="97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daho Division of Veterans Services">
            <a:extLst>
              <a:ext uri="{FF2B5EF4-FFF2-40B4-BE49-F238E27FC236}">
                <a16:creationId xmlns:a16="http://schemas.microsoft.com/office/drawing/2014/main" id="{64CFB30C-0932-8635-0EE7-2131A0A6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72" y="2322430"/>
            <a:ext cx="1106569" cy="110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daho Career And Technical Education">
            <a:extLst>
              <a:ext uri="{FF2B5EF4-FFF2-40B4-BE49-F238E27FC236}">
                <a16:creationId xmlns:a16="http://schemas.microsoft.com/office/drawing/2014/main" id="{3ACFE830-46D5-CEF3-9533-94FA9A89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08" y="2894198"/>
            <a:ext cx="1216414" cy="76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daho Workforce Development Council">
            <a:extLst>
              <a:ext uri="{FF2B5EF4-FFF2-40B4-BE49-F238E27FC236}">
                <a16:creationId xmlns:a16="http://schemas.microsoft.com/office/drawing/2014/main" id="{EB207BD8-3797-0F44-1915-FA955F8DE4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94" y="3793156"/>
            <a:ext cx="1901228" cy="662550"/>
          </a:xfrm>
          <a:prstGeom prst="rect">
            <a:avLst/>
          </a:prstGeom>
        </p:spPr>
      </p:pic>
      <p:pic>
        <p:nvPicPr>
          <p:cNvPr id="2064" name="Picture 16" descr="Idaho State Board of Education">
            <a:extLst>
              <a:ext uri="{FF2B5EF4-FFF2-40B4-BE49-F238E27FC236}">
                <a16:creationId xmlns:a16="http://schemas.microsoft.com/office/drawing/2014/main" id="{8A9AC75A-54BD-D748-6CD8-A28EFFA12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24796" r="2675" b="27714"/>
          <a:stretch/>
        </p:blipFill>
        <p:spPr bwMode="auto">
          <a:xfrm>
            <a:off x="2494860" y="3666638"/>
            <a:ext cx="1775133" cy="6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Council of State Governments">
            <a:extLst>
              <a:ext uri="{FF2B5EF4-FFF2-40B4-BE49-F238E27FC236}">
                <a16:creationId xmlns:a16="http://schemas.microsoft.com/office/drawing/2014/main" id="{71316065-5F05-8353-202F-531A5BC07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51" y="4547238"/>
            <a:ext cx="1722699" cy="61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daho Department of Corrections">
            <a:extLst>
              <a:ext uri="{FF2B5EF4-FFF2-40B4-BE49-F238E27FC236}">
                <a16:creationId xmlns:a16="http://schemas.microsoft.com/office/drawing/2014/main" id="{CE9C049B-71B6-A790-433F-2C3B35C0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4424450"/>
            <a:ext cx="1653204" cy="8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ivision of Occupational and Professional Licenses">
            <a:extLst>
              <a:ext uri="{FF2B5EF4-FFF2-40B4-BE49-F238E27FC236}">
                <a16:creationId xmlns:a16="http://schemas.microsoft.com/office/drawing/2014/main" id="{1463FADF-8EFF-24B2-E0E1-D2B0BEC06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4" y="5200931"/>
            <a:ext cx="1653204" cy="8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daho Business for Education Youth Apprenticeship Program">
            <a:extLst>
              <a:ext uri="{FF2B5EF4-FFF2-40B4-BE49-F238E27FC236}">
                <a16:creationId xmlns:a16="http://schemas.microsoft.com/office/drawing/2014/main" id="{9F7EDDCA-ED12-2935-AD9D-136C025D6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0" y="5290572"/>
            <a:ext cx="1722699" cy="68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8C3B21-D095-D4A3-5603-EA4EDC8A5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288" y="1608100"/>
            <a:ext cx="3576733" cy="4387752"/>
          </a:xfrm>
          <a:solidFill>
            <a:schemeClr val="tx2">
              <a:lumMod val="10000"/>
              <a:lumOff val="9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9600" b="1" dirty="0">
                <a:solidFill>
                  <a:srgbClr val="002060"/>
                </a:solidFill>
                <a:latin typeface="+mj-lt"/>
                <a:ea typeface="+mn-lt"/>
                <a:cs typeface="Segoe UI"/>
              </a:rPr>
              <a:t>Apprentice Idaho Partners</a:t>
            </a:r>
            <a:br>
              <a:rPr lang="en-US" sz="9600" b="1" dirty="0">
                <a:solidFill>
                  <a:srgbClr val="002060"/>
                </a:solidFill>
                <a:latin typeface="+mj-lt"/>
                <a:ea typeface="+mn-lt"/>
                <a:cs typeface="Segoe UI"/>
              </a:rPr>
            </a:br>
            <a:r>
              <a:rPr lang="en-US" sz="8800" i="1" dirty="0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(Levels 1, 2, &amp; 3)</a:t>
            </a:r>
            <a:r>
              <a:rPr lang="en-US" sz="8800" dirty="0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:</a:t>
            </a:r>
            <a:endParaRPr lang="en-US" sz="8800" i="1" dirty="0">
              <a:solidFill>
                <a:schemeClr val="tx1"/>
              </a:solidFill>
              <a:latin typeface="+mj-lt"/>
              <a:ea typeface="+mn-lt"/>
              <a:cs typeface="Segoe UI"/>
            </a:endParaRPr>
          </a:p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Includes all stakeholders at state and local level</a:t>
            </a:r>
          </a:p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/>
                </a:solidFill>
                <a:latin typeface="+mj-lt"/>
                <a:ea typeface="+mn-lt"/>
                <a:cs typeface="Segoe UI"/>
              </a:rPr>
              <a:t>National case study demonstrates in 6 years they had increases in apprentices and new RA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FFE2F-BB4E-492A-AE60-4D400FFDC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6904" y="1608100"/>
            <a:ext cx="3555642" cy="4387752"/>
          </a:xfrm>
          <a:solidFill>
            <a:schemeClr val="tx2">
              <a:lumMod val="10000"/>
              <a:lumOff val="9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6000" b="1">
                <a:solidFill>
                  <a:srgbClr val="002060"/>
                </a:solidFill>
                <a:ea typeface="+mn-lt"/>
                <a:cs typeface="Segoe UI"/>
              </a:rPr>
              <a:t>Key Alignment Factors: </a:t>
            </a:r>
          </a:p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500">
                <a:solidFill>
                  <a:schemeClr val="tx1"/>
                </a:solidFill>
                <a:ea typeface="+mn-lt"/>
                <a:cs typeface="Segoe UI"/>
              </a:rPr>
              <a:t>State leadership and policy changes</a:t>
            </a:r>
          </a:p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500">
                <a:solidFill>
                  <a:schemeClr val="tx1"/>
                </a:solidFill>
                <a:ea typeface="+mn-lt"/>
                <a:cs typeface="Segoe UI"/>
              </a:rPr>
              <a:t>Collaborative outreach and business engagement</a:t>
            </a:r>
          </a:p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500">
                <a:solidFill>
                  <a:schemeClr val="tx1"/>
                </a:solidFill>
                <a:ea typeface="+mn-lt"/>
                <a:cs typeface="Segoe UI"/>
              </a:rPr>
              <a:t>Building capacity to develop and support RA programs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8BCE-A9A9-6D76-9D1E-D08961AFA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16336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D73DB-0181-C5E4-3634-AF33D4F27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A8956B-750B-697F-4050-FA8D2FC46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6" y="582501"/>
            <a:ext cx="10515600" cy="868363"/>
          </a:xfrm>
        </p:spPr>
        <p:txBody>
          <a:bodyPr/>
          <a:lstStyle/>
          <a:p>
            <a:r>
              <a:rPr lang="en-US" dirty="0"/>
              <a:t>Case Study: Apprenticeship </a:t>
            </a:r>
            <a:r>
              <a:rPr lang="en-US" err="1"/>
              <a:t>Idaho</a:t>
            </a:r>
            <a:r>
              <a:rPr lang="en-US" err="1">
                <a:solidFill>
                  <a:srgbClr val="00015E"/>
                </a:solidFill>
              </a:rPr>
              <a:t>1</a:t>
            </a:r>
            <a:endParaRPr lang="en-US" dirty="0">
              <a:solidFill>
                <a:srgbClr val="00015E"/>
              </a:solidFill>
            </a:endParaRPr>
          </a:p>
        </p:txBody>
      </p:sp>
      <p:pic>
        <p:nvPicPr>
          <p:cNvPr id="8" name="Picture 7" descr="Department of Labor logo">
            <a:extLst>
              <a:ext uri="{FF2B5EF4-FFF2-40B4-BE49-F238E27FC236}">
                <a16:creationId xmlns:a16="http://schemas.microsoft.com/office/drawing/2014/main" id="{9B48D7D7-42EE-CC38-3CFD-A46F9ADE2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21" y="1613797"/>
            <a:ext cx="849755" cy="868363"/>
          </a:xfrm>
          <a:prstGeom prst="rect">
            <a:avLst/>
          </a:prstGeom>
        </p:spPr>
      </p:pic>
      <p:pic>
        <p:nvPicPr>
          <p:cNvPr id="11" name="Picture 4" descr="Idaho Department of Labor">
            <a:extLst>
              <a:ext uri="{FF2B5EF4-FFF2-40B4-BE49-F238E27FC236}">
                <a16:creationId xmlns:a16="http://schemas.microsoft.com/office/drawing/2014/main" id="{80EDC2D5-0909-7B30-3F45-44407FE49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24065" r="4754" b="22124"/>
          <a:stretch/>
        </p:blipFill>
        <p:spPr bwMode="auto">
          <a:xfrm>
            <a:off x="1826840" y="1697947"/>
            <a:ext cx="1106569" cy="3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daho Workers Opportunity Network">
            <a:extLst>
              <a:ext uri="{FF2B5EF4-FFF2-40B4-BE49-F238E27FC236}">
                <a16:creationId xmlns:a16="http://schemas.microsoft.com/office/drawing/2014/main" id="{F24023D8-2BF4-6C2F-941F-0CD678A17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248" y="1589024"/>
            <a:ext cx="862687" cy="868363"/>
          </a:xfrm>
          <a:prstGeom prst="rect">
            <a:avLst/>
          </a:prstGeom>
        </p:spPr>
      </p:pic>
      <p:pic>
        <p:nvPicPr>
          <p:cNvPr id="14" name="Picture 10" descr="Idaho Division of Vocational Rehabilitation">
            <a:extLst>
              <a:ext uri="{FF2B5EF4-FFF2-40B4-BE49-F238E27FC236}">
                <a16:creationId xmlns:a16="http://schemas.microsoft.com/office/drawing/2014/main" id="{E95B6828-ED64-58DD-A767-C38383705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1" y="2538420"/>
            <a:ext cx="1079351" cy="87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Idaho Division of Veterans Services">
            <a:extLst>
              <a:ext uri="{FF2B5EF4-FFF2-40B4-BE49-F238E27FC236}">
                <a16:creationId xmlns:a16="http://schemas.microsoft.com/office/drawing/2014/main" id="{2D833BC0-D4BB-266C-EB5A-284443FA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27" y="2323206"/>
            <a:ext cx="880195" cy="88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daho Career And Technical Education">
            <a:extLst>
              <a:ext uri="{FF2B5EF4-FFF2-40B4-BE49-F238E27FC236}">
                <a16:creationId xmlns:a16="http://schemas.microsoft.com/office/drawing/2014/main" id="{0F885DEE-F059-6C7F-AD8A-FF9894B2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26" y="2583500"/>
            <a:ext cx="1019525" cy="64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daho Workforce Development Council logo&#10;">
            <a:extLst>
              <a:ext uri="{FF2B5EF4-FFF2-40B4-BE49-F238E27FC236}">
                <a16:creationId xmlns:a16="http://schemas.microsoft.com/office/drawing/2014/main" id="{01683219-D41E-ADFC-5ED0-8C9937FB49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093" y="3592110"/>
            <a:ext cx="1548898" cy="539768"/>
          </a:xfrm>
          <a:prstGeom prst="rect">
            <a:avLst/>
          </a:prstGeom>
        </p:spPr>
      </p:pic>
      <p:pic>
        <p:nvPicPr>
          <p:cNvPr id="18" name="Picture 16" descr="Idaho State Board of Education">
            <a:extLst>
              <a:ext uri="{FF2B5EF4-FFF2-40B4-BE49-F238E27FC236}">
                <a16:creationId xmlns:a16="http://schemas.microsoft.com/office/drawing/2014/main" id="{BB1B95BC-DA18-469B-8774-5FF23E237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24796" r="2675" b="27714"/>
          <a:stretch/>
        </p:blipFill>
        <p:spPr bwMode="auto">
          <a:xfrm>
            <a:off x="2207845" y="3443038"/>
            <a:ext cx="1752090" cy="61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he Council of State Governments">
            <a:extLst>
              <a:ext uri="{FF2B5EF4-FFF2-40B4-BE49-F238E27FC236}">
                <a16:creationId xmlns:a16="http://schemas.microsoft.com/office/drawing/2014/main" id="{E6F7A24A-3046-4B9B-7807-1FA537A08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6" y="4408844"/>
            <a:ext cx="1512064" cy="53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Idaho Department of Corrections">
            <a:extLst>
              <a:ext uri="{FF2B5EF4-FFF2-40B4-BE49-F238E27FC236}">
                <a16:creationId xmlns:a16="http://schemas.microsoft.com/office/drawing/2014/main" id="{7AA7F59D-1250-06E0-C618-BED452A33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92" y="4331146"/>
            <a:ext cx="1653204" cy="8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Division of Occupational and Professional Licenses">
            <a:extLst>
              <a:ext uri="{FF2B5EF4-FFF2-40B4-BE49-F238E27FC236}">
                <a16:creationId xmlns:a16="http://schemas.microsoft.com/office/drawing/2014/main" id="{084E6724-7D00-7E5A-AF93-61FF44CC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3" y="5079620"/>
            <a:ext cx="1653204" cy="8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daho Business for Education - Youth Apprenticeship Program">
            <a:extLst>
              <a:ext uri="{FF2B5EF4-FFF2-40B4-BE49-F238E27FC236}">
                <a16:creationId xmlns:a16="http://schemas.microsoft.com/office/drawing/2014/main" id="{01FDD86F-74C1-309F-1BB0-633C72BF3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77" y="5277588"/>
            <a:ext cx="1456928" cy="58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DC9EB5-7134-01FA-37F4-0F4BE4CF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857" y="1608099"/>
            <a:ext cx="7419702" cy="1247263"/>
          </a:xfrm>
          <a:solidFill>
            <a:schemeClr val="tx2">
              <a:lumMod val="10000"/>
              <a:lumOff val="9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1100" b="1">
                <a:solidFill>
                  <a:srgbClr val="002060"/>
                </a:solidFill>
                <a:latin typeface="+mj-lt"/>
              </a:rPr>
              <a:t>Link: </a:t>
            </a:r>
            <a:br>
              <a:rPr lang="en-US" sz="8000" b="1">
                <a:solidFill>
                  <a:srgbClr val="002060"/>
                </a:solidFill>
                <a:latin typeface="+mj-lt"/>
              </a:rPr>
            </a:br>
            <a:r>
              <a:rPr lang="en-US" sz="8000" b="1">
                <a:solidFill>
                  <a:schemeClr val="accent4">
                    <a:lumMod val="75000"/>
                  </a:schemeClr>
                </a:solidFill>
                <a:latin typeface="+mj-lt"/>
                <a:cs typeface="Calibri"/>
                <a:hlinkClick r:id="rId14" tooltip="https://vimeo.com/866550805/39d29a914e?share=cop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 of Demonstrated State Apprenticeship Leadership </a:t>
            </a:r>
            <a:br>
              <a:rPr lang="en-US" sz="8000" b="1">
                <a:solidFill>
                  <a:schemeClr val="accent4">
                    <a:lumMod val="75000"/>
                  </a:schemeClr>
                </a:solidFill>
                <a:latin typeface="+mj-lt"/>
                <a:cs typeface="Calibri"/>
                <a:hlinkClick r:id="rId14" tooltip="https://vimeo.com/866550805/39d29a914e?share=cop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8000" b="1">
                <a:solidFill>
                  <a:schemeClr val="accent4">
                    <a:lumMod val="75000"/>
                  </a:schemeClr>
                </a:solidFill>
                <a:latin typeface="+mj-lt"/>
                <a:cs typeface="Calibri"/>
                <a:hlinkClick r:id="rId14" tooltip="https://vimeo.com/866550805/39d29a914e?share=cop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2020 Unified Combined Plans Part 1</a:t>
            </a:r>
            <a:endParaRPr lang="en-US" sz="8000" b="1">
              <a:solidFill>
                <a:schemeClr val="accent4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6C798-35B6-AC8B-5048-0A95012D53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3856" y="3106994"/>
            <a:ext cx="7419703" cy="2890683"/>
          </a:xfrm>
          <a:solidFill>
            <a:schemeClr val="tx2">
              <a:lumMod val="10000"/>
              <a:lumOff val="90000"/>
            </a:schemeClr>
          </a:solidFill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ea typeface="+mn-lt"/>
                <a:cs typeface="Segoe UI"/>
              </a:rPr>
              <a:t>In this Center of Excellence webinar , Subject Matter Experts speak about state leadership in apprenticeship </a:t>
            </a:r>
            <a:r>
              <a:rPr lang="en-US" sz="2400">
                <a:ea typeface="+mn-lt"/>
                <a:cs typeface="Segoe UI"/>
              </a:rPr>
              <a:t>…</a:t>
            </a:r>
            <a:r>
              <a:rPr lang="en-US" sz="2400" dirty="0">
                <a:ea typeface="+mn-lt"/>
                <a:cs typeface="Segoe UI"/>
              </a:rPr>
              <a:t>noted in 2020 plans for best practices in leadership in planning. Throughout the webinar, participants hear from voices from the field. </a:t>
            </a: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2542C-B7E8-956D-0B10-693CEAADD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07111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3FED77-6704-A8A9-C758-CC78ABAF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Examples</a:t>
            </a:r>
          </a:p>
        </p:txBody>
      </p:sp>
      <p:pic>
        <p:nvPicPr>
          <p:cNvPr id="1026" name="Picture 2" descr="IT Apprenticeship | Howard Community College">
            <a:extLst>
              <a:ext uri="{FF2B5EF4-FFF2-40B4-BE49-F238E27FC236}">
                <a16:creationId xmlns:a16="http://schemas.microsoft.com/office/drawing/2014/main" id="{02F6EC2E-20AB-25CB-2B34-286B3B01E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696480"/>
            <a:ext cx="2190409" cy="9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oward University Apprenticeship Program - Earn While You Learn, Work Based Learning">
            <a:extLst>
              <a:ext uri="{FF2B5EF4-FFF2-40B4-BE49-F238E27FC236}">
                <a16:creationId xmlns:a16="http://schemas.microsoft.com/office/drawing/2014/main" id="{75683F8D-08FC-FC49-CB5E-52FA275E6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97" y="3132277"/>
            <a:ext cx="2199711" cy="1029801"/>
          </a:xfrm>
          <a:prstGeom prst="rect">
            <a:avLst/>
          </a:prstGeom>
        </p:spPr>
      </p:pic>
      <p:pic>
        <p:nvPicPr>
          <p:cNvPr id="1028" name="Picture 4" descr="College of the Canyons - Wikipedia">
            <a:extLst>
              <a:ext uri="{FF2B5EF4-FFF2-40B4-BE49-F238E27FC236}">
                <a16:creationId xmlns:a16="http://schemas.microsoft.com/office/drawing/2014/main" id="{F3524374-2848-6781-E74B-25CC0C7E5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04" y="4678135"/>
            <a:ext cx="2151306" cy="11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6ADE63-B535-8B1D-7186-FF0EFBF9E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870" y="1553828"/>
            <a:ext cx="8005930" cy="45627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b="1" dirty="0">
                <a:latin typeface="Aptos" panose="020B0004020202020204" pitchFamily="34" charset="0"/>
              </a:rPr>
              <a:t>Howard County Community College</a:t>
            </a:r>
            <a:r>
              <a:rPr lang="en-US" sz="2400" dirty="0">
                <a:latin typeface="Aptos" panose="020B0004020202020204" pitchFamily="34" charset="0"/>
              </a:rPr>
              <a:t>: State board and local economic development authority provides funding to the college to offer IT apprenticeships to local students.</a:t>
            </a:r>
            <a:br>
              <a:rPr lang="en-US" sz="2400" dirty="0">
                <a:latin typeface="Aptos" panose="020B0004020202020204" pitchFamily="34" charset="0"/>
              </a:rPr>
            </a:b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b="1" dirty="0">
                <a:latin typeface="Aptos" panose="020B0004020202020204" pitchFamily="34" charset="0"/>
              </a:rPr>
              <a:t>Indiana Office of Work-Based Learning and Apprenticeship</a:t>
            </a:r>
            <a:r>
              <a:rPr lang="en-US" sz="2400" dirty="0">
                <a:latin typeface="Aptos" panose="020B0004020202020204" pitchFamily="34" charset="0"/>
              </a:rPr>
              <a:t> – Through efforts of the state, OWBLA aligned credits with CTE and community college partner, Ivy Tech, to build a pathway for apprentices to complete with an associate's degree. </a:t>
            </a:r>
            <a:br>
              <a:rPr lang="en-US" sz="2400" dirty="0">
                <a:latin typeface="Aptos" panose="020B0004020202020204" pitchFamily="34" charset="0"/>
              </a:rPr>
            </a:br>
            <a:endParaRPr lang="en-US" sz="2400" dirty="0">
              <a:latin typeface="Aptos" panose="020B0004020202020204" pitchFamily="34" charset="0"/>
            </a:endParaRPr>
          </a:p>
          <a:p>
            <a:r>
              <a:rPr lang="en-US" sz="2400" b="1" dirty="0">
                <a:latin typeface="Aptos" panose="020B0004020202020204" pitchFamily="34" charset="0"/>
              </a:rPr>
              <a:t>College of the Canyons and South Bay WIB</a:t>
            </a:r>
            <a:r>
              <a:rPr lang="en-US" sz="2400" dirty="0">
                <a:latin typeface="Aptos" panose="020B0004020202020204" pitchFamily="34" charset="0"/>
              </a:rPr>
              <a:t>- Local board received a $12 million Federal grant and worked with the College of the Canyons to deliver services to over 5,000 apprentices and pre-apprentices.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3600779-40CE-0E9B-47CB-209BA3595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687289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9F989-9C92-B624-723D-812828390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66A9F-ABCE-CF07-3446-C92865F2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Take-Aways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E314A7A-8A45-20F0-132C-8D2A8CC51C4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73650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E7B57-7F5F-09FD-AC10-C4CB3C82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and 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A97EF2-0642-95E8-33E1-A6EEC1C5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965731" cy="392429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cs typeface="Segoe UI"/>
              </a:rPr>
              <a:t>Center of Excellence Overview</a:t>
            </a:r>
            <a:endParaRPr lang="en-US" sz="32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cs typeface="Segoe UI"/>
              </a:rPr>
              <a:t>Findings from the Field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cs typeface="Segoe UI"/>
              </a:rPr>
              <a:t>Aligning Workforce Boards and RA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cs typeface="Segoe UI"/>
              </a:rPr>
              <a:t>Case Studies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cs typeface="Segoe UI"/>
              </a:rPr>
              <a:t>Key Take-Aways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  <a:cs typeface="Segoe UI"/>
              </a:rPr>
              <a:t>Questions and Discussion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 descr="Center of Excellence Logo">
            <a:extLst>
              <a:ext uri="{FF2B5EF4-FFF2-40B4-BE49-F238E27FC236}">
                <a16:creationId xmlns:a16="http://schemas.microsoft.com/office/drawing/2014/main" id="{CD5E1C60-2338-4680-3F55-3812DE38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188" y="1906642"/>
            <a:ext cx="3938674" cy="392429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183968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0D4D05-6574-70C8-17E2-E6E00A5E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2" y="1599485"/>
            <a:ext cx="10859729" cy="7602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Most RA sponsors, participating employers have NO relationships with or awareness of WDBs – not accessing services, funding, or resources.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3A91B8-D08F-6A68-5A64-34FAC827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399961"/>
            <a:ext cx="10515600" cy="1325563"/>
          </a:xfrm>
        </p:spPr>
        <p:txBody>
          <a:bodyPr/>
          <a:lstStyle/>
          <a:p>
            <a:r>
              <a:rPr lang="en-US"/>
              <a:t>Create Connections with State, Local WDBs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B2A351-C929-B3DA-7428-B7DB9FC65B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212" y="2436850"/>
            <a:ext cx="6830962" cy="34428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</a:rPr>
              <a:t>Educate Partners on WDBs: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Sector strategies: priority occupations and key industries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WIOA and non-WIOA funding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Policies on OJT contracts, which WIOA and non-WIOA funding "buckets" and services they will apply to RA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Funding levels, fiscal year cycle and how quickly they anticipate spending funds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Supportive services offered and how that maps to your program's needs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Candidate pool – IS and OS Youth Programs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ETPL program registration process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C40A7-E8A4-9872-BE72-CEEDC9DD644B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3D737-E610-EC18-E67A-9A6F42434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94" y="2533668"/>
            <a:ext cx="4437943" cy="296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362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92264-2D7D-F98B-C6EE-2D59987BB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D4EBA4-2708-34E8-8CF1-A354EBC9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7" y="419204"/>
            <a:ext cx="10515600" cy="1325563"/>
          </a:xfrm>
        </p:spPr>
        <p:txBody>
          <a:bodyPr/>
          <a:lstStyle/>
          <a:p>
            <a:r>
              <a:rPr lang="en-US"/>
              <a:t>Engage Chambers of Commerce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75933-17D0-AFDF-EEB6-4C40DDA304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1723" y="1744767"/>
            <a:ext cx="7573119" cy="42138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</a:rPr>
              <a:t>Chambers of Commerce can play a key role in building a stronger RA system by: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</a:rPr>
              <a:t>Increasing industry awareness of RA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</a:rPr>
              <a:t>Connecting RA sponsors, RTI providers, RA system staff to local businesses and employer groups</a:t>
            </a:r>
          </a:p>
          <a:p>
            <a:pPr lvl="1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Aptos" panose="020B0004020202020204" pitchFamily="34" charset="0"/>
              </a:rPr>
              <a:t>Creating pathway for WDB jobseekers to member RA programs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A5E7-B7F5-6E7C-CE61-1659B1E1D48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3" descr="United States Chamber of Commerce ...">
            <a:extLst>
              <a:ext uri="{FF2B5EF4-FFF2-40B4-BE49-F238E27FC236}">
                <a16:creationId xmlns:a16="http://schemas.microsoft.com/office/drawing/2014/main" id="{6EC2C2DA-A4E3-593F-780C-0982A4908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737" y="2292677"/>
            <a:ext cx="3948799" cy="3126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346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75027-7FA3-5CD2-F7A2-00B081F4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3ADA05-7490-A564-4AA7-DE38E3F1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399961"/>
            <a:ext cx="10515600" cy="1325563"/>
          </a:xfrm>
        </p:spPr>
        <p:txBody>
          <a:bodyPr/>
          <a:lstStyle/>
          <a:p>
            <a:r>
              <a:rPr lang="en-US"/>
              <a:t>Partner with Secondary, Post-Secondary 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F6E361-E935-8FF2-E71A-C023B5136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906040"/>
            <a:ext cx="7430729" cy="4019745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Deepen connections with local high schools, community colleges, career and technical education providers, and four-year school to establish a stronger RA programs.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At the high school level, work to develop programs for juniors or seniors eligible to apply for paid on-the-job training experience with an employer while receiving RTI at school.</a:t>
            </a:r>
          </a:p>
          <a:p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</a:rPr>
              <a:t>At the secondary level, build programs that embed industry credentials in RTI curriculum and oftentimes leads to the award of industry-recognized credentials.</a:t>
            </a:r>
          </a:p>
        </p:txBody>
      </p:sp>
      <p:pic>
        <p:nvPicPr>
          <p:cNvPr id="9" name="Picture 4" descr="High-school apprenticeship programs ...">
            <a:extLst>
              <a:ext uri="{FF2B5EF4-FFF2-40B4-BE49-F238E27FC236}">
                <a16:creationId xmlns:a16="http://schemas.microsoft.com/office/drawing/2014/main" id="{5F3CE96C-5F3B-B1B4-62BC-3D98C7C77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7" b="-20339"/>
          <a:stretch/>
        </p:blipFill>
        <p:spPr bwMode="auto">
          <a:xfrm>
            <a:off x="8286852" y="2395815"/>
            <a:ext cx="3714463" cy="3682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A8587-D64B-1A06-8F0C-D7AA002C0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75232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7C9C0-6046-240B-E5D6-3939E577D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F54813-2CE7-3DBA-16D3-00581AEB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91" y="1581575"/>
            <a:ext cx="7884241" cy="42199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Apprenticeship networks serve as a platform for</a:t>
            </a:r>
            <a:r>
              <a:rPr lang="en-US" sz="2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organizations to come together, build awareness, and share best practices to expand professional advancement through apprenticeship programs. Safal has worked to identify two primary types of networks:</a:t>
            </a:r>
          </a:p>
          <a:p>
            <a:pPr marL="800100" lvl="2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D0D0D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Private-Sector Networks</a:t>
            </a:r>
            <a:r>
              <a:rPr lang="en-US" dirty="0">
                <a:solidFill>
                  <a:srgbClr val="0D0D0D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</a:t>
            </a:r>
            <a:r>
              <a:rPr lang="en-US" dirty="0">
                <a:solidFill>
                  <a:srgbClr val="0D0D0D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ased out of consortia of businesses, local chambers of commerce, and other business groups.  They seek to build a network for businesses to connect and advance apprenticeship.</a:t>
            </a:r>
          </a:p>
          <a:p>
            <a:pPr marL="800100" lvl="2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D0D0D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Public-Sector Networks: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ptos" panose="020B0004020202020204" pitchFamily="34" charset="0"/>
                <a:cs typeface="Times New Roman" panose="02020603050405020304" pitchFamily="18" charset="0"/>
              </a:rPr>
              <a:t>Based out of local workforce systems, they view the alignment of registered apprenticeship and workforce development as crucial. </a:t>
            </a:r>
            <a:r>
              <a:rPr lang="en-US" dirty="0">
                <a:solidFill>
                  <a:srgbClr val="0D0D0D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ptos" panose="020B0004020202020204" pitchFamily="34" charset="0"/>
                <a:cs typeface="Times New Roman" panose="02020603050405020304" pitchFamily="18" charset="0"/>
              </a:rPr>
              <a:t>lso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ptos" panose="020B0004020202020204" pitchFamily="34" charset="0"/>
                <a:cs typeface="Times New Roman" panose="02020603050405020304" pitchFamily="18" charset="0"/>
              </a:rPr>
              <a:t> serve as conveners of those in the apprenticeship ecosystem, bringing together the workforce system, employers, RI providers, and other different partners.</a:t>
            </a:r>
            <a:endParaRPr lang="en-US" sz="16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70D3F6-50D5-67BF-9410-D2BE61197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8" y="399961"/>
            <a:ext cx="10515600" cy="1325563"/>
          </a:xfrm>
        </p:spPr>
        <p:txBody>
          <a:bodyPr/>
          <a:lstStyle/>
          <a:p>
            <a:r>
              <a:rPr lang="en-US"/>
              <a:t>Participate in Apprenticeship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83A08-0D88-B09F-A94F-9B6068D65A71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4" name="Picture 2" descr="Massachusetts Apprenticeship Network | Boston Chamber of Commerce">
            <a:extLst>
              <a:ext uri="{FF2B5EF4-FFF2-40B4-BE49-F238E27FC236}">
                <a16:creationId xmlns:a16="http://schemas.microsoft.com/office/drawing/2014/main" id="{1F5282A3-AE26-9A27-BF2A-3D6160979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36"/>
          <a:stretch/>
        </p:blipFill>
        <p:spPr bwMode="auto">
          <a:xfrm>
            <a:off x="8797088" y="1892905"/>
            <a:ext cx="2734921" cy="374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658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55923A-1FD4-4697-59F5-3A3FED20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93421C-383E-D8CB-A8A1-54FDDE3739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07086" y="2150170"/>
            <a:ext cx="2867883" cy="973869"/>
          </a:xfrm>
        </p:spPr>
        <p:txBody>
          <a:bodyPr/>
          <a:lstStyle/>
          <a:p>
            <a:r>
              <a:rPr lang="en-US"/>
              <a:t>Scan for Partner Form</a:t>
            </a:r>
          </a:p>
        </p:txBody>
      </p:sp>
    </p:spTree>
    <p:extLst>
      <p:ext uri="{BB962C8B-B14F-4D97-AF65-F5344CB8AC3E}">
        <p14:creationId xmlns:p14="http://schemas.microsoft.com/office/powerpoint/2010/main" val="3628335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B358-6B53-592B-6310-3DCAB4FE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BE6FE-D657-0076-1A78-6599DB3E6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0712-DAD9-FADD-9C72-FB57438BF7E2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1917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AB593-B04F-E787-234A-ACE8D210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of Excellence Overview</a:t>
            </a:r>
          </a:p>
        </p:txBody>
      </p:sp>
      <p:pic>
        <p:nvPicPr>
          <p:cNvPr id="8" name="Picture 3" descr="Department of Labor United States of America">
            <a:extLst>
              <a:ext uri="{FF2B5EF4-FFF2-40B4-BE49-F238E27FC236}">
                <a16:creationId xmlns:a16="http://schemas.microsoft.com/office/drawing/2014/main" id="{727AD436-1097-E30C-4F82-E68D541AC3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400" y="540951"/>
            <a:ext cx="1563476" cy="15660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A4C07-58C9-E2EC-8BAD-444813F7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5524"/>
            <a:ext cx="6267680" cy="392959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tx1"/>
                </a:solidFill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tx1"/>
                </a:solidFill>
                <a:ea typeface="+mn-lt"/>
                <a:cs typeface="Segoe UI"/>
              </a:rPr>
              <a:t>Led by Safal Partners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en-US" sz="3600" dirty="0">
                <a:solidFill>
                  <a:schemeClr val="tx1"/>
                </a:solidFill>
                <a:ea typeface="+mn-lt"/>
                <a:cs typeface="Segoe UI"/>
              </a:rPr>
              <a:t>5 national partners</a:t>
            </a:r>
            <a:endParaRPr lang="en-US" dirty="0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tx1"/>
                </a:solidFill>
                <a:ea typeface="+mn-lt"/>
                <a:cs typeface="Segoe UI"/>
              </a:rPr>
              <a:t>We provide </a:t>
            </a:r>
            <a:r>
              <a:rPr lang="en-US" sz="4000" u="sng" dirty="0">
                <a:solidFill>
                  <a:schemeClr val="tx1"/>
                </a:solidFill>
                <a:ea typeface="+mn-lt"/>
                <a:cs typeface="Segoe UI"/>
              </a:rPr>
              <a:t>no-cost</a:t>
            </a:r>
            <a:r>
              <a:rPr lang="en-US" sz="4000" dirty="0">
                <a:solidFill>
                  <a:schemeClr val="tx1"/>
                </a:solidFill>
                <a:ea typeface="+mn-lt"/>
                <a:cs typeface="Segoe UI"/>
              </a:rPr>
              <a:t> services including:</a:t>
            </a:r>
          </a:p>
          <a:p>
            <a:pPr lvl="1">
              <a:lnSpc>
                <a:spcPct val="110000"/>
              </a:lnSpc>
            </a:pPr>
            <a:r>
              <a:rPr lang="en-US" sz="3600" dirty="0">
                <a:solidFill>
                  <a:schemeClr val="tx1"/>
                </a:solidFill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 dirty="0">
                <a:solidFill>
                  <a:schemeClr val="tx1"/>
                </a:solidFill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 dirty="0">
                <a:solidFill>
                  <a:schemeClr val="tx1"/>
                </a:solidFill>
                <a:ea typeface="+mn-lt"/>
                <a:cs typeface="Segoe UI"/>
              </a:rPr>
              <a:t>Individual compliance assistance and services</a:t>
            </a:r>
            <a:endParaRPr lang="en-US" dirty="0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 dirty="0">
                <a:ea typeface="+mn-lt"/>
                <a:cs typeface="Segoe UI"/>
              </a:rPr>
              <a:t>Online resources (desk aids, guides, frameworks, etc.)</a:t>
            </a:r>
            <a:endParaRPr lang="en-US" dirty="0"/>
          </a:p>
        </p:txBody>
      </p:sp>
      <p:pic>
        <p:nvPicPr>
          <p:cNvPr id="7" name="Picture 6" descr="NAWDP, COABE, NDI, WIA, and FASTPORT logos">
            <a:extLst>
              <a:ext uri="{FF2B5EF4-FFF2-40B4-BE49-F238E27FC236}">
                <a16:creationId xmlns:a16="http://schemas.microsoft.com/office/drawing/2014/main" id="{D601D0C8-EDED-74B1-141C-3238FBC09F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155" y="2315010"/>
            <a:ext cx="3099645" cy="2227979"/>
          </a:xfrm>
          <a:prstGeom prst="rect">
            <a:avLst/>
          </a:prstGeom>
        </p:spPr>
      </p:pic>
      <p:pic>
        <p:nvPicPr>
          <p:cNvPr id="9" name="Picture 2" descr="QR code for Center of Excellence Website">
            <a:extLst>
              <a:ext uri="{FF2B5EF4-FFF2-40B4-BE49-F238E27FC236}">
                <a16:creationId xmlns:a16="http://schemas.microsoft.com/office/drawing/2014/main" id="{381C5649-572C-6376-9094-EB71F13D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CA578-5933-CBB0-810C-1A3F73F54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634" y="5755223"/>
            <a:ext cx="4797189" cy="5212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563C1"/>
                </a:solidFill>
                <a:hlinkClick r:id="rId5"/>
              </a:rPr>
              <a:t>Visit our website, request assistance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FA46-5DD9-337A-A97E-61BEEE203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329072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E0D4B2-B2AA-C4DA-3F58-E482C041D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405"/>
            <a:ext cx="10629900" cy="4245214"/>
          </a:xfr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Private Industry Employers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State Workforce Board Members / Staff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Local Workforce Board members / Staff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Partners of the American Job Center System (One-Stop)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Registered Apprenticeship Providers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Education (Secondary / Post Secondary / Proprietary, Etc.)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Community Based Organizations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Other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1B126A-AA8A-2AB3-26F2-8F66A6A09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Poll: Who is in the Room with Us Today?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99B6C9-708A-B6B6-0B8B-0100F59BB5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9138" y="5484813"/>
            <a:ext cx="5668962" cy="50641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i="1" dirty="0">
                <a:solidFill>
                  <a:srgbClr val="FF0000"/>
                </a:solidFill>
              </a:rPr>
              <a:t>You May Fit More than 1 Category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8B71D04-FC72-E853-4883-A4A1E2DCCD39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87870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2D7AF-3A5D-E5E3-CA37-C5D091821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Findings from the Field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01DCC2F-2865-3C02-95D5-76B06D02F6B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323614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E2ABC-C431-0B81-5BA8-5FCC6B47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at Top, Dropoff in Planning</a:t>
            </a:r>
          </a:p>
        </p:txBody>
      </p:sp>
      <p:graphicFrame>
        <p:nvGraphicFramePr>
          <p:cNvPr id="8" name="Table 7" descr="A table with 4 columns with the titles RA Alignment Indicator, # of State Plans Included, % of States, # of Territories.&#10;&#10;Indicator 1 - Apprenticeship acknowledged as a workforce strategy, 50 state plans included, 100% of states, 6 territories&#10;&#10;Indicator 2 - Plans to apply for/utilize federal grants to expand apprenticeship, 42 state plans included, 84% of states, 4 territories&#10;&#10;Indicator 3 - Apprenticeship articulated specifically in strategies to meet State Plan vision, 17 state plans included, 34% of states, 3 territories&#10;&#10;Indicator 4 - State level apprenticeship work group or committee to SWDB, 17 state plans included, 34% of states, 1 territory&#10;&#10;Indicator 5 - Specialist expertise in AJCs, 16 state plans included, 32% of states, 1 territory&#10;&#10;Indicator 6 - State level initiative (e.g. investment of additional resources, statute designed to incentivize or encourage establishment of apprenticeships) - 15 of state plans included, 30% of states, 2 territories&#10;&#10;Indicator 7 - Specific objectives and goals for increased # of apprentices or apprenticeship programs - 7 of state plans included, 14% of states, 0 territories">
            <a:extLst>
              <a:ext uri="{FF2B5EF4-FFF2-40B4-BE49-F238E27FC236}">
                <a16:creationId xmlns:a16="http://schemas.microsoft.com/office/drawing/2014/main" id="{0BFDAB44-13AC-8526-836A-0D54A0B7597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87873"/>
          <a:ext cx="10753223" cy="4260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2003">
                  <a:extLst>
                    <a:ext uri="{9D8B030D-6E8A-4147-A177-3AD203B41FA5}">
                      <a16:colId xmlns:a16="http://schemas.microsoft.com/office/drawing/2014/main" val="2465197168"/>
                    </a:ext>
                  </a:extLst>
                </a:gridCol>
                <a:gridCol w="1436246">
                  <a:extLst>
                    <a:ext uri="{9D8B030D-6E8A-4147-A177-3AD203B41FA5}">
                      <a16:colId xmlns:a16="http://schemas.microsoft.com/office/drawing/2014/main" val="2403231161"/>
                    </a:ext>
                  </a:extLst>
                </a:gridCol>
                <a:gridCol w="871671">
                  <a:extLst>
                    <a:ext uri="{9D8B030D-6E8A-4147-A177-3AD203B41FA5}">
                      <a16:colId xmlns:a16="http://schemas.microsoft.com/office/drawing/2014/main" val="557982147"/>
                    </a:ext>
                  </a:extLst>
                </a:gridCol>
                <a:gridCol w="1193303">
                  <a:extLst>
                    <a:ext uri="{9D8B030D-6E8A-4147-A177-3AD203B41FA5}">
                      <a16:colId xmlns:a16="http://schemas.microsoft.com/office/drawing/2014/main" val="2841369350"/>
                    </a:ext>
                  </a:extLst>
                </a:gridCol>
              </a:tblGrid>
              <a:tr h="610525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22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RA Alignment Indicator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# of</a:t>
                      </a: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State Plans Included</a:t>
                      </a:r>
                      <a:r>
                        <a:rPr lang="en-US" sz="15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% of States</a:t>
                      </a:r>
                      <a:endParaRPr lang="en-US" sz="15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# of Territories</a:t>
                      </a:r>
                      <a:r>
                        <a:rPr lang="en-US" sz="15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133646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1. Apprenticeship acknowledged as workforce strategy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50 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100%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6 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616906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2. Plans to apply for/utilize federal grants to expand apprenticeship 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42 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</a:t>
                      </a: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84%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4 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68153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3. Apprenticeship articulated specifically in strategies to meet State Plan vision 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17 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34%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65212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4. State level apprenticeship work group or committee to SWDB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17 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</a:t>
                      </a: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34%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556023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5. Specialist expertise in AJCs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16 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</a:t>
                      </a: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32%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799338"/>
                  </a:ext>
                </a:extLst>
              </a:tr>
              <a:tr h="554364">
                <a:tc>
                  <a:txBody>
                    <a:bodyPr/>
                    <a:lstStyle/>
                    <a:p>
                      <a:pPr marL="166688" indent="-166688"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6. State level Initiative (e.g., investment of additional resources, statute </a:t>
                      </a: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designed to incentivize or encourage establishment of apprenticeships)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15 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</a:t>
                      </a: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30%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2 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647745"/>
                  </a:ext>
                </a:extLst>
              </a:tr>
              <a:tr h="488420">
                <a:tc>
                  <a:txBody>
                    <a:bodyPr/>
                    <a:lstStyle/>
                    <a:p>
                      <a:pPr marL="166688" indent="-166688" algn="l" rtl="0" fontAlgn="base">
                        <a:lnSpc>
                          <a:spcPct val="1000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7. Specific objectives and goals for increased # of apprentices or </a:t>
                      </a:r>
                      <a:br>
                        <a:rPr lang="en-US" sz="1500"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apprenticeship programs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7 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  14%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</a:pPr>
                      <a:endParaRPr lang="en-US" sz="15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rtl="0" fontAlgn="base">
                        <a:lnSpc>
                          <a:spcPts val="1200"/>
                        </a:lnSpc>
                      </a:pPr>
                      <a:r>
                        <a:rPr lang="en-US" sz="1500">
                          <a:effectLst/>
                          <a:latin typeface="Aptos" panose="020B0004020202020204" pitchFamily="34" charset="0"/>
                        </a:rPr>
                        <a:t>0 </a:t>
                      </a:r>
                    </a:p>
                  </a:txBody>
                  <a:tcPr marL="66675" marR="66675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525653"/>
                  </a:ext>
                </a:extLst>
              </a:tr>
            </a:tbl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AD9B06-2FD9-9931-05C6-C60D02E85BBD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481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F8B8-3F8D-D51E-7B7D-00538833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20" y="574521"/>
            <a:ext cx="10515600" cy="1149043"/>
          </a:xfrm>
        </p:spPr>
        <p:txBody>
          <a:bodyPr/>
          <a:lstStyle/>
          <a:p>
            <a:r>
              <a:rPr lang="en-US" dirty="0"/>
              <a:t>2020 State WIOA Plan RA Leaders </a:t>
            </a:r>
            <a:r>
              <a:rPr lang="en-US" dirty="0">
                <a:solidFill>
                  <a:srgbClr val="00015E"/>
                </a:solidFill>
              </a:rPr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BB4FA-9363-51DE-F958-89CE461C5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1167" y="1862012"/>
            <a:ext cx="11005730" cy="774717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While no state or territory had all seven indicators of RA alignment in their Unified or Combined Plan, </a:t>
            </a:r>
            <a:r>
              <a:rPr lang="en-US" sz="2400" b="1" i="1">
                <a:solidFill>
                  <a:srgbClr val="002060"/>
                </a:solidFill>
                <a:latin typeface="Aptos" panose="020B0004020202020204" pitchFamily="34" charset="0"/>
              </a:rPr>
              <a:t>15 had four or more indicators</a:t>
            </a:r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CF4F1-DE2C-9612-F7E2-6122488DF0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5103" y="2690865"/>
            <a:ext cx="3367297" cy="424253"/>
          </a:xfrm>
          <a:solidFill>
            <a:srgbClr val="00015E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Six Indicators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89EA27-42B5-4803-8E8A-F95F513B8B9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06896" y="2703378"/>
            <a:ext cx="3367297" cy="424253"/>
          </a:xfrm>
          <a:solidFill>
            <a:srgbClr val="00015E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Five Indicators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BCF5D-3803-38D7-3602-53CA4235981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18689" y="2705268"/>
            <a:ext cx="3578208" cy="424253"/>
          </a:xfrm>
          <a:solidFill>
            <a:srgbClr val="00015E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Four Indicators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63588A-7F2D-4314-B945-E97C63B8FBE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91167" y="3125159"/>
            <a:ext cx="11005730" cy="325420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just" fontAlgn="base">
              <a:buNone/>
            </a:pPr>
            <a:r>
              <a:rPr lang="en-US" sz="1700">
                <a:latin typeface="+mj-lt"/>
              </a:rPr>
              <a:t>Pennsylvania			Arizona 				Alaska		</a:t>
            </a:r>
            <a:r>
              <a:rPr lang="en-US" sz="1700" b="1">
                <a:latin typeface="+mj-lt"/>
              </a:rPr>
              <a:t>US Territories</a:t>
            </a:r>
            <a:endParaRPr lang="en-US" sz="1700">
              <a:latin typeface="+mj-lt"/>
            </a:endParaRP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sz="1700">
                <a:latin typeface="+mj-lt"/>
              </a:rPr>
              <a:t>Texas				Illinois 				Arkansas		American Samoa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sz="1700">
                <a:latin typeface="+mj-lt"/>
              </a:rPr>
              <a:t>				Iowa 				Connecticut	District of Columbia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sz="1700">
                <a:latin typeface="+mj-lt"/>
              </a:rPr>
              <a:t>				Kentucky 				Florida		Guam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sz="1700">
                <a:latin typeface="+mj-lt"/>
              </a:rPr>
              <a:t>				Nevada  				Idaho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sz="1700">
                <a:latin typeface="+mj-lt"/>
              </a:rPr>
              <a:t>				New Mexico 			Kansas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sz="1700">
                <a:latin typeface="+mj-lt"/>
              </a:rPr>
              <a:t>				Oklahoma  			Maine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sz="1700">
                <a:latin typeface="+mj-lt"/>
              </a:rPr>
              <a:t>								Missouri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sz="1700">
                <a:latin typeface="+mj-lt"/>
              </a:rPr>
              <a:t>								New York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sz="1700">
                <a:latin typeface="+mj-lt"/>
              </a:rPr>
              <a:t>								Wisconsin</a:t>
            </a:r>
            <a:endParaRPr lang="en-US" sz="1400">
              <a:latin typeface="+mj-lt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E1852E3-F08A-F714-C5EE-B1A46DCEE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70822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644E1-C597-BE42-6C4D-9C38D9714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130" y="745371"/>
            <a:ext cx="10515600" cy="974788"/>
          </a:xfrm>
        </p:spPr>
        <p:txBody>
          <a:bodyPr/>
          <a:lstStyle/>
          <a:p>
            <a:r>
              <a:rPr lang="en-US" dirty="0"/>
              <a:t>Low Utilization Due to Several Factors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9D715-C8C3-FEB0-94F0-37BBCC909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130" y="1810680"/>
            <a:ext cx="10515600" cy="5825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Aptos"/>
              </a:rPr>
              <a:t>Workforce Boards, Title I providers cited: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6387D-375D-4171-9C62-CADF34043CF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386673" y="2477134"/>
            <a:ext cx="8284788" cy="401642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/>
              <a:t>Other state and local priorities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14C1A9-6EAB-7A69-B161-D790B8C319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354936" y="3432799"/>
            <a:ext cx="8297460" cy="401642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/>
              <a:t>Lack of Registered Apprenticeship Knowledge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CDC61-F05B-75FB-5DC5-4BCFA00B50E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386672" y="4379955"/>
            <a:ext cx="8284789" cy="401642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/>
              <a:t>Few/no strategic relationships with the RA System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EB72381-042F-625F-35E9-F76A6A18141E}"/>
              </a:ext>
            </a:extLst>
          </p:cNvPr>
          <p:cNvSpPr txBox="1">
            <a:spLocks/>
          </p:cNvSpPr>
          <p:nvPr/>
        </p:nvSpPr>
        <p:spPr>
          <a:xfrm>
            <a:off x="2354936" y="5339899"/>
            <a:ext cx="8316526" cy="40164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Priority of meeting WIOA performance measures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873FD1-1456-930F-59CB-960E36BC9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1376" y="3190606"/>
            <a:ext cx="914400" cy="8625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BB47C0-B76F-3E45-57EC-98B565AB3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3114" y="4145497"/>
            <a:ext cx="914400" cy="8625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2F2DE6-F4CC-A82B-526D-CC7901800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1376" y="5091750"/>
            <a:ext cx="914400" cy="8625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511E59B-C5C4-8FE6-FF3D-F5062CD0C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3114" y="2221697"/>
            <a:ext cx="914400" cy="8625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8F25E08-ED8F-ABAF-D696-16A66DFC5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3936" y="2274546"/>
            <a:ext cx="672755" cy="67275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3B85350-BFB5-4861-3A97-DFE79CA1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3936" y="3297414"/>
            <a:ext cx="676656" cy="67665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795F962-F3AA-1EA1-1EE4-2A5FCA57D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3936" y="4214889"/>
            <a:ext cx="676656" cy="67665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0C43F2E-C7DE-D10B-B670-8862ABA49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39053" y="5197463"/>
            <a:ext cx="676656" cy="67665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DB9701-6715-8DA1-B95F-F703E225A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82279709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2AC790-B46F-4EA1-8BD8-A0BCB71C5C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8DFB7E-5520-4574-BD6E-542D214C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D7A959-0702-4493-BBF8-475145298FBB}">
  <ds:schemaRefs>
    <ds:schemaRef ds:uri="4cd59d27-ca2b-4708-b9c7-7fa281384922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f00f82b-dce9-458f-ab1d-1c5fd145e21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2192</Words>
  <Application>Microsoft Office PowerPoint</Application>
  <PresentationFormat>Widescreen</PresentationFormat>
  <Paragraphs>270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Aptos</vt:lpstr>
      <vt:lpstr>Aptos Display</vt:lpstr>
      <vt:lpstr>Arial</vt:lpstr>
      <vt:lpstr>Arial Black</vt:lpstr>
      <vt:lpstr>Calibri</vt:lpstr>
      <vt:lpstr>Courier New</vt:lpstr>
      <vt:lpstr>Montserrat SemiBold</vt:lpstr>
      <vt:lpstr>Segoe UI</vt:lpstr>
      <vt:lpstr>Wingdings</vt:lpstr>
      <vt:lpstr>Wingdings 2</vt:lpstr>
      <vt:lpstr>1_Office Theme</vt:lpstr>
      <vt:lpstr>2_Office Theme</vt:lpstr>
      <vt:lpstr>3_Office Theme</vt:lpstr>
      <vt:lpstr>4_Office Theme</vt:lpstr>
      <vt:lpstr>The Workforce and Registered Apprenticeship System: How Do We Connect the Two?</vt:lpstr>
      <vt:lpstr>Presenter</vt:lpstr>
      <vt:lpstr>Welcome and Agenda</vt:lpstr>
      <vt:lpstr>Center of Excellence Overview</vt:lpstr>
      <vt:lpstr>Poll: Who is in the Room with Us Today?</vt:lpstr>
      <vt:lpstr>Findings from the Field</vt:lpstr>
      <vt:lpstr>Support at Top, Dropoff in Planning</vt:lpstr>
      <vt:lpstr>2020 State WIOA Plan RA Leaders 1</vt:lpstr>
      <vt:lpstr>Low Utilization Due to Several Factors </vt:lpstr>
      <vt:lpstr>Low Utilization Due to Several Factors 1</vt:lpstr>
      <vt:lpstr>Knowledge Gap: Connecting Systems</vt:lpstr>
      <vt:lpstr>Knowledge Gap: How RA Works</vt:lpstr>
      <vt:lpstr>Knowledge Gap: Funding</vt:lpstr>
      <vt:lpstr>Knowledge Gap: Communication</vt:lpstr>
      <vt:lpstr>Creating Alignment in the Field</vt:lpstr>
      <vt:lpstr>POLL:</vt:lpstr>
      <vt:lpstr>New Tool</vt:lpstr>
      <vt:lpstr>Component #1: Policy Framework</vt:lpstr>
      <vt:lpstr>Component #2: Embed RA SMEs</vt:lpstr>
      <vt:lpstr>Component #3: Equipping BSRs</vt:lpstr>
      <vt:lpstr>Component #4: RA Convener</vt:lpstr>
      <vt:lpstr>Component #5: RA Sponsorship</vt:lpstr>
      <vt:lpstr>Case Studies</vt:lpstr>
      <vt:lpstr>Case Study: Apprentice Florida</vt:lpstr>
      <vt:lpstr>Case Study: Apprentice Florida </vt:lpstr>
      <vt:lpstr>Case Study: Apprenticeship Idaho</vt:lpstr>
      <vt:lpstr>Case Study: Apprenticeship Idaho1</vt:lpstr>
      <vt:lpstr>Examples</vt:lpstr>
      <vt:lpstr>Take-Aways</vt:lpstr>
      <vt:lpstr>Create Connections with State, Local WDBs</vt:lpstr>
      <vt:lpstr>Engage Chambers of Commerce</vt:lpstr>
      <vt:lpstr>Partner with Secondary, Post-Secondary Ed</vt:lpstr>
      <vt:lpstr>Participate in Apprenticeship Networks</vt:lpstr>
      <vt:lpstr>Questions and Discussion</vt:lpstr>
      <vt:lpstr>Become a Center Partner</vt:lpstr>
      <vt:lpstr>Email us your questions at RA_COE@SafalPartners.com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Fraulo</dc:creator>
  <cp:lastModifiedBy>Leah Mcdonagh</cp:lastModifiedBy>
  <cp:revision>2</cp:revision>
  <dcterms:created xsi:type="dcterms:W3CDTF">2025-03-06T18:50:30Z</dcterms:created>
  <dcterms:modified xsi:type="dcterms:W3CDTF">2025-03-19T19:24:32Z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