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5" r:id="rId5"/>
    <p:sldMasterId id="2147483719" r:id="rId6"/>
    <p:sldMasterId id="2147483756" r:id="rId7"/>
  </p:sldMasterIdLst>
  <p:notesMasterIdLst>
    <p:notesMasterId r:id="rId50"/>
  </p:notesMasterIdLst>
  <p:handoutMasterIdLst>
    <p:handoutMasterId r:id="rId51"/>
  </p:handoutMasterIdLst>
  <p:sldIdLst>
    <p:sldId id="348" r:id="rId8"/>
    <p:sldId id="1740" r:id="rId9"/>
    <p:sldId id="1741" r:id="rId10"/>
    <p:sldId id="1742" r:id="rId11"/>
    <p:sldId id="275" r:id="rId12"/>
    <p:sldId id="1743" r:id="rId13"/>
    <p:sldId id="1744" r:id="rId14"/>
    <p:sldId id="350" r:id="rId15"/>
    <p:sldId id="261" r:id="rId16"/>
    <p:sldId id="355" r:id="rId17"/>
    <p:sldId id="332" r:id="rId18"/>
    <p:sldId id="349" r:id="rId19"/>
    <p:sldId id="363" r:id="rId20"/>
    <p:sldId id="359" r:id="rId21"/>
    <p:sldId id="264" r:id="rId22"/>
    <p:sldId id="292" r:id="rId23"/>
    <p:sldId id="263" r:id="rId24"/>
    <p:sldId id="2147327181" r:id="rId25"/>
    <p:sldId id="360" r:id="rId26"/>
    <p:sldId id="271" r:id="rId27"/>
    <p:sldId id="279" r:id="rId28"/>
    <p:sldId id="301" r:id="rId29"/>
    <p:sldId id="281" r:id="rId30"/>
    <p:sldId id="361" r:id="rId31"/>
    <p:sldId id="2147327177" r:id="rId32"/>
    <p:sldId id="2147327178" r:id="rId33"/>
    <p:sldId id="290" r:id="rId34"/>
    <p:sldId id="1747" r:id="rId35"/>
    <p:sldId id="1752" r:id="rId36"/>
    <p:sldId id="289" r:id="rId37"/>
    <p:sldId id="2147327179" r:id="rId38"/>
    <p:sldId id="2147327180" r:id="rId39"/>
    <p:sldId id="288" r:id="rId40"/>
    <p:sldId id="283" r:id="rId41"/>
    <p:sldId id="353" r:id="rId42"/>
    <p:sldId id="268" r:id="rId43"/>
    <p:sldId id="364" r:id="rId44"/>
    <p:sldId id="321" r:id="rId45"/>
    <p:sldId id="1745" r:id="rId46"/>
    <p:sldId id="2147327176" r:id="rId47"/>
    <p:sldId id="1736" r:id="rId48"/>
    <p:sldId id="36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6CE03-D15A-10E9-90DC-783B683A060E}" name="Stacy OKeefe" initials="SO" userId="S::Stacy.OKeefe@safalpartners.com::5563009d-0437-4d00-98a2-542f8836308c" providerId="AD"/>
  <p188:author id="{E7FF4A20-A731-9355-D2A4-CACF2784887E}" name="Joel Elsenbroek" initials="JE" userId="S::jelsenbroek@westmiworks.org::787df442-db72-4cbb-bc84-7e23be2fdc24" providerId="AD"/>
  <p188:author id="{4D723054-ADF4-E965-A74C-B9296C50F51A}" name="Judy Blanchard" initials="JB" userId="S::judy.blanchard@safalpartners.com::996cf39c-9499-4183-809a-e47cbd595690" providerId="AD"/>
  <p188:author id="{8CE5F468-2F4B-4B70-DE6F-559762B96890}" name="Cooper-Morrison, Samantha - ETA" initials="CMSE" userId="S::CooperMorrison.S@dol.gov::4c6e0e4c-06d3-4813-a2dd-7e0f144fc1d1" providerId="AD"/>
  <p188:author id="{28579370-E32E-D70E-EA50-55B6996D803E}" name="Amy Lebednick" initials="AL" userId="S::alebednick@westmiworks.org::9159888a-492e-4bfe-a192-5abffa6a20f6" providerId="AD"/>
  <p188:author id="{F5CDE29B-3EFC-D5BE-8DDE-F756FF4E4250}" name="Jana Bauer" initials="JB" userId="S::jana.bauer@safalpartners.com::f18a3f3c-4c69-4a10-b4b6-ac99762a0cf5" providerId="AD"/>
  <p188:author id="{B41D79A2-A827-D239-23E2-AFCFD477A187}" name="Alec Parr" initials="AP" userId="S::aparr@westmiworks.org::7598b1ed-7c6b-40e0-93b3-d8c7afa2ee44" providerId="AD"/>
  <p188:author id="{BEA4BADA-3A62-75E9-1149-3637B0CB55BB}" name="Fleet, Abby" initials="FA" userId="S::afleet@bcm.edu::c878d58f-c565-41dc-a684-9d168b397a3f" providerId="AD"/>
  <p188:author id="{0ABD24EA-DDBB-4692-4228-62DA1726C1D4}" name="Judy Blanchard" initials="JB" userId="S::Judy.Blanchard@safalpartners.com::996cf39c-9499-4183-809a-e47cbd595690" providerId="AD"/>
  <p188:author id="{8885EAF5-A2DF-7948-9D26-6EB82AE714C3}" name="Colleen Beck" initials="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CE426B"/>
    <a:srgbClr val="009296"/>
    <a:srgbClr val="FAAB1B"/>
    <a:srgbClr val="363567"/>
    <a:srgbClr val="FAA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3C913-41A5-CA39-69AE-2D7E1240E8EB}" v="2" dt="2025-03-03T21:22:19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62411" autoAdjust="0"/>
  </p:normalViewPr>
  <p:slideViewPr>
    <p:cSldViewPr snapToGrid="0">
      <p:cViewPr varScale="1">
        <p:scale>
          <a:sx n="69" d="100"/>
          <a:sy n="69" d="100"/>
        </p:scale>
        <p:origin x="1314" y="72"/>
      </p:cViewPr>
      <p:guideLst/>
    </p:cSldViewPr>
  </p:slideViewPr>
  <p:outlineViewPr>
    <p:cViewPr>
      <p:scale>
        <a:sx n="33" d="100"/>
        <a:sy n="33" d="100"/>
      </p:scale>
      <p:origin x="0" y="-268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8/10/relationships/authors" Target="author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93922-A787-4907-9A16-303AC523EB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5D034E-B776-4AB2-AF2C-1F315630CFF3}">
      <dgm:prSet/>
      <dgm:spPr/>
      <dgm:t>
        <a:bodyPr/>
        <a:lstStyle/>
        <a:p>
          <a:r>
            <a:rPr lang="en-US" dirty="0"/>
            <a:t>Move from transactional connections to a collaborative approach </a:t>
          </a:r>
          <a:endParaRPr lang="en-US" strike="noStrike" dirty="0"/>
        </a:p>
      </dgm:t>
      <dgm:extLst>
        <a:ext uri="{E40237B7-FDA0-4F09-8148-C483321AD2D9}">
          <dgm14:cNvPr xmlns:dgm14="http://schemas.microsoft.com/office/drawing/2010/diagram" id="0" name="" descr="Move from transactional connections to a collaborative approach &#10;"/>
        </a:ext>
      </dgm:extLst>
    </dgm:pt>
    <dgm:pt modelId="{B783BB20-6C3E-4B3C-B259-04A126EE9FB0}" type="parTrans" cxnId="{F62877F2-1A08-4510-A9FE-C327A96C73D3}">
      <dgm:prSet/>
      <dgm:spPr/>
      <dgm:t>
        <a:bodyPr/>
        <a:lstStyle/>
        <a:p>
          <a:endParaRPr lang="en-US"/>
        </a:p>
      </dgm:t>
    </dgm:pt>
    <dgm:pt modelId="{FA6CCD7F-77B2-4741-BFCD-D377D0EBBC5C}" type="sibTrans" cxnId="{F62877F2-1A08-4510-A9FE-C327A96C73D3}">
      <dgm:prSet/>
      <dgm:spPr/>
      <dgm:t>
        <a:bodyPr/>
        <a:lstStyle/>
        <a:p>
          <a:endParaRPr lang="en-US"/>
        </a:p>
      </dgm:t>
    </dgm:pt>
    <dgm:pt modelId="{7E10876A-4084-4155-AB51-4202FC2E46EE}">
      <dgm:prSet/>
      <dgm:spPr/>
      <dgm:t>
        <a:bodyPr/>
        <a:lstStyle/>
        <a:p>
          <a:r>
            <a:rPr lang="en-US" dirty="0"/>
            <a:t>Establish ongoing open communication</a:t>
          </a:r>
        </a:p>
      </dgm:t>
      <dgm:extLst>
        <a:ext uri="{E40237B7-FDA0-4F09-8148-C483321AD2D9}">
          <dgm14:cNvPr xmlns:dgm14="http://schemas.microsoft.com/office/drawing/2010/diagram" id="0" name="" descr="Establish ongoing open communication&#10;"/>
        </a:ext>
      </dgm:extLst>
    </dgm:pt>
    <dgm:pt modelId="{F075D23B-959D-401C-9F25-B74515BE2DC6}" type="parTrans" cxnId="{2007BD77-FE79-49E5-822C-AC059413618D}">
      <dgm:prSet/>
      <dgm:spPr/>
      <dgm:t>
        <a:bodyPr/>
        <a:lstStyle/>
        <a:p>
          <a:endParaRPr lang="en-US"/>
        </a:p>
      </dgm:t>
    </dgm:pt>
    <dgm:pt modelId="{2AB1031F-690E-407E-B1AC-83015EE1FF32}" type="sibTrans" cxnId="{2007BD77-FE79-49E5-822C-AC059413618D}">
      <dgm:prSet/>
      <dgm:spPr/>
      <dgm:t>
        <a:bodyPr/>
        <a:lstStyle/>
        <a:p>
          <a:endParaRPr lang="en-US"/>
        </a:p>
      </dgm:t>
    </dgm:pt>
    <dgm:pt modelId="{FF65077C-C80F-4A20-B290-D7048F21EED8}">
      <dgm:prSet/>
      <dgm:spPr/>
      <dgm:t>
        <a:bodyPr/>
        <a:lstStyle/>
        <a:p>
          <a:r>
            <a:rPr lang="en-US" dirty="0"/>
            <a:t>Identify a high performing champion</a:t>
          </a:r>
        </a:p>
      </dgm:t>
      <dgm:extLst>
        <a:ext uri="{E40237B7-FDA0-4F09-8148-C483321AD2D9}">
          <dgm14:cNvPr xmlns:dgm14="http://schemas.microsoft.com/office/drawing/2010/diagram" id="0" name="" descr="Identify a high performing champion&#10;"/>
        </a:ext>
      </dgm:extLst>
    </dgm:pt>
    <dgm:pt modelId="{78B2C26E-A1BB-4BBF-B349-FE5FEBECD867}" type="parTrans" cxnId="{DA1D0463-AA66-49E2-B86D-CF5BBBD3686C}">
      <dgm:prSet/>
      <dgm:spPr/>
      <dgm:t>
        <a:bodyPr/>
        <a:lstStyle/>
        <a:p>
          <a:endParaRPr lang="en-US"/>
        </a:p>
      </dgm:t>
    </dgm:pt>
    <dgm:pt modelId="{FC4A878E-E6DF-4029-9FC6-DA74191119B5}" type="sibTrans" cxnId="{DA1D0463-AA66-49E2-B86D-CF5BBBD3686C}">
      <dgm:prSet/>
      <dgm:spPr/>
      <dgm:t>
        <a:bodyPr/>
        <a:lstStyle/>
        <a:p>
          <a:endParaRPr lang="en-US"/>
        </a:p>
      </dgm:t>
    </dgm:pt>
    <dgm:pt modelId="{13E72EC0-A6AD-4A52-8CD9-2313008B7BD6}">
      <dgm:prSet/>
      <dgm:spPr/>
      <dgm:t>
        <a:bodyPr/>
        <a:lstStyle/>
        <a:p>
          <a:r>
            <a:rPr lang="en-US" dirty="0"/>
            <a:t>Utilize available resources that allow access to programs</a:t>
          </a:r>
        </a:p>
      </dgm:t>
      <dgm:extLst>
        <a:ext uri="{E40237B7-FDA0-4F09-8148-C483321AD2D9}">
          <dgm14:cNvPr xmlns:dgm14="http://schemas.microsoft.com/office/drawing/2010/diagram" id="0" name="" descr="Utilize available resources that allow access to programs&#10;"/>
        </a:ext>
      </dgm:extLst>
    </dgm:pt>
    <dgm:pt modelId="{EA7ECE6A-ABA7-4A2A-99BE-C640C92B024F}" type="parTrans" cxnId="{1777A973-F7EC-436F-8E1C-25D48D9E693B}">
      <dgm:prSet/>
      <dgm:spPr/>
      <dgm:t>
        <a:bodyPr/>
        <a:lstStyle/>
        <a:p>
          <a:endParaRPr lang="en-US"/>
        </a:p>
      </dgm:t>
    </dgm:pt>
    <dgm:pt modelId="{1A271D73-4711-4512-BB7E-57C4D73CD1E4}" type="sibTrans" cxnId="{1777A973-F7EC-436F-8E1C-25D48D9E693B}">
      <dgm:prSet/>
      <dgm:spPr/>
      <dgm:t>
        <a:bodyPr/>
        <a:lstStyle/>
        <a:p>
          <a:endParaRPr lang="en-US"/>
        </a:p>
      </dgm:t>
    </dgm:pt>
    <dgm:pt modelId="{D84F808B-E77B-49EF-A303-EC882AC211E7}" type="pres">
      <dgm:prSet presAssocID="{E7593922-A787-4907-9A16-303AC523EB1F}" presName="linear" presStyleCnt="0">
        <dgm:presLayoutVars>
          <dgm:animLvl val="lvl"/>
          <dgm:resizeHandles val="exact"/>
        </dgm:presLayoutVars>
      </dgm:prSet>
      <dgm:spPr/>
    </dgm:pt>
    <dgm:pt modelId="{62A86B32-6BEE-479B-BF8D-77836900FC8E}" type="pres">
      <dgm:prSet presAssocID="{1E5D034E-B776-4AB2-AF2C-1F315630CFF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BA2CD1-86E4-4D43-B9A3-7841D9B09AA1}" type="pres">
      <dgm:prSet presAssocID="{FA6CCD7F-77B2-4741-BFCD-D377D0EBBC5C}" presName="spacer" presStyleCnt="0"/>
      <dgm:spPr/>
    </dgm:pt>
    <dgm:pt modelId="{1AAF415B-43E4-490E-BB09-E1E916E95852}" type="pres">
      <dgm:prSet presAssocID="{7E10876A-4084-4155-AB51-4202FC2E46E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7C3BAA4-60DF-486D-9C89-873B6D9E1045}" type="pres">
      <dgm:prSet presAssocID="{2AB1031F-690E-407E-B1AC-83015EE1FF32}" presName="spacer" presStyleCnt="0"/>
      <dgm:spPr/>
    </dgm:pt>
    <dgm:pt modelId="{5245458E-8315-4F51-82DC-32F5A3CFEF44}" type="pres">
      <dgm:prSet presAssocID="{13E72EC0-A6AD-4A52-8CD9-2313008B7B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15B6413-4671-4E09-A679-EE5E66395CE7}" type="pres">
      <dgm:prSet presAssocID="{1A271D73-4711-4512-BB7E-57C4D73CD1E4}" presName="spacer" presStyleCnt="0"/>
      <dgm:spPr/>
    </dgm:pt>
    <dgm:pt modelId="{764CE661-243F-4E6B-BAD5-224F6368FDDD}" type="pres">
      <dgm:prSet presAssocID="{FF65077C-C80F-4A20-B290-D7048F21EED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A1D0463-AA66-49E2-B86D-CF5BBBD3686C}" srcId="{E7593922-A787-4907-9A16-303AC523EB1F}" destId="{FF65077C-C80F-4A20-B290-D7048F21EED8}" srcOrd="3" destOrd="0" parTransId="{78B2C26E-A1BB-4BBF-B349-FE5FEBECD867}" sibTransId="{FC4A878E-E6DF-4029-9FC6-DA74191119B5}"/>
    <dgm:cxn modelId="{2ED94543-C8CC-4B29-B694-242E48E9A339}" type="presOf" srcId="{1E5D034E-B776-4AB2-AF2C-1F315630CFF3}" destId="{62A86B32-6BEE-479B-BF8D-77836900FC8E}" srcOrd="0" destOrd="0" presId="urn:microsoft.com/office/officeart/2005/8/layout/vList2"/>
    <dgm:cxn modelId="{1777A973-F7EC-436F-8E1C-25D48D9E693B}" srcId="{E7593922-A787-4907-9A16-303AC523EB1F}" destId="{13E72EC0-A6AD-4A52-8CD9-2313008B7BD6}" srcOrd="2" destOrd="0" parTransId="{EA7ECE6A-ABA7-4A2A-99BE-C640C92B024F}" sibTransId="{1A271D73-4711-4512-BB7E-57C4D73CD1E4}"/>
    <dgm:cxn modelId="{2007BD77-FE79-49E5-822C-AC059413618D}" srcId="{E7593922-A787-4907-9A16-303AC523EB1F}" destId="{7E10876A-4084-4155-AB51-4202FC2E46EE}" srcOrd="1" destOrd="0" parTransId="{F075D23B-959D-401C-9F25-B74515BE2DC6}" sibTransId="{2AB1031F-690E-407E-B1AC-83015EE1FF32}"/>
    <dgm:cxn modelId="{C294628D-C985-4CEF-B550-BB057096989A}" type="presOf" srcId="{E7593922-A787-4907-9A16-303AC523EB1F}" destId="{D84F808B-E77B-49EF-A303-EC882AC211E7}" srcOrd="0" destOrd="0" presId="urn:microsoft.com/office/officeart/2005/8/layout/vList2"/>
    <dgm:cxn modelId="{15D6439F-2F0E-42D2-8E52-E99C5AAD418C}" type="presOf" srcId="{13E72EC0-A6AD-4A52-8CD9-2313008B7BD6}" destId="{5245458E-8315-4F51-82DC-32F5A3CFEF44}" srcOrd="0" destOrd="0" presId="urn:microsoft.com/office/officeart/2005/8/layout/vList2"/>
    <dgm:cxn modelId="{5DFC3AD2-60C9-4D91-8D4B-9B2BA3F891B4}" type="presOf" srcId="{7E10876A-4084-4155-AB51-4202FC2E46EE}" destId="{1AAF415B-43E4-490E-BB09-E1E916E95852}" srcOrd="0" destOrd="0" presId="urn:microsoft.com/office/officeart/2005/8/layout/vList2"/>
    <dgm:cxn modelId="{F62877F2-1A08-4510-A9FE-C327A96C73D3}" srcId="{E7593922-A787-4907-9A16-303AC523EB1F}" destId="{1E5D034E-B776-4AB2-AF2C-1F315630CFF3}" srcOrd="0" destOrd="0" parTransId="{B783BB20-6C3E-4B3C-B259-04A126EE9FB0}" sibTransId="{FA6CCD7F-77B2-4741-BFCD-D377D0EBBC5C}"/>
    <dgm:cxn modelId="{83DBFEF6-C448-4421-9A8C-7BB64299F878}" type="presOf" srcId="{FF65077C-C80F-4A20-B290-D7048F21EED8}" destId="{764CE661-243F-4E6B-BAD5-224F6368FDDD}" srcOrd="0" destOrd="0" presId="urn:microsoft.com/office/officeart/2005/8/layout/vList2"/>
    <dgm:cxn modelId="{E190FBB0-BB82-47FD-8ACF-D7A0B15F7E6C}" type="presParOf" srcId="{D84F808B-E77B-49EF-A303-EC882AC211E7}" destId="{62A86B32-6BEE-479B-BF8D-77836900FC8E}" srcOrd="0" destOrd="0" presId="urn:microsoft.com/office/officeart/2005/8/layout/vList2"/>
    <dgm:cxn modelId="{2200A383-33C6-4ADC-B25F-19A7E213BD36}" type="presParOf" srcId="{D84F808B-E77B-49EF-A303-EC882AC211E7}" destId="{07BA2CD1-86E4-4D43-B9A3-7841D9B09AA1}" srcOrd="1" destOrd="0" presId="urn:microsoft.com/office/officeart/2005/8/layout/vList2"/>
    <dgm:cxn modelId="{4CC36F5C-773A-4350-AAEE-9EDC58D2371A}" type="presParOf" srcId="{D84F808B-E77B-49EF-A303-EC882AC211E7}" destId="{1AAF415B-43E4-490E-BB09-E1E916E95852}" srcOrd="2" destOrd="0" presId="urn:microsoft.com/office/officeart/2005/8/layout/vList2"/>
    <dgm:cxn modelId="{0AA328D8-77B9-452C-9C0C-C135A88CE7AB}" type="presParOf" srcId="{D84F808B-E77B-49EF-A303-EC882AC211E7}" destId="{37C3BAA4-60DF-486D-9C89-873B6D9E1045}" srcOrd="3" destOrd="0" presId="urn:microsoft.com/office/officeart/2005/8/layout/vList2"/>
    <dgm:cxn modelId="{1F27AD27-A851-4644-A894-34605B49FF15}" type="presParOf" srcId="{D84F808B-E77B-49EF-A303-EC882AC211E7}" destId="{5245458E-8315-4F51-82DC-32F5A3CFEF44}" srcOrd="4" destOrd="0" presId="urn:microsoft.com/office/officeart/2005/8/layout/vList2"/>
    <dgm:cxn modelId="{BAD9636B-B894-4AE1-8E6F-157FD4C61799}" type="presParOf" srcId="{D84F808B-E77B-49EF-A303-EC882AC211E7}" destId="{B15B6413-4671-4E09-A679-EE5E66395CE7}" srcOrd="5" destOrd="0" presId="urn:microsoft.com/office/officeart/2005/8/layout/vList2"/>
    <dgm:cxn modelId="{9CC04CD5-1DC7-4045-A2DD-F39E2D762B35}" type="presParOf" srcId="{D84F808B-E77B-49EF-A303-EC882AC211E7}" destId="{764CE661-243F-4E6B-BAD5-224F6368FDD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86B32-6BEE-479B-BF8D-77836900FC8E}">
      <dsp:nvSpPr>
        <dsp:cNvPr id="0" name=""/>
        <dsp:cNvSpPr/>
      </dsp:nvSpPr>
      <dsp:spPr>
        <a:xfrm>
          <a:off x="0" y="585581"/>
          <a:ext cx="10312651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Move from transactional connections to a collaborative approach </a:t>
          </a:r>
          <a:endParaRPr lang="en-US" sz="2900" strike="noStrike" kern="1200" dirty="0"/>
        </a:p>
      </dsp:txBody>
      <dsp:txXfrm>
        <a:off x="33955" y="619536"/>
        <a:ext cx="10244741" cy="627655"/>
      </dsp:txXfrm>
    </dsp:sp>
    <dsp:sp modelId="{1AAF415B-43E4-490E-BB09-E1E916E95852}">
      <dsp:nvSpPr>
        <dsp:cNvPr id="0" name=""/>
        <dsp:cNvSpPr/>
      </dsp:nvSpPr>
      <dsp:spPr>
        <a:xfrm>
          <a:off x="0" y="1364666"/>
          <a:ext cx="10312651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Establish ongoing open communication</a:t>
          </a:r>
        </a:p>
      </dsp:txBody>
      <dsp:txXfrm>
        <a:off x="33955" y="1398621"/>
        <a:ext cx="10244741" cy="627655"/>
      </dsp:txXfrm>
    </dsp:sp>
    <dsp:sp modelId="{5245458E-8315-4F51-82DC-32F5A3CFEF44}">
      <dsp:nvSpPr>
        <dsp:cNvPr id="0" name=""/>
        <dsp:cNvSpPr/>
      </dsp:nvSpPr>
      <dsp:spPr>
        <a:xfrm>
          <a:off x="0" y="2143751"/>
          <a:ext cx="10312651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Utilize available resources that allow access to programs</a:t>
          </a:r>
        </a:p>
      </dsp:txBody>
      <dsp:txXfrm>
        <a:off x="33955" y="2177706"/>
        <a:ext cx="10244741" cy="627655"/>
      </dsp:txXfrm>
    </dsp:sp>
    <dsp:sp modelId="{764CE661-243F-4E6B-BAD5-224F6368FDDD}">
      <dsp:nvSpPr>
        <dsp:cNvPr id="0" name=""/>
        <dsp:cNvSpPr/>
      </dsp:nvSpPr>
      <dsp:spPr>
        <a:xfrm>
          <a:off x="0" y="2922836"/>
          <a:ext cx="10312651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Identify a high performing champion</a:t>
          </a:r>
        </a:p>
      </dsp:txBody>
      <dsp:txXfrm>
        <a:off x="33955" y="2956791"/>
        <a:ext cx="10244741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AE6B1-698B-B3D8-F148-6238D1DFA2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8D28-D5E7-0E35-0EF5-84C7A0A0DD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72707-1C26-4EB1-9768-389851A6775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CFAC9-4157-7295-CFCB-A60B5B1057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BC850-A51F-DD20-F7CE-EDDA4153F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5E9D-3870-4811-A7EC-CDFBC7674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5C150-4A0F-4CB7-A2B2-EFF1ED7B1AC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27728-6349-4F41-904F-0D1513839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800"/>
              </a:spcAft>
              <a:defRPr/>
            </a:pPr>
            <a:endParaRPr lang="en-US" sz="18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2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0E736-9695-7B5A-426C-13A44873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94AB69-1E3D-F3E1-6F8D-0A21D65E2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3823F-3A0E-87E0-1718-499E3B2FD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58590D-5AD6-D16B-500B-EA8F6E32B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5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solidFill>
                <a:srgbClr val="0D0D0D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09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D0D0D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89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9E3A-D547-1234-3DB1-37E8196F3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2F882-C70D-5335-4E5A-67A4286F4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40DDD7-EBB5-C407-1C43-47314EF24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200" dirty="0">
              <a:solidFill>
                <a:srgbClr val="00015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2337D-1E56-C211-6999-D38C5CB05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1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29114-B38E-F5FA-0A1B-09E5E43F9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534ED-2254-8B94-6429-FCA5EA1D9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891A2-9ADB-04A5-4AB9-71F49AA64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D10C6-2AC3-1F95-A201-B0C735B5A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5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26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36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1649-DCA6-96ED-18DF-9955ECF6E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4B914-F586-5E0B-C7A1-45E61CA5D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6A038-B96A-7CF3-0721-863ED02396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F74D4-5742-2F13-326E-4C6431F40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61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D6F70-39E4-D0C0-2206-A26FAED8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61606-FD6A-1804-FA77-BE96C08A8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593AD-9D32-C9B5-1494-2DEEA747D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800"/>
              </a:spcAft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3C7C1-EF9D-C1C6-9AEE-032E71934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7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8D3A-2891-4EF0-ADBF-771F49B92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19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B0D72-22D9-D0C4-33EF-5510FB93C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79696-EE43-8435-383B-CFC265C35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4A8F4-D296-26DA-B057-B99D274E9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652E2-1C33-ECDA-56A4-4340F89D3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4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4BAF0-1156-A4D1-6C31-CF8FCBED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E3994-295D-4328-CABD-3CFCF475C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3D1B1-AF08-B3B2-34BD-40EEE3380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45001-5657-158E-366A-8FCA7D8D7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07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99D2-A983-0F7E-7C44-7061C2B77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5D1D7-C6C5-3C60-0B57-90464850A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CB554E-EDC2-DB3E-BF6C-7CD85D305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FA743-F79E-9D71-C45E-95056538A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51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ECC9-9E43-F0DF-FDB8-C6B7E15D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F2AF2-99F3-95AE-025C-448F6AA0A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36944-4BC6-96C8-8A33-DF4E2A41E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spcAft>
                <a:spcPts val="800"/>
              </a:spcAft>
            </a:pP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A5D9C-44BC-F4A8-DB7A-27DD3D6A2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6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15E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56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27728-6349-4F41-904F-0D151383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391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27728-6349-4F41-904F-0D151383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999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20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778B-97D2-2649-CFDA-8D7E1822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2F629-2AFB-6AD7-0142-DD3B3C5E6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59FB5-CA90-4A03-F81B-AB2C63CCC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C2E01-B5CD-0483-2F6D-1EA63B982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27728-6349-4F41-904F-0D151383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5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778B-97D2-2649-CFDA-8D7E1822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2F629-2AFB-6AD7-0142-DD3B3C5E6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59FB5-CA90-4A03-F81B-AB2C63CCC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C2E01-B5CD-0483-2F6D-1EA63B982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27728-6349-4F41-904F-0D151383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1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228600"/>
            <a:endParaRPr lang="en-US" sz="1800" dirty="0">
              <a:latin typeface="Times New Roman"/>
              <a:ea typeface="Calibri Light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97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0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6A8A-F974-ACDD-4370-A116A3C6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4BC11-D4FF-E920-D504-945192870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116A8-1A34-F793-E03F-A04457DCA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E925E-564B-6039-357C-43011B4E7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45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337D-1C26-9976-4715-350D8D4B6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EBCA48-B21D-FBE2-9BA3-E09111E5F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21821-3EC3-3334-BDC6-EEC8FAD33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36128-3564-2C28-F05B-0309EC6C3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1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487C-C6B5-883E-173C-2E4E10B11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B7EFF-8FF4-B992-1C7F-7D9A8FC93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6D9E2A-83F2-4ED0-304A-31D5C9A4C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0" lvl="0" indent="0"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9D58C-DD62-B8D5-0C31-DF904BB16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661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dirty="0">
              <a:solidFill>
                <a:schemeClr val="bg1"/>
              </a:solidFill>
              <a:latin typeface="Calibri"/>
            </a:endParaRPr>
          </a:p>
          <a:p>
            <a:pPr marL="342900" marR="0" lvl="0" indent="-342900" algn="l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dirty="0">
              <a:solidFill>
                <a:schemeClr val="bg1"/>
              </a:solidFill>
              <a:latin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866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9075F-7AD4-E33D-3D1F-94F41B138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8B950-ACDA-E7A4-6B5B-428D443B8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EA50F-F3A3-CE92-7AC8-5F233202D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08D1-FF45-E5B7-210A-2A11F675D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8530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8D3A-2891-4EF0-ADBF-771F49B92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13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2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F189-237E-C393-047B-0D8212CC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3B818-63C9-5B43-81AB-9551CBB22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18397-F9F9-39DF-3E66-F91E72978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D22C7-BB36-01D4-FD0C-F2E88E591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80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8D3A-2891-4EF0-ADBF-771F49B92F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08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45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FC6F-15B7-6266-A7C8-27C7A075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758AA-2317-80F1-F0E4-5E7AD9C11B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6F0CD-7CA9-9CA3-35DD-06A98C275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97E42-4BBD-612D-89BA-600CEA968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E7BEF-8FBD-4D5A-8E0B-C951ABFD9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2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6A8A-F974-ACDD-4370-A116A3C6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4BC11-D4FF-E920-D504-945192870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116A8-1A34-F793-E03F-A04457DCA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buFont typeface="Arial,Sans-Serif"/>
              <a:buChar char="•"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E925E-564B-6039-357C-43011B4E7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E7BEF-8FBD-4D5A-8E0B-C951ABFD95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27728-6349-4F41-904F-0D1513839C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2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D83C42D-FD36-914E-6909-B8D8F111B7CC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669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68567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060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69668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062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1557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2912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B67751-11A4-7F55-62FB-8D96F9CD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435661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38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95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11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2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99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4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1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50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1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816670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390083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52458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338182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00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88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9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5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40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0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44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54395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81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93772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32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99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77DD8F-938E-6282-1AA0-8A533201A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219" y="716935"/>
            <a:ext cx="9961562" cy="795337"/>
          </a:xfrm>
        </p:spPr>
        <p:txBody>
          <a:bodyPr>
            <a:normAutofit/>
          </a:bodyPr>
          <a:lstStyle>
            <a:lvl3pPr marL="914400" indent="0" algn="ctr">
              <a:buNone/>
              <a:defRPr sz="4400">
                <a:latin typeface="Montserrat" panose="00000500000000000000" pitchFamily="2" charset="0"/>
              </a:defRPr>
            </a:lvl3pPr>
          </a:lstStyle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88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191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7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055" indent="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None/>
            </a:pP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58476D-16E8-818D-5767-6C72238E31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2074863"/>
            <a:ext cx="6497638" cy="3814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348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14554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48793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920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2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22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83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97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22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3659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577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22482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704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1557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66004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86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65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61" r:id="rId3"/>
    <p:sldLayoutId id="2147483662" r:id="rId4"/>
    <p:sldLayoutId id="2147483649" r:id="rId5"/>
    <p:sldLayoutId id="2147483663" r:id="rId6"/>
    <p:sldLayoutId id="2147483650" r:id="rId7"/>
    <p:sldLayoutId id="2147483664" r:id="rId8"/>
    <p:sldLayoutId id="2147483755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37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thebluediamondgallery.com/handwriting/f/funding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foto.wuestenigel.com/cryptocurrencies-with-us-dollar-banknote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www.westmiworks.org/app/uploads/2024/03/Knowledge-Assessment-Tool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westmiworks.org/app/uploads/2024/03/Asset-Map-1-1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onestop.org/LocalHelp/WorkforceDevelopment/find-workforce-development-boards.asp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estmiworks.org/app/uploads/2024/03/Session-I-and-II-Handout_Workforce-Training-Fund-Questions-for-BSRs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miworks.org/app/uploads/2024/03/Knowledge-Assessment-Tool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westmiworks.org/app/uploads/2024/03/Session-I-and-II-Handout_Workforce-Training-Fund-Questions-for-BSRs.pdf" TargetMode="External"/><Relationship Id="rId4" Type="http://schemas.openxmlformats.org/officeDocument/2006/relationships/hyperlink" Target="https://www.westmiworks.org/app/uploads/2024/03/Asset-Map-1-1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oe.safalapps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7B2B5F-B288-F379-4C78-8AC88949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Montserrat" panose="00000500000000000000" pitchFamily="2" charset="0"/>
              </a:rPr>
              <a:t>Promising Practices for Building Effective ATR/BSR Partnerships</a:t>
            </a:r>
            <a:br>
              <a:rPr lang="en-US" sz="4400" i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br>
              <a:rPr lang="en-US" sz="1800" i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</a:rPr>
              <a:t>Session II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CDE8-DDA3-ADE2-351E-3CDA5030C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78694" y="3270679"/>
            <a:ext cx="4591992" cy="4397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i="1" dirty="0">
                <a:solidFill>
                  <a:schemeClr val="bg1"/>
                </a:solidFill>
                <a:latin typeface="Montserrat" panose="02000505000000020004" pitchFamily="2" charset="77"/>
              </a:rPr>
              <a:t>June 11,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F466A1-41A0-C426-0B73-4CE2DCB9F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5101" y="4890564"/>
            <a:ext cx="3085362" cy="672527"/>
          </a:xfrm>
          <a:prstGeom prst="rect">
            <a:avLst/>
          </a:prstGeom>
          <a:solidFill>
            <a:srgbClr val="CE42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Strategic Workforce Solutions logo">
            <a:extLst>
              <a:ext uri="{FF2B5EF4-FFF2-40B4-BE49-F238E27FC236}">
                <a16:creationId xmlns:a16="http://schemas.microsoft.com/office/drawing/2014/main" id="{A48257EE-7CED-6947-2714-7D80FD93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12" y="4980242"/>
            <a:ext cx="2899374" cy="4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1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7B478-050F-3E8D-1F2D-D215DE763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832EF6-020E-9CB0-6488-DE75828687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4702" y="44000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Business Services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F28D0-CB70-F5BA-961F-589901E78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354" y="2066657"/>
            <a:ext cx="6378388" cy="4351338"/>
          </a:xfrm>
        </p:spPr>
        <p:txBody>
          <a:bodyPr/>
          <a:lstStyle/>
          <a:p>
            <a:pPr lvl="1">
              <a:defRPr/>
            </a:pPr>
            <a:r>
              <a:rPr lang="en-US">
                <a:solidFill>
                  <a:schemeClr val="tx1"/>
                </a:solidFill>
                <a:latin typeface="Montserrat Medium"/>
              </a:rPr>
              <a:t>Services for employers may include: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schemeClr val="tx1"/>
                </a:solidFill>
                <a:latin typeface="Montserrat Medium"/>
              </a:rPr>
              <a:t>Employer Engagement &amp; Relationship Building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schemeClr val="tx1"/>
                </a:solidFill>
                <a:latin typeface="Montserrat Medium"/>
              </a:rPr>
              <a:t>Networking and Collaboration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schemeClr val="tx1"/>
                </a:solidFill>
                <a:latin typeface="Montserrat Medium"/>
              </a:rPr>
              <a:t>Facilitating Access to Funding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schemeClr val="tx1"/>
                </a:solidFill>
                <a:latin typeface="Montserrat Medium"/>
              </a:rPr>
              <a:t>Compliance and Documentation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prstClr val="black"/>
                </a:solidFill>
                <a:latin typeface="Montserrat Medium"/>
              </a:rPr>
              <a:t>Recruitment Assistance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sz="1800">
                <a:solidFill>
                  <a:prstClr val="black"/>
                </a:solidFill>
                <a:latin typeface="Montserrat Medium"/>
              </a:rPr>
              <a:t>Provision of Labor Market Information/Wage Analysis	</a:t>
            </a:r>
          </a:p>
          <a:p>
            <a:endParaRPr lang="en-US"/>
          </a:p>
        </p:txBody>
      </p:sp>
      <p:pic>
        <p:nvPicPr>
          <p:cNvPr id="3" name="Picture 2" descr="Meeting in office">
            <a:extLst>
              <a:ext uri="{FF2B5EF4-FFF2-40B4-BE49-F238E27FC236}">
                <a16:creationId xmlns:a16="http://schemas.microsoft.com/office/drawing/2014/main" id="{AB758366-0BFB-4AE1-9FEC-72C4EF7A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723" y="2200539"/>
            <a:ext cx="4927277" cy="328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021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1940"/>
            <a:ext cx="10515600" cy="17093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Funding Support for Businesses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358"/>
            <a:ext cx="112285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 Medium"/>
              </a:rPr>
              <a:t>LWDB WIOA funding opportunities for employers </a:t>
            </a:r>
            <a:r>
              <a:rPr kumimoji="0" lang="en-US" b="0" i="0" u="non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</a:rPr>
              <a:t>may </a:t>
            </a:r>
            <a:r>
              <a:rPr lang="en-US">
                <a:solidFill>
                  <a:prstClr val="black"/>
                </a:solidFill>
                <a:latin typeface="Montserrat Medium"/>
              </a:rPr>
              <a:t>include</a:t>
            </a:r>
            <a:r>
              <a:rPr kumimoji="0" lang="en-US" b="0" i="0" u="non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/>
              </a:rPr>
              <a:t>:</a:t>
            </a:r>
            <a:endParaRPr lang="en-US" b="0" i="0" u="non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/>
            </a:endParaRPr>
          </a:p>
          <a:p>
            <a:pPr marL="968375" indent="-5143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Incumbent Worker Training</a:t>
            </a:r>
          </a:p>
          <a:p>
            <a:pPr marL="968375" indent="-5143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Customized Training</a:t>
            </a:r>
          </a:p>
          <a:p>
            <a:pPr marL="968375" indent="-51435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On-the-Job Training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Montserrat Medium"/>
                <a:cs typeface="Arial"/>
              </a:rPr>
              <a:t>Additional funding opportunities:</a:t>
            </a:r>
          </a:p>
          <a:p>
            <a:pPr marL="971550" lvl="1" indent="-628650">
              <a:buFont typeface="Courier New,monospace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cs typeface="Arial"/>
              </a:rPr>
              <a:t>Subsidized Employment</a:t>
            </a:r>
          </a:p>
          <a:p>
            <a:pPr marL="971550" lvl="1" indent="-628650">
              <a:buFont typeface="Courier New,monospace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cs typeface="Arial"/>
              </a:rPr>
              <a:t>Federal Grants for Apprenticeship Expansion</a:t>
            </a:r>
          </a:p>
          <a:p>
            <a:pPr marL="971550" lvl="1" indent="-628650">
              <a:buNone/>
            </a:pPr>
            <a:endParaRPr lang="en-US" sz="200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9" name="Picture 8" descr="Funding written on a white board.">
            <a:extLst>
              <a:ext uri="{FF2B5EF4-FFF2-40B4-BE49-F238E27FC236}">
                <a16:creationId xmlns:a16="http://schemas.microsoft.com/office/drawing/2014/main" id="{E975BF39-C52B-4D45-32F1-3C412CE7A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08681" y="2798885"/>
            <a:ext cx="3271838" cy="218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62A51-05AF-77A1-0E4C-BFD2CC75F562}"/>
              </a:ext>
            </a:extLst>
          </p:cNvPr>
          <p:cNvSpPr txBox="1"/>
          <p:nvPr/>
        </p:nvSpPr>
        <p:spPr>
          <a:xfrm>
            <a:off x="8505824" y="7015414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thebluediamondgallery.com/handwriting/f/funding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635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Job Seeker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07" y="1644503"/>
            <a:ext cx="10766521" cy="4351338"/>
          </a:xfrm>
        </p:spPr>
        <p:txBody>
          <a:bodyPr>
            <a:normAutofit lnSpcReduction="10000"/>
          </a:bodyPr>
          <a:lstStyle/>
          <a:p>
            <a:pPr marL="454025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1"/>
                </a:solidFill>
              </a:rPr>
              <a:t>American Job Centers provide access to a range of partner programs and services to help job seekers find employment and advance in their careers, including:</a:t>
            </a:r>
          </a:p>
          <a:p>
            <a:pPr marL="739775" indent="-285750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Veteran Services (Priority of Services)</a:t>
            </a:r>
          </a:p>
          <a:p>
            <a:pPr marL="739775" indent="-285750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</a:rPr>
              <a:t>Youth Services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Career Development &amp; Job Coaching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Job Search Assistance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Employability workshops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Hiring events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Labor Market Information</a:t>
            </a:r>
          </a:p>
          <a:p>
            <a:pPr marL="682625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Referral to Partner Program Services</a:t>
            </a:r>
          </a:p>
          <a:p>
            <a:pPr marL="682625"/>
            <a:endParaRPr lang="en-US" dirty="0"/>
          </a:p>
        </p:txBody>
      </p:sp>
      <p:pic>
        <p:nvPicPr>
          <p:cNvPr id="5" name="Picture 4" descr="Hands held up high during a conference">
            <a:extLst>
              <a:ext uri="{FF2B5EF4-FFF2-40B4-BE49-F238E27FC236}">
                <a16:creationId xmlns:a16="http://schemas.microsoft.com/office/drawing/2014/main" id="{4246C0EF-E110-6D40-68EF-5BBED9ADF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80" y="2866814"/>
            <a:ext cx="4960620" cy="330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C69BF-2954-269A-D996-16086ADE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BFBB-7814-FDF1-F82F-FDA2432020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Support for Job Seekers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4E9E-0713-46C5-9CA1-B8AA624E2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84" y="1936897"/>
            <a:ext cx="10515600" cy="3175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  <a:latin typeface="Montserrat Medium"/>
              </a:rPr>
              <a:t>LWDBs may provide WIOA funding to cover costs associated with: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Montserrat Medium"/>
              </a:rPr>
              <a:t>Individual Training Accounts (ITAs) 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Montserrat Medium"/>
              </a:rPr>
              <a:t>Paid Work Experience (Youth &amp; Adult)</a:t>
            </a:r>
            <a:endParaRPr lang="en-US" sz="2000" strike="sngStrike" dirty="0">
              <a:solidFill>
                <a:schemeClr val="tx1"/>
              </a:solidFill>
              <a:latin typeface="Montserrat Medium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Montserrat Medium"/>
              </a:rPr>
              <a:t>Supportive Services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Childcare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Transportation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Books</a:t>
            </a:r>
          </a:p>
          <a:p>
            <a:pPr marL="1200150" lvl="3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Tools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marL="911225" lvl="1" indent="0">
              <a:buNone/>
            </a:pPr>
            <a:endParaRPr lang="en-US" sz="800" dirty="0"/>
          </a:p>
          <a:p>
            <a:pPr marL="911225" lvl="1" indent="0">
              <a:buNone/>
            </a:pPr>
            <a:endParaRPr lang="en-US" dirty="0"/>
          </a:p>
        </p:txBody>
      </p:sp>
      <p:pic>
        <p:nvPicPr>
          <p:cNvPr id="6" name="Picture 5" descr="Funding and several dollar bills">
            <a:extLst>
              <a:ext uri="{FF2B5EF4-FFF2-40B4-BE49-F238E27FC236}">
                <a16:creationId xmlns:a16="http://schemas.microsoft.com/office/drawing/2014/main" id="{A12E6F1B-0CEF-444F-DE34-B14F163E4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2087" y="3429000"/>
            <a:ext cx="408976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466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4A0D23-C2AE-4086-3DFE-E5B36A862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AFFA0704-5C4E-5012-C4A7-BA47AB4B7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3152383" cy="782876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BE3224-3D2A-E59C-D4E0-784F7F9C4A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6916" y="3062101"/>
            <a:ext cx="11283950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Excellence in Practice: Engaging BSRs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br>
              <a:rPr lang="en-US" dirty="0">
                <a:solidFill>
                  <a:schemeClr val="bg1"/>
                </a:solidFill>
                <a:latin typeface="Montserrat"/>
                <a:ea typeface="+mn-ea"/>
                <a:cs typeface="+mn-cs"/>
              </a:rPr>
            </a:br>
            <a:r>
              <a:rPr lang="en-US" sz="3400" b="1" i="1" dirty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  <a:t>Elements of the BSR Approach</a:t>
            </a:r>
            <a:br>
              <a:rPr lang="en-US" sz="3400" b="1" i="1" dirty="0">
                <a:solidFill>
                  <a:prstClr val="black"/>
                </a:solidFill>
                <a:latin typeface="Montserrat" panose="00000500000000000000" pitchFamily="2" charset="0"/>
                <a:ea typeface="+mn-ea"/>
                <a:cs typeface="+mn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05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6788" y="427038"/>
            <a:ext cx="11225212" cy="1325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BSR Approach: Solutions Driven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E6F74A-EA28-275C-5A9B-E5F92068B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084" y="1755389"/>
            <a:ext cx="5386834" cy="4351338"/>
          </a:xfrm>
        </p:spPr>
        <p:txBody>
          <a:bodyPr/>
          <a:lstStyle/>
          <a:p>
            <a:pPr marL="0" indent="0">
              <a:buNone/>
              <a:defRPr sz="1800" spc="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Philosophy: We can best serve our communities by engaging with all partners to identify and overcome challenges through a collaborative approach.</a:t>
            </a:r>
          </a:p>
          <a:p>
            <a:pPr lvl="0">
              <a:defRPr sz="1800" spc="0">
                <a:solidFill>
                  <a:srgbClr val="000000"/>
                </a:solidFill>
              </a:defRPr>
            </a:pPr>
            <a:endParaRPr lang="en-US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0" indent="0">
              <a:buNone/>
              <a:defRPr sz="1800" spc="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tx1"/>
                </a:solidFill>
                <a:latin typeface="Montserrat" panose="00000500000000000000" pitchFamily="2" charset="0"/>
              </a:rPr>
              <a:t>Methods should be </a:t>
            </a:r>
            <a:r>
              <a:rPr lang="en-US" b="1" dirty="0">
                <a:solidFill>
                  <a:srgbClr val="00015E"/>
                </a:solidFill>
                <a:latin typeface="Montserrat" panose="00000500000000000000" pitchFamily="2" charset="0"/>
              </a:rPr>
              <a:t>Proactive. Integrated. Sustainable. </a:t>
            </a:r>
          </a:p>
          <a:p>
            <a:pPr>
              <a:defRPr sz="1800" spc="0">
                <a:solidFill>
                  <a:srgbClr val="000000"/>
                </a:solidFill>
              </a:defRPr>
            </a:pP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  <a:defRPr sz="1800" spc="0">
                <a:solidFill>
                  <a:srgbClr val="000000"/>
                </a:solidFill>
              </a:defRPr>
            </a:pPr>
            <a:r>
              <a:rPr lang="en-US" b="1" dirty="0">
                <a:solidFill>
                  <a:schemeClr val="tx1"/>
                </a:solidFill>
                <a:latin typeface="Montserrat" panose="00000500000000000000" pitchFamily="2" charset="0"/>
              </a:rPr>
              <a:t>This work is ongoing and dynamic and requires a continuous improvement approach!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2" name="Picture Placeholder 17" descr="Three men holding a big check from Michigan Works">
            <a:extLst>
              <a:ext uri="{FF2B5EF4-FFF2-40B4-BE49-F238E27FC236}">
                <a16:creationId xmlns:a16="http://schemas.microsoft.com/office/drawing/2014/main" id="{724F6FE8-81EE-5C21-4CEC-928725E615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5809" y="1825625"/>
            <a:ext cx="1695142" cy="1695142"/>
          </a:xfrm>
          <a:custGeom>
            <a:avLst/>
            <a:gdLst>
              <a:gd name="connsiteX0" fmla="*/ 1822671 w 3645342"/>
              <a:gd name="connsiteY0" fmla="*/ 0 h 3645342"/>
              <a:gd name="connsiteX1" fmla="*/ 2025539 w 3645342"/>
              <a:gd name="connsiteY1" fmla="*/ 84031 h 3645342"/>
              <a:gd name="connsiteX2" fmla="*/ 3561312 w 3645342"/>
              <a:gd name="connsiteY2" fmla="*/ 1619803 h 3645342"/>
              <a:gd name="connsiteX3" fmla="*/ 3561312 w 3645342"/>
              <a:gd name="connsiteY3" fmla="*/ 2025539 h 3645342"/>
              <a:gd name="connsiteX4" fmla="*/ 2025539 w 3645342"/>
              <a:gd name="connsiteY4" fmla="*/ 3561312 h 3645342"/>
              <a:gd name="connsiteX5" fmla="*/ 1619803 w 3645342"/>
              <a:gd name="connsiteY5" fmla="*/ 3561312 h 3645342"/>
              <a:gd name="connsiteX6" fmla="*/ 84031 w 3645342"/>
              <a:gd name="connsiteY6" fmla="*/ 2025539 h 3645342"/>
              <a:gd name="connsiteX7" fmla="*/ 84031 w 3645342"/>
              <a:gd name="connsiteY7" fmla="*/ 1619803 h 3645342"/>
              <a:gd name="connsiteX8" fmla="*/ 1619803 w 3645342"/>
              <a:gd name="connsiteY8" fmla="*/ 84031 h 3645342"/>
              <a:gd name="connsiteX9" fmla="*/ 1822671 w 3645342"/>
              <a:gd name="connsiteY9" fmla="*/ 0 h 36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342" h="3645342">
                <a:moveTo>
                  <a:pt x="1822671" y="0"/>
                </a:moveTo>
                <a:cubicBezTo>
                  <a:pt x="1896095" y="0"/>
                  <a:pt x="1969519" y="28010"/>
                  <a:pt x="2025539" y="84031"/>
                </a:cubicBezTo>
                <a:lnTo>
                  <a:pt x="3561312" y="1619803"/>
                </a:lnTo>
                <a:cubicBezTo>
                  <a:pt x="3673353" y="1731844"/>
                  <a:pt x="3673353" y="1913498"/>
                  <a:pt x="3561312" y="2025539"/>
                </a:cubicBezTo>
                <a:lnTo>
                  <a:pt x="2025539" y="3561312"/>
                </a:lnTo>
                <a:cubicBezTo>
                  <a:pt x="1913498" y="3673353"/>
                  <a:pt x="1731844" y="3673353"/>
                  <a:pt x="1619803" y="3561312"/>
                </a:cubicBezTo>
                <a:lnTo>
                  <a:pt x="84031" y="2025539"/>
                </a:lnTo>
                <a:cubicBezTo>
                  <a:pt x="-28010" y="1913498"/>
                  <a:pt x="-28010" y="1731844"/>
                  <a:pt x="84031" y="1619803"/>
                </a:cubicBezTo>
                <a:lnTo>
                  <a:pt x="1619803" y="84031"/>
                </a:lnTo>
                <a:cubicBezTo>
                  <a:pt x="1675824" y="28010"/>
                  <a:pt x="1749248" y="0"/>
                  <a:pt x="1822671" y="0"/>
                </a:cubicBezTo>
                <a:close/>
              </a:path>
            </a:pathLst>
          </a:custGeom>
        </p:spPr>
      </p:pic>
      <p:pic>
        <p:nvPicPr>
          <p:cNvPr id="24" name="Picture Placeholder 16" descr="person trying on a full mask">
            <a:extLst>
              <a:ext uri="{FF2B5EF4-FFF2-40B4-BE49-F238E27FC236}">
                <a16:creationId xmlns:a16="http://schemas.microsoft.com/office/drawing/2014/main" id="{9079CD27-D755-600A-208D-20C17958B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7843" y="1825626"/>
            <a:ext cx="1695141" cy="1695141"/>
          </a:xfrm>
          <a:custGeom>
            <a:avLst/>
            <a:gdLst>
              <a:gd name="connsiteX0" fmla="*/ 1822671 w 3645342"/>
              <a:gd name="connsiteY0" fmla="*/ 0 h 3645342"/>
              <a:gd name="connsiteX1" fmla="*/ 2025539 w 3645342"/>
              <a:gd name="connsiteY1" fmla="*/ 84031 h 3645342"/>
              <a:gd name="connsiteX2" fmla="*/ 3561312 w 3645342"/>
              <a:gd name="connsiteY2" fmla="*/ 1619803 h 3645342"/>
              <a:gd name="connsiteX3" fmla="*/ 3561312 w 3645342"/>
              <a:gd name="connsiteY3" fmla="*/ 2025539 h 3645342"/>
              <a:gd name="connsiteX4" fmla="*/ 2025539 w 3645342"/>
              <a:gd name="connsiteY4" fmla="*/ 3561312 h 3645342"/>
              <a:gd name="connsiteX5" fmla="*/ 1619803 w 3645342"/>
              <a:gd name="connsiteY5" fmla="*/ 3561312 h 3645342"/>
              <a:gd name="connsiteX6" fmla="*/ 84031 w 3645342"/>
              <a:gd name="connsiteY6" fmla="*/ 2025539 h 3645342"/>
              <a:gd name="connsiteX7" fmla="*/ 84031 w 3645342"/>
              <a:gd name="connsiteY7" fmla="*/ 1619803 h 3645342"/>
              <a:gd name="connsiteX8" fmla="*/ 1619803 w 3645342"/>
              <a:gd name="connsiteY8" fmla="*/ 84031 h 3645342"/>
              <a:gd name="connsiteX9" fmla="*/ 1822671 w 3645342"/>
              <a:gd name="connsiteY9" fmla="*/ 0 h 36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342" h="3645342">
                <a:moveTo>
                  <a:pt x="1822671" y="0"/>
                </a:moveTo>
                <a:cubicBezTo>
                  <a:pt x="1896095" y="0"/>
                  <a:pt x="1969519" y="28010"/>
                  <a:pt x="2025539" y="84031"/>
                </a:cubicBezTo>
                <a:lnTo>
                  <a:pt x="3561312" y="1619803"/>
                </a:lnTo>
                <a:cubicBezTo>
                  <a:pt x="3673353" y="1731844"/>
                  <a:pt x="3673353" y="1913498"/>
                  <a:pt x="3561312" y="2025539"/>
                </a:cubicBezTo>
                <a:lnTo>
                  <a:pt x="2025539" y="3561312"/>
                </a:lnTo>
                <a:cubicBezTo>
                  <a:pt x="1913498" y="3673353"/>
                  <a:pt x="1731844" y="3673353"/>
                  <a:pt x="1619803" y="3561312"/>
                </a:cubicBezTo>
                <a:lnTo>
                  <a:pt x="84031" y="2025539"/>
                </a:lnTo>
                <a:cubicBezTo>
                  <a:pt x="-28010" y="1913498"/>
                  <a:pt x="-28010" y="1731844"/>
                  <a:pt x="84031" y="1619803"/>
                </a:cubicBezTo>
                <a:lnTo>
                  <a:pt x="1619803" y="84031"/>
                </a:lnTo>
                <a:cubicBezTo>
                  <a:pt x="1675824" y="28010"/>
                  <a:pt x="1749248" y="0"/>
                  <a:pt x="1822671" y="0"/>
                </a:cubicBezTo>
                <a:close/>
              </a:path>
            </a:pathLst>
          </a:custGeom>
        </p:spPr>
      </p:pic>
      <p:pic>
        <p:nvPicPr>
          <p:cNvPr id="25" name="Picture Placeholder 8" descr="Graduate">
            <a:extLst>
              <a:ext uri="{FF2B5EF4-FFF2-40B4-BE49-F238E27FC236}">
                <a16:creationId xmlns:a16="http://schemas.microsoft.com/office/drawing/2014/main" id="{FFFA90C2-3631-1226-CA06-43F0D761D1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0041" y="4401408"/>
            <a:ext cx="1705319" cy="1705319"/>
          </a:xfrm>
          <a:custGeom>
            <a:avLst/>
            <a:gdLst>
              <a:gd name="connsiteX0" fmla="*/ 1822671 w 3645342"/>
              <a:gd name="connsiteY0" fmla="*/ 0 h 3645342"/>
              <a:gd name="connsiteX1" fmla="*/ 2025539 w 3645342"/>
              <a:gd name="connsiteY1" fmla="*/ 84031 h 3645342"/>
              <a:gd name="connsiteX2" fmla="*/ 3561312 w 3645342"/>
              <a:gd name="connsiteY2" fmla="*/ 1619803 h 3645342"/>
              <a:gd name="connsiteX3" fmla="*/ 3561312 w 3645342"/>
              <a:gd name="connsiteY3" fmla="*/ 2025539 h 3645342"/>
              <a:gd name="connsiteX4" fmla="*/ 2025539 w 3645342"/>
              <a:gd name="connsiteY4" fmla="*/ 3561312 h 3645342"/>
              <a:gd name="connsiteX5" fmla="*/ 1619803 w 3645342"/>
              <a:gd name="connsiteY5" fmla="*/ 3561312 h 3645342"/>
              <a:gd name="connsiteX6" fmla="*/ 84031 w 3645342"/>
              <a:gd name="connsiteY6" fmla="*/ 2025539 h 3645342"/>
              <a:gd name="connsiteX7" fmla="*/ 84031 w 3645342"/>
              <a:gd name="connsiteY7" fmla="*/ 1619803 h 3645342"/>
              <a:gd name="connsiteX8" fmla="*/ 1619803 w 3645342"/>
              <a:gd name="connsiteY8" fmla="*/ 84031 h 3645342"/>
              <a:gd name="connsiteX9" fmla="*/ 1822671 w 3645342"/>
              <a:gd name="connsiteY9" fmla="*/ 0 h 36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342" h="3645342">
                <a:moveTo>
                  <a:pt x="1822671" y="0"/>
                </a:moveTo>
                <a:cubicBezTo>
                  <a:pt x="1896095" y="0"/>
                  <a:pt x="1969519" y="28010"/>
                  <a:pt x="2025539" y="84031"/>
                </a:cubicBezTo>
                <a:lnTo>
                  <a:pt x="3561312" y="1619803"/>
                </a:lnTo>
                <a:cubicBezTo>
                  <a:pt x="3673353" y="1731844"/>
                  <a:pt x="3673353" y="1913498"/>
                  <a:pt x="3561312" y="2025539"/>
                </a:cubicBezTo>
                <a:lnTo>
                  <a:pt x="2025539" y="3561312"/>
                </a:lnTo>
                <a:cubicBezTo>
                  <a:pt x="1913498" y="3673353"/>
                  <a:pt x="1731844" y="3673353"/>
                  <a:pt x="1619803" y="3561312"/>
                </a:cubicBezTo>
                <a:lnTo>
                  <a:pt x="84031" y="2025539"/>
                </a:lnTo>
                <a:cubicBezTo>
                  <a:pt x="-28010" y="1913498"/>
                  <a:pt x="-28010" y="1731844"/>
                  <a:pt x="84031" y="1619803"/>
                </a:cubicBezTo>
                <a:lnTo>
                  <a:pt x="1619803" y="84031"/>
                </a:lnTo>
                <a:cubicBezTo>
                  <a:pt x="1675824" y="28010"/>
                  <a:pt x="1749248" y="0"/>
                  <a:pt x="1822671" y="0"/>
                </a:cubicBezTo>
                <a:close/>
              </a:path>
            </a:pathLst>
          </a:custGeom>
        </p:spPr>
      </p:pic>
      <p:pic>
        <p:nvPicPr>
          <p:cNvPr id="23" name="Picture Placeholder 9" descr="Nurses">
            <a:extLst>
              <a:ext uri="{FF2B5EF4-FFF2-40B4-BE49-F238E27FC236}">
                <a16:creationId xmlns:a16="http://schemas.microsoft.com/office/drawing/2014/main" id="{7E2BDA6F-84C6-2458-6B7D-C27E51EA5F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32701" y="2716444"/>
            <a:ext cx="2564630" cy="2564630"/>
          </a:xfrm>
          <a:custGeom>
            <a:avLst/>
            <a:gdLst>
              <a:gd name="connsiteX0" fmla="*/ 1822671 w 3645342"/>
              <a:gd name="connsiteY0" fmla="*/ 0 h 3645342"/>
              <a:gd name="connsiteX1" fmla="*/ 2025539 w 3645342"/>
              <a:gd name="connsiteY1" fmla="*/ 84031 h 3645342"/>
              <a:gd name="connsiteX2" fmla="*/ 3561312 w 3645342"/>
              <a:gd name="connsiteY2" fmla="*/ 1619803 h 3645342"/>
              <a:gd name="connsiteX3" fmla="*/ 3561312 w 3645342"/>
              <a:gd name="connsiteY3" fmla="*/ 2025539 h 3645342"/>
              <a:gd name="connsiteX4" fmla="*/ 2025539 w 3645342"/>
              <a:gd name="connsiteY4" fmla="*/ 3561312 h 3645342"/>
              <a:gd name="connsiteX5" fmla="*/ 1619803 w 3645342"/>
              <a:gd name="connsiteY5" fmla="*/ 3561312 h 3645342"/>
              <a:gd name="connsiteX6" fmla="*/ 84031 w 3645342"/>
              <a:gd name="connsiteY6" fmla="*/ 2025539 h 3645342"/>
              <a:gd name="connsiteX7" fmla="*/ 84031 w 3645342"/>
              <a:gd name="connsiteY7" fmla="*/ 1619803 h 3645342"/>
              <a:gd name="connsiteX8" fmla="*/ 1619803 w 3645342"/>
              <a:gd name="connsiteY8" fmla="*/ 84031 h 3645342"/>
              <a:gd name="connsiteX9" fmla="*/ 1822671 w 3645342"/>
              <a:gd name="connsiteY9" fmla="*/ 0 h 36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342" h="3645342">
                <a:moveTo>
                  <a:pt x="1822671" y="0"/>
                </a:moveTo>
                <a:cubicBezTo>
                  <a:pt x="1896095" y="0"/>
                  <a:pt x="1969519" y="28010"/>
                  <a:pt x="2025539" y="84031"/>
                </a:cubicBezTo>
                <a:lnTo>
                  <a:pt x="3561312" y="1619803"/>
                </a:lnTo>
                <a:cubicBezTo>
                  <a:pt x="3673353" y="1731844"/>
                  <a:pt x="3673353" y="1913498"/>
                  <a:pt x="3561312" y="2025539"/>
                </a:cubicBezTo>
                <a:lnTo>
                  <a:pt x="2025539" y="3561312"/>
                </a:lnTo>
                <a:cubicBezTo>
                  <a:pt x="1913498" y="3673353"/>
                  <a:pt x="1731844" y="3673353"/>
                  <a:pt x="1619803" y="3561312"/>
                </a:cubicBezTo>
                <a:lnTo>
                  <a:pt x="84031" y="2025539"/>
                </a:lnTo>
                <a:cubicBezTo>
                  <a:pt x="-28010" y="1913498"/>
                  <a:pt x="-28010" y="1731844"/>
                  <a:pt x="84031" y="1619803"/>
                </a:cubicBezTo>
                <a:lnTo>
                  <a:pt x="1619803" y="84031"/>
                </a:lnTo>
                <a:cubicBezTo>
                  <a:pt x="1675824" y="28010"/>
                  <a:pt x="1749248" y="0"/>
                  <a:pt x="1822671" y="0"/>
                </a:cubicBezTo>
                <a:close/>
              </a:path>
            </a:pathLst>
          </a:custGeom>
        </p:spPr>
      </p:pic>
      <p:pic>
        <p:nvPicPr>
          <p:cNvPr id="26" name="Picture Placeholder 20" descr="Man with safety goggles on">
            <a:extLst>
              <a:ext uri="{FF2B5EF4-FFF2-40B4-BE49-F238E27FC236}">
                <a16:creationId xmlns:a16="http://schemas.microsoft.com/office/drawing/2014/main" id="{2FDF0244-1AD9-FC52-48CC-7BCD1D4FF4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58658" y="4401408"/>
            <a:ext cx="1695142" cy="1695142"/>
          </a:xfrm>
          <a:custGeom>
            <a:avLst/>
            <a:gdLst>
              <a:gd name="connsiteX0" fmla="*/ 1822671 w 3645342"/>
              <a:gd name="connsiteY0" fmla="*/ 0 h 3645342"/>
              <a:gd name="connsiteX1" fmla="*/ 2025539 w 3645342"/>
              <a:gd name="connsiteY1" fmla="*/ 84031 h 3645342"/>
              <a:gd name="connsiteX2" fmla="*/ 3561312 w 3645342"/>
              <a:gd name="connsiteY2" fmla="*/ 1619803 h 3645342"/>
              <a:gd name="connsiteX3" fmla="*/ 3561312 w 3645342"/>
              <a:gd name="connsiteY3" fmla="*/ 2025539 h 3645342"/>
              <a:gd name="connsiteX4" fmla="*/ 2025539 w 3645342"/>
              <a:gd name="connsiteY4" fmla="*/ 3561312 h 3645342"/>
              <a:gd name="connsiteX5" fmla="*/ 1619803 w 3645342"/>
              <a:gd name="connsiteY5" fmla="*/ 3561312 h 3645342"/>
              <a:gd name="connsiteX6" fmla="*/ 84031 w 3645342"/>
              <a:gd name="connsiteY6" fmla="*/ 2025539 h 3645342"/>
              <a:gd name="connsiteX7" fmla="*/ 84031 w 3645342"/>
              <a:gd name="connsiteY7" fmla="*/ 1619803 h 3645342"/>
              <a:gd name="connsiteX8" fmla="*/ 1619803 w 3645342"/>
              <a:gd name="connsiteY8" fmla="*/ 84031 h 3645342"/>
              <a:gd name="connsiteX9" fmla="*/ 1822671 w 3645342"/>
              <a:gd name="connsiteY9" fmla="*/ 0 h 364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5342" h="3645342">
                <a:moveTo>
                  <a:pt x="1822671" y="0"/>
                </a:moveTo>
                <a:cubicBezTo>
                  <a:pt x="1896095" y="0"/>
                  <a:pt x="1969519" y="28010"/>
                  <a:pt x="2025539" y="84031"/>
                </a:cubicBezTo>
                <a:lnTo>
                  <a:pt x="3561312" y="1619803"/>
                </a:lnTo>
                <a:cubicBezTo>
                  <a:pt x="3673353" y="1731844"/>
                  <a:pt x="3673353" y="1913498"/>
                  <a:pt x="3561312" y="2025539"/>
                </a:cubicBezTo>
                <a:lnTo>
                  <a:pt x="2025539" y="3561312"/>
                </a:lnTo>
                <a:cubicBezTo>
                  <a:pt x="1913498" y="3673353"/>
                  <a:pt x="1731844" y="3673353"/>
                  <a:pt x="1619803" y="3561312"/>
                </a:cubicBezTo>
                <a:lnTo>
                  <a:pt x="84031" y="2025539"/>
                </a:lnTo>
                <a:cubicBezTo>
                  <a:pt x="-28010" y="1913498"/>
                  <a:pt x="-28010" y="1731844"/>
                  <a:pt x="84031" y="1619803"/>
                </a:cubicBezTo>
                <a:lnTo>
                  <a:pt x="1619803" y="84031"/>
                </a:lnTo>
                <a:cubicBezTo>
                  <a:pt x="1675824" y="28010"/>
                  <a:pt x="1749248" y="0"/>
                  <a:pt x="182267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52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Elements of the BSR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5358035"/>
            <a:ext cx="10782300" cy="706892"/>
          </a:xfrm>
        </p:spPr>
        <p:txBody>
          <a:bodyPr/>
          <a:lstStyle/>
          <a:p>
            <a:pPr marL="0" indent="0" algn="ctr">
              <a:buNone/>
            </a:pPr>
            <a:r>
              <a:rPr lang="en-US" i="1">
                <a:solidFill>
                  <a:schemeClr val="tx1"/>
                </a:solidFill>
              </a:rPr>
              <a:t>“Let no encounter with a business go to waste”</a:t>
            </a:r>
          </a:p>
        </p:txBody>
      </p:sp>
      <p:pic>
        <p:nvPicPr>
          <p:cNvPr id="4" name="Content Placeholder 4" descr="Asset Knowledge, Business Relationships, Networks, Partnerships, Structured process">
            <a:extLst>
              <a:ext uri="{FF2B5EF4-FFF2-40B4-BE49-F238E27FC236}">
                <a16:creationId xmlns:a16="http://schemas.microsoft.com/office/drawing/2014/main" id="{0FDBB9F6-B1B9-B049-1CA3-7D499501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699" y="1668468"/>
            <a:ext cx="7738601" cy="35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8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Elements of the BSR Approach 2</a:t>
            </a:r>
          </a:p>
        </p:txBody>
      </p:sp>
      <p:pic>
        <p:nvPicPr>
          <p:cNvPr id="5" name="Content Placeholder 4" descr="Workforce has these elements, USDOL, Community Partners, Economic Development, Education, Government, Industry Employers">
            <a:extLst>
              <a:ext uri="{FF2B5EF4-FFF2-40B4-BE49-F238E27FC236}">
                <a16:creationId xmlns:a16="http://schemas.microsoft.com/office/drawing/2014/main" id="{4AA27B24-367E-EA9C-5F38-9FE7A5C620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64" y="1825625"/>
            <a:ext cx="6058464" cy="380118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70A86-2C68-C9EB-E060-C015BD15B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224" y="1825624"/>
            <a:ext cx="5181600" cy="4351338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>
                <a:solidFill>
                  <a:srgbClr val="00015E"/>
                </a:solidFill>
                <a:latin typeface="Montserrat" panose="00000500000000000000" pitchFamily="2" charset="0"/>
              </a:rPr>
              <a:t>Key Partnerships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>
              <a:solidFill>
                <a:srgbClr val="00015E"/>
              </a:solidFill>
              <a:latin typeface="Montserrat" panose="00000500000000000000" pitchFamily="2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prstClr val="black"/>
                </a:solidFill>
                <a:latin typeface="Montserrat" panose="00000500000000000000" pitchFamily="2" charset="0"/>
              </a:rPr>
              <a:t>Asset Knowledge </a:t>
            </a: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– Who else needs to have a seat at the table?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prstClr val="black"/>
                </a:solidFill>
                <a:latin typeface="Montserrat" panose="00000500000000000000" pitchFamily="2" charset="0"/>
              </a:rPr>
              <a:t>Business Relationships </a:t>
            </a: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– Which Industry employers could benefit?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prstClr val="black"/>
                </a:solidFill>
                <a:latin typeface="Montserrat" panose="00000500000000000000" pitchFamily="2" charset="0"/>
              </a:rPr>
              <a:t>Developed Networks </a:t>
            </a: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– Which stakeholders should I convene?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prstClr val="black"/>
                </a:solidFill>
                <a:latin typeface="Montserrat" panose="00000500000000000000" pitchFamily="2" charset="0"/>
              </a:rPr>
              <a:t>Partnerships</a:t>
            </a: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 – Who’s already engaged/connected?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prstClr val="black"/>
                </a:solidFill>
                <a:latin typeface="Montserrat" panose="00000500000000000000" pitchFamily="2" charset="0"/>
              </a:rPr>
              <a:t>Structured Process </a:t>
            </a:r>
            <a:r>
              <a:rPr lang="en-US" sz="1800">
                <a:solidFill>
                  <a:prstClr val="black"/>
                </a:solidFill>
                <a:latin typeface="Montserrat" panose="00000500000000000000" pitchFamily="2" charset="0"/>
              </a:rPr>
              <a:t>– Ensure a well thought out strategy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>
              <a:solidFill>
                <a:srgbClr val="00015E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0BB2B-7129-9412-A69B-30B8B359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C8D19-0C9D-D02F-F433-EF83505E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Elements of the BSR Approach</a:t>
            </a:r>
            <a:r>
              <a:rPr lang="en-US" dirty="0"/>
              <a:t> </a:t>
            </a:r>
            <a:r>
              <a:rPr lang="en-US" dirty="0">
                <a:solidFill>
                  <a:srgbClr val="00015E"/>
                </a:solidFill>
              </a:rPr>
              <a:t>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B1FC8F-F802-9C34-A914-4C5C66CB8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32499" y="1596538"/>
            <a:ext cx="3603763" cy="99801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The BSR Structured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Calibri"/>
                <a:cs typeface="Calibri"/>
              </a:rPr>
              <a:t>The most important question a BSR can ask: Why?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57D169-F707-70A3-084F-E68A2B271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0942" y="3109729"/>
            <a:ext cx="2001863" cy="2802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Arrow: Clockwise curve with solid fill">
            <a:extLst>
              <a:ext uri="{FF2B5EF4-FFF2-40B4-BE49-F238E27FC236}">
                <a16:creationId xmlns:a16="http://schemas.microsoft.com/office/drawing/2014/main" id="{678CFA16-4BD7-6520-5AB8-0A678D9B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9850" y="3212035"/>
            <a:ext cx="390525" cy="390525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D84E9E-695D-DE70-E15D-5930415BAA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81214" y="3259660"/>
            <a:ext cx="1701317" cy="2804434"/>
          </a:xfrm>
        </p:spPr>
        <p:txBody>
          <a:bodyPr>
            <a:normAutofit fontScale="62500" lnSpcReduction="2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Entry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Your introduction to a new employer/customer or initiating a project with an existing customer.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How do you contact them/get in the door?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is the goal of outreach and potential partnership?</a:t>
            </a:r>
          </a:p>
          <a:p>
            <a:endParaRPr lang="en-US" dirty="0"/>
          </a:p>
        </p:txBody>
      </p:sp>
      <p:pic>
        <p:nvPicPr>
          <p:cNvPr id="30" name="Graphic 29" descr="Magnifying glass with solid fill">
            <a:extLst>
              <a:ext uri="{FF2B5EF4-FFF2-40B4-BE49-F238E27FC236}">
                <a16:creationId xmlns:a16="http://schemas.microsoft.com/office/drawing/2014/main" id="{7DE3C40C-6F81-DB11-ADE7-F72F47D89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8200" y="2840560"/>
            <a:ext cx="400050" cy="419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CE5700-5180-2158-122B-5EBC61150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745" y="2400099"/>
            <a:ext cx="2001863" cy="35258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Single gear with solid fill">
            <a:extLst>
              <a:ext uri="{FF2B5EF4-FFF2-40B4-BE49-F238E27FC236}">
                <a16:creationId xmlns:a16="http://schemas.microsoft.com/office/drawing/2014/main" id="{86830DB0-6A58-2BE2-B9A9-563C906DF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03125" y="2484467"/>
            <a:ext cx="476250" cy="4667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E17B9E-BAF2-2511-6591-573A2DEDF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83286" y="2788414"/>
            <a:ext cx="2001863" cy="31254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C81D2E-FF6E-7FFC-4C66-83F8BA0496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30832" y="2864979"/>
            <a:ext cx="1819338" cy="3006154"/>
          </a:xfrm>
        </p:spPr>
        <p:txBody>
          <a:bodyPr>
            <a:normAutofit fontScale="925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200" b="1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Fact Finding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n-US" sz="1200" dirty="0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The discovery process to understand an employer's needs and bridging to solutions design.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Ask "why?"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does the business need/what are their pain points?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Take caution not to jump to conclusions before you understand the situation.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16B88F-47AE-34C9-1CC9-E554D59316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2841" y="2594556"/>
            <a:ext cx="1949020" cy="3125491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100" b="1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Solutions Design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n-US" sz="1100" dirty="0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The recommended solution presented to the business by you and relevant partners.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is the best solution for this employer/project?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relevant assets could be provided by you and your partners?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Don't promise anything you can't deliver.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Stay in your lane.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680436-2F01-E8D2-45F3-B566F9290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33881" y="1975191"/>
            <a:ext cx="2001863" cy="39649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Address Book with solid fill">
            <a:extLst>
              <a:ext uri="{FF2B5EF4-FFF2-40B4-BE49-F238E27FC236}">
                <a16:creationId xmlns:a16="http://schemas.microsoft.com/office/drawing/2014/main" id="{4F0E4520-EED8-BE5B-D1D5-108BA343A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3620" y="2163868"/>
            <a:ext cx="400050" cy="381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7B7C5C-B026-3C6C-69BE-ED078C264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03267" y="2235494"/>
            <a:ext cx="1918453" cy="3395125"/>
          </a:xfrm>
        </p:spPr>
        <p:txBody>
          <a:bodyPr>
            <a:normAutofit lnSpcReduction="1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10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Implementation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en-US" sz="1100" b="0" dirty="0">
              <a:solidFill>
                <a:prstClr val="black"/>
              </a:solidFill>
              <a:latin typeface="Montserrat"/>
              <a:ea typeface="Calibri"/>
              <a:cs typeface="Calibri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1100" b="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Your detailed plan for successful implementation of the proposed solution.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steps are involved in the implementation of your plan?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Who is the lead contact during this phase of the project?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are each partner's responsibilities?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Montserrat"/>
                <a:ea typeface="Calibri"/>
                <a:cs typeface="Calibri"/>
              </a:rPr>
              <a:t>What is the monitoring process?</a:t>
            </a: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66414F-0162-1380-CF4B-AAD34A1A5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7808" y="1596359"/>
            <a:ext cx="2001863" cy="4352440"/>
          </a:xfrm>
          <a:prstGeom prst="rect">
            <a:avLst/>
          </a:prstGeom>
          <a:solidFill>
            <a:srgbClr val="FAAB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 descr="Comment Add with solid fill">
            <a:extLst>
              <a:ext uri="{FF2B5EF4-FFF2-40B4-BE49-F238E27FC236}">
                <a16:creationId xmlns:a16="http://schemas.microsoft.com/office/drawing/2014/main" id="{0B66C813-47F5-2A40-9834-4031D481BD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36948" y="1797344"/>
            <a:ext cx="438150" cy="438150"/>
          </a:xfrm>
          <a:prstGeom prst="rect">
            <a:avLst/>
          </a:prstGeom>
        </p:spPr>
      </p:pic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DD3E52F-B69D-AA24-860F-496449325CA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01310" y="1904997"/>
            <a:ext cx="1722273" cy="366523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Follow-Up</a:t>
            </a:r>
          </a:p>
          <a:p>
            <a:pPr algn="l"/>
            <a:endParaRPr lang="en-US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Establishes ongoing business relationships, promotes sustained success and encourages process improvement.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What happened?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How did this project go?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What was the result?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Where might you improve for future projects?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What happens next?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0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207C5-B2D9-2E50-6028-7AE891CD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E814B88A-115B-C2DB-7F6F-947E7D18A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3152383" cy="782876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6033A8-28F8-61F7-CCAA-AD6E915ED1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801938"/>
            <a:ext cx="8934450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Excellence in Practice: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ATR and BSR Partnerships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FEA312-F77F-3EAD-B24B-10DB512FA0DB}"/>
              </a:ext>
            </a:extLst>
          </p:cNvPr>
          <p:cNvSpPr txBox="1">
            <a:spLocks/>
          </p:cNvSpPr>
          <p:nvPr/>
        </p:nvSpPr>
        <p:spPr>
          <a:xfrm>
            <a:off x="485773" y="4299658"/>
            <a:ext cx="11220450" cy="789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400" b="1" i="1" kern="1200">
                <a:solidFill>
                  <a:schemeClr val="tx1"/>
                </a:solidFill>
                <a:latin typeface="Montserrat" panose="00000500000000000000" pitchFamily="2" charset="0"/>
              </a:rPr>
              <a:t>Tips for ATRs for a Successful BSR Partnership</a:t>
            </a:r>
          </a:p>
        </p:txBody>
      </p:sp>
    </p:spTree>
    <p:extLst>
      <p:ext uri="{BB962C8B-B14F-4D97-AF65-F5344CB8AC3E}">
        <p14:creationId xmlns:p14="http://schemas.microsoft.com/office/powerpoint/2010/main" val="417003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976" y="5111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Moderator</a:t>
            </a:r>
          </a:p>
        </p:txBody>
      </p:sp>
      <p:pic>
        <p:nvPicPr>
          <p:cNvPr id="6" name="Picture Placeholder 8" descr="Katie Adams">
            <a:extLst>
              <a:ext uri="{FF2B5EF4-FFF2-40B4-BE49-F238E27FC236}">
                <a16:creationId xmlns:a16="http://schemas.microsoft.com/office/drawing/2014/main" id="{042CFED5-E3E4-A677-D264-28218EF3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5" b="1935"/>
          <a:stretch/>
        </p:blipFill>
        <p:spPr>
          <a:xfrm>
            <a:off x="2128947" y="2460560"/>
            <a:ext cx="2673106" cy="2673106"/>
          </a:xfrm>
          <a:prstGeom prst="round2Diag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87F13-123C-3A53-F647-257AE3C8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76" y="3032434"/>
            <a:ext cx="4860471" cy="226474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Katie Adams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Montserrat"/>
                <a:ea typeface="Roboto"/>
                <a:cs typeface="+mn-cs"/>
              </a:rPr>
              <a:t>Chief Delivery Officer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Montserrat"/>
                <a:ea typeface="Roboto"/>
                <a:cs typeface="+mn-cs"/>
              </a:rPr>
              <a:t>Safal Partners</a:t>
            </a:r>
          </a:p>
          <a:p>
            <a:pPr marL="0" indent="0">
              <a:buNone/>
            </a:pPr>
            <a:endParaRPr lang="en-US" sz="2400">
              <a:solidFill>
                <a:srgbClr val="0D274D"/>
              </a:solidFill>
              <a:latin typeface="Montserrat"/>
              <a:ea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70277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321" y="427669"/>
            <a:ext cx="1126420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Tips for Effective Partnerships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FBDDCBE7-92A3-56C3-5565-24DE0BB4B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629076"/>
              </p:ext>
            </p:extLst>
          </p:nvPr>
        </p:nvGraphicFramePr>
        <p:xfrm>
          <a:off x="1068241" y="1568238"/>
          <a:ext cx="10312651" cy="420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985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5A7AA-4AEF-1DEA-E580-5F3CD8D50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A8F86C-B478-A7AF-202C-7F60490887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975" y="427669"/>
            <a:ext cx="114681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Effective Partnerships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68BF20-189D-5B03-4DFB-24C9A7A58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" y="1657910"/>
            <a:ext cx="8270547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Work with State Workforce Agency to have joint meetings with BSRs &amp; ATRs across the state 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Schedule short, regular, touch-base meetings with BSRs working with employers on RA program development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Send email updates announcing when new programs or occupations get approved  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Promote online training sessions for BSRs interested in Registered Apprenticeship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ands touching net">
            <a:extLst>
              <a:ext uri="{FF2B5EF4-FFF2-40B4-BE49-F238E27FC236}">
                <a16:creationId xmlns:a16="http://schemas.microsoft.com/office/drawing/2014/main" id="{75A1DC9B-03C4-22EC-9190-E352E3488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66629" y="2339575"/>
            <a:ext cx="4351337" cy="289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1458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3ACB1-5A75-4882-B3F3-36925B6C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78AD34-168C-A5EF-5448-647D9557C9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269"/>
            <a:ext cx="10515600" cy="1325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Effective Partnerships </a:t>
            </a:r>
            <a:r>
              <a:rPr lang="en-US" dirty="0"/>
              <a:t>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B92F63-D6D9-5520-391A-E8249D62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11283" cy="144378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Identify a High Performing Registered Apprenticeship Program Champion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36495-7EFD-DC68-2DCA-924BFC9C10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309" y="2863922"/>
            <a:ext cx="6451121" cy="29923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 Program Champion can: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Introduce RA program model to interested employers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Deliver testimonials/trainings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TA for employers starting new programs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Advocate and recruit others to promote the RA program model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Graphic 6" descr="Handshake">
            <a:extLst>
              <a:ext uri="{FF2B5EF4-FFF2-40B4-BE49-F238E27FC236}">
                <a16:creationId xmlns:a16="http://schemas.microsoft.com/office/drawing/2014/main" id="{932BF27C-FB30-4FCF-4CF9-DC1DA2F26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9626" y="2524556"/>
            <a:ext cx="3533248" cy="35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D82A-5AE4-3935-CA49-86559417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0C0E1C-EA5C-CDCE-637D-DD6723451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76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Effective Partnerships </a:t>
            </a:r>
            <a:r>
              <a:rPr lang="en-US" dirty="0"/>
              <a:t>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C61EE6-03DA-0E52-8A14-D21107E2A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247"/>
            <a:ext cx="6192520" cy="435133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</a:rPr>
              <a:t>Promote available resources that will allow greater access to programs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Apprenticeship.gov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RA Academy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Apprenticeship Finder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Apprenticeship Standards.org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Workforce GPS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State Department of Labor/Economic Development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Center Of Excellence/Safal Partners</a:t>
            </a:r>
          </a:p>
          <a:p>
            <a:endParaRPr lang="en-US" dirty="0"/>
          </a:p>
        </p:txBody>
      </p:sp>
      <p:pic>
        <p:nvPicPr>
          <p:cNvPr id="5" name="Picture 4" descr="Hand placing stars">
            <a:extLst>
              <a:ext uri="{FF2B5EF4-FFF2-40B4-BE49-F238E27FC236}">
                <a16:creationId xmlns:a16="http://schemas.microsoft.com/office/drawing/2014/main" id="{E774A459-8693-B677-4979-64E255311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7" t="34258" r="11311" b="22680"/>
          <a:stretch/>
        </p:blipFill>
        <p:spPr>
          <a:xfrm>
            <a:off x="6908798" y="2465468"/>
            <a:ext cx="5283202" cy="23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1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431F0-8A95-6C7C-A663-707C1BE8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301668-6E73-A223-2891-5DB4465B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3152383" cy="782876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044C68-F164-2F22-BC18-4110DD9ABB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1625" y="2795588"/>
            <a:ext cx="8936038" cy="1041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Excellence in Practice:  Overcoming Challenges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Strategies for Continuous Improvement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090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3050" y="409957"/>
            <a:ext cx="11804332" cy="130439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Developing Partnerships &amp; Collaboration </a:t>
            </a:r>
          </a:p>
        </p:txBody>
      </p:sp>
      <p:pic>
        <p:nvPicPr>
          <p:cNvPr id="4" name="Content Placeholder 3" descr="ATRs can be the link by supporting and informing Business Solutions Representatives (BSRs in the development of Registered Apprenticeship Programs.">
            <a:extLst>
              <a:ext uri="{FF2B5EF4-FFF2-40B4-BE49-F238E27FC236}">
                <a16:creationId xmlns:a16="http://schemas.microsoft.com/office/drawing/2014/main" id="{0617BC2C-6BC7-579D-5848-F8AB47554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301" y="1563223"/>
            <a:ext cx="7419161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DB408-E05C-1CEE-2DB2-4E41D89C819A}"/>
              </a:ext>
            </a:extLst>
          </p:cNvPr>
          <p:cNvSpPr txBox="1"/>
          <p:nvPr/>
        </p:nvSpPr>
        <p:spPr>
          <a:xfrm>
            <a:off x="2386419" y="1746103"/>
            <a:ext cx="7419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ATRs can </a:t>
            </a:r>
            <a:r>
              <a:rPr lang="en-US" b="1"/>
              <a:t>be the link </a:t>
            </a:r>
            <a:r>
              <a:rPr lang="en-US"/>
              <a:t>by supporting &amp; informing Business Solutions Representatives (BSRs) in the development of Registered Apprenticeship Programs.</a:t>
            </a:r>
          </a:p>
        </p:txBody>
      </p:sp>
    </p:spTree>
    <p:extLst>
      <p:ext uri="{BB962C8B-B14F-4D97-AF65-F5344CB8AC3E}">
        <p14:creationId xmlns:p14="http://schemas.microsoft.com/office/powerpoint/2010/main" val="4072554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632" y="420540"/>
            <a:ext cx="11781322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Developing Partnerships &amp; Collaboration</a:t>
            </a:r>
            <a:r>
              <a:rPr lang="en-US" sz="1200" dirty="0"/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Content Placeholder 11" descr="If you want to go fast, go alone. If you want to go far, go together.- African Proverb">
            <a:extLst>
              <a:ext uri="{FF2B5EF4-FFF2-40B4-BE49-F238E27FC236}">
                <a16:creationId xmlns:a16="http://schemas.microsoft.com/office/drawing/2014/main" id="{D35B0AD9-9AE8-3254-B363-F25B916D3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078" y="1552249"/>
            <a:ext cx="6677257" cy="437979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E4341-DA7B-9B0D-DF23-EB1657A85495}"/>
              </a:ext>
            </a:extLst>
          </p:cNvPr>
          <p:cNvSpPr txBox="1"/>
          <p:nvPr/>
        </p:nvSpPr>
        <p:spPr>
          <a:xfrm>
            <a:off x="2496864" y="1716160"/>
            <a:ext cx="652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“If you want to go fast, go alone.  If you want to go far, go together.”</a:t>
            </a:r>
          </a:p>
          <a:p>
            <a:pPr algn="r"/>
            <a:r>
              <a:rPr lang="en-US"/>
              <a:t> - African Proverb</a:t>
            </a:r>
          </a:p>
        </p:txBody>
      </p:sp>
    </p:spTree>
    <p:extLst>
      <p:ext uri="{BB962C8B-B14F-4D97-AF65-F5344CB8AC3E}">
        <p14:creationId xmlns:p14="http://schemas.microsoft.com/office/powerpoint/2010/main" val="157143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10553"/>
            <a:ext cx="1092517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Challenging Elements of Business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B744-1F03-E7C5-4686-BA844AF62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01" y="1982877"/>
            <a:ext cx="649163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854075" lvl="1"/>
            <a:r>
              <a:rPr lang="en-US" sz="3200" dirty="0">
                <a:solidFill>
                  <a:schemeClr val="tx1"/>
                </a:solidFill>
                <a:latin typeface="Montserrat Medium"/>
              </a:rPr>
              <a:t>Matching employer needs with available workforce resources</a:t>
            </a:r>
          </a:p>
          <a:p>
            <a:pPr marL="854075" lvl="1"/>
            <a:r>
              <a:rPr lang="en-US" sz="3200" dirty="0">
                <a:solidFill>
                  <a:schemeClr val="tx1"/>
                </a:solidFill>
                <a:latin typeface="Montserrat Medium"/>
              </a:rPr>
              <a:t>Balancing varied employer requirements</a:t>
            </a:r>
          </a:p>
          <a:p>
            <a:pPr marL="854075" lvl="1"/>
            <a:r>
              <a:rPr lang="en-US" sz="3200" dirty="0">
                <a:solidFill>
                  <a:schemeClr val="tx1"/>
                </a:solidFill>
                <a:latin typeface="Montserrat Medium"/>
              </a:rPr>
              <a:t>Addressing skill gaps or training needs of workforce</a:t>
            </a:r>
            <a:endParaRPr lang="en-US" sz="3200" dirty="0">
              <a:solidFill>
                <a:schemeClr val="tx1"/>
              </a:solidFill>
            </a:endParaRPr>
          </a:p>
          <a:p>
            <a:pPr marL="854075" lvl="1"/>
            <a:r>
              <a:rPr lang="en-US" sz="3200" dirty="0">
                <a:solidFill>
                  <a:schemeClr val="tx1"/>
                </a:solidFill>
                <a:latin typeface="Montserrat Medium"/>
              </a:rPr>
              <a:t>Serving as neutral convener</a:t>
            </a:r>
          </a:p>
          <a:p>
            <a:pPr marL="854075" lvl="1"/>
            <a:r>
              <a:rPr lang="en-US" sz="3200" dirty="0">
                <a:solidFill>
                  <a:schemeClr val="tx1"/>
                </a:solidFill>
              </a:rPr>
              <a:t>Managing multiple partners with varying priorities</a:t>
            </a:r>
          </a:p>
        </p:txBody>
      </p:sp>
      <p:pic>
        <p:nvPicPr>
          <p:cNvPr id="4" name="Picture 3" descr="Two colleagues planning on board with sticky notes">
            <a:extLst>
              <a:ext uri="{FF2B5EF4-FFF2-40B4-BE49-F238E27FC236}">
                <a16:creationId xmlns:a16="http://schemas.microsoft.com/office/drawing/2014/main" id="{BEF234CC-BC20-2E59-FB4A-666A17767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9"/>
          <a:stretch/>
        </p:blipFill>
        <p:spPr>
          <a:xfrm>
            <a:off x="7329830" y="1836116"/>
            <a:ext cx="5301082" cy="386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736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8096" y="495793"/>
            <a:ext cx="1183322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First Step:  Assess the Workforce System’s Knowledge of RA</a:t>
            </a:r>
          </a:p>
        </p:txBody>
      </p:sp>
      <p:pic>
        <p:nvPicPr>
          <p:cNvPr id="7" name="Content Placeholder 6" descr="People connected through a network.">
            <a:extLst>
              <a:ext uri="{FF2B5EF4-FFF2-40B4-BE49-F238E27FC236}">
                <a16:creationId xmlns:a16="http://schemas.microsoft.com/office/drawing/2014/main" id="{1E4D4670-62C6-BC3C-60D8-2AB0D94F0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1726057"/>
            <a:ext cx="8305800" cy="413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9A6DB-2E3A-2BC2-3F9E-32A2857D6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643559" y="2347135"/>
            <a:ext cx="6904882" cy="288805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 panose="00000500000000000000" pitchFamily="2" charset="0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23169-B9C4-13BA-36BA-71FD3466F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1307" y="2675936"/>
            <a:ext cx="5934613" cy="2325753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  <a:defRPr/>
            </a:pPr>
            <a:r>
              <a:rPr lang="en-US" dirty="0">
                <a:solidFill>
                  <a:srgbClr val="C00000"/>
                </a:solidFill>
                <a:latin typeface="Montserrat" panose="00000500000000000000" pitchFamily="2" charset="0"/>
              </a:rPr>
              <a:t>Knowledge Assessment Tool</a:t>
            </a:r>
          </a:p>
          <a:p>
            <a:pPr marL="0" lvl="0" indent="0">
              <a:spcAft>
                <a:spcPts val="1800"/>
              </a:spcAft>
              <a:buClr>
                <a:srgbClr val="C00000"/>
              </a:buClr>
              <a:buNone/>
              <a:defRPr/>
            </a:pPr>
            <a:r>
              <a:rPr lang="en-US" sz="1800" dirty="0">
                <a:solidFill>
                  <a:srgbClr val="C00000"/>
                </a:solidFill>
                <a:latin typeface="Montserrat" panose="00000500000000000000" pitchFamily="2" charset="0"/>
              </a:rPr>
              <a:t>Assess LWDBs knowledge threshold on Registered Apprenticeship to drive high, medium, or low engagement levels. </a:t>
            </a:r>
            <a:endParaRPr lang="en-US" sz="1800" dirty="0">
              <a:solidFill>
                <a:srgbClr val="C00000"/>
              </a:solidFill>
              <a:latin typeface="Montserrat" panose="00000500000000000000" pitchFamily="2" charset="0"/>
              <a:cs typeface="Calibri"/>
            </a:endParaRPr>
          </a:p>
          <a:p>
            <a:pPr marL="0" lvl="0" indent="0">
              <a:spcAft>
                <a:spcPts val="1800"/>
              </a:spcAft>
              <a:buClr>
                <a:srgbClr val="C00000"/>
              </a:buClr>
              <a:buNone/>
              <a:defRPr/>
            </a:pPr>
            <a:r>
              <a:rPr lang="en-US" sz="1800" dirty="0">
                <a:solidFill>
                  <a:srgbClr val="0070C0"/>
                </a:solidFill>
                <a:latin typeface="Montserrat" panose="00000500000000000000" pitchFamily="2" charset="0"/>
                <a:hlinkClick r:id="rId4" tooltip="https://www.westmiworks.org/app/uploads/2024/03/Knowledge-Assessment-Tool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Knowledge Assessment Tool</a:t>
            </a:r>
            <a:endParaRPr lang="en-US" sz="1800" dirty="0">
              <a:solidFill>
                <a:srgbClr val="0070C0"/>
              </a:solidFill>
              <a:latin typeface="Montserrat" panose="00000500000000000000" pitchFamily="2" charset="0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B89FF9-3BB7-04A0-4490-6AA748651096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27032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370" y="520610"/>
            <a:ext cx="1183322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Assess the Workforce System’s Knowledge of RA</a:t>
            </a:r>
          </a:p>
        </p:txBody>
      </p:sp>
      <p:pic>
        <p:nvPicPr>
          <p:cNvPr id="4" name="Picture 3" descr="SWS Strategic Workforce Solutions - USDOL Registered Apprenticeship Program - BSR Knowledge Assessment Tool. ">
            <a:extLst>
              <a:ext uri="{FF2B5EF4-FFF2-40B4-BE49-F238E27FC236}">
                <a16:creationId xmlns:a16="http://schemas.microsoft.com/office/drawing/2014/main" id="{0B9B377D-CE48-2D4F-8CE8-CF63487B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146" y="1755238"/>
            <a:ext cx="5481550" cy="482857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BB89FF9-3BB7-04A0-4490-6AA748651096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1436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002" y="4405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79644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3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 dirty="0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 dirty="0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 dirty="0"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54951" y="5796119"/>
            <a:ext cx="3917950" cy="3159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pic>
        <p:nvPicPr>
          <p:cNvPr id="8" name="Picture 7" descr="National Association of Workforce Development Professionals, the Coalition of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773" y="2270141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275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1227" y="420540"/>
            <a:ext cx="1085257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Strategies for Overcoming Challenges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B3B744-1F03-E7C5-4686-BA844AF62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" y="1746103"/>
            <a:ext cx="7018867" cy="4351338"/>
          </a:xfrm>
        </p:spPr>
        <p:txBody>
          <a:bodyPr>
            <a:normAutofit/>
          </a:bodyPr>
          <a:lstStyle/>
          <a:p>
            <a:pPr lvl="1"/>
            <a:r>
              <a:rPr lang="en-US" sz="3200">
                <a:solidFill>
                  <a:schemeClr val="tx1"/>
                </a:solidFill>
              </a:rPr>
              <a:t>Tailor conversations to match BSR knowledge level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Consistent touch-bases to share information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Providing resources and connections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Offer BSRs an active role in the development process</a:t>
            </a:r>
          </a:p>
          <a:p>
            <a:pPr lvl="1"/>
            <a:endParaRPr lang="en-US" sz="3200">
              <a:solidFill>
                <a:srgbClr val="00015E"/>
              </a:solidFill>
            </a:endParaRPr>
          </a:p>
          <a:p>
            <a:pPr lvl="1"/>
            <a:endParaRPr lang="en-US" sz="3200">
              <a:solidFill>
                <a:srgbClr val="00015E"/>
              </a:solidFill>
            </a:endParaRPr>
          </a:p>
        </p:txBody>
      </p:sp>
      <p:pic>
        <p:nvPicPr>
          <p:cNvPr id="4" name="Picture 3" descr="Metallic spheres connected in mesh">
            <a:extLst>
              <a:ext uri="{FF2B5EF4-FFF2-40B4-BE49-F238E27FC236}">
                <a16:creationId xmlns:a16="http://schemas.microsoft.com/office/drawing/2014/main" id="{493CE6DD-CE43-3440-9859-A3F80DFC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66" y="2330026"/>
            <a:ext cx="4647912" cy="309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2631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FCEA8-C74C-D801-B719-664F50D86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135E-F7FF-9116-92D7-F98C38D698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6056" y="412508"/>
            <a:ext cx="11691938" cy="1325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Next Step: Sharing Assets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 descr="People connected through a network.">
            <a:extLst>
              <a:ext uri="{FF2B5EF4-FFF2-40B4-BE49-F238E27FC236}">
                <a16:creationId xmlns:a16="http://schemas.microsoft.com/office/drawing/2014/main" id="{6FA3B092-B4A8-DB2D-5660-2F7577B62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722" y="1738070"/>
            <a:ext cx="7241050" cy="413608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CA5118-47E2-D5C7-6481-672A3AD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285722" y="2643611"/>
            <a:ext cx="5409724" cy="288805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0C05C-79C0-0A65-F6CB-DE3252134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9558" y="2906077"/>
            <a:ext cx="5195888" cy="2363122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US" dirty="0">
                <a:solidFill>
                  <a:srgbClr val="C00000"/>
                </a:solidFill>
                <a:latin typeface="Montserrat" panose="00000500000000000000" pitchFamily="2" charset="0"/>
              </a:rPr>
              <a:t>Asset Mapping Tool</a:t>
            </a:r>
          </a:p>
          <a:p>
            <a:pPr lvl="0">
              <a:spcAft>
                <a:spcPts val="1800"/>
              </a:spcAft>
              <a:buClr>
                <a:srgbClr val="C00000"/>
              </a:buClr>
              <a:defRPr/>
            </a:pPr>
            <a:r>
              <a:rPr lang="en-US" sz="1800" dirty="0">
                <a:solidFill>
                  <a:srgbClr val="C00000"/>
                </a:solidFill>
                <a:latin typeface="Montserrat" panose="00000500000000000000" pitchFamily="2" charset="0"/>
              </a:rPr>
              <a:t>Identify and track key stakeholders in RAP development to include in partner outreach &amp; engagement.</a:t>
            </a:r>
            <a:endParaRPr lang="en-US" sz="1800" dirty="0">
              <a:solidFill>
                <a:srgbClr val="C00000"/>
              </a:solidFill>
              <a:latin typeface="Montserrat" panose="00000500000000000000" pitchFamily="2" charset="0"/>
              <a:cs typeface="Calibri"/>
            </a:endParaRPr>
          </a:p>
          <a:p>
            <a:pPr marL="0" lvl="0" indent="0">
              <a:spcAft>
                <a:spcPts val="1800"/>
              </a:spcAft>
              <a:buClr>
                <a:srgbClr val="C00000"/>
              </a:buClr>
              <a:buNone/>
              <a:defRPr/>
            </a:pPr>
            <a:r>
              <a:rPr lang="en-US" sz="1800" dirty="0">
                <a:solidFill>
                  <a:srgbClr val="0070C0"/>
                </a:solidFill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Asset Mapping Tool</a:t>
            </a:r>
            <a:endParaRPr lang="en-US" sz="1800" dirty="0">
              <a:solidFill>
                <a:srgbClr val="0070C0"/>
              </a:solidFill>
              <a:latin typeface="Montserrat" panose="00000500000000000000" pitchFamily="2" charset="0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51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FCEA8-C74C-D801-B719-664F50D86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01135E-F7FF-9116-92D7-F98C38D698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632" y="427669"/>
            <a:ext cx="11692749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Developing Partnerships &amp; Collaboration</a:t>
            </a:r>
            <a:r>
              <a:rPr lang="en-US" sz="1000" dirty="0"/>
              <a:t>3</a:t>
            </a:r>
          </a:p>
        </p:txBody>
      </p:sp>
      <p:pic>
        <p:nvPicPr>
          <p:cNvPr id="9" name="Picture 8" descr="SWS strategic workforce solutions - USDOL Registered Apprenticeship Program Asset Map">
            <a:extLst>
              <a:ext uri="{FF2B5EF4-FFF2-40B4-BE49-F238E27FC236}">
                <a16:creationId xmlns:a16="http://schemas.microsoft.com/office/drawing/2014/main" id="{BB0132D7-1974-31AE-0E8C-75672D696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390" y="1516284"/>
            <a:ext cx="5442968" cy="482857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9321E8-93E6-5D1F-8750-1A79A4B9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04693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314" y="410368"/>
            <a:ext cx="11608068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Collaboration for Overcoming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1" y="1735931"/>
            <a:ext cx="66802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Connecting partners together helps to identify challenges and can lead to collaborative, robust solutions</a:t>
            </a:r>
          </a:p>
          <a:p>
            <a:r>
              <a:rPr lang="en-US">
                <a:solidFill>
                  <a:schemeClr val="tx1"/>
                </a:solidFill>
              </a:rPr>
              <a:t>Recognizing and identifying a facilitator or neutral convener to manage regional collaboration</a:t>
            </a:r>
          </a:p>
          <a:p>
            <a:r>
              <a:rPr lang="en-US">
                <a:solidFill>
                  <a:schemeClr val="tx1"/>
                </a:solidFill>
              </a:rPr>
              <a:t>Innovative development of new occupations in non-traditional industries</a:t>
            </a:r>
          </a:p>
          <a:p>
            <a:endParaRPr lang="en-US">
              <a:solidFill>
                <a:srgbClr val="00015E"/>
              </a:solidFill>
            </a:endParaRPr>
          </a:p>
          <a:p>
            <a:endParaRPr lang="en-US">
              <a:solidFill>
                <a:srgbClr val="00015E"/>
              </a:solidFill>
            </a:endParaRPr>
          </a:p>
          <a:p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4" descr="Businesswomen writing on glass in meeting">
            <a:extLst>
              <a:ext uri="{FF2B5EF4-FFF2-40B4-BE49-F238E27FC236}">
                <a16:creationId xmlns:a16="http://schemas.microsoft.com/office/drawing/2014/main" id="{C38DA25B-F420-FB83-060E-DDCC712D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931" y="1997049"/>
            <a:ext cx="5078069" cy="338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7328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405" y="420540"/>
            <a:ext cx="1166990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Developing Partnerships &amp; Collaboration</a:t>
            </a:r>
            <a:r>
              <a:rPr lang="en-US" sz="1000" dirty="0"/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5150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Vision for Future of ATR/BSR Partnership</a:t>
            </a:r>
          </a:p>
          <a:p>
            <a:r>
              <a:rPr lang="en-US" sz="3200">
                <a:solidFill>
                  <a:schemeClr val="tx1"/>
                </a:solidFill>
              </a:rPr>
              <a:t>Innovation in service delivery</a:t>
            </a:r>
          </a:p>
          <a:p>
            <a:r>
              <a:rPr lang="en-US" sz="3200">
                <a:solidFill>
                  <a:schemeClr val="tx1"/>
                </a:solidFill>
              </a:rPr>
              <a:t>Adapting to evolving workforce needs</a:t>
            </a:r>
          </a:p>
          <a:p>
            <a:r>
              <a:rPr lang="en-US" sz="3200">
                <a:solidFill>
                  <a:schemeClr val="tx1"/>
                </a:solidFill>
              </a:rPr>
              <a:t>Enabling and facilitating collaborations with key partners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Smiling women writing">
            <a:extLst>
              <a:ext uri="{FF2B5EF4-FFF2-40B4-BE49-F238E27FC236}">
                <a16:creationId xmlns:a16="http://schemas.microsoft.com/office/drawing/2014/main" id="{6EFD69A8-EDD4-45BE-143C-C930FA0E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039" y="2241972"/>
            <a:ext cx="4759961" cy="317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95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6C227-B5DE-4AE1-5623-9B9D383C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1D70C529-E081-6056-C4CA-1044BABE9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3179806" cy="756515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7DFE20-C136-2991-7652-5AB13B745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513" y="3028950"/>
            <a:ext cx="11356975" cy="10398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Calibri Light"/>
                <a:cs typeface="Calibri Light"/>
              </a:rPr>
              <a:t>Accessing Workforce System Funding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Calibri Light"/>
              <a:cs typeface="Calibr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ATR/BSR Collaboration to Discover Funding Solutions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9796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FB983-B867-E9C3-1276-5E937211B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8A7D7A-FF77-93C1-8FDC-1C91BCC3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Funding Sources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905D6F-6B99-DB25-706E-738A0FAB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74" b="22574"/>
          <a:stretch/>
        </p:blipFill>
        <p:spPr>
          <a:xfrm>
            <a:off x="710976" y="1836100"/>
            <a:ext cx="2787777" cy="396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CE1F74-DFF2-A669-54A0-F7B40F0B4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52172" y="1977471"/>
            <a:ext cx="2462275" cy="16755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3617332-24AD-6BFC-1F41-5F58623FC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448" y="2867243"/>
            <a:ext cx="2462275" cy="16755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678E191-52E8-0B05-F146-269BDDF3C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4013" y="3653058"/>
            <a:ext cx="2462275" cy="16755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C86E955-5D61-8136-0CB8-F88CA6A86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2177" y="2161923"/>
            <a:ext cx="2462275" cy="1675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381A2B-4F2A-2ADB-BA9B-821863BD6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19173" y="2406598"/>
            <a:ext cx="2148693" cy="1254125"/>
          </a:xfrm>
        </p:spPr>
        <p:txBody>
          <a:bodyPr/>
          <a:lstStyle/>
          <a:p>
            <a:r>
              <a:rPr lang="en-US" dirty="0"/>
              <a:t>Leverage funding from community partners </a:t>
            </a:r>
          </a:p>
          <a:p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52E4969-97C4-2C9C-FBB7-94F6EC647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8681" y="3136812"/>
            <a:ext cx="2462275" cy="1675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12EC04-F153-28C4-7585-7B14AAE10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27437" y="3833040"/>
            <a:ext cx="2462275" cy="16755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95724E-DCAF-F8EA-BFA5-48938E66DD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3080" y="3653058"/>
            <a:ext cx="2113476" cy="1254125"/>
          </a:xfrm>
        </p:spPr>
        <p:txBody>
          <a:bodyPr/>
          <a:lstStyle/>
          <a:p>
            <a:r>
              <a:rPr lang="en-US" dirty="0"/>
              <a:t>Braid federal, state, &amp; local funds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AD98958-0FEE-2267-E13E-71E89D2ED3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48899" y="4074520"/>
            <a:ext cx="2419350" cy="1254125"/>
          </a:xfrm>
        </p:spPr>
        <p:txBody>
          <a:bodyPr/>
          <a:lstStyle/>
          <a:p>
            <a:r>
              <a:rPr lang="en-US" dirty="0"/>
              <a:t>WIOA Title 1 funds to support OJT, RTI, Support Services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91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5EA2C-87D1-F5E1-1BDE-4A966B358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E7CD45A-5BEB-56D0-5740-1A2979685C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Accessing Workforce Training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2F22-2998-6B80-B943-669EF9F8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887" y="2054978"/>
            <a:ext cx="6698895" cy="36406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ATRs can play a crucial role in equipping registered apprenticeship sponsors and employers to access local workforce development system funding through collaboration with Business Services Representatives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8" name="Picture 7" descr="Documents and graphs on table">
            <a:extLst>
              <a:ext uri="{FF2B5EF4-FFF2-40B4-BE49-F238E27FC236}">
                <a16:creationId xmlns:a16="http://schemas.microsoft.com/office/drawing/2014/main" id="{D3254DF1-A081-DFF8-0397-1DC742071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43" y="2609491"/>
            <a:ext cx="3797370" cy="253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027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40184F-9258-8E00-14A1-03EB6A63BA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6797" y="398595"/>
            <a:ext cx="11187989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015E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Accessing Workforce Training Funds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" panose="02000505000000020004" pitchFamily="2" charset="77"/>
                <a:ea typeface="+mj-ea"/>
                <a:cs typeface="+mj-cs"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solidFill>
                  <a:srgbClr val="00015E"/>
                </a:solidFill>
                <a:latin typeface="Montserrat Medium"/>
              </a:rPr>
              <a:t>Step 1</a:t>
            </a:r>
            <a:r>
              <a:rPr lang="en-US" sz="2400" dirty="0">
                <a:solidFill>
                  <a:srgbClr val="00015E"/>
                </a:solidFill>
                <a:latin typeface="Montserrat Medium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Montserrat Medium"/>
              </a:rPr>
              <a:t>Reach out to your </a:t>
            </a:r>
            <a:r>
              <a:rPr lang="en-US" sz="2400" dirty="0">
                <a:solidFill>
                  <a:schemeClr val="tx1"/>
                </a:solidFill>
                <a:latin typeface="Montserrat Medium"/>
                <a:hlinkClick r:id="rId3"/>
              </a:rPr>
              <a:t>local workforce development board </a:t>
            </a:r>
            <a:r>
              <a:rPr lang="en-US" sz="2400" dirty="0">
                <a:solidFill>
                  <a:schemeClr val="tx1"/>
                </a:solidFill>
                <a:latin typeface="Montserrat Medium"/>
              </a:rPr>
              <a:t>to find out who provides business services for the local workforce system.</a:t>
            </a:r>
          </a:p>
          <a:p>
            <a:pPr marL="338138" indent="0">
              <a:buNone/>
            </a:pPr>
            <a:endParaRPr lang="en-US" sz="100" dirty="0"/>
          </a:p>
          <a:p>
            <a:pPr marL="0" indent="0">
              <a:buNone/>
            </a:pPr>
            <a:r>
              <a:rPr lang="en-US" sz="2400" b="0" u="sng" dirty="0">
                <a:solidFill>
                  <a:srgbClr val="00015E"/>
                </a:solidFill>
                <a:latin typeface="Montserrat Medium"/>
              </a:rPr>
              <a:t>Step 2</a:t>
            </a:r>
            <a:r>
              <a:rPr lang="en-US" sz="2400" b="0" dirty="0">
                <a:solidFill>
                  <a:srgbClr val="00015E"/>
                </a:solidFill>
                <a:latin typeface="Montserrat Medium"/>
              </a:rPr>
              <a:t>: </a:t>
            </a:r>
            <a:r>
              <a:rPr lang="en-US" sz="2400" b="0" dirty="0">
                <a:solidFill>
                  <a:schemeClr val="tx1"/>
                </a:solidFill>
                <a:latin typeface="Montserrat Medium"/>
              </a:rPr>
              <a:t>Meet regularly with </a:t>
            </a:r>
            <a:r>
              <a:rPr lang="en-US" sz="2400" dirty="0">
                <a:solidFill>
                  <a:schemeClr val="tx1"/>
                </a:solidFill>
                <a:latin typeface="Montserrat Medium"/>
              </a:rPr>
              <a:t>your local BSR</a:t>
            </a:r>
            <a:r>
              <a:rPr lang="en-US" sz="2400" b="0" dirty="0">
                <a:solidFill>
                  <a:schemeClr val="tx1"/>
                </a:solidFill>
                <a:latin typeface="Montserrat Medium"/>
              </a:rPr>
              <a:t>(s)</a:t>
            </a:r>
          </a:p>
          <a:p>
            <a:pPr marL="571500"/>
            <a:r>
              <a:rPr lang="en-US" sz="2400" dirty="0">
                <a:solidFill>
                  <a:schemeClr val="tx1"/>
                </a:solidFill>
                <a:latin typeface="Montserrat Medium"/>
              </a:rPr>
              <a:t>Encourage and participate in c</a:t>
            </a:r>
            <a:r>
              <a:rPr lang="en-US" sz="2400" b="0" dirty="0">
                <a:solidFill>
                  <a:schemeClr val="tx1"/>
                </a:solidFill>
                <a:latin typeface="Montserrat Medium"/>
              </a:rPr>
              <a:t>ollaboration between businesses, LWDBs, and training institutions</a:t>
            </a:r>
          </a:p>
          <a:p>
            <a:pPr marL="571500"/>
            <a:r>
              <a:rPr lang="en-US" sz="2400" b="0" dirty="0">
                <a:solidFill>
                  <a:schemeClr val="tx1"/>
                </a:solidFill>
                <a:latin typeface="Montserrat Medium"/>
              </a:rPr>
              <a:t>Explore joint initiatives or partnerships to optimize training outcomes.</a:t>
            </a:r>
          </a:p>
          <a:p>
            <a:pPr marL="342900" indent="0">
              <a:buNone/>
            </a:pPr>
            <a:endParaRPr lang="en-US" sz="300" b="0" dirty="0">
              <a:latin typeface="Montserrat Medium"/>
            </a:endParaRPr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5"/>
                </a:solidFill>
                <a:latin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Workforce Training Fund Questions for BSRs</a:t>
            </a:r>
            <a:endParaRPr lang="en-US" sz="2400" b="0" i="1" dirty="0">
              <a:solidFill>
                <a:schemeClr val="accent5"/>
              </a:solidFill>
              <a:latin typeface="Montserrat Medium" panose="00000600000000000000" pitchFamily="2" charset="0"/>
            </a:endParaRPr>
          </a:p>
          <a:p>
            <a:pPr marL="457200" lvl="1" indent="0">
              <a:buNone/>
            </a:pPr>
            <a:endParaRPr lang="en-US" b="0" dirty="0">
              <a:solidFill>
                <a:srgbClr val="00015E"/>
              </a:solidFill>
              <a:latin typeface="Montserrat Medium" panose="00000600000000000000" pitchFamily="2" charset="0"/>
            </a:endParaRPr>
          </a:p>
          <a:p>
            <a:pPr marL="0" indent="0">
              <a:buNone/>
            </a:pPr>
            <a:endParaRPr lang="en-US" sz="2800" b="0" dirty="0">
              <a:solidFill>
                <a:srgbClr val="00015E"/>
              </a:solidFill>
              <a:latin typeface="Calibri"/>
            </a:endParaRPr>
          </a:p>
          <a:p>
            <a:pPr marL="0" indent="0">
              <a:buNone/>
            </a:pPr>
            <a:endParaRPr lang="en-US" i="1" dirty="0">
              <a:solidFill>
                <a:srgbClr val="00015E"/>
              </a:solidFill>
              <a:latin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25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0C76-C927-309E-DD83-64D19BD5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B7D53A15-BE61-CC6D-0053-9338BB6C3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9243965" y="5963720"/>
            <a:ext cx="2943616" cy="897699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83E19DC-1787-12B7-A2FE-F3FBB49A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2954054" cy="824630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DD73AE-2C99-F9AD-B6EB-13540AFACA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3082925"/>
            <a:ext cx="8934450" cy="2881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Tools and Takeaways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Knowledge Assessment Tool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Asset Mapping Tool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Calibri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 Medium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Handout: Workforce Training Fund Questions for BSRs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F82542-991C-D5F9-0B57-EC71560D556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21902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850B-493D-07B3-8C9D-D1BB0911E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0892-D315-5F1B-350B-521A713DDF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2724" y="41036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C7277-7A9B-D010-42D8-2B11D2BD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07" y="1735932"/>
            <a:ext cx="6961093" cy="4090324"/>
          </a:xfrm>
        </p:spPr>
        <p:txBody>
          <a:bodyPr>
            <a:normAutofit fontScale="92500"/>
          </a:bodyPr>
          <a:lstStyle/>
          <a:p>
            <a:pPr lvl="1"/>
            <a:r>
              <a:rPr lang="en-US">
                <a:solidFill>
                  <a:schemeClr val="tx1"/>
                </a:solidFill>
              </a:rPr>
              <a:t>Recap of Business Services and Job Seeker Services at the LWDB Level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Elements of the BSR Approach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Opportunities for ATRs to Build Effective Partnerships with BSRs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Best Practice: Strategies for Overcoming Challenges and Developing Partnerships and Collaborations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How Can ATRs Help Equip RA Sponsors Access Workforce System Funding through Collaboration with BSRs</a:t>
            </a:r>
          </a:p>
          <a:p>
            <a:pPr lvl="1"/>
            <a:endParaRPr lang="en-US" sz="2400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11EB8298-828A-21B3-36A6-66A63C457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271" y="1901958"/>
            <a:ext cx="3938674" cy="39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0244-2966-13A3-7D38-C6FA562B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Chance to Register!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40160-3CFC-0A8A-D4D6-2AC039FEF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601" y="1696601"/>
            <a:ext cx="10623061" cy="43122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Capstone for </a:t>
            </a:r>
            <a:r>
              <a:rPr lang="en-US" sz="3800" b="1" i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ATRs and BSRs: Collaborating to Expand Registered Apprenticeship</a:t>
            </a:r>
          </a:p>
          <a:p>
            <a:pPr marL="0" indent="0">
              <a:buNone/>
            </a:pPr>
            <a:endParaRPr lang="en-US" sz="900" b="1" i="0">
              <a:solidFill>
                <a:schemeClr val="tx1"/>
              </a:solidFill>
              <a:effectLst/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sz="3300">
                <a:solidFill>
                  <a:srgbClr val="232333"/>
                </a:solidFill>
                <a:latin typeface="Montserrat"/>
              </a:rPr>
              <a:t>I</a:t>
            </a:r>
            <a:r>
              <a:rPr lang="en-US" sz="3300" b="0" i="0">
                <a:solidFill>
                  <a:srgbClr val="232333"/>
                </a:solidFill>
                <a:effectLst/>
                <a:latin typeface="Montserrat"/>
              </a:rPr>
              <a:t>nteractive learning from workforce experts</a:t>
            </a:r>
          </a:p>
          <a:p>
            <a:pPr>
              <a:spcBef>
                <a:spcPts val="600"/>
              </a:spcBef>
            </a:pPr>
            <a:r>
              <a:rPr lang="en-US" sz="3300" b="0" i="0">
                <a:solidFill>
                  <a:srgbClr val="232333"/>
                </a:solidFill>
                <a:effectLst/>
                <a:latin typeface="Montserrat"/>
              </a:rPr>
              <a:t>Effective ATR and BSR partnerships</a:t>
            </a:r>
          </a:p>
          <a:p>
            <a:pPr>
              <a:spcBef>
                <a:spcPts val="600"/>
              </a:spcBef>
            </a:pPr>
            <a:r>
              <a:rPr lang="en-US" sz="3300" b="0" i="0">
                <a:solidFill>
                  <a:srgbClr val="232333"/>
                </a:solidFill>
                <a:effectLst/>
                <a:latin typeface="Montserrat"/>
              </a:rPr>
              <a:t>Implement training at the local level</a:t>
            </a:r>
          </a:p>
          <a:p>
            <a:pPr marL="0" indent="0">
              <a:buNone/>
            </a:pPr>
            <a:endParaRPr lang="en-US">
              <a:solidFill>
                <a:srgbClr val="232333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300" b="1">
                <a:solidFill>
                  <a:srgbClr val="232333"/>
                </a:solidFill>
                <a:latin typeface="Montserrat"/>
              </a:rPr>
              <a:t>June 13</a:t>
            </a:r>
            <a:r>
              <a:rPr lang="en-US" sz="3300" b="1" baseline="30000">
                <a:solidFill>
                  <a:srgbClr val="232333"/>
                </a:solidFill>
                <a:latin typeface="Montserrat"/>
              </a:rPr>
              <a:t>th</a:t>
            </a:r>
            <a:r>
              <a:rPr lang="en-US" sz="3300" b="1">
                <a:solidFill>
                  <a:srgbClr val="232333"/>
                </a:solidFill>
                <a:latin typeface="Montserrat"/>
              </a:rPr>
              <a:t> from 11am-12:30pm ET</a:t>
            </a:r>
            <a:endParaRPr lang="en-US" sz="900">
              <a:solidFill>
                <a:srgbClr val="232333"/>
              </a:solidFill>
              <a:latin typeface="Montserrat"/>
            </a:endParaRPr>
          </a:p>
          <a:p>
            <a:pPr marL="0" indent="0" algn="ctr">
              <a:buNone/>
            </a:pPr>
            <a:endParaRPr lang="en-US" sz="3300" b="1">
              <a:solidFill>
                <a:srgbClr val="232333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en-US" sz="3300" b="1">
                <a:solidFill>
                  <a:srgbClr val="232333"/>
                </a:solidFill>
                <a:latin typeface="Montserrat"/>
              </a:rPr>
              <a:t>                                     Scan</a:t>
            </a:r>
            <a:r>
              <a:rPr lang="en-US" sz="3300" b="1" i="0">
                <a:solidFill>
                  <a:srgbClr val="232333"/>
                </a:solidFill>
                <a:effectLst/>
                <a:latin typeface="Montserrat"/>
              </a:rPr>
              <a:t> to Register: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8B8CC-8A93-8DA3-6915-68B121550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6318" y="4515350"/>
            <a:ext cx="1433543" cy="1480738"/>
          </a:xfrm>
          <a:prstGeom prst="rect">
            <a:avLst/>
          </a:prstGeom>
          <a:solidFill>
            <a:srgbClr val="FAAB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QR Code to the registration url for the Capstone of this ATR and BSR Training Series">
            <a:extLst>
              <a:ext uri="{FF2B5EF4-FFF2-40B4-BE49-F238E27FC236}">
                <a16:creationId xmlns:a16="http://schemas.microsoft.com/office/drawing/2014/main" id="{D164DEA0-BEC3-FA08-88E9-6816AAF0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830" y="4588934"/>
            <a:ext cx="1314518" cy="1333569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607E52-2FF3-08FB-D8D7-23126B37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07490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845639-1E26-0359-DB26-05F348816E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27653" y="2254732"/>
            <a:ext cx="6322143" cy="3158837"/>
          </a:xfrm>
        </p:spPr>
        <p:txBody>
          <a:bodyPr>
            <a:normAutofit fontScale="85000" lnSpcReduction="10000"/>
          </a:bodyPr>
          <a:lstStyle/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 algn="l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3800" b="1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 sz="3800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your work</a:t>
            </a:r>
            <a:endParaRPr lang="en-US" sz="3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4967" y="1794207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E49544-79DE-0E6B-30D9-34F68798EF33}"/>
              </a:ext>
            </a:extLst>
          </p:cNvPr>
          <p:cNvSpPr txBox="1">
            <a:spLocks/>
          </p:cNvSpPr>
          <p:nvPr/>
        </p:nvSpPr>
        <p:spPr>
          <a:xfrm>
            <a:off x="8055883" y="1947926"/>
            <a:ext cx="2743200" cy="8679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Scan for Partner Form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3" descr="Qr code for Partner Form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 dirty="0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3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9269BC-79D8-E266-69AB-B0730D4DAE2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9609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160BF-148F-0B6A-033E-2D63576100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976" y="5111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Guest Speaker</a:t>
            </a:r>
          </a:p>
        </p:txBody>
      </p:sp>
      <p:pic>
        <p:nvPicPr>
          <p:cNvPr id="4" name="Picture 3" descr="Jeffrey Smith">
            <a:extLst>
              <a:ext uri="{FF2B5EF4-FFF2-40B4-BE49-F238E27FC236}">
                <a16:creationId xmlns:a16="http://schemas.microsoft.com/office/drawing/2014/main" id="{9EB74490-5152-F13B-BBEC-ED4A0DFB75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395" y="2169537"/>
            <a:ext cx="3050165" cy="3252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87F13-123C-3A53-F647-257AE3C84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816" y="2868922"/>
            <a:ext cx="5841761" cy="2264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D274D"/>
                </a:solidFill>
                <a:latin typeface="Montserrat" panose="00000500000000000000" pitchFamily="2" charset="0"/>
              </a:rPr>
              <a:t>Jeffrey Smith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Workforce Liaison / Program Analyst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Apprenticeship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Department of Labor</a:t>
            </a:r>
          </a:p>
        </p:txBody>
      </p:sp>
    </p:spTree>
    <p:extLst>
      <p:ext uri="{BB962C8B-B14F-4D97-AF65-F5344CB8AC3E}">
        <p14:creationId xmlns:p14="http://schemas.microsoft.com/office/powerpoint/2010/main" val="2381246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Today’s Presenters</a:t>
            </a:r>
          </a:p>
        </p:txBody>
      </p:sp>
      <p:pic>
        <p:nvPicPr>
          <p:cNvPr id="1026" name="Picture 2" descr="Joel Elsenbroek">
            <a:extLst>
              <a:ext uri="{FF2B5EF4-FFF2-40B4-BE49-F238E27FC236}">
                <a16:creationId xmlns:a16="http://schemas.microsoft.com/office/drawing/2014/main" id="{2B6894DC-1DB7-F38A-208E-1A0EA6718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942" b="9143"/>
          <a:stretch/>
        </p:blipFill>
        <p:spPr bwMode="auto">
          <a:xfrm>
            <a:off x="2329414" y="1746103"/>
            <a:ext cx="2141120" cy="2389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2ECDF8E-2DDC-3DCF-AB37-4D8DE91F8C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9598" y="4438748"/>
            <a:ext cx="4611358" cy="189659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>
                <a:solidFill>
                  <a:prstClr val="black"/>
                </a:solidFill>
                <a:latin typeface="Montserrat"/>
              </a:rPr>
              <a:t>Joel Elsenbroek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/>
              </a:rPr>
              <a:t>Project Manager, Apprenticeships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/>
              </a:rPr>
              <a:t>West Michigan Works!, Strategic Workforce Solutions</a:t>
            </a:r>
          </a:p>
          <a:p>
            <a:endParaRPr lang="en-US"/>
          </a:p>
        </p:txBody>
      </p:sp>
      <p:pic>
        <p:nvPicPr>
          <p:cNvPr id="8" name="Content Placeholder 7" descr="Amy Lebednick">
            <a:extLst>
              <a:ext uri="{FF2B5EF4-FFF2-40B4-BE49-F238E27FC236}">
                <a16:creationId xmlns:a16="http://schemas.microsoft.com/office/drawing/2014/main" id="{09B2777C-A241-016E-A86E-0E0413971C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6023" b="6023"/>
          <a:stretch/>
        </p:blipFill>
        <p:spPr>
          <a:xfrm>
            <a:off x="7114086" y="1860087"/>
            <a:ext cx="2528615" cy="2275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86BB66-13A2-1EE5-4361-11EB119810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50" y="4408553"/>
            <a:ext cx="4228689" cy="161886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>
                <a:solidFill>
                  <a:prstClr val="black"/>
                </a:solidFill>
                <a:latin typeface="Montserrat"/>
              </a:rPr>
              <a:t>Amy Lebednick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/>
              </a:rPr>
              <a:t>Director, Business Solutions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/>
              </a:rPr>
              <a:t>West Michigan Works!, Strategic Workforce Solutions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1C706-94E2-61F8-DEB4-34FEFF48D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7A61-53CB-FBC9-1989-25B6E5060E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1664" y="39332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Objectives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8B5A2-86D7-9FB4-54DC-6C8573ACD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1644650"/>
            <a:ext cx="7309981" cy="4351338"/>
          </a:xfrm>
        </p:spPr>
        <p:txBody>
          <a:bodyPr>
            <a:normAutofit/>
          </a:bodyPr>
          <a:lstStyle/>
          <a:p>
            <a:pPr lvl="1"/>
            <a:r>
              <a:rPr lang="en-US">
                <a:solidFill>
                  <a:schemeClr val="tx1"/>
                </a:solidFill>
              </a:rPr>
              <a:t>Increase ATR knowledge about workforce system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Increase ATR knowledge about Functions of Business Services Representatives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Encourage more proactive outreach by ATRs to BSRs in a local workforce area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Increase discussion and engagement between BSRs and ATRs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Increase coordination between BSRs and ATRs when conducting outreach to businesses in local workforce areas</a:t>
            </a:r>
          </a:p>
          <a:p>
            <a:pPr lvl="1"/>
            <a:endParaRPr lang="en-US" sz="2400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BBD7-D04C-5F30-66FD-8731ECC154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</a:p>
        </p:txBody>
      </p:sp>
      <p:pic>
        <p:nvPicPr>
          <p:cNvPr id="5" name="Graphic 4" descr="Aspiration outline">
            <a:extLst>
              <a:ext uri="{FF2B5EF4-FFF2-40B4-BE49-F238E27FC236}">
                <a16:creationId xmlns:a16="http://schemas.microsoft.com/office/drawing/2014/main" id="{711AE6FB-5A88-7C2D-69BB-FB9B1DE5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2009" y="1825625"/>
            <a:ext cx="3719963" cy="37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8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6C227-B5DE-4AE1-5623-9B9D383C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1D70C529-E081-6056-C4CA-1044BABE9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4420" y="3418"/>
            <a:ext cx="3152383" cy="782876"/>
          </a:xfrm>
          <a:prstGeom prst="rtTriangle">
            <a:avLst/>
          </a:prstGeom>
          <a:solidFill>
            <a:srgbClr val="FAAB1B"/>
          </a:solidFill>
          <a:ln>
            <a:solidFill>
              <a:srgbClr val="FAAB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6B4F7B-012C-AC8D-94B1-467DB875CC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849563"/>
            <a:ext cx="8934450" cy="10398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Recap of Services at the Local Workforce Level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Business and Job Seeker Services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9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o understand the talent needs of employers and the employment needs of job seekers and connect them to solutions">
            <a:extLst>
              <a:ext uri="{FF2B5EF4-FFF2-40B4-BE49-F238E27FC236}">
                <a16:creationId xmlns:a16="http://schemas.microsoft.com/office/drawing/2014/main" id="{AFA2175D-ADB5-07ED-E4FB-7476AF8B3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002" y="1543685"/>
            <a:ext cx="8787996" cy="43513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5CC961-2EDF-6CFB-D99E-9DC4169940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020" y="396558"/>
            <a:ext cx="10515600" cy="1325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LWDB Mission</a:t>
            </a:r>
          </a:p>
        </p:txBody>
      </p:sp>
    </p:spTree>
    <p:extLst>
      <p:ext uri="{BB962C8B-B14F-4D97-AF65-F5344CB8AC3E}">
        <p14:creationId xmlns:p14="http://schemas.microsoft.com/office/powerpoint/2010/main" val="38820737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d59d27-ca2b-4708-b9c7-7fa281384922" xsi:nil="true"/>
    <lcf76f155ced4ddcb4097134ff3c332f xmlns="2f00f82b-dce9-458f-ab1d-1c5fd145e219">
      <Terms xmlns="http://schemas.microsoft.com/office/infopath/2007/PartnerControls"/>
    </lcf76f155ced4ddcb4097134ff3c332f>
    <SharedWithUsers xmlns="4cd59d27-ca2b-4708-b9c7-7fa281384922">
      <UserInfo>
        <DisplayName>Amy Lebednick</DisplayName>
        <AccountId>15</AccountId>
        <AccountType/>
      </UserInfo>
      <UserInfo>
        <DisplayName>Malinda Powers</DisplayName>
        <AccountId>24</AccountId>
        <AccountType/>
      </UserInfo>
      <UserInfo>
        <DisplayName>Alec Parr</DisplayName>
        <AccountId>29</AccountId>
        <AccountType/>
      </UserInfo>
    </SharedWithUsers>
    <_Flow_SignoffStatus xmlns="2f00f82b-dce9-458f-ab1d-1c5fd145e219" xsi:nil="true"/>
    <ClassificationLevel xmlns="2f00f82b-dce9-458f-ab1d-1c5fd145e219" xsi:nil="true"/>
  </documentManagement>
</p:properties>
</file>

<file path=customXml/itemProps1.xml><?xml version="1.0" encoding="utf-8"?>
<ds:datastoreItem xmlns:ds="http://schemas.openxmlformats.org/officeDocument/2006/customXml" ds:itemID="{A83F2D58-4F3D-424E-BDD4-018D5B8B44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D2A00C-A2C6-40FF-9FCD-433D568FE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38901A-EABA-4C2B-9F78-1D1DAD3FB7D4}">
  <ds:schemaRefs>
    <ds:schemaRef ds:uri="http://www.w3.org/XML/1998/namespace"/>
    <ds:schemaRef ds:uri="http://schemas.openxmlformats.org/package/2006/metadata/core-properties"/>
    <ds:schemaRef ds:uri="http://purl.org/dc/elements/1.1/"/>
    <ds:schemaRef ds:uri="2f00f82b-dce9-458f-ab1d-1c5fd145e219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cd59d27-ca2b-4708-b9c7-7fa281384922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1590</Words>
  <Application>Microsoft Office PowerPoint</Application>
  <PresentationFormat>Widescreen</PresentationFormat>
  <Paragraphs>299</Paragraphs>
  <Slides>42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Aptos</vt:lpstr>
      <vt:lpstr>Arial</vt:lpstr>
      <vt:lpstr>Arial,Sans-Serif</vt:lpstr>
      <vt:lpstr>Calibri</vt:lpstr>
      <vt:lpstr>Courier New</vt:lpstr>
      <vt:lpstr>Courier New,monospace</vt:lpstr>
      <vt:lpstr>Montserrat</vt:lpstr>
      <vt:lpstr>Montserrat Medium</vt:lpstr>
      <vt:lpstr>Montserrat SemiBold</vt:lpstr>
      <vt:lpstr>Söhne</vt:lpstr>
      <vt:lpstr>Times New Roman</vt:lpstr>
      <vt:lpstr>Wingdings</vt:lpstr>
      <vt:lpstr>Office Theme</vt:lpstr>
      <vt:lpstr>2_Office Theme</vt:lpstr>
      <vt:lpstr>4_Office Theme</vt:lpstr>
      <vt:lpstr>3_Office Theme</vt:lpstr>
      <vt:lpstr>Promising Practices for Building Effective ATR/BSR Partnerships  Session II</vt:lpstr>
      <vt:lpstr>Moderator</vt:lpstr>
      <vt:lpstr>Center of Excellence Overview</vt:lpstr>
      <vt:lpstr>Agenda</vt:lpstr>
      <vt:lpstr>Guest Speaker</vt:lpstr>
      <vt:lpstr>Today’s Presenters</vt:lpstr>
      <vt:lpstr>Objectives for Today</vt:lpstr>
      <vt:lpstr>Recap of Services at the Local Workforce Level  Business and Job Seeker Services </vt:lpstr>
      <vt:lpstr>LWDB Mission</vt:lpstr>
      <vt:lpstr>Business Services</vt:lpstr>
      <vt:lpstr>Funding Support for Businesses </vt:lpstr>
      <vt:lpstr>Job Seeker Services</vt:lpstr>
      <vt:lpstr>Funding Support for Job Seekers</vt:lpstr>
      <vt:lpstr>Excellence in Practice: Engaging BSRs  Elements of the BSR Approach </vt:lpstr>
      <vt:lpstr>BSR Approach: Solutions Driven</vt:lpstr>
      <vt:lpstr>Elements of the BSR Approach</vt:lpstr>
      <vt:lpstr>Elements of the BSR Approach 2</vt:lpstr>
      <vt:lpstr>Elements of the BSR Approach 3</vt:lpstr>
      <vt:lpstr>Excellence in Practice:  ATR and BSR Partnerships</vt:lpstr>
      <vt:lpstr>Tips for Effective Partnerships</vt:lpstr>
      <vt:lpstr>Building Effective Partnerships</vt:lpstr>
      <vt:lpstr>Building Effective Partnerships 2</vt:lpstr>
      <vt:lpstr>Building Effective Partnerships 3</vt:lpstr>
      <vt:lpstr>Excellence in Practice:  Overcoming Challenges  Strategies for Continuous Improvement </vt:lpstr>
      <vt:lpstr>Developing Partnerships &amp; Collaboration </vt:lpstr>
      <vt:lpstr>Developing Partnerships &amp; Collaboration2 </vt:lpstr>
      <vt:lpstr>Challenging Elements of Business Services</vt:lpstr>
      <vt:lpstr>A First Step:  Assess the Workforce System’s Knowledge of RA</vt:lpstr>
      <vt:lpstr>Assess the Workforce System’s Knowledge of RA</vt:lpstr>
      <vt:lpstr>Strategies for Overcoming Challenges</vt:lpstr>
      <vt:lpstr>Next Step: Sharing Assets </vt:lpstr>
      <vt:lpstr>Developing Partnerships &amp; Collaboration3</vt:lpstr>
      <vt:lpstr>Collaboration for Overcoming Challenges</vt:lpstr>
      <vt:lpstr>Developing Partnerships &amp; Collaboration4</vt:lpstr>
      <vt:lpstr>Accessing Workforce System Funding  ATR/BSR Collaboration to Discover Funding Solutions </vt:lpstr>
      <vt:lpstr>Funding Sources</vt:lpstr>
      <vt:lpstr>Accessing Workforce Training Funds</vt:lpstr>
      <vt:lpstr>Accessing Workforce Training Funds 2</vt:lpstr>
      <vt:lpstr>Tools and Takeaways  Handout: Knowledge Assessment Tool Handout: Asset Mapping Tool Handout: Workforce Training Fund Questions for BSRs </vt:lpstr>
      <vt:lpstr>Last Chance to Register!</vt:lpstr>
      <vt:lpstr>Contact Us, Become a Partner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Promising Practices for Building Effective ATR/BSR Partnerships Session II</dc:title>
  <dc:subject>Apprenticeship Training Representatives and Business Services Representatives</dc:subject>
  <dc:creator>Amy Lebednick</dc:creator>
  <cp:keywords>Apprenticeship, BSR, ATR, Registered Apprenticeship</cp:keywords>
  <cp:lastModifiedBy>Colleen Beck</cp:lastModifiedBy>
  <cp:revision>25</cp:revision>
  <dcterms:created xsi:type="dcterms:W3CDTF">2022-12-02T14:40:35Z</dcterms:created>
  <dcterms:modified xsi:type="dcterms:W3CDTF">2025-03-04T14:34:37Z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