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20"/>
  </p:notesMasterIdLst>
  <p:handoutMasterIdLst>
    <p:handoutMasterId r:id="rId21"/>
  </p:handoutMasterIdLst>
  <p:sldIdLst>
    <p:sldId id="256" r:id="rId6"/>
    <p:sldId id="1709" r:id="rId7"/>
    <p:sldId id="264" r:id="rId8"/>
    <p:sldId id="1700" r:id="rId9"/>
    <p:sldId id="1734" r:id="rId10"/>
    <p:sldId id="1729" r:id="rId11"/>
    <p:sldId id="1735" r:id="rId12"/>
    <p:sldId id="1704" r:id="rId13"/>
    <p:sldId id="1738" r:id="rId14"/>
    <p:sldId id="1737" r:id="rId15"/>
    <p:sldId id="270" r:id="rId16"/>
    <p:sldId id="1736" r:id="rId17"/>
    <p:sldId id="277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9E338E-3575-D922-8638-DBB3198D8DE7}" name="Katie Adams" initials="KA" userId="S::Katie.Adams@safalpartners.com::9f2e6d00-44bd-4c75-9c75-d813f6b933da" providerId="AD"/>
  <p188:author id="{F5CDE29B-3EFC-D5BE-8DDE-F756FF4E4250}" name="Jana Bauer" initials="JB" userId="S::jana.bauer@safalpartners.com::f18a3f3c-4c69-4a10-b4b6-ac99762a0cf5" providerId="AD"/>
  <p188:author id="{CE21EBCB-E5FB-F1E1-A17D-C1C739217AFE}" name="Katie Adams" initials="KA" userId="S::katie.adams@safalpartners.com::9f2e6d00-44bd-4c75-9c75-d813f6b933da" providerId="AD"/>
  <p188:author id="{BEA4BADA-3A62-75E9-1149-3637B0CB55BB}" name="Fleet, Abby" initials="FA" userId="S::afleet@bcm.edu::c878d58f-c565-41dc-a684-9d168b397a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15E"/>
    <a:srgbClr val="FAAB1B"/>
    <a:srgbClr val="000000"/>
    <a:srgbClr val="363567"/>
    <a:srgbClr val="FAAB1C"/>
    <a:srgbClr val="009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2946F2-F5BF-4DE5-BBAC-DA1E0DC1E81A}" v="53" dt="2025-04-28T20:18:38.5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3" autoAdjust="0"/>
  </p:normalViewPr>
  <p:slideViewPr>
    <p:cSldViewPr snapToGrid="0">
      <p:cViewPr varScale="1">
        <p:scale>
          <a:sx n="86" d="100"/>
          <a:sy n="86" d="100"/>
        </p:scale>
        <p:origin x="1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9AE6B1-698B-B3D8-F148-6238D1DFA2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B8D28-D5E7-0E35-0EF5-84C7A0A0DD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72707-1C26-4EB1-9768-389851A6775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1CFAC9-4157-7295-CFCB-A60B5B1057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BC850-A51F-DD20-F7CE-EDDA4153F0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05E9D-3870-4811-A7EC-CDFBC76749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4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DA74A-C9AF-4CAE-8E01-4F6234161E8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F87B3-AEC0-4A48-9BB8-61B7C21FD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4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33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97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50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47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70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02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3114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69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85650" cy="6861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0" y="-15008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FBC49-36F9-BC10-EE30-E8D847231D28}"/>
              </a:ext>
            </a:extLst>
          </p:cNvPr>
          <p:cNvSpPr/>
          <p:nvPr userDrawn="1"/>
        </p:nvSpPr>
        <p:spPr>
          <a:xfrm>
            <a:off x="7551626" y="1960473"/>
            <a:ext cx="2743199" cy="3745116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BFD7DD-F256-160C-ABD4-1F18B12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113" y="1960563"/>
            <a:ext cx="5980112" cy="3744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476A588-C633-1E1A-56CB-69305CC454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58783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939851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90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41EB5B0-E5D6-6AA9-37B2-8BF71A30FC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0691981-9B09-34DB-6D6D-AB99D789952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51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86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80238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953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594874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155375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5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38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37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97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13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49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67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391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6"/>
            <a:ext cx="12185650" cy="68615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0" y="-15008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FBC49-36F9-BC10-EE30-E8D847231D28}"/>
              </a:ext>
            </a:extLst>
          </p:cNvPr>
          <p:cNvSpPr/>
          <p:nvPr userDrawn="1"/>
        </p:nvSpPr>
        <p:spPr>
          <a:xfrm>
            <a:off x="7551626" y="1960473"/>
            <a:ext cx="2743199" cy="3745116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BFD7DD-F256-160C-ABD4-1F18B12059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7113" y="1960563"/>
            <a:ext cx="5980112" cy="37449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476A588-C633-1E1A-56CB-69305CC454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3490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</p:spTree>
    <p:extLst>
      <p:ext uri="{BB962C8B-B14F-4D97-AF65-F5344CB8AC3E}">
        <p14:creationId xmlns:p14="http://schemas.microsoft.com/office/powerpoint/2010/main" val="268668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</a:blip>
          <a:srcRect t="13718" b="9028"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01169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562396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2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0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2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0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45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0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77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2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5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Peter.d.Diplock@maine.gov" TargetMode="External"/><Relationship Id="rId3" Type="http://schemas.openxmlformats.org/officeDocument/2006/relationships/image" Target="../media/image13.png"/><Relationship Id="rId7" Type="http://schemas.openxmlformats.org/officeDocument/2006/relationships/hyperlink" Target="mailto:Joan.m.dolan@maine.g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Samantha.dina@maine.gov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35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412514"/>
            <a:ext cx="9144000" cy="12763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Demonstrated State Apprenticeship Leadership in 2020 Unified/Combined Plans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CDE8-DDA3-ADE2-351E-3CDA5030CE6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389596" y="3035993"/>
            <a:ext cx="7073900" cy="10461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i="1">
                <a:solidFill>
                  <a:schemeClr val="bg1"/>
                </a:solidFill>
                <a:latin typeface="Montserrat"/>
              </a:rPr>
              <a:t>Part 3 : Intention in Planning and Measurement</a:t>
            </a:r>
            <a:endParaRPr lang="en-US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i="1">
                <a:solidFill>
                  <a:schemeClr val="bg1"/>
                </a:solidFill>
                <a:latin typeface="Montserrat" panose="02000505000000020004" pitchFamily="2" charset="77"/>
              </a:rPr>
              <a:t>November 16, 2023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619774E-C7DE-D157-DD35-8B2D4B576189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1" y="434595"/>
            <a:ext cx="11015310" cy="1325563"/>
          </a:xfrm>
        </p:spPr>
        <p:txBody>
          <a:bodyPr>
            <a:normAutofit/>
          </a:bodyPr>
          <a:lstStyle/>
          <a:p>
            <a:r>
              <a:rPr lang="en-US" kern="100" dirty="0">
                <a:latin typeface="Montserrat"/>
                <a:cs typeface="Times New Roman"/>
              </a:rPr>
              <a:t>Maine Panelists</a:t>
            </a:r>
            <a:endParaRPr lang="en-US" dirty="0">
              <a:latin typeface="Montserrat" panose="00000500000000000000" pitchFamily="2" charset="0"/>
            </a:endParaRPr>
          </a:p>
        </p:txBody>
      </p:sp>
      <p:pic>
        <p:nvPicPr>
          <p:cNvPr id="19" name="Picture Placeholder 18" descr="Samantha Dina">
            <a:extLst>
              <a:ext uri="{FF2B5EF4-FFF2-40B4-BE49-F238E27FC236}">
                <a16:creationId xmlns:a16="http://schemas.microsoft.com/office/drawing/2014/main" id="{AD8A716A-BB9C-DAF5-9D8F-4FAD21C448B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6543" b="6543"/>
          <a:stretch/>
        </p:blipFill>
        <p:spPr>
          <a:xfrm>
            <a:off x="1468624" y="1961339"/>
            <a:ext cx="2202918" cy="1982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3EDD98-27B0-253B-F6E8-186837B96E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60407" y="4224588"/>
            <a:ext cx="2722066" cy="157584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600" b="1" dirty="0">
                <a:latin typeface="Montserrat Medium"/>
              </a:rPr>
              <a:t>Samantha Dina</a:t>
            </a:r>
            <a:endParaRPr lang="en-US" sz="2600" dirty="0"/>
          </a:p>
          <a:p>
            <a:r>
              <a:rPr lang="en-US" sz="1700" dirty="0">
                <a:latin typeface="Montserrat Medium"/>
              </a:rPr>
              <a:t>Director of Special Projects</a:t>
            </a:r>
            <a:endParaRPr lang="en-US" sz="1700" dirty="0"/>
          </a:p>
          <a:p>
            <a:r>
              <a:rPr lang="en-US" sz="1700" dirty="0">
                <a:latin typeface="Montserrat Medium"/>
              </a:rPr>
              <a:t>State of Maine Department of Labor</a:t>
            </a:r>
            <a:endParaRPr lang="en-US" sz="1700" dirty="0"/>
          </a:p>
        </p:txBody>
      </p:sp>
      <p:pic>
        <p:nvPicPr>
          <p:cNvPr id="21" name="Picture 20" descr="Joan Dolan">
            <a:extLst>
              <a:ext uri="{FF2B5EF4-FFF2-40B4-BE49-F238E27FC236}">
                <a16:creationId xmlns:a16="http://schemas.microsoft.com/office/drawing/2014/main" id="{A7DF0C9E-6C67-F806-3B42-63B7524A43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1" b="1341"/>
          <a:stretch/>
        </p:blipFill>
        <p:spPr>
          <a:xfrm>
            <a:off x="5013821" y="1970995"/>
            <a:ext cx="1980008" cy="1972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C7FC2DD-A847-57B3-3C38-8D9989F32353}"/>
              </a:ext>
            </a:extLst>
          </p:cNvPr>
          <p:cNvSpPr txBox="1">
            <a:spLocks/>
          </p:cNvSpPr>
          <p:nvPr/>
        </p:nvSpPr>
        <p:spPr>
          <a:xfrm>
            <a:off x="4594188" y="4224588"/>
            <a:ext cx="3003623" cy="17289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Montserrat Medium"/>
              </a:rPr>
              <a:t>Joan Dolan</a:t>
            </a:r>
            <a:endParaRPr lang="en-US" sz="2200" b="1" dirty="0"/>
          </a:p>
          <a:p>
            <a:r>
              <a:rPr lang="en-US" sz="1600" dirty="0">
                <a:latin typeface="Montserrat Medium"/>
              </a:rPr>
              <a:t>Director of Apprenticeship &amp; Strategic Partnerships</a:t>
            </a:r>
            <a:endParaRPr lang="en-US" dirty="0"/>
          </a:p>
          <a:p>
            <a:r>
              <a:rPr lang="en-US" sz="1600" dirty="0">
                <a:latin typeface="Montserrat Medium"/>
              </a:rPr>
              <a:t>State of Maine Department of Labor</a:t>
            </a:r>
            <a:endParaRPr lang="en-US" dirty="0"/>
          </a:p>
        </p:txBody>
      </p:sp>
      <p:pic>
        <p:nvPicPr>
          <p:cNvPr id="12" name="Picture Placeholder 11" descr="Peter Diplock">
            <a:extLst>
              <a:ext uri="{FF2B5EF4-FFF2-40B4-BE49-F238E27FC236}">
                <a16:creationId xmlns:a16="http://schemas.microsoft.com/office/drawing/2014/main" id="{BDDF78A1-3309-F436-C191-5B8C4683E77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5467" b="5467"/>
          <a:stretch/>
        </p:blipFill>
        <p:spPr>
          <a:xfrm>
            <a:off x="8336108" y="1966167"/>
            <a:ext cx="2202918" cy="198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352DA1-A25C-C76B-ED98-98B2A209465A}"/>
              </a:ext>
            </a:extLst>
          </p:cNvPr>
          <p:cNvSpPr txBox="1">
            <a:spLocks/>
          </p:cNvSpPr>
          <p:nvPr/>
        </p:nvSpPr>
        <p:spPr>
          <a:xfrm>
            <a:off x="8067820" y="4224589"/>
            <a:ext cx="2923454" cy="15758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Montserrat Medium"/>
              </a:rPr>
              <a:t>Peter Diplock</a:t>
            </a:r>
            <a:endParaRPr lang="en-US" dirty="0"/>
          </a:p>
          <a:p>
            <a:r>
              <a:rPr lang="en-US" sz="1600" dirty="0">
                <a:latin typeface="Montserrat Medium"/>
              </a:rPr>
              <a:t>Asst. </a:t>
            </a:r>
            <a:r>
              <a:rPr lang="en-US" sz="1600">
                <a:latin typeface="Montserrat Medium"/>
              </a:rPr>
              <a:t>Director </a:t>
            </a:r>
            <a:endParaRPr lang="en-US" sz="1600"/>
          </a:p>
          <a:p>
            <a:r>
              <a:rPr lang="en-US" sz="1600" dirty="0">
                <a:latin typeface="Montserrat Medium"/>
              </a:rPr>
              <a:t>Maine Division for the Blind and Visually Impaired (DBVI)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6935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6120-9F16-A5B2-357C-8EDFB1EB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176820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899" y="559490"/>
            <a:ext cx="11086562" cy="981300"/>
          </a:xfrm>
        </p:spPr>
        <p:txBody>
          <a:bodyPr>
            <a:normAutofit/>
          </a:bodyPr>
          <a:lstStyle/>
          <a:p>
            <a:r>
              <a:rPr lang="en-US" sz="44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</a:t>
            </a:r>
            <a:endParaRPr lang="en-US">
              <a:latin typeface="Montserrat" panose="00000500000000000000" pitchFamily="2" charset="0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AD8A716A-BB9C-DAF5-9D8F-4FAD21C4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6543" b="6543"/>
          <a:stretch/>
        </p:blipFill>
        <p:spPr>
          <a:xfrm>
            <a:off x="1631630" y="1991984"/>
            <a:ext cx="2066302" cy="1859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DDF78A1-3309-F436-C191-5B8C4683E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5467" b="5467"/>
          <a:stretch/>
        </p:blipFill>
        <p:spPr>
          <a:xfrm>
            <a:off x="8478925" y="1904446"/>
            <a:ext cx="2163578" cy="194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DF0C9E-6C67-F806-3B42-63B7524A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1" b="1341"/>
          <a:stretch/>
        </p:blipFill>
        <p:spPr>
          <a:xfrm>
            <a:off x="4966476" y="1925447"/>
            <a:ext cx="1933088" cy="1926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3EDD98-27B0-253B-F6E8-186837B96E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39347" y="4033596"/>
            <a:ext cx="2899023" cy="1795870"/>
          </a:xfrm>
        </p:spPr>
        <p:txBody>
          <a:bodyPr>
            <a:normAutofit lnSpcReduction="10000"/>
          </a:bodyPr>
          <a:lstStyle/>
          <a:p>
            <a:r>
              <a:rPr lang="en-US" sz="2200" b="1">
                <a:latin typeface="Montserrat Medium"/>
              </a:rPr>
              <a:t>Samantha Dina</a:t>
            </a:r>
            <a:endParaRPr lang="en-US" sz="2200"/>
          </a:p>
          <a:p>
            <a:r>
              <a:rPr lang="en-US" sz="1600">
                <a:latin typeface="Montserrat Medium"/>
              </a:rPr>
              <a:t>Director of Special Projects</a:t>
            </a:r>
            <a:endParaRPr lang="en-US" sz="1600"/>
          </a:p>
          <a:p>
            <a:r>
              <a:rPr lang="en-US" sz="1600">
                <a:latin typeface="Montserrat Medium"/>
              </a:rPr>
              <a:t>State of Maine Department of Labor</a:t>
            </a:r>
            <a:endParaRPr lang="en-US" sz="1600"/>
          </a:p>
          <a:p>
            <a:r>
              <a:rPr lang="en-US" sz="1200">
                <a:hlinkClick r:id="rId6"/>
              </a:rPr>
              <a:t>samantha.dina@maine.gov</a:t>
            </a:r>
            <a:endParaRPr lang="en-US" sz="1200"/>
          </a:p>
          <a:p>
            <a:endParaRPr lang="en-US" sz="120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C7FC2DD-A847-57B3-3C38-8D9989F32353}"/>
              </a:ext>
            </a:extLst>
          </p:cNvPr>
          <p:cNvSpPr txBox="1">
            <a:spLocks/>
          </p:cNvSpPr>
          <p:nvPr/>
        </p:nvSpPr>
        <p:spPr>
          <a:xfrm>
            <a:off x="4586732" y="4032809"/>
            <a:ext cx="2783885" cy="19260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Montserrat Medium"/>
              </a:rPr>
              <a:t>Joan Dolan</a:t>
            </a:r>
            <a:endParaRPr lang="en-US" sz="2400" b="1"/>
          </a:p>
          <a:p>
            <a:r>
              <a:rPr lang="en-US" sz="1700">
                <a:latin typeface="Montserrat Medium"/>
              </a:rPr>
              <a:t>Director of Apprenticeship &amp; Strategic Partnerships</a:t>
            </a:r>
            <a:endParaRPr lang="en-US" sz="1700"/>
          </a:p>
          <a:p>
            <a:r>
              <a:rPr lang="en-US" sz="1700">
                <a:latin typeface="Montserrat Medium"/>
              </a:rPr>
              <a:t>State of Maine Department of Labor</a:t>
            </a:r>
            <a:endParaRPr lang="en-US" sz="1700"/>
          </a:p>
          <a:p>
            <a:r>
              <a:rPr lang="en-US" sz="1400">
                <a:hlinkClick r:id="rId7"/>
              </a:rPr>
              <a:t>joan.m.dolan@maine.gov</a:t>
            </a:r>
            <a:r>
              <a:rPr lang="en-US" sz="1400"/>
              <a:t>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352DA1-A25C-C76B-ED98-98B2A209465A}"/>
              </a:ext>
            </a:extLst>
          </p:cNvPr>
          <p:cNvSpPr txBox="1">
            <a:spLocks/>
          </p:cNvSpPr>
          <p:nvPr/>
        </p:nvSpPr>
        <p:spPr>
          <a:xfrm>
            <a:off x="7918979" y="4032810"/>
            <a:ext cx="3192366" cy="183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latin typeface="Montserrat Medium"/>
              </a:rPr>
              <a:t>Peter Diplock</a:t>
            </a:r>
            <a:endParaRPr lang="en-US" sz="2200"/>
          </a:p>
          <a:p>
            <a:r>
              <a:rPr lang="en-US" sz="1600">
                <a:latin typeface="Montserrat Medium"/>
              </a:rPr>
              <a:t>Asst. Director </a:t>
            </a:r>
            <a:endParaRPr lang="en-US" sz="1600"/>
          </a:p>
          <a:p>
            <a:r>
              <a:rPr lang="en-US" sz="1600">
                <a:latin typeface="Montserrat Medium"/>
              </a:rPr>
              <a:t>Maine Division for the Blind and Visually Impaired (DBVI)</a:t>
            </a:r>
            <a:endParaRPr lang="en-US" sz="1600"/>
          </a:p>
          <a:p>
            <a:r>
              <a:rPr lang="en-US" sz="1300">
                <a:hlinkClick r:id="rId8"/>
              </a:rPr>
              <a:t>peter.d.diplock@maine.gov</a:t>
            </a:r>
            <a:r>
              <a:rPr lang="en-US" sz="1300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45392-D64D-14E3-5060-EF15E1B26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6" name="Google Shape;213;p30">
            <a:extLst>
              <a:ext uri="{FF2B5EF4-FFF2-40B4-BE49-F238E27FC236}">
                <a16:creationId xmlns:a16="http://schemas.microsoft.com/office/drawing/2014/main" id="{8ED3B451-4618-BB6F-4E4D-7BE882253E5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BD502B-867D-5E9C-8806-119F70CD983C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7551738" y="1960563"/>
            <a:ext cx="2743200" cy="97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Scan for Partner Form</a:t>
            </a:r>
            <a:endParaRPr lang="en-US" sz="2800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9" name="Picture 3" descr="Qr code for Partner Form">
            <a:extLst>
              <a:ext uri="{FF2B5EF4-FFF2-40B4-BE49-F238E27FC236}">
                <a16:creationId xmlns:a16="http://schemas.microsoft.com/office/drawing/2014/main" id="{1FB10461-0090-0BFC-D183-920D1E620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1" y="3066591"/>
            <a:ext cx="2448622" cy="251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1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884F70-E12F-6972-62F5-991C90F5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8975"/>
            <a:ext cx="10515600" cy="415746"/>
          </a:xfrm>
        </p:spPr>
        <p:txBody>
          <a:bodyPr>
            <a:normAutofit fontScale="90000"/>
          </a:bodyPr>
          <a:lstStyle/>
          <a:p>
            <a:r>
              <a:rPr lang="en-US"/>
              <a:t>Email us your questions at RA_COE@SafalPartners.com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BC6D76-6797-C7FE-017C-FFAFAB3FA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70036"/>
            <a:ext cx="10515600" cy="1200711"/>
          </a:xfrm>
        </p:spPr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644D90-CB90-2277-742F-64EB6E019949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4127786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8303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cs typeface="Segoe UI"/>
              </a:rPr>
              <a:t>Center of Excellence Overview</a:t>
            </a:r>
            <a:endParaRPr lang="en-US">
              <a:solidFill>
                <a:schemeClr val="tx1"/>
              </a:solidFill>
              <a:latin typeface="Montserrat Medium" panose="00000600000000000000" pitchFamily="2" charset="0"/>
              <a:cs typeface="Segoe UI" panose="020B0502040204020203" pitchFamily="34" charset="0"/>
            </a:endParaRP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Today’s Topic: Meet State Objectives: Moving the Needle on Apprenticeship Efforts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Voices from the Field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Questions and Discussion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Closeout </a:t>
            </a:r>
          </a:p>
          <a:p>
            <a:endParaRPr lang="en-US"/>
          </a:p>
        </p:txBody>
      </p:sp>
      <p:pic>
        <p:nvPicPr>
          <p:cNvPr id="4" name="Picture 3" descr="Center of Excellence Logo">
            <a:extLst>
              <a:ext uri="{FF2B5EF4-FFF2-40B4-BE49-F238E27FC236}">
                <a16:creationId xmlns:a16="http://schemas.microsoft.com/office/drawing/2014/main" id="{8694B03F-6D3B-8E72-D9FB-0CC4BE7E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772" y="1690688"/>
            <a:ext cx="4197466" cy="4197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623A6E-BF54-626D-AD32-BF517DC08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22187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Presenter</a:t>
            </a:r>
          </a:p>
        </p:txBody>
      </p:sp>
      <p:pic>
        <p:nvPicPr>
          <p:cNvPr id="8" name="Picture 7" descr="National Disability Institute logo">
            <a:extLst>
              <a:ext uri="{FF2B5EF4-FFF2-40B4-BE49-F238E27FC236}">
                <a16:creationId xmlns:a16="http://schemas.microsoft.com/office/drawing/2014/main" id="{9581A468-1B1E-6FCC-D12B-54C2E7C67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245" y="3305428"/>
            <a:ext cx="2450804" cy="865707"/>
          </a:xfrm>
          <a:prstGeom prst="rect">
            <a:avLst/>
          </a:prstGeom>
        </p:spPr>
      </p:pic>
      <p:pic>
        <p:nvPicPr>
          <p:cNvPr id="10" name="Picture 9" descr="Doug Keast">
            <a:extLst>
              <a:ext uri="{FF2B5EF4-FFF2-40B4-BE49-F238E27FC236}">
                <a16:creationId xmlns:a16="http://schemas.microsoft.com/office/drawing/2014/main" id="{12A44265-21E6-350B-538F-2377B1D5E6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51" b="8851"/>
          <a:stretch/>
        </p:blipFill>
        <p:spPr>
          <a:xfrm>
            <a:off x="6588752" y="1848357"/>
            <a:ext cx="2914141" cy="2914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Doug Keast Project Manager&#10;Dkeast@NDI-Inc.org">
            <a:extLst>
              <a:ext uri="{FF2B5EF4-FFF2-40B4-BE49-F238E27FC236}">
                <a16:creationId xmlns:a16="http://schemas.microsoft.com/office/drawing/2014/main" id="{8CA9250B-D72E-A6A8-F631-07437AFFA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3840" y="4934530"/>
            <a:ext cx="2523963" cy="1249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B7233E-7F2D-26F5-A43D-3755338FF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9A3010-1B50-056D-7563-459D8B5A1D7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1936139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Intention in State Plans -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641"/>
            <a:ext cx="6394807" cy="35712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One key indicator identified in the review is the </a:t>
            </a:r>
            <a:r>
              <a:rPr lang="en-US" sz="2400" b="1" i="1">
                <a:solidFill>
                  <a:srgbClr val="002060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establishment of </a:t>
            </a:r>
            <a:r>
              <a:rPr lang="en-US" sz="2400" b="1" i="1">
                <a:solidFill>
                  <a:srgbClr val="002060"/>
                </a:solidFill>
                <a:latin typeface="Montserrat Medium" panose="00000600000000000000" pitchFamily="2" charset="0"/>
              </a:rPr>
              <a:t>apprenticeship as a specific strategy to meet state plan vision</a:t>
            </a:r>
            <a:r>
              <a:rPr lang="en-US" sz="2400" b="1" i="1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. </a:t>
            </a:r>
          </a:p>
          <a:p>
            <a:pPr marL="0" indent="0">
              <a:buNone/>
            </a:pPr>
            <a:endParaRPr lang="en-US" sz="2400" i="1">
              <a:solidFill>
                <a:srgbClr val="00015E"/>
              </a:solidFill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r>
              <a:rPr lang="en-US" sz="2400" b="1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34%</a:t>
            </a:r>
            <a:r>
              <a:rPr lang="en-US" sz="2400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of all state unified/combined plans articulated apprenticeship strategies to meet state workforce goals.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DE44E-A594-B166-1929-43BAEB9F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5F589A-7B4B-F40A-711F-E163ED0FB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1D93BF-0D26-3699-AA3F-07309A3FD81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5" name="Picture 4" descr="Background with colorful wooden blocks">
            <a:extLst>
              <a:ext uri="{FF2B5EF4-FFF2-40B4-BE49-F238E27FC236}">
                <a16:creationId xmlns:a16="http://schemas.microsoft.com/office/drawing/2014/main" id="{7E28F56B-1349-BC00-5EEB-67733AFCD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975" y="2203652"/>
            <a:ext cx="4688025" cy="312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73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47D528-A499-F44F-0A76-ED970762C3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6650" y="733425"/>
            <a:ext cx="9983788" cy="64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2020 State Plan Examples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3A1477-0C7F-3C37-8BD3-711667240E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Arkansas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EE8E6-195D-BB2E-E7E9-01BCEC6F2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25" y="2109788"/>
            <a:ext cx="2542767" cy="3697247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Increase the utilization of Registered Apprenticeship programs as viable talent development opportunities.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ACF533-557D-9618-324D-D46DCDB1E1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Colorado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0E61D-5D63-4A07-263E-B6F952EE85C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64095" y="2101352"/>
            <a:ext cx="2542767" cy="370568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Map and promote in-demand industries in a future-ready way </a:t>
            </a:r>
          </a:p>
          <a:p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E</a:t>
            </a:r>
            <a:r>
              <a:rPr lang="en-US" sz="1800" dirty="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Cambria" panose="02040503050406030204" pitchFamily="18" charset="0"/>
                <a:cs typeface="Calibri" panose="020F0502020204030204" pitchFamily="34" charset="0"/>
              </a:rPr>
              <a:t>mbed opportunities for work-based learning and apprenticeships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B7C4241-3A58-6A24-8609-B90500F22B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Idaho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DD6CF0-A00F-6631-8B92-6C48E49ECE2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101351"/>
            <a:ext cx="2580503" cy="370568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Implement an outreach strategy</a:t>
            </a:r>
          </a:p>
          <a:p>
            <a:r>
              <a:rPr lang="en-US" sz="1800" dirty="0">
                <a:solidFill>
                  <a:srgbClr val="000000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ncrease awareness and perception of apprenticeships as a pathway to careers for students, parents, teachers, and counselors.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B74714-AC31-E7C6-6703-B09998BC9D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EFDD01-4081-EF0E-3EBE-7D949E1613B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109788"/>
            <a:ext cx="2580503" cy="3705685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1800">
                <a:solidFill>
                  <a:srgbClr val="000000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Identify strategies to leverage private sector investment in training their workforce</a:t>
            </a:r>
          </a:p>
          <a:p>
            <a:r>
              <a:rPr lang="en-US" sz="1800">
                <a:solidFill>
                  <a:srgbClr val="000000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800">
                <a:solidFill>
                  <a:srgbClr val="000000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mployer of choice designation for businesses offering quality jobs</a:t>
            </a:r>
            <a:r>
              <a:rPr lang="en-US" sz="1800">
                <a:solidFill>
                  <a:srgbClr val="000000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>
              <a:solidFill>
                <a:srgbClr val="000000"/>
              </a:solidFill>
              <a:effectLst/>
              <a:latin typeface="Montserrat Medium" panose="000006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E9FEE6-C80C-DABD-EA55-03440CE0B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5A3A96-201D-8C3E-59B3-914013960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1B43D35-B6A1-1994-03DA-2374E81D6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674392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Intention in State Plans -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9144"/>
            <a:ext cx="6394807" cy="38760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One key indicator identified in the review is the </a:t>
            </a:r>
            <a:r>
              <a:rPr lang="en-US" sz="2400" b="1" i="1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establishment of </a:t>
            </a:r>
            <a:r>
              <a:rPr lang="en-US" sz="2400" b="1" i="1">
                <a:solidFill>
                  <a:srgbClr val="002060"/>
                </a:solidFill>
                <a:latin typeface="Montserrat Medium" panose="00000600000000000000" pitchFamily="2" charset="0"/>
              </a:rPr>
              <a:t>objectives in terms of #s of apprentices and #s of programs</a:t>
            </a:r>
            <a:r>
              <a:rPr lang="en-US" sz="2400" b="1" i="1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endParaRPr lang="en-US" sz="2400" i="1">
              <a:solidFill>
                <a:srgbClr val="00015E"/>
              </a:solidFill>
              <a:latin typeface="Montserrat Medium" panose="00000600000000000000" pitchFamily="2" charset="0"/>
              <a:ea typeface="Calibri" panose="020F0502020204030204" pitchFamily="34" charset="0"/>
            </a:endParaRPr>
          </a:p>
          <a:p>
            <a:r>
              <a:rPr lang="en-US" sz="2400" b="1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14%</a:t>
            </a:r>
            <a:r>
              <a:rPr lang="en-US" sz="2400">
                <a:solidFill>
                  <a:srgbClr val="00015E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</a:rPr>
              <a:t>of all state unified/combined plans articulated numerical objectives for how many apprentices and/or programs would demonstrate success in their strategy – in their state plans.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DE44E-A594-B166-1929-43BAEB9F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5F589A-7B4B-F40A-711F-E163ED0FB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A1D93BF-0D26-3699-AA3F-07309A3FD81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3" name="Picture 12" descr="Bricks in the form of network signals on orange background">
            <a:extLst>
              <a:ext uri="{FF2B5EF4-FFF2-40B4-BE49-F238E27FC236}">
                <a16:creationId xmlns:a16="http://schemas.microsoft.com/office/drawing/2014/main" id="{0B18521D-F900-0322-D844-C68DD5EBF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7257953" y="2077373"/>
            <a:ext cx="4934048" cy="32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05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47D528-A499-F44F-0A76-ED970762C3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6650" y="733425"/>
            <a:ext cx="9983788" cy="6413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2020 State Plan Examples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ACF533-557D-9618-324D-D46DCDB1E1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95400" y="1687047"/>
            <a:ext cx="4630330" cy="417513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Oklahoma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90E61D-5D63-4A07-263E-B6F952EE85C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76533" y="2104560"/>
            <a:ext cx="4630330" cy="370247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lvl="1">
              <a:spcBef>
                <a:spcPts val="1800"/>
              </a:spcBef>
            </a:pPr>
            <a:r>
              <a:rPr lang="en-US" sz="1800" dirty="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Uses information on the numbers of apprentices and RA programs to set goals for state expansion of apprenticeship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Grants have </a:t>
            </a:r>
            <a:r>
              <a:rPr lang="en-US" sz="1800" dirty="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timeline and objectives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800" dirty="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ll strategies aligned to support meeting those objectives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1800" dirty="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ntention is to include objectives numerically and progress in the State Plan moving forward 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6A7084C8-85D1-6A9B-4B7B-EAF2A8941EA6}"/>
              </a:ext>
            </a:extLst>
          </p:cNvPr>
          <p:cNvSpPr txBox="1">
            <a:spLocks/>
          </p:cNvSpPr>
          <p:nvPr/>
        </p:nvSpPr>
        <p:spPr>
          <a:xfrm>
            <a:off x="6114867" y="1683839"/>
            <a:ext cx="4630330" cy="417513"/>
          </a:xfrm>
          <a:prstGeom prst="rect">
            <a:avLst/>
          </a:prstGeom>
          <a:solidFill>
            <a:srgbClr val="00015E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Kentucky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4633CB1-0F72-03F3-4063-876474F2EAD0}"/>
              </a:ext>
            </a:extLst>
          </p:cNvPr>
          <p:cNvSpPr txBox="1">
            <a:spLocks/>
          </p:cNvSpPr>
          <p:nvPr/>
        </p:nvSpPr>
        <p:spPr>
          <a:xfrm>
            <a:off x="6096000" y="2098144"/>
            <a:ext cx="4630330" cy="37056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800" dirty="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uccessful employer engagement measured by increase 5x # RA and work-based learning opportunities 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urrently over 4,000 apprentices in over 300 programs representing 147 unique occupations 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solidFill>
                  <a:schemeClr val="tx1"/>
                </a:solidFill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 from 2000 in over 200 programs in over 100 different occupations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lvl="1"/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E9FEE6-C80C-DABD-EA55-03440CE0B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15A3A96-201D-8C3E-59B3-914013960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3D5331C-5949-F74B-BD38-7C8F299C3C7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</p:spTree>
    <p:extLst>
      <p:ext uri="{BB962C8B-B14F-4D97-AF65-F5344CB8AC3E}">
        <p14:creationId xmlns:p14="http://schemas.microsoft.com/office/powerpoint/2010/main" val="367026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480" y="420540"/>
            <a:ext cx="11521902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Intentionality Leads to Impact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67" y="2068496"/>
            <a:ext cx="6823229" cy="3275861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sz="2400">
                <a:solidFill>
                  <a:srgbClr val="00015E"/>
                </a:solidFill>
              </a:rPr>
              <a:t>Reflects investment </a:t>
            </a:r>
            <a:r>
              <a:rPr lang="en-US" sz="2400">
                <a:solidFill>
                  <a:schemeClr val="tx1"/>
                </a:solidFill>
              </a:rPr>
              <a:t>and action by leadership</a:t>
            </a:r>
          </a:p>
          <a:p>
            <a:pPr>
              <a:buClr>
                <a:schemeClr val="tx1"/>
              </a:buClr>
            </a:pPr>
            <a:r>
              <a:rPr lang="en-US" sz="2400">
                <a:solidFill>
                  <a:srgbClr val="00015E"/>
                </a:solidFill>
              </a:rPr>
              <a:t>Links activity </a:t>
            </a:r>
            <a:r>
              <a:rPr lang="en-US" sz="2400">
                <a:solidFill>
                  <a:schemeClr val="tx1"/>
                </a:solidFill>
              </a:rPr>
              <a:t>to State Vision and Goals</a:t>
            </a:r>
          </a:p>
          <a:p>
            <a:pPr>
              <a:buClr>
                <a:schemeClr val="tx1"/>
              </a:buClr>
            </a:pPr>
            <a:r>
              <a:rPr lang="en-US" sz="2400">
                <a:solidFill>
                  <a:schemeClr val="tx1"/>
                </a:solidFill>
              </a:rPr>
              <a:t>Opportunity for </a:t>
            </a:r>
            <a:r>
              <a:rPr lang="en-US" sz="2400">
                <a:solidFill>
                  <a:srgbClr val="00015E"/>
                </a:solidFill>
              </a:rPr>
              <a:t>Process Improvement</a:t>
            </a:r>
            <a:r>
              <a:rPr lang="en-US" sz="2400" b="1">
                <a:solidFill>
                  <a:srgbClr val="00015E"/>
                </a:solidFill>
              </a:rPr>
              <a:t> </a:t>
            </a:r>
            <a:r>
              <a:rPr lang="en-US" sz="2400">
                <a:solidFill>
                  <a:schemeClr val="tx1"/>
                </a:solidFill>
              </a:rPr>
              <a:t>in next plan</a:t>
            </a:r>
          </a:p>
          <a:p>
            <a:pPr>
              <a:buClr>
                <a:schemeClr val="tx1"/>
              </a:buClr>
            </a:pPr>
            <a:r>
              <a:rPr lang="en-US" sz="2400">
                <a:solidFill>
                  <a:schemeClr val="tx1"/>
                </a:solidFill>
              </a:rPr>
              <a:t>It is the </a:t>
            </a:r>
            <a:r>
              <a:rPr lang="en-US" sz="2400">
                <a:solidFill>
                  <a:srgbClr val="00015E"/>
                </a:solidFill>
              </a:rPr>
              <a:t>“so what?”</a:t>
            </a:r>
            <a:r>
              <a:rPr lang="en-US" sz="2400" b="1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chemeClr val="tx1"/>
                </a:solidFill>
              </a:rPr>
              <a:t>to the State Plan.  </a:t>
            </a:r>
            <a:r>
              <a:rPr lang="en-US" sz="2400">
                <a:solidFill>
                  <a:srgbClr val="00015E"/>
                </a:solidFill>
              </a:rPr>
              <a:t>No numbers – No tangible connection of expressed activity to state objectives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173A46-9B07-210E-7A25-8320B22CC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5C6D6E-135C-D791-6BAB-AD5888B16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6D4CC7-3DDB-A76D-0646-8B2FB11A4113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11" name="Picture 10" descr="People working on ideas">
            <a:extLst>
              <a:ext uri="{FF2B5EF4-FFF2-40B4-BE49-F238E27FC236}">
                <a16:creationId xmlns:a16="http://schemas.microsoft.com/office/drawing/2014/main" id="{4A9ED707-6DFD-A83D-EB27-FB8E9E096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779" y="2242189"/>
            <a:ext cx="4362221" cy="28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6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6D45-8D08-B89F-0C7C-DB155E5EE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2210281"/>
          </a:xfrm>
        </p:spPr>
        <p:txBody>
          <a:bodyPr>
            <a:normAutofit/>
          </a:bodyPr>
          <a:lstStyle/>
          <a:p>
            <a:r>
              <a:rPr lang="en-US" sz="4400" kern="100">
                <a:effectLst/>
                <a:latin typeface="Montserrat"/>
                <a:ea typeface="Calibri" panose="020F0502020204030204" pitchFamily="34" charset="0"/>
                <a:cs typeface="Times New Roman"/>
              </a:rPr>
              <a:t>Voices from the Field</a:t>
            </a:r>
            <a:br>
              <a:rPr lang="en-US" sz="4400" kern="100">
                <a:effectLst/>
                <a:latin typeface="Montserrat"/>
                <a:ea typeface="Calibri" panose="020F0502020204030204" pitchFamily="34" charset="0"/>
                <a:cs typeface="Times New Roman"/>
              </a:rPr>
            </a:br>
            <a:br>
              <a:rPr lang="en-US" sz="4400" kern="100">
                <a:effectLst/>
                <a:latin typeface="Montserrat"/>
                <a:ea typeface="Calibri" panose="020F0502020204030204" pitchFamily="34" charset="0"/>
                <a:cs typeface="Times New Roman"/>
              </a:rPr>
            </a:br>
            <a:r>
              <a:rPr lang="en-US" kern="100">
                <a:latin typeface="Montserrat"/>
                <a:ea typeface="Calibri" panose="020F0502020204030204" pitchFamily="34" charset="0"/>
                <a:cs typeface="Times New Roman"/>
              </a:rPr>
              <a:t>Maine Department of Labor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87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00f82b-dce9-458f-ab1d-1c5fd145e219">
      <Terms xmlns="http://schemas.microsoft.com/office/infopath/2007/PartnerControls"/>
    </lcf76f155ced4ddcb4097134ff3c332f>
    <TaxCatchAll xmlns="4cd59d27-ca2b-4708-b9c7-7fa281384922" xsi:nil="true"/>
    <_Flow_SignoffStatus xmlns="2f00f82b-dce9-458f-ab1d-1c5fd145e219" xsi:nil="true"/>
    <ClassificationLevel xmlns="2f00f82b-dce9-458f-ab1d-1c5fd145e21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8" ma:contentTypeDescription="Create a new document." ma:contentTypeScope="" ma:versionID="5b933cd1acb288297476560340938f3c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af74da39986b8d27c6ff3911d4e108df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38901A-EABA-4C2B-9F78-1D1DAD3FB7D4}">
  <ds:schemaRefs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2f00f82b-dce9-458f-ab1d-1c5fd145e219"/>
    <ds:schemaRef ds:uri="http://schemas.openxmlformats.org/package/2006/metadata/core-properties"/>
    <ds:schemaRef ds:uri="4cd59d27-ca2b-4708-b9c7-7fa28138492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9D2A00C-A2C6-40FF-9FCD-433D568FE9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01CFE9-F51E-4895-AC25-67A71931DE8F}">
  <ds:schemaRefs>
    <ds:schemaRef ds:uri="2f00f82b-dce9-458f-ab1d-1c5fd145e219"/>
    <ds:schemaRef ds:uri="4cd59d27-ca2b-4708-b9c7-7fa281384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602</Words>
  <Application>Microsoft Office PowerPoint</Application>
  <PresentationFormat>Widescreen</PresentationFormat>
  <Paragraphs>92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Montserrat</vt:lpstr>
      <vt:lpstr>Montserrat Medium</vt:lpstr>
      <vt:lpstr>Montserrat SemiBold</vt:lpstr>
      <vt:lpstr>Wingdings</vt:lpstr>
      <vt:lpstr>Office Theme</vt:lpstr>
      <vt:lpstr>1_Office Theme</vt:lpstr>
      <vt:lpstr>Demonstrated State Apprenticeship Leadership in 2020 Unified/Combined Plans</vt:lpstr>
      <vt:lpstr>Welcome and Agenda</vt:lpstr>
      <vt:lpstr>Presenter</vt:lpstr>
      <vt:lpstr>Intention in State Plans - Strategy</vt:lpstr>
      <vt:lpstr>2020 State Plan Examples</vt:lpstr>
      <vt:lpstr>Intention in State Plans - Measurement</vt:lpstr>
      <vt:lpstr>2020 State Plan Examples 2</vt:lpstr>
      <vt:lpstr>Intentionality Leads to Impact</vt:lpstr>
      <vt:lpstr>Voices from the Field  Maine Department of Labor</vt:lpstr>
      <vt:lpstr>Maine Panelists</vt:lpstr>
      <vt:lpstr>Questions and Discussion</vt:lpstr>
      <vt:lpstr>Contact Us</vt:lpstr>
      <vt:lpstr>Become a Center Partner</vt:lpstr>
      <vt:lpstr>Email us your questions at RA_COE@SafalPartners.com</vt:lpstr>
    </vt:vector>
  </TitlesOfParts>
  <Manager>Judy Blanchard and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Apprenticeship in State Planning Part 3 - Intention in Planning and Measurement</dc:title>
  <dc:creator>Jana Bauer and Doug Keast</dc:creator>
  <cp:keywords>Registered Apprenticeship, Apprentice, State Plans, Workforce</cp:keywords>
  <cp:lastModifiedBy>Colleen Beck</cp:lastModifiedBy>
  <cp:revision>2</cp:revision>
  <dcterms:created xsi:type="dcterms:W3CDTF">2022-12-02T14:40:35Z</dcterms:created>
  <dcterms:modified xsi:type="dcterms:W3CDTF">2025-04-28T20:21:18Z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  <property fmtid="{D5CDD505-2E9C-101B-9397-08002B2CF9AE}" pid="4" name="Order">
    <vt:lpwstr>37647700.0000000</vt:lpwstr>
  </property>
  <property fmtid="{D5CDD505-2E9C-101B-9397-08002B2CF9AE}" pid="5" name="_ExtendedDescription">
    <vt:lpwstr/>
  </property>
</Properties>
</file>