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51"/>
  </p:notesMasterIdLst>
  <p:sldIdLst>
    <p:sldId id="1854" r:id="rId6"/>
    <p:sldId id="1855" r:id="rId7"/>
    <p:sldId id="2147327695" r:id="rId8"/>
    <p:sldId id="1859" r:id="rId9"/>
    <p:sldId id="1835" r:id="rId10"/>
    <p:sldId id="2147478557" r:id="rId11"/>
    <p:sldId id="1861" r:id="rId12"/>
    <p:sldId id="2147478544" r:id="rId13"/>
    <p:sldId id="2147327699" r:id="rId14"/>
    <p:sldId id="2147327700" r:id="rId15"/>
    <p:sldId id="2147478541" r:id="rId16"/>
    <p:sldId id="2147478542" r:id="rId17"/>
    <p:sldId id="2147478543" r:id="rId18"/>
    <p:sldId id="2147478545" r:id="rId19"/>
    <p:sldId id="2147478546" r:id="rId20"/>
    <p:sldId id="2147478547" r:id="rId21"/>
    <p:sldId id="2147478548" r:id="rId22"/>
    <p:sldId id="2147478549" r:id="rId23"/>
    <p:sldId id="2147478550" r:id="rId24"/>
    <p:sldId id="2147478551" r:id="rId25"/>
    <p:sldId id="2147327106" r:id="rId26"/>
    <p:sldId id="2147327696" r:id="rId27"/>
    <p:sldId id="270" r:id="rId28"/>
    <p:sldId id="263" r:id="rId29"/>
    <p:sldId id="2147327087" r:id="rId30"/>
    <p:sldId id="2147327697" r:id="rId31"/>
    <p:sldId id="2147327090" r:id="rId32"/>
    <p:sldId id="2147327103" r:id="rId33"/>
    <p:sldId id="2147327104" r:id="rId34"/>
    <p:sldId id="2147327101" r:id="rId35"/>
    <p:sldId id="2147327108" r:id="rId36"/>
    <p:sldId id="2147327109" r:id="rId37"/>
    <p:sldId id="2147327114" r:id="rId38"/>
    <p:sldId id="269" r:id="rId39"/>
    <p:sldId id="2147327113" r:id="rId40"/>
    <p:sldId id="2147327110" r:id="rId41"/>
    <p:sldId id="2147478553" r:id="rId42"/>
    <p:sldId id="257" r:id="rId43"/>
    <p:sldId id="258" r:id="rId44"/>
    <p:sldId id="259" r:id="rId45"/>
    <p:sldId id="260" r:id="rId46"/>
    <p:sldId id="2147478555" r:id="rId47"/>
    <p:sldId id="2147478554" r:id="rId48"/>
    <p:sldId id="2147327694" r:id="rId49"/>
    <p:sldId id="21473276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82" autoAdjust="0"/>
  </p:normalViewPr>
  <p:slideViewPr>
    <p:cSldViewPr snapToGrid="0">
      <p:cViewPr varScale="1">
        <p:scale>
          <a:sx n="57" d="100"/>
          <a:sy n="57" d="100"/>
        </p:scale>
        <p:origin x="4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F1012-7B5D-41F3-B98A-4AE0C79D3D1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9E7AA139-8E86-4EFE-A16E-D7BE92325179}">
      <dgm:prSet/>
      <dgm:spPr>
        <a:solidFill>
          <a:srgbClr val="2D5164"/>
        </a:solidFill>
        <a:ln>
          <a:solidFill>
            <a:schemeClr val="bg1"/>
          </a:solidFill>
        </a:ln>
      </dgm:spPr>
      <dgm:t>
        <a:bodyPr/>
        <a:lstStyle/>
        <a:p>
          <a:pPr>
            <a:defRPr cap="all"/>
          </a:pPr>
          <a:r>
            <a:rPr lang="en-US"/>
            <a:t>RAP </a:t>
          </a:r>
          <a:r>
            <a:rPr lang="en-US" cap="none"/>
            <a:t>Sponsorship</a:t>
          </a:r>
          <a:endParaRPr lang="en-US"/>
        </a:p>
      </dgm:t>
      <dgm:extLst>
        <a:ext uri="{E40237B7-FDA0-4F09-8148-C483321AD2D9}">
          <dgm14:cNvPr xmlns:dgm14="http://schemas.microsoft.com/office/drawing/2010/diagram" id="0" name="" descr="RAP Sponsorship&#10;"/>
        </a:ext>
      </dgm:extLst>
    </dgm:pt>
    <dgm:pt modelId="{C60F3B60-EE68-4360-AA19-60D67DE01BAB}" type="parTrans" cxnId="{23F7F801-D105-4D36-9E56-8096170C31B3}">
      <dgm:prSet/>
      <dgm:spPr/>
      <dgm:t>
        <a:bodyPr/>
        <a:lstStyle/>
        <a:p>
          <a:endParaRPr lang="en-US"/>
        </a:p>
      </dgm:t>
    </dgm:pt>
    <dgm:pt modelId="{0CD26C21-242C-427B-AEA8-029564F17E5E}" type="sibTrans" cxnId="{23F7F801-D105-4D36-9E56-8096170C31B3}">
      <dgm:prSet/>
      <dgm:spPr/>
      <dgm:t>
        <a:bodyPr/>
        <a:lstStyle/>
        <a:p>
          <a:endParaRPr lang="en-US"/>
        </a:p>
      </dgm:t>
    </dgm:pt>
    <dgm:pt modelId="{BD448FD5-5D42-4D56-85E8-B2A7F0842455}">
      <dgm:prSet/>
      <dgm:spPr>
        <a:solidFill>
          <a:srgbClr val="53A6CB">
            <a:alpha val="82000"/>
          </a:srgbClr>
        </a:solidFill>
      </dgm:spPr>
      <dgm:t>
        <a:bodyPr/>
        <a:lstStyle/>
        <a:p>
          <a:pPr>
            <a:buClrTx/>
            <a:buSzTx/>
            <a:buFont typeface="+mj-lt"/>
            <a:buAutoNum type="arabicPeriod"/>
          </a:pPr>
          <a:r>
            <a:rPr lang="en-US" cap="none"/>
            <a:t>USDOL Intermediary Collaboration</a:t>
          </a:r>
        </a:p>
      </dgm:t>
      <dgm:extLst>
        <a:ext uri="{E40237B7-FDA0-4F09-8148-C483321AD2D9}">
          <dgm14:cNvPr xmlns:dgm14="http://schemas.microsoft.com/office/drawing/2010/diagram" id="0" name="" descr="USDOL Intermediary Collaboration&#10;"/>
        </a:ext>
      </dgm:extLst>
    </dgm:pt>
    <dgm:pt modelId="{FAA3908B-808D-4614-AB1F-16A0A04A6F38}" type="parTrans" cxnId="{0D16D263-F007-4382-9640-6645DFBADE11}">
      <dgm:prSet/>
      <dgm:spPr/>
      <dgm:t>
        <a:bodyPr/>
        <a:lstStyle/>
        <a:p>
          <a:endParaRPr lang="en-US"/>
        </a:p>
      </dgm:t>
    </dgm:pt>
    <dgm:pt modelId="{735F5AEA-163B-4BCE-8113-B1784DE04ABA}" type="sibTrans" cxnId="{0D16D263-F007-4382-9640-6645DFBADE11}">
      <dgm:prSet/>
      <dgm:spPr/>
      <dgm:t>
        <a:bodyPr/>
        <a:lstStyle/>
        <a:p>
          <a:endParaRPr lang="en-US"/>
        </a:p>
      </dgm:t>
    </dgm:pt>
    <dgm:pt modelId="{5797FD9B-9051-4300-AA58-ADFADA6E1500}">
      <dgm:prSet/>
      <dgm:spPr>
        <a:solidFill>
          <a:srgbClr val="2F7B9D">
            <a:alpha val="82000"/>
          </a:srgbClr>
        </a:solidFill>
      </dgm:spPr>
      <dgm:t>
        <a:bodyPr/>
        <a:lstStyle/>
        <a:p>
          <a:pPr>
            <a:defRPr cap="all"/>
          </a:pPr>
          <a:r>
            <a:rPr lang="en-US" cap="none"/>
            <a:t>Funding for Apprentices</a:t>
          </a:r>
        </a:p>
      </dgm:t>
      <dgm:extLst>
        <a:ext uri="{E40237B7-FDA0-4F09-8148-C483321AD2D9}">
          <dgm14:cNvPr xmlns:dgm14="http://schemas.microsoft.com/office/drawing/2010/diagram" id="0" name="" descr="Funding for Apprentices&#10;"/>
        </a:ext>
      </dgm:extLst>
    </dgm:pt>
    <dgm:pt modelId="{979F7048-F2D5-46D6-8B46-B9287EECB132}" type="parTrans" cxnId="{94328A82-8B76-4B6E-BAA4-E406A8C4DF3E}">
      <dgm:prSet/>
      <dgm:spPr/>
      <dgm:t>
        <a:bodyPr/>
        <a:lstStyle/>
        <a:p>
          <a:endParaRPr lang="en-US"/>
        </a:p>
      </dgm:t>
    </dgm:pt>
    <dgm:pt modelId="{01AC8715-74C5-4F64-BE45-08351982D2D9}" type="sibTrans" cxnId="{94328A82-8B76-4B6E-BAA4-E406A8C4DF3E}">
      <dgm:prSet/>
      <dgm:spPr/>
      <dgm:t>
        <a:bodyPr/>
        <a:lstStyle/>
        <a:p>
          <a:endParaRPr lang="en-US"/>
        </a:p>
      </dgm:t>
    </dgm:pt>
    <dgm:pt modelId="{DFADA507-CB49-47E6-9C8D-7FA97DB2A2F7}">
      <dgm:prSet/>
      <dgm:spPr>
        <a:solidFill>
          <a:srgbClr val="7896A6">
            <a:alpha val="82000"/>
          </a:srgbClr>
        </a:solidFill>
      </dgm:spPr>
      <dgm:t>
        <a:bodyPr/>
        <a:lstStyle/>
        <a:p>
          <a:pPr>
            <a:defRPr cap="all"/>
          </a:pPr>
          <a:r>
            <a:rPr lang="en-US" cap="none"/>
            <a:t>Engagement of  Post Secondary Institutions</a:t>
          </a:r>
        </a:p>
      </dgm:t>
      <dgm:extLst>
        <a:ext uri="{E40237B7-FDA0-4F09-8148-C483321AD2D9}">
          <dgm14:cNvPr xmlns:dgm14="http://schemas.microsoft.com/office/drawing/2010/diagram" id="0" name="" descr="Engagement of  Post Secondary Institutions&#10;"/>
        </a:ext>
      </dgm:extLst>
    </dgm:pt>
    <dgm:pt modelId="{AD7DABA5-A429-425B-80A0-9971EF8B3384}" type="parTrans" cxnId="{30ADA561-5E30-4675-9078-088650108CF4}">
      <dgm:prSet/>
      <dgm:spPr/>
      <dgm:t>
        <a:bodyPr/>
        <a:lstStyle/>
        <a:p>
          <a:endParaRPr lang="en-US"/>
        </a:p>
      </dgm:t>
    </dgm:pt>
    <dgm:pt modelId="{CB9FB133-8019-4811-BF7A-83FF678AF4F3}" type="sibTrans" cxnId="{30ADA561-5E30-4675-9078-088650108CF4}">
      <dgm:prSet/>
      <dgm:spPr/>
      <dgm:t>
        <a:bodyPr/>
        <a:lstStyle/>
        <a:p>
          <a:endParaRPr lang="en-US"/>
        </a:p>
      </dgm:t>
    </dgm:pt>
    <dgm:pt modelId="{00E254B8-4B22-4203-86F5-7E6DFEC46846}">
      <dgm:prSet/>
      <dgm:spPr>
        <a:solidFill>
          <a:srgbClr val="2E7696">
            <a:alpha val="82000"/>
          </a:srgbClr>
        </a:solidFill>
      </dgm:spPr>
      <dgm:t>
        <a:bodyPr/>
        <a:lstStyle/>
        <a:p>
          <a:r>
            <a:rPr lang="en-US" cap="none"/>
            <a:t>Increase RAPs</a:t>
          </a:r>
        </a:p>
      </dgm:t>
      <dgm:extLst>
        <a:ext uri="{E40237B7-FDA0-4F09-8148-C483321AD2D9}">
          <dgm14:cNvPr xmlns:dgm14="http://schemas.microsoft.com/office/drawing/2010/diagram" id="0" name="" descr="Increase RAPs&#10;"/>
        </a:ext>
      </dgm:extLst>
    </dgm:pt>
    <dgm:pt modelId="{31478304-398F-4326-B408-2333304C34A4}" type="parTrans" cxnId="{E40C5070-B8D4-41E8-A918-D8A853EB6435}">
      <dgm:prSet/>
      <dgm:spPr/>
      <dgm:t>
        <a:bodyPr/>
        <a:lstStyle/>
        <a:p>
          <a:endParaRPr lang="en-US"/>
        </a:p>
      </dgm:t>
    </dgm:pt>
    <dgm:pt modelId="{6BAEF198-BAD7-4373-989F-B2923412B78A}" type="sibTrans" cxnId="{E40C5070-B8D4-41E8-A918-D8A853EB6435}">
      <dgm:prSet/>
      <dgm:spPr/>
      <dgm:t>
        <a:bodyPr/>
        <a:lstStyle/>
        <a:p>
          <a:endParaRPr lang="en-US"/>
        </a:p>
      </dgm:t>
    </dgm:pt>
    <dgm:pt modelId="{F1148488-D951-45B4-910B-237861F0A65D}" type="pres">
      <dgm:prSet presAssocID="{679F1012-7B5D-41F3-B98A-4AE0C79D3D17}" presName="diagram" presStyleCnt="0">
        <dgm:presLayoutVars>
          <dgm:dir/>
          <dgm:resizeHandles val="exact"/>
        </dgm:presLayoutVars>
      </dgm:prSet>
      <dgm:spPr/>
    </dgm:pt>
    <dgm:pt modelId="{AD70E71A-D409-4C62-BB02-AADC09665FD2}" type="pres">
      <dgm:prSet presAssocID="{9E7AA139-8E86-4EFE-A16E-D7BE92325179}" presName="node" presStyleLbl="node1" presStyleIdx="0" presStyleCnt="5">
        <dgm:presLayoutVars>
          <dgm:bulletEnabled val="1"/>
        </dgm:presLayoutVars>
      </dgm:prSet>
      <dgm:spPr>
        <a:prstGeom prst="roundRect">
          <a:avLst/>
        </a:prstGeom>
      </dgm:spPr>
    </dgm:pt>
    <dgm:pt modelId="{3B76F143-699D-4A97-BB2F-8EC501405A85}" type="pres">
      <dgm:prSet presAssocID="{0CD26C21-242C-427B-AEA8-029564F17E5E}" presName="sibTrans" presStyleCnt="0"/>
      <dgm:spPr/>
    </dgm:pt>
    <dgm:pt modelId="{D1C71CD2-E132-47B1-9E5F-AF9251ABB2E1}" type="pres">
      <dgm:prSet presAssocID="{00E254B8-4B22-4203-86F5-7E6DFEC46846}" presName="node" presStyleLbl="node1" presStyleIdx="1" presStyleCnt="5">
        <dgm:presLayoutVars>
          <dgm:bulletEnabled val="1"/>
        </dgm:presLayoutVars>
      </dgm:prSet>
      <dgm:spPr>
        <a:prstGeom prst="roundRect">
          <a:avLst/>
        </a:prstGeom>
      </dgm:spPr>
    </dgm:pt>
    <dgm:pt modelId="{70EAD965-66A2-4AA0-8AD4-DF181781D6B6}" type="pres">
      <dgm:prSet presAssocID="{6BAEF198-BAD7-4373-989F-B2923412B78A}" presName="sibTrans" presStyleCnt="0"/>
      <dgm:spPr/>
    </dgm:pt>
    <dgm:pt modelId="{47EB9DB2-C554-4D21-A0D8-D16767EE42E9}" type="pres">
      <dgm:prSet presAssocID="{BD448FD5-5D42-4D56-85E8-B2A7F0842455}" presName="node" presStyleLbl="node1" presStyleIdx="2" presStyleCnt="5">
        <dgm:presLayoutVars>
          <dgm:bulletEnabled val="1"/>
        </dgm:presLayoutVars>
      </dgm:prSet>
      <dgm:spPr>
        <a:prstGeom prst="roundRect">
          <a:avLst/>
        </a:prstGeom>
      </dgm:spPr>
    </dgm:pt>
    <dgm:pt modelId="{59CB9587-46F3-4C1A-9282-1E63210A6616}" type="pres">
      <dgm:prSet presAssocID="{735F5AEA-163B-4BCE-8113-B1784DE04ABA}" presName="sibTrans" presStyleCnt="0"/>
      <dgm:spPr/>
    </dgm:pt>
    <dgm:pt modelId="{1886B135-D5B5-44F0-8390-9BF6633BAC46}" type="pres">
      <dgm:prSet presAssocID="{DFADA507-CB49-47E6-9C8D-7FA97DB2A2F7}" presName="node" presStyleLbl="node1" presStyleIdx="3" presStyleCnt="5">
        <dgm:presLayoutVars>
          <dgm:bulletEnabled val="1"/>
        </dgm:presLayoutVars>
      </dgm:prSet>
      <dgm:spPr>
        <a:prstGeom prst="roundRect">
          <a:avLst/>
        </a:prstGeom>
      </dgm:spPr>
    </dgm:pt>
    <dgm:pt modelId="{7EB0784F-27B9-4A57-A98B-FC57836A3DE8}" type="pres">
      <dgm:prSet presAssocID="{CB9FB133-8019-4811-BF7A-83FF678AF4F3}" presName="sibTrans" presStyleCnt="0"/>
      <dgm:spPr/>
    </dgm:pt>
    <dgm:pt modelId="{3D628C2C-63D7-46C8-AAA8-60EFA738BB86}" type="pres">
      <dgm:prSet presAssocID="{5797FD9B-9051-4300-AA58-ADFADA6E1500}" presName="node" presStyleLbl="node1" presStyleIdx="4" presStyleCnt="5">
        <dgm:presLayoutVars>
          <dgm:bulletEnabled val="1"/>
        </dgm:presLayoutVars>
      </dgm:prSet>
      <dgm:spPr>
        <a:prstGeom prst="roundRect">
          <a:avLst/>
        </a:prstGeom>
      </dgm:spPr>
    </dgm:pt>
  </dgm:ptLst>
  <dgm:cxnLst>
    <dgm:cxn modelId="{23F7F801-D105-4D36-9E56-8096170C31B3}" srcId="{679F1012-7B5D-41F3-B98A-4AE0C79D3D17}" destId="{9E7AA139-8E86-4EFE-A16E-D7BE92325179}" srcOrd="0" destOrd="0" parTransId="{C60F3B60-EE68-4360-AA19-60D67DE01BAB}" sibTransId="{0CD26C21-242C-427B-AEA8-029564F17E5E}"/>
    <dgm:cxn modelId="{ECDD6513-D1F8-47D7-9FD9-E88674F35F1D}" type="presOf" srcId="{00E254B8-4B22-4203-86F5-7E6DFEC46846}" destId="{D1C71CD2-E132-47B1-9E5F-AF9251ABB2E1}" srcOrd="0" destOrd="0" presId="urn:microsoft.com/office/officeart/2005/8/layout/default"/>
    <dgm:cxn modelId="{448FEB30-2325-4BE2-A046-B59E8E2FD0E1}" type="presOf" srcId="{BD448FD5-5D42-4D56-85E8-B2A7F0842455}" destId="{47EB9DB2-C554-4D21-A0D8-D16767EE42E9}" srcOrd="0" destOrd="0" presId="urn:microsoft.com/office/officeart/2005/8/layout/default"/>
    <dgm:cxn modelId="{30ADA561-5E30-4675-9078-088650108CF4}" srcId="{679F1012-7B5D-41F3-B98A-4AE0C79D3D17}" destId="{DFADA507-CB49-47E6-9C8D-7FA97DB2A2F7}" srcOrd="3" destOrd="0" parTransId="{AD7DABA5-A429-425B-80A0-9971EF8B3384}" sibTransId="{CB9FB133-8019-4811-BF7A-83FF678AF4F3}"/>
    <dgm:cxn modelId="{0D16D263-F007-4382-9640-6645DFBADE11}" srcId="{679F1012-7B5D-41F3-B98A-4AE0C79D3D17}" destId="{BD448FD5-5D42-4D56-85E8-B2A7F0842455}" srcOrd="2" destOrd="0" parTransId="{FAA3908B-808D-4614-AB1F-16A0A04A6F38}" sibTransId="{735F5AEA-163B-4BCE-8113-B1784DE04ABA}"/>
    <dgm:cxn modelId="{E40C5070-B8D4-41E8-A918-D8A853EB6435}" srcId="{679F1012-7B5D-41F3-B98A-4AE0C79D3D17}" destId="{00E254B8-4B22-4203-86F5-7E6DFEC46846}" srcOrd="1" destOrd="0" parTransId="{31478304-398F-4326-B408-2333304C34A4}" sibTransId="{6BAEF198-BAD7-4373-989F-B2923412B78A}"/>
    <dgm:cxn modelId="{31BAD674-0A43-4BF9-8560-BB3C69DAD0AA}" type="presOf" srcId="{DFADA507-CB49-47E6-9C8D-7FA97DB2A2F7}" destId="{1886B135-D5B5-44F0-8390-9BF6633BAC46}" srcOrd="0" destOrd="0" presId="urn:microsoft.com/office/officeart/2005/8/layout/default"/>
    <dgm:cxn modelId="{94328A82-8B76-4B6E-BAA4-E406A8C4DF3E}" srcId="{679F1012-7B5D-41F3-B98A-4AE0C79D3D17}" destId="{5797FD9B-9051-4300-AA58-ADFADA6E1500}" srcOrd="4" destOrd="0" parTransId="{979F7048-F2D5-46D6-8B46-B9287EECB132}" sibTransId="{01AC8715-74C5-4F64-BE45-08351982D2D9}"/>
    <dgm:cxn modelId="{593A1C85-D876-4B58-AE95-8610B55F16B4}" type="presOf" srcId="{9E7AA139-8E86-4EFE-A16E-D7BE92325179}" destId="{AD70E71A-D409-4C62-BB02-AADC09665FD2}" srcOrd="0" destOrd="0" presId="urn:microsoft.com/office/officeart/2005/8/layout/default"/>
    <dgm:cxn modelId="{F6321E86-8575-4524-B513-A2A0C8C13C25}" type="presOf" srcId="{679F1012-7B5D-41F3-B98A-4AE0C79D3D17}" destId="{F1148488-D951-45B4-910B-237861F0A65D}" srcOrd="0" destOrd="0" presId="urn:microsoft.com/office/officeart/2005/8/layout/default"/>
    <dgm:cxn modelId="{8B19ADCC-F932-4983-8FB1-FEF6ACCCFB90}" type="presOf" srcId="{5797FD9B-9051-4300-AA58-ADFADA6E1500}" destId="{3D628C2C-63D7-46C8-AAA8-60EFA738BB86}" srcOrd="0" destOrd="0" presId="urn:microsoft.com/office/officeart/2005/8/layout/default"/>
    <dgm:cxn modelId="{B01BFE06-CE17-466A-A411-BC4045F191D0}" type="presParOf" srcId="{F1148488-D951-45B4-910B-237861F0A65D}" destId="{AD70E71A-D409-4C62-BB02-AADC09665FD2}" srcOrd="0" destOrd="0" presId="urn:microsoft.com/office/officeart/2005/8/layout/default"/>
    <dgm:cxn modelId="{52E893DE-C9BA-435D-AF45-C95020439914}" type="presParOf" srcId="{F1148488-D951-45B4-910B-237861F0A65D}" destId="{3B76F143-699D-4A97-BB2F-8EC501405A85}" srcOrd="1" destOrd="0" presId="urn:microsoft.com/office/officeart/2005/8/layout/default"/>
    <dgm:cxn modelId="{E496CD74-E6DA-4678-B62B-83E1D9EF75B2}" type="presParOf" srcId="{F1148488-D951-45B4-910B-237861F0A65D}" destId="{D1C71CD2-E132-47B1-9E5F-AF9251ABB2E1}" srcOrd="2" destOrd="0" presId="urn:microsoft.com/office/officeart/2005/8/layout/default"/>
    <dgm:cxn modelId="{F4854800-E9A0-47E1-B3FC-F52F61AAB2D4}" type="presParOf" srcId="{F1148488-D951-45B4-910B-237861F0A65D}" destId="{70EAD965-66A2-4AA0-8AD4-DF181781D6B6}" srcOrd="3" destOrd="0" presId="urn:microsoft.com/office/officeart/2005/8/layout/default"/>
    <dgm:cxn modelId="{C2699585-13CE-4153-91E7-2C91CB492038}" type="presParOf" srcId="{F1148488-D951-45B4-910B-237861F0A65D}" destId="{47EB9DB2-C554-4D21-A0D8-D16767EE42E9}" srcOrd="4" destOrd="0" presId="urn:microsoft.com/office/officeart/2005/8/layout/default"/>
    <dgm:cxn modelId="{83FD1309-3901-432A-BB3D-124AB298D3CB}" type="presParOf" srcId="{F1148488-D951-45B4-910B-237861F0A65D}" destId="{59CB9587-46F3-4C1A-9282-1E63210A6616}" srcOrd="5" destOrd="0" presId="urn:microsoft.com/office/officeart/2005/8/layout/default"/>
    <dgm:cxn modelId="{16EAD69A-10D1-422E-A9C4-44558478C18E}" type="presParOf" srcId="{F1148488-D951-45B4-910B-237861F0A65D}" destId="{1886B135-D5B5-44F0-8390-9BF6633BAC46}" srcOrd="6" destOrd="0" presId="urn:microsoft.com/office/officeart/2005/8/layout/default"/>
    <dgm:cxn modelId="{5A84C73D-C46B-4534-BA39-B65BBF07489C}" type="presParOf" srcId="{F1148488-D951-45B4-910B-237861F0A65D}" destId="{7EB0784F-27B9-4A57-A98B-FC57836A3DE8}" srcOrd="7" destOrd="0" presId="urn:microsoft.com/office/officeart/2005/8/layout/default"/>
    <dgm:cxn modelId="{06071C38-84A4-486B-8C0F-2C8D17D6940F}" type="presParOf" srcId="{F1148488-D951-45B4-910B-237861F0A65D}" destId="{3D628C2C-63D7-46C8-AAA8-60EFA738BB8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0E71A-D409-4C62-BB02-AADC09665FD2}">
      <dsp:nvSpPr>
        <dsp:cNvPr id="0" name=""/>
        <dsp:cNvSpPr/>
      </dsp:nvSpPr>
      <dsp:spPr>
        <a:xfrm>
          <a:off x="307345" y="1546"/>
          <a:ext cx="3222855" cy="1933713"/>
        </a:xfrm>
        <a:prstGeom prst="roundRect">
          <a:avLst/>
        </a:prstGeom>
        <a:solidFill>
          <a:srgbClr val="2D5164"/>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a:t>RAP </a:t>
          </a:r>
          <a:r>
            <a:rPr lang="en-US" sz="3200" kern="1200" cap="none"/>
            <a:t>Sponsorship</a:t>
          </a:r>
          <a:endParaRPr lang="en-US" sz="3200" kern="1200"/>
        </a:p>
      </dsp:txBody>
      <dsp:txXfrm>
        <a:off x="401741" y="95942"/>
        <a:ext cx="3034063" cy="1744921"/>
      </dsp:txXfrm>
    </dsp:sp>
    <dsp:sp modelId="{D1C71CD2-E132-47B1-9E5F-AF9251ABB2E1}">
      <dsp:nvSpPr>
        <dsp:cNvPr id="0" name=""/>
        <dsp:cNvSpPr/>
      </dsp:nvSpPr>
      <dsp:spPr>
        <a:xfrm>
          <a:off x="3852486" y="1546"/>
          <a:ext cx="3222855" cy="1933713"/>
        </a:xfrm>
        <a:prstGeom prst="roundRect">
          <a:avLst/>
        </a:prstGeom>
        <a:solidFill>
          <a:srgbClr val="2E7696">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cap="none"/>
            <a:t>Increase RAPs</a:t>
          </a:r>
        </a:p>
      </dsp:txBody>
      <dsp:txXfrm>
        <a:off x="3946882" y="95942"/>
        <a:ext cx="3034063" cy="1744921"/>
      </dsp:txXfrm>
    </dsp:sp>
    <dsp:sp modelId="{47EB9DB2-C554-4D21-A0D8-D16767EE42E9}">
      <dsp:nvSpPr>
        <dsp:cNvPr id="0" name=""/>
        <dsp:cNvSpPr/>
      </dsp:nvSpPr>
      <dsp:spPr>
        <a:xfrm>
          <a:off x="7397627" y="1546"/>
          <a:ext cx="3222855" cy="1933713"/>
        </a:xfrm>
        <a:prstGeom prst="roundRect">
          <a:avLst/>
        </a:prstGeom>
        <a:solidFill>
          <a:srgbClr val="53A6CB">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ClrTx/>
            <a:buSzTx/>
            <a:buFont typeface="+mj-lt"/>
            <a:buNone/>
          </a:pPr>
          <a:r>
            <a:rPr lang="en-US" sz="3200" kern="1200" cap="none"/>
            <a:t>USDOL Intermediary Collaboration</a:t>
          </a:r>
        </a:p>
      </dsp:txBody>
      <dsp:txXfrm>
        <a:off x="7492023" y="95942"/>
        <a:ext cx="3034063" cy="1744921"/>
      </dsp:txXfrm>
    </dsp:sp>
    <dsp:sp modelId="{1886B135-D5B5-44F0-8390-9BF6633BAC46}">
      <dsp:nvSpPr>
        <dsp:cNvPr id="0" name=""/>
        <dsp:cNvSpPr/>
      </dsp:nvSpPr>
      <dsp:spPr>
        <a:xfrm>
          <a:off x="2079915" y="2257545"/>
          <a:ext cx="3222855" cy="1933713"/>
        </a:xfrm>
        <a:prstGeom prst="roundRect">
          <a:avLst/>
        </a:prstGeom>
        <a:solidFill>
          <a:srgbClr val="7896A6">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cap="none"/>
            <a:t>Engagement of  Post Secondary Institutions</a:t>
          </a:r>
        </a:p>
      </dsp:txBody>
      <dsp:txXfrm>
        <a:off x="2174311" y="2351941"/>
        <a:ext cx="3034063" cy="1744921"/>
      </dsp:txXfrm>
    </dsp:sp>
    <dsp:sp modelId="{3D628C2C-63D7-46C8-AAA8-60EFA738BB86}">
      <dsp:nvSpPr>
        <dsp:cNvPr id="0" name=""/>
        <dsp:cNvSpPr/>
      </dsp:nvSpPr>
      <dsp:spPr>
        <a:xfrm>
          <a:off x="5625057" y="2257545"/>
          <a:ext cx="3222855" cy="1933713"/>
        </a:xfrm>
        <a:prstGeom prst="roundRect">
          <a:avLst/>
        </a:prstGeom>
        <a:solidFill>
          <a:srgbClr val="2F7B9D">
            <a:alpha val="82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defRPr cap="all"/>
          </a:pPr>
          <a:r>
            <a:rPr lang="en-US" sz="3200" kern="1200" cap="none"/>
            <a:t>Funding for Apprentices</a:t>
          </a:r>
        </a:p>
      </dsp:txBody>
      <dsp:txXfrm>
        <a:off x="5719453" y="2351941"/>
        <a:ext cx="3034063" cy="1744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6313D-006E-4F0B-8138-699A0ADD066B}"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7CEAE-5631-473E-B4F3-61C27BD5D38C}" type="slidenum">
              <a:rPr lang="en-US" smtClean="0"/>
              <a:t>‹#›</a:t>
            </a:fld>
            <a:endParaRPr lang="en-US"/>
          </a:p>
        </p:txBody>
      </p:sp>
    </p:spTree>
    <p:extLst>
      <p:ext uri="{BB962C8B-B14F-4D97-AF65-F5344CB8AC3E}">
        <p14:creationId xmlns:p14="http://schemas.microsoft.com/office/powerpoint/2010/main" val="428594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C4B27-7E4C-49A8-8ACA-4378FE07AE4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243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EA5F-2273-8C19-C331-8DA1A5637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DC444-EE27-2B4E-C430-D3541B3397C0}"/>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EDF88307-453D-E226-4D80-93B5EED11CE1}"/>
              </a:ext>
            </a:extLst>
          </p:cNvPr>
          <p:cNvSpPr>
            <a:spLocks noGrp="1"/>
          </p:cNvSpPr>
          <p:nvPr>
            <p:ph type="body" idx="1"/>
          </p:nvPr>
        </p:nvSpPr>
        <p:spPr/>
        <p:txBody>
          <a:bodyPr/>
          <a:lstStyle/>
          <a:p>
            <a:endParaRPr lang="en-US" b="1" dirty="0"/>
          </a:p>
          <a:p>
            <a:endParaRPr lang="en-US" b="1" dirty="0"/>
          </a:p>
          <a:p>
            <a:endParaRPr lang="en-US" b="1" dirty="0"/>
          </a:p>
          <a:p>
            <a:endParaRPr lang="en-US" b="1"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B67A2CFB-F999-B622-44F7-AA298C4C9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898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043D3-0B1C-5700-0C7F-05FC8571E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F8A8F-5B6E-F0ED-B757-E76871419623}"/>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98379A93-544E-F5AB-ADD0-DE77D17E53D6}"/>
              </a:ext>
            </a:extLst>
          </p:cNvPr>
          <p:cNvSpPr>
            <a:spLocks noGrp="1"/>
          </p:cNvSpPr>
          <p:nvPr>
            <p:ph type="body" idx="1"/>
          </p:nvPr>
        </p:nvSpPr>
        <p:spPr/>
        <p:txBody>
          <a:bodyPr/>
          <a:lstStyle/>
          <a:p>
            <a:pPr>
              <a:lnSpc>
                <a:spcPct val="107000"/>
              </a:lnSpc>
              <a:spcAft>
                <a:spcPts val="815"/>
              </a:spcAft>
            </a:pPr>
            <a:r>
              <a:rPr lang="en-US" sz="1400" b="1" kern="0">
                <a:latin typeface="Calibri" panose="020F0502020204030204" pitchFamily="34" charset="0"/>
                <a:ea typeface="Times New Roman" panose="02020603050405020304" pitchFamily="18" charset="0"/>
                <a:cs typeface="Times New Roman" panose="02020603050405020304" pitchFamily="18" charset="0"/>
              </a:rPr>
              <a:t>Increase RAP Efforts:</a:t>
            </a:r>
          </a:p>
          <a:p>
            <a:pPr>
              <a:lnSpc>
                <a:spcPct val="107000"/>
              </a:lnSpc>
              <a:spcAft>
                <a:spcPts val="815"/>
              </a:spcAft>
            </a:pPr>
            <a:r>
              <a:rPr lang="en-US" sz="1400" b="0" kern="0">
                <a:latin typeface="Calibri" panose="020F0502020204030204" pitchFamily="34" charset="0"/>
                <a:ea typeface="Times New Roman" panose="02020603050405020304" pitchFamily="18" charset="0"/>
                <a:cs typeface="Times New Roman" panose="02020603050405020304" pitchFamily="18" charset="0"/>
              </a:rPr>
              <a:t>CSS Apprenticeship Navigator (AN) collaborated with the above employers to assist in the development of their own RAPs and Pre-Apprenticeships programs in our area.</a:t>
            </a:r>
          </a:p>
          <a:p>
            <a:pPr>
              <a:lnSpc>
                <a:spcPct val="107000"/>
              </a:lnSpc>
              <a:spcAft>
                <a:spcPts val="815"/>
              </a:spcAft>
            </a:pPr>
            <a:r>
              <a:rPr lang="en-US" sz="1400" kern="100">
                <a:latin typeface="Aptos" panose="020B0004020202020204" pitchFamily="34" charset="0"/>
                <a:ea typeface="Aptos" panose="020B0004020202020204" pitchFamily="34" charset="0"/>
                <a:cs typeface="Times New Roman" panose="02020603050405020304" pitchFamily="18" charset="0"/>
              </a:rPr>
              <a:t>From 7/1/24 to 2/28/25 - Statewide - 46 new RAPs were created, 23 were facilitated by the states ANs and </a:t>
            </a:r>
            <a:r>
              <a:rPr lang="en-US" sz="1400" b="1" kern="100">
                <a:latin typeface="Aptos" panose="020B0004020202020204" pitchFamily="34" charset="0"/>
                <a:ea typeface="Aptos" panose="020B0004020202020204" pitchFamily="34" charset="0"/>
                <a:cs typeface="Times New Roman" panose="02020603050405020304" pitchFamily="18" charset="0"/>
              </a:rPr>
              <a:t>8 were developed by the CSS AN</a:t>
            </a:r>
            <a:r>
              <a:rPr lang="en-US" sz="1400" kern="100">
                <a:latin typeface="Aptos" panose="020B0004020202020204" pitchFamily="34" charset="0"/>
                <a:ea typeface="Aptos" panose="020B0004020202020204" pitchFamily="34" charset="0"/>
                <a:cs typeface="Times New Roman" panose="02020603050405020304" pitchFamily="18" charset="0"/>
              </a:rPr>
              <a:t> and approved by FLDOE </a:t>
            </a:r>
          </a:p>
          <a:p>
            <a:pPr>
              <a:lnSpc>
                <a:spcPct val="107000"/>
              </a:lnSpc>
              <a:spcAft>
                <a:spcPts val="815"/>
              </a:spcAft>
            </a:pPr>
            <a:r>
              <a:rPr lang="en-US" sz="1400" b="1" kern="100">
                <a:latin typeface="Calibri" panose="020F0502020204030204" pitchFamily="34" charset="0"/>
                <a:ea typeface="Aptos" panose="020B0004020202020204" pitchFamily="34" charset="0"/>
                <a:cs typeface="Times New Roman" panose="02020603050405020304" pitchFamily="18" charset="0"/>
              </a:rPr>
              <a:t>Programs in the Pipeline: </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i="1" u="sng" kern="100">
                <a:latin typeface="Calibri" panose="020F0502020204030204" pitchFamily="34" charset="0"/>
                <a:ea typeface="Aptos" panose="020B0004020202020204" pitchFamily="34" charset="0"/>
                <a:cs typeface="Times New Roman" panose="02020603050405020304" pitchFamily="18" charset="0"/>
              </a:rPr>
              <a:t>Registered Youth Pre-Apprenticeship</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Manatee County School District, Maintenance and Repair Workers General</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400" i="1" u="sng" kern="100">
                <a:latin typeface="Calibri" panose="020F0502020204030204" pitchFamily="34" charset="0"/>
                <a:ea typeface="Aptos" panose="020B0004020202020204" pitchFamily="34" charset="0"/>
                <a:cs typeface="Times New Roman" panose="02020603050405020304" pitchFamily="18" charset="0"/>
              </a:rPr>
              <a:t>Registered Apprenticeship</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Goodwill Manasota, Retail Operations Specialist</a:t>
            </a:r>
            <a:endParaRPr lang="en-US" sz="14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buFont typeface="+mj-lt"/>
              <a:buAutoNum type="arabicPeriod"/>
            </a:pPr>
            <a:r>
              <a:rPr lang="en-US" sz="1400" kern="100">
                <a:latin typeface="Calibri" panose="020F0502020204030204" pitchFamily="34" charset="0"/>
                <a:ea typeface="Aptos" panose="020B0004020202020204" pitchFamily="34" charset="0"/>
                <a:cs typeface="Times New Roman" panose="02020603050405020304" pitchFamily="18" charset="0"/>
              </a:rPr>
              <a:t>King Plastic, Industrial Maintenance Mechanic</a:t>
            </a:r>
          </a:p>
          <a:p>
            <a:pPr marL="0" indent="0">
              <a:lnSpc>
                <a:spcPct val="107000"/>
              </a:lnSpc>
              <a:buFont typeface="+mj-lt"/>
              <a:buNone/>
            </a:pP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buFont typeface="+mj-lt"/>
              <a:buNone/>
            </a:pPr>
            <a:r>
              <a:rPr lang="en-US" sz="1100" kern="100">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buFont typeface="+mj-lt"/>
              <a:buNone/>
            </a:pPr>
            <a:endParaRPr lang="en-US" sz="1100" kern="100">
              <a:latin typeface="Aptos" panose="020B0004020202020204" pitchFamily="34" charset="0"/>
              <a:ea typeface="Aptos" panose="020B0004020202020204" pitchFamily="34" charset="0"/>
              <a:cs typeface="Times New Roman" panose="02020603050405020304" pitchFamily="18" charset="0"/>
            </a:endParaRPr>
          </a:p>
          <a:p>
            <a:pPr marL="232943" indent="-232943">
              <a:lnSpc>
                <a:spcPct val="107000"/>
              </a:lnSpc>
              <a:spcAft>
                <a:spcPts val="815"/>
              </a:spcAft>
              <a:buFont typeface="+mj-lt"/>
              <a:buAutoNum type="arabicPeriod"/>
            </a:pPr>
            <a:endParaRPr lang="en-US" sz="1100" kern="100">
              <a:latin typeface="Aptos" panose="020B0004020202020204" pitchFamily="34" charset="0"/>
              <a:ea typeface="Aptos" panose="020B0004020202020204" pitchFamily="34" charset="0"/>
              <a:cs typeface="Times New Roman" panose="02020603050405020304" pitchFamily="18" charset="0"/>
            </a:endParaRPr>
          </a:p>
          <a:p>
            <a:endParaRPr lang="en-US"/>
          </a:p>
          <a:p>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pPr marL="232943" indent="-232943">
              <a:buFont typeface="+mj-lt"/>
              <a:buAutoNum type="arabicPeriod"/>
            </a:pPr>
            <a:endParaRPr lang="en-US" b="0"/>
          </a:p>
          <a:p>
            <a:endParaRPr lang="en-US" b="1"/>
          </a:p>
          <a:p>
            <a:endParaRPr lang="en-US" b="1"/>
          </a:p>
          <a:p>
            <a:endParaRPr lang="en-US" b="1"/>
          </a:p>
          <a:p>
            <a:endParaRPr lang="en-US" b="1"/>
          </a:p>
          <a:p>
            <a:endParaRPr lang="en-US" b="1"/>
          </a:p>
          <a:p>
            <a:endParaRPr lang="en-US" b="1"/>
          </a:p>
          <a:p>
            <a:pPr marL="232943" indent="-232943">
              <a:buFont typeface="+mj-lt"/>
              <a:buAutoNum type="arabicPeriod"/>
            </a:pPr>
            <a:endParaRPr lang="en-US"/>
          </a:p>
          <a:p>
            <a:endParaRPr lang="en-US"/>
          </a:p>
        </p:txBody>
      </p:sp>
      <p:sp>
        <p:nvSpPr>
          <p:cNvPr id="4" name="Slide Number Placeholder 3">
            <a:extLst>
              <a:ext uri="{FF2B5EF4-FFF2-40B4-BE49-F238E27FC236}">
                <a16:creationId xmlns:a16="http://schemas.microsoft.com/office/drawing/2014/main" id="{D9EB5665-B1A2-BC5B-5E53-6C09B5BE90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176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848D-4F8D-2D5E-5324-3CECF57E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A6060-E544-3467-0354-4B17CB1D4ED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242C8B6E-1097-13E0-6390-753368A9FB08}"/>
              </a:ext>
            </a:extLst>
          </p:cNvPr>
          <p:cNvSpPr>
            <a:spLocks noGrp="1"/>
          </p:cNvSpPr>
          <p:nvPr>
            <p:ph type="body" idx="1"/>
          </p:nvPr>
        </p:nvSpPr>
        <p:spPr/>
        <p:txBody>
          <a:bodyPr/>
          <a:lstStyle/>
          <a:p>
            <a:endParaRPr lang="en-US" b="1"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7654D594-B931-EACA-2F24-10A71F53F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624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FDB9-C514-8F53-30A6-F92E01F2A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D9423-D4B5-E5A9-ED7D-C6E3F1797300}"/>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CD9F42CD-B523-75F9-83FB-0BFAAF0857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3DFFC9-35CD-6F10-04CC-3EA2A1989CDC}"/>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923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6B5F-E797-1436-4B37-5948822F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B1F07-8076-427A-D222-54A31D12320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5DDD21F2-92CF-D7B1-A5CA-30F160D6787E}"/>
              </a:ext>
            </a:extLst>
          </p:cNvPr>
          <p:cNvSpPr>
            <a:spLocks noGrp="1"/>
          </p:cNvSpPr>
          <p:nvPr>
            <p:ph type="body" idx="1"/>
          </p:nvPr>
        </p:nvSpPr>
        <p:spPr/>
        <p:txBody>
          <a:bodyPr/>
          <a:lstStyle/>
          <a:p>
            <a:pPr marL="232943" indent="-232943">
              <a:buFont typeface="+mj-lt"/>
              <a:buAutoNum type="arabicPeriod"/>
            </a:pPr>
            <a:endParaRPr lang="en-US" b="0" dirty="0"/>
          </a:p>
          <a:p>
            <a:pPr marL="232943" indent="-232943">
              <a:buFont typeface="+mj-lt"/>
              <a:buAutoNum type="arabicPeriod"/>
            </a:pPr>
            <a:endParaRPr lang="en-US" b="0" dirty="0"/>
          </a:p>
          <a:p>
            <a:endParaRPr lang="en-US" b="1" dirty="0"/>
          </a:p>
          <a:p>
            <a:endParaRPr lang="en-US" b="1" dirty="0"/>
          </a:p>
          <a:p>
            <a:endParaRPr lang="en-US" b="1" dirty="0"/>
          </a:p>
          <a:p>
            <a:endParaRPr lang="en-US" b="1" dirty="0"/>
          </a:p>
          <a:p>
            <a:endParaRPr lang="en-US" b="1" dirty="0"/>
          </a:p>
          <a:p>
            <a:endParaRPr lang="en-US" b="1" dirty="0"/>
          </a:p>
          <a:p>
            <a:pPr marL="232943" indent="-232943">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B2D65BC0-675F-633D-9C00-433B4A063D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1502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F6F0D-3C2A-E197-19D3-87FCCCEEC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D1060-1366-0C66-B205-F143E6CDF3BD}"/>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FA8E0CB3-BA2D-5F12-C679-6404681CE1AC}"/>
              </a:ext>
            </a:extLst>
          </p:cNvPr>
          <p:cNvSpPr>
            <a:spLocks noGrp="1"/>
          </p:cNvSpPr>
          <p:nvPr>
            <p:ph type="body" idx="1"/>
          </p:nvPr>
        </p:nvSpPr>
        <p:spPr/>
        <p:txBody>
          <a:bodyPr/>
          <a:lstStyle/>
          <a:p>
            <a:endParaRPr lang="en-US" sz="1800" dirty="0"/>
          </a:p>
        </p:txBody>
      </p:sp>
      <p:sp>
        <p:nvSpPr>
          <p:cNvPr id="4" name="Slide Number Placeholder 3">
            <a:extLst>
              <a:ext uri="{FF2B5EF4-FFF2-40B4-BE49-F238E27FC236}">
                <a16:creationId xmlns:a16="http://schemas.microsoft.com/office/drawing/2014/main" id="{138E30A6-D048-B9F2-0D8A-DD51C902D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025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0923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7FB54-BD5B-9A07-1C5F-44DDC1C44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D2BA6-4F22-3864-A41A-E7C4435C48CC}"/>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C6BA6E6B-FE10-8CA7-67F3-414C4DD00A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9D4936-4598-A20C-497D-AC1AB3CF82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781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B757-0CE1-535B-4609-03EDD25C3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AFF0F-C502-5B51-B684-C9E7E7FD1EAF}"/>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AB82FBE4-33E5-1F3D-1F93-F3551CE2A0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99DE41-D1DE-A5E5-3E5A-CDA7A9796E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7076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CBC3B-7466-4EEC-BF0C-8235FC1B35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913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43B3-8F5F-1271-28EF-4893FA79C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84463-031C-36CF-EF8D-736AEA0C2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851C1-CCDE-EC9E-F19D-705BA1B92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7DE5E7-5974-27E3-C68D-E80F2F9A079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477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3D519-350C-45EA-5AD4-4CA2B0ED6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5BB30-5C78-4BC4-6C58-D31311759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01071-342B-E24A-6BFD-D53D48066BFA}"/>
              </a:ext>
            </a:extLst>
          </p:cNvPr>
          <p:cNvSpPr>
            <a:spLocks noGrp="1"/>
          </p:cNvSpPr>
          <p:nvPr>
            <p:ph type="body" idx="1"/>
          </p:nvPr>
        </p:nvSpPr>
        <p:spPr/>
        <p:txBody>
          <a:bodyPr/>
          <a:lstStyle/>
          <a:p>
            <a:pPr marL="914400" marR="0" lvl="2" indent="0">
              <a:spcAft>
                <a:spcPts val="1200"/>
              </a:spcAft>
              <a:buFont typeface="Wingdings" panose="05000000000000000000" pitchFamily="2" charset="2"/>
              <a:buNone/>
              <a:tabLst>
                <a:tab pos="457200" algn="l"/>
              </a:tabLst>
            </a:pPr>
            <a:endParaRPr lang="en-US" sz="1000" dirty="0">
              <a:effectLst/>
              <a:latin typeface="Aptos" panose="020B0004020202020204" pitchFamily="34" charset="0"/>
              <a:ea typeface="Franklin Gothic Book" panose="020B05030201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6716E4E-879E-4925-81A8-5D1585DCB3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1D9C8-AEB3-4865-A542-A346ED4B1BC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530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86CB-E7E5-06A4-ECD4-3579C5A17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F1AE7-0465-926E-C7E6-F21AB1974549}"/>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59DEC4FE-1937-19F9-8EAA-CD3803C1C4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8986CD-C666-4C65-D8A6-B5CD1CED25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595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041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7538" y="-142875"/>
            <a:ext cx="8245476" cy="46386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906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813" y="-1136650"/>
            <a:ext cx="10029825" cy="5641975"/>
          </a:xfrm>
        </p:spPr>
      </p:sp>
      <p:sp>
        <p:nvSpPr>
          <p:cNvPr id="3" name="Notes Placeholder 2"/>
          <p:cNvSpPr>
            <a:spLocks noGrp="1"/>
          </p:cNvSpPr>
          <p:nvPr>
            <p:ph type="body" idx="1"/>
          </p:nvPr>
        </p:nvSpPr>
        <p:spPr/>
        <p:txBody>
          <a:bodyPr/>
          <a:lstStyle/>
          <a:p>
            <a:endParaRPr lang="en-US" sz="2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87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1543050"/>
            <a:ext cx="5521325" cy="310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53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10D7-FB3E-73F3-2AF7-D55284753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F1439-CDA1-579B-879A-29FE45461C86}"/>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E82592AD-DEA4-4B45-0B91-FABD2ACA840D}"/>
              </a:ext>
            </a:extLst>
          </p:cNvPr>
          <p:cNvSpPr>
            <a:spLocks noGrp="1"/>
          </p:cNvSpPr>
          <p:nvPr>
            <p:ph type="body" idx="1"/>
          </p:nvPr>
        </p:nvSpPr>
        <p:spPr/>
        <p:txBody>
          <a:bodyPr/>
          <a:lstStyle/>
          <a:p>
            <a:pPr>
              <a:lnSpc>
                <a:spcPct val="107000"/>
              </a:lnSpc>
              <a:spcAft>
                <a:spcPts val="815"/>
              </a:spcAft>
            </a:pPr>
            <a:endParaRPr lang="en-US" b="1" u="sng" kern="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E3EC711-2542-758F-149F-9DE5C82062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202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B335-D989-0C64-AD78-6A7F42F02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5DB32-DA52-D0EF-4C7C-B8D505B61D1F}"/>
              </a:ext>
            </a:extLst>
          </p:cNvPr>
          <p:cNvSpPr>
            <a:spLocks noGrp="1" noRot="1" noChangeAspect="1"/>
          </p:cNvSpPr>
          <p:nvPr>
            <p:ph type="sldImg"/>
          </p:nvPr>
        </p:nvSpPr>
        <p:spPr>
          <a:xfrm>
            <a:off x="744538" y="1543050"/>
            <a:ext cx="5521325" cy="3105150"/>
          </a:xfrm>
        </p:spPr>
      </p:sp>
      <p:sp>
        <p:nvSpPr>
          <p:cNvPr id="3" name="Notes Placeholder 2">
            <a:extLst>
              <a:ext uri="{FF2B5EF4-FFF2-40B4-BE49-F238E27FC236}">
                <a16:creationId xmlns:a16="http://schemas.microsoft.com/office/drawing/2014/main" id="{B462E5E1-4359-13E6-CDF4-6E3AA62B84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BA3EE-1F15-F33E-D4B9-BA5E8274C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DFB7F-527A-4DA2-98F6-C6E8A9AE5D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04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42222-751A-15D3-1734-97ABC60C0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1EEC9D-A832-0A00-ADBB-6C635FDC5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C4D53D-8C1F-692B-E43A-5BA1ECA5C226}"/>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10329011-15E0-ECB4-C15A-28AE74AA7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2D127-CE82-C465-9FF1-A9D9A60B43D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8110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AC30-427A-83A3-2405-B3EF1D46D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791E68-98F5-9B34-4465-781761F156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D5A53-EABC-18A8-FF47-A38A36170AEA}"/>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C281FD0E-B62E-B0A9-74FA-54FBCEBC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36665-3170-A7FC-48F1-472EC32EBD0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36707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2F931E-D7D6-B43D-8B8B-666101C4D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F3C272-4C84-92B9-D515-A5F42A1A1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EA491-9469-C060-B042-A1A33E8CD8EC}"/>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FDE3E720-E398-72A9-EFB5-E17FDB0BE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C7CD2-0867-CE74-4528-23E541E6ABE3}"/>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61201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4/28/2025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989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85869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432517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939253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4/28/2025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45459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4/28/2025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1876128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214700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a:alphaModFix amt="50000"/>
          </a:blip>
          <a:srcRect t="13718" b="9028"/>
          <a:stretch/>
        </p:blipFill>
        <p:spPr>
          <a:xfrm>
            <a:off x="1358293" y="1639928"/>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51381A48-443E-0751-1EA8-A1061DA2F052}"/>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E5D92458-15A0-A459-9C5C-D365275834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7" name="Rectangle 6">
            <a:extLst>
              <a:ext uri="{FF2B5EF4-FFF2-40B4-BE49-F238E27FC236}">
                <a16:creationId xmlns:a16="http://schemas.microsoft.com/office/drawing/2014/main" id="{65A3933E-D1AB-0CA3-F463-1CF446693B0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text on a black background&#10;&#10;Description automatically generated">
            <a:extLst>
              <a:ext uri="{FF2B5EF4-FFF2-40B4-BE49-F238E27FC236}">
                <a16:creationId xmlns:a16="http://schemas.microsoft.com/office/drawing/2014/main" id="{A1D79AAD-88F9-077C-93B5-5234F5FE6A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422025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C540-B738-EDF6-7014-D4CF48169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1D7742-4310-230D-36B6-0FCC4DFEC1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FECEC-A46B-2E57-466C-AC02E2010F01}"/>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7E48A875-AEBE-1839-F367-AF95E08A8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06756-33D6-8DDF-8B51-9F23F95AB186}"/>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09301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4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F2F-87B4-0503-D555-44533D76F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1C364-F29E-655E-919C-B7CEC8739C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0AEEF-FA07-6112-EA48-3712D5A97C88}"/>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450757E0-DAC9-25ED-60FB-749F2E98B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25E22-6CF9-72BF-7576-9CAF6A5750CA}"/>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96658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2A0B-674D-08F0-28DA-4AC1F393F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797AA-A51F-67E1-201D-C254135523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CF82B-5FBE-117F-C9E4-2694D2F463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DC5380-32C0-21C7-BFA2-D31BB9671CD5}"/>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6" name="Footer Placeholder 5">
            <a:extLst>
              <a:ext uri="{FF2B5EF4-FFF2-40B4-BE49-F238E27FC236}">
                <a16:creationId xmlns:a16="http://schemas.microsoft.com/office/drawing/2014/main" id="{A7F55F47-4EBE-B038-58AF-F7050EAAF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2B904-70A7-086E-C557-FEC48AB3ACA9}"/>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28768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6AAA-D7C9-10CE-2ACF-0B3EF4863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8DF167-66B3-804F-3257-69FE1C05F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C2FA97-3C58-5F8C-FED5-49398EFA7B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E5FAD8-694B-DAF2-F71E-C0EC50D8D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595CD5-2070-D63D-CCE1-C2FC5C5DB2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913A73-DACE-9FF0-0506-F840D10D2AE6}"/>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8" name="Footer Placeholder 7">
            <a:extLst>
              <a:ext uri="{FF2B5EF4-FFF2-40B4-BE49-F238E27FC236}">
                <a16:creationId xmlns:a16="http://schemas.microsoft.com/office/drawing/2014/main" id="{13FAE61C-09EF-9C14-31F9-6840DCC712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4ADA7-410D-0BA9-0CC0-EB78765DA4E3}"/>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48853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421-8B87-9AEF-06E1-D0362D4945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68C9A-6960-5544-2F11-6D5A6C27F3F3}"/>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4" name="Footer Placeholder 3">
            <a:extLst>
              <a:ext uri="{FF2B5EF4-FFF2-40B4-BE49-F238E27FC236}">
                <a16:creationId xmlns:a16="http://schemas.microsoft.com/office/drawing/2014/main" id="{0F86F15B-C7C4-0020-30F3-C427895BF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510C4F-42E2-405B-F2A9-811A1C42BCAD}"/>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160118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97783-A035-238E-418C-4972FB4DD838}"/>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3" name="Footer Placeholder 2">
            <a:extLst>
              <a:ext uri="{FF2B5EF4-FFF2-40B4-BE49-F238E27FC236}">
                <a16:creationId xmlns:a16="http://schemas.microsoft.com/office/drawing/2014/main" id="{07F1BA16-6E93-5985-373B-DF5C6959D4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196661-A2A8-8539-BCAC-E15DFE94D84C}"/>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729735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94E0-3D79-7E64-5794-3D3CC977A2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F6941-C1DA-C802-2883-745FD6E90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E6CF6C-35CA-0259-85D6-A2A702A40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D8FFB6-3134-86EC-8AAE-BDBC5AA56375}"/>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6" name="Footer Placeholder 5">
            <a:extLst>
              <a:ext uri="{FF2B5EF4-FFF2-40B4-BE49-F238E27FC236}">
                <a16:creationId xmlns:a16="http://schemas.microsoft.com/office/drawing/2014/main" id="{C0652D03-FA2C-DED4-65C8-95DFA7180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E9925-13E5-9BB0-FB80-E91065D82500}"/>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2723432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1A9E-CC15-FAC0-38EB-6B53A8332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F58FE-A006-AD6D-A96C-B03A819B6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FA5B98-C083-8C97-3750-5D4481026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B65C4-5390-3292-8ED3-654C34987413}"/>
              </a:ext>
            </a:extLst>
          </p:cNvPr>
          <p:cNvSpPr>
            <a:spLocks noGrp="1"/>
          </p:cNvSpPr>
          <p:nvPr>
            <p:ph type="dt" sz="half" idx="10"/>
          </p:nvPr>
        </p:nvSpPr>
        <p:spPr/>
        <p:txBody>
          <a:bodyPr/>
          <a:lstStyle/>
          <a:p>
            <a:fld id="{E7B644E2-D7A6-42EB-A541-2E2C2A59F408}" type="datetimeFigureOut">
              <a:rPr lang="en-US" smtClean="0"/>
              <a:t>4/28/2025</a:t>
            </a:fld>
            <a:endParaRPr lang="en-US"/>
          </a:p>
        </p:txBody>
      </p:sp>
      <p:sp>
        <p:nvSpPr>
          <p:cNvPr id="6" name="Footer Placeholder 5">
            <a:extLst>
              <a:ext uri="{FF2B5EF4-FFF2-40B4-BE49-F238E27FC236}">
                <a16:creationId xmlns:a16="http://schemas.microsoft.com/office/drawing/2014/main" id="{C4FF6085-63C7-A422-A8FD-0A8A46533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90E0F5-1380-8519-B4FA-66DCDF2F647A}"/>
              </a:ext>
            </a:extLst>
          </p:cNvPr>
          <p:cNvSpPr>
            <a:spLocks noGrp="1"/>
          </p:cNvSpPr>
          <p:nvPr>
            <p:ph type="sldNum" sz="quarter" idx="12"/>
          </p:nvPr>
        </p:nvSpPr>
        <p:spPr/>
        <p:txBody>
          <a:bodyPr/>
          <a:lstStyle/>
          <a:p>
            <a:fld id="{E43BE15E-0D18-4A56-A4ED-E7B508443195}" type="slidenum">
              <a:rPr lang="en-US" smtClean="0"/>
              <a:t>‹#›</a:t>
            </a:fld>
            <a:endParaRPr lang="en-US"/>
          </a:p>
        </p:txBody>
      </p:sp>
    </p:spTree>
    <p:extLst>
      <p:ext uri="{BB962C8B-B14F-4D97-AF65-F5344CB8AC3E}">
        <p14:creationId xmlns:p14="http://schemas.microsoft.com/office/powerpoint/2010/main" val="388265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AE4CE-E94A-B0EA-5A3D-557DD3012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669537-0641-A40E-FCDB-5F2F3486F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3421A-7195-8254-4438-927619F3F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B644E2-D7A6-42EB-A541-2E2C2A59F408}" type="datetimeFigureOut">
              <a:rPr lang="en-US" smtClean="0"/>
              <a:t>4/28/2025</a:t>
            </a:fld>
            <a:endParaRPr lang="en-US"/>
          </a:p>
        </p:txBody>
      </p:sp>
      <p:sp>
        <p:nvSpPr>
          <p:cNvPr id="5" name="Footer Placeholder 4">
            <a:extLst>
              <a:ext uri="{FF2B5EF4-FFF2-40B4-BE49-F238E27FC236}">
                <a16:creationId xmlns:a16="http://schemas.microsoft.com/office/drawing/2014/main" id="{F5B1A1E5-3EA3-3F85-152B-AA263DFC1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1DCD92-FB76-354E-1D35-8ECA181B4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BE15E-0D18-4A56-A4ED-E7B508443195}" type="slidenum">
              <a:rPr lang="en-US" smtClean="0"/>
              <a:t>‹#›</a:t>
            </a:fld>
            <a:endParaRPr lang="en-US"/>
          </a:p>
        </p:txBody>
      </p:sp>
    </p:spTree>
    <p:extLst>
      <p:ext uri="{BB962C8B-B14F-4D97-AF65-F5344CB8AC3E}">
        <p14:creationId xmlns:p14="http://schemas.microsoft.com/office/powerpoint/2010/main" val="349071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423743"/>
      </p:ext>
    </p:extLst>
  </p:cSld>
  <p:clrMap bg1="lt1" tx1="dk1" bg2="lt2" tx2="dk2" accent1="accent1" accent2="accent2" accent3="accent3" accent4="accent4" accent5="accent5" accent6="accent6" hlink="hlink" folHlink="folHlink"/>
  <p:sldLayoutIdLst>
    <p:sldLayoutId id="214748368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dolcoe.safalapps.com/" TargetMode="Externa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microsoft.com/office/2007/relationships/hdphoto" Target="../media/hdphoto5.wdp"/><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9.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20.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20.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 Id="rId22" Type="http://schemas.openxmlformats.org/officeDocument/2006/relationships/image" Target="../media/image84.sv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 Id="rId4" Type="http://schemas.openxmlformats.org/officeDocument/2006/relationships/image" Target="../media/image97.svg"/></Relationships>
</file>

<file path=ppt/slides/_rels/slide45.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892628" y="1031033"/>
            <a:ext cx="10406743" cy="2397967"/>
          </a:xfrm>
        </p:spPr>
        <p:txBody>
          <a:bodyPr>
            <a:normAutofit/>
          </a:bodyPr>
          <a:lstStyle/>
          <a:p>
            <a:r>
              <a:rPr lang="en-US" sz="5400">
                <a:solidFill>
                  <a:schemeClr val="bg1"/>
                </a:solidFill>
              </a:rPr>
              <a:t>Workforce System Alignment:</a:t>
            </a:r>
            <a:br>
              <a:rPr lang="en-US" sz="5400">
                <a:solidFill>
                  <a:schemeClr val="bg1"/>
                </a:solidFill>
              </a:rPr>
            </a:br>
            <a:r>
              <a:rPr lang="en-US" sz="5400">
                <a:solidFill>
                  <a:schemeClr val="bg1"/>
                </a:solidFill>
              </a:rPr>
              <a:t>Promising Practices </a:t>
            </a:r>
            <a:br>
              <a:rPr lang="en-US" sz="5400">
                <a:solidFill>
                  <a:schemeClr val="bg1"/>
                </a:solidFill>
              </a:rPr>
            </a:br>
            <a:r>
              <a:rPr lang="en-US" sz="5400">
                <a:solidFill>
                  <a:schemeClr val="bg1"/>
                </a:solidFill>
              </a:rPr>
              <a:t>for State &amp; Local Boards</a:t>
            </a: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lstStyle/>
          <a:p>
            <a:r>
              <a:rPr lang="en-US"/>
              <a:t>April 25</a:t>
            </a:r>
            <a:r>
              <a:rPr lang="en-US" baseline="30000"/>
              <a:t>th</a:t>
            </a:r>
            <a:r>
              <a:rPr lang="en-US"/>
              <a:t>, 2025</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p:txBody>
          <a:bodyPr/>
          <a:lstStyle/>
          <a:p>
            <a:r>
              <a:rPr lang="en-US"/>
              <a:t>Support at Top, Dropoff in Planning</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aphicFrame>
        <p:nvGraphicFramePr>
          <p:cNvPr id="8" name="Table 7">
            <a:extLst>
              <a:ext uri="{FF2B5EF4-FFF2-40B4-BE49-F238E27FC236}">
                <a16:creationId xmlns:a16="http://schemas.microsoft.com/office/drawing/2014/main" id="{1DE1DBE0-90E7-7338-7DC0-058AD1DDF11F}"/>
              </a:ext>
            </a:extLst>
          </p:cNvPr>
          <p:cNvGraphicFramePr>
            <a:graphicFrameLocks noGrp="1"/>
          </p:cNvGraphicFramePr>
          <p:nvPr/>
        </p:nvGraphicFramePr>
        <p:xfrm>
          <a:off x="719388" y="1606879"/>
          <a:ext cx="10753223" cy="4260813"/>
        </p:xfrm>
        <a:graphic>
          <a:graphicData uri="http://schemas.openxmlformats.org/drawingml/2006/table">
            <a:tbl>
              <a:tblPr firstRow="1" bandRow="1">
                <a:tableStyleId>{5C22544A-7EE6-4342-B048-85BDC9FD1C3A}</a:tableStyleId>
              </a:tblPr>
              <a:tblGrid>
                <a:gridCol w="7252003">
                  <a:extLst>
                    <a:ext uri="{9D8B030D-6E8A-4147-A177-3AD203B41FA5}">
                      <a16:colId xmlns:a16="http://schemas.microsoft.com/office/drawing/2014/main" val="2465197168"/>
                    </a:ext>
                  </a:extLst>
                </a:gridCol>
                <a:gridCol w="1436246">
                  <a:extLst>
                    <a:ext uri="{9D8B030D-6E8A-4147-A177-3AD203B41FA5}">
                      <a16:colId xmlns:a16="http://schemas.microsoft.com/office/drawing/2014/main" val="2403231161"/>
                    </a:ext>
                  </a:extLst>
                </a:gridCol>
                <a:gridCol w="871671">
                  <a:extLst>
                    <a:ext uri="{9D8B030D-6E8A-4147-A177-3AD203B41FA5}">
                      <a16:colId xmlns:a16="http://schemas.microsoft.com/office/drawing/2014/main" val="557982147"/>
                    </a:ext>
                  </a:extLst>
                </a:gridCol>
                <a:gridCol w="1193303">
                  <a:extLst>
                    <a:ext uri="{9D8B030D-6E8A-4147-A177-3AD203B41FA5}">
                      <a16:colId xmlns:a16="http://schemas.microsoft.com/office/drawing/2014/main" val="2841369350"/>
                    </a:ext>
                  </a:extLst>
                </a:gridCol>
              </a:tblGrid>
              <a:tr h="610525">
                <a:tc>
                  <a:txBody>
                    <a:bodyPr/>
                    <a:lstStyle/>
                    <a:p>
                      <a:pPr algn="l" rtl="0" fontAlgn="base">
                        <a:lnSpc>
                          <a:spcPct val="100000"/>
                        </a:lnSpc>
                      </a:pPr>
                      <a:r>
                        <a:rPr lang="en-US" sz="2200" b="1">
                          <a:solidFill>
                            <a:schemeClr val="accent1">
                              <a:lumMod val="50000"/>
                            </a:schemeClr>
                          </a:solidFill>
                          <a:effectLst/>
                          <a:latin typeface="Aptos" panose="020B0004020202020204" pitchFamily="34" charset="0"/>
                        </a:rPr>
                        <a:t>RA Alignment Indicator</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a:t>
                      </a:r>
                    </a:p>
                    <a:p>
                      <a:pPr algn="ctr" rtl="0" fontAlgn="base">
                        <a:lnSpc>
                          <a:spcPts val="1200"/>
                        </a:lnSpc>
                      </a:pPr>
                      <a:r>
                        <a:rPr lang="en-US" sz="1500" b="1">
                          <a:solidFill>
                            <a:schemeClr val="accent1">
                              <a:lumMod val="50000"/>
                            </a:schemeClr>
                          </a:solidFill>
                          <a:effectLst/>
                          <a:latin typeface="Aptos" panose="020B0004020202020204" pitchFamily="34" charset="0"/>
                        </a:rPr>
                        <a:t>State Plans Included</a:t>
                      </a:r>
                      <a:r>
                        <a:rPr lang="en-US" sz="1500">
                          <a:solidFill>
                            <a:schemeClr val="accent1">
                              <a:lumMod val="50000"/>
                            </a:schemeClr>
                          </a:solidFill>
                          <a:effectLst/>
                          <a:latin typeface="Aptos" panose="020B0004020202020204" pitchFamily="34" charset="0"/>
                        </a:rPr>
                        <a: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 States</a:t>
                      </a:r>
                      <a:endParaRPr lang="en-US" sz="1500">
                        <a:solidFill>
                          <a:schemeClr val="accent1">
                            <a:lumMod val="50000"/>
                          </a:schemeClr>
                        </a:solidFill>
                        <a:effectLst/>
                        <a:latin typeface="Aptos" panose="020B0004020202020204" pitchFamily="34" charset="0"/>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tc>
                  <a:txBody>
                    <a:bodyPr/>
                    <a:lstStyle/>
                    <a:p>
                      <a:pPr algn="ctr" rtl="0" fontAlgn="base">
                        <a:lnSpc>
                          <a:spcPts val="1200"/>
                        </a:lnSpc>
                      </a:pPr>
                      <a:br>
                        <a:rPr lang="en-US" sz="1500" b="1">
                          <a:solidFill>
                            <a:schemeClr val="accent1">
                              <a:lumMod val="50000"/>
                            </a:schemeClr>
                          </a:solidFill>
                          <a:effectLst/>
                          <a:latin typeface="Aptos" panose="020B0004020202020204" pitchFamily="34" charset="0"/>
                        </a:rPr>
                      </a:br>
                      <a:r>
                        <a:rPr lang="en-US" sz="1500" b="1">
                          <a:solidFill>
                            <a:schemeClr val="accent1">
                              <a:lumMod val="50000"/>
                            </a:schemeClr>
                          </a:solidFill>
                          <a:effectLst/>
                          <a:latin typeface="Aptos" panose="020B0004020202020204" pitchFamily="34" charset="0"/>
                        </a:rPr>
                        <a:t># of Territories</a:t>
                      </a:r>
                      <a:r>
                        <a:rPr lang="en-US" sz="1500">
                          <a:solidFill>
                            <a:schemeClr val="accent1">
                              <a:lumMod val="50000"/>
                            </a:schemeClr>
                          </a:solidFill>
                          <a:effectLst/>
                          <a:latin typeface="Aptos" panose="020B0004020202020204" pitchFamily="34" charset="0"/>
                        </a:rPr>
                        <a: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DD6EE"/>
                    </a:solidFill>
                  </a:tcPr>
                </a:tc>
                <a:extLst>
                  <a:ext uri="{0D108BD9-81ED-4DB2-BD59-A6C34878D82A}">
                    <a16:rowId xmlns:a16="http://schemas.microsoft.com/office/drawing/2014/main" val="3430133646"/>
                  </a:ext>
                </a:extLst>
              </a:tr>
              <a:tr h="488420">
                <a:tc>
                  <a:txBody>
                    <a:bodyPr/>
                    <a:lstStyle/>
                    <a:p>
                      <a:pPr algn="l" rtl="0" fontAlgn="base">
                        <a:lnSpc>
                          <a:spcPct val="100000"/>
                        </a:lnSpc>
                      </a:pPr>
                      <a:r>
                        <a:rPr lang="en-US" sz="1500">
                          <a:effectLst/>
                          <a:latin typeface="Aptos" panose="020B0004020202020204" pitchFamily="34" charset="0"/>
                        </a:rPr>
                        <a:t>1. Apprenticeship acknowledged as workforce strategy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50 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100%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6 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8616906"/>
                  </a:ext>
                </a:extLst>
              </a:tr>
              <a:tr h="488420">
                <a:tc>
                  <a:txBody>
                    <a:bodyPr/>
                    <a:lstStyle/>
                    <a:p>
                      <a:pPr algn="l" rtl="0" fontAlgn="base">
                        <a:lnSpc>
                          <a:spcPct val="100000"/>
                        </a:lnSpc>
                      </a:pPr>
                      <a:r>
                        <a:rPr lang="en-US" sz="1500">
                          <a:effectLst/>
                          <a:latin typeface="Aptos" panose="020B0004020202020204" pitchFamily="34" charset="0"/>
                        </a:rPr>
                        <a:t>2. Plans to apply for/utilize federal grants to expand apprenticeship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42 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br>
                        <a:rPr lang="en-US" sz="1500">
                          <a:effectLst/>
                          <a:latin typeface="Aptos" panose="020B0004020202020204" pitchFamily="34" charset="0"/>
                        </a:rPr>
                      </a:br>
                      <a:r>
                        <a:rPr lang="en-US" sz="1500">
                          <a:effectLst/>
                          <a:latin typeface="Aptos" panose="020B0004020202020204" pitchFamily="34" charset="0"/>
                        </a:rPr>
                        <a:t>84%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856768153"/>
                  </a:ext>
                </a:extLst>
              </a:tr>
              <a:tr h="488420">
                <a:tc>
                  <a:txBody>
                    <a:bodyPr/>
                    <a:lstStyle/>
                    <a:p>
                      <a:pPr algn="l" rtl="0" fontAlgn="base">
                        <a:lnSpc>
                          <a:spcPct val="100000"/>
                        </a:lnSpc>
                      </a:pPr>
                      <a:r>
                        <a:rPr lang="en-US" sz="1500">
                          <a:effectLst/>
                          <a:latin typeface="Aptos" panose="020B0004020202020204" pitchFamily="34" charset="0"/>
                        </a:rPr>
                        <a:t>3. Apprenticeship articulated specifically in strategies to meet State Plan vision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  34%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3 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20665212"/>
                  </a:ext>
                </a:extLst>
              </a:tr>
              <a:tr h="488420">
                <a:tc>
                  <a:txBody>
                    <a:bodyPr/>
                    <a:lstStyle/>
                    <a:p>
                      <a:pPr algn="l" rtl="0" fontAlgn="base">
                        <a:lnSpc>
                          <a:spcPct val="100000"/>
                        </a:lnSpc>
                      </a:pPr>
                      <a:r>
                        <a:rPr lang="en-US" sz="1500">
                          <a:effectLst/>
                          <a:latin typeface="Aptos" panose="020B0004020202020204" pitchFamily="34" charset="0"/>
                        </a:rPr>
                        <a:t>4. State level apprenticeship work group or committee to SWDB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br>
                        <a:rPr lang="en-US" sz="1500">
                          <a:effectLst/>
                          <a:latin typeface="Aptos" panose="020B0004020202020204" pitchFamily="34" charset="0"/>
                        </a:rPr>
                      </a:br>
                      <a:r>
                        <a:rPr lang="en-US" sz="1500">
                          <a:effectLst/>
                          <a:latin typeface="Aptos" panose="020B0004020202020204" pitchFamily="34" charset="0"/>
                        </a:rPr>
                        <a:t>17 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br>
                        <a:rPr lang="en-US" sz="1500">
                          <a:effectLst/>
                          <a:latin typeface="Aptos" panose="020B0004020202020204" pitchFamily="34" charset="0"/>
                        </a:rPr>
                      </a:br>
                      <a:r>
                        <a:rPr lang="en-US" sz="1500">
                          <a:effectLst/>
                          <a:latin typeface="Aptos" panose="020B0004020202020204" pitchFamily="34" charset="0"/>
                        </a:rPr>
                        <a:t>34%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915556023"/>
                  </a:ext>
                </a:extLst>
              </a:tr>
              <a:tr h="488420">
                <a:tc>
                  <a:txBody>
                    <a:bodyPr/>
                    <a:lstStyle/>
                    <a:p>
                      <a:pPr algn="l" rtl="0" fontAlgn="base">
                        <a:lnSpc>
                          <a:spcPct val="100000"/>
                        </a:lnSpc>
                      </a:pPr>
                      <a:r>
                        <a:rPr lang="en-US" sz="1500">
                          <a:effectLst/>
                          <a:latin typeface="Aptos" panose="020B0004020202020204" pitchFamily="34" charset="0"/>
                        </a:rPr>
                        <a:t>5. Specialist expertise in AJCs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16 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p>
                    <a:p>
                      <a:pPr algn="ctr" rtl="0" fontAlgn="base">
                        <a:lnSpc>
                          <a:spcPts val="1200"/>
                        </a:lnSpc>
                      </a:pPr>
                      <a:r>
                        <a:rPr lang="en-US" sz="1500">
                          <a:effectLst/>
                          <a:latin typeface="Aptos" panose="020B0004020202020204" pitchFamily="34" charset="0"/>
                        </a:rPr>
                        <a:t>32%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95799338"/>
                  </a:ext>
                </a:extLst>
              </a:tr>
              <a:tr h="554364">
                <a:tc>
                  <a:txBody>
                    <a:bodyPr/>
                    <a:lstStyle/>
                    <a:p>
                      <a:pPr marL="171450" indent="-171450" algn="l" rtl="0" fontAlgn="base">
                        <a:lnSpc>
                          <a:spcPct val="100000"/>
                        </a:lnSpc>
                      </a:pPr>
                      <a:r>
                        <a:rPr lang="en-US" sz="1500">
                          <a:effectLst/>
                          <a:latin typeface="Aptos" panose="020B0004020202020204" pitchFamily="34" charset="0"/>
                        </a:rPr>
                        <a:t>6. State level Initiative (e.g., investment of additional resources, statute designed </a:t>
                      </a:r>
                      <a:br>
                        <a:rPr lang="en-US" sz="1500">
                          <a:effectLst/>
                          <a:latin typeface="Aptos" panose="020B0004020202020204" pitchFamily="34" charset="0"/>
                        </a:rPr>
                      </a:br>
                      <a:r>
                        <a:rPr lang="en-US" sz="1500">
                          <a:effectLst/>
                          <a:latin typeface="Aptos" panose="020B0004020202020204" pitchFamily="34" charset="0"/>
                        </a:rPr>
                        <a:t>to incentivize or encourage establishment of apprenticeships)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15 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r>
                        <a:rPr lang="en-US" sz="1500">
                          <a:effectLst/>
                          <a:latin typeface="Aptos" panose="020B0004020202020204" pitchFamily="34" charset="0"/>
                        </a:rPr>
                        <a:t>  </a:t>
                      </a:r>
                    </a:p>
                    <a:p>
                      <a:pPr algn="ctr" rtl="0" fontAlgn="base">
                        <a:lnSpc>
                          <a:spcPts val="1200"/>
                        </a:lnSpc>
                      </a:pPr>
                      <a:r>
                        <a:rPr lang="en-US" sz="1500">
                          <a:effectLst/>
                          <a:latin typeface="Aptos" panose="020B0004020202020204" pitchFamily="34" charset="0"/>
                        </a:rPr>
                        <a:t>30%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2 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299647745"/>
                  </a:ext>
                </a:extLst>
              </a:tr>
              <a:tr h="488420">
                <a:tc>
                  <a:txBody>
                    <a:bodyPr/>
                    <a:lstStyle/>
                    <a:p>
                      <a:pPr marL="171450" indent="-171450" algn="l" rtl="0" fontAlgn="base">
                        <a:lnSpc>
                          <a:spcPct val="100000"/>
                        </a:lnSpc>
                      </a:pPr>
                      <a:r>
                        <a:rPr lang="en-US" sz="1500">
                          <a:effectLst/>
                          <a:latin typeface="Aptos" panose="020B0004020202020204" pitchFamily="34" charset="0"/>
                        </a:rPr>
                        <a:t>7. Specific objectives and goals for increased # of apprentices </a:t>
                      </a:r>
                      <a:br>
                        <a:rPr lang="en-US" sz="1500">
                          <a:effectLst/>
                          <a:latin typeface="Aptos" panose="020B0004020202020204" pitchFamily="34" charset="0"/>
                        </a:rPr>
                      </a:br>
                      <a:r>
                        <a:rPr lang="en-US" sz="1500">
                          <a:effectLst/>
                          <a:latin typeface="Aptos" panose="020B0004020202020204" pitchFamily="34" charset="0"/>
                        </a:rPr>
                        <a:t>or apprenticeship programs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7 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  14%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tc>
                  <a:txBody>
                    <a:bodyPr/>
                    <a:lstStyle/>
                    <a:p>
                      <a:pPr algn="ctr" rtl="0" fontAlgn="base">
                        <a:lnSpc>
                          <a:spcPts val="1200"/>
                        </a:lnSpc>
                      </a:pPr>
                      <a:endParaRPr lang="en-US" sz="1500">
                        <a:effectLst/>
                        <a:latin typeface="Aptos" panose="020B0004020202020204" pitchFamily="34" charset="0"/>
                      </a:endParaRPr>
                    </a:p>
                    <a:p>
                      <a:pPr algn="ctr" rtl="0" fontAlgn="base">
                        <a:lnSpc>
                          <a:spcPts val="1200"/>
                        </a:lnSpc>
                      </a:pPr>
                      <a:r>
                        <a:rPr lang="en-US" sz="1500">
                          <a:effectLst/>
                          <a:latin typeface="Aptos" panose="020B0004020202020204" pitchFamily="34" charset="0"/>
                        </a:rPr>
                        <a:t>0 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3300"/>
                    </a:solidFill>
                  </a:tcPr>
                </a:tc>
                <a:extLst>
                  <a:ext uri="{0D108BD9-81ED-4DB2-BD59-A6C34878D82A}">
                    <a16:rowId xmlns:a16="http://schemas.microsoft.com/office/drawing/2014/main" val="2406525653"/>
                  </a:ext>
                </a:extLst>
              </a:tr>
            </a:tbl>
          </a:graphicData>
        </a:graphic>
      </p:graphicFrame>
    </p:spTree>
    <p:extLst>
      <p:ext uri="{BB962C8B-B14F-4D97-AF65-F5344CB8AC3E}">
        <p14:creationId xmlns:p14="http://schemas.microsoft.com/office/powerpoint/2010/main" val="135588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F617-9CB1-AFEF-0AAD-45E718C49BD1}"/>
              </a:ext>
            </a:extLst>
          </p:cNvPr>
          <p:cNvSpPr>
            <a:spLocks noGrp="1"/>
          </p:cNvSpPr>
          <p:nvPr>
            <p:ph type="title"/>
          </p:nvPr>
        </p:nvSpPr>
        <p:spPr>
          <a:xfrm>
            <a:off x="583977" y="329406"/>
            <a:ext cx="10515600" cy="1325563"/>
          </a:xfrm>
        </p:spPr>
        <p:txBody>
          <a:bodyPr/>
          <a:lstStyle/>
          <a:p>
            <a:r>
              <a:rPr lang="en-US"/>
              <a:t>2020 State WIOA Plan RA Leaders</a:t>
            </a:r>
          </a:p>
        </p:txBody>
      </p:sp>
      <p:sp>
        <p:nvSpPr>
          <p:cNvPr id="3" name="Picture Placeholder 2">
            <a:extLst>
              <a:ext uri="{FF2B5EF4-FFF2-40B4-BE49-F238E27FC236}">
                <a16:creationId xmlns:a16="http://schemas.microsoft.com/office/drawing/2014/main" id="{07AC66AF-F569-5854-D7CE-DA5BCB4200C4}"/>
              </a:ext>
            </a:extLst>
          </p:cNvPr>
          <p:cNvSpPr>
            <a:spLocks noGrp="1"/>
          </p:cNvSpPr>
          <p:nvPr>
            <p:ph type="pic" sz="quarter" idx="13"/>
          </p:nvPr>
        </p:nvSpPr>
        <p:spPr>
          <a:xfrm>
            <a:off x="583977" y="1611760"/>
            <a:ext cx="10903173" cy="696255"/>
          </a:xfrm>
          <a:ln>
            <a:solidFill>
              <a:schemeClr val="bg1"/>
            </a:solidFill>
          </a:ln>
        </p:spPr>
        <p:txBody>
          <a:bodyPr>
            <a:normAutofit fontScale="92500" lnSpcReduction="20000"/>
          </a:bodyPr>
          <a:lstStyle/>
          <a:p>
            <a:pPr marL="0" indent="0">
              <a:buNone/>
            </a:pPr>
            <a:r>
              <a:rPr lang="en-US" sz="2800">
                <a:solidFill>
                  <a:schemeClr val="tx1"/>
                </a:solidFill>
                <a:latin typeface="Aptos" panose="020B0004020202020204" pitchFamily="34" charset="0"/>
              </a:rPr>
              <a:t>While no state or territory had all seven indicators of RA alignment in their Unified or Combined Plan, 15 had four or more indicators</a:t>
            </a:r>
            <a:endParaRPr lang="en-US" sz="2000">
              <a:solidFill>
                <a:schemeClr val="tx1"/>
              </a:solidFill>
              <a:latin typeface="Aptos" panose="020B0004020202020204" pitchFamily="34" charset="0"/>
            </a:endParaRPr>
          </a:p>
          <a:p>
            <a:pPr marL="0" indent="0">
              <a:buNone/>
            </a:pPr>
            <a:endParaRPr lang="en-US"/>
          </a:p>
        </p:txBody>
      </p:sp>
      <p:sp>
        <p:nvSpPr>
          <p:cNvPr id="4" name="Picture Placeholder 3">
            <a:extLst>
              <a:ext uri="{FF2B5EF4-FFF2-40B4-BE49-F238E27FC236}">
                <a16:creationId xmlns:a16="http://schemas.microsoft.com/office/drawing/2014/main" id="{5CC7A978-686D-5B81-9DBC-75858D7D56A5}"/>
              </a:ext>
            </a:extLst>
          </p:cNvPr>
          <p:cNvSpPr>
            <a:spLocks noGrp="1"/>
          </p:cNvSpPr>
          <p:nvPr>
            <p:ph type="pic" sz="quarter" idx="14"/>
          </p:nvPr>
        </p:nvSpPr>
        <p:spPr>
          <a:xfrm>
            <a:off x="704850" y="2651335"/>
            <a:ext cx="3218688" cy="338328"/>
          </a:xfrm>
          <a:solidFill>
            <a:srgbClr val="00015E"/>
          </a:solidFill>
        </p:spPr>
        <p:txBody>
          <a:bodyPr>
            <a:normAutofit lnSpcReduction="10000"/>
          </a:bodyPr>
          <a:lstStyle/>
          <a:p>
            <a:pPr marL="0" indent="0" algn="ctr">
              <a:buNone/>
            </a:pPr>
            <a:r>
              <a:rPr lang="en-US" sz="1800" b="1">
                <a:solidFill>
                  <a:schemeClr val="bg1"/>
                </a:solidFill>
              </a:rPr>
              <a:t>Six (6) Indicators</a:t>
            </a:r>
          </a:p>
        </p:txBody>
      </p:sp>
      <p:sp>
        <p:nvSpPr>
          <p:cNvPr id="7" name="Text Placeholder 6">
            <a:extLst>
              <a:ext uri="{FF2B5EF4-FFF2-40B4-BE49-F238E27FC236}">
                <a16:creationId xmlns:a16="http://schemas.microsoft.com/office/drawing/2014/main" id="{DBAA841C-257F-53F3-6949-1ADE55AD6DF6}"/>
              </a:ext>
            </a:extLst>
          </p:cNvPr>
          <p:cNvSpPr>
            <a:spLocks noGrp="1"/>
          </p:cNvSpPr>
          <p:nvPr>
            <p:ph type="body" sz="quarter" idx="17"/>
          </p:nvPr>
        </p:nvSpPr>
        <p:spPr>
          <a:xfrm>
            <a:off x="730181" y="2989663"/>
            <a:ext cx="3218688" cy="882606"/>
          </a:xfrm>
        </p:spPr>
        <p:txBody>
          <a:bodyPr>
            <a:normAutofit/>
          </a:bodyPr>
          <a:lstStyle/>
          <a:p>
            <a:pPr algn="l"/>
            <a:r>
              <a:rPr lang="en-US" sz="1800" b="0"/>
              <a:t>Pennsylvania</a:t>
            </a:r>
          </a:p>
          <a:p>
            <a:pPr algn="l"/>
            <a:r>
              <a:rPr lang="en-US" sz="1800" b="0"/>
              <a:t>Texas</a:t>
            </a:r>
          </a:p>
        </p:txBody>
      </p:sp>
      <p:sp>
        <p:nvSpPr>
          <p:cNvPr id="5" name="Picture Placeholder 4">
            <a:extLst>
              <a:ext uri="{FF2B5EF4-FFF2-40B4-BE49-F238E27FC236}">
                <a16:creationId xmlns:a16="http://schemas.microsoft.com/office/drawing/2014/main" id="{A727B198-05DA-73A7-931A-CD1D01DEB8ED}"/>
              </a:ext>
            </a:extLst>
          </p:cNvPr>
          <p:cNvSpPr>
            <a:spLocks noGrp="1"/>
          </p:cNvSpPr>
          <p:nvPr>
            <p:ph type="pic" sz="quarter" idx="15"/>
          </p:nvPr>
        </p:nvSpPr>
        <p:spPr>
          <a:xfrm>
            <a:off x="4441514" y="2659251"/>
            <a:ext cx="3218688" cy="338328"/>
          </a:xfrm>
          <a:solidFill>
            <a:srgbClr val="00015E"/>
          </a:solidFill>
        </p:spPr>
        <p:txBody>
          <a:bodyPr>
            <a:normAutofit lnSpcReduction="10000"/>
          </a:bodyPr>
          <a:lstStyle/>
          <a:p>
            <a:pPr marL="0" indent="0" algn="ctr">
              <a:buNone/>
            </a:pPr>
            <a:r>
              <a:rPr lang="en-US" sz="1800" b="1">
                <a:solidFill>
                  <a:schemeClr val="bg1"/>
                </a:solidFill>
              </a:rPr>
              <a:t>Five (5) Indicators:</a:t>
            </a:r>
          </a:p>
        </p:txBody>
      </p:sp>
      <p:sp>
        <p:nvSpPr>
          <p:cNvPr id="11" name="Text Placeholder 10">
            <a:extLst>
              <a:ext uri="{FF2B5EF4-FFF2-40B4-BE49-F238E27FC236}">
                <a16:creationId xmlns:a16="http://schemas.microsoft.com/office/drawing/2014/main" id="{D692D1A8-EB44-F421-71A8-8E3CC06291DD}"/>
              </a:ext>
            </a:extLst>
          </p:cNvPr>
          <p:cNvSpPr>
            <a:spLocks noGrp="1"/>
          </p:cNvSpPr>
          <p:nvPr>
            <p:ph type="body" sz="quarter" idx="21"/>
          </p:nvPr>
        </p:nvSpPr>
        <p:spPr>
          <a:xfrm>
            <a:off x="4484511" y="3085295"/>
            <a:ext cx="2885069" cy="3163974"/>
          </a:xfrm>
        </p:spPr>
        <p:txBody>
          <a:bodyPr>
            <a:normAutofit/>
          </a:bodyPr>
          <a:lstStyle/>
          <a:p>
            <a:pPr marL="0" indent="0" algn="just" fontAlgn="base">
              <a:buNone/>
            </a:pPr>
            <a:r>
              <a:rPr lang="en-US" sz="1800">
                <a:latin typeface="Aptos" panose="020B0004020202020204" pitchFamily="34" charset="0"/>
              </a:rPr>
              <a:t>Arizona </a:t>
            </a:r>
          </a:p>
          <a:p>
            <a:pPr marL="0" indent="0" algn="just" fontAlgn="base">
              <a:buNone/>
            </a:pPr>
            <a:r>
              <a:rPr lang="en-US" sz="1800">
                <a:latin typeface="Aptos" panose="020B0004020202020204" pitchFamily="34" charset="0"/>
              </a:rPr>
              <a:t>Illinois </a:t>
            </a:r>
          </a:p>
          <a:p>
            <a:pPr marL="0" indent="0" algn="just" fontAlgn="base">
              <a:buNone/>
            </a:pPr>
            <a:r>
              <a:rPr lang="en-US" sz="1800">
                <a:latin typeface="Aptos" panose="020B0004020202020204" pitchFamily="34" charset="0"/>
              </a:rPr>
              <a:t>Iowa </a:t>
            </a:r>
          </a:p>
          <a:p>
            <a:pPr marL="0" indent="0" algn="just" fontAlgn="base">
              <a:buNone/>
            </a:pPr>
            <a:r>
              <a:rPr lang="en-US" sz="1800">
                <a:latin typeface="Aptos" panose="020B0004020202020204" pitchFamily="34" charset="0"/>
              </a:rPr>
              <a:t>Kentucky </a:t>
            </a:r>
          </a:p>
          <a:p>
            <a:pPr marL="0" indent="0" algn="just" fontAlgn="base">
              <a:buNone/>
            </a:pPr>
            <a:r>
              <a:rPr lang="en-US" sz="1800">
                <a:latin typeface="Aptos" panose="020B0004020202020204" pitchFamily="34" charset="0"/>
              </a:rPr>
              <a:t>Nevada  </a:t>
            </a:r>
          </a:p>
          <a:p>
            <a:pPr marL="0" indent="0" algn="just" fontAlgn="base">
              <a:buNone/>
            </a:pPr>
            <a:r>
              <a:rPr lang="en-US" sz="1800">
                <a:latin typeface="Aptos" panose="020B0004020202020204" pitchFamily="34" charset="0"/>
              </a:rPr>
              <a:t>New Mexico </a:t>
            </a:r>
          </a:p>
          <a:p>
            <a:pPr marL="0" indent="0" algn="just" fontAlgn="base">
              <a:buNone/>
            </a:pPr>
            <a:r>
              <a:rPr lang="en-US" sz="1800">
                <a:latin typeface="Aptos" panose="020B0004020202020204" pitchFamily="34" charset="0"/>
              </a:rPr>
              <a:t>Oklahoma  </a:t>
            </a:r>
          </a:p>
          <a:p>
            <a:pPr algn="l"/>
            <a:endParaRPr lang="en-US"/>
          </a:p>
        </p:txBody>
      </p:sp>
      <p:sp>
        <p:nvSpPr>
          <p:cNvPr id="6" name="Picture Placeholder 5">
            <a:extLst>
              <a:ext uri="{FF2B5EF4-FFF2-40B4-BE49-F238E27FC236}">
                <a16:creationId xmlns:a16="http://schemas.microsoft.com/office/drawing/2014/main" id="{CA0F287C-5284-5A4B-BF62-64E6450D11D5}"/>
              </a:ext>
            </a:extLst>
          </p:cNvPr>
          <p:cNvSpPr>
            <a:spLocks noGrp="1"/>
          </p:cNvSpPr>
          <p:nvPr>
            <p:ph type="pic" sz="quarter" idx="16"/>
          </p:nvPr>
        </p:nvSpPr>
        <p:spPr>
          <a:xfrm>
            <a:off x="8160735" y="2653397"/>
            <a:ext cx="3218688" cy="338328"/>
          </a:xfrm>
          <a:solidFill>
            <a:srgbClr val="00015E"/>
          </a:solidFill>
        </p:spPr>
        <p:txBody>
          <a:bodyPr>
            <a:normAutofit lnSpcReduction="10000"/>
          </a:bodyPr>
          <a:lstStyle/>
          <a:p>
            <a:pPr marL="0" indent="0" algn="ctr">
              <a:buNone/>
            </a:pPr>
            <a:r>
              <a:rPr lang="en-US" sz="1800" b="1">
                <a:solidFill>
                  <a:schemeClr val="bg1"/>
                </a:solidFill>
              </a:rPr>
              <a:t>Four (4) Indicators</a:t>
            </a:r>
          </a:p>
        </p:txBody>
      </p:sp>
      <p:sp>
        <p:nvSpPr>
          <p:cNvPr id="8" name="Text Placeholder 7">
            <a:extLst>
              <a:ext uri="{FF2B5EF4-FFF2-40B4-BE49-F238E27FC236}">
                <a16:creationId xmlns:a16="http://schemas.microsoft.com/office/drawing/2014/main" id="{BAA7C3B1-BB11-E20F-74F4-D0B4B76948B0}"/>
              </a:ext>
            </a:extLst>
          </p:cNvPr>
          <p:cNvSpPr>
            <a:spLocks noGrp="1"/>
          </p:cNvSpPr>
          <p:nvPr>
            <p:ph type="body" sz="quarter" idx="18"/>
          </p:nvPr>
        </p:nvSpPr>
        <p:spPr>
          <a:xfrm>
            <a:off x="8187231" y="3095127"/>
            <a:ext cx="1582848" cy="3256512"/>
          </a:xfrm>
        </p:spPr>
        <p:txBody>
          <a:bodyPr>
            <a:normAutofit fontScale="70000" lnSpcReduction="20000"/>
          </a:bodyPr>
          <a:lstStyle/>
          <a:p>
            <a:pPr marL="0" indent="0" algn="just" fontAlgn="base">
              <a:buNone/>
            </a:pPr>
            <a:r>
              <a:rPr lang="en-US" sz="2600" b="0">
                <a:latin typeface="Aptos" panose="020B0004020202020204" pitchFamily="34" charset="0"/>
              </a:rPr>
              <a:t>Alaska </a:t>
            </a:r>
          </a:p>
          <a:p>
            <a:pPr marL="0" indent="0" algn="just" fontAlgn="base">
              <a:buNone/>
            </a:pPr>
            <a:r>
              <a:rPr lang="en-US" sz="2600" b="0">
                <a:latin typeface="Aptos" panose="020B0004020202020204" pitchFamily="34" charset="0"/>
              </a:rPr>
              <a:t>Arkansas </a:t>
            </a:r>
          </a:p>
          <a:p>
            <a:pPr marL="0" indent="0" algn="just" fontAlgn="base">
              <a:buNone/>
            </a:pPr>
            <a:r>
              <a:rPr lang="en-US" sz="2600" b="0">
                <a:latin typeface="Aptos" panose="020B0004020202020204" pitchFamily="34" charset="0"/>
              </a:rPr>
              <a:t>Connecticut </a:t>
            </a:r>
          </a:p>
          <a:p>
            <a:pPr marL="0" indent="0" algn="just" fontAlgn="base">
              <a:buNone/>
            </a:pPr>
            <a:r>
              <a:rPr lang="en-US" sz="2600" b="0">
                <a:latin typeface="Aptos" panose="020B0004020202020204" pitchFamily="34" charset="0"/>
              </a:rPr>
              <a:t>Florida </a:t>
            </a:r>
          </a:p>
          <a:p>
            <a:pPr marL="0" indent="0" algn="just" fontAlgn="base">
              <a:buNone/>
            </a:pPr>
            <a:r>
              <a:rPr lang="en-US" sz="2600" b="0">
                <a:latin typeface="Aptos" panose="020B0004020202020204" pitchFamily="34" charset="0"/>
              </a:rPr>
              <a:t>Idaho </a:t>
            </a:r>
          </a:p>
          <a:p>
            <a:pPr marL="0" indent="0" algn="just" fontAlgn="base">
              <a:buNone/>
            </a:pPr>
            <a:r>
              <a:rPr lang="en-US" sz="2600" b="0">
                <a:latin typeface="Aptos" panose="020B0004020202020204" pitchFamily="34" charset="0"/>
              </a:rPr>
              <a:t>Kansas </a:t>
            </a:r>
          </a:p>
          <a:p>
            <a:pPr marL="0" indent="0" algn="just" fontAlgn="base">
              <a:buNone/>
            </a:pPr>
            <a:r>
              <a:rPr lang="en-US" sz="2600" b="0">
                <a:latin typeface="Aptos" panose="020B0004020202020204" pitchFamily="34" charset="0"/>
              </a:rPr>
              <a:t>Maine </a:t>
            </a:r>
          </a:p>
          <a:p>
            <a:pPr marL="0" indent="0" algn="just" fontAlgn="base">
              <a:buNone/>
            </a:pPr>
            <a:r>
              <a:rPr lang="en-US" sz="2600" b="0">
                <a:latin typeface="Aptos" panose="020B0004020202020204" pitchFamily="34" charset="0"/>
              </a:rPr>
              <a:t>Missouri </a:t>
            </a:r>
          </a:p>
          <a:p>
            <a:pPr marL="0" indent="0" algn="just" fontAlgn="base">
              <a:buNone/>
            </a:pPr>
            <a:r>
              <a:rPr lang="en-US" sz="2600" b="0">
                <a:latin typeface="Aptos" panose="020B0004020202020204" pitchFamily="34" charset="0"/>
              </a:rPr>
              <a:t>New York </a:t>
            </a:r>
          </a:p>
          <a:p>
            <a:pPr marL="0" indent="0" algn="just" fontAlgn="base">
              <a:buNone/>
            </a:pPr>
            <a:r>
              <a:rPr lang="en-US" sz="2600" b="0">
                <a:latin typeface="Aptos" panose="020B0004020202020204" pitchFamily="34" charset="0"/>
              </a:rPr>
              <a:t>Wisconsin </a:t>
            </a:r>
          </a:p>
        </p:txBody>
      </p:sp>
      <p:sp>
        <p:nvSpPr>
          <p:cNvPr id="12" name="Text Placeholder 11">
            <a:extLst>
              <a:ext uri="{FF2B5EF4-FFF2-40B4-BE49-F238E27FC236}">
                <a16:creationId xmlns:a16="http://schemas.microsoft.com/office/drawing/2014/main" id="{548D17AA-E2EC-59F5-B798-A41397664326}"/>
              </a:ext>
            </a:extLst>
          </p:cNvPr>
          <p:cNvSpPr>
            <a:spLocks noGrp="1"/>
          </p:cNvSpPr>
          <p:nvPr>
            <p:ph type="body" sz="quarter" idx="22"/>
          </p:nvPr>
        </p:nvSpPr>
        <p:spPr>
          <a:xfrm>
            <a:off x="9773323" y="3019159"/>
            <a:ext cx="1802796" cy="1924115"/>
          </a:xfrm>
        </p:spPr>
        <p:txBody>
          <a:bodyPr>
            <a:normAutofit lnSpcReduction="10000"/>
          </a:bodyPr>
          <a:lstStyle/>
          <a:p>
            <a:pPr algn="just" fontAlgn="base"/>
            <a:r>
              <a:rPr lang="en-US" b="1">
                <a:latin typeface="Aptos" panose="020B0004020202020204" pitchFamily="34" charset="0"/>
              </a:rPr>
              <a:t>US Territories</a:t>
            </a:r>
          </a:p>
          <a:p>
            <a:pPr marL="285750" indent="-285750" algn="just" fontAlgn="base">
              <a:buFont typeface="Arial" panose="020B0604020202020204" pitchFamily="34" charset="0"/>
              <a:buChar char="•"/>
            </a:pPr>
            <a:r>
              <a:rPr lang="en-US" b="0">
                <a:latin typeface="Aptos" panose="020B0004020202020204" pitchFamily="34" charset="0"/>
              </a:rPr>
              <a:t>American Samoa</a:t>
            </a:r>
          </a:p>
          <a:p>
            <a:pPr marL="285750" indent="-285750" algn="l" fontAlgn="base">
              <a:buFont typeface="Arial" panose="020B0604020202020204" pitchFamily="34" charset="0"/>
              <a:buChar char="•"/>
            </a:pPr>
            <a:r>
              <a:rPr lang="en-US" b="0">
                <a:latin typeface="Aptos" panose="020B0004020202020204" pitchFamily="34" charset="0"/>
              </a:rPr>
              <a:t>District of Columbia</a:t>
            </a:r>
          </a:p>
          <a:p>
            <a:pPr marL="285750" indent="-285750" algn="just" fontAlgn="base">
              <a:buFont typeface="Arial" panose="020B0604020202020204" pitchFamily="34" charset="0"/>
              <a:buChar char="•"/>
            </a:pPr>
            <a:r>
              <a:rPr lang="en-US" b="0">
                <a:latin typeface="Aptos" panose="020B0004020202020204" pitchFamily="34" charset="0"/>
              </a:rPr>
              <a:t>Guam </a:t>
            </a:r>
          </a:p>
          <a:p>
            <a:endParaRPr lang="en-US" sz="1600"/>
          </a:p>
        </p:txBody>
      </p:sp>
    </p:spTree>
    <p:extLst>
      <p:ext uri="{BB962C8B-B14F-4D97-AF65-F5344CB8AC3E}">
        <p14:creationId xmlns:p14="http://schemas.microsoft.com/office/powerpoint/2010/main" val="150729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4A874-CE40-C0FD-7EA2-0CB55A2D5DDA}"/>
              </a:ext>
            </a:extLst>
          </p:cNvPr>
          <p:cNvSpPr>
            <a:spLocks noGrp="1"/>
          </p:cNvSpPr>
          <p:nvPr>
            <p:ph type="title"/>
          </p:nvPr>
        </p:nvSpPr>
        <p:spPr/>
        <p:txBody>
          <a:bodyPr/>
          <a:lstStyle/>
          <a:p>
            <a:r>
              <a:rPr lang="en-US"/>
              <a:t>Low Utilization Due to Several Factors</a:t>
            </a:r>
          </a:p>
        </p:txBody>
      </p:sp>
      <p:sp>
        <p:nvSpPr>
          <p:cNvPr id="2" name="Content Placeholder 1">
            <a:extLst>
              <a:ext uri="{FF2B5EF4-FFF2-40B4-BE49-F238E27FC236}">
                <a16:creationId xmlns:a16="http://schemas.microsoft.com/office/drawing/2014/main" id="{93520401-AB57-D140-B269-8951191DFBD7}"/>
              </a:ext>
            </a:extLst>
          </p:cNvPr>
          <p:cNvSpPr>
            <a:spLocks noGrp="1"/>
          </p:cNvSpPr>
          <p:nvPr>
            <p:ph idx="1"/>
          </p:nvPr>
        </p:nvSpPr>
        <p:spPr>
          <a:xfrm>
            <a:off x="838200" y="1725524"/>
            <a:ext cx="10720388" cy="4175125"/>
          </a:xfrm>
        </p:spPr>
        <p:txBody>
          <a:bodyPr>
            <a:normAutofit/>
          </a:bodyPr>
          <a:lstStyle/>
          <a:p>
            <a:pPr marL="0" indent="0">
              <a:buNone/>
            </a:pPr>
            <a:r>
              <a:rPr lang="en-US" sz="2600" b="1">
                <a:solidFill>
                  <a:schemeClr val="tx1"/>
                </a:solidFill>
                <a:latin typeface="Aptos" panose="020B0004020202020204" pitchFamily="34" charset="0"/>
              </a:rPr>
              <a:t>Workforce boards, Title I providers cited:</a:t>
            </a:r>
          </a:p>
          <a:p>
            <a:pPr lvl="1">
              <a:buFont typeface="Courier New" panose="020B0604020202020204" pitchFamily="34" charset="0"/>
              <a:buChar char="o"/>
            </a:pPr>
            <a:r>
              <a:rPr lang="en-US" sz="2200">
                <a:solidFill>
                  <a:schemeClr val="tx1"/>
                </a:solidFill>
                <a:latin typeface="Aptos" panose="020B0004020202020204" pitchFamily="34" charset="0"/>
              </a:rPr>
              <a:t>Other state and local priorities</a:t>
            </a:r>
          </a:p>
          <a:p>
            <a:pPr lvl="1">
              <a:buFont typeface="Courier New" panose="020B0604020202020204" pitchFamily="34" charset="0"/>
              <a:buChar char="o"/>
            </a:pPr>
            <a:r>
              <a:rPr lang="en-US" sz="2200">
                <a:solidFill>
                  <a:schemeClr val="tx1"/>
                </a:solidFill>
                <a:latin typeface="Aptos" panose="020B0004020202020204" pitchFamily="34" charset="0"/>
              </a:rPr>
              <a:t>Lack of RA knowledge</a:t>
            </a:r>
          </a:p>
          <a:p>
            <a:pPr lvl="1">
              <a:buFont typeface="Courier New" panose="020B0604020202020204" pitchFamily="34" charset="0"/>
              <a:buChar char="o"/>
            </a:pPr>
            <a:r>
              <a:rPr lang="en-US" sz="2200">
                <a:solidFill>
                  <a:schemeClr val="tx1"/>
                </a:solidFill>
                <a:latin typeface="Aptos" panose="020B0004020202020204" pitchFamily="34" charset="0"/>
              </a:rPr>
              <a:t>Few/no strategic relationships with RA system</a:t>
            </a:r>
          </a:p>
          <a:p>
            <a:pPr lvl="1">
              <a:buFont typeface="Courier New,monospace" panose="020B0604020202020204" pitchFamily="34" charset="0"/>
              <a:buChar char="o"/>
            </a:pPr>
            <a:r>
              <a:rPr lang="en-US" sz="2200">
                <a:solidFill>
                  <a:schemeClr val="tx1"/>
                </a:solidFill>
                <a:latin typeface="Aptos" panose="020B0004020202020204" pitchFamily="34" charset="0"/>
              </a:rPr>
              <a:t>Priority of meeting WIOA performance metrics</a:t>
            </a:r>
          </a:p>
          <a:p>
            <a:pPr lvl="1">
              <a:buFont typeface="Courier New,monospace" panose="020B0604020202020204" pitchFamily="34" charset="0"/>
              <a:buChar char="o"/>
            </a:pPr>
            <a:r>
              <a:rPr lang="en-US" sz="2200">
                <a:solidFill>
                  <a:schemeClr val="tx1"/>
                </a:solidFill>
                <a:latin typeface="Aptos" panose="020B0004020202020204" pitchFamily="34" charset="0"/>
              </a:rPr>
              <a:t>View of WIOA as "last dollar in" for RA given administrative burden versus </a:t>
            </a:r>
            <a:br>
              <a:rPr lang="en-US" sz="2200">
                <a:solidFill>
                  <a:schemeClr val="tx1"/>
                </a:solidFill>
                <a:latin typeface="Aptos" panose="020B0004020202020204" pitchFamily="34" charset="0"/>
              </a:rPr>
            </a:br>
            <a:r>
              <a:rPr lang="en-US" sz="2200">
                <a:solidFill>
                  <a:schemeClr val="tx1"/>
                </a:solidFill>
                <a:latin typeface="Aptos" panose="020B0004020202020204" pitchFamily="34" charset="0"/>
              </a:rPr>
              <a:t>fewer restrictions with non-WIOA $$</a:t>
            </a:r>
          </a:p>
          <a:p>
            <a:pPr lvl="1">
              <a:buFont typeface="Courier New,monospace" panose="020B0604020202020204" pitchFamily="34" charset="0"/>
              <a:buChar char="o"/>
            </a:pPr>
            <a:r>
              <a:rPr lang="en-US" sz="2200">
                <a:solidFill>
                  <a:schemeClr val="tx1"/>
                </a:solidFill>
                <a:latin typeface="Aptos" panose="020B0004020202020204" pitchFamily="34" charset="0"/>
              </a:rPr>
              <a:t>Lack of consistent, accessible, modularized training – i.e. Workforce System </a:t>
            </a:r>
            <a:br>
              <a:rPr lang="en-US" sz="2200">
                <a:solidFill>
                  <a:schemeClr val="tx1"/>
                </a:solidFill>
                <a:latin typeface="Aptos" panose="020B0004020202020204" pitchFamily="34" charset="0"/>
              </a:rPr>
            </a:br>
            <a:r>
              <a:rPr lang="en-US" sz="2200">
                <a:solidFill>
                  <a:schemeClr val="tx1"/>
                </a:solidFill>
                <a:latin typeface="Aptos" panose="020B0004020202020204" pitchFamily="34" charset="0"/>
              </a:rPr>
              <a:t>does not have a catalog / familiarity with the RA Academy</a:t>
            </a:r>
          </a:p>
          <a:p>
            <a:pPr lvl="1">
              <a:buFont typeface="Courier New" panose="020B0604020202020204" pitchFamily="34" charset="0"/>
              <a:buChar char="o"/>
            </a:pPr>
            <a:r>
              <a:rPr lang="en-US" sz="2200">
                <a:solidFill>
                  <a:schemeClr val="tx1"/>
                </a:solidFill>
                <a:latin typeface="Aptos" panose="020B0004020202020204" pitchFamily="34" charset="0"/>
              </a:rPr>
              <a:t>Separate data systems</a:t>
            </a:r>
          </a:p>
          <a:p>
            <a:pPr lvl="1">
              <a:buFont typeface="Courier New" panose="020B0604020202020204" pitchFamily="34" charset="0"/>
              <a:buChar char="o"/>
            </a:pPr>
            <a:r>
              <a:rPr lang="en-US" sz="2200">
                <a:solidFill>
                  <a:schemeClr val="tx1"/>
                </a:solidFill>
                <a:latin typeface="Aptos" panose="020B0004020202020204" pitchFamily="34" charset="0"/>
              </a:rPr>
              <a:t>Some LWDBs don’t see themselves as "conveners” of local industry</a:t>
            </a:r>
          </a:p>
        </p:txBody>
      </p:sp>
      <p:sp>
        <p:nvSpPr>
          <p:cNvPr id="6" name="Slide Number Placeholder 5">
            <a:extLst>
              <a:ext uri="{FF2B5EF4-FFF2-40B4-BE49-F238E27FC236}">
                <a16:creationId xmlns:a16="http://schemas.microsoft.com/office/drawing/2014/main" id="{670F749C-FEC0-C76A-C440-668FA77871D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56494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83543-0E45-EF06-6444-A9C470E9C642}"/>
              </a:ext>
            </a:extLst>
          </p:cNvPr>
          <p:cNvSpPr>
            <a:spLocks noGrp="1"/>
          </p:cNvSpPr>
          <p:nvPr>
            <p:ph type="title"/>
          </p:nvPr>
        </p:nvSpPr>
        <p:spPr/>
        <p:txBody>
          <a:bodyPr/>
          <a:lstStyle/>
          <a:p>
            <a:r>
              <a:rPr lang="en-US"/>
              <a:t>Knowledge Gap: Connecting Systems</a:t>
            </a:r>
          </a:p>
        </p:txBody>
      </p:sp>
      <p:pic>
        <p:nvPicPr>
          <p:cNvPr id="6" name="Picture 5" descr="51% of respondents do not understand the role of USDOL OA or an SAA&#10;&#10;46% of respondents do not understand how registered apprenticeship correlates with key WIOA performance measures&#10;&#10;46% of respondents do not understand the relationship between their state or local Eligible Training Provider List (ETPL) and the related instruction (RI) component of registered apprenticeship&#10;&#10;43% of respondents do not understand how their state or territory's Unified or Combined WIOA plan or local workforce board WIOA plan relates to Apprenticeship">
            <a:extLst>
              <a:ext uri="{FF2B5EF4-FFF2-40B4-BE49-F238E27FC236}">
                <a16:creationId xmlns:a16="http://schemas.microsoft.com/office/drawing/2014/main" id="{2E4B567D-ACB2-2713-2F91-CDDBD5908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176" y="1499977"/>
            <a:ext cx="6248400" cy="5358024"/>
          </a:xfrm>
          <a:prstGeom prst="rect">
            <a:avLst/>
          </a:prstGeom>
        </p:spPr>
      </p:pic>
      <p:sp>
        <p:nvSpPr>
          <p:cNvPr id="7" name="Arrow: Right 6">
            <a:extLst>
              <a:ext uri="{FF2B5EF4-FFF2-40B4-BE49-F238E27FC236}">
                <a16:creationId xmlns:a16="http://schemas.microsoft.com/office/drawing/2014/main" id="{4CCA7AB2-F5DD-1BD7-A9DE-AB10E3FDFC70}"/>
              </a:ext>
              <a:ext uri="{C183D7F6-B498-43B3-948B-1728B52AA6E4}">
                <adec:decorative xmlns:adec="http://schemas.microsoft.com/office/drawing/2017/decorative" val="1"/>
              </a:ext>
            </a:extLst>
          </p:cNvPr>
          <p:cNvSpPr/>
          <p:nvPr/>
        </p:nvSpPr>
        <p:spPr>
          <a:xfrm>
            <a:off x="3405188" y="4178989"/>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57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AFEE-E1C5-9C23-C486-17115E664A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BAECAC-627B-D301-22DA-7C7DAA5ADF5F}"/>
              </a:ext>
            </a:extLst>
          </p:cNvPr>
          <p:cNvSpPr>
            <a:spLocks noGrp="1"/>
          </p:cNvSpPr>
          <p:nvPr>
            <p:ph type="title"/>
          </p:nvPr>
        </p:nvSpPr>
        <p:spPr/>
        <p:txBody>
          <a:bodyPr/>
          <a:lstStyle/>
          <a:p>
            <a:r>
              <a:rPr lang="en-US"/>
              <a:t>Knowledge Gap: How RA Works</a:t>
            </a:r>
          </a:p>
        </p:txBody>
      </p:sp>
      <p:pic>
        <p:nvPicPr>
          <p:cNvPr id="2" name="Picture 1" descr="45% of respondents do not understand the responsibilities of an Apprenticeship program sponsor.&#10;&#10;41% of respondents do not understand the supervision requirements for apprentices in registered apprenticeship programs.&#10;&#10;40% of respondents do not understand what registered apprenticeship programs exist in their local area.&#10;&#10;38% of respondents do not understand related instruction (RI) requirements of Apprenticeship programming.&#10;&#10;35% of respondents do not understand the difference between registered apprenticeship and other work and learn models.">
            <a:extLst>
              <a:ext uri="{FF2B5EF4-FFF2-40B4-BE49-F238E27FC236}">
                <a16:creationId xmlns:a16="http://schemas.microsoft.com/office/drawing/2014/main" id="{B9358221-6780-3B4A-B33D-60846733001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4475417" y="1471613"/>
            <a:ext cx="7716584" cy="5453062"/>
          </a:xfrm>
          <a:prstGeom prst="rect">
            <a:avLst/>
          </a:prstGeom>
        </p:spPr>
      </p:pic>
      <p:sp>
        <p:nvSpPr>
          <p:cNvPr id="4" name="Arrow: Right 3">
            <a:extLst>
              <a:ext uri="{FF2B5EF4-FFF2-40B4-BE49-F238E27FC236}">
                <a16:creationId xmlns:a16="http://schemas.microsoft.com/office/drawing/2014/main" id="{68A5F52E-21FC-C38A-7DC6-A9E08FAD4A39}"/>
              </a:ext>
              <a:ext uri="{C183D7F6-B498-43B3-948B-1728B52AA6E4}">
                <adec:decorative xmlns:adec="http://schemas.microsoft.com/office/drawing/2017/decorative" val="1"/>
              </a:ext>
            </a:extLst>
          </p:cNvPr>
          <p:cNvSpPr/>
          <p:nvPr/>
        </p:nvSpPr>
        <p:spPr>
          <a:xfrm>
            <a:off x="1962151" y="4960039"/>
            <a:ext cx="5734050"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16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C755-AE45-3098-5EE0-CA00EE208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7DB7E0-EB2B-E177-0DCB-0BD9D9C09896}"/>
              </a:ext>
            </a:extLst>
          </p:cNvPr>
          <p:cNvSpPr>
            <a:spLocks noGrp="1"/>
          </p:cNvSpPr>
          <p:nvPr>
            <p:ph type="title"/>
          </p:nvPr>
        </p:nvSpPr>
        <p:spPr/>
        <p:txBody>
          <a:bodyPr/>
          <a:lstStyle/>
          <a:p>
            <a:r>
              <a:rPr lang="en-US"/>
              <a:t>Knowledge Gap: Funding</a:t>
            </a:r>
          </a:p>
        </p:txBody>
      </p:sp>
      <p:pic>
        <p:nvPicPr>
          <p:cNvPr id="5" name="Picture 4" descr="44% of respondents do not understand what programs pay for the components of registered apprenticeship&#10;&#10;33% of respondents do not understand how to use WIOA supportive services to serve apprentices">
            <a:extLst>
              <a:ext uri="{FF2B5EF4-FFF2-40B4-BE49-F238E27FC236}">
                <a16:creationId xmlns:a16="http://schemas.microsoft.com/office/drawing/2014/main" id="{5F144B61-4B9C-BF4B-A492-4B940BCC5A9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431" y="1495425"/>
            <a:ext cx="7797864" cy="5362575"/>
          </a:xfrm>
          <a:prstGeom prst="rect">
            <a:avLst/>
          </a:prstGeom>
        </p:spPr>
      </p:pic>
      <p:sp>
        <p:nvSpPr>
          <p:cNvPr id="6" name="Arrow: Right 5">
            <a:extLst>
              <a:ext uri="{FF2B5EF4-FFF2-40B4-BE49-F238E27FC236}">
                <a16:creationId xmlns:a16="http://schemas.microsoft.com/office/drawing/2014/main" id="{08E6C78B-59B1-D751-4789-23D3EE3AC49B}"/>
              </a:ext>
              <a:ext uri="{C183D7F6-B498-43B3-948B-1728B52AA6E4}">
                <adec:decorative xmlns:adec="http://schemas.microsoft.com/office/drawing/2017/decorative" val="1"/>
              </a:ext>
            </a:extLst>
          </p:cNvPr>
          <p:cNvSpPr/>
          <p:nvPr/>
        </p:nvSpPr>
        <p:spPr>
          <a:xfrm>
            <a:off x="595313" y="4283764"/>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20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095D-5274-480B-F4EB-498FE34804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4DC836-2FC0-C169-AC64-CBCF8196DB32}"/>
              </a:ext>
            </a:extLst>
          </p:cNvPr>
          <p:cNvSpPr>
            <a:spLocks noGrp="1"/>
          </p:cNvSpPr>
          <p:nvPr>
            <p:ph type="title"/>
          </p:nvPr>
        </p:nvSpPr>
        <p:spPr/>
        <p:txBody>
          <a:bodyPr/>
          <a:lstStyle/>
          <a:p>
            <a:r>
              <a:rPr lang="en-US"/>
              <a:t>Knowledge Gap: Communication</a:t>
            </a:r>
          </a:p>
        </p:txBody>
      </p:sp>
      <p:pic>
        <p:nvPicPr>
          <p:cNvPr id="2" name="Picture 1" descr="47% of respondents do not understand how to convene partners locally&#10;&#10;42% of respondents do not understand how to communicate benefits of registered apprenticeship to employers&#10;&#10;30% of respondents do not understand how to communicate the benefits of registered apprenticeship to job seekers">
            <a:extLst>
              <a:ext uri="{FF2B5EF4-FFF2-40B4-BE49-F238E27FC236}">
                <a16:creationId xmlns:a16="http://schemas.microsoft.com/office/drawing/2014/main" id="{7DB7AC3A-C679-7C4D-5BA3-3977540AD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740" y="1476375"/>
            <a:ext cx="7742310" cy="5381625"/>
          </a:xfrm>
          <a:prstGeom prst="rect">
            <a:avLst/>
          </a:prstGeom>
        </p:spPr>
      </p:pic>
      <p:sp>
        <p:nvSpPr>
          <p:cNvPr id="4" name="Arrow: Right 3">
            <a:extLst>
              <a:ext uri="{FF2B5EF4-FFF2-40B4-BE49-F238E27FC236}">
                <a16:creationId xmlns:a16="http://schemas.microsoft.com/office/drawing/2014/main" id="{9BE0042C-7425-1864-F4C1-79B4135FEB1C}"/>
              </a:ext>
              <a:ext uri="{C183D7F6-B498-43B3-948B-1728B52AA6E4}">
                <adec:decorative xmlns:adec="http://schemas.microsoft.com/office/drawing/2017/decorative" val="1"/>
              </a:ext>
            </a:extLst>
          </p:cNvPr>
          <p:cNvSpPr/>
          <p:nvPr/>
        </p:nvSpPr>
        <p:spPr>
          <a:xfrm>
            <a:off x="531777" y="4167187"/>
            <a:ext cx="4243387" cy="5524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745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1AAC4-BFF6-8DE0-4D0C-D454D112A59F}"/>
              </a:ext>
            </a:extLst>
          </p:cNvPr>
          <p:cNvSpPr>
            <a:spLocks noGrp="1"/>
          </p:cNvSpPr>
          <p:nvPr>
            <p:ph type="title"/>
          </p:nvPr>
        </p:nvSpPr>
        <p:spPr/>
        <p:txBody>
          <a:bodyPr/>
          <a:lstStyle/>
          <a:p>
            <a:r>
              <a:rPr lang="en-US"/>
              <a:t>Field-Informed TA: Creating New Tools</a:t>
            </a:r>
          </a:p>
        </p:txBody>
      </p:sp>
      <p:sp>
        <p:nvSpPr>
          <p:cNvPr id="2" name="Content Placeholder 1">
            <a:extLst>
              <a:ext uri="{FF2B5EF4-FFF2-40B4-BE49-F238E27FC236}">
                <a16:creationId xmlns:a16="http://schemas.microsoft.com/office/drawing/2014/main" id="{A3FA956C-F0BF-289C-FEAB-2C8A4EBE9D2D}"/>
              </a:ext>
            </a:extLst>
          </p:cNvPr>
          <p:cNvSpPr>
            <a:spLocks noGrp="1"/>
          </p:cNvSpPr>
          <p:nvPr>
            <p:ph idx="1"/>
          </p:nvPr>
        </p:nvSpPr>
        <p:spPr>
          <a:xfrm>
            <a:off x="838200" y="1725524"/>
            <a:ext cx="9734550" cy="4289425"/>
          </a:xfrm>
        </p:spPr>
        <p:txBody>
          <a:bodyPr>
            <a:normAutofit fontScale="85000" lnSpcReduction="10000"/>
          </a:bodyPr>
          <a:lstStyle/>
          <a:p>
            <a:pPr marL="0" indent="0">
              <a:lnSpc>
                <a:spcPct val="120000"/>
              </a:lnSpc>
              <a:buNone/>
            </a:pPr>
            <a:r>
              <a:rPr lang="en-US" sz="2800" b="1">
                <a:solidFill>
                  <a:schemeClr val="tx1"/>
                </a:solidFill>
                <a:latin typeface="Aptos" panose="020B0004020202020204" pitchFamily="34" charset="0"/>
              </a:rPr>
              <a:t>Creating cross-system, responsive TA and training to drive outcomes. Products include:</a:t>
            </a:r>
          </a:p>
          <a:p>
            <a:pPr>
              <a:lnSpc>
                <a:spcPct val="120000"/>
              </a:lnSpc>
            </a:pPr>
            <a:r>
              <a:rPr lang="en-US" sz="2800">
                <a:solidFill>
                  <a:schemeClr val="tx1"/>
                </a:solidFill>
                <a:latin typeface="Aptos" panose="020B0004020202020204" pitchFamily="34" charset="0"/>
              </a:rPr>
              <a:t>First national ATR/BSR training (5-part series, capstone)</a:t>
            </a:r>
          </a:p>
          <a:p>
            <a:pPr>
              <a:lnSpc>
                <a:spcPct val="120000"/>
              </a:lnSpc>
            </a:pPr>
            <a:r>
              <a:rPr lang="en-US" sz="2800">
                <a:solidFill>
                  <a:schemeClr val="tx1"/>
                </a:solidFill>
                <a:latin typeface="Aptos" panose="020B0004020202020204" pitchFamily="34" charset="0"/>
              </a:rPr>
              <a:t>First series of WIOA State Planning webinars on RA inclusion </a:t>
            </a:r>
          </a:p>
          <a:p>
            <a:pPr>
              <a:lnSpc>
                <a:spcPct val="120000"/>
              </a:lnSpc>
            </a:pPr>
            <a:r>
              <a:rPr lang="en-US" sz="2800">
                <a:solidFill>
                  <a:schemeClr val="tx1"/>
                </a:solidFill>
                <a:latin typeface="Aptos" panose="020B0004020202020204" pitchFamily="34" charset="0"/>
              </a:rPr>
              <a:t>First Adult Education / IET Pre-Apprenticeship RA Framework</a:t>
            </a:r>
          </a:p>
          <a:p>
            <a:pPr>
              <a:lnSpc>
                <a:spcPct val="120000"/>
              </a:lnSpc>
            </a:pPr>
            <a:r>
              <a:rPr lang="en-US" sz="2800">
                <a:solidFill>
                  <a:schemeClr val="tx1"/>
                </a:solidFill>
                <a:latin typeface="Aptos" panose="020B0004020202020204" pitchFamily="34" charset="0"/>
              </a:rPr>
              <a:t>First state level CTE RA Bootcamp, replicable model</a:t>
            </a:r>
          </a:p>
          <a:p>
            <a:pPr>
              <a:lnSpc>
                <a:spcPct val="120000"/>
              </a:lnSpc>
            </a:pPr>
            <a:r>
              <a:rPr lang="en-US" sz="2800">
                <a:solidFill>
                  <a:schemeClr val="tx1"/>
                </a:solidFill>
                <a:latin typeface="Aptos" panose="020B0004020202020204" pitchFamily="34" charset="0"/>
              </a:rPr>
              <a:t>First Intermediary Assessment tool to assist states in RA expansion</a:t>
            </a:r>
          </a:p>
          <a:p>
            <a:pPr>
              <a:lnSpc>
                <a:spcPct val="120000"/>
              </a:lnSpc>
            </a:pPr>
            <a:r>
              <a:rPr lang="en-US" sz="2800">
                <a:solidFill>
                  <a:schemeClr val="tx1"/>
                </a:solidFill>
                <a:latin typeface="Aptos" panose="020B0004020202020204" pitchFamily="34" charset="0"/>
              </a:rPr>
              <a:t>First WIOA/RA Co-Enrollment Dashboard</a:t>
            </a:r>
          </a:p>
        </p:txBody>
      </p:sp>
      <p:sp>
        <p:nvSpPr>
          <p:cNvPr id="6" name="Slide Number Placeholder 5">
            <a:extLst>
              <a:ext uri="{FF2B5EF4-FFF2-40B4-BE49-F238E27FC236}">
                <a16:creationId xmlns:a16="http://schemas.microsoft.com/office/drawing/2014/main" id="{351197C3-1629-4CFD-C640-C4946CE7048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2943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577C54-2B73-8A27-A9DB-A6585758AACD}"/>
              </a:ext>
            </a:extLst>
          </p:cNvPr>
          <p:cNvSpPr>
            <a:spLocks noGrp="1"/>
          </p:cNvSpPr>
          <p:nvPr>
            <p:ph idx="1"/>
          </p:nvPr>
        </p:nvSpPr>
        <p:spPr>
          <a:xfrm>
            <a:off x="707231" y="1631816"/>
            <a:ext cx="10777538" cy="2468697"/>
          </a:xfrm>
        </p:spPr>
        <p:txBody>
          <a:bodyPr>
            <a:normAutofit fontScale="92500" lnSpcReduction="10000"/>
          </a:bodyPr>
          <a:lstStyle/>
          <a:p>
            <a:pPr marL="0" indent="0">
              <a:buNone/>
            </a:pPr>
            <a:r>
              <a:rPr lang="en-US" sz="2400" b="1">
                <a:solidFill>
                  <a:srgbClr val="00015E"/>
                </a:solidFill>
                <a:latin typeface="Aptos" panose="020B0004020202020204" pitchFamily="34" charset="0"/>
              </a:rPr>
              <a:t>Provided intensive TA, customized tools at request of 12 states on wide range of alignment topics including: </a:t>
            </a:r>
          </a:p>
          <a:p>
            <a:pPr lvl="2"/>
            <a:r>
              <a:rPr lang="en-US" sz="1700">
                <a:solidFill>
                  <a:srgbClr val="404040"/>
                </a:solidFill>
                <a:latin typeface="Aptos" panose="020B0004020202020204" pitchFamily="34" charset="0"/>
              </a:rPr>
              <a:t>Cross-system collaboration </a:t>
            </a:r>
          </a:p>
          <a:p>
            <a:pPr lvl="2"/>
            <a:r>
              <a:rPr lang="en-US" sz="1700">
                <a:solidFill>
                  <a:srgbClr val="404040"/>
                </a:solidFill>
                <a:latin typeface="Aptos" panose="020B0004020202020204" pitchFamily="34" charset="0"/>
              </a:rPr>
              <a:t>WIOA funding uses for RA, supportive services</a:t>
            </a:r>
          </a:p>
          <a:p>
            <a:pPr lvl="2"/>
            <a:r>
              <a:rPr lang="en-US" sz="1700">
                <a:solidFill>
                  <a:srgbClr val="404040"/>
                </a:solidFill>
                <a:latin typeface="Aptos" panose="020B0004020202020204" pitchFamily="34" charset="0"/>
              </a:rPr>
              <a:t>WIOA State Plan development</a:t>
            </a:r>
          </a:p>
          <a:p>
            <a:pPr lvl="2"/>
            <a:r>
              <a:rPr lang="en-US" sz="1700">
                <a:solidFill>
                  <a:srgbClr val="404040"/>
                </a:solidFill>
                <a:latin typeface="Aptos" panose="020B0004020202020204" pitchFamily="34" charset="0"/>
              </a:rPr>
              <a:t>Braiding funding</a:t>
            </a:r>
          </a:p>
          <a:p>
            <a:pPr lvl="2"/>
            <a:r>
              <a:rPr lang="en-US" sz="1700">
                <a:solidFill>
                  <a:srgbClr val="404040"/>
                </a:solidFill>
                <a:latin typeface="Aptos" panose="020B0004020202020204" pitchFamily="34" charset="0"/>
              </a:rPr>
              <a:t>High school youth apprenticeship/CTE alignment</a:t>
            </a:r>
          </a:p>
          <a:p>
            <a:pPr lvl="2"/>
            <a:r>
              <a:rPr lang="en-US" sz="1700">
                <a:solidFill>
                  <a:srgbClr val="404040"/>
                </a:solidFill>
                <a:latin typeface="Aptos" panose="020B0004020202020204" pitchFamily="34" charset="0"/>
              </a:rPr>
              <a:t>Pre-apprenticeship </a:t>
            </a:r>
          </a:p>
          <a:p>
            <a:pPr lvl="2"/>
            <a:r>
              <a:rPr lang="en-US" sz="1700">
                <a:solidFill>
                  <a:srgbClr val="404040"/>
                </a:solidFill>
                <a:latin typeface="Aptos" panose="020B0004020202020204" pitchFamily="34" charset="0"/>
              </a:rPr>
              <a:t>AJC case manager/BSR training </a:t>
            </a:r>
          </a:p>
        </p:txBody>
      </p:sp>
      <p:sp>
        <p:nvSpPr>
          <p:cNvPr id="3" name="Title 2">
            <a:extLst>
              <a:ext uri="{FF2B5EF4-FFF2-40B4-BE49-F238E27FC236}">
                <a16:creationId xmlns:a16="http://schemas.microsoft.com/office/drawing/2014/main" id="{B8A1D160-801B-AF68-856B-B8F4ED073493}"/>
              </a:ext>
            </a:extLst>
          </p:cNvPr>
          <p:cNvSpPr>
            <a:spLocks noGrp="1"/>
          </p:cNvSpPr>
          <p:nvPr>
            <p:ph type="title"/>
          </p:nvPr>
        </p:nvSpPr>
        <p:spPr/>
        <p:txBody>
          <a:bodyPr/>
          <a:lstStyle/>
          <a:p>
            <a:r>
              <a:rPr lang="en-US"/>
              <a:t>State Progress: Interest, Investments</a:t>
            </a:r>
          </a:p>
        </p:txBody>
      </p:sp>
      <p:sp>
        <p:nvSpPr>
          <p:cNvPr id="4" name="Picture Placeholder 3">
            <a:extLst>
              <a:ext uri="{FF2B5EF4-FFF2-40B4-BE49-F238E27FC236}">
                <a16:creationId xmlns:a16="http://schemas.microsoft.com/office/drawing/2014/main" id="{E6D71133-D11A-80DD-8466-BEB2A089A5C4}"/>
              </a:ext>
            </a:extLst>
          </p:cNvPr>
          <p:cNvSpPr>
            <a:spLocks noGrp="1"/>
          </p:cNvSpPr>
          <p:nvPr>
            <p:ph type="pic" sz="quarter" idx="13"/>
          </p:nvPr>
        </p:nvSpPr>
        <p:spPr>
          <a:xfrm>
            <a:off x="707232" y="4117886"/>
            <a:ext cx="10777537" cy="1923826"/>
          </a:xfrm>
        </p:spPr>
        <p:txBody>
          <a:bodyPr>
            <a:normAutofit/>
          </a:bodyPr>
          <a:lstStyle/>
          <a:p>
            <a:pPr marL="0" indent="0">
              <a:buNone/>
            </a:pPr>
            <a:r>
              <a:rPr lang="en-US" sz="2200" b="1">
                <a:solidFill>
                  <a:srgbClr val="00015E"/>
                </a:solidFill>
                <a:latin typeface="Aptos" panose="020B0004020202020204" pitchFamily="34" charset="0"/>
              </a:rPr>
              <a:t>Increase in state-level support for RA expansion</a:t>
            </a:r>
          </a:p>
          <a:p>
            <a:pPr lvl="2">
              <a:lnSpc>
                <a:spcPct val="80000"/>
              </a:lnSpc>
            </a:pPr>
            <a:r>
              <a:rPr lang="en-US" sz="1600">
                <a:solidFill>
                  <a:srgbClr val="404040"/>
                </a:solidFill>
                <a:latin typeface="Aptos" panose="020B0004020202020204" pitchFamily="34" charset="0"/>
              </a:rPr>
              <a:t>28 states have enacted RA-supportive legislation in ‘23, ‘24</a:t>
            </a:r>
          </a:p>
          <a:p>
            <a:pPr lvl="3">
              <a:buFont typeface="Courier New" panose="02070309020205020404" pitchFamily="49" charset="0"/>
              <a:buChar char="o"/>
            </a:pPr>
            <a:r>
              <a:rPr lang="en-US" sz="1700">
                <a:solidFill>
                  <a:srgbClr val="404040"/>
                </a:solidFill>
                <a:latin typeface="Aptos" panose="020B0004020202020204" pitchFamily="34" charset="0"/>
              </a:rPr>
              <a:t>Employer incentives and tax credits – drive employer demand</a:t>
            </a:r>
          </a:p>
          <a:p>
            <a:pPr lvl="3">
              <a:buFont typeface="Courier New" panose="02070309020205020404" pitchFamily="49" charset="0"/>
              <a:buChar char="o"/>
            </a:pPr>
            <a:r>
              <a:rPr lang="en-US" sz="1700">
                <a:solidFill>
                  <a:srgbClr val="404040"/>
                </a:solidFill>
                <a:latin typeface="Aptos" panose="020B0004020202020204" pitchFamily="34" charset="0"/>
              </a:rPr>
              <a:t>Grant programs – LWDBs will seek $$ over/in addition to WIOA</a:t>
            </a:r>
          </a:p>
          <a:p>
            <a:pPr lvl="3">
              <a:buFont typeface="Courier New" panose="02070309020205020404" pitchFamily="49" charset="0"/>
              <a:buChar char="o"/>
            </a:pPr>
            <a:r>
              <a:rPr lang="en-US" sz="1700">
                <a:solidFill>
                  <a:srgbClr val="404040"/>
                </a:solidFill>
                <a:latin typeface="Aptos" panose="020B0004020202020204" pitchFamily="34" charset="0"/>
              </a:rPr>
              <a:t>Restructuring governance: RA and Workforce Systems alignment/consolidation (i.e. Virginia, Iowa, Vermont)</a:t>
            </a:r>
          </a:p>
          <a:p>
            <a:endParaRPr lang="en-US"/>
          </a:p>
        </p:txBody>
      </p:sp>
      <p:sp>
        <p:nvSpPr>
          <p:cNvPr id="6" name="Slide Number Placeholder 5">
            <a:extLst>
              <a:ext uri="{FF2B5EF4-FFF2-40B4-BE49-F238E27FC236}">
                <a16:creationId xmlns:a16="http://schemas.microsoft.com/office/drawing/2014/main" id="{B21E50CD-AAA9-1191-2BCE-59760D0025F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40962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5CE3-2762-D520-1871-0029EC3CBC58}"/>
              </a:ext>
            </a:extLst>
          </p:cNvPr>
          <p:cNvSpPr>
            <a:spLocks noGrp="1"/>
          </p:cNvSpPr>
          <p:nvPr>
            <p:ph type="title"/>
          </p:nvPr>
        </p:nvSpPr>
        <p:spPr>
          <a:xfrm>
            <a:off x="780420" y="830474"/>
            <a:ext cx="10515600" cy="839682"/>
          </a:xfrm>
        </p:spPr>
        <p:txBody>
          <a:bodyPr/>
          <a:lstStyle/>
          <a:p>
            <a:r>
              <a:rPr lang="en-US"/>
              <a:t>Field Needs, Responds to Centers’ TA</a:t>
            </a:r>
          </a:p>
        </p:txBody>
      </p:sp>
      <p:sp>
        <p:nvSpPr>
          <p:cNvPr id="12" name="Arrow: Pentagon 11">
            <a:extLst>
              <a:ext uri="{FF2B5EF4-FFF2-40B4-BE49-F238E27FC236}">
                <a16:creationId xmlns:a16="http://schemas.microsoft.com/office/drawing/2014/main" id="{22586B78-1E95-F2C6-FAC3-2040FE332715}"/>
              </a:ext>
              <a:ext uri="{C183D7F6-B498-43B3-948B-1728B52AA6E4}">
                <adec:decorative xmlns:adec="http://schemas.microsoft.com/office/drawing/2017/decorative" val="1"/>
              </a:ext>
            </a:extLst>
          </p:cNvPr>
          <p:cNvSpPr/>
          <p:nvPr/>
        </p:nvSpPr>
        <p:spPr>
          <a:xfrm rot="5400000">
            <a:off x="259216" y="2363921"/>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Pentagon 10">
            <a:extLst>
              <a:ext uri="{FF2B5EF4-FFF2-40B4-BE49-F238E27FC236}">
                <a16:creationId xmlns:a16="http://schemas.microsoft.com/office/drawing/2014/main" id="{A746D9D2-3313-5644-4C01-8F8488720B33}"/>
              </a:ext>
              <a:ext uri="{C183D7F6-B498-43B3-948B-1728B52AA6E4}">
                <adec:decorative xmlns:adec="http://schemas.microsoft.com/office/drawing/2017/decorative" val="1"/>
              </a:ext>
            </a:extLst>
          </p:cNvPr>
          <p:cNvSpPr/>
          <p:nvPr/>
        </p:nvSpPr>
        <p:spPr>
          <a:xfrm rot="5400000">
            <a:off x="4038655" y="2352116"/>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588A9361-E0D2-E8C3-2BF9-20D6942E7A6E}"/>
              </a:ext>
              <a:ext uri="{C183D7F6-B498-43B3-948B-1728B52AA6E4}">
                <adec:decorative xmlns:adec="http://schemas.microsoft.com/office/drawing/2017/decorative" val="1"/>
              </a:ext>
            </a:extLst>
          </p:cNvPr>
          <p:cNvSpPr/>
          <p:nvPr/>
        </p:nvSpPr>
        <p:spPr>
          <a:xfrm rot="5400000">
            <a:off x="7818095" y="2363922"/>
            <a:ext cx="3962400" cy="2993449"/>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54858A4-5342-424D-58F8-3AA48C1A3F7B}"/>
              </a:ext>
            </a:extLst>
          </p:cNvPr>
          <p:cNvSpPr>
            <a:spLocks noGrp="1"/>
          </p:cNvSpPr>
          <p:nvPr>
            <p:ph sz="half" idx="1"/>
          </p:nvPr>
        </p:nvSpPr>
        <p:spPr>
          <a:xfrm>
            <a:off x="780420" y="2031846"/>
            <a:ext cx="2956720" cy="2282980"/>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Data shows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.03% </a:t>
            </a:r>
            <a:b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b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national WIOA/RA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co-enrollment rate….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242%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increase in WIOA/RA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co-enrollment in targeted states served by Center</a:t>
            </a:r>
          </a:p>
        </p:txBody>
      </p:sp>
      <p:sp>
        <p:nvSpPr>
          <p:cNvPr id="4" name="Content Placeholder 3">
            <a:extLst>
              <a:ext uri="{FF2B5EF4-FFF2-40B4-BE49-F238E27FC236}">
                <a16:creationId xmlns:a16="http://schemas.microsoft.com/office/drawing/2014/main" id="{999FE236-9614-E91A-6470-FBF93250EE23}"/>
              </a:ext>
            </a:extLst>
          </p:cNvPr>
          <p:cNvSpPr>
            <a:spLocks noGrp="1"/>
          </p:cNvSpPr>
          <p:nvPr>
            <p:ph sz="half" idx="13"/>
          </p:nvPr>
        </p:nvSpPr>
        <p:spPr>
          <a:xfrm>
            <a:off x="4656054" y="2031846"/>
            <a:ext cx="2764331" cy="4178999"/>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Have produced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82</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webinars with 5,000+ attendees….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95%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participants “strongly agreed” TA was of high value and planned to implement </a:t>
            </a:r>
          </a:p>
        </p:txBody>
      </p:sp>
      <p:sp>
        <p:nvSpPr>
          <p:cNvPr id="5" name="Content Placeholder 4">
            <a:extLst>
              <a:ext uri="{FF2B5EF4-FFF2-40B4-BE49-F238E27FC236}">
                <a16:creationId xmlns:a16="http://schemas.microsoft.com/office/drawing/2014/main" id="{3182E4E5-EF46-862E-F55F-A0AD13C50AE2}"/>
              </a:ext>
            </a:extLst>
          </p:cNvPr>
          <p:cNvSpPr>
            <a:spLocks noGrp="1"/>
          </p:cNvSpPr>
          <p:nvPr>
            <p:ph sz="half" idx="14"/>
          </p:nvPr>
        </p:nvSpPr>
        <p:spPr>
          <a:xfrm>
            <a:off x="8398765" y="2031846"/>
            <a:ext cx="2764331" cy="4178999"/>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Initial goal of </a:t>
            </a: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200 </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partners in system alignment….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ptos" panose="020B0004020202020204" pitchFamily="34" charset="0"/>
                <a:ea typeface="+mn-ea"/>
                <a:cs typeface="+mn-cs"/>
              </a:rPr>
              <a:t>3,000</a:t>
            </a: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 organizations have committed to developing new strategic RA partnerships</a:t>
            </a:r>
          </a:p>
        </p:txBody>
      </p:sp>
      <p:sp>
        <p:nvSpPr>
          <p:cNvPr id="7" name="Slide Number Placeholder 5">
            <a:extLst>
              <a:ext uri="{FF2B5EF4-FFF2-40B4-BE49-F238E27FC236}">
                <a16:creationId xmlns:a16="http://schemas.microsoft.com/office/drawing/2014/main" id="{B51811A9-2074-7BC0-BE85-9E31BC3B48F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33055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847933" y="2041211"/>
            <a:ext cx="7799197" cy="3302950"/>
          </a:xfrm>
        </p:spPr>
        <p:txBody>
          <a:bodyPr vert="horz" lIns="91440" tIns="45720" rIns="91440" bIns="45720" rtlCol="0" anchor="t">
            <a:normAutofit/>
          </a:bodyPr>
          <a:lstStyle/>
          <a:p>
            <a:r>
              <a:rPr lang="en-US"/>
              <a:t>Center of Excellence Overview</a:t>
            </a:r>
          </a:p>
          <a:p>
            <a:r>
              <a:rPr lang="en-US"/>
              <a:t>Understanding the Field</a:t>
            </a:r>
          </a:p>
          <a:p>
            <a:r>
              <a:rPr lang="en-US"/>
              <a:t>WIOA State Plans &amp; 7 Levels of Alignment</a:t>
            </a:r>
          </a:p>
          <a:p>
            <a:r>
              <a:rPr lang="en-US"/>
              <a:t>Knowledge Gaps &amp; Registered Apprenticeship</a:t>
            </a:r>
          </a:p>
          <a:p>
            <a:r>
              <a:rPr lang="en-US"/>
              <a:t>Florida’s Apprenticeship Expansion Efforts</a:t>
            </a:r>
          </a:p>
          <a:p>
            <a:r>
              <a:rPr lang="en-US"/>
              <a:t>Maryland’s Apprenticeship Expansion Efforts</a:t>
            </a:r>
          </a:p>
          <a:p>
            <a:endParaRPr lang="en-US"/>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2"/>
          <a:stretch>
            <a:fillRect/>
          </a:stretch>
        </p:blipFill>
        <p:spPr>
          <a:xfrm>
            <a:off x="8636245" y="2037270"/>
            <a:ext cx="2850103" cy="2835726"/>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396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Presenters</a:t>
            </a:r>
          </a:p>
        </p:txBody>
      </p:sp>
      <p:pic>
        <p:nvPicPr>
          <p:cNvPr id="9" name="Picture 8" descr="Brandon Butler">
            <a:extLst>
              <a:ext uri="{FF2B5EF4-FFF2-40B4-BE49-F238E27FC236}">
                <a16:creationId xmlns:a16="http://schemas.microsoft.com/office/drawing/2014/main" id="{20E1734D-5DDA-1AF0-C064-895A44C0FE5B}"/>
              </a:ext>
            </a:extLst>
          </p:cNvPr>
          <p:cNvPicPr>
            <a:picLocks noChangeAspect="1"/>
          </p:cNvPicPr>
          <p:nvPr/>
        </p:nvPicPr>
        <p:blipFill>
          <a:blip r:embed="rId2"/>
          <a:stretch>
            <a:fillRect/>
          </a:stretch>
        </p:blipFill>
        <p:spPr>
          <a:xfrm>
            <a:off x="2390072" y="2141402"/>
            <a:ext cx="2283160" cy="2173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1895980" y="4681989"/>
            <a:ext cx="3176011" cy="422574"/>
          </a:xfrm>
        </p:spPr>
        <p:txBody>
          <a:bodyPr>
            <a:noAutofit/>
          </a:bodyPr>
          <a:lstStyle/>
          <a:p>
            <a:pPr marL="0" indent="0" algn="ctr">
              <a:buNone/>
            </a:pPr>
            <a:r>
              <a:rPr lang="en-US" b="1">
                <a:solidFill>
                  <a:srgbClr val="00015E"/>
                </a:solidFill>
              </a:rPr>
              <a:t>Brandon Butler</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1406916" y="5088775"/>
            <a:ext cx="4454013" cy="555437"/>
          </a:xfrm>
        </p:spPr>
        <p:txBody>
          <a:bodyPr vert="horz" lIns="91440" tIns="45720" rIns="91440" bIns="45720" rtlCol="0">
            <a:noAutofit/>
          </a:bodyPr>
          <a:lstStyle/>
          <a:p>
            <a:pPr marL="0" indent="0" algn="ctr">
              <a:lnSpc>
                <a:spcPct val="100000"/>
              </a:lnSpc>
              <a:buNone/>
            </a:pPr>
            <a:r>
              <a:rPr lang="en-US" sz="1800">
                <a:latin typeface="Aptos" panose="020B0004020202020204" pitchFamily="34" charset="0"/>
                <a:ea typeface="Roboto"/>
              </a:rPr>
              <a:t>Executive Director,</a:t>
            </a:r>
            <a:br>
              <a:rPr lang="en-US" sz="1800">
                <a:latin typeface="Aptos" panose="020B0004020202020204" pitchFamily="34" charset="0"/>
                <a:ea typeface="Roboto"/>
              </a:rPr>
            </a:br>
            <a:r>
              <a:rPr lang="en-US" sz="1800">
                <a:latin typeface="Aptos" panose="020B0004020202020204" pitchFamily="34" charset="0"/>
                <a:ea typeface="Roboto"/>
              </a:rPr>
              <a:t>Maryland Workforce Association</a:t>
            </a:r>
          </a:p>
        </p:txBody>
      </p:sp>
      <p:pic>
        <p:nvPicPr>
          <p:cNvPr id="10" name="Picture 9" descr="James Disbro">
            <a:extLst>
              <a:ext uri="{FF2B5EF4-FFF2-40B4-BE49-F238E27FC236}">
                <a16:creationId xmlns:a16="http://schemas.microsoft.com/office/drawing/2014/main" id="{11D39116-80BF-710A-BC3A-2BEB6E9FB9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8693" y="2143485"/>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4">
            <a:extLst>
              <a:ext uri="{FF2B5EF4-FFF2-40B4-BE49-F238E27FC236}">
                <a16:creationId xmlns:a16="http://schemas.microsoft.com/office/drawing/2014/main" id="{EC4C2572-2154-7215-83E0-92E32B0B0874}"/>
              </a:ext>
            </a:extLst>
          </p:cNvPr>
          <p:cNvSpPr>
            <a:spLocks noGrp="1"/>
          </p:cNvSpPr>
          <p:nvPr>
            <p:ph sz="half" idx="14"/>
          </p:nvPr>
        </p:nvSpPr>
        <p:spPr>
          <a:xfrm>
            <a:off x="6515389" y="4680358"/>
            <a:ext cx="3802902" cy="567815"/>
          </a:xfrm>
        </p:spPr>
        <p:txBody>
          <a:bodyPr>
            <a:normAutofit/>
          </a:bodyPr>
          <a:lstStyle/>
          <a:p>
            <a:pPr marL="0" indent="0" algn="ctr">
              <a:buNone/>
            </a:pPr>
            <a:r>
              <a:rPr lang="en-US" b="1">
                <a:solidFill>
                  <a:srgbClr val="00015E"/>
                </a:solidFill>
              </a:rPr>
              <a:t>James Disbro</a:t>
            </a:r>
          </a:p>
        </p:txBody>
      </p:sp>
      <p:sp>
        <p:nvSpPr>
          <p:cNvPr id="6" name="Content Placeholder 5">
            <a:extLst>
              <a:ext uri="{FF2B5EF4-FFF2-40B4-BE49-F238E27FC236}">
                <a16:creationId xmlns:a16="http://schemas.microsoft.com/office/drawing/2014/main" id="{058B538C-B6D4-FAB3-250C-43AC970EDE6A}"/>
              </a:ext>
            </a:extLst>
          </p:cNvPr>
          <p:cNvSpPr>
            <a:spLocks noGrp="1"/>
          </p:cNvSpPr>
          <p:nvPr>
            <p:ph sz="half" idx="15"/>
          </p:nvPr>
        </p:nvSpPr>
        <p:spPr>
          <a:xfrm>
            <a:off x="5992548" y="5070818"/>
            <a:ext cx="4848583" cy="1046724"/>
          </a:xfrm>
        </p:spPr>
        <p:txBody>
          <a:bodyPr>
            <a:noAutofit/>
          </a:bodyPr>
          <a:lstStyle/>
          <a:p>
            <a:pPr marL="0" indent="0" algn="ctr">
              <a:lnSpc>
                <a:spcPct val="100000"/>
              </a:lnSpc>
              <a:buNone/>
            </a:pPr>
            <a:r>
              <a:rPr lang="en-US" sz="1800">
                <a:latin typeface="Aptos" panose="020B0004020202020204" pitchFamily="34" charset="0"/>
                <a:ea typeface="Roboto"/>
              </a:rPr>
              <a:t>Senior Director, </a:t>
            </a:r>
            <a:br>
              <a:rPr lang="en-US" sz="1800">
                <a:latin typeface="Aptos" panose="020B0004020202020204" pitchFamily="34" charset="0"/>
                <a:ea typeface="Roboto"/>
              </a:rPr>
            </a:br>
            <a:r>
              <a:rPr lang="en-US" sz="1800">
                <a:latin typeface="Aptos" panose="020B0004020202020204" pitchFamily="34" charset="0"/>
                <a:ea typeface="Roboto"/>
              </a:rPr>
              <a:t>Regional Alignment &amp; Programs Development</a:t>
            </a:r>
            <a:br>
              <a:rPr lang="en-US" sz="1800">
                <a:latin typeface="Aptos" panose="020B0004020202020204" pitchFamily="34" charset="0"/>
                <a:ea typeface="Roboto"/>
              </a:rPr>
            </a:br>
            <a:r>
              <a:rPr lang="en-US" sz="1800">
                <a:latin typeface="Aptos" panose="020B0004020202020204" pitchFamily="34" charset="0"/>
                <a:ea typeface="Roboto"/>
              </a:rPr>
              <a:t>CareerSource Suncoast</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84244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6B46-C2DE-598A-273B-3E794C0945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0966BFE-7E90-4C4E-E5CC-750FBA6FE2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2"/>
          </a:xfrm>
          <a:prstGeom prst="rect">
            <a:avLst/>
          </a:prstGeom>
        </p:spPr>
      </p:pic>
      <p:sp>
        <p:nvSpPr>
          <p:cNvPr id="7" name="Title 6">
            <a:extLst>
              <a:ext uri="{FF2B5EF4-FFF2-40B4-BE49-F238E27FC236}">
                <a16:creationId xmlns:a16="http://schemas.microsoft.com/office/drawing/2014/main" id="{65EB94FD-18EA-3A02-1AB9-1C8C00397150}"/>
              </a:ext>
            </a:extLst>
          </p:cNvPr>
          <p:cNvSpPr txBox="1">
            <a:spLocks noGrp="1"/>
          </p:cNvSpPr>
          <p:nvPr>
            <p:ph type="title" idx="4294967295"/>
          </p:nvPr>
        </p:nvSpPr>
        <p:spPr>
          <a:xfrm>
            <a:off x="1593732" y="2705724"/>
            <a:ext cx="8830366"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Cultivating an Environment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Registered Apprenticeship  Growth</a:t>
            </a:r>
            <a:endParaRPr kumimoji="0" lang="en-US" sz="44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endParaRPr>
          </a:p>
        </p:txBody>
      </p:sp>
    </p:spTree>
    <p:extLst>
      <p:ext uri="{BB962C8B-B14F-4D97-AF65-F5344CB8AC3E}">
        <p14:creationId xmlns:p14="http://schemas.microsoft.com/office/powerpoint/2010/main" val="934748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3884-BD50-3058-83E8-A24C6B6376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837B780-6364-0056-B69F-6F77F2C5C7AC}"/>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p:blipFill>
        <p:spPr>
          <a:xfrm>
            <a:off x="0" y="-4"/>
            <a:ext cx="12192000" cy="6858002"/>
          </a:xfrm>
          <a:prstGeom prst="rect">
            <a:avLst/>
          </a:prstGeom>
        </p:spPr>
      </p:pic>
      <p:sp>
        <p:nvSpPr>
          <p:cNvPr id="4" name="Title 3">
            <a:extLst>
              <a:ext uri="{FF2B5EF4-FFF2-40B4-BE49-F238E27FC236}">
                <a16:creationId xmlns:a16="http://schemas.microsoft.com/office/drawing/2014/main" id="{3E0D4712-DF1D-4366-E19B-F08364BC4BD3}"/>
              </a:ext>
            </a:extLst>
          </p:cNvPr>
          <p:cNvSpPr>
            <a:spLocks noGrp="1"/>
          </p:cNvSpPr>
          <p:nvPr>
            <p:ph type="title"/>
          </p:nvPr>
        </p:nvSpPr>
        <p:spPr>
          <a:xfrm flipV="1">
            <a:off x="380999" y="218819"/>
            <a:ext cx="2469776" cy="146305"/>
          </a:xfrm>
        </p:spPr>
        <p:txBody>
          <a:bodyPr>
            <a:normAutofit fontScale="90000"/>
          </a:bodyPr>
          <a:lstStyle/>
          <a:p>
            <a:r>
              <a:rPr lang="en-US" sz="800">
                <a:solidFill>
                  <a:srgbClr val="5B6C88"/>
                </a:solidFill>
              </a:rPr>
              <a:t>James Disbro</a:t>
            </a:r>
          </a:p>
        </p:txBody>
      </p:sp>
      <p:pic>
        <p:nvPicPr>
          <p:cNvPr id="2" name="Picture 1" descr="James Disbro">
            <a:extLst>
              <a:ext uri="{FF2B5EF4-FFF2-40B4-BE49-F238E27FC236}">
                <a16:creationId xmlns:a16="http://schemas.microsoft.com/office/drawing/2014/main" id="{57CABE10-14DF-0C33-A47D-347FD29C0156}"/>
              </a:ext>
            </a:extLst>
          </p:cNvPr>
          <p:cNvPicPr>
            <a:picLocks noChangeAspect="1"/>
          </p:cNvPicPr>
          <p:nvPr/>
        </p:nvPicPr>
        <p:blipFill>
          <a:blip r:embed="rId5"/>
          <a:stretch>
            <a:fillRect/>
          </a:stretch>
        </p:blipFill>
        <p:spPr>
          <a:xfrm>
            <a:off x="463543" y="1591326"/>
            <a:ext cx="3675341" cy="3675341"/>
          </a:xfrm>
          <a:prstGeom prst="roundRect">
            <a:avLst>
              <a:gd name="adj" fmla="val 11576"/>
            </a:avLst>
          </a:prstGeom>
        </p:spPr>
      </p:pic>
      <p:grpSp>
        <p:nvGrpSpPr>
          <p:cNvPr id="8" name="Group 7" descr="James Disbro, Senior Director Regional Alignment &amp; Programs Development, Career Source Suncoast, Sarasota Florida&#10;&#10;James has held senior leadership roles at three of Florida’s Local Workforce Development Boards affording him a perspective that includes medium to large workforce service delivery models. He is highly endorsed as someone knowledgeable in Workforce Development. &#10;&#10;In his current role, James works collaboratively with internal and external partners ensuring proper alignment, service design, implementation, and regional continuity. In addition, he directs CSS data and reporting analysis, apprenticeship efforts, and special projects/grants.&#10;">
            <a:extLst>
              <a:ext uri="{FF2B5EF4-FFF2-40B4-BE49-F238E27FC236}">
                <a16:creationId xmlns:a16="http://schemas.microsoft.com/office/drawing/2014/main" id="{65578CB9-33F5-F203-6689-281697BF5256}"/>
              </a:ext>
            </a:extLst>
          </p:cNvPr>
          <p:cNvGrpSpPr/>
          <p:nvPr/>
        </p:nvGrpSpPr>
        <p:grpSpPr>
          <a:xfrm>
            <a:off x="4602427" y="698835"/>
            <a:ext cx="7208574" cy="5308852"/>
            <a:chOff x="5023288" y="965175"/>
            <a:chExt cx="6295910" cy="5308852"/>
          </a:xfrm>
        </p:grpSpPr>
        <p:sp>
          <p:nvSpPr>
            <p:cNvPr id="6" name="TextBox 5" descr="James has held senior leadership roles at three of Florida’s Local Workforce Development Boards affording him a perspective that includes medium to large workforce service delivery models. He is highly endorsed as someone knowledgeable in Workforce Development. &#10;&#10;In his current role, James works collaboratively with internal and external partners ensuring proper alignment, service design, implementation, and regional continuity. In addition, he directs CSS data and reporting analysis, apprenticeship efforts, and special projects/grants.&#10;">
              <a:extLst>
                <a:ext uri="{FF2B5EF4-FFF2-40B4-BE49-F238E27FC236}">
                  <a16:creationId xmlns:a16="http://schemas.microsoft.com/office/drawing/2014/main" id="{C41C73FF-46D4-FE1D-ECA5-024BBFD0CEC1}"/>
                </a:ext>
              </a:extLst>
            </p:cNvPr>
            <p:cNvSpPr txBox="1"/>
            <p:nvPr/>
          </p:nvSpPr>
          <p:spPr>
            <a:xfrm>
              <a:off x="5023288" y="2457598"/>
              <a:ext cx="6295910" cy="38164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rPr>
                <a:t>James has held senior leadership roles at three of Florida’s Local Workforce Development Boards affording him a perspective that includes medium to large workforce service delivery models. He is highly endorsed as someone knowledgeable in Workforce Development.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Aptos" panose="020B0004020202020204" pitchFamily="34" charset="0"/>
                </a:rPr>
                <a:t>In his current role, James works collaboratively with internal and external partners ensuring proper alignment, service design, implementation, and regional continuity. In addition, he directs CSS data and reporting analysis, apprenticeship efforts, and special projects/grants.</a:t>
              </a:r>
            </a:p>
          </p:txBody>
        </p:sp>
        <p:sp>
          <p:nvSpPr>
            <p:cNvPr id="3" name="TextBox 2" descr="James Disbro&#10;Senior Director, Regional Alignment &amp; Programs Development&#10;CareerSource Suncoast, Sarasota Florida&#10;">
              <a:extLst>
                <a:ext uri="{FF2B5EF4-FFF2-40B4-BE49-F238E27FC236}">
                  <a16:creationId xmlns:a16="http://schemas.microsoft.com/office/drawing/2014/main" id="{D1F64CDE-698D-4794-5E4A-7DC100CA0BB9}"/>
                </a:ext>
              </a:extLst>
            </p:cNvPr>
            <p:cNvSpPr txBox="1"/>
            <p:nvPr/>
          </p:nvSpPr>
          <p:spPr>
            <a:xfrm>
              <a:off x="5023288" y="965175"/>
              <a:ext cx="62959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James Disbro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Senior Director, Regional Alignment &amp; Programs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ptos Display" panose="02110004020202020204"/>
                  <a:ea typeface="+mn-ea"/>
                  <a:cs typeface="Arial" panose="020B0604020202020204" pitchFamily="34" charset="0"/>
                </a:rPr>
                <a:t>CareerSource Suncoast, Sarasota Florida</a:t>
              </a:r>
            </a:p>
          </p:txBody>
        </p:sp>
      </p:grpSp>
    </p:spTree>
    <p:extLst>
      <p:ext uri="{BB962C8B-B14F-4D97-AF65-F5344CB8AC3E}">
        <p14:creationId xmlns:p14="http://schemas.microsoft.com/office/powerpoint/2010/main" val="305100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5164"/>
        </a:solidFill>
        <a:effectLst/>
      </p:bgPr>
    </p:bg>
    <p:spTree>
      <p:nvGrpSpPr>
        <p:cNvPr id="1" name=""/>
        <p:cNvGrpSpPr/>
        <p:nvPr/>
      </p:nvGrpSpPr>
      <p:grpSpPr>
        <a:xfrm>
          <a:off x="0" y="0"/>
          <a:ext cx="0" cy="0"/>
          <a:chOff x="0" y="0"/>
          <a:chExt cx="0" cy="0"/>
        </a:xfrm>
      </p:grpSpPr>
      <p:sp>
        <p:nvSpPr>
          <p:cNvPr id="2" name="Title 1" descr="Florida’s Apprenticeship Expansion Efforts">
            <a:extLst>
              <a:ext uri="{FF2B5EF4-FFF2-40B4-BE49-F238E27FC236}">
                <a16:creationId xmlns:a16="http://schemas.microsoft.com/office/drawing/2014/main" id="{6F78107C-B02F-6FAF-ABE9-0030A5B47DBD}"/>
              </a:ext>
            </a:extLst>
          </p:cNvPr>
          <p:cNvSpPr>
            <a:spLocks noGrp="1"/>
          </p:cNvSpPr>
          <p:nvPr>
            <p:ph type="title"/>
          </p:nvPr>
        </p:nvSpPr>
        <p:spPr>
          <a:xfrm>
            <a:off x="144378" y="365126"/>
            <a:ext cx="7844923" cy="970380"/>
          </a:xfrm>
        </p:spPr>
        <p:txBody>
          <a:bodyPr>
            <a:noAutofit/>
          </a:bodyPr>
          <a:lstStyle/>
          <a:p>
            <a:pPr algn="ctr"/>
            <a:r>
              <a:rPr lang="en-US" b="1">
                <a:solidFill>
                  <a:schemeClr val="bg1"/>
                </a:solidFill>
                <a:effectLst/>
              </a:rPr>
              <a:t>Florida’s Apprenticeship Expansion Efforts</a:t>
            </a:r>
          </a:p>
        </p:txBody>
      </p:sp>
      <p:sp>
        <p:nvSpPr>
          <p:cNvPr id="3" name="Freeform: Shape 2" descr="State Policy - Governor Executive Order 19-24 &#10;Florida's goal is to be #1 in Workforce Education by 2030&#10;Funds Apprenticeship Navigators at all 21of Florida’s LWDBs&#10;Apprentice Florida website: ApprenticeFlorida.com&#10;">
            <a:extLst>
              <a:ext uri="{FF2B5EF4-FFF2-40B4-BE49-F238E27FC236}">
                <a16:creationId xmlns:a16="http://schemas.microsoft.com/office/drawing/2014/main" id="{3E576FD2-83D0-5A67-6CD7-6B575CDE4B41}"/>
              </a:ext>
            </a:extLst>
          </p:cNvPr>
          <p:cNvSpPr/>
          <p:nvPr/>
        </p:nvSpPr>
        <p:spPr>
          <a:xfrm>
            <a:off x="541645" y="1914175"/>
            <a:ext cx="7187555" cy="1535287"/>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State Policy - Governor Executive Order 19-24 </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Florida's goal is to be #1 in Workforce Education by 2030</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Funds Apprenticeship Navigators at all 21of Florida’s LWDBs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Apprentice Florida website: ApprenticeFlorida.com</a:t>
            </a:r>
          </a:p>
          <a:p>
            <a:pPr marL="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Rounded Corners 7" descr="Florida is a State Apprenticeship Agency (SAA): supported by nine (9)  regional Apprenticeship Training Representatives&#10;Pathways to Career Opportunities Grants (PCOG)&#10;Since 2019, PCOGs have totaled more than $43M&#10;The grant funds are to establish new, or expand existing registered apprenticeship or pre-apprenticeship programs &#10;">
            <a:extLst>
              <a:ext uri="{FF2B5EF4-FFF2-40B4-BE49-F238E27FC236}">
                <a16:creationId xmlns:a16="http://schemas.microsoft.com/office/drawing/2014/main" id="{77C53D23-D012-2482-9CDB-98DEE55BF0EA}"/>
              </a:ext>
            </a:extLst>
          </p:cNvPr>
          <p:cNvSpPr/>
          <p:nvPr/>
        </p:nvSpPr>
        <p:spPr>
          <a:xfrm>
            <a:off x="561264" y="4173814"/>
            <a:ext cx="7187555" cy="2138587"/>
          </a:xfrm>
          <a:prstGeom prst="roundRect">
            <a:avLst/>
          </a:prstGeom>
          <a:solidFill>
            <a:schemeClr val="lt1">
              <a:hueOff val="0"/>
              <a:satOff val="0"/>
              <a:lumOff val="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3750" tIns="437388" rIns="863750" bIns="128016" numCol="1" spcCol="1270" anchor="t" anchorCtr="0">
            <a:noAutofit/>
          </a:bodyPr>
          <a:lstStyle/>
          <a:p>
            <a:pPr marL="0" marR="0" lvl="1" indent="0" algn="l" defTabSz="800100" rtl="0" eaLnBrk="1" fontAlgn="auto" latinLnBrk="0" hangingPunct="1">
              <a:lnSpc>
                <a:spcPct val="90000"/>
              </a:lnSpc>
              <a:spcBef>
                <a:spcPct val="0"/>
              </a:spcBef>
              <a:spcAft>
                <a:spcPct val="1500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Segoe UI" panose="020B0502040204020203" pitchFamily="34" charset="0"/>
            </a:endParaRPr>
          </a:p>
        </p:txBody>
      </p:sp>
      <p:sp>
        <p:nvSpPr>
          <p:cNvPr id="9" name="Freeform: Shape 8" descr="Florida Department of Education (FLDOE)&#10;">
            <a:extLst>
              <a:ext uri="{FF2B5EF4-FFF2-40B4-BE49-F238E27FC236}">
                <a16:creationId xmlns:a16="http://schemas.microsoft.com/office/drawing/2014/main" id="{546B0B14-18B7-83A0-642D-E254E5AE799D}"/>
              </a:ext>
            </a:extLst>
          </p:cNvPr>
          <p:cNvSpPr/>
          <p:nvPr/>
        </p:nvSpPr>
        <p:spPr>
          <a:xfrm>
            <a:off x="400477" y="3843892"/>
            <a:ext cx="7469893" cy="659844"/>
          </a:xfrm>
          <a:custGeom>
            <a:avLst/>
            <a:gdLst>
              <a:gd name="connsiteX0" fmla="*/ 0 w 7790447"/>
              <a:gd name="connsiteY0" fmla="*/ 103322 h 619920"/>
              <a:gd name="connsiteX1" fmla="*/ 103322 w 7790447"/>
              <a:gd name="connsiteY1" fmla="*/ 0 h 619920"/>
              <a:gd name="connsiteX2" fmla="*/ 7687125 w 7790447"/>
              <a:gd name="connsiteY2" fmla="*/ 0 h 619920"/>
              <a:gd name="connsiteX3" fmla="*/ 7790447 w 7790447"/>
              <a:gd name="connsiteY3" fmla="*/ 103322 h 619920"/>
              <a:gd name="connsiteX4" fmla="*/ 7790447 w 7790447"/>
              <a:gd name="connsiteY4" fmla="*/ 516598 h 619920"/>
              <a:gd name="connsiteX5" fmla="*/ 7687125 w 7790447"/>
              <a:gd name="connsiteY5" fmla="*/ 619920 h 619920"/>
              <a:gd name="connsiteX6" fmla="*/ 103322 w 7790447"/>
              <a:gd name="connsiteY6" fmla="*/ 619920 h 619920"/>
              <a:gd name="connsiteX7" fmla="*/ 0 w 7790447"/>
              <a:gd name="connsiteY7" fmla="*/ 516598 h 619920"/>
              <a:gd name="connsiteX8" fmla="*/ 0 w 779044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47" h="619920">
                <a:moveTo>
                  <a:pt x="0" y="103322"/>
                </a:moveTo>
                <a:cubicBezTo>
                  <a:pt x="0" y="46259"/>
                  <a:pt x="46259" y="0"/>
                  <a:pt x="103322" y="0"/>
                </a:cubicBezTo>
                <a:lnTo>
                  <a:pt x="7687125" y="0"/>
                </a:lnTo>
                <a:cubicBezTo>
                  <a:pt x="7744188" y="0"/>
                  <a:pt x="7790447" y="46259"/>
                  <a:pt x="7790447" y="103322"/>
                </a:cubicBezTo>
                <a:lnTo>
                  <a:pt x="7790447" y="516598"/>
                </a:lnTo>
                <a:cubicBezTo>
                  <a:pt x="7790447" y="573661"/>
                  <a:pt x="7744188" y="619920"/>
                  <a:pt x="7687125" y="619920"/>
                </a:cubicBezTo>
                <a:lnTo>
                  <a:pt x="103322" y="619920"/>
                </a:lnTo>
                <a:cubicBezTo>
                  <a:pt x="46259" y="619920"/>
                  <a:pt x="0" y="573661"/>
                  <a:pt x="0" y="516598"/>
                </a:cubicBezTo>
                <a:lnTo>
                  <a:pt x="0" y="103322"/>
                </a:lnTo>
                <a:close/>
              </a:path>
            </a:pathLst>
          </a:custGeom>
          <a:solidFill>
            <a:srgbClr val="1E3A50"/>
          </a:solidFill>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324722" tIns="30262" rIns="324722" bIns="30262" numCol="1" spcCol="1270" anchor="ctr" anchorCtr="0">
            <a:noAutofit/>
          </a:bodyPr>
          <a:lstStyle/>
          <a:p>
            <a:pPr marL="0" marR="0" lvl="0" indent="0" algn="l" defTabSz="93345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Florida Department of Education (FLDOE)</a:t>
            </a: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descr="Florida is a State Apprenticeship Agency (SAA): supported by nine (9)  regional Apprenticeship Training Representatives&#10;Pathways to Career Opportunities Grants (PCOG)&#10;Since 2019, PCOGs have totaled more than $43M&#10;The grant funds are to establish new, or expand existing registered apprenticeship or pre-apprenticeship programs &#10;">
            <a:extLst>
              <a:ext uri="{FF2B5EF4-FFF2-40B4-BE49-F238E27FC236}">
                <a16:creationId xmlns:a16="http://schemas.microsoft.com/office/drawing/2014/main" id="{2AD4CBBC-DA8B-F25B-C5ED-443F612A6F66}"/>
              </a:ext>
            </a:extLst>
          </p:cNvPr>
          <p:cNvSpPr txBox="1"/>
          <p:nvPr/>
        </p:nvSpPr>
        <p:spPr>
          <a:xfrm>
            <a:off x="708596" y="4550878"/>
            <a:ext cx="6716486" cy="1714380"/>
          </a:xfrm>
          <a:prstGeom prst="rect">
            <a:avLst/>
          </a:prstGeom>
          <a:noFill/>
        </p:spPr>
        <p:txBody>
          <a:bodyPr wrap="square">
            <a:spAutoFit/>
          </a:bodyPr>
          <a:lstStyle/>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Florida is a State Apprenticeship Agency (SAA): supported by nine (9)  regional Apprenticeship Training Representatives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Pathways to Career Opportunities Grants (PCOG)</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Since 2019, PCOGs have totaled more than $43M</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The grant funds are to establish new, or expand existing registered apprenticeship or pre-apprenticeship programs </a:t>
            </a:r>
          </a:p>
        </p:txBody>
      </p:sp>
      <p:pic>
        <p:nvPicPr>
          <p:cNvPr id="5" name="Picture 4">
            <a:extLst>
              <a:ext uri="{FF2B5EF4-FFF2-40B4-BE49-F238E27FC236}">
                <a16:creationId xmlns:a16="http://schemas.microsoft.com/office/drawing/2014/main" id="{213707D1-5181-9361-A60F-44141DA496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33529" t="11212" r="33186" b="13788"/>
          <a:stretch/>
        </p:blipFill>
        <p:spPr>
          <a:xfrm>
            <a:off x="8133680" y="-908"/>
            <a:ext cx="4058320" cy="6858001"/>
          </a:xfrm>
          <a:prstGeom prst="rect">
            <a:avLst/>
          </a:prstGeom>
        </p:spPr>
      </p:pic>
      <p:sp>
        <p:nvSpPr>
          <p:cNvPr id="7" name="Freeform: Shape 6" descr="CareerSource Florida &amp; The Florida Department of Commerce&#10;">
            <a:extLst>
              <a:ext uri="{FF2B5EF4-FFF2-40B4-BE49-F238E27FC236}">
                <a16:creationId xmlns:a16="http://schemas.microsoft.com/office/drawing/2014/main" id="{19AFBFF4-6340-AE79-01FE-980FB88151CB}"/>
              </a:ext>
            </a:extLst>
          </p:cNvPr>
          <p:cNvSpPr/>
          <p:nvPr/>
        </p:nvSpPr>
        <p:spPr>
          <a:xfrm>
            <a:off x="400478" y="1540130"/>
            <a:ext cx="7469893" cy="659844"/>
          </a:xfrm>
          <a:custGeom>
            <a:avLst/>
            <a:gdLst>
              <a:gd name="connsiteX0" fmla="*/ 0 w 7790447"/>
              <a:gd name="connsiteY0" fmla="*/ 103322 h 619920"/>
              <a:gd name="connsiteX1" fmla="*/ 103322 w 7790447"/>
              <a:gd name="connsiteY1" fmla="*/ 0 h 619920"/>
              <a:gd name="connsiteX2" fmla="*/ 7687125 w 7790447"/>
              <a:gd name="connsiteY2" fmla="*/ 0 h 619920"/>
              <a:gd name="connsiteX3" fmla="*/ 7790447 w 7790447"/>
              <a:gd name="connsiteY3" fmla="*/ 103322 h 619920"/>
              <a:gd name="connsiteX4" fmla="*/ 7790447 w 7790447"/>
              <a:gd name="connsiteY4" fmla="*/ 516598 h 619920"/>
              <a:gd name="connsiteX5" fmla="*/ 7687125 w 7790447"/>
              <a:gd name="connsiteY5" fmla="*/ 619920 h 619920"/>
              <a:gd name="connsiteX6" fmla="*/ 103322 w 7790447"/>
              <a:gd name="connsiteY6" fmla="*/ 619920 h 619920"/>
              <a:gd name="connsiteX7" fmla="*/ 0 w 7790447"/>
              <a:gd name="connsiteY7" fmla="*/ 516598 h 619920"/>
              <a:gd name="connsiteX8" fmla="*/ 0 w 779044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0447" h="619920">
                <a:moveTo>
                  <a:pt x="0" y="103322"/>
                </a:moveTo>
                <a:cubicBezTo>
                  <a:pt x="0" y="46259"/>
                  <a:pt x="46259" y="0"/>
                  <a:pt x="103322" y="0"/>
                </a:cubicBezTo>
                <a:lnTo>
                  <a:pt x="7687125" y="0"/>
                </a:lnTo>
                <a:cubicBezTo>
                  <a:pt x="7744188" y="0"/>
                  <a:pt x="7790447" y="46259"/>
                  <a:pt x="7790447" y="103322"/>
                </a:cubicBezTo>
                <a:lnTo>
                  <a:pt x="7790447" y="516598"/>
                </a:lnTo>
                <a:cubicBezTo>
                  <a:pt x="7790447" y="573661"/>
                  <a:pt x="7744188" y="619920"/>
                  <a:pt x="7687125" y="619920"/>
                </a:cubicBezTo>
                <a:lnTo>
                  <a:pt x="103322" y="619920"/>
                </a:lnTo>
                <a:cubicBezTo>
                  <a:pt x="46259" y="619920"/>
                  <a:pt x="0" y="573661"/>
                  <a:pt x="0" y="516598"/>
                </a:cubicBezTo>
                <a:lnTo>
                  <a:pt x="0" y="103322"/>
                </a:lnTo>
                <a:close/>
              </a:path>
            </a:pathLst>
          </a:custGeom>
          <a:solidFill>
            <a:srgbClr val="1E3A50"/>
          </a:solidFill>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324722" tIns="30262" rIns="324722" bIns="30262"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CareerSource Florida &amp; The Florida Department of Commerce</a:t>
            </a:r>
          </a:p>
        </p:txBody>
      </p:sp>
    </p:spTree>
    <p:extLst>
      <p:ext uri="{BB962C8B-B14F-4D97-AF65-F5344CB8AC3E}">
        <p14:creationId xmlns:p14="http://schemas.microsoft.com/office/powerpoint/2010/main" val="127328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here on dark background">
            <a:extLst>
              <a:ext uri="{FF2B5EF4-FFF2-40B4-BE49-F238E27FC236}">
                <a16:creationId xmlns:a16="http://schemas.microsoft.com/office/drawing/2014/main" id="{5AE6A64E-2B30-65D5-BF31-D80F7C782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 y="1245922"/>
            <a:ext cx="4409819" cy="4366157"/>
          </a:xfrm>
          <a:prstGeom prst="rect">
            <a:avLst/>
          </a:prstGeom>
        </p:spPr>
      </p:pic>
      <p:sp>
        <p:nvSpPr>
          <p:cNvPr id="2" name="Title 1" descr="Florida’s Apprenticeship Expansion Results (PY23/24)">
            <a:extLst>
              <a:ext uri="{FF2B5EF4-FFF2-40B4-BE49-F238E27FC236}">
                <a16:creationId xmlns:a16="http://schemas.microsoft.com/office/drawing/2014/main" id="{2B886A28-FB19-9CC8-6897-FB22A7686AB9}"/>
              </a:ext>
            </a:extLst>
          </p:cNvPr>
          <p:cNvSpPr>
            <a:spLocks noGrp="1"/>
          </p:cNvSpPr>
          <p:nvPr>
            <p:ph type="title"/>
          </p:nvPr>
        </p:nvSpPr>
        <p:spPr>
          <a:xfrm>
            <a:off x="108284" y="2178011"/>
            <a:ext cx="4242305" cy="2501978"/>
          </a:xfrm>
          <a:prstGeom prst="roundRect">
            <a:avLst/>
          </a:prstGeom>
          <a:noFill/>
          <a:ln>
            <a:noFill/>
          </a:ln>
          <a:effectLst/>
        </p:spPr>
        <p:txBody>
          <a:bodyPr anchor="ctr">
            <a:normAutofit fontScale="90000"/>
          </a:bodyPr>
          <a:lstStyle/>
          <a:p>
            <a:pPr algn="ctr"/>
            <a:r>
              <a:rPr lang="en-US" sz="4000" b="1">
                <a:solidFill>
                  <a:schemeClr val="bg1"/>
                </a:solidFill>
                <a:effectLst/>
              </a:rPr>
              <a:t>Florida’s Apprenticeship Expansion Results (PY23/24)</a:t>
            </a:r>
          </a:p>
        </p:txBody>
      </p:sp>
      <p:sp>
        <p:nvSpPr>
          <p:cNvPr id="13" name="Rectangle 12" descr="background image">
            <a:extLst>
              <a:ext uri="{FF2B5EF4-FFF2-40B4-BE49-F238E27FC236}">
                <a16:creationId xmlns:a16="http://schemas.microsoft.com/office/drawing/2014/main" id="{9972A09A-A590-34E7-C08B-28E4BE7AA937}"/>
              </a:ext>
              <a:ext uri="{C183D7F6-B498-43B3-948B-1728B52AA6E4}">
                <adec:decorative xmlns:adec="http://schemas.microsoft.com/office/drawing/2017/decorative" val="0"/>
              </a:ext>
            </a:extLst>
          </p:cNvPr>
          <p:cNvSpPr/>
          <p:nvPr/>
        </p:nvSpPr>
        <p:spPr>
          <a:xfrm>
            <a:off x="4409798" y="-6"/>
            <a:ext cx="7782202" cy="6858006"/>
          </a:xfrm>
          <a:prstGeom prst="rect">
            <a:avLst/>
          </a:prstGeom>
          <a:solidFill>
            <a:srgbClr val="2D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Freeform: Shape 3" descr="21% increase in the number of new apprentices from PY23/24 – 22,444 active apprentices/pre-apprentices&#10;">
            <a:extLst>
              <a:ext uri="{FF2B5EF4-FFF2-40B4-BE49-F238E27FC236}">
                <a16:creationId xmlns:a16="http://schemas.microsoft.com/office/drawing/2014/main" id="{4490E66F-9D3F-3718-EF7C-4110F9BA80C4}"/>
              </a:ext>
            </a:extLst>
          </p:cNvPr>
          <p:cNvSpPr/>
          <p:nvPr/>
        </p:nvSpPr>
        <p:spPr>
          <a:xfrm>
            <a:off x="4746963" y="511388"/>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sng" strike="noStrike" kern="1200" cap="none" spc="0" normalizeH="0" baseline="0" noProof="0">
                <a:ln>
                  <a:noFill/>
                </a:ln>
                <a:solidFill>
                  <a:prstClr val="black"/>
                </a:solidFill>
                <a:effectLst/>
                <a:uLnTx/>
                <a:uFillTx/>
                <a:latin typeface="Aptos" panose="02110004020202020204"/>
                <a:ea typeface="+mn-ea"/>
                <a:cs typeface="+mn-cs"/>
              </a:rPr>
              <a:t>21% increase</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in the number of new apprentices from PY23/24 – 22,444 active apprentices/pre-apprentices</a:t>
            </a:r>
          </a:p>
        </p:txBody>
      </p:sp>
      <p:sp>
        <p:nvSpPr>
          <p:cNvPr id="6" name="Freeform: Shape 5" descr="32 new registered apprenticeship programs, for a total of 129 active apprenticeship programs &#10;">
            <a:extLst>
              <a:ext uri="{FF2B5EF4-FFF2-40B4-BE49-F238E27FC236}">
                <a16:creationId xmlns:a16="http://schemas.microsoft.com/office/drawing/2014/main" id="{4F5882C9-5930-E643-AC60-6B021533B67B}"/>
              </a:ext>
            </a:extLst>
          </p:cNvPr>
          <p:cNvSpPr/>
          <p:nvPr/>
        </p:nvSpPr>
        <p:spPr>
          <a:xfrm>
            <a:off x="4722550" y="1719894"/>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32 new registered apprenticeship programs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for a total of 129 active apprenticeship programs </a:t>
            </a:r>
            <a:endParaRPr kumimoji="0" lang="en-US" sz="1800" b="0"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Freeform: Shape 6" descr="11 new registered pre-apprenticeship programs, for a total of 68 active &#10;">
            <a:extLst>
              <a:ext uri="{FF2B5EF4-FFF2-40B4-BE49-F238E27FC236}">
                <a16:creationId xmlns:a16="http://schemas.microsoft.com/office/drawing/2014/main" id="{35E8F0FF-DEF5-1466-ED78-0CD432562CA3}"/>
              </a:ext>
            </a:extLst>
          </p:cNvPr>
          <p:cNvSpPr/>
          <p:nvPr/>
        </p:nvSpPr>
        <p:spPr>
          <a:xfrm>
            <a:off x="4722553" y="2981021"/>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11 new registered pre-apprenticeship programs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for a total of 68 active </a:t>
            </a:r>
          </a:p>
        </p:txBody>
      </p:sp>
      <p:sp>
        <p:nvSpPr>
          <p:cNvPr id="9" name="Freeform: Shape 8" descr="2,167 apprentices completed their program, with an increase of 32 additional apprentices over last year &#10;">
            <a:extLst>
              <a:ext uri="{FF2B5EF4-FFF2-40B4-BE49-F238E27FC236}">
                <a16:creationId xmlns:a16="http://schemas.microsoft.com/office/drawing/2014/main" id="{2CF32D85-231A-CCD3-CE58-4463C80C80D4}"/>
              </a:ext>
            </a:extLst>
          </p:cNvPr>
          <p:cNvSpPr/>
          <p:nvPr/>
        </p:nvSpPr>
        <p:spPr>
          <a:xfrm>
            <a:off x="4722552" y="4181770"/>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2,167 apprentices completed their program</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with an increase of 32 additional apprentices over last year </a:t>
            </a:r>
          </a:p>
        </p:txBody>
      </p:sp>
      <p:sp>
        <p:nvSpPr>
          <p:cNvPr id="10" name="Freeform: Shape 9" descr="Apprentices who completed their RAPs earned an average exit wage of $27.81 per hour ($57,837 annually), a $4,376 increase from the previous year&#10;">
            <a:extLst>
              <a:ext uri="{FF2B5EF4-FFF2-40B4-BE49-F238E27FC236}">
                <a16:creationId xmlns:a16="http://schemas.microsoft.com/office/drawing/2014/main" id="{242929D3-98BA-74F0-6C96-7C596A113EE1}"/>
              </a:ext>
            </a:extLst>
          </p:cNvPr>
          <p:cNvSpPr/>
          <p:nvPr/>
        </p:nvSpPr>
        <p:spPr>
          <a:xfrm>
            <a:off x="4722551" y="5382519"/>
            <a:ext cx="7107861" cy="916233"/>
          </a:xfrm>
          <a:custGeom>
            <a:avLst/>
            <a:gdLst>
              <a:gd name="connsiteX0" fmla="*/ 0 w 7367091"/>
              <a:gd name="connsiteY0" fmla="*/ 152709 h 916233"/>
              <a:gd name="connsiteX1" fmla="*/ 152709 w 7367091"/>
              <a:gd name="connsiteY1" fmla="*/ 0 h 916233"/>
              <a:gd name="connsiteX2" fmla="*/ 7214382 w 7367091"/>
              <a:gd name="connsiteY2" fmla="*/ 0 h 916233"/>
              <a:gd name="connsiteX3" fmla="*/ 7367091 w 7367091"/>
              <a:gd name="connsiteY3" fmla="*/ 152709 h 916233"/>
              <a:gd name="connsiteX4" fmla="*/ 7367091 w 7367091"/>
              <a:gd name="connsiteY4" fmla="*/ 763524 h 916233"/>
              <a:gd name="connsiteX5" fmla="*/ 7214382 w 7367091"/>
              <a:gd name="connsiteY5" fmla="*/ 916233 h 916233"/>
              <a:gd name="connsiteX6" fmla="*/ 152709 w 7367091"/>
              <a:gd name="connsiteY6" fmla="*/ 916233 h 916233"/>
              <a:gd name="connsiteX7" fmla="*/ 0 w 7367091"/>
              <a:gd name="connsiteY7" fmla="*/ 763524 h 916233"/>
              <a:gd name="connsiteX8" fmla="*/ 0 w 7367091"/>
              <a:gd name="connsiteY8" fmla="*/ 152709 h 9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7091" h="916233">
                <a:moveTo>
                  <a:pt x="0" y="152709"/>
                </a:moveTo>
                <a:cubicBezTo>
                  <a:pt x="0" y="68370"/>
                  <a:pt x="68370" y="0"/>
                  <a:pt x="152709" y="0"/>
                </a:cubicBezTo>
                <a:lnTo>
                  <a:pt x="7214382" y="0"/>
                </a:lnTo>
                <a:cubicBezTo>
                  <a:pt x="7298721" y="0"/>
                  <a:pt x="7367091" y="68370"/>
                  <a:pt x="7367091" y="152709"/>
                </a:cubicBezTo>
                <a:lnTo>
                  <a:pt x="7367091" y="763524"/>
                </a:lnTo>
                <a:cubicBezTo>
                  <a:pt x="7367091" y="847863"/>
                  <a:pt x="7298721" y="916233"/>
                  <a:pt x="7214382" y="916233"/>
                </a:cubicBezTo>
                <a:lnTo>
                  <a:pt x="152709" y="916233"/>
                </a:lnTo>
                <a:cubicBezTo>
                  <a:pt x="68370" y="916233"/>
                  <a:pt x="0" y="847863"/>
                  <a:pt x="0" y="763524"/>
                </a:cubicBezTo>
                <a:lnTo>
                  <a:pt x="0" y="152709"/>
                </a:lnTo>
                <a:close/>
              </a:path>
            </a:pathLst>
          </a:custGeom>
          <a:solidFill>
            <a:schemeClr val="bg1"/>
          </a:solidFill>
          <a:ln>
            <a:solidFill>
              <a:srgbClr val="53A6CB"/>
            </a:solidFill>
          </a:ln>
          <a:effectLst>
            <a:glow rad="101600">
              <a:schemeClr val="accent1">
                <a:satMod val="175000"/>
                <a:alpha val="40000"/>
              </a:schemeClr>
            </a:glow>
          </a:effectLst>
        </p:spPr>
        <p:style>
          <a:lnRef idx="0">
            <a:scrgbClr r="0" g="0" b="0"/>
          </a:lnRef>
          <a:fillRef idx="3">
            <a:scrgbClr r="0" g="0" b="0"/>
          </a:fillRef>
          <a:effectRef idx="2">
            <a:scrgbClr r="0" g="0" b="0"/>
          </a:effectRef>
          <a:fontRef idx="minor">
            <a:schemeClr val="lt1"/>
          </a:fontRef>
        </p:style>
        <p:txBody>
          <a:bodyPr spcFirstLastPara="0" vert="horz" wrap="square" lIns="101877" tIns="101877" rIns="101877" bIns="101877" numCol="1" spcCol="1270" anchor="ctr" anchorCtr="0">
            <a:noAutofit/>
          </a:bodyPr>
          <a:lstStyle/>
          <a:p>
            <a:pPr marL="0" marR="0" lvl="0" indent="0" algn="l" defTabSz="666750" rtl="0" eaLnBrk="1" fontAlgn="auto" latinLnBrk="0" hangingPunct="1">
              <a:lnSpc>
                <a:spcPct val="10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Apprentices who completed their RAPs earned an average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exit wage of $27.81 per hour ($57,837 annually)</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a $4,376 increase from the previous year</a:t>
            </a:r>
          </a:p>
        </p:txBody>
      </p:sp>
      <p:pic>
        <p:nvPicPr>
          <p:cNvPr id="12" name="Picture 11">
            <a:extLst>
              <a:ext uri="{FF2B5EF4-FFF2-40B4-BE49-F238E27FC236}">
                <a16:creationId xmlns:a16="http://schemas.microsoft.com/office/drawing/2014/main" id="{4441F7BC-15F3-8836-C43B-0651CDF9EB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91553"/>
          <a:stretch/>
        </p:blipFill>
        <p:spPr>
          <a:xfrm>
            <a:off x="-21" y="0"/>
            <a:ext cx="4409819" cy="1395663"/>
          </a:xfrm>
          <a:prstGeom prst="rect">
            <a:avLst/>
          </a:prstGeom>
        </p:spPr>
      </p:pic>
      <p:pic>
        <p:nvPicPr>
          <p:cNvPr id="14" name="Picture 13">
            <a:extLst>
              <a:ext uri="{FF2B5EF4-FFF2-40B4-BE49-F238E27FC236}">
                <a16:creationId xmlns:a16="http://schemas.microsoft.com/office/drawing/2014/main" id="{A069A24E-0AF8-1671-C352-5B65E6DB2B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94901"/>
          <a:stretch/>
        </p:blipFill>
        <p:spPr>
          <a:xfrm>
            <a:off x="0" y="5472468"/>
            <a:ext cx="4409819" cy="1395663"/>
          </a:xfrm>
          <a:prstGeom prst="rect">
            <a:avLst/>
          </a:prstGeom>
        </p:spPr>
      </p:pic>
    </p:spTree>
    <p:extLst>
      <p:ext uri="{BB962C8B-B14F-4D97-AF65-F5344CB8AC3E}">
        <p14:creationId xmlns:p14="http://schemas.microsoft.com/office/powerpoint/2010/main" val="419892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lue sky gradient background">
            <a:extLst>
              <a:ext uri="{FF2B5EF4-FFF2-40B4-BE49-F238E27FC236}">
                <a16:creationId xmlns:a16="http://schemas.microsoft.com/office/drawing/2014/main" id="{DB532633-E75B-BFE7-785B-49BD1E432ECE}"/>
              </a:ext>
              <a:ext uri="{C183D7F6-B498-43B3-948B-1728B52AA6E4}">
                <adec:decorative xmlns:adec="http://schemas.microsoft.com/office/drawing/2017/decorative" val="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0"/>
            <a:ext cx="12191998" cy="6858000"/>
          </a:xfrm>
          <a:prstGeom prst="rect">
            <a:avLst/>
          </a:prstGeom>
        </p:spPr>
      </p:pic>
      <p:pic>
        <p:nvPicPr>
          <p:cNvPr id="29" name="Picture 28" descr="Arrow pointing to Manatee and Sarasota areas of Florida">
            <a:extLst>
              <a:ext uri="{FF2B5EF4-FFF2-40B4-BE49-F238E27FC236}">
                <a16:creationId xmlns:a16="http://schemas.microsoft.com/office/drawing/2014/main" id="{5ED349A0-D127-A4AB-2E0C-859A8CBD0361}"/>
              </a:ext>
              <a:ext uri="{C183D7F6-B498-43B3-948B-1728B52AA6E4}">
                <adec:decorative xmlns:adec="http://schemas.microsoft.com/office/drawing/2017/decorative" val="0"/>
              </a:ext>
            </a:extLst>
          </p:cNvPr>
          <p:cNvPicPr>
            <a:picLocks noChangeAspect="1"/>
          </p:cNvPicPr>
          <p:nvPr/>
        </p:nvPicPr>
        <p:blipFill>
          <a:blip r:embed="rId4"/>
          <a:srcRect t="9889"/>
          <a:stretch/>
        </p:blipFill>
        <p:spPr>
          <a:xfrm>
            <a:off x="4129387" y="3056027"/>
            <a:ext cx="3505504" cy="3202810"/>
          </a:xfrm>
          <a:prstGeom prst="rect">
            <a:avLst/>
          </a:prstGeom>
        </p:spPr>
      </p:pic>
      <p:grpSp>
        <p:nvGrpSpPr>
          <p:cNvPr id="3" name="Group 2" descr="Map of Florida with arrow pointing to Manatee and Sarasota areas">
            <a:extLst>
              <a:ext uri="{FF2B5EF4-FFF2-40B4-BE49-F238E27FC236}">
                <a16:creationId xmlns:a16="http://schemas.microsoft.com/office/drawing/2014/main" id="{A33725B7-9C81-97EE-193C-5AC9DA8B810A}"/>
              </a:ext>
            </a:extLst>
          </p:cNvPr>
          <p:cNvGrpSpPr/>
          <p:nvPr/>
        </p:nvGrpSpPr>
        <p:grpSpPr>
          <a:xfrm>
            <a:off x="3994494" y="1379262"/>
            <a:ext cx="5402534" cy="5061978"/>
            <a:chOff x="3994494" y="1379262"/>
            <a:chExt cx="5402534" cy="5061978"/>
          </a:xfrm>
        </p:grpSpPr>
        <p:grpSp>
          <p:nvGrpSpPr>
            <p:cNvPr id="22" name="Group 21" descr="Map of Florida, zooming in on Manatee and Sarasota">
              <a:extLst>
                <a:ext uri="{FF2B5EF4-FFF2-40B4-BE49-F238E27FC236}">
                  <a16:creationId xmlns:a16="http://schemas.microsoft.com/office/drawing/2014/main" id="{255CCD84-7D63-89B4-518F-51CA61645D0C}"/>
                </a:ext>
              </a:extLst>
            </p:cNvPr>
            <p:cNvGrpSpPr/>
            <p:nvPr/>
          </p:nvGrpSpPr>
          <p:grpSpPr>
            <a:xfrm>
              <a:off x="3994494" y="1379262"/>
              <a:ext cx="5402534" cy="5061978"/>
              <a:chOff x="3513222" y="1222846"/>
              <a:chExt cx="5402534" cy="5061978"/>
            </a:xfrm>
            <a:effectLst>
              <a:glow rad="101600">
                <a:schemeClr val="accent1">
                  <a:satMod val="175000"/>
                  <a:alpha val="40000"/>
                </a:schemeClr>
              </a:glow>
            </a:effectLst>
          </p:grpSpPr>
          <p:sp>
            <p:nvSpPr>
              <p:cNvPr id="7" name="Florida">
                <a:extLst>
                  <a:ext uri="{FF2B5EF4-FFF2-40B4-BE49-F238E27FC236}">
                    <a16:creationId xmlns:a16="http://schemas.microsoft.com/office/drawing/2014/main" id="{7348517D-14C6-9517-E641-6733F1ADFF7A}"/>
                  </a:ext>
                </a:extLst>
              </p:cNvPr>
              <p:cNvSpPr>
                <a:spLocks/>
              </p:cNvSpPr>
              <p:nvPr/>
            </p:nvSpPr>
            <p:spPr bwMode="auto">
              <a:xfrm>
                <a:off x="3513222" y="1222846"/>
                <a:ext cx="5402534" cy="5061978"/>
              </a:xfrm>
              <a:custGeom>
                <a:avLst/>
                <a:gdLst>
                  <a:gd name="T0" fmla="*/ 520 w 686"/>
                  <a:gd name="T1" fmla="*/ 47 h 613"/>
                  <a:gd name="T2" fmla="*/ 352 w 686"/>
                  <a:gd name="T3" fmla="*/ 28 h 613"/>
                  <a:gd name="T4" fmla="*/ 229 w 686"/>
                  <a:gd name="T5" fmla="*/ 16 h 613"/>
                  <a:gd name="T6" fmla="*/ 220 w 686"/>
                  <a:gd name="T7" fmla="*/ 7 h 613"/>
                  <a:gd name="T8" fmla="*/ 0 w 686"/>
                  <a:gd name="T9" fmla="*/ 80 h 613"/>
                  <a:gd name="T10" fmla="*/ 31 w 686"/>
                  <a:gd name="T11" fmla="*/ 59 h 613"/>
                  <a:gd name="T12" fmla="*/ 50 w 686"/>
                  <a:gd name="T13" fmla="*/ 49 h 613"/>
                  <a:gd name="T14" fmla="*/ 113 w 686"/>
                  <a:gd name="T15" fmla="*/ 59 h 613"/>
                  <a:gd name="T16" fmla="*/ 123 w 686"/>
                  <a:gd name="T17" fmla="*/ 68 h 613"/>
                  <a:gd name="T18" fmla="*/ 113 w 686"/>
                  <a:gd name="T19" fmla="*/ 78 h 613"/>
                  <a:gd name="T20" fmla="*/ 206 w 686"/>
                  <a:gd name="T21" fmla="*/ 132 h 613"/>
                  <a:gd name="T22" fmla="*/ 260 w 686"/>
                  <a:gd name="T23" fmla="*/ 132 h 613"/>
                  <a:gd name="T24" fmla="*/ 298 w 686"/>
                  <a:gd name="T25" fmla="*/ 113 h 613"/>
                  <a:gd name="T26" fmla="*/ 307 w 686"/>
                  <a:gd name="T27" fmla="*/ 106 h 613"/>
                  <a:gd name="T28" fmla="*/ 345 w 686"/>
                  <a:gd name="T29" fmla="*/ 106 h 613"/>
                  <a:gd name="T30" fmla="*/ 381 w 686"/>
                  <a:gd name="T31" fmla="*/ 142 h 613"/>
                  <a:gd name="T32" fmla="*/ 390 w 686"/>
                  <a:gd name="T33" fmla="*/ 161 h 613"/>
                  <a:gd name="T34" fmla="*/ 437 w 686"/>
                  <a:gd name="T35" fmla="*/ 199 h 613"/>
                  <a:gd name="T36" fmla="*/ 445 w 686"/>
                  <a:gd name="T37" fmla="*/ 336 h 613"/>
                  <a:gd name="T38" fmla="*/ 454 w 686"/>
                  <a:gd name="T39" fmla="*/ 327 h 613"/>
                  <a:gd name="T40" fmla="*/ 454 w 686"/>
                  <a:gd name="T41" fmla="*/ 364 h 613"/>
                  <a:gd name="T42" fmla="*/ 492 w 686"/>
                  <a:gd name="T43" fmla="*/ 438 h 613"/>
                  <a:gd name="T44" fmla="*/ 511 w 686"/>
                  <a:gd name="T45" fmla="*/ 457 h 613"/>
                  <a:gd name="T46" fmla="*/ 511 w 686"/>
                  <a:gd name="T47" fmla="*/ 476 h 613"/>
                  <a:gd name="T48" fmla="*/ 546 w 686"/>
                  <a:gd name="T49" fmla="*/ 540 h 613"/>
                  <a:gd name="T50" fmla="*/ 575 w 686"/>
                  <a:gd name="T51" fmla="*/ 549 h 613"/>
                  <a:gd name="T52" fmla="*/ 584 w 686"/>
                  <a:gd name="T53" fmla="*/ 604 h 613"/>
                  <a:gd name="T54" fmla="*/ 594 w 686"/>
                  <a:gd name="T55" fmla="*/ 613 h 613"/>
                  <a:gd name="T56" fmla="*/ 657 w 686"/>
                  <a:gd name="T57" fmla="*/ 594 h 613"/>
                  <a:gd name="T58" fmla="*/ 676 w 686"/>
                  <a:gd name="T59" fmla="*/ 594 h 613"/>
                  <a:gd name="T60" fmla="*/ 686 w 686"/>
                  <a:gd name="T61" fmla="*/ 521 h 613"/>
                  <a:gd name="T62" fmla="*/ 639 w 686"/>
                  <a:gd name="T63" fmla="*/ 308 h 613"/>
                  <a:gd name="T64" fmla="*/ 556 w 686"/>
                  <a:gd name="T65" fmla="*/ 49 h 613"/>
                  <a:gd name="T66" fmla="*/ 556 w 686"/>
                  <a:gd name="T67" fmla="*/ 14 h 613"/>
                  <a:gd name="T68" fmla="*/ 542 w 686"/>
                  <a:gd name="T69" fmla="*/ 16 h 613"/>
                  <a:gd name="T70" fmla="*/ 534 w 686"/>
                  <a:gd name="T71" fmla="*/ 2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6" h="613">
                    <a:moveTo>
                      <a:pt x="534" y="23"/>
                    </a:moveTo>
                    <a:lnTo>
                      <a:pt x="520" y="47"/>
                    </a:lnTo>
                    <a:lnTo>
                      <a:pt x="376" y="47"/>
                    </a:lnTo>
                    <a:lnTo>
                      <a:pt x="352" y="28"/>
                    </a:lnTo>
                    <a:lnTo>
                      <a:pt x="251" y="28"/>
                    </a:lnTo>
                    <a:lnTo>
                      <a:pt x="229" y="16"/>
                    </a:lnTo>
                    <a:lnTo>
                      <a:pt x="220" y="0"/>
                    </a:lnTo>
                    <a:lnTo>
                      <a:pt x="220" y="7"/>
                    </a:lnTo>
                    <a:lnTo>
                      <a:pt x="0" y="7"/>
                    </a:lnTo>
                    <a:lnTo>
                      <a:pt x="0" y="80"/>
                    </a:lnTo>
                    <a:lnTo>
                      <a:pt x="21" y="78"/>
                    </a:lnTo>
                    <a:lnTo>
                      <a:pt x="31" y="59"/>
                    </a:lnTo>
                    <a:lnTo>
                      <a:pt x="40" y="59"/>
                    </a:lnTo>
                    <a:lnTo>
                      <a:pt x="50" y="49"/>
                    </a:lnTo>
                    <a:lnTo>
                      <a:pt x="50" y="68"/>
                    </a:lnTo>
                    <a:lnTo>
                      <a:pt x="113" y="59"/>
                    </a:lnTo>
                    <a:lnTo>
                      <a:pt x="123" y="59"/>
                    </a:lnTo>
                    <a:lnTo>
                      <a:pt x="123" y="68"/>
                    </a:lnTo>
                    <a:lnTo>
                      <a:pt x="113" y="68"/>
                    </a:lnTo>
                    <a:lnTo>
                      <a:pt x="113" y="78"/>
                    </a:lnTo>
                    <a:lnTo>
                      <a:pt x="187" y="106"/>
                    </a:lnTo>
                    <a:lnTo>
                      <a:pt x="206" y="132"/>
                    </a:lnTo>
                    <a:lnTo>
                      <a:pt x="215" y="142"/>
                    </a:lnTo>
                    <a:lnTo>
                      <a:pt x="260" y="132"/>
                    </a:lnTo>
                    <a:lnTo>
                      <a:pt x="279" y="113"/>
                    </a:lnTo>
                    <a:lnTo>
                      <a:pt x="298" y="113"/>
                    </a:lnTo>
                    <a:lnTo>
                      <a:pt x="298" y="106"/>
                    </a:lnTo>
                    <a:lnTo>
                      <a:pt x="307" y="106"/>
                    </a:lnTo>
                    <a:lnTo>
                      <a:pt x="317" y="106"/>
                    </a:lnTo>
                    <a:lnTo>
                      <a:pt x="345" y="106"/>
                    </a:lnTo>
                    <a:lnTo>
                      <a:pt x="371" y="142"/>
                    </a:lnTo>
                    <a:lnTo>
                      <a:pt x="381" y="142"/>
                    </a:lnTo>
                    <a:lnTo>
                      <a:pt x="381" y="161"/>
                    </a:lnTo>
                    <a:lnTo>
                      <a:pt x="390" y="161"/>
                    </a:lnTo>
                    <a:lnTo>
                      <a:pt x="419" y="189"/>
                    </a:lnTo>
                    <a:lnTo>
                      <a:pt x="437" y="199"/>
                    </a:lnTo>
                    <a:lnTo>
                      <a:pt x="445" y="208"/>
                    </a:lnTo>
                    <a:lnTo>
                      <a:pt x="445" y="336"/>
                    </a:lnTo>
                    <a:lnTo>
                      <a:pt x="454" y="336"/>
                    </a:lnTo>
                    <a:lnTo>
                      <a:pt x="454" y="327"/>
                    </a:lnTo>
                    <a:lnTo>
                      <a:pt x="464" y="327"/>
                    </a:lnTo>
                    <a:lnTo>
                      <a:pt x="454" y="364"/>
                    </a:lnTo>
                    <a:lnTo>
                      <a:pt x="464" y="383"/>
                    </a:lnTo>
                    <a:lnTo>
                      <a:pt x="492" y="438"/>
                    </a:lnTo>
                    <a:lnTo>
                      <a:pt x="511" y="428"/>
                    </a:lnTo>
                    <a:lnTo>
                      <a:pt x="511" y="457"/>
                    </a:lnTo>
                    <a:lnTo>
                      <a:pt x="520" y="457"/>
                    </a:lnTo>
                    <a:lnTo>
                      <a:pt x="511" y="476"/>
                    </a:lnTo>
                    <a:lnTo>
                      <a:pt x="539" y="530"/>
                    </a:lnTo>
                    <a:lnTo>
                      <a:pt x="546" y="540"/>
                    </a:lnTo>
                    <a:lnTo>
                      <a:pt x="565" y="540"/>
                    </a:lnTo>
                    <a:lnTo>
                      <a:pt x="575" y="549"/>
                    </a:lnTo>
                    <a:lnTo>
                      <a:pt x="584" y="587"/>
                    </a:lnTo>
                    <a:lnTo>
                      <a:pt x="584" y="604"/>
                    </a:lnTo>
                    <a:lnTo>
                      <a:pt x="594" y="604"/>
                    </a:lnTo>
                    <a:lnTo>
                      <a:pt x="594" y="613"/>
                    </a:lnTo>
                    <a:lnTo>
                      <a:pt x="631" y="613"/>
                    </a:lnTo>
                    <a:lnTo>
                      <a:pt x="657" y="594"/>
                    </a:lnTo>
                    <a:lnTo>
                      <a:pt x="667" y="604"/>
                    </a:lnTo>
                    <a:lnTo>
                      <a:pt x="676" y="594"/>
                    </a:lnTo>
                    <a:lnTo>
                      <a:pt x="667" y="587"/>
                    </a:lnTo>
                    <a:lnTo>
                      <a:pt x="686" y="521"/>
                    </a:lnTo>
                    <a:lnTo>
                      <a:pt x="686" y="428"/>
                    </a:lnTo>
                    <a:lnTo>
                      <a:pt x="639" y="308"/>
                    </a:lnTo>
                    <a:lnTo>
                      <a:pt x="639" y="263"/>
                    </a:lnTo>
                    <a:lnTo>
                      <a:pt x="556" y="49"/>
                    </a:lnTo>
                    <a:lnTo>
                      <a:pt x="556" y="40"/>
                    </a:lnTo>
                    <a:lnTo>
                      <a:pt x="556" y="14"/>
                    </a:lnTo>
                    <a:lnTo>
                      <a:pt x="558" y="9"/>
                    </a:lnTo>
                    <a:lnTo>
                      <a:pt x="542" y="16"/>
                    </a:lnTo>
                    <a:lnTo>
                      <a:pt x="534" y="23"/>
                    </a:lnTo>
                    <a:lnTo>
                      <a:pt x="534" y="23"/>
                    </a:lnTo>
                    <a:lnTo>
                      <a:pt x="534" y="23"/>
                    </a:lnTo>
                    <a:close/>
                  </a:path>
                </a:pathLst>
              </a:custGeom>
              <a:solidFill>
                <a:srgbClr val="1E3A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1" name="Group 20">
                <a:extLst>
                  <a:ext uri="{FF2B5EF4-FFF2-40B4-BE49-F238E27FC236}">
                    <a16:creationId xmlns:a16="http://schemas.microsoft.com/office/drawing/2014/main" id="{517AAC03-4B8E-9A6D-21D6-33886796443C}"/>
                  </a:ext>
                </a:extLst>
              </p:cNvPr>
              <p:cNvGrpSpPr/>
              <p:nvPr/>
            </p:nvGrpSpPr>
            <p:grpSpPr>
              <a:xfrm>
                <a:off x="7102207" y="4032078"/>
                <a:ext cx="477820" cy="701503"/>
                <a:chOff x="7102207" y="4032078"/>
                <a:chExt cx="477820" cy="701503"/>
              </a:xfrm>
            </p:grpSpPr>
            <p:sp>
              <p:nvSpPr>
                <p:cNvPr id="12" name="Freeform: Shape 11">
                  <a:extLst>
                    <a:ext uri="{FF2B5EF4-FFF2-40B4-BE49-F238E27FC236}">
                      <a16:creationId xmlns:a16="http://schemas.microsoft.com/office/drawing/2014/main" id="{47C1251E-4129-2AD8-3F6C-E1E91C54E445}"/>
                    </a:ext>
                  </a:extLst>
                </p:cNvPr>
                <p:cNvSpPr/>
                <p:nvPr/>
              </p:nvSpPr>
              <p:spPr>
                <a:xfrm rot="5400000">
                  <a:off x="7106257" y="4028028"/>
                  <a:ext cx="469720" cy="477820"/>
                </a:xfrm>
                <a:custGeom>
                  <a:avLst/>
                  <a:gdLst>
                    <a:gd name="connsiteX0" fmla="*/ 0 w 469236"/>
                    <a:gd name="connsiteY0" fmla="*/ 421106 h 421106"/>
                    <a:gd name="connsiteX1" fmla="*/ 0 w 469236"/>
                    <a:gd name="connsiteY1" fmla="*/ 0 h 421106"/>
                    <a:gd name="connsiteX2" fmla="*/ 300789 w 469236"/>
                    <a:gd name="connsiteY2" fmla="*/ 0 h 421106"/>
                    <a:gd name="connsiteX3" fmla="*/ 300789 w 469236"/>
                    <a:gd name="connsiteY3" fmla="*/ 1 h 421106"/>
                    <a:gd name="connsiteX4" fmla="*/ 469236 w 469236"/>
                    <a:gd name="connsiteY4" fmla="*/ 1 h 421106"/>
                    <a:gd name="connsiteX5" fmla="*/ 469236 w 469236"/>
                    <a:gd name="connsiteY5" fmla="*/ 168443 h 421106"/>
                    <a:gd name="connsiteX6" fmla="*/ 300789 w 469236"/>
                    <a:gd name="connsiteY6" fmla="*/ 168443 h 421106"/>
                    <a:gd name="connsiteX7" fmla="*/ 300789 w 469236"/>
                    <a:gd name="connsiteY7" fmla="*/ 421106 h 421106"/>
                    <a:gd name="connsiteX0" fmla="*/ 0 w 469236"/>
                    <a:gd name="connsiteY0" fmla="*/ 421106 h 475842"/>
                    <a:gd name="connsiteX1" fmla="*/ 0 w 469236"/>
                    <a:gd name="connsiteY1" fmla="*/ 0 h 475842"/>
                    <a:gd name="connsiteX2" fmla="*/ 300789 w 469236"/>
                    <a:gd name="connsiteY2" fmla="*/ 0 h 475842"/>
                    <a:gd name="connsiteX3" fmla="*/ 300789 w 469236"/>
                    <a:gd name="connsiteY3" fmla="*/ 1 h 475842"/>
                    <a:gd name="connsiteX4" fmla="*/ 469236 w 469236"/>
                    <a:gd name="connsiteY4" fmla="*/ 1 h 475842"/>
                    <a:gd name="connsiteX5" fmla="*/ 469236 w 469236"/>
                    <a:gd name="connsiteY5" fmla="*/ 168443 h 475842"/>
                    <a:gd name="connsiteX6" fmla="*/ 300789 w 469236"/>
                    <a:gd name="connsiteY6" fmla="*/ 168443 h 475842"/>
                    <a:gd name="connsiteX7" fmla="*/ 300789 w 469236"/>
                    <a:gd name="connsiteY7" fmla="*/ 421106 h 475842"/>
                    <a:gd name="connsiteX8" fmla="*/ 187746 w 469236"/>
                    <a:gd name="connsiteY8" fmla="*/ 475842 h 475842"/>
                    <a:gd name="connsiteX9" fmla="*/ 0 w 469236"/>
                    <a:gd name="connsiteY9" fmla="*/ 421106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05813 w 474260"/>
                    <a:gd name="connsiteY7" fmla="*/ 421106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15861 w 474260"/>
                    <a:gd name="connsiteY7" fmla="*/ 436179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35957 w 474260"/>
                    <a:gd name="connsiteY7" fmla="*/ 421106 h 475842"/>
                    <a:gd name="connsiteX8" fmla="*/ 192770 w 474260"/>
                    <a:gd name="connsiteY8" fmla="*/ 475842 h 475842"/>
                    <a:gd name="connsiteX9" fmla="*/ 0 w 474260"/>
                    <a:gd name="connsiteY9" fmla="*/ 441203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31417 w 469720"/>
                    <a:gd name="connsiteY7" fmla="*/ 421106 h 475842"/>
                    <a:gd name="connsiteX8" fmla="*/ 188230 w 469720"/>
                    <a:gd name="connsiteY8" fmla="*/ 475842 h 475842"/>
                    <a:gd name="connsiteX9" fmla="*/ 484 w 469720"/>
                    <a:gd name="connsiteY9" fmla="*/ 431154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09383 w 469720"/>
                    <a:gd name="connsiteY7" fmla="*/ 424779 h 475842"/>
                    <a:gd name="connsiteX8" fmla="*/ 188230 w 469720"/>
                    <a:gd name="connsiteY8" fmla="*/ 475842 h 475842"/>
                    <a:gd name="connsiteX9" fmla="*/ 484 w 469720"/>
                    <a:gd name="connsiteY9" fmla="*/ 431154 h 47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20" h="475842">
                      <a:moveTo>
                        <a:pt x="484" y="431154"/>
                      </a:moveTo>
                      <a:cubicBezTo>
                        <a:pt x="2159" y="284086"/>
                        <a:pt x="-1191" y="147068"/>
                        <a:pt x="484" y="0"/>
                      </a:cubicBezTo>
                      <a:lnTo>
                        <a:pt x="301273" y="0"/>
                      </a:lnTo>
                      <a:lnTo>
                        <a:pt x="301273" y="1"/>
                      </a:lnTo>
                      <a:lnTo>
                        <a:pt x="469720" y="1"/>
                      </a:lnTo>
                      <a:lnTo>
                        <a:pt x="469720" y="168443"/>
                      </a:lnTo>
                      <a:lnTo>
                        <a:pt x="301273" y="168443"/>
                      </a:lnTo>
                      <a:lnTo>
                        <a:pt x="309383" y="424779"/>
                      </a:lnTo>
                      <a:cubicBezTo>
                        <a:pt x="271702" y="426277"/>
                        <a:pt x="225911" y="474344"/>
                        <a:pt x="188230" y="475842"/>
                      </a:cubicBezTo>
                      <a:cubicBezTo>
                        <a:pt x="125648" y="474344"/>
                        <a:pt x="63066" y="432652"/>
                        <a:pt x="484" y="43115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376BF408-7D72-7C13-B390-0400A2415723}"/>
                    </a:ext>
                  </a:extLst>
                </p:cNvPr>
                <p:cNvSpPr/>
                <p:nvPr/>
              </p:nvSpPr>
              <p:spPr>
                <a:xfrm>
                  <a:off x="7153619" y="4318612"/>
                  <a:ext cx="426408" cy="414969"/>
                </a:xfrm>
                <a:custGeom>
                  <a:avLst/>
                  <a:gdLst>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0 w 426408"/>
                    <a:gd name="connsiteY7" fmla="*/ 396608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08" h="396608">
                      <a:moveTo>
                        <a:pt x="0" y="0"/>
                      </a:moveTo>
                      <a:lnTo>
                        <a:pt x="279094" y="0"/>
                      </a:lnTo>
                      <a:lnTo>
                        <a:pt x="279094" y="164825"/>
                      </a:lnTo>
                      <a:lnTo>
                        <a:pt x="426408" y="164825"/>
                      </a:lnTo>
                      <a:lnTo>
                        <a:pt x="426408" y="312145"/>
                      </a:lnTo>
                      <a:lnTo>
                        <a:pt x="279094" y="312145"/>
                      </a:lnTo>
                      <a:lnTo>
                        <a:pt x="279094" y="396608"/>
                      </a:lnTo>
                      <a:lnTo>
                        <a:pt x="194632" y="396608"/>
                      </a:lnTo>
                      <a:cubicBezTo>
                        <a:pt x="172599" y="315817"/>
                        <a:pt x="0" y="132203"/>
                        <a:pt x="0" y="0"/>
                      </a:cubicBezTo>
                      <a:close/>
                    </a:path>
                  </a:pathLst>
                </a:cu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35" name="Picture 34" descr="Large arrow pointing to Manatee and Sarasota">
              <a:extLst>
                <a:ext uri="{FF2B5EF4-FFF2-40B4-BE49-F238E27FC236}">
                  <a16:creationId xmlns:a16="http://schemas.microsoft.com/office/drawing/2014/main" id="{BDD84135-034E-DB0A-9FEB-C288A8C19AD9}"/>
                </a:ext>
                <a:ext uri="{C183D7F6-B498-43B3-948B-1728B52AA6E4}">
                  <adec:decorative xmlns:adec="http://schemas.microsoft.com/office/drawing/2017/decorative" val="1"/>
                </a:ext>
              </a:extLst>
            </p:cNvPr>
            <p:cNvPicPr>
              <a:picLocks noChangeAspect="1"/>
            </p:cNvPicPr>
            <p:nvPr/>
          </p:nvPicPr>
          <p:blipFill>
            <a:blip r:embed="rId5"/>
            <a:srcRect t="11718"/>
            <a:stretch/>
          </p:blipFill>
          <p:spPr>
            <a:xfrm>
              <a:off x="4086711" y="3056028"/>
              <a:ext cx="3590855" cy="3246566"/>
            </a:xfrm>
            <a:prstGeom prst="rect">
              <a:avLst/>
            </a:prstGeom>
          </p:spPr>
        </p:pic>
      </p:grpSp>
      <p:sp>
        <p:nvSpPr>
          <p:cNvPr id="23" name="Freeform: Shape 22" descr="Manatee area of Florida">
            <a:extLst>
              <a:ext uri="{FF2B5EF4-FFF2-40B4-BE49-F238E27FC236}">
                <a16:creationId xmlns:a16="http://schemas.microsoft.com/office/drawing/2014/main" id="{659E30E1-5021-4EC7-D875-8AF202692EC4}"/>
              </a:ext>
              <a:ext uri="{C183D7F6-B498-43B3-948B-1728B52AA6E4}">
                <adec:decorative xmlns:adec="http://schemas.microsoft.com/office/drawing/2017/decorative" val="0"/>
              </a:ext>
            </a:extLst>
          </p:cNvPr>
          <p:cNvSpPr/>
          <p:nvPr/>
        </p:nvSpPr>
        <p:spPr>
          <a:xfrm rot="5400000">
            <a:off x="2700883" y="3064802"/>
            <a:ext cx="2113459" cy="2095910"/>
          </a:xfrm>
          <a:custGeom>
            <a:avLst/>
            <a:gdLst>
              <a:gd name="connsiteX0" fmla="*/ 0 w 469236"/>
              <a:gd name="connsiteY0" fmla="*/ 421106 h 421106"/>
              <a:gd name="connsiteX1" fmla="*/ 0 w 469236"/>
              <a:gd name="connsiteY1" fmla="*/ 0 h 421106"/>
              <a:gd name="connsiteX2" fmla="*/ 300789 w 469236"/>
              <a:gd name="connsiteY2" fmla="*/ 0 h 421106"/>
              <a:gd name="connsiteX3" fmla="*/ 300789 w 469236"/>
              <a:gd name="connsiteY3" fmla="*/ 1 h 421106"/>
              <a:gd name="connsiteX4" fmla="*/ 469236 w 469236"/>
              <a:gd name="connsiteY4" fmla="*/ 1 h 421106"/>
              <a:gd name="connsiteX5" fmla="*/ 469236 w 469236"/>
              <a:gd name="connsiteY5" fmla="*/ 168443 h 421106"/>
              <a:gd name="connsiteX6" fmla="*/ 300789 w 469236"/>
              <a:gd name="connsiteY6" fmla="*/ 168443 h 421106"/>
              <a:gd name="connsiteX7" fmla="*/ 300789 w 469236"/>
              <a:gd name="connsiteY7" fmla="*/ 421106 h 421106"/>
              <a:gd name="connsiteX0" fmla="*/ 0 w 469236"/>
              <a:gd name="connsiteY0" fmla="*/ 421106 h 475842"/>
              <a:gd name="connsiteX1" fmla="*/ 0 w 469236"/>
              <a:gd name="connsiteY1" fmla="*/ 0 h 475842"/>
              <a:gd name="connsiteX2" fmla="*/ 300789 w 469236"/>
              <a:gd name="connsiteY2" fmla="*/ 0 h 475842"/>
              <a:gd name="connsiteX3" fmla="*/ 300789 w 469236"/>
              <a:gd name="connsiteY3" fmla="*/ 1 h 475842"/>
              <a:gd name="connsiteX4" fmla="*/ 469236 w 469236"/>
              <a:gd name="connsiteY4" fmla="*/ 1 h 475842"/>
              <a:gd name="connsiteX5" fmla="*/ 469236 w 469236"/>
              <a:gd name="connsiteY5" fmla="*/ 168443 h 475842"/>
              <a:gd name="connsiteX6" fmla="*/ 300789 w 469236"/>
              <a:gd name="connsiteY6" fmla="*/ 168443 h 475842"/>
              <a:gd name="connsiteX7" fmla="*/ 300789 w 469236"/>
              <a:gd name="connsiteY7" fmla="*/ 421106 h 475842"/>
              <a:gd name="connsiteX8" fmla="*/ 187746 w 469236"/>
              <a:gd name="connsiteY8" fmla="*/ 475842 h 475842"/>
              <a:gd name="connsiteX9" fmla="*/ 0 w 469236"/>
              <a:gd name="connsiteY9" fmla="*/ 421106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05813 w 474260"/>
              <a:gd name="connsiteY7" fmla="*/ 421106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15861 w 474260"/>
              <a:gd name="connsiteY7" fmla="*/ 436179 h 475842"/>
              <a:gd name="connsiteX8" fmla="*/ 192770 w 474260"/>
              <a:gd name="connsiteY8" fmla="*/ 475842 h 475842"/>
              <a:gd name="connsiteX9" fmla="*/ 0 w 474260"/>
              <a:gd name="connsiteY9" fmla="*/ 441203 h 475842"/>
              <a:gd name="connsiteX0" fmla="*/ 0 w 474260"/>
              <a:gd name="connsiteY0" fmla="*/ 441203 h 475842"/>
              <a:gd name="connsiteX1" fmla="*/ 5024 w 474260"/>
              <a:gd name="connsiteY1" fmla="*/ 0 h 475842"/>
              <a:gd name="connsiteX2" fmla="*/ 305813 w 474260"/>
              <a:gd name="connsiteY2" fmla="*/ 0 h 475842"/>
              <a:gd name="connsiteX3" fmla="*/ 305813 w 474260"/>
              <a:gd name="connsiteY3" fmla="*/ 1 h 475842"/>
              <a:gd name="connsiteX4" fmla="*/ 474260 w 474260"/>
              <a:gd name="connsiteY4" fmla="*/ 1 h 475842"/>
              <a:gd name="connsiteX5" fmla="*/ 474260 w 474260"/>
              <a:gd name="connsiteY5" fmla="*/ 168443 h 475842"/>
              <a:gd name="connsiteX6" fmla="*/ 305813 w 474260"/>
              <a:gd name="connsiteY6" fmla="*/ 168443 h 475842"/>
              <a:gd name="connsiteX7" fmla="*/ 335957 w 474260"/>
              <a:gd name="connsiteY7" fmla="*/ 421106 h 475842"/>
              <a:gd name="connsiteX8" fmla="*/ 192770 w 474260"/>
              <a:gd name="connsiteY8" fmla="*/ 475842 h 475842"/>
              <a:gd name="connsiteX9" fmla="*/ 0 w 474260"/>
              <a:gd name="connsiteY9" fmla="*/ 441203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31417 w 469720"/>
              <a:gd name="connsiteY7" fmla="*/ 421106 h 475842"/>
              <a:gd name="connsiteX8" fmla="*/ 188230 w 469720"/>
              <a:gd name="connsiteY8" fmla="*/ 475842 h 475842"/>
              <a:gd name="connsiteX9" fmla="*/ 484 w 469720"/>
              <a:gd name="connsiteY9" fmla="*/ 431154 h 475842"/>
              <a:gd name="connsiteX0" fmla="*/ 484 w 469720"/>
              <a:gd name="connsiteY0" fmla="*/ 431154 h 475842"/>
              <a:gd name="connsiteX1" fmla="*/ 484 w 469720"/>
              <a:gd name="connsiteY1" fmla="*/ 0 h 475842"/>
              <a:gd name="connsiteX2" fmla="*/ 301273 w 469720"/>
              <a:gd name="connsiteY2" fmla="*/ 0 h 475842"/>
              <a:gd name="connsiteX3" fmla="*/ 301273 w 469720"/>
              <a:gd name="connsiteY3" fmla="*/ 1 h 475842"/>
              <a:gd name="connsiteX4" fmla="*/ 469720 w 469720"/>
              <a:gd name="connsiteY4" fmla="*/ 1 h 475842"/>
              <a:gd name="connsiteX5" fmla="*/ 469720 w 469720"/>
              <a:gd name="connsiteY5" fmla="*/ 168443 h 475842"/>
              <a:gd name="connsiteX6" fmla="*/ 301273 w 469720"/>
              <a:gd name="connsiteY6" fmla="*/ 168443 h 475842"/>
              <a:gd name="connsiteX7" fmla="*/ 309383 w 469720"/>
              <a:gd name="connsiteY7" fmla="*/ 424779 h 475842"/>
              <a:gd name="connsiteX8" fmla="*/ 188230 w 469720"/>
              <a:gd name="connsiteY8" fmla="*/ 475842 h 475842"/>
              <a:gd name="connsiteX9" fmla="*/ 484 w 469720"/>
              <a:gd name="connsiteY9" fmla="*/ 431154 h 47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9720" h="475842">
                <a:moveTo>
                  <a:pt x="484" y="431154"/>
                </a:moveTo>
                <a:cubicBezTo>
                  <a:pt x="2159" y="284086"/>
                  <a:pt x="-1191" y="147068"/>
                  <a:pt x="484" y="0"/>
                </a:cubicBezTo>
                <a:lnTo>
                  <a:pt x="301273" y="0"/>
                </a:lnTo>
                <a:lnTo>
                  <a:pt x="301273" y="1"/>
                </a:lnTo>
                <a:lnTo>
                  <a:pt x="469720" y="1"/>
                </a:lnTo>
                <a:lnTo>
                  <a:pt x="469720" y="168443"/>
                </a:lnTo>
                <a:lnTo>
                  <a:pt x="301273" y="168443"/>
                </a:lnTo>
                <a:lnTo>
                  <a:pt x="309383" y="424779"/>
                </a:lnTo>
                <a:cubicBezTo>
                  <a:pt x="271702" y="426277"/>
                  <a:pt x="225911" y="474344"/>
                  <a:pt x="188230" y="475842"/>
                </a:cubicBezTo>
                <a:cubicBezTo>
                  <a:pt x="125648" y="474344"/>
                  <a:pt x="63066" y="432652"/>
                  <a:pt x="484" y="431154"/>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itle 1" descr="Manatee">
            <a:extLst>
              <a:ext uri="{FF2B5EF4-FFF2-40B4-BE49-F238E27FC236}">
                <a16:creationId xmlns:a16="http://schemas.microsoft.com/office/drawing/2014/main" id="{11058D64-3CED-FF9B-01C2-DA668069BAA2}"/>
              </a:ext>
            </a:extLst>
          </p:cNvPr>
          <p:cNvSpPr>
            <a:spLocks noGrp="1"/>
          </p:cNvSpPr>
          <p:nvPr>
            <p:ph type="title"/>
          </p:nvPr>
        </p:nvSpPr>
        <p:spPr>
          <a:xfrm>
            <a:off x="3300293" y="3525452"/>
            <a:ext cx="1127777" cy="481263"/>
          </a:xfrm>
          <a:prstGeom prst="roundRect">
            <a:avLst/>
          </a:prstGeom>
          <a:solidFill>
            <a:srgbClr val="1E3A50"/>
          </a:solidFill>
          <a:ln>
            <a:solidFill>
              <a:schemeClr val="bg1"/>
            </a:solidFill>
          </a:ln>
        </p:spPr>
        <p:txBody>
          <a:bodyPr anchor="ctr">
            <a:noAutofit/>
          </a:bodyPr>
          <a:lstStyle/>
          <a:p>
            <a:pPr algn="ctr"/>
            <a:r>
              <a:rPr lang="en-US" sz="1800" b="1">
                <a:solidFill>
                  <a:schemeClr val="bg1"/>
                </a:solidFill>
                <a:effectLst/>
              </a:rPr>
              <a:t>Manatee</a:t>
            </a:r>
          </a:p>
        </p:txBody>
      </p:sp>
      <p:grpSp>
        <p:nvGrpSpPr>
          <p:cNvPr id="2" name="Group 1" descr="Sarasota area of Florida">
            <a:extLst>
              <a:ext uri="{FF2B5EF4-FFF2-40B4-BE49-F238E27FC236}">
                <a16:creationId xmlns:a16="http://schemas.microsoft.com/office/drawing/2014/main" id="{39A262C0-B059-DA5A-907E-C1D2A35179FB}"/>
              </a:ext>
            </a:extLst>
          </p:cNvPr>
          <p:cNvGrpSpPr/>
          <p:nvPr/>
        </p:nvGrpSpPr>
        <p:grpSpPr>
          <a:xfrm>
            <a:off x="2935171" y="4391725"/>
            <a:ext cx="1870397" cy="1867112"/>
            <a:chOff x="2935171" y="4391725"/>
            <a:chExt cx="1870397" cy="1867112"/>
          </a:xfrm>
        </p:grpSpPr>
        <p:sp>
          <p:nvSpPr>
            <p:cNvPr id="24" name="Freeform: Shape 23" descr="Sarasota section of Florida">
              <a:extLst>
                <a:ext uri="{FF2B5EF4-FFF2-40B4-BE49-F238E27FC236}">
                  <a16:creationId xmlns:a16="http://schemas.microsoft.com/office/drawing/2014/main" id="{EF641371-1451-5E49-7DBE-9A15FC01E534}"/>
                </a:ext>
                <a:ext uri="{C183D7F6-B498-43B3-948B-1728B52AA6E4}">
                  <adec:decorative xmlns:adec="http://schemas.microsoft.com/office/drawing/2017/decorative" val="0"/>
                </a:ext>
              </a:extLst>
            </p:cNvPr>
            <p:cNvSpPr/>
            <p:nvPr/>
          </p:nvSpPr>
          <p:spPr>
            <a:xfrm>
              <a:off x="2935171" y="4391725"/>
              <a:ext cx="1870397" cy="1867112"/>
            </a:xfrm>
            <a:custGeom>
              <a:avLst/>
              <a:gdLst>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0 w 426408"/>
                <a:gd name="connsiteY7" fmla="*/ 396608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 name="connsiteX0" fmla="*/ 0 w 426408"/>
                <a:gd name="connsiteY0" fmla="*/ 0 h 396608"/>
                <a:gd name="connsiteX1" fmla="*/ 279094 w 426408"/>
                <a:gd name="connsiteY1" fmla="*/ 0 h 396608"/>
                <a:gd name="connsiteX2" fmla="*/ 279094 w 426408"/>
                <a:gd name="connsiteY2" fmla="*/ 164825 h 396608"/>
                <a:gd name="connsiteX3" fmla="*/ 426408 w 426408"/>
                <a:gd name="connsiteY3" fmla="*/ 164825 h 396608"/>
                <a:gd name="connsiteX4" fmla="*/ 426408 w 426408"/>
                <a:gd name="connsiteY4" fmla="*/ 312145 h 396608"/>
                <a:gd name="connsiteX5" fmla="*/ 279094 w 426408"/>
                <a:gd name="connsiteY5" fmla="*/ 312145 h 396608"/>
                <a:gd name="connsiteX6" fmla="*/ 279094 w 426408"/>
                <a:gd name="connsiteY6" fmla="*/ 396608 h 396608"/>
                <a:gd name="connsiteX7" fmla="*/ 194632 w 426408"/>
                <a:gd name="connsiteY7" fmla="*/ 396608 h 396608"/>
                <a:gd name="connsiteX8" fmla="*/ 0 w 426408"/>
                <a:gd name="connsiteY8" fmla="*/ 0 h 3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408" h="396608">
                  <a:moveTo>
                    <a:pt x="0" y="0"/>
                  </a:moveTo>
                  <a:lnTo>
                    <a:pt x="279094" y="0"/>
                  </a:lnTo>
                  <a:lnTo>
                    <a:pt x="279094" y="164825"/>
                  </a:lnTo>
                  <a:lnTo>
                    <a:pt x="426408" y="164825"/>
                  </a:lnTo>
                  <a:lnTo>
                    <a:pt x="426408" y="312145"/>
                  </a:lnTo>
                  <a:lnTo>
                    <a:pt x="279094" y="312145"/>
                  </a:lnTo>
                  <a:lnTo>
                    <a:pt x="279094" y="396608"/>
                  </a:lnTo>
                  <a:lnTo>
                    <a:pt x="194632" y="396608"/>
                  </a:lnTo>
                  <a:cubicBezTo>
                    <a:pt x="172599" y="315817"/>
                    <a:pt x="0" y="132203"/>
                    <a:pt x="0" y="0"/>
                  </a:cubicBezTo>
                  <a:close/>
                </a:path>
              </a:pathLst>
            </a:cu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itle 1" descr="Sarasota">
              <a:extLst>
                <a:ext uri="{FF2B5EF4-FFF2-40B4-BE49-F238E27FC236}">
                  <a16:creationId xmlns:a16="http://schemas.microsoft.com/office/drawing/2014/main" id="{2AF3BEF4-4A7F-0F7A-B438-D5D1A9B2E536}"/>
                </a:ext>
              </a:extLst>
            </p:cNvPr>
            <p:cNvSpPr txBox="1">
              <a:spLocks/>
            </p:cNvSpPr>
            <p:nvPr/>
          </p:nvSpPr>
          <p:spPr>
            <a:xfrm>
              <a:off x="3512612" y="5232898"/>
              <a:ext cx="1233551" cy="481263"/>
            </a:xfrm>
            <a:prstGeom prst="roundRect">
              <a:avLst/>
            </a:prstGeom>
            <a:solidFill>
              <a:srgbClr val="1E3A50"/>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Display" panose="02110004020202020204"/>
                  <a:ea typeface="+mj-ea"/>
                  <a:cs typeface="+mj-cs"/>
                </a:rPr>
                <a:t>Sarasota</a:t>
              </a:r>
            </a:p>
          </p:txBody>
        </p:sp>
      </p:grpSp>
      <p:sp>
        <p:nvSpPr>
          <p:cNvPr id="4" name="Title 1" descr="CareerSource Suncoast">
            <a:extLst>
              <a:ext uri="{FF2B5EF4-FFF2-40B4-BE49-F238E27FC236}">
                <a16:creationId xmlns:a16="http://schemas.microsoft.com/office/drawing/2014/main" id="{F6C944BF-EF89-53D8-638D-07E4B7FBD0BE}"/>
              </a:ext>
            </a:extLst>
          </p:cNvPr>
          <p:cNvSpPr txBox="1">
            <a:spLocks/>
          </p:cNvSpPr>
          <p:nvPr/>
        </p:nvSpPr>
        <p:spPr>
          <a:xfrm>
            <a:off x="704538" y="365126"/>
            <a:ext cx="10822898" cy="9703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ptos Display" panose="02110004020202020204"/>
                <a:ea typeface="+mj-ea"/>
                <a:cs typeface="+mj-cs"/>
              </a:rPr>
              <a:t>CareerSource Suncoast</a:t>
            </a:r>
          </a:p>
        </p:txBody>
      </p:sp>
    </p:spTree>
    <p:extLst>
      <p:ext uri="{BB962C8B-B14F-4D97-AF65-F5344CB8AC3E}">
        <p14:creationId xmlns:p14="http://schemas.microsoft.com/office/powerpoint/2010/main" val="3138187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7F528-FA26-ECA9-860F-C1306925F8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371425-8AB7-E5BF-22B0-28C9AEB7AA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2" name="Title 1" descr="CareerSource Suncoast’s &#10;RAP Journey">
            <a:extLst>
              <a:ext uri="{FF2B5EF4-FFF2-40B4-BE49-F238E27FC236}">
                <a16:creationId xmlns:a16="http://schemas.microsoft.com/office/drawing/2014/main" id="{3E1155C0-B45F-2776-0CEA-BCDD449D45BE}"/>
              </a:ext>
            </a:extLst>
          </p:cNvPr>
          <p:cNvSpPr>
            <a:spLocks noGrp="1"/>
          </p:cNvSpPr>
          <p:nvPr>
            <p:ph type="title"/>
          </p:nvPr>
        </p:nvSpPr>
        <p:spPr/>
        <p:txBody>
          <a:bodyPr/>
          <a:lstStyle/>
          <a:p>
            <a:pPr algn="ctr"/>
            <a:r>
              <a:rPr lang="en-US" sz="4000" b="1">
                <a:solidFill>
                  <a:schemeClr val="bg1"/>
                </a:solidFill>
                <a:effectLst/>
              </a:rPr>
              <a:t>CareerSource Suncoast’s </a:t>
            </a:r>
            <a:br>
              <a:rPr lang="en-US" sz="4000" b="1">
                <a:solidFill>
                  <a:schemeClr val="bg1"/>
                </a:solidFill>
                <a:effectLst/>
              </a:rPr>
            </a:br>
            <a:r>
              <a:rPr lang="en-US" sz="4000" b="1">
                <a:solidFill>
                  <a:schemeClr val="bg1"/>
                </a:solidFill>
                <a:effectLst/>
              </a:rPr>
              <a:t>RAP Journey</a:t>
            </a:r>
          </a:p>
        </p:txBody>
      </p:sp>
      <p:graphicFrame>
        <p:nvGraphicFramePr>
          <p:cNvPr id="4" name="Content Placeholder 2" descr="RAP Sponsorship, Increase RAPs, USDOL Intermediary Collaboration, Engagement of Post Secondary Institutions, Funding for Apprentices">
            <a:extLst>
              <a:ext uri="{FF2B5EF4-FFF2-40B4-BE49-F238E27FC236}">
                <a16:creationId xmlns:a16="http://schemas.microsoft.com/office/drawing/2014/main" id="{9058A2E8-639B-19DD-E091-39668FA80000}"/>
              </a:ext>
            </a:extLst>
          </p:cNvPr>
          <p:cNvGraphicFramePr>
            <a:graphicFrameLocks/>
          </p:cNvGraphicFramePr>
          <p:nvPr/>
        </p:nvGraphicFramePr>
        <p:xfrm>
          <a:off x="632085" y="2177941"/>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760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C346-E671-2009-AACE-6C714343FD6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9F94F01-E354-9465-6034-C2C047D2D8C1}"/>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t="7709" b="7709"/>
          <a:stretch/>
        </p:blipFill>
        <p:spPr>
          <a:xfrm>
            <a:off x="0" y="0"/>
            <a:ext cx="12192000" cy="6868144"/>
          </a:xfrm>
          <a:prstGeom prst="rect">
            <a:avLst/>
          </a:prstGeom>
        </p:spPr>
      </p:pic>
      <p:sp>
        <p:nvSpPr>
          <p:cNvPr id="2" name="Title 1" descr="CareerSource Suncoast (CSS)&#10;RAP Sponsorship">
            <a:extLst>
              <a:ext uri="{FF2B5EF4-FFF2-40B4-BE49-F238E27FC236}">
                <a16:creationId xmlns:a16="http://schemas.microsoft.com/office/drawing/2014/main" id="{A0B25E34-1D9A-2B9A-9F02-604340722057}"/>
              </a:ext>
            </a:extLst>
          </p:cNvPr>
          <p:cNvSpPr>
            <a:spLocks noGrp="1"/>
          </p:cNvSpPr>
          <p:nvPr>
            <p:ph type="title"/>
          </p:nvPr>
        </p:nvSpPr>
        <p:spPr>
          <a:xfrm>
            <a:off x="1416483" y="487923"/>
            <a:ext cx="9359034" cy="983294"/>
          </a:xfrm>
        </p:spPr>
        <p:txBody>
          <a:bodyPr>
            <a:normAutofit fontScale="90000"/>
          </a:bodyPr>
          <a:lstStyle/>
          <a:p>
            <a:pPr algn="ctr"/>
            <a:r>
              <a:rPr lang="en-US" sz="4900" b="1">
                <a:solidFill>
                  <a:schemeClr val="bg1"/>
                </a:solidFill>
                <a:effectLst/>
              </a:rPr>
              <a:t>CareerSource Suncoast (CSS)</a:t>
            </a:r>
            <a:br>
              <a:rPr lang="en-US" sz="4900" b="1">
                <a:solidFill>
                  <a:schemeClr val="bg1"/>
                </a:solidFill>
                <a:effectLst/>
              </a:rPr>
            </a:br>
            <a:r>
              <a:rPr lang="en-US" sz="2700" b="1" u="sng">
                <a:solidFill>
                  <a:schemeClr val="bg1"/>
                </a:solidFill>
                <a:effectLst/>
              </a:rPr>
              <a:t>RAP Sponsorship</a:t>
            </a:r>
            <a:br>
              <a:rPr lang="en-US" sz="2700" b="1">
                <a:solidFill>
                  <a:schemeClr val="bg1"/>
                </a:solidFill>
                <a:effectLst/>
              </a:rPr>
            </a:br>
            <a:endParaRPr lang="en-US" sz="2700" b="1">
              <a:solidFill>
                <a:schemeClr val="bg1"/>
              </a:solidFill>
              <a:effectLst/>
            </a:endParaRPr>
          </a:p>
        </p:txBody>
      </p:sp>
      <p:grpSp>
        <p:nvGrpSpPr>
          <p:cNvPr id="10" name="Group 9" descr="1st Florida LWDB to Sponsor a Registered Youth Pre-Apprenticeship (2000-2012)&#10;&#10;1st Florida LWDB to Sponsor a Registered Apprenticeship (2018-Current) - Jobs For the Future - assisted with development of RAP Standards&#10;&#10;CSS Sponsorship - 8 occupations/5 employers&#10;&#10;2022-2024 CSS has had 5 Florida Manufacturer Apprentice of the Year Recipients through two of our engaged employers">
            <a:extLst>
              <a:ext uri="{FF2B5EF4-FFF2-40B4-BE49-F238E27FC236}">
                <a16:creationId xmlns:a16="http://schemas.microsoft.com/office/drawing/2014/main" id="{55E3F4CC-DD98-125A-6CFE-5CF64803C6B9}"/>
              </a:ext>
            </a:extLst>
          </p:cNvPr>
          <p:cNvGrpSpPr/>
          <p:nvPr/>
        </p:nvGrpSpPr>
        <p:grpSpPr>
          <a:xfrm>
            <a:off x="1146390" y="1471217"/>
            <a:ext cx="9918267" cy="4959803"/>
            <a:chOff x="381148" y="1320905"/>
            <a:chExt cx="9918267" cy="4959803"/>
          </a:xfrm>
          <a:solidFill>
            <a:schemeClr val="bg1"/>
          </a:solidFill>
        </p:grpSpPr>
        <p:sp>
          <p:nvSpPr>
            <p:cNvPr id="6" name="Freeform: Shape 5" descr="1st Florida LWDB to Sponsor a Registered Youth Pre-Apprenticeship (2000-2012)&#10;">
              <a:extLst>
                <a:ext uri="{FF2B5EF4-FFF2-40B4-BE49-F238E27FC236}">
                  <a16:creationId xmlns:a16="http://schemas.microsoft.com/office/drawing/2014/main" id="{04D26969-46DB-98D5-E947-362EBF9EC565}"/>
                </a:ext>
              </a:extLst>
            </p:cNvPr>
            <p:cNvSpPr/>
            <p:nvPr/>
          </p:nvSpPr>
          <p:spPr>
            <a:xfrm>
              <a:off x="381148" y="1320905"/>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Florida LWDB to Sponsor a Registered Youth Pre-Apprenticeship (2000-2012)</a:t>
              </a:r>
            </a:p>
          </p:txBody>
        </p:sp>
        <p:sp>
          <p:nvSpPr>
            <p:cNvPr id="7" name="Freeform: Shape 6" descr="1st Florida LWDB to Sponsor a Registered Apprenticeship (2018 – current)&#10;Jobs For the Future - assisted with development of RAP Standards&#10;">
              <a:extLst>
                <a:ext uri="{FF2B5EF4-FFF2-40B4-BE49-F238E27FC236}">
                  <a16:creationId xmlns:a16="http://schemas.microsoft.com/office/drawing/2014/main" id="{95B0D032-66CC-F5CE-5C55-5F9125D61070}"/>
                </a:ext>
              </a:extLst>
            </p:cNvPr>
            <p:cNvSpPr/>
            <p:nvPr/>
          </p:nvSpPr>
          <p:spPr>
            <a:xfrm>
              <a:off x="381148" y="2486665"/>
              <a:ext cx="9918267" cy="1216800"/>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1</a:t>
              </a:r>
              <a:r>
                <a:rPr kumimoji="0" lang="en-US" sz="2400" b="0" i="0" u="none" strike="noStrike" kern="1200" cap="none" spc="0" normalizeH="0" baseline="3000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st</a:t>
              </a:r>
              <a:r>
                <a:rPr kumimoji="0" lang="en-US" sz="2400" b="0"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 Florida LWDB to Sponsor a Registered Apprenticeship (2018 – current)</a:t>
              </a:r>
            </a:p>
            <a:p>
              <a:pPr marL="800100" marR="0" lvl="1" indent="-342900" algn="ctr" defTabSz="10668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Times New Roman" panose="02020603050405020304" pitchFamily="18" charset="0"/>
                </a:rPr>
                <a:t>Jobs For the Future - assisted with development of RAP Standards</a:t>
              </a:r>
            </a:p>
          </p:txBody>
        </p:sp>
        <p:sp>
          <p:nvSpPr>
            <p:cNvPr id="8" name="Freeform: Shape 7" descr="2022 – 2024 CSS has had 5 Florida Manufacturer Apprentice of the Year Recipients through two of our engaged employers&#10;">
              <a:extLst>
                <a:ext uri="{FF2B5EF4-FFF2-40B4-BE49-F238E27FC236}">
                  <a16:creationId xmlns:a16="http://schemas.microsoft.com/office/drawing/2014/main" id="{00BC9D5E-C144-A7AF-B888-B5F5E8F14B0A}"/>
                </a:ext>
              </a:extLst>
            </p:cNvPr>
            <p:cNvSpPr/>
            <p:nvPr/>
          </p:nvSpPr>
          <p:spPr>
            <a:xfrm>
              <a:off x="381148" y="5063908"/>
              <a:ext cx="9918267" cy="1216800"/>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2022 – 2024 CSS has had 5 Florida Manufacturer Apprentice of the Year Recipients through two of our engaged employers</a:t>
              </a:r>
            </a:p>
          </p:txBody>
        </p:sp>
        <p:sp>
          <p:nvSpPr>
            <p:cNvPr id="9" name="Freeform: Shape 8" descr="CSS Sponsorship - 8 occupations/5 employers &#10;">
              <a:extLst>
                <a:ext uri="{FF2B5EF4-FFF2-40B4-BE49-F238E27FC236}">
                  <a16:creationId xmlns:a16="http://schemas.microsoft.com/office/drawing/2014/main" id="{76A9A8AB-141C-3CE3-9BF1-3A6EDF7275C7}"/>
                </a:ext>
              </a:extLst>
            </p:cNvPr>
            <p:cNvSpPr/>
            <p:nvPr/>
          </p:nvSpPr>
          <p:spPr>
            <a:xfrm>
              <a:off x="381148" y="3898151"/>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CSS Sponsorship - 8 occupations/5 employers </a:t>
              </a:r>
            </a:p>
          </p:txBody>
        </p:sp>
      </p:grpSp>
    </p:spTree>
    <p:extLst>
      <p:ext uri="{BB962C8B-B14F-4D97-AF65-F5344CB8AC3E}">
        <p14:creationId xmlns:p14="http://schemas.microsoft.com/office/powerpoint/2010/main" val="3161731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7D4C-85C1-0FB7-CE3F-D292CEE0BA4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0B08C5A-FE7E-8F6C-C845-9DFC9EC5D0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4179" r="4828" b="7109"/>
          <a:stretch/>
        </p:blipFill>
        <p:spPr>
          <a:xfrm>
            <a:off x="6978659" y="0"/>
            <a:ext cx="5213341" cy="6868144"/>
          </a:xfrm>
          <a:prstGeom prst="rect">
            <a:avLst/>
          </a:prstGeom>
          <a:ln>
            <a:noFill/>
          </a:ln>
          <a:effectLst>
            <a:outerShdw blurRad="50800" dist="38100" dir="10800000" algn="r" rotWithShape="0">
              <a:prstClr val="black">
                <a:alpha val="40000"/>
              </a:prstClr>
            </a:outerShdw>
          </a:effectLst>
        </p:spPr>
      </p:pic>
      <p:sp>
        <p:nvSpPr>
          <p:cNvPr id="11" name="Rectangle 10" descr="Employers &amp; Occupations - &#10;PGT Innovations&#10;Tool and Die (4/2018)  &#10;Industrial Maintenance Mechanic (5/2023)&#10;Teakdecking Systems &#10;Additive Manufacturing Technician (7/2023)&#10;Project Manager (7/2023)&#10;Industrial Production Supervisor (7/2023)&#10;Crown Linen &#10;Laundry-Machine Mechanic (4/2024) &#10;Gold Coast Eagle Distributing &#10;Merchandise Designer (12/2024)&#10;Town of Longboat Key &#10;Building Codes/Official Administrator  (12/2024)&#10;">
            <a:extLst>
              <a:ext uri="{FF2B5EF4-FFF2-40B4-BE49-F238E27FC236}">
                <a16:creationId xmlns:a16="http://schemas.microsoft.com/office/drawing/2014/main" id="{FE974CEA-DA21-7795-40AE-807CF4C40E59}"/>
              </a:ext>
            </a:extLst>
          </p:cNvPr>
          <p:cNvSpPr/>
          <p:nvPr/>
        </p:nvSpPr>
        <p:spPr>
          <a:xfrm>
            <a:off x="-4016" y="-6"/>
            <a:ext cx="7319216" cy="6858006"/>
          </a:xfrm>
          <a:prstGeom prst="rect">
            <a:avLst/>
          </a:prstGeom>
          <a:solidFill>
            <a:srgbClr val="2D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descr="CareerSource Suncoast (CSS)&#10;RAP Sponsorship ">
            <a:extLst>
              <a:ext uri="{FF2B5EF4-FFF2-40B4-BE49-F238E27FC236}">
                <a16:creationId xmlns:a16="http://schemas.microsoft.com/office/drawing/2014/main" id="{D25861C4-1AC2-39F2-BB93-D12638708AFF}"/>
              </a:ext>
            </a:extLst>
          </p:cNvPr>
          <p:cNvSpPr txBox="1">
            <a:spLocks noGrp="1"/>
          </p:cNvSpPr>
          <p:nvPr>
            <p:ph type="title" idx="4294967295"/>
          </p:nvPr>
        </p:nvSpPr>
        <p:spPr>
          <a:xfrm>
            <a:off x="529558" y="469236"/>
            <a:ext cx="6100016" cy="11119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ptos Display" panose="02110004020202020204"/>
                <a:ea typeface="+mj-ea"/>
                <a:cs typeface="+mj-cs"/>
              </a:rPr>
              <a:t>CareerSource Suncoast (CSS)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Aptos Display" panose="02110004020202020204"/>
                <a:ea typeface="+mj-ea"/>
                <a:cs typeface="+mj-cs"/>
              </a:rPr>
              <a:t>RAP Sponsorship</a:t>
            </a:r>
            <a:r>
              <a:rPr kumimoji="0" lang="en-US" sz="3600" b="1" i="0" u="none" strike="noStrike" kern="1200" cap="none" spc="0" normalizeH="0" baseline="0" noProof="0">
                <a:ln>
                  <a:noFill/>
                </a:ln>
                <a:solidFill>
                  <a:prstClr val="white"/>
                </a:solidFill>
                <a:effectLst/>
                <a:uLnTx/>
                <a:uFillTx/>
                <a:latin typeface="Aptos Display" panose="02110004020202020204"/>
                <a:ea typeface="+mj-ea"/>
                <a:cs typeface="+mj-cs"/>
              </a:rPr>
              <a:t> </a:t>
            </a:r>
          </a:p>
        </p:txBody>
      </p:sp>
      <p:sp>
        <p:nvSpPr>
          <p:cNvPr id="6" name="TextBox 5" descr="Employers &amp; Occupations - &#10;PGT Innovations&#10;Tool and Die (4/2018)  &#10;Industrial Maintenance Mechanic (5/2023)&#10;Teakdecking Systems &#10;Additive Manufacturing Technician (7/2023)&#10;Project Manager (7/2023)&#10;Industrial Production Supervisor (7/2023)&#10;Crown Linen &#10;Laundry-Machine Mechanic (4/2024) &#10;Gold Coast Eagle Distributing &#10;Merchandise Designer (12/2024)&#10;Town of Longboat Key &#10;Building Codes/Official Administrator  (12/2024)">
            <a:extLst>
              <a:ext uri="{FF2B5EF4-FFF2-40B4-BE49-F238E27FC236}">
                <a16:creationId xmlns:a16="http://schemas.microsoft.com/office/drawing/2014/main" id="{B7CB9CF6-F709-4928-4240-1D1783D01B4B}"/>
              </a:ext>
            </a:extLst>
          </p:cNvPr>
          <p:cNvSpPr txBox="1"/>
          <p:nvPr/>
        </p:nvSpPr>
        <p:spPr>
          <a:xfrm>
            <a:off x="529559" y="1581192"/>
            <a:ext cx="6100015" cy="4710777"/>
          </a:xfrm>
          <a:prstGeom prst="rect">
            <a:avLst/>
          </a:prstGeom>
          <a:noFill/>
        </p:spPr>
        <p:txBody>
          <a:bodyPr wrap="square">
            <a:sp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Display" panose="02110004020202020204"/>
                <a:ea typeface="+mn-ea"/>
                <a:cs typeface="+mn-cs"/>
              </a:rPr>
              <a:t>Employers &amp; Occupations - </a:t>
            </a: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PGT Innovations</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Tool and Die (4/2018)  </a:t>
            </a:r>
            <a:endParaRPr kumimoji="0" lang="en-US" sz="2000" b="0" i="0" u="none" strike="noStrike" kern="1200" cap="none" spc="0" normalizeH="0" baseline="0" noProof="0">
              <a:ln>
                <a:noFill/>
              </a:ln>
              <a:solidFill>
                <a:prstClr val="white"/>
              </a:solidFill>
              <a:effectLst/>
              <a:uLnTx/>
              <a:uFillTx/>
              <a:latin typeface="Aptos Display" panose="02110004020202020204"/>
              <a:ea typeface="+mn-ea"/>
              <a:cs typeface="+mn-cs"/>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Industrial Maintenance Mechanic (5/2023)</a:t>
            </a:r>
            <a:endParaRPr kumimoji="0" lang="en-US" sz="2000" b="1"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Teakdecking Systems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Additive Manufacturing Technician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Project Manager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Industrial Production Supervisor (7/2023)</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Crown Linen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Laundry-Machine Mechanic (4/2024) </a:t>
            </a:r>
            <a:endParaRPr kumimoji="0" lang="en-US" sz="2000" b="1"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Gold Coast Eagle Distributing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Merchandise Designer (12/2024)</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a:p>
            <a:pPr marL="0" marR="0" lvl="1" indent="0" algn="l" defTabSz="1377950" rtl="0" eaLnBrk="1" fontAlgn="auto" latinLnBrk="0" hangingPunct="1">
              <a:lnSpc>
                <a:spcPct val="90000"/>
              </a:lnSpc>
              <a:spcBef>
                <a:spcPct val="0"/>
              </a:spcBef>
              <a:spcAft>
                <a:spcPct val="1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Display" panose="02110004020202020204"/>
                <a:ea typeface="+mn-ea"/>
                <a:cs typeface="Times New Roman" panose="02020603050405020304" pitchFamily="18" charset="0"/>
              </a:rPr>
              <a:t>Town of Longboat Key </a:t>
            </a:r>
          </a:p>
          <a:p>
            <a:pPr marL="285750" marR="0" lvl="1" indent="-285750" algn="l" defTabSz="13779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Aptos Display" panose="02110004020202020204"/>
                <a:ea typeface="Times New Roman" panose="02020603050405020304" pitchFamily="18" charset="0"/>
                <a:cs typeface="Times New Roman" panose="02020603050405020304" pitchFamily="18" charset="0"/>
              </a:rPr>
              <a:t>Building Codes/Official Administrator  (12/2024)</a:t>
            </a:r>
            <a:endParaRPr kumimoji="0" lang="en-US" sz="2000" b="0" i="0" u="none" strike="noStrike" kern="1200" cap="none" spc="0" normalizeH="0" baseline="0" noProof="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42124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123BA-40D6-7205-54A3-5570D6694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89F77-0499-860A-5E57-15134CB711B7}"/>
              </a:ext>
            </a:extLst>
          </p:cNvPr>
          <p:cNvSpPr>
            <a:spLocks noGrp="1"/>
          </p:cNvSpPr>
          <p:nvPr>
            <p:ph type="title"/>
          </p:nvPr>
        </p:nvSpPr>
        <p:spPr>
          <a:xfrm>
            <a:off x="1182974" y="104931"/>
            <a:ext cx="10515600" cy="757201"/>
          </a:xfrm>
        </p:spPr>
        <p:txBody>
          <a:bodyPr>
            <a:normAutofit fontScale="90000"/>
          </a:bodyPr>
          <a:lstStyle/>
          <a:p>
            <a:pPr algn="ctr"/>
            <a:br>
              <a:rPr lang="en-US" b="1">
                <a:solidFill>
                  <a:schemeClr val="bg1"/>
                </a:solidFill>
                <a:effectLst/>
              </a:rPr>
            </a:br>
            <a:r>
              <a:rPr lang="en-US" sz="4900" b="1">
                <a:solidFill>
                  <a:schemeClr val="bg1"/>
                </a:solidFill>
                <a:effectLst/>
              </a:rPr>
              <a:t>CareerSource Suncoast (CSS) </a:t>
            </a:r>
            <a:br>
              <a:rPr lang="en-US" sz="4900" b="1">
                <a:solidFill>
                  <a:schemeClr val="bg1"/>
                </a:solidFill>
                <a:effectLst/>
              </a:rPr>
            </a:br>
            <a:endParaRPr lang="en-US" sz="4900" b="1">
              <a:solidFill>
                <a:schemeClr val="bg1"/>
              </a:solidFill>
              <a:effectLst/>
            </a:endParaRPr>
          </a:p>
        </p:txBody>
      </p:sp>
      <p:pic>
        <p:nvPicPr>
          <p:cNvPr id="7" name="Picture 6">
            <a:extLst>
              <a:ext uri="{FF2B5EF4-FFF2-40B4-BE49-F238E27FC236}">
                <a16:creationId xmlns:a16="http://schemas.microsoft.com/office/drawing/2014/main" id="{46D3399A-F2F9-57FA-7D94-7A76B50A37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6" name="Rectangle: Rounded Corners 5" descr="Increase RAPs&#10;Early Learning Coalition of Sarasota County Apprenticeship Program, GNJ (10/2023)&#10;Child Care Development Specialist (10/2023)&#10;Child Care Development Specialist (Adult) Pre-Apprenticeship (10/2023)&#10;Manatee Technical College Registered Apprenticeship Program, GNJ (12/2023)&#10;Child Care Development Specialist (12/2023)&#10;Child Care Development Specialist (Adult) Pre-Apprenticeship (4/2024)&#10;Pharmacist Assistant (12/2024)&#10;Humane Society of Manatee County Apprenticeship Program, INJ (9/2024)&#10;Bayside Pet Resort &amp; Spa, Inc. Apprenticeship Program, GNJ (9/2024)&#10;Laser RITE Business Services Apprenticeship Program, INJ (9/2024)&#10;SAK Enterprises Apprenticeship Program, INJ (11/2024)&#10;NCN Electric Apprenticeship Program INJ (12/2024)&#10;">
            <a:extLst>
              <a:ext uri="{FF2B5EF4-FFF2-40B4-BE49-F238E27FC236}">
                <a16:creationId xmlns:a16="http://schemas.microsoft.com/office/drawing/2014/main" id="{98ED93CF-1BA8-04AF-2466-0EA01CFCD48F}"/>
              </a:ext>
            </a:extLst>
          </p:cNvPr>
          <p:cNvSpPr/>
          <p:nvPr/>
        </p:nvSpPr>
        <p:spPr>
          <a:xfrm>
            <a:off x="493426" y="226143"/>
            <a:ext cx="11207252" cy="6237144"/>
          </a:xfrm>
          <a:prstGeom prst="roundRect">
            <a:avLst>
              <a:gd name="adj" fmla="val 6920"/>
            </a:avLst>
          </a:prstGeom>
          <a:solidFill>
            <a:srgbClr val="1E3A50"/>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91440" rIns="274320" bIns="91440" numCol="1" spcCol="1270" anchor="t"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Increase RAPs</a:t>
            </a:r>
          </a:p>
          <a:p>
            <a:pPr marL="457200" marR="0" lvl="1" indent="-457200" algn="l" defTabSz="9779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Early Learning Coalition of Sarasota County Apprenticeship Program, GNJ (10/2023)</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a:p>
            <a:pPr marL="914400" marR="0" lvl="2" indent="-4572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 Care Development Specialist (10/2023)</a:t>
            </a:r>
          </a:p>
          <a:p>
            <a:pPr marL="914400" marR="0" lvl="2" indent="-4572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 Care Development Specialist (Adult) Pre-Apprenticeship (10/2023)</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Manatee Technical College Registered Apprenticeship Program, GNJ (12/2023)</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Child Care Development Specialist (12/2023)</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Child Care Development Specialist (Adult) Pre-Apprenticeship (4/2024)</a:t>
            </a:r>
          </a:p>
          <a:p>
            <a:pPr marL="914400" marR="0" lvl="2" indent="-457200" algn="l" defTabSz="10668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Pharmacist Assistant (12/2024)</a:t>
            </a: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Humane Society of Manatee County Apprenticeship Program, INJ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Bayside Pet Resort &amp; Spa, Inc. Apprenticeship Program, GNJ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Laser RITE Business Services Apprenticeship Program, INJ (9/2024)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SAK Enterprises Apprenticeship Program, INJ (11/2024)</a:t>
            </a:r>
            <a:endParaRPr kumimoji="0" lang="en-US" sz="2400" b="0" i="0" u="none" strike="noStrike" kern="1200" cap="none" spc="0" normalizeH="0" baseline="0" noProof="0">
              <a:ln>
                <a:noFill/>
              </a:ln>
              <a:solidFill>
                <a:prstClr val="white"/>
              </a:solidFill>
              <a:effectLst/>
              <a:uLnTx/>
              <a:uFillTx/>
              <a:latin typeface="Aptos" panose="02110004020202020204"/>
              <a:ea typeface="Aptos" panose="020B0004020202020204" pitchFamily="34" charset="0"/>
              <a:cs typeface="Times New Roman" panose="02020603050405020304" pitchFamily="18" charset="0"/>
            </a:endParaRPr>
          </a:p>
          <a:p>
            <a:pPr marL="457200" marR="0" lvl="1" indent="-457200" algn="l" defTabSz="1066800" rtl="0" eaLnBrk="1" fontAlgn="auto" latinLnBrk="0" hangingPunct="1">
              <a:lnSpc>
                <a:spcPct val="90000"/>
              </a:lnSpc>
              <a:spcBef>
                <a:spcPct val="0"/>
              </a:spcBef>
              <a:spcAft>
                <a:spcPct val="15000"/>
              </a:spcAft>
              <a:buClrTx/>
              <a:buSzTx/>
              <a:buFont typeface="+mj-lt"/>
              <a:buAutoNum type="arabicPeriod"/>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NCN Electric Apprenticeship Program INJ (12/2024)</a:t>
            </a: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67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B593-B04F-E787-234A-ACE8D210C878}"/>
              </a:ext>
            </a:extLst>
          </p:cNvPr>
          <p:cNvSpPr>
            <a:spLocks noGrp="1"/>
          </p:cNvSpPr>
          <p:nvPr>
            <p:ph type="title"/>
          </p:nvPr>
        </p:nvSpPr>
        <p:spPr/>
        <p:txBody>
          <a:bodyPr/>
          <a:lstStyle/>
          <a:p>
            <a:r>
              <a:rPr lang="en-US"/>
              <a:t>Center of Excellence Overview</a:t>
            </a:r>
          </a:p>
        </p:txBody>
      </p:sp>
      <p:pic>
        <p:nvPicPr>
          <p:cNvPr id="8" name="Picture 3" descr="Department of Labor United States of America">
            <a:extLst>
              <a:ext uri="{FF2B5EF4-FFF2-40B4-BE49-F238E27FC236}">
                <a16:creationId xmlns:a16="http://schemas.microsoft.com/office/drawing/2014/main" id="{727AD436-1097-E30C-4F82-E68D541AC3C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016400" y="540951"/>
            <a:ext cx="1563476" cy="1566053"/>
          </a:xfrm>
          <a:prstGeom prst="rect">
            <a:avLst/>
          </a:prstGeom>
        </p:spPr>
      </p:pic>
      <p:sp>
        <p:nvSpPr>
          <p:cNvPr id="2" name="Content Placeholder 1">
            <a:extLst>
              <a:ext uri="{FF2B5EF4-FFF2-40B4-BE49-F238E27FC236}">
                <a16:creationId xmlns:a16="http://schemas.microsoft.com/office/drawing/2014/main" id="{E98A4C07-58C9-E2EC-8BAD-444813F78AE6}"/>
              </a:ext>
            </a:extLst>
          </p:cNvPr>
          <p:cNvSpPr>
            <a:spLocks noGrp="1"/>
          </p:cNvSpPr>
          <p:nvPr>
            <p:ph idx="1"/>
          </p:nvPr>
        </p:nvSpPr>
        <p:spPr>
          <a:xfrm>
            <a:off x="838199" y="1714639"/>
            <a:ext cx="7512113" cy="3940483"/>
          </a:xfrm>
        </p:spPr>
        <p:txBody>
          <a:bodyPr vert="horz" lIns="91440" tIns="45720" rIns="91440" bIns="45720" rtlCol="0" anchor="t">
            <a:noAutofit/>
          </a:bodyPr>
          <a:lstStyle/>
          <a:p>
            <a:pPr>
              <a:lnSpc>
                <a:spcPct val="110000"/>
              </a:lnSpc>
            </a:pPr>
            <a:r>
              <a:rPr lang="en-US" sz="2200">
                <a:solidFill>
                  <a:schemeClr val="tx1"/>
                </a:solidFill>
                <a:ea typeface="+mn-lt"/>
                <a:cs typeface="Segoe UI"/>
              </a:rPr>
              <a:t>U.S. DOL initiative to increase systems alignment across apprenticeship, education, and workforce</a:t>
            </a:r>
          </a:p>
          <a:p>
            <a:pPr>
              <a:lnSpc>
                <a:spcPct val="110000"/>
              </a:lnSpc>
            </a:pPr>
            <a:r>
              <a:rPr lang="en-US" sz="2200">
                <a:solidFill>
                  <a:schemeClr val="tx1"/>
                </a:solidFill>
                <a:ea typeface="+mn-lt"/>
                <a:cs typeface="Segoe UI"/>
              </a:rPr>
              <a:t>Led by Safal Partners</a:t>
            </a:r>
            <a:r>
              <a:rPr lang="en-US" sz="2200">
                <a:solidFill>
                  <a:schemeClr val="tx1"/>
                </a:solidFill>
              </a:rPr>
              <a:t>; </a:t>
            </a:r>
            <a:r>
              <a:rPr lang="en-US" sz="2200">
                <a:solidFill>
                  <a:schemeClr val="tx1"/>
                </a:solidFill>
                <a:ea typeface="+mn-lt"/>
                <a:cs typeface="Segoe UI"/>
              </a:rPr>
              <a:t>5 national partners</a:t>
            </a:r>
          </a:p>
          <a:p>
            <a:pPr>
              <a:lnSpc>
                <a:spcPct val="110000"/>
              </a:lnSpc>
            </a:pPr>
            <a:r>
              <a:rPr lang="en-US" sz="2200">
                <a:solidFill>
                  <a:schemeClr val="tx1"/>
                </a:solidFill>
                <a:ea typeface="+mn-lt"/>
                <a:cs typeface="Segoe UI"/>
              </a:rPr>
              <a:t>We provide </a:t>
            </a:r>
            <a:r>
              <a:rPr lang="en-US" sz="2200" u="sng">
                <a:solidFill>
                  <a:schemeClr val="tx1"/>
                </a:solidFill>
                <a:ea typeface="+mn-lt"/>
                <a:cs typeface="Segoe UI"/>
              </a:rPr>
              <a:t>no-cost</a:t>
            </a:r>
            <a:r>
              <a:rPr lang="en-US" sz="2200">
                <a:solidFill>
                  <a:schemeClr val="tx1"/>
                </a:solidFill>
                <a:ea typeface="+mn-lt"/>
                <a:cs typeface="Segoe UI"/>
              </a:rPr>
              <a:t> services including:</a:t>
            </a:r>
          </a:p>
          <a:p>
            <a:pPr lvl="1">
              <a:lnSpc>
                <a:spcPct val="110000"/>
              </a:lnSpc>
            </a:pPr>
            <a:r>
              <a:rPr lang="en-US" sz="2200">
                <a:solidFill>
                  <a:schemeClr val="tx1"/>
                </a:solidFill>
                <a:ea typeface="+mn-lt"/>
                <a:cs typeface="Segoe UI"/>
              </a:rPr>
              <a:t>Monthly webinars</a:t>
            </a:r>
          </a:p>
          <a:p>
            <a:pPr lvl="1">
              <a:lnSpc>
                <a:spcPct val="110000"/>
              </a:lnSpc>
            </a:pPr>
            <a:r>
              <a:rPr lang="en-US" sz="2200">
                <a:solidFill>
                  <a:schemeClr val="tx1"/>
                </a:solidFill>
                <a:ea typeface="+mn-lt"/>
                <a:cs typeface="Segoe UI"/>
              </a:rPr>
              <a:t>Quarterly virtual office hours</a:t>
            </a:r>
          </a:p>
          <a:p>
            <a:pPr lvl="1">
              <a:lnSpc>
                <a:spcPct val="110000"/>
              </a:lnSpc>
            </a:pPr>
            <a:r>
              <a:rPr lang="en-US" sz="2200">
                <a:solidFill>
                  <a:schemeClr val="tx1"/>
                </a:solidFill>
                <a:ea typeface="+mn-lt"/>
                <a:cs typeface="Segoe UI"/>
              </a:rPr>
              <a:t>Individual compliance assistance and services</a:t>
            </a:r>
          </a:p>
          <a:p>
            <a:pPr lvl="1">
              <a:lnSpc>
                <a:spcPct val="110000"/>
              </a:lnSpc>
            </a:pPr>
            <a:r>
              <a:rPr lang="en-US" sz="2200">
                <a:solidFill>
                  <a:schemeClr val="tx1"/>
                </a:solidFill>
                <a:ea typeface="+mn-lt"/>
                <a:cs typeface="Segoe UI"/>
              </a:rPr>
              <a:t>Online resources (desk aids, guides, frameworks, etc.)</a:t>
            </a:r>
            <a:endParaRPr lang="en-US" sz="2200">
              <a:solidFill>
                <a:schemeClr val="tx1"/>
              </a:solidFill>
            </a:endParaRPr>
          </a:p>
        </p:txBody>
      </p:sp>
      <p:grpSp>
        <p:nvGrpSpPr>
          <p:cNvPr id="4" name="Group 3" descr="Logos for National Association of Workforce Development Professionals (NAWDP), Coalition on Adult Basic Education (COABE), National Disability Institute (NDI(, Wireless Infrastructure Association (WIA), FASTPORT">
            <a:extLst>
              <a:ext uri="{FF2B5EF4-FFF2-40B4-BE49-F238E27FC236}">
                <a16:creationId xmlns:a16="http://schemas.microsoft.com/office/drawing/2014/main" id="{611D61A9-F3A9-5FD4-6576-F5EC502CE275}"/>
              </a:ext>
            </a:extLst>
          </p:cNvPr>
          <p:cNvGrpSpPr/>
          <p:nvPr/>
        </p:nvGrpSpPr>
        <p:grpSpPr>
          <a:xfrm>
            <a:off x="7220780" y="1986885"/>
            <a:ext cx="4434328" cy="2360017"/>
            <a:chOff x="7220780" y="1986885"/>
            <a:chExt cx="4434328" cy="2360017"/>
          </a:xfrm>
        </p:grpSpPr>
        <p:pic>
          <p:nvPicPr>
            <p:cNvPr id="1026" name="Picture 2" descr="Leadership Virtual Academy. Proposals ...">
              <a:extLst>
                <a:ext uri="{FF2B5EF4-FFF2-40B4-BE49-F238E27FC236}">
                  <a16:creationId xmlns:a16="http://schemas.microsoft.com/office/drawing/2014/main" id="{6A1D2618-AE97-257C-8CD5-5B8302DD6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253" y="1986885"/>
              <a:ext cx="2126810" cy="8640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Can New Federal Guidance Help Adult Learners Access Workforce  Services?: Understanding U.S. Dept. of Labor TEGL 10-23 - National Skills  Coalition">
              <a:extLst>
                <a:ext uri="{FF2B5EF4-FFF2-40B4-BE49-F238E27FC236}">
                  <a16:creationId xmlns:a16="http://schemas.microsoft.com/office/drawing/2014/main" id="{1D561E2C-4AE3-184B-E133-19F0DF7767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58" t="32699" r="22215" b="31869"/>
            <a:stretch/>
          </p:blipFill>
          <p:spPr bwMode="auto">
            <a:xfrm>
              <a:off x="7220780" y="2884041"/>
              <a:ext cx="2126810" cy="780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out - Small Business Hub">
              <a:extLst>
                <a:ext uri="{FF2B5EF4-FFF2-40B4-BE49-F238E27FC236}">
                  <a16:creationId xmlns:a16="http://schemas.microsoft.com/office/drawing/2014/main" id="{634CF92D-9386-C689-4EF8-87DC179CB9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4229" y="2880683"/>
              <a:ext cx="2158024" cy="5895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reless Infrastructure Association (WIA) | Wireless Trade Association">
              <a:extLst>
                <a:ext uri="{FF2B5EF4-FFF2-40B4-BE49-F238E27FC236}">
                  <a16:creationId xmlns:a16="http://schemas.microsoft.com/office/drawing/2014/main" id="{EE4ACC46-0D26-A232-ABCD-4D82752560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09" t="23342" r="7528" b="26550"/>
            <a:stretch/>
          </p:blipFill>
          <p:spPr bwMode="auto">
            <a:xfrm>
              <a:off x="7302707" y="3652552"/>
              <a:ext cx="2169152" cy="668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stport - Crunchbase Company Profile &amp; Funding">
              <a:extLst>
                <a:ext uri="{FF2B5EF4-FFF2-40B4-BE49-F238E27FC236}">
                  <a16:creationId xmlns:a16="http://schemas.microsoft.com/office/drawing/2014/main" id="{C62B1A32-AA60-3B33-FC32-B390C399BC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916" b="33328"/>
            <a:stretch/>
          </p:blipFill>
          <p:spPr bwMode="auto">
            <a:xfrm>
              <a:off x="9471859" y="3631750"/>
              <a:ext cx="2183249" cy="7151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a:extLst>
              <a:ext uri="{FF2B5EF4-FFF2-40B4-BE49-F238E27FC236}">
                <a16:creationId xmlns:a16="http://schemas.microsoft.com/office/drawing/2014/main" id="{2C8CA578-5933-CBB0-810C-1A3F73F54E7E}"/>
              </a:ext>
            </a:extLst>
          </p:cNvPr>
          <p:cNvSpPr>
            <a:spLocks noGrp="1"/>
          </p:cNvSpPr>
          <p:nvPr>
            <p:ph type="body" sz="quarter" idx="14"/>
          </p:nvPr>
        </p:nvSpPr>
        <p:spPr>
          <a:xfrm>
            <a:off x="4147634" y="5755223"/>
            <a:ext cx="4797189" cy="521218"/>
          </a:xfrm>
        </p:spPr>
        <p:txBody>
          <a:bodyPr>
            <a:normAutofit fontScale="92500"/>
          </a:bodyPr>
          <a:lstStyle/>
          <a:p>
            <a:pPr marL="0" indent="0" algn="ctr">
              <a:buNone/>
            </a:pPr>
            <a:r>
              <a:rPr lang="en-US" sz="2400">
                <a:solidFill>
                  <a:srgbClr val="0563C1"/>
                </a:solidFill>
                <a:hlinkClick r:id="rId8"/>
              </a:rPr>
              <a:t>Visit our website, request assistance</a:t>
            </a:r>
            <a:endParaRPr lang="en-US" sz="2400">
              <a:solidFill>
                <a:schemeClr val="accent1"/>
              </a:solidFill>
            </a:endParaRPr>
          </a:p>
        </p:txBody>
      </p:sp>
      <p:pic>
        <p:nvPicPr>
          <p:cNvPr id="9" name="Picture 2" descr="QR code for Center of Excellence Website">
            <a:extLst>
              <a:ext uri="{FF2B5EF4-FFF2-40B4-BE49-F238E27FC236}">
                <a16:creationId xmlns:a16="http://schemas.microsoft.com/office/drawing/2014/main" id="{381C5649-572C-6376-9094-EB71F13D0B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98AFA46-5DD9-337A-A97E-61BEEE20387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25904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00D50-CE4B-7340-F505-98FAF50603D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DC6B5FD-8F13-CDED-1F6F-0290136E73F2}"/>
              </a:ext>
              <a:ext uri="{C183D7F6-B498-43B3-948B-1728B52AA6E4}">
                <adec:decorative xmlns:adec="http://schemas.microsoft.com/office/drawing/2017/decorative" val="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7722" b="7722"/>
          <a:stretch/>
        </p:blipFill>
        <p:spPr>
          <a:xfrm>
            <a:off x="0" y="-6"/>
            <a:ext cx="12192000" cy="6868144"/>
          </a:xfrm>
          <a:prstGeom prst="rect">
            <a:avLst/>
          </a:prstGeom>
        </p:spPr>
      </p:pic>
      <p:sp>
        <p:nvSpPr>
          <p:cNvPr id="2" name="Title 1" descr="CareerSource Suncoast">
            <a:extLst>
              <a:ext uri="{FF2B5EF4-FFF2-40B4-BE49-F238E27FC236}">
                <a16:creationId xmlns:a16="http://schemas.microsoft.com/office/drawing/2014/main" id="{F835D0DA-4F06-D307-377D-91B124C3DDA9}"/>
              </a:ext>
            </a:extLst>
          </p:cNvPr>
          <p:cNvSpPr>
            <a:spLocks noGrp="1"/>
          </p:cNvSpPr>
          <p:nvPr>
            <p:ph type="title"/>
          </p:nvPr>
        </p:nvSpPr>
        <p:spPr>
          <a:xfrm>
            <a:off x="2147257" y="329784"/>
            <a:ext cx="7897486" cy="644228"/>
          </a:xfrm>
        </p:spPr>
        <p:txBody>
          <a:bodyPr>
            <a:normAutofit fontScale="90000"/>
          </a:bodyPr>
          <a:lstStyle/>
          <a:p>
            <a:pPr algn="ctr"/>
            <a:br>
              <a:rPr lang="en-US" b="1">
                <a:solidFill>
                  <a:schemeClr val="bg1"/>
                </a:solidFill>
                <a:effectLst/>
              </a:rPr>
            </a:br>
            <a:r>
              <a:rPr lang="en-US" sz="4900" b="1">
                <a:solidFill>
                  <a:schemeClr val="bg1"/>
                </a:solidFill>
                <a:effectLst/>
              </a:rPr>
              <a:t>CareerSource Suncoast </a:t>
            </a:r>
            <a:br>
              <a:rPr lang="en-US" b="1">
                <a:solidFill>
                  <a:schemeClr val="bg1"/>
                </a:solidFill>
                <a:effectLst/>
              </a:rPr>
            </a:br>
            <a:endParaRPr lang="en-US" b="1">
              <a:solidFill>
                <a:schemeClr val="bg1"/>
              </a:solidFill>
              <a:effectLst/>
            </a:endParaRPr>
          </a:p>
        </p:txBody>
      </p:sp>
      <p:sp>
        <p:nvSpPr>
          <p:cNvPr id="3" name="TextBox 2" descr="USDOL Intermediary Collaboration">
            <a:extLst>
              <a:ext uri="{FF2B5EF4-FFF2-40B4-BE49-F238E27FC236}">
                <a16:creationId xmlns:a16="http://schemas.microsoft.com/office/drawing/2014/main" id="{367B4838-28AA-E341-4231-E4AA06EBBF34}"/>
              </a:ext>
            </a:extLst>
          </p:cNvPr>
          <p:cNvSpPr txBox="1"/>
          <p:nvPr/>
        </p:nvSpPr>
        <p:spPr>
          <a:xfrm>
            <a:off x="2147258" y="974012"/>
            <a:ext cx="7897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USDOL Intermediary Collaboration</a:t>
            </a:r>
          </a:p>
        </p:txBody>
      </p:sp>
      <p:grpSp>
        <p:nvGrpSpPr>
          <p:cNvPr id="20" name="Group 19" descr="Industy Experts - connect area employers, associations, and other stakeholders to assist development and expansion of RAPs">
            <a:extLst>
              <a:ext uri="{FF2B5EF4-FFF2-40B4-BE49-F238E27FC236}">
                <a16:creationId xmlns:a16="http://schemas.microsoft.com/office/drawing/2014/main" id="{A6C37C7C-BD7B-110A-BD62-1E9F211C1A9E}"/>
              </a:ext>
            </a:extLst>
          </p:cNvPr>
          <p:cNvGrpSpPr/>
          <p:nvPr/>
        </p:nvGrpSpPr>
        <p:grpSpPr>
          <a:xfrm>
            <a:off x="919348" y="1661269"/>
            <a:ext cx="8095575" cy="1554480"/>
            <a:chOff x="2147257" y="1661269"/>
            <a:chExt cx="8095575" cy="1554480"/>
          </a:xfrm>
        </p:grpSpPr>
        <p:sp>
          <p:nvSpPr>
            <p:cNvPr id="7" name="Rectangle: Rounded Corners 6" descr="Industry Experts - connect area employers, Associations, and other stakeholders to assist development and expansion of RAPs&#10;">
              <a:extLst>
                <a:ext uri="{FF2B5EF4-FFF2-40B4-BE49-F238E27FC236}">
                  <a16:creationId xmlns:a16="http://schemas.microsoft.com/office/drawing/2014/main" id="{BAC1B00D-24B5-EB45-3BE3-AA72CC838456}"/>
                </a:ext>
              </a:extLst>
            </p:cNvPr>
            <p:cNvSpPr/>
            <p:nvPr/>
          </p:nvSpPr>
          <p:spPr>
            <a:xfrm>
              <a:off x="3009040" y="1774814"/>
              <a:ext cx="7233792" cy="132739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1"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Industry Experts - connect area employers, Associations, and other stakeholders to assist development and expansion of RAPs</a:t>
              </a:r>
            </a:p>
          </p:txBody>
        </p:sp>
        <p:grpSp>
          <p:nvGrpSpPr>
            <p:cNvPr id="18" name="Group 17">
              <a:extLst>
                <a:ext uri="{FF2B5EF4-FFF2-40B4-BE49-F238E27FC236}">
                  <a16:creationId xmlns:a16="http://schemas.microsoft.com/office/drawing/2014/main" id="{D53162FA-9B4D-3674-14A5-15A5C0919E85}"/>
                </a:ext>
              </a:extLst>
            </p:cNvPr>
            <p:cNvGrpSpPr/>
            <p:nvPr/>
          </p:nvGrpSpPr>
          <p:grpSpPr>
            <a:xfrm>
              <a:off x="2147257" y="1661269"/>
              <a:ext cx="1554480" cy="1554480"/>
              <a:chOff x="2147257" y="1826143"/>
              <a:chExt cx="1554480" cy="1554480"/>
            </a:xfrm>
          </p:grpSpPr>
          <p:sp>
            <p:nvSpPr>
              <p:cNvPr id="14" name="Oval 13" descr="Handshake with solid fill">
                <a:extLst>
                  <a:ext uri="{FF2B5EF4-FFF2-40B4-BE49-F238E27FC236}">
                    <a16:creationId xmlns:a16="http://schemas.microsoft.com/office/drawing/2014/main" id="{C79622AB-9482-B3BD-BBD8-AEBD47DE4802}"/>
                  </a:ext>
                </a:extLst>
              </p:cNvPr>
              <p:cNvSpPr/>
              <p:nvPr/>
            </p:nvSpPr>
            <p:spPr>
              <a:xfrm>
                <a:off x="2147257" y="1826143"/>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8" name="Oval 7" descr="Handshake with solid fill">
                <a:extLst>
                  <a:ext uri="{FF2B5EF4-FFF2-40B4-BE49-F238E27FC236}">
                    <a16:creationId xmlns:a16="http://schemas.microsoft.com/office/drawing/2014/main" id="{0E2C6FCF-7B89-2F5A-06B4-147DE187FAE2}"/>
                  </a:ext>
                </a:extLst>
              </p:cNvPr>
              <p:cNvSpPr/>
              <p:nvPr/>
            </p:nvSpPr>
            <p:spPr>
              <a:xfrm>
                <a:off x="2260803" y="2044193"/>
                <a:ext cx="1327388" cy="1327388"/>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grpSp>
        <p:nvGrpSpPr>
          <p:cNvPr id="21" name="Group 20" descr="Facilitate Apprenticeship Accelerator events - 5 events held since June 2023">
            <a:extLst>
              <a:ext uri="{FF2B5EF4-FFF2-40B4-BE49-F238E27FC236}">
                <a16:creationId xmlns:a16="http://schemas.microsoft.com/office/drawing/2014/main" id="{07A9F319-4633-EDBC-2DFD-329B3985F9D7}"/>
              </a:ext>
            </a:extLst>
          </p:cNvPr>
          <p:cNvGrpSpPr/>
          <p:nvPr/>
        </p:nvGrpSpPr>
        <p:grpSpPr>
          <a:xfrm>
            <a:off x="2147257" y="3304460"/>
            <a:ext cx="8095575" cy="1554480"/>
            <a:chOff x="2147257" y="3548230"/>
            <a:chExt cx="8095575" cy="1554480"/>
          </a:xfrm>
        </p:grpSpPr>
        <p:sp>
          <p:nvSpPr>
            <p:cNvPr id="9" name="Rectangle: Rounded Corners 8" descr="Facilitate Apprenticeship Accelerator events&#10;5 events held since 6/2023&#10;">
              <a:extLst>
                <a:ext uri="{FF2B5EF4-FFF2-40B4-BE49-F238E27FC236}">
                  <a16:creationId xmlns:a16="http://schemas.microsoft.com/office/drawing/2014/main" id="{720C452A-6A60-DF5D-3287-CCD9456E5C7C}"/>
                </a:ext>
              </a:extLst>
            </p:cNvPr>
            <p:cNvSpPr/>
            <p:nvPr/>
          </p:nvSpPr>
          <p:spPr>
            <a:xfrm>
              <a:off x="3009040" y="3661776"/>
              <a:ext cx="7233792" cy="132738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0" rIns="170688" bIns="91441"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Facilitate Apprenticeship Accelerator events</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a:ln>
                    <a:noFill/>
                  </a:ln>
                  <a:solidFill>
                    <a:prstClr val="white"/>
                  </a:solidFill>
                  <a:effectLst/>
                  <a:uLnTx/>
                  <a:uFillTx/>
                  <a:latin typeface="Aptos" panose="02110004020202020204"/>
                  <a:ea typeface="+mn-ea"/>
                  <a:cs typeface="+mn-cs"/>
                </a:rPr>
                <a:t>5 events held since 6/2023</a:t>
              </a:r>
            </a:p>
          </p:txBody>
        </p:sp>
        <p:grpSp>
          <p:nvGrpSpPr>
            <p:cNvPr id="6" name="Group 5">
              <a:extLst>
                <a:ext uri="{FF2B5EF4-FFF2-40B4-BE49-F238E27FC236}">
                  <a16:creationId xmlns:a16="http://schemas.microsoft.com/office/drawing/2014/main" id="{87B2E7A7-AA33-3C19-BE6F-410FB0F2181E}"/>
                </a:ext>
              </a:extLst>
            </p:cNvPr>
            <p:cNvGrpSpPr/>
            <p:nvPr/>
          </p:nvGrpSpPr>
          <p:grpSpPr>
            <a:xfrm>
              <a:off x="2147257" y="3548230"/>
              <a:ext cx="1554480" cy="1554480"/>
              <a:chOff x="933415" y="3548230"/>
              <a:chExt cx="1554480" cy="1554480"/>
            </a:xfrm>
          </p:grpSpPr>
          <p:sp>
            <p:nvSpPr>
              <p:cNvPr id="15" name="Oval 14" descr="Handshake with solid fill">
                <a:extLst>
                  <a:ext uri="{FF2B5EF4-FFF2-40B4-BE49-F238E27FC236}">
                    <a16:creationId xmlns:a16="http://schemas.microsoft.com/office/drawing/2014/main" id="{7B040909-42DD-C394-1CF1-CFFEECFCF15E}"/>
                  </a:ext>
                </a:extLst>
              </p:cNvPr>
              <p:cNvSpPr/>
              <p:nvPr/>
            </p:nvSpPr>
            <p:spPr>
              <a:xfrm>
                <a:off x="933415" y="3548230"/>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0" name="Oval 9" descr="Monthly calendar with solid fill">
                <a:extLst>
                  <a:ext uri="{FF2B5EF4-FFF2-40B4-BE49-F238E27FC236}">
                    <a16:creationId xmlns:a16="http://schemas.microsoft.com/office/drawing/2014/main" id="{2B0904C5-5CEE-8B66-3250-341A3BDF2C7F}"/>
                  </a:ext>
                </a:extLst>
              </p:cNvPr>
              <p:cNvSpPr/>
              <p:nvPr/>
            </p:nvSpPr>
            <p:spPr>
              <a:xfrm>
                <a:off x="1046961" y="3661776"/>
                <a:ext cx="1327388" cy="1327388"/>
              </a:xfrm>
              <a:prstGeom prst="ellipse">
                <a:avLst/>
              </a:prstGeom>
              <a:blipFill>
                <a:blip r:embed="rId7">
                  <a:extLs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grpSp>
        <p:nvGrpSpPr>
          <p:cNvPr id="22" name="Group 21" descr="Webinars &amp; Trainings&#10;">
            <a:extLst>
              <a:ext uri="{FF2B5EF4-FFF2-40B4-BE49-F238E27FC236}">
                <a16:creationId xmlns:a16="http://schemas.microsoft.com/office/drawing/2014/main" id="{3B189267-DA4C-156E-5DD0-BD96FE72B5DE}"/>
              </a:ext>
            </a:extLst>
          </p:cNvPr>
          <p:cNvGrpSpPr/>
          <p:nvPr/>
        </p:nvGrpSpPr>
        <p:grpSpPr>
          <a:xfrm>
            <a:off x="3322914" y="4947651"/>
            <a:ext cx="8095575" cy="1554480"/>
            <a:chOff x="2147257" y="5273391"/>
            <a:chExt cx="8095575" cy="1554480"/>
          </a:xfrm>
        </p:grpSpPr>
        <p:sp>
          <p:nvSpPr>
            <p:cNvPr id="11" name="Rectangle: Rounded Corners 10" descr="Webinars &amp; Trainings&#10;">
              <a:extLst>
                <a:ext uri="{FF2B5EF4-FFF2-40B4-BE49-F238E27FC236}">
                  <a16:creationId xmlns:a16="http://schemas.microsoft.com/office/drawing/2014/main" id="{F74992C2-AF9C-B69D-5260-98A1A3ACFB2E}"/>
                </a:ext>
              </a:extLst>
            </p:cNvPr>
            <p:cNvSpPr/>
            <p:nvPr/>
          </p:nvSpPr>
          <p:spPr>
            <a:xfrm>
              <a:off x="3009040" y="5386937"/>
              <a:ext cx="7233792" cy="1327388"/>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7189" tIns="91440" rIns="170688"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Webinars &amp; Trainings</a:t>
              </a:r>
            </a:p>
          </p:txBody>
        </p:sp>
        <p:grpSp>
          <p:nvGrpSpPr>
            <p:cNvPr id="19" name="Group 18">
              <a:extLst>
                <a:ext uri="{FF2B5EF4-FFF2-40B4-BE49-F238E27FC236}">
                  <a16:creationId xmlns:a16="http://schemas.microsoft.com/office/drawing/2014/main" id="{955FD6F5-E714-77AA-5C01-0FECB599AB32}"/>
                </a:ext>
              </a:extLst>
            </p:cNvPr>
            <p:cNvGrpSpPr/>
            <p:nvPr/>
          </p:nvGrpSpPr>
          <p:grpSpPr>
            <a:xfrm>
              <a:off x="2147257" y="5273391"/>
              <a:ext cx="1554480" cy="1554480"/>
              <a:chOff x="1254942" y="5273391"/>
              <a:chExt cx="1554480" cy="1554480"/>
            </a:xfrm>
          </p:grpSpPr>
          <p:sp>
            <p:nvSpPr>
              <p:cNvPr id="16" name="Oval 15" descr="Handshake with solid fill">
                <a:extLst>
                  <a:ext uri="{FF2B5EF4-FFF2-40B4-BE49-F238E27FC236}">
                    <a16:creationId xmlns:a16="http://schemas.microsoft.com/office/drawing/2014/main" id="{7C4B2158-2EA4-7F2F-7262-1BB5F4768CCC}"/>
                  </a:ext>
                </a:extLst>
              </p:cNvPr>
              <p:cNvSpPr/>
              <p:nvPr/>
            </p:nvSpPr>
            <p:spPr>
              <a:xfrm>
                <a:off x="1254942" y="5273391"/>
                <a:ext cx="1554480" cy="15544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sp>
            <p:nvSpPr>
              <p:cNvPr id="13" name="Oval 12" descr="Internet with solid fill">
                <a:extLst>
                  <a:ext uri="{FF2B5EF4-FFF2-40B4-BE49-F238E27FC236}">
                    <a16:creationId xmlns:a16="http://schemas.microsoft.com/office/drawing/2014/main" id="{4DEBF74E-1658-5519-0329-CD54BC1BE700}"/>
                  </a:ext>
                </a:extLst>
              </p:cNvPr>
              <p:cNvSpPr/>
              <p:nvPr/>
            </p:nvSpPr>
            <p:spPr>
              <a:xfrm>
                <a:off x="1368488" y="5386937"/>
                <a:ext cx="1327388" cy="1327388"/>
              </a:xfrm>
              <a:prstGeom prst="ellipse">
                <a:avLst/>
              </a:prstGeom>
              <a:blipFill>
                <a:blip r:embed="rId9">
                  <a:extLs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249166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370E-B757-17D7-9F5A-263E6150AC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7B95DD-CB4E-09F4-E51D-FF043EA162A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2" name="Title 1" descr="CareerSource Suncoast (CSS)">
            <a:extLst>
              <a:ext uri="{FF2B5EF4-FFF2-40B4-BE49-F238E27FC236}">
                <a16:creationId xmlns:a16="http://schemas.microsoft.com/office/drawing/2014/main" id="{246BE6EC-396B-BDED-14DE-75BB760DDFF2}"/>
              </a:ext>
            </a:extLst>
          </p:cNvPr>
          <p:cNvSpPr>
            <a:spLocks noGrp="1"/>
          </p:cNvSpPr>
          <p:nvPr>
            <p:ph type="title"/>
          </p:nvPr>
        </p:nvSpPr>
        <p:spPr>
          <a:xfrm>
            <a:off x="838200" y="320601"/>
            <a:ext cx="10515600" cy="757201"/>
          </a:xfrm>
        </p:spPr>
        <p:txBody>
          <a:bodyPr>
            <a:normAutofit fontScale="90000"/>
          </a:bodyPr>
          <a:lstStyle/>
          <a:p>
            <a:pPr algn="ctr"/>
            <a:br>
              <a:rPr lang="en-US" b="1">
                <a:solidFill>
                  <a:schemeClr val="bg1"/>
                </a:solidFill>
                <a:effectLst/>
              </a:rPr>
            </a:br>
            <a:r>
              <a:rPr lang="en-US" sz="4900" b="1">
                <a:solidFill>
                  <a:schemeClr val="bg1"/>
                </a:solidFill>
                <a:effectLst/>
              </a:rPr>
              <a:t>CareerSource Suncoast (CSS)  </a:t>
            </a:r>
            <a:br>
              <a:rPr lang="en-US" sz="4900" b="1">
                <a:solidFill>
                  <a:schemeClr val="bg1"/>
                </a:solidFill>
                <a:effectLst/>
              </a:rPr>
            </a:br>
            <a:endParaRPr lang="en-US" sz="4900" b="1">
              <a:solidFill>
                <a:schemeClr val="bg1"/>
              </a:solidFill>
              <a:effectLst/>
            </a:endParaRPr>
          </a:p>
        </p:txBody>
      </p:sp>
      <p:sp>
        <p:nvSpPr>
          <p:cNvPr id="6" name="Rectangle: Rounded Corners 5" descr="Engagement of Post-Secondary Institutions &#10;&#10;Collaborated on the development of Manatee Technical College’s (MTC) first RAP&#10;Childcare Development Specialist and registered Pre-Apprenticeship program&#10;Assisted in development of Standards with MTC -Pharmacy Technician with Manatee Memorial Hospital&#10;Regularly connects area employers to post-secondary institutions for Related Technical Instruction &#10;">
            <a:extLst>
              <a:ext uri="{FF2B5EF4-FFF2-40B4-BE49-F238E27FC236}">
                <a16:creationId xmlns:a16="http://schemas.microsoft.com/office/drawing/2014/main" id="{D7584841-AE07-8313-445A-828BCDAB8597}"/>
              </a:ext>
            </a:extLst>
          </p:cNvPr>
          <p:cNvSpPr/>
          <p:nvPr/>
        </p:nvSpPr>
        <p:spPr>
          <a:xfrm>
            <a:off x="665813" y="1528862"/>
            <a:ext cx="10860374" cy="4258327"/>
          </a:xfrm>
          <a:prstGeom prst="roundRect">
            <a:avLst>
              <a:gd name="adj" fmla="val 6920"/>
            </a:avLst>
          </a:prstGeom>
          <a:solidFill>
            <a:srgbClr val="1E3A50"/>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91440" rIns="274320" bIns="91440" numCol="1" spcCol="1270" anchor="t"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Engagement of Post-Secondary Institutions </a:t>
            </a:r>
            <a:endPar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endParaRP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endParaRP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Times New Roman" panose="02020603050405020304" pitchFamily="18" charset="0"/>
              </a:rPr>
              <a:t>Collaborated</a:t>
            </a: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 on the development of Manatee Technical College’s (MTC) first RAP</a:t>
            </a:r>
          </a:p>
          <a:p>
            <a:pPr marL="800100" marR="0" lvl="1" indent="-342900" algn="l" defTabSz="977900" rtl="0" eaLnBrk="1" fontAlgn="auto" latinLnBrk="0" hangingPunct="1">
              <a:lnSpc>
                <a:spcPct val="90000"/>
              </a:lnSpc>
              <a:spcBef>
                <a:spcPct val="0"/>
              </a:spcBef>
              <a:spcAft>
                <a:spcPct val="150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Childcare Development Specialist and registered Pre-Apprenticeship program</a:t>
            </a: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Assisted in development of Standards with MTC -Pharmacy Technician with Manatee Memorial Hospital</a:t>
            </a:r>
          </a:p>
          <a:p>
            <a:pPr marL="342900" marR="0" lvl="0" indent="-342900" algn="l" defTabSz="9779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Aptos" panose="02110004020202020204"/>
                <a:ea typeface="Times New Roman" panose="02020603050405020304" pitchFamily="18" charset="0"/>
                <a:cs typeface="Times New Roman" panose="02020603050405020304" pitchFamily="18" charset="0"/>
              </a:rPr>
              <a:t>Regularly connects area employers to post-secondary institutions for Related Technical Instruction </a:t>
            </a:r>
          </a:p>
        </p:txBody>
      </p:sp>
    </p:spTree>
    <p:extLst>
      <p:ext uri="{BB962C8B-B14F-4D97-AF65-F5344CB8AC3E}">
        <p14:creationId xmlns:p14="http://schemas.microsoft.com/office/powerpoint/2010/main" val="388650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4A3F-E831-ADA2-DE08-3060FE88939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C0B4523-804C-7C2D-1875-53AA60ADEB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8" r="18"/>
          <a:stretch/>
        </p:blipFill>
        <p:spPr>
          <a:xfrm>
            <a:off x="0" y="26901"/>
            <a:ext cx="12192000" cy="6868144"/>
          </a:xfrm>
          <a:prstGeom prst="rect">
            <a:avLst/>
          </a:prstGeom>
        </p:spPr>
      </p:pic>
      <p:sp>
        <p:nvSpPr>
          <p:cNvPr id="2" name="Title 1" descr="CareerSource Suncoast">
            <a:extLst>
              <a:ext uri="{FF2B5EF4-FFF2-40B4-BE49-F238E27FC236}">
                <a16:creationId xmlns:a16="http://schemas.microsoft.com/office/drawing/2014/main" id="{71AE8E87-4D6B-097A-BE8D-3BEC03B1D5ED}"/>
              </a:ext>
            </a:extLst>
          </p:cNvPr>
          <p:cNvSpPr>
            <a:spLocks noGrp="1"/>
          </p:cNvSpPr>
          <p:nvPr>
            <p:ph type="title"/>
          </p:nvPr>
        </p:nvSpPr>
        <p:spPr>
          <a:xfrm>
            <a:off x="2062605" y="33454"/>
            <a:ext cx="8066790" cy="1325563"/>
          </a:xfrm>
        </p:spPr>
        <p:txBody>
          <a:bodyPr>
            <a:normAutofit/>
          </a:bodyPr>
          <a:lstStyle/>
          <a:p>
            <a:pPr algn="ctr"/>
            <a:r>
              <a:rPr lang="en-US" b="1">
                <a:solidFill>
                  <a:schemeClr val="bg1"/>
                </a:solidFill>
                <a:effectLst/>
              </a:rPr>
              <a:t>CareerSource Suncoast </a:t>
            </a:r>
          </a:p>
        </p:txBody>
      </p:sp>
      <p:grpSp>
        <p:nvGrpSpPr>
          <p:cNvPr id="3" name="Group 2" descr="Funded 41 apprentices for related instruction and on-the-job training in the past 3 program years&#10;&#10;Assists registered apprentices with financial wellness trianing and support services (private local grant)">
            <a:extLst>
              <a:ext uri="{FF2B5EF4-FFF2-40B4-BE49-F238E27FC236}">
                <a16:creationId xmlns:a16="http://schemas.microsoft.com/office/drawing/2014/main" id="{AFA76F80-331D-121C-6E8A-5F0ED2786A13}"/>
              </a:ext>
            </a:extLst>
          </p:cNvPr>
          <p:cNvGrpSpPr/>
          <p:nvPr/>
        </p:nvGrpSpPr>
        <p:grpSpPr>
          <a:xfrm>
            <a:off x="669074" y="2561704"/>
            <a:ext cx="10749776" cy="2943832"/>
            <a:chOff x="2485211" y="1107048"/>
            <a:chExt cx="28030168" cy="2943832"/>
          </a:xfrm>
          <a:solidFill>
            <a:schemeClr val="bg1"/>
          </a:solidFill>
        </p:grpSpPr>
        <p:sp>
          <p:nvSpPr>
            <p:cNvPr id="4" name="Rectangle: Rounded Corners 3" descr="Funded 41 apprentices for related instruction and on-the-job training in the past 3 program years&#10;">
              <a:extLst>
                <a:ext uri="{FF2B5EF4-FFF2-40B4-BE49-F238E27FC236}">
                  <a16:creationId xmlns:a16="http://schemas.microsoft.com/office/drawing/2014/main" id="{53DFF65A-2CB3-7D90-7BAA-8875ACEC4320}"/>
                </a:ext>
              </a:extLst>
            </p:cNvPr>
            <p:cNvSpPr/>
            <p:nvPr/>
          </p:nvSpPr>
          <p:spPr>
            <a:xfrm>
              <a:off x="2485211" y="1107048"/>
              <a:ext cx="12669229" cy="2943832"/>
            </a:xfrm>
            <a:prstGeom prst="roundRect">
              <a:avLst/>
            </a:prstGeom>
            <a:grpFill/>
            <a:ln w="22225">
              <a:solidFill>
                <a:srgbClr val="1E3A5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Funded 41 apprentices for related instruction and on-the-job training in the past 3 program years</a:t>
              </a:r>
            </a:p>
          </p:txBody>
        </p:sp>
        <p:sp>
          <p:nvSpPr>
            <p:cNvPr id="6" name="Rectangle: Rounded Corners 5" descr="Assists registered apprentices with financial wellness training &amp; support services &#10;(private local grant)&#10;">
              <a:extLst>
                <a:ext uri="{FF2B5EF4-FFF2-40B4-BE49-F238E27FC236}">
                  <a16:creationId xmlns:a16="http://schemas.microsoft.com/office/drawing/2014/main" id="{6F4D8A6C-4079-7639-C685-64F5FC560165}"/>
                </a:ext>
              </a:extLst>
            </p:cNvPr>
            <p:cNvSpPr/>
            <p:nvPr/>
          </p:nvSpPr>
          <p:spPr>
            <a:xfrm>
              <a:off x="17401678" y="1147616"/>
              <a:ext cx="13113701" cy="2903264"/>
            </a:xfrm>
            <a:prstGeom prst="roundRect">
              <a:avLst/>
            </a:prstGeom>
            <a:grpFill/>
            <a:ln w="22225">
              <a:solidFill>
                <a:srgbClr val="1E3A5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Assists registered apprentices with financial wellness training &amp; support services </a:t>
              </a:r>
            </a:p>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(private local grant)</a:t>
              </a:r>
            </a:p>
          </p:txBody>
        </p:sp>
      </p:grpSp>
      <p:sp>
        <p:nvSpPr>
          <p:cNvPr id="10" name="TextBox 9" descr="Funding for Apprentices">
            <a:extLst>
              <a:ext uri="{FF2B5EF4-FFF2-40B4-BE49-F238E27FC236}">
                <a16:creationId xmlns:a16="http://schemas.microsoft.com/office/drawing/2014/main" id="{3D8759C3-D608-DE7A-AD4C-95F2CF310559}"/>
              </a:ext>
            </a:extLst>
          </p:cNvPr>
          <p:cNvSpPr txBox="1"/>
          <p:nvPr/>
        </p:nvSpPr>
        <p:spPr>
          <a:xfrm>
            <a:off x="1335924" y="1211007"/>
            <a:ext cx="952015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a:ln>
                  <a:noFill/>
                </a:ln>
                <a:solidFill>
                  <a:prstClr val="white"/>
                </a:solidFill>
                <a:effectLst/>
                <a:uLnTx/>
                <a:uFillTx/>
                <a:latin typeface="Aptos" panose="02110004020202020204"/>
                <a:ea typeface="+mn-ea"/>
                <a:cs typeface="+mn-cs"/>
              </a:rPr>
              <a:t>Funding for Apprentices</a:t>
            </a:r>
          </a:p>
        </p:txBody>
      </p:sp>
    </p:spTree>
    <p:extLst>
      <p:ext uri="{BB962C8B-B14F-4D97-AF65-F5344CB8AC3E}">
        <p14:creationId xmlns:p14="http://schemas.microsoft.com/office/powerpoint/2010/main" val="1928198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5E0F-810A-8809-B758-8CD1942B79E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76CD577-12BB-8BA3-C096-2541E5CCBB46}"/>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t="7709" b="7709"/>
          <a:stretch/>
        </p:blipFill>
        <p:spPr>
          <a:xfrm>
            <a:off x="0" y="0"/>
            <a:ext cx="12192000" cy="6868144"/>
          </a:xfrm>
          <a:prstGeom prst="rect">
            <a:avLst/>
          </a:prstGeom>
        </p:spPr>
      </p:pic>
      <p:sp>
        <p:nvSpPr>
          <p:cNvPr id="2" name="Title 1" descr="CareerSource Suncoast">
            <a:extLst>
              <a:ext uri="{FF2B5EF4-FFF2-40B4-BE49-F238E27FC236}">
                <a16:creationId xmlns:a16="http://schemas.microsoft.com/office/drawing/2014/main" id="{52688CBD-5913-FE1C-951A-50E64AE40C9E}"/>
              </a:ext>
            </a:extLst>
          </p:cNvPr>
          <p:cNvSpPr>
            <a:spLocks noGrp="1"/>
          </p:cNvSpPr>
          <p:nvPr>
            <p:ph type="title"/>
          </p:nvPr>
        </p:nvSpPr>
        <p:spPr>
          <a:xfrm>
            <a:off x="0" y="424542"/>
            <a:ext cx="12192000" cy="729343"/>
          </a:xfrm>
        </p:spPr>
        <p:txBody>
          <a:bodyPr>
            <a:normAutofit fontScale="90000"/>
          </a:bodyPr>
          <a:lstStyle/>
          <a:p>
            <a:pPr algn="ctr"/>
            <a:br>
              <a:rPr lang="en-US" sz="4900" b="1">
                <a:solidFill>
                  <a:schemeClr val="bg1"/>
                </a:solidFill>
                <a:effectLst/>
              </a:rPr>
            </a:br>
            <a:br>
              <a:rPr lang="en-US" sz="4900" b="1">
                <a:solidFill>
                  <a:schemeClr val="bg1"/>
                </a:solidFill>
                <a:effectLst/>
              </a:rPr>
            </a:br>
            <a:r>
              <a:rPr lang="en-US" sz="4900" b="1">
                <a:solidFill>
                  <a:schemeClr val="bg1"/>
                </a:solidFill>
                <a:effectLst/>
              </a:rPr>
              <a:t>CareerSource Suncoast</a:t>
            </a:r>
            <a:br>
              <a:rPr lang="en-US" sz="4900" b="1">
                <a:solidFill>
                  <a:schemeClr val="bg1"/>
                </a:solidFill>
                <a:effectLst/>
              </a:rPr>
            </a:br>
            <a:br>
              <a:rPr lang="en-US" sz="4900" b="1">
                <a:solidFill>
                  <a:schemeClr val="bg1"/>
                </a:solidFill>
                <a:effectLst/>
              </a:rPr>
            </a:br>
            <a:r>
              <a:rPr lang="en-US" sz="4900" b="1">
                <a:solidFill>
                  <a:schemeClr val="bg1"/>
                </a:solidFill>
                <a:effectLst/>
              </a:rPr>
              <a:t>“</a:t>
            </a:r>
            <a:r>
              <a:rPr lang="en-US" sz="3100" b="1" u="sng">
                <a:solidFill>
                  <a:schemeClr val="bg1"/>
                </a:solidFill>
                <a:effectLst/>
              </a:rPr>
              <a:t>Apprenticeship in a WIOA World”</a:t>
            </a:r>
            <a:br>
              <a:rPr lang="en-US" sz="2700" b="1">
                <a:solidFill>
                  <a:schemeClr val="bg1"/>
                </a:solidFill>
                <a:effectLst/>
              </a:rPr>
            </a:br>
            <a:endParaRPr lang="en-US" sz="2700" b="1">
              <a:solidFill>
                <a:schemeClr val="bg1"/>
              </a:solidFill>
              <a:effectLst/>
            </a:endParaRPr>
          </a:p>
        </p:txBody>
      </p:sp>
      <p:grpSp>
        <p:nvGrpSpPr>
          <p:cNvPr id="10" name="Group 9" descr="Apprenticeship in a WIOA World&#10;Focus on Apprenticeships&#10;Hurdles/Challenges&#10;Outcomes Driven&#10;Spread the Word">
            <a:extLst>
              <a:ext uri="{FF2B5EF4-FFF2-40B4-BE49-F238E27FC236}">
                <a16:creationId xmlns:a16="http://schemas.microsoft.com/office/drawing/2014/main" id="{949D9538-49CB-B93F-A8FA-65FEA0A8263E}"/>
              </a:ext>
            </a:extLst>
          </p:cNvPr>
          <p:cNvGrpSpPr/>
          <p:nvPr/>
        </p:nvGrpSpPr>
        <p:grpSpPr>
          <a:xfrm>
            <a:off x="3147622" y="2322042"/>
            <a:ext cx="6133428" cy="4028575"/>
            <a:chOff x="572511" y="1522035"/>
            <a:chExt cx="9918267" cy="4649520"/>
          </a:xfrm>
          <a:solidFill>
            <a:schemeClr val="bg1"/>
          </a:solidFill>
        </p:grpSpPr>
        <p:sp>
          <p:nvSpPr>
            <p:cNvPr id="6" name="Freeform: Shape 5" descr="Focus on Apprenticeships">
              <a:extLst>
                <a:ext uri="{FF2B5EF4-FFF2-40B4-BE49-F238E27FC236}">
                  <a16:creationId xmlns:a16="http://schemas.microsoft.com/office/drawing/2014/main" id="{3891304C-B1B6-DAA4-AE74-63936E4F4080}"/>
                </a:ext>
              </a:extLst>
            </p:cNvPr>
            <p:cNvSpPr/>
            <p:nvPr/>
          </p:nvSpPr>
          <p:spPr>
            <a:xfrm>
              <a:off x="572511" y="1522035"/>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Focus on Apprenticeships</a:t>
              </a:r>
            </a:p>
          </p:txBody>
        </p:sp>
        <p:sp>
          <p:nvSpPr>
            <p:cNvPr id="7" name="Freeform: Shape 6" descr="Hurdles/Challenges">
              <a:extLst>
                <a:ext uri="{FF2B5EF4-FFF2-40B4-BE49-F238E27FC236}">
                  <a16:creationId xmlns:a16="http://schemas.microsoft.com/office/drawing/2014/main" id="{FF532CC7-B6AD-503E-7715-ED3397F01D26}"/>
                </a:ext>
              </a:extLst>
            </p:cNvPr>
            <p:cNvSpPr/>
            <p:nvPr/>
          </p:nvSpPr>
          <p:spPr>
            <a:xfrm>
              <a:off x="572511" y="2741447"/>
              <a:ext cx="9918267" cy="971074"/>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Times New Roman" panose="02020603050405020304" pitchFamily="18" charset="0"/>
                  <a:cs typeface="Times New Roman" panose="02020603050405020304" pitchFamily="18" charset="0"/>
                </a:rPr>
                <a:t>Hurdles/Challenges</a:t>
              </a:r>
            </a:p>
          </p:txBody>
        </p:sp>
        <p:sp>
          <p:nvSpPr>
            <p:cNvPr id="8" name="Freeform: Shape 7" descr="Spread the Word">
              <a:extLst>
                <a:ext uri="{FF2B5EF4-FFF2-40B4-BE49-F238E27FC236}">
                  <a16:creationId xmlns:a16="http://schemas.microsoft.com/office/drawing/2014/main" id="{449B5589-9133-2C5F-513B-A65C6E4D3698}"/>
                </a:ext>
              </a:extLst>
            </p:cNvPr>
            <p:cNvSpPr/>
            <p:nvPr/>
          </p:nvSpPr>
          <p:spPr>
            <a:xfrm>
              <a:off x="572511" y="5200484"/>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Spread the Word </a:t>
              </a:r>
            </a:p>
          </p:txBody>
        </p:sp>
        <p:sp>
          <p:nvSpPr>
            <p:cNvPr id="9" name="Freeform: Shape 8" descr="Outcomes Driven">
              <a:extLst>
                <a:ext uri="{FF2B5EF4-FFF2-40B4-BE49-F238E27FC236}">
                  <a16:creationId xmlns:a16="http://schemas.microsoft.com/office/drawing/2014/main" id="{599D7010-01EC-B593-7C5F-3AB8C1507F6D}"/>
                </a:ext>
              </a:extLst>
            </p:cNvPr>
            <p:cNvSpPr/>
            <p:nvPr/>
          </p:nvSpPr>
          <p:spPr>
            <a:xfrm>
              <a:off x="572511" y="3981075"/>
              <a:ext cx="9918267" cy="971071"/>
            </a:xfrm>
            <a:custGeom>
              <a:avLst/>
              <a:gdLst>
                <a:gd name="connsiteX0" fmla="*/ 0 w 10889521"/>
                <a:gd name="connsiteY0" fmla="*/ 202804 h 1216800"/>
                <a:gd name="connsiteX1" fmla="*/ 202804 w 10889521"/>
                <a:gd name="connsiteY1" fmla="*/ 0 h 1216800"/>
                <a:gd name="connsiteX2" fmla="*/ 10686717 w 10889521"/>
                <a:gd name="connsiteY2" fmla="*/ 0 h 1216800"/>
                <a:gd name="connsiteX3" fmla="*/ 10889521 w 10889521"/>
                <a:gd name="connsiteY3" fmla="*/ 202804 h 1216800"/>
                <a:gd name="connsiteX4" fmla="*/ 10889521 w 10889521"/>
                <a:gd name="connsiteY4" fmla="*/ 1013996 h 1216800"/>
                <a:gd name="connsiteX5" fmla="*/ 10686717 w 10889521"/>
                <a:gd name="connsiteY5" fmla="*/ 1216800 h 1216800"/>
                <a:gd name="connsiteX6" fmla="*/ 202804 w 10889521"/>
                <a:gd name="connsiteY6" fmla="*/ 1216800 h 1216800"/>
                <a:gd name="connsiteX7" fmla="*/ 0 w 10889521"/>
                <a:gd name="connsiteY7" fmla="*/ 1013996 h 1216800"/>
                <a:gd name="connsiteX8" fmla="*/ 0 w 10889521"/>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9521" h="1216800">
                  <a:moveTo>
                    <a:pt x="0" y="202804"/>
                  </a:moveTo>
                  <a:cubicBezTo>
                    <a:pt x="0" y="90798"/>
                    <a:pt x="90798" y="0"/>
                    <a:pt x="202804" y="0"/>
                  </a:cubicBezTo>
                  <a:lnTo>
                    <a:pt x="10686717" y="0"/>
                  </a:lnTo>
                  <a:cubicBezTo>
                    <a:pt x="10798723" y="0"/>
                    <a:pt x="10889521" y="90798"/>
                    <a:pt x="10889521" y="202804"/>
                  </a:cubicBezTo>
                  <a:lnTo>
                    <a:pt x="10889521" y="1013996"/>
                  </a:lnTo>
                  <a:cubicBezTo>
                    <a:pt x="10889521" y="1126002"/>
                    <a:pt x="10798723" y="1216800"/>
                    <a:pt x="10686717" y="1216800"/>
                  </a:cubicBezTo>
                  <a:lnTo>
                    <a:pt x="202804" y="1216800"/>
                  </a:lnTo>
                  <a:cubicBezTo>
                    <a:pt x="90798" y="1216800"/>
                    <a:pt x="0" y="1126002"/>
                    <a:pt x="0" y="1013996"/>
                  </a:cubicBezTo>
                  <a:lnTo>
                    <a:pt x="0" y="202804"/>
                  </a:lnTo>
                  <a:close/>
                </a:path>
              </a:pathLst>
            </a:custGeom>
            <a:grpFill/>
            <a:ln>
              <a:solidFill>
                <a:srgbClr val="2D5164"/>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Outcomes Driven</a:t>
              </a:r>
            </a:p>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t>
              </a:r>
            </a:p>
          </p:txBody>
        </p:sp>
      </p:grpSp>
    </p:spTree>
    <p:extLst>
      <p:ext uri="{BB962C8B-B14F-4D97-AF65-F5344CB8AC3E}">
        <p14:creationId xmlns:p14="http://schemas.microsoft.com/office/powerpoint/2010/main" val="2733482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ue sky gradient background">
            <a:extLst>
              <a:ext uri="{FF2B5EF4-FFF2-40B4-BE49-F238E27FC236}">
                <a16:creationId xmlns:a16="http://schemas.microsoft.com/office/drawing/2014/main" id="{9C011E94-609A-8699-C4E1-3669A3168C11}"/>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23802"/>
            <a:ext cx="12191998" cy="6858000"/>
          </a:xfrm>
          <a:prstGeom prst="rect">
            <a:avLst/>
          </a:prstGeom>
        </p:spPr>
      </p:pic>
      <p:sp>
        <p:nvSpPr>
          <p:cNvPr id="11" name="Title 1" descr="How We Do It?">
            <a:extLst>
              <a:ext uri="{FF2B5EF4-FFF2-40B4-BE49-F238E27FC236}">
                <a16:creationId xmlns:a16="http://schemas.microsoft.com/office/drawing/2014/main" id="{2AD6CC5D-3278-5FF9-37AF-78F271B054EF}"/>
              </a:ext>
            </a:extLst>
          </p:cNvPr>
          <p:cNvSpPr txBox="1">
            <a:spLocks noGrp="1"/>
          </p:cNvSpPr>
          <p:nvPr>
            <p:ph type="title" idx="4294967295"/>
          </p:nvPr>
        </p:nvSpPr>
        <p:spPr>
          <a:xfrm>
            <a:off x="194934" y="3028808"/>
            <a:ext cx="3872221" cy="10550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How We Do It?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panose="02110004020202020204"/>
              <a:ea typeface="+mj-ea"/>
              <a:cs typeface="+mj-cs"/>
            </a:endParaRPr>
          </a:p>
        </p:txBody>
      </p:sp>
      <p:grpSp>
        <p:nvGrpSpPr>
          <p:cNvPr id="32" name="Group 31" descr="Focus on Apprenticeships: &#10;- Prioritize Apprenticeship Programs within the organization&#10;- Apprenticeship Navigator - acts as a specialist on RAPs, assisting businesses in starting, expanding, or linking to existing RAPs&#10;- Collaborates internally to ensure staff understand RAPs and how WIOA can aid them through current services">
            <a:extLst>
              <a:ext uri="{FF2B5EF4-FFF2-40B4-BE49-F238E27FC236}">
                <a16:creationId xmlns:a16="http://schemas.microsoft.com/office/drawing/2014/main" id="{6C236873-16C1-6FB8-0D1D-95DEAE07C6CD}"/>
              </a:ext>
            </a:extLst>
          </p:cNvPr>
          <p:cNvGrpSpPr/>
          <p:nvPr/>
        </p:nvGrpSpPr>
        <p:grpSpPr>
          <a:xfrm>
            <a:off x="3365906" y="896095"/>
            <a:ext cx="8465624" cy="1874520"/>
            <a:chOff x="4547848" y="1229191"/>
            <a:chExt cx="8465624" cy="1874520"/>
          </a:xfrm>
        </p:grpSpPr>
        <p:sp>
          <p:nvSpPr>
            <p:cNvPr id="7" name="Rectangle: Rounded Corners 6" descr="Focus on Apprenticeships&#10;&#10;Prioritize Apprenticeship Programs within the organization&#10;Apprentice Navigator – acts as a specialist on RAPs, assisting businesses in starting, expanding, or linking to existing RAPs&#10;Collaborates internally to ensure staff understand RAPs and how WIOA can aid them through current services&#10;">
              <a:extLst>
                <a:ext uri="{FF2B5EF4-FFF2-40B4-BE49-F238E27FC236}">
                  <a16:creationId xmlns:a16="http://schemas.microsoft.com/office/drawing/2014/main" id="{DF3358C0-ACB1-6F58-3E22-757A9B667190}"/>
                </a:ext>
              </a:extLst>
            </p:cNvPr>
            <p:cNvSpPr/>
            <p:nvPr/>
          </p:nvSpPr>
          <p:spPr>
            <a:xfrm>
              <a:off x="5609565" y="1229191"/>
              <a:ext cx="7403907" cy="187452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393099"/>
                <a:satOff val="-41319"/>
                <a:lumOff val="35655"/>
                <a:alphaOff val="0"/>
              </a:schemeClr>
            </a:effectRef>
            <a:fontRef idx="minor">
              <a:schemeClr val="lt1"/>
            </a:fontRef>
          </p:style>
          <p:txBody>
            <a:bodyPr spcFirstLastPara="0" vert="horz" wrap="square" lIns="822960" tIns="76200" rIns="182880" bIns="76200" numCol="1" spcCol="1270" anchor="ctr" anchorCtr="0">
              <a:noAutofit/>
            </a:bodyPr>
            <a:lstStyle/>
            <a:p>
              <a:pPr marL="173736" marR="0" lvl="0" indent="-173736" algn="l" defTabSz="914400" rtl="0" eaLnBrk="1" fontAlgn="auto" latinLnBrk="0" hangingPunct="1">
                <a:lnSpc>
                  <a:spcPct val="90000"/>
                </a:lnSpc>
                <a:spcBef>
                  <a:spcPts val="0"/>
                </a:spcBef>
                <a:spcAft>
                  <a:spcPts val="324"/>
                </a:spcAft>
                <a:buClrTx/>
                <a:buSzTx/>
                <a:buFontTx/>
                <a:buNone/>
                <a:tabLst/>
                <a:defRPr/>
              </a:pPr>
              <a:r>
                <a:rPr kumimoji="0" lang="en-US" sz="2000" b="1" i="0" u="none" strike="noStrike" kern="1200" cap="none" spc="0" normalizeH="0" baseline="0" noProof="0">
                  <a:ln>
                    <a:noFill/>
                  </a:ln>
                  <a:solidFill>
                    <a:srgbClr val="FFFFFF"/>
                  </a:solidFill>
                  <a:effectLst/>
                  <a:uLnTx/>
                  <a:uFillTx/>
                  <a:latin typeface="Aptos" panose="020B0004020202020204" pitchFamily="34" charset="0"/>
                  <a:ea typeface="+mn-ea"/>
                  <a:cs typeface="+mn-cs"/>
                </a:rPr>
                <a:t>Focus on Apprenticeships</a:t>
              </a:r>
            </a:p>
            <a:p>
              <a:pPr marL="173736" marR="0" lvl="0" indent="-173736" algn="l" defTabSz="914400" rtl="0" eaLnBrk="1" fontAlgn="auto" latinLnBrk="0" hangingPunct="1">
                <a:lnSpc>
                  <a:spcPct val="90000"/>
                </a:lnSpc>
                <a:spcBef>
                  <a:spcPts val="0"/>
                </a:spcBef>
                <a:spcAft>
                  <a:spcPts val="324"/>
                </a:spcAft>
                <a:buClrTx/>
                <a:buSzTx/>
                <a:buFontTx/>
                <a:buNone/>
                <a:tabLst/>
                <a:defRPr/>
              </a:pPr>
              <a:endParaRPr kumimoji="0" lang="en-US" sz="6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Prioritize Apprenticeship Programs within the organization</a:t>
              </a: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Apprentice Navigator – acts as a specialist on RAPs, assisting businesses in starting, expanding, or linking to existing RAPs</a:t>
              </a:r>
            </a:p>
            <a:p>
              <a:pPr marL="173736" marR="0" lvl="0" indent="-173736" algn="l" defTabSz="914400" rtl="0" eaLnBrk="1" fontAlgn="auto" latinLnBrk="0" hangingPunct="1">
                <a:lnSpc>
                  <a:spcPct val="90000"/>
                </a:lnSpc>
                <a:spcBef>
                  <a:spcPts val="0"/>
                </a:spcBef>
                <a:spcAft>
                  <a:spcPts val="324"/>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Collaborates internally to ensure staff understand RAPs and how WIOA can aid them through current services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1" name="Group 30">
              <a:extLst>
                <a:ext uri="{FF2B5EF4-FFF2-40B4-BE49-F238E27FC236}">
                  <a16:creationId xmlns:a16="http://schemas.microsoft.com/office/drawing/2014/main" id="{21659AEB-FF25-2D0A-2962-C008F5CB030A}"/>
                </a:ext>
              </a:extLst>
            </p:cNvPr>
            <p:cNvGrpSpPr/>
            <p:nvPr/>
          </p:nvGrpSpPr>
          <p:grpSpPr>
            <a:xfrm>
              <a:off x="4547848" y="1458844"/>
              <a:ext cx="1629637" cy="1415215"/>
              <a:chOff x="4547848" y="1713355"/>
              <a:chExt cx="1629637" cy="1415215"/>
            </a:xfrm>
          </p:grpSpPr>
          <p:sp>
            <p:nvSpPr>
              <p:cNvPr id="8" name="Rectangle: Rounded Corners 7">
                <a:extLst>
                  <a:ext uri="{FF2B5EF4-FFF2-40B4-BE49-F238E27FC236}">
                    <a16:creationId xmlns:a16="http://schemas.microsoft.com/office/drawing/2014/main" id="{68E16445-92CE-57B3-85F0-DE487C5320AD}"/>
                  </a:ext>
                </a:extLst>
              </p:cNvPr>
              <p:cNvSpPr/>
              <p:nvPr/>
            </p:nvSpPr>
            <p:spPr>
              <a:xfrm>
                <a:off x="4547848" y="1713355"/>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19" name="Graphic 18">
                <a:extLst>
                  <a:ext uri="{FF2B5EF4-FFF2-40B4-BE49-F238E27FC236}">
                    <a16:creationId xmlns:a16="http://schemas.microsoft.com/office/drawing/2014/main" id="{1CCB95F9-644A-5E37-5A40-8E2F08DAA5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60610" y="1713355"/>
                <a:ext cx="1415215" cy="1415215"/>
              </a:xfrm>
              <a:prstGeom prst="rect">
                <a:avLst/>
              </a:prstGeom>
              <a:effectLst/>
            </p:spPr>
          </p:pic>
        </p:grpSp>
      </p:grpSp>
      <p:grpSp>
        <p:nvGrpSpPr>
          <p:cNvPr id="37" name="Group 36" descr="Hurdles/Challenges&#10;Update LWDB WIOA policies, procedures and forms&#10;Below Self-Sufficiency Definition&#10;Umbrella OJT contracts&#10;ETPL forms &#10;Staff training &amp; development&#10;">
            <a:extLst>
              <a:ext uri="{FF2B5EF4-FFF2-40B4-BE49-F238E27FC236}">
                <a16:creationId xmlns:a16="http://schemas.microsoft.com/office/drawing/2014/main" id="{E35B4AEA-7958-064C-8F5A-96145DBFF839}"/>
              </a:ext>
            </a:extLst>
          </p:cNvPr>
          <p:cNvGrpSpPr/>
          <p:nvPr/>
        </p:nvGrpSpPr>
        <p:grpSpPr>
          <a:xfrm>
            <a:off x="3365906" y="4083897"/>
            <a:ext cx="8465624" cy="1878009"/>
            <a:chOff x="3365906" y="4293490"/>
            <a:chExt cx="8465624" cy="1878009"/>
          </a:xfrm>
        </p:grpSpPr>
        <p:sp>
          <p:nvSpPr>
            <p:cNvPr id="30" name="Rectangle: Rounded Corners 29" descr="Hurdles/Challenges&#10;Update LWDB WIOA policies, procedures and forms&#10;Below Self-Sufficiency Definition&#10;Umbrella OJT contracts&#10;ETPL forms &#10;Staff training &amp; development&#10;">
              <a:extLst>
                <a:ext uri="{FF2B5EF4-FFF2-40B4-BE49-F238E27FC236}">
                  <a16:creationId xmlns:a16="http://schemas.microsoft.com/office/drawing/2014/main" id="{4DD808B0-8A56-9758-3A78-2513CA977732}"/>
                </a:ext>
              </a:extLst>
            </p:cNvPr>
            <p:cNvSpPr/>
            <p:nvPr/>
          </p:nvSpPr>
          <p:spPr>
            <a:xfrm>
              <a:off x="4427623" y="4293490"/>
              <a:ext cx="7403907" cy="187800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Hurdles/Challenges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all" spc="0" normalizeH="0" baseline="0" noProof="0">
                  <a:ln>
                    <a:noFill/>
                  </a:ln>
                  <a:solidFill>
                    <a:prstClr val="white"/>
                  </a:solidFill>
                  <a:effectLst/>
                  <a:uLnTx/>
                  <a:uFillTx/>
                  <a:latin typeface="Aptos" panose="02110004020202020204"/>
                  <a:ea typeface="+mn-ea"/>
                  <a:cs typeface="+mn-cs"/>
                </a:rPr>
                <a:t>U</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pdate LWDB WIOA policies, procedures and forms</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Below Self-Sufficiency Definition</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Umbrella OJT contracts</a:t>
              </a:r>
            </a:p>
            <a:p>
              <a:pPr marL="742950" marR="0" lvl="2"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ETPL forms </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Staff training &amp; development</a:t>
              </a:r>
            </a:p>
          </p:txBody>
        </p:sp>
        <p:grpSp>
          <p:nvGrpSpPr>
            <p:cNvPr id="36" name="Group 35">
              <a:extLst>
                <a:ext uri="{FF2B5EF4-FFF2-40B4-BE49-F238E27FC236}">
                  <a16:creationId xmlns:a16="http://schemas.microsoft.com/office/drawing/2014/main" id="{DA122A9F-578E-7C23-31BA-D798BEE89398}"/>
                </a:ext>
              </a:extLst>
            </p:cNvPr>
            <p:cNvGrpSpPr/>
            <p:nvPr/>
          </p:nvGrpSpPr>
          <p:grpSpPr>
            <a:xfrm>
              <a:off x="3365906" y="4524886"/>
              <a:ext cx="1629637" cy="1415215"/>
              <a:chOff x="3518306" y="1487741"/>
              <a:chExt cx="1629637" cy="1415215"/>
            </a:xfrm>
          </p:grpSpPr>
          <p:sp>
            <p:nvSpPr>
              <p:cNvPr id="34" name="Rectangle: Rounded Corners 33">
                <a:extLst>
                  <a:ext uri="{FF2B5EF4-FFF2-40B4-BE49-F238E27FC236}">
                    <a16:creationId xmlns:a16="http://schemas.microsoft.com/office/drawing/2014/main" id="{22AB3B59-7498-DACC-877C-3B0C6D686395}"/>
                  </a:ext>
                </a:extLst>
              </p:cNvPr>
              <p:cNvSpPr/>
              <p:nvPr/>
            </p:nvSpPr>
            <p:spPr>
              <a:xfrm>
                <a:off x="3518306" y="1487741"/>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35" name="Graphic 34">
                <a:extLst>
                  <a:ext uri="{FF2B5EF4-FFF2-40B4-BE49-F238E27FC236}">
                    <a16:creationId xmlns:a16="http://schemas.microsoft.com/office/drawing/2014/main" id="{CD3A5B92-FF2D-B895-F004-640AE78A277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31068" y="1487741"/>
                <a:ext cx="1415215" cy="1415215"/>
              </a:xfrm>
              <a:prstGeom prst="rect">
                <a:avLst/>
              </a:prstGeom>
              <a:effectLst/>
            </p:spPr>
          </p:pic>
        </p:grpSp>
      </p:grpSp>
    </p:spTree>
    <p:extLst>
      <p:ext uri="{BB962C8B-B14F-4D97-AF65-F5344CB8AC3E}">
        <p14:creationId xmlns:p14="http://schemas.microsoft.com/office/powerpoint/2010/main" val="1143079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F060-FB1D-F46A-78D7-BB341EF7BE9E}"/>
            </a:ext>
          </a:extLst>
        </p:cNvPr>
        <p:cNvGrpSpPr/>
        <p:nvPr/>
      </p:nvGrpSpPr>
      <p:grpSpPr>
        <a:xfrm>
          <a:off x="0" y="0"/>
          <a:ext cx="0" cy="0"/>
          <a:chOff x="0" y="0"/>
          <a:chExt cx="0" cy="0"/>
        </a:xfrm>
      </p:grpSpPr>
      <p:pic>
        <p:nvPicPr>
          <p:cNvPr id="15" name="Picture 14" descr="Blue sky gradient background">
            <a:extLst>
              <a:ext uri="{FF2B5EF4-FFF2-40B4-BE49-F238E27FC236}">
                <a16:creationId xmlns:a16="http://schemas.microsoft.com/office/drawing/2014/main" id="{ED19E371-FD83-0A27-6311-128B24D94B67}"/>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r="28563"/>
          <a:stretch/>
        </p:blipFill>
        <p:spPr>
          <a:xfrm>
            <a:off x="0" y="23802"/>
            <a:ext cx="12191998" cy="6858000"/>
          </a:xfrm>
          <a:prstGeom prst="rect">
            <a:avLst/>
          </a:prstGeom>
        </p:spPr>
      </p:pic>
      <p:sp>
        <p:nvSpPr>
          <p:cNvPr id="2" name="Title 1">
            <a:extLst>
              <a:ext uri="{FF2B5EF4-FFF2-40B4-BE49-F238E27FC236}">
                <a16:creationId xmlns:a16="http://schemas.microsoft.com/office/drawing/2014/main" id="{0881671A-A32E-5DEA-9B24-8E2116FAF5FB}"/>
              </a:ext>
            </a:extLst>
          </p:cNvPr>
          <p:cNvSpPr txBox="1">
            <a:spLocks noGrp="1"/>
          </p:cNvSpPr>
          <p:nvPr>
            <p:ph type="title" idx="4294967295"/>
          </p:nvPr>
        </p:nvSpPr>
        <p:spPr>
          <a:xfrm>
            <a:off x="194934" y="2887471"/>
            <a:ext cx="3872221" cy="1254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How We Do It? </a:t>
            </a:r>
            <a:r>
              <a:rPr kumimoji="0" lang="en-US" sz="800" b="1" i="0" u="none" strike="noStrike" kern="1200" cap="none" spc="0" normalizeH="0" baseline="0" noProof="0">
                <a:ln>
                  <a:noFill/>
                </a:ln>
                <a:solidFill>
                  <a:srgbClr val="7B90A4"/>
                </a:solidFill>
                <a:effectLst/>
                <a:uLnTx/>
                <a:uFillTx/>
                <a:latin typeface="Aptos Display" panose="02110004020202020204"/>
                <a:ea typeface="+mj-ea"/>
                <a:cs typeface="+mj-cs"/>
              </a:rPr>
              <a:t>1</a:t>
            </a:r>
            <a:r>
              <a:rPr kumimoji="0" lang="en-US" sz="4000" b="1" i="0" u="none" strike="noStrike" kern="1200" cap="none" spc="0" normalizeH="0" baseline="0" noProof="0">
                <a:ln>
                  <a:noFill/>
                </a:ln>
                <a:solidFill>
                  <a:prstClr val="white"/>
                </a:solidFill>
                <a:effectLst/>
                <a:uLnTx/>
                <a:uFillTx/>
                <a:latin typeface="Aptos Display" panose="02110004020202020204"/>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Display" panose="02110004020202020204"/>
              <a:ea typeface="+mj-ea"/>
              <a:cs typeface="+mj-cs"/>
            </a:endParaRPr>
          </a:p>
        </p:txBody>
      </p:sp>
      <p:grpSp>
        <p:nvGrpSpPr>
          <p:cNvPr id="32" name="Group 31" descr="Outcomes Driven&#10;Record good, and consistent data (MIS)&#10;Locate itinerant credentials within the RAP Standards&#10;Utilize demand/targeted occupations when possible&#10;">
            <a:extLst>
              <a:ext uri="{FF2B5EF4-FFF2-40B4-BE49-F238E27FC236}">
                <a16:creationId xmlns:a16="http://schemas.microsoft.com/office/drawing/2014/main" id="{DC203142-0A84-E6FE-BC3A-0B43A9333211}"/>
              </a:ext>
            </a:extLst>
          </p:cNvPr>
          <p:cNvGrpSpPr/>
          <p:nvPr/>
        </p:nvGrpSpPr>
        <p:grpSpPr>
          <a:xfrm>
            <a:off x="3365906" y="896095"/>
            <a:ext cx="8465624" cy="1874520"/>
            <a:chOff x="4547848" y="1229191"/>
            <a:chExt cx="8465624" cy="1874520"/>
          </a:xfrm>
        </p:grpSpPr>
        <p:sp>
          <p:nvSpPr>
            <p:cNvPr id="7" name="Rectangle: Rounded Corners 6" descr="Outcomes Driven&#10;Record good, and consistent data (MIS)&#10;Locate itinerant credentials within the RAP Standards&#10;Utilize demand/targeted occupations when possible&#10;">
              <a:extLst>
                <a:ext uri="{FF2B5EF4-FFF2-40B4-BE49-F238E27FC236}">
                  <a16:creationId xmlns:a16="http://schemas.microsoft.com/office/drawing/2014/main" id="{EE916916-7351-58E3-3D97-4F467E6B17B4}"/>
                </a:ext>
              </a:extLst>
            </p:cNvPr>
            <p:cNvSpPr/>
            <p:nvPr/>
          </p:nvSpPr>
          <p:spPr>
            <a:xfrm>
              <a:off x="5609565" y="1229191"/>
              <a:ext cx="7403907" cy="1874520"/>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393099"/>
                <a:satOff val="-41319"/>
                <a:lumOff val="35655"/>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Outcomes Driven</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Record good, and consistent data (MIS)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Locate itinerant credentials within the RAP Standards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Utilize demand/targeted occupations when possible</a:t>
              </a:r>
            </a:p>
          </p:txBody>
        </p:sp>
        <p:grpSp>
          <p:nvGrpSpPr>
            <p:cNvPr id="31" name="Group 30">
              <a:extLst>
                <a:ext uri="{FF2B5EF4-FFF2-40B4-BE49-F238E27FC236}">
                  <a16:creationId xmlns:a16="http://schemas.microsoft.com/office/drawing/2014/main" id="{CFDCC3A3-389A-7AF1-B956-2BBC84DCE7C0}"/>
                </a:ext>
              </a:extLst>
            </p:cNvPr>
            <p:cNvGrpSpPr/>
            <p:nvPr/>
          </p:nvGrpSpPr>
          <p:grpSpPr>
            <a:xfrm>
              <a:off x="4547848" y="1458844"/>
              <a:ext cx="1629637" cy="1415215"/>
              <a:chOff x="4547848" y="1713355"/>
              <a:chExt cx="1629637" cy="1415215"/>
            </a:xfrm>
          </p:grpSpPr>
          <p:sp>
            <p:nvSpPr>
              <p:cNvPr id="8" name="Rectangle: Rounded Corners 7">
                <a:extLst>
                  <a:ext uri="{FF2B5EF4-FFF2-40B4-BE49-F238E27FC236}">
                    <a16:creationId xmlns:a16="http://schemas.microsoft.com/office/drawing/2014/main" id="{4DED789B-3EF1-32F5-51B6-3E8DB9718B3D}"/>
                  </a:ext>
                </a:extLst>
              </p:cNvPr>
              <p:cNvSpPr/>
              <p:nvPr/>
            </p:nvSpPr>
            <p:spPr>
              <a:xfrm>
                <a:off x="4547848" y="1713355"/>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19" name="Graphic 18">
                <a:extLst>
                  <a:ext uri="{FF2B5EF4-FFF2-40B4-BE49-F238E27FC236}">
                    <a16:creationId xmlns:a16="http://schemas.microsoft.com/office/drawing/2014/main" id="{9AE765BD-F312-B275-169B-47212D0A9F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60610" y="1713355"/>
                <a:ext cx="1415215" cy="1415215"/>
              </a:xfrm>
              <a:prstGeom prst="rect">
                <a:avLst/>
              </a:prstGeom>
              <a:effectLst/>
            </p:spPr>
          </p:pic>
        </p:grpSp>
      </p:grpSp>
      <p:grpSp>
        <p:nvGrpSpPr>
          <p:cNvPr id="37" name="Group 36" descr="Spread the Word &#10;Apprenticeship Accelerators/Lunch &amp; Learn Events&#10;Community engagement (ex. Economic Development Councils, Chambers of Commerce, Trade Associations, School Districts)&#10;LWDB website/social media&#10;">
            <a:extLst>
              <a:ext uri="{FF2B5EF4-FFF2-40B4-BE49-F238E27FC236}">
                <a16:creationId xmlns:a16="http://schemas.microsoft.com/office/drawing/2014/main" id="{40208DAB-7452-7149-B62B-9072CE74E259}"/>
              </a:ext>
            </a:extLst>
          </p:cNvPr>
          <p:cNvGrpSpPr/>
          <p:nvPr/>
        </p:nvGrpSpPr>
        <p:grpSpPr>
          <a:xfrm>
            <a:off x="3365906" y="4083897"/>
            <a:ext cx="8465624" cy="1878009"/>
            <a:chOff x="3365906" y="4293490"/>
            <a:chExt cx="8465624" cy="1878009"/>
          </a:xfrm>
        </p:grpSpPr>
        <p:sp>
          <p:nvSpPr>
            <p:cNvPr id="30" name="Rectangle: Rounded Corners 29" descr="Spread the Word &#10;Apprenticeship Accelerators/Lunch &amp; Learn Events&#10;Community engagement (ex. Economic Development Councils, Chambers of Commerce, Trade Associations, School Districts)&#10;LWDB website/social media&#10;">
              <a:extLst>
                <a:ext uri="{FF2B5EF4-FFF2-40B4-BE49-F238E27FC236}">
                  <a16:creationId xmlns:a16="http://schemas.microsoft.com/office/drawing/2014/main" id="{81B72A72-B2AF-1069-C121-9972BE916AB9}"/>
                </a:ext>
              </a:extLst>
            </p:cNvPr>
            <p:cNvSpPr/>
            <p:nvPr/>
          </p:nvSpPr>
          <p:spPr>
            <a:xfrm>
              <a:off x="4427623" y="4293490"/>
              <a:ext cx="7403907" cy="1878009"/>
            </a:xfrm>
            <a:prstGeom prst="roundRect">
              <a:avLst/>
            </a:prstGeom>
            <a:solidFill>
              <a:srgbClr val="1E3A50"/>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822960" tIns="76200" rIns="18288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cap="all"/>
              </a:pPr>
              <a:r>
                <a:rPr kumimoji="0" lang="en-US" sz="2000" b="1" i="0" u="none" strike="noStrike" kern="1200" cap="none" spc="0" normalizeH="0" baseline="0" noProof="0">
                  <a:ln>
                    <a:noFill/>
                  </a:ln>
                  <a:solidFill>
                    <a:prstClr val="white"/>
                  </a:solidFill>
                  <a:effectLst/>
                  <a:uLnTx/>
                  <a:uFillTx/>
                  <a:latin typeface="Aptos" panose="02110004020202020204"/>
                  <a:ea typeface="+mn-ea"/>
                  <a:cs typeface="+mn-cs"/>
                </a:rPr>
                <a:t>Spread the Word </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Apprenticeship Accelerators/Lunch &amp; Learn Events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Community engagement (ex. Economic Development Councils, Chambers of Commerce, Trade Associations, </a:t>
              </a:r>
              <a:r>
                <a:rPr kumimoji="0" lang="en-US" sz="1800" b="0" i="0" u="none" strike="noStrike" kern="1200" cap="all" spc="0" normalizeH="0" baseline="0" noProof="0">
                  <a:ln>
                    <a:noFill/>
                  </a:ln>
                  <a:solidFill>
                    <a:prstClr val="white"/>
                  </a:solidFill>
                  <a:effectLst/>
                  <a:uLnTx/>
                  <a:uFillTx/>
                  <a:latin typeface="Aptos" panose="02110004020202020204"/>
                  <a:ea typeface="+mn-ea"/>
                  <a:cs typeface="+mn-cs"/>
                </a:rPr>
                <a:t>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chool Districts)</a:t>
              </a:r>
            </a:p>
            <a:p>
              <a:pPr marL="171450" marR="0" lvl="1" indent="-171450" algn="l" defTabSz="800100" rtl="0" eaLnBrk="1" fontAlgn="auto" latinLnBrk="0" hangingPunct="1">
                <a:lnSpc>
                  <a:spcPct val="90000"/>
                </a:lnSpc>
                <a:spcBef>
                  <a:spcPct val="0"/>
                </a:spcBef>
                <a:spcAft>
                  <a:spcPct val="15000"/>
                </a:spcAft>
                <a:buClrTx/>
                <a:buSzTx/>
                <a:buFontTx/>
                <a:buChar char="•"/>
                <a:tabLst/>
                <a:defRPr cap="all"/>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LWDB website/social media</a:t>
              </a:r>
            </a:p>
          </p:txBody>
        </p:sp>
        <p:grpSp>
          <p:nvGrpSpPr>
            <p:cNvPr id="36" name="Group 35">
              <a:extLst>
                <a:ext uri="{FF2B5EF4-FFF2-40B4-BE49-F238E27FC236}">
                  <a16:creationId xmlns:a16="http://schemas.microsoft.com/office/drawing/2014/main" id="{499B55DC-4B7E-3126-9894-1668DDAE49C9}"/>
                </a:ext>
              </a:extLst>
            </p:cNvPr>
            <p:cNvGrpSpPr/>
            <p:nvPr/>
          </p:nvGrpSpPr>
          <p:grpSpPr>
            <a:xfrm>
              <a:off x="3365906" y="4524886"/>
              <a:ext cx="1629637" cy="1415215"/>
              <a:chOff x="3518306" y="1487741"/>
              <a:chExt cx="1629637" cy="1415215"/>
            </a:xfrm>
          </p:grpSpPr>
          <p:sp>
            <p:nvSpPr>
              <p:cNvPr id="34" name="Rectangle: Rounded Corners 33">
                <a:extLst>
                  <a:ext uri="{FF2B5EF4-FFF2-40B4-BE49-F238E27FC236}">
                    <a16:creationId xmlns:a16="http://schemas.microsoft.com/office/drawing/2014/main" id="{5745D251-1ECF-5937-84C3-3816F09AE17A}"/>
                  </a:ext>
                </a:extLst>
              </p:cNvPr>
              <p:cNvSpPr/>
              <p:nvPr/>
            </p:nvSpPr>
            <p:spPr>
              <a:xfrm>
                <a:off x="3518306" y="1487741"/>
                <a:ext cx="1629637" cy="1415215"/>
              </a:xfrm>
              <a:prstGeom prst="roundRect">
                <a:avLst>
                  <a:gd name="adj" fmla="val 10000"/>
                </a:avLst>
              </a:prstGeom>
              <a:solidFill>
                <a:schemeClr val="bg1"/>
              </a:solidFill>
            </p:spPr>
            <p:style>
              <a:lnRef idx="2">
                <a:schemeClr val="lt1">
                  <a:hueOff val="0"/>
                  <a:satOff val="0"/>
                  <a:lumOff val="0"/>
                  <a:alphaOff val="0"/>
                </a:schemeClr>
              </a:lnRef>
              <a:fillRef idx="1">
                <a:schemeClr val="accent1">
                  <a:tint val="50000"/>
                  <a:hueOff val="-4883"/>
                  <a:satOff val="202"/>
                  <a:lumOff val="-1418"/>
                  <a:alphaOff val="0"/>
                </a:schemeClr>
              </a:fillRef>
              <a:effectRef idx="0">
                <a:schemeClr val="accent1">
                  <a:tint val="50000"/>
                  <a:hueOff val="-4883"/>
                  <a:satOff val="202"/>
                  <a:lumOff val="-1418"/>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ptos" panose="02110004020202020204"/>
                  <a:ea typeface="+mn-ea"/>
                  <a:cs typeface="+mn-cs"/>
                </a:endParaRPr>
              </a:p>
            </p:txBody>
          </p:sp>
          <p:pic>
            <p:nvPicPr>
              <p:cNvPr id="35" name="Graphic 34">
                <a:extLst>
                  <a:ext uri="{FF2B5EF4-FFF2-40B4-BE49-F238E27FC236}">
                    <a16:creationId xmlns:a16="http://schemas.microsoft.com/office/drawing/2014/main" id="{CF7D6B02-8723-9517-B5EB-BB6C1AC17A3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31068" y="1487741"/>
                <a:ext cx="1415215" cy="1415215"/>
              </a:xfrm>
              <a:prstGeom prst="rect">
                <a:avLst/>
              </a:prstGeom>
              <a:effectLst/>
            </p:spPr>
          </p:pic>
        </p:grpSp>
      </p:grpSp>
    </p:spTree>
    <p:extLst>
      <p:ext uri="{BB962C8B-B14F-4D97-AF65-F5344CB8AC3E}">
        <p14:creationId xmlns:p14="http://schemas.microsoft.com/office/powerpoint/2010/main" val="237279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A922-5A88-F98E-843F-CF928D0088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38AAD2-96E3-D851-5A89-B929030183C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p:blipFill>
        <p:spPr>
          <a:xfrm>
            <a:off x="0" y="-2"/>
            <a:ext cx="12192000" cy="6858002"/>
          </a:xfrm>
          <a:prstGeom prst="rect">
            <a:avLst/>
          </a:prstGeom>
        </p:spPr>
      </p:pic>
      <p:sp>
        <p:nvSpPr>
          <p:cNvPr id="4" name="Title 3" descr="James Disbro&#10;Senior Director, Regional Alignment &amp; Programs Development&#10;CareerSource Suncoast&#10;&#10;Email: jdisbro@careersourcesc.com">
            <a:extLst>
              <a:ext uri="{FF2B5EF4-FFF2-40B4-BE49-F238E27FC236}">
                <a16:creationId xmlns:a16="http://schemas.microsoft.com/office/drawing/2014/main" id="{0A90EFE0-BD79-DFEE-625E-31F957598843}"/>
              </a:ext>
            </a:extLst>
          </p:cNvPr>
          <p:cNvSpPr txBox="1">
            <a:spLocks noGrp="1"/>
          </p:cNvSpPr>
          <p:nvPr>
            <p:ph type="title" idx="4294967295"/>
          </p:nvPr>
        </p:nvSpPr>
        <p:spPr>
          <a:xfrm>
            <a:off x="1193185" y="1113128"/>
            <a:ext cx="10126013" cy="24314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ptos" panose="02110004020202020204"/>
                <a:ea typeface="+mn-ea"/>
                <a:cs typeface="+mn-cs"/>
              </a:rPr>
              <a:t>James Disbro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Senior Director, Regional Alignment &amp; Programs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CareerSource Suncoast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Email: jdisbro@careersourcesc.com</a:t>
            </a:r>
          </a:p>
        </p:txBody>
      </p:sp>
      <p:pic>
        <p:nvPicPr>
          <p:cNvPr id="6" name="Picture 5" descr="QR code for James Disbro's contact information">
            <a:extLst>
              <a:ext uri="{FF2B5EF4-FFF2-40B4-BE49-F238E27FC236}">
                <a16:creationId xmlns:a16="http://schemas.microsoft.com/office/drawing/2014/main" id="{31C8862B-E598-5CBC-9404-CF01EC7A3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398" y="3885703"/>
            <a:ext cx="2079171" cy="2079171"/>
          </a:xfrm>
          <a:prstGeom prst="rect">
            <a:avLst/>
          </a:prstGeom>
        </p:spPr>
      </p:pic>
    </p:spTree>
    <p:extLst>
      <p:ext uri="{BB962C8B-B14F-4D97-AF65-F5344CB8AC3E}">
        <p14:creationId xmlns:p14="http://schemas.microsoft.com/office/powerpoint/2010/main" val="4167497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CC43-09A4-B370-49FA-FF6ADEECFF68}"/>
              </a:ext>
            </a:extLst>
          </p:cNvPr>
          <p:cNvSpPr>
            <a:spLocks noGrp="1"/>
          </p:cNvSpPr>
          <p:nvPr>
            <p:ph type="ctrTitle"/>
          </p:nvPr>
        </p:nvSpPr>
        <p:spPr>
          <a:xfrm>
            <a:off x="187569" y="5392615"/>
            <a:ext cx="12004431" cy="997316"/>
          </a:xfrm>
        </p:spPr>
        <p:txBody>
          <a:bodyPr>
            <a:noAutofit/>
          </a:bodyPr>
          <a:lstStyle/>
          <a:p>
            <a:pPr algn="l"/>
            <a: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t>Maryland's Local Workforce Systems &amp; Their Approach </a:t>
            </a:r>
            <a:b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3700" b="1" i="0" u="none" strike="noStrike" kern="0" cap="none" spc="-223" normalizeH="0" baseline="0" noProof="0">
                <a:ln>
                  <a:noFill/>
                </a:ln>
                <a:solidFill>
                  <a:srgbClr val="333333"/>
                </a:solidFill>
                <a:effectLst/>
                <a:uLnTx/>
                <a:uFillTx/>
                <a:latin typeface="Inter" pitchFamily="34" charset="0"/>
                <a:ea typeface="Inter" pitchFamily="34" charset="-122"/>
                <a:cs typeface="Inter" pitchFamily="34" charset="-120"/>
              </a:rPr>
              <a:t>to Registered Apprenticeship Growth in Communities </a:t>
            </a:r>
            <a:endParaRPr lang="en-US" sz="3700"/>
          </a:p>
        </p:txBody>
      </p:sp>
      <p:pic>
        <p:nvPicPr>
          <p:cNvPr id="4" name="Object 3" descr="Maryland Workforce Association MWA Logo ">
            <a:extLst>
              <a:ext uri="{FF2B5EF4-FFF2-40B4-BE49-F238E27FC236}">
                <a16:creationId xmlns:a16="http://schemas.microsoft.com/office/drawing/2014/main" id="{CB943583-C671-BA17-D3A4-EB7EA9711930}"/>
              </a:ext>
            </a:extLst>
          </p:cNvPr>
          <p:cNvPicPr>
            <a:picLocks noChangeAspect="1"/>
          </p:cNvPicPr>
          <p:nvPr/>
        </p:nvPicPr>
        <p:blipFill>
          <a:blip r:embed="rId2"/>
          <a:srcRect l="-4407" t="-22159" r="-4407" b="-22159"/>
          <a:stretch/>
        </p:blipFill>
        <p:spPr>
          <a:xfrm>
            <a:off x="-211015" y="0"/>
            <a:ext cx="12754710" cy="4982308"/>
          </a:xfrm>
          <a:prstGeom prst="rect">
            <a:avLst/>
          </a:prstGeom>
        </p:spPr>
      </p:pic>
    </p:spTree>
    <p:extLst>
      <p:ext uri="{BB962C8B-B14F-4D97-AF65-F5344CB8AC3E}">
        <p14:creationId xmlns:p14="http://schemas.microsoft.com/office/powerpoint/2010/main" val="3543015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Maryland's Registered Apprenticeship Approach</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1E434C20-A693-6528-B097-4B06825D9D9E}"/>
              </a:ext>
            </a:extLst>
          </p:cNvPr>
          <p:cNvGrpSpPr/>
          <p:nvPr/>
        </p:nvGrpSpPr>
        <p:grpSpPr>
          <a:xfrm>
            <a:off x="282487" y="2008082"/>
            <a:ext cx="714196" cy="714196"/>
            <a:chOff x="476131" y="2008082"/>
            <a:chExt cx="714196" cy="714196"/>
          </a:xfrm>
        </p:grpSpPr>
        <p:sp>
          <p:nvSpPr>
            <p:cNvPr id="3" name="Object 2">
              <a:extLst>
                <a:ext uri="{C183D7F6-B498-43B3-948B-1728B52AA6E4}">
                  <adec:decorative xmlns:adec="http://schemas.microsoft.com/office/drawing/2017/decorative" val="1"/>
                </a:ext>
              </a:extLst>
            </p:cNvPr>
            <p:cNvSpPr/>
            <p:nvPr/>
          </p:nvSpPr>
          <p:spPr>
            <a:xfrm>
              <a:off x="476131" y="2008082"/>
              <a:ext cx="714196" cy="714196"/>
            </a:xfrm>
            <a:prstGeom prst="ellipse">
              <a:avLst/>
            </a:prstGeom>
            <a:solidFill>
              <a:srgbClr val="22AA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Object 3">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94" y="2189342"/>
              <a:ext cx="314246" cy="361860"/>
            </a:xfrm>
            <a:prstGeom prst="rect">
              <a:avLst/>
            </a:prstGeom>
          </p:spPr>
        </p:pic>
      </p:grpSp>
      <p:sp>
        <p:nvSpPr>
          <p:cNvPr id="5" name="Object 4" descr="Expansion of Registered Apprenticeship Programs"/>
          <p:cNvSpPr/>
          <p:nvPr/>
        </p:nvSpPr>
        <p:spPr>
          <a:xfrm>
            <a:off x="1187136" y="1961511"/>
            <a:ext cx="2775843"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Expansion of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5" descr="Maryland has actively expanded its Registered Apprenticeship (RA) programs across various industries, including manufacturing, healthcare, and information technology.&#10;"/>
          <p:cNvSpPr/>
          <p:nvPr/>
        </p:nvSpPr>
        <p:spPr>
          <a:xfrm>
            <a:off x="1187136" y="2572000"/>
            <a:ext cx="2775843" cy="1799775"/>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Maryland has actively expanded its Registered Apprenticeship (RA) programs across various industries, including manufacturing, healthcare, and information technology.</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a:extLst>
              <a:ext uri="{C183D7F6-B498-43B3-948B-1728B52AA6E4}">
                <adec:decorative xmlns:adec="http://schemas.microsoft.com/office/drawing/2017/decorative" val="1"/>
              </a:ext>
            </a:extLst>
          </p:cNvPr>
          <p:cNvSpPr/>
          <p:nvPr/>
        </p:nvSpPr>
        <p:spPr>
          <a:xfrm>
            <a:off x="4244564" y="2008082"/>
            <a:ext cx="714196" cy="714196"/>
          </a:xfrm>
          <a:prstGeom prst="ellipse">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Object 7">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2979" y="2201973"/>
            <a:ext cx="276156" cy="333292"/>
          </a:xfrm>
          <a:prstGeom prst="rect">
            <a:avLst/>
          </a:prstGeom>
        </p:spPr>
      </p:pic>
      <p:sp>
        <p:nvSpPr>
          <p:cNvPr id="9" name="Object 8" descr="Collaborative Partnerships"/>
          <p:cNvSpPr/>
          <p:nvPr/>
        </p:nvSpPr>
        <p:spPr>
          <a:xfrm>
            <a:off x="5134444" y="1961511"/>
            <a:ext cx="2775843" cy="266633"/>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Collaborative Partnerships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9" descr="The state has fostered strong partnerships with employers, industry associations, and educational institutions to develop and promote RA programs that meet local workforce needs.&#10;"/>
          <p:cNvSpPr/>
          <p:nvPr/>
        </p:nvSpPr>
        <p:spPr>
          <a:xfrm>
            <a:off x="5134444" y="2305366"/>
            <a:ext cx="2775843" cy="1799775"/>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The state has fostered strong partnerships with employers, industry associations, and educational institutions to develop and promote RA programs that meet local workforce needs.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11618726-A915-D0AA-A51D-315A22C974CE}"/>
              </a:ext>
            </a:extLst>
          </p:cNvPr>
          <p:cNvGrpSpPr/>
          <p:nvPr/>
        </p:nvGrpSpPr>
        <p:grpSpPr>
          <a:xfrm>
            <a:off x="8236580" y="1961511"/>
            <a:ext cx="714196" cy="714196"/>
            <a:chOff x="8268013" y="2008082"/>
            <a:chExt cx="714196" cy="714196"/>
          </a:xfrm>
        </p:grpSpPr>
        <p:sp>
          <p:nvSpPr>
            <p:cNvPr id="11" name="Object 10">
              <a:extLst>
                <a:ext uri="{C183D7F6-B498-43B3-948B-1728B52AA6E4}">
                  <adec:decorative xmlns:adec="http://schemas.microsoft.com/office/drawing/2017/decorative" val="1"/>
                </a:ext>
              </a:extLst>
            </p:cNvPr>
            <p:cNvSpPr/>
            <p:nvPr/>
          </p:nvSpPr>
          <p:spPr>
            <a:xfrm>
              <a:off x="8268013" y="2008082"/>
              <a:ext cx="714196" cy="714196"/>
            </a:xfrm>
            <a:prstGeom prst="ellipse">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82756" y="2235438"/>
              <a:ext cx="323769" cy="257111"/>
            </a:xfrm>
            <a:prstGeom prst="rect">
              <a:avLst/>
            </a:prstGeom>
          </p:spPr>
        </p:pic>
      </p:grpSp>
      <p:sp>
        <p:nvSpPr>
          <p:cNvPr id="13" name="Object 12" descr="Apprenticeship-Friendly Policies"/>
          <p:cNvSpPr/>
          <p:nvPr/>
        </p:nvSpPr>
        <p:spPr>
          <a:xfrm>
            <a:off x="9189327" y="1961511"/>
            <a:ext cx="2775843"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Apprenticeship-Friendly Policies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Maryland has implemented policies and initiatives that make it easier for employers to establish and maintain RA programs, such as tax credits and funding opportunities.&#10;"/>
          <p:cNvSpPr/>
          <p:nvPr/>
        </p:nvSpPr>
        <p:spPr>
          <a:xfrm>
            <a:off x="9189327" y="2572000"/>
            <a:ext cx="2775843"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000000">
                    <a:alpha val="56000"/>
                  </a:srgbClr>
                </a:solidFill>
                <a:effectLst/>
                <a:uLnTx/>
                <a:uFillTx/>
                <a:latin typeface="Inter" pitchFamily="34" charset="0"/>
                <a:ea typeface="Inter" pitchFamily="34" charset="-122"/>
                <a:cs typeface="Inter" pitchFamily="34" charset="-120"/>
              </a:rPr>
              <a:t>Maryland has implemented policies and initiatives that make it easier for employers to establish and maintain RA programs, such as tax credits and funding opportunities.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Object 14" descr="Through its comprehensive approach to Registered Apprenticeship programs, Maryland is positioning itself as a leader in workforce development and preparing its reasident for the jobs of the future."/>
          <p:cNvSpPr/>
          <p:nvPr/>
        </p:nvSpPr>
        <p:spPr>
          <a:xfrm>
            <a:off x="0" y="5218395"/>
            <a:ext cx="12188952" cy="1637890"/>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5" descr="Through its comprehensive approach to Registered Apprenticeship programs, Maryland is positioning itself as a leader in workforce development and preparing its residents for the jobs of the future.&#10;"/>
          <p:cNvSpPr/>
          <p:nvPr/>
        </p:nvSpPr>
        <p:spPr>
          <a:xfrm>
            <a:off x="809423" y="5541123"/>
            <a:ext cx="10570107" cy="999875"/>
          </a:xfrm>
          <a:prstGeom prst="rect">
            <a:avLst/>
          </a:prstGeom>
          <a:noFill/>
        </p:spPr>
        <p:txBody>
          <a:bodyPr wrap="square" lIns="0" tIns="0" rIns="0" bIns="0" rtlCol="0" anchor="ctr"/>
          <a:lstStyle/>
          <a:p>
            <a:pPr marL="0" marR="0" lvl="0" indent="0" algn="ctr" defTabSz="914400" rtl="0" eaLnBrk="1" fontAlgn="auto" latinLnBrk="0" hangingPunct="1">
              <a:lnSpc>
                <a:spcPts val="2628"/>
              </a:lnSpc>
              <a:spcBef>
                <a:spcPts val="0"/>
              </a:spcBef>
              <a:spcAft>
                <a:spcPts val="0"/>
              </a:spcAft>
              <a:buClrTx/>
              <a:buSzTx/>
              <a:buFontTx/>
              <a:buNone/>
              <a:tabLst/>
              <a:defRPr/>
            </a:pP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Through its comprehensive approach to Registered Apprenticeship programs, </a:t>
            </a:r>
            <a:b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Maryland is positioning itself as a leader in workforce development and </a:t>
            </a:r>
            <a:b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br>
            <a:r>
              <a:rPr kumimoji="0" lang="en-US" sz="2250" b="1" i="0" u="none" strike="noStrike" kern="0" cap="none" spc="-135" normalizeH="0" baseline="0" noProof="0">
                <a:ln>
                  <a:noFill/>
                </a:ln>
                <a:solidFill>
                  <a:srgbClr val="333333"/>
                </a:solidFill>
                <a:effectLst/>
                <a:uLnTx/>
                <a:uFillTx/>
                <a:latin typeface="Inter" pitchFamily="34" charset="0"/>
                <a:ea typeface="Inter" pitchFamily="34" charset="-122"/>
                <a:cs typeface="Inter" pitchFamily="34" charset="-120"/>
              </a:rPr>
              <a:t>preparing its residents for the jobs of the future.</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FFFFFF"/>
                </a:solidFill>
                <a:effectLst/>
                <a:uLnTx/>
                <a:uFillTx/>
                <a:latin typeface="Inter" pitchFamily="34" charset="0"/>
                <a:ea typeface="Inter" pitchFamily="34" charset="-122"/>
                <a:cs typeface="Inter" pitchFamily="34" charset="-120"/>
              </a:rPr>
              <a:t>Challenges in Implementing Registered Apprenticeship</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a:extLs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07" y="3770957"/>
            <a:ext cx="12246088" cy="57136"/>
          </a:xfrm>
          <a:prstGeom prst="rect">
            <a:avLst/>
          </a:prstGeom>
        </p:spPr>
      </p:pic>
      <p:pic>
        <p:nvPicPr>
          <p:cNvPr id="4" name="Object 3">
            <a:extLs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1618" y="1642652"/>
            <a:ext cx="28568" cy="2171157"/>
          </a:xfrm>
          <a:prstGeom prst="rect">
            <a:avLst/>
          </a:prstGeom>
        </p:spPr>
      </p:pic>
      <p:pic>
        <p:nvPicPr>
          <p:cNvPr id="5" name="Object 4">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25438" y="3704299"/>
            <a:ext cx="180930" cy="190452"/>
          </a:xfrm>
          <a:prstGeom prst="rect">
            <a:avLst/>
          </a:prstGeom>
        </p:spPr>
      </p:pic>
      <p:pic>
        <p:nvPicPr>
          <p:cNvPr id="6" name="Object 5">
            <a:extLs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7517" y="3780480"/>
            <a:ext cx="28568" cy="123794"/>
          </a:xfrm>
          <a:prstGeom prst="rect">
            <a:avLst/>
          </a:prstGeom>
        </p:spPr>
      </p:pic>
      <p:pic>
        <p:nvPicPr>
          <p:cNvPr id="7" name="Object 6">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41337" y="3704299"/>
            <a:ext cx="180930" cy="190452"/>
          </a:xfrm>
          <a:prstGeom prst="rect">
            <a:avLst/>
          </a:prstGeom>
        </p:spPr>
      </p:pic>
      <p:pic>
        <p:nvPicPr>
          <p:cNvPr id="8" name="Object 7">
            <a:extLs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3416" y="1919855"/>
            <a:ext cx="28568" cy="1895001"/>
          </a:xfrm>
          <a:prstGeom prst="rect">
            <a:avLst/>
          </a:prstGeom>
        </p:spPr>
      </p:pic>
      <p:pic>
        <p:nvPicPr>
          <p:cNvPr id="9" name="Object 8">
            <a:extLs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57236" y="3704299"/>
            <a:ext cx="190452" cy="190452"/>
          </a:xfrm>
          <a:prstGeom prst="rect">
            <a:avLst/>
          </a:prstGeom>
        </p:spPr>
      </p:pic>
      <p:pic>
        <p:nvPicPr>
          <p:cNvPr id="10" name="Object 9">
            <a:extLs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49321" y="3223406"/>
            <a:ext cx="28568" cy="590402"/>
          </a:xfrm>
          <a:prstGeom prst="rect">
            <a:avLst/>
          </a:prstGeom>
        </p:spPr>
      </p:pic>
      <p:pic>
        <p:nvPicPr>
          <p:cNvPr id="11" name="Object 10">
            <a:extLs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73141" y="3704299"/>
            <a:ext cx="180930" cy="190452"/>
          </a:xfrm>
          <a:prstGeom prst="rect">
            <a:avLst/>
          </a:prstGeom>
        </p:spPr>
      </p:pic>
      <p:sp>
        <p:nvSpPr>
          <p:cNvPr id="12" name="Object 11">
            <a:extLst>
              <a:ext uri="{C183D7F6-B498-43B3-948B-1728B52AA6E4}">
                <adec:decorative xmlns:adec="http://schemas.microsoft.com/office/drawing/2017/decorative" val="1"/>
              </a:ext>
            </a:extLst>
          </p:cNvPr>
          <p:cNvSpPr/>
          <p:nvPr/>
        </p:nvSpPr>
        <p:spPr>
          <a:xfrm>
            <a:off x="2249124" y="1523715"/>
            <a:ext cx="133316" cy="133316"/>
          </a:xfrm>
          <a:prstGeom prst="ellipse">
            <a:avLst/>
          </a:prstGeom>
          <a:solidFill>
            <a:srgbClr val="22AAE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Object 12" descr="Lack of Employer Awareness"/>
          <p:cNvSpPr/>
          <p:nvPr/>
        </p:nvSpPr>
        <p:spPr>
          <a:xfrm>
            <a:off x="2477785" y="1460288"/>
            <a:ext cx="1948328"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Lack of Employer Awareness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Many employers are unfamiliar with the benefits and process of Registered Apprenticeship programs.&#10;"/>
          <p:cNvSpPr/>
          <p:nvPr/>
        </p:nvSpPr>
        <p:spPr>
          <a:xfrm>
            <a:off x="2477785" y="2070777"/>
            <a:ext cx="2507306"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Many employers are unfamiliar with the benefits and process of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5" descr="Misalignment of Training Programs&#10;"/>
          <p:cNvSpPr/>
          <p:nvPr/>
        </p:nvSpPr>
        <p:spPr>
          <a:xfrm>
            <a:off x="4793686" y="3821897"/>
            <a:ext cx="1875004"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Misalignment of Training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Object 16" descr="Workforce systems often do not align with the structured approach of Registered Apprenticeship.&#10;"/>
          <p:cNvSpPr/>
          <p:nvPr/>
        </p:nvSpPr>
        <p:spPr>
          <a:xfrm>
            <a:off x="4793685" y="4432386"/>
            <a:ext cx="2315901" cy="154266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Workforce systems often do not align with the structured approach of Registered Apprenticeship.</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Object 17">
            <a:extLst>
              <a:ext uri="{C183D7F6-B498-43B3-948B-1728B52AA6E4}">
                <adec:decorative xmlns:adec="http://schemas.microsoft.com/office/drawing/2017/decorative" val="1"/>
              </a:ext>
            </a:extLst>
          </p:cNvPr>
          <p:cNvSpPr/>
          <p:nvPr/>
        </p:nvSpPr>
        <p:spPr>
          <a:xfrm>
            <a:off x="6880983" y="1800762"/>
            <a:ext cx="133316" cy="133317"/>
          </a:xfrm>
          <a:prstGeom prst="ellipse">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Object 18" descr="Funding Constraints"/>
          <p:cNvSpPr/>
          <p:nvPr/>
        </p:nvSpPr>
        <p:spPr>
          <a:xfrm>
            <a:off x="7109587" y="1737491"/>
            <a:ext cx="2011177" cy="533267"/>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Funding Constraints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Object 19" descr="Securing adequate funding to support the development and implementation of RA programs.&#10;"/>
          <p:cNvSpPr/>
          <p:nvPr/>
        </p:nvSpPr>
        <p:spPr>
          <a:xfrm>
            <a:off x="7090483" y="2337416"/>
            <a:ext cx="1958831" cy="1285554"/>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Securing adequate funding to support the development and implementation of RA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Object 20">
            <a:extLst>
              <a:ext uri="{C183D7F6-B498-43B3-948B-1728B52AA6E4}">
                <adec:decorative xmlns:adec="http://schemas.microsoft.com/office/drawing/2017/decorative" val="1"/>
              </a:ext>
            </a:extLst>
          </p:cNvPr>
          <p:cNvSpPr/>
          <p:nvPr/>
        </p:nvSpPr>
        <p:spPr>
          <a:xfrm>
            <a:off x="9196913" y="3104320"/>
            <a:ext cx="133322" cy="133317"/>
          </a:xfrm>
          <a:prstGeom prst="ellipse">
            <a:avLst/>
          </a:prstGeom>
          <a:solidFill>
            <a:srgbClr val="FD864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Object 21" descr="Navigating Regulatory Requirements"/>
          <p:cNvSpPr/>
          <p:nvPr/>
        </p:nvSpPr>
        <p:spPr>
          <a:xfrm>
            <a:off x="9425488" y="3041042"/>
            <a:ext cx="1906428" cy="799900"/>
          </a:xfrm>
          <a:prstGeom prst="rect">
            <a:avLst/>
          </a:prstGeom>
          <a:noFill/>
        </p:spPr>
        <p:txBody>
          <a:bodyPr wrap="square" lIns="0" tIns="0" rIns="0" bIns="0" rtlCol="0" anchor="t"/>
          <a:lstStyle/>
          <a:p>
            <a:pPr marL="0" marR="0" lvl="0" indent="0" algn="l"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FFFFFF"/>
                </a:solidFill>
                <a:effectLst/>
                <a:uLnTx/>
                <a:uFillTx/>
                <a:latin typeface="Inter" pitchFamily="34" charset="0"/>
                <a:ea typeface="Inter" pitchFamily="34" charset="-122"/>
                <a:cs typeface="Inter" pitchFamily="34" charset="-120"/>
              </a:rPr>
              <a:t>Navigating Regulatory Requirements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Object 22" descr="Complexities in navigating the regulatory requirements and approval process for Registered Apprenticeship programs.&#10;"/>
          <p:cNvSpPr/>
          <p:nvPr/>
        </p:nvSpPr>
        <p:spPr>
          <a:xfrm>
            <a:off x="9425487" y="3918165"/>
            <a:ext cx="2315901" cy="2056886"/>
          </a:xfrm>
          <a:prstGeom prst="rect">
            <a:avLst/>
          </a:prstGeom>
          <a:noFill/>
        </p:spPr>
        <p:txBody>
          <a:bodyPr wrap="square" lIns="0" tIns="0" rIns="0" bIns="0" rtlCol="0" anchor="t"/>
          <a:lstStyle/>
          <a:p>
            <a:pPr marL="0" marR="0" lvl="0" indent="0" algn="l"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srgbClr val="FFFFFF">
                    <a:alpha val="80000"/>
                  </a:srgbClr>
                </a:solidFill>
                <a:effectLst/>
                <a:uLnTx/>
                <a:uFillTx/>
                <a:latin typeface="Inter" pitchFamily="34" charset="0"/>
                <a:ea typeface="Inter" pitchFamily="34" charset="-122"/>
                <a:cs typeface="Inter" pitchFamily="34" charset="-120"/>
              </a:rPr>
              <a:t>Complexities in navigating the regulatory requirements and approval process for Registered Apprenticeship programs.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Object 23">
            <a:extLst>
              <a:ext uri="{C183D7F6-B498-43B3-948B-1728B52AA6E4}">
                <adec:decorative xmlns:adec="http://schemas.microsoft.com/office/drawing/2017/decorative" val="1"/>
              </a:ext>
            </a:extLst>
          </p:cNvPr>
          <p:cNvSpPr/>
          <p:nvPr/>
        </p:nvSpPr>
        <p:spPr>
          <a:xfrm>
            <a:off x="11855660" y="6502609"/>
            <a:ext cx="142839" cy="22854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1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id="{3BDEFBD1-AA75-C143-EB63-AE191AE642AE}"/>
              </a:ext>
            </a:extLst>
          </p:cNvPr>
          <p:cNvGrpSpPr/>
          <p:nvPr/>
        </p:nvGrpSpPr>
        <p:grpSpPr>
          <a:xfrm>
            <a:off x="4564646" y="3865120"/>
            <a:ext cx="131993" cy="2171157"/>
            <a:chOff x="4564646" y="3865120"/>
            <a:chExt cx="131993" cy="2171157"/>
          </a:xfrm>
        </p:grpSpPr>
        <p:pic>
          <p:nvPicPr>
            <p:cNvPr id="26" name="Object 3">
              <a:extLst>
                <a:ext uri="{FF2B5EF4-FFF2-40B4-BE49-F238E27FC236}">
                  <a16:creationId xmlns:a16="http://schemas.microsoft.com/office/drawing/2014/main" id="{E2DC439C-8D39-3257-06B7-A73F3DC5574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7517" y="3865120"/>
              <a:ext cx="28568" cy="2171157"/>
            </a:xfrm>
            <a:prstGeom prst="rect">
              <a:avLst/>
            </a:prstGeom>
          </p:spPr>
        </p:pic>
        <p:pic>
          <p:nvPicPr>
            <p:cNvPr id="27" name="Object 6">
              <a:extLst>
                <a:ext uri="{FF2B5EF4-FFF2-40B4-BE49-F238E27FC236}">
                  <a16:creationId xmlns:a16="http://schemas.microsoft.com/office/drawing/2014/main" id="{9F980884-7514-727C-F558-ADDD98742804}"/>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64646" y="5889900"/>
              <a:ext cx="131993" cy="13894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a:t>
            </a:r>
          </a:p>
        </p:txBody>
      </p:sp>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4642988" y="4970736"/>
            <a:ext cx="3176011" cy="422574"/>
          </a:xfrm>
        </p:spPr>
        <p:txBody>
          <a:bodyPr>
            <a:noAutofit/>
          </a:bodyPr>
          <a:lstStyle/>
          <a:p>
            <a:pPr marL="0" indent="0" algn="ctr">
              <a:buNone/>
            </a:pPr>
            <a:r>
              <a:rPr lang="en-US" b="1">
                <a:solidFill>
                  <a:srgbClr val="00015E"/>
                </a:solidFill>
              </a:rPr>
              <a:t>Alan Dodkowitz</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4482011" y="5417915"/>
            <a:ext cx="3497964" cy="918916"/>
          </a:xfrm>
        </p:spPr>
        <p:txBody>
          <a:bodyPr>
            <a:normAutofit/>
          </a:bodyPr>
          <a:lstStyle/>
          <a:p>
            <a:pPr marL="0" indent="0" algn="ctr">
              <a:buNone/>
            </a:pPr>
            <a:r>
              <a:rPr lang="en-US" sz="1800"/>
              <a:t>Senior Subject Matter Expert</a:t>
            </a:r>
          </a:p>
          <a:p>
            <a:pPr marL="0" indent="0" algn="ctr">
              <a:buNone/>
            </a:pPr>
            <a:r>
              <a:rPr lang="en-US" sz="1800"/>
              <a:t>Safal Partners</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Picture 9">
            <a:extLst>
              <a:ext uri="{FF2B5EF4-FFF2-40B4-BE49-F238E27FC236}">
                <a16:creationId xmlns:a16="http://schemas.microsoft.com/office/drawing/2014/main" id="{D7CB9D3F-9014-097F-892B-083727D381F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108" y="2136105"/>
            <a:ext cx="2595773" cy="2585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2929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descr="Maryland's Local Workforce Boards &amp; RA Strategy"/>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Maryland's Local Workforce Boards &amp; RA Strategy</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descr="Awareness and Outreach"/>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3" y="1766446"/>
            <a:ext cx="2952012" cy="1190327"/>
          </a:xfrm>
          <a:prstGeom prst="rect">
            <a:avLst/>
          </a:prstGeom>
        </p:spPr>
      </p:pic>
      <p:sp>
        <p:nvSpPr>
          <p:cNvPr id="4" name="Object 3" descr="Awareness &amp; Outreach"/>
          <p:cNvSpPr/>
          <p:nvPr/>
        </p:nvSpPr>
        <p:spPr>
          <a:xfrm>
            <a:off x="552312" y="2106776"/>
            <a:ext cx="2513971"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Awareness and </a:t>
            </a:r>
            <a:b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b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Outreach</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5" name="Object 4" descr="Local workforce boards are working with MD Labor to expand awareness and to promote the benefits of Registered Apprenticeship programs to employers, industry associations, and job seekers. This includes targeted marketing initiatives, industry-specific information sessions, and partnerships with educational institutions and community organizations.&#10;"/>
          <p:cNvSpPr/>
          <p:nvPr/>
        </p:nvSpPr>
        <p:spPr>
          <a:xfrm>
            <a:off x="514223" y="3093512"/>
            <a:ext cx="2490166"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Local workforce boards are working with MD Labor to expand awareness and to promote the benefits of Registered Apprenticeship programs to employers, industry associations, and job seekers. This includes targeted marketing initiatives, industry-specific information sessions, and partnerships with educational institutions and community organizations.</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6" name="Object 5" descr="Financial Incentives"/>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7690" y="1766446"/>
            <a:ext cx="2961534" cy="1190327"/>
          </a:xfrm>
          <a:prstGeom prst="rect">
            <a:avLst/>
          </a:prstGeom>
        </p:spPr>
      </p:pic>
      <p:sp>
        <p:nvSpPr>
          <p:cNvPr id="7" name="Object 6" descr="Financial Incentives"/>
          <p:cNvSpPr/>
          <p:nvPr/>
        </p:nvSpPr>
        <p:spPr>
          <a:xfrm>
            <a:off x="3613834" y="2110996"/>
            <a:ext cx="219972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Financial </a:t>
            </a:r>
            <a:b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b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Incentives</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8" name="Object 7" descr="Local workforce boards were awarded $77 million in ARPA funding - many used that to incentivize apprenticeship growth in their communities. State funding passed this session of the Maryland General Assembly (the RAISE Act) will allow local workforce boards and their partners to build on the learning we have gathered from the use of flexible funding.  &#10;"/>
          <p:cNvSpPr/>
          <p:nvPr/>
        </p:nvSpPr>
        <p:spPr>
          <a:xfrm>
            <a:off x="3485280" y="3093512"/>
            <a:ext cx="2328279"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Local workforce boards were awarded $77 million in ARPA funding - many used that to incentivize apprenticeship growth in their communities. State funding passed this session of the Maryland General Assembly (the RAISE Act) will allow local workforce boards and their partners to build on the learning we have gathered from the use of flexible funding.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9" name="Object 8" descr="Apprenticeship Intermediaries"/>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9253" y="1766446"/>
            <a:ext cx="2952012" cy="1190327"/>
          </a:xfrm>
          <a:prstGeom prst="rect">
            <a:avLst/>
          </a:prstGeom>
        </p:spPr>
      </p:pic>
      <p:sp>
        <p:nvSpPr>
          <p:cNvPr id="10" name="Object 9"/>
          <p:cNvSpPr/>
          <p:nvPr/>
        </p:nvSpPr>
        <p:spPr>
          <a:xfrm>
            <a:off x="6375393" y="2096018"/>
            <a:ext cx="219972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Apprenticeship Intermediaries</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11" name="Object 10" descr="Apprenticeship Intermediaries are to convene and educate on apprenticeship opportunities. Local workforce boards are by their very nature convening bodies. So, why can't local workforce boards serve in this capacity rather than reinvent the wheel? &#10;"/>
          <p:cNvSpPr/>
          <p:nvPr/>
        </p:nvSpPr>
        <p:spPr>
          <a:xfrm>
            <a:off x="6284929" y="3093511"/>
            <a:ext cx="2290190" cy="3409097"/>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Apprenticeship Intermediaries are to convene and educate on apprenticeship opportunities. Local workforce boards are by their very nature convening bodies. So, why can't local workforce boards serve in this capacity rather than reinvent the wheel?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descr="Professional Development"/>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0809" y="1766446"/>
            <a:ext cx="2961534" cy="1190327"/>
          </a:xfrm>
          <a:prstGeom prst="rect">
            <a:avLst/>
          </a:prstGeom>
        </p:spPr>
      </p:pic>
      <p:sp>
        <p:nvSpPr>
          <p:cNvPr id="13" name="Object 12"/>
          <p:cNvSpPr/>
          <p:nvPr/>
        </p:nvSpPr>
        <p:spPr>
          <a:xfrm>
            <a:off x="9136953" y="2096018"/>
            <a:ext cx="219972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outerShdw blurRad="38100" dist="38100" dir="2700000" algn="tl">
                    <a:srgbClr val="000000">
                      <a:alpha val="43137"/>
                    </a:srgbClr>
                  </a:outerShdw>
                </a:effectLst>
                <a:uLnTx/>
                <a:uFillTx/>
                <a:latin typeface="Inter" pitchFamily="34" charset="0"/>
                <a:ea typeface="Inter" pitchFamily="34" charset="-122"/>
                <a:cs typeface="Inter" pitchFamily="34" charset="-120"/>
              </a:rPr>
              <a:t>Professional Development </a:t>
            </a: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a:ea typeface="+mn-ea"/>
              <a:cs typeface="+mn-cs"/>
            </a:endParaRPr>
          </a:p>
        </p:txBody>
      </p:sp>
      <p:sp>
        <p:nvSpPr>
          <p:cNvPr id="14" name="Object 13" descr="Investing in staff - both management and the frontlines - on understanding apprenticeship opportunities is key. Working with Safal, the Maryland Workforce Association has hosted trainings, and is planning to do the same this year. &#10;"/>
          <p:cNvSpPr/>
          <p:nvPr/>
        </p:nvSpPr>
        <p:spPr>
          <a:xfrm>
            <a:off x="9046489" y="3093511"/>
            <a:ext cx="2290190" cy="3385370"/>
          </a:xfrm>
          <a:prstGeom prst="rect">
            <a:avLst/>
          </a:prstGeom>
          <a:noFill/>
        </p:spPr>
        <p:txBody>
          <a:bodyPr wrap="square" lIns="0" tIns="0" rIns="0" bIns="0" rtlCol="0" anchor="t"/>
          <a:lstStyle/>
          <a:p>
            <a:pPr marL="0" marR="0" lvl="0" indent="0" algn="l" defTabSz="914400" rtl="0" eaLnBrk="1" fontAlgn="auto" latinLnBrk="0" hangingPunct="1">
              <a:lnSpc>
                <a:spcPts val="1873"/>
              </a:lnSpc>
              <a:spcBef>
                <a:spcPts val="0"/>
              </a:spcBef>
              <a:spcAft>
                <a:spcPts val="0"/>
              </a:spcAft>
              <a:buClrTx/>
              <a:buSzTx/>
              <a:buFontTx/>
              <a:buNone/>
              <a:tabLst/>
              <a:defRPr/>
            </a:pPr>
            <a:r>
              <a:rPr kumimoji="0" lang="en-US" sz="1700" b="0" i="0" u="none" strike="noStrike" kern="0" cap="none" spc="-27" normalizeH="0" baseline="0" noProof="0">
                <a:ln>
                  <a:noFill/>
                </a:ln>
                <a:solidFill>
                  <a:prstClr val="black"/>
                </a:solidFill>
                <a:effectLst/>
                <a:uLnTx/>
                <a:uFillTx/>
                <a:latin typeface="Inter" pitchFamily="34" charset="0"/>
                <a:ea typeface="Inter" pitchFamily="34" charset="-122"/>
                <a:cs typeface="Inter" pitchFamily="34" charset="-120"/>
              </a:rPr>
              <a:t>Investing in staff - both management and the frontlines - on understanding apprenticeship opportunities is key. Working with Safal, the Maryland Workforce Association has hosted trainings, and is planning to do the same this year. </a:t>
            </a:r>
            <a:endParaRPr kumimoji="0" lang="en-US" sz="1700" b="0" i="0" u="none" strike="noStrike" kern="1200" cap="none" spc="0" normalizeH="0" baseline="0" noProof="0">
              <a:ln>
                <a:noFill/>
              </a:ln>
              <a:solidFill>
                <a:prstClr val="black"/>
              </a:solidFill>
              <a:effectLst/>
              <a:uLnTx/>
              <a:uFillTx/>
              <a:latin typeface="Arial"/>
              <a:ea typeface="+mn-ea"/>
              <a:cs typeface="+mn-cs"/>
            </a:endParaRPr>
          </a:p>
        </p:txBody>
      </p:sp>
      <p:sp>
        <p:nvSpPr>
          <p:cNvPr id="15" name="Object 14">
            <a:extLst>
              <a:ext uri="{C183D7F6-B498-43B3-948B-1728B52AA6E4}">
                <adec:decorative xmlns:adec="http://schemas.microsoft.com/office/drawing/2017/decorative" val="1"/>
              </a:ext>
            </a:extLst>
          </p:cNvPr>
          <p:cNvSpPr/>
          <p:nvPr/>
        </p:nvSpPr>
        <p:spPr>
          <a:xfrm>
            <a:off x="11855660" y="6502609"/>
            <a:ext cx="142839" cy="22854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a:spLocks noGrp="1"/>
          </p:cNvSpPr>
          <p:nvPr>
            <p:ph type="title" idx="4294967295"/>
          </p:nvPr>
        </p:nvSpPr>
        <p:spPr>
          <a:xfrm>
            <a:off x="0" y="379119"/>
            <a:ext cx="12188952" cy="5523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4380"/>
              </a:lnSpc>
              <a:spcBef>
                <a:spcPts val="0"/>
              </a:spcBef>
              <a:spcAft>
                <a:spcPts val="0"/>
              </a:spcAft>
              <a:buClrTx/>
              <a:buSzTx/>
              <a:buFontTx/>
              <a:buNone/>
              <a:tabLst/>
              <a:defRPr/>
            </a:pPr>
            <a:r>
              <a:rPr kumimoji="0" lang="en-US" sz="3750" b="1" i="0" u="none" strike="noStrike" kern="0" cap="none" spc="-225" normalizeH="0" baseline="0" noProof="0">
                <a:ln>
                  <a:noFill/>
                </a:ln>
                <a:solidFill>
                  <a:srgbClr val="333333"/>
                </a:solidFill>
                <a:effectLst/>
                <a:uLnTx/>
                <a:uFillTx/>
                <a:latin typeface="Inter" pitchFamily="34" charset="0"/>
                <a:ea typeface="Inter" pitchFamily="34" charset="-122"/>
                <a:cs typeface="Inter" pitchFamily="34" charset="-120"/>
              </a:rPr>
              <a:t>Registered Apprenticeship Success Stories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Object 2" descr="WorkSource Montgomery Career Coach RA - Logo for Montgomerry County Career Advising Program (MOCOCAP)"/>
          <p:cNvSpPr/>
          <p:nvPr/>
        </p:nvSpPr>
        <p:spPr>
          <a:xfrm>
            <a:off x="476131" y="1590277"/>
            <a:ext cx="3618595" cy="1399825"/>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Object 3" descr="MOCO CAP logo"/>
          <p:cNvPicPr>
            <a:picLocks noChangeAspect="1"/>
          </p:cNvPicPr>
          <p:nvPr/>
        </p:nvPicPr>
        <p:blipFill>
          <a:blip r:embed="rId3"/>
          <a:srcRect l="-5396" t="-1937" r="-5396" b="-1937"/>
          <a:stretch/>
        </p:blipFill>
        <p:spPr>
          <a:xfrm>
            <a:off x="476131" y="1590277"/>
            <a:ext cx="3618595" cy="1399825"/>
          </a:xfrm>
          <a:prstGeom prst="rect">
            <a:avLst/>
          </a:prstGeom>
        </p:spPr>
      </p:pic>
      <p:sp>
        <p:nvSpPr>
          <p:cNvPr id="5" name="Object 4" descr="WorkSource Montgomery Career Coach RA&#10;"/>
          <p:cNvSpPr/>
          <p:nvPr/>
        </p:nvSpPr>
        <p:spPr>
          <a:xfrm>
            <a:off x="295201" y="3133983"/>
            <a:ext cx="3980455" cy="533267"/>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WorkSource Montgomery Career Coach RA</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Object 5" descr="WSM registered Standards of Apprenticeship with the  USDOL’s Office of Apprenticeship and the Maryland Training and  Apprenticeship Council. When MoCo CAP Career Coaches complete the  program, they receive a certification from Montgomery College  and a Certificate of Journey-level status from the USDOL, a recognized,  portable national credential. &#10;"/>
          <p:cNvSpPr/>
          <p:nvPr/>
        </p:nvSpPr>
        <p:spPr>
          <a:xfrm>
            <a:off x="720762" y="3648948"/>
            <a:ext cx="3162749" cy="2316359"/>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WSM registered Standards of Apprenticeship with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USDOL’s Office of Apprenticeship and the Maryland Training and  Apprenticeship Council. When MoCo CAP Career Coaches complete the  program, they receive a certification from Montgomery College  and a Certificate of Journey-level status from the USDOL, a recognized,  portable national credential.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a:extLst>
              <a:ext uri="{C183D7F6-B498-43B3-948B-1728B52AA6E4}">
                <adec:decorative xmlns:adec="http://schemas.microsoft.com/office/drawing/2017/decorative" val="1"/>
              </a:ext>
            </a:extLst>
          </p:cNvPr>
          <p:cNvSpPr/>
          <p:nvPr/>
        </p:nvSpPr>
        <p:spPr>
          <a:xfrm>
            <a:off x="4285178" y="1590277"/>
            <a:ext cx="3618595" cy="1399825"/>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Object 7" descr="def electric electrician apprenticeship"/>
          <p:cNvPicPr>
            <a:picLocks noChangeAspect="1"/>
          </p:cNvPicPr>
          <p:nvPr/>
        </p:nvPicPr>
        <p:blipFill>
          <a:blip r:embed="rId4"/>
          <a:srcRect l="9574" t="23936" r="9574" b="23936"/>
          <a:stretch/>
        </p:blipFill>
        <p:spPr>
          <a:xfrm>
            <a:off x="4285178" y="1590277"/>
            <a:ext cx="3618595" cy="1399825"/>
          </a:xfrm>
          <a:prstGeom prst="rect">
            <a:avLst/>
          </a:prstGeom>
        </p:spPr>
      </p:pic>
      <p:sp>
        <p:nvSpPr>
          <p:cNvPr id="9" name="Object 8" descr="Apprenticeship Hiring Events&#10;"/>
          <p:cNvSpPr/>
          <p:nvPr/>
        </p:nvSpPr>
        <p:spPr>
          <a:xfrm>
            <a:off x="4104249" y="3133983"/>
            <a:ext cx="398045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Apprenticeship Hiring Events</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9" descr="Many local workforce boards host apprenticeship-centric hiring events that are aligned with in-demand sectors in their communities. &#10;"/>
          <p:cNvSpPr/>
          <p:nvPr/>
        </p:nvSpPr>
        <p:spPr>
          <a:xfrm>
            <a:off x="4464425" y="3477839"/>
            <a:ext cx="3270324" cy="1028443"/>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Many local workforce boards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host apprenticeship-centric hiring events that are aligned with in-demand sectors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in their communities.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Object 10" descr="Marylan Workforce Association logo"/>
          <p:cNvSpPr/>
          <p:nvPr/>
        </p:nvSpPr>
        <p:spPr>
          <a:xfrm>
            <a:off x="8094226" y="1590277"/>
            <a:ext cx="3618595" cy="1399825"/>
          </a:xfrm>
          <a:prstGeom prst="rect">
            <a:avLst/>
          </a:prstGeom>
          <a:solidFill>
            <a:srgbClr val="FEC08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descr="Maryland Workforce Association Logo"/>
          <p:cNvPicPr>
            <a:picLocks noChangeAspect="1"/>
          </p:cNvPicPr>
          <p:nvPr/>
        </p:nvPicPr>
        <p:blipFill>
          <a:blip r:embed="rId5"/>
          <a:srcRect l="-7043" t="-24923" r="-7043" b="-24923"/>
          <a:stretch/>
        </p:blipFill>
        <p:spPr>
          <a:xfrm>
            <a:off x="8094226" y="1590277"/>
            <a:ext cx="3618595" cy="1399825"/>
          </a:xfrm>
          <a:prstGeom prst="rect">
            <a:avLst/>
          </a:prstGeom>
        </p:spPr>
      </p:pic>
      <p:sp>
        <p:nvSpPr>
          <p:cNvPr id="13" name="Object 12" descr="MWA's SOC Analyst Apprenticeship &#10;"/>
          <p:cNvSpPr/>
          <p:nvPr/>
        </p:nvSpPr>
        <p:spPr>
          <a:xfrm>
            <a:off x="7913296" y="3133983"/>
            <a:ext cx="3980455" cy="26663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18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MWA's SOC Analyst Apprenticeship </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Object 13" descr="The Maryland Workforce Association is working with BCR Cyber and the Maryland Association of Community Colleges in the development of a SOC Analyst apprenticeship. This is the first time where the association is standing in the role of a group, non-joint sponsor.&#10;"/>
          <p:cNvSpPr/>
          <p:nvPr/>
        </p:nvSpPr>
        <p:spPr>
          <a:xfrm>
            <a:off x="8315663" y="3477839"/>
            <a:ext cx="3162749" cy="2125329"/>
          </a:xfrm>
          <a:prstGeom prst="rect">
            <a:avLst/>
          </a:prstGeom>
          <a:noFill/>
        </p:spPr>
        <p:txBody>
          <a:bodyPr wrap="square" lIns="0" tIns="0" rIns="0" bIns="0" rtlCol="0" anchor="t"/>
          <a:lstStyle/>
          <a:p>
            <a:pPr marL="0" marR="0" lvl="0" indent="0" algn="ctr" defTabSz="914400" rtl="0" eaLnBrk="1" fontAlgn="auto" latinLnBrk="0" hangingPunct="1">
              <a:lnSpc>
                <a:spcPts val="2081"/>
              </a:lnSpc>
              <a:spcBef>
                <a:spcPts val="596"/>
              </a:spcBef>
              <a:spcAft>
                <a:spcPts val="0"/>
              </a:spcAft>
              <a:buClrTx/>
              <a:buSzTx/>
              <a:buFontTx/>
              <a:buNone/>
              <a:tabLst/>
              <a:defRPr/>
            </a:pP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The Maryland Workforce Association is working with BCR Cyber and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Maryland Association of Community Colleges in the development of a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SOC Analyst apprenticeship.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This is the first time where the </a:t>
            </a:r>
            <a:b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br>
            <a:r>
              <a:rPr kumimoji="0" lang="en-US" sz="1500" b="0" i="0" u="none" strike="noStrike" kern="0" cap="none" spc="-30" normalizeH="0" baseline="0" noProof="0">
                <a:ln>
                  <a:noFill/>
                </a:ln>
                <a:solidFill>
                  <a:prstClr val="black"/>
                </a:solidFill>
                <a:effectLst/>
                <a:uLnTx/>
                <a:uFillTx/>
                <a:latin typeface="Inter" pitchFamily="34" charset="0"/>
                <a:ea typeface="Inter" pitchFamily="34" charset="-122"/>
                <a:cs typeface="Inter" pitchFamily="34" charset="-120"/>
              </a:rPr>
              <a:t>association is standing in the role of a group, non-joint sponsor.</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7CD72-EA98-37F1-745B-5AD12DC0C72A}"/>
            </a:ext>
          </a:extLst>
        </p:cNvPr>
        <p:cNvGrpSpPr/>
        <p:nvPr/>
      </p:nvGrpSpPr>
      <p:grpSpPr>
        <a:xfrm>
          <a:off x="0" y="0"/>
          <a:ext cx="0" cy="0"/>
          <a:chOff x="0" y="0"/>
          <a:chExt cx="0" cy="0"/>
        </a:xfrm>
      </p:grpSpPr>
      <p:sp>
        <p:nvSpPr>
          <p:cNvPr id="15" name="Object 14" descr="Through its comprehensive approach to Registered Apprenticeship programs, Maryland is positioning itself as a leader in workforce development and preparing its reasident for the jobs of the future.">
            <a:extLst>
              <a:ext uri="{FF2B5EF4-FFF2-40B4-BE49-F238E27FC236}">
                <a16:creationId xmlns:a16="http://schemas.microsoft.com/office/drawing/2014/main" id="{84206145-A9DB-2743-D2AD-5DDDE8BB42EE}"/>
              </a:ext>
            </a:extLst>
          </p:cNvPr>
          <p:cNvSpPr/>
          <p:nvPr/>
        </p:nvSpPr>
        <p:spPr>
          <a:xfrm>
            <a:off x="0" y="5218395"/>
            <a:ext cx="12188952" cy="1637890"/>
          </a:xfrm>
          <a:prstGeom prst="rect">
            <a:avLst/>
          </a:prstGeom>
          <a:solidFill>
            <a:srgbClr val="FFD9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8" name="Object 3" descr="Maryland Workforce Association MWA Logo ">
            <a:extLst>
              <a:ext uri="{FF2B5EF4-FFF2-40B4-BE49-F238E27FC236}">
                <a16:creationId xmlns:a16="http://schemas.microsoft.com/office/drawing/2014/main" id="{5869C773-BF6E-D70D-ABC2-05E1C51643CA}"/>
              </a:ext>
            </a:extLst>
          </p:cNvPr>
          <p:cNvPicPr>
            <a:picLocks noChangeAspect="1"/>
          </p:cNvPicPr>
          <p:nvPr/>
        </p:nvPicPr>
        <p:blipFill>
          <a:blip r:embed="rId3"/>
          <a:srcRect l="-4407" t="-22159" r="-4407" b="-22159"/>
          <a:stretch/>
        </p:blipFill>
        <p:spPr>
          <a:xfrm>
            <a:off x="1575105" y="1060559"/>
            <a:ext cx="9041790" cy="3531949"/>
          </a:xfrm>
          <a:prstGeom prst="rect">
            <a:avLst/>
          </a:prstGeom>
        </p:spPr>
      </p:pic>
      <p:sp>
        <p:nvSpPr>
          <p:cNvPr id="19" name="Object 4" descr="Expansion of Registered Apprenticeship Programs">
            <a:extLst>
              <a:ext uri="{FF2B5EF4-FFF2-40B4-BE49-F238E27FC236}">
                <a16:creationId xmlns:a16="http://schemas.microsoft.com/office/drawing/2014/main" id="{9AE1F55F-5D17-0C87-5EF3-445374BFAB53}"/>
              </a:ext>
            </a:extLst>
          </p:cNvPr>
          <p:cNvSpPr/>
          <p:nvPr/>
        </p:nvSpPr>
        <p:spPr>
          <a:xfrm>
            <a:off x="3049" y="5797441"/>
            <a:ext cx="12188951" cy="1058843"/>
          </a:xfrm>
          <a:prstGeom prst="rect">
            <a:avLst/>
          </a:prstGeom>
          <a:noFill/>
        </p:spPr>
        <p:txBody>
          <a:bodyPr wrap="square" lIns="0" tIns="0" rIns="0" bIns="0" rtlCol="0" anchor="t"/>
          <a:lstStyle/>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40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rPr>
              <a:t>Brandon Butler</a:t>
            </a:r>
          </a:p>
          <a:p>
            <a:pPr marL="0" marR="0" lvl="0" indent="0" algn="ctr" defTabSz="914400" rtl="0" eaLnBrk="1" fontAlgn="auto" latinLnBrk="0" hangingPunct="1">
              <a:lnSpc>
                <a:spcPts val="2102"/>
              </a:lnSpc>
              <a:spcBef>
                <a:spcPts val="0"/>
              </a:spcBef>
              <a:spcAft>
                <a:spcPts val="0"/>
              </a:spcAft>
              <a:buClrTx/>
              <a:buSzTx/>
              <a:buFontTx/>
              <a:buNone/>
              <a:tabLst/>
              <a:defRPr/>
            </a:pPr>
            <a:endParaRPr kumimoji="0" lang="en-US" sz="4000" b="1" i="0" u="none" strike="noStrike" kern="0" cap="none" spc="-108" normalizeH="0" baseline="0" noProof="0">
              <a:ln>
                <a:noFill/>
              </a:ln>
              <a:solidFill>
                <a:srgbClr val="333333"/>
              </a:solidFill>
              <a:effectLst/>
              <a:uLnTx/>
              <a:uFillTx/>
              <a:latin typeface="Inter" pitchFamily="34" charset="0"/>
              <a:ea typeface="Inter" pitchFamily="34" charset="-122"/>
              <a:cs typeface="Inter" pitchFamily="34" charset="-120"/>
            </a:endParaRPr>
          </a:p>
          <a:p>
            <a:pPr marL="0" marR="0" lvl="0" indent="0" algn="ctr" defTabSz="914400" rtl="0" eaLnBrk="1" fontAlgn="auto" latinLnBrk="0" hangingPunct="1">
              <a:lnSpc>
                <a:spcPts val="2102"/>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brandon@pinnaclestrategiesconsulting.com</a:t>
            </a:r>
          </a:p>
        </p:txBody>
      </p:sp>
    </p:spTree>
    <p:extLst>
      <p:ext uri="{BB962C8B-B14F-4D97-AF65-F5344CB8AC3E}">
        <p14:creationId xmlns:p14="http://schemas.microsoft.com/office/powerpoint/2010/main" val="3972949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2C89-B5AC-5DD0-32AC-CC9588FF8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7E7C7-75DA-6F9C-CF02-EA2BE9188C36}"/>
              </a:ext>
            </a:extLst>
          </p:cNvPr>
          <p:cNvSpPr>
            <a:spLocks noGrp="1"/>
          </p:cNvSpPr>
          <p:nvPr>
            <p:ph type="title"/>
          </p:nvPr>
        </p:nvSpPr>
        <p:spPr>
          <a:xfrm>
            <a:off x="946484" y="619826"/>
            <a:ext cx="11245516" cy="922876"/>
          </a:xfrm>
        </p:spPr>
        <p:txBody>
          <a:bodyPr>
            <a:normAutofit/>
          </a:bodyPr>
          <a:lstStyle/>
          <a:p>
            <a:pPr algn="l"/>
            <a:r>
              <a:rPr lang="en-US"/>
              <a:t>Questions and Discussion</a:t>
            </a:r>
          </a:p>
        </p:txBody>
      </p:sp>
    </p:spTree>
    <p:extLst>
      <p:ext uri="{BB962C8B-B14F-4D97-AF65-F5344CB8AC3E}">
        <p14:creationId xmlns:p14="http://schemas.microsoft.com/office/powerpoint/2010/main" val="260660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0A38-42CD-19E5-3BC1-A464A5C4091F}"/>
              </a:ext>
            </a:extLst>
          </p:cNvPr>
          <p:cNvSpPr>
            <a:spLocks noGrp="1"/>
          </p:cNvSpPr>
          <p:nvPr>
            <p:ph type="title"/>
          </p:nvPr>
        </p:nvSpPr>
        <p:spPr>
          <a:xfrm>
            <a:off x="742950" y="774700"/>
            <a:ext cx="10515600" cy="911225"/>
          </a:xfrm>
        </p:spPr>
        <p:txBody>
          <a:bodyPr/>
          <a:lstStyle/>
          <a:p>
            <a:r>
              <a:rPr lang="en-US"/>
              <a:t>Become a Center Partner</a:t>
            </a:r>
          </a:p>
        </p:txBody>
      </p:sp>
      <p:sp>
        <p:nvSpPr>
          <p:cNvPr id="3" name="Content Placeholder 2">
            <a:extLst>
              <a:ext uri="{FF2B5EF4-FFF2-40B4-BE49-F238E27FC236}">
                <a16:creationId xmlns:a16="http://schemas.microsoft.com/office/drawing/2014/main" id="{6942A367-2F61-50D7-C055-C0E3D80652AD}"/>
              </a:ext>
            </a:extLst>
          </p:cNvPr>
          <p:cNvSpPr>
            <a:spLocks noGrp="1"/>
          </p:cNvSpPr>
          <p:nvPr>
            <p:ph sz="half" idx="1"/>
          </p:nvPr>
        </p:nvSpPr>
        <p:spPr>
          <a:xfrm>
            <a:off x="1644455" y="2284143"/>
            <a:ext cx="5267325" cy="733688"/>
          </a:xfrm>
        </p:spPr>
        <p:txBody>
          <a:bodyPr>
            <a:noAutofit/>
          </a:bodyPr>
          <a:lstStyle/>
          <a:p>
            <a:pPr marL="0" indent="0">
              <a:buNone/>
            </a:pPr>
            <a:r>
              <a:rPr lang="en-US" b="1">
                <a:effectLst/>
              </a:rPr>
              <a:t>Receive</a:t>
            </a:r>
            <a:r>
              <a:rPr lang="en-US">
                <a:effectLst/>
              </a:rPr>
              <a:t> no-cost expert services, including materials and support</a:t>
            </a:r>
            <a:endParaRPr lang="en-US"/>
          </a:p>
        </p:txBody>
      </p:sp>
      <p:sp>
        <p:nvSpPr>
          <p:cNvPr id="4" name="Content Placeholder 3">
            <a:extLst>
              <a:ext uri="{FF2B5EF4-FFF2-40B4-BE49-F238E27FC236}">
                <a16:creationId xmlns:a16="http://schemas.microsoft.com/office/drawing/2014/main" id="{5C70B316-DDA0-389A-026B-EB6DC1820EC8}"/>
              </a:ext>
            </a:extLst>
          </p:cNvPr>
          <p:cNvSpPr>
            <a:spLocks noGrp="1"/>
          </p:cNvSpPr>
          <p:nvPr>
            <p:ph sz="half" idx="13"/>
          </p:nvPr>
        </p:nvSpPr>
        <p:spPr>
          <a:xfrm>
            <a:off x="1644455" y="3425288"/>
            <a:ext cx="5124450" cy="810871"/>
          </a:xfrm>
        </p:spPr>
        <p:txBody>
          <a:bodyPr>
            <a:noAutofit/>
          </a:bodyPr>
          <a:lstStyle/>
          <a:p>
            <a:pPr marL="0" indent="0">
              <a:buNone/>
            </a:pPr>
            <a:r>
              <a:rPr lang="en-US" b="1"/>
              <a:t>Network</a:t>
            </a:r>
            <a:r>
              <a:rPr lang="en-US"/>
              <a:t> with potential partners nationwide</a:t>
            </a:r>
          </a:p>
        </p:txBody>
      </p:sp>
      <p:sp>
        <p:nvSpPr>
          <p:cNvPr id="5" name="Content Placeholder 4">
            <a:extLst>
              <a:ext uri="{FF2B5EF4-FFF2-40B4-BE49-F238E27FC236}">
                <a16:creationId xmlns:a16="http://schemas.microsoft.com/office/drawing/2014/main" id="{EAA9BB7A-D7C8-36F5-6C65-447D1D445828}"/>
              </a:ext>
            </a:extLst>
          </p:cNvPr>
          <p:cNvSpPr>
            <a:spLocks noGrp="1"/>
          </p:cNvSpPr>
          <p:nvPr>
            <p:ph sz="half" idx="14"/>
          </p:nvPr>
        </p:nvSpPr>
        <p:spPr>
          <a:xfrm>
            <a:off x="1590085" y="4590921"/>
            <a:ext cx="5124450" cy="950123"/>
          </a:xfrm>
        </p:spPr>
        <p:txBody>
          <a:bodyPr>
            <a:normAutofit/>
          </a:bodyPr>
          <a:lstStyle/>
          <a:p>
            <a:pPr marL="0" indent="0">
              <a:buNone/>
            </a:pPr>
            <a:r>
              <a:rPr lang="en-US" b="1"/>
              <a:t>Be</a:t>
            </a:r>
            <a:r>
              <a:rPr lang="en-US"/>
              <a:t> nationally recognized for your work</a:t>
            </a:r>
            <a:endParaRPr lang="en-US" b="1"/>
          </a:p>
        </p:txBody>
      </p:sp>
      <p:sp>
        <p:nvSpPr>
          <p:cNvPr id="6" name="Content Placeholder 5">
            <a:extLst>
              <a:ext uri="{FF2B5EF4-FFF2-40B4-BE49-F238E27FC236}">
                <a16:creationId xmlns:a16="http://schemas.microsoft.com/office/drawing/2014/main" id="{4FFC1118-E028-72E1-E7BC-2A4A4468AB4D}"/>
              </a:ext>
            </a:extLst>
          </p:cNvPr>
          <p:cNvSpPr>
            <a:spLocks noGrp="1"/>
          </p:cNvSpPr>
          <p:nvPr>
            <p:ph sz="half" idx="15"/>
          </p:nvPr>
        </p:nvSpPr>
        <p:spPr>
          <a:xfrm>
            <a:off x="7648574" y="1995484"/>
            <a:ext cx="3140095" cy="3750392"/>
          </a:xfrm>
          <a:solidFill>
            <a:srgbClr val="00015E"/>
          </a:solidFill>
        </p:spPr>
        <p:txBody>
          <a:bodyPr/>
          <a:lstStyle/>
          <a:p>
            <a:pPr marL="0" indent="0" algn="ctr">
              <a:buNone/>
            </a:pPr>
            <a:r>
              <a:rPr lang="en-US" b="1">
                <a:solidFill>
                  <a:schemeClr val="bg1"/>
                </a:solidFill>
              </a:rPr>
              <a:t>Scan for Partner Form</a:t>
            </a:r>
          </a:p>
        </p:txBody>
      </p:sp>
      <p:sp>
        <p:nvSpPr>
          <p:cNvPr id="9" name="Slide Number Placeholder 5">
            <a:extLst>
              <a:ext uri="{FF2B5EF4-FFF2-40B4-BE49-F238E27FC236}">
                <a16:creationId xmlns:a16="http://schemas.microsoft.com/office/drawing/2014/main" id="{34A24488-9C2C-BEB8-7BEC-CB2E3F9F7D4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1" name="Picture 10" descr="QR Code for: https://safalpartners.jotform.com/form/221015771142040">
            <a:extLst>
              <a:ext uri="{FF2B5EF4-FFF2-40B4-BE49-F238E27FC236}">
                <a16:creationId xmlns:a16="http://schemas.microsoft.com/office/drawing/2014/main" id="{14E75461-339C-9F5A-FBD6-5964153D11AF}"/>
              </a:ext>
            </a:extLst>
          </p:cNvPr>
          <p:cNvPicPr>
            <a:picLocks noChangeAspect="1"/>
          </p:cNvPicPr>
          <p:nvPr/>
        </p:nvPicPr>
        <p:blipFill>
          <a:blip r:embed="rId2"/>
          <a:stretch>
            <a:fillRect/>
          </a:stretch>
        </p:blipFill>
        <p:spPr>
          <a:xfrm>
            <a:off x="7889698" y="2897528"/>
            <a:ext cx="2657846" cy="2667372"/>
          </a:xfrm>
          <a:prstGeom prst="rect">
            <a:avLst/>
          </a:prstGeom>
        </p:spPr>
      </p:pic>
      <p:pic>
        <p:nvPicPr>
          <p:cNvPr id="16" name="Graphic 15" descr="Checkbox Checked with solid fill">
            <a:extLst>
              <a:ext uri="{FF2B5EF4-FFF2-40B4-BE49-F238E27FC236}">
                <a16:creationId xmlns:a16="http://schemas.microsoft.com/office/drawing/2014/main" id="{EAA04C85-8AB3-1013-7DB7-F610C3F9BA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5" y="2216097"/>
            <a:ext cx="730060" cy="730060"/>
          </a:xfrm>
          <a:prstGeom prst="rect">
            <a:avLst/>
          </a:prstGeom>
        </p:spPr>
      </p:pic>
      <p:pic>
        <p:nvPicPr>
          <p:cNvPr id="17" name="Graphic 16" descr="Checkbox Checked with solid fill">
            <a:extLst>
              <a:ext uri="{FF2B5EF4-FFF2-40B4-BE49-F238E27FC236}">
                <a16:creationId xmlns:a16="http://schemas.microsoft.com/office/drawing/2014/main" id="{9FF1E300-386B-C802-1B04-B040F064D7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3344798"/>
            <a:ext cx="730060" cy="730060"/>
          </a:xfrm>
          <a:prstGeom prst="rect">
            <a:avLst/>
          </a:prstGeom>
        </p:spPr>
      </p:pic>
      <p:pic>
        <p:nvPicPr>
          <p:cNvPr id="18" name="Graphic 17" descr="Checkbox Checked with solid fill">
            <a:extLst>
              <a:ext uri="{FF2B5EF4-FFF2-40B4-BE49-F238E27FC236}">
                <a16:creationId xmlns:a16="http://schemas.microsoft.com/office/drawing/2014/main" id="{4D0EF788-996A-EBD4-78AC-F5F5477EA9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4473499"/>
            <a:ext cx="730060" cy="730060"/>
          </a:xfrm>
          <a:prstGeom prst="rect">
            <a:avLst/>
          </a:prstGeom>
        </p:spPr>
      </p:pic>
    </p:spTree>
    <p:extLst>
      <p:ext uri="{BB962C8B-B14F-4D97-AF65-F5344CB8AC3E}">
        <p14:creationId xmlns:p14="http://schemas.microsoft.com/office/powerpoint/2010/main" val="865763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358-6B53-592B-6310-3DCAB4FE58D6}"/>
              </a:ext>
            </a:extLst>
          </p:cNvPr>
          <p:cNvSpPr>
            <a:spLocks noGrp="1"/>
          </p:cNvSpPr>
          <p:nvPr>
            <p:ph type="title"/>
          </p:nvPr>
        </p:nvSpPr>
        <p:spPr/>
        <p:txBody>
          <a:bodyPr>
            <a:normAutofit fontScale="90000"/>
          </a:bodyPr>
          <a:lstStyle/>
          <a:p>
            <a:r>
              <a:rPr lang="en-US" sz="2400" i="1">
                <a:solidFill>
                  <a:prstClr val="black">
                    <a:lumMod val="75000"/>
                    <a:lumOff val="25000"/>
                  </a:prstClr>
                </a:solidFill>
                <a:latin typeface="Aptos" panose="020B0004020202020204" pitchFamily="34" charset="0"/>
                <a:ea typeface="+mj-ea"/>
                <a:cs typeface="+mj-cs"/>
              </a:rPr>
              <a:t>Email us your questions at RA_COE@SafalPartners.com</a:t>
            </a:r>
            <a:endParaRPr lang="en-US"/>
          </a:p>
        </p:txBody>
      </p:sp>
      <p:sp>
        <p:nvSpPr>
          <p:cNvPr id="3" name="Text Placeholder 2">
            <a:extLst>
              <a:ext uri="{FF2B5EF4-FFF2-40B4-BE49-F238E27FC236}">
                <a16:creationId xmlns:a16="http://schemas.microsoft.com/office/drawing/2014/main" id="{4F0BE6FE-D657-0076-1A78-6599DB3E67A4}"/>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1917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DFC55-5D74-3F4B-A43C-BD6A31078177}"/>
              </a:ext>
            </a:extLst>
          </p:cNvPr>
          <p:cNvSpPr>
            <a:spLocks noGrp="1"/>
          </p:cNvSpPr>
          <p:nvPr>
            <p:ph type="title"/>
          </p:nvPr>
        </p:nvSpPr>
        <p:spPr>
          <a:xfrm>
            <a:off x="645159" y="392361"/>
            <a:ext cx="10515600" cy="1325563"/>
          </a:xfrm>
        </p:spPr>
        <p:txBody>
          <a:bodyPr/>
          <a:lstStyle/>
          <a:p>
            <a:r>
              <a:rPr lang="en-US"/>
              <a:t>Quick Pulse Poll</a:t>
            </a:r>
          </a:p>
        </p:txBody>
      </p:sp>
      <p:sp>
        <p:nvSpPr>
          <p:cNvPr id="2" name="Content Placeholder 1">
            <a:extLst>
              <a:ext uri="{FF2B5EF4-FFF2-40B4-BE49-F238E27FC236}">
                <a16:creationId xmlns:a16="http://schemas.microsoft.com/office/drawing/2014/main" id="{22146531-2B2B-B39D-51E9-699AAB7C7A00}"/>
              </a:ext>
            </a:extLst>
          </p:cNvPr>
          <p:cNvSpPr>
            <a:spLocks noGrp="1"/>
          </p:cNvSpPr>
          <p:nvPr>
            <p:ph idx="1"/>
          </p:nvPr>
        </p:nvSpPr>
        <p:spPr>
          <a:xfrm>
            <a:off x="645159" y="1601531"/>
            <a:ext cx="6395721" cy="4272477"/>
          </a:xfrm>
        </p:spPr>
        <p:txBody>
          <a:bodyPr>
            <a:normAutofit/>
          </a:bodyPr>
          <a:lstStyle/>
          <a:p>
            <a:pPr marL="0" indent="0">
              <a:buNone/>
            </a:pPr>
            <a:r>
              <a:rPr lang="en-US" sz="3900">
                <a:solidFill>
                  <a:srgbClr val="002060"/>
                </a:solidFill>
                <a:latin typeface="Montserrat ExtraBold" panose="00000900000000000000" pitchFamily="2" charset="0"/>
              </a:rPr>
              <a:t>Are you a….</a:t>
            </a:r>
          </a:p>
          <a:p>
            <a:pPr lvl="1"/>
            <a:r>
              <a:rPr lang="en-US" sz="2600">
                <a:solidFill>
                  <a:schemeClr val="tx1"/>
                </a:solidFill>
              </a:rPr>
              <a:t>Workforce Board Staff</a:t>
            </a:r>
          </a:p>
          <a:p>
            <a:pPr lvl="1"/>
            <a:r>
              <a:rPr lang="en-US" sz="2600">
                <a:solidFill>
                  <a:schemeClr val="tx1"/>
                </a:solidFill>
              </a:rPr>
              <a:t>Service Provider Staff</a:t>
            </a:r>
          </a:p>
          <a:p>
            <a:pPr lvl="1"/>
            <a:r>
              <a:rPr lang="en-US" sz="2600">
                <a:solidFill>
                  <a:schemeClr val="tx1"/>
                </a:solidFill>
              </a:rPr>
              <a:t>Educational Partner</a:t>
            </a:r>
          </a:p>
          <a:p>
            <a:pPr lvl="1"/>
            <a:r>
              <a:rPr lang="en-US" sz="2600">
                <a:solidFill>
                  <a:schemeClr val="tx1"/>
                </a:solidFill>
              </a:rPr>
              <a:t>Vocational Rehabilitation Partner</a:t>
            </a:r>
          </a:p>
          <a:p>
            <a:pPr lvl="1"/>
            <a:r>
              <a:rPr lang="en-US" sz="2600">
                <a:solidFill>
                  <a:schemeClr val="tx1"/>
                </a:solidFill>
              </a:rPr>
              <a:t>Employer</a:t>
            </a:r>
          </a:p>
          <a:p>
            <a:pPr lvl="1"/>
            <a:r>
              <a:rPr lang="en-US" sz="2600">
                <a:solidFill>
                  <a:schemeClr val="tx1"/>
                </a:solidFill>
              </a:rPr>
              <a:t>Board Member</a:t>
            </a:r>
          </a:p>
          <a:p>
            <a:pPr lvl="1"/>
            <a:r>
              <a:rPr lang="en-US" sz="2600">
                <a:solidFill>
                  <a:schemeClr val="tx1"/>
                </a:solidFill>
              </a:rPr>
              <a:t>Registered Apprenticeship Staff</a:t>
            </a:r>
          </a:p>
          <a:p>
            <a:pPr lvl="1"/>
            <a:r>
              <a:rPr lang="en-US" sz="2600">
                <a:solidFill>
                  <a:schemeClr val="tx1"/>
                </a:solidFill>
              </a:rPr>
              <a:t>Other</a:t>
            </a:r>
          </a:p>
        </p:txBody>
      </p:sp>
      <p:pic>
        <p:nvPicPr>
          <p:cNvPr id="6" name="Picture 5" descr="Happy team members">
            <a:extLst>
              <a:ext uri="{FF2B5EF4-FFF2-40B4-BE49-F238E27FC236}">
                <a16:creationId xmlns:a16="http://schemas.microsoft.com/office/drawing/2014/main" id="{7E87AE4D-6E8E-F00F-94FE-6600EDB1B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11806" y="1975566"/>
            <a:ext cx="5280194" cy="3524409"/>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87F59E40-6C1F-416F-AC7E-33CA7D30361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2025</a:t>
            </a:r>
          </a:p>
        </p:txBody>
      </p:sp>
    </p:spTree>
    <p:extLst>
      <p:ext uri="{BB962C8B-B14F-4D97-AF65-F5344CB8AC3E}">
        <p14:creationId xmlns:p14="http://schemas.microsoft.com/office/powerpoint/2010/main" val="273815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F39C-615B-2A9D-372C-52FDD6D8B437}"/>
              </a:ext>
            </a:extLst>
          </p:cNvPr>
          <p:cNvSpPr>
            <a:spLocks noGrp="1"/>
          </p:cNvSpPr>
          <p:nvPr>
            <p:ph type="title"/>
          </p:nvPr>
        </p:nvSpPr>
        <p:spPr>
          <a:xfrm>
            <a:off x="742527" y="760471"/>
            <a:ext cx="10515600" cy="929521"/>
          </a:xfrm>
        </p:spPr>
        <p:txBody>
          <a:bodyPr/>
          <a:lstStyle/>
          <a:p>
            <a:r>
              <a:rPr lang="en-US"/>
              <a:t>Assessing Your RA Knowledge</a:t>
            </a:r>
          </a:p>
        </p:txBody>
      </p:sp>
      <p:sp>
        <p:nvSpPr>
          <p:cNvPr id="3" name="Content Placeholder 2">
            <a:extLst>
              <a:ext uri="{FF2B5EF4-FFF2-40B4-BE49-F238E27FC236}">
                <a16:creationId xmlns:a16="http://schemas.microsoft.com/office/drawing/2014/main" id="{B8E238A7-4E37-8481-5BC5-6EEFCE8CFE66}"/>
              </a:ext>
            </a:extLst>
          </p:cNvPr>
          <p:cNvSpPr>
            <a:spLocks noGrp="1"/>
          </p:cNvSpPr>
          <p:nvPr>
            <p:ph sz="half" idx="1"/>
          </p:nvPr>
        </p:nvSpPr>
        <p:spPr>
          <a:xfrm>
            <a:off x="838199" y="1825624"/>
            <a:ext cx="3118104" cy="3995928"/>
          </a:xfrm>
          <a:ln w="38100">
            <a:solidFill>
              <a:srgbClr val="00015E"/>
            </a:solidFill>
          </a:ln>
        </p:spPr>
        <p:txBody>
          <a:bodyPr>
            <a:normAutofit/>
          </a:bodyPr>
          <a:lstStyle/>
          <a:p>
            <a:pPr marL="0" indent="0" algn="ctr">
              <a:buNone/>
            </a:pPr>
            <a:r>
              <a:rPr lang="en-US" b="1"/>
              <a:t>Basic</a:t>
            </a:r>
          </a:p>
          <a:p>
            <a:pPr marL="0" indent="0">
              <a:buNone/>
            </a:pPr>
            <a:r>
              <a:rPr lang="en-US" sz="2400"/>
              <a:t>I know what it means, but I don’t know how to utilize it and don’t have significant experience with it.</a:t>
            </a:r>
          </a:p>
        </p:txBody>
      </p:sp>
      <p:sp>
        <p:nvSpPr>
          <p:cNvPr id="4" name="Content Placeholder 3">
            <a:extLst>
              <a:ext uri="{FF2B5EF4-FFF2-40B4-BE49-F238E27FC236}">
                <a16:creationId xmlns:a16="http://schemas.microsoft.com/office/drawing/2014/main" id="{FBDC29E1-82BB-2A29-3482-2CF0DC44B055}"/>
              </a:ext>
            </a:extLst>
          </p:cNvPr>
          <p:cNvSpPr>
            <a:spLocks noGrp="1"/>
          </p:cNvSpPr>
          <p:nvPr>
            <p:ph sz="half" idx="13"/>
          </p:nvPr>
        </p:nvSpPr>
        <p:spPr>
          <a:xfrm>
            <a:off x="4441275" y="1825624"/>
            <a:ext cx="3118104" cy="3995928"/>
          </a:xfrm>
          <a:ln w="38100">
            <a:solidFill>
              <a:srgbClr val="00015E"/>
            </a:solidFill>
          </a:ln>
        </p:spPr>
        <p:txBody>
          <a:bodyPr>
            <a:normAutofit/>
          </a:bodyPr>
          <a:lstStyle/>
          <a:p>
            <a:pPr marL="0" indent="0" algn="ctr">
              <a:buNone/>
            </a:pPr>
            <a:r>
              <a:rPr lang="en-US" b="1"/>
              <a:t>Intermediate </a:t>
            </a:r>
          </a:p>
          <a:p>
            <a:pPr marL="0" indent="0">
              <a:buNone/>
            </a:pPr>
            <a:r>
              <a:rPr lang="en-US" sz="2400"/>
              <a:t>I understand RA, I’ve had experience with RA in some capacity, and I feel comfortable educating internal and external stakeholders about it.</a:t>
            </a:r>
          </a:p>
        </p:txBody>
      </p:sp>
      <p:sp>
        <p:nvSpPr>
          <p:cNvPr id="5" name="Content Placeholder 4">
            <a:extLst>
              <a:ext uri="{FF2B5EF4-FFF2-40B4-BE49-F238E27FC236}">
                <a16:creationId xmlns:a16="http://schemas.microsoft.com/office/drawing/2014/main" id="{A9DB6361-CEE3-BE48-D86B-0D7411083370}"/>
              </a:ext>
            </a:extLst>
          </p:cNvPr>
          <p:cNvSpPr>
            <a:spLocks noGrp="1"/>
          </p:cNvSpPr>
          <p:nvPr>
            <p:ph sz="half" idx="14"/>
          </p:nvPr>
        </p:nvSpPr>
        <p:spPr>
          <a:xfrm>
            <a:off x="8044351" y="1825624"/>
            <a:ext cx="3118104" cy="3995928"/>
          </a:xfrm>
          <a:ln w="38100">
            <a:solidFill>
              <a:srgbClr val="00015E"/>
            </a:solidFill>
          </a:ln>
        </p:spPr>
        <p:txBody>
          <a:bodyPr>
            <a:normAutofit fontScale="92500"/>
          </a:bodyPr>
          <a:lstStyle/>
          <a:p>
            <a:pPr marL="0" indent="0" algn="ctr">
              <a:buNone/>
            </a:pPr>
            <a:r>
              <a:rPr lang="en-US" sz="3000" b="1"/>
              <a:t>Expert</a:t>
            </a:r>
          </a:p>
          <a:p>
            <a:pPr marL="0" indent="0">
              <a:buNone/>
            </a:pPr>
            <a:r>
              <a:rPr lang="en-US" sz="2600"/>
              <a:t>I have extensive knowledge and relevant experience developing and implementing programs and standards, recruiting apprentices, and convening stakeholders.</a:t>
            </a:r>
          </a:p>
        </p:txBody>
      </p:sp>
      <p:sp>
        <p:nvSpPr>
          <p:cNvPr id="7" name="Slide Number Placeholder 5">
            <a:extLst>
              <a:ext uri="{FF2B5EF4-FFF2-40B4-BE49-F238E27FC236}">
                <a16:creationId xmlns:a16="http://schemas.microsoft.com/office/drawing/2014/main" id="{91BE5072-83C8-E037-2577-0BFFB0DC07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939072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p:txBody>
          <a:bodyPr/>
          <a:lstStyle/>
          <a:p>
            <a:r>
              <a:rPr lang="en-US"/>
              <a:t>First: Understanding the Field</a:t>
            </a:r>
          </a:p>
        </p:txBody>
      </p:sp>
      <p:sp>
        <p:nvSpPr>
          <p:cNvPr id="3" name="Content Placeholder 2">
            <a:extLst>
              <a:ext uri="{FF2B5EF4-FFF2-40B4-BE49-F238E27FC236}">
                <a16:creationId xmlns:a16="http://schemas.microsoft.com/office/drawing/2014/main" id="{D095EA45-7180-0894-FEA4-5CFD2B39C770}"/>
              </a:ext>
            </a:extLst>
          </p:cNvPr>
          <p:cNvSpPr>
            <a:spLocks noGrp="1"/>
          </p:cNvSpPr>
          <p:nvPr>
            <p:ph sz="half" idx="1"/>
          </p:nvPr>
        </p:nvSpPr>
        <p:spPr>
          <a:xfrm>
            <a:off x="838200" y="1690688"/>
            <a:ext cx="7938655" cy="4381498"/>
          </a:xfrm>
        </p:spPr>
        <p:txBody>
          <a:bodyPr>
            <a:normAutofit fontScale="70000" lnSpcReduction="20000"/>
          </a:bodyPr>
          <a:lstStyle/>
          <a:p>
            <a:pPr marL="0" indent="0">
              <a:lnSpc>
                <a:spcPct val="120000"/>
              </a:lnSpc>
              <a:buNone/>
            </a:pPr>
            <a:r>
              <a:rPr lang="en-US" sz="2800" b="1">
                <a:solidFill>
                  <a:schemeClr val="tx1"/>
                </a:solidFill>
                <a:latin typeface="Aptos" panose="020B0004020202020204" pitchFamily="34" charset="0"/>
              </a:rPr>
              <a:t>Deep dive into system understanding of RA</a:t>
            </a:r>
          </a:p>
          <a:p>
            <a:pPr>
              <a:lnSpc>
                <a:spcPct val="120000"/>
              </a:lnSpc>
            </a:pPr>
            <a:r>
              <a:rPr lang="en-US" sz="2800">
                <a:solidFill>
                  <a:schemeClr val="tx1"/>
                </a:solidFill>
                <a:latin typeface="Aptos" panose="020B0004020202020204" pitchFamily="34" charset="0"/>
              </a:rPr>
              <a:t>Multiple methodologies: data analysis, interviews, partner surveys,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working groups, TA participant feedback, literature review</a:t>
            </a:r>
          </a:p>
          <a:p>
            <a:pPr>
              <a:lnSpc>
                <a:spcPct val="120000"/>
              </a:lnSpc>
            </a:pPr>
            <a:r>
              <a:rPr lang="en-US" sz="2800">
                <a:solidFill>
                  <a:schemeClr val="tx1"/>
                </a:solidFill>
                <a:latin typeface="Aptos" panose="020B0004020202020204" pitchFamily="34" charset="0"/>
              </a:rPr>
              <a:t>First analysis of national, state WIOA/RA co-enrollment data</a:t>
            </a:r>
          </a:p>
          <a:p>
            <a:pPr>
              <a:lnSpc>
                <a:spcPct val="120000"/>
              </a:lnSpc>
            </a:pPr>
            <a:r>
              <a:rPr lang="en-US" sz="2800">
                <a:solidFill>
                  <a:schemeClr val="tx1"/>
                </a:solidFill>
                <a:latin typeface="Aptos" panose="020B0004020202020204" pitchFamily="34" charset="0"/>
              </a:rPr>
              <a:t>First analysis of WIOA State Unified and Combined Plans for RA </a:t>
            </a:r>
          </a:p>
          <a:p>
            <a:pPr>
              <a:lnSpc>
                <a:spcPct val="120000"/>
              </a:lnSpc>
            </a:pPr>
            <a:r>
              <a:rPr lang="en-US" sz="2800">
                <a:solidFill>
                  <a:schemeClr val="tx1"/>
                </a:solidFill>
                <a:latin typeface="Aptos" panose="020B0004020202020204" pitchFamily="34" charset="0"/>
              </a:rPr>
              <a:t>First national assessment,</a:t>
            </a:r>
            <a:r>
              <a:rPr lang="en-US" sz="2800">
                <a:solidFill>
                  <a:schemeClr val="tx1"/>
                </a:solidFill>
                <a:latin typeface="Aptos" panose="020B0004020202020204" pitchFamily="34" charset="0"/>
                <a:cs typeface="Calibri Light"/>
              </a:rPr>
              <a:t> "Workforce System RA Baseline </a:t>
            </a:r>
            <a:br>
              <a:rPr lang="en-US" sz="2800">
                <a:solidFill>
                  <a:schemeClr val="tx1"/>
                </a:solidFill>
                <a:latin typeface="Aptos" panose="020B0004020202020204" pitchFamily="34" charset="0"/>
                <a:cs typeface="Calibri Light"/>
              </a:rPr>
            </a:br>
            <a:r>
              <a:rPr lang="en-US" sz="2800">
                <a:solidFill>
                  <a:schemeClr val="tx1"/>
                </a:solidFill>
                <a:latin typeface="Aptos" panose="020B0004020202020204" pitchFamily="34" charset="0"/>
                <a:cs typeface="Calibri Light"/>
              </a:rPr>
              <a:t>Knowledge Assessment Report"</a:t>
            </a:r>
          </a:p>
          <a:p>
            <a:pPr>
              <a:lnSpc>
                <a:spcPct val="120000"/>
              </a:lnSpc>
            </a:pPr>
            <a:r>
              <a:rPr lang="en-US" sz="2800">
                <a:solidFill>
                  <a:schemeClr val="tx1"/>
                </a:solidFill>
                <a:latin typeface="Aptos" panose="020B0004020202020204" pitchFamily="34" charset="0"/>
              </a:rPr>
              <a:t>First national assessment of Title II RA engagement,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“Expanding RA through WIOA Title I and Title II Partnerships Report”</a:t>
            </a:r>
          </a:p>
          <a:p>
            <a:pPr>
              <a:lnSpc>
                <a:spcPct val="120000"/>
              </a:lnSpc>
            </a:pPr>
            <a:r>
              <a:rPr lang="en-US" sz="2800">
                <a:solidFill>
                  <a:schemeClr val="tx1"/>
                </a:solidFill>
                <a:latin typeface="Aptos" panose="020B0004020202020204" pitchFamily="34" charset="0"/>
              </a:rPr>
              <a:t>First landscape scan, analysis of Apprenticeship Networks </a:t>
            </a:r>
            <a:br>
              <a:rPr lang="en-US" sz="2800">
                <a:solidFill>
                  <a:schemeClr val="tx1"/>
                </a:solidFill>
                <a:latin typeface="Aptos" panose="020B0004020202020204" pitchFamily="34" charset="0"/>
              </a:rPr>
            </a:br>
            <a:r>
              <a:rPr lang="en-US" sz="2800">
                <a:solidFill>
                  <a:schemeClr val="tx1"/>
                </a:solidFill>
                <a:latin typeface="Aptos" panose="020B0004020202020204" pitchFamily="34" charset="0"/>
              </a:rPr>
              <a:t>across the US</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8" name="Picture 7" descr="Cover of &quot;Workforce System Registered Apprenticeship Baseline Knowledge Assessment Report: Insight &amp; Opportunities to Strengthen Workforce Practitioner Knowledge of Registered Apprenticeship&quot; by Safal Partners and the Center of Excellence - March 2023">
            <a:extLst>
              <a:ext uri="{FF2B5EF4-FFF2-40B4-BE49-F238E27FC236}">
                <a16:creationId xmlns:a16="http://schemas.microsoft.com/office/drawing/2014/main" id="{AECC74C4-6580-CE6B-0942-36AFDBB779DD}"/>
              </a:ext>
            </a:extLst>
          </p:cNvPr>
          <p:cNvPicPr>
            <a:picLocks noChangeAspect="1"/>
          </p:cNvPicPr>
          <p:nvPr/>
        </p:nvPicPr>
        <p:blipFill>
          <a:blip r:embed="rId3" cstate="screen">
            <a:extLst>
              <a:ext uri="{28A0092B-C50C-407E-A947-70E740481C1C}">
                <a14:useLocalDpi xmlns:a14="http://schemas.microsoft.com/office/drawing/2010/main" val="0"/>
              </a:ext>
            </a:extLst>
          </a:blip>
          <a:srcRect l="11168" r="59"/>
          <a:stretch/>
        </p:blipFill>
        <p:spPr>
          <a:xfrm>
            <a:off x="9221671" y="1690688"/>
            <a:ext cx="2970329" cy="438149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10" name="Picture 9">
            <a:extLst>
              <a:ext uri="{FF2B5EF4-FFF2-40B4-BE49-F238E27FC236}">
                <a16:creationId xmlns:a16="http://schemas.microsoft.com/office/drawing/2014/main" id="{9BEAB686-E876-EF33-4042-E47D35D055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685" y="5861234"/>
            <a:ext cx="958479" cy="958479"/>
          </a:xfrm>
          <a:prstGeom prst="rect">
            <a:avLst/>
          </a:prstGeom>
        </p:spPr>
      </p:pic>
    </p:spTree>
    <p:extLst>
      <p:ext uri="{BB962C8B-B14F-4D97-AF65-F5344CB8AC3E}">
        <p14:creationId xmlns:p14="http://schemas.microsoft.com/office/powerpoint/2010/main" val="207798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39EC2E-A978-0B12-B7E2-200A0253FD86}"/>
              </a:ext>
            </a:extLst>
          </p:cNvPr>
          <p:cNvSpPr>
            <a:spLocks noGrp="1"/>
          </p:cNvSpPr>
          <p:nvPr>
            <p:ph type="title"/>
          </p:nvPr>
        </p:nvSpPr>
        <p:spPr/>
        <p:txBody>
          <a:bodyPr/>
          <a:lstStyle/>
          <a:p>
            <a:r>
              <a:rPr lang="en-US"/>
              <a:t>Re-thinking Assumptions</a:t>
            </a:r>
          </a:p>
        </p:txBody>
      </p:sp>
      <p:sp>
        <p:nvSpPr>
          <p:cNvPr id="2" name="Content Placeholder 1">
            <a:extLst>
              <a:ext uri="{FF2B5EF4-FFF2-40B4-BE49-F238E27FC236}">
                <a16:creationId xmlns:a16="http://schemas.microsoft.com/office/drawing/2014/main" id="{FC63F553-615E-96AE-FC29-52569D02692E}"/>
              </a:ext>
            </a:extLst>
          </p:cNvPr>
          <p:cNvSpPr>
            <a:spLocks noGrp="1"/>
          </p:cNvSpPr>
          <p:nvPr>
            <p:ph idx="1"/>
          </p:nvPr>
        </p:nvSpPr>
        <p:spPr>
          <a:xfrm>
            <a:off x="838200" y="2018086"/>
            <a:ext cx="6267680" cy="3647328"/>
          </a:xfrm>
        </p:spPr>
        <p:txBody>
          <a:bodyPr>
            <a:normAutofit/>
          </a:bodyPr>
          <a:lstStyle/>
          <a:p>
            <a:pPr marL="0" indent="0">
              <a:buNone/>
            </a:pPr>
            <a:r>
              <a:rPr lang="en-US" sz="2400"/>
              <a:t>Workforce system stakeholders aren't as engaged in or strategically planning for RA inclusion as initially thought. </a:t>
            </a:r>
          </a:p>
          <a:p>
            <a:pPr marL="0" indent="0">
              <a:buNone/>
            </a:pPr>
            <a:endParaRPr lang="en-US" sz="2400"/>
          </a:p>
          <a:p>
            <a:pPr marL="0" indent="0">
              <a:buNone/>
            </a:pPr>
            <a:r>
              <a:rPr lang="en-US" sz="2400"/>
              <a:t>Misalignment seen across multiple areas:</a:t>
            </a:r>
          </a:p>
          <a:p>
            <a:pPr marL="403225" lvl="1"/>
            <a:r>
              <a:rPr lang="en-US"/>
              <a:t>State planning to local implementation</a:t>
            </a:r>
          </a:p>
          <a:p>
            <a:pPr marL="403225" lvl="1"/>
            <a:r>
              <a:rPr lang="en-US"/>
              <a:t>WIOA funding utilization to policy development </a:t>
            </a:r>
            <a:r>
              <a:rPr lang="en-US" b="1"/>
              <a:t>…and more</a:t>
            </a:r>
          </a:p>
        </p:txBody>
      </p:sp>
      <p:pic>
        <p:nvPicPr>
          <p:cNvPr id="9" name="Picture 2">
            <a:extLst>
              <a:ext uri="{FF2B5EF4-FFF2-40B4-BE49-F238E27FC236}">
                <a16:creationId xmlns:a16="http://schemas.microsoft.com/office/drawing/2014/main" id="{E5FE52D1-97C0-280D-9BBC-93CA3526888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22" r="14173" b="-5"/>
          <a:stretch/>
        </p:blipFill>
        <p:spPr bwMode="auto">
          <a:xfrm>
            <a:off x="7251744" y="2018086"/>
            <a:ext cx="4343261" cy="3647328"/>
          </a:xfrm>
          <a:prstGeom prst="rect">
            <a:avLst/>
          </a:prstGeom>
          <a:solidFill>
            <a:srgbClr val="FFFFFF"/>
          </a:solidFill>
        </p:spPr>
      </p:pic>
      <p:sp>
        <p:nvSpPr>
          <p:cNvPr id="10" name="Slide Number Placeholder 5">
            <a:extLst>
              <a:ext uri="{FF2B5EF4-FFF2-40B4-BE49-F238E27FC236}">
                <a16:creationId xmlns:a16="http://schemas.microsoft.com/office/drawing/2014/main" id="{9D8CC3DC-770E-02CC-EC2C-F5C8D5ADFA38}"/>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8890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88B3-8917-87E1-86AC-53430300F2BA}"/>
              </a:ext>
            </a:extLst>
          </p:cNvPr>
          <p:cNvSpPr>
            <a:spLocks noGrp="1"/>
          </p:cNvSpPr>
          <p:nvPr>
            <p:ph type="title"/>
          </p:nvPr>
        </p:nvSpPr>
        <p:spPr>
          <a:xfrm>
            <a:off x="838199" y="365126"/>
            <a:ext cx="10995212" cy="1325563"/>
          </a:xfrm>
        </p:spPr>
        <p:txBody>
          <a:bodyPr/>
          <a:lstStyle/>
          <a:p>
            <a:r>
              <a:rPr lang="en-US"/>
              <a:t>WIOA State Plans: 7 Indicators of Alignment</a:t>
            </a:r>
          </a:p>
        </p:txBody>
      </p:sp>
      <p:sp>
        <p:nvSpPr>
          <p:cNvPr id="3" name="Content Placeholder 2">
            <a:extLst>
              <a:ext uri="{FF2B5EF4-FFF2-40B4-BE49-F238E27FC236}">
                <a16:creationId xmlns:a16="http://schemas.microsoft.com/office/drawing/2014/main" id="{D095EA45-7180-0894-FEA4-5CFD2B39C770}"/>
              </a:ext>
            </a:extLst>
          </p:cNvPr>
          <p:cNvSpPr>
            <a:spLocks noGrp="1"/>
          </p:cNvSpPr>
          <p:nvPr>
            <p:ph sz="half" idx="1"/>
          </p:nvPr>
        </p:nvSpPr>
        <p:spPr>
          <a:xfrm>
            <a:off x="838199" y="1596559"/>
            <a:ext cx="10659035" cy="4508405"/>
          </a:xfrm>
        </p:spPr>
        <p:txBody>
          <a:bodyPr>
            <a:normAutofit/>
          </a:bodyPr>
          <a:lstStyle/>
          <a:p>
            <a:pPr marL="457200" indent="-457200">
              <a:lnSpc>
                <a:spcPct val="120000"/>
              </a:lnSpc>
              <a:buFont typeface="+mj-lt"/>
              <a:buAutoNum type="arabicParenR"/>
            </a:pPr>
            <a:r>
              <a:rPr lang="en-US" sz="2200">
                <a:solidFill>
                  <a:schemeClr val="tx1"/>
                </a:solidFill>
                <a:latin typeface="Aptos" panose="020B0004020202020204" pitchFamily="34" charset="0"/>
              </a:rPr>
              <a:t>Apprenticeship mentioned as workforce strategy</a:t>
            </a:r>
          </a:p>
          <a:p>
            <a:pPr marL="457200" indent="-457200">
              <a:lnSpc>
                <a:spcPct val="120000"/>
              </a:lnSpc>
              <a:buFont typeface="+mj-lt"/>
              <a:buAutoNum type="arabicParenR"/>
            </a:pPr>
            <a:r>
              <a:rPr lang="en-US" sz="2200">
                <a:solidFill>
                  <a:schemeClr val="tx1"/>
                </a:solidFill>
                <a:latin typeface="Aptos" panose="020B0004020202020204" pitchFamily="34" charset="0"/>
              </a:rPr>
              <a:t>Plans to apply for/utilize federal grants to expand apprenticeship</a:t>
            </a:r>
          </a:p>
          <a:p>
            <a:pPr marL="457200" indent="-457200">
              <a:lnSpc>
                <a:spcPct val="120000"/>
              </a:lnSpc>
              <a:buFont typeface="+mj-lt"/>
              <a:buAutoNum type="arabicParenR"/>
            </a:pPr>
            <a:r>
              <a:rPr lang="en-US" sz="2200">
                <a:solidFill>
                  <a:schemeClr val="tx1"/>
                </a:solidFill>
                <a:latin typeface="Aptos" panose="020B0004020202020204" pitchFamily="34" charset="0"/>
              </a:rPr>
              <a:t>Apprenticeship articulated specifically in strategies to meet State Plan vision</a:t>
            </a:r>
          </a:p>
          <a:p>
            <a:pPr marL="457200" indent="-457200">
              <a:lnSpc>
                <a:spcPct val="120000"/>
              </a:lnSpc>
              <a:buFont typeface="+mj-lt"/>
              <a:buAutoNum type="arabicParenR"/>
            </a:pPr>
            <a:r>
              <a:rPr lang="en-US" sz="2200">
                <a:solidFill>
                  <a:schemeClr val="tx1"/>
                </a:solidFill>
                <a:latin typeface="Aptos" panose="020B0004020202020204" pitchFamily="34" charset="0"/>
              </a:rPr>
              <a:t>State level apprenticeship work group or committee to State Workforce Board</a:t>
            </a:r>
          </a:p>
          <a:p>
            <a:pPr marL="457200" indent="-457200">
              <a:lnSpc>
                <a:spcPct val="120000"/>
              </a:lnSpc>
              <a:buFont typeface="+mj-lt"/>
              <a:buAutoNum type="arabicParenR"/>
            </a:pPr>
            <a:r>
              <a:rPr lang="en-US" sz="2200">
                <a:solidFill>
                  <a:schemeClr val="tx1"/>
                </a:solidFill>
                <a:latin typeface="Aptos" panose="020B0004020202020204" pitchFamily="34" charset="0"/>
              </a:rPr>
              <a:t>Specialist expertise embedded into the American Job Centers</a:t>
            </a:r>
          </a:p>
          <a:p>
            <a:pPr marL="457200" indent="-457200">
              <a:lnSpc>
                <a:spcPct val="120000"/>
              </a:lnSpc>
              <a:buFont typeface="+mj-lt"/>
              <a:buAutoNum type="arabicParenR"/>
            </a:pPr>
            <a:r>
              <a:rPr lang="en-US" sz="2200">
                <a:solidFill>
                  <a:schemeClr val="tx1"/>
                </a:solidFill>
                <a:latin typeface="Aptos" panose="020B0004020202020204" pitchFamily="34" charset="0"/>
              </a:rPr>
              <a:t>State-level initiative for RA expansion (i.e. investment of additional resources, statutes to incentivize/scale RA programs)</a:t>
            </a:r>
          </a:p>
          <a:p>
            <a:pPr marL="457200" indent="-457200">
              <a:lnSpc>
                <a:spcPct val="120000"/>
              </a:lnSpc>
              <a:buFont typeface="+mj-lt"/>
              <a:buAutoNum type="arabicParenR"/>
            </a:pPr>
            <a:r>
              <a:rPr lang="en-US" sz="2200">
                <a:solidFill>
                  <a:schemeClr val="tx1"/>
                </a:solidFill>
                <a:latin typeface="Aptos" panose="020B0004020202020204" pitchFamily="34" charset="0"/>
              </a:rPr>
              <a:t>Specific objectives, goals for increased # of apprentices or RA programs</a:t>
            </a:r>
          </a:p>
        </p:txBody>
      </p:sp>
      <p:sp>
        <p:nvSpPr>
          <p:cNvPr id="7" name="Slide Number Placeholder 5">
            <a:extLst>
              <a:ext uri="{FF2B5EF4-FFF2-40B4-BE49-F238E27FC236}">
                <a16:creationId xmlns:a16="http://schemas.microsoft.com/office/drawing/2014/main" id="{E6EB6045-5A77-CD1B-B366-CBC86B22D9A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67703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8" ma:contentTypeDescription="Create a new document." ma:contentTypeScope="" ma:versionID="5b933cd1acb288297476560340938f3c">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af74da39986b8d27c6ff3911d4e108df"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A89AA8-6C12-461C-94E5-A0F5E028E8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54F896-8158-493C-A403-F1EB8AFCA9C6}">
  <ds:schemaRefs>
    <ds:schemaRef ds:uri="http://schemas.microsoft.com/sharepoint/v3/contenttype/forms"/>
  </ds:schemaRefs>
</ds:datastoreItem>
</file>

<file path=customXml/itemProps3.xml><?xml version="1.0" encoding="utf-8"?>
<ds:datastoreItem xmlns:ds="http://schemas.openxmlformats.org/officeDocument/2006/customXml" ds:itemID="{CC96AD7B-3F1F-41DE-9382-886CDB1F9C46}">
  <ds:schemaRefs>
    <ds:schemaRef ds:uri="2f00f82b-dce9-458f-ab1d-1c5fd145e219"/>
    <ds:schemaRef ds:uri="4cd59d27-ca2b-4708-b9c7-7fa28138492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TotalTime>
  <Words>2825</Words>
  <Application>Microsoft Office PowerPoint</Application>
  <PresentationFormat>Widescreen</PresentationFormat>
  <Paragraphs>462</Paragraphs>
  <Slides>45</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Aptos</vt:lpstr>
      <vt:lpstr>Aptos Display</vt:lpstr>
      <vt:lpstr>Arial</vt:lpstr>
      <vt:lpstr>Calibri</vt:lpstr>
      <vt:lpstr>Courier New</vt:lpstr>
      <vt:lpstr>Courier New,monospace</vt:lpstr>
      <vt:lpstr>Inter</vt:lpstr>
      <vt:lpstr>Montserrat</vt:lpstr>
      <vt:lpstr>Montserrat ExtraBold</vt:lpstr>
      <vt:lpstr>Wingdings</vt:lpstr>
      <vt:lpstr>1_Office Theme</vt:lpstr>
      <vt:lpstr>2_Office Theme</vt:lpstr>
      <vt:lpstr>Workforce System Alignment: Promising Practices  for State &amp; Local Boards</vt:lpstr>
      <vt:lpstr>Welcome and Agenda</vt:lpstr>
      <vt:lpstr>Center of Excellence Overview</vt:lpstr>
      <vt:lpstr>Presenter</vt:lpstr>
      <vt:lpstr>Quick Pulse Poll</vt:lpstr>
      <vt:lpstr>Assessing Your RA Knowledge</vt:lpstr>
      <vt:lpstr>First: Understanding the Field</vt:lpstr>
      <vt:lpstr>Re-thinking Assumptions</vt:lpstr>
      <vt:lpstr>WIOA State Plans: 7 Indicators of Alignment</vt:lpstr>
      <vt:lpstr>Support at Top, Dropoff in Planning</vt:lpstr>
      <vt:lpstr>2020 State WIOA Plan RA Leaders</vt:lpstr>
      <vt:lpstr>Low Utilization Due to Several Factors</vt:lpstr>
      <vt:lpstr>Knowledge Gap: Connecting Systems</vt:lpstr>
      <vt:lpstr>Knowledge Gap: How RA Works</vt:lpstr>
      <vt:lpstr>Knowledge Gap: Funding</vt:lpstr>
      <vt:lpstr>Knowledge Gap: Communication</vt:lpstr>
      <vt:lpstr>Field-Informed TA: Creating New Tools</vt:lpstr>
      <vt:lpstr>State Progress: Interest, Investments</vt:lpstr>
      <vt:lpstr>Field Needs, Responds to Centers’ TA</vt:lpstr>
      <vt:lpstr>Presenters</vt:lpstr>
      <vt:lpstr>Cultivating an Environment for  Registered Apprenticeship  Growth</vt:lpstr>
      <vt:lpstr>James Disbro</vt:lpstr>
      <vt:lpstr>Florida’s Apprenticeship Expansion Efforts</vt:lpstr>
      <vt:lpstr>Florida’s Apprenticeship Expansion Results (PY23/24)</vt:lpstr>
      <vt:lpstr>Manatee</vt:lpstr>
      <vt:lpstr>CareerSource Suncoast’s  RAP Journey</vt:lpstr>
      <vt:lpstr>CareerSource Suncoast (CSS) RAP Sponsorship </vt:lpstr>
      <vt:lpstr>CareerSource Suncoast (CSS) RAP Sponsorship </vt:lpstr>
      <vt:lpstr> CareerSource Suncoast (CSS)  </vt:lpstr>
      <vt:lpstr> CareerSource Suncoast  </vt:lpstr>
      <vt:lpstr> CareerSource Suncoast (CSS)   </vt:lpstr>
      <vt:lpstr>CareerSource Suncoast </vt:lpstr>
      <vt:lpstr>  CareerSource Suncoast  “Apprenticeship in a WIOA World” </vt:lpstr>
      <vt:lpstr>How We Do It? </vt:lpstr>
      <vt:lpstr>How We Do It? 1  </vt:lpstr>
      <vt:lpstr>James Disbro Senior Director, Regional Alignment &amp; Programs Development CareerSource Suncoast  Email: jdisbro@careersourcesc.com</vt:lpstr>
      <vt:lpstr>Maryland's Local Workforce Systems &amp; Their Approach  to Registered Apprenticeship Growth in Communities </vt:lpstr>
      <vt:lpstr>Maryland's Registered Apprenticeship Approach</vt:lpstr>
      <vt:lpstr>Challenges in Implementing Registered Apprenticeship</vt:lpstr>
      <vt:lpstr>Maryland's Local Workforce Boards &amp; RA Strategy</vt:lpstr>
      <vt:lpstr>Registered Apprenticeship Success Stories</vt:lpstr>
      <vt:lpstr>PowerPoint Presentation</vt:lpstr>
      <vt:lpstr>Questions and Discussion</vt:lpstr>
      <vt:lpstr>Become a Center Partner</vt:lpstr>
      <vt:lpstr>Email us your questions at RA_COE@SafalPartners.com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Fraulo</dc:creator>
  <cp:lastModifiedBy>Colleen Beck</cp:lastModifiedBy>
  <cp:revision>1</cp:revision>
  <dcterms:created xsi:type="dcterms:W3CDTF">2025-04-28T17:21:38Z</dcterms:created>
  <dcterms:modified xsi:type="dcterms:W3CDTF">2025-04-28T19:01:39Z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ies>
</file>