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2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5" r:id="rId5"/>
    <p:sldMasterId id="2147483755" r:id="rId6"/>
  </p:sldMasterIdLst>
  <p:notesMasterIdLst>
    <p:notesMasterId r:id="rId40"/>
  </p:notesMasterIdLst>
  <p:sldIdLst>
    <p:sldId id="257" r:id="rId7"/>
    <p:sldId id="2147327701" r:id="rId8"/>
    <p:sldId id="1709" r:id="rId9"/>
    <p:sldId id="2147327695" r:id="rId10"/>
    <p:sldId id="2147327697" r:id="rId11"/>
    <p:sldId id="2147327714" r:id="rId12"/>
    <p:sldId id="1978" r:id="rId13"/>
    <p:sldId id="2147327709" r:id="rId14"/>
    <p:sldId id="1972" r:id="rId15"/>
    <p:sldId id="2147327648" r:id="rId16"/>
    <p:sldId id="2147327213" r:id="rId17"/>
    <p:sldId id="2147327673" r:id="rId18"/>
    <p:sldId id="2147327650" r:id="rId19"/>
    <p:sldId id="2147327710" r:id="rId20"/>
    <p:sldId id="2147327664" r:id="rId21"/>
    <p:sldId id="2147327711" r:id="rId22"/>
    <p:sldId id="2147327665" r:id="rId23"/>
    <p:sldId id="2147327669" r:id="rId24"/>
    <p:sldId id="2147327674" r:id="rId25"/>
    <p:sldId id="2147327668" r:id="rId26"/>
    <p:sldId id="2147327671" r:id="rId27"/>
    <p:sldId id="2147327675" r:id="rId28"/>
    <p:sldId id="2147327712" r:id="rId29"/>
    <p:sldId id="1786" r:id="rId30"/>
    <p:sldId id="2147327713" r:id="rId31"/>
    <p:sldId id="735" r:id="rId32"/>
    <p:sldId id="736" r:id="rId33"/>
    <p:sldId id="737" r:id="rId34"/>
    <p:sldId id="738" r:id="rId35"/>
    <p:sldId id="2147327667" r:id="rId36"/>
    <p:sldId id="270" r:id="rId37"/>
    <p:sldId id="2147327694" r:id="rId38"/>
    <p:sldId id="214732767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55FE4B-A5A4-43D4-A64A-D204E36B5788}" v="7" dt="2025-04-02T14:45:25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458" autoAdjust="0"/>
  </p:normalViewPr>
  <p:slideViewPr>
    <p:cSldViewPr snapToGrid="0">
      <p:cViewPr varScale="1">
        <p:scale>
          <a:sx n="81" d="100"/>
          <a:sy n="81" d="100"/>
        </p:scale>
        <p:origin x="13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E2FFB-5509-4EF8-B979-B1EB45FE4FB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8F567-96E1-41BF-B931-3CEBC4140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52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DF49BEF1-B919-412D-AA9B-C66F48BF4185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31774">
                <a:defRPr/>
              </a:pPr>
              <a:t>1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71006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C4B27-7E4C-49A8-8ACA-4378FE07AE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39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C4B27-7E4C-49A8-8ACA-4378FE07AE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45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F3256-0F80-4475-8BEB-548FAFFD8D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919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823FC-7CEE-8F50-4F69-59043EFE4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6D3144-7950-DD8F-1F38-41DE1279A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6C26E4-89D1-F9CD-A3B4-9FB74BC27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B5BFC-57CA-9B93-D04F-680640C98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96B935D-67C0-4CB8-9A3D-4C8D049FB32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272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9BEF1-B919-412D-AA9B-C66F48BF41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886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C4B27-7E4C-49A8-8ACA-4378FE07AE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86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ADD53-BFAA-AAAE-87BD-252523932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C61DD2-F549-DD6D-A0B5-A88D301FD8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790363-D891-AC6A-CC0E-0B16F6C6B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8A476-4422-F651-9BC3-DB24CFC90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523304C6-EB7D-9F46-B615-FB7AF52474B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5945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C4B27-7E4C-49A8-8ACA-4378FE07AE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9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59873-3299-7EA9-CCFA-EC86B8280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F0FD94-1F5E-77F4-2E3D-C7904ACABD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5CBEEF-A86D-5E0F-DE5C-2A42C99EF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E8449-B781-AB0E-BA38-AE216C2A49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523304C6-EB7D-9F46-B615-FB7AF52474B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17583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98DE5-F843-4969-0697-17254FCA8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0940B0-B2BE-C94C-46A1-FE9F8C551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B73F94-CB3D-6754-6C67-339A313B3B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30ABA-5972-C625-DBA1-932262492B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523304C6-EB7D-9F46-B615-FB7AF52474B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1054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C4B27-7E4C-49A8-8ACA-4378FE07AE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45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B4AA9-5537-CD2E-87E0-18A580375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E1026B-54AF-7C9E-C55F-42981423D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8D265A-D510-6FCE-635E-E10EC0B6B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E887F-A3AA-7064-AB26-45FD64550A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523304C6-EB7D-9F46-B615-FB7AF52474B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5114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C4B27-7E4C-49A8-8ACA-4378FE07A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843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Melssa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C4B27-7E4C-49A8-8ACA-4378FE07AE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27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523304C6-EB7D-9F46-B615-FB7AF52474B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2410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523304C6-EB7D-9F46-B615-FB7AF52474B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77390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523304C6-EB7D-9F46-B615-FB7AF52474B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5825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D6BC5D5C-49E7-432C-9EC0-256838963A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48093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C4B27-7E4C-49A8-8ACA-4378FE07AE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496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C4B27-7E4C-49A8-8ACA-4378FE07AE4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713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C4B27-7E4C-49A8-8ACA-4378FE07AE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89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D82F87B3-AEC0-4A48-9BB8-61B7C21FDCE8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31774">
                <a:defRPr/>
              </a:pPr>
              <a:t>3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91610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C4B27-7E4C-49A8-8ACA-4378FE07AE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48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C4B27-7E4C-49A8-8ACA-4378FE07AE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30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DF49BEF1-B919-412D-AA9B-C66F48BF4185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31774">
                <a:defRPr/>
              </a:pPr>
              <a:t>7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92201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3801EDA0-9D9F-43FC-AAC8-169467B76D99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31774">
                <a:defRPr/>
              </a:pPr>
              <a:t>9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29936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CBF49F2-BC7C-4CCE-ABE3-7F924B16A0F8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31774">
                <a:defRPr/>
              </a:pPr>
              <a:t>10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56857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D82F87B3-AEC0-4A48-9BB8-61B7C21FDCE8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31774">
                <a:defRPr/>
              </a:pPr>
              <a:t>11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5971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9.jpe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23.jpe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9.jpe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9.jpe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9.jpe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9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14.jpe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24.jpeg"/><Relationship Id="rId4" Type="http://schemas.openxmlformats.org/officeDocument/2006/relationships/image" Target="../media/image13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3.jpe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9.jpe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9.jpe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3.jpe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32.jpe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9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9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14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4.jpeg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9.jpe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9.jpe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3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1DBCC-6DE8-B0BE-C2CA-413F6E38A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2730B-A365-F152-3F77-D928D42CE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46BB6-8611-19C6-A04B-0BFC33703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A5167-D29B-4162-93C4-F41E0249A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F747F-0962-EFC6-739A-E7179E9F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3E02C-0843-A9B5-BFF9-3A7EF203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7AB1-7A4B-4030-A899-EB2AC7F7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8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F4248-700A-793B-9D9A-9EC6F1318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F6E1BB-53B2-C586-0A34-994A8159B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79EEF-16BB-F899-C211-6B134FA6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A5167-D29B-4162-93C4-F41E0249A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573EB-2E17-A2E4-114E-D5C148B9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C2C28-9B04-658F-4C74-7B6E1DC6F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7AB1-7A4B-4030-A899-EB2AC7F7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67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itle w 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732" y="1825625"/>
            <a:ext cx="181659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0886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40E10D-6D1C-6147-FD90-85895F929A5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458592" y="1846701"/>
            <a:ext cx="167784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3B42B2-763A-FE8C-06EB-45F87526C7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7754" y="1888331"/>
            <a:ext cx="16875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0AD4A6B-0625-05F5-FB69-D576479408B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04044" y="1879600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1CE14F5-B4BA-B117-E289-A0B88CE778D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809161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5A95F6-B646-258A-F0FD-74F6B15336A7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DB9083D-F4E9-3EF7-86B7-89FAA47640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832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1F2449-2522-6B89-4495-2B0B41C593A3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F23666C-E34E-743C-DD3A-3269F49EE4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4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097EB1E-69C8-DC9C-243A-13EB147A7F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65432" y="48988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9CE1CD-DBE0-3647-C612-DF1AD5230C2A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57D06EF-2F8B-B713-9FE5-50DB89A26F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47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977C82-B5B4-FC48-AB8C-91EAA611906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8200" y="1448001"/>
            <a:ext cx="105064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B169F6-E67B-9142-BD40-8381CE5BF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5CA9F-B16B-F4E5-EAFF-80776B025DF2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132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5437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688A95-63CB-0719-9674-A3932A01F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3370" y="4470019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8340442-6FC7-4258-DAB0-5ACC257A8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0" y="4473574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52B0F3-0A33-B1F2-232B-D629210324C7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926C48B-6337-BBD6-36F8-6FD835E42B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39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EA3FAD-CB3D-9E88-D1E2-56BEA6CBD4D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17A5F00-1F45-7C36-A2F6-F0B7D152A9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260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4645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DA55A2-919C-A25B-06D4-AC80F9DC6494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D8221BA-D70F-E280-0F5D-5219CD99EC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548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E890AC-B601-6890-AFB6-48BA436DD3A9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6885703-69F5-D026-2B9E-48FCBA3A42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896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BD178D-DD18-7D06-8807-0B3F031CDBD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9943BFC-44DF-7168-E963-B1D1BDDE57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4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5F78C1-037B-D4CD-1EDA-2329771F2A7E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DF7615B-4028-A3F3-CD56-E6E606EF4D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08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66DD3B-60B7-6172-50BB-F05F858498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CDA4D-E6F0-7469-F2AB-504C69579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33EEA-A51C-D424-376E-A218C6436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A5167-D29B-4162-93C4-F41E0249A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EF223-145D-E4EA-3465-AD9AB8634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1A763-1402-B60A-82FA-A64807BAE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7AB1-7A4B-4030-A899-EB2AC7F7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246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806029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33035" y="1839118"/>
            <a:ext cx="806029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668638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461344" y="1806919"/>
            <a:ext cx="668640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0931324" y="1806920"/>
            <a:ext cx="668639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D10F79-1969-D1C2-BEB8-0BDBC325C990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527850" y="1771650"/>
            <a:ext cx="668638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EC311-2E08-4B90-32E7-AB7CF56E63EB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5408207" y="1839117"/>
            <a:ext cx="668638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65E905-4ACF-718B-197A-E0C5741EED35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7048294" y="1825621"/>
            <a:ext cx="668638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FCD6519-B800-BA13-5D47-BFF3CD5C53A4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879775" y="1806919"/>
            <a:ext cx="668638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12ED0ED-53E0-3566-1BB0-1251A37A5DFA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10244005" y="1825620"/>
            <a:ext cx="668638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8839853-EF35-AC1B-C030-5D13AB3BC183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8678685" y="1792271"/>
            <a:ext cx="668638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27EC9E-B714-CEB2-07C2-566053EE28BF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A947460-AAED-196E-C46C-7AE49450A0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36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Fiel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D256B-92E3-5B2C-3344-1AF04988F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D119F9-EA3A-51B9-338A-D5E916AD61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3DF28B-AA48-63D9-B38C-AFE6E846E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4145761-3009-0BD7-F306-7F50A75CCB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F69912-C722-8C26-614D-44A64348C89F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28ABDA-CF8A-1B3F-C9FC-0A313062A4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AF91C5A-A410-CC23-0722-B48757590C1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0A6DC-3BFA-88C7-DCF2-84CF2EC14DD5}"/>
              </a:ext>
            </a:extLst>
          </p:cNvPr>
          <p:cNvSpPr txBox="1"/>
          <p:nvPr userDrawn="1"/>
        </p:nvSpPr>
        <p:spPr>
          <a:xfrm>
            <a:off x="1083892" y="2016777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BA362B-3E89-D2EA-04FC-2C32D9FF8181}"/>
              </a:ext>
            </a:extLst>
          </p:cNvPr>
          <p:cNvSpPr txBox="1"/>
          <p:nvPr userDrawn="1"/>
        </p:nvSpPr>
        <p:spPr>
          <a:xfrm>
            <a:off x="1083892" y="21862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A12FF4-FEEA-F69F-F0C4-14C5E9AA3080}"/>
              </a:ext>
            </a:extLst>
          </p:cNvPr>
          <p:cNvSpPr txBox="1"/>
          <p:nvPr userDrawn="1"/>
        </p:nvSpPr>
        <p:spPr>
          <a:xfrm>
            <a:off x="868823" y="1967253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610FDB-DE1A-6F97-84E8-E981904C182F}"/>
              </a:ext>
            </a:extLst>
          </p:cNvPr>
          <p:cNvSpPr txBox="1"/>
          <p:nvPr userDrawn="1"/>
        </p:nvSpPr>
        <p:spPr>
          <a:xfrm>
            <a:off x="1388692" y="24910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518973-DCAF-A4D2-2B32-514928F71615}"/>
              </a:ext>
            </a:extLst>
          </p:cNvPr>
          <p:cNvSpPr txBox="1"/>
          <p:nvPr userDrawn="1"/>
        </p:nvSpPr>
        <p:spPr>
          <a:xfrm>
            <a:off x="1541092" y="26434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A4C67B-059C-B10B-712E-CFC351A23DE8}"/>
              </a:ext>
            </a:extLst>
          </p:cNvPr>
          <p:cNvSpPr txBox="1"/>
          <p:nvPr userDrawn="1"/>
        </p:nvSpPr>
        <p:spPr>
          <a:xfrm>
            <a:off x="1693492" y="27958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B4706C-04D5-5C5D-E3D7-D763FEA87A18}"/>
              </a:ext>
            </a:extLst>
          </p:cNvPr>
          <p:cNvSpPr txBox="1"/>
          <p:nvPr userDrawn="1"/>
        </p:nvSpPr>
        <p:spPr>
          <a:xfrm>
            <a:off x="1845892" y="29482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9D63CA-11B1-D525-DBAC-832B58B35265}"/>
              </a:ext>
            </a:extLst>
          </p:cNvPr>
          <p:cNvSpPr txBox="1"/>
          <p:nvPr userDrawn="1"/>
        </p:nvSpPr>
        <p:spPr>
          <a:xfrm>
            <a:off x="1998292" y="31006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64A57E-9182-F428-48D5-258807F1FC25}"/>
              </a:ext>
            </a:extLst>
          </p:cNvPr>
          <p:cNvSpPr txBox="1"/>
          <p:nvPr userDrawn="1"/>
        </p:nvSpPr>
        <p:spPr>
          <a:xfrm>
            <a:off x="2150692" y="32530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F8AB15-9B89-DA39-4B6E-CFBECB43D005}"/>
              </a:ext>
            </a:extLst>
          </p:cNvPr>
          <p:cNvSpPr txBox="1"/>
          <p:nvPr userDrawn="1"/>
        </p:nvSpPr>
        <p:spPr>
          <a:xfrm>
            <a:off x="2303092" y="34054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4AA786-D5E9-E1C8-A0DF-E9DA2E9862C5}"/>
              </a:ext>
            </a:extLst>
          </p:cNvPr>
          <p:cNvSpPr txBox="1"/>
          <p:nvPr userDrawn="1"/>
        </p:nvSpPr>
        <p:spPr>
          <a:xfrm>
            <a:off x="2455492" y="35578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467235-EFDC-F30D-8219-C5E432A039C3}"/>
              </a:ext>
            </a:extLst>
          </p:cNvPr>
          <p:cNvSpPr txBox="1"/>
          <p:nvPr userDrawn="1"/>
        </p:nvSpPr>
        <p:spPr>
          <a:xfrm>
            <a:off x="2607892" y="37102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47B062-493B-F0C1-7659-D1D7D27C4FC5}"/>
              </a:ext>
            </a:extLst>
          </p:cNvPr>
          <p:cNvSpPr txBox="1"/>
          <p:nvPr userDrawn="1"/>
        </p:nvSpPr>
        <p:spPr>
          <a:xfrm>
            <a:off x="2760292" y="38626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D80628-CF6E-3E59-A3B8-FD7A5D257D0F}"/>
              </a:ext>
            </a:extLst>
          </p:cNvPr>
          <p:cNvSpPr txBox="1"/>
          <p:nvPr userDrawn="1"/>
        </p:nvSpPr>
        <p:spPr>
          <a:xfrm>
            <a:off x="2912692" y="40150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F7FA96-4BD5-E7AA-15DB-7289FA64C1B5}"/>
              </a:ext>
            </a:extLst>
          </p:cNvPr>
          <p:cNvSpPr txBox="1"/>
          <p:nvPr userDrawn="1"/>
        </p:nvSpPr>
        <p:spPr>
          <a:xfrm>
            <a:off x="3065092" y="41674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50D82D-7029-0295-50DD-64C2E0227908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D414E4C-FFD6-E997-21EB-DAFFB073F8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5E4A7A8B-8FAA-677B-8FC5-5E8D3535D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60" y="6005973"/>
            <a:ext cx="721906" cy="7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788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56" y="-11369"/>
            <a:ext cx="9434557" cy="686157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323364-D2BF-379A-369F-95ADF1B45A0E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FC60D71-22B8-8A3E-59C0-08DE15CCA2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68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3367EF-28D4-719D-EE30-8DAD07E221DC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F7C923C-0620-1BE9-17EB-7316A408BD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336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86" y="5823487"/>
            <a:ext cx="920593" cy="9205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87C8A8-5825-DBD7-161C-776C8CF23ED0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2ED8C4D2-36AB-2E19-E9D4-C7E719962ED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899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8B5FCD-A491-3334-31FB-44B67FE906BC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C198BD4-9D00-77BA-A966-D567A5B7BD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3876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E9D422-52C3-5CA1-9A83-543D06F84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6F2756-227E-08D6-CF4C-B24AD058F41F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730EE2F-C911-6018-413B-16D62D4DF72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733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C4F606-0573-039C-8608-D1E4512CF72E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E7186D1-A7DF-5C5B-3BEC-C6AA04E482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238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8DCC45-3E37-00C3-3BB9-3D93603804B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62083EC-E9FD-A793-175C-7DAC3CD2C3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925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06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A577-8D88-F00D-1605-4D3BA5A34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40539-4AD6-3E39-E31E-CA73BF32F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E95C0-6CC0-89F2-4A22-919D93C7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D50D3-9C41-8F81-0BC3-CD2FF7F9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B3E21-E903-6A03-C83C-1A9C2474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D79A9817-D988-E165-64FA-E61079E1B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8" name="Picture 7" descr="Close-up of a handshake&#10;&#10;Description automatically generated">
            <a:extLst>
              <a:ext uri="{FF2B5EF4-FFF2-40B4-BE49-F238E27FC236}">
                <a16:creationId xmlns:a16="http://schemas.microsoft.com/office/drawing/2014/main" id="{51556559-BF7D-F1BF-4791-B63F2B86F4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628188"/>
            <a:ext cx="10929299" cy="6316714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883B995-E7CA-048B-1AD6-58FED6BFBC99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5ACE32-0760-CF5D-A2EA-49432872CA41}"/>
              </a:ext>
            </a:extLst>
          </p:cNvPr>
          <p:cNvGrpSpPr/>
          <p:nvPr userDrawn="1"/>
        </p:nvGrpSpPr>
        <p:grpSpPr>
          <a:xfrm>
            <a:off x="3980185" y="3340592"/>
            <a:ext cx="4231630" cy="1409191"/>
            <a:chOff x="4392326" y="3605739"/>
            <a:chExt cx="4231630" cy="140919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A84DCF2-B4D7-F293-A123-53837DB847E7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F4F06F74-700B-EA4B-5E1D-C06ED2D8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13" name="Picture 12" descr="A black and white logo&#10;&#10;Description automatically generated">
              <a:extLst>
                <a:ext uri="{FF2B5EF4-FFF2-40B4-BE49-F238E27FC236}">
                  <a16:creationId xmlns:a16="http://schemas.microsoft.com/office/drawing/2014/main" id="{D2B7B062-A7A1-C11A-A89A-3BBAB709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14FDC6-4DBF-380C-E69C-D94448BE13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8187" y="5004313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EB8A8-F61D-71FC-0C6F-7D5D5A5CD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6471" y="1589698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0D0FE85B-93B3-E74E-FBB6-AD93969234BB}"/>
              </a:ext>
            </a:extLst>
          </p:cNvPr>
          <p:cNvSpPr/>
          <p:nvPr userDrawn="1"/>
        </p:nvSpPr>
        <p:spPr>
          <a:xfrm rot="9934473">
            <a:off x="5966227" y="6034249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4878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CF910D-D0D0-E016-804A-2DA8A32BED80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F511A50-962F-0545-51A7-F66C7661E5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353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0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88966-8134-F03D-B718-46F56B0CBB3E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5B71A7E-1990-04EE-6B29-ACBF14C8E8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05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FBDA84-23F1-3CDE-706D-CEF774B91498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34931F38-4DAB-5580-6EEA-F6B8E2375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657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135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8A004-7C2B-93A9-F085-E6336DF7E9A0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E418C41-D18B-D5FA-04FD-C44FA652C4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015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B8291-1FD7-7B72-33C9-E77D470E5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916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952B4-FC87-08D8-E928-80378FDC1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F18CFBA-9105-C7BA-9AC7-E7A19310E6C2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6A317FB-0B1B-2D4C-53D5-0C7CE64C1FC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860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9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C5AC62-2ADD-8441-BB76-CD8031C5D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4C64E0-A3F2-724E-B40A-D7966CDCE2E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CFF521A-EB24-66A5-31B9-75E466DEB5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545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75B43F-1677-B0A1-BFF0-FB5A89D28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45AC1A9-52E7-4FF0-CBA6-B2ECBC6D2D6A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3A345BA-34A4-314C-60A5-25134331D6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014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EB5175-B71D-FF2D-015A-0546D24DF837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D35A36C-2219-7F68-92A7-6E99C7B9EB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414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D1786B-4FE7-7D28-5D16-483B4E98E7C8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BEC6B04-E9EE-5B18-3579-08FA6626E46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77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8C568E-EA81-8A9D-3E12-F8022663AA5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AD71183-15AD-3811-1337-C1938EE1D9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907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1CEF58-C025-B87D-3FBF-2AA84F710114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17DA90A3-26CD-1604-CC7C-6749FFD8E4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254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2987213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E8B784-AE44-7FA1-B33D-00A9FB54317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424163A-5BEE-6445-A5AD-04063A512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269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9DE937-1910-A36F-C7AB-7C2C9948C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E75A13-6E50-0EC6-10AC-49F45060AF7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3CF227BA-B9C6-73AC-3E98-D9B2021439A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045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F6A95-E30F-26F7-8740-FC1BD55A6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5539EB-83EE-F4DA-1D55-5BF6F4E9A99A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19FD564-5B33-2AD4-C74C-A75C5CD74C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749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637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767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721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394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AA2386-2C76-1DFC-D1B5-4D641532D9AC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7A64F11-3136-CA90-6283-E474A39303B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975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978CCE-E1D9-F1C0-A7BE-CE2BE3F5972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0D47663-B143-17E0-DB56-8D2F860B71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43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E75595-9513-170A-6EDA-9D9CCBEFF248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4B51792-0220-9FD3-78F3-D797AE7E4C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620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3D113A-AA66-171E-E580-3FD771077F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2775" y="111125"/>
            <a:ext cx="2349500" cy="35560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D5DE85-307B-FFAF-DAA9-D0D88807F21E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B000BD1-4211-41E4-60EC-AF2672D4AD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112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15244E-5575-E4A8-0F49-57F665D5F61E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8A90E6A-55E1-DE36-3400-CE5E50491B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4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-12700" y="2326425"/>
            <a:ext cx="12192000" cy="1670665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55" y="249897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4149681"/>
            <a:ext cx="5181600" cy="2571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55" y="4149681"/>
            <a:ext cx="5181600" cy="2523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F3C67F-B789-5987-35B9-39E9B79C8D76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C3BAEAB-920C-FD90-79A3-E719C8869D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711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E065A7-36BD-F9E6-CDEF-E7CBEE37F24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7C125A8-0E3A-5D45-AEBB-6A3E3157E3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839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CF1BE0-EB45-8BE4-9603-1A9B985AB2CA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F540F0A-9187-79EE-1186-0B8B4EE637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780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989582-90BF-454A-7D7E-1EA920D2A0E4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414DB06-64E6-8367-F077-08EAF239A9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1751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8050" y="1718086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86C96F-9D27-D240-E715-7633A0E7CD9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82D2F5D-AA0C-02A7-90FB-9540246A8A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019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513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87335FC-695C-4DDC-6CA1-2CB03F797B3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B10F397-0198-31FD-72FB-5ECC5CAF5D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2927B1-44B5-DAEC-F0BE-3BA4F296AF7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78CAC0-5B4E-C4F6-72DB-46D7812E882E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2E3D106-36AF-F8DF-BC52-7367F9B103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628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549489"/>
            <a:ext cx="12192000" cy="175869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F1B7D8-5472-44E5-CD57-2360223BB696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F95E7D0-7BAE-C1A5-B8DB-983C3C0981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62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89E172-406E-855D-A2ED-9800AD0E35E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9F87E7D-427D-62E1-E9A8-D0157C81CE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4385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DE61610-F43E-A95F-6A12-CFCDA518C6F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CABAB1A-E076-874D-80B6-9F044DB690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C65980-7A06-CF20-C6CF-6BF923851D96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494602-12EE-D58E-B718-C44AEA7AD297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F8A87BD-AB79-C4B7-C63E-762CFE596F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59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142994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36B7C-8F05-AC9E-7CAB-23369A2CCD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C8F985-B61F-3082-0686-932C21BA0928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B01E937-AF7C-6C5C-D94A-0C6B5B4D14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169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0A115C-20DF-9FBC-9517-2A18EA03971F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18C4E7F3-4214-63E3-E934-903B39774B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4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B11E2A-7919-B5E0-4495-1031440315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7704" y="3947223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980888E-FE60-C55B-AA2B-DBABF3E7E07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502025" y="3948269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031272B-0DDF-6879-0069-9EDF3FB1C5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1509" y="394722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3BCC3C4-2F24-04B5-8B2F-7013556EAC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6380" y="3930212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D2DD20D-6497-3AFF-0878-09900892D9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93100" y="109538"/>
            <a:ext cx="3355975" cy="357187"/>
          </a:xfrm>
        </p:spPr>
        <p:txBody>
          <a:bodyPr/>
          <a:lstStyle/>
          <a:p>
            <a:pPr lvl="0"/>
            <a:r>
              <a:rPr lang="en-US"/>
              <a:t>Click to edit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0C0DA9-47D9-3E39-9E35-A91BC2BC3C57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DA9631E-497C-7E1C-7674-694DF52E236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9172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6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C7D7C-07E0-687F-8A94-D2FB5F040717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000D54-3CBC-9820-285E-F7558F3D92B3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33B636FB-0B95-E4A6-3737-D1819E7CEA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2614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9AF6A7-D6DF-071F-3229-9C637CA4CFDF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E06338B-1D66-C15D-6FF8-BCE46678AD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4653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C3499C-53DF-664B-CDF3-FE6376CCBF12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331BF1D-0960-293F-D493-331900CE42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2683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097E4B-4302-DDD6-B5F7-5B3087E04A7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30ACA446-3AB6-2D46-58A5-9E85A86712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5322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D4521DC-30F6-1F1F-E670-6D10C52F0EB3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5534A7A-568C-DC82-2483-A0F8CB1E2B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1429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15B823-DE73-A84E-C557-B2875E72E07E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86E925A-2FB4-F25D-E92B-8C1D79A0A1F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50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2987213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E8B784-AE44-7FA1-B33D-00A9FB54317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424163A-5BEE-6445-A5AD-04063A512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4203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17C274-7B9F-5F68-921C-3273C145A531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85E004-70CD-19B7-FC9C-75F55EB5C3BD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0F2BDB8-7C31-27E7-8731-3524B8E5A2D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211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125F09-251E-949D-76E9-D2F2E25780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14BD37-5B29-1D15-E6E2-3AA327C963C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F324ED4-39E1-0EE7-C04F-6F90B0BB8C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671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BE354E-B383-E61A-E54F-1B8A7423BDA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1369A8AF-0084-BA5A-E8A4-67A1DE443F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0884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339AED-B135-422D-3247-24AA2C58CEFE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4D68CEF-EEF7-72B7-0597-4F82F44BFE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9339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014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8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020458-BD99-E1E5-7229-84B49868D0BF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95468EE-C27B-1734-A7B4-C4D5A24D2BE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104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2AEDD8-78F6-9A9A-F5C0-C9C650B0D8AA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EE556C0-1A49-D4CA-0A46-F25BAFB5B68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255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FD72A5-7AD7-92B9-78CF-FD2736E32D9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BCC30EC-04D3-9ACE-7520-AFC47CFBB3E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6957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64A3F1-A398-BDE9-E1D5-32A49654F6B8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5799D2A-0F7C-C550-1C1C-46CCF33DB3B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632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D9A73E-576D-411F-F7CF-69C337012659}"/>
              </a:ext>
            </a:extLst>
          </p:cNvPr>
          <p:cNvSpPr txBox="1">
            <a:spLocks/>
          </p:cNvSpPr>
          <p:nvPr userDrawn="1"/>
        </p:nvSpPr>
        <p:spPr>
          <a:xfrm>
            <a:off x="8740256" y="6491164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9EAD85-4CA3-7ED4-F920-E5A78197BC9D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9B5BC04-39AF-8F29-9261-820B460AB9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2888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D725E6-317E-C8DB-370F-3C966E092487}"/>
              </a:ext>
            </a:extLst>
          </p:cNvPr>
          <p:cNvSpPr txBox="1">
            <a:spLocks/>
          </p:cNvSpPr>
          <p:nvPr userDrawn="1"/>
        </p:nvSpPr>
        <p:spPr>
          <a:xfrm>
            <a:off x="8545941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5A68EE-1917-2972-BF02-AF494FF083BF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C6B6E57-FA3B-089B-90AC-F1AB5D1C18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09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FBDA84-23F1-3CDE-706D-CEF774B91498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34931F38-4DAB-5580-6EEA-F6B8E2375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5737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C7887C-6110-7891-CEDD-DEDE13177A59}"/>
              </a:ext>
            </a:extLst>
          </p:cNvPr>
          <p:cNvSpPr/>
          <p:nvPr userDrawn="1"/>
        </p:nvSpPr>
        <p:spPr>
          <a:xfrm>
            <a:off x="2854302" y="6243763"/>
            <a:ext cx="370313" cy="265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3E63A3-D56A-C843-9198-681008A14A18}"/>
              </a:ext>
            </a:extLst>
          </p:cNvPr>
          <p:cNvSpPr/>
          <p:nvPr userDrawn="1"/>
        </p:nvSpPr>
        <p:spPr>
          <a:xfrm>
            <a:off x="2841600" y="6273544"/>
            <a:ext cx="370313" cy="265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E0E83-369D-E377-6197-4B00D6995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6" y="5941891"/>
            <a:ext cx="869112" cy="8691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DEA19C-7878-8614-F891-6ACFD44AF1E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49C485D-F0AD-06A2-2158-861C26B037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050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E73D9A-C21F-5E99-6218-CFCB2D47B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BCF948-FBBA-5EA0-A464-D299A100F3EC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195FB4A-A45B-F27B-292C-BE2CAA4160E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2503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6AC13A-6167-C3F4-BBEC-259D4343151F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9F5CE72-4622-76FC-F5EE-3964BE7267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2532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B5AB2A-4C1D-BD4F-9F0C-1F91A736A32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1EFC0838-A7B5-03D1-C1F3-F73CCC88B4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284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18" y="5959824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4D82A6-667D-5EB3-83B7-5B69DCB1E807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D392652-4324-81A2-C0F8-722944919F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7398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917B58-1157-F24F-700D-6F994FD5BEE2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3D82529F-CA9A-6785-57F6-943B945AA2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013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32556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2198669"/>
            <a:ext cx="6290094" cy="39782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CA5D-B84B-6754-30C6-E1E8AD72D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044700"/>
            <a:ext cx="4254500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9F52B-7429-7F6F-0372-262C431CC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4" y="-3578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01EB4-0763-5C50-36DB-9D794ABBF72C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059A05B-4F68-DC79-6DD8-BC12A1E6E7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2769AD-C4A8-BED8-996F-6C4B681A00C2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8221A1E-241F-6A52-6D05-2B6B7C3CAB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655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1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64213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A51E9F-1329-0AC6-3FAC-B514D1C3F4C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2199E1B3-520A-BF86-093F-929638A884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C816666-4910-537E-E5B5-0F012CC2D1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02775" y="128588"/>
            <a:ext cx="2008188" cy="33655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7BBAFC-7FEB-9EA1-4FF5-84BA3E0BD23E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2DA24C3-66F9-5C0A-0FA7-563782D38A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0743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22395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9D5408E-8890-9EDB-C1C6-E6EE818A67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A95CAB-F40C-C320-68BC-838BDA11E2D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3B6BE6-772D-46E7-BACA-4BD9DB00CEE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35DB0D6-E0BA-3CCF-E2DB-268291D8FD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6982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2" y="-3085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2E6663-14B4-B447-3898-5F932BE9CC8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0491" y="3992563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4ECAB0-B4CF-8483-A90F-8CA31CACC8D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DEF82C2-D56C-4F93-FF94-13370BF253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5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B11E2A-7919-B5E0-4495-1031440315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7704" y="3947223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980888E-FE60-C55B-AA2B-DBABF3E7E07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502025" y="3948269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031272B-0DDF-6879-0069-9EDF3FB1C5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1509" y="394722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3BCC3C4-2F24-04B5-8B2F-7013556EAC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6380" y="3930212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D2DD20D-6497-3AFF-0878-09900892D9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93100" y="109538"/>
            <a:ext cx="3355975" cy="357187"/>
          </a:xfrm>
        </p:spPr>
        <p:txBody>
          <a:bodyPr/>
          <a:lstStyle/>
          <a:p>
            <a:pPr lvl="0"/>
            <a:r>
              <a:rPr lang="en-US"/>
              <a:t>Click to edit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0C0DA9-47D9-3E39-9E35-A91BC2BC3C57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DA9631E-497C-7E1C-7674-694DF52E236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146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DB87C3-54EC-75BB-0F0C-5593B3F9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E0257D4-1209-75FD-6A93-30A7410D36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BBA92F-BBDE-F32B-2399-F7D39EF0D3F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D00FEB-0EB9-5C85-4A1F-4078C35A5E38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9EAA18C-2F7E-E332-489D-7234E8CA01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9829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4BFC0DA-81A1-D6E5-E865-853DA58A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6DA9A10-A43A-FC65-F8EB-553E33DE7D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88AEED-9E99-6C03-ABF6-A50127B5A9B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74CD8B-6207-79E7-582F-C115D0CC0439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E377D32-DFFD-64C7-6DBD-70FDF30ADC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2352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9032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E2E95-82B4-489B-49B1-A756A684AAF7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C95886-6E90-35F8-6C2F-2F49270ADA8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07747AD-0FEB-458A-C03B-2112BAA46C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353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B0C1C-3869-A360-F963-62517172C3A6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0649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C0903-9736-7531-288A-CFB5ADF3B51C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1119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174DD-2B90-E1D0-93CE-D957FF64E851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1755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193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D6F16-A202-A2EF-0D01-CBCB7986F8C2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0100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91BC2-14B4-978E-B7E7-68B0BE7E2FA9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8674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BDD13-E3F4-F209-CF9B-285C84EF2A25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7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5437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688A95-63CB-0719-9674-A3932A01F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3370" y="4470019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8340442-6FC7-4258-DAB0-5ACC257A8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0" y="4473574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52B0F3-0A33-B1F2-232B-D629210324C7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926C48B-6337-BBD6-36F8-6FD835E42B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138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62C59-6296-3BBC-D3F5-6F285CA02D6D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7631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1D71D3-BA26-3345-8BD5-73D532948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D6DB66-0C95-5271-4268-830EB859727A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9244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312237"/>
            <a:ext cx="12192000" cy="223352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2"/>
            <a:ext cx="99230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79DBD7-6EF6-B565-8E9B-DEDF2ECAE8FA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8D94CC0-D9BF-0548-7A8D-13F87A2EE8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3370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46EA3-A96A-2419-A292-C3C1D4D682E8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D68A934-6E29-2B7B-8842-2D965CED9B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2797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itle w 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732" y="1825625"/>
            <a:ext cx="181659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0886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40E10D-6D1C-6147-FD90-85895F929A5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458592" y="1846701"/>
            <a:ext cx="167784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3B42B2-763A-FE8C-06EB-45F87526C7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7754" y="1888331"/>
            <a:ext cx="16875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0AD4A6B-0625-05F5-FB69-D576479408B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04044" y="1879600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1CE14F5-B4BA-B117-E289-A0B88CE778D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809161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79C18F-2CCA-8E1A-D232-8085C7D752F7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2C448112-CF87-F50B-8091-C696E14FEFF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542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F6254D-939F-E96E-292E-A93EFF1CC6BA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F814D23-12BB-E574-B5B1-4F2FABED0C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0927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097EB1E-69C8-DC9C-243A-13EB147A7F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65432" y="48988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CB5B10-1516-2E77-BC03-A7C20550DA6A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F402BEA-47C0-EA24-E438-E449D3B31E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8107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977C82-B5B4-FC48-AB8C-91EAA611906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8200" y="1448001"/>
            <a:ext cx="105064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B169F6-E67B-9142-BD40-8381CE5BF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5CA9F-B16B-F4E5-EAFF-80776B025DF2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115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5437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688A95-63CB-0719-9674-A3932A01F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3370" y="4470019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8340442-6FC7-4258-DAB0-5ACC257A8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0" y="4473574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B00F9C-C19A-3152-19EB-A232C71DAC1F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836B8DD-7D4E-9F2A-77F0-AA713ED9720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3780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220" y="5952744"/>
            <a:ext cx="791336" cy="791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D0C931-B0B4-3696-CD83-17BF46D2B39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061329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D6D5F9-0489-A5D6-F728-7B5C7D9395B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4270889"/>
            <a:ext cx="5181600" cy="7096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73D356-FB1C-A722-DC4B-E6864B633F8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5268335"/>
            <a:ext cx="5181600" cy="5659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D7DAAE-4F03-3723-EA41-3CD83F7A07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86055" y="3102816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7D9EE58-2614-69D8-6062-9509F1229DE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324600" y="4278344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45A-AA8A-B48A-C2AA-FC60F7B0E97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324600" y="5317347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466E76-891D-2C04-8581-2F66186DB37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168B4DC2-8AE3-DD89-17DB-436879F2F85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82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0F95-1CA6-0AE8-52E2-85B115631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DC1E1-1390-8E83-A65C-F6CB41D74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F3B9C-1B74-FCFF-A7F2-8E0C194E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A5167-D29B-4162-93C4-F41E0249A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CD7DC-F9C0-F438-D6A3-2969E4EEF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FDD09-80C0-9FFA-C3B2-9E103F600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7AB1-7A4B-4030-A899-EB2AC7F7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73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3D113A-AA66-171E-E580-3FD771077F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2775" y="111125"/>
            <a:ext cx="2349500" cy="35560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D5DE85-307B-FFAF-DAA9-D0D88807F21E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B000BD1-4211-41E4-60EC-AF2672D4AD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1146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0661" y="1825626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659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8E8C8-A59D-3052-82ED-8C2130580D2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355415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AEA849-50C0-B408-93D4-0029725736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9" y="2894380"/>
            <a:ext cx="1963615" cy="500743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D77775-D4F9-407D-D724-17211D5D819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8" y="3466347"/>
            <a:ext cx="1963615" cy="402865"/>
          </a:xfrm>
        </p:spPr>
        <p:txBody>
          <a:bodyPr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E3CF73-4345-50F1-17DF-C6BA43670D0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198" y="3967637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E79E00F-F09C-3CE4-E3D3-CBBB2841F24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29403" y="4541995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702E37-570C-7009-B1D6-1903AC9D9FF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7" y="5089820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59A654-78DD-C8DB-C7E0-06809ADFF53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8197" y="5628789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D7992D7-3B56-0042-555C-1E04C4CA3C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010661" y="232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D988478-1D67-FF90-A123-37A5A8DE29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2995295" y="2894380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C4F53B8-A5ED-FC6E-8A72-D6107C0299D1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995295" y="3466347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5E8100D-80C1-B096-5B7A-80730DD40A9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995294" y="396313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506B2BF-EDEF-684E-BFA6-355962720108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995293" y="453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48D4D098-5F57-925E-56BA-5EE55D90946A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2995293" y="508249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CFE2660-A5A0-9E10-E7A6-AA4AD2335DA1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995292" y="5632845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48C6F4-74E3-3BF4-7BFE-D660A955707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79E43DE-445B-1F10-581E-17A8DDAE6C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9612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254480-A2E1-16AC-149A-7095946AB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2870D3D-6D2B-7E6D-3BA6-9BAAD781B51F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6755DFA-141D-3923-0832-FF8AF88069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10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E39E3-622F-A555-049E-A518C2DBDF8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5EC1E43-2F16-C736-8A25-97411AF568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1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32556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2198669"/>
            <a:ext cx="6290094" cy="39782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CA5D-B84B-6754-30C6-E1E8AD72D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044700"/>
            <a:ext cx="4254500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9F52B-7429-7F6F-0372-262C431CC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4" y="-3578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01EB4-0763-5C50-36DB-9D794ABBF72C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059A05B-4F68-DC79-6DD8-BC12A1E6E7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2769AD-C4A8-BED8-996F-6C4B681A00C2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8221A1E-241F-6A52-6D05-2B6B7C3CAB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05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4645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DA55A2-919C-A25B-06D4-AC80F9DC6494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D8221BA-D70F-E280-0F5D-5219CD99EC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37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381A48-443E-0751-1EA8-A1061DA2F052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5D92458-15A0-A459-9C5C-D365275834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A3933E-D1AB-0CA3-F463-1CF446693B0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1D79AAD-88F9-077C-93B5-5234F5FE6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FC049-3492-680E-2583-AA90AE44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A228E-51F1-E83F-A4F6-7A9F0ADE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F0DF1-3007-9822-A3B6-63CF56979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9E17D-EB36-969F-C87A-70F58BB16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57" t="33142" r="3673" b="1335"/>
          <a:stretch/>
        </p:blipFill>
        <p:spPr bwMode="auto">
          <a:xfrm>
            <a:off x="-677322" y="2319871"/>
            <a:ext cx="12869322" cy="4775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D90798B-8318-8768-3698-5C318561B96A}"/>
              </a:ext>
            </a:extLst>
          </p:cNvPr>
          <p:cNvSpPr/>
          <p:nvPr userDrawn="1"/>
        </p:nvSpPr>
        <p:spPr>
          <a:xfrm>
            <a:off x="-351677" y="2474943"/>
            <a:ext cx="12769576" cy="4836358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532ADBA-7569-AAB4-F00F-2A6C356E2347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CB9101-441D-6539-A6EA-5AB73695BAB3}"/>
              </a:ext>
            </a:extLst>
          </p:cNvPr>
          <p:cNvCxnSpPr>
            <a:cxnSpLocks/>
          </p:cNvCxnSpPr>
          <p:nvPr userDrawn="1"/>
        </p:nvCxnSpPr>
        <p:spPr>
          <a:xfrm>
            <a:off x="11719690" y="451413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57C4CE-F40D-4C01-2BDB-5609D72A9077}"/>
              </a:ext>
            </a:extLst>
          </p:cNvPr>
          <p:cNvCxnSpPr>
            <a:cxnSpLocks/>
          </p:cNvCxnSpPr>
          <p:nvPr userDrawn="1"/>
        </p:nvCxnSpPr>
        <p:spPr>
          <a:xfrm>
            <a:off x="11723163" y="450198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1E5747-B14E-ECEE-842D-3569699C3037}"/>
              </a:ext>
            </a:extLst>
          </p:cNvPr>
          <p:cNvCxnSpPr>
            <a:cxnSpLocks/>
          </p:cNvCxnSpPr>
          <p:nvPr userDrawn="1"/>
        </p:nvCxnSpPr>
        <p:spPr>
          <a:xfrm>
            <a:off x="490118" y="464713"/>
            <a:ext cx="11242985" cy="0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815896-9654-6324-F471-30FCDDA80152}"/>
              </a:ext>
            </a:extLst>
          </p:cNvPr>
          <p:cNvCxnSpPr>
            <a:cxnSpLocks/>
          </p:cNvCxnSpPr>
          <p:nvPr userDrawn="1"/>
        </p:nvCxnSpPr>
        <p:spPr>
          <a:xfrm>
            <a:off x="474507" y="6400936"/>
            <a:ext cx="11242985" cy="0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6860FA9-166D-AF24-4F88-891CA8C4412E}"/>
              </a:ext>
            </a:extLst>
          </p:cNvPr>
          <p:cNvSpPr/>
          <p:nvPr userDrawn="1"/>
        </p:nvSpPr>
        <p:spPr>
          <a:xfrm rot="9934473">
            <a:off x="6103719" y="6224444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8456A6-4F06-9DDF-4890-870F606A2593}"/>
              </a:ext>
            </a:extLst>
          </p:cNvPr>
          <p:cNvCxnSpPr>
            <a:cxnSpLocks/>
          </p:cNvCxnSpPr>
          <p:nvPr userDrawn="1"/>
        </p:nvCxnSpPr>
        <p:spPr>
          <a:xfrm>
            <a:off x="489829" y="419594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9CB05888-457D-CA0B-2941-4853FD5BB73E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8656490-E151-189D-2D19-06045FA0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21" name="Rectangle 20" descr="Decorative">
            <a:extLst>
              <a:ext uri="{FF2B5EF4-FFF2-40B4-BE49-F238E27FC236}">
                <a16:creationId xmlns:a16="http://schemas.microsoft.com/office/drawing/2014/main" id="{24F78415-2906-C1B6-3F23-506754A72655}"/>
              </a:ext>
            </a:extLst>
          </p:cNvPr>
          <p:cNvSpPr/>
          <p:nvPr userDrawn="1"/>
        </p:nvSpPr>
        <p:spPr>
          <a:xfrm>
            <a:off x="-351677" y="2306882"/>
            <a:ext cx="13373401" cy="168061"/>
          </a:xfrm>
          <a:prstGeom prst="rect">
            <a:avLst/>
          </a:prstGeom>
          <a:solidFill>
            <a:srgbClr val="009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102E999-DBCC-E856-0AFD-2FB13E740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28CE00-D8F5-A2AF-D081-C59788708EBD}"/>
              </a:ext>
            </a:extLst>
          </p:cNvPr>
          <p:cNvGrpSpPr/>
          <p:nvPr userDrawn="1"/>
        </p:nvGrpSpPr>
        <p:grpSpPr>
          <a:xfrm>
            <a:off x="3980185" y="4627522"/>
            <a:ext cx="4231630" cy="1409191"/>
            <a:chOff x="4392326" y="3605739"/>
            <a:chExt cx="4231630" cy="140919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C52E834-633B-7E62-1DD0-F42FDDE35DCE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83FFCFD7-371C-B479-7B31-3B368A87B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31" name="Picture 30" descr="A black and white logo&#10;&#10;Description automatically generated">
              <a:extLst>
                <a:ext uri="{FF2B5EF4-FFF2-40B4-BE49-F238E27FC236}">
                  <a16:creationId xmlns:a16="http://schemas.microsoft.com/office/drawing/2014/main" id="{5E9ADAC3-34D3-6D8B-5836-4704CA175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1894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4D1252-DC6D-60DC-531A-CF328B27DDC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23D4E696-9B4F-4A8B-2E7C-85C3DBA697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44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3A0DE3-1FF0-EF0B-0028-E6C73902763D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E5D2F71-C3D9-B949-8A4A-F3727ABEE6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31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C03A44-ACB1-AB40-7DE0-6542BA67F249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A3EE9E2-49D4-BCC6-5A81-ECFBEF84BE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99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8C6FB9-A677-280F-A931-0573774FFA7E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033A731-B4A4-3ACE-2E0A-B61292131F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2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D7B9-2BED-0244-7893-126CC503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106BC-282B-AB09-5C56-2E11F69EA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B35C0-8EA0-70D7-1634-FD3DD172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A5167-D29B-4162-93C4-F41E0249A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DF375-D6EE-FCC3-AE65-91033C818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C47EF-8DA5-575C-E64A-4656CB909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7AB1-7A4B-4030-A899-EB2AC7F7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291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9E721C-B0A9-5EAF-F084-541DC38263F3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F5B223B-964C-9BCA-1CAF-186EF0334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80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9DDF8D-4867-B17D-4373-E41C8A3D5050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8FF8176-06BA-CFAA-92CF-254FD89698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0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E01B23-F63E-86B3-DCD2-1CFD7DF9ECB4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F167FDB-F513-D448-6BD4-7C691E97C6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05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88C9C1-6F5F-409C-40EC-3B78EEA1DC3D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62239CF-C788-8072-AD5C-37B944BE08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25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374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516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841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41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DEF67A-5AA5-31BB-D69A-B91BFC668B8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7BEB149-D4B0-AA79-E0F2-59EFEFDB2B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16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BBC8A0-47F2-A6C9-A71C-B45ED159635E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9D4FC91-AC6C-B2A5-3E0B-EDD1617AE6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4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ED56D-DAF6-4DF8-FF72-8BF716BAC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BA594-C613-D969-3817-8EA900A6E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CF1F6-1CF1-869C-0AFE-8681D243D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647B5-9273-A915-26A3-492815C70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A5167-D29B-4162-93C4-F41E0249A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9A3F59-A8E2-0352-FEA3-8B6E3C848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F338A-13C6-AC41-0E37-168AF4D36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7AB1-7A4B-4030-A899-EB2AC7F7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71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80B93-3BA7-673E-30E0-B807F6D63A5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FF9A4CF-0753-D5C5-87DD-F742847C87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65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3D113A-AA66-171E-E580-3FD771077F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2775" y="111125"/>
            <a:ext cx="2349500" cy="35560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3813103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75B797-E67B-E0E8-7E95-E2AB710070C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27212E7-B06C-38C9-4FED-78736C4217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367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-12700" y="2326425"/>
            <a:ext cx="12192000" cy="1670665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55" y="249897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4149681"/>
            <a:ext cx="5181600" cy="2571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55" y="4149681"/>
            <a:ext cx="5181600" cy="2523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C52F55-0F99-284C-21F9-5207BF0F810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46C6DAD-F19B-8683-A7B6-A8CD93A50A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944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FB8383-7ABD-4583-FBF5-3A2A82B1E1F0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879BAE1-8C41-2C8C-DA0C-EB3DDFD989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900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9B400-49B2-6CB8-C121-DA298565FC10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4AA8740-44AE-2658-B500-8BB1BA90A3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302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7A1676-D4B9-8965-8A18-5D7B3BF9FA80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FCA69D0-62A6-9ADB-432A-137B019F28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536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8050" y="1718086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B11406-4E91-60DE-4B37-8ECA9ACB81ED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DE6DFF4-7799-1489-C86C-AB5079A02E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51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045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87335FC-695C-4DDC-6CA1-2CB03F797B3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B10F397-0198-31FD-72FB-5ECC5CAF5D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2927B1-44B5-DAEC-F0BE-3BA4F296AF7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13771E-3B1E-29FB-0708-C5D0D2EFB966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A6FC79F-0125-DED1-AA57-C1542FD5A3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5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D1FF3-C5CA-59AC-755A-CEC76CD48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4E0A5-CF31-63C9-CF6E-007EA8513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71844-E67D-6572-43FF-FBAE484AD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1FEEC-0337-54C2-D6DA-44A680099B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D545FF-E93C-619F-E71E-C77E8A104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463EA8-D554-E544-5CA1-C771CCD2D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A5167-D29B-4162-93C4-F41E0249A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E6A048-BBE3-D98F-3587-4E7F2E4E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087684-D9F1-3286-9C8A-189611F1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7AB1-7A4B-4030-A899-EB2AC7F7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371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549489"/>
            <a:ext cx="12192000" cy="175869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17EFA8-7020-3CE0-8923-E1060267604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8D3A47D-EF93-A281-B645-08C9769343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394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DE61610-F43E-A95F-6A12-CFCDA518C6F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CABAB1A-E076-874D-80B6-9F044DB690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C65980-7A06-CF20-C6CF-6BF923851D96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A0F306-C241-405D-1704-43CE686298F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12CE3EFE-8FBF-BF1E-1DCA-1B92B30F531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565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142994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36B7C-8F05-AC9E-7CAB-23369A2CCD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2D88B0-16C3-BAD7-36FC-7C7B50439A3D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FAB4155-79F5-E92A-91CE-A0B5466BC2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394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863927-043B-6BC9-EFF3-3EEFB7082923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E5E7E7C-19F1-DC22-91C6-D515544BFC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042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B11E2A-7919-B5E0-4495-1031440315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7704" y="3947223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980888E-FE60-C55B-AA2B-DBABF3E7E07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502025" y="3948269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031272B-0DDF-6879-0069-9EDF3FB1C5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1509" y="394722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3BCC3C4-2F24-04B5-8B2F-7013556EAC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6380" y="3930212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D2DD20D-6497-3AFF-0878-09900892D9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93100" y="109538"/>
            <a:ext cx="3355975" cy="357187"/>
          </a:xfrm>
        </p:spPr>
        <p:txBody>
          <a:bodyPr/>
          <a:lstStyle/>
          <a:p>
            <a:pPr lvl="0"/>
            <a:r>
              <a:rPr lang="en-US"/>
              <a:t>Click to edit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475A51-AD74-7CE5-490D-EA454E1ED516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8E76C48-7432-64B8-6E16-7937DEF55F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84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C7D7C-07E0-687F-8A94-D2FB5F040717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52B4DA-E375-3966-66AE-226DBB88C363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33C8666-5A22-C888-6688-1B3475C90D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833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BEA430-3C1B-A93B-059D-E0F0D1E7C482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03BC7CD-331E-5A93-690C-13AD71D02D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721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EA0482-6B56-4FE4-27C3-C519A68FAFB0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C6F7D66-AF3A-73E7-4694-26EB2A6D6F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372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DB763-9BF7-82FB-C7D1-8A39ED8CC73F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1E0D313-2F7A-4C46-36A1-6B6B85D2A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861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FC1B076-E40A-5897-D892-5C00C467147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A65D636-E91A-AC6D-EA0F-E966076C0E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89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6C78E-FD4C-33E8-7F57-B2565D75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D5B988-361D-C4A4-B746-5B4CA6627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A5167-D29B-4162-93C4-F41E0249A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8F20F-E0CD-93A7-B8C6-AD1C5C9FB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726B3E-29DE-0275-7FBD-2D2A087E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7AB1-7A4B-4030-A899-EB2AC7F7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243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10D13D-D59A-6CD3-3EF1-AB2ABDCE35E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1FBF732-11D8-97FD-A0E6-C8FD7C22B11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661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17C274-7B9F-5F68-921C-3273C145A531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0186E-633E-BC50-F3CA-255CF97F62E7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FD19A90-51B1-E684-24E5-0D23773E7B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687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125F09-251E-949D-76E9-D2F2E25780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EFF1D3-601F-0369-F28F-0FA7B0D21D63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1B48049-0CFA-410C-0726-FE10A0C35F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06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436663-636F-1799-E403-157DD37E693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282F415A-F0AE-22C3-96AD-C321AB11F9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713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7F17F8-A9C8-D998-8C8A-B263AF6A644C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CA3FD64-FCB6-EE6A-6D41-A480C473B7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678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AFEC12-0CBE-49E4-2BA9-7C608CCC8A66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509974E-CA4F-8092-5C02-D4D5FA3048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217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014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8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75BCA8-D8AA-A88D-4582-22432BA250CE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C9F1CF6-DCB7-C161-3823-B68B33694C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98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0948ED-A189-6B10-384E-9B6BD8EBBC6E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2E74B34-8B00-6006-D10D-3FD9582BFA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19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4CB1F7-D100-76CB-1EBF-295D69262B4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31CEFE89-7CCF-1A3A-9731-F5EB47EAB0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254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80C5F1-B856-5C47-39E1-C76E1D2E590F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01ED72D-9902-B455-8E35-7B32751E601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55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F0891C-C049-89C2-C203-CE08A5BC7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A5167-D29B-4162-93C4-F41E0249A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241404-7818-A28B-D338-321569822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1894D-EAFA-54C9-3FDD-AFC45235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7AB1-7A4B-4030-A899-EB2AC7F7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287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46BA41-AAB8-0C23-A0F6-637167C92390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275A0C6-0273-FFC8-3D30-BAE3CF9228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367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F22C3C-194C-C8D4-83F0-CAF798D4D748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32EE152C-2929-8849-B3BA-9B2739C125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369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2167B1-B768-0611-B5DB-DB803A2C1933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37B374B-506D-BAAF-11FC-79E22CD4E1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660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7033F1-1EA0-64F1-9147-E3DA6CC19AA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6D5C52F-2578-DBF4-8E4A-C2E7A5449E6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703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33DB6B-EB74-9346-42A0-277A4A6299E3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B217207-6E7B-FBA4-EE80-8DC3BF4746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992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D76A4D-A85B-FAEC-9387-21D3A79658AA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FBEE5BE-45A7-BAAA-04AE-FFC72D3C3F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200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D9A73E-576D-411F-F7CF-69C337012659}"/>
              </a:ext>
            </a:extLst>
          </p:cNvPr>
          <p:cNvSpPr txBox="1">
            <a:spLocks/>
          </p:cNvSpPr>
          <p:nvPr userDrawn="1"/>
        </p:nvSpPr>
        <p:spPr>
          <a:xfrm>
            <a:off x="8740256" y="6491164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486535-7F47-D381-FD3A-0F06EF67AC23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96DEB1C-79C9-D3C5-C107-259AEADCC6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95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D725E6-317E-C8DB-370F-3C966E092487}"/>
              </a:ext>
            </a:extLst>
          </p:cNvPr>
          <p:cNvSpPr txBox="1">
            <a:spLocks/>
          </p:cNvSpPr>
          <p:nvPr userDrawn="1"/>
        </p:nvSpPr>
        <p:spPr>
          <a:xfrm>
            <a:off x="8545941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2F6E2C-E9A4-3A8D-62C5-119A8680E148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BEEEA6A-7628-8BB0-64D7-ADACA2C513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053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494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765D97-42C2-A2DB-BCE4-620D33F37F20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5B6F3EA-12DB-34A1-068C-5440658D98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1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0270B-AE54-6AB5-C5FC-C5B5134C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A0E76-E63A-16B8-A31E-1E8D7C712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A3342-4A1B-66C3-208A-E7BA1C2C8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EE475-4FD5-B859-D960-722B390B7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A5167-D29B-4162-93C4-F41E0249A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E76A2-48AF-1FA1-49D1-62D078DE2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8B307-2747-A7B5-D094-D69C77C06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7AB1-7A4B-4030-A899-EB2AC7F7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254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D41A15-46AA-C3E8-AAA0-895B42C8098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72D76D8-663A-3B07-5A2E-9A7A8465A2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967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18" y="5959824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B71E70-A151-9D86-2591-64E0A902AFD6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28A154E5-2AAA-F612-0428-4A9A8994F3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187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32556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2198669"/>
            <a:ext cx="6290094" cy="39782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CA5D-B84B-6754-30C6-E1E8AD72D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044700"/>
            <a:ext cx="4254500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9F52B-7429-7F6F-0372-262C431CC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4" y="-3578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01EB4-0763-5C50-36DB-9D794ABBF72C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059A05B-4F68-DC79-6DD8-BC12A1E6E7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3CEA2D-F8E7-7C76-5338-FFA24AFCF3E9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44AD4BE-75E8-B376-882D-754F0913473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358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1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64213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A51E9F-1329-0AC6-3FAC-B514D1C3F4C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2199E1B3-520A-BF86-093F-929638A884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C816666-4910-537E-E5B5-0F012CC2D1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02775" y="128588"/>
            <a:ext cx="2008188" cy="33655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4513B9-B5A6-5350-CCCB-EFD2FBD648C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74A27C5-8280-7001-BEB9-5767252C96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42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22395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9D5408E-8890-9EDB-C1C6-E6EE818A67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A95CAB-F40C-C320-68BC-838BDA11E2D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FE101-6A13-B96F-C0FD-225EF3433377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7653096-A85B-C992-8A06-B7E530E7BB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983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2" y="-3085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2E6663-14B4-B447-3898-5F932BE9CC8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0491" y="3992563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80250E-4952-D912-69E4-CE45DAF6CEDD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58369BA-A48C-BAB6-9438-9A4CA28550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980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DB87C3-54EC-75BB-0F0C-5593B3F9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E0257D4-1209-75FD-6A93-30A7410D36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BBA92F-BBDE-F32B-2399-F7D39EF0D3F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DFCC0F-172B-F6F0-5C76-788180D4DB60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ADDA48F-2BEA-85E7-EBD7-F893B1E192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798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4BFC0DA-81A1-D6E5-E865-853DA58A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6DA9A10-A43A-FC65-F8EB-553E33DE7D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88AEED-9E99-6C03-ABF6-A50127B5A9B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2EAD21-AEAB-1A49-0BDC-DEA46238CF82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C26EBD0-BEC7-6A91-19CF-2DBC6ACDAA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17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9032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E2E95-82B4-489B-49B1-A756A684AAF7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95FE91-0C66-235B-1E5C-81BA386D573F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DFD9CD8-B214-147C-74B6-A12FFE6C53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966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B0C1C-3869-A360-F963-62517172C3A6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5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73A0C-6D61-CCAD-D088-B86849483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8861D3-30E6-EA30-62BA-1FC3916645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8FDB7-1EAA-BB61-11A3-BC51ED310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ED6FF-1B5A-51D6-2531-C1188D85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A5167-D29B-4162-93C4-F41E0249A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84A25-2A4F-59AA-C948-184A02F1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66CD7-E5BC-6C8F-6BA7-ED2AB31C3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7AB1-7A4B-4030-A899-EB2AC7F7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808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C0903-9736-7531-288A-CFB5ADF3B51C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652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174DD-2B90-E1D0-93CE-D957FF64E851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10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421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D6F16-A202-A2EF-0D01-CBCB7986F8C2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483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91BC2-14B4-978E-B7E7-68B0BE7E2FA9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138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BDD13-E3F4-F209-CF9B-285C84EF2A25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744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62C59-6296-3BBC-D3F5-6F285CA02D6D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131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1D71D3-BA26-3345-8BD5-73D532948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D6DB66-0C95-5271-4268-830EB859727A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466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312237"/>
            <a:ext cx="12192000" cy="223352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2"/>
            <a:ext cx="99230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5A859D-E493-54BA-9398-03C3B4B8BB50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350484D-6989-4CAA-9CAE-F4907225E9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459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91EF3E-5375-6C6A-EA7F-2986084908D2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552C27D-379B-3D22-04C7-9A511ED463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3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67.xml"/><Relationship Id="rId47" Type="http://schemas.openxmlformats.org/officeDocument/2006/relationships/slideLayout" Target="../slideLayouts/slideLayout72.xml"/><Relationship Id="rId63" Type="http://schemas.openxmlformats.org/officeDocument/2006/relationships/slideLayout" Target="../slideLayouts/slideLayout88.xml"/><Relationship Id="rId68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62.xml"/><Relationship Id="rId40" Type="http://schemas.openxmlformats.org/officeDocument/2006/relationships/slideLayout" Target="../slideLayouts/slideLayout65.xml"/><Relationship Id="rId45" Type="http://schemas.openxmlformats.org/officeDocument/2006/relationships/slideLayout" Target="../slideLayouts/slideLayout70.xml"/><Relationship Id="rId53" Type="http://schemas.openxmlformats.org/officeDocument/2006/relationships/slideLayout" Target="../slideLayouts/slideLayout78.xml"/><Relationship Id="rId58" Type="http://schemas.openxmlformats.org/officeDocument/2006/relationships/slideLayout" Target="../slideLayouts/slideLayout83.xml"/><Relationship Id="rId66" Type="http://schemas.openxmlformats.org/officeDocument/2006/relationships/slideLayout" Target="../slideLayouts/slideLayout91.xml"/><Relationship Id="rId74" Type="http://schemas.openxmlformats.org/officeDocument/2006/relationships/slideLayout" Target="../slideLayouts/slideLayout99.xml"/><Relationship Id="rId79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30.xml"/><Relationship Id="rId61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60.xml"/><Relationship Id="rId43" Type="http://schemas.openxmlformats.org/officeDocument/2006/relationships/slideLayout" Target="../slideLayouts/slideLayout68.xml"/><Relationship Id="rId48" Type="http://schemas.openxmlformats.org/officeDocument/2006/relationships/slideLayout" Target="../slideLayouts/slideLayout73.xml"/><Relationship Id="rId56" Type="http://schemas.openxmlformats.org/officeDocument/2006/relationships/slideLayout" Target="../slideLayouts/slideLayout81.xml"/><Relationship Id="rId64" Type="http://schemas.openxmlformats.org/officeDocument/2006/relationships/slideLayout" Target="../slideLayouts/slideLayout89.xml"/><Relationship Id="rId69" Type="http://schemas.openxmlformats.org/officeDocument/2006/relationships/slideLayout" Target="../slideLayouts/slideLayout94.xml"/><Relationship Id="rId7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33.xml"/><Relationship Id="rId51" Type="http://schemas.openxmlformats.org/officeDocument/2006/relationships/slideLayout" Target="../slideLayouts/slideLayout76.xml"/><Relationship Id="rId72" Type="http://schemas.openxmlformats.org/officeDocument/2006/relationships/slideLayout" Target="../slideLayouts/slideLayout97.xml"/><Relationship Id="rId80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38" Type="http://schemas.openxmlformats.org/officeDocument/2006/relationships/slideLayout" Target="../slideLayouts/slideLayout63.xml"/><Relationship Id="rId46" Type="http://schemas.openxmlformats.org/officeDocument/2006/relationships/slideLayout" Target="../slideLayouts/slideLayout71.xml"/><Relationship Id="rId59" Type="http://schemas.openxmlformats.org/officeDocument/2006/relationships/slideLayout" Target="../slideLayouts/slideLayout84.xml"/><Relationship Id="rId67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45.xml"/><Relationship Id="rId41" Type="http://schemas.openxmlformats.org/officeDocument/2006/relationships/slideLayout" Target="../slideLayouts/slideLayout66.xml"/><Relationship Id="rId54" Type="http://schemas.openxmlformats.org/officeDocument/2006/relationships/slideLayout" Target="../slideLayouts/slideLayout79.xml"/><Relationship Id="rId62" Type="http://schemas.openxmlformats.org/officeDocument/2006/relationships/slideLayout" Target="../slideLayouts/slideLayout87.xml"/><Relationship Id="rId70" Type="http://schemas.openxmlformats.org/officeDocument/2006/relationships/slideLayout" Target="../slideLayouts/slideLayout95.xml"/><Relationship Id="rId75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61.xml"/><Relationship Id="rId49" Type="http://schemas.openxmlformats.org/officeDocument/2006/relationships/slideLayout" Target="../slideLayouts/slideLayout74.xml"/><Relationship Id="rId57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56.xml"/><Relationship Id="rId44" Type="http://schemas.openxmlformats.org/officeDocument/2006/relationships/slideLayout" Target="../slideLayouts/slideLayout69.xml"/><Relationship Id="rId52" Type="http://schemas.openxmlformats.org/officeDocument/2006/relationships/slideLayout" Target="../slideLayouts/slideLayout77.xml"/><Relationship Id="rId60" Type="http://schemas.openxmlformats.org/officeDocument/2006/relationships/slideLayout" Target="../slideLayouts/slideLayout85.xml"/><Relationship Id="rId65" Type="http://schemas.openxmlformats.org/officeDocument/2006/relationships/slideLayout" Target="../slideLayouts/slideLayout90.xml"/><Relationship Id="rId73" Type="http://schemas.openxmlformats.org/officeDocument/2006/relationships/slideLayout" Target="../slideLayouts/slideLayout98.xml"/><Relationship Id="rId78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75.xml"/><Relationship Id="rId55" Type="http://schemas.openxmlformats.org/officeDocument/2006/relationships/slideLayout" Target="../slideLayouts/slideLayout80.xml"/><Relationship Id="rId7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32.xml"/><Relationship Id="rId7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25.xml"/><Relationship Id="rId42" Type="http://schemas.openxmlformats.org/officeDocument/2006/relationships/slideLayout" Target="../slideLayouts/slideLayout146.xml"/><Relationship Id="rId47" Type="http://schemas.openxmlformats.org/officeDocument/2006/relationships/slideLayout" Target="../slideLayouts/slideLayout151.xml"/><Relationship Id="rId63" Type="http://schemas.openxmlformats.org/officeDocument/2006/relationships/slideLayout" Target="../slideLayouts/slideLayout167.xml"/><Relationship Id="rId68" Type="http://schemas.openxmlformats.org/officeDocument/2006/relationships/slideLayout" Target="../slideLayouts/slideLayout172.xml"/><Relationship Id="rId84" Type="http://schemas.openxmlformats.org/officeDocument/2006/relationships/slideLayout" Target="../slideLayouts/slideLayout188.xml"/><Relationship Id="rId89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15.xml"/><Relationship Id="rId32" Type="http://schemas.openxmlformats.org/officeDocument/2006/relationships/slideLayout" Target="../slideLayouts/slideLayout136.xml"/><Relationship Id="rId37" Type="http://schemas.openxmlformats.org/officeDocument/2006/relationships/slideLayout" Target="../slideLayouts/slideLayout141.xml"/><Relationship Id="rId53" Type="http://schemas.openxmlformats.org/officeDocument/2006/relationships/slideLayout" Target="../slideLayouts/slideLayout157.xml"/><Relationship Id="rId58" Type="http://schemas.openxmlformats.org/officeDocument/2006/relationships/slideLayout" Target="../slideLayouts/slideLayout162.xml"/><Relationship Id="rId74" Type="http://schemas.openxmlformats.org/officeDocument/2006/relationships/slideLayout" Target="../slideLayouts/slideLayout178.xml"/><Relationship Id="rId79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09.xml"/><Relationship Id="rId90" Type="http://schemas.openxmlformats.org/officeDocument/2006/relationships/slideLayout" Target="../slideLayouts/slideLayout194.xml"/><Relationship Id="rId95" Type="http://schemas.openxmlformats.org/officeDocument/2006/relationships/slideLayout" Target="../slideLayouts/slideLayout199.xml"/><Relationship Id="rId22" Type="http://schemas.openxmlformats.org/officeDocument/2006/relationships/slideLayout" Target="../slideLayouts/slideLayout126.xml"/><Relationship Id="rId27" Type="http://schemas.openxmlformats.org/officeDocument/2006/relationships/slideLayout" Target="../slideLayouts/slideLayout131.xml"/><Relationship Id="rId43" Type="http://schemas.openxmlformats.org/officeDocument/2006/relationships/slideLayout" Target="../slideLayouts/slideLayout147.xml"/><Relationship Id="rId48" Type="http://schemas.openxmlformats.org/officeDocument/2006/relationships/slideLayout" Target="../slideLayouts/slideLayout152.xml"/><Relationship Id="rId64" Type="http://schemas.openxmlformats.org/officeDocument/2006/relationships/slideLayout" Target="../slideLayouts/slideLayout168.xml"/><Relationship Id="rId69" Type="http://schemas.openxmlformats.org/officeDocument/2006/relationships/slideLayout" Target="../slideLayouts/slideLayout173.xml"/><Relationship Id="rId80" Type="http://schemas.openxmlformats.org/officeDocument/2006/relationships/slideLayout" Target="../slideLayouts/slideLayout184.xml"/><Relationship Id="rId85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9.xml"/><Relationship Id="rId33" Type="http://schemas.openxmlformats.org/officeDocument/2006/relationships/slideLayout" Target="../slideLayouts/slideLayout137.xml"/><Relationship Id="rId38" Type="http://schemas.openxmlformats.org/officeDocument/2006/relationships/slideLayout" Target="../slideLayouts/slideLayout142.xml"/><Relationship Id="rId46" Type="http://schemas.openxmlformats.org/officeDocument/2006/relationships/slideLayout" Target="../slideLayouts/slideLayout150.xml"/><Relationship Id="rId59" Type="http://schemas.openxmlformats.org/officeDocument/2006/relationships/slideLayout" Target="../slideLayouts/slideLayout163.xml"/><Relationship Id="rId67" Type="http://schemas.openxmlformats.org/officeDocument/2006/relationships/slideLayout" Target="../slideLayouts/slideLayout171.xml"/><Relationship Id="rId20" Type="http://schemas.openxmlformats.org/officeDocument/2006/relationships/slideLayout" Target="../slideLayouts/slideLayout124.xml"/><Relationship Id="rId41" Type="http://schemas.openxmlformats.org/officeDocument/2006/relationships/slideLayout" Target="../slideLayouts/slideLayout145.xml"/><Relationship Id="rId54" Type="http://schemas.openxmlformats.org/officeDocument/2006/relationships/slideLayout" Target="../slideLayouts/slideLayout158.xml"/><Relationship Id="rId62" Type="http://schemas.openxmlformats.org/officeDocument/2006/relationships/slideLayout" Target="../slideLayouts/slideLayout166.xml"/><Relationship Id="rId70" Type="http://schemas.openxmlformats.org/officeDocument/2006/relationships/slideLayout" Target="../slideLayouts/slideLayout174.xml"/><Relationship Id="rId75" Type="http://schemas.openxmlformats.org/officeDocument/2006/relationships/slideLayout" Target="../slideLayouts/slideLayout179.xml"/><Relationship Id="rId83" Type="http://schemas.openxmlformats.org/officeDocument/2006/relationships/slideLayout" Target="../slideLayouts/slideLayout187.xml"/><Relationship Id="rId88" Type="http://schemas.openxmlformats.org/officeDocument/2006/relationships/slideLayout" Target="../slideLayouts/slideLayout192.xml"/><Relationship Id="rId91" Type="http://schemas.openxmlformats.org/officeDocument/2006/relationships/slideLayout" Target="../slideLayouts/slideLayout195.xml"/><Relationship Id="rId96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7.xml"/><Relationship Id="rId28" Type="http://schemas.openxmlformats.org/officeDocument/2006/relationships/slideLayout" Target="../slideLayouts/slideLayout132.xml"/><Relationship Id="rId36" Type="http://schemas.openxmlformats.org/officeDocument/2006/relationships/slideLayout" Target="../slideLayouts/slideLayout140.xml"/><Relationship Id="rId49" Type="http://schemas.openxmlformats.org/officeDocument/2006/relationships/slideLayout" Target="../slideLayouts/slideLayout153.xml"/><Relationship Id="rId57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35.xml"/><Relationship Id="rId44" Type="http://schemas.openxmlformats.org/officeDocument/2006/relationships/slideLayout" Target="../slideLayouts/slideLayout148.xml"/><Relationship Id="rId52" Type="http://schemas.openxmlformats.org/officeDocument/2006/relationships/slideLayout" Target="../slideLayouts/slideLayout156.xml"/><Relationship Id="rId60" Type="http://schemas.openxmlformats.org/officeDocument/2006/relationships/slideLayout" Target="../slideLayouts/slideLayout164.xml"/><Relationship Id="rId65" Type="http://schemas.openxmlformats.org/officeDocument/2006/relationships/slideLayout" Target="../slideLayouts/slideLayout169.xml"/><Relationship Id="rId73" Type="http://schemas.openxmlformats.org/officeDocument/2006/relationships/slideLayout" Target="../slideLayouts/slideLayout177.xml"/><Relationship Id="rId78" Type="http://schemas.openxmlformats.org/officeDocument/2006/relationships/slideLayout" Target="../slideLayouts/slideLayout182.xml"/><Relationship Id="rId81" Type="http://schemas.openxmlformats.org/officeDocument/2006/relationships/slideLayout" Target="../slideLayouts/slideLayout185.xml"/><Relationship Id="rId86" Type="http://schemas.openxmlformats.org/officeDocument/2006/relationships/slideLayout" Target="../slideLayouts/slideLayout190.xml"/><Relationship Id="rId94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9" Type="http://schemas.openxmlformats.org/officeDocument/2006/relationships/slideLayout" Target="../slideLayouts/slideLayout143.xml"/><Relationship Id="rId34" Type="http://schemas.openxmlformats.org/officeDocument/2006/relationships/slideLayout" Target="../slideLayouts/slideLayout138.xml"/><Relationship Id="rId50" Type="http://schemas.openxmlformats.org/officeDocument/2006/relationships/slideLayout" Target="../slideLayouts/slideLayout154.xml"/><Relationship Id="rId55" Type="http://schemas.openxmlformats.org/officeDocument/2006/relationships/slideLayout" Target="../slideLayouts/slideLayout159.xml"/><Relationship Id="rId76" Type="http://schemas.openxmlformats.org/officeDocument/2006/relationships/slideLayout" Target="../slideLayouts/slideLayout180.xml"/><Relationship Id="rId97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111.xml"/><Relationship Id="rId71" Type="http://schemas.openxmlformats.org/officeDocument/2006/relationships/slideLayout" Target="../slideLayouts/slideLayout175.xml"/><Relationship Id="rId9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06.xml"/><Relationship Id="rId29" Type="http://schemas.openxmlformats.org/officeDocument/2006/relationships/slideLayout" Target="../slideLayouts/slideLayout133.xml"/><Relationship Id="rId24" Type="http://schemas.openxmlformats.org/officeDocument/2006/relationships/slideLayout" Target="../slideLayouts/slideLayout128.xml"/><Relationship Id="rId40" Type="http://schemas.openxmlformats.org/officeDocument/2006/relationships/slideLayout" Target="../slideLayouts/slideLayout144.xml"/><Relationship Id="rId45" Type="http://schemas.openxmlformats.org/officeDocument/2006/relationships/slideLayout" Target="../slideLayouts/slideLayout149.xml"/><Relationship Id="rId66" Type="http://schemas.openxmlformats.org/officeDocument/2006/relationships/slideLayout" Target="../slideLayouts/slideLayout170.xml"/><Relationship Id="rId87" Type="http://schemas.openxmlformats.org/officeDocument/2006/relationships/slideLayout" Target="../slideLayouts/slideLayout191.xml"/><Relationship Id="rId61" Type="http://schemas.openxmlformats.org/officeDocument/2006/relationships/slideLayout" Target="../slideLayouts/slideLayout165.xml"/><Relationship Id="rId82" Type="http://schemas.openxmlformats.org/officeDocument/2006/relationships/slideLayout" Target="../slideLayouts/slideLayout186.xml"/><Relationship Id="rId1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18.xml"/><Relationship Id="rId30" Type="http://schemas.openxmlformats.org/officeDocument/2006/relationships/slideLayout" Target="../slideLayouts/slideLayout134.xml"/><Relationship Id="rId35" Type="http://schemas.openxmlformats.org/officeDocument/2006/relationships/slideLayout" Target="../slideLayouts/slideLayout139.xml"/><Relationship Id="rId56" Type="http://schemas.openxmlformats.org/officeDocument/2006/relationships/slideLayout" Target="../slideLayouts/slideLayout160.xml"/><Relationship Id="rId77" Type="http://schemas.openxmlformats.org/officeDocument/2006/relationships/slideLayout" Target="../slideLayouts/slideLayout181.xml"/><Relationship Id="rId8" Type="http://schemas.openxmlformats.org/officeDocument/2006/relationships/slideLayout" Target="../slideLayouts/slideLayout112.xml"/><Relationship Id="rId51" Type="http://schemas.openxmlformats.org/officeDocument/2006/relationships/slideLayout" Target="../slideLayouts/slideLayout155.xml"/><Relationship Id="rId72" Type="http://schemas.openxmlformats.org/officeDocument/2006/relationships/slideLayout" Target="../slideLayouts/slideLayout176.xml"/><Relationship Id="rId93" Type="http://schemas.openxmlformats.org/officeDocument/2006/relationships/slideLayout" Target="../slideLayouts/slideLayout197.xml"/><Relationship Id="rId98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814E9-16EE-3350-CF94-4275847E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3BF60-6E27-1E4E-0B64-A82A5925C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36270-DE94-481A-C198-C55B21DE9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CA5167-D29B-4162-93C4-F41E0249A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5580C-9B01-617C-BC73-E8CA04D17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3135F-2CB0-F23A-808E-452E941EC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797AB1-7A4B-4030-A899-EB2AC7F7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4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2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714" r:id="rId39"/>
    <p:sldLayoutId id="2147483715" r:id="rId40"/>
    <p:sldLayoutId id="2147483716" r:id="rId41"/>
    <p:sldLayoutId id="2147483717" r:id="rId42"/>
    <p:sldLayoutId id="2147483718" r:id="rId43"/>
    <p:sldLayoutId id="2147483719" r:id="rId44"/>
    <p:sldLayoutId id="2147483720" r:id="rId45"/>
    <p:sldLayoutId id="2147483721" r:id="rId46"/>
    <p:sldLayoutId id="2147483722" r:id="rId47"/>
    <p:sldLayoutId id="2147483723" r:id="rId48"/>
    <p:sldLayoutId id="2147483724" r:id="rId49"/>
    <p:sldLayoutId id="2147483725" r:id="rId50"/>
    <p:sldLayoutId id="2147483726" r:id="rId51"/>
    <p:sldLayoutId id="2147483727" r:id="rId52"/>
    <p:sldLayoutId id="2147483728" r:id="rId53"/>
    <p:sldLayoutId id="2147483729" r:id="rId54"/>
    <p:sldLayoutId id="2147483730" r:id="rId55"/>
    <p:sldLayoutId id="2147483731" r:id="rId56"/>
    <p:sldLayoutId id="2147483732" r:id="rId57"/>
    <p:sldLayoutId id="2147483733" r:id="rId58"/>
    <p:sldLayoutId id="2147483734" r:id="rId59"/>
    <p:sldLayoutId id="2147483735" r:id="rId60"/>
    <p:sldLayoutId id="2147483736" r:id="rId61"/>
    <p:sldLayoutId id="2147483737" r:id="rId62"/>
    <p:sldLayoutId id="2147483738" r:id="rId63"/>
    <p:sldLayoutId id="2147483739" r:id="rId64"/>
    <p:sldLayoutId id="2147483740" r:id="rId65"/>
    <p:sldLayoutId id="2147483741" r:id="rId66"/>
    <p:sldLayoutId id="2147483742" r:id="rId67"/>
    <p:sldLayoutId id="2147483743" r:id="rId68"/>
    <p:sldLayoutId id="2147483744" r:id="rId69"/>
    <p:sldLayoutId id="2147483745" r:id="rId70"/>
    <p:sldLayoutId id="2147483746" r:id="rId71"/>
    <p:sldLayoutId id="2147483747" r:id="rId72"/>
    <p:sldLayoutId id="2147483748" r:id="rId73"/>
    <p:sldLayoutId id="2147483749" r:id="rId74"/>
    <p:sldLayoutId id="2147483750" r:id="rId75"/>
    <p:sldLayoutId id="2147483751" r:id="rId76"/>
    <p:sldLayoutId id="2147483752" r:id="rId77"/>
    <p:sldLayoutId id="2147483753" r:id="rId78"/>
    <p:sldLayoutId id="2147483754" r:id="rId7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  <p:sldLayoutId id="2147483791" r:id="rId36"/>
    <p:sldLayoutId id="2147483792" r:id="rId37"/>
    <p:sldLayoutId id="2147483793" r:id="rId38"/>
    <p:sldLayoutId id="2147483794" r:id="rId39"/>
    <p:sldLayoutId id="2147483795" r:id="rId40"/>
    <p:sldLayoutId id="2147483796" r:id="rId41"/>
    <p:sldLayoutId id="2147483797" r:id="rId42"/>
    <p:sldLayoutId id="2147483798" r:id="rId43"/>
    <p:sldLayoutId id="2147483799" r:id="rId44"/>
    <p:sldLayoutId id="2147483800" r:id="rId45"/>
    <p:sldLayoutId id="2147483801" r:id="rId46"/>
    <p:sldLayoutId id="2147483802" r:id="rId47"/>
    <p:sldLayoutId id="2147483803" r:id="rId48"/>
    <p:sldLayoutId id="2147483804" r:id="rId49"/>
    <p:sldLayoutId id="2147483805" r:id="rId50"/>
    <p:sldLayoutId id="2147483806" r:id="rId51"/>
    <p:sldLayoutId id="2147483807" r:id="rId52"/>
    <p:sldLayoutId id="2147483808" r:id="rId53"/>
    <p:sldLayoutId id="2147483809" r:id="rId54"/>
    <p:sldLayoutId id="2147483810" r:id="rId55"/>
    <p:sldLayoutId id="2147483811" r:id="rId56"/>
    <p:sldLayoutId id="2147483812" r:id="rId57"/>
    <p:sldLayoutId id="2147483813" r:id="rId58"/>
    <p:sldLayoutId id="2147483814" r:id="rId59"/>
    <p:sldLayoutId id="2147483815" r:id="rId60"/>
    <p:sldLayoutId id="2147483816" r:id="rId61"/>
    <p:sldLayoutId id="2147483817" r:id="rId62"/>
    <p:sldLayoutId id="2147483818" r:id="rId63"/>
    <p:sldLayoutId id="2147483819" r:id="rId64"/>
    <p:sldLayoutId id="2147483820" r:id="rId65"/>
    <p:sldLayoutId id="2147483821" r:id="rId66"/>
    <p:sldLayoutId id="2147483822" r:id="rId67"/>
    <p:sldLayoutId id="2147483823" r:id="rId68"/>
    <p:sldLayoutId id="2147483824" r:id="rId69"/>
    <p:sldLayoutId id="2147483825" r:id="rId70"/>
    <p:sldLayoutId id="2147483826" r:id="rId71"/>
    <p:sldLayoutId id="2147483827" r:id="rId72"/>
    <p:sldLayoutId id="2147483828" r:id="rId73"/>
    <p:sldLayoutId id="2147483829" r:id="rId74"/>
    <p:sldLayoutId id="2147483830" r:id="rId75"/>
    <p:sldLayoutId id="2147483831" r:id="rId76"/>
    <p:sldLayoutId id="2147483832" r:id="rId77"/>
    <p:sldLayoutId id="2147483833" r:id="rId78"/>
    <p:sldLayoutId id="2147483834" r:id="rId79"/>
    <p:sldLayoutId id="2147483835" r:id="rId80"/>
    <p:sldLayoutId id="2147483836" r:id="rId81"/>
    <p:sldLayoutId id="2147483837" r:id="rId82"/>
    <p:sldLayoutId id="2147483838" r:id="rId83"/>
    <p:sldLayoutId id="2147483839" r:id="rId84"/>
    <p:sldLayoutId id="2147483840" r:id="rId85"/>
    <p:sldLayoutId id="2147483841" r:id="rId86"/>
    <p:sldLayoutId id="2147483842" r:id="rId87"/>
    <p:sldLayoutId id="2147483843" r:id="rId88"/>
    <p:sldLayoutId id="2147483844" r:id="rId89"/>
    <p:sldLayoutId id="2147483845" r:id="rId90"/>
    <p:sldLayoutId id="2147483846" r:id="rId91"/>
    <p:sldLayoutId id="2147483847" r:id="rId92"/>
    <p:sldLayoutId id="2147483848" r:id="rId93"/>
    <p:sldLayoutId id="2147483849" r:id="rId94"/>
    <p:sldLayoutId id="2147483850" r:id="rId95"/>
    <p:sldLayoutId id="2147483851" r:id="rId96"/>
    <p:sldLayoutId id="2147483852" r:id="rId9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3.png"/><Relationship Id="rId4" Type="http://schemas.openxmlformats.org/officeDocument/2006/relationships/image" Target="../media/image49.sv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hyperlink" Target="http://www.apprenticeship.gov/" TargetMode="Externa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3.pn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apprenticeship.gov/" TargetMode="External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careeronestop.org/LocalHelp/WorkforceDevelopment/find-workforce-development-boards.aspx" TargetMode="External"/><Relationship Id="rId5" Type="http://schemas.openxmlformats.org/officeDocument/2006/relationships/hyperlink" Target="https://www.careeronestop.org/Toolkit/Training/find-local-training.aspx" TargetMode="External"/><Relationship Id="rId4" Type="http://schemas.openxmlformats.org/officeDocument/2006/relationships/hyperlink" Target="https://www.apprenticeship.gov/about-us/apprenticeship-syste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lcoe.safalapps.com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jpeg"/><Relationship Id="rId4" Type="http://schemas.openxmlformats.org/officeDocument/2006/relationships/image" Target="../media/image37.png"/><Relationship Id="rId9" Type="http://schemas.openxmlformats.org/officeDocument/2006/relationships/hyperlink" Target="https://dolcoe.safalapps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5751"/>
            <a:ext cx="9144000" cy="238760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effectLst/>
              </a:rPr>
              <a:t>Bridging the Gap: Empowering Adult Learners through Registered and Pre-Apprenticeshi</a:t>
            </a:r>
            <a:r>
              <a:rPr lang="en-US" sz="4400" dirty="0">
                <a:solidFill>
                  <a:schemeClr val="bg1"/>
                </a:solidFill>
              </a:rPr>
              <a:t>p Programs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F5CEC8-BD6D-31F2-5D94-B5E3315EF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8187" y="5004313"/>
            <a:ext cx="7475626" cy="1463065"/>
          </a:xfrm>
        </p:spPr>
        <p:txBody>
          <a:bodyPr/>
          <a:lstStyle/>
          <a:p>
            <a:r>
              <a:rPr lang="en-US" dirty="0"/>
              <a:t>COABE Conference</a:t>
            </a:r>
          </a:p>
          <a:p>
            <a:r>
              <a:rPr lang="en-US" dirty="0"/>
              <a:t>April 2, 2025</a:t>
            </a:r>
          </a:p>
          <a:p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F951AAF-9997-79D8-C2F5-01E82FF613FA}"/>
              </a:ext>
            </a:extLst>
          </p:cNvPr>
          <p:cNvSpPr txBox="1">
            <a:spLocks/>
          </p:cNvSpPr>
          <p:nvPr/>
        </p:nvSpPr>
        <p:spPr>
          <a:xfrm>
            <a:off x="8788006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8681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93BB-F3E8-6888-B66F-7BE893874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Five Core Components of 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F5FBD-8DD4-77A6-D884-FDE33F0DAA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851" y="4063694"/>
            <a:ext cx="1993392" cy="4838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b="1">
                <a:latin typeface="Aptos"/>
              </a:rPr>
              <a:t>Industry Led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A5681F-4CAB-E3D3-D507-C3EDFCB9C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94737" y="4073646"/>
            <a:ext cx="1988924" cy="11951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prstClr val="black"/>
                </a:solidFill>
                <a:latin typeface="Aptos"/>
              </a:rPr>
              <a:t>Structured </a:t>
            </a:r>
            <a:br>
              <a:rPr lang="en-US" sz="1800" b="1">
                <a:latin typeface="Aptos"/>
              </a:rPr>
            </a:br>
            <a:r>
              <a:rPr lang="en-US" sz="1800" b="1">
                <a:solidFill>
                  <a:prstClr val="black"/>
                </a:solidFill>
                <a:latin typeface="Aptos"/>
              </a:rPr>
              <a:t>On-the-Job Learning &amp; Mentorship</a:t>
            </a:r>
            <a:endParaRPr lang="pl-PL" sz="1800" b="1">
              <a:solidFill>
                <a:prstClr val="black"/>
              </a:solidFill>
              <a:latin typeface="Aptos"/>
            </a:endParaRPr>
          </a:p>
          <a:p>
            <a:pPr marL="0" indent="0" algn="ctr">
              <a:buNone/>
            </a:pPr>
            <a:endParaRPr lang="en-US" sz="18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DA2B6-FCCB-9F58-19DA-6A8DE35B49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9588" y="4159406"/>
            <a:ext cx="2126900" cy="10991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>
                <a:solidFill>
                  <a:prstClr val="black"/>
                </a:solidFill>
                <a:latin typeface="Aptos"/>
              </a:rPr>
              <a:t>Related Instruction </a:t>
            </a:r>
            <a:br>
              <a:rPr lang="en-US" sz="1800" b="1">
                <a:latin typeface="Aptos"/>
              </a:rPr>
            </a:br>
            <a:r>
              <a:rPr lang="en-US" sz="1800" b="1">
                <a:solidFill>
                  <a:prstClr val="black"/>
                </a:solidFill>
                <a:latin typeface="Aptos"/>
              </a:rPr>
              <a:t>(RI)</a:t>
            </a:r>
            <a:endParaRPr lang="pl-PL" sz="1800" b="1">
              <a:solidFill>
                <a:prstClr val="black"/>
              </a:solidFill>
              <a:latin typeface="Apt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6D8935-9E31-6031-6F8C-ED33B44116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67268" y="4228945"/>
            <a:ext cx="2071064" cy="8730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b="1">
                <a:solidFill>
                  <a:prstClr val="black"/>
                </a:solidFill>
                <a:latin typeface="Aptos"/>
              </a:rPr>
              <a:t>Paid Job &amp; Rewards for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b="1">
                <a:solidFill>
                  <a:prstClr val="black"/>
                </a:solidFill>
                <a:latin typeface="Aptos"/>
              </a:rPr>
              <a:t>Skill Gains</a:t>
            </a:r>
            <a:endParaRPr lang="pl-PL" sz="1800" b="1">
              <a:solidFill>
                <a:prstClr val="black"/>
              </a:solidFill>
              <a:latin typeface="Apto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2C71C4-2C7D-5AAF-2CF1-8D4F65D62E5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567593" y="4163238"/>
            <a:ext cx="1917201" cy="886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prstClr val="black"/>
                </a:solidFill>
                <a:latin typeface="Aptos"/>
              </a:rPr>
              <a:t>National </a:t>
            </a:r>
            <a:br>
              <a:rPr lang="en-US" sz="1800" b="1">
                <a:latin typeface="Aptos"/>
              </a:rPr>
            </a:br>
            <a:r>
              <a:rPr lang="en-US" sz="1800" b="1">
                <a:solidFill>
                  <a:prstClr val="black"/>
                </a:solidFill>
                <a:latin typeface="Aptos"/>
              </a:rPr>
              <a:t>Occupational Credential</a:t>
            </a:r>
            <a:endParaRPr lang="pl-PL" sz="1800" b="1">
              <a:solidFill>
                <a:prstClr val="black"/>
              </a:solidFill>
              <a:latin typeface="Aptos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BC91ED7-5D6A-36EE-3E0F-E9F7EAB91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5E6BC4-33FF-78BB-7A15-5A8B11D19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75577" y="2618581"/>
            <a:ext cx="1371600" cy="1333930"/>
            <a:chOff x="1114010" y="2732085"/>
            <a:chExt cx="1371600" cy="1371600"/>
          </a:xfrm>
        </p:grpSpPr>
        <p:sp>
          <p:nvSpPr>
            <p:cNvPr id="14" name="AutoShape 23">
              <a:extLst>
                <a:ext uri="{FF2B5EF4-FFF2-40B4-BE49-F238E27FC236}">
                  <a16:creationId xmlns:a16="http://schemas.microsoft.com/office/drawing/2014/main" id="{36A4D7C4-ADE4-A415-2952-148DC3C64FA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9142" y="3103967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a 65">
              <a:extLst>
                <a:ext uri="{FF2B5EF4-FFF2-40B4-BE49-F238E27FC236}">
                  <a16:creationId xmlns:a16="http://schemas.microsoft.com/office/drawing/2014/main" id="{151D47FF-2CB6-E115-6BC7-88157EA31CCB}"/>
                </a:ext>
              </a:extLst>
            </p:cNvPr>
            <p:cNvGrpSpPr/>
            <p:nvPr userDrawn="1"/>
          </p:nvGrpSpPr>
          <p:grpSpPr>
            <a:xfrm>
              <a:off x="1529142" y="3103967"/>
              <a:ext cx="541337" cy="412750"/>
              <a:chOff x="906463" y="3402013"/>
              <a:chExt cx="541337" cy="412750"/>
            </a:xfrm>
          </p:grpSpPr>
          <p:sp>
            <p:nvSpPr>
              <p:cNvPr id="17" name="Freeform 25">
                <a:extLst>
                  <a:ext uri="{FF2B5EF4-FFF2-40B4-BE49-F238E27FC236}">
                    <a16:creationId xmlns:a16="http://schemas.microsoft.com/office/drawing/2014/main" id="{3E1E6047-510C-D0D9-0C3D-E616C928E9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26">
                <a:extLst>
                  <a:ext uri="{FF2B5EF4-FFF2-40B4-BE49-F238E27FC236}">
                    <a16:creationId xmlns:a16="http://schemas.microsoft.com/office/drawing/2014/main" id="{3B3D2B61-95E8-BA8A-23E0-D92887B16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27">
                <a:extLst>
                  <a:ext uri="{FF2B5EF4-FFF2-40B4-BE49-F238E27FC236}">
                    <a16:creationId xmlns:a16="http://schemas.microsoft.com/office/drawing/2014/main" id="{2F9627A2-EE01-0947-98F8-BC7075770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28">
                <a:extLst>
                  <a:ext uri="{FF2B5EF4-FFF2-40B4-BE49-F238E27FC236}">
                    <a16:creationId xmlns:a16="http://schemas.microsoft.com/office/drawing/2014/main" id="{5C208C5C-DD45-44CC-8793-A7E0D84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29">
                <a:extLst>
                  <a:ext uri="{FF2B5EF4-FFF2-40B4-BE49-F238E27FC236}">
                    <a16:creationId xmlns:a16="http://schemas.microsoft.com/office/drawing/2014/main" id="{FB040BAC-256F-64DC-0C92-70C08075D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35DF648-872D-9A5E-B46F-DAF7C880ECAD}"/>
                </a:ext>
              </a:extLst>
            </p:cNvPr>
            <p:cNvSpPr/>
            <p:nvPr userDrawn="1"/>
          </p:nvSpPr>
          <p:spPr>
            <a:xfrm>
              <a:off x="1114010" y="2732085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56C172-D8A5-A8ED-A7BF-CD977E5E8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03399" y="2646936"/>
            <a:ext cx="1371600" cy="1292115"/>
            <a:chOff x="3257264" y="2736540"/>
            <a:chExt cx="1371600" cy="1371600"/>
          </a:xfrm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AF301996-7284-5713-C474-B2590D82AF8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672396" y="3108422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" name="Grupa 65">
              <a:extLst>
                <a:ext uri="{FF2B5EF4-FFF2-40B4-BE49-F238E27FC236}">
                  <a16:creationId xmlns:a16="http://schemas.microsoft.com/office/drawing/2014/main" id="{7DE1EE68-D7CC-9632-46D6-8B323C3BDE18}"/>
                </a:ext>
              </a:extLst>
            </p:cNvPr>
            <p:cNvGrpSpPr/>
            <p:nvPr userDrawn="1"/>
          </p:nvGrpSpPr>
          <p:grpSpPr>
            <a:xfrm>
              <a:off x="3672396" y="3108422"/>
              <a:ext cx="541337" cy="412750"/>
              <a:chOff x="906463" y="3402013"/>
              <a:chExt cx="541337" cy="412750"/>
            </a:xfrm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1C296DA7-348A-F1CF-151A-EE3A61950C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D70A5609-E3FB-F7E5-921A-3E55F058A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2771AD86-57DD-4C19-5BC9-040907102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D29F84B1-3D88-2035-EDE3-1777899B7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FA3FC379-7F19-78BD-1447-4DBA0AF87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D1A0F6C-0064-C4FF-4F1F-DA19D08F1C54}"/>
                </a:ext>
              </a:extLst>
            </p:cNvPr>
            <p:cNvSpPr/>
            <p:nvPr userDrawn="1"/>
          </p:nvSpPr>
          <p:spPr>
            <a:xfrm>
              <a:off x="3257264" y="2736540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3103E63-8AB7-0899-718F-0D2F00A39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31221" y="2683174"/>
            <a:ext cx="1371600" cy="1371600"/>
            <a:chOff x="5426426" y="2775614"/>
            <a:chExt cx="1371600" cy="1371600"/>
          </a:xfrm>
        </p:grpSpPr>
        <p:sp>
          <p:nvSpPr>
            <p:cNvPr id="32" name="AutoShape 23">
              <a:extLst>
                <a:ext uri="{FF2B5EF4-FFF2-40B4-BE49-F238E27FC236}">
                  <a16:creationId xmlns:a16="http://schemas.microsoft.com/office/drawing/2014/main" id="{E8EB8682-E469-47E7-1AD9-055A6E1F9F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841558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" name="Grupa 65">
              <a:extLst>
                <a:ext uri="{FF2B5EF4-FFF2-40B4-BE49-F238E27FC236}">
                  <a16:creationId xmlns:a16="http://schemas.microsoft.com/office/drawing/2014/main" id="{A2E1693B-D423-C561-4724-10895980D3B7}"/>
                </a:ext>
              </a:extLst>
            </p:cNvPr>
            <p:cNvGrpSpPr/>
            <p:nvPr userDrawn="1"/>
          </p:nvGrpSpPr>
          <p:grpSpPr>
            <a:xfrm>
              <a:off x="5841558" y="3147496"/>
              <a:ext cx="541337" cy="412750"/>
              <a:chOff x="906463" y="3402013"/>
              <a:chExt cx="541337" cy="412750"/>
            </a:xfrm>
          </p:grpSpPr>
          <p:sp>
            <p:nvSpPr>
              <p:cNvPr id="36" name="Freeform 25">
                <a:extLst>
                  <a:ext uri="{FF2B5EF4-FFF2-40B4-BE49-F238E27FC236}">
                    <a16:creationId xmlns:a16="http://schemas.microsoft.com/office/drawing/2014/main" id="{B41816F4-5A00-C057-C1F3-BD9E57C0F6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26">
                <a:extLst>
                  <a:ext uri="{FF2B5EF4-FFF2-40B4-BE49-F238E27FC236}">
                    <a16:creationId xmlns:a16="http://schemas.microsoft.com/office/drawing/2014/main" id="{462CD1EA-7E9C-6F08-54FB-C95CD0DF2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7">
                <a:extLst>
                  <a:ext uri="{FF2B5EF4-FFF2-40B4-BE49-F238E27FC236}">
                    <a16:creationId xmlns:a16="http://schemas.microsoft.com/office/drawing/2014/main" id="{1936D0B3-698B-452B-E627-7CCBFB1E1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28">
                <a:extLst>
                  <a:ext uri="{FF2B5EF4-FFF2-40B4-BE49-F238E27FC236}">
                    <a16:creationId xmlns:a16="http://schemas.microsoft.com/office/drawing/2014/main" id="{2B9BB7DF-50A2-6AF9-1436-355D8CA65F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29">
                <a:extLst>
                  <a:ext uri="{FF2B5EF4-FFF2-40B4-BE49-F238E27FC236}">
                    <a16:creationId xmlns:a16="http://schemas.microsoft.com/office/drawing/2014/main" id="{B3FE71D0-A1B5-365C-0B0D-3E26B71D0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62770B9-6B84-1025-0A48-88E2DCE74E87}"/>
                </a:ext>
              </a:extLst>
            </p:cNvPr>
            <p:cNvSpPr/>
            <p:nvPr userDrawn="1"/>
          </p:nvSpPr>
          <p:spPr>
            <a:xfrm>
              <a:off x="5426426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35" name="Graphic 34" descr="Classroom with solid fill">
              <a:extLst>
                <a:ext uri="{FF2B5EF4-FFF2-40B4-BE49-F238E27FC236}">
                  <a16:creationId xmlns:a16="http://schemas.microsoft.com/office/drawing/2014/main" id="{D36A5CEA-D3D8-89CB-CD34-F771B32245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55654" y="2859212"/>
              <a:ext cx="1113144" cy="111314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8D0CF3-DC1C-D979-CE98-457F581E6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59043" y="2731049"/>
            <a:ext cx="1371600" cy="1371600"/>
            <a:chOff x="7703808" y="2780966"/>
            <a:chExt cx="1371600" cy="1371600"/>
          </a:xfrm>
        </p:grpSpPr>
        <p:sp>
          <p:nvSpPr>
            <p:cNvPr id="42" name="AutoShape 23">
              <a:extLst>
                <a:ext uri="{FF2B5EF4-FFF2-40B4-BE49-F238E27FC236}">
                  <a16:creationId xmlns:a16="http://schemas.microsoft.com/office/drawing/2014/main" id="{8FB028DE-4886-D1B9-E181-22C51542FE0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118940" y="3123993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3" name="Grupa 65">
              <a:extLst>
                <a:ext uri="{FF2B5EF4-FFF2-40B4-BE49-F238E27FC236}">
                  <a16:creationId xmlns:a16="http://schemas.microsoft.com/office/drawing/2014/main" id="{0F6DC719-9A88-89DA-ACA3-CC3AE085BB4D}"/>
                </a:ext>
              </a:extLst>
            </p:cNvPr>
            <p:cNvGrpSpPr/>
            <p:nvPr userDrawn="1"/>
          </p:nvGrpSpPr>
          <p:grpSpPr>
            <a:xfrm>
              <a:off x="8118940" y="3123993"/>
              <a:ext cx="541337" cy="412750"/>
              <a:chOff x="906463" y="3402013"/>
              <a:chExt cx="541337" cy="412750"/>
            </a:xfrm>
          </p:grpSpPr>
          <p:sp>
            <p:nvSpPr>
              <p:cNvPr id="51" name="Freeform 25">
                <a:extLst>
                  <a:ext uri="{FF2B5EF4-FFF2-40B4-BE49-F238E27FC236}">
                    <a16:creationId xmlns:a16="http://schemas.microsoft.com/office/drawing/2014/main" id="{125A0195-4AAB-6402-D635-E60D4C8527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Freeform 26">
                <a:extLst>
                  <a:ext uri="{FF2B5EF4-FFF2-40B4-BE49-F238E27FC236}">
                    <a16:creationId xmlns:a16="http://schemas.microsoft.com/office/drawing/2014/main" id="{A40250FD-BC67-55E5-6E0A-CCE6F1985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Freeform 27">
                <a:extLst>
                  <a:ext uri="{FF2B5EF4-FFF2-40B4-BE49-F238E27FC236}">
                    <a16:creationId xmlns:a16="http://schemas.microsoft.com/office/drawing/2014/main" id="{9F32965C-DF21-F4EF-8F60-C8CFDD183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Freeform 28">
                <a:extLst>
                  <a:ext uri="{FF2B5EF4-FFF2-40B4-BE49-F238E27FC236}">
                    <a16:creationId xmlns:a16="http://schemas.microsoft.com/office/drawing/2014/main" id="{56181D01-25C5-A185-5435-4EC53D585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id="{2DD03733-FBC1-3EE6-44F4-408E2142E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CE43064-B8E6-318A-2682-85BDF50651D3}"/>
                </a:ext>
              </a:extLst>
            </p:cNvPr>
            <p:cNvSpPr/>
            <p:nvPr userDrawn="1"/>
          </p:nvSpPr>
          <p:spPr>
            <a:xfrm>
              <a:off x="7703808" y="2780966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FEEAEDC-D92C-E04B-2EBE-8CF103B99562}"/>
                </a:ext>
              </a:extLst>
            </p:cNvPr>
            <p:cNvGrpSpPr/>
            <p:nvPr userDrawn="1"/>
          </p:nvGrpSpPr>
          <p:grpSpPr>
            <a:xfrm>
              <a:off x="7932408" y="2979531"/>
              <a:ext cx="914400" cy="914400"/>
              <a:chOff x="0" y="0"/>
              <a:chExt cx="304050" cy="282000"/>
            </a:xfrm>
            <a:solidFill>
              <a:srgbClr val="4472C4"/>
            </a:solidFill>
          </p:grpSpPr>
          <p:sp>
            <p:nvSpPr>
              <p:cNvPr id="46" name="Google Shape;5017;p59">
                <a:extLst>
                  <a:ext uri="{FF2B5EF4-FFF2-40B4-BE49-F238E27FC236}">
                    <a16:creationId xmlns:a16="http://schemas.microsoft.com/office/drawing/2014/main" id="{D98E5057-74C8-6652-FF72-4D04DA90A660}"/>
                  </a:ext>
                </a:extLst>
              </p:cNvPr>
              <p:cNvSpPr/>
              <p:nvPr/>
            </p:nvSpPr>
            <p:spPr>
              <a:xfrm>
                <a:off x="97675" y="74825"/>
                <a:ext cx="206375" cy="20717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8287" extrusionOk="0">
                    <a:moveTo>
                      <a:pt x="4128" y="1229"/>
                    </a:moveTo>
                    <a:cubicBezTo>
                      <a:pt x="4348" y="1229"/>
                      <a:pt x="4506" y="1418"/>
                      <a:pt x="4506" y="1670"/>
                    </a:cubicBezTo>
                    <a:lnTo>
                      <a:pt x="4506" y="1922"/>
                    </a:lnTo>
                    <a:cubicBezTo>
                      <a:pt x="4978" y="2080"/>
                      <a:pt x="5356" y="2552"/>
                      <a:pt x="5356" y="3119"/>
                    </a:cubicBezTo>
                    <a:cubicBezTo>
                      <a:pt x="5356" y="3340"/>
                      <a:pt x="5136" y="3498"/>
                      <a:pt x="4947" y="3498"/>
                    </a:cubicBezTo>
                    <a:cubicBezTo>
                      <a:pt x="4726" y="3498"/>
                      <a:pt x="4506" y="3308"/>
                      <a:pt x="4506" y="3119"/>
                    </a:cubicBezTo>
                    <a:cubicBezTo>
                      <a:pt x="4506" y="2867"/>
                      <a:pt x="4317" y="2710"/>
                      <a:pt x="4128" y="2710"/>
                    </a:cubicBezTo>
                    <a:cubicBezTo>
                      <a:pt x="3939" y="2710"/>
                      <a:pt x="3687" y="2930"/>
                      <a:pt x="3687" y="3119"/>
                    </a:cubicBezTo>
                    <a:cubicBezTo>
                      <a:pt x="3718" y="3340"/>
                      <a:pt x="4033" y="3592"/>
                      <a:pt x="4411" y="3813"/>
                    </a:cubicBezTo>
                    <a:cubicBezTo>
                      <a:pt x="4821" y="4128"/>
                      <a:pt x="5388" y="4537"/>
                      <a:pt x="5388" y="5199"/>
                    </a:cubicBezTo>
                    <a:cubicBezTo>
                      <a:pt x="5388" y="5766"/>
                      <a:pt x="5041" y="6175"/>
                      <a:pt x="4569" y="6396"/>
                    </a:cubicBezTo>
                    <a:lnTo>
                      <a:pt x="4569" y="6648"/>
                    </a:lnTo>
                    <a:cubicBezTo>
                      <a:pt x="4569" y="6900"/>
                      <a:pt x="4348" y="7089"/>
                      <a:pt x="4159" y="7089"/>
                    </a:cubicBezTo>
                    <a:cubicBezTo>
                      <a:pt x="3970" y="7089"/>
                      <a:pt x="3718" y="6900"/>
                      <a:pt x="3718" y="6648"/>
                    </a:cubicBezTo>
                    <a:lnTo>
                      <a:pt x="3718" y="6396"/>
                    </a:lnTo>
                    <a:cubicBezTo>
                      <a:pt x="3245" y="6238"/>
                      <a:pt x="2899" y="5766"/>
                      <a:pt x="2899" y="5199"/>
                    </a:cubicBezTo>
                    <a:cubicBezTo>
                      <a:pt x="2899" y="4978"/>
                      <a:pt x="3088" y="4821"/>
                      <a:pt x="3308" y="4821"/>
                    </a:cubicBezTo>
                    <a:cubicBezTo>
                      <a:pt x="3498" y="4821"/>
                      <a:pt x="3687" y="5010"/>
                      <a:pt x="3687" y="5199"/>
                    </a:cubicBezTo>
                    <a:cubicBezTo>
                      <a:pt x="3687" y="5451"/>
                      <a:pt x="3876" y="5608"/>
                      <a:pt x="4128" y="5608"/>
                    </a:cubicBezTo>
                    <a:cubicBezTo>
                      <a:pt x="4348" y="5608"/>
                      <a:pt x="4506" y="5388"/>
                      <a:pt x="4506" y="5199"/>
                    </a:cubicBezTo>
                    <a:cubicBezTo>
                      <a:pt x="4506" y="4978"/>
                      <a:pt x="4191" y="4726"/>
                      <a:pt x="3844" y="4506"/>
                    </a:cubicBezTo>
                    <a:cubicBezTo>
                      <a:pt x="3403" y="4191"/>
                      <a:pt x="2867" y="3781"/>
                      <a:pt x="2867" y="3119"/>
                    </a:cubicBezTo>
                    <a:cubicBezTo>
                      <a:pt x="2867" y="2552"/>
                      <a:pt x="3214" y="2143"/>
                      <a:pt x="3687" y="1922"/>
                    </a:cubicBezTo>
                    <a:lnTo>
                      <a:pt x="3687" y="1670"/>
                    </a:lnTo>
                    <a:cubicBezTo>
                      <a:pt x="3687" y="1418"/>
                      <a:pt x="3876" y="1229"/>
                      <a:pt x="4128" y="1229"/>
                    </a:cubicBezTo>
                    <a:close/>
                    <a:moveTo>
                      <a:pt x="4128" y="0"/>
                    </a:moveTo>
                    <a:cubicBezTo>
                      <a:pt x="1828" y="0"/>
                      <a:pt x="0" y="1859"/>
                      <a:pt x="0" y="4128"/>
                    </a:cubicBezTo>
                    <a:cubicBezTo>
                      <a:pt x="0" y="6427"/>
                      <a:pt x="1828" y="8286"/>
                      <a:pt x="4128" y="8286"/>
                    </a:cubicBezTo>
                    <a:cubicBezTo>
                      <a:pt x="6396" y="8286"/>
                      <a:pt x="8255" y="6427"/>
                      <a:pt x="8255" y="4128"/>
                    </a:cubicBezTo>
                    <a:cubicBezTo>
                      <a:pt x="8255" y="1859"/>
                      <a:pt x="6396" y="0"/>
                      <a:pt x="4128" y="0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5018;p59">
                <a:extLst>
                  <a:ext uri="{FF2B5EF4-FFF2-40B4-BE49-F238E27FC236}">
                    <a16:creationId xmlns:a16="http://schemas.microsoft.com/office/drawing/2014/main" id="{C426D02D-D7EA-BCD4-A8F9-E472094FAF89}"/>
                  </a:ext>
                </a:extLst>
              </p:cNvPr>
              <p:cNvSpPr/>
              <p:nvPr/>
            </p:nvSpPr>
            <p:spPr>
              <a:xfrm>
                <a:off x="800" y="0"/>
                <a:ext cx="15990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2994" extrusionOk="0">
                    <a:moveTo>
                      <a:pt x="3214" y="1"/>
                    </a:moveTo>
                    <a:cubicBezTo>
                      <a:pt x="1450" y="1"/>
                      <a:pt x="0" y="662"/>
                      <a:pt x="0" y="1513"/>
                    </a:cubicBezTo>
                    <a:cubicBezTo>
                      <a:pt x="0" y="2332"/>
                      <a:pt x="1450" y="2993"/>
                      <a:pt x="3214" y="2993"/>
                    </a:cubicBezTo>
                    <a:cubicBezTo>
                      <a:pt x="4947" y="2993"/>
                      <a:pt x="6396" y="2332"/>
                      <a:pt x="6396" y="1513"/>
                    </a:cubicBezTo>
                    <a:cubicBezTo>
                      <a:pt x="6396" y="662"/>
                      <a:pt x="4947" y="1"/>
                      <a:pt x="3214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5019;p59">
                <a:extLst>
                  <a:ext uri="{FF2B5EF4-FFF2-40B4-BE49-F238E27FC236}">
                    <a16:creationId xmlns:a16="http://schemas.microsoft.com/office/drawing/2014/main" id="{7C150E21-4798-7E18-82DC-7D277FC5F9FB}"/>
                  </a:ext>
                </a:extLst>
              </p:cNvPr>
              <p:cNvSpPr/>
              <p:nvPr/>
            </p:nvSpPr>
            <p:spPr>
              <a:xfrm>
                <a:off x="800" y="77975"/>
                <a:ext cx="11027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2395" extrusionOk="0">
                    <a:moveTo>
                      <a:pt x="0" y="0"/>
                    </a:moveTo>
                    <a:lnTo>
                      <a:pt x="0" y="1135"/>
                    </a:lnTo>
                    <a:cubicBezTo>
                      <a:pt x="0" y="1450"/>
                      <a:pt x="347" y="1765"/>
                      <a:pt x="882" y="2017"/>
                    </a:cubicBezTo>
                    <a:cubicBezTo>
                      <a:pt x="1355" y="2237"/>
                      <a:pt x="2332" y="2395"/>
                      <a:pt x="3151" y="2395"/>
                    </a:cubicBezTo>
                    <a:lnTo>
                      <a:pt x="3308" y="2395"/>
                    </a:lnTo>
                    <a:cubicBezTo>
                      <a:pt x="3560" y="1733"/>
                      <a:pt x="3907" y="1135"/>
                      <a:pt x="4411" y="631"/>
                    </a:cubicBezTo>
                    <a:lnTo>
                      <a:pt x="4411" y="631"/>
                    </a:lnTo>
                    <a:cubicBezTo>
                      <a:pt x="4033" y="694"/>
                      <a:pt x="3623" y="757"/>
                      <a:pt x="3182" y="757"/>
                    </a:cubicBezTo>
                    <a:cubicBezTo>
                      <a:pt x="2363" y="757"/>
                      <a:pt x="1261" y="599"/>
                      <a:pt x="567" y="316"/>
                    </a:cubicBezTo>
                    <a:cubicBezTo>
                      <a:pt x="347" y="221"/>
                      <a:pt x="158" y="127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Google Shape;5020;p59">
                <a:extLst>
                  <a:ext uri="{FF2B5EF4-FFF2-40B4-BE49-F238E27FC236}">
                    <a16:creationId xmlns:a16="http://schemas.microsoft.com/office/drawing/2014/main" id="{43897120-E96B-DBDD-7940-854AB80533AC}"/>
                  </a:ext>
                </a:extLst>
              </p:cNvPr>
              <p:cNvSpPr/>
              <p:nvPr/>
            </p:nvSpPr>
            <p:spPr>
              <a:xfrm>
                <a:off x="800" y="200850"/>
                <a:ext cx="10635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2395" extrusionOk="0">
                    <a:moveTo>
                      <a:pt x="0" y="0"/>
                    </a:moveTo>
                    <a:lnTo>
                      <a:pt x="0" y="1197"/>
                    </a:lnTo>
                    <a:cubicBezTo>
                      <a:pt x="0" y="1701"/>
                      <a:pt x="1355" y="2395"/>
                      <a:pt x="3182" y="2395"/>
                    </a:cubicBezTo>
                    <a:cubicBezTo>
                      <a:pt x="3560" y="2395"/>
                      <a:pt x="3907" y="2363"/>
                      <a:pt x="4254" y="2332"/>
                    </a:cubicBezTo>
                    <a:cubicBezTo>
                      <a:pt x="3875" y="1859"/>
                      <a:pt x="3560" y="1355"/>
                      <a:pt x="3340" y="756"/>
                    </a:cubicBezTo>
                    <a:lnTo>
                      <a:pt x="3182" y="756"/>
                    </a:lnTo>
                    <a:cubicBezTo>
                      <a:pt x="2363" y="756"/>
                      <a:pt x="1261" y="599"/>
                      <a:pt x="567" y="315"/>
                    </a:cubicBezTo>
                    <a:cubicBezTo>
                      <a:pt x="347" y="252"/>
                      <a:pt x="158" y="126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Google Shape;5021;p59">
                <a:extLst>
                  <a:ext uri="{FF2B5EF4-FFF2-40B4-BE49-F238E27FC236}">
                    <a16:creationId xmlns:a16="http://schemas.microsoft.com/office/drawing/2014/main" id="{2BFA1057-2977-7954-B01A-2AF79B1EB6EF}"/>
                  </a:ext>
                </a:extLst>
              </p:cNvPr>
              <p:cNvSpPr/>
              <p:nvPr/>
            </p:nvSpPr>
            <p:spPr>
              <a:xfrm>
                <a:off x="0" y="139400"/>
                <a:ext cx="780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427" extrusionOk="0">
                    <a:moveTo>
                      <a:pt x="1" y="1"/>
                    </a:moveTo>
                    <a:lnTo>
                      <a:pt x="1" y="1167"/>
                    </a:lnTo>
                    <a:lnTo>
                      <a:pt x="32" y="1167"/>
                    </a:lnTo>
                    <a:cubicBezTo>
                      <a:pt x="32" y="1482"/>
                      <a:pt x="379" y="1797"/>
                      <a:pt x="914" y="2017"/>
                    </a:cubicBezTo>
                    <a:cubicBezTo>
                      <a:pt x="1387" y="2238"/>
                      <a:pt x="2332" y="2395"/>
                      <a:pt x="3120" y="2427"/>
                    </a:cubicBezTo>
                    <a:cubicBezTo>
                      <a:pt x="3057" y="2143"/>
                      <a:pt x="3025" y="1860"/>
                      <a:pt x="3025" y="1608"/>
                    </a:cubicBezTo>
                    <a:cubicBezTo>
                      <a:pt x="3025" y="1324"/>
                      <a:pt x="3088" y="1041"/>
                      <a:pt x="3120" y="757"/>
                    </a:cubicBezTo>
                    <a:cubicBezTo>
                      <a:pt x="2332" y="757"/>
                      <a:pt x="1230" y="599"/>
                      <a:pt x="536" y="316"/>
                    </a:cubicBezTo>
                    <a:cubicBezTo>
                      <a:pt x="347" y="253"/>
                      <a:pt x="158" y="127"/>
                      <a:pt x="1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ADC64DB-C092-E1CA-AFFF-E59812376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86866" y="2679950"/>
            <a:ext cx="1371600" cy="1371600"/>
            <a:chOff x="9815177" y="2775614"/>
            <a:chExt cx="1371600" cy="1371600"/>
          </a:xfrm>
        </p:grpSpPr>
        <p:sp>
          <p:nvSpPr>
            <p:cNvPr id="57" name="AutoShape 23">
              <a:extLst>
                <a:ext uri="{FF2B5EF4-FFF2-40B4-BE49-F238E27FC236}">
                  <a16:creationId xmlns:a16="http://schemas.microsoft.com/office/drawing/2014/main" id="{5DC5AE32-2562-BA04-771B-61B0DB4C090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230309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upa 65">
              <a:extLst>
                <a:ext uri="{FF2B5EF4-FFF2-40B4-BE49-F238E27FC236}">
                  <a16:creationId xmlns:a16="http://schemas.microsoft.com/office/drawing/2014/main" id="{24705879-5E8A-7302-F3CE-0C7A72B20F79}"/>
                </a:ext>
              </a:extLst>
            </p:cNvPr>
            <p:cNvGrpSpPr/>
            <p:nvPr userDrawn="1"/>
          </p:nvGrpSpPr>
          <p:grpSpPr>
            <a:xfrm>
              <a:off x="10230309" y="3147496"/>
              <a:ext cx="541337" cy="412750"/>
              <a:chOff x="906463" y="3402013"/>
              <a:chExt cx="541337" cy="412750"/>
            </a:xfrm>
          </p:grpSpPr>
          <p:sp>
            <p:nvSpPr>
              <p:cNvPr id="67" name="Freeform 25">
                <a:extLst>
                  <a:ext uri="{FF2B5EF4-FFF2-40B4-BE49-F238E27FC236}">
                    <a16:creationId xmlns:a16="http://schemas.microsoft.com/office/drawing/2014/main" id="{C01284E8-ACEC-01F3-4D80-1383C74B5D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Freeform 26">
                <a:extLst>
                  <a:ext uri="{FF2B5EF4-FFF2-40B4-BE49-F238E27FC236}">
                    <a16:creationId xmlns:a16="http://schemas.microsoft.com/office/drawing/2014/main" id="{DA0F329A-5100-E8DD-80B6-4EA38FFDD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Freeform 27">
                <a:extLst>
                  <a:ext uri="{FF2B5EF4-FFF2-40B4-BE49-F238E27FC236}">
                    <a16:creationId xmlns:a16="http://schemas.microsoft.com/office/drawing/2014/main" id="{B0718561-FF37-C4BE-4BD7-D27A80992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Freeform 28">
                <a:extLst>
                  <a:ext uri="{FF2B5EF4-FFF2-40B4-BE49-F238E27FC236}">
                    <a16:creationId xmlns:a16="http://schemas.microsoft.com/office/drawing/2014/main" id="{F7FFE3BA-2551-845A-2EC5-EFA66B6C00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Freeform 29">
                <a:extLst>
                  <a:ext uri="{FF2B5EF4-FFF2-40B4-BE49-F238E27FC236}">
                    <a16:creationId xmlns:a16="http://schemas.microsoft.com/office/drawing/2014/main" id="{AF021C47-2CC7-A19E-94FB-F78288780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2311243-2AF9-B4BB-5BE6-AA31AE459082}"/>
                </a:ext>
              </a:extLst>
            </p:cNvPr>
            <p:cNvSpPr/>
            <p:nvPr userDrawn="1"/>
          </p:nvSpPr>
          <p:spPr>
            <a:xfrm>
              <a:off x="9815177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359E16E-739D-114C-2B99-E5EC672061BB}"/>
                </a:ext>
              </a:extLst>
            </p:cNvPr>
            <p:cNvGrpSpPr/>
            <p:nvPr userDrawn="1"/>
          </p:nvGrpSpPr>
          <p:grpSpPr>
            <a:xfrm>
              <a:off x="10043777" y="2975710"/>
              <a:ext cx="914402" cy="914399"/>
              <a:chOff x="0" y="0"/>
              <a:chExt cx="296175" cy="297225"/>
            </a:xfrm>
            <a:solidFill>
              <a:srgbClr val="4472C4"/>
            </a:solidFill>
          </p:grpSpPr>
          <p:sp>
            <p:nvSpPr>
              <p:cNvPr id="61" name="Google Shape;8996;p68">
                <a:extLst>
                  <a:ext uri="{FF2B5EF4-FFF2-40B4-BE49-F238E27FC236}">
                    <a16:creationId xmlns:a16="http://schemas.microsoft.com/office/drawing/2014/main" id="{3D34D894-A243-4C97-1205-3E3C352EC002}"/>
                  </a:ext>
                </a:extLst>
              </p:cNvPr>
              <p:cNvSpPr/>
              <p:nvPr/>
            </p:nvSpPr>
            <p:spPr>
              <a:xfrm>
                <a:off x="96129" y="69700"/>
                <a:ext cx="105839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3971" extrusionOk="0">
                    <a:moveTo>
                      <a:pt x="2426" y="1"/>
                    </a:moveTo>
                    <a:cubicBezTo>
                      <a:pt x="1103" y="1"/>
                      <a:pt x="0" y="1104"/>
                      <a:pt x="0" y="2427"/>
                    </a:cubicBezTo>
                    <a:cubicBezTo>
                      <a:pt x="0" y="3025"/>
                      <a:pt x="190" y="3530"/>
                      <a:pt x="536" y="3971"/>
                    </a:cubicBezTo>
                    <a:cubicBezTo>
                      <a:pt x="820" y="3624"/>
                      <a:pt x="1103" y="3309"/>
                      <a:pt x="1481" y="3057"/>
                    </a:cubicBezTo>
                    <a:cubicBezTo>
                      <a:pt x="1261" y="2805"/>
                      <a:pt x="1103" y="2458"/>
                      <a:pt x="1103" y="2112"/>
                    </a:cubicBezTo>
                    <a:cubicBezTo>
                      <a:pt x="1103" y="1356"/>
                      <a:pt x="1733" y="726"/>
                      <a:pt x="2489" y="726"/>
                    </a:cubicBezTo>
                    <a:cubicBezTo>
                      <a:pt x="3214" y="726"/>
                      <a:pt x="3844" y="1356"/>
                      <a:pt x="3844" y="2112"/>
                    </a:cubicBezTo>
                    <a:cubicBezTo>
                      <a:pt x="3844" y="2458"/>
                      <a:pt x="3687" y="2805"/>
                      <a:pt x="3466" y="3057"/>
                    </a:cubicBezTo>
                    <a:cubicBezTo>
                      <a:pt x="3844" y="3246"/>
                      <a:pt x="4128" y="3561"/>
                      <a:pt x="4317" y="3971"/>
                    </a:cubicBezTo>
                    <a:cubicBezTo>
                      <a:pt x="4695" y="3530"/>
                      <a:pt x="4884" y="3025"/>
                      <a:pt x="4884" y="2427"/>
                    </a:cubicBezTo>
                    <a:cubicBezTo>
                      <a:pt x="4884" y="1104"/>
                      <a:pt x="3781" y="1"/>
                      <a:pt x="242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Google Shape;8997;p68">
                <a:extLst>
                  <a:ext uri="{FF2B5EF4-FFF2-40B4-BE49-F238E27FC236}">
                    <a16:creationId xmlns:a16="http://schemas.microsoft.com/office/drawing/2014/main" id="{CB764A65-B0E5-EB42-9FF8-5739E850F009}"/>
                  </a:ext>
                </a:extLst>
              </p:cNvPr>
              <p:cNvSpPr/>
              <p:nvPr/>
            </p:nvSpPr>
            <p:spPr>
              <a:xfrm>
                <a:off x="129950" y="105150"/>
                <a:ext cx="35475" cy="354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19" extrusionOk="0">
                    <a:moveTo>
                      <a:pt x="725" y="1"/>
                    </a:moveTo>
                    <a:cubicBezTo>
                      <a:pt x="316" y="1"/>
                      <a:pt x="1" y="316"/>
                      <a:pt x="1" y="694"/>
                    </a:cubicBezTo>
                    <a:cubicBezTo>
                      <a:pt x="1" y="1103"/>
                      <a:pt x="316" y="1418"/>
                      <a:pt x="725" y="1418"/>
                    </a:cubicBezTo>
                    <a:cubicBezTo>
                      <a:pt x="1103" y="1418"/>
                      <a:pt x="1418" y="1103"/>
                      <a:pt x="1418" y="694"/>
                    </a:cubicBezTo>
                    <a:cubicBezTo>
                      <a:pt x="1418" y="316"/>
                      <a:pt x="1103" y="1"/>
                      <a:pt x="725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Google Shape;8998;p68">
                <a:extLst>
                  <a:ext uri="{FF2B5EF4-FFF2-40B4-BE49-F238E27FC236}">
                    <a16:creationId xmlns:a16="http://schemas.microsoft.com/office/drawing/2014/main" id="{9F693DEA-4D15-B29C-3925-A73A32030701}"/>
                  </a:ext>
                </a:extLst>
              </p:cNvPr>
              <p:cNvSpPr/>
              <p:nvPr/>
            </p:nvSpPr>
            <p:spPr>
              <a:xfrm>
                <a:off x="18125" y="0"/>
                <a:ext cx="259150" cy="261125"/>
              </a:xfrm>
              <a:custGeom>
                <a:avLst/>
                <a:gdLst/>
                <a:ahLst/>
                <a:cxnLst/>
                <a:rect l="l" t="t" r="r" b="b"/>
                <a:pathLst>
                  <a:path w="10366" h="10445" extrusionOk="0">
                    <a:moveTo>
                      <a:pt x="5198" y="2159"/>
                    </a:moveTo>
                    <a:cubicBezTo>
                      <a:pt x="6931" y="2159"/>
                      <a:pt x="8286" y="3514"/>
                      <a:pt x="8286" y="5246"/>
                    </a:cubicBezTo>
                    <a:cubicBezTo>
                      <a:pt x="8286" y="6916"/>
                      <a:pt x="6931" y="8365"/>
                      <a:pt x="5198" y="8365"/>
                    </a:cubicBezTo>
                    <a:cubicBezTo>
                      <a:pt x="3340" y="8365"/>
                      <a:pt x="2079" y="6822"/>
                      <a:pt x="2079" y="5246"/>
                    </a:cubicBezTo>
                    <a:cubicBezTo>
                      <a:pt x="2079" y="3514"/>
                      <a:pt x="3497" y="2159"/>
                      <a:pt x="5198" y="2159"/>
                    </a:cubicBezTo>
                    <a:close/>
                    <a:moveTo>
                      <a:pt x="5167" y="1"/>
                    </a:moveTo>
                    <a:cubicBezTo>
                      <a:pt x="5088" y="1"/>
                      <a:pt x="5009" y="17"/>
                      <a:pt x="4946" y="48"/>
                    </a:cubicBezTo>
                    <a:lnTo>
                      <a:pt x="4001" y="836"/>
                    </a:lnTo>
                    <a:lnTo>
                      <a:pt x="2773" y="678"/>
                    </a:lnTo>
                    <a:cubicBezTo>
                      <a:pt x="2756" y="675"/>
                      <a:pt x="2739" y="673"/>
                      <a:pt x="2723" y="673"/>
                    </a:cubicBezTo>
                    <a:cubicBezTo>
                      <a:pt x="2583" y="673"/>
                      <a:pt x="2454" y="786"/>
                      <a:pt x="2426" y="899"/>
                    </a:cubicBezTo>
                    <a:lnTo>
                      <a:pt x="1953" y="2033"/>
                    </a:lnTo>
                    <a:lnTo>
                      <a:pt x="819" y="2505"/>
                    </a:lnTo>
                    <a:cubicBezTo>
                      <a:pt x="662" y="2568"/>
                      <a:pt x="567" y="2694"/>
                      <a:pt x="630" y="2852"/>
                    </a:cubicBezTo>
                    <a:lnTo>
                      <a:pt x="788" y="4081"/>
                    </a:lnTo>
                    <a:lnTo>
                      <a:pt x="32" y="5026"/>
                    </a:lnTo>
                    <a:cubicBezTo>
                      <a:pt x="0" y="5183"/>
                      <a:pt x="0" y="5341"/>
                      <a:pt x="63" y="5467"/>
                    </a:cubicBezTo>
                    <a:lnTo>
                      <a:pt x="819" y="6381"/>
                    </a:lnTo>
                    <a:lnTo>
                      <a:pt x="662" y="7609"/>
                    </a:lnTo>
                    <a:cubicBezTo>
                      <a:pt x="630" y="7767"/>
                      <a:pt x="725" y="7924"/>
                      <a:pt x="851" y="7956"/>
                    </a:cubicBezTo>
                    <a:lnTo>
                      <a:pt x="1985" y="8428"/>
                    </a:lnTo>
                    <a:lnTo>
                      <a:pt x="2457" y="9594"/>
                    </a:lnTo>
                    <a:cubicBezTo>
                      <a:pt x="2536" y="9725"/>
                      <a:pt x="2637" y="9791"/>
                      <a:pt x="2741" y="9791"/>
                    </a:cubicBezTo>
                    <a:cubicBezTo>
                      <a:pt x="2762" y="9791"/>
                      <a:pt x="2783" y="9788"/>
                      <a:pt x="2804" y="9783"/>
                    </a:cubicBezTo>
                    <a:lnTo>
                      <a:pt x="4033" y="9626"/>
                    </a:lnTo>
                    <a:lnTo>
                      <a:pt x="4978" y="10382"/>
                    </a:lnTo>
                    <a:cubicBezTo>
                      <a:pt x="5072" y="10413"/>
                      <a:pt x="5104" y="10445"/>
                      <a:pt x="5167" y="10445"/>
                    </a:cubicBezTo>
                    <a:cubicBezTo>
                      <a:pt x="5261" y="10445"/>
                      <a:pt x="5324" y="10413"/>
                      <a:pt x="5387" y="10382"/>
                    </a:cubicBezTo>
                    <a:lnTo>
                      <a:pt x="6333" y="9626"/>
                    </a:lnTo>
                    <a:lnTo>
                      <a:pt x="7530" y="9783"/>
                    </a:lnTo>
                    <a:cubicBezTo>
                      <a:pt x="7687" y="9783"/>
                      <a:pt x="7876" y="9689"/>
                      <a:pt x="7908" y="9594"/>
                    </a:cubicBezTo>
                    <a:lnTo>
                      <a:pt x="8380" y="8428"/>
                    </a:lnTo>
                    <a:lnTo>
                      <a:pt x="9515" y="7956"/>
                    </a:lnTo>
                    <a:cubicBezTo>
                      <a:pt x="9672" y="7893"/>
                      <a:pt x="9735" y="7767"/>
                      <a:pt x="9704" y="7609"/>
                    </a:cubicBezTo>
                    <a:lnTo>
                      <a:pt x="9546" y="6381"/>
                    </a:lnTo>
                    <a:lnTo>
                      <a:pt x="10302" y="5467"/>
                    </a:lnTo>
                    <a:cubicBezTo>
                      <a:pt x="10365" y="5341"/>
                      <a:pt x="10365" y="5120"/>
                      <a:pt x="10302" y="5026"/>
                    </a:cubicBezTo>
                    <a:lnTo>
                      <a:pt x="9546" y="4081"/>
                    </a:lnTo>
                    <a:lnTo>
                      <a:pt x="9704" y="2852"/>
                    </a:lnTo>
                    <a:cubicBezTo>
                      <a:pt x="9735" y="2694"/>
                      <a:pt x="9641" y="2537"/>
                      <a:pt x="9515" y="2505"/>
                    </a:cubicBezTo>
                    <a:lnTo>
                      <a:pt x="8380" y="2033"/>
                    </a:lnTo>
                    <a:lnTo>
                      <a:pt x="7908" y="899"/>
                    </a:lnTo>
                    <a:cubicBezTo>
                      <a:pt x="7826" y="762"/>
                      <a:pt x="7719" y="672"/>
                      <a:pt x="7589" y="672"/>
                    </a:cubicBezTo>
                    <a:cubicBezTo>
                      <a:pt x="7570" y="672"/>
                      <a:pt x="7550" y="674"/>
                      <a:pt x="7530" y="678"/>
                    </a:cubicBezTo>
                    <a:lnTo>
                      <a:pt x="6333" y="836"/>
                    </a:lnTo>
                    <a:lnTo>
                      <a:pt x="5387" y="48"/>
                    </a:lnTo>
                    <a:cubicBezTo>
                      <a:pt x="5324" y="17"/>
                      <a:pt x="5246" y="1"/>
                      <a:pt x="5167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Google Shape;8999;p68">
                <a:extLst>
                  <a:ext uri="{FF2B5EF4-FFF2-40B4-BE49-F238E27FC236}">
                    <a16:creationId xmlns:a16="http://schemas.microsoft.com/office/drawing/2014/main" id="{FD74A4F6-CDB6-7620-3CF5-9E52D88DFB5D}"/>
                  </a:ext>
                </a:extLst>
              </p:cNvPr>
              <p:cNvSpPr/>
              <p:nvPr/>
            </p:nvSpPr>
            <p:spPr>
              <a:xfrm>
                <a:off x="114200" y="157150"/>
                <a:ext cx="669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387" extrusionOk="0">
                    <a:moveTo>
                      <a:pt x="1355" y="0"/>
                    </a:moveTo>
                    <a:cubicBezTo>
                      <a:pt x="725" y="0"/>
                      <a:pt x="190" y="441"/>
                      <a:pt x="1" y="977"/>
                    </a:cubicBezTo>
                    <a:cubicBezTo>
                      <a:pt x="410" y="1229"/>
                      <a:pt x="820" y="1386"/>
                      <a:pt x="1355" y="1386"/>
                    </a:cubicBezTo>
                    <a:cubicBezTo>
                      <a:pt x="1859" y="1386"/>
                      <a:pt x="2301" y="1229"/>
                      <a:pt x="2679" y="977"/>
                    </a:cubicBezTo>
                    <a:cubicBezTo>
                      <a:pt x="2521" y="410"/>
                      <a:pt x="1985" y="0"/>
                      <a:pt x="1355" y="0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Google Shape;9000;p68">
                <a:extLst>
                  <a:ext uri="{FF2B5EF4-FFF2-40B4-BE49-F238E27FC236}">
                    <a16:creationId xmlns:a16="http://schemas.microsoft.com/office/drawing/2014/main" id="{2B922ED5-C887-D39E-BE9B-6083D6D445DF}"/>
                  </a:ext>
                </a:extLst>
              </p:cNvPr>
              <p:cNvSpPr/>
              <p:nvPr/>
            </p:nvSpPr>
            <p:spPr>
              <a:xfrm>
                <a:off x="200850" y="208325"/>
                <a:ext cx="9532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79" extrusionOk="0">
                    <a:moveTo>
                      <a:pt x="2867" y="1"/>
                    </a:moveTo>
                    <a:cubicBezTo>
                      <a:pt x="2741" y="127"/>
                      <a:pt x="2647" y="221"/>
                      <a:pt x="2489" y="284"/>
                    </a:cubicBezTo>
                    <a:lnTo>
                      <a:pt x="1607" y="631"/>
                    </a:lnTo>
                    <a:lnTo>
                      <a:pt x="1260" y="1482"/>
                    </a:lnTo>
                    <a:cubicBezTo>
                      <a:pt x="1103" y="1891"/>
                      <a:pt x="693" y="2112"/>
                      <a:pt x="284" y="2112"/>
                    </a:cubicBezTo>
                    <a:lnTo>
                      <a:pt x="158" y="2112"/>
                    </a:lnTo>
                    <a:lnTo>
                      <a:pt x="0" y="2080"/>
                    </a:lnTo>
                    <a:lnTo>
                      <a:pt x="1166" y="3372"/>
                    </a:lnTo>
                    <a:cubicBezTo>
                      <a:pt x="1237" y="3443"/>
                      <a:pt x="1343" y="3478"/>
                      <a:pt x="1445" y="3478"/>
                    </a:cubicBezTo>
                    <a:cubicBezTo>
                      <a:pt x="1479" y="3478"/>
                      <a:pt x="1512" y="3474"/>
                      <a:pt x="1544" y="3466"/>
                    </a:cubicBezTo>
                    <a:cubicBezTo>
                      <a:pt x="1638" y="3403"/>
                      <a:pt x="1764" y="3340"/>
                      <a:pt x="1764" y="3183"/>
                    </a:cubicBezTo>
                    <a:lnTo>
                      <a:pt x="2080" y="1639"/>
                    </a:lnTo>
                    <a:lnTo>
                      <a:pt x="3497" y="1324"/>
                    </a:lnTo>
                    <a:cubicBezTo>
                      <a:pt x="3532" y="1338"/>
                      <a:pt x="3563" y="1344"/>
                      <a:pt x="3592" y="1344"/>
                    </a:cubicBezTo>
                    <a:cubicBezTo>
                      <a:pt x="3693" y="1344"/>
                      <a:pt x="3756" y="1265"/>
                      <a:pt x="3781" y="1167"/>
                    </a:cubicBezTo>
                    <a:cubicBezTo>
                      <a:pt x="3812" y="1072"/>
                      <a:pt x="3781" y="946"/>
                      <a:pt x="3686" y="820"/>
                    </a:cubicBezTo>
                    <a:lnTo>
                      <a:pt x="2867" y="1"/>
                    </a:ln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Google Shape;9001;p68">
                <a:extLst>
                  <a:ext uri="{FF2B5EF4-FFF2-40B4-BE49-F238E27FC236}">
                    <a16:creationId xmlns:a16="http://schemas.microsoft.com/office/drawing/2014/main" id="{81797669-7E94-BA0E-627C-B2511580F028}"/>
                  </a:ext>
                </a:extLst>
              </p:cNvPr>
              <p:cNvSpPr/>
              <p:nvPr/>
            </p:nvSpPr>
            <p:spPr>
              <a:xfrm>
                <a:off x="0" y="209900"/>
                <a:ext cx="95325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93" extrusionOk="0">
                    <a:moveTo>
                      <a:pt x="946" y="1"/>
                    </a:moveTo>
                    <a:lnTo>
                      <a:pt x="126" y="851"/>
                    </a:lnTo>
                    <a:cubicBezTo>
                      <a:pt x="0" y="851"/>
                      <a:pt x="0" y="1009"/>
                      <a:pt x="32" y="1104"/>
                    </a:cubicBezTo>
                    <a:cubicBezTo>
                      <a:pt x="95" y="1230"/>
                      <a:pt x="158" y="1324"/>
                      <a:pt x="315" y="1356"/>
                    </a:cubicBezTo>
                    <a:lnTo>
                      <a:pt x="1733" y="1671"/>
                    </a:lnTo>
                    <a:lnTo>
                      <a:pt x="2048" y="3214"/>
                    </a:lnTo>
                    <a:cubicBezTo>
                      <a:pt x="2080" y="3309"/>
                      <a:pt x="2174" y="3435"/>
                      <a:pt x="2300" y="3466"/>
                    </a:cubicBezTo>
                    <a:cubicBezTo>
                      <a:pt x="2328" y="3485"/>
                      <a:pt x="2361" y="3492"/>
                      <a:pt x="2396" y="3492"/>
                    </a:cubicBezTo>
                    <a:cubicBezTo>
                      <a:pt x="2482" y="3492"/>
                      <a:pt x="2580" y="3448"/>
                      <a:pt x="2647" y="3403"/>
                    </a:cubicBezTo>
                    <a:lnTo>
                      <a:pt x="3813" y="2112"/>
                    </a:lnTo>
                    <a:lnTo>
                      <a:pt x="3813" y="2112"/>
                    </a:lnTo>
                    <a:lnTo>
                      <a:pt x="3624" y="2143"/>
                    </a:lnTo>
                    <a:lnTo>
                      <a:pt x="3561" y="2143"/>
                    </a:lnTo>
                    <a:cubicBezTo>
                      <a:pt x="3119" y="2143"/>
                      <a:pt x="2773" y="1891"/>
                      <a:pt x="2552" y="1513"/>
                    </a:cubicBezTo>
                    <a:lnTo>
                      <a:pt x="2206" y="631"/>
                    </a:lnTo>
                    <a:lnTo>
                      <a:pt x="1355" y="284"/>
                    </a:lnTo>
                    <a:cubicBezTo>
                      <a:pt x="1198" y="221"/>
                      <a:pt x="1072" y="127"/>
                      <a:pt x="94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2" name="Graphic 71">
            <a:extLst>
              <a:ext uri="{FF2B5EF4-FFF2-40B4-BE49-F238E27FC236}">
                <a16:creationId xmlns:a16="http://schemas.microsoft.com/office/drawing/2014/main" id="{752361B5-D68C-BAEE-17EB-F7EBBBDB7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0616" y="2693435"/>
            <a:ext cx="1112965" cy="1112965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BC902A82-A4D5-53C7-2E33-05DCC360A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1961" y="2766772"/>
            <a:ext cx="1026813" cy="1026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6943B3-3412-6C5A-9C50-5FD22CBE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49" y="5897706"/>
            <a:ext cx="909782" cy="909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1388BE-C870-8A6E-2436-4A9E602BD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61" y="5814731"/>
            <a:ext cx="992757" cy="99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73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7114" y="413023"/>
            <a:ext cx="11258550" cy="132556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Growth of 16-24 Year Old Students in RA</a:t>
            </a:r>
          </a:p>
        </p:txBody>
      </p:sp>
      <p:pic>
        <p:nvPicPr>
          <p:cNvPr id="9" name="Picture 8" descr="Total Youth Apprentices (16-24) Served:&#10;2020: 286,000&#10;2021: 307,000&#10;2022: 328,000&#10;2023: 353,000">
            <a:extLst>
              <a:ext uri="{FF2B5EF4-FFF2-40B4-BE49-F238E27FC236}">
                <a16:creationId xmlns:a16="http://schemas.microsoft.com/office/drawing/2014/main" id="{EC0B4BD5-95B7-EA9E-78A4-2D96363ADA6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57" y="1738585"/>
            <a:ext cx="6987930" cy="3930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Graph depicting the Total Youth Apprentices (ages 16-24) Served during Fiscal Years 2020-2023. In 2023, there were 353,177 youth apprentices served.">
            <a:extLst>
              <a:ext uri="{FF2B5EF4-FFF2-40B4-BE49-F238E27FC236}">
                <a16:creationId xmlns:a16="http://schemas.microsoft.com/office/drawing/2014/main" id="{7858F536-FFA4-3A6A-A8FD-74D537FD7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976" y="2819824"/>
            <a:ext cx="2676899" cy="1914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28139-B5A1-A836-1AC0-091837FD2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7860" y="5945984"/>
            <a:ext cx="4137890" cy="3651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800" b="1"/>
              <a:t>Source:  </a:t>
            </a:r>
            <a:r>
              <a:rPr lang="en-US" sz="1800">
                <a:hlinkClick r:id="rId5" tooltip="http://www.apprenticeship.gov/"/>
              </a:rPr>
              <a:t>https://www.apprenticeship.gov/ </a:t>
            </a:r>
            <a:endParaRPr lang="en-US" sz="1800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B02255-35CC-672A-872C-6A92815D3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FC9365-1DCD-7021-1CCC-4175AAD5D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61" y="5814731"/>
            <a:ext cx="992757" cy="99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1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F9FCD-8E92-AF4B-4CCB-209755363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 Offers Clear Benefits for Students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0B013-6C35-CF77-1356-8A4AA087E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9580" y="1733497"/>
            <a:ext cx="8744340" cy="5000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	Academically-linked career pathway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BE0A41-E425-19B8-A390-7E9E53580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282" y="2362381"/>
            <a:ext cx="10033361" cy="403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cs typeface="Segoe UI"/>
              </a:rPr>
              <a:t>	“Earn and learn” – training is paid while gaining work experience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9AFD98-5D48-B760-A62A-66DFEAE33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9580" y="2902113"/>
            <a:ext cx="10862386" cy="6392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cs typeface="Segoe UI"/>
              </a:rPr>
              <a:t>	Often leads to offer of full-time non-apprentice employment following program 	completion (94% of completers are retained)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03FAA7-18F3-34ED-1AAB-841DD223D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92554" y="3690454"/>
            <a:ext cx="10291260" cy="639259"/>
          </a:xfrm>
        </p:spPr>
        <p:txBody>
          <a:bodyPr>
            <a:noAutofit/>
          </a:bodyPr>
          <a:lstStyle/>
          <a:p>
            <a:pPr marL="288925" indent="0">
              <a:lnSpc>
                <a:spcPct val="110000"/>
              </a:lnSpc>
              <a:buNone/>
            </a:pPr>
            <a:r>
              <a:rPr lang="en-US" sz="2000">
                <a:solidFill>
                  <a:schemeClr val="tx1"/>
                </a:solidFill>
                <a:cs typeface="Segoe UI"/>
              </a:rPr>
              <a:t>Provides family-support wages, economic mobility: $80,000 average starting salary (U.S. DOL), $300,000 higher lifetime earnings than non-apprentice peers (U.S. DOL)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A4AF43-46B8-24E0-A4DA-791FA5B678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9580" y="4646214"/>
            <a:ext cx="9958245" cy="3590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cs typeface="Segoe UI"/>
              </a:rPr>
              <a:t>	Increases academic and industry-valued credential attainment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B6F9AE-046C-AA10-17F7-829528421B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5472" y="5374125"/>
            <a:ext cx="9692553" cy="3590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cs typeface="Segoe UI"/>
              </a:rPr>
              <a:t>	Lowers – or eliminates – potential student debt for post-secondary education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1B7070-C174-31D5-46E0-DC46BC509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41E17B-8DCC-0002-AB46-3B271186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06" y="5867757"/>
            <a:ext cx="919119" cy="91911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FCF4448-6EF9-C162-3955-255DCA1B1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1536" y="1699340"/>
            <a:ext cx="494528" cy="4724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CA5BFF80-546F-F09E-37B1-527C664E9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117" y="1747237"/>
            <a:ext cx="333366" cy="333366"/>
          </a:xfr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383273AF-960E-E36A-D31A-3E4FE3A59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1443" y="2318498"/>
            <a:ext cx="494528" cy="4724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35BAF945-D247-A9DB-4426-92F3929D0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6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7013" y="2334408"/>
            <a:ext cx="358470" cy="358470"/>
          </a:xfr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EF235793-9BD8-E4B1-DDC0-06F7881CF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8984" y="2953699"/>
            <a:ext cx="494528" cy="4724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929E1730-4A11-ACC6-CEE8-E703C6236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5929" y="2993280"/>
            <a:ext cx="389554" cy="3895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791AD041-9855-F259-C2FD-469EEBFE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1536" y="3755387"/>
            <a:ext cx="494528" cy="4724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8E5CD316-1CF7-16AD-4F3A-4BB4729B9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7138" y="3792342"/>
            <a:ext cx="410832" cy="41083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30D3AB5C-6253-2931-A8C3-F542C0987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3442" y="4594030"/>
            <a:ext cx="494528" cy="4724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F18D7F20-4158-10BD-8C07-3EB77FE37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2065" y="4639153"/>
            <a:ext cx="448365" cy="448365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751408DA-209C-4F92-CA79-4573FD1EB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8685" y="5294068"/>
            <a:ext cx="494528" cy="4724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7397A0B8-F172-C226-2474-1D6FE2BF2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7013" y="5350776"/>
            <a:ext cx="359058" cy="35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51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7A24-D8A0-3BC1-8497-5265ED16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858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Quality Pre-Apprenticeship Programs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6DB96-9284-99D4-BABA-564C1A31E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20" y="5759226"/>
            <a:ext cx="997398" cy="99739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B0A48F-26DE-26BA-A301-5DA6A085E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93946-CBF4-EBD4-3986-4035815F8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61" y="5759226"/>
            <a:ext cx="992757" cy="99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91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61" y="623499"/>
            <a:ext cx="11874006" cy="1325563"/>
          </a:xfrm>
        </p:spPr>
        <p:txBody>
          <a:bodyPr>
            <a:normAutofit/>
          </a:bodyPr>
          <a:lstStyle/>
          <a:p>
            <a:r>
              <a:rPr lang="en-US"/>
              <a:t>What is Pre-Apprenticeship?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8775" y="2061035"/>
            <a:ext cx="11034450" cy="373651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>
                <a:solidFill>
                  <a:schemeClr val="tx1"/>
                </a:solidFill>
                <a:latin typeface="Aptos"/>
                <a:ea typeface="+mn-lt"/>
                <a:cs typeface="Segoe UI"/>
              </a:rPr>
              <a:t>A program or set of strategies designed to </a:t>
            </a:r>
            <a:r>
              <a:rPr lang="en-US" b="1">
                <a:solidFill>
                  <a:srgbClr val="00015E"/>
                </a:solidFill>
                <a:latin typeface="Aptos"/>
                <a:ea typeface="+mn-lt"/>
                <a:cs typeface="Segoe UI"/>
              </a:rPr>
              <a:t>prepare individuals for entry into an RA program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Segoe UI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b="1">
                <a:solidFill>
                  <a:srgbClr val="00015E"/>
                </a:solidFill>
                <a:latin typeface="Aptos"/>
                <a:ea typeface="+mn-lt"/>
                <a:cs typeface="Segoe UI"/>
              </a:rPr>
              <a:t>May vary in length and scope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Segoe UI"/>
              </a:rPr>
              <a:t>, and may include basic skills training, academic skills remediation, and industry awareness.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chemeClr val="tx1"/>
                </a:solidFill>
                <a:latin typeface="Aptos"/>
                <a:ea typeface="+mn-lt"/>
                <a:cs typeface="Segoe UI"/>
              </a:rPr>
              <a:t>Completers may be afforded preferential consideration for </a:t>
            </a:r>
            <a:r>
              <a:rPr lang="en-US" b="1">
                <a:solidFill>
                  <a:srgbClr val="00015E"/>
                </a:solidFill>
                <a:latin typeface="Aptos"/>
                <a:ea typeface="+mn-lt"/>
                <a:cs typeface="Segoe UI"/>
              </a:rPr>
              <a:t>direct entry into an apprenticeship program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Segoe UI"/>
              </a:rPr>
              <a:t> and/or apply coursework and experience toward RA program requirements through CPE/CPL.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CF0DD4-AACD-5603-627E-A8F70E192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08" y="5909522"/>
            <a:ext cx="917398" cy="91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76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4A200-676F-B1A4-A78B-64861BE98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B577F3-54D9-935B-CFDA-26840BD60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045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/>
              </a:rPr>
              <a:t>Well-Aligned with CTE</a:t>
            </a:r>
            <a:endParaRPr lang="en-US"/>
          </a:p>
        </p:txBody>
      </p:sp>
      <p:pic>
        <p:nvPicPr>
          <p:cNvPr id="3074" name="Picture 2" descr="Work-based Learning Experiences model provided by CTE - Learning that works for North Carolina&#10;&#10;Model shows a circle with the words &quot;Work-based Learning Cycle&quot; in the middle with 4 arrows going around it that say &quot;Career Participation&quot;, &quot;Career Awareness&quot;, &quot;Career Preparation&quot;, and &quot;Career Exploration&quot;. There is an arrow angled up that reads &quot;Career Development Continuum&quot;. Under Awareness, it reads &quot;guest speaker, career fair, job fair, transition fair, field trip (workplace tour)&quot;. Under Exploration, it says &quot;job shadowing, mentoring, service learning&quot;. Under Preparation, it reads &quot;school-based enterprise, simulated workplace, workplace challenge, industry-sponsored project, entrepreneurial experience&quot;. Under Participation, it reads &quot;Cooperative Education (Work Experience), Internship, Pre-apprenticeship, Apprenticeship&quot;.">
            <a:extLst>
              <a:ext uri="{FF2B5EF4-FFF2-40B4-BE49-F238E27FC236}">
                <a16:creationId xmlns:a16="http://schemas.microsoft.com/office/drawing/2014/main" id="{9FF450AF-D96A-9D28-99DF-A984F4805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59395" y="1866018"/>
            <a:ext cx="5783006" cy="438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BAD19F3-78DB-D470-ECDC-506C3BAE4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2E4499-06E7-5463-3A1F-7F81A955A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61" y="5814731"/>
            <a:ext cx="992757" cy="99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08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0B556-FBE5-7F6F-D627-D5431564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55" y="447869"/>
            <a:ext cx="10967527" cy="1325563"/>
          </a:xfrm>
        </p:spPr>
        <p:txBody>
          <a:bodyPr/>
          <a:lstStyle/>
          <a:p>
            <a:r>
              <a:rPr lang="en-US">
                <a:latin typeface="Aptos"/>
              </a:rPr>
              <a:t>Components of Quality Pre-Apprenticeship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F57852-ED31-FED1-12F9-9B4A47842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556" y="1628977"/>
            <a:ext cx="10967526" cy="383667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b="1">
                <a:solidFill>
                  <a:srgbClr val="00015E"/>
                </a:solidFill>
                <a:latin typeface="Aptos"/>
                <a:ea typeface="Calibri"/>
                <a:cs typeface="Calibri"/>
              </a:rPr>
              <a:t>Foundational Skill-Building:</a:t>
            </a:r>
            <a:r>
              <a:rPr lang="en-US" sz="2200" b="1">
                <a:solidFill>
                  <a:schemeClr val="tx1"/>
                </a:solidFill>
                <a:latin typeface="Aptos"/>
                <a:ea typeface="Calibri"/>
                <a:cs typeface="Calibri"/>
              </a:rPr>
              <a:t> </a:t>
            </a:r>
            <a:r>
              <a:rPr lang="en-US" sz="220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Communication, teamwork, and problem-solving alongside basic technical training.</a:t>
            </a:r>
            <a:endParaRPr lang="en-US" sz="2200">
              <a:solidFill>
                <a:schemeClr val="tx1"/>
              </a:solidFill>
              <a:highlight>
                <a:srgbClr val="FFFF00"/>
              </a:highlight>
              <a:latin typeface="Aptos"/>
              <a:ea typeface="Calibri"/>
              <a:cs typeface="Calibri"/>
            </a:endParaRPr>
          </a:p>
          <a:p>
            <a:r>
              <a:rPr lang="en-US" sz="2200" b="1">
                <a:solidFill>
                  <a:srgbClr val="00015E"/>
                </a:solidFill>
                <a:latin typeface="Aptos"/>
                <a:ea typeface="Calibri"/>
                <a:cs typeface="Calibri"/>
              </a:rPr>
              <a:t>Career Exploration and Foundational Training</a:t>
            </a:r>
            <a:r>
              <a:rPr lang="en-US" sz="2200">
                <a:solidFill>
                  <a:srgbClr val="00015E"/>
                </a:solidFill>
                <a:latin typeface="Aptos"/>
                <a:ea typeface="Calibri"/>
                <a:cs typeface="Calibri"/>
              </a:rPr>
              <a:t>: </a:t>
            </a:r>
            <a:r>
              <a:rPr lang="en-US" sz="220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Exposes students to various career paths while developing technical skills.</a:t>
            </a:r>
            <a:endParaRPr lang="en-US" sz="2200">
              <a:solidFill>
                <a:schemeClr val="tx1"/>
              </a:solidFill>
            </a:endParaRPr>
          </a:p>
          <a:p>
            <a:r>
              <a:rPr lang="en-US" sz="2200" b="1">
                <a:solidFill>
                  <a:srgbClr val="00015E"/>
                </a:solidFill>
                <a:latin typeface="Aptos"/>
                <a:ea typeface="Calibri"/>
                <a:cs typeface="Calibri"/>
              </a:rPr>
              <a:t>MOUs with RA Sponsors: </a:t>
            </a:r>
            <a:r>
              <a:rPr lang="en-US" sz="220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Formalized agreements that provide completers with preferential direct entry, ability to apply coursework to RI requirements (through CPL) and hands-on OJL to competency requirements (through CPE).</a:t>
            </a:r>
          </a:p>
          <a:p>
            <a:r>
              <a:rPr lang="en-US" sz="2200" b="1">
                <a:solidFill>
                  <a:srgbClr val="00015E"/>
                </a:solidFill>
                <a:latin typeface="Aptos"/>
                <a:cs typeface="Calibri"/>
              </a:rPr>
              <a:t>Partnership Network:</a:t>
            </a:r>
            <a:r>
              <a:rPr lang="en-US" sz="2200">
                <a:solidFill>
                  <a:srgbClr val="00015E"/>
                </a:solidFill>
                <a:latin typeface="Aptos"/>
                <a:cs typeface="Calibri"/>
              </a:rPr>
              <a:t> </a:t>
            </a:r>
            <a:r>
              <a:rPr lang="en-US" sz="2200">
                <a:solidFill>
                  <a:schemeClr val="tx1"/>
                </a:solidFill>
                <a:latin typeface="Aptos"/>
                <a:cs typeface="Calibri"/>
              </a:rPr>
              <a:t>Including workforce system, community and faith-based groups, advocacy organizations, labor groups, and educational institutions for supportive services, pathway development.</a:t>
            </a:r>
          </a:p>
          <a:p>
            <a:r>
              <a:rPr lang="en-US" sz="2200" b="1">
                <a:solidFill>
                  <a:srgbClr val="00015E"/>
                </a:solidFill>
                <a:latin typeface="Aptos"/>
                <a:ea typeface="Calibri"/>
                <a:cs typeface="Calibri"/>
              </a:rPr>
              <a:t>Paid Work Experience</a:t>
            </a:r>
            <a:r>
              <a:rPr lang="en-US" sz="2200">
                <a:solidFill>
                  <a:srgbClr val="00015E"/>
                </a:solidFill>
                <a:latin typeface="Aptos"/>
                <a:ea typeface="Calibri"/>
                <a:cs typeface="Calibri"/>
              </a:rPr>
              <a:t>: </a:t>
            </a:r>
            <a:r>
              <a:rPr lang="en-US" sz="220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Fosters engagement, builds commitment, and helps students adapt to workplace expectations.</a:t>
            </a:r>
            <a:endParaRPr lang="en-US" sz="220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200">
              <a:solidFill>
                <a:schemeClr val="tx1"/>
              </a:solidFill>
              <a:latin typeface="Aptos"/>
              <a:cs typeface="Calibri"/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 sz="2200" b="1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sz="22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FA2CD8-FB22-5318-76B8-C80AE5F43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ACD45-2355-CCB4-D925-41257CA4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49" y="5907037"/>
            <a:ext cx="909782" cy="909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1A0D52-52EA-BD4B-4F28-7ABCF9FB7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61" y="5814731"/>
            <a:ext cx="992757" cy="99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29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40C86-B30E-D641-9D86-B452032B3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1CD3D-D2FC-C256-F2C7-20C89109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858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Turning IET Programs into 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Pre-Apprenticeship Pathways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6B2E70B-A5DA-B494-EE53-3F2772F09CA3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83B6D-0FEB-F723-3939-092B559DE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20" y="5759226"/>
            <a:ext cx="997398" cy="99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91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4ADC8-F9DC-00A4-7EDF-26F90497B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B5CC35-CE2E-2766-15C7-783B7D0E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03" y="365124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latin typeface="Aptos" panose="020B0004020202020204" pitchFamily="34" charset="0"/>
                <a:ea typeface="+mj-ea"/>
                <a:cs typeface="+mj-cs"/>
              </a:rPr>
              <a:t>Identify and Engage Partners</a:t>
            </a:r>
            <a:endParaRPr lang="en-US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AF41D7-ADA9-6047-A5A4-617F32DF3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1083" y="1806721"/>
            <a:ext cx="6241610" cy="36599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u="none" strike="noStrike" baseline="0"/>
              <a:t>Identify organizations sponsoring or supporting Registered Apprenticeship (RA) through:</a:t>
            </a:r>
          </a:p>
          <a:p>
            <a:pPr lvl="1"/>
            <a:r>
              <a:rPr lang="en-US" sz="1800" u="none" strike="noStrike" baseline="0">
                <a:hlinkClick r:id="rId3"/>
              </a:rPr>
              <a:t>Apprenticeship.gov</a:t>
            </a:r>
            <a:endParaRPr lang="en-US" sz="1800" u="none" strike="noStrike" baseline="0"/>
          </a:p>
          <a:p>
            <a:pPr lvl="1"/>
            <a:r>
              <a:rPr lang="en-US" sz="1800" u="none" strike="noStrike" baseline="0">
                <a:hlinkClick r:id="rId4"/>
              </a:rPr>
              <a:t>Office of Apprenticeship (OA) or State Apprenticeship Agency (SAA) Office</a:t>
            </a:r>
            <a:endParaRPr lang="en-US" sz="1800" u="none" strike="noStrike" baseline="0"/>
          </a:p>
          <a:p>
            <a:pPr lvl="1"/>
            <a:r>
              <a:rPr lang="en-US" sz="1800" u="none" strike="noStrike" baseline="0">
                <a:hlinkClick r:id="rId5"/>
              </a:rPr>
              <a:t>Locate local training and education providers</a:t>
            </a:r>
            <a:endParaRPr lang="en-US" sz="1800" u="none" strike="noStrike" baseline="0">
              <a:hlinkClick r:id="rId6"/>
            </a:endParaRPr>
          </a:p>
          <a:p>
            <a:pPr lvl="1"/>
            <a:r>
              <a:rPr lang="en-US" sz="1800" u="none" strike="noStrike" baseline="0">
                <a:hlinkClick r:id="rId6"/>
              </a:rPr>
              <a:t>Contact your local workforce development board</a:t>
            </a:r>
            <a:br>
              <a:rPr lang="en-US" sz="1800" u="none" strike="noStrike" baseline="0"/>
            </a:br>
            <a:endParaRPr lang="en-US" sz="1800" u="none" strike="noStrike" baseline="0"/>
          </a:p>
          <a:p>
            <a:r>
              <a:rPr lang="en-US" sz="2400" u="none" strike="noStrike" baseline="0"/>
              <a:t>Identify local community supportive services provider(s)</a:t>
            </a:r>
          </a:p>
        </p:txBody>
      </p:sp>
      <p:pic>
        <p:nvPicPr>
          <p:cNvPr id="2050" name="Picture 2" descr="Finding Business Partners That Complement You, Not Clone You">
            <a:extLst>
              <a:ext uri="{FF2B5EF4-FFF2-40B4-BE49-F238E27FC236}">
                <a16:creationId xmlns:a16="http://schemas.microsoft.com/office/drawing/2014/main" id="{84884F7F-8CC0-4ED7-2BEC-7DF2C4A54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8" r="-3" b="-3"/>
          <a:stretch/>
        </p:blipFill>
        <p:spPr bwMode="auto">
          <a:xfrm>
            <a:off x="7299073" y="1690688"/>
            <a:ext cx="4634589" cy="389197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6E231-8FEC-D251-8F89-E65A8F35E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CC9729-DABD-FA2F-EDE7-0EFF43A75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61" y="5814731"/>
            <a:ext cx="992757" cy="99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39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E4E89-445B-2F42-2FA8-8DC894D9A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48" y="706108"/>
            <a:ext cx="10515600" cy="1101536"/>
          </a:xfrm>
        </p:spPr>
        <p:txBody>
          <a:bodyPr/>
          <a:lstStyle/>
          <a:p>
            <a:r>
              <a:rPr lang="en-US"/>
              <a:t>Define Pre-Apprenticeship Goals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44A75-82F8-E4D8-C7EA-0F2C9547AC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759" y="1917648"/>
            <a:ext cx="11136481" cy="5100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u="none" strike="noStrike" baseline="0">
                <a:solidFill>
                  <a:srgbClr val="00015E"/>
                </a:solidFill>
              </a:rPr>
              <a:t>Define Pre-Apprenticeship Goals for Each Stakeholder: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8EBF5-BE7B-31D1-9D21-942DD03CEB5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80755" y="2663705"/>
            <a:ext cx="8167132" cy="912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none" strike="noStrike" baseline="0">
                <a:solidFill>
                  <a:srgbClr val="00015E"/>
                </a:solidFill>
              </a:rPr>
              <a:t>Participant</a:t>
            </a:r>
            <a:r>
              <a:rPr lang="en-US" u="none" strike="noStrike" baseline="0"/>
              <a:t>: Describe expected successful workforce outcomes for the individual</a:t>
            </a:r>
          </a:p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C031A1-45D5-4180-F7B0-49C8D91262A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80755" y="3793781"/>
            <a:ext cx="7756663" cy="901560"/>
          </a:xfrm>
        </p:spPr>
        <p:txBody>
          <a:bodyPr/>
          <a:lstStyle/>
          <a:p>
            <a:pPr marL="0" indent="0">
              <a:buNone/>
            </a:pPr>
            <a:r>
              <a:rPr lang="en-US" b="1" u="none" strike="noStrike" baseline="0">
                <a:solidFill>
                  <a:srgbClr val="00015E"/>
                </a:solidFill>
              </a:rPr>
              <a:t>Program: </a:t>
            </a:r>
            <a:r>
              <a:rPr lang="en-US" u="none" strike="noStrike" baseline="0"/>
              <a:t>Describe overall outcomes for all participants</a:t>
            </a:r>
          </a:p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E56675-D8BE-C940-017B-24940E1D895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0755" y="4868712"/>
            <a:ext cx="7539380" cy="901561"/>
          </a:xfrm>
        </p:spPr>
        <p:txBody>
          <a:bodyPr/>
          <a:lstStyle/>
          <a:p>
            <a:pPr marL="0" indent="0">
              <a:buNone/>
            </a:pPr>
            <a:r>
              <a:rPr lang="en-US" b="1" u="none" strike="noStrike" baseline="0">
                <a:solidFill>
                  <a:srgbClr val="00015E"/>
                </a:solidFill>
              </a:rPr>
              <a:t>Partner: </a:t>
            </a:r>
            <a:r>
              <a:rPr lang="en-US" u="none" strike="noStrike" baseline="0"/>
              <a:t>Describe engagement and outcomes important to RAP sponsor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ACBB0E-06AB-7ADF-8EDA-6E6ED8F41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10" name="Picture 2" descr="Pre-apprenticeship - Jails to Jobs">
            <a:extLst>
              <a:ext uri="{FF2B5EF4-FFF2-40B4-BE49-F238E27FC236}">
                <a16:creationId xmlns:a16="http://schemas.microsoft.com/office/drawing/2014/main" id="{781C2C21-9183-123D-C609-6DB2BC0BB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r="21172" b="1"/>
          <a:stretch/>
        </p:blipFill>
        <p:spPr bwMode="auto">
          <a:xfrm>
            <a:off x="8193386" y="2530200"/>
            <a:ext cx="3858353" cy="324011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671285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FAB3E-C25C-0275-176C-B1753EDF3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7899"/>
            <a:ext cx="10515600" cy="952789"/>
          </a:xfrm>
        </p:spPr>
        <p:txBody>
          <a:bodyPr/>
          <a:lstStyle/>
          <a:p>
            <a:r>
              <a:rPr lang="en-US"/>
              <a:t>Presenters</a:t>
            </a:r>
          </a:p>
        </p:txBody>
      </p:sp>
      <p:pic>
        <p:nvPicPr>
          <p:cNvPr id="7" name="Picture 6" descr="Melissa Schroeder">
            <a:extLst>
              <a:ext uri="{FF2B5EF4-FFF2-40B4-BE49-F238E27FC236}">
                <a16:creationId xmlns:a16="http://schemas.microsoft.com/office/drawing/2014/main" id="{CA64C782-C41D-DCA7-5FC4-504A538B9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r="5352"/>
          <a:stretch/>
        </p:blipFill>
        <p:spPr>
          <a:xfrm>
            <a:off x="2788778" y="2024690"/>
            <a:ext cx="1958142" cy="2503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90E58-F361-CBDB-8ED3-DD5F18582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0421" y="4667603"/>
            <a:ext cx="4363769" cy="52510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b="1">
                <a:solidFill>
                  <a:srgbClr val="0D274D"/>
                </a:solidFill>
              </a:rPr>
              <a:t>Melissa </a:t>
            </a:r>
            <a:r>
              <a:rPr lang="en-US" b="1">
                <a:solidFill>
                  <a:srgbClr val="00015E"/>
                </a:solidFill>
              </a:rPr>
              <a:t>Schroeder</a:t>
            </a:r>
            <a:r>
              <a:rPr lang="en-US" b="1">
                <a:solidFill>
                  <a:srgbClr val="0D274D"/>
                </a:solidFill>
              </a:rPr>
              <a:t>, Ph.D.</a:t>
            </a:r>
          </a:p>
          <a:p>
            <a:pPr marL="0" indent="0" algn="r">
              <a:buNone/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FD51A-575A-DDA0-22EA-A6722588E71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91414" y="5120273"/>
            <a:ext cx="2455506" cy="73433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rgbClr val="0D274D"/>
                </a:solidFill>
                <a:ea typeface="Roboto"/>
              </a:rPr>
              <a:t>Director</a:t>
            </a:r>
            <a:br>
              <a:rPr lang="en-US" sz="2000">
                <a:solidFill>
                  <a:srgbClr val="0D274D"/>
                </a:solidFill>
                <a:ea typeface="Roboto"/>
              </a:rPr>
            </a:br>
            <a:r>
              <a:rPr lang="en-US" sz="2000">
                <a:solidFill>
                  <a:srgbClr val="0D274D"/>
                </a:solidFill>
                <a:ea typeface="Roboto"/>
              </a:rPr>
              <a:t>Safal Partners</a:t>
            </a:r>
          </a:p>
        </p:txBody>
      </p:sp>
      <p:pic>
        <p:nvPicPr>
          <p:cNvPr id="10" name="Picture 9" descr="Amber Gallup">
            <a:extLst>
              <a:ext uri="{FF2B5EF4-FFF2-40B4-BE49-F238E27FC236}">
                <a16:creationId xmlns:a16="http://schemas.microsoft.com/office/drawing/2014/main" id="{3FBE8B69-030E-C520-1E90-AEA3A81053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28" b="628"/>
          <a:stretch/>
        </p:blipFill>
        <p:spPr>
          <a:xfrm>
            <a:off x="7373155" y="2094818"/>
            <a:ext cx="2279121" cy="23627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74D8C6-79A9-B349-3FB5-E8BF1E1E95D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904185" y="4681725"/>
            <a:ext cx="3777393" cy="5251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00015E"/>
                </a:solidFill>
              </a:rPr>
              <a:t>Amber Gallup, Ph.D.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84E34A-6913-362F-423D-8D8AA80DDFD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504200" y="5215879"/>
            <a:ext cx="4179997" cy="9527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rgbClr val="00015E"/>
                </a:solidFill>
              </a:rPr>
              <a:t>Director, Adult Education Division, New Mexico Higher Education Department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94ADF29-B250-6764-C4A0-58AA08A3C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88006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358780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1F0C-9A7C-7129-39D3-FFD38718D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2F9F8E-289E-9C3B-9867-C1445C5D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28" y="614813"/>
            <a:ext cx="1166840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latin typeface="Aptos" panose="020B0004020202020204" pitchFamily="34" charset="0"/>
                <a:ea typeface="+mj-ea"/>
                <a:cs typeface="+mj-cs"/>
              </a:rPr>
              <a:t>Align IET Curriculum with Apprenticeship Standards</a:t>
            </a:r>
            <a:endParaRPr lang="en-US" sz="4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10572-6103-D278-B7FD-FA1C4E8FF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1390" y="2067125"/>
            <a:ext cx="6431733" cy="39098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1"/>
              <a:t>Skills Mapping: </a:t>
            </a:r>
            <a:r>
              <a:rPr lang="en-US" sz="2200"/>
              <a:t>Ensure the IET program curriculum covers the foundational technical and employability skills required for entry into related Registered Apprenticeship programs.</a:t>
            </a:r>
          </a:p>
          <a:p>
            <a:r>
              <a:rPr lang="en-US" sz="2200" b="1"/>
              <a:t>Industry-Relevant Instruction: </a:t>
            </a:r>
            <a:r>
              <a:rPr lang="en-US" sz="2200"/>
              <a:t>Collaborate with employers and industry experts to design instruction that meets sector-specific needs, ensuring seamless transition to apprenticeships.</a:t>
            </a:r>
          </a:p>
          <a:p>
            <a:r>
              <a:rPr lang="en-US" sz="2200" b="1"/>
              <a:t>Credential Integration: </a:t>
            </a:r>
            <a:r>
              <a:rPr lang="en-US" sz="2200"/>
              <a:t>Embed industry-recognized credentials that are portable and aligned with apprenticeship requirements.</a:t>
            </a:r>
          </a:p>
          <a:p>
            <a:endParaRPr lang="en-US" sz="1800"/>
          </a:p>
        </p:txBody>
      </p:sp>
      <p:pic>
        <p:nvPicPr>
          <p:cNvPr id="1032" name="Picture 8" descr="Pre-Apprenticeship">
            <a:extLst>
              <a:ext uri="{FF2B5EF4-FFF2-40B4-BE49-F238E27FC236}">
                <a16:creationId xmlns:a16="http://schemas.microsoft.com/office/drawing/2014/main" id="{4C9A3092-DC41-F513-7E3C-96AA8C1CA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339" y="1889673"/>
            <a:ext cx="4087271" cy="408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16DC327-CA25-897B-82FF-378131FE9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943655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A6693-E628-7B92-DBC0-017AB31B5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2CFA10-400F-0B07-1480-572592EA0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24" y="41944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latin typeface="Aptos" panose="020B0004020202020204" pitchFamily="34" charset="0"/>
                <a:ea typeface="+mj-ea"/>
                <a:cs typeface="+mj-cs"/>
              </a:rPr>
              <a:t>Embed On-the-Job Learning Opportunities</a:t>
            </a:r>
            <a:endParaRPr lang="en-US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0A6A62-AAD8-C2E0-89F5-EBBA8F513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214451" cy="40319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Determine ways to incorporate parts/ foundations of RAP OJT into adult education pre-apprenticeship program.</a:t>
            </a:r>
          </a:p>
          <a:p>
            <a:r>
              <a:rPr lang="en-US" sz="2200"/>
              <a:t>Introduce projects that mirror industry challenges to reinforce practical application of skills.</a:t>
            </a:r>
          </a:p>
          <a:p>
            <a:r>
              <a:rPr lang="en-US" sz="2200"/>
              <a:t>Provide job shadowing, short-term hands-on training on-site through IET/pre-apprenticeship instruction.</a:t>
            </a:r>
          </a:p>
          <a:p>
            <a:r>
              <a:rPr lang="en-US" sz="2200"/>
              <a:t>Track OJT-related work experience/ competencies toward RAP requirements</a:t>
            </a:r>
          </a:p>
        </p:txBody>
      </p:sp>
      <p:pic>
        <p:nvPicPr>
          <p:cNvPr id="4098" name="Picture 2" descr="How To Embed Learning Into Your Organization">
            <a:extLst>
              <a:ext uri="{FF2B5EF4-FFF2-40B4-BE49-F238E27FC236}">
                <a16:creationId xmlns:a16="http://schemas.microsoft.com/office/drawing/2014/main" id="{05282427-F567-5A14-C465-D2F2EDCA4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" r="19737" b="-3"/>
          <a:stretch/>
        </p:blipFill>
        <p:spPr bwMode="auto">
          <a:xfrm>
            <a:off x="7222999" y="1811377"/>
            <a:ext cx="4801291" cy="403196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F7432-2A9A-F80C-24E6-70522D3B8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872660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FFAC0-E301-11E4-96F5-4F564F814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884D6D-15B5-E952-3453-8C0DA3561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+mj-ea"/>
                <a:cs typeface="+mj-cs"/>
              </a:rPr>
              <a:t>Implement RAP Pre/Enrollment Process </a:t>
            </a:r>
          </a:p>
        </p:txBody>
      </p:sp>
      <p:pic>
        <p:nvPicPr>
          <p:cNvPr id="1026" name="Picture 2" descr="Registered Apprenticeship in KS | Apprenticeship">
            <a:extLst>
              <a:ext uri="{FF2B5EF4-FFF2-40B4-BE49-F238E27FC236}">
                <a16:creationId xmlns:a16="http://schemas.microsoft.com/office/drawing/2014/main" id="{446C578B-E702-52A1-DE6C-6B21D4ADA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r="1377" b="-1"/>
          <a:stretch/>
        </p:blipFill>
        <p:spPr bwMode="auto">
          <a:xfrm>
            <a:off x="950933" y="1690688"/>
            <a:ext cx="4922691" cy="413391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B732C1-1646-0B30-393B-2ED87BBCD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55" y="1690688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Develop direct entry agreement with RAP sponsor for pre-apprenticeship program completers</a:t>
            </a:r>
          </a:p>
          <a:p>
            <a:r>
              <a:rPr lang="en-US" sz="2000"/>
              <a:t>Participants complete preapplication assessments</a:t>
            </a:r>
          </a:p>
          <a:p>
            <a:r>
              <a:rPr lang="en-US" sz="2000"/>
              <a:t>Present candidates to the RAP sponsor</a:t>
            </a:r>
          </a:p>
          <a:p>
            <a:r>
              <a:rPr lang="en-US" sz="2000"/>
              <a:t>Assist and coach participants with RAP application process</a:t>
            </a:r>
          </a:p>
          <a:p>
            <a:r>
              <a:rPr lang="en-US" sz="2000"/>
              <a:t>Support sponsor with articulated CPE/CPL verification toward RAP requirements</a:t>
            </a:r>
          </a:p>
          <a:p>
            <a:r>
              <a:rPr lang="en-US" sz="2000"/>
              <a:t>Connect pre-apprentices with needed supportive services for ongoing support to improve retention and completion rates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5C8AFE1-B604-6B16-76A4-D63DFD4A1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830616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016B0-98E8-E12F-034C-262C9D1D9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829"/>
            <a:ext cx="10515600" cy="1102859"/>
          </a:xfrm>
        </p:spPr>
        <p:txBody>
          <a:bodyPr/>
          <a:lstStyle/>
          <a:p>
            <a:r>
              <a:rPr lang="en-US"/>
              <a:t>Reflect &amp; 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861D1-AC9B-BF65-087C-FC40D4D62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86882"/>
            <a:ext cx="9853943" cy="378207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/>
              <a:t>What are you doing now or hoping to do with IETs and pre-apprenticeship?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/>
              <a:t>What is one challenge you are facing in implementing these programs?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/>
              <a:t>What is one success you have had?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/>
              <a:t>What are your next steps?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871176-7485-43E9-5FE2-75CC4C822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68246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7A24-D8A0-3BC1-8497-5265ED16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858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Workforce Boards:</a:t>
            </a:r>
            <a:br>
              <a:rPr lang="en-US" sz="4800" b="1">
                <a:solidFill>
                  <a:schemeClr val="bg1"/>
                </a:solidFill>
              </a:rPr>
            </a:br>
            <a:r>
              <a:rPr lang="en-US" sz="4800" b="1">
                <a:solidFill>
                  <a:schemeClr val="bg1"/>
                </a:solidFill>
              </a:rPr>
              <a:t>The Key Ingredient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AF2CB67-AC55-C92E-DA8F-56B922CA2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040792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C4ED0-740E-C7A7-E3C7-ECAF3F99E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12368-A331-9972-00B3-A5A3058DA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96705"/>
            <a:ext cx="10515600" cy="903037"/>
          </a:xfrm>
        </p:spPr>
        <p:txBody>
          <a:bodyPr>
            <a:normAutofit/>
          </a:bodyPr>
          <a:lstStyle/>
          <a:p>
            <a:r>
              <a:rPr lang="en-US"/>
              <a:t>Poll – Workforce Board Engagement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1994A3-D455-4B4D-5AF6-4878AC51D51C}"/>
              </a:ext>
            </a:extLst>
          </p:cNvPr>
          <p:cNvSpPr txBox="1"/>
          <p:nvPr/>
        </p:nvSpPr>
        <p:spPr>
          <a:xfrm>
            <a:off x="762000" y="2011652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How often do you engage with your workforce board on IET, pre-apprenticeship, or registered apprenticeship programs?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070E2-3195-8DCA-39F0-9334E6C1A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5068" y="3211981"/>
            <a:ext cx="4883590" cy="2642889"/>
          </a:xfrm>
          <a:solidFill>
            <a:srgbClr val="00015E"/>
          </a:solidFill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Complete our poll on </a:t>
            </a:r>
            <a:r>
              <a:rPr lang="en-US" b="1" err="1">
                <a:solidFill>
                  <a:schemeClr val="bg1"/>
                </a:solidFill>
              </a:rPr>
              <a:t>Menti</a:t>
            </a:r>
            <a:r>
              <a:rPr lang="en-US" b="1">
                <a:solidFill>
                  <a:schemeClr val="bg1"/>
                </a:solidFill>
              </a:rPr>
              <a:t>!</a:t>
            </a:r>
          </a:p>
          <a:p>
            <a:r>
              <a:rPr lang="en-US">
                <a:solidFill>
                  <a:schemeClr val="bg1"/>
                </a:solidFill>
              </a:rPr>
              <a:t>Scan the </a:t>
            </a:r>
            <a:r>
              <a:rPr lang="en-US" b="1">
                <a:solidFill>
                  <a:schemeClr val="bg1"/>
                </a:solidFill>
              </a:rPr>
              <a:t>QR code</a:t>
            </a: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OR </a:t>
            </a:r>
          </a:p>
          <a:p>
            <a:r>
              <a:rPr lang="en-US">
                <a:solidFill>
                  <a:schemeClr val="bg1"/>
                </a:solidFill>
              </a:rPr>
              <a:t>Visit</a:t>
            </a:r>
            <a:r>
              <a:rPr lang="en-US" b="1">
                <a:solidFill>
                  <a:schemeClr val="bg1"/>
                </a:solidFill>
              </a:rPr>
              <a:t> menti.com </a:t>
            </a:r>
          </a:p>
          <a:p>
            <a:r>
              <a:rPr lang="en-US">
                <a:solidFill>
                  <a:schemeClr val="bg1"/>
                </a:solidFill>
              </a:rPr>
              <a:t>Enter code: </a:t>
            </a:r>
            <a:r>
              <a:rPr lang="en-US" b="1">
                <a:solidFill>
                  <a:schemeClr val="bg1"/>
                </a:solidFill>
              </a:rPr>
              <a:t>5919 7274</a:t>
            </a:r>
          </a:p>
        </p:txBody>
      </p:sp>
      <p:pic>
        <p:nvPicPr>
          <p:cNvPr id="8" name="Picture 7" descr="QR code linked to Menti.com">
            <a:extLst>
              <a:ext uri="{FF2B5EF4-FFF2-40B4-BE49-F238E27FC236}">
                <a16:creationId xmlns:a16="http://schemas.microsoft.com/office/drawing/2014/main" id="{F9D7E26A-F614-66FB-41BC-6E21FEBF0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846" y="3035470"/>
            <a:ext cx="2819400" cy="28194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DEF6BF-ADEA-F53D-FC00-38F6CE2D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924887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956794-8646-B019-4966-23EB72DF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88" y="650463"/>
            <a:ext cx="10963746" cy="1325563"/>
          </a:xfrm>
        </p:spPr>
        <p:txBody>
          <a:bodyPr>
            <a:normAutofit/>
          </a:bodyPr>
          <a:lstStyle/>
          <a:p>
            <a:r>
              <a:rPr lang="en-US"/>
              <a:t>How Workforce Boards Can Help </a:t>
            </a:r>
            <a:br>
              <a:rPr lang="en-US"/>
            </a:b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Providers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BA6A7-B566-7DD8-FFA5-AB6AE05A1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192458"/>
            <a:ext cx="6712815" cy="38941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Aptos"/>
              </a:rPr>
              <a:t>Provide WIOA Individual Training Account (ITA) funding to support apprentices' RI costs</a:t>
            </a:r>
            <a:endParaRPr lang="en-US">
              <a:solidFill>
                <a:schemeClr val="tx1"/>
              </a:solidFill>
              <a:latin typeface="Aptos"/>
            </a:endParaRP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Aptos"/>
              </a:rPr>
              <a:t>Make connections with employers, sponsors</a:t>
            </a: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Aptos"/>
              </a:rPr>
              <a:t>Host convenings between education and industry</a:t>
            </a: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Aptos"/>
              </a:rPr>
              <a:t>Provide pipeline of participants to enroll in programs</a:t>
            </a: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Aptos"/>
              </a:rPr>
              <a:t>Add programs to the Eligible Training Provider List (ETPL)</a:t>
            </a: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Aptos"/>
              </a:rPr>
              <a:t>Support the development of RI curriculum using labor market information and industry standards</a:t>
            </a:r>
          </a:p>
          <a:p>
            <a:pPr marL="0" indent="0">
              <a:lnSpc>
                <a:spcPct val="120000"/>
              </a:lnSpc>
              <a:buNone/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03CE7A-A793-D3EB-4CF4-5032FE4F9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19" y="2421568"/>
            <a:ext cx="4821881" cy="321925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5990023-BE15-1F26-3E6B-DCD4BAC41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787391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956794-8646-B019-4966-23EB72DF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7147"/>
            <a:ext cx="11039947" cy="1325563"/>
          </a:xfrm>
        </p:spPr>
        <p:txBody>
          <a:bodyPr/>
          <a:lstStyle/>
          <a:p>
            <a:r>
              <a:rPr lang="en-US"/>
              <a:t>How Workforce Boards Can Help 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Employers/Sponsors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222C2-294E-B5BD-A9E8-258E642196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3943" y="2055432"/>
            <a:ext cx="6792169" cy="38941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700">
                <a:solidFill>
                  <a:schemeClr val="tx1"/>
                </a:solidFill>
                <a:latin typeface="Aptos"/>
              </a:rPr>
              <a:t>Provide a pipeline of apprentices:</a:t>
            </a:r>
          </a:p>
          <a:p>
            <a:pPr lvl="1"/>
            <a:r>
              <a:rPr lang="en-US" sz="1700">
                <a:solidFill>
                  <a:schemeClr val="tx1"/>
                </a:solidFill>
                <a:latin typeface="Aptos"/>
              </a:rPr>
              <a:t>Publicize RA program opening</a:t>
            </a:r>
          </a:p>
          <a:p>
            <a:pPr lvl="1"/>
            <a:r>
              <a:rPr lang="en-US" sz="1700">
                <a:solidFill>
                  <a:schemeClr val="tx1"/>
                </a:solidFill>
                <a:latin typeface="Aptos"/>
              </a:rPr>
              <a:t>Screen candidates</a:t>
            </a:r>
          </a:p>
          <a:p>
            <a:pPr lvl="1"/>
            <a:r>
              <a:rPr lang="en-US" sz="1700">
                <a:solidFill>
                  <a:schemeClr val="tx1"/>
                </a:solidFill>
                <a:latin typeface="Aptos"/>
              </a:rPr>
              <a:t>Provide pre-apprenticeship training</a:t>
            </a:r>
          </a:p>
          <a:p>
            <a:r>
              <a:rPr lang="en-US" sz="1700">
                <a:solidFill>
                  <a:schemeClr val="tx1"/>
                </a:solidFill>
                <a:latin typeface="Aptos"/>
              </a:rPr>
              <a:t>Provide supportive services to apprentices</a:t>
            </a:r>
            <a:endParaRPr lang="en-US" sz="1700">
              <a:solidFill>
                <a:schemeClr val="tx1"/>
              </a:solidFill>
            </a:endParaRPr>
          </a:p>
          <a:p>
            <a:r>
              <a:rPr lang="en-US" sz="1700">
                <a:solidFill>
                  <a:schemeClr val="tx1"/>
                </a:solidFill>
                <a:latin typeface="Aptos"/>
              </a:rPr>
              <a:t>Provide WIOA OJT contract funding to support percentage of apprentice wages</a:t>
            </a:r>
          </a:p>
          <a:p>
            <a:r>
              <a:rPr lang="en-US" sz="1700">
                <a:solidFill>
                  <a:schemeClr val="tx1"/>
                </a:solidFill>
                <a:latin typeface="Aptos"/>
              </a:rPr>
              <a:t>Build partnerships w/training providers on ETPL for RI; utilize ITAs to pay for all/portion of apprentices' RI costs</a:t>
            </a:r>
          </a:p>
          <a:p>
            <a:r>
              <a:rPr lang="en-US" sz="1700">
                <a:solidFill>
                  <a:schemeClr val="tx1"/>
                </a:solidFill>
                <a:latin typeface="Aptos"/>
              </a:rPr>
              <a:t>Support registering and implementing RA programs</a:t>
            </a:r>
          </a:p>
          <a:p>
            <a:r>
              <a:rPr lang="en-US" sz="1700">
                <a:solidFill>
                  <a:schemeClr val="tx1"/>
                </a:solidFill>
                <a:latin typeface="Aptos"/>
              </a:rPr>
              <a:t>Host convenings (job fairs, recruiting events, etc.) to connect potential apprentices and employers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E7BE2-8D01-A9C1-A0FC-7B0820214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44" y="2361759"/>
            <a:ext cx="4839855" cy="323086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5111C4B-F094-DD27-C6F7-9AA44C35A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242119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956794-8646-B019-4966-23EB72DF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630040"/>
            <a:ext cx="11122891" cy="1325563"/>
          </a:xfrm>
        </p:spPr>
        <p:txBody>
          <a:bodyPr>
            <a:noAutofit/>
          </a:bodyPr>
          <a:lstStyle/>
          <a:p>
            <a:r>
              <a:rPr lang="en-US"/>
              <a:t>How Workforce Boards Can Help 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Community-Based Organizations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82314-F18F-1602-F51A-C257768321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273352"/>
            <a:ext cx="7281345" cy="36838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</a:rPr>
              <a:t>Provide education on RA</a:t>
            </a:r>
          </a:p>
          <a:p>
            <a:r>
              <a:rPr lang="en-US">
                <a:solidFill>
                  <a:schemeClr val="tx1"/>
                </a:solidFill>
              </a:rPr>
              <a:t>Connect potential apprentices with employers</a:t>
            </a:r>
          </a:p>
          <a:p>
            <a:r>
              <a:rPr lang="en-US">
                <a:solidFill>
                  <a:schemeClr val="tx1"/>
                </a:solidFill>
              </a:rPr>
              <a:t>Provide supportive services to apprentices</a:t>
            </a:r>
          </a:p>
          <a:p>
            <a:r>
              <a:rPr lang="en-US">
                <a:solidFill>
                  <a:schemeClr val="tx1"/>
                </a:solidFill>
              </a:rPr>
              <a:t>Connect potential apprentices to other resources available within the community</a:t>
            </a:r>
          </a:p>
          <a:p>
            <a:r>
              <a:rPr lang="en-US">
                <a:solidFill>
                  <a:schemeClr val="tx1"/>
                </a:solidFill>
              </a:rPr>
              <a:t>Leverage funding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EF33C3-7560-2E85-0F66-E1E37BD73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36" y="2516432"/>
            <a:ext cx="4367664" cy="2915647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DEDD560-2B83-2100-82DD-F9BC6D92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767638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B67DB9-9BB5-5B66-79A7-5C20FAB8C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85" y="683985"/>
            <a:ext cx="10515600" cy="1211864"/>
          </a:xfrm>
        </p:spPr>
        <p:txBody>
          <a:bodyPr/>
          <a:lstStyle/>
          <a:p>
            <a:r>
              <a:rPr lang="en-US"/>
              <a:t>Get to Know Your Workforce Board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863EC1-E59F-9BCF-D3A2-44A16E9B76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086" y="2092760"/>
            <a:ext cx="7516018" cy="389413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sz="4200" b="1">
                <a:solidFill>
                  <a:srgbClr val="002060"/>
                </a:solidFill>
              </a:rPr>
              <a:t>Each Workforce Board has:</a:t>
            </a:r>
          </a:p>
          <a:p>
            <a:pPr lvl="1">
              <a:lnSpc>
                <a:spcPct val="120000"/>
              </a:lnSpc>
            </a:pPr>
            <a:r>
              <a:rPr lang="en-US" sz="3400">
                <a:solidFill>
                  <a:schemeClr val="tx1"/>
                </a:solidFill>
              </a:rPr>
              <a:t>Sector strategies: priority occupations and key industries</a:t>
            </a:r>
          </a:p>
          <a:p>
            <a:pPr lvl="1">
              <a:lnSpc>
                <a:spcPct val="120000"/>
              </a:lnSpc>
            </a:pPr>
            <a:r>
              <a:rPr lang="en-US" sz="3400">
                <a:solidFill>
                  <a:schemeClr val="tx1"/>
                </a:solidFill>
              </a:rPr>
              <a:t>Policies on OJT contracts, which WIOA and non-WIOA funding "buckets" and services they will apply to RA</a:t>
            </a:r>
          </a:p>
          <a:p>
            <a:pPr lvl="1">
              <a:lnSpc>
                <a:spcPct val="120000"/>
              </a:lnSpc>
            </a:pPr>
            <a:r>
              <a:rPr lang="en-US" sz="3400">
                <a:solidFill>
                  <a:schemeClr val="tx1"/>
                </a:solidFill>
              </a:rPr>
              <a:t>Funding levels, fiscal year cycle and how quickly they anticipate spending funds</a:t>
            </a:r>
          </a:p>
          <a:p>
            <a:pPr lvl="1">
              <a:lnSpc>
                <a:spcPct val="120000"/>
              </a:lnSpc>
            </a:pPr>
            <a:r>
              <a:rPr lang="en-US" sz="3400">
                <a:solidFill>
                  <a:schemeClr val="tx1"/>
                </a:solidFill>
              </a:rPr>
              <a:t>Supportive services offered and how that maps to your program's needs</a:t>
            </a:r>
          </a:p>
          <a:p>
            <a:pPr lvl="1">
              <a:lnSpc>
                <a:spcPct val="120000"/>
              </a:lnSpc>
            </a:pPr>
            <a:r>
              <a:rPr lang="en-US" sz="3400">
                <a:solidFill>
                  <a:schemeClr val="tx1"/>
                </a:solidFill>
              </a:rPr>
              <a:t>Candidate pool – IS and OS Youth Programs</a:t>
            </a:r>
          </a:p>
          <a:p>
            <a:pPr lvl="1">
              <a:lnSpc>
                <a:spcPct val="120000"/>
              </a:lnSpc>
            </a:pPr>
            <a:r>
              <a:rPr lang="en-US" sz="3400">
                <a:solidFill>
                  <a:schemeClr val="tx1"/>
                </a:solidFill>
              </a:rPr>
              <a:t>ETPL program registration process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DFED0-2623-93DC-8C75-FD6D6D366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59" y="2544272"/>
            <a:ext cx="4081841" cy="2724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DDD3E78-A812-4A3A-B0E2-E96958655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434115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Welcome and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0867"/>
            <a:ext cx="6930016" cy="389975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cs typeface="Segoe UI"/>
              </a:rPr>
              <a:t>Center of Excellence Overview</a:t>
            </a:r>
            <a:endParaRPr lang="en-US">
              <a:solidFill>
                <a:schemeClr val="tx1"/>
              </a:solidFill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cs typeface="Segoe UI" panose="020B0502040204020203" pitchFamily="34" charset="0"/>
              </a:rPr>
              <a:t> Background on Registered Apprenticeship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cs typeface="Segoe UI" panose="020B0502040204020203" pitchFamily="34" charset="0"/>
              </a:rPr>
              <a:t> Quality Pre-Apprenticeship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cs typeface="Segoe UI" panose="020B0502040204020203" pitchFamily="34" charset="0"/>
              </a:rPr>
              <a:t> Turning IET Programs into Pre-Apprenticeship Pathways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cs typeface="Segoe UI" panose="020B0502040204020203" pitchFamily="34" charset="0"/>
              </a:rPr>
              <a:t> Connecting with Workforce Partners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cs typeface="Segoe UI" panose="020B0502040204020203" pitchFamily="34" charset="0"/>
              </a:rPr>
              <a:t>Questions and Discussions</a:t>
            </a:r>
            <a:endParaRPr lang="en-US">
              <a:solidFill>
                <a:schemeClr val="tx1"/>
              </a:solidFill>
              <a:cs typeface="Segoe UI"/>
            </a:endParaRPr>
          </a:p>
        </p:txBody>
      </p:sp>
      <p:pic>
        <p:nvPicPr>
          <p:cNvPr id="4" name="Picture 3" descr="Center of Excellence Logo">
            <a:extLst>
              <a:ext uri="{FF2B5EF4-FFF2-40B4-BE49-F238E27FC236}">
                <a16:creationId xmlns:a16="http://schemas.microsoft.com/office/drawing/2014/main" id="{8694B03F-6D3B-8E72-D9FB-0CC4BE7E4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241" y="1825161"/>
            <a:ext cx="3938674" cy="39242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</a:extLst>
          </p:cNvPr>
          <p:cNvSpPr txBox="1">
            <a:spLocks/>
          </p:cNvSpPr>
          <p:nvPr/>
        </p:nvSpPr>
        <p:spPr>
          <a:xfrm>
            <a:off x="8788006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06239-844E-182D-DBCB-3BE9455B7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51638" y="6278555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871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01E23-E7B1-7FB2-4643-20E92F490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64" y="355581"/>
            <a:ext cx="10515600" cy="1325563"/>
          </a:xfrm>
        </p:spPr>
        <p:txBody>
          <a:bodyPr/>
          <a:lstStyle/>
          <a:p>
            <a:r>
              <a:rPr lang="en-US" sz="4400">
                <a:latin typeface="Aptos"/>
              </a:rPr>
              <a:t>Funding</a:t>
            </a:r>
            <a:r>
              <a:rPr lang="en-US">
                <a:latin typeface="Aptos"/>
              </a:rPr>
              <a:t> &amp;</a:t>
            </a:r>
            <a:r>
              <a:rPr lang="en-US" sz="4400">
                <a:latin typeface="Aptos"/>
              </a:rPr>
              <a:t> Resources: WIOA Title 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F2DAA-AEAE-3DEA-6D0A-00C620951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5685"/>
            <a:ext cx="9770706" cy="1598731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chemeClr val="tx1"/>
                </a:solidFill>
                <a:latin typeface="Aptos"/>
              </a:rPr>
              <a:t>Administered by Local Workforce Development Boards (LWDBs) and their American Job Centers (AJCs)</a:t>
            </a:r>
          </a:p>
          <a:p>
            <a:r>
              <a:rPr lang="en-US" sz="1800">
                <a:solidFill>
                  <a:schemeClr val="tx1"/>
                </a:solidFill>
                <a:latin typeface="Aptos"/>
              </a:rPr>
              <a:t>Eligible beneficiaries:</a:t>
            </a:r>
          </a:p>
          <a:p>
            <a:pPr lvl="1"/>
            <a:r>
              <a:rPr lang="en-US" sz="1800">
                <a:solidFill>
                  <a:schemeClr val="tx1"/>
                </a:solidFill>
                <a:latin typeface="Aptos"/>
              </a:rPr>
              <a:t>Adult learners (Adult or Dislocated Worker programs)</a:t>
            </a:r>
          </a:p>
          <a:p>
            <a:pPr lvl="1"/>
            <a:r>
              <a:rPr lang="en-US" sz="1800">
                <a:solidFill>
                  <a:schemeClr val="tx1"/>
                </a:solidFill>
                <a:latin typeface="Aptos"/>
              </a:rPr>
              <a:t>In-school (Youth program) or Opportunity Youth eligible participants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39509-E4FD-AF08-7803-F4F80D4F8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014" y="3343625"/>
            <a:ext cx="10765971" cy="485191"/>
          </a:xfrm>
          <a:solidFill>
            <a:schemeClr val="accent2">
              <a:lumMod val="60000"/>
              <a:lumOff val="40000"/>
            </a:schemeClr>
          </a:solidFill>
          <a:ln>
            <a:solidFill>
              <a:srgbClr val="FAAB1C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>
                <a:latin typeface="Aptos" panose="020B0004020202020204" pitchFamily="34" charset="0"/>
              </a:rPr>
              <a:t>WIOA Title I Funds Can Often Pay For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D5121-B1EF-6528-B894-75DD2493F5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014" y="3850511"/>
            <a:ext cx="5217367" cy="202474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200" b="1">
                <a:latin typeface="Aptos" panose="020B0004020202020204" pitchFamily="34" charset="0"/>
              </a:rPr>
              <a:t>Pre-Apprenticeship Paid Work Experience </a:t>
            </a:r>
          </a:p>
          <a:p>
            <a:pPr marL="0" indent="0">
              <a:buNone/>
            </a:pPr>
            <a:r>
              <a:rPr lang="en-US" sz="1900">
                <a:latin typeface="Aptos" panose="020B0004020202020204" pitchFamily="34" charset="0"/>
              </a:rPr>
              <a:t>Allowability varies by LWDB policy </a:t>
            </a:r>
          </a:p>
          <a:p>
            <a:pPr marL="742950" lvl="1" indent="-285750">
              <a:buFontTx/>
              <a:buChar char="-"/>
            </a:pPr>
            <a:r>
              <a:rPr lang="en-US" sz="1900">
                <a:latin typeface="Aptos" panose="020B0004020202020204" pitchFamily="34" charset="0"/>
              </a:rPr>
              <a:t>Amount and length of wage reimbursement to be determined by LWDB policy</a:t>
            </a:r>
          </a:p>
          <a:p>
            <a:pPr marL="742950" lvl="1" indent="-285750">
              <a:buFontTx/>
              <a:buChar char="-"/>
            </a:pPr>
            <a:r>
              <a:rPr lang="en-US" sz="1900">
                <a:latin typeface="Aptos" panose="020B0004020202020204" pitchFamily="34" charset="0"/>
              </a:rPr>
              <a:t>Paid to provider of work experience</a:t>
            </a:r>
          </a:p>
          <a:p>
            <a:pPr marL="742950" lvl="1" indent="-285750">
              <a:buFontTx/>
              <a:buChar char="-"/>
            </a:pPr>
            <a:r>
              <a:rPr lang="en-US" sz="1900">
                <a:latin typeface="Aptos" panose="020B0004020202020204" pitchFamily="34" charset="0"/>
              </a:rPr>
              <a:t>Likely uses OJT-type contracts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96774E-EBD3-F407-A373-BA25F18352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2930" y="3850511"/>
            <a:ext cx="5526055" cy="2378074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4200" b="1">
                <a:latin typeface="Aptos" panose="020B0004020202020204" pitchFamily="34" charset="0"/>
              </a:rPr>
              <a:t>Training Costs (through Individual Training Accounts)</a:t>
            </a:r>
          </a:p>
          <a:p>
            <a:r>
              <a:rPr lang="en-US" sz="3300">
                <a:latin typeface="Aptos" panose="020B0004020202020204" pitchFamily="34" charset="0"/>
              </a:rPr>
              <a:t>Paid to ETPL approved training providers</a:t>
            </a:r>
          </a:p>
          <a:p>
            <a:r>
              <a:rPr lang="en-US" sz="3300">
                <a:latin typeface="Aptos" panose="020B0004020202020204" pitchFamily="34" charset="0"/>
              </a:rPr>
              <a:t>Can be used toward pre-apprentice training expenses</a:t>
            </a:r>
          </a:p>
          <a:p>
            <a:pPr marL="285750" indent="-285750">
              <a:buFontTx/>
              <a:buChar char="-"/>
            </a:pPr>
            <a:r>
              <a:rPr lang="en-US" sz="3300">
                <a:latin typeface="Aptos" panose="020B0004020202020204" pitchFamily="34" charset="0"/>
              </a:rPr>
              <a:t>Tuition/fees</a:t>
            </a:r>
          </a:p>
          <a:p>
            <a:pPr marL="285750" indent="-285750">
              <a:buFontTx/>
              <a:buChar char="-"/>
            </a:pPr>
            <a:r>
              <a:rPr lang="en-US" sz="3300">
                <a:latin typeface="Aptos" panose="020B0004020202020204" pitchFamily="34" charset="0"/>
              </a:rPr>
              <a:t>Books</a:t>
            </a:r>
          </a:p>
          <a:p>
            <a:pPr marL="285750" indent="-285750">
              <a:buFontTx/>
              <a:buChar char="-"/>
            </a:pPr>
            <a:r>
              <a:rPr lang="en-US" sz="3300">
                <a:latin typeface="Aptos" panose="020B0004020202020204" pitchFamily="34" charset="0"/>
              </a:rPr>
              <a:t>Uniforms, training equipment, etc.</a:t>
            </a:r>
          </a:p>
          <a:p>
            <a:pPr marL="285750" indent="-285750">
              <a:buFontTx/>
              <a:buChar char="-"/>
            </a:pPr>
            <a:r>
              <a:rPr lang="en-US" sz="3300">
                <a:latin typeface="Aptos" panose="020B0004020202020204" pitchFamily="34" charset="0"/>
              </a:rPr>
              <a:t>Supportive services</a:t>
            </a:r>
          </a:p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F2BDDD-3585-11B5-557E-174221984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731808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6120-9F16-A5B2-357C-8EDFB1EB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176820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0A38-42CD-19E5-3BC1-A464A5C40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74700"/>
            <a:ext cx="10515600" cy="911225"/>
          </a:xfrm>
        </p:spPr>
        <p:txBody>
          <a:bodyPr/>
          <a:lstStyle/>
          <a:p>
            <a:r>
              <a:rPr lang="en-US"/>
              <a:t>Become a Center Partner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2A367-2F61-50D7-C055-C0E3D8065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4455" y="2284143"/>
            <a:ext cx="5267325" cy="733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>
                <a:effectLst/>
              </a:rPr>
              <a:t>Receive</a:t>
            </a:r>
            <a:r>
              <a:rPr lang="en-US">
                <a:effectLst/>
              </a:rPr>
              <a:t> no-cost expert services, including materials and support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0B316-DDA0-389A-026B-EB6DC1820EC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44455" y="3425288"/>
            <a:ext cx="5124450" cy="810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/>
              <a:t>Network</a:t>
            </a:r>
            <a:r>
              <a:rPr lang="en-US"/>
              <a:t> with potential partners nationwide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A9BB7A-D7C8-36F5-6C65-447D1D44582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590085" y="4590921"/>
            <a:ext cx="5124450" cy="950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Be</a:t>
            </a:r>
            <a:r>
              <a:rPr lang="en-US"/>
              <a:t> nationally recognized for your work</a:t>
            </a:r>
            <a:endParaRPr lang="en-US" b="1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FC1118-E028-72E1-E7BC-2A4A4468AB4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648574" y="1995484"/>
            <a:ext cx="3140095" cy="3750392"/>
          </a:xfrm>
          <a:solidFill>
            <a:srgbClr val="00015E"/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Scan for Partner Form</a:t>
            </a:r>
          </a:p>
        </p:txBody>
      </p:sp>
      <p:pic>
        <p:nvPicPr>
          <p:cNvPr id="11" name="Picture 10" descr="QR Code for: https://safalpartners.jotform.com/form/221015771142040">
            <a:extLst>
              <a:ext uri="{FF2B5EF4-FFF2-40B4-BE49-F238E27FC236}">
                <a16:creationId xmlns:a16="http://schemas.microsoft.com/office/drawing/2014/main" id="{14E75461-339C-9F5A-FBD6-5964153D1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698" y="2897528"/>
            <a:ext cx="2657846" cy="266737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A24488-9C2C-BEB8-7BEC-CB2E3F9F7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AA04C85-8AB3-1013-7DB7-F610C3F9B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395" y="2216097"/>
            <a:ext cx="730060" cy="73006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FF1E300-386B-C802-1B04-B040F064D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023" y="3344798"/>
            <a:ext cx="730060" cy="73006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D0EF788-996A-EBD4-78AC-F5F5477EA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023" y="4473499"/>
            <a:ext cx="730060" cy="73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63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5B358-6B53-592B-6310-3DCAB4FE5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i="1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ea typeface="+mj-ea"/>
                <a:cs typeface="+mj-cs"/>
              </a:rPr>
              <a:t>Email us your questions at RA_COE@SafalPartners.com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BE6FE-D657-0076-1A78-6599DB3E6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more information, visit: </a:t>
            </a:r>
            <a:r>
              <a:rPr lang="en-US">
                <a:hlinkClick r:id="rId3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dolcoe.safalapps.com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77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7AB593-B04F-E787-234A-ACE8D210C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Center of Excellence Overview</a:t>
            </a:r>
          </a:p>
        </p:txBody>
      </p:sp>
      <p:pic>
        <p:nvPicPr>
          <p:cNvPr id="8" name="Picture 3" descr="Department of Labor United States of America">
            <a:extLst>
              <a:ext uri="{FF2B5EF4-FFF2-40B4-BE49-F238E27FC236}">
                <a16:creationId xmlns:a16="http://schemas.microsoft.com/office/drawing/2014/main" id="{727AD436-1097-E30C-4F82-E68D541AC3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400" y="540951"/>
            <a:ext cx="1563476" cy="156605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8A4C07-58C9-E2EC-8BAD-444813F78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25524"/>
            <a:ext cx="6902513" cy="392959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Led by Safal Partners</a:t>
            </a:r>
            <a:r>
              <a:rPr lang="en-US" sz="2200">
                <a:solidFill>
                  <a:schemeClr val="tx1"/>
                </a:solidFill>
              </a:rPr>
              <a:t>; </a:t>
            </a: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5 national partners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We provide </a:t>
            </a:r>
            <a:r>
              <a:rPr lang="en-US" sz="2200" u="sng">
                <a:solidFill>
                  <a:schemeClr val="tx1"/>
                </a:solidFill>
                <a:ea typeface="+mn-lt"/>
                <a:cs typeface="Segoe UI"/>
              </a:rPr>
              <a:t>no-cost</a:t>
            </a: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 services including: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Individual compliance assistance and services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Online resources (desk aids, guides, frameworks, etc.)</a:t>
            </a:r>
            <a:endParaRPr lang="en-US" sz="2200">
              <a:solidFill>
                <a:schemeClr val="tx1"/>
              </a:solidFill>
            </a:endParaRPr>
          </a:p>
        </p:txBody>
      </p:sp>
      <p:grpSp>
        <p:nvGrpSpPr>
          <p:cNvPr id="4" name="Group 3" descr="Logos for the National Association of Workforce Development Professionals, NDI National Disability Institute, FASTPORT, COABE Coalition on Adult Basic Education, WIA Wireless Infrastructure Association">
            <a:extLst>
              <a:ext uri="{FF2B5EF4-FFF2-40B4-BE49-F238E27FC236}">
                <a16:creationId xmlns:a16="http://schemas.microsoft.com/office/drawing/2014/main" id="{395D5E1F-1192-B442-49BC-5C8DBEF74162}"/>
              </a:ext>
            </a:extLst>
          </p:cNvPr>
          <p:cNvGrpSpPr/>
          <p:nvPr/>
        </p:nvGrpSpPr>
        <p:grpSpPr>
          <a:xfrm>
            <a:off x="7220780" y="1986885"/>
            <a:ext cx="4434328" cy="2360017"/>
            <a:chOff x="7220780" y="1986885"/>
            <a:chExt cx="4434328" cy="2360017"/>
          </a:xfrm>
        </p:grpSpPr>
        <p:pic>
          <p:nvPicPr>
            <p:cNvPr id="1026" name="Picture 2" descr="Leadership Virtual Academy. Proposals ...">
              <a:extLst>
                <a:ext uri="{FF2B5EF4-FFF2-40B4-BE49-F238E27FC236}">
                  <a16:creationId xmlns:a16="http://schemas.microsoft.com/office/drawing/2014/main" id="{6A1D2618-AE97-257C-8CD5-5B8302DD6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9253" y="1986885"/>
              <a:ext cx="2126810" cy="86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ow Can New Federal Guidance Help Adult Learners Access Workforce  Services?: Understanding U.S. Dept. of Labor TEGL 10-23 - National Skills  Coalition">
              <a:extLst>
                <a:ext uri="{FF2B5EF4-FFF2-40B4-BE49-F238E27FC236}">
                  <a16:creationId xmlns:a16="http://schemas.microsoft.com/office/drawing/2014/main" id="{1D561E2C-4AE3-184B-E133-19F0DF7767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8" t="32699" r="22215" b="31869"/>
            <a:stretch/>
          </p:blipFill>
          <p:spPr bwMode="auto">
            <a:xfrm>
              <a:off x="7220780" y="2884041"/>
              <a:ext cx="2126810" cy="78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About - Small Business Hub">
              <a:extLst>
                <a:ext uri="{FF2B5EF4-FFF2-40B4-BE49-F238E27FC236}">
                  <a16:creationId xmlns:a16="http://schemas.microsoft.com/office/drawing/2014/main" id="{634CF92D-9386-C689-4EF8-87DC179CB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4229" y="2880683"/>
              <a:ext cx="2158024" cy="589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Wireless Infrastructure Association (WIA) | Wireless Trade Association">
              <a:extLst>
                <a:ext uri="{FF2B5EF4-FFF2-40B4-BE49-F238E27FC236}">
                  <a16:creationId xmlns:a16="http://schemas.microsoft.com/office/drawing/2014/main" id="{EE4ACC46-0D26-A232-ABCD-4D82752560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" t="23342" r="7528" b="26550"/>
            <a:stretch/>
          </p:blipFill>
          <p:spPr bwMode="auto">
            <a:xfrm>
              <a:off x="7302707" y="3652552"/>
              <a:ext cx="2169152" cy="66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Fastport - Crunchbase Company Profile &amp; Funding">
              <a:extLst>
                <a:ext uri="{FF2B5EF4-FFF2-40B4-BE49-F238E27FC236}">
                  <a16:creationId xmlns:a16="http://schemas.microsoft.com/office/drawing/2014/main" id="{C62B1A32-AA60-3B33-FC32-B390C399BC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916" b="33328"/>
            <a:stretch/>
          </p:blipFill>
          <p:spPr bwMode="auto">
            <a:xfrm>
              <a:off x="9471859" y="3631750"/>
              <a:ext cx="2183249" cy="715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CA578-5933-CBB0-810C-1A3F73F54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7634" y="5755223"/>
            <a:ext cx="4797189" cy="52121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0563C1"/>
                </a:solidFill>
                <a:hlinkClick r:id="rId9"/>
              </a:rPr>
              <a:t>Visit our website, request assistance</a:t>
            </a:r>
            <a:endParaRPr lang="en-US" sz="2400">
              <a:solidFill>
                <a:schemeClr val="accent1"/>
              </a:solidFill>
            </a:endParaRPr>
          </a:p>
        </p:txBody>
      </p:sp>
      <p:pic>
        <p:nvPicPr>
          <p:cNvPr id="9" name="Picture 2" descr="QR code for Center of Excellence Website">
            <a:extLst>
              <a:ext uri="{FF2B5EF4-FFF2-40B4-BE49-F238E27FC236}">
                <a16:creationId xmlns:a16="http://schemas.microsoft.com/office/drawing/2014/main" id="{381C5649-572C-6376-9094-EB71F13D0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AFA46-5DD9-337A-A97E-61BEEE203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425904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F39C-615B-2A9D-372C-52FDD6D8B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27" y="760471"/>
            <a:ext cx="10515600" cy="929521"/>
          </a:xfrm>
        </p:spPr>
        <p:txBody>
          <a:bodyPr/>
          <a:lstStyle/>
          <a:p>
            <a:r>
              <a:rPr lang="en-US"/>
              <a:t>Assessing Your RA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238A7-4E37-8481-5BC5-6EEFCE8C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3118104" cy="3995928"/>
          </a:xfrm>
          <a:ln w="38100">
            <a:solidFill>
              <a:srgbClr val="00015E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/>
              <a:t>Basic</a:t>
            </a:r>
          </a:p>
          <a:p>
            <a:pPr marL="0" indent="0">
              <a:buNone/>
            </a:pPr>
            <a:r>
              <a:rPr lang="en-US" sz="2400"/>
              <a:t>I know what it means, but I don’t know how to utilize it and don’t have significant experience with it.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C29E1-82BB-2A29-3482-2CF0DC44B05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441275" y="1825624"/>
            <a:ext cx="3118104" cy="3995928"/>
          </a:xfrm>
          <a:ln w="38100">
            <a:solidFill>
              <a:srgbClr val="00015E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/>
              <a:t>Intermediate </a:t>
            </a:r>
          </a:p>
          <a:p>
            <a:pPr marL="0" indent="0">
              <a:buNone/>
            </a:pPr>
            <a:r>
              <a:rPr lang="en-US" sz="2400"/>
              <a:t>I understand RA, I’ve had experience with RA in some capacity, and I feel comfortable educating internal and external stakeholders about it.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DB6361-CEE3-BE48-D86B-0D741108337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44351" y="1825624"/>
            <a:ext cx="3118104" cy="3995928"/>
          </a:xfrm>
          <a:ln w="38100">
            <a:solidFill>
              <a:srgbClr val="00015E"/>
            </a:solidFill>
          </a:ln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000" b="1"/>
              <a:t>Expert</a:t>
            </a:r>
          </a:p>
          <a:p>
            <a:pPr marL="0" indent="0">
              <a:buNone/>
            </a:pPr>
            <a:r>
              <a:rPr lang="en-US" sz="2600"/>
              <a:t>I have extensive knowledge and relevant experience developing and implementing programs and standards, recruiting apprentices, and convening stakeholders.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BE5072-83C8-E037-2577-0BFFB0DC0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939072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5DCFB-B91F-F66E-7D14-018D65327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E5A87-3BBB-16B3-03A2-9F667DD99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96705"/>
            <a:ext cx="10515600" cy="903037"/>
          </a:xfrm>
        </p:spPr>
        <p:txBody>
          <a:bodyPr>
            <a:normAutofit/>
          </a:bodyPr>
          <a:lstStyle/>
          <a:p>
            <a:r>
              <a:rPr lang="en-US" dirty="0"/>
              <a:t>Poll – Knowledge of 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CEE5EF-A0EC-894B-C852-57867504791C}"/>
              </a:ext>
            </a:extLst>
          </p:cNvPr>
          <p:cNvSpPr txBox="1"/>
          <p:nvPr/>
        </p:nvSpPr>
        <p:spPr>
          <a:xfrm>
            <a:off x="762000" y="2011652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What is your current knowledge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leve</a:t>
            </a:r>
            <a:r>
              <a:rPr lang="en-US" sz="2800" dirty="0">
                <a:solidFill>
                  <a:prstClr val="black"/>
                </a:solidFill>
                <a:latin typeface="Aptos" panose="020B0004020202020204" pitchFamily="34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ACBF8-34AE-38C1-92E6-709F644C3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5068" y="3211981"/>
            <a:ext cx="4883590" cy="2642889"/>
          </a:xfrm>
          <a:solidFill>
            <a:srgbClr val="00015E"/>
          </a:solidFill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Complete our poll on </a:t>
            </a:r>
            <a:r>
              <a:rPr lang="en-US" b="1" err="1">
                <a:solidFill>
                  <a:schemeClr val="bg1"/>
                </a:solidFill>
              </a:rPr>
              <a:t>Menti</a:t>
            </a:r>
            <a:r>
              <a:rPr lang="en-US" b="1">
                <a:solidFill>
                  <a:schemeClr val="bg1"/>
                </a:solidFill>
              </a:rPr>
              <a:t>!</a:t>
            </a:r>
          </a:p>
          <a:p>
            <a:r>
              <a:rPr lang="en-US">
                <a:solidFill>
                  <a:schemeClr val="bg1"/>
                </a:solidFill>
              </a:rPr>
              <a:t>Scan the </a:t>
            </a:r>
            <a:r>
              <a:rPr lang="en-US" b="1">
                <a:solidFill>
                  <a:schemeClr val="bg1"/>
                </a:solidFill>
              </a:rPr>
              <a:t>QR code</a:t>
            </a: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OR </a:t>
            </a:r>
          </a:p>
          <a:p>
            <a:r>
              <a:rPr lang="en-US">
                <a:solidFill>
                  <a:schemeClr val="bg1"/>
                </a:solidFill>
              </a:rPr>
              <a:t>Visit</a:t>
            </a:r>
            <a:r>
              <a:rPr lang="en-US" b="1">
                <a:solidFill>
                  <a:schemeClr val="bg1"/>
                </a:solidFill>
              </a:rPr>
              <a:t> menti.com </a:t>
            </a:r>
          </a:p>
          <a:p>
            <a:r>
              <a:rPr lang="en-US">
                <a:solidFill>
                  <a:schemeClr val="bg1"/>
                </a:solidFill>
              </a:rPr>
              <a:t>Enter code: </a:t>
            </a:r>
            <a:r>
              <a:rPr lang="en-US" b="1">
                <a:solidFill>
                  <a:schemeClr val="bg1"/>
                </a:solidFill>
              </a:rPr>
              <a:t>5919 7274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830280-CC2C-F5D5-3DD1-70B354FC3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8" name="Picture 7" descr="QR Code linked to Menti.com">
            <a:extLst>
              <a:ext uri="{FF2B5EF4-FFF2-40B4-BE49-F238E27FC236}">
                <a16:creationId xmlns:a16="http://schemas.microsoft.com/office/drawing/2014/main" id="{EA37EDF7-E3AA-63D0-D84C-54B1F68D1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846" y="3035470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36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35BF4-595C-7BA0-02D1-3CA5640B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24" y="2534913"/>
            <a:ext cx="10515600" cy="13255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bg1"/>
                </a:solidFill>
                <a:latin typeface="Aptos"/>
              </a:rPr>
              <a:t>Getting Started: </a:t>
            </a:r>
            <a:br>
              <a:rPr lang="en-US" b="1">
                <a:latin typeface="Aptos"/>
              </a:rPr>
            </a:br>
            <a:r>
              <a:rPr lang="en-US" b="1">
                <a:solidFill>
                  <a:schemeClr val="bg1"/>
                </a:solidFill>
                <a:latin typeface="Aptos"/>
              </a:rPr>
              <a:t>RA Basics and Benefits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2EBD7-317C-3A48-07A8-48F9149F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876" y="2091350"/>
            <a:ext cx="3289124" cy="226195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888636-882B-AC9D-873E-030D3D43230E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A974A-DA4B-1759-806A-30AAD49B8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49" y="5897706"/>
            <a:ext cx="909782" cy="909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4431E-9370-3413-32E3-DB2CA1F3D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61" y="5814731"/>
            <a:ext cx="992757" cy="99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23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A1BDCD-233F-C6E9-D876-F2835EAB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Registered Apprenticeship (RA)?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08A7FA-9CC3-99B6-1E82-0C77FA1AC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3684"/>
            <a:ext cx="7190678" cy="3869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A proven model of job </a:t>
            </a:r>
            <a:r>
              <a:rPr lang="en-US" dirty="0">
                <a:solidFill>
                  <a:schemeClr val="tx1"/>
                </a:solidFill>
                <a:latin typeface="Aptos"/>
              </a:rPr>
              <a:t>preparation that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 combines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Aptos"/>
              </a:rPr>
              <a:t>paid on-the-job </a:t>
            </a:r>
            <a:r>
              <a:rPr lang="en-US" b="1" dirty="0">
                <a:solidFill>
                  <a:srgbClr val="00015E"/>
                </a:solidFill>
                <a:latin typeface="Aptos"/>
              </a:rPr>
              <a:t>learning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Aptos"/>
              </a:rPr>
              <a:t> (OJL)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Aptos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with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Aptos"/>
              </a:rPr>
              <a:t>mentorship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Aptos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and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Aptos"/>
              </a:rPr>
              <a:t>coursework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/“related instruction” (RI) to progressively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Aptos"/>
              </a:rPr>
              <a:t>increase workers’ skill levels and wages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.</a:t>
            </a:r>
            <a:endParaRPr kumimoji="0" lang="en-US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uLnTx/>
              <a:uFillTx/>
              <a:latin typeface="Aptos"/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Aptos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Aptos"/>
              </a:rPr>
              <a:t>The most time-tested, industry-validated model for employers to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Aptos"/>
              </a:rPr>
              <a:t>recruit, train, upskill, and retain workers for critical occupations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.</a:t>
            </a:r>
            <a:endParaRPr lang="en-US" dirty="0">
              <a:solidFill>
                <a:schemeClr val="tx1"/>
              </a:solidFill>
              <a:highlight>
                <a:srgbClr val="FFFF00"/>
              </a:highlight>
              <a:latin typeface="Apto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B7DCB-4283-CA29-C6F4-99219E7A9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7714" y="1725524"/>
            <a:ext cx="2956086" cy="395602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2C84D58-805E-F6B7-6F0A-FEFFD0094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854570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5DE65-1F0F-4BFC-9B33-93F3F1DF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41" y="386554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ptos" panose="020B0004020202020204" pitchFamily="34" charset="0"/>
              </a:rPr>
              <a:t>Spans all Sectors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56F5FE-1F25-648E-8B68-C373D32D8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420D19-E85B-6FD5-0196-56E941B6F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B4F1D36-CF67-7E1B-62C8-FAA9BFFE3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F6A139-DF8B-501A-D447-08F850AEAF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EA6C2A-4034-E3AB-647E-E2BE4302EA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115EDB-D9FD-DAC7-D914-9CE3F1B5E0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EAB25C0-76AC-8844-41F0-6CAC57DCB4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6B7FB32-717C-51D6-5F9C-E75E879B2E9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C22D8FA-2D3B-BD51-1E6E-3A77C9643E2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63C179-4025-FE37-BFBB-FD1E652C5B8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69EA030-63C5-726D-3140-5B3082F897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Depicting sectors including Healthcare, Cybersecurity, Information Technology, Education, Transportation, Construction, Financial Services, Advanced Manufacturing, Hospitality, Engineering, Energy, Telecommunications">
            <a:extLst>
              <a:ext uri="{FF2B5EF4-FFF2-40B4-BE49-F238E27FC236}">
                <a16:creationId xmlns:a16="http://schemas.microsoft.com/office/drawing/2014/main" id="{1036A151-700D-C0FA-639C-19BACE9F5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2" y="1688343"/>
            <a:ext cx="10653918" cy="4119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B90172-72BC-8CD0-BD29-789D8D11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49" y="5897706"/>
            <a:ext cx="909782" cy="909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556BBD-6201-646B-A4A9-7A5DC4C10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61" y="5865243"/>
            <a:ext cx="992757" cy="992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98209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7" ma:contentTypeDescription="Create a new document." ma:contentTypeScope="" ma:versionID="3ac759074c6a86585099b25e885aa940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3663b68fabe1147433f80d2870c2f93c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f00f82b-dce9-458f-ab1d-1c5fd145e219" xsi:nil="true"/>
    <TaxCatchAll xmlns="4cd59d27-ca2b-4708-b9c7-7fa281384922" xsi:nil="true"/>
    <ClassificationLevel xmlns="2f00f82b-dce9-458f-ab1d-1c5fd145e219" xsi:nil="true"/>
    <lcf76f155ced4ddcb4097134ff3c332f xmlns="2f00f82b-dce9-458f-ab1d-1c5fd145e21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0B3E97-4BB9-477F-A909-5C91C099F1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84E210-0195-44CF-BCC0-ECA461D268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00f82b-dce9-458f-ab1d-1c5fd145e219"/>
    <ds:schemaRef ds:uri="4cd59d27-ca2b-4708-b9c7-7fa281384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EF9BE9-D8E7-4856-90A0-A06503669849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http://purl.org/dc/dcmitype/"/>
    <ds:schemaRef ds:uri="4cd59d27-ca2b-4708-b9c7-7fa281384922"/>
    <ds:schemaRef ds:uri="2f00f82b-dce9-458f-ab1d-1c5fd145e21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1634</Words>
  <Application>Microsoft Office PowerPoint</Application>
  <PresentationFormat>Widescreen</PresentationFormat>
  <Paragraphs>238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Montserrat</vt:lpstr>
      <vt:lpstr>Montserrat SemiBold</vt:lpstr>
      <vt:lpstr>Roboto</vt:lpstr>
      <vt:lpstr>Segoe UI</vt:lpstr>
      <vt:lpstr>Wingdings</vt:lpstr>
      <vt:lpstr>Wingdings 2</vt:lpstr>
      <vt:lpstr>Office Theme</vt:lpstr>
      <vt:lpstr>3_Office Theme</vt:lpstr>
      <vt:lpstr>5_Office Theme</vt:lpstr>
      <vt:lpstr>Bridging the Gap: Empowering Adult Learners through Registered and Pre-Apprenticeship Programs</vt:lpstr>
      <vt:lpstr>Presenters</vt:lpstr>
      <vt:lpstr>Welcome and Agenda</vt:lpstr>
      <vt:lpstr>Center of Excellence Overview</vt:lpstr>
      <vt:lpstr>Assessing Your RA Knowledge</vt:lpstr>
      <vt:lpstr>Poll – Knowledge of RA</vt:lpstr>
      <vt:lpstr>Getting Started:  RA Basics and Benefits</vt:lpstr>
      <vt:lpstr>What is Registered Apprenticeship (RA)?</vt:lpstr>
      <vt:lpstr>Spans all Sectors</vt:lpstr>
      <vt:lpstr>Five Core Components of RA</vt:lpstr>
      <vt:lpstr>Growth of 16-24 Year Old Students in RA</vt:lpstr>
      <vt:lpstr>RA Offers Clear Benefits for Students </vt:lpstr>
      <vt:lpstr>Quality Pre-Apprenticeship Programs</vt:lpstr>
      <vt:lpstr>What is Pre-Apprenticeship? </vt:lpstr>
      <vt:lpstr>Well-Aligned with CTE</vt:lpstr>
      <vt:lpstr>Components of Quality Pre-Apprenticeship </vt:lpstr>
      <vt:lpstr>Turning IET Programs into  Pre-Apprenticeship Pathways</vt:lpstr>
      <vt:lpstr>Identify and Engage Partners</vt:lpstr>
      <vt:lpstr>Define Pre-Apprenticeship Goals </vt:lpstr>
      <vt:lpstr>Align IET Curriculum with Apprenticeship Standards</vt:lpstr>
      <vt:lpstr>Embed On-the-Job Learning Opportunities</vt:lpstr>
      <vt:lpstr>Implement RAP Pre/Enrollment Process </vt:lpstr>
      <vt:lpstr>Reflect &amp; Share</vt:lpstr>
      <vt:lpstr>Workforce Boards: The Key Ingredient</vt:lpstr>
      <vt:lpstr>Poll – Workforce Board Engagement</vt:lpstr>
      <vt:lpstr>How Workforce Boards Can Help  Education Providers</vt:lpstr>
      <vt:lpstr>How Workforce Boards Can Help Employers/Sponsors</vt:lpstr>
      <vt:lpstr>How Workforce Boards Can Help Community-Based Organizations</vt:lpstr>
      <vt:lpstr>Get to Know Your Workforce Board</vt:lpstr>
      <vt:lpstr>Funding &amp; Resources: WIOA Title I</vt:lpstr>
      <vt:lpstr>Questions and Discussion</vt:lpstr>
      <vt:lpstr>Become a Center Partner</vt:lpstr>
      <vt:lpstr>Email us your questions at RA_COE@SafalPartners.com</vt:lpstr>
    </vt:vector>
  </TitlesOfParts>
  <Manager>Judy Blanchard, Jana Bauer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COABE 2025 Bridging the Gap: Empowering Adult Learners through Registered and Pre-Apprenticeship Programs</dc:title>
  <dc:creator>Melissa Schroeder, Liz Pisarczyk, Amber Gallup, Alan Dodkowitz</dc:creator>
  <cp:keywords>Apprenticeship, IET, Pre-Apprenticeship, Adult Education</cp:keywords>
  <cp:lastModifiedBy>Colleen Beck</cp:lastModifiedBy>
  <cp:revision>2</cp:revision>
  <dcterms:created xsi:type="dcterms:W3CDTF">2025-04-02T14:27:37Z</dcterms:created>
  <dcterms:modified xsi:type="dcterms:W3CDTF">2025-04-02T17:26:14Z</dcterms:modified>
  <cp:category>Apprenticeship, IET, Pre-Apprenticeship, Adult Education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</Properties>
</file>